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comments/comment3.xml" ContentType="application/vnd.openxmlformats-officedocument.presentationml.comments+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Layouts/slideLayout232.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68.xml" ContentType="application/vnd.openxmlformats-officedocument.presentationml.slideLayout+xml"/>
  <Override PartName="/ppt/notesSlides/notesSlide50.xml" ContentType="application/vnd.openxmlformats-officedocument.presentationml.notesSlide+xml"/>
  <Override PartName="/ppt/comments/comment2.xml" ContentType="application/vnd.openxmlformats-officedocument.presentationml.comment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357.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comments/comment1.xml" ContentType="application/vnd.openxmlformats-officedocument.presentationml.comments+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Default Extension="wav" ContentType="audio/wav"/>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7" r:id="rId2"/>
    <p:sldMasterId id="2147483659" r:id="rId3"/>
    <p:sldMasterId id="2147484018" r:id="rId4"/>
    <p:sldMasterId id="2147486462" r:id="rId5"/>
    <p:sldMasterId id="2147486492" r:id="rId6"/>
    <p:sldMasterId id="2147486808" r:id="rId7"/>
    <p:sldMasterId id="2147486823" r:id="rId8"/>
    <p:sldMasterId id="2147496623" r:id="rId9"/>
    <p:sldMasterId id="2147496635" r:id="rId10"/>
    <p:sldMasterId id="2147496677" r:id="rId11"/>
    <p:sldMasterId id="2147496689" r:id="rId12"/>
    <p:sldMasterId id="2147496701" r:id="rId13"/>
    <p:sldMasterId id="2147496740" r:id="rId14"/>
    <p:sldMasterId id="2147496756" r:id="rId15"/>
    <p:sldMasterId id="2147496771" r:id="rId16"/>
    <p:sldMasterId id="2147496783" r:id="rId17"/>
    <p:sldMasterId id="2147496840" r:id="rId18"/>
    <p:sldMasterId id="2147496852" r:id="rId19"/>
    <p:sldMasterId id="2147496879" r:id="rId20"/>
    <p:sldMasterId id="2147496920" r:id="rId21"/>
    <p:sldMasterId id="2147496932" r:id="rId22"/>
    <p:sldMasterId id="2147496945" r:id="rId23"/>
    <p:sldMasterId id="2147496960" r:id="rId24"/>
    <p:sldMasterId id="2147496975" r:id="rId25"/>
    <p:sldMasterId id="2147496990" r:id="rId26"/>
    <p:sldMasterId id="2147497003" r:id="rId27"/>
    <p:sldMasterId id="2147497018" r:id="rId28"/>
    <p:sldMasterId id="2147497033" r:id="rId29"/>
  </p:sldMasterIdLst>
  <p:notesMasterIdLst>
    <p:notesMasterId r:id="rId132"/>
  </p:notesMasterIdLst>
  <p:handoutMasterIdLst>
    <p:handoutMasterId r:id="rId133"/>
  </p:handoutMasterIdLst>
  <p:sldIdLst>
    <p:sldId id="338" r:id="rId30"/>
    <p:sldId id="456" r:id="rId31"/>
    <p:sldId id="601" r:id="rId32"/>
    <p:sldId id="632" r:id="rId33"/>
    <p:sldId id="633" r:id="rId34"/>
    <p:sldId id="597" r:id="rId35"/>
    <p:sldId id="604" r:id="rId36"/>
    <p:sldId id="582" r:id="rId37"/>
    <p:sldId id="628" r:id="rId38"/>
    <p:sldId id="497" r:id="rId39"/>
    <p:sldId id="376" r:id="rId40"/>
    <p:sldId id="469" r:id="rId41"/>
    <p:sldId id="575" r:id="rId42"/>
    <p:sldId id="576" r:id="rId43"/>
    <p:sldId id="577" r:id="rId44"/>
    <p:sldId id="449" r:id="rId45"/>
    <p:sldId id="470" r:id="rId46"/>
    <p:sldId id="356" r:id="rId47"/>
    <p:sldId id="584" r:id="rId48"/>
    <p:sldId id="617" r:id="rId49"/>
    <p:sldId id="588" r:id="rId50"/>
    <p:sldId id="522" r:id="rId51"/>
    <p:sldId id="596" r:id="rId52"/>
    <p:sldId id="521" r:id="rId53"/>
    <p:sldId id="551" r:id="rId54"/>
    <p:sldId id="624" r:id="rId55"/>
    <p:sldId id="461" r:id="rId56"/>
    <p:sldId id="621" r:id="rId57"/>
    <p:sldId id="636" r:id="rId58"/>
    <p:sldId id="637" r:id="rId59"/>
    <p:sldId id="342" r:id="rId60"/>
    <p:sldId id="589" r:id="rId61"/>
    <p:sldId id="626" r:id="rId62"/>
    <p:sldId id="635" r:id="rId63"/>
    <p:sldId id="450" r:id="rId64"/>
    <p:sldId id="563" r:id="rId65"/>
    <p:sldId id="405" r:id="rId66"/>
    <p:sldId id="410" r:id="rId67"/>
    <p:sldId id="499" r:id="rId68"/>
    <p:sldId id="607" r:id="rId69"/>
    <p:sldId id="608" r:id="rId70"/>
    <p:sldId id="609" r:id="rId71"/>
    <p:sldId id="598" r:id="rId72"/>
    <p:sldId id="638" r:id="rId73"/>
    <p:sldId id="639" r:id="rId74"/>
    <p:sldId id="640" r:id="rId75"/>
    <p:sldId id="641" r:id="rId76"/>
    <p:sldId id="615" r:id="rId77"/>
    <p:sldId id="623" r:id="rId78"/>
    <p:sldId id="586" r:id="rId79"/>
    <p:sldId id="619" r:id="rId80"/>
    <p:sldId id="620" r:id="rId81"/>
    <p:sldId id="460" r:id="rId82"/>
    <p:sldId id="574" r:id="rId83"/>
    <p:sldId id="379" r:id="rId84"/>
    <p:sldId id="540" r:id="rId85"/>
    <p:sldId id="553" r:id="rId86"/>
    <p:sldId id="566" r:id="rId87"/>
    <p:sldId id="565" r:id="rId88"/>
    <p:sldId id="555" r:id="rId89"/>
    <p:sldId id="285" r:id="rId90"/>
    <p:sldId id="543" r:id="rId91"/>
    <p:sldId id="436" r:id="rId92"/>
    <p:sldId id="550" r:id="rId93"/>
    <p:sldId id="380" r:id="rId94"/>
    <p:sldId id="394" r:id="rId95"/>
    <p:sldId id="567" r:id="rId96"/>
    <p:sldId id="557" r:id="rId97"/>
    <p:sldId id="558" r:id="rId98"/>
    <p:sldId id="559" r:id="rId99"/>
    <p:sldId id="537" r:id="rId100"/>
    <p:sldId id="629" r:id="rId101"/>
    <p:sldId id="538" r:id="rId102"/>
    <p:sldId id="539" r:id="rId103"/>
    <p:sldId id="594" r:id="rId104"/>
    <p:sldId id="408" r:id="rId105"/>
    <p:sldId id="532" r:id="rId106"/>
    <p:sldId id="568" r:id="rId107"/>
    <p:sldId id="534" r:id="rId108"/>
    <p:sldId id="560" r:id="rId109"/>
    <p:sldId id="561" r:id="rId110"/>
    <p:sldId id="506" r:id="rId111"/>
    <p:sldId id="508" r:id="rId112"/>
    <p:sldId id="509" r:id="rId113"/>
    <p:sldId id="523" r:id="rId114"/>
    <p:sldId id="585" r:id="rId115"/>
    <p:sldId id="634" r:id="rId116"/>
    <p:sldId id="541" r:id="rId117"/>
    <p:sldId id="516" r:id="rId118"/>
    <p:sldId id="511" r:id="rId119"/>
    <p:sldId id="512" r:id="rId120"/>
    <p:sldId id="513" r:id="rId121"/>
    <p:sldId id="515" r:id="rId122"/>
    <p:sldId id="520" r:id="rId123"/>
    <p:sldId id="364" r:id="rId124"/>
    <p:sldId id="569" r:id="rId125"/>
    <p:sldId id="612" r:id="rId126"/>
    <p:sldId id="613" r:id="rId127"/>
    <p:sldId id="614" r:id="rId128"/>
    <p:sldId id="562" r:id="rId129"/>
    <p:sldId id="519" r:id="rId130"/>
    <p:sldId id="366" r:id="rId131"/>
  </p:sldIdLst>
  <p:sldSz cx="9144000" cy="6858000" type="screen4x3"/>
  <p:notesSz cx="9923463" cy="6788150"/>
  <p:defaultTextStyle>
    <a:defPPr>
      <a:defRPr lang="it-IT"/>
    </a:defPPr>
    <a:lvl1pPr algn="l" rtl="0" fontAlgn="base">
      <a:spcBef>
        <a:spcPct val="0"/>
      </a:spcBef>
      <a:spcAft>
        <a:spcPct val="0"/>
      </a:spcAft>
      <a:defRPr kumimoji="1" sz="2400" b="1" kern="1200">
        <a:solidFill>
          <a:schemeClr val="tx1"/>
        </a:solidFill>
        <a:latin typeface="Tahoma" pitchFamily="34" charset="0"/>
        <a:ea typeface="+mn-ea"/>
        <a:cs typeface="+mn-cs"/>
      </a:defRPr>
    </a:lvl1pPr>
    <a:lvl2pPr marL="457200" algn="l" rtl="0" fontAlgn="base">
      <a:spcBef>
        <a:spcPct val="0"/>
      </a:spcBef>
      <a:spcAft>
        <a:spcPct val="0"/>
      </a:spcAft>
      <a:defRPr kumimoji="1" sz="2400" b="1" kern="1200">
        <a:solidFill>
          <a:schemeClr val="tx1"/>
        </a:solidFill>
        <a:latin typeface="Tahoma" pitchFamily="34" charset="0"/>
        <a:ea typeface="+mn-ea"/>
        <a:cs typeface="+mn-cs"/>
      </a:defRPr>
    </a:lvl2pPr>
    <a:lvl3pPr marL="914400" algn="l" rtl="0" fontAlgn="base">
      <a:spcBef>
        <a:spcPct val="0"/>
      </a:spcBef>
      <a:spcAft>
        <a:spcPct val="0"/>
      </a:spcAft>
      <a:defRPr kumimoji="1" sz="2400" b="1" kern="1200">
        <a:solidFill>
          <a:schemeClr val="tx1"/>
        </a:solidFill>
        <a:latin typeface="Tahoma" pitchFamily="34" charset="0"/>
        <a:ea typeface="+mn-ea"/>
        <a:cs typeface="+mn-cs"/>
      </a:defRPr>
    </a:lvl3pPr>
    <a:lvl4pPr marL="1371600" algn="l" rtl="0" fontAlgn="base">
      <a:spcBef>
        <a:spcPct val="0"/>
      </a:spcBef>
      <a:spcAft>
        <a:spcPct val="0"/>
      </a:spcAft>
      <a:defRPr kumimoji="1" sz="2400" b="1" kern="1200">
        <a:solidFill>
          <a:schemeClr val="tx1"/>
        </a:solidFill>
        <a:latin typeface="Tahoma" pitchFamily="34" charset="0"/>
        <a:ea typeface="+mn-ea"/>
        <a:cs typeface="+mn-cs"/>
      </a:defRPr>
    </a:lvl4pPr>
    <a:lvl5pPr marL="1828800" algn="l" rtl="0" fontAlgn="base">
      <a:spcBef>
        <a:spcPct val="0"/>
      </a:spcBef>
      <a:spcAft>
        <a:spcPct val="0"/>
      </a:spcAft>
      <a:defRPr kumimoji="1" sz="2400" b="1" kern="1200">
        <a:solidFill>
          <a:schemeClr val="tx1"/>
        </a:solidFill>
        <a:latin typeface="Tahoma" pitchFamily="34" charset="0"/>
        <a:ea typeface="+mn-ea"/>
        <a:cs typeface="+mn-cs"/>
      </a:defRPr>
    </a:lvl5pPr>
    <a:lvl6pPr marL="2286000" algn="l" defTabSz="914400" rtl="0" eaLnBrk="1" latinLnBrk="0" hangingPunct="1">
      <a:defRPr kumimoji="1" sz="2400" b="1" kern="1200">
        <a:solidFill>
          <a:schemeClr val="tx1"/>
        </a:solidFill>
        <a:latin typeface="Tahoma" pitchFamily="34" charset="0"/>
        <a:ea typeface="+mn-ea"/>
        <a:cs typeface="+mn-cs"/>
      </a:defRPr>
    </a:lvl6pPr>
    <a:lvl7pPr marL="2743200" algn="l" defTabSz="914400" rtl="0" eaLnBrk="1" latinLnBrk="0" hangingPunct="1">
      <a:defRPr kumimoji="1" sz="2400" b="1" kern="1200">
        <a:solidFill>
          <a:schemeClr val="tx1"/>
        </a:solidFill>
        <a:latin typeface="Tahoma" pitchFamily="34" charset="0"/>
        <a:ea typeface="+mn-ea"/>
        <a:cs typeface="+mn-cs"/>
      </a:defRPr>
    </a:lvl7pPr>
    <a:lvl8pPr marL="3200400" algn="l" defTabSz="914400" rtl="0" eaLnBrk="1" latinLnBrk="0" hangingPunct="1">
      <a:defRPr kumimoji="1" sz="2400" b="1" kern="1200">
        <a:solidFill>
          <a:schemeClr val="tx1"/>
        </a:solidFill>
        <a:latin typeface="Tahoma" pitchFamily="34" charset="0"/>
        <a:ea typeface="+mn-ea"/>
        <a:cs typeface="+mn-cs"/>
      </a:defRPr>
    </a:lvl8pPr>
    <a:lvl9pPr marL="3657600" algn="l" defTabSz="914400" rtl="0" eaLnBrk="1" latinLnBrk="0" hangingPunct="1">
      <a:defRPr kumimoji="1" sz="2400" b="1" kern="1200">
        <a:solidFill>
          <a:schemeClr val="tx1"/>
        </a:solidFill>
        <a:latin typeface="Tahom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anantonio Spagnolin" initials="G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FF66"/>
    <a:srgbClr val="FF5050"/>
    <a:srgbClr val="00FF00"/>
    <a:srgbClr val="FFFF00"/>
    <a:srgbClr val="07F924"/>
    <a:srgbClr val="FF0000"/>
    <a:srgbClr val="57D3FF"/>
    <a:srgbClr val="29C7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6" autoAdjust="0"/>
    <p:restoredTop sz="88923" autoAdjust="0"/>
  </p:normalViewPr>
  <p:slideViewPr>
    <p:cSldViewPr>
      <p:cViewPr varScale="1">
        <p:scale>
          <a:sx n="77" d="100"/>
          <a:sy n="77" d="100"/>
        </p:scale>
        <p:origin x="-59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Lst>
  </p:outlineViewPr>
  <p:notesTextViewPr>
    <p:cViewPr>
      <p:scale>
        <a:sx n="100" d="100"/>
        <a:sy n="100" d="100"/>
      </p:scale>
      <p:origin x="0" y="0"/>
    </p:cViewPr>
  </p:notesTextViewPr>
  <p:sorterViewPr>
    <p:cViewPr>
      <p:scale>
        <a:sx n="100" d="100"/>
        <a:sy n="100" d="100"/>
      </p:scale>
      <p:origin x="0" y="22032"/>
    </p:cViewPr>
  </p:sorterViewPr>
  <p:notesViewPr>
    <p:cSldViewPr>
      <p:cViewPr varScale="1">
        <p:scale>
          <a:sx n="66" d="100"/>
          <a:sy n="66" d="100"/>
        </p:scale>
        <p:origin x="-1176" y="-82"/>
      </p:cViewPr>
      <p:guideLst>
        <p:guide orient="horz" pos="2138"/>
        <p:guide pos="312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slide" Target="slides/slide89.xml"/><Relationship Id="rId126" Type="http://schemas.openxmlformats.org/officeDocument/2006/relationships/slide" Target="slides/slide97.xml"/><Relationship Id="rId13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slide" Target="slides/slide100.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viewProps" Target="viewProps.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s>
</file>

<file path=ppt/_rels/viewProps.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61.xml"/><Relationship Id="rId18" Type="http://schemas.openxmlformats.org/officeDocument/2006/relationships/slide" Target="slides/slide75.xml"/><Relationship Id="rId3" Type="http://schemas.openxmlformats.org/officeDocument/2006/relationships/slide" Target="slides/slide7.xml"/><Relationship Id="rId21" Type="http://schemas.openxmlformats.org/officeDocument/2006/relationships/slide" Target="slides/slide95.xml"/><Relationship Id="rId7" Type="http://schemas.openxmlformats.org/officeDocument/2006/relationships/slide" Target="slides/slide30.xml"/><Relationship Id="rId12" Type="http://schemas.openxmlformats.org/officeDocument/2006/relationships/slide" Target="slides/slide55.xml"/><Relationship Id="rId17" Type="http://schemas.openxmlformats.org/officeDocument/2006/relationships/slide" Target="slides/slide73.xml"/><Relationship Id="rId2" Type="http://schemas.openxmlformats.org/officeDocument/2006/relationships/slide" Target="slides/slide3.xml"/><Relationship Id="rId16" Type="http://schemas.openxmlformats.org/officeDocument/2006/relationships/slide" Target="slides/slide72.xml"/><Relationship Id="rId20" Type="http://schemas.openxmlformats.org/officeDocument/2006/relationships/slide" Target="slides/slide87.xml"/><Relationship Id="rId1" Type="http://schemas.openxmlformats.org/officeDocument/2006/relationships/slide" Target="slides/slide1.xml"/><Relationship Id="rId6" Type="http://schemas.openxmlformats.org/officeDocument/2006/relationships/slide" Target="slides/slide26.xml"/><Relationship Id="rId11" Type="http://schemas.openxmlformats.org/officeDocument/2006/relationships/slide" Target="slides/slide35.xml"/><Relationship Id="rId5" Type="http://schemas.openxmlformats.org/officeDocument/2006/relationships/slide" Target="slides/slide18.xml"/><Relationship Id="rId15" Type="http://schemas.openxmlformats.org/officeDocument/2006/relationships/slide" Target="slides/slide71.xml"/><Relationship Id="rId10" Type="http://schemas.openxmlformats.org/officeDocument/2006/relationships/slide" Target="slides/slide34.xml"/><Relationship Id="rId19" Type="http://schemas.openxmlformats.org/officeDocument/2006/relationships/slide" Target="slides/slide77.xml"/><Relationship Id="rId4" Type="http://schemas.openxmlformats.org/officeDocument/2006/relationships/slide" Target="slides/slide17.xml"/><Relationship Id="rId9" Type="http://schemas.openxmlformats.org/officeDocument/2006/relationships/slide" Target="slides/slide32.xml"/><Relationship Id="rId14" Type="http://schemas.openxmlformats.org/officeDocument/2006/relationships/slide" Target="slides/slide6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9-12-11T10:59:21.211" idx="7">
    <p:pos x="5328" y="0"/>
    <p:text>aggiornare con carrozzina manuale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9-10-18T10:19:05.338" idx="2">
    <p:pos x="5520" y="240"/>
    <p:text>segnalare che ci vogliono strutture in grado di resistervi: sia carrozzine (si è già detto parlando dei tipi?) sia sistemi di postura</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09-10-21T19:20:09.541" idx="5">
    <p:pos x="5314" y="370"/>
    <p:text>vedi il file gravi specifico per considerazioni mirate all'adulto: il busto va bene solo per i bimbi, secondo Federico</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1"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b="0">
                <a:latin typeface="Verdana" pitchFamily="34" charset="0"/>
              </a:defRPr>
            </a:lvl1pPr>
          </a:lstStyle>
          <a:p>
            <a:pPr>
              <a:defRPr/>
            </a:pPr>
            <a:endParaRPr lang="it-IT"/>
          </a:p>
        </p:txBody>
      </p:sp>
      <p:sp>
        <p:nvSpPr>
          <p:cNvPr id="134147" name="Rectangle 3"/>
          <p:cNvSpPr>
            <a:spLocks noGrp="1" noChangeArrowheads="1"/>
          </p:cNvSpPr>
          <p:nvPr>
            <p:ph type="dt" sz="quarter" idx="1"/>
          </p:nvPr>
        </p:nvSpPr>
        <p:spPr bwMode="auto">
          <a:xfrm>
            <a:off x="5623296"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b="0">
                <a:latin typeface="Verdana" pitchFamily="34" charset="0"/>
              </a:defRPr>
            </a:lvl1pPr>
          </a:lstStyle>
          <a:p>
            <a:pPr>
              <a:defRPr/>
            </a:pPr>
            <a:fld id="{A2AD0EE3-2B72-4F91-807E-0C6EB06863AB}" type="datetime1">
              <a:rPr lang="it-IT"/>
              <a:pPr>
                <a:defRPr/>
              </a:pPr>
              <a:t>03/03/2016</a:t>
            </a:fld>
            <a:endParaRPr lang="it-IT"/>
          </a:p>
        </p:txBody>
      </p:sp>
      <p:sp>
        <p:nvSpPr>
          <p:cNvPr id="134148" name="Rectangle 4"/>
          <p:cNvSpPr>
            <a:spLocks noGrp="1" noChangeArrowheads="1"/>
          </p:cNvSpPr>
          <p:nvPr>
            <p:ph type="ftr" sz="quarter" idx="2"/>
          </p:nvPr>
        </p:nvSpPr>
        <p:spPr bwMode="auto">
          <a:xfrm>
            <a:off x="1"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b="0">
                <a:latin typeface="Verdana" pitchFamily="34" charset="0"/>
              </a:defRPr>
            </a:lvl1pPr>
          </a:lstStyle>
          <a:p>
            <a:pPr>
              <a:defRPr/>
            </a:pPr>
            <a:r>
              <a:rPr lang="it-IT" dirty="0" smtClean="0"/>
              <a:t>postura specifico</a:t>
            </a:r>
            <a:endParaRPr lang="it-IT" dirty="0"/>
          </a:p>
        </p:txBody>
      </p:sp>
      <p:sp>
        <p:nvSpPr>
          <p:cNvPr id="134149" name="Rectangle 5"/>
          <p:cNvSpPr>
            <a:spLocks noGrp="1" noChangeArrowheads="1"/>
          </p:cNvSpPr>
          <p:nvPr>
            <p:ph type="sldNum" sz="quarter" idx="3"/>
          </p:nvPr>
        </p:nvSpPr>
        <p:spPr bwMode="auto">
          <a:xfrm>
            <a:off x="5623296"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b="0">
                <a:latin typeface="Verdana" pitchFamily="34" charset="0"/>
              </a:defRPr>
            </a:lvl1pPr>
          </a:lstStyle>
          <a:p>
            <a:pPr>
              <a:defRPr/>
            </a:pPr>
            <a:fld id="{5E386405-99EC-480C-875C-6DD42D52322A}" type="slidenum">
              <a:rPr lang="it-IT"/>
              <a:pPr>
                <a:defRPr/>
              </a:pPr>
              <a:t>‹N›</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b="0">
                <a:latin typeface="Verdana" pitchFamily="34" charset="0"/>
              </a:defRPr>
            </a:lvl1pPr>
          </a:lstStyle>
          <a:p>
            <a:pPr>
              <a:defRPr/>
            </a:pPr>
            <a:endParaRPr lang="it-IT"/>
          </a:p>
        </p:txBody>
      </p:sp>
      <p:sp>
        <p:nvSpPr>
          <p:cNvPr id="4099" name="Rectangle 3"/>
          <p:cNvSpPr>
            <a:spLocks noGrp="1" noChangeArrowheads="1"/>
          </p:cNvSpPr>
          <p:nvPr>
            <p:ph type="dt" idx="1"/>
          </p:nvPr>
        </p:nvSpPr>
        <p:spPr bwMode="auto">
          <a:xfrm>
            <a:off x="5623296"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b="0">
                <a:latin typeface="Verdana" pitchFamily="34" charset="0"/>
              </a:defRPr>
            </a:lvl1pPr>
          </a:lstStyle>
          <a:p>
            <a:pPr>
              <a:defRPr/>
            </a:pPr>
            <a:fld id="{3569AA52-1034-440A-97CF-C52C0A7AE9A9}" type="datetime1">
              <a:rPr lang="it-IT"/>
              <a:pPr>
                <a:defRPr/>
              </a:pPr>
              <a:t>03/03/2016</a:t>
            </a:fld>
            <a:endParaRPr lang="it-IT"/>
          </a:p>
        </p:txBody>
      </p:sp>
      <p:sp>
        <p:nvSpPr>
          <p:cNvPr id="254980" name="Rectangle 4"/>
          <p:cNvSpPr>
            <a:spLocks noGrp="1" noRot="1" noChangeAspect="1" noChangeArrowheads="1" noTextEdit="1"/>
          </p:cNvSpPr>
          <p:nvPr>
            <p:ph type="sldImg" idx="2"/>
          </p:nvPr>
        </p:nvSpPr>
        <p:spPr bwMode="auto">
          <a:xfrm>
            <a:off x="3265488" y="509588"/>
            <a:ext cx="3392487" cy="254476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323129" y="3223653"/>
            <a:ext cx="7277206" cy="30543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102" name="Rectangle 6"/>
          <p:cNvSpPr>
            <a:spLocks noGrp="1" noChangeArrowheads="1"/>
          </p:cNvSpPr>
          <p:nvPr>
            <p:ph type="ftr" sz="quarter" idx="4"/>
          </p:nvPr>
        </p:nvSpPr>
        <p:spPr bwMode="auto">
          <a:xfrm>
            <a:off x="1"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b="0">
                <a:latin typeface="Verdana" pitchFamily="34" charset="0"/>
              </a:defRPr>
            </a:lvl1pPr>
          </a:lstStyle>
          <a:p>
            <a:pPr>
              <a:defRPr/>
            </a:pPr>
            <a:r>
              <a:rPr lang="it-IT" smtClean="0"/>
              <a:t>postura specifico</a:t>
            </a:r>
            <a:endParaRPr lang="it-IT"/>
          </a:p>
        </p:txBody>
      </p:sp>
      <p:sp>
        <p:nvSpPr>
          <p:cNvPr id="4103" name="Rectangle 7"/>
          <p:cNvSpPr>
            <a:spLocks noGrp="1" noChangeArrowheads="1"/>
          </p:cNvSpPr>
          <p:nvPr>
            <p:ph type="sldNum" sz="quarter" idx="5"/>
          </p:nvPr>
        </p:nvSpPr>
        <p:spPr bwMode="auto">
          <a:xfrm>
            <a:off x="5623296"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b="0">
                <a:latin typeface="Verdana" pitchFamily="34" charset="0"/>
              </a:defRPr>
            </a:lvl1pPr>
          </a:lstStyle>
          <a:p>
            <a:pPr>
              <a:defRPr/>
            </a:pPr>
            <a:fld id="{460FA78D-C904-4853-9D88-10C121FF6B52}" type="slidenum">
              <a:rPr lang="it-IT"/>
              <a:pPr>
                <a:defRPr/>
              </a:pPr>
              <a:t>‹N›</a:t>
            </a:fld>
            <a:endParaRPr lang="it-IT"/>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3"/>
          <p:cNvSpPr>
            <a:spLocks noGrp="1" noChangeArrowheads="1"/>
          </p:cNvSpPr>
          <p:nvPr>
            <p:ph type="dt" sz="quarter" idx="1"/>
          </p:nvPr>
        </p:nvSpPr>
        <p:spPr>
          <a:noFill/>
        </p:spPr>
        <p:txBody>
          <a:bodyPr/>
          <a:lstStyle/>
          <a:p>
            <a:fld id="{3616E3E5-66D0-4007-9363-3C7E7534C0BC}" type="datetime1">
              <a:rPr lang="it-IT" smtClean="0"/>
              <a:pPr/>
              <a:t>03/03/2016</a:t>
            </a:fld>
            <a:endParaRPr lang="it-IT" smtClean="0"/>
          </a:p>
        </p:txBody>
      </p:sp>
      <p:sp>
        <p:nvSpPr>
          <p:cNvPr id="257027" name="Rectangle 6"/>
          <p:cNvSpPr>
            <a:spLocks noGrp="1" noChangeArrowheads="1"/>
          </p:cNvSpPr>
          <p:nvPr>
            <p:ph type="ftr" sz="quarter" idx="4"/>
          </p:nvPr>
        </p:nvSpPr>
        <p:spPr>
          <a:noFill/>
        </p:spPr>
        <p:txBody>
          <a:bodyPr/>
          <a:lstStyle/>
          <a:p>
            <a:r>
              <a:rPr lang="it-IT" smtClean="0"/>
              <a:t>postura specifico</a:t>
            </a:r>
          </a:p>
        </p:txBody>
      </p:sp>
      <p:sp>
        <p:nvSpPr>
          <p:cNvPr id="257028" name="Rectangle 7"/>
          <p:cNvSpPr>
            <a:spLocks noGrp="1" noChangeArrowheads="1"/>
          </p:cNvSpPr>
          <p:nvPr>
            <p:ph type="sldNum" sz="quarter" idx="5"/>
          </p:nvPr>
        </p:nvSpPr>
        <p:spPr>
          <a:noFill/>
        </p:spPr>
        <p:txBody>
          <a:bodyPr/>
          <a:lstStyle/>
          <a:p>
            <a:fld id="{0302961F-0E26-459B-8540-7F6CFD65A512}" type="slidenum">
              <a:rPr lang="it-IT" smtClean="0"/>
              <a:pPr/>
              <a:t>1</a:t>
            </a:fld>
            <a:endParaRPr lang="it-IT" smtClean="0"/>
          </a:p>
        </p:txBody>
      </p:sp>
      <p:sp>
        <p:nvSpPr>
          <p:cNvPr id="257029" name="Rectangle 2"/>
          <p:cNvSpPr>
            <a:spLocks noGrp="1" noRot="1" noChangeAspect="1" noChangeArrowheads="1" noTextEdit="1"/>
          </p:cNvSpPr>
          <p:nvPr>
            <p:ph type="sldImg"/>
          </p:nvPr>
        </p:nvSpPr>
        <p:spPr>
          <a:xfrm>
            <a:off x="3776663" y="404813"/>
            <a:ext cx="2589212" cy="1941512"/>
          </a:xfrm>
          <a:solidFill>
            <a:srgbClr val="FFFFFF"/>
          </a:solidFill>
          <a:ln/>
        </p:spPr>
      </p:sp>
      <p:sp>
        <p:nvSpPr>
          <p:cNvPr id="257030" name="Rectangle 3"/>
          <p:cNvSpPr>
            <a:spLocks noGrp="1" noChangeArrowheads="1"/>
          </p:cNvSpPr>
          <p:nvPr>
            <p:ph type="body" idx="1"/>
          </p:nvPr>
        </p:nvSpPr>
        <p:spPr>
          <a:xfrm>
            <a:off x="1320835" y="2647091"/>
            <a:ext cx="7281801" cy="3630897"/>
          </a:xfrm>
          <a:solidFill>
            <a:srgbClr val="FFFFFF"/>
          </a:solidFill>
          <a:ln>
            <a:solidFill>
              <a:srgbClr val="000000"/>
            </a:solidFill>
          </a:ln>
        </p:spPr>
        <p:txBody>
          <a:bodyPr/>
          <a:lstStyle/>
          <a:p>
            <a:pPr algn="just" eaLnBrk="1" hangingPunct="1"/>
            <a:r>
              <a:rPr lang="it-IT" sz="1400" dirty="0" smtClean="0">
                <a:cs typeface="Times New Roman" pitchFamily="18" charset="0"/>
              </a:rPr>
              <a:t>Veniamo alla parte </a:t>
            </a:r>
            <a:r>
              <a:rPr lang="it-IT" sz="1400" dirty="0" smtClean="0">
                <a:latin typeface="Comic Sans MS" pitchFamily="66" charset="0"/>
                <a:cs typeface="Times New Roman" pitchFamily="18" charset="0"/>
              </a:rPr>
              <a:t>“</a:t>
            </a:r>
            <a:r>
              <a:rPr lang="it-IT" sz="1400" dirty="0" smtClean="0">
                <a:cs typeface="Times New Roman" pitchFamily="18" charset="0"/>
              </a:rPr>
              <a:t>materiale</a:t>
            </a:r>
            <a:r>
              <a:rPr lang="it-IT" sz="1400" dirty="0" smtClean="0">
                <a:latin typeface="Comic Sans MS" pitchFamily="66" charset="0"/>
                <a:cs typeface="Times New Roman" pitchFamily="18" charset="0"/>
              </a:rPr>
              <a:t>”</a:t>
            </a:r>
            <a:r>
              <a:rPr lang="it-IT" sz="1400" dirty="0" smtClean="0">
                <a:cs typeface="Times New Roman" pitchFamily="18" charset="0"/>
              </a:rPr>
              <a:t> del corso: le </a:t>
            </a:r>
            <a:r>
              <a:rPr lang="it-IT" sz="1400" b="1" i="1" dirty="0" smtClean="0">
                <a:cs typeface="Times New Roman" pitchFamily="18" charset="0"/>
              </a:rPr>
              <a:t>INDICAZIONI PRATICHE </a:t>
            </a:r>
            <a:r>
              <a:rPr lang="it-IT" sz="1400" dirty="0" smtClean="0">
                <a:cs typeface="Times New Roman" pitchFamily="18" charset="0"/>
              </a:rPr>
              <a:t>per creare un buon sistema di postura. Sono le nozioni di base: quelle che bastano per gli utenti con esigenze </a:t>
            </a:r>
            <a:r>
              <a:rPr lang="it-IT" sz="1400" dirty="0" smtClean="0">
                <a:latin typeface="Comic Sans MS" pitchFamily="66" charset="0"/>
                <a:cs typeface="Times New Roman" pitchFamily="18" charset="0"/>
              </a:rPr>
              <a:t>“</a:t>
            </a:r>
            <a:r>
              <a:rPr lang="it-IT" sz="1400" dirty="0" smtClean="0">
                <a:cs typeface="Times New Roman" pitchFamily="18" charset="0"/>
              </a:rPr>
              <a:t>nella media</a:t>
            </a:r>
            <a:r>
              <a:rPr lang="it-IT" sz="1400" dirty="0" smtClean="0">
                <a:latin typeface="Comic Sans MS" pitchFamily="66" charset="0"/>
                <a:cs typeface="Times New Roman" pitchFamily="18" charset="0"/>
              </a:rPr>
              <a:t>”</a:t>
            </a:r>
            <a:r>
              <a:rPr lang="it-IT" sz="1400" dirty="0" smtClean="0">
                <a:cs typeface="Times New Roman" pitchFamily="18" charset="0"/>
              </a:rPr>
              <a:t>, e quelle che ci vogliono, ma con qualche aggiunta, per casi particolari. (Per farsi la mano, </a:t>
            </a:r>
            <a:r>
              <a:rPr lang="it-IT" sz="1400" dirty="0" smtClean="0">
                <a:latin typeface="Comic Sans MS" pitchFamily="66" charset="0"/>
                <a:cs typeface="Times New Roman" pitchFamily="18" charset="0"/>
              </a:rPr>
              <a:t>è</a:t>
            </a:r>
            <a:r>
              <a:rPr lang="it-IT" sz="1400" dirty="0" smtClean="0">
                <a:cs typeface="Times New Roman" pitchFamily="18" charset="0"/>
              </a:rPr>
              <a:t> meglio partire da casi semplici)</a:t>
            </a:r>
          </a:p>
          <a:p>
            <a:pPr eaLnBrk="1" hangingPunct="1"/>
            <a:r>
              <a:rPr lang="it-IT" sz="1400" dirty="0" smtClean="0"/>
              <a:t>Chi non si occupa direttamente della postura in carrozzina Può prenderla come “check-list”: se vede che qualcosa non collima … </a:t>
            </a:r>
          </a:p>
          <a:p>
            <a:pPr algn="ctr" eaLnBrk="1" hangingPunct="1"/>
            <a:r>
              <a:rPr lang="it-IT" sz="1400" dirty="0" smtClean="0"/>
              <a:t>ma </a:t>
            </a:r>
            <a:r>
              <a:rPr lang="it-IT" sz="1400" b="1" dirty="0" smtClean="0"/>
              <a:t>attenti</a:t>
            </a:r>
            <a:r>
              <a:rPr lang="it-IT" sz="1400" b="1" dirty="0" smtClean="0">
                <a:cs typeface="Times New Roman" pitchFamily="18" charset="0"/>
              </a:rPr>
              <a:t>: </a:t>
            </a:r>
          </a:p>
          <a:p>
            <a:pPr algn="ctr" eaLnBrk="1" hangingPunct="1">
              <a:lnSpc>
                <a:spcPct val="20000"/>
              </a:lnSpc>
            </a:pPr>
            <a:endParaRPr lang="it-IT" sz="1400" b="1" dirty="0" smtClean="0">
              <a:cs typeface="Times New Roman" pitchFamily="18" charset="0"/>
            </a:endParaRPr>
          </a:p>
          <a:p>
            <a:pPr eaLnBrk="1" hangingPunct="1"/>
            <a:r>
              <a:rPr lang="it-IT" sz="1400" dirty="0" smtClean="0">
                <a:cs typeface="Times New Roman" pitchFamily="18" charset="0"/>
              </a:rPr>
              <a:t>tutte le indicazioni che seguono sono, appunto, solo indicazioni, non regole rigide. Voglio dire che vanno messe al vaglio della </a:t>
            </a:r>
            <a:r>
              <a:rPr lang="it-IT" sz="1400" b="1" dirty="0" smtClean="0">
                <a:cs typeface="Times New Roman" pitchFamily="18" charset="0"/>
              </a:rPr>
              <a:t>prova</a:t>
            </a:r>
            <a:r>
              <a:rPr lang="it-IT" sz="1400" dirty="0" smtClean="0">
                <a:cs typeface="Times New Roman" pitchFamily="18" charset="0"/>
              </a:rPr>
              <a:t>. E la prova - indispensabile - deve basarsi sulle impressioni dell</a:t>
            </a:r>
            <a:r>
              <a:rPr lang="it-IT" sz="1400" dirty="0" smtClean="0">
                <a:latin typeface="Comic Sans MS" pitchFamily="66" charset="0"/>
                <a:cs typeface="Times New Roman" pitchFamily="18" charset="0"/>
              </a:rPr>
              <a:t>’</a:t>
            </a:r>
            <a:r>
              <a:rPr lang="it-IT" sz="1400" dirty="0" smtClean="0">
                <a:cs typeface="Times New Roman" pitchFamily="18" charset="0"/>
              </a:rPr>
              <a:t>utente!)</a:t>
            </a:r>
          </a:p>
          <a:p>
            <a:pPr algn="just" eaLnBrk="1" hangingPunct="1"/>
            <a:r>
              <a:rPr lang="it-IT" sz="1400" dirty="0" smtClean="0"/>
              <a:t>Controllare i movimenti dannosi, una volta voleva dire “bloccarli”. Oggi ci sono alternative interessanti.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egnaposto immagine diapositiva 1"/>
          <p:cNvSpPr>
            <a:spLocks noGrp="1" noRot="1" noChangeAspect="1" noTextEdit="1"/>
          </p:cNvSpPr>
          <p:nvPr>
            <p:ph type="sldImg"/>
          </p:nvPr>
        </p:nvSpPr>
        <p:spPr>
          <a:xfrm>
            <a:off x="3587750" y="555625"/>
            <a:ext cx="2447925" cy="1835150"/>
          </a:xfrm>
          <a:ln/>
        </p:spPr>
      </p:sp>
      <p:sp>
        <p:nvSpPr>
          <p:cNvPr id="262147" name="Segnaposto note 2"/>
          <p:cNvSpPr>
            <a:spLocks noGrp="1"/>
          </p:cNvSpPr>
          <p:nvPr>
            <p:ph type="body" idx="1"/>
          </p:nvPr>
        </p:nvSpPr>
        <p:spPr>
          <a:noFill/>
          <a:ln/>
        </p:spPr>
        <p:txBody>
          <a:bodyPr/>
          <a:lstStyle/>
          <a:p>
            <a:r>
              <a:rPr lang="it-IT" sz="1400" dirty="0" smtClean="0"/>
              <a:t>Qualsiasi spessore sotto un ischio è un sostegno per obliquità pelvica </a:t>
            </a:r>
          </a:p>
          <a:p>
            <a:r>
              <a:rPr lang="it-IT" sz="1400" dirty="0" smtClean="0"/>
              <a:t>Di forza diversa</a:t>
            </a:r>
          </a:p>
          <a:p>
            <a:r>
              <a:rPr lang="it-IT" sz="1400" dirty="0" smtClean="0"/>
              <a:t>Sia “dalla scatola”, sia artigianali, sia incorporati in un modellato</a:t>
            </a:r>
          </a:p>
          <a:p>
            <a:endParaRPr lang="it-IT" sz="1400" dirty="0" smtClean="0"/>
          </a:p>
          <a:p>
            <a:endParaRPr lang="it-IT" sz="1400" dirty="0" smtClean="0"/>
          </a:p>
        </p:txBody>
      </p:sp>
      <p:sp>
        <p:nvSpPr>
          <p:cNvPr id="262148" name="Segnaposto data 3"/>
          <p:cNvSpPr>
            <a:spLocks noGrp="1"/>
          </p:cNvSpPr>
          <p:nvPr>
            <p:ph type="dt" sz="quarter" idx="1"/>
          </p:nvPr>
        </p:nvSpPr>
        <p:spPr>
          <a:noFill/>
        </p:spPr>
        <p:txBody>
          <a:bodyPr/>
          <a:lstStyle/>
          <a:p>
            <a:fld id="{4FE14E88-AE5C-4704-A440-EE83125C3DDA}" type="datetime1">
              <a:rPr lang="it-IT" smtClean="0"/>
              <a:pPr/>
              <a:t>03/03/2016</a:t>
            </a:fld>
            <a:endParaRPr lang="it-IT" smtClean="0"/>
          </a:p>
        </p:txBody>
      </p:sp>
      <p:sp>
        <p:nvSpPr>
          <p:cNvPr id="262149" name="Segnaposto piè di pagina 4"/>
          <p:cNvSpPr>
            <a:spLocks noGrp="1"/>
          </p:cNvSpPr>
          <p:nvPr>
            <p:ph type="ftr" sz="quarter" idx="4"/>
          </p:nvPr>
        </p:nvSpPr>
        <p:spPr>
          <a:noFill/>
        </p:spPr>
        <p:txBody>
          <a:bodyPr/>
          <a:lstStyle/>
          <a:p>
            <a:r>
              <a:rPr lang="it-IT" smtClean="0"/>
              <a:t>postura specifico</a:t>
            </a:r>
          </a:p>
        </p:txBody>
      </p:sp>
      <p:sp>
        <p:nvSpPr>
          <p:cNvPr id="262150" name="Segnaposto numero diapositiva 5"/>
          <p:cNvSpPr>
            <a:spLocks noGrp="1"/>
          </p:cNvSpPr>
          <p:nvPr>
            <p:ph type="sldNum" sz="quarter" idx="5"/>
          </p:nvPr>
        </p:nvSpPr>
        <p:spPr>
          <a:noFill/>
        </p:spPr>
        <p:txBody>
          <a:bodyPr/>
          <a:lstStyle/>
          <a:p>
            <a:fld id="{E74AC0E7-E9B3-4621-8210-462561D3A5E0}" type="slidenum">
              <a:rPr lang="it-IT" smtClean="0"/>
              <a:pPr/>
              <a:t>10</a:t>
            </a:fld>
            <a:endParaRPr lang="it-IT"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3"/>
          <p:cNvSpPr>
            <a:spLocks noGrp="1" noChangeArrowheads="1"/>
          </p:cNvSpPr>
          <p:nvPr>
            <p:ph type="dt" sz="quarter" idx="1"/>
          </p:nvPr>
        </p:nvSpPr>
        <p:spPr>
          <a:noFill/>
        </p:spPr>
        <p:txBody>
          <a:bodyPr/>
          <a:lstStyle/>
          <a:p>
            <a:fld id="{E29BC82B-63DD-45E2-BF9E-3C429FEA7BEC}" type="datetime1">
              <a:rPr lang="it-IT" smtClean="0"/>
              <a:pPr/>
              <a:t>03/03/2016</a:t>
            </a:fld>
            <a:endParaRPr lang="it-IT" smtClean="0"/>
          </a:p>
        </p:txBody>
      </p:sp>
      <p:sp>
        <p:nvSpPr>
          <p:cNvPr id="333827" name="Rectangle 6"/>
          <p:cNvSpPr>
            <a:spLocks noGrp="1" noChangeArrowheads="1"/>
          </p:cNvSpPr>
          <p:nvPr>
            <p:ph type="ftr" sz="quarter" idx="4"/>
          </p:nvPr>
        </p:nvSpPr>
        <p:spPr>
          <a:noFill/>
        </p:spPr>
        <p:txBody>
          <a:bodyPr/>
          <a:lstStyle/>
          <a:p>
            <a:r>
              <a:rPr lang="it-IT" smtClean="0"/>
              <a:t>postura specifico</a:t>
            </a:r>
          </a:p>
        </p:txBody>
      </p:sp>
      <p:sp>
        <p:nvSpPr>
          <p:cNvPr id="333828" name="Rectangle 7"/>
          <p:cNvSpPr>
            <a:spLocks noGrp="1" noChangeArrowheads="1"/>
          </p:cNvSpPr>
          <p:nvPr>
            <p:ph type="sldNum" sz="quarter" idx="5"/>
          </p:nvPr>
        </p:nvSpPr>
        <p:spPr>
          <a:noFill/>
        </p:spPr>
        <p:txBody>
          <a:bodyPr/>
          <a:lstStyle/>
          <a:p>
            <a:fld id="{4264632F-A26E-4D9C-94D2-34AED2EB68E2}" type="slidenum">
              <a:rPr lang="it-IT" smtClean="0"/>
              <a:pPr/>
              <a:t>102</a:t>
            </a:fld>
            <a:endParaRPr lang="it-IT" smtClean="0"/>
          </a:p>
        </p:txBody>
      </p:sp>
      <p:sp>
        <p:nvSpPr>
          <p:cNvPr id="333829" name="Rectangle 2"/>
          <p:cNvSpPr>
            <a:spLocks noGrp="1" noRot="1" noChangeAspect="1" noChangeArrowheads="1" noTextEdit="1"/>
          </p:cNvSpPr>
          <p:nvPr>
            <p:ph type="sldImg"/>
          </p:nvPr>
        </p:nvSpPr>
        <p:spPr>
          <a:xfrm>
            <a:off x="3616325" y="404813"/>
            <a:ext cx="2592388" cy="1943100"/>
          </a:xfrm>
          <a:solidFill>
            <a:srgbClr val="FFFFFF"/>
          </a:solidFill>
          <a:ln/>
        </p:spPr>
      </p:sp>
      <p:sp>
        <p:nvSpPr>
          <p:cNvPr id="333830" name="Rectangle 3"/>
          <p:cNvSpPr>
            <a:spLocks noGrp="1" noChangeArrowheads="1"/>
          </p:cNvSpPr>
          <p:nvPr>
            <p:ph type="body" idx="1"/>
          </p:nvPr>
        </p:nvSpPr>
        <p:spPr>
          <a:xfrm>
            <a:off x="1240408" y="2846283"/>
            <a:ext cx="7362227" cy="3432813"/>
          </a:xfrm>
          <a:solidFill>
            <a:srgbClr val="FFFFFF"/>
          </a:solidFill>
          <a:ln>
            <a:solidFill>
              <a:srgbClr val="000000"/>
            </a:solidFill>
          </a:ln>
        </p:spPr>
        <p:txBody>
          <a:bodyPr/>
          <a:lstStyle/>
          <a:p>
            <a:pPr eaLnBrk="1" hangingPunct="1"/>
            <a:r>
              <a:rPr lang="it-IT" sz="1400" dirty="0" smtClean="0"/>
              <a:t>È una della regole più importanti e che più si fatica a far proprie. Se constatiamo che ci sono delle deformità, non possiamo pensare di ridurle con il sistema di postura: non è il suo lavoro, non riesce a correggere e nemmeno a prevenire delle deformità che si annunciano. Dobbiamo semplicemente accoglierle, e dobbiamo farlo in modo da fornire comunque la postura più accettabile. </a:t>
            </a:r>
          </a:p>
          <a:p>
            <a:pPr eaLnBrk="1" hangingPunct="1"/>
            <a:r>
              <a:rPr lang="it-IT" sz="1400" dirty="0" smtClean="0"/>
              <a:t>Se per allineare il bacino è necessario che le cosce vadano a colpo di vento, accogliamole così. Insistendo a portarle centrate e parallele, portiamo il bacino in obliquità e rotazione.</a:t>
            </a:r>
          </a:p>
          <a:p>
            <a:pPr eaLnBrk="1" hangingPunct="1"/>
            <a:r>
              <a:rPr lang="it-IT" sz="1400" dirty="0" smtClean="0"/>
              <a:t>Se per portare le spalle orizzontali il bacino deve stare obliquo e ruotato, accogliamolo obliquo e ruotato. (Ivan di Aosta, con la fila di sostegni laterali di tronco e capo su cui premeva fino a spelare le stoffe)</a:t>
            </a:r>
          </a:p>
          <a:p>
            <a:pPr eaLnBrk="1" hangingPunct="1"/>
            <a:r>
              <a:rPr lang="it-IT" sz="1400" dirty="0" smtClean="0"/>
              <a:t>Se per portare il capo eretto è necessario lasciare il tronco inclinato in avanti (la giovane di PD) data una deformità in estensione del collo, accogliamolo inclinato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Grp="1" noChangeArrowheads="1"/>
          </p:cNvSpPr>
          <p:nvPr>
            <p:ph type="dt" sz="quarter" idx="1"/>
          </p:nvPr>
        </p:nvSpPr>
        <p:spPr>
          <a:noFill/>
        </p:spPr>
        <p:txBody>
          <a:bodyPr/>
          <a:lstStyle/>
          <a:p>
            <a:fld id="{655C51F1-7A32-4CB3-91B2-6AAF323425B4}" type="datetime1">
              <a:rPr lang="it-IT" smtClean="0"/>
              <a:pPr/>
              <a:t>03/03/2016</a:t>
            </a:fld>
            <a:endParaRPr lang="it-IT" smtClean="0"/>
          </a:p>
        </p:txBody>
      </p:sp>
      <p:sp>
        <p:nvSpPr>
          <p:cNvPr id="264195" name="Rectangle 6"/>
          <p:cNvSpPr>
            <a:spLocks noGrp="1" noChangeArrowheads="1"/>
          </p:cNvSpPr>
          <p:nvPr>
            <p:ph type="ftr" sz="quarter" idx="4"/>
          </p:nvPr>
        </p:nvSpPr>
        <p:spPr>
          <a:noFill/>
        </p:spPr>
        <p:txBody>
          <a:bodyPr/>
          <a:lstStyle/>
          <a:p>
            <a:r>
              <a:rPr lang="it-IT" smtClean="0"/>
              <a:t>postura specifico</a:t>
            </a:r>
          </a:p>
        </p:txBody>
      </p:sp>
      <p:sp>
        <p:nvSpPr>
          <p:cNvPr id="264196" name="Rectangle 7"/>
          <p:cNvSpPr>
            <a:spLocks noGrp="1" noChangeArrowheads="1"/>
          </p:cNvSpPr>
          <p:nvPr>
            <p:ph type="sldNum" sz="quarter" idx="5"/>
          </p:nvPr>
        </p:nvSpPr>
        <p:spPr>
          <a:noFill/>
        </p:spPr>
        <p:txBody>
          <a:bodyPr/>
          <a:lstStyle/>
          <a:p>
            <a:fld id="{79A47E68-BCFD-490D-A071-69B6B63C39A6}" type="slidenum">
              <a:rPr lang="it-IT" smtClean="0"/>
              <a:pPr/>
              <a:t>11</a:t>
            </a:fld>
            <a:endParaRPr lang="it-IT" smtClean="0"/>
          </a:p>
        </p:txBody>
      </p:sp>
      <p:sp>
        <p:nvSpPr>
          <p:cNvPr id="264197" name="Rectangle 2"/>
          <p:cNvSpPr>
            <a:spLocks noGrp="1" noRot="1" noChangeAspect="1" noChangeArrowheads="1" noTextEdit="1"/>
          </p:cNvSpPr>
          <p:nvPr>
            <p:ph type="sldImg"/>
          </p:nvPr>
        </p:nvSpPr>
        <p:spPr>
          <a:xfrm>
            <a:off x="3411538" y="506413"/>
            <a:ext cx="2384425" cy="1789112"/>
          </a:xfrm>
          <a:solidFill>
            <a:srgbClr val="FFFFFF"/>
          </a:solidFill>
          <a:ln/>
        </p:spPr>
      </p:sp>
      <p:sp>
        <p:nvSpPr>
          <p:cNvPr id="26419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z="1400" dirty="0" smtClean="0"/>
              <a:t>In generale:</a:t>
            </a:r>
          </a:p>
          <a:p>
            <a:pPr eaLnBrk="1" hangingPunct="1">
              <a:buFontTx/>
              <a:buChar char="•"/>
            </a:pPr>
            <a:r>
              <a:rPr lang="it-IT" sz="1400" dirty="0" smtClean="0"/>
              <a:t>Sceglierle nelle manuali pieghevoli, sceglierle e regolarle nelle posturali e nelle elettroniche</a:t>
            </a:r>
          </a:p>
          <a:p>
            <a:pPr eaLnBrk="1" hangingPunct="1">
              <a:buFontTx/>
              <a:buChar char="•"/>
            </a:pPr>
            <a:r>
              <a:rPr lang="it-IT" sz="1400" dirty="0" smtClean="0"/>
              <a:t>Sceglierle nel sedile, regolarle in appoggiapiedi e schienale</a:t>
            </a:r>
          </a:p>
          <a:p>
            <a:pPr eaLnBrk="1" hangingPunct="1"/>
            <a:r>
              <a:rPr lang="it-IT" sz="1400" dirty="0" smtClean="0"/>
              <a:t>Non dovremmo avere tolleranza, soprattutto con utenti con maggiori difficoltà posturali </a:t>
            </a:r>
          </a:p>
          <a:p>
            <a:pPr eaLnBrk="1" hangingPunct="1"/>
            <a:endParaRPr lang="it-IT" sz="1400" dirty="0" smtClean="0"/>
          </a:p>
          <a:p>
            <a:pPr eaLnBrk="1" hangingPunct="1"/>
            <a:r>
              <a:rPr lang="it-IT" sz="1400" dirty="0" smtClean="0"/>
              <a:t>I buoni cuscini e le buone </a:t>
            </a:r>
            <a:r>
              <a:rPr lang="it-IT" sz="1400" dirty="0" err="1" smtClean="0"/>
              <a:t>carrozzine…</a:t>
            </a:r>
            <a:endParaRPr lang="it-IT" sz="1400" dirty="0" smtClean="0"/>
          </a:p>
          <a:p>
            <a:pPr eaLnBrk="1" hangingPunct="1"/>
            <a:endParaRPr lang="it-IT" sz="1400" dirty="0" smtClean="0"/>
          </a:p>
          <a:p>
            <a:pPr eaLnBrk="1" hangingPunct="1"/>
            <a:endParaRPr lang="it-IT" sz="14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3"/>
          <p:cNvSpPr>
            <a:spLocks noGrp="1" noChangeArrowheads="1"/>
          </p:cNvSpPr>
          <p:nvPr>
            <p:ph type="dt" sz="quarter" idx="1"/>
          </p:nvPr>
        </p:nvSpPr>
        <p:spPr>
          <a:noFill/>
        </p:spPr>
        <p:txBody>
          <a:bodyPr/>
          <a:lstStyle/>
          <a:p>
            <a:fld id="{09254834-B7E1-476C-AEC0-49A7C61F86F4}" type="datetime1">
              <a:rPr lang="it-IT" smtClean="0"/>
              <a:pPr/>
              <a:t>03/03/2016</a:t>
            </a:fld>
            <a:endParaRPr lang="it-IT" smtClean="0"/>
          </a:p>
        </p:txBody>
      </p:sp>
      <p:sp>
        <p:nvSpPr>
          <p:cNvPr id="265219" name="Rectangle 6"/>
          <p:cNvSpPr>
            <a:spLocks noGrp="1" noChangeArrowheads="1"/>
          </p:cNvSpPr>
          <p:nvPr>
            <p:ph type="ftr" sz="quarter" idx="4"/>
          </p:nvPr>
        </p:nvSpPr>
        <p:spPr>
          <a:noFill/>
        </p:spPr>
        <p:txBody>
          <a:bodyPr/>
          <a:lstStyle/>
          <a:p>
            <a:r>
              <a:rPr lang="it-IT" smtClean="0"/>
              <a:t>postura specifico</a:t>
            </a:r>
          </a:p>
        </p:txBody>
      </p:sp>
      <p:sp>
        <p:nvSpPr>
          <p:cNvPr id="265220" name="Rectangle 7"/>
          <p:cNvSpPr>
            <a:spLocks noGrp="1" noChangeArrowheads="1"/>
          </p:cNvSpPr>
          <p:nvPr>
            <p:ph type="sldNum" sz="quarter" idx="5"/>
          </p:nvPr>
        </p:nvSpPr>
        <p:spPr>
          <a:noFill/>
        </p:spPr>
        <p:txBody>
          <a:bodyPr/>
          <a:lstStyle/>
          <a:p>
            <a:fld id="{38735EAA-2781-4833-834E-623ED1DCA879}" type="slidenum">
              <a:rPr lang="it-IT" smtClean="0"/>
              <a:pPr/>
              <a:t>12</a:t>
            </a:fld>
            <a:endParaRPr lang="it-IT" smtClean="0"/>
          </a:p>
        </p:txBody>
      </p:sp>
      <p:sp>
        <p:nvSpPr>
          <p:cNvPr id="265221" name="Rectangle 2"/>
          <p:cNvSpPr>
            <a:spLocks noGrp="1" noRot="1" noChangeAspect="1" noChangeArrowheads="1" noTextEdit="1"/>
          </p:cNvSpPr>
          <p:nvPr>
            <p:ph type="sldImg"/>
          </p:nvPr>
        </p:nvSpPr>
        <p:spPr>
          <a:xfrm>
            <a:off x="3449638" y="650875"/>
            <a:ext cx="2720975" cy="2041525"/>
          </a:xfrm>
          <a:ln/>
        </p:spPr>
      </p:sp>
      <p:sp>
        <p:nvSpPr>
          <p:cNvPr id="265222" name="Rectangle 3"/>
          <p:cNvSpPr>
            <a:spLocks noGrp="1" noChangeArrowheads="1"/>
          </p:cNvSpPr>
          <p:nvPr>
            <p:ph type="body" idx="1"/>
          </p:nvPr>
        </p:nvSpPr>
        <p:spPr>
          <a:xfrm>
            <a:off x="1001291" y="3223653"/>
            <a:ext cx="7599044" cy="3054336"/>
          </a:xfrm>
          <a:noFill/>
          <a:ln/>
        </p:spPr>
        <p:txBody>
          <a:bodyPr/>
          <a:lstStyle/>
          <a:p>
            <a:pPr eaLnBrk="1" hangingPunct="1"/>
            <a:r>
              <a:rPr lang="it-IT" sz="1600" dirty="0" smtClean="0">
                <a:latin typeface="Arial" charset="0"/>
              </a:rPr>
              <a:t>Quali sono le misure fondamentali?</a:t>
            </a:r>
          </a:p>
          <a:p>
            <a:pPr eaLnBrk="1" hangingPunct="1"/>
            <a:r>
              <a:rPr lang="it-IT" sz="1600" dirty="0" smtClean="0">
                <a:latin typeface="Arial" charset="0"/>
              </a:rPr>
              <a:t>Mostrare come faccio, con un metro e una cavia</a:t>
            </a:r>
          </a:p>
          <a:p>
            <a:pPr eaLnBrk="1" hangingPunct="1"/>
            <a:r>
              <a:rPr lang="it-IT" sz="1600" dirty="0" smtClean="0">
                <a:latin typeface="Arial" charset="0"/>
              </a:rPr>
              <a:t>Mimare una deformità</a:t>
            </a:r>
          </a:p>
          <a:p>
            <a:r>
              <a:rPr lang="it-IT" sz="1600" dirty="0" smtClean="0">
                <a:latin typeface="Arial" charset="0"/>
              </a:rPr>
              <a:t>Capita più spesso di sbagliare prendendole da sdraiato. </a:t>
            </a:r>
          </a:p>
          <a:p>
            <a:r>
              <a:rPr lang="it-IT" sz="1600" dirty="0" smtClean="0">
                <a:latin typeface="Arial" charset="0"/>
              </a:rPr>
              <a:t>Meglio provare le misure direttamente su una carrozzina di dimensioni note e riferirsi a queste.</a:t>
            </a:r>
          </a:p>
          <a:p>
            <a:r>
              <a:rPr lang="it-IT" sz="1600" dirty="0" smtClean="0">
                <a:latin typeface="Arial" charset="0"/>
              </a:rPr>
              <a:t>E se non ho una carrozzina “giusta”, posso servirmi di qualche pezzo dalla fondamentale collezione di blocchi, cunei e ritagli vari di espanso!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dt" sz="quarter" idx="1"/>
          </p:nvPr>
        </p:nvSpPr>
        <p:spPr/>
        <p:txBody>
          <a:bodyPr/>
          <a:lstStyle/>
          <a:p>
            <a:pPr>
              <a:defRPr/>
            </a:pPr>
            <a:fld id="{49EE7129-F214-4632-9809-53E66D4C8784}" type="datetime1">
              <a:rPr lang="it-IT">
                <a:solidFill>
                  <a:prstClr val="black"/>
                </a:solidFill>
                <a:latin typeface="Arial" pitchFamily="34" charset="0"/>
              </a:rPr>
              <a:pPr>
                <a:defRPr/>
              </a:pPr>
              <a:t>03/03/2016</a:t>
            </a:fld>
            <a:endParaRPr lang="it-IT">
              <a:solidFill>
                <a:prstClr val="black"/>
              </a:solidFill>
              <a:latin typeface="Arial" pitchFamily="34" charset="0"/>
            </a:endParaRPr>
          </a:p>
        </p:txBody>
      </p:sp>
      <p:sp>
        <p:nvSpPr>
          <p:cNvPr id="71683" name="Rectangle 6"/>
          <p:cNvSpPr>
            <a:spLocks noGrp="1" noChangeArrowheads="1"/>
          </p:cNvSpPr>
          <p:nvPr>
            <p:ph type="ftr" sz="quarter" idx="4"/>
          </p:nvPr>
        </p:nvSpPr>
        <p:spPr/>
        <p:txBody>
          <a:bodyPr/>
          <a:lstStyle/>
          <a:p>
            <a:pPr>
              <a:defRPr/>
            </a:pPr>
            <a:r>
              <a:rPr lang="it-IT" smtClean="0">
                <a:solidFill>
                  <a:prstClr val="black"/>
                </a:solidFill>
                <a:latin typeface="Arial" pitchFamily="34" charset="0"/>
              </a:rPr>
              <a:t>postura specifico</a:t>
            </a:r>
            <a:endParaRPr lang="it-IT">
              <a:solidFill>
                <a:prstClr val="black"/>
              </a:solidFill>
              <a:latin typeface="Arial" pitchFamily="34" charset="0"/>
            </a:endParaRPr>
          </a:p>
        </p:txBody>
      </p:sp>
      <p:sp>
        <p:nvSpPr>
          <p:cNvPr id="71684" name="Rectangle 7"/>
          <p:cNvSpPr>
            <a:spLocks noGrp="1" noChangeArrowheads="1"/>
          </p:cNvSpPr>
          <p:nvPr>
            <p:ph type="sldNum" sz="quarter" idx="5"/>
          </p:nvPr>
        </p:nvSpPr>
        <p:spPr/>
        <p:txBody>
          <a:bodyPr/>
          <a:lstStyle/>
          <a:p>
            <a:pPr>
              <a:defRPr/>
            </a:pPr>
            <a:fld id="{3FBF95E4-8656-408C-A6FC-3DC99E069627}" type="slidenum">
              <a:rPr lang="it-IT">
                <a:solidFill>
                  <a:prstClr val="black"/>
                </a:solidFill>
                <a:latin typeface="Arial" pitchFamily="34" charset="0"/>
              </a:rPr>
              <a:pPr>
                <a:defRPr/>
              </a:pPr>
              <a:t>13</a:t>
            </a:fld>
            <a:endParaRPr lang="it-IT">
              <a:solidFill>
                <a:prstClr val="black"/>
              </a:solidFill>
              <a:latin typeface="Arial" pitchFamily="34" charset="0"/>
            </a:endParaRPr>
          </a:p>
        </p:txBody>
      </p:sp>
      <p:sp>
        <p:nvSpPr>
          <p:cNvPr id="103429" name="Rectangle 2"/>
          <p:cNvSpPr>
            <a:spLocks noGrp="1" noRot="1" noChangeAspect="1" noChangeArrowheads="1" noTextEdit="1"/>
          </p:cNvSpPr>
          <p:nvPr>
            <p:ph type="sldImg"/>
          </p:nvPr>
        </p:nvSpPr>
        <p:spPr>
          <a:xfrm>
            <a:off x="4437063" y="239713"/>
            <a:ext cx="2598737" cy="1949450"/>
          </a:xfrm>
          <a:ln/>
        </p:spPr>
      </p:sp>
      <p:sp>
        <p:nvSpPr>
          <p:cNvPr id="103430" name="Rectangle 3"/>
          <p:cNvSpPr>
            <a:spLocks noGrp="1" noChangeArrowheads="1"/>
          </p:cNvSpPr>
          <p:nvPr>
            <p:ph type="body" idx="1"/>
          </p:nvPr>
        </p:nvSpPr>
        <p:spPr>
          <a:xfrm>
            <a:off x="785267" y="2385963"/>
            <a:ext cx="8280920" cy="3982773"/>
          </a:xfrm>
          <a:noFill/>
          <a:ln/>
        </p:spPr>
        <p:txBody>
          <a:bodyPr>
            <a:noAutofit/>
          </a:bodyPr>
          <a:lstStyle/>
          <a:p>
            <a:pPr eaLnBrk="1" hangingPunct="1"/>
            <a:r>
              <a:rPr lang="it-IT" sz="1400" dirty="0" smtClean="0">
                <a:latin typeface="Arial" pitchFamily="34" charset="0"/>
              </a:rPr>
              <a:t>Albi, di 10 anni. Visto a Bologna l’ottobre 2003. </a:t>
            </a:r>
          </a:p>
          <a:p>
            <a:pPr eaLnBrk="1" hangingPunct="1"/>
            <a:r>
              <a:rPr lang="it-IT" sz="1400" dirty="0" smtClean="0">
                <a:latin typeface="Arial" pitchFamily="34" charset="0"/>
              </a:rPr>
              <a:t>Ha una distonia accentuata al collo, che sta flesso a sinistra, traslato a destra e spesso in rotazione. È incapace di verbalizzare ma intelligente, come si vede dallo sguardo.</a:t>
            </a:r>
          </a:p>
          <a:p>
            <a:pPr eaLnBrk="1" hangingPunct="1"/>
            <a:r>
              <a:rPr lang="it-IT" sz="1400" dirty="0" smtClean="0">
                <a:latin typeface="Arial" pitchFamily="34" charset="0"/>
              </a:rPr>
              <a:t>Sulla carrozzina sta col tronco pendente a destra, appoggiato al sostegno laterale, il bacino traslato a sinistra, obliquo in alto a sinistra (la cresta iliaca quasi tocca la XII costa)e ruotato in avanti a sinistra. I piedi stanno dietro alla pedana.  ha male alla spalla </a:t>
            </a:r>
            <a:r>
              <a:rPr lang="it-IT" sz="1400" dirty="0" err="1" smtClean="0">
                <a:latin typeface="Arial" pitchFamily="34" charset="0"/>
              </a:rPr>
              <a:t>sn</a:t>
            </a:r>
            <a:r>
              <a:rPr lang="it-IT" sz="1400" dirty="0" smtClean="0">
                <a:latin typeface="Arial" pitchFamily="34" charset="0"/>
              </a:rPr>
              <a:t>. Lo sforzo per sostenere il capo (non aveva altra possibilità per tenerlo più o meno eretto) è evidente. </a:t>
            </a:r>
          </a:p>
          <a:p>
            <a:pPr eaLnBrk="1" hangingPunct="1"/>
            <a:r>
              <a:rPr lang="it-IT" sz="1400" dirty="0" smtClean="0">
                <a:latin typeface="Arial" pitchFamily="34" charset="0"/>
              </a:rPr>
              <a:t>Il sistema (</a:t>
            </a:r>
            <a:r>
              <a:rPr lang="it-IT" sz="1400" dirty="0" err="1" smtClean="0">
                <a:latin typeface="Arial" pitchFamily="34" charset="0"/>
              </a:rPr>
              <a:t>Zippie</a:t>
            </a:r>
            <a:r>
              <a:rPr lang="it-IT" sz="1400" dirty="0" smtClean="0">
                <a:latin typeface="Arial" pitchFamily="34" charset="0"/>
              </a:rPr>
              <a:t>, </a:t>
            </a:r>
            <a:r>
              <a:rPr lang="it-IT" sz="1400" dirty="0" err="1" smtClean="0">
                <a:latin typeface="Arial" pitchFamily="34" charset="0"/>
              </a:rPr>
              <a:t>Fit</a:t>
            </a:r>
            <a:r>
              <a:rPr lang="it-IT" sz="1400" dirty="0" smtClean="0">
                <a:latin typeface="Arial" pitchFamily="34" charset="0"/>
              </a:rPr>
              <a:t> e </a:t>
            </a:r>
            <a:r>
              <a:rPr lang="it-IT" sz="1400" dirty="0" err="1" smtClean="0">
                <a:latin typeface="Arial" pitchFamily="34" charset="0"/>
              </a:rPr>
              <a:t>fit</a:t>
            </a:r>
            <a:r>
              <a:rPr lang="it-IT" sz="1400" dirty="0" smtClean="0">
                <a:latin typeface="Arial" pitchFamily="34" charset="0"/>
              </a:rPr>
              <a:t> back) è molto grande: larghezza sedile e profondità sedile sono eccessive; i sostegni laterali del tronco sono larghi e simmetrici, la pedana è molto avanti. L’appoggiatesta non dà alcun sostegno utile.</a:t>
            </a:r>
          </a:p>
          <a:p>
            <a:pPr eaLnBrk="1" hangingPunct="1"/>
            <a:r>
              <a:rPr lang="it-IT" sz="1400" dirty="0" smtClean="0">
                <a:latin typeface="Arial" pitchFamily="34" charset="0"/>
              </a:rPr>
              <a:t>Chissà se questo e gli altri sistemi di postura inadeguati hanno avuto parte (credo di sì) nel far sorgere le deformità, e quanto grande è stata questa parte. Il collo, ad esempio, sarà così per il compenso al buttarsi di lato col tronco, a sua volta compenso per il sistema poco stabile? Probabile.</a:t>
            </a:r>
          </a:p>
          <a:p>
            <a:pPr eaLnBrk="1" hangingPunct="1"/>
            <a:r>
              <a:rPr lang="it-IT" sz="1400" dirty="0" smtClean="0">
                <a:latin typeface="Arial" pitchFamily="34" charset="0"/>
              </a:rPr>
              <a:t>Un sistema analogo ma di dimensioni congrue, l’applicazione di sostegni laterali del tronco non simmetrici (più alto a destra) un bretellaggio ed un sostegno del capo appropriato hanno fatto un lavoro apparentemente migliore è più gradito (“voglio stare su questa”)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dt" sz="quarter" idx="1"/>
          </p:nvPr>
        </p:nvSpPr>
        <p:spPr/>
        <p:txBody>
          <a:bodyPr/>
          <a:lstStyle/>
          <a:p>
            <a:pPr>
              <a:defRPr/>
            </a:pPr>
            <a:fld id="{B62D2BBE-9316-49B0-B9B0-60B95F753A7B}" type="datetime1">
              <a:rPr lang="it-IT">
                <a:solidFill>
                  <a:prstClr val="black"/>
                </a:solidFill>
                <a:latin typeface="Arial" pitchFamily="34" charset="0"/>
              </a:rPr>
              <a:pPr>
                <a:defRPr/>
              </a:pPr>
              <a:t>03/03/2016</a:t>
            </a:fld>
            <a:endParaRPr lang="it-IT">
              <a:solidFill>
                <a:prstClr val="black"/>
              </a:solidFill>
              <a:latin typeface="Arial" pitchFamily="34" charset="0"/>
            </a:endParaRPr>
          </a:p>
        </p:txBody>
      </p:sp>
      <p:sp>
        <p:nvSpPr>
          <p:cNvPr id="72707" name="Rectangle 6"/>
          <p:cNvSpPr>
            <a:spLocks noGrp="1" noChangeArrowheads="1"/>
          </p:cNvSpPr>
          <p:nvPr>
            <p:ph type="ftr" sz="quarter" idx="4"/>
          </p:nvPr>
        </p:nvSpPr>
        <p:spPr/>
        <p:txBody>
          <a:bodyPr/>
          <a:lstStyle/>
          <a:p>
            <a:pPr>
              <a:defRPr/>
            </a:pPr>
            <a:r>
              <a:rPr lang="it-IT" smtClean="0">
                <a:solidFill>
                  <a:prstClr val="black"/>
                </a:solidFill>
                <a:latin typeface="Arial" pitchFamily="34" charset="0"/>
              </a:rPr>
              <a:t>postura specifico</a:t>
            </a:r>
            <a:endParaRPr lang="it-IT">
              <a:solidFill>
                <a:prstClr val="black"/>
              </a:solidFill>
              <a:latin typeface="Arial" pitchFamily="34" charset="0"/>
            </a:endParaRPr>
          </a:p>
        </p:txBody>
      </p:sp>
      <p:sp>
        <p:nvSpPr>
          <p:cNvPr id="72708" name="Rectangle 7"/>
          <p:cNvSpPr>
            <a:spLocks noGrp="1" noChangeArrowheads="1"/>
          </p:cNvSpPr>
          <p:nvPr>
            <p:ph type="sldNum" sz="quarter" idx="5"/>
          </p:nvPr>
        </p:nvSpPr>
        <p:spPr/>
        <p:txBody>
          <a:bodyPr/>
          <a:lstStyle/>
          <a:p>
            <a:pPr>
              <a:defRPr/>
            </a:pPr>
            <a:fld id="{D1911EF5-7101-4D78-BBB6-8DCEA9E0E84A}" type="slidenum">
              <a:rPr lang="it-IT">
                <a:solidFill>
                  <a:prstClr val="black"/>
                </a:solidFill>
                <a:latin typeface="Arial" pitchFamily="34" charset="0"/>
              </a:rPr>
              <a:pPr>
                <a:defRPr/>
              </a:pPr>
              <a:t>14</a:t>
            </a:fld>
            <a:endParaRPr lang="it-IT">
              <a:solidFill>
                <a:prstClr val="black"/>
              </a:solidFill>
              <a:latin typeface="Arial" pitchFamily="34" charset="0"/>
            </a:endParaRPr>
          </a:p>
        </p:txBody>
      </p:sp>
      <p:sp>
        <p:nvSpPr>
          <p:cNvPr id="104453" name="Rectangle 2"/>
          <p:cNvSpPr>
            <a:spLocks noGrp="1" noRot="1" noChangeAspect="1" noChangeArrowheads="1" noTextEdit="1"/>
          </p:cNvSpPr>
          <p:nvPr>
            <p:ph type="sldImg"/>
          </p:nvPr>
        </p:nvSpPr>
        <p:spPr>
          <a:xfrm>
            <a:off x="3233738" y="1027113"/>
            <a:ext cx="2503487" cy="1878012"/>
          </a:xfrm>
          <a:ln/>
        </p:spPr>
      </p:sp>
      <p:sp>
        <p:nvSpPr>
          <p:cNvPr id="104454" name="Rectangle 3"/>
          <p:cNvSpPr>
            <a:spLocks noGrp="1" noChangeArrowheads="1"/>
          </p:cNvSpPr>
          <p:nvPr>
            <p:ph type="body" idx="1"/>
          </p:nvPr>
        </p:nvSpPr>
        <p:spPr>
          <a:xfrm>
            <a:off x="1731689" y="3593272"/>
            <a:ext cx="6021036" cy="2685823"/>
          </a:xfrm>
          <a:noFill/>
          <a:ln/>
        </p:spPr>
        <p:txBody>
          <a:bodyPr>
            <a:normAutofit/>
          </a:bodyPr>
          <a:lstStyle/>
          <a:p>
            <a:pPr eaLnBrk="1" hangingPunct="1"/>
            <a:r>
              <a:rPr lang="it-IT" sz="1600" dirty="0" smtClean="0">
                <a:latin typeface="Arial" pitchFamily="34" charset="0"/>
              </a:rPr>
              <a:t>È evidente il miglior allineamento cervicale che consegue ad una stabilizzazione del tronco. Si vede bene anche di lato, come debba inclinarsi a destra per essere sorretto.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3"/>
          <p:cNvSpPr>
            <a:spLocks noGrp="1" noChangeArrowheads="1"/>
          </p:cNvSpPr>
          <p:nvPr>
            <p:ph type="dt" sz="quarter" idx="1"/>
          </p:nvPr>
        </p:nvSpPr>
        <p:spPr>
          <a:noFill/>
        </p:spPr>
        <p:txBody>
          <a:bodyPr/>
          <a:lstStyle/>
          <a:p>
            <a:fld id="{56DECBAA-2319-413C-A8E7-4671716C7AA8}" type="datetime1">
              <a:rPr lang="it-IT" smtClean="0">
                <a:solidFill>
                  <a:prstClr val="black"/>
                </a:solidFill>
                <a:latin typeface="Arial" charset="0"/>
              </a:rPr>
              <a:pPr/>
              <a:t>03/03/2016</a:t>
            </a:fld>
            <a:endParaRPr lang="it-IT" smtClean="0">
              <a:solidFill>
                <a:prstClr val="black"/>
              </a:solidFill>
              <a:latin typeface="Arial" charset="0"/>
            </a:endParaRPr>
          </a:p>
        </p:txBody>
      </p:sp>
      <p:sp>
        <p:nvSpPr>
          <p:cNvPr id="266243" name="Rectangle 6"/>
          <p:cNvSpPr>
            <a:spLocks noGrp="1" noChangeArrowheads="1"/>
          </p:cNvSpPr>
          <p:nvPr>
            <p:ph type="ftr" sz="quarter" idx="4"/>
          </p:nvPr>
        </p:nvSpPr>
        <p:spPr>
          <a:noFill/>
        </p:spPr>
        <p:txBody>
          <a:bodyPr/>
          <a:lstStyle/>
          <a:p>
            <a:r>
              <a:rPr lang="it-IT" smtClean="0">
                <a:solidFill>
                  <a:prstClr val="black"/>
                </a:solidFill>
                <a:latin typeface="Arial" charset="0"/>
              </a:rPr>
              <a:t>postura specifico</a:t>
            </a:r>
          </a:p>
        </p:txBody>
      </p:sp>
      <p:sp>
        <p:nvSpPr>
          <p:cNvPr id="266244" name="Rectangle 7"/>
          <p:cNvSpPr>
            <a:spLocks noGrp="1" noChangeArrowheads="1"/>
          </p:cNvSpPr>
          <p:nvPr>
            <p:ph type="sldNum" sz="quarter" idx="5"/>
          </p:nvPr>
        </p:nvSpPr>
        <p:spPr>
          <a:noFill/>
        </p:spPr>
        <p:txBody>
          <a:bodyPr/>
          <a:lstStyle/>
          <a:p>
            <a:fld id="{953BCE78-8F14-42A1-BA9E-4E56FBF01969}" type="slidenum">
              <a:rPr lang="it-IT" smtClean="0">
                <a:solidFill>
                  <a:prstClr val="black"/>
                </a:solidFill>
                <a:latin typeface="Arial" charset="0"/>
              </a:rPr>
              <a:pPr/>
              <a:t>15</a:t>
            </a:fld>
            <a:endParaRPr lang="it-IT" smtClean="0">
              <a:solidFill>
                <a:prstClr val="black"/>
              </a:solidFill>
              <a:latin typeface="Arial" charset="0"/>
            </a:endParaRPr>
          </a:p>
        </p:txBody>
      </p:sp>
      <p:sp>
        <p:nvSpPr>
          <p:cNvPr id="266245" name="Rectangle 2"/>
          <p:cNvSpPr>
            <a:spLocks noGrp="1" noRot="1" noChangeAspect="1" noChangeArrowheads="1" noTextEdit="1"/>
          </p:cNvSpPr>
          <p:nvPr>
            <p:ph type="sldImg"/>
          </p:nvPr>
        </p:nvSpPr>
        <p:spPr>
          <a:xfrm>
            <a:off x="3495675" y="1168400"/>
            <a:ext cx="1895475" cy="1422400"/>
          </a:xfrm>
          <a:ln/>
        </p:spPr>
      </p:sp>
      <p:sp>
        <p:nvSpPr>
          <p:cNvPr id="266246" name="Rectangle 3"/>
          <p:cNvSpPr>
            <a:spLocks noGrp="1" noChangeArrowheads="1"/>
          </p:cNvSpPr>
          <p:nvPr>
            <p:ph type="body" idx="1"/>
          </p:nvPr>
        </p:nvSpPr>
        <p:spPr>
          <a:xfrm>
            <a:off x="1427324" y="3126797"/>
            <a:ext cx="6660255" cy="3054336"/>
          </a:xfrm>
          <a:noFill/>
          <a:ln/>
        </p:spPr>
        <p:txBody>
          <a:bodyPr>
            <a:normAutofit/>
          </a:bodyPr>
          <a:lstStyle/>
          <a:p>
            <a:pPr eaLnBrk="1" hangingPunct="1"/>
            <a:r>
              <a:rPr lang="it-IT" sz="1400" dirty="0" smtClean="0">
                <a:latin typeface="Arial" charset="0"/>
              </a:rPr>
              <a:t>Esistono sistemi (sia le basi sia I SDP) previsti per allungarsi e allargarsi di qualche cm.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dt" sz="quarter" idx="1"/>
          </p:nvPr>
        </p:nvSpPr>
        <p:spPr>
          <a:noFill/>
        </p:spPr>
        <p:txBody>
          <a:bodyPr/>
          <a:lstStyle/>
          <a:p>
            <a:fld id="{14A7D078-80A1-43FF-A48C-E59680454C2F}" type="datetime1">
              <a:rPr lang="it-IT" smtClean="0"/>
              <a:pPr/>
              <a:t>03/03/2016</a:t>
            </a:fld>
            <a:endParaRPr lang="it-IT" smtClean="0"/>
          </a:p>
        </p:txBody>
      </p:sp>
      <p:sp>
        <p:nvSpPr>
          <p:cNvPr id="267267" name="Rectangle 6"/>
          <p:cNvSpPr>
            <a:spLocks noGrp="1" noChangeArrowheads="1"/>
          </p:cNvSpPr>
          <p:nvPr>
            <p:ph type="ftr" sz="quarter" idx="4"/>
          </p:nvPr>
        </p:nvSpPr>
        <p:spPr>
          <a:noFill/>
        </p:spPr>
        <p:txBody>
          <a:bodyPr/>
          <a:lstStyle/>
          <a:p>
            <a:r>
              <a:rPr lang="it-IT" smtClean="0"/>
              <a:t>postura specifico</a:t>
            </a:r>
          </a:p>
        </p:txBody>
      </p:sp>
      <p:sp>
        <p:nvSpPr>
          <p:cNvPr id="267268" name="Rectangle 7"/>
          <p:cNvSpPr>
            <a:spLocks noGrp="1" noChangeArrowheads="1"/>
          </p:cNvSpPr>
          <p:nvPr>
            <p:ph type="sldNum" sz="quarter" idx="5"/>
          </p:nvPr>
        </p:nvSpPr>
        <p:spPr>
          <a:noFill/>
        </p:spPr>
        <p:txBody>
          <a:bodyPr/>
          <a:lstStyle/>
          <a:p>
            <a:fld id="{C9EB6F5A-7AB8-4560-9119-98A490B2513C}" type="slidenum">
              <a:rPr lang="it-IT" smtClean="0"/>
              <a:pPr/>
              <a:t>16</a:t>
            </a:fld>
            <a:endParaRPr lang="it-IT" smtClean="0"/>
          </a:p>
        </p:txBody>
      </p:sp>
      <p:sp>
        <p:nvSpPr>
          <p:cNvPr id="267269" name="Rectangle 2"/>
          <p:cNvSpPr>
            <a:spLocks noGrp="1" noRot="1" noChangeAspect="1" noChangeArrowheads="1" noTextEdit="1"/>
          </p:cNvSpPr>
          <p:nvPr>
            <p:ph type="sldImg"/>
          </p:nvPr>
        </p:nvSpPr>
        <p:spPr>
          <a:xfrm>
            <a:off x="3386138" y="555625"/>
            <a:ext cx="2255837" cy="1692275"/>
          </a:xfrm>
          <a:ln/>
        </p:spPr>
      </p:sp>
      <p:sp>
        <p:nvSpPr>
          <p:cNvPr id="267270" name="Rectangle 3"/>
          <p:cNvSpPr>
            <a:spLocks noGrp="1" noChangeArrowheads="1"/>
          </p:cNvSpPr>
          <p:nvPr>
            <p:ph type="body" idx="1"/>
          </p:nvPr>
        </p:nvSpPr>
        <p:spPr>
          <a:xfrm>
            <a:off x="785267" y="3223653"/>
            <a:ext cx="7815068" cy="3054336"/>
          </a:xfrm>
          <a:noFill/>
          <a:ln/>
        </p:spPr>
        <p:txBody>
          <a:bodyPr/>
          <a:lstStyle/>
          <a:p>
            <a:pPr eaLnBrk="1" hangingPunct="1"/>
            <a:r>
              <a:rPr lang="it-IT" sz="1400" dirty="0" smtClean="0"/>
              <a:t>La larghezza del sedile/cuscino e</a:t>
            </a:r>
          </a:p>
          <a:p>
            <a:pPr eaLnBrk="1" hangingPunct="1">
              <a:buFontTx/>
              <a:buChar char="•"/>
            </a:pPr>
            <a:r>
              <a:rPr lang="it-IT" sz="1400" dirty="0" smtClean="0"/>
              <a:t>l’obliquità pelvica</a:t>
            </a:r>
          </a:p>
          <a:p>
            <a:pPr eaLnBrk="1" hangingPunct="1">
              <a:buFontTx/>
              <a:buChar char="•"/>
            </a:pPr>
            <a:r>
              <a:rPr lang="it-IT" sz="1400" dirty="0" smtClean="0"/>
              <a:t>Il colpo di vento (i bambini  e gli emiplegici in una carrozzina abbondante …)</a:t>
            </a:r>
          </a:p>
          <a:p>
            <a:pPr eaLnBrk="1" hangingPunct="1"/>
            <a:endParaRPr lang="it-IT" sz="1400" dirty="0" smtClean="0"/>
          </a:p>
          <a:p>
            <a:pPr eaLnBrk="1" hangingPunct="1"/>
            <a:r>
              <a:rPr lang="it-IT" sz="1400" dirty="0" smtClean="0"/>
              <a:t>Mai visto nessuno che con un sedile largo si sieda in centro!</a:t>
            </a:r>
          </a:p>
          <a:p>
            <a:pPr eaLnBrk="1" hangingPunct="1"/>
            <a:endParaRPr lang="it-IT" sz="1400" dirty="0" smtClean="0"/>
          </a:p>
          <a:p>
            <a:pPr eaLnBrk="1" hangingPunct="1"/>
            <a:r>
              <a:rPr lang="it-IT" sz="1400" dirty="0" smtClean="0"/>
              <a:t>Un appoggio trocanterico è sempre positivo. Soprattutto quando contano molto la stabilità posturale e la prevenzione delle piaghe ischiatiche</a:t>
            </a:r>
          </a:p>
          <a:p>
            <a:pPr eaLnBrk="1" hangingPunct="1"/>
            <a:endParaRPr lang="it-IT" sz="1400" dirty="0" smtClean="0"/>
          </a:p>
        </p:txBody>
      </p:sp>
      <p:sp>
        <p:nvSpPr>
          <p:cNvPr id="267271" name="Text Box 4"/>
          <p:cNvSpPr txBox="1">
            <a:spLocks noChangeArrowheads="1"/>
          </p:cNvSpPr>
          <p:nvPr/>
        </p:nvSpPr>
        <p:spPr bwMode="auto">
          <a:xfrm>
            <a:off x="6941830" y="613080"/>
            <a:ext cx="2186837" cy="738664"/>
          </a:xfrm>
          <a:prstGeom prst="rect">
            <a:avLst/>
          </a:prstGeom>
          <a:noFill/>
          <a:ln w="9525">
            <a:noFill/>
            <a:miter lim="800000"/>
            <a:headEnd/>
            <a:tailEnd/>
          </a:ln>
        </p:spPr>
        <p:txBody>
          <a:bodyPr>
            <a:spAutoFit/>
          </a:bodyPr>
          <a:lstStyle/>
          <a:p>
            <a:r>
              <a:rPr kumimoji="0" lang="it-IT" sz="1400" b="0" u="sng">
                <a:latin typeface="Arial" charset="0"/>
              </a:rPr>
              <a:t>Uno dei difetti</a:t>
            </a:r>
            <a:r>
              <a:rPr kumimoji="0" lang="it-IT" sz="1400" b="0">
                <a:latin typeface="Arial" charset="0"/>
              </a:rPr>
              <a:t> della carrozzina di questa donna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3"/>
          <p:cNvSpPr>
            <a:spLocks noGrp="1" noChangeArrowheads="1"/>
          </p:cNvSpPr>
          <p:nvPr>
            <p:ph type="dt" sz="quarter" idx="1"/>
          </p:nvPr>
        </p:nvSpPr>
        <p:spPr>
          <a:noFill/>
        </p:spPr>
        <p:txBody>
          <a:bodyPr/>
          <a:lstStyle/>
          <a:p>
            <a:fld id="{98AFBC2F-A8B8-46F7-B2EE-B8F68BC731B3}" type="datetime1">
              <a:rPr lang="it-IT" smtClean="0"/>
              <a:pPr/>
              <a:t>03/03/2016</a:t>
            </a:fld>
            <a:endParaRPr lang="it-IT" smtClean="0"/>
          </a:p>
        </p:txBody>
      </p:sp>
      <p:sp>
        <p:nvSpPr>
          <p:cNvPr id="268291" name="Rectangle 6"/>
          <p:cNvSpPr>
            <a:spLocks noGrp="1" noChangeArrowheads="1"/>
          </p:cNvSpPr>
          <p:nvPr>
            <p:ph type="ftr" sz="quarter" idx="4"/>
          </p:nvPr>
        </p:nvSpPr>
        <p:spPr>
          <a:noFill/>
        </p:spPr>
        <p:txBody>
          <a:bodyPr/>
          <a:lstStyle/>
          <a:p>
            <a:r>
              <a:rPr lang="it-IT" smtClean="0"/>
              <a:t>postura specifico</a:t>
            </a:r>
          </a:p>
        </p:txBody>
      </p:sp>
      <p:sp>
        <p:nvSpPr>
          <p:cNvPr id="268292" name="Rectangle 7"/>
          <p:cNvSpPr>
            <a:spLocks noGrp="1" noChangeArrowheads="1"/>
          </p:cNvSpPr>
          <p:nvPr>
            <p:ph type="sldNum" sz="quarter" idx="5"/>
          </p:nvPr>
        </p:nvSpPr>
        <p:spPr>
          <a:noFill/>
        </p:spPr>
        <p:txBody>
          <a:bodyPr/>
          <a:lstStyle/>
          <a:p>
            <a:fld id="{A4CFFA9F-2BEE-44D4-BED2-03A79990D841}" type="slidenum">
              <a:rPr lang="it-IT" smtClean="0"/>
              <a:pPr/>
              <a:t>17</a:t>
            </a:fld>
            <a:endParaRPr lang="it-IT" smtClean="0"/>
          </a:p>
        </p:txBody>
      </p:sp>
      <p:sp>
        <p:nvSpPr>
          <p:cNvPr id="268293" name="Rectangle 2"/>
          <p:cNvSpPr>
            <a:spLocks noGrp="1" noRot="1" noChangeAspect="1" noChangeArrowheads="1" noTextEdit="1"/>
          </p:cNvSpPr>
          <p:nvPr>
            <p:ph type="sldImg"/>
          </p:nvPr>
        </p:nvSpPr>
        <p:spPr>
          <a:xfrm>
            <a:off x="3368675" y="585788"/>
            <a:ext cx="2255838" cy="1690687"/>
          </a:xfrm>
          <a:ln/>
        </p:spPr>
      </p:sp>
      <p:sp>
        <p:nvSpPr>
          <p:cNvPr id="268294" name="Rectangle 3"/>
          <p:cNvSpPr>
            <a:spLocks noGrp="1" noChangeArrowheads="1"/>
          </p:cNvSpPr>
          <p:nvPr>
            <p:ph type="body" idx="1"/>
          </p:nvPr>
        </p:nvSpPr>
        <p:spPr>
          <a:xfrm>
            <a:off x="1145307" y="2746003"/>
            <a:ext cx="7704856" cy="3531986"/>
          </a:xfrm>
          <a:noFill/>
          <a:ln/>
        </p:spPr>
        <p:txBody>
          <a:bodyPr/>
          <a:lstStyle/>
          <a:p>
            <a:pPr eaLnBrk="1" hangingPunct="1"/>
            <a:r>
              <a:rPr lang="it-IT" sz="1400" dirty="0" smtClean="0"/>
              <a:t>I buoni cuscini e le buone carrozzine sono disponibili in molte misure</a:t>
            </a:r>
          </a:p>
          <a:p>
            <a:pPr eaLnBrk="1" hangingPunct="1"/>
            <a:r>
              <a:rPr lang="it-IT" sz="1400" dirty="0" smtClean="0"/>
              <a:t>Come rimediare? Se lungo:</a:t>
            </a:r>
          </a:p>
          <a:p>
            <a:pPr eaLnBrk="1" hangingPunct="1">
              <a:buFontTx/>
              <a:buChar char="•"/>
            </a:pPr>
            <a:r>
              <a:rPr lang="it-IT" sz="1400" dirty="0" smtClean="0"/>
              <a:t>Aggiungendo uno spessore dietro</a:t>
            </a:r>
          </a:p>
          <a:p>
            <a:pPr eaLnBrk="1" hangingPunct="1">
              <a:buFontTx/>
              <a:buChar char="•"/>
            </a:pPr>
            <a:r>
              <a:rPr lang="it-IT" sz="1400" dirty="0" smtClean="0"/>
              <a:t>Tagliando sedile in avanti</a:t>
            </a:r>
          </a:p>
          <a:p>
            <a:pPr eaLnBrk="1" hangingPunct="1">
              <a:buFontTx/>
              <a:buChar char="•"/>
            </a:pPr>
            <a:r>
              <a:rPr lang="it-IT" sz="1400" dirty="0" smtClean="0"/>
              <a:t>Facendo arretrare il cuscino (se non sagomato o se </a:t>
            </a:r>
            <a:r>
              <a:rPr lang="it-IT" sz="1400" dirty="0" err="1" smtClean="0"/>
              <a:t>risagomabile</a:t>
            </a:r>
            <a:r>
              <a:rPr lang="it-IT" sz="1400" dirty="0" smtClean="0"/>
              <a:t>)</a:t>
            </a:r>
          </a:p>
          <a:p>
            <a:pPr eaLnBrk="1" hangingPunct="1"/>
            <a:r>
              <a:rPr lang="it-IT" sz="1400" dirty="0" smtClean="0"/>
              <a:t>Ripercussioni su angolo ginocchia ed autospinta</a:t>
            </a:r>
          </a:p>
          <a:p>
            <a:pPr eaLnBrk="1" hangingPunct="1"/>
            <a:endParaRPr lang="it-IT" sz="1400" dirty="0" smtClean="0"/>
          </a:p>
          <a:p>
            <a:pPr eaLnBrk="1" hangingPunct="1"/>
            <a:r>
              <a:rPr lang="it-IT" sz="1400" dirty="0" smtClean="0"/>
              <a:t>Come rimediare? Se corto:</a:t>
            </a:r>
          </a:p>
          <a:p>
            <a:pPr eaLnBrk="1" hangingPunct="1">
              <a:buFontTx/>
              <a:buChar char="•"/>
            </a:pPr>
            <a:r>
              <a:rPr lang="it-IT" sz="1400" dirty="0" smtClean="0"/>
              <a:t>Con un cuscino più lungo, che sia sostenuto davanti se non rigido</a:t>
            </a:r>
          </a:p>
          <a:p>
            <a:pPr eaLnBrk="1" hangingPunct="1"/>
            <a:r>
              <a:rPr lang="it-IT" sz="1400" dirty="0" smtClean="0"/>
              <a:t>Attenzione: valutare se il problema non è lo scivolamento (vediamo oltre)</a:t>
            </a:r>
          </a:p>
          <a:p>
            <a:pPr eaLnBrk="1" hangingPunct="1"/>
            <a:endParaRPr lang="it-IT" sz="14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dt" sz="quarter" idx="1"/>
          </p:nvPr>
        </p:nvSpPr>
        <p:spPr>
          <a:noFill/>
        </p:spPr>
        <p:txBody>
          <a:bodyPr/>
          <a:lstStyle/>
          <a:p>
            <a:fld id="{1E7CCC14-F0D8-4CF7-99F4-FAFE12D913ED}" type="datetime1">
              <a:rPr lang="it-IT" smtClean="0"/>
              <a:pPr/>
              <a:t>03/03/2016</a:t>
            </a:fld>
            <a:endParaRPr lang="it-IT" smtClean="0"/>
          </a:p>
        </p:txBody>
      </p:sp>
      <p:sp>
        <p:nvSpPr>
          <p:cNvPr id="269315" name="Rectangle 6"/>
          <p:cNvSpPr>
            <a:spLocks noGrp="1" noChangeArrowheads="1"/>
          </p:cNvSpPr>
          <p:nvPr>
            <p:ph type="ftr" sz="quarter" idx="4"/>
          </p:nvPr>
        </p:nvSpPr>
        <p:spPr>
          <a:noFill/>
        </p:spPr>
        <p:txBody>
          <a:bodyPr/>
          <a:lstStyle/>
          <a:p>
            <a:r>
              <a:rPr lang="it-IT" smtClean="0"/>
              <a:t>postura specifico</a:t>
            </a:r>
          </a:p>
        </p:txBody>
      </p:sp>
      <p:sp>
        <p:nvSpPr>
          <p:cNvPr id="269316" name="Rectangle 7"/>
          <p:cNvSpPr>
            <a:spLocks noGrp="1" noChangeArrowheads="1"/>
          </p:cNvSpPr>
          <p:nvPr>
            <p:ph type="sldNum" sz="quarter" idx="5"/>
          </p:nvPr>
        </p:nvSpPr>
        <p:spPr>
          <a:noFill/>
        </p:spPr>
        <p:txBody>
          <a:bodyPr/>
          <a:lstStyle/>
          <a:p>
            <a:fld id="{1EE11F00-6A0C-4A4F-85A3-A481E00B4BF5}" type="slidenum">
              <a:rPr lang="it-IT" smtClean="0"/>
              <a:pPr/>
              <a:t>18</a:t>
            </a:fld>
            <a:endParaRPr lang="it-IT" smtClean="0"/>
          </a:p>
        </p:txBody>
      </p:sp>
      <p:sp>
        <p:nvSpPr>
          <p:cNvPr id="269317" name="Rectangle 2"/>
          <p:cNvSpPr>
            <a:spLocks noGrp="1" noRot="1" noChangeAspect="1" noChangeArrowheads="1" noTextEdit="1"/>
          </p:cNvSpPr>
          <p:nvPr>
            <p:ph type="sldImg"/>
          </p:nvPr>
        </p:nvSpPr>
        <p:spPr>
          <a:xfrm>
            <a:off x="3568700" y="455613"/>
            <a:ext cx="2586038" cy="1938337"/>
          </a:xfrm>
          <a:solidFill>
            <a:srgbClr val="FFFFFF"/>
          </a:solidFill>
          <a:ln/>
        </p:spPr>
      </p:sp>
      <p:sp>
        <p:nvSpPr>
          <p:cNvPr id="26931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z="1400" dirty="0" smtClean="0"/>
              <a:t>Senza un buon appoggio dei piedi la base si accorcia di parecchio!</a:t>
            </a:r>
          </a:p>
          <a:p>
            <a:pPr eaLnBrk="1" hangingPunct="1"/>
            <a:r>
              <a:rPr lang="it-IT" sz="1400" dirty="0" err="1" smtClean="0"/>
              <a:t>Abd</a:t>
            </a:r>
            <a:r>
              <a:rPr lang="it-IT" sz="1400" dirty="0" smtClean="0"/>
              <a:t>, </a:t>
            </a:r>
            <a:r>
              <a:rPr lang="it-IT" sz="1400" dirty="0" err="1" smtClean="0"/>
              <a:t>add</a:t>
            </a:r>
            <a:r>
              <a:rPr lang="it-IT" sz="1400" dirty="0" smtClean="0"/>
              <a:t> e colpo di vento (che look povero!); scivolare in avanti: soluzioni semplici per problemi diffusi</a:t>
            </a:r>
            <a:endParaRPr lang="it-IT" sz="1400" b="1" dirty="0" smtClean="0"/>
          </a:p>
          <a:p>
            <a:pPr eaLnBrk="1" hangingPunct="1"/>
            <a:r>
              <a:rPr lang="it-IT" sz="1400" dirty="0" smtClean="0"/>
              <a:t>Un appoggio un poco più basso può essere giustificato per anche rigide in estensione o per scaricare gli ischi con un cuscino sagomato (maneggiare con cura, per la circolazione; ma se lo fanno ad Aspen </a:t>
            </a:r>
            <a:r>
              <a:rPr lang="it-IT" sz="1400" dirty="0" err="1" smtClean="0"/>
              <a:t>Seating…</a:t>
            </a:r>
            <a:r>
              <a:rPr lang="it-IT" sz="1400" dirty="0" smtClean="0"/>
              <a:t>)</a:t>
            </a:r>
          </a:p>
          <a:p>
            <a:pPr eaLnBrk="1" hangingPunct="1"/>
            <a:r>
              <a:rPr lang="it-IT" sz="1400" dirty="0" smtClean="0"/>
              <a:t>L’appoggio dei piedi è importante specie per piedi attivi o irrequieti</a:t>
            </a:r>
          </a:p>
          <a:p>
            <a:pPr eaLnBrk="1" hangingPunct="1"/>
            <a:r>
              <a:rPr lang="it-IT" sz="1400" dirty="0" smtClean="0"/>
              <a:t>L’appoggiapiedi troppo basso è una delle maggiori cause di cadute</a:t>
            </a:r>
          </a:p>
          <a:p>
            <a:pPr eaLnBrk="1" hangingPunct="1"/>
            <a:endParaRPr lang="it-IT" sz="14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367088" y="1084263"/>
            <a:ext cx="2854325" cy="2139950"/>
          </a:xfrm>
        </p:spPr>
      </p:sp>
      <p:sp>
        <p:nvSpPr>
          <p:cNvPr id="3" name="Segnaposto note 2"/>
          <p:cNvSpPr>
            <a:spLocks noGrp="1"/>
          </p:cNvSpPr>
          <p:nvPr>
            <p:ph type="body" idx="1"/>
          </p:nvPr>
        </p:nvSpPr>
        <p:spPr>
          <a:xfrm>
            <a:off x="1627496" y="3695255"/>
            <a:ext cx="6886842" cy="2483391"/>
          </a:xfrm>
        </p:spPr>
        <p:txBody>
          <a:bodyPr>
            <a:normAutofit/>
          </a:bodyPr>
          <a:lstStyle/>
          <a:p>
            <a:r>
              <a:rPr lang="it-IT" sz="1400" kern="1200" dirty="0" smtClean="0">
                <a:solidFill>
                  <a:schemeClr val="tx1"/>
                </a:solidFill>
                <a:latin typeface="Tahoma" pitchFamily="34" charset="0"/>
                <a:ea typeface="Tahoma" pitchFamily="34" charset="0"/>
                <a:cs typeface="Tahoma" pitchFamily="34" charset="0"/>
              </a:rPr>
              <a:t>Un utente che spinge in estensione anche e ginocchia con molta forza ogni volta che parla. L’anca e il ginocchio </a:t>
            </a:r>
            <a:r>
              <a:rPr lang="it-IT" sz="1400" kern="1200" dirty="0" err="1" smtClean="0">
                <a:solidFill>
                  <a:schemeClr val="tx1"/>
                </a:solidFill>
                <a:latin typeface="Tahoma" pitchFamily="34" charset="0"/>
                <a:ea typeface="Tahoma" pitchFamily="34" charset="0"/>
                <a:cs typeface="Tahoma" pitchFamily="34" charset="0"/>
              </a:rPr>
              <a:t>dx</a:t>
            </a:r>
            <a:r>
              <a:rPr lang="it-IT" sz="1400" kern="1200" dirty="0" smtClean="0">
                <a:solidFill>
                  <a:schemeClr val="tx1"/>
                </a:solidFill>
                <a:latin typeface="Tahoma" pitchFamily="34" charset="0"/>
                <a:ea typeface="Tahoma" pitchFamily="34" charset="0"/>
                <a:cs typeface="Tahoma" pitchFamily="34" charset="0"/>
              </a:rPr>
              <a:t> non si flettono più di quanto si vede, le sinistre sono libere. </a:t>
            </a:r>
          </a:p>
          <a:p>
            <a:r>
              <a:rPr lang="it-IT" sz="1400" kern="1200" dirty="0" smtClean="0">
                <a:solidFill>
                  <a:schemeClr val="tx1"/>
                </a:solidFill>
                <a:latin typeface="Tahoma" pitchFamily="34" charset="0"/>
                <a:ea typeface="Tahoma" pitchFamily="34" charset="0"/>
                <a:cs typeface="Tahoma" pitchFamily="34" charset="0"/>
              </a:rPr>
              <a:t>Credo che la pendenza del cuscino a sn sia utile anche a non far scivolare in avanti, vista l’estensione dell’anca </a:t>
            </a:r>
            <a:r>
              <a:rPr lang="it-IT" sz="1400" kern="1200" dirty="0" err="1" smtClean="0">
                <a:solidFill>
                  <a:schemeClr val="tx1"/>
                </a:solidFill>
                <a:latin typeface="Tahoma" pitchFamily="34" charset="0"/>
                <a:ea typeface="Tahoma" pitchFamily="34" charset="0"/>
                <a:cs typeface="Tahoma" pitchFamily="34" charset="0"/>
              </a:rPr>
              <a:t>dx</a:t>
            </a:r>
            <a:r>
              <a:rPr lang="it-IT" sz="1400" kern="1200" dirty="0" smtClean="0">
                <a:solidFill>
                  <a:schemeClr val="tx1"/>
                </a:solidFill>
                <a:latin typeface="Tahoma" pitchFamily="34" charset="0"/>
                <a:ea typeface="Tahoma" pitchFamily="34" charset="0"/>
                <a:cs typeface="Tahoma" pitchFamily="34" charset="0"/>
              </a:rPr>
              <a:t>.</a:t>
            </a:r>
          </a:p>
          <a:p>
            <a:endParaRPr lang="it-IT" sz="1400" dirty="0" smtClean="0">
              <a:latin typeface="Tahoma" pitchFamily="34" charset="0"/>
              <a:ea typeface="Tahoma" pitchFamily="34" charset="0"/>
              <a:cs typeface="Tahoma" pitchFamily="34" charset="0"/>
            </a:endParaRPr>
          </a:p>
          <a:p>
            <a:r>
              <a:rPr lang="it-IT" sz="1400" dirty="0" smtClean="0">
                <a:latin typeface="Tahoma" pitchFamily="34" charset="0"/>
                <a:ea typeface="Tahoma" pitchFamily="34" charset="0"/>
                <a:cs typeface="Tahoma" pitchFamily="34" charset="0"/>
              </a:rPr>
              <a:t>Chissà come andrebbe con qualcosa di dinamico – anche solo la pedana, accoppiata al cuscino , probabilmente dinamico grazie allo spessore.</a:t>
            </a:r>
            <a:endParaRPr lang="it-IT" sz="1400" dirty="0">
              <a:latin typeface="Tahoma" pitchFamily="34" charset="0"/>
              <a:ea typeface="Tahoma" pitchFamily="34" charset="0"/>
              <a:cs typeface="Tahoma" pitchFamily="34" charset="0"/>
            </a:endParaRPr>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19</a:t>
            </a:fld>
            <a:endParaRPr lang="it-IT">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Grp="1" noChangeArrowheads="1"/>
          </p:cNvSpPr>
          <p:nvPr>
            <p:ph type="dt" sz="quarter" idx="1"/>
          </p:nvPr>
        </p:nvSpPr>
        <p:spPr>
          <a:noFill/>
        </p:spPr>
        <p:txBody>
          <a:bodyPr/>
          <a:lstStyle/>
          <a:p>
            <a:fld id="{E615F5CF-6828-4325-A96E-306D8B6F4B22}" type="datetime1">
              <a:rPr lang="it-IT" smtClean="0"/>
              <a:pPr/>
              <a:t>03/03/2016</a:t>
            </a:fld>
            <a:endParaRPr lang="it-IT" smtClean="0"/>
          </a:p>
        </p:txBody>
      </p:sp>
      <p:sp>
        <p:nvSpPr>
          <p:cNvPr id="258051" name="Rectangle 6"/>
          <p:cNvSpPr>
            <a:spLocks noGrp="1" noChangeArrowheads="1"/>
          </p:cNvSpPr>
          <p:nvPr>
            <p:ph type="ftr" sz="quarter" idx="4"/>
          </p:nvPr>
        </p:nvSpPr>
        <p:spPr>
          <a:noFill/>
        </p:spPr>
        <p:txBody>
          <a:bodyPr/>
          <a:lstStyle/>
          <a:p>
            <a:r>
              <a:rPr lang="it-IT" smtClean="0"/>
              <a:t>postura specifico</a:t>
            </a:r>
          </a:p>
        </p:txBody>
      </p:sp>
      <p:sp>
        <p:nvSpPr>
          <p:cNvPr id="258052" name="Rectangle 7"/>
          <p:cNvSpPr>
            <a:spLocks noGrp="1" noChangeArrowheads="1"/>
          </p:cNvSpPr>
          <p:nvPr>
            <p:ph type="sldNum" sz="quarter" idx="5"/>
          </p:nvPr>
        </p:nvSpPr>
        <p:spPr>
          <a:noFill/>
        </p:spPr>
        <p:txBody>
          <a:bodyPr/>
          <a:lstStyle/>
          <a:p>
            <a:fld id="{DF2ADBF1-0632-4C68-9EB1-2E1B0B7A093B}" type="slidenum">
              <a:rPr lang="it-IT" smtClean="0"/>
              <a:pPr/>
              <a:t>2</a:t>
            </a:fld>
            <a:endParaRPr lang="it-IT" smtClean="0"/>
          </a:p>
        </p:txBody>
      </p:sp>
      <p:sp>
        <p:nvSpPr>
          <p:cNvPr id="258053" name="Rectangle 2"/>
          <p:cNvSpPr>
            <a:spLocks noGrp="1" noRot="1" noChangeAspect="1" noChangeArrowheads="1" noTextEdit="1"/>
          </p:cNvSpPr>
          <p:nvPr>
            <p:ph type="sldImg"/>
          </p:nvPr>
        </p:nvSpPr>
        <p:spPr>
          <a:xfrm>
            <a:off x="3633788" y="903288"/>
            <a:ext cx="2254250" cy="1690687"/>
          </a:xfrm>
          <a:ln/>
        </p:spPr>
      </p:sp>
      <p:sp>
        <p:nvSpPr>
          <p:cNvPr id="258054" name="Rectangle 3"/>
          <p:cNvSpPr>
            <a:spLocks noGrp="1" noChangeArrowheads="1"/>
          </p:cNvSpPr>
          <p:nvPr>
            <p:ph type="body" idx="1"/>
          </p:nvPr>
        </p:nvSpPr>
        <p:spPr>
          <a:noFill/>
          <a:ln/>
        </p:spPr>
        <p:txBody>
          <a:bodyPr/>
          <a:lstStyle/>
          <a:p>
            <a:pPr eaLnBrk="1" hangingPunct="1">
              <a:lnSpc>
                <a:spcPct val="120000"/>
              </a:lnSpc>
            </a:pPr>
            <a:r>
              <a:rPr lang="it-IT" sz="1400" dirty="0" smtClean="0"/>
              <a:t>L’unico caso in cui una postura seduta è conservabile a lungo senza muoversi. Se non arrivano i talebani con le cannonate, non ci sono particolari problemi nei secoli </a:t>
            </a:r>
          </a:p>
          <a:p>
            <a:pPr eaLnBrk="1" hangingPunct="1"/>
            <a:endParaRPr lang="it-IT" sz="14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265488" y="369888"/>
            <a:ext cx="3392487" cy="2544762"/>
          </a:xfrm>
        </p:spPr>
      </p:sp>
      <p:sp>
        <p:nvSpPr>
          <p:cNvPr id="3" name="Segnaposto note 2"/>
          <p:cNvSpPr>
            <a:spLocks noGrp="1"/>
          </p:cNvSpPr>
          <p:nvPr>
            <p:ph type="body" idx="1"/>
          </p:nvPr>
        </p:nvSpPr>
        <p:spPr>
          <a:xfrm>
            <a:off x="569243" y="3223653"/>
            <a:ext cx="8424936" cy="3054336"/>
          </a:xfrm>
        </p:spPr>
        <p:txBody>
          <a:bodyPr>
            <a:normAutofit fontScale="92500" lnSpcReduction="20000"/>
          </a:bodyPr>
          <a:lstStyle/>
          <a:p>
            <a:pPr>
              <a:lnSpc>
                <a:spcPct val="110000"/>
              </a:lnSpc>
            </a:pPr>
            <a:r>
              <a:rPr lang="it-IT" sz="1600" dirty="0" smtClean="0"/>
              <a:t>LM incompleta C5, cerebrolesione da trauma, UDP cronica sotto la TI </a:t>
            </a:r>
            <a:r>
              <a:rPr lang="it-IT" sz="1600" dirty="0" err="1" smtClean="0"/>
              <a:t>dx</a:t>
            </a:r>
            <a:r>
              <a:rPr lang="it-IT" sz="1600" dirty="0" smtClean="0"/>
              <a:t> trattata con VAC 2-3 ore al giorno. L’anca </a:t>
            </a:r>
            <a:r>
              <a:rPr lang="it-IT" sz="1600" dirty="0" err="1" smtClean="0"/>
              <a:t>dx</a:t>
            </a:r>
            <a:r>
              <a:rPr lang="it-IT" sz="1600" dirty="0" smtClean="0"/>
              <a:t> è rigida in estensione, sembra che abbia avuto una </a:t>
            </a:r>
            <a:r>
              <a:rPr lang="it-IT" sz="1600" dirty="0" err="1" smtClean="0"/>
              <a:t>Girdlestone</a:t>
            </a:r>
            <a:r>
              <a:rPr lang="it-IT" sz="1600" dirty="0" smtClean="0"/>
              <a:t> a </a:t>
            </a:r>
            <a:r>
              <a:rPr lang="it-IT" sz="1600" dirty="0" err="1" smtClean="0"/>
              <a:t>sn</a:t>
            </a:r>
            <a:r>
              <a:rPr lang="it-IT" sz="1600" dirty="0" smtClean="0"/>
              <a:t> per rimuovere una HO (</a:t>
            </a:r>
            <a:r>
              <a:rPr lang="it-IT" sz="1600" dirty="0" err="1" smtClean="0"/>
              <a:t>heterotopic</a:t>
            </a:r>
            <a:r>
              <a:rPr lang="it-IT" sz="1600" dirty="0" smtClean="0"/>
              <a:t> </a:t>
            </a:r>
            <a:r>
              <a:rPr lang="it-IT" sz="1600" dirty="0" err="1" smtClean="0"/>
              <a:t>ossification</a:t>
            </a:r>
            <a:r>
              <a:rPr lang="it-IT" sz="1600" dirty="0" smtClean="0"/>
              <a:t>). </a:t>
            </a:r>
            <a:r>
              <a:rPr lang="it-IT" sz="1600" dirty="0" err="1" smtClean="0"/>
              <a:t>Fasia</a:t>
            </a:r>
            <a:r>
              <a:rPr lang="it-IT" sz="1600" dirty="0" smtClean="0"/>
              <a:t> limitata. Poco e sporadico ipertono alle spalle.</a:t>
            </a:r>
          </a:p>
          <a:p>
            <a:pPr>
              <a:lnSpc>
                <a:spcPct val="110000"/>
              </a:lnSpc>
            </a:pPr>
            <a:r>
              <a:rPr lang="it-IT" sz="1600" dirty="0" smtClean="0"/>
              <a:t>L’obiettivo a breve termine è posizionarlo in modo funzionale e consentire la guarigione della UDP. A lungo termine si pensa alla guida di una CE. </a:t>
            </a:r>
          </a:p>
          <a:p>
            <a:pPr>
              <a:lnSpc>
                <a:spcPct val="110000"/>
              </a:lnSpc>
            </a:pPr>
            <a:r>
              <a:rPr lang="it-IT" sz="1600" dirty="0" smtClean="0"/>
              <a:t>Si lamenta della postura inadeguata e di scivolare costantemente. Probabilmente le forze di taglio e lo strisciamento contribuiscono molto ad aggravare la UDP.</a:t>
            </a:r>
          </a:p>
          <a:p>
            <a:pPr>
              <a:lnSpc>
                <a:spcPct val="110000"/>
              </a:lnSpc>
            </a:pPr>
            <a:r>
              <a:rPr lang="it-IT" sz="1600" dirty="0" smtClean="0"/>
              <a:t>Il calco non è ancora allineato in modo ottimale: va basculato a </a:t>
            </a:r>
            <a:r>
              <a:rPr lang="it-IT" sz="1600" dirty="0" err="1" smtClean="0"/>
              <a:t>dx</a:t>
            </a:r>
            <a:r>
              <a:rPr lang="it-IT" sz="1600" dirty="0" smtClean="0"/>
              <a:t> 3 gradi per dare il migliore equilibrio.</a:t>
            </a:r>
          </a:p>
          <a:p>
            <a:pPr>
              <a:lnSpc>
                <a:spcPct val="110000"/>
              </a:lnSpc>
            </a:pPr>
            <a:r>
              <a:rPr lang="it-IT" sz="1600" dirty="0" smtClean="0"/>
              <a:t>Il sedile incorporerà un cuscinetto </a:t>
            </a:r>
            <a:r>
              <a:rPr lang="it-IT" sz="1600" dirty="0" err="1" smtClean="0"/>
              <a:t>Roho</a:t>
            </a:r>
            <a:r>
              <a:rPr lang="it-IT" sz="1600" dirty="0" smtClean="0"/>
              <a:t> a destra e dietro, per posizionare la VAC con la minima pressione possibile.</a:t>
            </a:r>
            <a:endParaRPr lang="it-IT" sz="1600" dirty="0"/>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20</a:t>
            </a:fld>
            <a:endParaRPr lang="it-IT">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dt" sz="quarter" idx="1"/>
          </p:nvPr>
        </p:nvSpPr>
        <p:spPr>
          <a:noFill/>
        </p:spPr>
        <p:txBody>
          <a:bodyPr/>
          <a:lstStyle/>
          <a:p>
            <a:fld id="{DCAC3A1E-CF4B-4AAB-BC6C-A303E1274D09}" type="datetime1">
              <a:rPr kumimoji="1" lang="it-IT" b="1" smtClean="0">
                <a:solidFill>
                  <a:srgbClr val="000000"/>
                </a:solidFill>
                <a:latin typeface="Tahoma" pitchFamily="34" charset="0"/>
              </a:rPr>
              <a:pPr/>
              <a:t>03/03/2016</a:t>
            </a:fld>
            <a:endParaRPr kumimoji="1" lang="it-IT" b="1" smtClean="0">
              <a:solidFill>
                <a:srgbClr val="000000"/>
              </a:solidFill>
              <a:latin typeface="Tahoma" pitchFamily="34" charset="0"/>
            </a:endParaRPr>
          </a:p>
        </p:txBody>
      </p:sp>
      <p:sp>
        <p:nvSpPr>
          <p:cNvPr id="271363" name="Rectangle 6"/>
          <p:cNvSpPr>
            <a:spLocks noGrp="1" noChangeArrowheads="1"/>
          </p:cNvSpPr>
          <p:nvPr>
            <p:ph type="ftr" sz="quarter" idx="4"/>
          </p:nvPr>
        </p:nvSpPr>
        <p:spPr>
          <a:noFill/>
        </p:spPr>
        <p:txBody>
          <a:bodyPr/>
          <a:lstStyle/>
          <a:p>
            <a:r>
              <a:rPr kumimoji="1" lang="it-IT" b="1" smtClean="0">
                <a:solidFill>
                  <a:srgbClr val="000000"/>
                </a:solidFill>
                <a:latin typeface="Tahoma" pitchFamily="34" charset="0"/>
              </a:rPr>
              <a:t>postura specifico</a:t>
            </a:r>
          </a:p>
        </p:txBody>
      </p:sp>
      <p:sp>
        <p:nvSpPr>
          <p:cNvPr id="271364" name="Rectangle 7"/>
          <p:cNvSpPr>
            <a:spLocks noGrp="1" noChangeArrowheads="1"/>
          </p:cNvSpPr>
          <p:nvPr>
            <p:ph type="sldNum" sz="quarter" idx="5"/>
          </p:nvPr>
        </p:nvSpPr>
        <p:spPr>
          <a:noFill/>
        </p:spPr>
        <p:txBody>
          <a:bodyPr/>
          <a:lstStyle/>
          <a:p>
            <a:fld id="{FD84F09E-F9EE-46A2-B481-5FBFC6089732}" type="slidenum">
              <a:rPr kumimoji="1" lang="it-IT" b="1" smtClean="0">
                <a:solidFill>
                  <a:srgbClr val="000000"/>
                </a:solidFill>
                <a:latin typeface="Tahoma" pitchFamily="34" charset="0"/>
              </a:rPr>
              <a:pPr/>
              <a:t>21</a:t>
            </a:fld>
            <a:endParaRPr kumimoji="1" lang="it-IT" b="1" smtClean="0">
              <a:solidFill>
                <a:srgbClr val="000000"/>
              </a:solidFill>
              <a:latin typeface="Tahoma" pitchFamily="34" charset="0"/>
            </a:endParaRPr>
          </a:p>
        </p:txBody>
      </p:sp>
      <p:sp>
        <p:nvSpPr>
          <p:cNvPr id="271365" name="Rectangle 2"/>
          <p:cNvSpPr>
            <a:spLocks noGrp="1" noRot="1" noChangeAspect="1" noChangeArrowheads="1" noTextEdit="1"/>
          </p:cNvSpPr>
          <p:nvPr>
            <p:ph type="sldImg"/>
          </p:nvPr>
        </p:nvSpPr>
        <p:spPr>
          <a:xfrm>
            <a:off x="3668713" y="704850"/>
            <a:ext cx="2482850" cy="1862138"/>
          </a:xfrm>
          <a:ln/>
        </p:spPr>
      </p:sp>
      <p:sp>
        <p:nvSpPr>
          <p:cNvPr id="271366" name="Rectangle 3"/>
          <p:cNvSpPr>
            <a:spLocks noGrp="1" noChangeArrowheads="1"/>
          </p:cNvSpPr>
          <p:nvPr>
            <p:ph type="body" idx="1"/>
          </p:nvPr>
        </p:nvSpPr>
        <p:spPr>
          <a:xfrm>
            <a:off x="882089" y="2962027"/>
            <a:ext cx="7722843" cy="3151720"/>
          </a:xfrm>
          <a:noFill/>
          <a:ln/>
        </p:spPr>
        <p:txBody>
          <a:bodyPr lIns="91449" tIns="45724" rIns="91449" bIns="45724">
            <a:normAutofit/>
          </a:bodyPr>
          <a:lstStyle/>
          <a:p>
            <a:pPr marL="173038" indent="-173038" algn="ctr" eaLnBrk="1" hangingPunct="1"/>
            <a:r>
              <a:rPr lang="it-IT" sz="1500" b="1" dirty="0" smtClean="0"/>
              <a:t>Anche nella stazione seduta i piedi hanno spesso un ruolo centrale! </a:t>
            </a:r>
            <a:r>
              <a:rPr lang="it-IT" sz="1500" dirty="0" smtClean="0"/>
              <a:t>(biomeccanica fondamentale)</a:t>
            </a:r>
            <a:endParaRPr lang="it-IT" sz="1500" b="1" dirty="0" smtClean="0"/>
          </a:p>
          <a:p>
            <a:pPr marL="173038" indent="-173038" eaLnBrk="1" hangingPunct="1"/>
            <a:endParaRPr lang="it-IT" sz="1500" b="1" dirty="0" smtClean="0"/>
          </a:p>
          <a:p>
            <a:pPr marL="173038" indent="-173038" eaLnBrk="1" hangingPunct="1">
              <a:buFont typeface="Arial" pitchFamily="34" charset="0"/>
              <a:buChar char="•"/>
            </a:pPr>
            <a:r>
              <a:rPr lang="it-IT" sz="1500" b="1" dirty="0" smtClean="0"/>
              <a:t>Provate a </a:t>
            </a:r>
            <a:r>
              <a:rPr lang="it-IT" sz="1500" dirty="0" smtClean="0"/>
              <a:t>Sporgervi in avanti ed a Tirarvi su: sentite il carico sui piedi? </a:t>
            </a:r>
          </a:p>
          <a:p>
            <a:pPr marL="173038" indent="-173038" eaLnBrk="1" hangingPunct="1">
              <a:buFont typeface="Arial" pitchFamily="34" charset="0"/>
              <a:buChar char="•"/>
            </a:pPr>
            <a:r>
              <a:rPr lang="it-IT" sz="1500" b="1" dirty="0" smtClean="0"/>
              <a:t>un appoggiapiedi ampio</a:t>
            </a:r>
            <a:r>
              <a:rPr lang="it-IT" sz="1500" dirty="0" smtClean="0"/>
              <a:t> è particolarmente utile per facilitare la mobilità del tronco, che si giova di una buona libertà di muovere i piedi</a:t>
            </a:r>
          </a:p>
          <a:p>
            <a:pPr marL="173038" indent="-173038" eaLnBrk="1" hangingPunct="1">
              <a:buFont typeface="Arial" pitchFamily="34" charset="0"/>
              <a:buChar char="•"/>
            </a:pPr>
            <a:r>
              <a:rPr lang="it-IT" sz="1500" dirty="0" smtClean="0"/>
              <a:t>un appoggiapiedi che oscilla e si sposta ogni volta che ci appoggio, o peggio una semplice fascia, non danno stabilità e quindi sicurezza</a:t>
            </a:r>
          </a:p>
          <a:p>
            <a:pPr marL="173038" indent="-173038" eaLnBrk="1" hangingPunct="1">
              <a:buFont typeface="Arial" pitchFamily="34" charset="0"/>
              <a:buChar char="•"/>
            </a:pPr>
            <a:r>
              <a:rPr lang="it-IT" sz="1500" dirty="0" smtClean="0"/>
              <a:t>(i due requisiti precedenti hanno valore soprattutto con arti inferiori attivi e/o spastici)</a:t>
            </a:r>
          </a:p>
          <a:p>
            <a:pPr marL="173038" indent="-173038" eaLnBrk="1" hangingPunct="1">
              <a:buFont typeface="Arial" pitchFamily="34" charset="0"/>
              <a:buChar char="•"/>
            </a:pPr>
            <a:r>
              <a:rPr lang="it-IT" sz="1500" dirty="0" smtClean="0"/>
              <a:t>Non ci deve essere niente che “balla”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p:cNvSpPr>
            <a:spLocks noGrp="1" noRot="1" noChangeAspect="1" noTextEdit="1"/>
          </p:cNvSpPr>
          <p:nvPr>
            <p:ph type="sldImg"/>
          </p:nvPr>
        </p:nvSpPr>
        <p:spPr>
          <a:xfrm>
            <a:off x="3589338" y="854075"/>
            <a:ext cx="2444750" cy="1833563"/>
          </a:xfrm>
          <a:ln/>
        </p:spPr>
      </p:sp>
      <p:sp>
        <p:nvSpPr>
          <p:cNvPr id="273411" name="Segnaposto note 2"/>
          <p:cNvSpPr>
            <a:spLocks noGrp="1"/>
          </p:cNvSpPr>
          <p:nvPr>
            <p:ph type="body" idx="1"/>
          </p:nvPr>
        </p:nvSpPr>
        <p:spPr>
          <a:noFill/>
          <a:ln/>
        </p:spPr>
        <p:txBody>
          <a:bodyPr/>
          <a:lstStyle/>
          <a:p>
            <a:endParaRPr lang="it-IT" smtClean="0"/>
          </a:p>
        </p:txBody>
      </p:sp>
      <p:sp>
        <p:nvSpPr>
          <p:cNvPr id="273412" name="Segnaposto data 3"/>
          <p:cNvSpPr>
            <a:spLocks noGrp="1"/>
          </p:cNvSpPr>
          <p:nvPr>
            <p:ph type="dt" sz="quarter" idx="1"/>
          </p:nvPr>
        </p:nvSpPr>
        <p:spPr>
          <a:noFill/>
        </p:spPr>
        <p:txBody>
          <a:bodyPr/>
          <a:lstStyle/>
          <a:p>
            <a:fld id="{27239F3B-CE34-4945-B8F8-264C8D7EC576}" type="datetime1">
              <a:rPr lang="it-IT" smtClean="0"/>
              <a:pPr/>
              <a:t>03/03/2016</a:t>
            </a:fld>
            <a:endParaRPr lang="it-IT" smtClean="0"/>
          </a:p>
        </p:txBody>
      </p:sp>
      <p:sp>
        <p:nvSpPr>
          <p:cNvPr id="273413" name="Segnaposto piè di pagina 4"/>
          <p:cNvSpPr>
            <a:spLocks noGrp="1"/>
          </p:cNvSpPr>
          <p:nvPr>
            <p:ph type="ftr" sz="quarter" idx="4"/>
          </p:nvPr>
        </p:nvSpPr>
        <p:spPr>
          <a:noFill/>
        </p:spPr>
        <p:txBody>
          <a:bodyPr/>
          <a:lstStyle/>
          <a:p>
            <a:r>
              <a:rPr lang="it-IT" smtClean="0"/>
              <a:t>postura specifico</a:t>
            </a:r>
          </a:p>
        </p:txBody>
      </p:sp>
      <p:sp>
        <p:nvSpPr>
          <p:cNvPr id="273414" name="Segnaposto numero diapositiva 5"/>
          <p:cNvSpPr>
            <a:spLocks noGrp="1"/>
          </p:cNvSpPr>
          <p:nvPr>
            <p:ph type="sldNum" sz="quarter" idx="5"/>
          </p:nvPr>
        </p:nvSpPr>
        <p:spPr>
          <a:noFill/>
        </p:spPr>
        <p:txBody>
          <a:bodyPr/>
          <a:lstStyle/>
          <a:p>
            <a:fld id="{55E7789F-6CFA-40DE-87C5-8C9917465FEF}" type="slidenum">
              <a:rPr lang="it-IT" smtClean="0"/>
              <a:pPr/>
              <a:t>22</a:t>
            </a:fld>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immagine diapositiva 1"/>
          <p:cNvSpPr>
            <a:spLocks noGrp="1" noRot="1" noChangeAspect="1" noTextEdit="1"/>
          </p:cNvSpPr>
          <p:nvPr>
            <p:ph type="sldImg"/>
          </p:nvPr>
        </p:nvSpPr>
        <p:spPr>
          <a:xfrm>
            <a:off x="3841750" y="954088"/>
            <a:ext cx="2333625" cy="1751012"/>
          </a:xfrm>
          <a:ln/>
        </p:spPr>
      </p:sp>
      <p:sp>
        <p:nvSpPr>
          <p:cNvPr id="272387" name="Segnaposto note 2"/>
          <p:cNvSpPr>
            <a:spLocks noGrp="1"/>
          </p:cNvSpPr>
          <p:nvPr>
            <p:ph type="body" idx="1"/>
          </p:nvPr>
        </p:nvSpPr>
        <p:spPr>
          <a:noFill/>
          <a:ln/>
        </p:spPr>
        <p:txBody>
          <a:bodyPr/>
          <a:lstStyle/>
          <a:p>
            <a:r>
              <a:rPr lang="it-IT" sz="1400" dirty="0" smtClean="0"/>
              <a:t>Notare le asimmetrie, per chi non ne è avvezzo,</a:t>
            </a:r>
            <a:r>
              <a:rPr lang="it-IT" sz="1400" baseline="0" dirty="0" smtClean="0"/>
              <a:t> e le cinture (dinamiche?) di adduzione. (In alcune immagini si notano particolari che ci indicano delle possibili soluzioni)</a:t>
            </a:r>
            <a:endParaRPr lang="it-IT" sz="1400" dirty="0" smtClean="0"/>
          </a:p>
        </p:txBody>
      </p:sp>
      <p:sp>
        <p:nvSpPr>
          <p:cNvPr id="272388" name="Segnaposto data 3"/>
          <p:cNvSpPr>
            <a:spLocks noGrp="1"/>
          </p:cNvSpPr>
          <p:nvPr>
            <p:ph type="dt" sz="quarter" idx="1"/>
          </p:nvPr>
        </p:nvSpPr>
        <p:spPr>
          <a:noFill/>
        </p:spPr>
        <p:txBody>
          <a:bodyPr/>
          <a:lstStyle/>
          <a:p>
            <a:fld id="{493D8B14-8206-411F-ACF1-2FF9169FCABD}" type="datetime1">
              <a:rPr lang="it-IT" smtClean="0"/>
              <a:pPr/>
              <a:t>03/03/2016</a:t>
            </a:fld>
            <a:endParaRPr lang="it-IT" smtClean="0"/>
          </a:p>
        </p:txBody>
      </p:sp>
      <p:sp>
        <p:nvSpPr>
          <p:cNvPr id="272389" name="Segnaposto piè di pagina 4"/>
          <p:cNvSpPr>
            <a:spLocks noGrp="1"/>
          </p:cNvSpPr>
          <p:nvPr>
            <p:ph type="ftr" sz="quarter" idx="4"/>
          </p:nvPr>
        </p:nvSpPr>
        <p:spPr>
          <a:noFill/>
        </p:spPr>
        <p:txBody>
          <a:bodyPr/>
          <a:lstStyle/>
          <a:p>
            <a:r>
              <a:rPr lang="it-IT" smtClean="0"/>
              <a:t>postura specifico</a:t>
            </a:r>
          </a:p>
        </p:txBody>
      </p:sp>
      <p:sp>
        <p:nvSpPr>
          <p:cNvPr id="272390" name="Segnaposto numero diapositiva 5"/>
          <p:cNvSpPr>
            <a:spLocks noGrp="1"/>
          </p:cNvSpPr>
          <p:nvPr>
            <p:ph type="sldNum" sz="quarter" idx="5"/>
          </p:nvPr>
        </p:nvSpPr>
        <p:spPr>
          <a:noFill/>
        </p:spPr>
        <p:txBody>
          <a:bodyPr/>
          <a:lstStyle/>
          <a:p>
            <a:fld id="{D904599E-CEC6-4108-A7C3-1926F1D7900E}" type="slidenum">
              <a:rPr lang="it-IT" smtClean="0"/>
              <a:pPr/>
              <a:t>24</a:t>
            </a:fld>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type="dt" sz="quarter" idx="1"/>
          </p:nvPr>
        </p:nvSpPr>
        <p:spPr>
          <a:noFill/>
        </p:spPr>
        <p:txBody>
          <a:bodyPr/>
          <a:lstStyle/>
          <a:p>
            <a:fld id="{16C1FCEE-0A7C-4448-81F1-5A4B6B09808F}" type="datetime1">
              <a:rPr lang="it-IT" smtClean="0">
                <a:solidFill>
                  <a:prstClr val="black"/>
                </a:solidFill>
              </a:rPr>
              <a:pPr/>
              <a:t>03/03/2016</a:t>
            </a:fld>
            <a:endParaRPr lang="it-IT" smtClean="0">
              <a:solidFill>
                <a:prstClr val="black"/>
              </a:solidFill>
            </a:endParaRPr>
          </a:p>
        </p:txBody>
      </p:sp>
      <p:sp>
        <p:nvSpPr>
          <p:cNvPr id="276483"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76484" name="Rectangle 7"/>
          <p:cNvSpPr>
            <a:spLocks noGrp="1" noChangeArrowheads="1"/>
          </p:cNvSpPr>
          <p:nvPr>
            <p:ph type="sldNum" sz="quarter" idx="5"/>
          </p:nvPr>
        </p:nvSpPr>
        <p:spPr>
          <a:noFill/>
        </p:spPr>
        <p:txBody>
          <a:bodyPr/>
          <a:lstStyle/>
          <a:p>
            <a:fld id="{EA9C38A4-B530-4B72-B1E6-2A3518D09FD0}" type="slidenum">
              <a:rPr lang="it-IT" smtClean="0">
                <a:solidFill>
                  <a:prstClr val="black"/>
                </a:solidFill>
              </a:rPr>
              <a:pPr/>
              <a:t>25</a:t>
            </a:fld>
            <a:endParaRPr lang="it-IT" smtClean="0">
              <a:solidFill>
                <a:prstClr val="black"/>
              </a:solidFill>
            </a:endParaRPr>
          </a:p>
        </p:txBody>
      </p:sp>
      <p:sp>
        <p:nvSpPr>
          <p:cNvPr id="276485" name="Rectangle 2"/>
          <p:cNvSpPr>
            <a:spLocks noGrp="1" noRot="1" noChangeAspect="1" noChangeArrowheads="1" noTextEdit="1"/>
          </p:cNvSpPr>
          <p:nvPr>
            <p:ph type="sldImg"/>
          </p:nvPr>
        </p:nvSpPr>
        <p:spPr>
          <a:xfrm>
            <a:off x="3670300" y="506413"/>
            <a:ext cx="2386013" cy="1789112"/>
          </a:xfrm>
          <a:solidFill>
            <a:srgbClr val="FFFFFF"/>
          </a:solidFill>
          <a:ln/>
        </p:spPr>
      </p:sp>
      <p:sp>
        <p:nvSpPr>
          <p:cNvPr id="276486" name="Rectangle 3"/>
          <p:cNvSpPr>
            <a:spLocks noGrp="1" noChangeArrowheads="1"/>
          </p:cNvSpPr>
          <p:nvPr>
            <p:ph type="body" idx="1"/>
          </p:nvPr>
        </p:nvSpPr>
        <p:spPr>
          <a:solidFill>
            <a:srgbClr val="FFFFFF"/>
          </a:solidFill>
          <a:ln>
            <a:solidFill>
              <a:srgbClr val="000000"/>
            </a:solidFill>
          </a:ln>
        </p:spPr>
        <p:txBody>
          <a:bodyPr/>
          <a:lstStyle/>
          <a:p>
            <a:pPr algn="just" eaLnBrk="1" hangingPunct="1"/>
            <a:endParaRPr lang="it-IT" b="1" i="1" smtClean="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p:cNvSpPr>
            <a:spLocks noGrp="1" noChangeArrowheads="1"/>
          </p:cNvSpPr>
          <p:nvPr>
            <p:ph type="dt" sz="quarter" idx="1"/>
          </p:nvPr>
        </p:nvSpPr>
        <p:spPr>
          <a:noFill/>
        </p:spPr>
        <p:txBody>
          <a:bodyPr/>
          <a:lstStyle/>
          <a:p>
            <a:fld id="{B7A722CC-3F50-4CD1-9D34-B648D95F1A9A}" type="datetime1">
              <a:rPr lang="it-IT" smtClean="0">
                <a:solidFill>
                  <a:prstClr val="black"/>
                </a:solidFill>
              </a:rPr>
              <a:pPr/>
              <a:t>03/03/2016</a:t>
            </a:fld>
            <a:endParaRPr lang="it-IT" smtClean="0">
              <a:solidFill>
                <a:prstClr val="black"/>
              </a:solidFill>
            </a:endParaRPr>
          </a:p>
        </p:txBody>
      </p:sp>
      <p:sp>
        <p:nvSpPr>
          <p:cNvPr id="279555"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79556" name="Rectangle 7"/>
          <p:cNvSpPr>
            <a:spLocks noGrp="1" noChangeArrowheads="1"/>
          </p:cNvSpPr>
          <p:nvPr>
            <p:ph type="sldNum" sz="quarter" idx="5"/>
          </p:nvPr>
        </p:nvSpPr>
        <p:spPr>
          <a:noFill/>
        </p:spPr>
        <p:txBody>
          <a:bodyPr/>
          <a:lstStyle/>
          <a:p>
            <a:fld id="{D3D317E6-60D6-43B2-8235-48A73AD52FC5}" type="slidenum">
              <a:rPr lang="it-IT" smtClean="0">
                <a:solidFill>
                  <a:prstClr val="black"/>
                </a:solidFill>
              </a:rPr>
              <a:pPr/>
              <a:t>26</a:t>
            </a:fld>
            <a:endParaRPr lang="it-IT" smtClean="0">
              <a:solidFill>
                <a:prstClr val="black"/>
              </a:solidFill>
            </a:endParaRPr>
          </a:p>
        </p:txBody>
      </p:sp>
      <p:sp>
        <p:nvSpPr>
          <p:cNvPr id="279557" name="Rectangle 2"/>
          <p:cNvSpPr>
            <a:spLocks noGrp="1" noRot="1" noChangeAspect="1" noChangeArrowheads="1" noTextEdit="1"/>
          </p:cNvSpPr>
          <p:nvPr>
            <p:ph type="sldImg"/>
          </p:nvPr>
        </p:nvSpPr>
        <p:spPr>
          <a:xfrm>
            <a:off x="3949700" y="533400"/>
            <a:ext cx="2620963" cy="1965325"/>
          </a:xfrm>
          <a:ln/>
        </p:spPr>
      </p:sp>
      <p:sp>
        <p:nvSpPr>
          <p:cNvPr id="279558" name="Rectangle 3"/>
          <p:cNvSpPr>
            <a:spLocks noGrp="1" noChangeArrowheads="1"/>
          </p:cNvSpPr>
          <p:nvPr>
            <p:ph type="body" idx="1"/>
          </p:nvPr>
        </p:nvSpPr>
        <p:spPr>
          <a:xfrm>
            <a:off x="1323129" y="2945885"/>
            <a:ext cx="7277206" cy="3332104"/>
          </a:xfrm>
          <a:ln/>
        </p:spPr>
        <p:txBody>
          <a:bodyPr>
            <a:normAutofit lnSpcReduction="10000"/>
          </a:bodyPr>
          <a:lstStyle/>
          <a:p>
            <a:pPr eaLnBrk="1" hangingPunct="1">
              <a:defRPr/>
            </a:pPr>
            <a:r>
              <a:rPr lang="it-IT" dirty="0" smtClean="0">
                <a:cs typeface="Times New Roman" pitchFamily="18" charset="0"/>
              </a:rPr>
              <a:t>Un continuo stretching è un continuo stimolo, per taluni</a:t>
            </a:r>
          </a:p>
          <a:p>
            <a:pPr algn="just" eaLnBrk="1" hangingPunct="1">
              <a:defRPr/>
            </a:pPr>
            <a:r>
              <a:rPr lang="it-IT" dirty="0" smtClean="0">
                <a:cs typeface="Times New Roman" pitchFamily="18" charset="0"/>
              </a:rPr>
              <a:t>… ma non si retraggono?</a:t>
            </a:r>
          </a:p>
          <a:p>
            <a:pPr algn="just" eaLnBrk="1" hangingPunct="1">
              <a:defRPr/>
            </a:pPr>
            <a:r>
              <a:rPr lang="it-IT" dirty="0" smtClean="0">
                <a:cs typeface="Times New Roman" pitchFamily="18" charset="0"/>
              </a:rPr>
              <a:t>La carrozzina permette di arretrare con i piedi quanto basta?</a:t>
            </a:r>
          </a:p>
          <a:p>
            <a:pPr algn="just" eaLnBrk="1" hangingPunct="1">
              <a:buFontTx/>
              <a:buChar char="•"/>
              <a:defRPr/>
            </a:pPr>
            <a:r>
              <a:rPr lang="it-IT" dirty="0" smtClean="0">
                <a:cs typeface="Times New Roman" pitchFamily="18" charset="0"/>
              </a:rPr>
              <a:t>Scegliere il modello appropriato (pedane regolabile in orizzontale,  telaio corto, telaio chiuso). Se l’utente sta basculato, non ci sono interferenze</a:t>
            </a:r>
          </a:p>
          <a:p>
            <a:pPr algn="just" eaLnBrk="1" hangingPunct="1">
              <a:buFontTx/>
              <a:buChar char="•"/>
              <a:defRPr/>
            </a:pPr>
            <a:r>
              <a:rPr lang="it-IT" dirty="0" smtClean="0">
                <a:cs typeface="Times New Roman" pitchFamily="18" charset="0"/>
              </a:rPr>
              <a:t>Scegliere le rotelle – badando anche alla locomozione!</a:t>
            </a:r>
          </a:p>
          <a:p>
            <a:pPr algn="just" eaLnBrk="1" hangingPunct="1">
              <a:defRPr/>
            </a:pPr>
            <a:r>
              <a:rPr lang="it-IT" dirty="0" smtClean="0">
                <a:cs typeface="Times New Roman" pitchFamily="18" charset="0"/>
              </a:rPr>
              <a:t>Prendere qualche carrozzina e chiedere:</a:t>
            </a:r>
          </a:p>
          <a:p>
            <a:pPr algn="just" eaLnBrk="1" hangingPunct="1">
              <a:buFontTx/>
              <a:buChar char="•"/>
              <a:defRPr/>
            </a:pPr>
            <a:r>
              <a:rPr lang="it-IT" dirty="0" smtClean="0">
                <a:cs typeface="Times New Roman" pitchFamily="18" charset="0"/>
              </a:rPr>
              <a:t>Quale permette l’angolo più aperto / chiuso</a:t>
            </a:r>
          </a:p>
          <a:p>
            <a:pPr algn="just" eaLnBrk="1" hangingPunct="1">
              <a:buFontTx/>
              <a:buChar char="•"/>
              <a:defRPr/>
            </a:pPr>
            <a:r>
              <a:rPr lang="it-IT" dirty="0" smtClean="0">
                <a:cs typeface="Times New Roman" pitchFamily="18" charset="0"/>
              </a:rPr>
              <a:t>Quali sono modificabili, e come</a:t>
            </a:r>
          </a:p>
          <a:p>
            <a:pPr algn="just" eaLnBrk="1" hangingPunct="1">
              <a:buFontTx/>
              <a:buChar char="•"/>
              <a:defRPr/>
            </a:pPr>
            <a:endParaRPr lang="it-IT" dirty="0" smtClean="0">
              <a:cs typeface="Times New Roman" pitchFamily="18" charset="0"/>
            </a:endParaRPr>
          </a:p>
          <a:p>
            <a:pPr algn="just" eaLnBrk="1" hangingPunct="1">
              <a:defRPr/>
            </a:pPr>
            <a:r>
              <a:rPr lang="it-IT" dirty="0" smtClean="0">
                <a:cs typeface="Times New Roman" pitchFamily="18" charset="0"/>
              </a:rPr>
              <a:t>Flessione delle ginocchia e circolo, specie nell’obesità …</a:t>
            </a:r>
          </a:p>
          <a:p>
            <a:pPr algn="just" eaLnBrk="1" hangingPunct="1">
              <a:defRPr/>
            </a:pPr>
            <a:endParaRPr lang="it-IT" sz="900" dirty="0" smtClean="0">
              <a:cs typeface="Times New Roman" pitchFamily="18" charset="0"/>
            </a:endParaRPr>
          </a:p>
          <a:p>
            <a:pPr algn="just" eaLnBrk="1" hangingPunct="1">
              <a:defRPr/>
            </a:pPr>
            <a:r>
              <a:rPr lang="it-IT" b="1" dirty="0" smtClean="0">
                <a:cs typeface="Times New Roman" pitchFamily="18" charset="0"/>
              </a:rPr>
              <a:t>PUNTO DELLA SITUAZIONE: </a:t>
            </a:r>
          </a:p>
          <a:p>
            <a:pPr algn="just" eaLnBrk="1" hangingPunct="1">
              <a:defRPr/>
            </a:pPr>
            <a:r>
              <a:rPr lang="it-IT" dirty="0" smtClean="0">
                <a:cs typeface="Times New Roman" pitchFamily="18" charset="0"/>
              </a:rPr>
              <a:t>Alcuni importanti presupposti per una posizione stabile li abbiamo dati: </a:t>
            </a:r>
            <a:r>
              <a:rPr lang="it-IT" b="1" dirty="0" smtClean="0">
                <a:cs typeface="Times New Roman" pitchFamily="18" charset="0"/>
              </a:rPr>
              <a:t>una buona base per il bacino e gli arti inferiori </a:t>
            </a:r>
            <a:r>
              <a:rPr lang="it-IT" dirty="0" smtClean="0">
                <a:cs typeface="Times New Roman" pitchFamily="18" charset="0"/>
              </a:rPr>
              <a:t>scegliendo le misure adatte e un cuscino che stabilizza quanto desiderato e un buon appoggio per i piedi. </a:t>
            </a:r>
          </a:p>
          <a:p>
            <a:pPr algn="just" eaLnBrk="1" hangingPunct="1">
              <a:defRPr/>
            </a:pPr>
            <a:r>
              <a:rPr lang="it-IT" dirty="0" smtClean="0">
                <a:cs typeface="Times New Roman" pitchFamily="18" charset="0"/>
              </a:rPr>
              <a:t>Adesso puntiamo ad un secondo obiettivo importante: vediamo come offrire</a:t>
            </a:r>
          </a:p>
          <a:p>
            <a:pPr algn="ctr" eaLnBrk="1" hangingPunct="1">
              <a:defRPr/>
            </a:pPr>
            <a:r>
              <a:rPr lang="it-IT" b="1" i="1" dirty="0" smtClean="0">
                <a:cs typeface="Times New Roman" pitchFamily="18" charset="0"/>
              </a:rPr>
              <a:t>UN BUON SOSTEGNO POSTERIORE AL BACINO E AL TRONCO</a:t>
            </a:r>
          </a:p>
          <a:p>
            <a:pPr eaLnBrk="1" hangingPunct="1">
              <a:defRPr/>
            </a:pPr>
            <a:endParaRPr lang="it-IT"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3"/>
          <p:cNvSpPr>
            <a:spLocks noGrp="1" noChangeArrowheads="1"/>
          </p:cNvSpPr>
          <p:nvPr>
            <p:ph type="dt" sz="quarter" idx="1"/>
          </p:nvPr>
        </p:nvSpPr>
        <p:spPr>
          <a:noFill/>
        </p:spPr>
        <p:txBody>
          <a:bodyPr/>
          <a:lstStyle/>
          <a:p>
            <a:fld id="{9CFAC844-6A67-4915-8076-367E039AEE08}" type="datetime1">
              <a:rPr lang="it-IT" smtClean="0"/>
              <a:pPr/>
              <a:t>03/03/2016</a:t>
            </a:fld>
            <a:endParaRPr lang="it-IT" smtClean="0"/>
          </a:p>
        </p:txBody>
      </p:sp>
      <p:sp>
        <p:nvSpPr>
          <p:cNvPr id="278531" name="Rectangle 6"/>
          <p:cNvSpPr>
            <a:spLocks noGrp="1" noChangeArrowheads="1"/>
          </p:cNvSpPr>
          <p:nvPr>
            <p:ph type="ftr" sz="quarter" idx="4"/>
          </p:nvPr>
        </p:nvSpPr>
        <p:spPr>
          <a:noFill/>
        </p:spPr>
        <p:txBody>
          <a:bodyPr/>
          <a:lstStyle/>
          <a:p>
            <a:r>
              <a:rPr lang="it-IT" smtClean="0"/>
              <a:t>postura specifico</a:t>
            </a:r>
          </a:p>
        </p:txBody>
      </p:sp>
      <p:sp>
        <p:nvSpPr>
          <p:cNvPr id="278532" name="Rectangle 7"/>
          <p:cNvSpPr>
            <a:spLocks noGrp="1" noChangeArrowheads="1"/>
          </p:cNvSpPr>
          <p:nvPr>
            <p:ph type="sldNum" sz="quarter" idx="5"/>
          </p:nvPr>
        </p:nvSpPr>
        <p:spPr>
          <a:noFill/>
        </p:spPr>
        <p:txBody>
          <a:bodyPr/>
          <a:lstStyle/>
          <a:p>
            <a:fld id="{C92D10EA-8BB0-463B-B2B4-5535F71A99D4}" type="slidenum">
              <a:rPr lang="it-IT" smtClean="0"/>
              <a:pPr/>
              <a:t>27</a:t>
            </a:fld>
            <a:endParaRPr lang="it-IT" smtClean="0"/>
          </a:p>
        </p:txBody>
      </p:sp>
      <p:sp>
        <p:nvSpPr>
          <p:cNvPr id="278533" name="Rectangle 2"/>
          <p:cNvSpPr>
            <a:spLocks noGrp="1" noRot="1" noChangeAspect="1" noChangeArrowheads="1" noTextEdit="1"/>
          </p:cNvSpPr>
          <p:nvPr>
            <p:ph type="sldImg"/>
          </p:nvPr>
        </p:nvSpPr>
        <p:spPr>
          <a:xfrm>
            <a:off x="3706813" y="604838"/>
            <a:ext cx="2517775" cy="1889125"/>
          </a:xfrm>
          <a:ln/>
        </p:spPr>
      </p:sp>
      <p:sp>
        <p:nvSpPr>
          <p:cNvPr id="27853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fld id="{255283A9-72E8-46EF-BE8D-C9B8DA8198C2}" type="datetime1">
              <a:rPr lang="it-IT" smtClean="0"/>
              <a:pPr/>
              <a:t>03/03/2016</a:t>
            </a:fld>
            <a:endParaRPr lang="it-IT"/>
          </a:p>
        </p:txBody>
      </p:sp>
      <p:sp>
        <p:nvSpPr>
          <p:cNvPr id="5" name="Segnaposto piè di pagina 4"/>
          <p:cNvSpPr>
            <a:spLocks noGrp="1"/>
          </p:cNvSpPr>
          <p:nvPr>
            <p:ph type="ftr" sz="quarter" idx="11"/>
          </p:nvPr>
        </p:nvSpPr>
        <p:spPr/>
        <p:txBody>
          <a:bodyPr/>
          <a:lstStyle/>
          <a:p>
            <a:r>
              <a:rPr lang="it-IT" smtClean="0"/>
              <a:t>postura-spinali</a:t>
            </a:r>
            <a:endParaRPr lang="it-IT"/>
          </a:p>
        </p:txBody>
      </p:sp>
      <p:sp>
        <p:nvSpPr>
          <p:cNvPr id="6" name="Segnaposto numero diapositiva 5"/>
          <p:cNvSpPr>
            <a:spLocks noGrp="1"/>
          </p:cNvSpPr>
          <p:nvPr>
            <p:ph type="sldNum" sz="quarter" idx="12"/>
          </p:nvPr>
        </p:nvSpPr>
        <p:spPr/>
        <p:txBody>
          <a:bodyPr/>
          <a:lstStyle/>
          <a:p>
            <a:fld id="{33A35060-29C1-4AAB-A0BE-6738B97D749F}" type="slidenum">
              <a:rPr lang="it-IT" smtClean="0"/>
              <a:pPr/>
              <a:t>28</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74435" name="Rectangle 7"/>
          <p:cNvSpPr>
            <a:spLocks noGrp="1" noChangeArrowheads="1"/>
          </p:cNvSpPr>
          <p:nvPr>
            <p:ph type="sldNum" sz="quarter" idx="5"/>
          </p:nvPr>
        </p:nvSpPr>
        <p:spPr>
          <a:noFill/>
        </p:spPr>
        <p:txBody>
          <a:bodyPr/>
          <a:lstStyle/>
          <a:p>
            <a:fld id="{870D74C8-4AC8-4AEB-A76F-90E0488AD983}" type="slidenum">
              <a:rPr lang="it-IT" smtClean="0">
                <a:solidFill>
                  <a:prstClr val="black"/>
                </a:solidFill>
              </a:rPr>
              <a:pPr/>
              <a:t>29</a:t>
            </a:fld>
            <a:endParaRPr lang="it-IT" smtClean="0">
              <a:solidFill>
                <a:prstClr val="black"/>
              </a:solidFill>
            </a:endParaRPr>
          </a:p>
        </p:txBody>
      </p:sp>
      <p:sp>
        <p:nvSpPr>
          <p:cNvPr id="274436" name="Rectangle 2"/>
          <p:cNvSpPr>
            <a:spLocks noGrp="1" noRot="1" noChangeAspect="1" noChangeArrowheads="1" noTextEdit="1"/>
          </p:cNvSpPr>
          <p:nvPr>
            <p:ph type="sldImg"/>
          </p:nvPr>
        </p:nvSpPr>
        <p:spPr>
          <a:xfrm>
            <a:off x="3805238" y="704850"/>
            <a:ext cx="2055812" cy="1541463"/>
          </a:xfrm>
          <a:ln/>
        </p:spPr>
      </p:sp>
      <p:sp>
        <p:nvSpPr>
          <p:cNvPr id="274437" name="Rectangle 3"/>
          <p:cNvSpPr>
            <a:spLocks noGrp="1" noChangeArrowheads="1"/>
          </p:cNvSpPr>
          <p:nvPr>
            <p:ph type="body" idx="1"/>
          </p:nvPr>
        </p:nvSpPr>
        <p:spPr>
          <a:xfrm>
            <a:off x="661564" y="2921538"/>
            <a:ext cx="8159292" cy="3665203"/>
          </a:xfrm>
          <a:noFill/>
          <a:ln/>
        </p:spPr>
        <p:txBody>
          <a:bodyPr/>
          <a:lstStyle/>
          <a:p>
            <a:pPr eaLnBrk="1" hangingPunct="1"/>
            <a:r>
              <a:rPr lang="it-IT" smtClean="0"/>
              <a:t>Discostiamoci dall’idea che i piedi stiano sempre sulle pedane. Per chi ha arti inferiori ancora attivi conviene per diversi aspetti poter poggiare i piedi a terra: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dt" sz="quarter" idx="1"/>
          </p:nvPr>
        </p:nvSpPr>
        <p:spPr>
          <a:noFill/>
        </p:spPr>
        <p:txBody>
          <a:bodyPr/>
          <a:lstStyle/>
          <a:p>
            <a:fld id="{AA5D14B4-73B1-473E-A8F4-0790789D7239}" type="datetime1">
              <a:rPr lang="it-IT" smtClean="0">
                <a:solidFill>
                  <a:prstClr val="black"/>
                </a:solidFill>
              </a:rPr>
              <a:pPr/>
              <a:t>04/03/2016</a:t>
            </a:fld>
            <a:endParaRPr lang="it-IT" smtClean="0">
              <a:solidFill>
                <a:prstClr val="black"/>
              </a:solidFill>
            </a:endParaRPr>
          </a:p>
        </p:txBody>
      </p:sp>
      <p:sp>
        <p:nvSpPr>
          <p:cNvPr id="275459"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75460" name="Rectangle 7"/>
          <p:cNvSpPr>
            <a:spLocks noGrp="1" noChangeArrowheads="1"/>
          </p:cNvSpPr>
          <p:nvPr>
            <p:ph type="sldNum" sz="quarter" idx="5"/>
          </p:nvPr>
        </p:nvSpPr>
        <p:spPr>
          <a:noFill/>
        </p:spPr>
        <p:txBody>
          <a:bodyPr/>
          <a:lstStyle/>
          <a:p>
            <a:fld id="{03E76CA8-E8C4-4E8E-9225-8B3F243E1682}" type="slidenum">
              <a:rPr lang="it-IT" smtClean="0">
                <a:solidFill>
                  <a:prstClr val="black"/>
                </a:solidFill>
              </a:rPr>
              <a:pPr/>
              <a:t>30</a:t>
            </a:fld>
            <a:endParaRPr lang="it-IT" smtClean="0">
              <a:solidFill>
                <a:prstClr val="black"/>
              </a:solidFill>
            </a:endParaRPr>
          </a:p>
        </p:txBody>
      </p:sp>
      <p:sp>
        <p:nvSpPr>
          <p:cNvPr id="275461" name="Rectangle 2"/>
          <p:cNvSpPr>
            <a:spLocks noGrp="1" noRot="1" noChangeAspect="1" noChangeArrowheads="1" noTextEdit="1"/>
          </p:cNvSpPr>
          <p:nvPr>
            <p:ph type="sldImg"/>
          </p:nvPr>
        </p:nvSpPr>
        <p:spPr>
          <a:xfrm>
            <a:off x="2420938" y="522288"/>
            <a:ext cx="2833687" cy="2124075"/>
          </a:xfrm>
          <a:ln/>
        </p:spPr>
      </p:sp>
      <p:sp>
        <p:nvSpPr>
          <p:cNvPr id="275462" name="Rectangle 3"/>
          <p:cNvSpPr>
            <a:spLocks noGrp="1" noChangeArrowheads="1"/>
          </p:cNvSpPr>
          <p:nvPr>
            <p:ph type="body" idx="1"/>
          </p:nvPr>
        </p:nvSpPr>
        <p:spPr>
          <a:xfrm>
            <a:off x="1419607" y="2921540"/>
            <a:ext cx="7401250" cy="3519125"/>
          </a:xfrm>
          <a:noFill/>
          <a:ln/>
        </p:spPr>
        <p:txBody>
          <a:bodyPr/>
          <a:lstStyle/>
          <a:p>
            <a:pPr eaLnBrk="1" hangingPunct="1"/>
            <a:r>
              <a:rPr lang="it-IT" smtClean="0"/>
              <a:t>Per l’altezza giusta:</a:t>
            </a:r>
          </a:p>
          <a:p>
            <a:pPr eaLnBrk="1" hangingPunct="1"/>
            <a:r>
              <a:rPr lang="it-IT" smtClean="0"/>
              <a:t>Ruote da 22 o 20” (anche se compatibili con l’altezza voluta, ruote da 24” finiscono spesso troppo in alto, se l’occupante fa anche autospinta a mano)</a:t>
            </a:r>
          </a:p>
          <a:p>
            <a:pPr eaLnBrk="1" hangingPunct="1"/>
            <a:r>
              <a:rPr lang="it-IT" smtClean="0"/>
              <a:t>Spiegare/Mostrare cosa succede se è troppo alta o bassa</a:t>
            </a:r>
          </a:p>
          <a:p>
            <a:pPr eaLnBrk="1" hangingPunct="1"/>
            <a:r>
              <a:rPr lang="it-IT" smtClean="0"/>
              <a:t>Per alcuni è più efficace spingere con la punta, strisciando le dita o alzandole in “sospensione”: definiamolo prima di scegliere!</a:t>
            </a:r>
          </a:p>
          <a:p>
            <a:pPr eaLnBrk="1" hangingPunct="1"/>
            <a:r>
              <a:rPr lang="it-IT" smtClean="0"/>
              <a:t>Solo pochi hanno bisogno di un cuscino differenziato  </a:t>
            </a:r>
          </a:p>
          <a:p>
            <a:pPr eaLnBrk="1" hangingPunct="1"/>
            <a:r>
              <a:rPr lang="it-IT" smtClean="0"/>
              <a:t>Rotelle piccole e lateralizzate, manopole alte per l’accompagnatore, suole con buona aderenza</a:t>
            </a:r>
          </a:p>
          <a:p>
            <a:pPr eaLnBrk="1" hangingPunct="1"/>
            <a:r>
              <a:rPr lang="it-IT" smtClean="0"/>
              <a:t>Mostrare cosa succede se non fletto il tronco: l’attività degli estensori dell’anca (attivi per assicurare l’attrito) spinge la schiena contro lo schienale e il bacino in avanti</a:t>
            </a:r>
          </a:p>
        </p:txBody>
      </p:sp>
      <p:sp>
        <p:nvSpPr>
          <p:cNvPr id="275463" name="Text Box 4"/>
          <p:cNvSpPr txBox="1">
            <a:spLocks noChangeArrowheads="1"/>
          </p:cNvSpPr>
          <p:nvPr/>
        </p:nvSpPr>
        <p:spPr bwMode="auto">
          <a:xfrm>
            <a:off x="1077342" y="202517"/>
            <a:ext cx="5176417" cy="276999"/>
          </a:xfrm>
          <a:prstGeom prst="rect">
            <a:avLst/>
          </a:prstGeom>
          <a:noFill/>
          <a:ln w="9525">
            <a:noFill/>
            <a:miter lim="800000"/>
            <a:headEnd/>
            <a:tailEnd/>
          </a:ln>
        </p:spPr>
        <p:txBody>
          <a:bodyPr wrap="none">
            <a:spAutoFit/>
          </a:bodyPr>
          <a:lstStyle/>
          <a:p>
            <a:r>
              <a:rPr kumimoji="0" lang="it-IT" sz="1200" b="0">
                <a:solidFill>
                  <a:prstClr val="black"/>
                </a:solidFill>
                <a:latin typeface="Arial" charset="0"/>
              </a:rPr>
              <a:t>Abbiamo ampia possibilità di facilitare l’uso degli arti inferiori in carrozzina</a:t>
            </a:r>
          </a:p>
        </p:txBody>
      </p:sp>
      <p:sp>
        <p:nvSpPr>
          <p:cNvPr id="275464" name="Text Box 5"/>
          <p:cNvSpPr txBox="1">
            <a:spLocks noChangeArrowheads="1"/>
          </p:cNvSpPr>
          <p:nvPr/>
        </p:nvSpPr>
        <p:spPr bwMode="auto">
          <a:xfrm>
            <a:off x="6941831" y="582096"/>
            <a:ext cx="2708279" cy="523220"/>
          </a:xfrm>
          <a:prstGeom prst="rect">
            <a:avLst/>
          </a:prstGeom>
          <a:noFill/>
          <a:ln w="9525">
            <a:noFill/>
            <a:miter lim="800000"/>
            <a:headEnd/>
            <a:tailEnd/>
          </a:ln>
        </p:spPr>
        <p:txBody>
          <a:bodyPr>
            <a:spAutoFit/>
          </a:bodyPr>
          <a:lstStyle/>
          <a:p>
            <a:r>
              <a:rPr kumimoji="0" lang="it-IT" sz="1400" b="0">
                <a:solidFill>
                  <a:prstClr val="black"/>
                </a:solidFill>
                <a:latin typeface="Arial" charset="0"/>
              </a:rPr>
              <a:t>BS: come si fa ad averla all’altezza giusta?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p:cNvSpPr>
            <a:spLocks noGrp="1" noChangeArrowheads="1"/>
          </p:cNvSpPr>
          <p:nvPr>
            <p:ph type="dt" sz="quarter" idx="1"/>
          </p:nvPr>
        </p:nvSpPr>
        <p:spPr>
          <a:noFill/>
        </p:spPr>
        <p:txBody>
          <a:bodyPr/>
          <a:lstStyle/>
          <a:p>
            <a:fld id="{562C43F6-AD46-4ED3-89D2-53454DF89B87}" type="datetime1">
              <a:rPr lang="it-IT" smtClean="0">
                <a:solidFill>
                  <a:prstClr val="black"/>
                </a:solidFill>
              </a:rPr>
              <a:pPr/>
              <a:t>03/03/2016</a:t>
            </a:fld>
            <a:endParaRPr lang="it-IT" smtClean="0">
              <a:solidFill>
                <a:prstClr val="black"/>
              </a:solidFill>
            </a:endParaRPr>
          </a:p>
        </p:txBody>
      </p:sp>
      <p:sp>
        <p:nvSpPr>
          <p:cNvPr id="259075"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59076" name="Rectangle 7"/>
          <p:cNvSpPr>
            <a:spLocks noGrp="1" noChangeArrowheads="1"/>
          </p:cNvSpPr>
          <p:nvPr>
            <p:ph type="sldNum" sz="quarter" idx="5"/>
          </p:nvPr>
        </p:nvSpPr>
        <p:spPr>
          <a:noFill/>
        </p:spPr>
        <p:txBody>
          <a:bodyPr/>
          <a:lstStyle/>
          <a:p>
            <a:fld id="{975C96C2-C66F-45EE-B778-AF158B019C62}" type="slidenum">
              <a:rPr lang="it-IT" smtClean="0">
                <a:solidFill>
                  <a:prstClr val="black"/>
                </a:solidFill>
              </a:rPr>
              <a:pPr/>
              <a:t>3</a:t>
            </a:fld>
            <a:endParaRPr lang="it-IT" smtClean="0">
              <a:solidFill>
                <a:prstClr val="black"/>
              </a:solidFill>
            </a:endParaRPr>
          </a:p>
        </p:txBody>
      </p:sp>
      <p:sp>
        <p:nvSpPr>
          <p:cNvPr id="259077" name="Rectangle 2"/>
          <p:cNvSpPr>
            <a:spLocks noGrp="1" noRot="1" noChangeAspect="1" noChangeArrowheads="1" noTextEdit="1"/>
          </p:cNvSpPr>
          <p:nvPr>
            <p:ph type="sldImg"/>
          </p:nvPr>
        </p:nvSpPr>
        <p:spPr>
          <a:xfrm>
            <a:off x="3636963" y="509588"/>
            <a:ext cx="2644775" cy="1984375"/>
          </a:xfrm>
          <a:solidFill>
            <a:srgbClr val="FFFFFF"/>
          </a:solidFill>
          <a:ln/>
        </p:spPr>
      </p:sp>
      <p:sp>
        <p:nvSpPr>
          <p:cNvPr id="259078" name="Rectangle 3"/>
          <p:cNvSpPr>
            <a:spLocks noGrp="1" noChangeArrowheads="1"/>
          </p:cNvSpPr>
          <p:nvPr>
            <p:ph type="body" idx="1"/>
          </p:nvPr>
        </p:nvSpPr>
        <p:spPr>
          <a:xfrm>
            <a:off x="1001291" y="2746003"/>
            <a:ext cx="7776864" cy="3531986"/>
          </a:xfrm>
          <a:solidFill>
            <a:srgbClr val="FFFFFF"/>
          </a:solidFill>
          <a:ln>
            <a:solidFill>
              <a:srgbClr val="000000"/>
            </a:solidFill>
          </a:ln>
        </p:spPr>
        <p:txBody>
          <a:bodyPr/>
          <a:lstStyle/>
          <a:p>
            <a:pPr eaLnBrk="1" hangingPunct="1"/>
            <a:r>
              <a:rPr lang="it-IT" dirty="0" smtClean="0"/>
              <a:t>Il semplice telo della carrozzina è scomodo, rischioso, instabile, incapace di dare un sostegno a chi ne ha bisogno</a:t>
            </a:r>
            <a:endParaRPr lang="it-IT" b="1" dirty="0" smtClean="0"/>
          </a:p>
          <a:p>
            <a:pPr eaLnBrk="1" hangingPunct="1"/>
            <a:r>
              <a:rPr lang="it-IT" dirty="0" smtClean="0"/>
              <a:t>Cuscino non vuol dire “cuscino antidecubito” – a scanso di equivoci (ingenerati dal NT)</a:t>
            </a:r>
          </a:p>
          <a:p>
            <a:pPr eaLnBrk="1" hangingPunct="1"/>
            <a:r>
              <a:rPr lang="it-IT" i="1" dirty="0" smtClean="0"/>
              <a:t>consistenza/e, forma, misure</a:t>
            </a:r>
            <a:r>
              <a:rPr lang="it-IT" dirty="0" smtClean="0"/>
              <a:t>: le tre caratteristiche salienti che definiscono il cuscino e che vanno scelte conoscendone le implicazioni</a:t>
            </a:r>
          </a:p>
          <a:p>
            <a:pPr eaLnBrk="1" hangingPunct="1"/>
            <a:r>
              <a:rPr lang="it-IT" dirty="0" smtClean="0"/>
              <a:t>Manca la gestibilità per l’incontinenza (anziani!), la manutenzione, le regolazioni</a:t>
            </a:r>
          </a:p>
          <a:p>
            <a:pPr eaLnBrk="1" hangingPunct="1"/>
            <a:endParaRPr lang="it-IT" i="1" dirty="0" smtClean="0"/>
          </a:p>
          <a:p>
            <a:pPr eaLnBrk="1" hangingPunct="1"/>
            <a:r>
              <a:rPr lang="it-IT" b="1" dirty="0" smtClean="0"/>
              <a:t>Sagomatura e comfort: </a:t>
            </a:r>
            <a:r>
              <a:rPr lang="it-IT" i="1" dirty="0" smtClean="0"/>
              <a:t>“Ho visto diverse persone che stavano su un sedile imbottito perfettamente piatto, coperto da similpelle. Quando le spostavamo sul tappeto, si potevano chiaramente vedere due fossette nella similpelle: lì le tuberosità ischiatiche tentavano di scavare. Ahi!”</a:t>
            </a:r>
          </a:p>
          <a:p>
            <a:pPr eaLnBrk="1" hangingPunct="1"/>
            <a:r>
              <a:rPr lang="it-IT" i="1" dirty="0" smtClean="0"/>
              <a:t>Uno studio mostra come su un cuscino sagomato si raggiunga più in là e ci si sporga con velocità maggiore che su un cuscino piatto e un cuscino ad aria</a:t>
            </a:r>
            <a:endParaRPr lang="it-IT" dirty="0" smtClean="0"/>
          </a:p>
          <a:p>
            <a:pPr eaLnBrk="1" hangingPunct="1"/>
            <a:r>
              <a:rPr lang="it-IT" dirty="0" err="1" smtClean="0"/>
              <a:t>Stockton</a:t>
            </a:r>
            <a:r>
              <a:rPr lang="it-IT" dirty="0" smtClean="0"/>
              <a:t> &amp; </a:t>
            </a:r>
            <a:r>
              <a:rPr lang="it-IT" dirty="0" err="1" smtClean="0"/>
              <a:t>Rithalia</a:t>
            </a:r>
            <a:r>
              <a:rPr lang="it-IT" dirty="0" smtClean="0"/>
              <a:t> 2009: il più comodo non è il più morbido; il calore non dà problemi; ci vogliono ore e ore prima di riconoscere la scomodità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dt" sz="quarter" idx="1"/>
          </p:nvPr>
        </p:nvSpPr>
        <p:spPr>
          <a:noFill/>
        </p:spPr>
        <p:txBody>
          <a:bodyPr/>
          <a:lstStyle/>
          <a:p>
            <a:fld id="{9EB07083-DEDB-4A24-ABD8-CD303A9886BC}" type="datetime1">
              <a:rPr lang="it-IT" smtClean="0"/>
              <a:pPr/>
              <a:t>03/03/2016</a:t>
            </a:fld>
            <a:endParaRPr lang="it-IT" smtClean="0"/>
          </a:p>
        </p:txBody>
      </p:sp>
      <p:sp>
        <p:nvSpPr>
          <p:cNvPr id="280579" name="Rectangle 6"/>
          <p:cNvSpPr>
            <a:spLocks noGrp="1" noChangeArrowheads="1"/>
          </p:cNvSpPr>
          <p:nvPr>
            <p:ph type="ftr" sz="quarter" idx="4"/>
          </p:nvPr>
        </p:nvSpPr>
        <p:spPr>
          <a:noFill/>
        </p:spPr>
        <p:txBody>
          <a:bodyPr/>
          <a:lstStyle/>
          <a:p>
            <a:r>
              <a:rPr lang="it-IT" smtClean="0"/>
              <a:t>postura specifico</a:t>
            </a:r>
          </a:p>
        </p:txBody>
      </p:sp>
      <p:sp>
        <p:nvSpPr>
          <p:cNvPr id="280580" name="Rectangle 7"/>
          <p:cNvSpPr>
            <a:spLocks noGrp="1" noChangeArrowheads="1"/>
          </p:cNvSpPr>
          <p:nvPr>
            <p:ph type="sldNum" sz="quarter" idx="5"/>
          </p:nvPr>
        </p:nvSpPr>
        <p:spPr>
          <a:noFill/>
        </p:spPr>
        <p:txBody>
          <a:bodyPr/>
          <a:lstStyle/>
          <a:p>
            <a:fld id="{D4A58932-F996-43CA-892D-853A46F7A791}" type="slidenum">
              <a:rPr lang="it-IT" smtClean="0"/>
              <a:pPr/>
              <a:t>31</a:t>
            </a:fld>
            <a:endParaRPr lang="it-IT" smtClean="0"/>
          </a:p>
        </p:txBody>
      </p:sp>
      <p:sp>
        <p:nvSpPr>
          <p:cNvPr id="280581" name="Rectangle 2"/>
          <p:cNvSpPr>
            <a:spLocks noGrp="1" noRot="1" noChangeAspect="1" noChangeArrowheads="1" noTextEdit="1"/>
          </p:cNvSpPr>
          <p:nvPr>
            <p:ph type="sldImg"/>
          </p:nvPr>
        </p:nvSpPr>
        <p:spPr>
          <a:xfrm>
            <a:off x="2924175" y="533400"/>
            <a:ext cx="2409825" cy="1806575"/>
          </a:xfrm>
          <a:solidFill>
            <a:srgbClr val="FFFFFF"/>
          </a:solidFill>
          <a:ln/>
        </p:spPr>
      </p:sp>
      <p:sp>
        <p:nvSpPr>
          <p:cNvPr id="280582" name="Rectangle 3"/>
          <p:cNvSpPr>
            <a:spLocks noGrp="1" noChangeArrowheads="1"/>
          </p:cNvSpPr>
          <p:nvPr>
            <p:ph type="body" idx="1"/>
          </p:nvPr>
        </p:nvSpPr>
        <p:spPr>
          <a:xfrm>
            <a:off x="551305" y="2610055"/>
            <a:ext cx="8373026" cy="3769745"/>
          </a:xfrm>
          <a:solidFill>
            <a:srgbClr val="FFFFFF"/>
          </a:solidFill>
          <a:ln>
            <a:solidFill>
              <a:srgbClr val="000000"/>
            </a:solidFill>
          </a:ln>
        </p:spPr>
        <p:txBody>
          <a:bodyPr lIns="91449" tIns="45724" rIns="91449" bIns="45724">
            <a:normAutofit/>
          </a:bodyPr>
          <a:lstStyle/>
          <a:p>
            <a:pPr algn="ctr" eaLnBrk="1" hangingPunct="1"/>
            <a:r>
              <a:rPr lang="it-IT" sz="1400" dirty="0" smtClean="0">
                <a:latin typeface="Comic Sans MS" pitchFamily="66" charset="0"/>
                <a:cs typeface="Times New Roman" pitchFamily="18" charset="0"/>
              </a:rPr>
              <a:t>È</a:t>
            </a:r>
            <a:r>
              <a:rPr lang="it-IT" sz="1400" dirty="0" smtClean="0">
                <a:cs typeface="Times New Roman" pitchFamily="18" charset="0"/>
              </a:rPr>
              <a:t> un presupposto centrale di comfort e funzione</a:t>
            </a:r>
          </a:p>
          <a:p>
            <a:pPr algn="ctr" eaLnBrk="1" hangingPunct="1"/>
            <a:r>
              <a:rPr lang="it-IT" sz="1400" dirty="0" smtClean="0">
                <a:cs typeface="Times New Roman" pitchFamily="18" charset="0"/>
              </a:rPr>
              <a:t>(il componente in gioco </a:t>
            </a:r>
            <a:r>
              <a:rPr lang="it-IT" sz="1400" dirty="0" smtClean="0">
                <a:latin typeface="Comic Sans MS" pitchFamily="66" charset="0"/>
                <a:cs typeface="Times New Roman" pitchFamily="18" charset="0"/>
              </a:rPr>
              <a:t>è</a:t>
            </a:r>
            <a:r>
              <a:rPr lang="it-IT" sz="1400" dirty="0" smtClean="0">
                <a:cs typeface="Times New Roman" pitchFamily="18" charset="0"/>
              </a:rPr>
              <a:t> lo schienale)</a:t>
            </a:r>
          </a:p>
          <a:p>
            <a:pPr eaLnBrk="1" hangingPunct="1"/>
            <a:r>
              <a:rPr lang="it-IT" sz="1400" dirty="0" smtClean="0">
                <a:latin typeface="Comic Sans MS" pitchFamily="66" charset="0"/>
              </a:rPr>
              <a:t>È</a:t>
            </a:r>
            <a:r>
              <a:rPr lang="it-IT" sz="1400" dirty="0" smtClean="0"/>
              <a:t> facile fornire una buona postura del tronco? E</a:t>
            </a:r>
            <a:r>
              <a:rPr lang="it-IT" sz="1400" dirty="0" smtClean="0">
                <a:latin typeface="Comic Sans MS" pitchFamily="66" charset="0"/>
              </a:rPr>
              <a:t>’</a:t>
            </a:r>
            <a:r>
              <a:rPr lang="it-IT" sz="1400" dirty="0" smtClean="0"/>
              <a:t> comunque utile, perch</a:t>
            </a:r>
            <a:r>
              <a:rPr lang="it-IT" sz="1400" dirty="0" smtClean="0">
                <a:latin typeface="Comic Sans MS" pitchFamily="66" charset="0"/>
              </a:rPr>
              <a:t>é</a:t>
            </a:r>
            <a:r>
              <a:rPr lang="it-IT" sz="1400" dirty="0" smtClean="0"/>
              <a:t> le lamentele sono molte e notevoli </a:t>
            </a:r>
            <a:r>
              <a:rPr lang="it-IT" sz="1400" dirty="0" smtClean="0">
                <a:cs typeface="Times New Roman" pitchFamily="18" charset="0"/>
              </a:rPr>
              <a:t>(il mal di schiena </a:t>
            </a:r>
            <a:r>
              <a:rPr lang="it-IT" sz="1400" dirty="0" smtClean="0">
                <a:latin typeface="Comic Sans MS" pitchFamily="66" charset="0"/>
                <a:cs typeface="Times New Roman" pitchFamily="18" charset="0"/>
              </a:rPr>
              <a:t>è</a:t>
            </a:r>
            <a:r>
              <a:rPr lang="it-IT" sz="1400" dirty="0" smtClean="0">
                <a:cs typeface="Times New Roman" pitchFamily="18" charset="0"/>
              </a:rPr>
              <a:t> il primo dei lamenti di chi sta scomodo, il secondo </a:t>
            </a:r>
            <a:r>
              <a:rPr lang="it-IT" sz="1400" dirty="0" smtClean="0">
                <a:latin typeface="Comic Sans MS" pitchFamily="66" charset="0"/>
                <a:cs typeface="Times New Roman" pitchFamily="18" charset="0"/>
              </a:rPr>
              <a:t>è</a:t>
            </a:r>
            <a:r>
              <a:rPr lang="it-IT" sz="1400" dirty="0" smtClean="0">
                <a:cs typeface="Times New Roman" pitchFamily="18" charset="0"/>
              </a:rPr>
              <a:t> il male alle natiche)</a:t>
            </a:r>
            <a:endParaRPr lang="it-IT" sz="1400" dirty="0" smtClean="0"/>
          </a:p>
          <a:p>
            <a:pPr eaLnBrk="1" hangingPunct="1"/>
            <a:r>
              <a:rPr lang="it-IT" sz="1400" dirty="0" smtClean="0"/>
              <a:t>Provare la posizione tipica:</a:t>
            </a:r>
          </a:p>
          <a:p>
            <a:pPr eaLnBrk="1" hangingPunct="1">
              <a:buFontTx/>
              <a:buChar char="•"/>
            </a:pPr>
            <a:r>
              <a:rPr lang="it-IT" sz="1400" dirty="0" smtClean="0"/>
              <a:t>Respirate forte</a:t>
            </a:r>
          </a:p>
          <a:p>
            <a:pPr eaLnBrk="1" hangingPunct="1">
              <a:buFontTx/>
              <a:buChar char="•"/>
            </a:pPr>
            <a:r>
              <a:rPr lang="it-IT" sz="1400" dirty="0" smtClean="0"/>
              <a:t>Guardate in avanti (il collo mi fa male perch</a:t>
            </a:r>
            <a:r>
              <a:rPr lang="it-IT" sz="1400" dirty="0" smtClean="0">
                <a:latin typeface="Comic Sans MS" pitchFamily="66" charset="0"/>
              </a:rPr>
              <a:t>é</a:t>
            </a:r>
            <a:r>
              <a:rPr lang="it-IT" sz="1400" dirty="0" smtClean="0"/>
              <a:t> l</a:t>
            </a:r>
            <a:r>
              <a:rPr lang="it-IT" sz="1400" dirty="0" smtClean="0">
                <a:latin typeface="Comic Sans MS" pitchFamily="66" charset="0"/>
              </a:rPr>
              <a:t>’</a:t>
            </a:r>
            <a:r>
              <a:rPr lang="it-IT" sz="1400" dirty="0" smtClean="0"/>
              <a:t>ho </a:t>
            </a:r>
            <a:r>
              <a:rPr lang="it-IT" sz="1400" dirty="0" err="1" smtClean="0"/>
              <a:t>rotto</a:t>
            </a:r>
            <a:r>
              <a:rPr lang="it-IT" sz="1400" dirty="0" err="1" smtClean="0">
                <a:latin typeface="Comic Sans MS" pitchFamily="66" charset="0"/>
              </a:rPr>
              <a:t>…</a:t>
            </a:r>
            <a:r>
              <a:rPr lang="it-IT" sz="1400" dirty="0" smtClean="0">
                <a:latin typeface="Comic Sans MS" pitchFamily="66" charset="0"/>
              </a:rPr>
              <a:t>”</a:t>
            </a:r>
            <a:r>
              <a:rPr lang="it-IT" sz="1400" dirty="0" smtClean="0"/>
              <a:t>)</a:t>
            </a:r>
          </a:p>
          <a:p>
            <a:pPr eaLnBrk="1" hangingPunct="1">
              <a:buFontTx/>
              <a:buChar char="•"/>
            </a:pPr>
            <a:r>
              <a:rPr lang="it-IT" sz="1400" dirty="0" smtClean="0"/>
              <a:t>Muovete le braccia</a:t>
            </a:r>
          </a:p>
          <a:p>
            <a:pPr eaLnBrk="1" hangingPunct="1">
              <a:buFontTx/>
              <a:buChar char="•"/>
            </a:pPr>
            <a:r>
              <a:rPr lang="it-IT" sz="1400" dirty="0" smtClean="0"/>
              <a:t>Come sta la schiena dopo un po</a:t>
            </a:r>
            <a:r>
              <a:rPr lang="it-IT" sz="1400" dirty="0" smtClean="0">
                <a:latin typeface="Comic Sans MS" pitchFamily="66" charset="0"/>
              </a:rPr>
              <a:t>’</a:t>
            </a:r>
            <a:endParaRPr lang="it-IT" sz="1400" dirty="0" smtClean="0"/>
          </a:p>
          <a:p>
            <a:pPr eaLnBrk="1" hangingPunct="1">
              <a:buFontTx/>
              <a:buChar char="•"/>
            </a:pPr>
            <a:r>
              <a:rPr lang="it-IT" sz="1400" dirty="0" smtClean="0"/>
              <a:t> </a:t>
            </a:r>
            <a:r>
              <a:rPr lang="it-IT" sz="1400" dirty="0" err="1" smtClean="0">
                <a:latin typeface="Comic Sans MS" pitchFamily="66" charset="0"/>
              </a:rPr>
              <a:t>…</a:t>
            </a:r>
            <a:r>
              <a:rPr lang="it-IT" sz="1400" dirty="0" err="1" smtClean="0"/>
              <a:t>e</a:t>
            </a:r>
            <a:r>
              <a:rPr lang="it-IT" sz="1400" dirty="0" smtClean="0"/>
              <a:t> attenti al coccige</a:t>
            </a:r>
          </a:p>
          <a:p>
            <a:pPr algn="just" eaLnBrk="1" hangingPunct="1"/>
            <a:r>
              <a:rPr lang="it-IT" sz="1400" dirty="0" smtClean="0">
                <a:cs typeface="Times New Roman" pitchFamily="18" charset="0"/>
              </a:rPr>
              <a:t>Che fare?</a:t>
            </a:r>
          </a:p>
          <a:p>
            <a:pPr algn="just" eaLnBrk="1" hangingPunct="1"/>
            <a:r>
              <a:rPr lang="it-IT" sz="1400" dirty="0" smtClean="0">
                <a:cs typeface="Times New Roman" pitchFamily="18" charset="0"/>
              </a:rPr>
              <a:t>(Lo studio citato è però su LM, che spesso non hanno gran sensibilità al bacino)</a:t>
            </a:r>
            <a:endParaRPr lang="it-IT" sz="14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dt" sz="quarter" idx="1"/>
          </p:nvPr>
        </p:nvSpPr>
        <p:spPr>
          <a:noFill/>
        </p:spPr>
        <p:txBody>
          <a:bodyPr/>
          <a:lstStyle/>
          <a:p>
            <a:fld id="{9EB07083-DEDB-4A24-ABD8-CD303A9886BC}" type="datetime1">
              <a:rPr lang="it-IT" smtClean="0">
                <a:solidFill>
                  <a:prstClr val="black"/>
                </a:solidFill>
              </a:rPr>
              <a:pPr/>
              <a:t>03/03/2016</a:t>
            </a:fld>
            <a:endParaRPr lang="it-IT" smtClean="0">
              <a:solidFill>
                <a:prstClr val="black"/>
              </a:solidFill>
            </a:endParaRPr>
          </a:p>
        </p:txBody>
      </p:sp>
      <p:sp>
        <p:nvSpPr>
          <p:cNvPr id="280579"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80580" name="Rectangle 7"/>
          <p:cNvSpPr>
            <a:spLocks noGrp="1" noChangeArrowheads="1"/>
          </p:cNvSpPr>
          <p:nvPr>
            <p:ph type="sldNum" sz="quarter" idx="5"/>
          </p:nvPr>
        </p:nvSpPr>
        <p:spPr>
          <a:noFill/>
        </p:spPr>
        <p:txBody>
          <a:bodyPr/>
          <a:lstStyle/>
          <a:p>
            <a:fld id="{D4A58932-F996-43CA-892D-853A46F7A791}" type="slidenum">
              <a:rPr lang="it-IT" smtClean="0">
                <a:solidFill>
                  <a:prstClr val="black"/>
                </a:solidFill>
              </a:rPr>
              <a:pPr/>
              <a:t>32</a:t>
            </a:fld>
            <a:endParaRPr lang="it-IT" smtClean="0">
              <a:solidFill>
                <a:prstClr val="black"/>
              </a:solidFill>
            </a:endParaRPr>
          </a:p>
        </p:txBody>
      </p:sp>
      <p:sp>
        <p:nvSpPr>
          <p:cNvPr id="280581" name="Rectangle 2"/>
          <p:cNvSpPr>
            <a:spLocks noGrp="1" noRot="1" noChangeAspect="1" noChangeArrowheads="1" noTextEdit="1"/>
          </p:cNvSpPr>
          <p:nvPr>
            <p:ph type="sldImg"/>
          </p:nvPr>
        </p:nvSpPr>
        <p:spPr>
          <a:xfrm>
            <a:off x="2924175" y="533400"/>
            <a:ext cx="2409825" cy="1806575"/>
          </a:xfrm>
          <a:solidFill>
            <a:srgbClr val="FFFFFF"/>
          </a:solidFill>
          <a:ln/>
        </p:spPr>
      </p:sp>
      <p:sp>
        <p:nvSpPr>
          <p:cNvPr id="280582" name="Rectangle 3"/>
          <p:cNvSpPr>
            <a:spLocks noGrp="1" noChangeArrowheads="1"/>
          </p:cNvSpPr>
          <p:nvPr>
            <p:ph type="body" idx="1"/>
          </p:nvPr>
        </p:nvSpPr>
        <p:spPr>
          <a:xfrm>
            <a:off x="551305" y="2945881"/>
            <a:ext cx="8269553" cy="3433919"/>
          </a:xfrm>
          <a:solidFill>
            <a:srgbClr val="FFFFFF"/>
          </a:solidFill>
          <a:ln>
            <a:solidFill>
              <a:srgbClr val="000000"/>
            </a:solidFill>
          </a:ln>
        </p:spPr>
        <p:txBody>
          <a:bodyPr lIns="91449" tIns="45724" rIns="91449" bIns="45724">
            <a:normAutofit/>
          </a:bodyPr>
          <a:lstStyle/>
          <a:p>
            <a:pPr algn="l" eaLnBrk="1" hangingPunct="1"/>
            <a:r>
              <a:rPr lang="it-IT" sz="1400" dirty="0" smtClean="0">
                <a:cs typeface="Times New Roman" pitchFamily="18" charset="0"/>
              </a:rPr>
              <a:t>Non oltre le spalle, sia perch</a:t>
            </a:r>
            <a:r>
              <a:rPr lang="it-IT" sz="1400" dirty="0" smtClean="0">
                <a:latin typeface="Comic Sans MS" pitchFamily="66" charset="0"/>
                <a:cs typeface="Times New Roman" pitchFamily="18" charset="0"/>
              </a:rPr>
              <a:t>é</a:t>
            </a:r>
            <a:r>
              <a:rPr lang="it-IT" sz="1400" dirty="0" smtClean="0">
                <a:cs typeface="Times New Roman" pitchFamily="18" charset="0"/>
              </a:rPr>
              <a:t> </a:t>
            </a:r>
            <a:r>
              <a:rPr lang="it-IT" sz="1400" dirty="0" smtClean="0">
                <a:latin typeface="Comic Sans MS" pitchFamily="66" charset="0"/>
                <a:cs typeface="Times New Roman" pitchFamily="18" charset="0"/>
              </a:rPr>
              <a:t>è</a:t>
            </a:r>
            <a:r>
              <a:rPr lang="it-IT" sz="1400" dirty="0" smtClean="0">
                <a:cs typeface="Times New Roman" pitchFamily="18" charset="0"/>
              </a:rPr>
              <a:t> inutile sia perch</a:t>
            </a:r>
            <a:r>
              <a:rPr lang="it-IT" sz="1400" dirty="0" smtClean="0">
                <a:latin typeface="Comic Sans MS" pitchFamily="66" charset="0"/>
                <a:cs typeface="Times New Roman" pitchFamily="18" charset="0"/>
              </a:rPr>
              <a:t>é</a:t>
            </a:r>
            <a:r>
              <a:rPr lang="it-IT" sz="1400" dirty="0" smtClean="0">
                <a:cs typeface="Times New Roman" pitchFamily="18" charset="0"/>
              </a:rPr>
              <a:t> ostacola l</a:t>
            </a:r>
            <a:r>
              <a:rPr lang="it-IT" sz="1400" dirty="0" smtClean="0">
                <a:latin typeface="Comic Sans MS" pitchFamily="66" charset="0"/>
                <a:cs typeface="Times New Roman" pitchFamily="18" charset="0"/>
              </a:rPr>
              <a:t>’</a:t>
            </a:r>
            <a:r>
              <a:rPr lang="it-IT" sz="1400" dirty="0" smtClean="0">
                <a:cs typeface="Times New Roman" pitchFamily="18" charset="0"/>
              </a:rPr>
              <a:t>applicare </a:t>
            </a:r>
            <a:r>
              <a:rPr lang="it-IT" sz="1400" dirty="0" err="1" smtClean="0">
                <a:cs typeface="Times New Roman" pitchFamily="18" charset="0"/>
              </a:rPr>
              <a:t>bretellaggi</a:t>
            </a:r>
            <a:r>
              <a:rPr lang="it-IT" sz="1400" dirty="0" smtClean="0">
                <a:cs typeface="Times New Roman" pitchFamily="18" charset="0"/>
              </a:rPr>
              <a:t> ed appoggiatesta. </a:t>
            </a:r>
          </a:p>
          <a:p>
            <a:pPr eaLnBrk="1" hangingPunct="1"/>
            <a:endParaRPr lang="it-IT" sz="1400" dirty="0" smtClean="0"/>
          </a:p>
        </p:txBody>
      </p:sp>
      <p:sp>
        <p:nvSpPr>
          <p:cNvPr id="280583" name="Text Box 4"/>
          <p:cNvSpPr txBox="1">
            <a:spLocks noChangeArrowheads="1"/>
          </p:cNvSpPr>
          <p:nvPr/>
        </p:nvSpPr>
        <p:spPr bwMode="auto">
          <a:xfrm>
            <a:off x="7150866" y="1737431"/>
            <a:ext cx="2186837" cy="646331"/>
          </a:xfrm>
          <a:prstGeom prst="rect">
            <a:avLst/>
          </a:prstGeom>
          <a:noFill/>
          <a:ln w="9525">
            <a:noFill/>
            <a:miter lim="800000"/>
            <a:headEnd/>
            <a:tailEnd/>
          </a:ln>
        </p:spPr>
        <p:txBody>
          <a:bodyPr>
            <a:spAutoFit/>
          </a:bodyPr>
          <a:lstStyle/>
          <a:p>
            <a:r>
              <a:rPr kumimoji="0" lang="it-IT" sz="1200" b="0">
                <a:solidFill>
                  <a:prstClr val="black"/>
                </a:solidFill>
                <a:latin typeface="Arial" charset="0"/>
              </a:rPr>
              <a:t>E per il problema opposto, nell’adulto e ancor più nell’anziano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dt" sz="quarter" idx="1"/>
          </p:nvPr>
        </p:nvSpPr>
        <p:spPr>
          <a:noFill/>
        </p:spPr>
        <p:txBody>
          <a:bodyPr/>
          <a:lstStyle/>
          <a:p>
            <a:fld id="{9EB07083-DEDB-4A24-ABD8-CD303A9886BC}" type="datetime1">
              <a:rPr lang="it-IT" smtClean="0">
                <a:solidFill>
                  <a:prstClr val="black"/>
                </a:solidFill>
              </a:rPr>
              <a:pPr/>
              <a:t>03/03/2016</a:t>
            </a:fld>
            <a:endParaRPr lang="it-IT" smtClean="0">
              <a:solidFill>
                <a:prstClr val="black"/>
              </a:solidFill>
            </a:endParaRPr>
          </a:p>
        </p:txBody>
      </p:sp>
      <p:sp>
        <p:nvSpPr>
          <p:cNvPr id="280579"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80580" name="Rectangle 7"/>
          <p:cNvSpPr>
            <a:spLocks noGrp="1" noChangeArrowheads="1"/>
          </p:cNvSpPr>
          <p:nvPr>
            <p:ph type="sldNum" sz="quarter" idx="5"/>
          </p:nvPr>
        </p:nvSpPr>
        <p:spPr>
          <a:noFill/>
        </p:spPr>
        <p:txBody>
          <a:bodyPr/>
          <a:lstStyle/>
          <a:p>
            <a:fld id="{D4A58932-F996-43CA-892D-853A46F7A791}" type="slidenum">
              <a:rPr lang="it-IT" smtClean="0">
                <a:solidFill>
                  <a:prstClr val="black"/>
                </a:solidFill>
              </a:rPr>
              <a:pPr/>
              <a:t>34</a:t>
            </a:fld>
            <a:endParaRPr lang="it-IT" smtClean="0">
              <a:solidFill>
                <a:prstClr val="black"/>
              </a:solidFill>
            </a:endParaRPr>
          </a:p>
        </p:txBody>
      </p:sp>
      <p:sp>
        <p:nvSpPr>
          <p:cNvPr id="280581" name="Rectangle 2"/>
          <p:cNvSpPr>
            <a:spLocks noGrp="1" noRot="1" noChangeAspect="1" noChangeArrowheads="1" noTextEdit="1"/>
          </p:cNvSpPr>
          <p:nvPr>
            <p:ph type="sldImg"/>
          </p:nvPr>
        </p:nvSpPr>
        <p:spPr>
          <a:xfrm>
            <a:off x="2924175" y="533400"/>
            <a:ext cx="2409825" cy="1806575"/>
          </a:xfrm>
          <a:solidFill>
            <a:srgbClr val="FFFFFF"/>
          </a:solidFill>
          <a:ln/>
        </p:spPr>
      </p:sp>
      <p:sp>
        <p:nvSpPr>
          <p:cNvPr id="280582" name="Rectangle 3"/>
          <p:cNvSpPr>
            <a:spLocks noGrp="1" noChangeArrowheads="1"/>
          </p:cNvSpPr>
          <p:nvPr>
            <p:ph type="body" idx="1"/>
          </p:nvPr>
        </p:nvSpPr>
        <p:spPr>
          <a:xfrm>
            <a:off x="551305" y="2945881"/>
            <a:ext cx="8269553" cy="3433919"/>
          </a:xfrm>
          <a:solidFill>
            <a:srgbClr val="FFFFFF"/>
          </a:solidFill>
          <a:ln>
            <a:solidFill>
              <a:srgbClr val="000000"/>
            </a:solidFill>
          </a:ln>
        </p:spPr>
        <p:txBody>
          <a:bodyPr lIns="91449" tIns="45724" rIns="91449" bIns="45724">
            <a:normAutofit/>
          </a:bodyPr>
          <a:lstStyle/>
          <a:p>
            <a:pPr algn="l" eaLnBrk="1" hangingPunct="1"/>
            <a:r>
              <a:rPr lang="it-IT" sz="1400" dirty="0" smtClean="0">
                <a:cs typeface="Times New Roman" pitchFamily="18" charset="0"/>
              </a:rPr>
              <a:t>Non oltre le spalle, sia perch</a:t>
            </a:r>
            <a:r>
              <a:rPr lang="it-IT" sz="1400" dirty="0" smtClean="0">
                <a:latin typeface="Comic Sans MS" pitchFamily="66" charset="0"/>
                <a:cs typeface="Times New Roman" pitchFamily="18" charset="0"/>
              </a:rPr>
              <a:t>é</a:t>
            </a:r>
            <a:r>
              <a:rPr lang="it-IT" sz="1400" dirty="0" smtClean="0">
                <a:cs typeface="Times New Roman" pitchFamily="18" charset="0"/>
              </a:rPr>
              <a:t> </a:t>
            </a:r>
            <a:r>
              <a:rPr lang="it-IT" sz="1400" dirty="0" smtClean="0">
                <a:latin typeface="Comic Sans MS" pitchFamily="66" charset="0"/>
                <a:cs typeface="Times New Roman" pitchFamily="18" charset="0"/>
              </a:rPr>
              <a:t>è</a:t>
            </a:r>
            <a:r>
              <a:rPr lang="it-IT" sz="1400" dirty="0" smtClean="0">
                <a:cs typeface="Times New Roman" pitchFamily="18" charset="0"/>
              </a:rPr>
              <a:t> inutile sia perch</a:t>
            </a:r>
            <a:r>
              <a:rPr lang="it-IT" sz="1400" dirty="0" smtClean="0">
                <a:latin typeface="Comic Sans MS" pitchFamily="66" charset="0"/>
                <a:cs typeface="Times New Roman" pitchFamily="18" charset="0"/>
              </a:rPr>
              <a:t>é</a:t>
            </a:r>
            <a:r>
              <a:rPr lang="it-IT" sz="1400" dirty="0" smtClean="0">
                <a:cs typeface="Times New Roman" pitchFamily="18" charset="0"/>
              </a:rPr>
              <a:t> ostacola l</a:t>
            </a:r>
            <a:r>
              <a:rPr lang="it-IT" sz="1400" dirty="0" smtClean="0">
                <a:latin typeface="Comic Sans MS" pitchFamily="66" charset="0"/>
                <a:cs typeface="Times New Roman" pitchFamily="18" charset="0"/>
              </a:rPr>
              <a:t>’</a:t>
            </a:r>
            <a:r>
              <a:rPr lang="it-IT" sz="1400" dirty="0" smtClean="0">
                <a:cs typeface="Times New Roman" pitchFamily="18" charset="0"/>
              </a:rPr>
              <a:t>applicare </a:t>
            </a:r>
            <a:r>
              <a:rPr lang="it-IT" sz="1400" dirty="0" err="1" smtClean="0">
                <a:cs typeface="Times New Roman" pitchFamily="18" charset="0"/>
              </a:rPr>
              <a:t>bretellaggi</a:t>
            </a:r>
            <a:r>
              <a:rPr lang="it-IT" sz="1400" dirty="0" smtClean="0">
                <a:cs typeface="Times New Roman" pitchFamily="18" charset="0"/>
              </a:rPr>
              <a:t> ed appoggiatesta. </a:t>
            </a:r>
          </a:p>
          <a:p>
            <a:pPr eaLnBrk="1" hangingPunct="1"/>
            <a:endParaRPr lang="it-IT" sz="1400" dirty="0" smtClean="0"/>
          </a:p>
        </p:txBody>
      </p:sp>
      <p:sp>
        <p:nvSpPr>
          <p:cNvPr id="280583" name="Text Box 4"/>
          <p:cNvSpPr txBox="1">
            <a:spLocks noChangeArrowheads="1"/>
          </p:cNvSpPr>
          <p:nvPr/>
        </p:nvSpPr>
        <p:spPr bwMode="auto">
          <a:xfrm>
            <a:off x="7150866" y="1737431"/>
            <a:ext cx="2186837" cy="646331"/>
          </a:xfrm>
          <a:prstGeom prst="rect">
            <a:avLst/>
          </a:prstGeom>
          <a:noFill/>
          <a:ln w="9525">
            <a:noFill/>
            <a:miter lim="800000"/>
            <a:headEnd/>
            <a:tailEnd/>
          </a:ln>
        </p:spPr>
        <p:txBody>
          <a:bodyPr>
            <a:spAutoFit/>
          </a:bodyPr>
          <a:lstStyle/>
          <a:p>
            <a:r>
              <a:rPr kumimoji="0" lang="it-IT" sz="1200" b="0">
                <a:solidFill>
                  <a:prstClr val="black"/>
                </a:solidFill>
                <a:latin typeface="Arial" charset="0"/>
              </a:rPr>
              <a:t>E per il problema opposto, nell’adulto e ancor più nell’anziano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dt" sz="quarter" idx="1"/>
          </p:nvPr>
        </p:nvSpPr>
        <p:spPr>
          <a:noFill/>
        </p:spPr>
        <p:txBody>
          <a:bodyPr/>
          <a:lstStyle/>
          <a:p>
            <a:fld id="{22A50AD8-A26A-4ED9-AF6E-EBB25A3C2A17}" type="datetime1">
              <a:rPr lang="it-IT" smtClean="0"/>
              <a:pPr/>
              <a:t>03/03/2016</a:t>
            </a:fld>
            <a:endParaRPr lang="it-IT" smtClean="0"/>
          </a:p>
        </p:txBody>
      </p:sp>
      <p:sp>
        <p:nvSpPr>
          <p:cNvPr id="281603" name="Rectangle 6"/>
          <p:cNvSpPr>
            <a:spLocks noGrp="1" noChangeArrowheads="1"/>
          </p:cNvSpPr>
          <p:nvPr>
            <p:ph type="ftr" sz="quarter" idx="4"/>
          </p:nvPr>
        </p:nvSpPr>
        <p:spPr>
          <a:noFill/>
        </p:spPr>
        <p:txBody>
          <a:bodyPr/>
          <a:lstStyle/>
          <a:p>
            <a:r>
              <a:rPr lang="it-IT" smtClean="0"/>
              <a:t>postura specifico</a:t>
            </a:r>
          </a:p>
        </p:txBody>
      </p:sp>
      <p:sp>
        <p:nvSpPr>
          <p:cNvPr id="281604" name="Rectangle 7"/>
          <p:cNvSpPr>
            <a:spLocks noGrp="1" noChangeArrowheads="1"/>
          </p:cNvSpPr>
          <p:nvPr>
            <p:ph type="sldNum" sz="quarter" idx="5"/>
          </p:nvPr>
        </p:nvSpPr>
        <p:spPr>
          <a:noFill/>
        </p:spPr>
        <p:txBody>
          <a:bodyPr/>
          <a:lstStyle/>
          <a:p>
            <a:fld id="{F4062D1E-6061-401C-B1B7-BCAE413B7650}" type="slidenum">
              <a:rPr lang="it-IT" smtClean="0"/>
              <a:pPr/>
              <a:t>35</a:t>
            </a:fld>
            <a:endParaRPr lang="it-IT" smtClean="0"/>
          </a:p>
        </p:txBody>
      </p:sp>
      <p:sp>
        <p:nvSpPr>
          <p:cNvPr id="281605" name="Rectangle 2"/>
          <p:cNvSpPr>
            <a:spLocks noGrp="1" noRot="1" noChangeAspect="1" noChangeArrowheads="1" noTextEdit="1"/>
          </p:cNvSpPr>
          <p:nvPr>
            <p:ph type="sldImg"/>
          </p:nvPr>
        </p:nvSpPr>
        <p:spPr>
          <a:xfrm>
            <a:off x="2820988" y="423863"/>
            <a:ext cx="2755900" cy="2066925"/>
          </a:xfrm>
          <a:ln/>
        </p:spPr>
      </p:sp>
      <p:sp>
        <p:nvSpPr>
          <p:cNvPr id="281606" name="Rectangle 3"/>
          <p:cNvSpPr>
            <a:spLocks noGrp="1" noChangeArrowheads="1"/>
          </p:cNvSpPr>
          <p:nvPr>
            <p:ph type="body" idx="1"/>
          </p:nvPr>
        </p:nvSpPr>
        <p:spPr>
          <a:xfrm>
            <a:off x="632224" y="2823878"/>
            <a:ext cx="8585633" cy="3596866"/>
          </a:xfrm>
          <a:noFill/>
          <a:ln/>
        </p:spPr>
        <p:txBody>
          <a:bodyPr lIns="90362" tIns="45181" rIns="90362" bIns="45181">
            <a:normAutofit/>
          </a:bodyPr>
          <a:lstStyle/>
          <a:p>
            <a:pPr indent="177800" eaLnBrk="1" hangingPunct="1"/>
            <a:r>
              <a:rPr lang="it-IT" dirty="0" smtClean="0"/>
              <a:t>Uno schienale di inclinazione non adatta determina non di rado uno stravolgimento della postura. Chi non ha estensori del tronco e dell’anca non ha la forza per raddrizzarsi!</a:t>
            </a:r>
          </a:p>
          <a:p>
            <a:pPr indent="177800" eaLnBrk="1" hangingPunct="1"/>
            <a:r>
              <a:rPr lang="it-IT" dirty="0" smtClean="0"/>
              <a:t>Grande variabilità individuale: dalla </a:t>
            </a:r>
            <a:r>
              <a:rPr lang="it-IT" dirty="0" err="1" smtClean="0"/>
              <a:t>ipercifosi</a:t>
            </a:r>
            <a:r>
              <a:rPr lang="it-IT" dirty="0" smtClean="0"/>
              <a:t> all’</a:t>
            </a:r>
            <a:r>
              <a:rPr lang="it-IT" dirty="0" err="1" smtClean="0"/>
              <a:t>iperlordosi</a:t>
            </a:r>
            <a:r>
              <a:rPr lang="it-IT" dirty="0" smtClean="0"/>
              <a:t> estreme. vedere le due immagini seguenti.</a:t>
            </a:r>
          </a:p>
          <a:p>
            <a:pPr indent="177800" eaLnBrk="1" hangingPunct="1"/>
            <a:r>
              <a:rPr lang="it-IT" dirty="0" smtClean="0"/>
              <a:t>Quando il sedile è orizzontale e lo schienale è a 90, l’utente è spinto in avanti (a causa della cifosi toracica) ed è costretto a lottare costantemente contro la gravità. (La faccenda si mitiga con lo schienale di stoffa).</a:t>
            </a:r>
          </a:p>
          <a:p>
            <a:pPr indent="177800" eaLnBrk="1" hangingPunct="1"/>
            <a:r>
              <a:rPr lang="it-IT" dirty="0" smtClean="0"/>
              <a:t>Per la più parte degli utenti - come per le persone senza disabilità fisiche - è indicato uno schienale leggermente inclinato indietro. </a:t>
            </a:r>
            <a:r>
              <a:rPr lang="it-IT" b="1" dirty="0" smtClean="0"/>
              <a:t>Ma ci sono tante eccezioni, e comunque bisogna trovare per ognuno l’inclinazione individuale ideale!</a:t>
            </a:r>
          </a:p>
          <a:p>
            <a:pPr indent="177800" eaLnBrk="1" hangingPunct="1"/>
            <a:r>
              <a:rPr lang="it-IT" dirty="0" err="1" smtClean="0"/>
              <a:t>Hirota</a:t>
            </a:r>
            <a:endParaRPr lang="it-IT" dirty="0" smtClean="0"/>
          </a:p>
          <a:p>
            <a:pPr indent="177800" eaLnBrk="1" hangingPunct="1"/>
            <a:r>
              <a:rPr lang="it-IT" i="1" dirty="0" smtClean="0"/>
              <a:t>Primo studio che stabilisce una correlazione fra angolo dello schienale e comfort. È correlato ai due fattori primari di comfort: </a:t>
            </a:r>
          </a:p>
          <a:p>
            <a:pPr indent="177800" eaLnBrk="1" hangingPunct="1">
              <a:buFontTx/>
              <a:buChar char="•"/>
            </a:pPr>
            <a:r>
              <a:rPr lang="it-IT" i="1" dirty="0" smtClean="0"/>
              <a:t>comoda per la schiena</a:t>
            </a:r>
          </a:p>
          <a:p>
            <a:pPr indent="177800" eaLnBrk="1" hangingPunct="1">
              <a:buFontTx/>
              <a:buChar char="•"/>
            </a:pPr>
            <a:r>
              <a:rPr lang="it-IT" i="1" dirty="0" smtClean="0"/>
              <a:t>morbida al sedile (forse non troppo, visti i risultati di altri studi che dicono che il soffice non è alla lunga (ore) confortevole)</a:t>
            </a:r>
          </a:p>
        </p:txBody>
      </p:sp>
      <p:sp>
        <p:nvSpPr>
          <p:cNvPr id="281607" name="Text Box 4"/>
          <p:cNvSpPr txBox="1">
            <a:spLocks noChangeArrowheads="1"/>
          </p:cNvSpPr>
          <p:nvPr/>
        </p:nvSpPr>
        <p:spPr bwMode="auto">
          <a:xfrm>
            <a:off x="5753819" y="1161827"/>
            <a:ext cx="3024336" cy="307777"/>
          </a:xfrm>
          <a:prstGeom prst="rect">
            <a:avLst/>
          </a:prstGeom>
          <a:noFill/>
          <a:ln w="9525">
            <a:noFill/>
            <a:miter lim="800000"/>
            <a:headEnd/>
            <a:tailEnd/>
          </a:ln>
        </p:spPr>
        <p:txBody>
          <a:bodyPr wrap="square">
            <a:spAutoFit/>
          </a:bodyPr>
          <a:lstStyle/>
          <a:p>
            <a:r>
              <a:rPr kumimoji="0" lang="it-IT" sz="1400" b="0" dirty="0">
                <a:latin typeface="Arial" charset="0"/>
              </a:rPr>
              <a:t>Non è il sedile poco profondo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8BDE510-8DD6-44F0-93E0-621494F10DC4}" type="slidenum">
              <a:rPr lang="it-IT" smtClean="0"/>
              <a:pPr/>
              <a:t>36</a:t>
            </a:fld>
            <a:endParaRPr lang="it-IT" smtClean="0"/>
          </a:p>
        </p:txBody>
      </p:sp>
      <p:sp>
        <p:nvSpPr>
          <p:cNvPr id="129027" name="Rectangle 2"/>
          <p:cNvSpPr>
            <a:spLocks noGrp="1" noRot="1" noChangeAspect="1" noChangeArrowheads="1" noTextEdit="1"/>
          </p:cNvSpPr>
          <p:nvPr>
            <p:ph type="sldImg"/>
          </p:nvPr>
        </p:nvSpPr>
        <p:spPr>
          <a:xfrm>
            <a:off x="3492500" y="604838"/>
            <a:ext cx="2841625" cy="2132012"/>
          </a:xfrm>
          <a:solidFill>
            <a:srgbClr val="FFFFFF"/>
          </a:solidFill>
          <a:ln/>
        </p:spPr>
      </p:sp>
      <p:sp>
        <p:nvSpPr>
          <p:cNvPr id="129028" name="Rectangle 3"/>
          <p:cNvSpPr>
            <a:spLocks noGrp="1" noChangeArrowheads="1"/>
          </p:cNvSpPr>
          <p:nvPr>
            <p:ph type="body" idx="1"/>
          </p:nvPr>
        </p:nvSpPr>
        <p:spPr>
          <a:xfrm>
            <a:off x="1323129" y="3223652"/>
            <a:ext cx="7277206" cy="3054336"/>
          </a:xfrm>
          <a:solidFill>
            <a:srgbClr val="FFFFFF"/>
          </a:solidFill>
          <a:ln>
            <a:solidFill>
              <a:srgbClr val="000000"/>
            </a:solidFill>
          </a:ln>
        </p:spPr>
        <p:txBody>
          <a:bodyPr lIns="89730" tIns="44865" rIns="89730" bIns="44865"/>
          <a:lstStyle/>
          <a:p>
            <a:pPr eaLnBrk="1" hangingPunct="1"/>
            <a:r>
              <a:rPr lang="it-IT" sz="1400" dirty="0" smtClean="0"/>
              <a:t>Quando lo schienale è verticale, la maggior parte delle persone si sente spinta in avanti: cadono in avanti e richiedono sostegno aggiuntivo, o spingono attivamente indietro –spesso aumentando il tono </a:t>
            </a:r>
            <a:r>
              <a:rPr lang="it-IT" sz="1400" dirty="0" err="1" smtClean="0"/>
              <a:t>estensorio</a:t>
            </a:r>
            <a:r>
              <a:rPr lang="it-IT" sz="1400" dirty="0" smtClean="0"/>
              <a:t> anche al collo- finendo con l’affaticarsi e col crollare in avanti.</a:t>
            </a:r>
          </a:p>
          <a:p>
            <a:pPr eaLnBrk="1" hangingPunct="1"/>
            <a:r>
              <a:rPr lang="it-IT" sz="1400" dirty="0" smtClean="0"/>
              <a:t>Ricordiamo che se ci sono limitazioni di flessione dell’anca l’angolo fra sedile e schienale deve essere opportunamente aperto. In caso contrario si hanno:</a:t>
            </a:r>
          </a:p>
          <a:p>
            <a:pPr eaLnBrk="1" hangingPunct="1">
              <a:buFontTx/>
              <a:buChar char="•"/>
            </a:pPr>
            <a:r>
              <a:rPr lang="it-IT" sz="1400" dirty="0" smtClean="0"/>
              <a:t>DOLORE</a:t>
            </a:r>
          </a:p>
          <a:p>
            <a:pPr eaLnBrk="1" hangingPunct="1">
              <a:buFontTx/>
              <a:buChar char="•"/>
            </a:pPr>
            <a:r>
              <a:rPr lang="it-IT" sz="1400" dirty="0" smtClean="0"/>
              <a:t>retroversione</a:t>
            </a:r>
            <a:endParaRPr lang="en-US" sz="1400" dirty="0" smtClean="0"/>
          </a:p>
          <a:p>
            <a:pPr eaLnBrk="1" hangingPunct="1"/>
            <a:endParaRPr lang="en-US" sz="1400" dirty="0" smtClean="0"/>
          </a:p>
        </p:txBody>
      </p:sp>
      <p:sp>
        <p:nvSpPr>
          <p:cNvPr id="5" name="Segnaposto data 4"/>
          <p:cNvSpPr>
            <a:spLocks noGrp="1"/>
          </p:cNvSpPr>
          <p:nvPr>
            <p:ph type="dt" idx="10"/>
          </p:nvPr>
        </p:nvSpPr>
        <p:spPr/>
        <p:txBody>
          <a:bodyPr/>
          <a:lstStyle/>
          <a:p>
            <a:fld id="{E9F3ADD4-3520-4286-BB2C-4F00E8D57593}" type="datetime1">
              <a:rPr lang="it-IT" smtClean="0"/>
              <a:pPr/>
              <a:t>03/03/2016</a:t>
            </a:fld>
            <a:endParaRPr lang="it-IT"/>
          </a:p>
        </p:txBody>
      </p:sp>
      <p:sp>
        <p:nvSpPr>
          <p:cNvPr id="6" name="Segnaposto piè di pagina 5"/>
          <p:cNvSpPr>
            <a:spLocks noGrp="1"/>
          </p:cNvSpPr>
          <p:nvPr>
            <p:ph type="ftr" sz="quarter" idx="11"/>
          </p:nvPr>
        </p:nvSpPr>
        <p:spPr/>
        <p:txBody>
          <a:bodyPr/>
          <a:lstStyle/>
          <a:p>
            <a:r>
              <a:rPr lang="it-IT" smtClean="0"/>
              <a:t>postura specifico</a:t>
            </a:r>
            <a:endParaRPr lang="it-IT"/>
          </a:p>
        </p:txBody>
      </p:sp>
      <p:sp>
        <p:nvSpPr>
          <p:cNvPr id="7" name="CasellaDiTesto 6"/>
          <p:cNvSpPr txBox="1"/>
          <p:nvPr/>
        </p:nvSpPr>
        <p:spPr>
          <a:xfrm>
            <a:off x="265316" y="1255838"/>
            <a:ext cx="2935259" cy="584775"/>
          </a:xfrm>
          <a:prstGeom prst="rect">
            <a:avLst/>
          </a:prstGeom>
          <a:noFill/>
        </p:spPr>
        <p:txBody>
          <a:bodyPr wrap="square" rtlCol="0">
            <a:spAutoFit/>
          </a:bodyPr>
          <a:lstStyle/>
          <a:p>
            <a:r>
              <a:rPr lang="it-IT" sz="1600" b="0" dirty="0" smtClean="0"/>
              <a:t>Notare la spinta del </a:t>
            </a:r>
            <a:r>
              <a:rPr lang="it-IT" sz="1600" b="0" dirty="0" err="1" smtClean="0"/>
              <a:t>quad</a:t>
            </a:r>
            <a:r>
              <a:rPr lang="it-IT" sz="1600" b="0" dirty="0" smtClean="0"/>
              <a:t>, per l’inclinazione del sedile</a:t>
            </a:r>
            <a:endParaRPr lang="it-IT" sz="1600" b="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dt" sz="quarter" idx="1"/>
          </p:nvPr>
        </p:nvSpPr>
        <p:spPr>
          <a:noFill/>
        </p:spPr>
        <p:txBody>
          <a:bodyPr/>
          <a:lstStyle/>
          <a:p>
            <a:fld id="{E8CCBE87-054C-4B0D-9DD2-E2693E142CC5}" type="datetime1">
              <a:rPr lang="it-IT" smtClean="0"/>
              <a:pPr/>
              <a:t>03/03/2016</a:t>
            </a:fld>
            <a:endParaRPr lang="it-IT" smtClean="0"/>
          </a:p>
        </p:txBody>
      </p:sp>
      <p:sp>
        <p:nvSpPr>
          <p:cNvPr id="282627" name="Rectangle 6"/>
          <p:cNvSpPr>
            <a:spLocks noGrp="1" noChangeArrowheads="1"/>
          </p:cNvSpPr>
          <p:nvPr>
            <p:ph type="ftr" sz="quarter" idx="4"/>
          </p:nvPr>
        </p:nvSpPr>
        <p:spPr>
          <a:noFill/>
        </p:spPr>
        <p:txBody>
          <a:bodyPr/>
          <a:lstStyle/>
          <a:p>
            <a:r>
              <a:rPr lang="it-IT" smtClean="0"/>
              <a:t>postura specifico</a:t>
            </a:r>
          </a:p>
        </p:txBody>
      </p:sp>
      <p:sp>
        <p:nvSpPr>
          <p:cNvPr id="282628" name="Rectangle 7"/>
          <p:cNvSpPr>
            <a:spLocks noGrp="1" noChangeArrowheads="1"/>
          </p:cNvSpPr>
          <p:nvPr>
            <p:ph type="sldNum" sz="quarter" idx="5"/>
          </p:nvPr>
        </p:nvSpPr>
        <p:spPr>
          <a:noFill/>
        </p:spPr>
        <p:txBody>
          <a:bodyPr/>
          <a:lstStyle/>
          <a:p>
            <a:fld id="{4954E223-FAAD-411A-BDE8-3810304F8E0D}" type="slidenum">
              <a:rPr lang="it-IT" smtClean="0"/>
              <a:pPr/>
              <a:t>37</a:t>
            </a:fld>
            <a:endParaRPr lang="it-IT" smtClean="0"/>
          </a:p>
        </p:txBody>
      </p:sp>
      <p:sp>
        <p:nvSpPr>
          <p:cNvPr id="282629" name="Rectangle 2"/>
          <p:cNvSpPr>
            <a:spLocks noGrp="1" noRot="1" noChangeAspect="1" noChangeArrowheads="1" noTextEdit="1"/>
          </p:cNvSpPr>
          <p:nvPr>
            <p:ph type="sldImg"/>
          </p:nvPr>
        </p:nvSpPr>
        <p:spPr>
          <a:xfrm>
            <a:off x="3346450" y="331788"/>
            <a:ext cx="2879725" cy="2159000"/>
          </a:xfrm>
          <a:ln/>
        </p:spPr>
      </p:sp>
      <p:sp>
        <p:nvSpPr>
          <p:cNvPr id="282630" name="Rectangle 3"/>
          <p:cNvSpPr>
            <a:spLocks noGrp="1" noChangeArrowheads="1"/>
          </p:cNvSpPr>
          <p:nvPr>
            <p:ph type="body" idx="1"/>
          </p:nvPr>
        </p:nvSpPr>
        <p:spPr>
          <a:xfrm>
            <a:off x="826927" y="2995681"/>
            <a:ext cx="8407409" cy="3460477"/>
          </a:xfrm>
          <a:noFill/>
          <a:ln/>
        </p:spPr>
        <p:txBody>
          <a:bodyPr/>
          <a:lstStyle/>
          <a:p>
            <a:pPr eaLnBrk="1" hangingPunct="1">
              <a:lnSpc>
                <a:spcPct val="110000"/>
              </a:lnSpc>
            </a:pPr>
            <a:r>
              <a:rPr lang="it-IT" sz="1400" dirty="0" smtClean="0"/>
              <a:t>Obiettivi:</a:t>
            </a:r>
          </a:p>
          <a:p>
            <a:pPr eaLnBrk="1" hangingPunct="1">
              <a:lnSpc>
                <a:spcPct val="110000"/>
              </a:lnSpc>
            </a:pPr>
            <a:r>
              <a:rPr lang="it-IT" sz="1400" dirty="0" smtClean="0"/>
              <a:t>Migliorare la visione, l’alimentazione, il comfort e l’aspetto </a:t>
            </a:r>
          </a:p>
          <a:p>
            <a:pPr eaLnBrk="1" hangingPunct="1">
              <a:lnSpc>
                <a:spcPct val="110000"/>
              </a:lnSpc>
            </a:pPr>
            <a:r>
              <a:rPr lang="it-IT" sz="1400" dirty="0" smtClean="0"/>
              <a:t>Ha un’insufficienza mentale, e una grave cifoscoliosi, per cui con uno schienale standard guarda in grembo e gli altri gli osservano la parte sopra della testa. </a:t>
            </a:r>
          </a:p>
          <a:p>
            <a:pPr eaLnBrk="1" hangingPunct="1">
              <a:lnSpc>
                <a:spcPct val="110000"/>
              </a:lnSpc>
            </a:pPr>
            <a:endParaRPr lang="it-IT" sz="1400" dirty="0" smtClean="0"/>
          </a:p>
          <a:p>
            <a:pPr eaLnBrk="1" hangingPunct="1">
              <a:lnSpc>
                <a:spcPct val="110000"/>
              </a:lnSpc>
            </a:pPr>
            <a:r>
              <a:rPr lang="it-IT" sz="1400" dirty="0" smtClean="0"/>
              <a:t>Ha una limitazione delle anche, che non si flettono.</a:t>
            </a:r>
          </a:p>
          <a:p>
            <a:pPr eaLnBrk="1" hangingPunct="1">
              <a:lnSpc>
                <a:spcPct val="110000"/>
              </a:lnSpc>
            </a:pPr>
            <a:endParaRPr lang="it-IT" sz="1400" dirty="0" smtClean="0"/>
          </a:p>
          <a:p>
            <a:pPr eaLnBrk="1" hangingPunct="1">
              <a:lnSpc>
                <a:spcPct val="110000"/>
              </a:lnSpc>
            </a:pPr>
            <a:r>
              <a:rPr lang="it-IT" sz="1400" dirty="0" smtClean="0"/>
              <a:t>Ora passa la maggior parte del tempo in basculamento completo (45°). Notare che la carrozzina (PDG Stellar) bascula abbassandosi indietro, in modo che le ginocchia non si alzino, a beneficio dell’accesso.</a:t>
            </a:r>
          </a:p>
          <a:p>
            <a:pPr eaLnBrk="1" hangingPunct="1">
              <a:lnSpc>
                <a:spcPct val="110000"/>
              </a:lnSpc>
            </a:pPr>
            <a:endParaRPr lang="it-IT" sz="140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3"/>
          <p:cNvSpPr>
            <a:spLocks noGrp="1" noChangeArrowheads="1"/>
          </p:cNvSpPr>
          <p:nvPr>
            <p:ph type="dt" sz="quarter" idx="1"/>
          </p:nvPr>
        </p:nvSpPr>
        <p:spPr>
          <a:noFill/>
        </p:spPr>
        <p:txBody>
          <a:bodyPr/>
          <a:lstStyle/>
          <a:p>
            <a:fld id="{0BB2450C-8F1E-4801-92DF-9D03F5B10F08}" type="datetime1">
              <a:rPr lang="it-IT" smtClean="0"/>
              <a:pPr/>
              <a:t>03/03/2016</a:t>
            </a:fld>
            <a:endParaRPr lang="it-IT" smtClean="0"/>
          </a:p>
        </p:txBody>
      </p:sp>
      <p:sp>
        <p:nvSpPr>
          <p:cNvPr id="283651" name="Rectangle 6"/>
          <p:cNvSpPr>
            <a:spLocks noGrp="1" noChangeArrowheads="1"/>
          </p:cNvSpPr>
          <p:nvPr>
            <p:ph type="ftr" sz="quarter" idx="4"/>
          </p:nvPr>
        </p:nvSpPr>
        <p:spPr>
          <a:noFill/>
        </p:spPr>
        <p:txBody>
          <a:bodyPr/>
          <a:lstStyle/>
          <a:p>
            <a:r>
              <a:rPr lang="it-IT" smtClean="0"/>
              <a:t>postura specifico</a:t>
            </a:r>
          </a:p>
        </p:txBody>
      </p:sp>
      <p:sp>
        <p:nvSpPr>
          <p:cNvPr id="283652" name="Rectangle 7"/>
          <p:cNvSpPr>
            <a:spLocks noGrp="1" noChangeArrowheads="1"/>
          </p:cNvSpPr>
          <p:nvPr>
            <p:ph type="sldNum" sz="quarter" idx="5"/>
          </p:nvPr>
        </p:nvSpPr>
        <p:spPr>
          <a:noFill/>
        </p:spPr>
        <p:txBody>
          <a:bodyPr/>
          <a:lstStyle/>
          <a:p>
            <a:fld id="{8347D887-A325-4941-B853-671232C6EF05}" type="slidenum">
              <a:rPr lang="it-IT" smtClean="0"/>
              <a:pPr/>
              <a:t>38</a:t>
            </a:fld>
            <a:endParaRPr lang="it-IT" smtClean="0"/>
          </a:p>
        </p:txBody>
      </p:sp>
      <p:sp>
        <p:nvSpPr>
          <p:cNvPr id="283653" name="Rectangle 2"/>
          <p:cNvSpPr>
            <a:spLocks noGrp="1" noRot="1" noChangeAspect="1" noChangeArrowheads="1" noTextEdit="1"/>
          </p:cNvSpPr>
          <p:nvPr>
            <p:ph type="sldImg"/>
          </p:nvPr>
        </p:nvSpPr>
        <p:spPr>
          <a:xfrm>
            <a:off x="3694113" y="754063"/>
            <a:ext cx="2336800" cy="1752600"/>
          </a:xfrm>
          <a:ln/>
        </p:spPr>
      </p:sp>
      <p:sp>
        <p:nvSpPr>
          <p:cNvPr id="283654" name="Rectangle 3"/>
          <p:cNvSpPr>
            <a:spLocks noGrp="1" noChangeArrowheads="1"/>
          </p:cNvSpPr>
          <p:nvPr>
            <p:ph type="body" idx="1"/>
          </p:nvPr>
        </p:nvSpPr>
        <p:spPr>
          <a:noFill/>
          <a:ln/>
        </p:spPr>
        <p:txBody>
          <a:bodyPr/>
          <a:lstStyle/>
          <a:p>
            <a:pPr eaLnBrk="1" hangingPunct="1"/>
            <a:r>
              <a:rPr lang="it-IT" sz="1400" dirty="0" smtClean="0"/>
              <a:t>Un angolo chiuso si usa anche in casi più usuali di questo: quando la persona ha una lordosi molto flessibile e può usare uno schienale basso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dt" sz="quarter" idx="1"/>
          </p:nvPr>
        </p:nvSpPr>
        <p:spPr>
          <a:noFill/>
        </p:spPr>
        <p:txBody>
          <a:bodyPr/>
          <a:lstStyle/>
          <a:p>
            <a:fld id="{E045FC47-6E3E-4861-950A-59D2BB6763A8}" type="datetime1">
              <a:rPr lang="it-IT" smtClean="0">
                <a:latin typeface="Arial" charset="0"/>
              </a:rPr>
              <a:pPr/>
              <a:t>03/03/2016</a:t>
            </a:fld>
            <a:endParaRPr lang="it-IT" smtClean="0">
              <a:latin typeface="Arial" charset="0"/>
            </a:endParaRPr>
          </a:p>
        </p:txBody>
      </p:sp>
      <p:sp>
        <p:nvSpPr>
          <p:cNvPr id="284675"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284676" name="Rectangle 7"/>
          <p:cNvSpPr>
            <a:spLocks noGrp="1" noChangeArrowheads="1"/>
          </p:cNvSpPr>
          <p:nvPr>
            <p:ph type="sldNum" sz="quarter" idx="5"/>
          </p:nvPr>
        </p:nvSpPr>
        <p:spPr>
          <a:noFill/>
        </p:spPr>
        <p:txBody>
          <a:bodyPr/>
          <a:lstStyle/>
          <a:p>
            <a:fld id="{46160768-A32E-49CF-8AA5-A2C19E067993}" type="slidenum">
              <a:rPr lang="it-IT" smtClean="0">
                <a:latin typeface="Arial" charset="0"/>
              </a:rPr>
              <a:pPr/>
              <a:t>39</a:t>
            </a:fld>
            <a:endParaRPr lang="it-IT" smtClean="0">
              <a:latin typeface="Arial" charset="0"/>
            </a:endParaRPr>
          </a:p>
        </p:txBody>
      </p:sp>
      <p:sp>
        <p:nvSpPr>
          <p:cNvPr id="284677" name="Rectangle 2"/>
          <p:cNvSpPr>
            <a:spLocks noGrp="1" noRot="1" noChangeAspect="1" noChangeArrowheads="1" noTextEdit="1"/>
          </p:cNvSpPr>
          <p:nvPr>
            <p:ph type="sldImg"/>
          </p:nvPr>
        </p:nvSpPr>
        <p:spPr>
          <a:xfrm>
            <a:off x="3744913" y="881063"/>
            <a:ext cx="2230437" cy="1671637"/>
          </a:xfrm>
          <a:ln/>
        </p:spPr>
      </p:sp>
      <p:sp>
        <p:nvSpPr>
          <p:cNvPr id="284678" name="Rectangle 3"/>
          <p:cNvSpPr>
            <a:spLocks noGrp="1" noChangeArrowheads="1"/>
          </p:cNvSpPr>
          <p:nvPr>
            <p:ph type="body" idx="1"/>
          </p:nvPr>
        </p:nvSpPr>
        <p:spPr>
          <a:xfrm>
            <a:off x="1323129" y="3224760"/>
            <a:ext cx="7277206" cy="3054336"/>
          </a:xfrm>
          <a:noFill/>
          <a:ln/>
        </p:spPr>
        <p:txBody>
          <a:bodyPr/>
          <a:lstStyle/>
          <a:p>
            <a:pPr eaLnBrk="1" hangingPunct="1"/>
            <a:endParaRPr lang="it-IT" sz="1400"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0943C21-53A0-4C61-9865-7008BF7042D1}" type="datetime1">
              <a:rPr lang="it-IT">
                <a:solidFill>
                  <a:prstClr val="black"/>
                </a:solidFill>
              </a:rPr>
              <a:pPr/>
              <a:t>03/03/2016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postura specifico</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81F00779-8146-4C00-B799-B163B685BBFD}" type="slidenum">
              <a:rPr lang="it-IT">
                <a:solidFill>
                  <a:prstClr val="black"/>
                </a:solidFill>
              </a:rPr>
              <a:pPr/>
              <a:t>40</a:t>
            </a:fld>
            <a:endParaRPr lang="it-IT">
              <a:solidFill>
                <a:prstClr val="black"/>
              </a:solidFill>
            </a:endParaRPr>
          </a:p>
        </p:txBody>
      </p:sp>
      <p:sp>
        <p:nvSpPr>
          <p:cNvPr id="90114" name="Rectangle 2"/>
          <p:cNvSpPr>
            <a:spLocks noGrp="1" noRot="1" noChangeAspect="1" noChangeArrowheads="1" noTextEdit="1"/>
          </p:cNvSpPr>
          <p:nvPr>
            <p:ph type="sldImg"/>
          </p:nvPr>
        </p:nvSpPr>
        <p:spPr bwMode="auto">
          <a:xfrm>
            <a:off x="3795713" y="695325"/>
            <a:ext cx="2641600" cy="19812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1439420" y="2966428"/>
            <a:ext cx="6830156" cy="3357556"/>
          </a:xfrm>
          <a:prstGeom prst="rect">
            <a:avLst/>
          </a:prstGeom>
          <a:solidFill>
            <a:srgbClr val="FFFFFF"/>
          </a:solidFill>
          <a:ln>
            <a:noFill/>
            <a:miter lim="800000"/>
            <a:headEnd/>
            <a:tailEnd/>
          </a:ln>
        </p:spPr>
        <p:txBody>
          <a:bodyPr>
            <a:normAutofit/>
          </a:bodyPr>
          <a:lstStyle/>
          <a:p>
            <a:r>
              <a:rPr lang="it-IT" sz="1600" dirty="0"/>
              <a:t>Come fare a provare (ci saremo già procurati una carrozzina con le misure </a:t>
            </a:r>
            <a:r>
              <a:rPr lang="it-IT" sz="1600" dirty="0" smtClean="0"/>
              <a:t>giuste e i supporti giusti, altrimenti la prova non funziona bene):</a:t>
            </a:r>
            <a:endParaRPr lang="it-IT" sz="1600" dirty="0"/>
          </a:p>
          <a:p>
            <a:pPr>
              <a:buFontTx/>
              <a:buChar char="•"/>
            </a:pPr>
            <a:r>
              <a:rPr lang="it-IT" sz="1600" dirty="0"/>
              <a:t>Bacino indietro</a:t>
            </a:r>
          </a:p>
          <a:p>
            <a:pPr>
              <a:buFontTx/>
              <a:buChar char="•"/>
            </a:pPr>
            <a:r>
              <a:rPr lang="it-IT" sz="1600" dirty="0"/>
              <a:t>Come sta? (mimare </a:t>
            </a:r>
            <a:r>
              <a:rPr lang="it-IT" sz="1600" dirty="0" err="1"/>
              <a:t>fall</a:t>
            </a:r>
            <a:r>
              <a:rPr lang="it-IT" sz="1600" dirty="0"/>
              <a:t> </a:t>
            </a:r>
            <a:r>
              <a:rPr lang="it-IT" sz="1600" dirty="0" err="1"/>
              <a:t>fwd</a:t>
            </a:r>
            <a:r>
              <a:rPr lang="it-IT" sz="1600" dirty="0"/>
              <a:t>, accasciarsi, puntellarsi, agganciarsi, cadere indietro)</a:t>
            </a:r>
          </a:p>
          <a:p>
            <a:pPr>
              <a:buFontTx/>
              <a:buChar char="•"/>
            </a:pPr>
            <a:r>
              <a:rPr lang="it-IT" sz="1600" dirty="0"/>
              <a:t>Spessori</a:t>
            </a:r>
          </a:p>
          <a:p>
            <a:pPr>
              <a:buFontTx/>
              <a:buChar char="•"/>
            </a:pPr>
            <a:r>
              <a:rPr lang="it-IT" sz="1600" dirty="0"/>
              <a:t>Replicare</a:t>
            </a:r>
          </a:p>
          <a:p>
            <a:pPr>
              <a:buFontTx/>
              <a:buChar char="•"/>
            </a:pPr>
            <a:r>
              <a:rPr lang="it-IT" sz="1600" dirty="0"/>
              <a:t>È lo stesso prendersi 15° di reclinazione o di basculamento</a:t>
            </a:r>
            <a:r>
              <a:rPr lang="it-IT" sz="1600" dirty="0" smtClean="0"/>
              <a:t>?</a:t>
            </a:r>
            <a:endParaRPr lang="it-IT" sz="16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960AB967-702D-47E2-9A00-1386C74FD238}" type="slidenum">
              <a:rPr lang="it-IT" smtClean="0">
                <a:solidFill>
                  <a:prstClr val="black"/>
                </a:solidFill>
              </a:rPr>
              <a:pPr/>
              <a:t>41</a:t>
            </a:fld>
            <a:endParaRPr lang="it-IT" smtClean="0">
              <a:solidFill>
                <a:prstClr val="black"/>
              </a:solidFill>
            </a:endParaRPr>
          </a:p>
        </p:txBody>
      </p:sp>
      <p:sp>
        <p:nvSpPr>
          <p:cNvPr id="285699" name="Rectangle 2"/>
          <p:cNvSpPr>
            <a:spLocks noGrp="1" noRot="1" noChangeAspect="1" noChangeArrowheads="1" noTextEdit="1"/>
          </p:cNvSpPr>
          <p:nvPr>
            <p:ph type="sldImg"/>
          </p:nvPr>
        </p:nvSpPr>
        <p:spPr>
          <a:xfrm>
            <a:off x="3451225" y="955675"/>
            <a:ext cx="2503488" cy="1876425"/>
          </a:xfrm>
          <a:ln/>
        </p:spPr>
      </p:sp>
      <p:sp>
        <p:nvSpPr>
          <p:cNvPr id="285700" name="Rectangle 3"/>
          <p:cNvSpPr>
            <a:spLocks noGrp="1" noChangeArrowheads="1"/>
          </p:cNvSpPr>
          <p:nvPr>
            <p:ph type="body" idx="1"/>
          </p:nvPr>
        </p:nvSpPr>
        <p:spPr>
          <a:noFill/>
          <a:ln/>
        </p:spPr>
        <p:txBody>
          <a:bodyPr/>
          <a:lstStyle/>
          <a:p>
            <a:pPr eaLnBrk="1" hangingPunct="1"/>
            <a:endParaRPr lang="it-IT" sz="1400"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FBEC0BED-5A28-44E5-A02F-7241F65D89E8}"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postura-spinali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50C69CD7-DBD3-418B-BC81-801F717DB6D2}" type="slidenum">
              <a:rPr lang="it-IT">
                <a:solidFill>
                  <a:prstClr val="black"/>
                </a:solidFill>
              </a:rPr>
              <a:pPr/>
              <a:t>4</a:t>
            </a:fld>
            <a:endParaRPr lang="it-IT">
              <a:solidFill>
                <a:prstClr val="black"/>
              </a:solidFill>
            </a:endParaRPr>
          </a:p>
        </p:txBody>
      </p:sp>
      <p:sp>
        <p:nvSpPr>
          <p:cNvPr id="168962" name="Rectangle 2"/>
          <p:cNvSpPr>
            <a:spLocks noGrp="1" noRot="1" noChangeAspect="1" noChangeArrowheads="1" noTextEdit="1"/>
          </p:cNvSpPr>
          <p:nvPr>
            <p:ph type="sldImg"/>
          </p:nvPr>
        </p:nvSpPr>
        <p:spPr>
          <a:xfrm>
            <a:off x="3616325" y="1095375"/>
            <a:ext cx="2611438" cy="1958975"/>
          </a:xfrm>
          <a:ln/>
        </p:spPr>
      </p:sp>
      <p:sp>
        <p:nvSpPr>
          <p:cNvPr id="168963" name="Rectangle 3"/>
          <p:cNvSpPr>
            <a:spLocks noGrp="1" noChangeArrowheads="1"/>
          </p:cNvSpPr>
          <p:nvPr>
            <p:ph type="body" idx="1"/>
          </p:nvPr>
        </p:nvSpPr>
        <p:spPr>
          <a:xfrm>
            <a:off x="1313942" y="3224371"/>
            <a:ext cx="7302475" cy="3054668"/>
          </a:xfrm>
        </p:spPr>
        <p:txBody>
          <a:bodyPr/>
          <a:lstStyle/>
          <a:p>
            <a:pPr lvl="0" fontAlgn="auto">
              <a:spcBef>
                <a:spcPts val="0"/>
              </a:spcBef>
              <a:spcAft>
                <a:spcPts val="0"/>
              </a:spcAft>
            </a:pPr>
            <a:r>
              <a:rPr lang="it-IT" sz="1400" dirty="0" smtClean="0">
                <a:solidFill>
                  <a:prstClr val="black"/>
                </a:solidFill>
                <a:latin typeface="Calibri"/>
              </a:rPr>
              <a:t>La retroversione corrisponde a una postura accasciata</a:t>
            </a:r>
          </a:p>
          <a:p>
            <a:pPr lvl="0" fontAlgn="auto">
              <a:spcBef>
                <a:spcPts val="0"/>
              </a:spcBef>
              <a:spcAft>
                <a:spcPts val="0"/>
              </a:spcAft>
            </a:pPr>
            <a:r>
              <a:rPr lang="it-IT" sz="1400" dirty="0" smtClean="0">
                <a:solidFill>
                  <a:prstClr val="black"/>
                </a:solidFill>
                <a:latin typeface="Calibri"/>
              </a:rPr>
              <a:t>Una stabilizzazione più efficace si può avere con:</a:t>
            </a:r>
          </a:p>
          <a:p>
            <a:pPr marL="92075" lvl="0" indent="-92075" fontAlgn="auto">
              <a:spcBef>
                <a:spcPts val="0"/>
              </a:spcBef>
              <a:spcAft>
                <a:spcPts val="0"/>
              </a:spcAft>
              <a:buFont typeface="Arial" pitchFamily="34" charset="0"/>
              <a:buChar char="•"/>
            </a:pPr>
            <a:r>
              <a:rPr lang="it-IT" sz="1400" dirty="0" smtClean="0">
                <a:solidFill>
                  <a:prstClr val="black"/>
                </a:solidFill>
                <a:latin typeface="Calibri"/>
              </a:rPr>
              <a:t>Supporto anche gluteo dal basso </a:t>
            </a:r>
            <a:r>
              <a:rPr lang="it-IT" sz="1400" dirty="0" smtClean="0">
                <a:solidFill>
                  <a:prstClr val="black"/>
                </a:solidFill>
                <a:latin typeface="Calibri"/>
              </a:rPr>
              <a:t>(Ride</a:t>
            </a:r>
            <a:r>
              <a:rPr lang="it-IT" sz="1400" dirty="0" smtClean="0">
                <a:solidFill>
                  <a:prstClr val="black"/>
                </a:solidFill>
                <a:latin typeface="Calibri"/>
              </a:rPr>
              <a:t>)</a:t>
            </a:r>
          </a:p>
          <a:p>
            <a:pPr marL="92075" lvl="0" indent="-92075" fontAlgn="auto">
              <a:spcBef>
                <a:spcPts val="0"/>
              </a:spcBef>
              <a:spcAft>
                <a:spcPts val="0"/>
              </a:spcAft>
              <a:buFont typeface="Arial" pitchFamily="34" charset="0"/>
              <a:buChar char="•"/>
            </a:pPr>
            <a:r>
              <a:rPr lang="it-IT" sz="1400" dirty="0" smtClean="0">
                <a:solidFill>
                  <a:prstClr val="black"/>
                </a:solidFill>
                <a:latin typeface="Calibri"/>
              </a:rPr>
              <a:t>Sostegno posteriore dallo schienale</a:t>
            </a:r>
          </a:p>
          <a:p>
            <a:pPr marL="92075" lvl="0" indent="-92075" fontAlgn="auto">
              <a:spcBef>
                <a:spcPts val="0"/>
              </a:spcBef>
              <a:spcAft>
                <a:spcPts val="0"/>
              </a:spcAft>
              <a:buFont typeface="Arial" pitchFamily="34" charset="0"/>
              <a:buChar char="•"/>
            </a:pPr>
            <a:endParaRPr lang="it-IT" sz="1400" dirty="0" smtClean="0">
              <a:solidFill>
                <a:prstClr val="black"/>
              </a:solidFill>
              <a:latin typeface="Calibri"/>
            </a:endParaRPr>
          </a:p>
          <a:p>
            <a:endParaRPr lang="it-IT"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0943C21-53A0-4C61-9865-7008BF7042D1}" type="datetime1">
              <a:rPr lang="it-IT">
                <a:solidFill>
                  <a:prstClr val="black"/>
                </a:solidFill>
              </a:rPr>
              <a:pPr/>
              <a:t>03/03/2016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postura specifico</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81F00779-8146-4C00-B799-B163B685BBFD}" type="slidenum">
              <a:rPr lang="it-IT">
                <a:solidFill>
                  <a:prstClr val="black"/>
                </a:solidFill>
              </a:rPr>
              <a:pPr/>
              <a:t>42</a:t>
            </a:fld>
            <a:endParaRPr lang="it-IT">
              <a:solidFill>
                <a:prstClr val="black"/>
              </a:solidFill>
            </a:endParaRPr>
          </a:p>
        </p:txBody>
      </p:sp>
      <p:sp>
        <p:nvSpPr>
          <p:cNvPr id="90114" name="Rectangle 2"/>
          <p:cNvSpPr>
            <a:spLocks noGrp="1" noRot="1" noChangeAspect="1" noChangeArrowheads="1" noTextEdit="1"/>
          </p:cNvSpPr>
          <p:nvPr>
            <p:ph type="sldImg"/>
          </p:nvPr>
        </p:nvSpPr>
        <p:spPr bwMode="auto">
          <a:xfrm>
            <a:off x="3795713" y="695325"/>
            <a:ext cx="2641600" cy="19812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1439420" y="2966428"/>
            <a:ext cx="6830156" cy="3357556"/>
          </a:xfrm>
          <a:prstGeom prst="rect">
            <a:avLst/>
          </a:prstGeom>
          <a:solidFill>
            <a:srgbClr val="FFFFFF"/>
          </a:solidFill>
          <a:ln>
            <a:noFill/>
            <a:miter lim="800000"/>
            <a:headEnd/>
            <a:tailEnd/>
          </a:ln>
        </p:spPr>
        <p:txBody>
          <a:bodyPr>
            <a:normAutofit/>
          </a:bodyPr>
          <a:lstStyle/>
          <a:p>
            <a:r>
              <a:rPr lang="it-IT" sz="1600" dirty="0"/>
              <a:t>Come fare a provare (ci saremo già procurati una carrozzina con le misure </a:t>
            </a:r>
            <a:r>
              <a:rPr lang="it-IT" sz="1600" dirty="0" smtClean="0"/>
              <a:t>giuste e i supporti giusti, altrimenti la prova non funziona bene):</a:t>
            </a:r>
            <a:endParaRPr lang="it-IT" sz="1600" dirty="0"/>
          </a:p>
          <a:p>
            <a:pPr>
              <a:buFontTx/>
              <a:buChar char="•"/>
            </a:pPr>
            <a:r>
              <a:rPr lang="it-IT" sz="1600" dirty="0"/>
              <a:t>Bacino indietro</a:t>
            </a:r>
          </a:p>
          <a:p>
            <a:pPr>
              <a:buFontTx/>
              <a:buChar char="•"/>
            </a:pPr>
            <a:r>
              <a:rPr lang="it-IT" sz="1600" dirty="0"/>
              <a:t>Come sta? (mimare </a:t>
            </a:r>
            <a:r>
              <a:rPr lang="it-IT" sz="1600" dirty="0" err="1"/>
              <a:t>fall</a:t>
            </a:r>
            <a:r>
              <a:rPr lang="it-IT" sz="1600" dirty="0"/>
              <a:t> </a:t>
            </a:r>
            <a:r>
              <a:rPr lang="it-IT" sz="1600" dirty="0" err="1"/>
              <a:t>fwd</a:t>
            </a:r>
            <a:r>
              <a:rPr lang="it-IT" sz="1600" dirty="0"/>
              <a:t>, accasciarsi, puntellarsi, agganciarsi, cadere indietro)</a:t>
            </a:r>
          </a:p>
          <a:p>
            <a:pPr>
              <a:buFontTx/>
              <a:buChar char="•"/>
            </a:pPr>
            <a:r>
              <a:rPr lang="it-IT" sz="1600" dirty="0"/>
              <a:t>Spessori</a:t>
            </a:r>
          </a:p>
          <a:p>
            <a:pPr>
              <a:buFontTx/>
              <a:buChar char="•"/>
            </a:pPr>
            <a:r>
              <a:rPr lang="it-IT" sz="1600" dirty="0"/>
              <a:t>Replicare</a:t>
            </a:r>
          </a:p>
          <a:p>
            <a:pPr>
              <a:buFontTx/>
              <a:buChar char="•"/>
            </a:pPr>
            <a:r>
              <a:rPr lang="it-IT" sz="1600" dirty="0"/>
              <a:t>È lo stesso prendersi 15° di reclinazione o di basculamento</a:t>
            </a:r>
            <a:r>
              <a:rPr lang="it-IT" sz="1600" dirty="0" smtClean="0"/>
              <a:t>?</a:t>
            </a:r>
            <a:endParaRPr lang="it-IT" sz="16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1512801" y="3394075"/>
            <a:ext cx="7087534" cy="2670090"/>
          </a:xfrm>
        </p:spPr>
        <p:txBody>
          <a:bodyPr>
            <a:normAutofit/>
          </a:bodyPr>
          <a:lstStyle/>
          <a:p>
            <a:r>
              <a:rPr lang="it-IT" dirty="0" smtClean="0"/>
              <a:t>Credo non sia un’esigenza rara. Qui è risolta sfruttando il </a:t>
            </a:r>
            <a:r>
              <a:rPr lang="it-IT" dirty="0" err="1" smtClean="0"/>
              <a:t>multiposizionamento</a:t>
            </a:r>
            <a:r>
              <a:rPr lang="it-IT" dirty="0" smtClean="0"/>
              <a:t> dello schienale della </a:t>
            </a:r>
            <a:r>
              <a:rPr lang="it-IT" dirty="0" err="1" smtClean="0"/>
              <a:t>Quickie</a:t>
            </a:r>
            <a:r>
              <a:rPr lang="it-IT" dirty="0" smtClean="0"/>
              <a:t> Ti; si può risolvere anche mettendo degli spessori sotto (con antiribaltamento, se indicato o, naturalmente, con una elettronica con postura dinamica.</a:t>
            </a:r>
            <a:endParaRPr lang="it-IT" dirty="0"/>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43</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6CB224B-8856-4D80-8A94-FBE180F7FDDF}"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postura-spinali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E9B46B8C-ECFD-4D57-B9EC-DC3E72F6AA2B}" type="slidenum">
              <a:rPr lang="it-IT">
                <a:solidFill>
                  <a:prstClr val="black"/>
                </a:solidFill>
              </a:rPr>
              <a:pPr/>
              <a:t>44</a:t>
            </a:fld>
            <a:endParaRPr lang="it-IT">
              <a:solidFill>
                <a:prstClr val="black"/>
              </a:solidFill>
            </a:endParaRPr>
          </a:p>
        </p:txBody>
      </p:sp>
      <p:sp>
        <p:nvSpPr>
          <p:cNvPr id="119810" name="Rectangle 2"/>
          <p:cNvSpPr>
            <a:spLocks noGrp="1" noRot="1" noChangeAspect="1" noChangeArrowheads="1" noTextEdit="1"/>
          </p:cNvSpPr>
          <p:nvPr>
            <p:ph type="sldImg"/>
          </p:nvPr>
        </p:nvSpPr>
        <p:spPr>
          <a:xfrm>
            <a:off x="3527425" y="257175"/>
            <a:ext cx="2573338" cy="1930400"/>
          </a:xfrm>
          <a:ln/>
        </p:spPr>
      </p:sp>
      <p:sp>
        <p:nvSpPr>
          <p:cNvPr id="119811" name="Rectangle 3"/>
          <p:cNvSpPr>
            <a:spLocks noGrp="1" noChangeArrowheads="1"/>
          </p:cNvSpPr>
          <p:nvPr>
            <p:ph type="body" idx="1"/>
          </p:nvPr>
        </p:nvSpPr>
        <p:spPr>
          <a:xfrm>
            <a:off x="551303" y="2467506"/>
            <a:ext cx="8960079" cy="4005986"/>
          </a:xfrm>
        </p:spPr>
        <p:txBody>
          <a:bodyPr>
            <a:normAutofit/>
          </a:bodyPr>
          <a:lstStyle/>
          <a:p>
            <a:r>
              <a:rPr lang="it-IT" sz="1400" dirty="0" smtClean="0"/>
              <a:t>Il rigido non è una regola fissa, ma un’opzione da provare (può essere decisivo per comfort e stabilità).</a:t>
            </a:r>
          </a:p>
          <a:p>
            <a:pPr algn="ctr"/>
            <a:r>
              <a:rPr lang="it-IT" sz="1400" dirty="0" smtClean="0"/>
              <a:t>mito della lordosi </a:t>
            </a:r>
          </a:p>
          <a:p>
            <a:r>
              <a:rPr lang="it-IT" sz="1400" dirty="0" smtClean="0"/>
              <a:t>Vorremmo tanto una bella schiena dritta. Si può avere sempre? Temo di </a:t>
            </a:r>
            <a:r>
              <a:rPr lang="it-IT" sz="1400" dirty="0" err="1" smtClean="0"/>
              <a:t>no…</a:t>
            </a:r>
            <a:r>
              <a:rPr lang="it-IT" sz="1400" dirty="0" smtClean="0"/>
              <a:t> e credo che non sia un problema enorme. Qualche volta una spinta in lordosi sposta avanti l’intero tronco, a meno di non ricorrere ad un’inclinazione posteriore inaccettabile. Altre ancora, si può avere facilmente ma crea un’instabilità a volte non tollerata.) </a:t>
            </a:r>
          </a:p>
          <a:p>
            <a:r>
              <a:rPr lang="it-IT" sz="1400" dirty="0" smtClean="0"/>
              <a:t>Da </a:t>
            </a:r>
            <a:r>
              <a:rPr lang="en-GB" sz="1400" b="1" dirty="0" smtClean="0"/>
              <a:t>Wheelchair back-support options: functional outcomes for persons with recent spinal cord injury. - </a:t>
            </a:r>
            <a:r>
              <a:rPr lang="en-GB" sz="1400" dirty="0" smtClean="0"/>
              <a:t>May LA, Butt C, </a:t>
            </a:r>
            <a:r>
              <a:rPr lang="en-GB" sz="1400" dirty="0" err="1" smtClean="0"/>
              <a:t>Kolbinson</a:t>
            </a:r>
            <a:r>
              <a:rPr lang="en-GB" sz="1400" dirty="0" smtClean="0"/>
              <a:t> K, Minor L, Tulloch K. Arch Phys Med </a:t>
            </a:r>
            <a:r>
              <a:rPr lang="en-GB" sz="1400" dirty="0" err="1" smtClean="0"/>
              <a:t>Rehabil</a:t>
            </a:r>
            <a:r>
              <a:rPr lang="en-GB" sz="1400" dirty="0" smtClean="0"/>
              <a:t>. 2004 Jul;85(7):1146-50</a:t>
            </a:r>
            <a:r>
              <a:rPr lang="it-IT" sz="1400" dirty="0" smtClean="0"/>
              <a:t> (che ribadisce che non bisogna decidere su dati  (che si vorrebbero “obiettivi”) da protocolli funzionali):</a:t>
            </a:r>
          </a:p>
          <a:p>
            <a:pPr>
              <a:buFontTx/>
              <a:buChar char="•"/>
            </a:pPr>
            <a:r>
              <a:rPr lang="it-IT" sz="1400" dirty="0" smtClean="0"/>
              <a:t>Variabilità individuale (anche se il J2 è significativamente più gradito)</a:t>
            </a:r>
          </a:p>
          <a:p>
            <a:pPr>
              <a:buFontTx/>
              <a:buChar char="•"/>
            </a:pPr>
            <a:r>
              <a:rPr lang="it-IT" sz="1400" dirty="0" smtClean="0"/>
              <a:t>Il comfort domina (8/27 scelgono lo schienale che gli dà le peggiori prestazioni funzionali –in spinta e raggiungimento)</a:t>
            </a:r>
          </a:p>
          <a:p>
            <a:r>
              <a:rPr lang="it-IT" sz="1400" dirty="0" smtClean="0"/>
              <a:t>E se invece che in cifosi va in lordosi?  schienale alto + chiusura dell’anca  + sostegno anteriore elastico</a:t>
            </a:r>
          </a:p>
        </p:txBody>
      </p:sp>
      <p:sp>
        <p:nvSpPr>
          <p:cNvPr id="7" name="CasellaDiTesto 6"/>
          <p:cNvSpPr txBox="1"/>
          <p:nvPr/>
        </p:nvSpPr>
        <p:spPr>
          <a:xfrm>
            <a:off x="1292657" y="828190"/>
            <a:ext cx="2073068" cy="276999"/>
          </a:xfrm>
          <a:prstGeom prst="rect">
            <a:avLst/>
          </a:prstGeom>
          <a:noFill/>
        </p:spPr>
        <p:txBody>
          <a:bodyPr wrap="none" rtlCol="0">
            <a:spAutoFit/>
          </a:bodyPr>
          <a:lstStyle/>
          <a:p>
            <a:pPr fontAlgn="auto">
              <a:spcBef>
                <a:spcPts val="0"/>
              </a:spcBef>
              <a:spcAft>
                <a:spcPts val="0"/>
              </a:spcAft>
            </a:pPr>
            <a:r>
              <a:rPr kumimoji="0" lang="it-IT" sz="1200" b="0" dirty="0" smtClean="0">
                <a:solidFill>
                  <a:prstClr val="black"/>
                </a:solidFill>
                <a:latin typeface="Calibri"/>
              </a:rPr>
              <a:t>Che si può fare con le cinghie?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F9AF416-289E-4B29-983D-D4CACDF44104}" type="slidenum">
              <a:rPr lang="it-IT" smtClean="0">
                <a:solidFill>
                  <a:prstClr val="black"/>
                </a:solidFill>
              </a:rPr>
              <a:pPr/>
              <a:t>45</a:t>
            </a:fld>
            <a:endParaRPr lang="it-IT" smtClean="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it-IT" smtClean="0"/>
              <a:t>Notare sia la postura della colonna sia la pressione della spalla contro il montante</a:t>
            </a:r>
          </a:p>
          <a:p>
            <a:pPr eaLnBrk="1" hangingPunct="1"/>
            <a:r>
              <a:rPr lang="it-IT" smtClean="0"/>
              <a:t>Non era tuttavia un sistema ottimale (quanta schiena resta scoperta!)</a:t>
            </a:r>
          </a:p>
          <a:p>
            <a:pPr eaLnBrk="1" hangingPunct="1"/>
            <a:r>
              <a:rPr lang="it-IT" smtClean="0"/>
              <a:t>Forse i piedi sono ancora un po’ avanti (vedi tensione ischiocrurali)</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dt" sz="quarter" idx="1"/>
          </p:nvPr>
        </p:nvSpPr>
        <p:spPr>
          <a:noFill/>
        </p:spPr>
        <p:txBody>
          <a:bodyPr/>
          <a:lstStyle/>
          <a:p>
            <a:fld id="{0AD3D15C-7983-4221-9D37-981ABA803974}" type="datetime1">
              <a:rPr lang="it-IT" smtClean="0">
                <a:solidFill>
                  <a:prstClr val="black"/>
                </a:solidFill>
              </a:rPr>
              <a:pPr/>
              <a:t>04/03/2016</a:t>
            </a:fld>
            <a:endParaRPr lang="it-IT" smtClean="0">
              <a:solidFill>
                <a:prstClr val="black"/>
              </a:solidFill>
            </a:endParaRPr>
          </a:p>
        </p:txBody>
      </p:sp>
      <p:sp>
        <p:nvSpPr>
          <p:cNvPr id="290819"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90820" name="Rectangle 7"/>
          <p:cNvSpPr>
            <a:spLocks noGrp="1" noChangeArrowheads="1"/>
          </p:cNvSpPr>
          <p:nvPr>
            <p:ph type="sldNum" sz="quarter" idx="5"/>
          </p:nvPr>
        </p:nvSpPr>
        <p:spPr>
          <a:noFill/>
        </p:spPr>
        <p:txBody>
          <a:bodyPr/>
          <a:lstStyle/>
          <a:p>
            <a:fld id="{1E14DFEA-AC33-4453-AF7B-0788408E05B0}" type="slidenum">
              <a:rPr lang="it-IT" smtClean="0">
                <a:solidFill>
                  <a:prstClr val="black"/>
                </a:solidFill>
              </a:rPr>
              <a:pPr/>
              <a:t>46</a:t>
            </a:fld>
            <a:endParaRPr lang="it-IT" smtClean="0">
              <a:solidFill>
                <a:prstClr val="black"/>
              </a:solidFill>
            </a:endParaRPr>
          </a:p>
        </p:txBody>
      </p:sp>
      <p:sp>
        <p:nvSpPr>
          <p:cNvPr id="290821" name="Rectangle 2"/>
          <p:cNvSpPr>
            <a:spLocks noGrp="1" noRot="1" noChangeAspect="1" noChangeArrowheads="1" noTextEdit="1"/>
          </p:cNvSpPr>
          <p:nvPr>
            <p:ph type="sldImg"/>
          </p:nvPr>
        </p:nvSpPr>
        <p:spPr>
          <a:xfrm>
            <a:off x="3322638" y="804863"/>
            <a:ext cx="2657475" cy="1992312"/>
          </a:xfrm>
          <a:ln/>
        </p:spPr>
      </p:sp>
      <p:sp>
        <p:nvSpPr>
          <p:cNvPr id="290822" name="Rectangle 3"/>
          <p:cNvSpPr>
            <a:spLocks noGrp="1" noChangeArrowheads="1"/>
          </p:cNvSpPr>
          <p:nvPr>
            <p:ph type="body" idx="1"/>
          </p:nvPr>
        </p:nvSpPr>
        <p:spPr>
          <a:xfrm>
            <a:off x="1323129" y="3224760"/>
            <a:ext cx="7277206" cy="3054336"/>
          </a:xfrm>
          <a:noFill/>
          <a:ln/>
        </p:spPr>
        <p:txBody>
          <a:bodyPr/>
          <a:lstStyle/>
          <a:p>
            <a:pPr eaLnBrk="1" hangingPunct="1"/>
            <a:r>
              <a:rPr lang="it-IT" sz="1400" dirty="0" smtClean="0"/>
              <a:t>Pino, 40 anni, SM (visto a Oristano nel 2004). ROM indenne, poco ipertono, grande </a:t>
            </a:r>
            <a:r>
              <a:rPr lang="it-IT" sz="1400" dirty="0" err="1" smtClean="0"/>
              <a:t>affaticabilità</a:t>
            </a:r>
            <a:r>
              <a:rPr lang="it-IT" sz="1400" dirty="0" smtClean="0"/>
              <a:t> (quindi poca mobilità e poche possibilità di aggiustamento posturale,) e molto dolore da seduto. Da </a:t>
            </a:r>
            <a:r>
              <a:rPr lang="it-IT" sz="1400" dirty="0" err="1" smtClean="0"/>
              <a:t>sling</a:t>
            </a:r>
            <a:r>
              <a:rPr lang="it-IT" sz="1400" dirty="0" smtClean="0"/>
              <a:t> </a:t>
            </a:r>
            <a:r>
              <a:rPr lang="it-IT" sz="1400" dirty="0" err="1" smtClean="0"/>
              <a:t>seating</a:t>
            </a:r>
            <a:r>
              <a:rPr lang="it-IT" sz="1400" dirty="0" smtClean="0"/>
              <a:t> a Jay 2 + J2BDC, basculamento e reclinazione come da </a:t>
            </a:r>
            <a:r>
              <a:rPr lang="it-IT" sz="1400" dirty="0" err="1" smtClean="0"/>
              <a:t>fig</a:t>
            </a:r>
            <a:r>
              <a:rPr lang="it-IT" sz="1400" dirty="0" smtClean="0"/>
              <a:t> (anche per aprire un po’ le anche), braccioli alzati</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464A680B-7E1A-4854-A80D-48DE61E9A058}" type="slidenum">
              <a:rPr lang="it-IT" smtClean="0">
                <a:solidFill>
                  <a:prstClr val="black"/>
                </a:solidFill>
              </a:rPr>
              <a:pPr>
                <a:defRPr/>
              </a:pPr>
              <a:t>47</a:t>
            </a:fld>
            <a:endParaRPr lang="it-IT">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Anche per mancanza di flessione dell’anca? Direi di sì.</a:t>
            </a:r>
            <a:r>
              <a:rPr lang="it-IT" baseline="0" dirty="0" smtClean="0"/>
              <a:t> </a:t>
            </a:r>
            <a:endParaRPr lang="it-IT" dirty="0"/>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48</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Grp="1" noChangeArrowheads="1"/>
          </p:cNvSpPr>
          <p:nvPr>
            <p:ph type="ftr" sz="quarter" idx="4"/>
          </p:nvPr>
        </p:nvSpPr>
        <p:spPr/>
        <p:txBody>
          <a:bodyPr/>
          <a:lstStyle/>
          <a:p>
            <a:pPr>
              <a:defRPr/>
            </a:pPr>
            <a:r>
              <a:rPr lang="it-IT" smtClean="0">
                <a:solidFill>
                  <a:prstClr val="black"/>
                </a:solidFill>
              </a:rPr>
              <a:t>patologie</a:t>
            </a:r>
          </a:p>
        </p:txBody>
      </p:sp>
      <p:sp>
        <p:nvSpPr>
          <p:cNvPr id="112643" name="Rectangle 7"/>
          <p:cNvSpPr>
            <a:spLocks noGrp="1" noChangeArrowheads="1"/>
          </p:cNvSpPr>
          <p:nvPr>
            <p:ph type="sldNum" sz="quarter" idx="5"/>
          </p:nvPr>
        </p:nvSpPr>
        <p:spPr/>
        <p:txBody>
          <a:bodyPr/>
          <a:lstStyle/>
          <a:p>
            <a:pPr>
              <a:defRPr/>
            </a:pPr>
            <a:fld id="{C5542468-365D-4AB9-823C-4B54A0238697}" type="slidenum">
              <a:rPr lang="it-IT" smtClean="0">
                <a:solidFill>
                  <a:prstClr val="black"/>
                </a:solidFill>
              </a:rPr>
              <a:pPr>
                <a:defRPr/>
              </a:pPr>
              <a:t>49</a:t>
            </a:fld>
            <a:endParaRPr lang="it-IT" smtClean="0">
              <a:solidFill>
                <a:prstClr val="black"/>
              </a:solidFill>
            </a:endParaRPr>
          </a:p>
        </p:txBody>
      </p:sp>
      <p:sp>
        <p:nvSpPr>
          <p:cNvPr id="107524" name="Rectangle 2"/>
          <p:cNvSpPr>
            <a:spLocks noGrp="1" noRot="1" noChangeAspect="1" noChangeArrowheads="1" noTextEdit="1"/>
          </p:cNvSpPr>
          <p:nvPr>
            <p:ph type="sldImg"/>
          </p:nvPr>
        </p:nvSpPr>
        <p:spPr>
          <a:xfrm>
            <a:off x="3603625" y="282575"/>
            <a:ext cx="2503488" cy="1879600"/>
          </a:xfrm>
          <a:ln/>
        </p:spPr>
      </p:sp>
      <p:sp>
        <p:nvSpPr>
          <p:cNvPr id="107525" name="Rectangle 3"/>
          <p:cNvSpPr>
            <a:spLocks noGrp="1" noChangeArrowheads="1"/>
          </p:cNvSpPr>
          <p:nvPr>
            <p:ph type="body" idx="1"/>
          </p:nvPr>
        </p:nvSpPr>
        <p:spPr>
          <a:xfrm>
            <a:off x="689130" y="2440149"/>
            <a:ext cx="8648574" cy="3837840"/>
          </a:xfrm>
          <a:noFill/>
          <a:ln/>
        </p:spPr>
        <p:txBody>
          <a:bodyPr/>
          <a:lstStyle/>
          <a:p>
            <a:pPr eaLnBrk="1" hangingPunct="1">
              <a:lnSpc>
                <a:spcPct val="110000"/>
              </a:lnSpc>
            </a:pPr>
            <a:r>
              <a:rPr lang="it-IT" smtClean="0"/>
              <a:t>Molti sentono la mancanza di uno schienale più alto, e di un cuscino comodo.</a:t>
            </a:r>
          </a:p>
          <a:p>
            <a:pPr eaLnBrk="1" hangingPunct="1">
              <a:lnSpc>
                <a:spcPct val="110000"/>
              </a:lnSpc>
            </a:pPr>
            <a:r>
              <a:rPr lang="it-IT" smtClean="0"/>
              <a:t>“Il comfort tende ad essere un problema enorme quando la mobilità è molto ridotta. Ho provato molti tipi di cuscini, ma ho trovato che quelli ad aria, specialmente se regolabili come Roho e Varilite, sono I preferiti. Di solito sono percepiti abbastanza morbidi (si lamentavano spesso dei cuscini “troppo duri”) e la capacità di cambiarne la consistenza durante il giorno era davvero utile.</a:t>
            </a:r>
          </a:p>
          <a:p>
            <a:pPr eaLnBrk="1" hangingPunct="1">
              <a:lnSpc>
                <a:spcPct val="110000"/>
              </a:lnSpc>
            </a:pPr>
            <a:r>
              <a:rPr lang="it-IT" smtClean="0"/>
              <a:t>Non ho mai scelto un Roho senza una prova, perché alcuni reagiscono molto male alla sensazione data dalle celle: qualcuno dice che fanno rimbalzare, ad altri dà fastidio la superficie non uniforme.”</a:t>
            </a:r>
          </a:p>
          <a:p>
            <a:pPr eaLnBrk="1" hangingPunct="1">
              <a:lnSpc>
                <a:spcPct val="110000"/>
              </a:lnSpc>
            </a:pPr>
            <a:r>
              <a:rPr lang="it-IT" smtClean="0"/>
              <a:t>I sostegni laterali non devono interferire con le espansioni respiratore del torace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3"/>
          <p:cNvSpPr>
            <a:spLocks noGrp="1" noChangeArrowheads="1"/>
          </p:cNvSpPr>
          <p:nvPr>
            <p:ph type="dt" sz="quarter" idx="1"/>
          </p:nvPr>
        </p:nvSpPr>
        <p:spPr>
          <a:noFill/>
        </p:spPr>
        <p:txBody>
          <a:bodyPr/>
          <a:lstStyle/>
          <a:p>
            <a:fld id="{304D47CE-F822-4AF7-8894-FC7451E41BD3}" type="datetime1">
              <a:rPr lang="it-IT" smtClean="0">
                <a:solidFill>
                  <a:prstClr val="black"/>
                </a:solidFill>
              </a:rPr>
              <a:pPr/>
              <a:t>03/03/2016</a:t>
            </a:fld>
            <a:endParaRPr lang="it-IT" smtClean="0">
              <a:solidFill>
                <a:prstClr val="black"/>
              </a:solidFill>
            </a:endParaRPr>
          </a:p>
        </p:txBody>
      </p:sp>
      <p:sp>
        <p:nvSpPr>
          <p:cNvPr id="291843"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91844" name="Rectangle 7"/>
          <p:cNvSpPr>
            <a:spLocks noGrp="1" noChangeArrowheads="1"/>
          </p:cNvSpPr>
          <p:nvPr>
            <p:ph type="sldNum" sz="quarter" idx="5"/>
          </p:nvPr>
        </p:nvSpPr>
        <p:spPr>
          <a:noFill/>
        </p:spPr>
        <p:txBody>
          <a:bodyPr/>
          <a:lstStyle/>
          <a:p>
            <a:fld id="{5AAEA966-A566-4853-993F-188EDB088985}" type="slidenum">
              <a:rPr lang="it-IT" smtClean="0">
                <a:solidFill>
                  <a:prstClr val="black"/>
                </a:solidFill>
              </a:rPr>
              <a:pPr/>
              <a:t>50</a:t>
            </a:fld>
            <a:endParaRPr lang="it-IT" smtClean="0">
              <a:solidFill>
                <a:prstClr val="black"/>
              </a:solidFill>
            </a:endParaRPr>
          </a:p>
        </p:txBody>
      </p:sp>
      <p:sp>
        <p:nvSpPr>
          <p:cNvPr id="291845" name="Rectangle 2"/>
          <p:cNvSpPr>
            <a:spLocks noGrp="1" noRot="1" noChangeAspect="1" noChangeArrowheads="1" noTextEdit="1"/>
          </p:cNvSpPr>
          <p:nvPr>
            <p:ph type="sldImg"/>
          </p:nvPr>
        </p:nvSpPr>
        <p:spPr>
          <a:xfrm>
            <a:off x="3708400" y="506413"/>
            <a:ext cx="2516188" cy="1887537"/>
          </a:xfrm>
          <a:ln/>
        </p:spPr>
      </p:sp>
      <p:sp>
        <p:nvSpPr>
          <p:cNvPr id="291846" name="Rectangle 3"/>
          <p:cNvSpPr>
            <a:spLocks noGrp="1" noChangeArrowheads="1"/>
          </p:cNvSpPr>
          <p:nvPr>
            <p:ph type="body" idx="1"/>
          </p:nvPr>
        </p:nvSpPr>
        <p:spPr>
          <a:xfrm>
            <a:off x="1523300" y="3019883"/>
            <a:ext cx="6991038" cy="3054668"/>
          </a:xfrm>
          <a:noFill/>
          <a:ln/>
        </p:spPr>
        <p:txBody>
          <a:bodyPr>
            <a:normAutofit/>
          </a:bodyPr>
          <a:lstStyle/>
          <a:p>
            <a:pPr eaLnBrk="1" hangingPunct="1"/>
            <a:r>
              <a:rPr lang="it-IT" sz="1600" dirty="0" smtClean="0"/>
              <a:t>Ovvero, sono utili solo per una piccola parte degli utenti. </a:t>
            </a:r>
          </a:p>
          <a:p>
            <a:pPr marL="82550" indent="-82550" eaLnBrk="1" hangingPunct="1">
              <a:buFont typeface="Arial" pitchFamily="34" charset="0"/>
              <a:buChar char="•"/>
            </a:pPr>
            <a:r>
              <a:rPr lang="it-IT" sz="1600" dirty="0" smtClean="0"/>
              <a:t>Gravi: quelle leggere sono accoglibili anche da un tensionabile o da un sagomato</a:t>
            </a:r>
            <a:r>
              <a:rPr lang="it-IT" sz="1600" baseline="0" dirty="0" smtClean="0"/>
              <a:t> con qualche imbottitura</a:t>
            </a:r>
          </a:p>
          <a:p>
            <a:pPr marL="82550" indent="-82550" eaLnBrk="1" hangingPunct="1">
              <a:buFont typeface="Arial" pitchFamily="34" charset="0"/>
              <a:buChar char="•"/>
            </a:pPr>
            <a:r>
              <a:rPr lang="it-IT" sz="1600" baseline="0" dirty="0" smtClean="0"/>
              <a:t>Stabilizzate: non è facilmente modificabile</a:t>
            </a:r>
          </a:p>
          <a:p>
            <a:pPr marL="82550" indent="-82550" eaLnBrk="1" hangingPunct="1">
              <a:buFont typeface="Arial" pitchFamily="34" charset="0"/>
              <a:buChar char="•"/>
            </a:pPr>
            <a:r>
              <a:rPr lang="it-IT" sz="1600" baseline="0" dirty="0" smtClean="0"/>
              <a:t>In immobili: rende difficili il movimento.</a:t>
            </a:r>
          </a:p>
          <a:p>
            <a:pPr eaLnBrk="1" hangingPunct="1"/>
            <a:endParaRPr lang="it-IT" sz="1600" dirty="0" smtClean="0"/>
          </a:p>
          <a:p>
            <a:pPr eaLnBrk="1" hangingPunct="1"/>
            <a:r>
              <a:rPr lang="it-IT" sz="1600" dirty="0" smtClean="0"/>
              <a:t>Nella nuova sistemazione, nemmeno si nota che gli AAII sono fuori centro</a:t>
            </a:r>
          </a:p>
          <a:p>
            <a:pPr eaLnBrk="1" hangingPunct="1"/>
            <a:endParaRPr lang="it-IT" sz="16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073783" y="498113"/>
            <a:ext cx="3355276" cy="2443419"/>
          </a:xfrm>
        </p:spPr>
      </p:sp>
      <p:sp>
        <p:nvSpPr>
          <p:cNvPr id="3" name="Segnaposto note 2"/>
          <p:cNvSpPr>
            <a:spLocks noGrp="1"/>
          </p:cNvSpPr>
          <p:nvPr>
            <p:ph type="body" idx="1"/>
          </p:nvPr>
        </p:nvSpPr>
        <p:spPr>
          <a:xfrm>
            <a:off x="778986" y="3108977"/>
            <a:ext cx="8145345" cy="3170062"/>
          </a:xfrm>
        </p:spPr>
        <p:txBody>
          <a:bodyPr>
            <a:normAutofit/>
          </a:bodyPr>
          <a:lstStyle/>
          <a:p>
            <a:r>
              <a:rPr lang="it-IT" sz="1600" b="0" i="0" kern="1200" noProof="0" dirty="0" smtClean="0">
                <a:solidFill>
                  <a:schemeClr val="tx1"/>
                </a:solidFill>
                <a:latin typeface="+mn-lt"/>
                <a:ea typeface="+mn-ea"/>
                <a:cs typeface="+mn-cs"/>
              </a:rPr>
              <a:t>Un buon esempio del perché una basculante pieghevole non va bene con un SDP rigido.</a:t>
            </a:r>
          </a:p>
          <a:p>
            <a:r>
              <a:rPr lang="it-IT" sz="1600" b="0" i="0" kern="1200" noProof="0" dirty="0" smtClean="0">
                <a:solidFill>
                  <a:schemeClr val="tx1"/>
                </a:solidFill>
                <a:latin typeface="+mn-lt"/>
                <a:ea typeface="+mn-ea"/>
                <a:cs typeface="+mn-cs"/>
              </a:rPr>
              <a:t>Notate come sembra storta: pensavano che il telaio fosse gravemente piegato, anche perché una ruotina non tocca terra. Ma il telaio è a posto. Il problema è che le</a:t>
            </a:r>
            <a:r>
              <a:rPr lang="it-IT" sz="1600" b="0" i="0" kern="1200" baseline="0" noProof="0" dirty="0" smtClean="0">
                <a:solidFill>
                  <a:schemeClr val="tx1"/>
                </a:solidFill>
                <a:latin typeface="+mn-lt"/>
                <a:ea typeface="+mn-ea"/>
                <a:cs typeface="+mn-cs"/>
              </a:rPr>
              <a:t> basculanti pieghevoli hanno due metà che possono basculare indipendentemente, e se si tira più una manopola dell’altra il telaio ruota, e conseguentemente il SDP si inclina da una parte o si stacca dal telaio.</a:t>
            </a:r>
            <a:endParaRPr lang="it-IT" sz="1600" b="0" i="0" kern="1200" noProof="0" dirty="0" smtClean="0">
              <a:solidFill>
                <a:schemeClr val="tx1"/>
              </a:solidFill>
              <a:latin typeface="+mn-lt"/>
              <a:ea typeface="+mn-ea"/>
              <a:cs typeface="+mn-cs"/>
            </a:endParaRPr>
          </a:p>
          <a:p>
            <a:endParaRPr lang="it-IT" sz="1600" b="0" i="0" kern="1200" noProof="0" dirty="0" smtClean="0">
              <a:solidFill>
                <a:schemeClr val="tx1"/>
              </a:solidFill>
              <a:latin typeface="+mn-lt"/>
              <a:ea typeface="+mn-ea"/>
              <a:cs typeface="+mn-cs"/>
            </a:endParaRPr>
          </a:p>
          <a:p>
            <a:r>
              <a:rPr lang="it-IT" sz="1600" b="0" i="0" kern="1200" noProof="0" dirty="0" smtClean="0">
                <a:solidFill>
                  <a:schemeClr val="tx1"/>
                </a:solidFill>
                <a:latin typeface="+mn-lt"/>
                <a:ea typeface="+mn-ea"/>
                <a:cs typeface="+mn-cs"/>
              </a:rPr>
              <a:t>Notate la fossetta nell’area della scapola </a:t>
            </a:r>
            <a:r>
              <a:rPr lang="it-IT" sz="1600" b="0" i="0" kern="1200" noProof="0" dirty="0" err="1" smtClean="0">
                <a:solidFill>
                  <a:schemeClr val="tx1"/>
                </a:solidFill>
                <a:latin typeface="+mn-lt"/>
                <a:ea typeface="+mn-ea"/>
                <a:cs typeface="+mn-cs"/>
              </a:rPr>
              <a:t>dx</a:t>
            </a:r>
            <a:r>
              <a:rPr lang="it-IT" sz="1600" b="0" i="0" kern="1200" noProof="0" dirty="0" smtClean="0">
                <a:solidFill>
                  <a:schemeClr val="tx1"/>
                </a:solidFill>
                <a:latin typeface="+mn-lt"/>
                <a:ea typeface="+mn-ea"/>
                <a:cs typeface="+mn-cs"/>
              </a:rPr>
              <a:t>: dice che il gibbo</a:t>
            </a:r>
            <a:r>
              <a:rPr lang="it-IT" sz="1600" b="0" i="0" kern="1200" baseline="0" noProof="0" dirty="0" smtClean="0">
                <a:solidFill>
                  <a:schemeClr val="tx1"/>
                </a:solidFill>
                <a:latin typeface="+mn-lt"/>
                <a:ea typeface="+mn-ea"/>
                <a:cs typeface="+mn-cs"/>
              </a:rPr>
              <a:t> non ha un alloggio abbastanza profondo e quindi il tronco superiore è spinto dall’altra parte. Ruota a </a:t>
            </a:r>
            <a:r>
              <a:rPr lang="it-IT" sz="1600" b="0" i="0" kern="1200" baseline="0" noProof="0" dirty="0" err="1" smtClean="0">
                <a:solidFill>
                  <a:schemeClr val="tx1"/>
                </a:solidFill>
                <a:latin typeface="+mn-lt"/>
                <a:ea typeface="+mn-ea"/>
                <a:cs typeface="+mn-cs"/>
              </a:rPr>
              <a:t>sn</a:t>
            </a:r>
            <a:r>
              <a:rPr lang="it-IT" sz="1600" b="0" i="0" kern="1200" baseline="0" noProof="0" dirty="0" smtClean="0">
                <a:solidFill>
                  <a:schemeClr val="tx1"/>
                </a:solidFill>
                <a:latin typeface="+mn-lt"/>
                <a:ea typeface="+mn-ea"/>
                <a:cs typeface="+mn-cs"/>
              </a:rPr>
              <a:t> e si flette a </a:t>
            </a:r>
            <a:r>
              <a:rPr lang="it-IT" sz="1600" b="0" i="0" kern="1200" baseline="0" noProof="0" dirty="0" err="1" smtClean="0">
                <a:solidFill>
                  <a:schemeClr val="tx1"/>
                </a:solidFill>
                <a:latin typeface="+mn-lt"/>
                <a:ea typeface="+mn-ea"/>
                <a:cs typeface="+mn-cs"/>
              </a:rPr>
              <a:t>sn</a:t>
            </a:r>
            <a:r>
              <a:rPr lang="it-IT" sz="1600" b="0" i="0" kern="1200" baseline="0" noProof="0" dirty="0" smtClean="0">
                <a:solidFill>
                  <a:schemeClr val="tx1"/>
                </a:solidFill>
                <a:latin typeface="+mn-lt"/>
                <a:ea typeface="+mn-ea"/>
                <a:cs typeface="+mn-cs"/>
              </a:rPr>
              <a:t> per colpa del SDP che non accoglie</a:t>
            </a:r>
            <a:r>
              <a:rPr lang="it-IT" sz="1600" b="0" i="0" kern="1200" noProof="0" dirty="0" smtClean="0">
                <a:solidFill>
                  <a:schemeClr val="tx1"/>
                </a:solidFill>
                <a:latin typeface="+mn-lt"/>
                <a:ea typeface="+mn-ea"/>
                <a:cs typeface="+mn-cs"/>
              </a:rPr>
              <a:t>.</a:t>
            </a:r>
            <a:br>
              <a:rPr lang="it-IT" sz="1600" b="0" i="0" kern="1200" noProof="0" dirty="0" smtClean="0">
                <a:solidFill>
                  <a:schemeClr val="tx1"/>
                </a:solidFill>
                <a:latin typeface="+mn-lt"/>
                <a:ea typeface="+mn-ea"/>
                <a:cs typeface="+mn-cs"/>
              </a:rPr>
            </a:br>
            <a:r>
              <a:rPr lang="it-IT" sz="1600" b="0" i="0" kern="1200" noProof="0" dirty="0" smtClean="0">
                <a:solidFill>
                  <a:schemeClr val="tx1"/>
                </a:solidFill>
                <a:latin typeface="+mn-lt"/>
                <a:ea typeface="+mn-ea"/>
                <a:cs typeface="+mn-cs"/>
              </a:rPr>
              <a:t/>
            </a:r>
            <a:br>
              <a:rPr lang="it-IT" sz="1600" b="0" i="0" kern="1200" noProof="0" dirty="0" smtClean="0">
                <a:solidFill>
                  <a:schemeClr val="tx1"/>
                </a:solidFill>
                <a:latin typeface="+mn-lt"/>
                <a:ea typeface="+mn-ea"/>
                <a:cs typeface="+mn-cs"/>
              </a:rPr>
            </a:br>
            <a:r>
              <a:rPr lang="it-IT" sz="1600" b="0" i="0" kern="1200" noProof="0" dirty="0" smtClean="0">
                <a:solidFill>
                  <a:schemeClr val="tx1"/>
                </a:solidFill>
                <a:latin typeface="+mn-lt"/>
                <a:ea typeface="+mn-ea"/>
                <a:cs typeface="+mn-cs"/>
              </a:rPr>
              <a:t>Sul davanti del sedile c’è un’</a:t>
            </a:r>
            <a:r>
              <a:rPr lang="it-IT" sz="1600" b="0" i="0" kern="1200" noProof="0" dirty="0" err="1" smtClean="0">
                <a:solidFill>
                  <a:schemeClr val="tx1"/>
                </a:solidFill>
                <a:latin typeface="+mn-lt"/>
                <a:ea typeface="+mn-ea"/>
                <a:cs typeface="+mn-cs"/>
              </a:rPr>
              <a:t>indentatura</a:t>
            </a:r>
            <a:r>
              <a:rPr lang="it-IT" sz="1600" b="0" i="0" kern="1200" noProof="0" dirty="0" smtClean="0">
                <a:solidFill>
                  <a:schemeClr val="tx1"/>
                </a:solidFill>
                <a:latin typeface="+mn-lt"/>
                <a:ea typeface="+mn-ea"/>
                <a:cs typeface="+mn-cs"/>
              </a:rPr>
              <a:t>.</a:t>
            </a:r>
            <a:r>
              <a:rPr lang="it-IT" sz="1600" b="0" i="0" kern="1200" baseline="0" noProof="0" dirty="0" smtClean="0">
                <a:solidFill>
                  <a:schemeClr val="tx1"/>
                </a:solidFill>
                <a:latin typeface="+mn-lt"/>
                <a:ea typeface="+mn-ea"/>
                <a:cs typeface="+mn-cs"/>
              </a:rPr>
              <a:t> Il giovane ha la coscia </a:t>
            </a:r>
            <a:r>
              <a:rPr lang="it-IT" sz="1600" b="0" i="0" kern="1200" baseline="0" noProof="0" dirty="0" err="1" smtClean="0">
                <a:solidFill>
                  <a:schemeClr val="tx1"/>
                </a:solidFill>
                <a:latin typeface="+mn-lt"/>
                <a:ea typeface="+mn-ea"/>
                <a:cs typeface="+mn-cs"/>
              </a:rPr>
              <a:t>dx</a:t>
            </a:r>
            <a:r>
              <a:rPr lang="it-IT" sz="1600" b="0" i="0" kern="1200" baseline="0" noProof="0" dirty="0" smtClean="0">
                <a:solidFill>
                  <a:schemeClr val="tx1"/>
                </a:solidFill>
                <a:latin typeface="+mn-lt"/>
                <a:ea typeface="+mn-ea"/>
                <a:cs typeface="+mn-cs"/>
              </a:rPr>
              <a:t> 12 cm più corta, e la dismetria non è accolta. Da qui, l’ABD e la Rotazione esterna.</a:t>
            </a:r>
            <a:endParaRPr lang="it-IT" sz="1800" kern="1200" noProof="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51</a:t>
            </a:fld>
            <a:endParaRPr lang="it-IT">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dt" sz="quarter" idx="1"/>
          </p:nvPr>
        </p:nvSpPr>
        <p:spPr>
          <a:noFill/>
        </p:spPr>
        <p:txBody>
          <a:bodyPr/>
          <a:lstStyle/>
          <a:p>
            <a:fld id="{B2BA6908-FC68-4B17-A752-4A84B1FBC9AE}" type="datetime1">
              <a:rPr lang="it-IT" smtClean="0">
                <a:solidFill>
                  <a:prstClr val="black"/>
                </a:solidFill>
              </a:rPr>
              <a:pPr/>
              <a:t>04/03/2016</a:t>
            </a:fld>
            <a:endParaRPr lang="it-IT" smtClean="0">
              <a:solidFill>
                <a:prstClr val="black"/>
              </a:solidFill>
            </a:endParaRPr>
          </a:p>
        </p:txBody>
      </p:sp>
      <p:sp>
        <p:nvSpPr>
          <p:cNvPr id="261123"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61124" name="Rectangle 7"/>
          <p:cNvSpPr>
            <a:spLocks noGrp="1" noChangeArrowheads="1"/>
          </p:cNvSpPr>
          <p:nvPr>
            <p:ph type="sldNum" sz="quarter" idx="5"/>
          </p:nvPr>
        </p:nvSpPr>
        <p:spPr>
          <a:noFill/>
        </p:spPr>
        <p:txBody>
          <a:bodyPr/>
          <a:lstStyle/>
          <a:p>
            <a:fld id="{2AB4D3AD-E500-443F-9604-D047CBCCA907}" type="slidenum">
              <a:rPr lang="it-IT" smtClean="0">
                <a:solidFill>
                  <a:prstClr val="black"/>
                </a:solidFill>
              </a:rPr>
              <a:pPr/>
              <a:t>5</a:t>
            </a:fld>
            <a:endParaRPr lang="it-IT" smtClean="0">
              <a:solidFill>
                <a:prstClr val="black"/>
              </a:solidFill>
            </a:endParaRPr>
          </a:p>
        </p:txBody>
      </p:sp>
      <p:sp>
        <p:nvSpPr>
          <p:cNvPr id="261125" name="Rectangle 2"/>
          <p:cNvSpPr>
            <a:spLocks noGrp="1" noRot="1" noChangeAspect="1" noChangeArrowheads="1" noTextEdit="1"/>
          </p:cNvSpPr>
          <p:nvPr>
            <p:ph type="sldImg"/>
          </p:nvPr>
        </p:nvSpPr>
        <p:spPr>
          <a:xfrm>
            <a:off x="3500438" y="455613"/>
            <a:ext cx="2517775" cy="1889125"/>
          </a:xfrm>
          <a:ln/>
        </p:spPr>
      </p:sp>
      <p:sp>
        <p:nvSpPr>
          <p:cNvPr id="261126" name="Rectangle 3"/>
          <p:cNvSpPr>
            <a:spLocks noGrp="1" noChangeArrowheads="1"/>
          </p:cNvSpPr>
          <p:nvPr>
            <p:ph type="body" idx="1"/>
          </p:nvPr>
        </p:nvSpPr>
        <p:spPr>
          <a:noFill/>
          <a:ln/>
        </p:spPr>
        <p:txBody>
          <a:bodyPr/>
          <a:lstStyle/>
          <a:p>
            <a:pPr eaLnBrk="1" hangingPunct="1"/>
            <a:r>
              <a:rPr lang="it-IT" sz="1400" dirty="0" smtClean="0"/>
              <a:t>Un cuscino piatto può essere indicato</a:t>
            </a:r>
            <a:r>
              <a:rPr lang="it-IT" sz="1400" baseline="0" dirty="0" smtClean="0"/>
              <a:t> se la coscia è molto voluminosa (</a:t>
            </a:r>
            <a:r>
              <a:rPr lang="it-IT" sz="1400" baseline="0" dirty="0" err="1" smtClean="0"/>
              <a:t>bariatric</a:t>
            </a:r>
            <a:r>
              <a:rPr lang="it-IT" sz="1400" baseline="0" dirty="0" smtClean="0"/>
              <a:t>) o in caso di conformazioni particolari del bacino e del femore. </a:t>
            </a:r>
            <a:endParaRPr lang="it-IT" sz="1400"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007454" y="782522"/>
            <a:ext cx="4075922" cy="2967925"/>
          </a:xfrm>
        </p:spPr>
      </p:sp>
      <p:sp>
        <p:nvSpPr>
          <p:cNvPr id="3" name="Segnaposto note 2"/>
          <p:cNvSpPr>
            <a:spLocks noGrp="1"/>
          </p:cNvSpPr>
          <p:nvPr>
            <p:ph type="body" idx="1"/>
          </p:nvPr>
        </p:nvSpPr>
        <p:spPr>
          <a:xfrm>
            <a:off x="1240407" y="4035546"/>
            <a:ext cx="7132539" cy="2243493"/>
          </a:xfrm>
        </p:spPr>
        <p:txBody>
          <a:bodyPr>
            <a:normAutofit/>
          </a:bodyPr>
          <a:lstStyle/>
          <a:p>
            <a:r>
              <a:rPr lang="it-IT" sz="1600" kern="1200" dirty="0" smtClean="0">
                <a:solidFill>
                  <a:schemeClr val="tx1"/>
                </a:solidFill>
                <a:latin typeface="+mn-lt"/>
                <a:ea typeface="+mn-ea"/>
                <a:cs typeface="+mn-cs"/>
              </a:rPr>
              <a:t>Con un sistema modellato che accoglie gibbo costale </a:t>
            </a:r>
            <a:r>
              <a:rPr lang="it-IT" sz="1600" kern="1200" dirty="0" err="1" smtClean="0">
                <a:solidFill>
                  <a:schemeClr val="tx1"/>
                </a:solidFill>
                <a:latin typeface="+mn-lt"/>
                <a:ea typeface="+mn-ea"/>
                <a:cs typeface="+mn-cs"/>
              </a:rPr>
              <a:t>dx</a:t>
            </a:r>
            <a:r>
              <a:rPr lang="it-IT" sz="1600" kern="1200" dirty="0" smtClean="0">
                <a:solidFill>
                  <a:schemeClr val="tx1"/>
                </a:solidFill>
                <a:latin typeface="+mn-lt"/>
                <a:ea typeface="+mn-ea"/>
                <a:cs typeface="+mn-cs"/>
              </a:rPr>
              <a:t> e dismetria di cosce la posizione migliora molto. </a:t>
            </a:r>
            <a:endParaRPr lang="it-IT" sz="16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52</a:t>
            </a:fld>
            <a:endParaRPr lang="it-IT">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egnaposto immagine diapositiva 1"/>
          <p:cNvSpPr>
            <a:spLocks noGrp="1" noRot="1" noChangeAspect="1" noTextEdit="1"/>
          </p:cNvSpPr>
          <p:nvPr>
            <p:ph type="sldImg"/>
          </p:nvPr>
        </p:nvSpPr>
        <p:spPr>
          <a:xfrm>
            <a:off x="3894138" y="655638"/>
            <a:ext cx="2246312" cy="1684337"/>
          </a:xfrm>
          <a:ln/>
        </p:spPr>
      </p:sp>
      <p:sp>
        <p:nvSpPr>
          <p:cNvPr id="294915" name="Segnaposto note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400" dirty="0" smtClean="0"/>
              <a:t>Probabile che la deformità dei piedi sia dovuta al tentativo di frenarsi!</a:t>
            </a:r>
          </a:p>
          <a:p>
            <a:endParaRPr lang="it-IT" sz="1400" dirty="0" smtClean="0"/>
          </a:p>
        </p:txBody>
      </p:sp>
      <p:sp>
        <p:nvSpPr>
          <p:cNvPr id="294916" name="Segnaposto data 3"/>
          <p:cNvSpPr>
            <a:spLocks noGrp="1"/>
          </p:cNvSpPr>
          <p:nvPr>
            <p:ph type="dt" sz="quarter" idx="1"/>
          </p:nvPr>
        </p:nvSpPr>
        <p:spPr>
          <a:noFill/>
        </p:spPr>
        <p:txBody>
          <a:bodyPr/>
          <a:lstStyle/>
          <a:p>
            <a:fld id="{9CDA05C1-840D-4562-B2A3-2FB206861A38}" type="datetime1">
              <a:rPr lang="it-IT" smtClean="0"/>
              <a:pPr/>
              <a:t>03/03/2016</a:t>
            </a:fld>
            <a:endParaRPr lang="it-IT" smtClean="0"/>
          </a:p>
        </p:txBody>
      </p:sp>
      <p:sp>
        <p:nvSpPr>
          <p:cNvPr id="294917" name="Segnaposto piè di pagina 4"/>
          <p:cNvSpPr>
            <a:spLocks noGrp="1"/>
          </p:cNvSpPr>
          <p:nvPr>
            <p:ph type="ftr" sz="quarter" idx="4"/>
          </p:nvPr>
        </p:nvSpPr>
        <p:spPr>
          <a:noFill/>
        </p:spPr>
        <p:txBody>
          <a:bodyPr/>
          <a:lstStyle/>
          <a:p>
            <a:r>
              <a:rPr lang="it-IT" smtClean="0"/>
              <a:t>postura specifico</a:t>
            </a:r>
          </a:p>
        </p:txBody>
      </p:sp>
      <p:sp>
        <p:nvSpPr>
          <p:cNvPr id="294918" name="Segnaposto numero diapositiva 5"/>
          <p:cNvSpPr>
            <a:spLocks noGrp="1"/>
          </p:cNvSpPr>
          <p:nvPr>
            <p:ph type="sldNum" sz="quarter" idx="5"/>
          </p:nvPr>
        </p:nvSpPr>
        <p:spPr>
          <a:noFill/>
        </p:spPr>
        <p:txBody>
          <a:bodyPr/>
          <a:lstStyle/>
          <a:p>
            <a:fld id="{EF0954C0-B7E2-4D62-813A-F7A3DE1084C4}" type="slidenum">
              <a:rPr lang="it-IT" smtClean="0"/>
              <a:pPr/>
              <a:t>53</a:t>
            </a:fld>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p:cNvSpPr>
            <a:spLocks noGrp="1" noRot="1" noChangeAspect="1" noTextEdit="1"/>
          </p:cNvSpPr>
          <p:nvPr>
            <p:ph type="sldImg"/>
          </p:nvPr>
        </p:nvSpPr>
        <p:spPr>
          <a:xfrm>
            <a:off x="3598863" y="604838"/>
            <a:ext cx="3043237" cy="2281237"/>
          </a:xfrm>
          <a:ln/>
        </p:spPr>
      </p:sp>
      <p:sp>
        <p:nvSpPr>
          <p:cNvPr id="108547" name="Segnaposto note 2"/>
          <p:cNvSpPr>
            <a:spLocks noGrp="1"/>
          </p:cNvSpPr>
          <p:nvPr>
            <p:ph type="body" idx="1"/>
          </p:nvPr>
        </p:nvSpPr>
        <p:spPr>
          <a:noFill/>
          <a:ln/>
        </p:spPr>
        <p:txBody>
          <a:bodyPr/>
          <a:lstStyle/>
          <a:p>
            <a:r>
              <a:rPr lang="it-IT" sz="1400" dirty="0" smtClean="0"/>
              <a:t>Cosa proporreste?</a:t>
            </a:r>
          </a:p>
          <a:p>
            <a:r>
              <a:rPr lang="it-IT" sz="1400" dirty="0" smtClean="0"/>
              <a:t>Notare (BS): </a:t>
            </a:r>
          </a:p>
          <a:p>
            <a:pPr>
              <a:buFontTx/>
              <a:buChar char="•"/>
            </a:pPr>
            <a:r>
              <a:rPr lang="it-IT" sz="1400" dirty="0" smtClean="0"/>
              <a:t>Lo scivolamento (sembra che debba finire fuori dalla carrozzina da un momento all’altro)</a:t>
            </a:r>
          </a:p>
          <a:p>
            <a:pPr>
              <a:buFontTx/>
              <a:buChar char="•"/>
            </a:pPr>
            <a:r>
              <a:rPr lang="it-IT" sz="1400" dirty="0" smtClean="0"/>
              <a:t>La necessità di tenere su la testa</a:t>
            </a:r>
          </a:p>
        </p:txBody>
      </p:sp>
      <p:sp>
        <p:nvSpPr>
          <p:cNvPr id="113668" name="Segnaposto piè di pagina 3"/>
          <p:cNvSpPr>
            <a:spLocks noGrp="1"/>
          </p:cNvSpPr>
          <p:nvPr>
            <p:ph type="ftr" sz="quarter" idx="4"/>
          </p:nvPr>
        </p:nvSpPr>
        <p:spPr/>
        <p:txBody>
          <a:bodyPr/>
          <a:lstStyle/>
          <a:p>
            <a:pPr>
              <a:defRPr/>
            </a:pPr>
            <a:r>
              <a:rPr lang="it-IT" smtClean="0">
                <a:solidFill>
                  <a:prstClr val="black"/>
                </a:solidFill>
              </a:rPr>
              <a:t>postura specifico</a:t>
            </a:r>
          </a:p>
        </p:txBody>
      </p:sp>
      <p:sp>
        <p:nvSpPr>
          <p:cNvPr id="113669" name="Segnaposto numero diapositiva 4"/>
          <p:cNvSpPr>
            <a:spLocks noGrp="1"/>
          </p:cNvSpPr>
          <p:nvPr>
            <p:ph type="sldNum" sz="quarter" idx="5"/>
          </p:nvPr>
        </p:nvSpPr>
        <p:spPr/>
        <p:txBody>
          <a:bodyPr/>
          <a:lstStyle/>
          <a:p>
            <a:pPr>
              <a:defRPr/>
            </a:pPr>
            <a:fld id="{3A771F75-3F58-4488-8697-4AD7939EFEBB}" type="slidenum">
              <a:rPr lang="it-IT" smtClean="0">
                <a:solidFill>
                  <a:prstClr val="black"/>
                </a:solidFill>
              </a:rPr>
              <a:pPr>
                <a:defRPr/>
              </a:pPr>
              <a:t>54</a:t>
            </a:fld>
            <a:endParaRPr lang="it-IT"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dt" sz="quarter" idx="1"/>
          </p:nvPr>
        </p:nvSpPr>
        <p:spPr>
          <a:noFill/>
        </p:spPr>
        <p:txBody>
          <a:bodyPr/>
          <a:lstStyle/>
          <a:p>
            <a:fld id="{60004401-763F-4B43-8CB1-FA0222F3A377}" type="datetime1">
              <a:rPr lang="it-IT" smtClean="0"/>
              <a:pPr/>
              <a:t>03/03/2016</a:t>
            </a:fld>
            <a:endParaRPr lang="it-IT" smtClean="0"/>
          </a:p>
        </p:txBody>
      </p:sp>
      <p:sp>
        <p:nvSpPr>
          <p:cNvPr id="295939" name="Rectangle 6"/>
          <p:cNvSpPr>
            <a:spLocks noGrp="1" noChangeArrowheads="1"/>
          </p:cNvSpPr>
          <p:nvPr>
            <p:ph type="ftr" sz="quarter" idx="4"/>
          </p:nvPr>
        </p:nvSpPr>
        <p:spPr>
          <a:noFill/>
        </p:spPr>
        <p:txBody>
          <a:bodyPr/>
          <a:lstStyle/>
          <a:p>
            <a:r>
              <a:rPr lang="it-IT" smtClean="0"/>
              <a:t>postura specifico</a:t>
            </a:r>
          </a:p>
        </p:txBody>
      </p:sp>
      <p:sp>
        <p:nvSpPr>
          <p:cNvPr id="295940" name="Rectangle 7"/>
          <p:cNvSpPr>
            <a:spLocks noGrp="1" noChangeArrowheads="1"/>
          </p:cNvSpPr>
          <p:nvPr>
            <p:ph type="sldNum" sz="quarter" idx="5"/>
          </p:nvPr>
        </p:nvSpPr>
        <p:spPr>
          <a:noFill/>
        </p:spPr>
        <p:txBody>
          <a:bodyPr/>
          <a:lstStyle/>
          <a:p>
            <a:fld id="{8DE57B55-3CAD-4F86-BF68-79988F892A4C}" type="slidenum">
              <a:rPr lang="it-IT" smtClean="0"/>
              <a:pPr/>
              <a:t>55</a:t>
            </a:fld>
            <a:endParaRPr lang="it-IT" smtClean="0"/>
          </a:p>
        </p:txBody>
      </p:sp>
      <p:sp>
        <p:nvSpPr>
          <p:cNvPr id="295941" name="Rectangle 2"/>
          <p:cNvSpPr>
            <a:spLocks noGrp="1" noRot="1" noChangeAspect="1" noChangeArrowheads="1" noTextEdit="1"/>
          </p:cNvSpPr>
          <p:nvPr>
            <p:ph type="sldImg"/>
          </p:nvPr>
        </p:nvSpPr>
        <p:spPr>
          <a:xfrm>
            <a:off x="3419475" y="404813"/>
            <a:ext cx="2784475" cy="2089150"/>
          </a:xfrm>
          <a:solidFill>
            <a:srgbClr val="FFFFFF"/>
          </a:solidFill>
          <a:ln/>
        </p:spPr>
      </p:sp>
      <p:sp>
        <p:nvSpPr>
          <p:cNvPr id="295942" name="Rectangle 3"/>
          <p:cNvSpPr>
            <a:spLocks noGrp="1" noChangeArrowheads="1"/>
          </p:cNvSpPr>
          <p:nvPr>
            <p:ph type="body" idx="1"/>
          </p:nvPr>
        </p:nvSpPr>
        <p:spPr>
          <a:xfrm>
            <a:off x="1323129" y="3212586"/>
            <a:ext cx="7056684" cy="3053228"/>
          </a:xfrm>
          <a:solidFill>
            <a:srgbClr val="FFFFFF"/>
          </a:solidFill>
          <a:ln>
            <a:solidFill>
              <a:srgbClr val="000000"/>
            </a:solidFill>
          </a:ln>
        </p:spPr>
        <p:txBody>
          <a:bodyPr/>
          <a:lstStyle/>
          <a:p>
            <a:pPr eaLnBrk="1" hangingPunct="1"/>
            <a:r>
              <a:rPr lang="it-IT" sz="1400" dirty="0" smtClean="0"/>
              <a:t>È in parte un rivedere cose già dette.</a:t>
            </a:r>
          </a:p>
          <a:p>
            <a:pPr eaLnBrk="1" hangingPunct="1"/>
            <a:r>
              <a:rPr lang="it-IT" sz="1400" dirty="0" smtClean="0"/>
              <a:t>È il problema di instabilità posturale più frequente negli anziani, e non solo. Seguono le cadute, le difficoltà nei trasferimenti, l’inclinazione laterale del tronco</a:t>
            </a:r>
          </a:p>
          <a:p>
            <a:pPr eaLnBrk="1" hangingPunct="1"/>
            <a:r>
              <a:rPr lang="it-IT" sz="1400" dirty="0" smtClean="0"/>
              <a:t>Dare i dettagli delle cinture, </a:t>
            </a:r>
          </a:p>
          <a:p>
            <a:pPr eaLnBrk="1" hangingPunct="1">
              <a:buFontTx/>
              <a:buChar char="•"/>
            </a:pPr>
            <a:r>
              <a:rPr lang="it-IT" sz="1400" dirty="0" smtClean="0"/>
              <a:t>ricordare che lo schienale deve dare tenuta</a:t>
            </a:r>
          </a:p>
          <a:p>
            <a:pPr eaLnBrk="1" hangingPunct="1"/>
            <a:r>
              <a:rPr lang="it-IT" sz="1400" dirty="0" smtClean="0"/>
              <a:t>Se lo spostamento in avanti è modo per cambiare posizione ed è controllabile, va bene!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076575" y="509588"/>
            <a:ext cx="3040063" cy="2279650"/>
          </a:xfrm>
        </p:spPr>
      </p:sp>
      <p:sp>
        <p:nvSpPr>
          <p:cNvPr id="3" name="Segnaposto note 2"/>
          <p:cNvSpPr>
            <a:spLocks noGrp="1"/>
          </p:cNvSpPr>
          <p:nvPr>
            <p:ph type="body" idx="1"/>
          </p:nvPr>
        </p:nvSpPr>
        <p:spPr>
          <a:xfrm>
            <a:off x="1550518" y="3493673"/>
            <a:ext cx="6843077" cy="2784315"/>
          </a:xfr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400" dirty="0" smtClean="0"/>
              <a:t>Magari la persona si trova bene così, ma se vogliamo almeno provare a portarlo in contatto con lo schienale, dobbiamo creare un angolo più aperto (lo possiamo fare anche mantenendo lo schienale come è e applicando dei supporti - per esempio i cunei del J3 back)</a:t>
            </a:r>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56</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data 3"/>
          <p:cNvSpPr>
            <a:spLocks noGrp="1"/>
          </p:cNvSpPr>
          <p:nvPr>
            <p:ph type="dt" idx="10"/>
          </p:nvPr>
        </p:nvSpPr>
        <p:spPr/>
        <p:txBody>
          <a:bodyPr/>
          <a:lstStyle/>
          <a:p>
            <a:pPr>
              <a:defRPr/>
            </a:pPr>
            <a:fld id="{3569AA52-1034-440A-97CF-C52C0A7AE9A9}" type="datetime1">
              <a:rPr lang="it-IT" smtClean="0">
                <a:solidFill>
                  <a:prstClr val="black"/>
                </a:solidFill>
              </a:rPr>
              <a:pPr>
                <a:defRPr/>
              </a:pPr>
              <a:t>03/03/2016</a:t>
            </a:fld>
            <a:endParaRPr lang="it-IT">
              <a:solidFill>
                <a:prstClr val="black"/>
              </a:solidFill>
            </a:endParaRPr>
          </a:p>
        </p:txBody>
      </p:sp>
      <p:sp>
        <p:nvSpPr>
          <p:cNvPr id="5" name="Segnaposto piè di pagina 4"/>
          <p:cNvSpPr>
            <a:spLocks noGrp="1"/>
          </p:cNvSpPr>
          <p:nvPr>
            <p:ph type="ftr" sz="quarter" idx="11"/>
          </p:nvPr>
        </p:nvSpPr>
        <p:spPr/>
        <p:txBody>
          <a:bodyPr/>
          <a:lstStyle/>
          <a:p>
            <a:pPr>
              <a:defRPr/>
            </a:pPr>
            <a:r>
              <a:rPr lang="it-IT" smtClean="0">
                <a:solidFill>
                  <a:prstClr val="black"/>
                </a:solidFill>
              </a:rPr>
              <a:t>postura specifico</a:t>
            </a:r>
            <a:endParaRPr lang="it-IT">
              <a:solidFill>
                <a:prstClr val="black"/>
              </a:solidFill>
            </a:endParaRPr>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solidFill>
                  <a:prstClr val="black"/>
                </a:solidFill>
              </a:rPr>
              <a:pPr>
                <a:defRPr/>
              </a:pPr>
              <a:t>57</a:t>
            </a:fld>
            <a:endParaRPr lang="it-IT">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3"/>
          <p:cNvSpPr>
            <a:spLocks noGrp="1" noChangeArrowheads="1"/>
          </p:cNvSpPr>
          <p:nvPr>
            <p:ph type="dt" sz="quarter" idx="1"/>
          </p:nvPr>
        </p:nvSpPr>
        <p:spPr>
          <a:noFill/>
        </p:spPr>
        <p:txBody>
          <a:bodyPr/>
          <a:lstStyle/>
          <a:p>
            <a:fld id="{5C5333C5-297D-4654-A3D0-9509DE8E123A}" type="datetime1">
              <a:rPr lang="it-IT" smtClean="0">
                <a:solidFill>
                  <a:prstClr val="black"/>
                </a:solidFill>
                <a:latin typeface="Arial" charset="0"/>
              </a:rPr>
              <a:pPr/>
              <a:t>03/03/2016</a:t>
            </a:fld>
            <a:endParaRPr lang="it-IT" smtClean="0">
              <a:solidFill>
                <a:prstClr val="black"/>
              </a:solidFill>
              <a:latin typeface="Arial" charset="0"/>
            </a:endParaRPr>
          </a:p>
        </p:txBody>
      </p:sp>
      <p:sp>
        <p:nvSpPr>
          <p:cNvPr id="292867" name="Rectangle 6"/>
          <p:cNvSpPr>
            <a:spLocks noGrp="1" noChangeArrowheads="1"/>
          </p:cNvSpPr>
          <p:nvPr>
            <p:ph type="ftr" sz="quarter" idx="4"/>
          </p:nvPr>
        </p:nvSpPr>
        <p:spPr>
          <a:noFill/>
        </p:spPr>
        <p:txBody>
          <a:bodyPr/>
          <a:lstStyle/>
          <a:p>
            <a:r>
              <a:rPr lang="it-IT" smtClean="0">
                <a:solidFill>
                  <a:prstClr val="black"/>
                </a:solidFill>
                <a:latin typeface="Arial" charset="0"/>
              </a:rPr>
              <a:t>postura specifico</a:t>
            </a:r>
          </a:p>
        </p:txBody>
      </p:sp>
      <p:sp>
        <p:nvSpPr>
          <p:cNvPr id="292868" name="Rectangle 7"/>
          <p:cNvSpPr>
            <a:spLocks noGrp="1" noChangeArrowheads="1"/>
          </p:cNvSpPr>
          <p:nvPr>
            <p:ph type="sldNum" sz="quarter" idx="5"/>
          </p:nvPr>
        </p:nvSpPr>
        <p:spPr>
          <a:noFill/>
        </p:spPr>
        <p:txBody>
          <a:bodyPr/>
          <a:lstStyle/>
          <a:p>
            <a:fld id="{A94A26C0-3683-4C03-9981-1AB9D93E9556}" type="slidenum">
              <a:rPr lang="it-IT" smtClean="0">
                <a:solidFill>
                  <a:prstClr val="black"/>
                </a:solidFill>
                <a:latin typeface="Arial" charset="0"/>
              </a:rPr>
              <a:pPr/>
              <a:t>58</a:t>
            </a:fld>
            <a:endParaRPr lang="it-IT" smtClean="0">
              <a:solidFill>
                <a:prstClr val="black"/>
              </a:solidFill>
              <a:latin typeface="Arial" charset="0"/>
            </a:endParaRPr>
          </a:p>
        </p:txBody>
      </p:sp>
      <p:sp>
        <p:nvSpPr>
          <p:cNvPr id="292869" name="Rectangle 2"/>
          <p:cNvSpPr>
            <a:spLocks noGrp="1" noRot="1" noChangeAspect="1" noChangeArrowheads="1" noTextEdit="1"/>
          </p:cNvSpPr>
          <p:nvPr>
            <p:ph type="sldImg"/>
          </p:nvPr>
        </p:nvSpPr>
        <p:spPr>
          <a:xfrm>
            <a:off x="3670300" y="941388"/>
            <a:ext cx="2066925" cy="1550987"/>
          </a:xfrm>
          <a:ln/>
        </p:spPr>
      </p:sp>
      <p:sp>
        <p:nvSpPr>
          <p:cNvPr id="292870" name="Rectangle 3"/>
          <p:cNvSpPr>
            <a:spLocks noGrp="1" noChangeArrowheads="1"/>
          </p:cNvSpPr>
          <p:nvPr>
            <p:ph type="body" idx="1"/>
          </p:nvPr>
        </p:nvSpPr>
        <p:spPr>
          <a:xfrm>
            <a:off x="1323129" y="3224760"/>
            <a:ext cx="7277206" cy="3054336"/>
          </a:xfrm>
          <a:noFill/>
          <a:ln/>
        </p:spPr>
        <p:txBody>
          <a:bodyPr/>
          <a:lstStyle/>
          <a:p>
            <a:pPr eaLnBrk="1" hangingPunct="1"/>
            <a:r>
              <a:rPr lang="it-IT" sz="1400" dirty="0" smtClean="0">
                <a:latin typeface="Arial" charset="0"/>
              </a:rPr>
              <a:t>BS: cosa vi suggerisce una posizione così? La giovane donna ha una pc con </a:t>
            </a:r>
            <a:r>
              <a:rPr lang="it-IT" sz="1400" dirty="0" err="1" smtClean="0">
                <a:latin typeface="Arial" charset="0"/>
              </a:rPr>
              <a:t>rm</a:t>
            </a:r>
            <a:r>
              <a:rPr lang="it-IT" sz="1400" dirty="0" smtClean="0">
                <a:latin typeface="Arial" charset="0"/>
              </a:rPr>
              <a:t> profondo</a:t>
            </a:r>
          </a:p>
          <a:p>
            <a:pPr eaLnBrk="1" hangingPunct="1"/>
            <a:endParaRPr lang="it-IT" sz="1400" dirty="0" smtClean="0">
              <a:latin typeface="Arial" charset="0"/>
            </a:endParaRPr>
          </a:p>
          <a:p>
            <a:pPr eaLnBrk="1" hangingPunct="1"/>
            <a:r>
              <a:rPr lang="it-IT" sz="1400" dirty="0" smtClean="0">
                <a:latin typeface="Arial" charset="0"/>
              </a:rPr>
              <a:t>Nota:</a:t>
            </a:r>
          </a:p>
          <a:p>
            <a:pPr eaLnBrk="1" hangingPunct="1">
              <a:buFontTx/>
              <a:buChar char="•"/>
            </a:pPr>
            <a:r>
              <a:rPr lang="it-IT" sz="1400" dirty="0" smtClean="0">
                <a:latin typeface="Arial" charset="0"/>
              </a:rPr>
              <a:t>Che siede quasi sul bordo del sedile, e che i familiari devono seguitare a tirarla indietro (il divaricatore non è più usato perché ha già fatto danni. Al suo posto, una cintura davanti ai </a:t>
            </a:r>
            <a:r>
              <a:rPr lang="it-IT" sz="1400" dirty="0" err="1" smtClean="0">
                <a:latin typeface="Arial" charset="0"/>
              </a:rPr>
              <a:t>piedi…</a:t>
            </a:r>
            <a:r>
              <a:rPr lang="it-IT" sz="1400" dirty="0" smtClean="0">
                <a:latin typeface="Arial" charset="0"/>
              </a:rPr>
              <a:t> )</a:t>
            </a:r>
          </a:p>
          <a:p>
            <a:pPr eaLnBrk="1" hangingPunct="1">
              <a:buFontTx/>
              <a:buChar char="•"/>
            </a:pPr>
            <a:r>
              <a:rPr lang="it-IT" sz="1400" dirty="0" smtClean="0">
                <a:latin typeface="Arial" charset="0"/>
              </a:rPr>
              <a:t>Che il </a:t>
            </a:r>
            <a:r>
              <a:rPr lang="it-IT" sz="1400" dirty="0" err="1" smtClean="0">
                <a:latin typeface="Arial" charset="0"/>
              </a:rPr>
              <a:t>sdp</a:t>
            </a:r>
            <a:r>
              <a:rPr lang="it-IT" sz="1400" dirty="0" smtClean="0">
                <a:latin typeface="Arial" charset="0"/>
              </a:rPr>
              <a:t> è un </a:t>
            </a:r>
            <a:r>
              <a:rPr lang="it-IT" sz="1400" dirty="0" err="1" smtClean="0">
                <a:latin typeface="Arial" charset="0"/>
              </a:rPr>
              <a:t>matrix</a:t>
            </a:r>
            <a:r>
              <a:rPr lang="it-IT" sz="1400" dirty="0" smtClean="0">
                <a:latin typeface="Arial" charset="0"/>
              </a:rPr>
              <a:t> creato a 90° e pure con una spinta lombare (un dispositivo che ha senso solo se c’è flessione dell’anca disponibile: mostrare con scheletro)</a:t>
            </a:r>
          </a:p>
          <a:p>
            <a:pPr eaLnBrk="1" hangingPunct="1">
              <a:buFontTx/>
              <a:buChar char="•"/>
            </a:pPr>
            <a:r>
              <a:rPr lang="it-IT" sz="1400" dirty="0" smtClean="0">
                <a:latin typeface="Arial" charset="0"/>
              </a:rPr>
              <a:t>Che l’anca di sinistra sta sopra quella di destra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7D99A522-1E8A-42B7-9B49-FE1FAA1B1A71}" type="slidenum">
              <a:rPr lang="it-IT" smtClean="0"/>
              <a:pPr/>
              <a:t>59</a:t>
            </a:fld>
            <a:endParaRPr lang="it-IT" smtClean="0"/>
          </a:p>
        </p:txBody>
      </p:sp>
      <p:sp>
        <p:nvSpPr>
          <p:cNvPr id="293891" name="Rectangle 2"/>
          <p:cNvSpPr>
            <a:spLocks noGrp="1" noRot="1" noChangeAspect="1" noChangeArrowheads="1" noTextEdit="1"/>
          </p:cNvSpPr>
          <p:nvPr>
            <p:ph type="sldImg"/>
          </p:nvPr>
        </p:nvSpPr>
        <p:spPr>
          <a:xfrm>
            <a:off x="3392488" y="604838"/>
            <a:ext cx="2851150" cy="2138362"/>
          </a:xfrm>
          <a:ln/>
        </p:spPr>
      </p:sp>
      <p:sp>
        <p:nvSpPr>
          <p:cNvPr id="293892" name="Rectangle 3"/>
          <p:cNvSpPr>
            <a:spLocks noGrp="1" noChangeArrowheads="1"/>
          </p:cNvSpPr>
          <p:nvPr>
            <p:ph type="body" idx="1"/>
          </p:nvPr>
        </p:nvSpPr>
        <p:spPr>
          <a:noFill/>
          <a:ln/>
        </p:spPr>
        <p:txBody>
          <a:bodyPr/>
          <a:lstStyle/>
          <a:p>
            <a:pPr eaLnBrk="1" hangingPunct="1"/>
            <a:r>
              <a:rPr lang="it-IT" sz="1400" dirty="0" smtClean="0"/>
              <a:t>Spostare alcune volte lo sguardo dall’una all’altra foto, per cogliere le differenze di allineamento.</a:t>
            </a:r>
          </a:p>
          <a:p>
            <a:pPr eaLnBrk="1" hangingPunct="1"/>
            <a:r>
              <a:rPr lang="it-IT" sz="1400" dirty="0" smtClean="0"/>
              <a:t>A cosa è dovuto l’apparente allungamento del tronco?</a:t>
            </a:r>
          </a:p>
          <a:p>
            <a:pPr eaLnBrk="1" hangingPunct="1"/>
            <a:r>
              <a:rPr lang="it-IT" sz="1400" dirty="0" smtClean="0"/>
              <a:t>Non si è potuto completare il lavoro perché non si poteva scavare il cuscino sotto il lato sinistro (era un cuscino di prova). </a:t>
            </a:r>
          </a:p>
          <a:p>
            <a:pPr eaLnBrk="1" hangingPunct="1"/>
            <a:r>
              <a:rPr lang="it-IT" sz="1400" dirty="0" smtClean="0"/>
              <a:t>Notare la posizione in cui va sostenuto il piede sinistro per consentire all’extrarotazione di non influire sull’allineamento pelvico</a:t>
            </a:r>
          </a:p>
          <a:p>
            <a:pPr eaLnBrk="1" hangingPunct="1"/>
            <a:r>
              <a:rPr lang="it-IT" sz="1400" dirty="0" smtClean="0"/>
              <a:t>Notare come il rachide cervicale non sia più obbligato a flettere a destra per compensare l’obliquità delle spalle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39F008D0-E9ED-4F74-8F2E-679137F8A0B0}" type="slidenum">
              <a:rPr lang="it-IT" smtClean="0">
                <a:solidFill>
                  <a:prstClr val="black"/>
                </a:solidFill>
              </a:rPr>
              <a:pPr/>
              <a:t>60</a:t>
            </a:fld>
            <a:endParaRPr lang="it-IT" smtClean="0">
              <a:solidFill>
                <a:prstClr val="black"/>
              </a:solidFill>
            </a:endParaRPr>
          </a:p>
        </p:txBody>
      </p:sp>
      <p:sp>
        <p:nvSpPr>
          <p:cNvPr id="296963" name="Rectangle 2"/>
          <p:cNvSpPr>
            <a:spLocks noGrp="1" noRot="1" noChangeAspect="1" noChangeArrowheads="1" noTextEdit="1"/>
          </p:cNvSpPr>
          <p:nvPr>
            <p:ph type="sldImg"/>
          </p:nvPr>
        </p:nvSpPr>
        <p:spPr>
          <a:xfrm>
            <a:off x="2786063" y="509588"/>
            <a:ext cx="2586037" cy="1938337"/>
          </a:xfrm>
          <a:ln/>
        </p:spPr>
      </p:sp>
      <p:sp>
        <p:nvSpPr>
          <p:cNvPr id="296964" name="Rectangle 3"/>
          <p:cNvSpPr>
            <a:spLocks noGrp="1" noChangeArrowheads="1"/>
          </p:cNvSpPr>
          <p:nvPr>
            <p:ph type="body" idx="1"/>
          </p:nvPr>
        </p:nvSpPr>
        <p:spPr>
          <a:noFill/>
          <a:ln/>
        </p:spPr>
        <p:txBody>
          <a:bodyPr/>
          <a:lstStyle/>
          <a:p>
            <a:pPr eaLnBrk="1" hangingPunct="1"/>
            <a:r>
              <a:rPr lang="it-IT" sz="1400" dirty="0" smtClean="0">
                <a:latin typeface="Arial" charset="0"/>
              </a:rPr>
              <a:t>Stabiliamo quanta possibilità concreta di posizionare ci sono concesse dalla struttura scheletrica e muscolare (conoscere limitazioni articolari, deformità e retrazioni)</a:t>
            </a:r>
          </a:p>
          <a:p>
            <a:pPr eaLnBrk="1" hangingPunct="1"/>
            <a:r>
              <a:rPr lang="it-IT" sz="1400" dirty="0" smtClean="0">
                <a:latin typeface="Arial" charset="0"/>
              </a:rPr>
              <a:t> </a:t>
            </a:r>
          </a:p>
          <a:p>
            <a:pPr marL="0" lvl="1" eaLnBrk="1" hangingPunct="1"/>
            <a:r>
              <a:rPr lang="it-IT" sz="1400" i="1" dirty="0" smtClean="0"/>
              <a:t>Ci sono altre cause che impediscano di raggiungere o mantenere la postura di riferimento (che non siano cause di dolore)? (io non ne trovo)</a:t>
            </a:r>
            <a:endParaRPr lang="it-IT" sz="1400" dirty="0" smtClean="0"/>
          </a:p>
          <a:p>
            <a:pPr eaLnBrk="1" hangingPunct="1"/>
            <a:endParaRPr lang="it-IT" sz="1400" b="1" dirty="0" smtClean="0">
              <a:latin typeface="Arial" charset="0"/>
            </a:endParaRPr>
          </a:p>
          <a:p>
            <a:pPr eaLnBrk="1" hangingPunct="1"/>
            <a:r>
              <a:rPr lang="it-IT" sz="1400" b="1" dirty="0" smtClean="0">
                <a:latin typeface="Arial" charset="0"/>
              </a:rPr>
              <a:t>Ripeto una precisazione importante: </a:t>
            </a:r>
            <a:r>
              <a:rPr lang="it-IT" sz="1400" dirty="0" smtClean="0">
                <a:latin typeface="Arial" charset="0"/>
              </a:rPr>
              <a:t>Anche se c’è la mobilità necessaria, non è detto che la postura ideale sia quella ideale per l’utente: magari non la sente comoda né funzionale</a:t>
            </a:r>
          </a:p>
          <a:p>
            <a:pPr eaLnBrk="1" hangingPunct="1"/>
            <a:endParaRPr lang="it-IT" sz="1400" dirty="0" smtClean="0">
              <a:latin typeface="Arial" charset="0"/>
            </a:endParaRPr>
          </a:p>
        </p:txBody>
      </p:sp>
      <p:sp>
        <p:nvSpPr>
          <p:cNvPr id="296965" name="Segnaposto data 4"/>
          <p:cNvSpPr>
            <a:spLocks noGrp="1"/>
          </p:cNvSpPr>
          <p:nvPr>
            <p:ph type="dt" sz="quarter" idx="1"/>
          </p:nvPr>
        </p:nvSpPr>
        <p:spPr>
          <a:noFill/>
        </p:spPr>
        <p:txBody>
          <a:bodyPr/>
          <a:lstStyle/>
          <a:p>
            <a:fld id="{CC27DE77-AFB9-4E34-BD97-C5A2A04898F1}" type="datetime1">
              <a:rPr lang="it-IT" smtClean="0">
                <a:solidFill>
                  <a:prstClr val="black"/>
                </a:solidFill>
              </a:rPr>
              <a:pPr/>
              <a:t>03/03/2016</a:t>
            </a:fld>
            <a:endParaRPr lang="it-IT" smtClean="0">
              <a:solidFill>
                <a:prstClr val="black"/>
              </a:solidFill>
            </a:endParaRPr>
          </a:p>
        </p:txBody>
      </p:sp>
      <p:sp>
        <p:nvSpPr>
          <p:cNvPr id="296966" name="Segnaposto piè di pagina 5"/>
          <p:cNvSpPr>
            <a:spLocks noGrp="1"/>
          </p:cNvSpPr>
          <p:nvPr>
            <p:ph type="ftr" sz="quarter" idx="4"/>
          </p:nvPr>
        </p:nvSpPr>
        <p:spPr>
          <a:noFill/>
        </p:spPr>
        <p:txBody>
          <a:bodyPr/>
          <a:lstStyle/>
          <a:p>
            <a:r>
              <a:rPr lang="it-IT" smtClean="0">
                <a:solidFill>
                  <a:prstClr val="black"/>
                </a:solidFill>
              </a:rPr>
              <a:t>postura specifico</a:t>
            </a:r>
          </a:p>
        </p:txBody>
      </p:sp>
      <p:sp>
        <p:nvSpPr>
          <p:cNvPr id="296967" name="CasellaDiTesto 6"/>
          <p:cNvSpPr txBox="1">
            <a:spLocks noChangeArrowheads="1"/>
          </p:cNvSpPr>
          <p:nvPr/>
        </p:nvSpPr>
        <p:spPr bwMode="auto">
          <a:xfrm>
            <a:off x="7029120" y="1598964"/>
            <a:ext cx="2170758" cy="461665"/>
          </a:xfrm>
          <a:prstGeom prst="rect">
            <a:avLst/>
          </a:prstGeom>
          <a:noFill/>
          <a:ln w="9525" cap="rnd">
            <a:solidFill>
              <a:schemeClr val="tx1"/>
            </a:solidFill>
            <a:miter lim="800000"/>
            <a:headEnd/>
            <a:tailEnd/>
          </a:ln>
        </p:spPr>
        <p:txBody>
          <a:bodyPr anchor="ctr">
            <a:spAutoFit/>
          </a:bodyPr>
          <a:lstStyle/>
          <a:p>
            <a:r>
              <a:rPr lang="it-IT" sz="1200">
                <a:solidFill>
                  <a:prstClr val="black"/>
                </a:solidFill>
              </a:rPr>
              <a:t>Fino a dove possiamo arrivare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3"/>
          <p:cNvSpPr>
            <a:spLocks noGrp="1" noChangeArrowheads="1"/>
          </p:cNvSpPr>
          <p:nvPr>
            <p:ph type="dt" sz="quarter" idx="1"/>
          </p:nvPr>
        </p:nvSpPr>
        <p:spPr>
          <a:noFill/>
        </p:spPr>
        <p:txBody>
          <a:bodyPr/>
          <a:lstStyle/>
          <a:p>
            <a:fld id="{28D0DAFD-5E8C-4CF9-A8C3-921A205C993B}" type="datetime1">
              <a:rPr lang="it-IT" smtClean="0"/>
              <a:pPr/>
              <a:t>03/03/2016</a:t>
            </a:fld>
            <a:endParaRPr lang="it-IT" smtClean="0"/>
          </a:p>
        </p:txBody>
      </p:sp>
      <p:sp>
        <p:nvSpPr>
          <p:cNvPr id="299011" name="Rectangle 6"/>
          <p:cNvSpPr>
            <a:spLocks noGrp="1" noChangeArrowheads="1"/>
          </p:cNvSpPr>
          <p:nvPr>
            <p:ph type="ftr" sz="quarter" idx="4"/>
          </p:nvPr>
        </p:nvSpPr>
        <p:spPr>
          <a:noFill/>
        </p:spPr>
        <p:txBody>
          <a:bodyPr/>
          <a:lstStyle/>
          <a:p>
            <a:r>
              <a:rPr lang="it-IT" smtClean="0"/>
              <a:t>postura specifico</a:t>
            </a:r>
          </a:p>
        </p:txBody>
      </p:sp>
      <p:sp>
        <p:nvSpPr>
          <p:cNvPr id="299012" name="Rectangle 7"/>
          <p:cNvSpPr>
            <a:spLocks noGrp="1" noChangeArrowheads="1"/>
          </p:cNvSpPr>
          <p:nvPr>
            <p:ph type="sldNum" sz="quarter" idx="5"/>
          </p:nvPr>
        </p:nvSpPr>
        <p:spPr>
          <a:noFill/>
        </p:spPr>
        <p:txBody>
          <a:bodyPr/>
          <a:lstStyle/>
          <a:p>
            <a:fld id="{D7E90DED-2C83-418C-B81F-5B40AADC0507}" type="slidenum">
              <a:rPr lang="it-IT" smtClean="0"/>
              <a:pPr/>
              <a:t>61</a:t>
            </a:fld>
            <a:endParaRPr lang="it-IT" smtClean="0"/>
          </a:p>
        </p:txBody>
      </p:sp>
      <p:sp>
        <p:nvSpPr>
          <p:cNvPr id="299013" name="Rectangle 2"/>
          <p:cNvSpPr>
            <a:spLocks noGrp="1" noRot="1" noChangeAspect="1" noChangeArrowheads="1" noTextEdit="1"/>
          </p:cNvSpPr>
          <p:nvPr>
            <p:ph type="sldImg"/>
          </p:nvPr>
        </p:nvSpPr>
        <p:spPr>
          <a:xfrm>
            <a:off x="3692525" y="655638"/>
            <a:ext cx="2647950" cy="1985962"/>
          </a:xfrm>
          <a:solidFill>
            <a:srgbClr val="FFFFFF"/>
          </a:solidFill>
          <a:ln/>
        </p:spPr>
      </p:sp>
      <p:sp>
        <p:nvSpPr>
          <p:cNvPr id="299014" name="Rectangle 3"/>
          <p:cNvSpPr>
            <a:spLocks noGrp="1" noChangeArrowheads="1"/>
          </p:cNvSpPr>
          <p:nvPr>
            <p:ph type="body" idx="1"/>
          </p:nvPr>
        </p:nvSpPr>
        <p:spPr>
          <a:xfrm>
            <a:off x="925750" y="3037702"/>
            <a:ext cx="7778436" cy="3308897"/>
          </a:xfrm>
          <a:solidFill>
            <a:srgbClr val="FFFFFF"/>
          </a:solidFill>
          <a:ln>
            <a:solidFill>
              <a:srgbClr val="000000"/>
            </a:solidFill>
          </a:ln>
        </p:spPr>
        <p:txBody>
          <a:bodyPr/>
          <a:lstStyle/>
          <a:p>
            <a:pPr eaLnBrk="1" hangingPunct="1"/>
            <a:r>
              <a:rPr lang="it-IT" sz="1400" b="1" dirty="0" smtClean="0"/>
              <a:t>Da qui in avanti, è dedicato solo ad alcuni – ma non rari, e comunque impegnativi - utenti</a:t>
            </a:r>
            <a:endParaRPr lang="it-IT" sz="1400" dirty="0" smtClean="0"/>
          </a:p>
          <a:p>
            <a:pPr eaLnBrk="1" hangingPunct="1"/>
            <a:r>
              <a:rPr lang="it-IT" sz="1400" dirty="0" smtClean="0"/>
              <a:t>Dare i dettagli delle cinture, compresi quelli che servono per opporsi alle rotazioni</a:t>
            </a:r>
          </a:p>
          <a:p>
            <a:pPr eaLnBrk="1" hangingPunct="1">
              <a:buFontTx/>
              <a:buChar char="•"/>
            </a:pPr>
            <a:r>
              <a:rPr lang="it-IT" sz="1400" dirty="0" smtClean="0"/>
              <a:t>ricordare che lo schienale deve dare tenuta</a:t>
            </a:r>
          </a:p>
          <a:p>
            <a:pPr eaLnBrk="1" hangingPunct="1">
              <a:buFontTx/>
              <a:buChar char="•"/>
            </a:pPr>
            <a:r>
              <a:rPr lang="it-IT" sz="1400" dirty="0" smtClean="0"/>
              <a:t>La persona che vorrebbe spingersi con i piedi e riesce solo se va in avanti col bacino: che fare?</a:t>
            </a:r>
          </a:p>
          <a:p>
            <a:pPr eaLnBrk="1" hangingPunct="1">
              <a:buFontTx/>
              <a:buChar char="•"/>
            </a:pPr>
            <a:r>
              <a:rPr lang="it-IT" sz="1400" dirty="0" smtClean="0"/>
              <a:t>La persona che ha capacità di cambiare posizione volontariamente non tollera – comprensibilmente – un sistema così basculato da ostacolare il movimento.  Chi ne è capace lo dice, chi non riesce ad esprimersi verbalmente lo comunica cercando di spostarsi</a:t>
            </a:r>
          </a:p>
          <a:p>
            <a:pPr eaLnBrk="1" hangingPunct="1"/>
            <a:r>
              <a:rPr lang="it-IT" sz="1400" dirty="0" smtClean="0"/>
              <a:t>(dettaglio sul cuscino: </a:t>
            </a:r>
            <a:r>
              <a:rPr lang="it-IT" sz="1400" dirty="0" err="1" smtClean="0"/>
              <a:t>Zollars</a:t>
            </a:r>
            <a:r>
              <a:rPr lang="it-IT" sz="1400" dirty="0" smtClean="0"/>
              <a:t> (da </a:t>
            </a:r>
            <a:r>
              <a:rPr lang="it-IT" sz="1400" dirty="0" err="1" smtClean="0"/>
              <a:t>Noon</a:t>
            </a:r>
            <a:r>
              <a:rPr lang="it-IT" sz="1400" dirty="0" smtClean="0"/>
              <a:t>) consiglia una rampa </a:t>
            </a:r>
            <a:r>
              <a:rPr lang="it-IT" sz="1400" b="1" dirty="0" smtClean="0"/>
              <a:t>a 90°</a:t>
            </a:r>
            <a:r>
              <a:rPr lang="it-IT" sz="1400" dirty="0" smtClean="0"/>
              <a:t> coperta da un foglio a media densità; dice </a:t>
            </a:r>
            <a:r>
              <a:rPr lang="it-IT" sz="1400" smtClean="0"/>
              <a:t>che se la rampa </a:t>
            </a:r>
            <a:r>
              <a:rPr lang="it-IT" sz="1400" dirty="0" smtClean="0"/>
              <a:t>è meno pendente le IT scappano avanti)</a:t>
            </a:r>
          </a:p>
          <a:p>
            <a:pPr eaLnBrk="1" hangingPunct="1">
              <a:buFontTx/>
              <a:buChar char="•"/>
            </a:pPr>
            <a:endParaRPr lang="it-IT" sz="14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175" y="822325"/>
            <a:ext cx="2709863" cy="2032000"/>
          </a:xfrm>
        </p:spPr>
      </p:sp>
      <p:sp>
        <p:nvSpPr>
          <p:cNvPr id="3" name="Segnaposto note 2"/>
          <p:cNvSpPr>
            <a:spLocks noGrp="1"/>
          </p:cNvSpPr>
          <p:nvPr>
            <p:ph type="body" idx="1"/>
          </p:nvPr>
        </p:nvSpPr>
        <p:spPr>
          <a:xfrm>
            <a:off x="1731690" y="3554444"/>
            <a:ext cx="6782648" cy="2724596"/>
          </a:xfrm>
        </p:spPr>
        <p:txBody>
          <a:bodyPr>
            <a:normAutofit/>
          </a:bodyPr>
          <a:lstStyle/>
          <a:p>
            <a:r>
              <a:rPr lang="it-IT" sz="1400" noProof="0" dirty="0" smtClean="0"/>
              <a:t>È un uomo molto indipendente con forte ipertono. Nel vecchio sistema è seduto su un cuscino ad aria: il bacino va costantemente a destra, il tronco a sinistra. </a:t>
            </a:r>
          </a:p>
          <a:p>
            <a:r>
              <a:rPr lang="it-IT" sz="1400" noProof="0" dirty="0" smtClean="0"/>
              <a:t>Un cuscino in espanso, modellato e con ampi</a:t>
            </a:r>
            <a:r>
              <a:rPr lang="it-IT" sz="1400" baseline="0" noProof="0" dirty="0" smtClean="0"/>
              <a:t> avallamenti per bacino e cosce, fa un lavoro decisamente migliore nel dare controllo. È stata anche molto approfondita la sagomatura dello schienale.</a:t>
            </a:r>
            <a:endParaRPr lang="it-IT" sz="1400" noProof="0" dirty="0" smtClean="0"/>
          </a:p>
          <a:p>
            <a:endParaRPr lang="it-IT" sz="1400" noProof="0" dirty="0" smtClean="0"/>
          </a:p>
          <a:p>
            <a:r>
              <a:rPr lang="it-IT" sz="1400" noProof="0" dirty="0" smtClean="0"/>
              <a:t> </a:t>
            </a:r>
            <a:endParaRPr lang="it-IT" sz="1400" dirty="0" smtClean="0"/>
          </a:p>
          <a:p>
            <a:endParaRPr lang="it-IT" sz="1400" dirty="0"/>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6</a:t>
            </a:fld>
            <a:endParaRPr lang="it-IT">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A6C0CA1-2DB8-48D9-B66A-4AF24987E23A}" type="slidenum">
              <a:rPr lang="it-IT" smtClean="0"/>
              <a:pPr/>
              <a:t>62</a:t>
            </a:fld>
            <a:endParaRPr lang="it-IT" smtClean="0"/>
          </a:p>
        </p:txBody>
      </p:sp>
      <p:sp>
        <p:nvSpPr>
          <p:cNvPr id="297987" name="Rectangle 2"/>
          <p:cNvSpPr>
            <a:spLocks noGrp="1" noRot="1" noChangeAspect="1" noChangeArrowheads="1" noTextEdit="1"/>
          </p:cNvSpPr>
          <p:nvPr>
            <p:ph type="sldImg"/>
          </p:nvPr>
        </p:nvSpPr>
        <p:spPr>
          <a:xfrm>
            <a:off x="3279775" y="655638"/>
            <a:ext cx="2854325" cy="2141537"/>
          </a:xfrm>
          <a:ln/>
        </p:spPr>
      </p:sp>
      <p:sp>
        <p:nvSpPr>
          <p:cNvPr id="297988" name="Rectangle 3"/>
          <p:cNvSpPr>
            <a:spLocks noGrp="1" noChangeArrowheads="1"/>
          </p:cNvSpPr>
          <p:nvPr>
            <p:ph type="body" idx="1"/>
          </p:nvPr>
        </p:nvSpPr>
        <p:spPr>
          <a:xfrm>
            <a:off x="1240433" y="3294478"/>
            <a:ext cx="7359902" cy="2983511"/>
          </a:xfrm>
          <a:noFill/>
          <a:ln/>
        </p:spPr>
        <p:txBody>
          <a:bodyPr/>
          <a:lstStyle/>
          <a:p>
            <a:pPr eaLnBrk="1" hangingPunct="1"/>
            <a:r>
              <a:rPr lang="it-IT" smtClean="0">
                <a:latin typeface="Arial" charset="0"/>
              </a:rPr>
              <a:t>Mobilità passiva, cioè non i movimenti che la persona riesce a fare attivamente (“con la sua forza”), ma la sua flessibilità. </a:t>
            </a:r>
          </a:p>
          <a:p>
            <a:pPr eaLnBrk="1" hangingPunct="1"/>
            <a:r>
              <a:rPr lang="it-IT" smtClean="0">
                <a:latin typeface="Arial" charset="0"/>
              </a:rPr>
              <a:t>Per le valutazioni fisiche possono essere necessarie più persone, soprattutto se l’utente ha una disabilità motoria grave</a:t>
            </a:r>
          </a:p>
          <a:p>
            <a:pPr eaLnBrk="1" hangingPunct="1"/>
            <a:r>
              <a:rPr lang="it-IT" smtClean="0">
                <a:latin typeface="Arial" charset="0"/>
              </a:rPr>
              <a:t>Con anche e ginocchia flesse, come da seduto</a:t>
            </a:r>
          </a:p>
          <a:p>
            <a:pPr eaLnBrk="1" hangingPunct="1"/>
            <a:r>
              <a:rPr lang="it-IT" smtClean="0">
                <a:latin typeface="Arial" charset="0"/>
              </a:rPr>
              <a:t>Le limitazioni articolari e le retrazioni sono da ritenersi fisse, le contratture dipendono dallo stato di tensione e quindi possono scomparire in condizioni opportune (o con terapie opportune!). Con la pazienza e la manipolazione sapiente e il contributo di chi conosce bene l’utente si riesce a distinguere, prima o poi.</a:t>
            </a:r>
          </a:p>
          <a:p>
            <a:pPr eaLnBrk="1" hangingPunct="1"/>
            <a:r>
              <a:rPr lang="it-IT" smtClean="0">
                <a:latin typeface="Arial" charset="0"/>
              </a:rPr>
              <a:t>Setting confortevole:</a:t>
            </a:r>
          </a:p>
          <a:p>
            <a:pPr lvl="1" eaLnBrk="1" hangingPunct="1">
              <a:buFontTx/>
              <a:buChar char="•"/>
            </a:pPr>
            <a:r>
              <a:rPr lang="it-IT" smtClean="0">
                <a:latin typeface="Arial" charset="0"/>
              </a:rPr>
              <a:t>Con i genitori vicini per tranquillizzare</a:t>
            </a:r>
          </a:p>
          <a:p>
            <a:pPr lvl="1" eaLnBrk="1" hangingPunct="1">
              <a:buFontTx/>
              <a:buChar char="•"/>
            </a:pPr>
            <a:r>
              <a:rPr lang="it-IT" smtClean="0">
                <a:latin typeface="Arial" charset="0"/>
              </a:rPr>
              <a:t>accertandosi che non abbia fame, sete, freddo, caldo, fastidio da rumore e folla…</a:t>
            </a:r>
          </a:p>
          <a:p>
            <a:pPr lvl="1" eaLnBrk="1" hangingPunct="1">
              <a:buFontTx/>
              <a:buChar char="•"/>
            </a:pPr>
            <a:r>
              <a:rPr lang="it-IT" smtClean="0">
                <a:latin typeface="Arial" charset="0"/>
              </a:rPr>
              <a:t>Procedendo con calma e rassicurando</a:t>
            </a:r>
          </a:p>
          <a:p>
            <a:pPr eaLnBrk="1" hangingPunct="1"/>
            <a:endParaRPr lang="it-IT" smtClean="0">
              <a:latin typeface="Arial" charset="0"/>
            </a:endParaRPr>
          </a:p>
        </p:txBody>
      </p:sp>
      <p:sp>
        <p:nvSpPr>
          <p:cNvPr id="297989" name="Segnaposto data 4"/>
          <p:cNvSpPr>
            <a:spLocks noGrp="1"/>
          </p:cNvSpPr>
          <p:nvPr>
            <p:ph type="dt" sz="quarter" idx="1"/>
          </p:nvPr>
        </p:nvSpPr>
        <p:spPr>
          <a:noFill/>
        </p:spPr>
        <p:txBody>
          <a:bodyPr/>
          <a:lstStyle/>
          <a:p>
            <a:fld id="{09A6FC4B-086A-42C0-80E5-116AF442E289}" type="datetime1">
              <a:rPr lang="it-IT" smtClean="0"/>
              <a:pPr/>
              <a:t>03/03/2016</a:t>
            </a:fld>
            <a:endParaRPr lang="it-IT" smtClean="0"/>
          </a:p>
        </p:txBody>
      </p:sp>
      <p:sp>
        <p:nvSpPr>
          <p:cNvPr id="297990" name="Segnaposto piè di pagina 5"/>
          <p:cNvSpPr>
            <a:spLocks noGrp="1"/>
          </p:cNvSpPr>
          <p:nvPr>
            <p:ph type="ftr" sz="quarter" idx="4"/>
          </p:nvPr>
        </p:nvSpPr>
        <p:spPr>
          <a:noFill/>
        </p:spPr>
        <p:txBody>
          <a:bodyPr/>
          <a:lstStyle/>
          <a:p>
            <a:r>
              <a:rPr lang="it-IT" smtClean="0"/>
              <a:t>postura specifico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3"/>
          <p:cNvSpPr>
            <a:spLocks noGrp="1" noChangeArrowheads="1"/>
          </p:cNvSpPr>
          <p:nvPr>
            <p:ph type="dt" sz="quarter" idx="1"/>
          </p:nvPr>
        </p:nvSpPr>
        <p:spPr>
          <a:noFill/>
        </p:spPr>
        <p:txBody>
          <a:bodyPr/>
          <a:lstStyle/>
          <a:p>
            <a:fld id="{AF3F8A5E-18C6-4AEF-AF2F-44DF71FB5E71}" type="datetime1">
              <a:rPr lang="it-IT" smtClean="0"/>
              <a:pPr/>
              <a:t>03/03/2016</a:t>
            </a:fld>
            <a:endParaRPr lang="it-IT" smtClean="0"/>
          </a:p>
        </p:txBody>
      </p:sp>
      <p:sp>
        <p:nvSpPr>
          <p:cNvPr id="300035" name="Rectangle 6"/>
          <p:cNvSpPr>
            <a:spLocks noGrp="1" noChangeArrowheads="1"/>
          </p:cNvSpPr>
          <p:nvPr>
            <p:ph type="ftr" sz="quarter" idx="4"/>
          </p:nvPr>
        </p:nvSpPr>
        <p:spPr>
          <a:noFill/>
        </p:spPr>
        <p:txBody>
          <a:bodyPr/>
          <a:lstStyle/>
          <a:p>
            <a:r>
              <a:rPr lang="it-IT" smtClean="0"/>
              <a:t>postura specifico</a:t>
            </a:r>
          </a:p>
        </p:txBody>
      </p:sp>
      <p:sp>
        <p:nvSpPr>
          <p:cNvPr id="300036" name="Rectangle 7"/>
          <p:cNvSpPr>
            <a:spLocks noGrp="1" noChangeArrowheads="1"/>
          </p:cNvSpPr>
          <p:nvPr>
            <p:ph type="sldNum" sz="quarter" idx="5"/>
          </p:nvPr>
        </p:nvSpPr>
        <p:spPr>
          <a:noFill/>
        </p:spPr>
        <p:txBody>
          <a:bodyPr/>
          <a:lstStyle/>
          <a:p>
            <a:fld id="{584D3A07-DE3F-418D-8B7D-068239F1D180}" type="slidenum">
              <a:rPr lang="it-IT" smtClean="0"/>
              <a:pPr/>
              <a:t>63</a:t>
            </a:fld>
            <a:endParaRPr lang="it-IT" smtClean="0"/>
          </a:p>
        </p:txBody>
      </p:sp>
      <p:sp>
        <p:nvSpPr>
          <p:cNvPr id="300037" name="Rectangle 2"/>
          <p:cNvSpPr>
            <a:spLocks noGrp="1" noRot="1" noChangeAspect="1" noChangeArrowheads="1" noTextEdit="1"/>
          </p:cNvSpPr>
          <p:nvPr>
            <p:ph type="sldImg"/>
          </p:nvPr>
        </p:nvSpPr>
        <p:spPr>
          <a:xfrm>
            <a:off x="3605213" y="357188"/>
            <a:ext cx="2514600" cy="1885950"/>
          </a:xfrm>
          <a:ln/>
        </p:spPr>
      </p:sp>
      <p:sp>
        <p:nvSpPr>
          <p:cNvPr id="300038" name="Rectangle 3"/>
          <p:cNvSpPr>
            <a:spLocks noGrp="1" noChangeArrowheads="1"/>
          </p:cNvSpPr>
          <p:nvPr>
            <p:ph type="body" idx="1"/>
          </p:nvPr>
        </p:nvSpPr>
        <p:spPr>
          <a:noFill/>
          <a:ln/>
        </p:spPr>
        <p:txBody>
          <a:bodyPr lIns="89730" tIns="44865" rIns="89730" bIns="44865"/>
          <a:lstStyle/>
          <a:p>
            <a:pPr eaLnBrk="1" hangingPunct="1"/>
            <a:r>
              <a:rPr lang="it-IT" sz="1400" dirty="0" smtClean="0"/>
              <a:t>Ricordiamo che dobbiamo capire cosa succede in effetti. Questa ragazza sembra avere molti problemi di ipertono </a:t>
            </a:r>
            <a:r>
              <a:rPr lang="it-IT" sz="1400" dirty="0" err="1" smtClean="0"/>
              <a:t>estensorio</a:t>
            </a:r>
            <a:r>
              <a:rPr lang="it-IT" sz="1400" dirty="0" smtClean="0"/>
              <a:t>.</a:t>
            </a:r>
          </a:p>
          <a:p>
            <a:pPr eaLnBrk="1" hangingPunct="1"/>
            <a:r>
              <a:rPr lang="it-IT" sz="1400" dirty="0" smtClean="0"/>
              <a:t>Una valutazione sul lettino mostrò che aveva una forte limitazione della flessione dell’anca sinistra.</a:t>
            </a:r>
          </a:p>
          <a:p>
            <a:pPr eaLnBrk="1" hangingPunct="1"/>
            <a:r>
              <a:rPr lang="it-IT" sz="1400" dirty="0" smtClean="0"/>
              <a:t>Poiché la carrozzina aveva un angolo sedile/schienale di circa 100°, sentiva male standoci seduta e reagiva aumentando il tono </a:t>
            </a:r>
            <a:r>
              <a:rPr lang="it-IT" sz="1400" dirty="0" err="1" smtClean="0"/>
              <a:t>estensorio</a:t>
            </a:r>
            <a:r>
              <a:rPr lang="it-IT" sz="1400" dirty="0" smtClean="0"/>
              <a:t> (e la cintura pelvica le impediva di scivolare in avanti!).</a:t>
            </a:r>
          </a:p>
          <a:p>
            <a:pPr eaLnBrk="1" hangingPunct="1"/>
            <a:r>
              <a:rPr lang="it-IT" sz="1400" dirty="0" smtClean="0"/>
              <a:t>Quando si aggiustò il sistema di postura per accogliere l’anca limitata, si rilassò moltissimo</a:t>
            </a:r>
            <a:r>
              <a:rPr lang="en-US" sz="1400" dirty="0" smtClean="0"/>
              <a:t> (</a:t>
            </a:r>
            <a:r>
              <a:rPr lang="en-US" sz="1400" dirty="0" err="1" smtClean="0"/>
              <a:t>notare</a:t>
            </a:r>
            <a:r>
              <a:rPr lang="en-US" sz="1400" dirty="0" smtClean="0"/>
              <a:t> </a:t>
            </a:r>
            <a:r>
              <a:rPr lang="it-IT" sz="1400" dirty="0" smtClean="0"/>
              <a:t>la faccia, le braccia e i piedi</a:t>
            </a:r>
            <a:r>
              <a:rPr lang="en-US" sz="1400" dirty="0" smtClean="0"/>
              <a:t>).</a:t>
            </a:r>
          </a:p>
          <a:p>
            <a:pPr eaLnBrk="1" hangingPunct="1"/>
            <a:r>
              <a:rPr lang="en-US" sz="1400" dirty="0" smtClean="0"/>
              <a:t>In </a:t>
            </a:r>
            <a:r>
              <a:rPr lang="it-IT" sz="1400" dirty="0" smtClean="0"/>
              <a:t>questo caso si scelse di abbassare il sedile a sinistra. Se anche l’anca destra fosse stata limitata, avremmo aperto l’angolo sedile-schienale.</a:t>
            </a:r>
          </a:p>
          <a:p>
            <a:pPr eaLnBrk="1" hangingPunct="1"/>
            <a:r>
              <a:rPr lang="it-IT" sz="1400" dirty="0" smtClean="0"/>
              <a:t>(notare a </a:t>
            </a:r>
            <a:r>
              <a:rPr lang="it-IT" sz="1400" dirty="0" err="1" smtClean="0"/>
              <a:t>sn</a:t>
            </a:r>
            <a:r>
              <a:rPr lang="it-IT" sz="1400" dirty="0" smtClean="0"/>
              <a:t> lo strapiombo di tronco e dove arriva la </a:t>
            </a:r>
            <a:r>
              <a:rPr lang="it-IT" sz="1400" dirty="0" err="1" smtClean="0"/>
              <a:t>pettorina…</a:t>
            </a:r>
            <a:endParaRPr lang="en-US" sz="1400"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64</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dt" sz="quarter" idx="1"/>
          </p:nvPr>
        </p:nvSpPr>
        <p:spPr>
          <a:noFill/>
        </p:spPr>
        <p:txBody>
          <a:bodyPr/>
          <a:lstStyle/>
          <a:p>
            <a:fld id="{715FC074-4749-4B01-B41D-F5B76D4F2BAF}" type="datetime1">
              <a:rPr lang="it-IT" smtClean="0"/>
              <a:pPr/>
              <a:t>03/03/2016</a:t>
            </a:fld>
            <a:endParaRPr lang="it-IT" smtClean="0"/>
          </a:p>
        </p:txBody>
      </p:sp>
      <p:sp>
        <p:nvSpPr>
          <p:cNvPr id="303107" name="Rectangle 6"/>
          <p:cNvSpPr>
            <a:spLocks noGrp="1" noChangeArrowheads="1"/>
          </p:cNvSpPr>
          <p:nvPr>
            <p:ph type="ftr" sz="quarter" idx="4"/>
          </p:nvPr>
        </p:nvSpPr>
        <p:spPr>
          <a:noFill/>
        </p:spPr>
        <p:txBody>
          <a:bodyPr/>
          <a:lstStyle/>
          <a:p>
            <a:r>
              <a:rPr lang="it-IT" smtClean="0"/>
              <a:t>postura specifico</a:t>
            </a:r>
          </a:p>
        </p:txBody>
      </p:sp>
      <p:sp>
        <p:nvSpPr>
          <p:cNvPr id="303108" name="Rectangle 7"/>
          <p:cNvSpPr>
            <a:spLocks noGrp="1" noChangeArrowheads="1"/>
          </p:cNvSpPr>
          <p:nvPr>
            <p:ph type="sldNum" sz="quarter" idx="5"/>
          </p:nvPr>
        </p:nvSpPr>
        <p:spPr>
          <a:noFill/>
        </p:spPr>
        <p:txBody>
          <a:bodyPr/>
          <a:lstStyle/>
          <a:p>
            <a:fld id="{098A6979-7DDD-4A1B-AE45-E468E87E4A53}" type="slidenum">
              <a:rPr lang="it-IT" smtClean="0"/>
              <a:pPr/>
              <a:t>65</a:t>
            </a:fld>
            <a:endParaRPr lang="it-IT" smtClean="0"/>
          </a:p>
        </p:txBody>
      </p:sp>
      <p:sp>
        <p:nvSpPr>
          <p:cNvPr id="303109" name="Rectangle 2"/>
          <p:cNvSpPr>
            <a:spLocks noGrp="1" noRot="1" noChangeAspect="1" noChangeArrowheads="1" noTextEdit="1"/>
          </p:cNvSpPr>
          <p:nvPr>
            <p:ph type="sldImg"/>
          </p:nvPr>
        </p:nvSpPr>
        <p:spPr>
          <a:xfrm>
            <a:off x="3649663" y="455613"/>
            <a:ext cx="2324100" cy="1743075"/>
          </a:xfrm>
          <a:solidFill>
            <a:srgbClr val="FFFFFF"/>
          </a:solidFill>
          <a:ln/>
        </p:spPr>
      </p:sp>
      <p:sp>
        <p:nvSpPr>
          <p:cNvPr id="303110" name="Rectangle 3"/>
          <p:cNvSpPr>
            <a:spLocks noGrp="1" noChangeArrowheads="1"/>
          </p:cNvSpPr>
          <p:nvPr>
            <p:ph type="body" idx="1"/>
          </p:nvPr>
        </p:nvSpPr>
        <p:spPr>
          <a:xfrm>
            <a:off x="1323129" y="3224760"/>
            <a:ext cx="7277206" cy="3054336"/>
          </a:xfrm>
          <a:solidFill>
            <a:srgbClr val="FFFFFF"/>
          </a:solidFill>
          <a:ln>
            <a:solidFill>
              <a:srgbClr val="000000"/>
            </a:solidFill>
          </a:ln>
        </p:spPr>
        <p:txBody>
          <a:bodyPr/>
          <a:lstStyle/>
          <a:p>
            <a:pPr eaLnBrk="1" hangingPunct="1"/>
            <a:endParaRPr lang="it-IT"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3"/>
          <p:cNvSpPr>
            <a:spLocks noGrp="1" noChangeArrowheads="1"/>
          </p:cNvSpPr>
          <p:nvPr>
            <p:ph type="dt" sz="quarter" idx="1"/>
          </p:nvPr>
        </p:nvSpPr>
        <p:spPr>
          <a:noFill/>
        </p:spPr>
        <p:txBody>
          <a:bodyPr/>
          <a:lstStyle/>
          <a:p>
            <a:fld id="{79C4E737-A793-491C-9CDF-F857940E6BE6}" type="datetime1">
              <a:rPr lang="it-IT" smtClean="0"/>
              <a:pPr/>
              <a:t>03/03/2016</a:t>
            </a:fld>
            <a:endParaRPr lang="it-IT" smtClean="0"/>
          </a:p>
        </p:txBody>
      </p:sp>
      <p:sp>
        <p:nvSpPr>
          <p:cNvPr id="304131" name="Rectangle 6"/>
          <p:cNvSpPr>
            <a:spLocks noGrp="1" noChangeArrowheads="1"/>
          </p:cNvSpPr>
          <p:nvPr>
            <p:ph type="ftr" sz="quarter" idx="4"/>
          </p:nvPr>
        </p:nvSpPr>
        <p:spPr>
          <a:noFill/>
        </p:spPr>
        <p:txBody>
          <a:bodyPr/>
          <a:lstStyle/>
          <a:p>
            <a:r>
              <a:rPr lang="it-IT" smtClean="0"/>
              <a:t>postura specifico</a:t>
            </a:r>
          </a:p>
        </p:txBody>
      </p:sp>
      <p:sp>
        <p:nvSpPr>
          <p:cNvPr id="304132" name="Rectangle 7"/>
          <p:cNvSpPr>
            <a:spLocks noGrp="1" noChangeArrowheads="1"/>
          </p:cNvSpPr>
          <p:nvPr>
            <p:ph type="sldNum" sz="quarter" idx="5"/>
          </p:nvPr>
        </p:nvSpPr>
        <p:spPr>
          <a:noFill/>
        </p:spPr>
        <p:txBody>
          <a:bodyPr/>
          <a:lstStyle/>
          <a:p>
            <a:fld id="{3FA69D9F-881B-4AFB-9CC4-238AA9826FC8}" type="slidenum">
              <a:rPr lang="it-IT" smtClean="0"/>
              <a:pPr/>
              <a:t>66</a:t>
            </a:fld>
            <a:endParaRPr lang="it-IT" smtClean="0"/>
          </a:p>
        </p:txBody>
      </p:sp>
      <p:sp>
        <p:nvSpPr>
          <p:cNvPr id="304133" name="Rectangle 2"/>
          <p:cNvSpPr>
            <a:spLocks noGrp="1" noRot="1" noChangeAspect="1" noChangeArrowheads="1" noTextEdit="1"/>
          </p:cNvSpPr>
          <p:nvPr>
            <p:ph type="sldImg"/>
          </p:nvPr>
        </p:nvSpPr>
        <p:spPr>
          <a:xfrm>
            <a:off x="3554413" y="903288"/>
            <a:ext cx="2403475" cy="1801812"/>
          </a:xfrm>
          <a:ln/>
        </p:spPr>
      </p:sp>
      <p:sp>
        <p:nvSpPr>
          <p:cNvPr id="30413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egnaposto immagine diapositiva 1"/>
          <p:cNvSpPr>
            <a:spLocks noGrp="1" noRot="1" noChangeAspect="1" noTextEdit="1"/>
          </p:cNvSpPr>
          <p:nvPr>
            <p:ph type="sldImg"/>
          </p:nvPr>
        </p:nvSpPr>
        <p:spPr>
          <a:xfrm>
            <a:off x="3440113" y="804863"/>
            <a:ext cx="2741612" cy="2055812"/>
          </a:xfrm>
          <a:ln/>
        </p:spPr>
      </p:sp>
      <p:sp>
        <p:nvSpPr>
          <p:cNvPr id="305155" name="Segnaposto note 2"/>
          <p:cNvSpPr>
            <a:spLocks noGrp="1"/>
          </p:cNvSpPr>
          <p:nvPr>
            <p:ph type="body" idx="1"/>
          </p:nvPr>
        </p:nvSpPr>
        <p:spPr>
          <a:xfrm>
            <a:off x="1447173" y="3244679"/>
            <a:ext cx="7029119" cy="3034416"/>
          </a:xfrm>
          <a:noFill/>
          <a:ln/>
        </p:spPr>
        <p:txBody>
          <a:bodyPr/>
          <a:lstStyle/>
          <a:p>
            <a:r>
              <a:rPr lang="it-IT" smtClean="0">
                <a:latin typeface="Arial" charset="0"/>
              </a:rPr>
              <a:t>In modo controllato, cioè mantenendo comunque il soggetto in contatto con le superfici di sostegno (e mantenendovelo molto bene)</a:t>
            </a:r>
          </a:p>
        </p:txBody>
      </p:sp>
      <p:sp>
        <p:nvSpPr>
          <p:cNvPr id="305156" name="Segnaposto data 3"/>
          <p:cNvSpPr>
            <a:spLocks noGrp="1"/>
          </p:cNvSpPr>
          <p:nvPr>
            <p:ph type="dt" sz="quarter" idx="1"/>
          </p:nvPr>
        </p:nvSpPr>
        <p:spPr>
          <a:noFill/>
        </p:spPr>
        <p:txBody>
          <a:bodyPr/>
          <a:lstStyle/>
          <a:p>
            <a:fld id="{212E722E-F2A1-4E4E-A92D-CB90889EBDC4}" type="datetime1">
              <a:rPr lang="it-IT" smtClean="0">
                <a:solidFill>
                  <a:prstClr val="black"/>
                </a:solidFill>
              </a:rPr>
              <a:pPr/>
              <a:t>03/03/2016</a:t>
            </a:fld>
            <a:endParaRPr lang="it-IT" smtClean="0">
              <a:solidFill>
                <a:prstClr val="black"/>
              </a:solidFill>
            </a:endParaRPr>
          </a:p>
        </p:txBody>
      </p:sp>
      <p:sp>
        <p:nvSpPr>
          <p:cNvPr id="305157" name="Segnaposto piè di pagina 4"/>
          <p:cNvSpPr>
            <a:spLocks noGrp="1"/>
          </p:cNvSpPr>
          <p:nvPr>
            <p:ph type="ftr" sz="quarter" idx="4"/>
          </p:nvPr>
        </p:nvSpPr>
        <p:spPr>
          <a:noFill/>
        </p:spPr>
        <p:txBody>
          <a:bodyPr/>
          <a:lstStyle/>
          <a:p>
            <a:r>
              <a:rPr lang="it-IT" smtClean="0">
                <a:solidFill>
                  <a:prstClr val="black"/>
                </a:solidFill>
              </a:rPr>
              <a:t>postura specifico</a:t>
            </a:r>
          </a:p>
        </p:txBody>
      </p:sp>
      <p:sp>
        <p:nvSpPr>
          <p:cNvPr id="305158" name="Segnaposto numero diapositiva 5"/>
          <p:cNvSpPr>
            <a:spLocks noGrp="1"/>
          </p:cNvSpPr>
          <p:nvPr>
            <p:ph type="sldNum" sz="quarter" idx="5"/>
          </p:nvPr>
        </p:nvSpPr>
        <p:spPr>
          <a:noFill/>
        </p:spPr>
        <p:txBody>
          <a:bodyPr/>
          <a:lstStyle/>
          <a:p>
            <a:fld id="{A670A408-DE0E-45D5-9E8E-B92A895F391E}" type="slidenum">
              <a:rPr lang="it-IT" smtClean="0">
                <a:solidFill>
                  <a:prstClr val="black"/>
                </a:solidFill>
              </a:rPr>
              <a:pPr/>
              <a:t>67</a:t>
            </a:fld>
            <a:endParaRPr lang="it-IT" smtClean="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p:cNvSpPr>
            <a:spLocks noGrp="1" noRot="1" noChangeAspect="1" noTextEdit="1"/>
          </p:cNvSpPr>
          <p:nvPr>
            <p:ph type="sldImg"/>
          </p:nvPr>
        </p:nvSpPr>
        <p:spPr>
          <a:xfrm>
            <a:off x="2636838" y="319088"/>
            <a:ext cx="2598737" cy="1947862"/>
          </a:xfrm>
          <a:ln/>
        </p:spPr>
      </p:sp>
      <p:sp>
        <p:nvSpPr>
          <p:cNvPr id="306179" name="Segnaposto note 2"/>
          <p:cNvSpPr>
            <a:spLocks noGrp="1"/>
          </p:cNvSpPr>
          <p:nvPr>
            <p:ph type="body" idx="1"/>
          </p:nvPr>
        </p:nvSpPr>
        <p:spPr>
          <a:xfrm>
            <a:off x="1343778" y="2846283"/>
            <a:ext cx="6967123" cy="3233616"/>
          </a:xfrm>
          <a:noFill/>
          <a:ln/>
        </p:spPr>
        <p:txBody>
          <a:bodyPr/>
          <a:lstStyle/>
          <a:p>
            <a:r>
              <a:rPr lang="it-IT" sz="1400" dirty="0" smtClean="0">
                <a:latin typeface="Arial" charset="0"/>
              </a:rPr>
              <a:t>Storia di almeno 10 anni. Cominciata con schienali e pedane, ora si estende a tutti i componenti.  Oggi è nel repertorio di soluzioni dei terapisti specializzati. </a:t>
            </a:r>
          </a:p>
          <a:p>
            <a:r>
              <a:rPr lang="it-IT" sz="1400" dirty="0" smtClean="0">
                <a:latin typeface="Arial" charset="0"/>
              </a:rPr>
              <a:t>Due classi di sistemi dinamici:</a:t>
            </a:r>
          </a:p>
          <a:p>
            <a:pPr>
              <a:buFontTx/>
              <a:buChar char="•"/>
            </a:pPr>
            <a:r>
              <a:rPr lang="it-IT" sz="1400" dirty="0" smtClean="0">
                <a:latin typeface="Arial" charset="0"/>
              </a:rPr>
              <a:t>quelli che lasciano uscire da una data postura e poi riportano in quella postura. </a:t>
            </a:r>
          </a:p>
          <a:p>
            <a:pPr>
              <a:buFontTx/>
              <a:buChar char="•"/>
            </a:pPr>
            <a:r>
              <a:rPr lang="it-IT" sz="1400" dirty="0" smtClean="0">
                <a:latin typeface="Arial" charset="0"/>
              </a:rPr>
              <a:t>quelli che danno sostegno in diverse posture senza avere una specifica postura di partenza (come un bracciolo mobile o un sistema basculante dinamico).</a:t>
            </a:r>
          </a:p>
          <a:p>
            <a:pPr algn="ctr"/>
            <a:r>
              <a:rPr lang="it-IT" sz="1400" dirty="0" smtClean="0">
                <a:latin typeface="Arial" charset="0"/>
              </a:rPr>
              <a:t> </a:t>
            </a:r>
          </a:p>
        </p:txBody>
      </p:sp>
      <p:sp>
        <p:nvSpPr>
          <p:cNvPr id="306180" name="Segnaposto data 3"/>
          <p:cNvSpPr>
            <a:spLocks noGrp="1"/>
          </p:cNvSpPr>
          <p:nvPr>
            <p:ph type="dt" sz="quarter" idx="1"/>
          </p:nvPr>
        </p:nvSpPr>
        <p:spPr>
          <a:noFill/>
        </p:spPr>
        <p:txBody>
          <a:bodyPr/>
          <a:lstStyle/>
          <a:p>
            <a:fld id="{6B8A223E-CC71-4C14-88D7-94E19C9DB11C}" type="datetime1">
              <a:rPr lang="it-IT" smtClean="0">
                <a:solidFill>
                  <a:prstClr val="black"/>
                </a:solidFill>
                <a:latin typeface="Arial" charset="0"/>
              </a:rPr>
              <a:pPr/>
              <a:t>03/03/2016</a:t>
            </a:fld>
            <a:endParaRPr lang="it-IT" smtClean="0">
              <a:solidFill>
                <a:prstClr val="black"/>
              </a:solidFill>
              <a:latin typeface="Arial" charset="0"/>
            </a:endParaRPr>
          </a:p>
        </p:txBody>
      </p:sp>
      <p:sp>
        <p:nvSpPr>
          <p:cNvPr id="306181" name="Segnaposto piè di pagina 4"/>
          <p:cNvSpPr>
            <a:spLocks noGrp="1"/>
          </p:cNvSpPr>
          <p:nvPr>
            <p:ph type="ftr" sz="quarter" idx="4"/>
          </p:nvPr>
        </p:nvSpPr>
        <p:spPr>
          <a:noFill/>
        </p:spPr>
        <p:txBody>
          <a:bodyPr/>
          <a:lstStyle/>
          <a:p>
            <a:r>
              <a:rPr lang="it-IT" smtClean="0">
                <a:solidFill>
                  <a:prstClr val="black"/>
                </a:solidFill>
                <a:latin typeface="Arial" charset="0"/>
              </a:rPr>
              <a:t>postura specifico</a:t>
            </a:r>
          </a:p>
        </p:txBody>
      </p:sp>
      <p:sp>
        <p:nvSpPr>
          <p:cNvPr id="306182" name="Segnaposto numero diapositiva 5"/>
          <p:cNvSpPr>
            <a:spLocks noGrp="1"/>
          </p:cNvSpPr>
          <p:nvPr>
            <p:ph type="sldNum" sz="quarter" idx="5"/>
          </p:nvPr>
        </p:nvSpPr>
        <p:spPr>
          <a:noFill/>
        </p:spPr>
        <p:txBody>
          <a:bodyPr/>
          <a:lstStyle/>
          <a:p>
            <a:fld id="{691AB25C-59F3-4172-A9E2-250067BDD4A8}" type="slidenum">
              <a:rPr lang="it-IT" smtClean="0">
                <a:solidFill>
                  <a:prstClr val="black"/>
                </a:solidFill>
                <a:latin typeface="Arial" charset="0"/>
              </a:rPr>
              <a:pPr/>
              <a:t>68</a:t>
            </a:fld>
            <a:endParaRPr lang="it-IT" smtClean="0">
              <a:solidFill>
                <a:prstClr val="black"/>
              </a:solidFill>
              <a:latin typeface="Arial" charset="0"/>
            </a:endParaRPr>
          </a:p>
        </p:txBody>
      </p:sp>
      <p:sp>
        <p:nvSpPr>
          <p:cNvPr id="306183" name="CasellaDiTesto 7"/>
          <p:cNvSpPr txBox="1">
            <a:spLocks noChangeArrowheads="1"/>
          </p:cNvSpPr>
          <p:nvPr/>
        </p:nvSpPr>
        <p:spPr bwMode="auto">
          <a:xfrm>
            <a:off x="7132495" y="1202923"/>
            <a:ext cx="2687605" cy="461665"/>
          </a:xfrm>
          <a:prstGeom prst="rect">
            <a:avLst/>
          </a:prstGeom>
          <a:noFill/>
          <a:ln w="9525">
            <a:noFill/>
            <a:miter lim="800000"/>
            <a:headEnd/>
            <a:tailEnd/>
          </a:ln>
        </p:spPr>
        <p:txBody>
          <a:bodyPr>
            <a:spAutoFit/>
          </a:bodyPr>
          <a:lstStyle/>
          <a:p>
            <a:r>
              <a:rPr lang="it-IT" sz="1200">
                <a:solidFill>
                  <a:prstClr val="black"/>
                </a:solidFill>
              </a:rPr>
              <a:t>Con ciò che significa e ciò che ne consegue</a:t>
            </a:r>
          </a:p>
        </p:txBody>
      </p:sp>
      <p:cxnSp>
        <p:nvCxnSpPr>
          <p:cNvPr id="12" name="Connettore 2 11"/>
          <p:cNvCxnSpPr/>
          <p:nvPr/>
        </p:nvCxnSpPr>
        <p:spPr>
          <a:xfrm rot="10800000" flipV="1">
            <a:off x="6305537" y="1363386"/>
            <a:ext cx="826955" cy="138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p:cNvSpPr>
            <a:spLocks noGrp="1" noRot="1" noChangeAspect="1" noTextEdit="1"/>
          </p:cNvSpPr>
          <p:nvPr>
            <p:ph type="sldImg"/>
          </p:nvPr>
        </p:nvSpPr>
        <p:spPr>
          <a:xfrm>
            <a:off x="2636838" y="319088"/>
            <a:ext cx="2598737" cy="1947862"/>
          </a:xfrm>
          <a:ln/>
        </p:spPr>
      </p:sp>
      <p:sp>
        <p:nvSpPr>
          <p:cNvPr id="306179" name="Segnaposto note 2"/>
          <p:cNvSpPr>
            <a:spLocks noGrp="1"/>
          </p:cNvSpPr>
          <p:nvPr>
            <p:ph type="body" idx="1"/>
          </p:nvPr>
        </p:nvSpPr>
        <p:spPr>
          <a:xfrm>
            <a:off x="1033703" y="2600625"/>
            <a:ext cx="7649354" cy="3731609"/>
          </a:xfrm>
          <a:noFill/>
          <a:ln/>
        </p:spPr>
        <p:txBody>
          <a:bodyPr/>
          <a:lstStyle/>
          <a:p>
            <a:pPr>
              <a:buFontTx/>
              <a:buChar char="•"/>
            </a:pPr>
            <a:r>
              <a:rPr lang="it-IT" sz="1400" dirty="0" smtClean="0">
                <a:latin typeface="Arial" charset="0"/>
              </a:rPr>
              <a:t>Non è ancora dimostrata, ma è universalmente osservata la riduzione in forza e durata degli spasmi. E basta poco movimento: 5 cm o anche meno di arretramento della sommità dello schienale sono sufficienti - e non disturbano l’allineamento del bacino. E poi non ci vuole una gran resistenza: basta la minima necessaria per riportare in posizione quando il movimento si rilascia. </a:t>
            </a:r>
          </a:p>
          <a:p>
            <a:pPr>
              <a:buFontTx/>
              <a:buChar char="•"/>
            </a:pPr>
            <a:r>
              <a:rPr lang="it-IT" sz="1400" dirty="0" smtClean="0">
                <a:latin typeface="Arial" charset="0"/>
              </a:rPr>
              <a:t>Riduzione della pressione. Chi ha forti spasmi estensori può patire danni da pressione e/o strofinamento di cinture o barre pelviche: uno schienale dinamico può risolvere il problema. Un appoggiatesta dinamico può fungere da ammortizzatore per chi lo colpisce violentemente con il capo.</a:t>
            </a:r>
          </a:p>
          <a:p>
            <a:pPr>
              <a:buFontTx/>
              <a:buChar char="•"/>
            </a:pPr>
            <a:r>
              <a:rPr lang="it-IT" sz="1400" dirty="0" smtClean="0">
                <a:latin typeface="Arial" charset="0"/>
              </a:rPr>
              <a:t>Un beneficio inaspettato è che la posizione è più stabile. Forse il bacino sta più fermo perché le contrazioni sono libere di realizzare i movimenti distali e non forzano il bacino fuori posizione.</a:t>
            </a:r>
          </a:p>
          <a:p>
            <a:pPr>
              <a:buFontTx/>
              <a:buChar char="•"/>
            </a:pPr>
            <a:r>
              <a:rPr lang="it-IT" sz="1400" dirty="0" smtClean="0">
                <a:latin typeface="Arial" charset="0"/>
              </a:rPr>
              <a:t>Anche il comfort è migliore. Hanno meno dolore alla schiena – con schienale dinamico - e alle ginocchia – con appoggiagambe dinamico.</a:t>
            </a:r>
          </a:p>
          <a:p>
            <a:pPr>
              <a:buFontTx/>
              <a:buChar char="•"/>
            </a:pPr>
            <a:r>
              <a:rPr lang="it-IT" sz="1400" dirty="0" smtClean="0">
                <a:latin typeface="Arial" charset="0"/>
              </a:rPr>
              <a:t>un effetto collaterale positivo è la riduzione dei danni ai sistemi di postura. Molte delle persone avevano una lunga storia di rotture dei tubi dello schienale e degli appoggiapiedi. Problemi spesso del tutto risolti con i sistemi dinamici.</a:t>
            </a:r>
          </a:p>
        </p:txBody>
      </p:sp>
      <p:sp>
        <p:nvSpPr>
          <p:cNvPr id="306180" name="Segnaposto data 3"/>
          <p:cNvSpPr>
            <a:spLocks noGrp="1"/>
          </p:cNvSpPr>
          <p:nvPr>
            <p:ph type="dt" sz="quarter" idx="1"/>
          </p:nvPr>
        </p:nvSpPr>
        <p:spPr>
          <a:noFill/>
        </p:spPr>
        <p:txBody>
          <a:bodyPr/>
          <a:lstStyle/>
          <a:p>
            <a:fld id="{6B8A223E-CC71-4C14-88D7-94E19C9DB11C}" type="datetime1">
              <a:rPr lang="it-IT" smtClean="0">
                <a:solidFill>
                  <a:prstClr val="black"/>
                </a:solidFill>
                <a:latin typeface="Arial" charset="0"/>
              </a:rPr>
              <a:pPr/>
              <a:t>03/03/2016</a:t>
            </a:fld>
            <a:endParaRPr lang="it-IT" smtClean="0">
              <a:solidFill>
                <a:prstClr val="black"/>
              </a:solidFill>
              <a:latin typeface="Arial" charset="0"/>
            </a:endParaRPr>
          </a:p>
        </p:txBody>
      </p:sp>
      <p:sp>
        <p:nvSpPr>
          <p:cNvPr id="306181" name="Segnaposto piè di pagina 4"/>
          <p:cNvSpPr>
            <a:spLocks noGrp="1"/>
          </p:cNvSpPr>
          <p:nvPr>
            <p:ph type="ftr" sz="quarter" idx="4"/>
          </p:nvPr>
        </p:nvSpPr>
        <p:spPr>
          <a:noFill/>
        </p:spPr>
        <p:txBody>
          <a:bodyPr/>
          <a:lstStyle/>
          <a:p>
            <a:r>
              <a:rPr lang="it-IT" smtClean="0">
                <a:solidFill>
                  <a:prstClr val="black"/>
                </a:solidFill>
                <a:latin typeface="Arial" charset="0"/>
              </a:rPr>
              <a:t>postura specifico</a:t>
            </a:r>
          </a:p>
        </p:txBody>
      </p:sp>
      <p:sp>
        <p:nvSpPr>
          <p:cNvPr id="306182" name="Segnaposto numero diapositiva 5"/>
          <p:cNvSpPr>
            <a:spLocks noGrp="1"/>
          </p:cNvSpPr>
          <p:nvPr>
            <p:ph type="sldNum" sz="quarter" idx="5"/>
          </p:nvPr>
        </p:nvSpPr>
        <p:spPr>
          <a:noFill/>
        </p:spPr>
        <p:txBody>
          <a:bodyPr/>
          <a:lstStyle/>
          <a:p>
            <a:fld id="{691AB25C-59F3-4172-A9E2-250067BDD4A8}" type="slidenum">
              <a:rPr lang="it-IT" smtClean="0">
                <a:solidFill>
                  <a:prstClr val="black"/>
                </a:solidFill>
                <a:latin typeface="Arial" charset="0"/>
              </a:rPr>
              <a:pPr/>
              <a:t>69</a:t>
            </a:fld>
            <a:endParaRPr lang="it-IT" smtClean="0">
              <a:solidFill>
                <a:prstClr val="black"/>
              </a:solidFill>
              <a:latin typeface="Arial" charset="0"/>
            </a:endParaRPr>
          </a:p>
        </p:txBody>
      </p:sp>
      <p:sp>
        <p:nvSpPr>
          <p:cNvPr id="306183" name="CasellaDiTesto 7"/>
          <p:cNvSpPr txBox="1">
            <a:spLocks noChangeArrowheads="1"/>
          </p:cNvSpPr>
          <p:nvPr/>
        </p:nvSpPr>
        <p:spPr bwMode="auto">
          <a:xfrm>
            <a:off x="7132495" y="1202923"/>
            <a:ext cx="2687605" cy="461665"/>
          </a:xfrm>
          <a:prstGeom prst="rect">
            <a:avLst/>
          </a:prstGeom>
          <a:noFill/>
          <a:ln w="9525">
            <a:noFill/>
            <a:miter lim="800000"/>
            <a:headEnd/>
            <a:tailEnd/>
          </a:ln>
        </p:spPr>
        <p:txBody>
          <a:bodyPr>
            <a:spAutoFit/>
          </a:bodyPr>
          <a:lstStyle/>
          <a:p>
            <a:r>
              <a:rPr lang="it-IT" sz="1200">
                <a:solidFill>
                  <a:prstClr val="black"/>
                </a:solidFill>
              </a:rPr>
              <a:t>Con ciò che significa e ciò che ne consegue</a:t>
            </a:r>
          </a:p>
        </p:txBody>
      </p:sp>
      <p:cxnSp>
        <p:nvCxnSpPr>
          <p:cNvPr id="12" name="Connettore 2 11"/>
          <p:cNvCxnSpPr/>
          <p:nvPr/>
        </p:nvCxnSpPr>
        <p:spPr>
          <a:xfrm rot="10800000" flipV="1">
            <a:off x="6305537" y="1363386"/>
            <a:ext cx="826955" cy="138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immagine diapositiva 1"/>
          <p:cNvSpPr>
            <a:spLocks noGrp="1" noRot="1" noChangeAspect="1" noTextEdit="1"/>
          </p:cNvSpPr>
          <p:nvPr>
            <p:ph type="sldImg"/>
          </p:nvPr>
        </p:nvSpPr>
        <p:spPr>
          <a:xfrm>
            <a:off x="3302000" y="319088"/>
            <a:ext cx="2597150" cy="1947862"/>
          </a:xfrm>
          <a:ln/>
        </p:spPr>
      </p:sp>
      <p:sp>
        <p:nvSpPr>
          <p:cNvPr id="307203" name="Segnaposto note 2"/>
          <p:cNvSpPr>
            <a:spLocks noGrp="1"/>
          </p:cNvSpPr>
          <p:nvPr>
            <p:ph type="body" idx="1"/>
          </p:nvPr>
        </p:nvSpPr>
        <p:spPr>
          <a:xfrm>
            <a:off x="448093" y="2262711"/>
            <a:ext cx="9245678" cy="4313333"/>
          </a:xfrm>
          <a:noFill/>
          <a:ln/>
        </p:spPr>
        <p:txBody>
          <a:bodyPr/>
          <a:lstStyle/>
          <a:p>
            <a:r>
              <a:rPr lang="it-IT" sz="1400" dirty="0" smtClean="0">
                <a:latin typeface="Arial" charset="0"/>
              </a:rPr>
              <a:t>APPLICAZIONI</a:t>
            </a:r>
          </a:p>
          <a:p>
            <a:r>
              <a:rPr lang="it-IT" sz="1400" dirty="0" smtClean="0">
                <a:latin typeface="Arial" charset="0"/>
              </a:rPr>
              <a:t>Hanno cominciato dagli schienali, via via hanno aggiunto molti altri elementi al repertorio (perfino i supporti laterali del tronco). Alcuni esempi interessanti:</a:t>
            </a:r>
          </a:p>
          <a:p>
            <a:r>
              <a:rPr lang="it-IT" sz="1400" dirty="0" smtClean="0">
                <a:latin typeface="Arial" charset="0"/>
              </a:rPr>
              <a:t>Uno schienale con una molla molto leggera ha consentito di aumentare la ventilazione di chi ha una estensione di tronco molto debole</a:t>
            </a:r>
          </a:p>
          <a:p>
            <a:r>
              <a:rPr lang="it-IT" sz="1400" dirty="0" smtClean="0">
                <a:latin typeface="Arial" charset="0"/>
              </a:rPr>
              <a:t>Un appoggiatesta con una molla molto leggera ha consentito di aumentare la ventilazione e diminuire il reflusso esofageo.</a:t>
            </a:r>
          </a:p>
          <a:p>
            <a:r>
              <a:rPr lang="it-IT" sz="1400" dirty="0" smtClean="0">
                <a:latin typeface="Arial" charset="0"/>
              </a:rPr>
              <a:t>Un sostegno dinamico per l’avambraccio ha consentito di aumentare le possibilità di raggiungere.</a:t>
            </a:r>
          </a:p>
          <a:p>
            <a:r>
              <a:rPr lang="it-IT" sz="1400" dirty="0" smtClean="0">
                <a:latin typeface="Arial" charset="0"/>
              </a:rPr>
              <a:t> </a:t>
            </a:r>
          </a:p>
          <a:p>
            <a:r>
              <a:rPr lang="it-IT" sz="1400" dirty="0" smtClean="0">
                <a:latin typeface="Arial" charset="0"/>
              </a:rPr>
              <a:t>QUESTIONI APERTE</a:t>
            </a:r>
          </a:p>
          <a:p>
            <a:r>
              <a:rPr lang="it-IT" sz="1400" dirty="0" smtClean="0">
                <a:latin typeface="Arial" charset="0"/>
              </a:rPr>
              <a:t>Ci saranno benefici ortopedici?</a:t>
            </a:r>
          </a:p>
          <a:p>
            <a:r>
              <a:rPr lang="it-IT" sz="1400" dirty="0" smtClean="0">
                <a:latin typeface="Arial" charset="0"/>
              </a:rPr>
              <a:t>Quanta resistenza di vuole per ridurre gli spasmi in modo ottimale?</a:t>
            </a:r>
          </a:p>
          <a:p>
            <a:r>
              <a:rPr lang="it-IT" sz="1400" dirty="0" smtClean="0">
                <a:latin typeface="Arial" charset="0"/>
              </a:rPr>
              <a:t>Bisognerà mettere in atto anche uno smorzamento (</a:t>
            </a:r>
            <a:r>
              <a:rPr lang="it-IT" sz="1400" dirty="0" err="1" smtClean="0">
                <a:latin typeface="Arial" charset="0"/>
              </a:rPr>
              <a:t>dampening</a:t>
            </a:r>
            <a:r>
              <a:rPr lang="it-IT" sz="1400" dirty="0" smtClean="0">
                <a:latin typeface="Arial" charset="0"/>
              </a:rPr>
              <a:t>), in modo che il ritorno sia rallentato?</a:t>
            </a:r>
          </a:p>
          <a:p>
            <a:r>
              <a:rPr lang="it-IT" sz="1400" dirty="0" smtClean="0">
                <a:latin typeface="Arial" charset="0"/>
              </a:rPr>
              <a:t>Ci sono situazioni in cui bisognerà bloccarlo?</a:t>
            </a:r>
          </a:p>
          <a:p>
            <a:r>
              <a:rPr lang="it-IT" sz="1400" dirty="0" smtClean="0">
                <a:latin typeface="Arial" charset="0"/>
              </a:rPr>
              <a:t>Che effetto hanno sistemi con molti componenti dinamici?</a:t>
            </a:r>
          </a:p>
          <a:p>
            <a:r>
              <a:rPr lang="it-IT" sz="1400" dirty="0" smtClean="0">
                <a:latin typeface="Arial" charset="0"/>
              </a:rPr>
              <a:t>Che possibili effetti negativi hanno? La maggiore complessità lo è sicuramente; poi, data la mancanza di dati scientifici, ci tocca affidarci totalmente all’analisi caso per caso. Al solito, peraltro. Però li usano con risultati estremamente positivi da 10 anni su utenti selezionati, e gli pare che siano solo all’inizio.</a:t>
            </a:r>
          </a:p>
          <a:p>
            <a:r>
              <a:rPr lang="it-IT" sz="1400" dirty="0" smtClean="0">
                <a:latin typeface="Arial" charset="0"/>
              </a:rPr>
              <a:t>Tutto sommato, mi pare si possa preconizzarne una diffusione piuttosto ampia – specie se si avrà la possibilità di bloccare facilmente la dinamica.</a:t>
            </a:r>
          </a:p>
        </p:txBody>
      </p:sp>
      <p:sp>
        <p:nvSpPr>
          <p:cNvPr id="307204" name="Segnaposto data 3"/>
          <p:cNvSpPr>
            <a:spLocks noGrp="1"/>
          </p:cNvSpPr>
          <p:nvPr>
            <p:ph type="dt" sz="quarter" idx="1"/>
          </p:nvPr>
        </p:nvSpPr>
        <p:spPr>
          <a:noFill/>
        </p:spPr>
        <p:txBody>
          <a:bodyPr/>
          <a:lstStyle/>
          <a:p>
            <a:fld id="{B8AD211E-BB18-48E8-8682-96F98F7989F0}" type="datetime1">
              <a:rPr lang="it-IT" smtClean="0">
                <a:solidFill>
                  <a:prstClr val="black"/>
                </a:solidFill>
                <a:latin typeface="Arial" charset="0"/>
              </a:rPr>
              <a:pPr/>
              <a:t>03/03/2016</a:t>
            </a:fld>
            <a:endParaRPr lang="it-IT" smtClean="0">
              <a:solidFill>
                <a:prstClr val="black"/>
              </a:solidFill>
              <a:latin typeface="Arial" charset="0"/>
            </a:endParaRPr>
          </a:p>
        </p:txBody>
      </p:sp>
      <p:sp>
        <p:nvSpPr>
          <p:cNvPr id="307205" name="Segnaposto piè di pagina 4"/>
          <p:cNvSpPr>
            <a:spLocks noGrp="1"/>
          </p:cNvSpPr>
          <p:nvPr>
            <p:ph type="ftr" sz="quarter" idx="4"/>
          </p:nvPr>
        </p:nvSpPr>
        <p:spPr>
          <a:noFill/>
        </p:spPr>
        <p:txBody>
          <a:bodyPr/>
          <a:lstStyle/>
          <a:p>
            <a:r>
              <a:rPr lang="it-IT" smtClean="0">
                <a:solidFill>
                  <a:prstClr val="black"/>
                </a:solidFill>
                <a:latin typeface="Arial" charset="0"/>
              </a:rPr>
              <a:t>postura specifico</a:t>
            </a:r>
          </a:p>
        </p:txBody>
      </p:sp>
      <p:sp>
        <p:nvSpPr>
          <p:cNvPr id="307206" name="Segnaposto numero diapositiva 5"/>
          <p:cNvSpPr>
            <a:spLocks noGrp="1"/>
          </p:cNvSpPr>
          <p:nvPr>
            <p:ph type="sldNum" sz="quarter" idx="5"/>
          </p:nvPr>
        </p:nvSpPr>
        <p:spPr>
          <a:noFill/>
        </p:spPr>
        <p:txBody>
          <a:bodyPr/>
          <a:lstStyle/>
          <a:p>
            <a:fld id="{EB015AA8-A609-405C-B0F4-13AC0DAD62D0}" type="slidenum">
              <a:rPr lang="it-IT" smtClean="0">
                <a:solidFill>
                  <a:prstClr val="black"/>
                </a:solidFill>
                <a:latin typeface="Arial" charset="0"/>
              </a:rPr>
              <a:pPr/>
              <a:t>70</a:t>
            </a:fld>
            <a:endParaRPr lang="it-IT" smtClean="0">
              <a:solidFill>
                <a:prstClr val="black"/>
              </a:solidFill>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3"/>
          <p:cNvSpPr>
            <a:spLocks noGrp="1" noChangeArrowheads="1"/>
          </p:cNvSpPr>
          <p:nvPr>
            <p:ph type="dt" sz="quarter" idx="1"/>
          </p:nvPr>
        </p:nvSpPr>
        <p:spPr>
          <a:noFill/>
        </p:spPr>
        <p:txBody>
          <a:bodyPr/>
          <a:lstStyle/>
          <a:p>
            <a:fld id="{CA9B0270-6ED6-45D7-8726-69A3CE5CE107}" type="datetime1">
              <a:rPr lang="it-IT" sz="1400" smtClean="0"/>
              <a:pPr/>
              <a:t>03/03/2016</a:t>
            </a:fld>
            <a:endParaRPr lang="it-IT" sz="1400" smtClean="0"/>
          </a:p>
        </p:txBody>
      </p:sp>
      <p:sp>
        <p:nvSpPr>
          <p:cNvPr id="308227" name="Rectangle 6"/>
          <p:cNvSpPr>
            <a:spLocks noGrp="1" noChangeArrowheads="1"/>
          </p:cNvSpPr>
          <p:nvPr>
            <p:ph type="ftr" sz="quarter" idx="4"/>
          </p:nvPr>
        </p:nvSpPr>
        <p:spPr>
          <a:noFill/>
        </p:spPr>
        <p:txBody>
          <a:bodyPr/>
          <a:lstStyle/>
          <a:p>
            <a:r>
              <a:rPr lang="it-IT" sz="1400" smtClean="0"/>
              <a:t>postura specifico</a:t>
            </a:r>
          </a:p>
        </p:txBody>
      </p:sp>
      <p:sp>
        <p:nvSpPr>
          <p:cNvPr id="308228" name="Rectangle 7"/>
          <p:cNvSpPr>
            <a:spLocks noGrp="1" noChangeArrowheads="1"/>
          </p:cNvSpPr>
          <p:nvPr>
            <p:ph type="sldNum" sz="quarter" idx="5"/>
          </p:nvPr>
        </p:nvSpPr>
        <p:spPr>
          <a:noFill/>
        </p:spPr>
        <p:txBody>
          <a:bodyPr/>
          <a:lstStyle/>
          <a:p>
            <a:fld id="{1A496369-36DE-46BA-A26E-CDA991ED0289}" type="slidenum">
              <a:rPr lang="it-IT" sz="1400" smtClean="0"/>
              <a:pPr/>
              <a:t>71</a:t>
            </a:fld>
            <a:endParaRPr lang="it-IT" sz="1400" smtClean="0"/>
          </a:p>
        </p:txBody>
      </p:sp>
      <p:sp>
        <p:nvSpPr>
          <p:cNvPr id="308229" name="Rectangle 2"/>
          <p:cNvSpPr>
            <a:spLocks noGrp="1" noRot="1" noChangeAspect="1" noChangeArrowheads="1" noTextEdit="1"/>
          </p:cNvSpPr>
          <p:nvPr>
            <p:ph type="sldImg"/>
          </p:nvPr>
        </p:nvSpPr>
        <p:spPr>
          <a:xfrm>
            <a:off x="4541838" y="533400"/>
            <a:ext cx="3111500" cy="2333625"/>
          </a:xfrm>
          <a:solidFill>
            <a:srgbClr val="FFFFFF"/>
          </a:solidFill>
          <a:ln/>
        </p:spPr>
      </p:sp>
      <p:sp>
        <p:nvSpPr>
          <p:cNvPr id="308230" name="Rectangle 3"/>
          <p:cNvSpPr>
            <a:spLocks noGrp="1" noChangeArrowheads="1"/>
          </p:cNvSpPr>
          <p:nvPr>
            <p:ph type="body" idx="1"/>
          </p:nvPr>
        </p:nvSpPr>
        <p:spPr>
          <a:xfrm>
            <a:off x="1320835" y="3222547"/>
            <a:ext cx="7281801" cy="3056549"/>
          </a:xfrm>
          <a:solidFill>
            <a:srgbClr val="FFFFFF"/>
          </a:solidFill>
          <a:ln>
            <a:solidFill>
              <a:srgbClr val="000000"/>
            </a:solidFill>
          </a:ln>
        </p:spPr>
        <p:txBody>
          <a:bodyPr/>
          <a:lstStyle/>
          <a:p>
            <a:pPr eaLnBrk="1" hangingPunct="1"/>
            <a:r>
              <a:rPr lang="it-IT" sz="1400" smtClean="0"/>
              <a:t>Braccioli ben regolati tolgono circa il 10% del carico alle tuberosità ischiatiche</a:t>
            </a:r>
          </a:p>
          <a:p>
            <a:pPr eaLnBrk="1" hangingPunct="1"/>
            <a:endParaRPr lang="it-IT" sz="1400" smtClean="0"/>
          </a:p>
          <a:p>
            <a:pPr eaLnBrk="1" hangingPunct="1"/>
            <a:r>
              <a:rPr lang="it-IT" sz="1400" smtClean="0"/>
              <a:t>Credo che “senza braccioli” sia l’eccezione, non l’auspicio</a:t>
            </a:r>
          </a:p>
        </p:txBody>
      </p:sp>
      <p:sp>
        <p:nvSpPr>
          <p:cNvPr id="308231" name="Text Box 4"/>
          <p:cNvSpPr txBox="1">
            <a:spLocks noChangeArrowheads="1"/>
          </p:cNvSpPr>
          <p:nvPr/>
        </p:nvSpPr>
        <p:spPr bwMode="auto">
          <a:xfrm>
            <a:off x="64319" y="1392158"/>
            <a:ext cx="2499242" cy="738664"/>
          </a:xfrm>
          <a:prstGeom prst="rect">
            <a:avLst/>
          </a:prstGeom>
          <a:noFill/>
          <a:ln w="9525">
            <a:noFill/>
            <a:miter lim="800000"/>
            <a:headEnd/>
            <a:tailEnd/>
          </a:ln>
        </p:spPr>
        <p:txBody>
          <a:bodyPr>
            <a:spAutoFit/>
          </a:bodyPr>
          <a:lstStyle/>
          <a:p>
            <a:r>
              <a:rPr lang="it-IT" sz="1400" b="0"/>
              <a:t>Trasferimenti (auto, etero, sollevatore), accesso agli indumenti</a:t>
            </a:r>
          </a:p>
        </p:txBody>
      </p:sp>
      <p:sp>
        <p:nvSpPr>
          <p:cNvPr id="308232" name="Line 6"/>
          <p:cNvSpPr>
            <a:spLocks noChangeShapeType="1"/>
          </p:cNvSpPr>
          <p:nvPr/>
        </p:nvSpPr>
        <p:spPr bwMode="auto">
          <a:xfrm>
            <a:off x="2044418" y="1788336"/>
            <a:ext cx="1249621" cy="350806"/>
          </a:xfrm>
          <a:prstGeom prst="line">
            <a:avLst/>
          </a:prstGeom>
          <a:noFill/>
          <a:ln w="9525">
            <a:solidFill>
              <a:schemeClr val="tx1"/>
            </a:solidFill>
            <a:round/>
            <a:headEnd/>
            <a:tailEnd/>
          </a:ln>
        </p:spPr>
        <p:txBody>
          <a:bodyPr wrap="none"/>
          <a:lstStyle/>
          <a:p>
            <a:endParaRPr lang="it-IT" sz="2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p:cNvSpPr>
            <a:spLocks noGrp="1" noChangeArrowheads="1"/>
          </p:cNvSpPr>
          <p:nvPr>
            <p:ph type="dt" sz="quarter" idx="1"/>
          </p:nvPr>
        </p:nvSpPr>
        <p:spPr>
          <a:noFill/>
        </p:spPr>
        <p:txBody>
          <a:bodyPr/>
          <a:lstStyle/>
          <a:p>
            <a:fld id="{562C43F6-AD46-4ED3-89D2-53454DF89B87}" type="datetime1">
              <a:rPr lang="it-IT" smtClean="0">
                <a:solidFill>
                  <a:prstClr val="black"/>
                </a:solidFill>
              </a:rPr>
              <a:pPr/>
              <a:t>03/03/2016</a:t>
            </a:fld>
            <a:endParaRPr lang="it-IT" smtClean="0">
              <a:solidFill>
                <a:prstClr val="black"/>
              </a:solidFill>
            </a:endParaRPr>
          </a:p>
        </p:txBody>
      </p:sp>
      <p:sp>
        <p:nvSpPr>
          <p:cNvPr id="259075"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259076" name="Rectangle 7"/>
          <p:cNvSpPr>
            <a:spLocks noGrp="1" noChangeArrowheads="1"/>
          </p:cNvSpPr>
          <p:nvPr>
            <p:ph type="sldNum" sz="quarter" idx="5"/>
          </p:nvPr>
        </p:nvSpPr>
        <p:spPr>
          <a:noFill/>
        </p:spPr>
        <p:txBody>
          <a:bodyPr/>
          <a:lstStyle/>
          <a:p>
            <a:fld id="{975C96C2-C66F-45EE-B778-AF158B019C62}" type="slidenum">
              <a:rPr lang="it-IT" smtClean="0">
                <a:solidFill>
                  <a:prstClr val="black"/>
                </a:solidFill>
              </a:rPr>
              <a:pPr/>
              <a:t>7</a:t>
            </a:fld>
            <a:endParaRPr lang="it-IT" smtClean="0">
              <a:solidFill>
                <a:prstClr val="black"/>
              </a:solidFill>
            </a:endParaRPr>
          </a:p>
        </p:txBody>
      </p:sp>
      <p:sp>
        <p:nvSpPr>
          <p:cNvPr id="259077" name="Rectangle 2"/>
          <p:cNvSpPr>
            <a:spLocks noGrp="1" noRot="1" noChangeAspect="1" noChangeArrowheads="1" noTextEdit="1"/>
          </p:cNvSpPr>
          <p:nvPr>
            <p:ph type="sldImg"/>
          </p:nvPr>
        </p:nvSpPr>
        <p:spPr>
          <a:xfrm>
            <a:off x="3636963" y="509588"/>
            <a:ext cx="2644775" cy="1984375"/>
          </a:xfrm>
          <a:solidFill>
            <a:srgbClr val="FFFFFF"/>
          </a:solidFill>
          <a:ln/>
        </p:spPr>
      </p:sp>
      <p:sp>
        <p:nvSpPr>
          <p:cNvPr id="259078" name="Rectangle 3"/>
          <p:cNvSpPr>
            <a:spLocks noGrp="1" noChangeArrowheads="1"/>
          </p:cNvSpPr>
          <p:nvPr>
            <p:ph type="body" idx="1"/>
          </p:nvPr>
        </p:nvSpPr>
        <p:spPr>
          <a:xfrm>
            <a:off x="1323129" y="2865101"/>
            <a:ext cx="7277206" cy="3412888"/>
          </a:xfrm>
          <a:solidFill>
            <a:srgbClr val="FFFFFF"/>
          </a:solidFill>
          <a:ln>
            <a:solidFill>
              <a:srgbClr val="000000"/>
            </a:solidFill>
          </a:ln>
        </p:spPr>
        <p:txBody>
          <a:bodyPr/>
          <a:lstStyle/>
          <a:p>
            <a:pPr eaLnBrk="1" hangingPunct="1"/>
            <a:r>
              <a:rPr lang="it-IT" dirty="0" smtClean="0"/>
              <a:t>BS.: cosa vuol dire?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type="dt" sz="quarter" idx="1"/>
          </p:nvPr>
        </p:nvSpPr>
        <p:spPr>
          <a:noFill/>
        </p:spPr>
        <p:txBody>
          <a:bodyPr/>
          <a:lstStyle/>
          <a:p>
            <a:fld id="{3F16D241-1040-402D-B3C2-0EB4FC89B526}" type="datetime1">
              <a:rPr lang="it-IT" smtClean="0"/>
              <a:pPr/>
              <a:t>03/03/2016</a:t>
            </a:fld>
            <a:endParaRPr lang="it-IT" smtClean="0"/>
          </a:p>
        </p:txBody>
      </p:sp>
      <p:sp>
        <p:nvSpPr>
          <p:cNvPr id="309251" name="Rectangle 6"/>
          <p:cNvSpPr>
            <a:spLocks noGrp="1" noChangeArrowheads="1"/>
          </p:cNvSpPr>
          <p:nvPr>
            <p:ph type="ftr" sz="quarter" idx="4"/>
          </p:nvPr>
        </p:nvSpPr>
        <p:spPr>
          <a:noFill/>
        </p:spPr>
        <p:txBody>
          <a:bodyPr/>
          <a:lstStyle/>
          <a:p>
            <a:r>
              <a:rPr lang="it-IT" smtClean="0"/>
              <a:t>postura specifico</a:t>
            </a:r>
          </a:p>
        </p:txBody>
      </p:sp>
      <p:sp>
        <p:nvSpPr>
          <p:cNvPr id="309252" name="Rectangle 7"/>
          <p:cNvSpPr>
            <a:spLocks noGrp="1" noChangeArrowheads="1"/>
          </p:cNvSpPr>
          <p:nvPr>
            <p:ph type="sldNum" sz="quarter" idx="5"/>
          </p:nvPr>
        </p:nvSpPr>
        <p:spPr>
          <a:noFill/>
        </p:spPr>
        <p:txBody>
          <a:bodyPr/>
          <a:lstStyle/>
          <a:p>
            <a:fld id="{FD1EECF7-D96A-42F4-B301-9F4E3DDC62F9}" type="slidenum">
              <a:rPr lang="it-IT" smtClean="0"/>
              <a:pPr/>
              <a:t>72</a:t>
            </a:fld>
            <a:endParaRPr lang="it-IT" smtClean="0"/>
          </a:p>
        </p:txBody>
      </p:sp>
      <p:sp>
        <p:nvSpPr>
          <p:cNvPr id="309253" name="Rectangle 2"/>
          <p:cNvSpPr>
            <a:spLocks noGrp="1" noRot="1" noChangeAspect="1" noChangeArrowheads="1" noTextEdit="1"/>
          </p:cNvSpPr>
          <p:nvPr>
            <p:ph type="sldImg"/>
          </p:nvPr>
        </p:nvSpPr>
        <p:spPr>
          <a:xfrm>
            <a:off x="4541838" y="533400"/>
            <a:ext cx="3111500" cy="2333625"/>
          </a:xfrm>
          <a:solidFill>
            <a:srgbClr val="FFFFFF"/>
          </a:solidFill>
          <a:ln/>
        </p:spPr>
      </p:sp>
      <p:sp>
        <p:nvSpPr>
          <p:cNvPr id="309254" name="Rectangle 3"/>
          <p:cNvSpPr>
            <a:spLocks noGrp="1" noChangeArrowheads="1"/>
          </p:cNvSpPr>
          <p:nvPr>
            <p:ph type="body" idx="1"/>
          </p:nvPr>
        </p:nvSpPr>
        <p:spPr>
          <a:xfrm>
            <a:off x="1320835" y="3222547"/>
            <a:ext cx="7281801" cy="3056549"/>
          </a:xfrm>
          <a:solidFill>
            <a:srgbClr val="FFFFFF"/>
          </a:solidFill>
          <a:ln>
            <a:solidFill>
              <a:srgbClr val="000000"/>
            </a:solidFill>
          </a:ln>
        </p:spPr>
        <p:txBody>
          <a:bodyPr/>
          <a:lstStyle/>
          <a:p>
            <a:pPr eaLnBrk="1" hangingPunct="1"/>
            <a:r>
              <a:rPr lang="it-IT" dirty="0" smtClean="0"/>
              <a:t>I braccioli lunghi possono a volte essere utili (si alza in piedi? O semplicemente li adopera per inclinarsi in avanti?)</a:t>
            </a:r>
          </a:p>
          <a:p>
            <a:pPr eaLnBrk="1" hangingPunct="1"/>
            <a:endParaRPr lang="it-IT" dirty="0" smtClean="0"/>
          </a:p>
          <a:p>
            <a:pPr eaLnBrk="1" hangingPunct="1"/>
            <a:endParaRPr lang="it-IT" dirty="0" smtClean="0"/>
          </a:p>
        </p:txBody>
      </p:sp>
      <p:sp>
        <p:nvSpPr>
          <p:cNvPr id="309255" name="Text Box 4"/>
          <p:cNvSpPr txBox="1">
            <a:spLocks noChangeArrowheads="1"/>
          </p:cNvSpPr>
          <p:nvPr/>
        </p:nvSpPr>
        <p:spPr bwMode="auto">
          <a:xfrm>
            <a:off x="64319" y="1392159"/>
            <a:ext cx="2499242" cy="646331"/>
          </a:xfrm>
          <a:prstGeom prst="rect">
            <a:avLst/>
          </a:prstGeom>
          <a:noFill/>
          <a:ln w="9525">
            <a:noFill/>
            <a:miter lim="800000"/>
            <a:headEnd/>
            <a:tailEnd/>
          </a:ln>
        </p:spPr>
        <p:txBody>
          <a:bodyPr>
            <a:spAutoFit/>
          </a:bodyPr>
          <a:lstStyle/>
          <a:p>
            <a:r>
              <a:rPr lang="it-IT" sz="1200" b="0"/>
              <a:t>Trasferimenti (auto, etero, sollevatore), accesso agli indumenti</a:t>
            </a:r>
          </a:p>
        </p:txBody>
      </p:sp>
      <p:sp>
        <p:nvSpPr>
          <p:cNvPr id="309256" name="Line 6"/>
          <p:cNvSpPr>
            <a:spLocks noChangeShapeType="1"/>
          </p:cNvSpPr>
          <p:nvPr/>
        </p:nvSpPr>
        <p:spPr bwMode="auto">
          <a:xfrm>
            <a:off x="2044418" y="1788336"/>
            <a:ext cx="1249621" cy="350806"/>
          </a:xfrm>
          <a:prstGeom prst="line">
            <a:avLst/>
          </a:prstGeom>
          <a:noFill/>
          <a:ln w="9525">
            <a:solidFill>
              <a:schemeClr val="tx1"/>
            </a:solidFill>
            <a:round/>
            <a:headEnd/>
            <a:tailEnd/>
          </a:ln>
        </p:spPr>
        <p:txBody>
          <a:bodyPr wrap="none"/>
          <a:lstStyle/>
          <a:p>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type="dt" sz="quarter" idx="1"/>
          </p:nvPr>
        </p:nvSpPr>
        <p:spPr>
          <a:noFill/>
        </p:spPr>
        <p:txBody>
          <a:bodyPr/>
          <a:lstStyle/>
          <a:p>
            <a:fld id="{3F16D241-1040-402D-B3C2-0EB4FC89B526}" type="datetime1">
              <a:rPr lang="it-IT" smtClean="0"/>
              <a:pPr/>
              <a:t>03/03/2016</a:t>
            </a:fld>
            <a:endParaRPr lang="it-IT" smtClean="0"/>
          </a:p>
        </p:txBody>
      </p:sp>
      <p:sp>
        <p:nvSpPr>
          <p:cNvPr id="309251" name="Rectangle 6"/>
          <p:cNvSpPr>
            <a:spLocks noGrp="1" noChangeArrowheads="1"/>
          </p:cNvSpPr>
          <p:nvPr>
            <p:ph type="ftr" sz="quarter" idx="4"/>
          </p:nvPr>
        </p:nvSpPr>
        <p:spPr>
          <a:noFill/>
        </p:spPr>
        <p:txBody>
          <a:bodyPr/>
          <a:lstStyle/>
          <a:p>
            <a:r>
              <a:rPr lang="it-IT" smtClean="0"/>
              <a:t>postura specifico</a:t>
            </a:r>
          </a:p>
        </p:txBody>
      </p:sp>
      <p:sp>
        <p:nvSpPr>
          <p:cNvPr id="309252" name="Rectangle 7"/>
          <p:cNvSpPr>
            <a:spLocks noGrp="1" noChangeArrowheads="1"/>
          </p:cNvSpPr>
          <p:nvPr>
            <p:ph type="sldNum" sz="quarter" idx="5"/>
          </p:nvPr>
        </p:nvSpPr>
        <p:spPr>
          <a:noFill/>
        </p:spPr>
        <p:txBody>
          <a:bodyPr/>
          <a:lstStyle/>
          <a:p>
            <a:fld id="{FD1EECF7-D96A-42F4-B301-9F4E3DDC62F9}" type="slidenum">
              <a:rPr lang="it-IT" smtClean="0"/>
              <a:pPr/>
              <a:t>73</a:t>
            </a:fld>
            <a:endParaRPr lang="it-IT" smtClean="0"/>
          </a:p>
        </p:txBody>
      </p:sp>
      <p:sp>
        <p:nvSpPr>
          <p:cNvPr id="309253" name="Rectangle 2"/>
          <p:cNvSpPr>
            <a:spLocks noGrp="1" noRot="1" noChangeAspect="1" noChangeArrowheads="1" noTextEdit="1"/>
          </p:cNvSpPr>
          <p:nvPr>
            <p:ph type="sldImg"/>
          </p:nvPr>
        </p:nvSpPr>
        <p:spPr>
          <a:xfrm>
            <a:off x="4541838" y="533400"/>
            <a:ext cx="3111500" cy="2333625"/>
          </a:xfrm>
          <a:solidFill>
            <a:srgbClr val="FFFFFF"/>
          </a:solidFill>
          <a:ln/>
        </p:spPr>
      </p:sp>
      <p:sp>
        <p:nvSpPr>
          <p:cNvPr id="309254" name="Rectangle 3"/>
          <p:cNvSpPr>
            <a:spLocks noGrp="1" noChangeArrowheads="1"/>
          </p:cNvSpPr>
          <p:nvPr>
            <p:ph type="body" idx="1"/>
          </p:nvPr>
        </p:nvSpPr>
        <p:spPr>
          <a:xfrm>
            <a:off x="1320835" y="3222547"/>
            <a:ext cx="7281801" cy="3056549"/>
          </a:xfrm>
          <a:solidFill>
            <a:srgbClr val="FFFFFF"/>
          </a:solidFill>
          <a:ln>
            <a:solidFill>
              <a:srgbClr val="000000"/>
            </a:solidFill>
          </a:ln>
        </p:spPr>
        <p:txBody>
          <a:bodyPr/>
          <a:lstStyle/>
          <a:p>
            <a:pPr eaLnBrk="1" hangingPunct="1"/>
            <a:r>
              <a:rPr lang="it-IT" dirty="0" smtClean="0"/>
              <a:t>I braccioli lunghi possono a volte essere utili (si alza in piedi? O semplicemente li adopera per inclinarsi in avanti?)</a:t>
            </a:r>
          </a:p>
          <a:p>
            <a:pPr eaLnBrk="1" hangingPunct="1"/>
            <a:endParaRPr lang="it-IT" dirty="0" smtClean="0"/>
          </a:p>
          <a:p>
            <a:pPr eaLnBrk="1" hangingPunct="1"/>
            <a:endParaRPr lang="it-IT" dirty="0" smtClean="0"/>
          </a:p>
        </p:txBody>
      </p:sp>
      <p:sp>
        <p:nvSpPr>
          <p:cNvPr id="309255" name="Text Box 4"/>
          <p:cNvSpPr txBox="1">
            <a:spLocks noChangeArrowheads="1"/>
          </p:cNvSpPr>
          <p:nvPr/>
        </p:nvSpPr>
        <p:spPr bwMode="auto">
          <a:xfrm>
            <a:off x="64319" y="1392159"/>
            <a:ext cx="2499242" cy="646331"/>
          </a:xfrm>
          <a:prstGeom prst="rect">
            <a:avLst/>
          </a:prstGeom>
          <a:noFill/>
          <a:ln w="9525">
            <a:noFill/>
            <a:miter lim="800000"/>
            <a:headEnd/>
            <a:tailEnd/>
          </a:ln>
        </p:spPr>
        <p:txBody>
          <a:bodyPr>
            <a:spAutoFit/>
          </a:bodyPr>
          <a:lstStyle/>
          <a:p>
            <a:r>
              <a:rPr lang="it-IT" sz="1200" b="0"/>
              <a:t>Trasferimenti (auto, etero, sollevatore), accesso agli indumenti</a:t>
            </a:r>
          </a:p>
        </p:txBody>
      </p:sp>
      <p:sp>
        <p:nvSpPr>
          <p:cNvPr id="309256" name="Line 6"/>
          <p:cNvSpPr>
            <a:spLocks noChangeShapeType="1"/>
          </p:cNvSpPr>
          <p:nvPr/>
        </p:nvSpPr>
        <p:spPr bwMode="auto">
          <a:xfrm>
            <a:off x="2044418" y="1788336"/>
            <a:ext cx="1249621" cy="350806"/>
          </a:xfrm>
          <a:prstGeom prst="line">
            <a:avLst/>
          </a:prstGeom>
          <a:noFill/>
          <a:ln w="9525">
            <a:solidFill>
              <a:schemeClr val="tx1"/>
            </a:solidFill>
            <a:round/>
            <a:headEnd/>
            <a:tailEnd/>
          </a:ln>
        </p:spPr>
        <p:txBody>
          <a:bodyPr wrap="none"/>
          <a:lstStyle/>
          <a:p>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3"/>
          <p:cNvSpPr>
            <a:spLocks noGrp="1" noChangeArrowheads="1"/>
          </p:cNvSpPr>
          <p:nvPr>
            <p:ph type="dt" sz="quarter" idx="1"/>
          </p:nvPr>
        </p:nvSpPr>
        <p:spPr>
          <a:noFill/>
        </p:spPr>
        <p:txBody>
          <a:bodyPr/>
          <a:lstStyle/>
          <a:p>
            <a:fld id="{D2D7287B-A5A2-43B9-8521-03B3EC0B1DCA}" type="datetime1">
              <a:rPr lang="it-IT" smtClean="0">
                <a:latin typeface="Arial" charset="0"/>
              </a:rPr>
              <a:pPr/>
              <a:t>03/03/2016</a:t>
            </a:fld>
            <a:endParaRPr lang="it-IT" smtClean="0">
              <a:latin typeface="Arial" charset="0"/>
            </a:endParaRPr>
          </a:p>
        </p:txBody>
      </p:sp>
      <p:sp>
        <p:nvSpPr>
          <p:cNvPr id="310275"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10276" name="Rectangle 7"/>
          <p:cNvSpPr>
            <a:spLocks noGrp="1" noChangeArrowheads="1"/>
          </p:cNvSpPr>
          <p:nvPr>
            <p:ph type="sldNum" sz="quarter" idx="5"/>
          </p:nvPr>
        </p:nvSpPr>
        <p:spPr>
          <a:noFill/>
        </p:spPr>
        <p:txBody>
          <a:bodyPr/>
          <a:lstStyle/>
          <a:p>
            <a:fld id="{91632391-C7D0-4A80-9800-3951F5B29466}" type="slidenum">
              <a:rPr lang="it-IT" smtClean="0">
                <a:latin typeface="Arial" charset="0"/>
              </a:rPr>
              <a:pPr/>
              <a:t>74</a:t>
            </a:fld>
            <a:endParaRPr lang="it-IT" smtClean="0">
              <a:latin typeface="Arial" charset="0"/>
            </a:endParaRPr>
          </a:p>
        </p:txBody>
      </p:sp>
      <p:sp>
        <p:nvSpPr>
          <p:cNvPr id="310277" name="Rectangle 2"/>
          <p:cNvSpPr>
            <a:spLocks noGrp="1" noRot="1" noChangeAspect="1" noChangeArrowheads="1" noTextEdit="1"/>
          </p:cNvSpPr>
          <p:nvPr>
            <p:ph type="sldImg"/>
          </p:nvPr>
        </p:nvSpPr>
        <p:spPr>
          <a:xfrm>
            <a:off x="3200400" y="614363"/>
            <a:ext cx="2208213" cy="1655762"/>
          </a:xfrm>
          <a:ln/>
        </p:spPr>
      </p:sp>
      <p:sp>
        <p:nvSpPr>
          <p:cNvPr id="310278" name="Rectangle 3"/>
          <p:cNvSpPr>
            <a:spLocks noGrp="1" noChangeArrowheads="1"/>
          </p:cNvSpPr>
          <p:nvPr>
            <p:ph type="body" idx="1"/>
          </p:nvPr>
        </p:nvSpPr>
        <p:spPr>
          <a:xfrm>
            <a:off x="1210574" y="2815301"/>
            <a:ext cx="7502321" cy="3604337"/>
          </a:xfrm>
          <a:noFill/>
          <a:ln/>
        </p:spPr>
        <p:txBody>
          <a:bodyPr lIns="91449" tIns="45724" rIns="91449" bIns="45724"/>
          <a:lstStyle/>
          <a:p>
            <a:pPr eaLnBrk="1" hangingPunct="1">
              <a:buFontTx/>
              <a:buChar char="•"/>
            </a:pPr>
            <a:r>
              <a:rPr lang="it-IT" sz="1400" dirty="0" smtClean="0">
                <a:latin typeface="Arial" charset="0"/>
              </a:rPr>
              <a:t>Puntello – in tante posizioni possibili.</a:t>
            </a:r>
          </a:p>
          <a:p>
            <a:pPr eaLnBrk="1" hangingPunct="1">
              <a:buFontTx/>
              <a:buChar char="•"/>
            </a:pPr>
            <a:r>
              <a:rPr lang="it-IT" sz="1400" dirty="0" smtClean="0">
                <a:latin typeface="Arial" charset="0"/>
              </a:rPr>
              <a:t>Postazione di lavoro polifunzionale</a:t>
            </a:r>
          </a:p>
          <a:p>
            <a:pPr eaLnBrk="1" hangingPunct="1">
              <a:buFontTx/>
              <a:buChar char="•"/>
            </a:pPr>
            <a:r>
              <a:rPr lang="it-IT" sz="1400" dirty="0" smtClean="0">
                <a:latin typeface="Arial" charset="0"/>
              </a:rPr>
              <a:t>Guard-rail</a:t>
            </a:r>
          </a:p>
          <a:p>
            <a:pPr eaLnBrk="1" hangingPunct="1">
              <a:buFontTx/>
              <a:buChar char="•"/>
            </a:pPr>
            <a:r>
              <a:rPr lang="it-IT" sz="1400" dirty="0" smtClean="0">
                <a:latin typeface="Arial" charset="0"/>
              </a:rPr>
              <a:t>In caso di ipertono estensorio degli AASS, evita che il loro peso trascini il tronco  in flessione</a:t>
            </a:r>
          </a:p>
          <a:p>
            <a:pPr eaLnBrk="1" hangingPunct="1">
              <a:buFontTx/>
              <a:buChar char="•"/>
            </a:pPr>
            <a:r>
              <a:rPr lang="it-IT" sz="1400" dirty="0" smtClean="0">
                <a:cs typeface="Arial" charset="0"/>
              </a:rPr>
              <a:t>eventualmente aggiungere dei fermi laterali</a:t>
            </a:r>
          </a:p>
          <a:p>
            <a:pPr eaLnBrk="1" hangingPunct="1">
              <a:buFontTx/>
              <a:buChar char="•"/>
            </a:pPr>
            <a:r>
              <a:rPr lang="it-IT" sz="1400" dirty="0" smtClean="0">
                <a:cs typeface="Arial" charset="0"/>
              </a:rPr>
              <a:t>eventualmente angolarlo e attrezzarlo come superficie di lavoro</a:t>
            </a:r>
          </a:p>
          <a:p>
            <a:pPr eaLnBrk="1" hangingPunct="1">
              <a:buFontTx/>
              <a:buChar char="•"/>
            </a:pPr>
            <a:r>
              <a:rPr lang="it-IT" sz="1400" dirty="0" smtClean="0">
                <a:cs typeface="Arial" charset="0"/>
              </a:rPr>
              <a:t>imbottire l</a:t>
            </a:r>
            <a:r>
              <a:rPr lang="it-IT" sz="1400" dirty="0" smtClean="0">
                <a:latin typeface="Comic Sans MS" pitchFamily="66" charset="0"/>
                <a:cs typeface="Arial" charset="0"/>
              </a:rPr>
              <a:t>’</a:t>
            </a:r>
            <a:r>
              <a:rPr lang="it-IT" sz="1400" dirty="0" smtClean="0">
                <a:cs typeface="Arial" charset="0"/>
              </a:rPr>
              <a:t>appoggio al gomito, se rischioso</a:t>
            </a:r>
          </a:p>
          <a:p>
            <a:pPr eaLnBrk="1" hangingPunct="1"/>
            <a:endParaRPr lang="it-IT" sz="1400" dirty="0" smtClean="0">
              <a:latin typeface="Arial" charset="0"/>
            </a:endParaRPr>
          </a:p>
          <a:p>
            <a:pPr eaLnBrk="1" hangingPunct="1"/>
            <a:r>
              <a:rPr lang="it-IT" dirty="0" smtClean="0">
                <a:latin typeface="Arial" charset="0"/>
              </a:rPr>
              <a:t>Solo gli abili e i grandicelli ne fanno tranquillamente senza.</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3"/>
          <p:cNvSpPr>
            <a:spLocks noGrp="1" noChangeArrowheads="1"/>
          </p:cNvSpPr>
          <p:nvPr>
            <p:ph type="dt" sz="quarter" idx="1"/>
          </p:nvPr>
        </p:nvSpPr>
        <p:spPr>
          <a:noFill/>
        </p:spPr>
        <p:txBody>
          <a:bodyPr/>
          <a:lstStyle/>
          <a:p>
            <a:fld id="{FC856A32-4477-4BF5-BE04-2CEE397B0F79}" type="datetime1">
              <a:rPr lang="it-IT" smtClean="0"/>
              <a:pPr/>
              <a:t>03/03/2016</a:t>
            </a:fld>
            <a:endParaRPr lang="it-IT" smtClean="0"/>
          </a:p>
        </p:txBody>
      </p:sp>
      <p:sp>
        <p:nvSpPr>
          <p:cNvPr id="311299" name="Rectangle 6"/>
          <p:cNvSpPr>
            <a:spLocks noGrp="1" noChangeArrowheads="1"/>
          </p:cNvSpPr>
          <p:nvPr>
            <p:ph type="ftr" sz="quarter" idx="4"/>
          </p:nvPr>
        </p:nvSpPr>
        <p:spPr>
          <a:noFill/>
        </p:spPr>
        <p:txBody>
          <a:bodyPr/>
          <a:lstStyle/>
          <a:p>
            <a:r>
              <a:rPr lang="it-IT" smtClean="0"/>
              <a:t>postura specifico</a:t>
            </a:r>
          </a:p>
        </p:txBody>
      </p:sp>
      <p:sp>
        <p:nvSpPr>
          <p:cNvPr id="311300" name="Rectangle 7"/>
          <p:cNvSpPr>
            <a:spLocks noGrp="1" noChangeArrowheads="1"/>
          </p:cNvSpPr>
          <p:nvPr>
            <p:ph type="sldNum" sz="quarter" idx="5"/>
          </p:nvPr>
        </p:nvSpPr>
        <p:spPr>
          <a:noFill/>
        </p:spPr>
        <p:txBody>
          <a:bodyPr/>
          <a:lstStyle/>
          <a:p>
            <a:fld id="{5F89425A-3F93-44DE-9FCE-FEAF7302CB2D}" type="slidenum">
              <a:rPr lang="it-IT" smtClean="0"/>
              <a:pPr/>
              <a:t>75</a:t>
            </a:fld>
            <a:endParaRPr lang="it-IT" smtClean="0"/>
          </a:p>
        </p:txBody>
      </p:sp>
      <p:sp>
        <p:nvSpPr>
          <p:cNvPr id="311301" name="Rectangle 2"/>
          <p:cNvSpPr>
            <a:spLocks noGrp="1" noRot="1" noChangeAspect="1" noChangeArrowheads="1" noTextEdit="1"/>
          </p:cNvSpPr>
          <p:nvPr>
            <p:ph type="sldImg"/>
          </p:nvPr>
        </p:nvSpPr>
        <p:spPr>
          <a:xfrm>
            <a:off x="3206750" y="684213"/>
            <a:ext cx="2486025" cy="1865312"/>
          </a:xfrm>
          <a:ln/>
        </p:spPr>
      </p:sp>
      <p:sp>
        <p:nvSpPr>
          <p:cNvPr id="311302" name="Rectangle 3"/>
          <p:cNvSpPr>
            <a:spLocks noGrp="1" noChangeArrowheads="1"/>
          </p:cNvSpPr>
          <p:nvPr>
            <p:ph type="body" idx="1"/>
          </p:nvPr>
        </p:nvSpPr>
        <p:spPr>
          <a:xfrm>
            <a:off x="1106520" y="2992502"/>
            <a:ext cx="7101298" cy="3376940"/>
          </a:xfrm>
          <a:noFill/>
          <a:ln/>
        </p:spPr>
        <p:txBody>
          <a:bodyPr lIns="91449" tIns="45724" rIns="91449" bIns="45724"/>
          <a:lstStyle/>
          <a:p>
            <a:pPr eaLnBrk="1" hangingPunct="1"/>
            <a:r>
              <a:rPr lang="it-IT" sz="1400" dirty="0" smtClean="0"/>
              <a:t>Gli interventi descritti vanno provati dopo che i passi precedenti sono stati curati come si deve e l’equilibrio laterale non è ancora soddisfacente</a:t>
            </a:r>
          </a:p>
          <a:p>
            <a:pPr eaLnBrk="1" hangingPunct="1"/>
            <a:r>
              <a:rPr lang="it-IT" sz="1400" dirty="0" smtClean="0"/>
              <a:t>Se la flessione laterale parte dalla spalla, diamo anche appoggio agli arti superiori</a:t>
            </a:r>
          </a:p>
          <a:p>
            <a:pPr eaLnBrk="1" hangingPunct="1"/>
            <a:r>
              <a:rPr lang="it-IT" sz="1400" dirty="0" smtClean="0"/>
              <a:t>I sostegni funzionano di regola meglio con l’alto e magro che col piccolo e robusto.</a:t>
            </a:r>
          </a:p>
          <a:p>
            <a:pPr eaLnBrk="1" hangingPunct="1"/>
            <a:r>
              <a:rPr lang="it-IT" sz="1400" dirty="0" smtClean="0"/>
              <a:t>Non siamo tirchi ad applicarli: proviamo!</a:t>
            </a:r>
          </a:p>
          <a:p>
            <a:pPr eaLnBrk="1" hangingPunct="1"/>
            <a:r>
              <a:rPr lang="it-IT" sz="1400" dirty="0" smtClean="0"/>
              <a:t>Dare indicazioni per la posizione dei sostegni laterali (e per valutarne la qualità): </a:t>
            </a:r>
          </a:p>
          <a:p>
            <a:pPr eaLnBrk="1" hangingPunct="1">
              <a:buFontTx/>
              <a:buChar char="•"/>
            </a:pPr>
            <a:r>
              <a:rPr lang="it-IT" sz="1400" dirty="0" smtClean="0"/>
              <a:t>ampiamente regolabili in altezza, larghezza, profondità</a:t>
            </a:r>
          </a:p>
          <a:p>
            <a:pPr eaLnBrk="1" hangingPunct="1">
              <a:buFontTx/>
              <a:buChar char="•"/>
            </a:pPr>
            <a:r>
              <a:rPr lang="it-IT" sz="1400" dirty="0" smtClean="0"/>
              <a:t>Sottili ma robusti</a:t>
            </a:r>
          </a:p>
          <a:p>
            <a:pPr eaLnBrk="1" hangingPunct="1"/>
            <a:r>
              <a:rPr lang="it-IT" sz="1400" dirty="0" smtClean="0"/>
              <a:t>sostegni molto avvolgenti per le componenti rotatorie.</a:t>
            </a:r>
          </a:p>
        </p:txBody>
      </p:sp>
      <p:sp>
        <p:nvSpPr>
          <p:cNvPr id="7" name="CasellaDiTesto 6"/>
          <p:cNvSpPr txBox="1"/>
          <p:nvPr/>
        </p:nvSpPr>
        <p:spPr>
          <a:xfrm>
            <a:off x="7149825" y="1774827"/>
            <a:ext cx="2729252" cy="523220"/>
          </a:xfrm>
          <a:prstGeom prst="rect">
            <a:avLst/>
          </a:prstGeom>
          <a:noFill/>
        </p:spPr>
        <p:txBody>
          <a:bodyPr wrap="square" rtlCol="0">
            <a:spAutoFit/>
          </a:bodyPr>
          <a:lstStyle/>
          <a:p>
            <a:r>
              <a:rPr lang="it-IT" sz="1400" b="0" dirty="0" smtClean="0"/>
              <a:t>Un recesso ischiatico può dare parte della spinta inferiore </a:t>
            </a:r>
            <a:endParaRPr lang="it-IT" sz="1400" b="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3"/>
          <p:cNvSpPr>
            <a:spLocks noGrp="1" noChangeArrowheads="1"/>
          </p:cNvSpPr>
          <p:nvPr>
            <p:ph type="dt" sz="quarter" idx="1"/>
          </p:nvPr>
        </p:nvSpPr>
        <p:spPr>
          <a:noFill/>
        </p:spPr>
        <p:txBody>
          <a:bodyPr/>
          <a:lstStyle/>
          <a:p>
            <a:fld id="{8FCCB6B9-A214-42BE-B69B-B6E5CA8AEE1C}" type="datetime1">
              <a:rPr lang="it-IT" smtClean="0"/>
              <a:pPr/>
              <a:t>03/03/2016</a:t>
            </a:fld>
            <a:endParaRPr lang="it-IT" smtClean="0"/>
          </a:p>
        </p:txBody>
      </p:sp>
      <p:sp>
        <p:nvSpPr>
          <p:cNvPr id="312323" name="Rectangle 6"/>
          <p:cNvSpPr>
            <a:spLocks noGrp="1" noChangeArrowheads="1"/>
          </p:cNvSpPr>
          <p:nvPr>
            <p:ph type="ftr" sz="quarter" idx="4"/>
          </p:nvPr>
        </p:nvSpPr>
        <p:spPr>
          <a:noFill/>
        </p:spPr>
        <p:txBody>
          <a:bodyPr/>
          <a:lstStyle/>
          <a:p>
            <a:r>
              <a:rPr lang="it-IT" smtClean="0"/>
              <a:t>postura specifico</a:t>
            </a:r>
          </a:p>
        </p:txBody>
      </p:sp>
      <p:sp>
        <p:nvSpPr>
          <p:cNvPr id="312324" name="Rectangle 7"/>
          <p:cNvSpPr>
            <a:spLocks noGrp="1" noChangeArrowheads="1"/>
          </p:cNvSpPr>
          <p:nvPr>
            <p:ph type="sldNum" sz="quarter" idx="5"/>
          </p:nvPr>
        </p:nvSpPr>
        <p:spPr>
          <a:noFill/>
        </p:spPr>
        <p:txBody>
          <a:bodyPr/>
          <a:lstStyle/>
          <a:p>
            <a:fld id="{009BBBF0-52F1-490B-8FE2-328CF9B772D5}" type="slidenum">
              <a:rPr lang="it-IT" smtClean="0"/>
              <a:pPr/>
              <a:t>76</a:t>
            </a:fld>
            <a:endParaRPr lang="it-IT" smtClean="0"/>
          </a:p>
        </p:txBody>
      </p:sp>
      <p:sp>
        <p:nvSpPr>
          <p:cNvPr id="312325" name="Rectangle 2"/>
          <p:cNvSpPr>
            <a:spLocks noGrp="1" noRot="1" noChangeAspect="1" noChangeArrowheads="1" noTextEdit="1"/>
          </p:cNvSpPr>
          <p:nvPr>
            <p:ph type="sldImg"/>
          </p:nvPr>
        </p:nvSpPr>
        <p:spPr>
          <a:xfrm>
            <a:off x="3657600" y="1103313"/>
            <a:ext cx="2203450" cy="1652587"/>
          </a:xfrm>
          <a:ln/>
        </p:spPr>
      </p:sp>
      <p:sp>
        <p:nvSpPr>
          <p:cNvPr id="312326" name="Rectangle 3"/>
          <p:cNvSpPr>
            <a:spLocks noGrp="1" noChangeArrowheads="1"/>
          </p:cNvSpPr>
          <p:nvPr>
            <p:ph type="body" idx="1"/>
          </p:nvPr>
        </p:nvSpPr>
        <p:spPr>
          <a:xfrm>
            <a:off x="1323129" y="3224760"/>
            <a:ext cx="7277206" cy="3054336"/>
          </a:xfrm>
          <a:noFill/>
          <a:ln/>
        </p:spPr>
        <p:txBody>
          <a:bodyPr/>
          <a:lstStyle/>
          <a:p>
            <a:pPr eaLnBrk="1" hangingPunct="1"/>
            <a:r>
              <a:rPr lang="it-IT" sz="1400" dirty="0" smtClean="0"/>
              <a:t>Non basta mettere i sostegni laterali, bisogna anche curarne i particolari: nella prima foto ho messo i sostegni alla stessa altezza (ricordare ricerca sull’efficacia dei sostegni!)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3"/>
          <p:cNvSpPr>
            <a:spLocks noGrp="1" noChangeArrowheads="1"/>
          </p:cNvSpPr>
          <p:nvPr>
            <p:ph type="dt" sz="quarter" idx="1"/>
          </p:nvPr>
        </p:nvSpPr>
        <p:spPr>
          <a:noFill/>
        </p:spPr>
        <p:txBody>
          <a:bodyPr/>
          <a:lstStyle/>
          <a:p>
            <a:fld id="{FC856A32-4477-4BF5-BE04-2CEE397B0F79}" type="datetime1">
              <a:rPr lang="it-IT" smtClean="0"/>
              <a:pPr/>
              <a:t>03/03/2016</a:t>
            </a:fld>
            <a:endParaRPr lang="it-IT" smtClean="0"/>
          </a:p>
        </p:txBody>
      </p:sp>
      <p:sp>
        <p:nvSpPr>
          <p:cNvPr id="311299" name="Rectangle 6"/>
          <p:cNvSpPr>
            <a:spLocks noGrp="1" noChangeArrowheads="1"/>
          </p:cNvSpPr>
          <p:nvPr>
            <p:ph type="ftr" sz="quarter" idx="4"/>
          </p:nvPr>
        </p:nvSpPr>
        <p:spPr>
          <a:noFill/>
        </p:spPr>
        <p:txBody>
          <a:bodyPr/>
          <a:lstStyle/>
          <a:p>
            <a:r>
              <a:rPr lang="it-IT" smtClean="0"/>
              <a:t>postura specifico</a:t>
            </a:r>
          </a:p>
        </p:txBody>
      </p:sp>
      <p:sp>
        <p:nvSpPr>
          <p:cNvPr id="311300" name="Rectangle 7"/>
          <p:cNvSpPr>
            <a:spLocks noGrp="1" noChangeArrowheads="1"/>
          </p:cNvSpPr>
          <p:nvPr>
            <p:ph type="sldNum" sz="quarter" idx="5"/>
          </p:nvPr>
        </p:nvSpPr>
        <p:spPr>
          <a:noFill/>
        </p:spPr>
        <p:txBody>
          <a:bodyPr/>
          <a:lstStyle/>
          <a:p>
            <a:fld id="{5F89425A-3F93-44DE-9FCE-FEAF7302CB2D}" type="slidenum">
              <a:rPr lang="it-IT" smtClean="0"/>
              <a:pPr/>
              <a:t>77</a:t>
            </a:fld>
            <a:endParaRPr lang="it-IT" smtClean="0"/>
          </a:p>
        </p:txBody>
      </p:sp>
      <p:sp>
        <p:nvSpPr>
          <p:cNvPr id="311301" name="Rectangle 2"/>
          <p:cNvSpPr>
            <a:spLocks noGrp="1" noRot="1" noChangeAspect="1" noChangeArrowheads="1" noTextEdit="1"/>
          </p:cNvSpPr>
          <p:nvPr>
            <p:ph type="sldImg"/>
          </p:nvPr>
        </p:nvSpPr>
        <p:spPr>
          <a:xfrm>
            <a:off x="3206750" y="684213"/>
            <a:ext cx="2486025" cy="1865312"/>
          </a:xfrm>
          <a:ln/>
        </p:spPr>
      </p:sp>
      <p:sp>
        <p:nvSpPr>
          <p:cNvPr id="311302" name="Rectangle 3"/>
          <p:cNvSpPr>
            <a:spLocks noGrp="1" noChangeArrowheads="1"/>
          </p:cNvSpPr>
          <p:nvPr>
            <p:ph type="body" idx="1"/>
          </p:nvPr>
        </p:nvSpPr>
        <p:spPr>
          <a:xfrm>
            <a:off x="670753" y="2815301"/>
            <a:ext cx="8370624" cy="3604337"/>
          </a:xfrm>
          <a:noFill/>
          <a:ln/>
        </p:spPr>
        <p:txBody>
          <a:bodyPr lIns="91449" tIns="45724" rIns="91449" bIns="45724"/>
          <a:lstStyle/>
          <a:p>
            <a:pPr eaLnBrk="1" hangingPunct="1"/>
            <a:endParaRPr lang="it-IT" dirty="0" smtClean="0"/>
          </a:p>
          <a:p>
            <a:pPr eaLnBrk="1" hangingPunct="1"/>
            <a:r>
              <a:rPr lang="it-IT" dirty="0" smtClean="0"/>
              <a:t>Sul </a:t>
            </a:r>
            <a:r>
              <a:rPr lang="it-IT" b="1" dirty="0" smtClean="0"/>
              <a:t>busto</a:t>
            </a:r>
            <a:r>
              <a:rPr lang="it-IT" dirty="0" smtClean="0"/>
              <a:t>: </a:t>
            </a:r>
          </a:p>
          <a:p>
            <a:pPr lvl="1" eaLnBrk="1" hangingPunct="1">
              <a:buFontTx/>
              <a:buChar char="•"/>
            </a:pPr>
            <a:r>
              <a:rPr lang="it-IT" dirty="0" smtClean="0"/>
              <a:t>di regola è preferibile quando ci vuole il massimo controllo  </a:t>
            </a:r>
          </a:p>
          <a:p>
            <a:pPr lvl="1" eaLnBrk="1" hangingPunct="1">
              <a:buFontTx/>
              <a:buChar char="•"/>
            </a:pPr>
            <a:r>
              <a:rPr lang="it-IT" dirty="0" smtClean="0"/>
              <a:t>deve comunque essere tollerato (il che dipende spesso da quanto bene è stato confezionato!)</a:t>
            </a:r>
          </a:p>
          <a:p>
            <a:pPr lvl="1" eaLnBrk="1" hangingPunct="1">
              <a:buFontTx/>
              <a:buChar char="•"/>
            </a:pPr>
            <a:r>
              <a:rPr lang="it-IT" dirty="0" smtClean="0"/>
              <a:t>Nelle </a:t>
            </a:r>
            <a:r>
              <a:rPr lang="it-IT" dirty="0" err="1" smtClean="0"/>
              <a:t>p.c.i.</a:t>
            </a:r>
            <a:r>
              <a:rPr lang="it-IT" dirty="0" smtClean="0"/>
              <a:t>, mi sembra che sia utile soprattutto quando ci sono compromissioni mentali profonde</a:t>
            </a:r>
          </a:p>
          <a:p>
            <a:pPr eaLnBrk="1" hangingPunct="1"/>
            <a:endParaRPr lang="it-IT" dirty="0" smtClean="0"/>
          </a:p>
          <a:p>
            <a:pPr eaLnBrk="1" hangingPunct="1"/>
            <a:endParaRPr lang="it-IT" dirty="0" smtClean="0"/>
          </a:p>
        </p:txBody>
      </p:sp>
      <p:sp>
        <p:nvSpPr>
          <p:cNvPr id="7" name="CasellaDiTesto 6"/>
          <p:cNvSpPr txBox="1"/>
          <p:nvPr/>
        </p:nvSpPr>
        <p:spPr>
          <a:xfrm>
            <a:off x="7149825" y="1774827"/>
            <a:ext cx="2729252" cy="523220"/>
          </a:xfrm>
          <a:prstGeom prst="rect">
            <a:avLst/>
          </a:prstGeom>
          <a:noFill/>
        </p:spPr>
        <p:txBody>
          <a:bodyPr wrap="square" rtlCol="0">
            <a:spAutoFit/>
          </a:bodyPr>
          <a:lstStyle/>
          <a:p>
            <a:r>
              <a:rPr lang="it-IT" sz="1400" b="0" dirty="0" smtClean="0"/>
              <a:t>Un recesso ischiatico può dare parte della spinta inferiore </a:t>
            </a:r>
            <a:endParaRPr lang="it-IT" sz="1400" b="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3"/>
          <p:cNvSpPr>
            <a:spLocks noGrp="1" noChangeArrowheads="1"/>
          </p:cNvSpPr>
          <p:nvPr>
            <p:ph type="dt" sz="quarter" idx="1"/>
          </p:nvPr>
        </p:nvSpPr>
        <p:spPr>
          <a:noFill/>
        </p:spPr>
        <p:txBody>
          <a:bodyPr/>
          <a:lstStyle/>
          <a:p>
            <a:fld id="{FC856A32-4477-4BF5-BE04-2CEE397B0F79}" type="datetime1">
              <a:rPr lang="it-IT" smtClean="0">
                <a:solidFill>
                  <a:prstClr val="black"/>
                </a:solidFill>
              </a:rPr>
              <a:pPr/>
              <a:t>03/03/2016</a:t>
            </a:fld>
            <a:endParaRPr lang="it-IT" smtClean="0">
              <a:solidFill>
                <a:prstClr val="black"/>
              </a:solidFill>
            </a:endParaRPr>
          </a:p>
        </p:txBody>
      </p:sp>
      <p:sp>
        <p:nvSpPr>
          <p:cNvPr id="311299"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311300" name="Rectangle 7"/>
          <p:cNvSpPr>
            <a:spLocks noGrp="1" noChangeArrowheads="1"/>
          </p:cNvSpPr>
          <p:nvPr>
            <p:ph type="sldNum" sz="quarter" idx="5"/>
          </p:nvPr>
        </p:nvSpPr>
        <p:spPr>
          <a:noFill/>
        </p:spPr>
        <p:txBody>
          <a:bodyPr/>
          <a:lstStyle/>
          <a:p>
            <a:fld id="{5F89425A-3F93-44DE-9FCE-FEAF7302CB2D}" type="slidenum">
              <a:rPr lang="it-IT" smtClean="0">
                <a:solidFill>
                  <a:prstClr val="black"/>
                </a:solidFill>
              </a:rPr>
              <a:pPr/>
              <a:t>78</a:t>
            </a:fld>
            <a:endParaRPr lang="it-IT" smtClean="0">
              <a:solidFill>
                <a:prstClr val="black"/>
              </a:solidFill>
            </a:endParaRPr>
          </a:p>
        </p:txBody>
      </p:sp>
      <p:sp>
        <p:nvSpPr>
          <p:cNvPr id="311301" name="Rectangle 2"/>
          <p:cNvSpPr>
            <a:spLocks noGrp="1" noRot="1" noChangeAspect="1" noChangeArrowheads="1" noTextEdit="1"/>
          </p:cNvSpPr>
          <p:nvPr>
            <p:ph type="sldImg"/>
          </p:nvPr>
        </p:nvSpPr>
        <p:spPr>
          <a:xfrm>
            <a:off x="3465513" y="319088"/>
            <a:ext cx="2974975" cy="2230437"/>
          </a:xfrm>
          <a:ln/>
        </p:spPr>
      </p:sp>
      <p:sp>
        <p:nvSpPr>
          <p:cNvPr id="311302" name="Rectangle 3"/>
          <p:cNvSpPr>
            <a:spLocks noGrp="1" noChangeArrowheads="1"/>
          </p:cNvSpPr>
          <p:nvPr>
            <p:ph type="body" idx="1"/>
          </p:nvPr>
        </p:nvSpPr>
        <p:spPr>
          <a:xfrm>
            <a:off x="670753" y="2815302"/>
            <a:ext cx="8370624" cy="3604337"/>
          </a:xfrm>
          <a:noFill/>
          <a:ln/>
        </p:spPr>
        <p:txBody>
          <a:bodyPr lIns="91449" tIns="45724" rIns="91449" bIns="45724"/>
          <a:lstStyle/>
          <a:p>
            <a:pPr eaLnBrk="1" hangingPunct="1"/>
            <a:r>
              <a:rPr lang="it-IT" sz="1400" b="1" dirty="0" smtClean="0"/>
              <a:t>Per l’adulto, in cui il busto non è indicato </a:t>
            </a:r>
          </a:p>
          <a:p>
            <a:pPr eaLnBrk="1" hangingPunct="1"/>
            <a:r>
              <a:rPr lang="it-IT" sz="1400" dirty="0" smtClean="0"/>
              <a:t>Gli interventi descritti vanno provati dopo che i passi precedenti sono stati curati come si deve e l’equilibrio laterale non è ancora soddisfacente</a:t>
            </a:r>
          </a:p>
          <a:p>
            <a:pPr eaLnBrk="1" hangingPunct="1"/>
            <a:r>
              <a:rPr lang="it-IT" sz="1400" dirty="0" smtClean="0"/>
              <a:t>Se la flessione laterale parte dalla spalla, diamo anche appoggio agli arti superiori</a:t>
            </a:r>
          </a:p>
          <a:p>
            <a:pPr eaLnBrk="1" hangingPunct="1"/>
            <a:r>
              <a:rPr lang="it-IT" sz="1400" dirty="0" smtClean="0"/>
              <a:t>I sostegni funzionano di regola meglio con l’alto e magro che col piccolo e robusto.</a:t>
            </a:r>
          </a:p>
          <a:p>
            <a:pPr eaLnBrk="1" hangingPunct="1"/>
            <a:r>
              <a:rPr lang="it-IT" sz="1400" dirty="0" smtClean="0"/>
              <a:t>Non siamo tirchi ad applicarli: proviamo!</a:t>
            </a:r>
          </a:p>
          <a:p>
            <a:pPr eaLnBrk="1" hangingPunct="1"/>
            <a:r>
              <a:rPr lang="it-IT" sz="1400" dirty="0" smtClean="0"/>
              <a:t>Dare indicazioni per la posizione dei sostegni laterali (e per valutarne la qualità): </a:t>
            </a:r>
          </a:p>
          <a:p>
            <a:pPr eaLnBrk="1" hangingPunct="1">
              <a:buFontTx/>
              <a:buChar char="•"/>
            </a:pPr>
            <a:r>
              <a:rPr lang="it-IT" sz="1400" dirty="0" smtClean="0"/>
              <a:t>ampiamente regolabili in altezza, larghezza, profondità</a:t>
            </a:r>
          </a:p>
          <a:p>
            <a:pPr eaLnBrk="1" hangingPunct="1">
              <a:buFontTx/>
              <a:buChar char="•"/>
            </a:pPr>
            <a:r>
              <a:rPr lang="it-IT" sz="1400" dirty="0" smtClean="0"/>
              <a:t>Sottili ma robusti</a:t>
            </a:r>
          </a:p>
          <a:p>
            <a:pPr eaLnBrk="1" hangingPunct="1"/>
            <a:r>
              <a:rPr lang="it-IT" sz="1400" dirty="0" smtClean="0"/>
              <a:t>sostegni molto avvolgenti per le componenti rotatorie.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3"/>
          <p:cNvSpPr>
            <a:spLocks noGrp="1" noChangeArrowheads="1"/>
          </p:cNvSpPr>
          <p:nvPr>
            <p:ph type="dt" sz="quarter" idx="1"/>
          </p:nvPr>
        </p:nvSpPr>
        <p:spPr>
          <a:noFill/>
        </p:spPr>
        <p:txBody>
          <a:bodyPr/>
          <a:lstStyle/>
          <a:p>
            <a:fld id="{45368749-71FB-48E2-B0CE-565985F8A79D}" type="datetime1">
              <a:rPr lang="it-IT" smtClean="0">
                <a:latin typeface="Arial" charset="0"/>
              </a:rPr>
              <a:pPr/>
              <a:t>03/03/2016</a:t>
            </a:fld>
            <a:endParaRPr lang="it-IT" smtClean="0">
              <a:latin typeface="Arial" charset="0"/>
            </a:endParaRPr>
          </a:p>
        </p:txBody>
      </p:sp>
      <p:sp>
        <p:nvSpPr>
          <p:cNvPr id="313347"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13348" name="Rectangle 7"/>
          <p:cNvSpPr>
            <a:spLocks noGrp="1" noChangeArrowheads="1"/>
          </p:cNvSpPr>
          <p:nvPr>
            <p:ph type="sldNum" sz="quarter" idx="5"/>
          </p:nvPr>
        </p:nvSpPr>
        <p:spPr>
          <a:noFill/>
        </p:spPr>
        <p:txBody>
          <a:bodyPr/>
          <a:lstStyle/>
          <a:p>
            <a:fld id="{49C6E6F0-F818-4C10-9E86-127166A0B394}" type="slidenum">
              <a:rPr lang="it-IT" smtClean="0">
                <a:latin typeface="Arial" charset="0"/>
              </a:rPr>
              <a:pPr/>
              <a:t>79</a:t>
            </a:fld>
            <a:endParaRPr lang="it-IT" smtClean="0">
              <a:latin typeface="Arial" charset="0"/>
            </a:endParaRPr>
          </a:p>
        </p:txBody>
      </p:sp>
      <p:sp>
        <p:nvSpPr>
          <p:cNvPr id="313349" name="Rectangle 2"/>
          <p:cNvSpPr>
            <a:spLocks noGrp="1" noRot="1" noChangeAspect="1" noChangeArrowheads="1" noTextEdit="1"/>
          </p:cNvSpPr>
          <p:nvPr>
            <p:ph type="sldImg"/>
          </p:nvPr>
        </p:nvSpPr>
        <p:spPr>
          <a:xfrm>
            <a:off x="3355975" y="1095375"/>
            <a:ext cx="2205038" cy="1652588"/>
          </a:xfrm>
          <a:ln/>
        </p:spPr>
      </p:sp>
      <p:sp>
        <p:nvSpPr>
          <p:cNvPr id="313350" name="Rectangle 3"/>
          <p:cNvSpPr>
            <a:spLocks noGrp="1" noChangeArrowheads="1"/>
          </p:cNvSpPr>
          <p:nvPr>
            <p:ph type="body" idx="1"/>
          </p:nvPr>
        </p:nvSpPr>
        <p:spPr>
          <a:xfrm>
            <a:off x="1323129" y="3224760"/>
            <a:ext cx="7277206" cy="3054336"/>
          </a:xfrm>
          <a:noFill/>
          <a:ln/>
        </p:spPr>
        <p:txBody>
          <a:bodyPr/>
          <a:lstStyle/>
          <a:p>
            <a:pPr eaLnBrk="1" hangingPunct="1"/>
            <a:r>
              <a:rPr lang="it-IT" sz="1400" dirty="0" smtClean="0">
                <a:latin typeface="Arial" charset="0"/>
              </a:rPr>
              <a:t>Possiamo usare il basculamento laterale per cambiare la relazione fra linea di gravità e colonna, al fine di ridurre l’effetto della gravità sul tronco.</a:t>
            </a:r>
          </a:p>
          <a:p>
            <a:pPr eaLnBrk="1" hangingPunct="1"/>
            <a:r>
              <a:rPr lang="it-IT" sz="1400" dirty="0" smtClean="0">
                <a:latin typeface="Arial" charset="0"/>
              </a:rPr>
              <a:t>Il basculamento è dal lato opposto a quello della caduta.</a:t>
            </a:r>
            <a:endParaRPr lang="it-IT" sz="1400" noProof="1" smtClean="0">
              <a:latin typeface="Arial" charset="0"/>
            </a:endParaRPr>
          </a:p>
          <a:p>
            <a:pPr eaLnBrk="1" hangingPunct="1"/>
            <a:r>
              <a:rPr lang="it-IT" sz="1400" dirty="0" smtClean="0">
                <a:latin typeface="Arial" charset="0"/>
              </a:rPr>
              <a:t>Si noti la posizione delle spalle. Nella carrozzina di prima non sono orizzontali, da basculato lo sono quasi</a:t>
            </a:r>
          </a:p>
          <a:p>
            <a:pPr eaLnBrk="1" hangingPunct="1"/>
            <a:r>
              <a:rPr lang="it-IT" sz="1400" dirty="0" smtClean="0">
                <a:latin typeface="Arial" charset="0"/>
              </a:rPr>
              <a:t>Senza basculamento laterale ci sarebbe voluto un sostegno molto più aggressivo e forse non sarebbe stato possibile raggiungere la stessa entità di raddrizzamento</a:t>
            </a:r>
          </a:p>
          <a:p>
            <a:pPr eaLnBrk="1" hangingPunct="1"/>
            <a:r>
              <a:rPr lang="it-IT" sz="1400" dirty="0" smtClean="0">
                <a:latin typeface="Arial" charset="0"/>
              </a:rPr>
              <a:t>Anche se l’utente non ha margine di correzione, la tecnica è ugualmente utile perché riduce la spinta </a:t>
            </a:r>
            <a:r>
              <a:rPr lang="it-IT" sz="1400" dirty="0" err="1" smtClean="0">
                <a:latin typeface="Arial" charset="0"/>
              </a:rPr>
              <a:t>gravitaria</a:t>
            </a:r>
            <a:r>
              <a:rPr lang="it-IT" sz="1400" dirty="0" smtClean="0">
                <a:latin typeface="Arial" charset="0"/>
              </a:rPr>
              <a:t>.</a:t>
            </a:r>
          </a:p>
          <a:p>
            <a:pPr eaLnBrk="1" hangingPunct="1"/>
            <a:endParaRPr lang="it-IT" sz="1400" dirty="0" smtClean="0">
              <a:latin typeface="Arial" charset="0"/>
            </a:endParaRPr>
          </a:p>
          <a:p>
            <a:pPr eaLnBrk="1" hangingPunct="1"/>
            <a:r>
              <a:rPr lang="it-IT" sz="1400" dirty="0" smtClean="0">
                <a:latin typeface="Arial" charset="0"/>
              </a:rPr>
              <a:t>(Ha solo una bretella: servirà a contrastare una rotazione del tronco?)</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4A863953-F5A8-42E1-9600-7F744E0CE2C0}" type="slidenum">
              <a:rPr lang="it-IT" smtClean="0">
                <a:solidFill>
                  <a:prstClr val="black"/>
                </a:solidFill>
              </a:rPr>
              <a:pPr/>
              <a:t>80</a:t>
            </a:fld>
            <a:endParaRPr lang="it-IT" smtClean="0">
              <a:solidFill>
                <a:prstClr val="black"/>
              </a:solidFill>
            </a:endParaRPr>
          </a:p>
        </p:txBody>
      </p:sp>
      <p:sp>
        <p:nvSpPr>
          <p:cNvPr id="314371" name="Rectangle 2"/>
          <p:cNvSpPr>
            <a:spLocks noGrp="1" noRot="1" noChangeAspect="1" noChangeArrowheads="1" noTextEdit="1"/>
          </p:cNvSpPr>
          <p:nvPr>
            <p:ph type="sldImg"/>
          </p:nvPr>
        </p:nvSpPr>
        <p:spPr>
          <a:xfrm>
            <a:off x="3721100" y="1060450"/>
            <a:ext cx="2376488" cy="1782763"/>
          </a:xfrm>
          <a:solidFill>
            <a:srgbClr val="FFFFFF"/>
          </a:solidFill>
          <a:ln/>
        </p:spPr>
      </p:sp>
      <p:sp>
        <p:nvSpPr>
          <p:cNvPr id="314372" name="Rectangle 3"/>
          <p:cNvSpPr>
            <a:spLocks noGrp="1" noChangeArrowheads="1"/>
          </p:cNvSpPr>
          <p:nvPr>
            <p:ph type="body" idx="1"/>
          </p:nvPr>
        </p:nvSpPr>
        <p:spPr>
          <a:solidFill>
            <a:srgbClr val="FFFFFF"/>
          </a:solidFill>
          <a:ln>
            <a:solidFill>
              <a:srgbClr val="000000"/>
            </a:solidFill>
          </a:ln>
        </p:spPr>
        <p:txBody>
          <a:bodyPr lIns="89730" tIns="44865" rIns="89730" bIns="44865"/>
          <a:lstStyle/>
          <a:p>
            <a:pPr eaLnBrk="1" hangingPunct="1"/>
            <a:r>
              <a:rPr lang="it-IT" noProof="1" smtClean="0">
                <a:latin typeface="Arial" charset="0"/>
              </a:rPr>
              <a:t>Con questo</a:t>
            </a:r>
            <a:r>
              <a:rPr lang="it-IT" smtClean="0">
                <a:latin typeface="Arial" charset="0"/>
              </a:rPr>
              <a:t> tipo di interessamento, si vedono spesso almeno due curve, una al tronco e una al collo</a:t>
            </a:r>
          </a:p>
          <a:p>
            <a:pPr eaLnBrk="1" hangingPunct="1"/>
            <a:r>
              <a:rPr lang="it-IT" smtClean="0">
                <a:latin typeface="Arial" charset="0"/>
              </a:rPr>
              <a:t>Quindi bisogna prima affrontare la curva al tronco, magari basculando lateralmente </a:t>
            </a:r>
            <a:r>
              <a:rPr lang="it-IT" b="1" i="1" smtClean="0">
                <a:latin typeface="Arial" charset="0"/>
              </a:rPr>
              <a:t>oltre a dare i classici tre punti di controllo.</a:t>
            </a:r>
          </a:p>
          <a:p>
            <a:pPr eaLnBrk="1" hangingPunct="1"/>
            <a:r>
              <a:rPr lang="it-IT" b="1" i="1" smtClean="0">
                <a:latin typeface="Arial" charset="0"/>
              </a:rPr>
              <a:t>(</a:t>
            </a:r>
            <a:r>
              <a:rPr lang="it-IT" i="1" smtClean="0">
                <a:latin typeface="Arial" charset="0"/>
              </a:rPr>
              <a:t>notare che le bretelle finiscono appena sotto l’ascella</a:t>
            </a:r>
            <a:r>
              <a:rPr lang="it-IT" b="1" i="1" smtClean="0">
                <a:latin typeface="Arial" charset="0"/>
              </a:rPr>
              <a:t>)</a:t>
            </a:r>
            <a:endParaRPr lang="it-IT" b="1" i="1" noProof="1"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8EDBC79B-6484-44F8-B5CB-72C14A2D883F}" type="slidenum">
              <a:rPr lang="it-IT" smtClean="0">
                <a:solidFill>
                  <a:prstClr val="black"/>
                </a:solidFill>
              </a:rPr>
              <a:pPr/>
              <a:t>81</a:t>
            </a:fld>
            <a:endParaRPr lang="it-IT" smtClean="0">
              <a:solidFill>
                <a:prstClr val="black"/>
              </a:solidFill>
            </a:endParaRPr>
          </a:p>
        </p:txBody>
      </p:sp>
      <p:sp>
        <p:nvSpPr>
          <p:cNvPr id="316419" name="Rectangle 2"/>
          <p:cNvSpPr>
            <a:spLocks noGrp="1" noRot="1" noChangeAspect="1" noChangeArrowheads="1" noTextEdit="1"/>
          </p:cNvSpPr>
          <p:nvPr>
            <p:ph type="sldImg"/>
          </p:nvPr>
        </p:nvSpPr>
        <p:spPr>
          <a:xfrm>
            <a:off x="3014663" y="1060450"/>
            <a:ext cx="2657475" cy="1992313"/>
          </a:xfrm>
          <a:solidFill>
            <a:srgbClr val="FFFFFF"/>
          </a:solidFill>
          <a:ln w="12700" cap="flat"/>
        </p:spPr>
      </p:sp>
      <p:sp>
        <p:nvSpPr>
          <p:cNvPr id="316420" name="Rectangle 3"/>
          <p:cNvSpPr>
            <a:spLocks noGrp="1" noChangeArrowheads="1"/>
          </p:cNvSpPr>
          <p:nvPr>
            <p:ph type="body" idx="1"/>
          </p:nvPr>
        </p:nvSpPr>
        <p:spPr>
          <a:noFill/>
          <a:ln/>
        </p:spPr>
        <p:txBody>
          <a:bodyPr lIns="92063" tIns="46033" rIns="92063" bIns="46033"/>
          <a:lstStyle/>
          <a:p>
            <a:pPr marL="228600" indent="-228600" eaLnBrk="1" hangingPunct="1"/>
            <a:r>
              <a:rPr lang="it-IT" dirty="0" smtClean="0">
                <a:latin typeface="Arial" charset="0"/>
              </a:rPr>
              <a:t>Strumento molto potente, da usare con proprietà</a:t>
            </a:r>
          </a:p>
          <a:p>
            <a:pPr marL="228600" indent="-228600" eaLnBrk="1" hangingPunct="1"/>
            <a:r>
              <a:rPr lang="it-IT" dirty="0" err="1" smtClean="0">
                <a:latin typeface="Arial" charset="0"/>
              </a:rPr>
              <a:t>Basculiamo</a:t>
            </a:r>
            <a:r>
              <a:rPr lang="it-IT" dirty="0" smtClean="0">
                <a:latin typeface="Arial" charset="0"/>
              </a:rPr>
              <a:t> </a:t>
            </a:r>
            <a:r>
              <a:rPr lang="it-IT" b="1" dirty="0" smtClean="0">
                <a:latin typeface="Arial" charset="0"/>
              </a:rPr>
              <a:t>in incrementi molto piccoli</a:t>
            </a:r>
            <a:r>
              <a:rPr lang="it-IT" dirty="0" smtClean="0">
                <a:latin typeface="Arial" charset="0"/>
              </a:rPr>
              <a:t>: 2-3° possono avere un effetto enorme</a:t>
            </a:r>
          </a:p>
          <a:p>
            <a:pPr marL="228600" indent="-228600" eaLnBrk="1" hangingPunct="1"/>
            <a:r>
              <a:rPr lang="it-IT" dirty="0" smtClean="0">
                <a:latin typeface="Arial" charset="0"/>
              </a:rPr>
              <a:t>Puntiamo se possibile ad allineare le spalle</a:t>
            </a:r>
          </a:p>
          <a:p>
            <a:pPr marL="228600" indent="-228600" eaLnBrk="1" hangingPunct="1"/>
            <a:endParaRPr lang="it-IT" dirty="0" smtClean="0">
              <a:latin typeface="Arial" charset="0"/>
            </a:endParaRPr>
          </a:p>
          <a:p>
            <a:pPr marL="228600" indent="-228600" eaLnBrk="1" hangingPunct="1"/>
            <a:r>
              <a:rPr lang="it-IT" b="1" i="1" dirty="0" smtClean="0">
                <a:latin typeface="Arial" charset="0"/>
              </a:rPr>
              <a:t>SEQUENZA:</a:t>
            </a:r>
          </a:p>
          <a:p>
            <a:pPr marL="228600" indent="-228600" eaLnBrk="1" hangingPunct="1">
              <a:buFontTx/>
              <a:buAutoNum type="arabicPeriod"/>
            </a:pPr>
            <a:r>
              <a:rPr lang="it-IT" b="1" dirty="0" smtClean="0">
                <a:latin typeface="Arial" charset="0"/>
              </a:rPr>
              <a:t>Usiamo le mani </a:t>
            </a:r>
            <a:r>
              <a:rPr lang="it-IT" dirty="0" smtClean="0">
                <a:latin typeface="Arial" charset="0"/>
              </a:rPr>
              <a:t>per apprezzare le forze richieste per correggere la curva vertebrale</a:t>
            </a:r>
          </a:p>
          <a:p>
            <a:pPr marL="228600" indent="-228600" eaLnBrk="1" hangingPunct="1">
              <a:buFontTx/>
              <a:buAutoNum type="arabicPeriod"/>
            </a:pPr>
            <a:r>
              <a:rPr lang="it-IT" dirty="0" err="1" smtClean="0">
                <a:latin typeface="Arial" charset="0"/>
              </a:rPr>
              <a:t>Basculiamo</a:t>
            </a:r>
            <a:r>
              <a:rPr lang="it-IT" dirty="0" smtClean="0">
                <a:latin typeface="Arial" charset="0"/>
              </a:rPr>
              <a:t> lateralmente</a:t>
            </a:r>
          </a:p>
          <a:p>
            <a:pPr marL="228600" indent="-228600" eaLnBrk="1" hangingPunct="1">
              <a:buFontTx/>
              <a:buAutoNum type="arabicPeriod"/>
            </a:pPr>
            <a:r>
              <a:rPr lang="it-IT" dirty="0" smtClean="0">
                <a:latin typeface="Arial" charset="0"/>
              </a:rPr>
              <a:t>Se le forze diminuiscono, il basculamento è efficace</a:t>
            </a:r>
            <a:endParaRPr lang="it-IT" noProof="1"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319463" y="1123950"/>
            <a:ext cx="2490787" cy="1868488"/>
          </a:xfrm>
        </p:spPr>
      </p:sp>
      <p:sp>
        <p:nvSpPr>
          <p:cNvPr id="3" name="Segnaposto note 2"/>
          <p:cNvSpPr>
            <a:spLocks noGrp="1"/>
          </p:cNvSpPr>
          <p:nvPr>
            <p:ph type="body" idx="1"/>
          </p:nvPr>
        </p:nvSpPr>
        <p:spPr>
          <a:xfrm>
            <a:off x="1240407" y="2969814"/>
            <a:ext cx="7132539" cy="3309226"/>
          </a:xfrm>
        </p:spPr>
        <p:txBody>
          <a:bodyPr>
            <a:normAutofit/>
          </a:bodyPr>
          <a:lstStyle/>
          <a:p>
            <a:r>
              <a:rPr lang="en-US" sz="1200" b="0" i="0" kern="1200" smtClean="0">
                <a:solidFill>
                  <a:schemeClr val="tx1"/>
                </a:solidFill>
                <a:latin typeface="+mn-lt"/>
                <a:ea typeface="+mn-ea"/>
                <a:cs typeface="+mn-cs"/>
              </a:rPr>
              <a:t/>
            </a:r>
            <a:br>
              <a:rPr lang="en-US" sz="1200" b="0" i="0" kern="1200" smtClean="0">
                <a:solidFill>
                  <a:schemeClr val="tx1"/>
                </a:solidFill>
                <a:latin typeface="+mn-lt"/>
                <a:ea typeface="+mn-ea"/>
                <a:cs typeface="+mn-cs"/>
              </a:rPr>
            </a:br>
            <a:endParaRPr lang="it-IT" sz="14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8</a:t>
            </a:fld>
            <a:endParaRPr lang="it-IT">
              <a:solidFill>
                <a:prstClr val="black"/>
              </a:solidFill>
            </a:endParaRPr>
          </a:p>
        </p:txBody>
      </p:sp>
      <p:sp>
        <p:nvSpPr>
          <p:cNvPr id="5" name="CasellaDiTesto 4"/>
          <p:cNvSpPr txBox="1"/>
          <p:nvPr/>
        </p:nvSpPr>
        <p:spPr>
          <a:xfrm>
            <a:off x="2252665" y="683456"/>
            <a:ext cx="3255315" cy="369332"/>
          </a:xfrm>
          <a:prstGeom prst="rect">
            <a:avLst/>
          </a:prstGeom>
          <a:noFill/>
        </p:spPr>
        <p:txBody>
          <a:bodyPr wrap="none" rtlCol="0">
            <a:spAutoFit/>
          </a:bodyPr>
          <a:lstStyle/>
          <a:p>
            <a:pPr fontAlgn="auto">
              <a:spcBef>
                <a:spcPts val="0"/>
              </a:spcBef>
              <a:spcAft>
                <a:spcPts val="0"/>
              </a:spcAft>
            </a:pPr>
            <a:r>
              <a:rPr kumimoji="0" lang="it-IT" sz="1800" b="0" dirty="0" smtClean="0">
                <a:solidFill>
                  <a:prstClr val="black"/>
                </a:solidFill>
                <a:latin typeface="Calibri"/>
              </a:rPr>
              <a:t>Sull’accertarsi che sia usato bene</a:t>
            </a:r>
            <a:endParaRPr kumimoji="0" lang="it-IT" sz="1800" b="0" dirty="0">
              <a:solidFill>
                <a:prstClr val="black"/>
              </a:solidFill>
              <a:latin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65A1FFB6-0299-4A7C-86CE-7480598F7F51}" type="slidenum">
              <a:rPr lang="it-IT" smtClean="0"/>
              <a:pPr/>
              <a:t>82</a:t>
            </a:fld>
            <a:endParaRPr lang="it-IT" smtClean="0"/>
          </a:p>
        </p:txBody>
      </p:sp>
      <p:sp>
        <p:nvSpPr>
          <p:cNvPr id="315395" name="Rectangle 2"/>
          <p:cNvSpPr>
            <a:spLocks noGrp="1" noRot="1" noChangeAspect="1" noChangeArrowheads="1" noTextEdit="1"/>
          </p:cNvSpPr>
          <p:nvPr>
            <p:ph type="sldImg"/>
          </p:nvPr>
        </p:nvSpPr>
        <p:spPr>
          <a:xfrm>
            <a:off x="3589338" y="901700"/>
            <a:ext cx="2432050" cy="1824038"/>
          </a:xfrm>
          <a:ln/>
        </p:spPr>
      </p:sp>
      <p:sp>
        <p:nvSpPr>
          <p:cNvPr id="315396" name="Rectangle 3"/>
          <p:cNvSpPr>
            <a:spLocks noGrp="1" noChangeArrowheads="1"/>
          </p:cNvSpPr>
          <p:nvPr>
            <p:ph type="body" idx="1"/>
          </p:nvPr>
        </p:nvSpPr>
        <p:spPr>
          <a:noFill/>
          <a:ln/>
        </p:spPr>
        <p:txBody>
          <a:bodyPr/>
          <a:lstStyle/>
          <a:p>
            <a:pPr eaLnBrk="1" hangingPunct="1"/>
            <a:endParaRPr lang="it-IT"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8AF6FD61-9862-4708-A7E3-AD4A339F5420}" type="slidenum">
              <a:rPr lang="it-IT" smtClean="0"/>
              <a:pPr/>
              <a:t>83</a:t>
            </a:fld>
            <a:endParaRPr lang="it-IT" smtClean="0"/>
          </a:p>
        </p:txBody>
      </p:sp>
      <p:sp>
        <p:nvSpPr>
          <p:cNvPr id="317443" name="Rectangle 2"/>
          <p:cNvSpPr>
            <a:spLocks noGrp="1" noRot="1" noChangeAspect="1" noChangeArrowheads="1" noTextEdit="1"/>
          </p:cNvSpPr>
          <p:nvPr>
            <p:ph type="sldImg"/>
          </p:nvPr>
        </p:nvSpPr>
        <p:spPr>
          <a:xfrm>
            <a:off x="3616325" y="955675"/>
            <a:ext cx="2587625" cy="1939925"/>
          </a:xfrm>
          <a:ln/>
        </p:spPr>
      </p:sp>
      <p:sp>
        <p:nvSpPr>
          <p:cNvPr id="317444" name="Rectangle 3"/>
          <p:cNvSpPr>
            <a:spLocks noGrp="1" noChangeArrowheads="1"/>
          </p:cNvSpPr>
          <p:nvPr>
            <p:ph type="body" idx="1"/>
          </p:nvPr>
        </p:nvSpPr>
        <p:spPr>
          <a:noFill/>
          <a:ln/>
        </p:spPr>
        <p:txBody>
          <a:bodyPr/>
          <a:lstStyle/>
          <a:p>
            <a:pPr eaLnBrk="1" hangingPunct="1"/>
            <a:r>
              <a:rPr lang="it-IT" smtClean="0">
                <a:latin typeface="Arial" charset="0"/>
              </a:rPr>
              <a:t>A me sembrano 60°, non 30°</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egnaposto immagine diapositiva 1"/>
          <p:cNvSpPr>
            <a:spLocks noGrp="1" noRot="1" noChangeAspect="1" noTextEdit="1"/>
          </p:cNvSpPr>
          <p:nvPr>
            <p:ph type="sldImg"/>
          </p:nvPr>
        </p:nvSpPr>
        <p:spPr>
          <a:xfrm>
            <a:off x="3709988" y="901700"/>
            <a:ext cx="2809875" cy="2108200"/>
          </a:xfrm>
          <a:ln/>
        </p:spPr>
      </p:sp>
      <p:sp>
        <p:nvSpPr>
          <p:cNvPr id="318467" name="Segnaposto note 2"/>
          <p:cNvSpPr>
            <a:spLocks noGrp="1"/>
          </p:cNvSpPr>
          <p:nvPr>
            <p:ph type="body" idx="1"/>
          </p:nvPr>
        </p:nvSpPr>
        <p:spPr>
          <a:noFill/>
          <a:ln/>
        </p:spPr>
        <p:txBody>
          <a:bodyPr/>
          <a:lstStyle/>
          <a:p>
            <a:endParaRPr lang="it-IT" smtClean="0">
              <a:latin typeface="Arial" charset="0"/>
            </a:endParaRPr>
          </a:p>
        </p:txBody>
      </p:sp>
      <p:sp>
        <p:nvSpPr>
          <p:cNvPr id="318468" name="Segnaposto data 3"/>
          <p:cNvSpPr>
            <a:spLocks noGrp="1"/>
          </p:cNvSpPr>
          <p:nvPr>
            <p:ph type="dt" sz="quarter" idx="1"/>
          </p:nvPr>
        </p:nvSpPr>
        <p:spPr>
          <a:noFill/>
        </p:spPr>
        <p:txBody>
          <a:bodyPr/>
          <a:lstStyle/>
          <a:p>
            <a:fld id="{258AAB27-4A70-4007-B0BA-3F038B349BB4}" type="datetime1">
              <a:rPr lang="it-IT" smtClean="0"/>
              <a:pPr/>
              <a:t>03/03/2016</a:t>
            </a:fld>
            <a:endParaRPr lang="it-IT" smtClean="0"/>
          </a:p>
        </p:txBody>
      </p:sp>
      <p:sp>
        <p:nvSpPr>
          <p:cNvPr id="318469" name="Segnaposto piè di pagina 4"/>
          <p:cNvSpPr>
            <a:spLocks noGrp="1"/>
          </p:cNvSpPr>
          <p:nvPr>
            <p:ph type="ftr" sz="quarter" idx="4"/>
          </p:nvPr>
        </p:nvSpPr>
        <p:spPr>
          <a:noFill/>
        </p:spPr>
        <p:txBody>
          <a:bodyPr/>
          <a:lstStyle/>
          <a:p>
            <a:r>
              <a:rPr lang="it-IT" smtClean="0"/>
              <a:t>postura specifico</a:t>
            </a:r>
          </a:p>
        </p:txBody>
      </p:sp>
      <p:sp>
        <p:nvSpPr>
          <p:cNvPr id="318470" name="Segnaposto numero diapositiva 5"/>
          <p:cNvSpPr>
            <a:spLocks noGrp="1"/>
          </p:cNvSpPr>
          <p:nvPr>
            <p:ph type="sldNum" sz="quarter" idx="5"/>
          </p:nvPr>
        </p:nvSpPr>
        <p:spPr>
          <a:noFill/>
        </p:spPr>
        <p:txBody>
          <a:bodyPr/>
          <a:lstStyle/>
          <a:p>
            <a:fld id="{F2EFFFB4-4B6E-4C26-88BD-3674EDBCC808}" type="slidenum">
              <a:rPr lang="it-IT" smtClean="0"/>
              <a:pPr/>
              <a:t>84</a:t>
            </a:fld>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egnaposto immagine diapositiva 1"/>
          <p:cNvSpPr>
            <a:spLocks noGrp="1" noRot="1" noChangeAspect="1" noTextEdit="1"/>
          </p:cNvSpPr>
          <p:nvPr>
            <p:ph type="sldImg"/>
          </p:nvPr>
        </p:nvSpPr>
        <p:spPr>
          <a:xfrm>
            <a:off x="3009900" y="704850"/>
            <a:ext cx="2517775" cy="1889125"/>
          </a:xfrm>
          <a:ln/>
        </p:spPr>
      </p:sp>
      <p:sp>
        <p:nvSpPr>
          <p:cNvPr id="319491" name="Segnaposto note 2"/>
          <p:cNvSpPr>
            <a:spLocks noGrp="1"/>
          </p:cNvSpPr>
          <p:nvPr>
            <p:ph type="body" idx="1"/>
          </p:nvPr>
        </p:nvSpPr>
        <p:spPr>
          <a:noFill/>
          <a:ln/>
        </p:spPr>
        <p:txBody>
          <a:bodyPr/>
          <a:lstStyle/>
          <a:p>
            <a:r>
              <a:rPr lang="it-IT" sz="1400" dirty="0" smtClean="0"/>
              <a:t>Secondo Richard, non è utile per la maggior parte degli utenti. Utile per chi:</a:t>
            </a:r>
          </a:p>
          <a:p>
            <a:pPr>
              <a:buFont typeface="Arial" pitchFamily="34" charset="0"/>
              <a:buChar char="•"/>
            </a:pPr>
            <a:r>
              <a:rPr lang="it-IT" sz="1400" dirty="0" smtClean="0"/>
              <a:t>vuole stare a tronco eretto ma non ha controllo sufficiente per non flettere;</a:t>
            </a:r>
          </a:p>
          <a:p>
            <a:pPr>
              <a:buFont typeface="Arial" pitchFamily="34" charset="0"/>
              <a:buChar char="•"/>
            </a:pPr>
            <a:r>
              <a:rPr lang="it-IT" sz="1400" dirty="0" smtClean="0"/>
              <a:t>Vuole temporaneamente inclinarsi in avanti col tronco per scopi funzionali. </a:t>
            </a:r>
          </a:p>
          <a:p>
            <a:r>
              <a:rPr lang="it-IT" sz="1400" dirty="0" smtClean="0"/>
              <a:t>Chi riesce a muovere il tronco attivamente (e non pericolosamente) non ne ha affatto bisogno.</a:t>
            </a:r>
          </a:p>
          <a:p>
            <a:endParaRPr lang="it-IT" sz="1400" dirty="0" smtClean="0"/>
          </a:p>
        </p:txBody>
      </p:sp>
      <p:sp>
        <p:nvSpPr>
          <p:cNvPr id="319492" name="Segnaposto data 3"/>
          <p:cNvSpPr>
            <a:spLocks noGrp="1"/>
          </p:cNvSpPr>
          <p:nvPr>
            <p:ph type="dt" sz="quarter" idx="1"/>
          </p:nvPr>
        </p:nvSpPr>
        <p:spPr>
          <a:noFill/>
        </p:spPr>
        <p:txBody>
          <a:bodyPr/>
          <a:lstStyle/>
          <a:p>
            <a:fld id="{B988D3FD-50DA-47CA-8CCB-15836ABBA8C6}" type="datetime1">
              <a:rPr lang="it-IT" smtClean="0"/>
              <a:pPr/>
              <a:t>03/03/2016</a:t>
            </a:fld>
            <a:endParaRPr lang="it-IT" smtClean="0"/>
          </a:p>
        </p:txBody>
      </p:sp>
      <p:sp>
        <p:nvSpPr>
          <p:cNvPr id="319493" name="Segnaposto piè di pagina 4"/>
          <p:cNvSpPr>
            <a:spLocks noGrp="1"/>
          </p:cNvSpPr>
          <p:nvPr>
            <p:ph type="ftr" sz="quarter" idx="4"/>
          </p:nvPr>
        </p:nvSpPr>
        <p:spPr>
          <a:noFill/>
        </p:spPr>
        <p:txBody>
          <a:bodyPr/>
          <a:lstStyle/>
          <a:p>
            <a:r>
              <a:rPr lang="it-IT" smtClean="0"/>
              <a:t>postura specifico</a:t>
            </a:r>
          </a:p>
        </p:txBody>
      </p:sp>
      <p:sp>
        <p:nvSpPr>
          <p:cNvPr id="319494" name="Segnaposto numero diapositiva 5"/>
          <p:cNvSpPr>
            <a:spLocks noGrp="1"/>
          </p:cNvSpPr>
          <p:nvPr>
            <p:ph type="sldNum" sz="quarter" idx="5"/>
          </p:nvPr>
        </p:nvSpPr>
        <p:spPr>
          <a:noFill/>
        </p:spPr>
        <p:txBody>
          <a:bodyPr/>
          <a:lstStyle/>
          <a:p>
            <a:fld id="{62789817-D427-485E-B6C8-EC8E764C6778}" type="slidenum">
              <a:rPr lang="it-IT" smtClean="0"/>
              <a:pPr/>
              <a:t>85</a:t>
            </a:fld>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p:cNvSpPr>
            <a:spLocks noGrp="1" noRot="1" noChangeAspect="1" noTextEdit="1"/>
          </p:cNvSpPr>
          <p:nvPr>
            <p:ph type="sldImg"/>
          </p:nvPr>
        </p:nvSpPr>
        <p:spPr>
          <a:xfrm>
            <a:off x="3592513" y="704850"/>
            <a:ext cx="2454275" cy="1839913"/>
          </a:xfrm>
          <a:ln/>
        </p:spPr>
      </p:sp>
      <p:sp>
        <p:nvSpPr>
          <p:cNvPr id="320515" name="Segnaposto note 2"/>
          <p:cNvSpPr>
            <a:spLocks noGrp="1"/>
          </p:cNvSpPr>
          <p:nvPr>
            <p:ph type="body" idx="1"/>
          </p:nvPr>
        </p:nvSpPr>
        <p:spPr>
          <a:xfrm>
            <a:off x="1419104" y="3126795"/>
            <a:ext cx="6991038" cy="3054668"/>
          </a:xfrm>
          <a:noFill/>
          <a:ln/>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Sostegni anteriori del tronco sono talvolta usati inutilmente, o usati a sproposito quando la caduta in flessione è appunto una caduta, da deficit stenico o fatica, con alcune conseguenze negative: </a:t>
            </a:r>
          </a:p>
          <a:p>
            <a:pPr marL="92075" marR="0" indent="-92075" algn="l" defTabSz="914400" rtl="0" eaLnBrk="1" fontAlgn="auto" latinLnBrk="0" hangingPunct="1">
              <a:lnSpc>
                <a:spcPct val="100000"/>
              </a:lnSpc>
              <a:spcBef>
                <a:spcPts val="0"/>
              </a:spcBef>
              <a:spcAft>
                <a:spcPts val="0"/>
              </a:spcAft>
              <a:buClrTx/>
              <a:buSzTx/>
              <a:buFont typeface="Arial" pitchFamily="34" charset="0"/>
              <a:buChar char="•"/>
              <a:tabLst/>
              <a:defRPr/>
            </a:pPr>
            <a:r>
              <a:rPr lang="it-IT" sz="1400" kern="1200" dirty="0" smtClean="0">
                <a:solidFill>
                  <a:schemeClr val="tx1"/>
                </a:solidFill>
                <a:latin typeface="+mn-lt"/>
                <a:ea typeface="+mn-ea"/>
                <a:cs typeface="+mn-cs"/>
              </a:rPr>
              <a:t>si accascia sul sostegno; </a:t>
            </a:r>
          </a:p>
          <a:p>
            <a:pPr marL="92075" marR="0" indent="-92075" algn="l" defTabSz="914400" rtl="0" eaLnBrk="1" fontAlgn="auto" latinLnBrk="0" hangingPunct="1">
              <a:lnSpc>
                <a:spcPct val="100000"/>
              </a:lnSpc>
              <a:spcBef>
                <a:spcPts val="0"/>
              </a:spcBef>
              <a:spcAft>
                <a:spcPts val="0"/>
              </a:spcAft>
              <a:buClrTx/>
              <a:buSzTx/>
              <a:buFont typeface="Arial" pitchFamily="34" charset="0"/>
              <a:buChar char="•"/>
              <a:tabLst/>
              <a:defRPr/>
            </a:pPr>
            <a:r>
              <a:rPr lang="it-IT" sz="1400" kern="1200" dirty="0" smtClean="0">
                <a:solidFill>
                  <a:schemeClr val="tx1"/>
                </a:solidFill>
                <a:latin typeface="+mn-lt"/>
                <a:ea typeface="+mn-ea"/>
                <a:cs typeface="+mn-cs"/>
              </a:rPr>
              <a:t>ha uno schienale tanto alto da interferire con la funzionalità (magari se fosse più basso potrebbero anche estendere opportunamente il tronco); </a:t>
            </a:r>
          </a:p>
          <a:p>
            <a:pPr marL="92075" marR="0" indent="-92075" algn="l" defTabSz="914400" rtl="0" eaLnBrk="1" fontAlgn="auto" latinLnBrk="0" hangingPunct="1">
              <a:lnSpc>
                <a:spcPct val="100000"/>
              </a:lnSpc>
              <a:spcBef>
                <a:spcPts val="0"/>
              </a:spcBef>
              <a:spcAft>
                <a:spcPts val="0"/>
              </a:spcAft>
              <a:buClrTx/>
              <a:buSzTx/>
              <a:buFont typeface="Arial" pitchFamily="34" charset="0"/>
              <a:buChar char="•"/>
              <a:tabLst/>
              <a:defRPr/>
            </a:pPr>
            <a:r>
              <a:rPr lang="it-IT" sz="1400" kern="1200" dirty="0" smtClean="0">
                <a:solidFill>
                  <a:schemeClr val="tx1"/>
                </a:solidFill>
                <a:latin typeface="+mn-lt"/>
                <a:ea typeface="+mn-ea"/>
                <a:cs typeface="+mn-cs"/>
              </a:rPr>
              <a:t>è bloccato nella mobilità funzionale del tronco. </a:t>
            </a:r>
          </a:p>
          <a:p>
            <a:pPr marL="92075" marR="0" indent="-92075" algn="l" defTabSz="914400" rtl="0" eaLnBrk="1" fontAlgn="auto" latinLnBrk="0" hangingPunct="1">
              <a:lnSpc>
                <a:spcPct val="100000"/>
              </a:lnSpc>
              <a:spcBef>
                <a:spcPts val="0"/>
              </a:spcBef>
              <a:spcAft>
                <a:spcPts val="0"/>
              </a:spcAft>
              <a:buClrTx/>
              <a:buSzTx/>
              <a:tabLst/>
              <a:defRPr/>
            </a:pPr>
            <a:endParaRPr lang="it-IT" sz="1400" dirty="0" smtClean="0"/>
          </a:p>
          <a:p>
            <a:pPr marL="92075" marR="0" indent="-92075" algn="l" defTabSz="914400" rtl="0" eaLnBrk="1" fontAlgn="auto" latinLnBrk="0" hangingPunct="1">
              <a:lnSpc>
                <a:spcPct val="100000"/>
              </a:lnSpc>
              <a:spcBef>
                <a:spcPts val="0"/>
              </a:spcBef>
              <a:spcAft>
                <a:spcPts val="0"/>
              </a:spcAft>
              <a:buClrTx/>
              <a:buSzTx/>
              <a:tabLst/>
              <a:defRPr/>
            </a:pPr>
            <a:r>
              <a:rPr lang="it-IT" sz="1400" kern="1200" dirty="0" smtClean="0">
                <a:solidFill>
                  <a:schemeClr val="tx1"/>
                </a:solidFill>
                <a:latin typeface="+mn-lt"/>
                <a:ea typeface="+mn-ea"/>
                <a:cs typeface="+mn-cs"/>
              </a:rPr>
              <a:t>Usiamoli </a:t>
            </a:r>
            <a:r>
              <a:rPr lang="it-IT" sz="1400" i="1" kern="1200" dirty="0" smtClean="0">
                <a:solidFill>
                  <a:schemeClr val="tx1"/>
                </a:solidFill>
                <a:latin typeface="+mn-lt"/>
                <a:ea typeface="+mn-ea"/>
                <a:cs typeface="+mn-cs"/>
              </a:rPr>
              <a:t>solo dopo che gli interventi “posteriori” si sono dimostrati insufficienti</a:t>
            </a:r>
            <a:r>
              <a:rPr lang="it-IT" sz="1400" kern="1200" dirty="0" smtClean="0">
                <a:solidFill>
                  <a:schemeClr val="tx1"/>
                </a:solidFill>
                <a:latin typeface="+mn-lt"/>
                <a:ea typeface="+mn-ea"/>
                <a:cs typeface="+mn-cs"/>
              </a:rPr>
              <a:t>. </a:t>
            </a:r>
          </a:p>
          <a:p>
            <a:endParaRPr lang="it-IT" sz="1400" dirty="0" smtClean="0"/>
          </a:p>
        </p:txBody>
      </p:sp>
      <p:sp>
        <p:nvSpPr>
          <p:cNvPr id="320516" name="Segnaposto data 3"/>
          <p:cNvSpPr>
            <a:spLocks noGrp="1"/>
          </p:cNvSpPr>
          <p:nvPr>
            <p:ph type="dt" sz="quarter" idx="1"/>
          </p:nvPr>
        </p:nvSpPr>
        <p:spPr>
          <a:noFill/>
        </p:spPr>
        <p:txBody>
          <a:bodyPr/>
          <a:lstStyle/>
          <a:p>
            <a:fld id="{D70A68B8-40EE-42D9-AB58-7D2557D75012}" type="datetime1">
              <a:rPr lang="it-IT" smtClean="0">
                <a:solidFill>
                  <a:prstClr val="black"/>
                </a:solidFill>
              </a:rPr>
              <a:pPr/>
              <a:t>03/03/2016</a:t>
            </a:fld>
            <a:endParaRPr lang="it-IT" smtClean="0">
              <a:solidFill>
                <a:prstClr val="black"/>
              </a:solidFill>
            </a:endParaRPr>
          </a:p>
        </p:txBody>
      </p:sp>
      <p:sp>
        <p:nvSpPr>
          <p:cNvPr id="320517" name="Segnaposto piè di pagina 4"/>
          <p:cNvSpPr>
            <a:spLocks noGrp="1"/>
          </p:cNvSpPr>
          <p:nvPr>
            <p:ph type="ftr" sz="quarter" idx="4"/>
          </p:nvPr>
        </p:nvSpPr>
        <p:spPr>
          <a:noFill/>
        </p:spPr>
        <p:txBody>
          <a:bodyPr/>
          <a:lstStyle/>
          <a:p>
            <a:r>
              <a:rPr lang="it-IT" smtClean="0">
                <a:solidFill>
                  <a:prstClr val="black"/>
                </a:solidFill>
              </a:rPr>
              <a:t>postura specifico</a:t>
            </a:r>
          </a:p>
        </p:txBody>
      </p:sp>
      <p:sp>
        <p:nvSpPr>
          <p:cNvPr id="320518" name="Segnaposto numero diapositiva 5"/>
          <p:cNvSpPr>
            <a:spLocks noGrp="1"/>
          </p:cNvSpPr>
          <p:nvPr>
            <p:ph type="sldNum" sz="quarter" idx="5"/>
          </p:nvPr>
        </p:nvSpPr>
        <p:spPr>
          <a:noFill/>
        </p:spPr>
        <p:txBody>
          <a:bodyPr/>
          <a:lstStyle/>
          <a:p>
            <a:fld id="{B257CB6D-E9EB-4081-8972-866A3819B344}" type="slidenum">
              <a:rPr lang="it-IT" smtClean="0">
                <a:solidFill>
                  <a:prstClr val="black"/>
                </a:solidFill>
              </a:rPr>
              <a:pPr/>
              <a:t>86</a:t>
            </a:fld>
            <a:endParaRPr lang="it-IT" smtClean="0">
              <a:solidFill>
                <a:prstClr val="black"/>
              </a:solidFill>
            </a:endParaRPr>
          </a:p>
        </p:txBody>
      </p:sp>
      <p:sp>
        <p:nvSpPr>
          <p:cNvPr id="7" name="CasellaDiTesto 6"/>
          <p:cNvSpPr txBox="1"/>
          <p:nvPr/>
        </p:nvSpPr>
        <p:spPr>
          <a:xfrm>
            <a:off x="6135835" y="1469662"/>
            <a:ext cx="2494970" cy="954107"/>
          </a:xfrm>
          <a:prstGeom prst="rect">
            <a:avLst/>
          </a:prstGeom>
          <a:noFill/>
        </p:spPr>
        <p:txBody>
          <a:bodyPr wrap="square" rtlCol="0">
            <a:spAutoFit/>
          </a:bodyPr>
          <a:lstStyle/>
          <a:p>
            <a:r>
              <a:rPr lang="it-IT" sz="1400" b="0" dirty="0" smtClean="0"/>
              <a:t>Partire con i sostegni anteriori non è il modo giusto di affrontare la caduta in avanti.</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3"/>
          <p:cNvSpPr>
            <a:spLocks noGrp="1" noChangeArrowheads="1"/>
          </p:cNvSpPr>
          <p:nvPr>
            <p:ph type="dt" sz="quarter" idx="1"/>
          </p:nvPr>
        </p:nvSpPr>
        <p:spPr>
          <a:noFill/>
        </p:spPr>
        <p:txBody>
          <a:bodyPr/>
          <a:lstStyle/>
          <a:p>
            <a:fld id="{72258120-EFD6-4B39-918B-3C731CC0B9EE}" type="datetime1">
              <a:rPr lang="it-IT" smtClean="0"/>
              <a:pPr/>
              <a:t>03/03/2016</a:t>
            </a:fld>
            <a:endParaRPr lang="it-IT" smtClean="0"/>
          </a:p>
        </p:txBody>
      </p:sp>
      <p:sp>
        <p:nvSpPr>
          <p:cNvPr id="328707" name="Rectangle 6"/>
          <p:cNvSpPr>
            <a:spLocks noGrp="1" noChangeArrowheads="1"/>
          </p:cNvSpPr>
          <p:nvPr>
            <p:ph type="ftr" sz="quarter" idx="4"/>
          </p:nvPr>
        </p:nvSpPr>
        <p:spPr>
          <a:noFill/>
        </p:spPr>
        <p:txBody>
          <a:bodyPr/>
          <a:lstStyle/>
          <a:p>
            <a:r>
              <a:rPr lang="it-IT" smtClean="0"/>
              <a:t>postura specifico</a:t>
            </a:r>
          </a:p>
        </p:txBody>
      </p:sp>
      <p:sp>
        <p:nvSpPr>
          <p:cNvPr id="328708" name="Rectangle 7"/>
          <p:cNvSpPr>
            <a:spLocks noGrp="1" noChangeArrowheads="1"/>
          </p:cNvSpPr>
          <p:nvPr>
            <p:ph type="sldNum" sz="quarter" idx="5"/>
          </p:nvPr>
        </p:nvSpPr>
        <p:spPr>
          <a:noFill/>
        </p:spPr>
        <p:txBody>
          <a:bodyPr/>
          <a:lstStyle/>
          <a:p>
            <a:fld id="{501CF6F6-A1AE-4B5E-9722-C4E2AD3824DB}" type="slidenum">
              <a:rPr lang="it-IT" smtClean="0"/>
              <a:pPr/>
              <a:t>87</a:t>
            </a:fld>
            <a:endParaRPr lang="it-IT" smtClean="0"/>
          </a:p>
        </p:txBody>
      </p:sp>
      <p:sp>
        <p:nvSpPr>
          <p:cNvPr id="328709" name="Rectangle 2"/>
          <p:cNvSpPr>
            <a:spLocks noGrp="1" noRot="1" noChangeAspect="1" noChangeArrowheads="1" noTextEdit="1"/>
          </p:cNvSpPr>
          <p:nvPr>
            <p:ph type="sldImg"/>
          </p:nvPr>
        </p:nvSpPr>
        <p:spPr>
          <a:xfrm>
            <a:off x="3629025" y="282575"/>
            <a:ext cx="3146425" cy="2359025"/>
          </a:xfrm>
          <a:solidFill>
            <a:srgbClr val="FFFFFF"/>
          </a:solidFill>
          <a:ln/>
        </p:spPr>
      </p:sp>
      <p:sp>
        <p:nvSpPr>
          <p:cNvPr id="328710" name="Rectangle 3"/>
          <p:cNvSpPr>
            <a:spLocks noGrp="1" noChangeArrowheads="1"/>
          </p:cNvSpPr>
          <p:nvPr>
            <p:ph type="body" idx="1"/>
          </p:nvPr>
        </p:nvSpPr>
        <p:spPr>
          <a:xfrm>
            <a:off x="719788" y="2762556"/>
            <a:ext cx="8850455" cy="3871879"/>
          </a:xfrm>
          <a:solidFill>
            <a:srgbClr val="FFFFFF"/>
          </a:solidFill>
          <a:ln>
            <a:solidFill>
              <a:srgbClr val="000000"/>
            </a:solidFill>
          </a:ln>
        </p:spPr>
        <p:txBody>
          <a:bodyPr/>
          <a:lstStyle/>
          <a:p>
            <a:pPr eaLnBrk="1" hangingPunct="1"/>
            <a:r>
              <a:rPr lang="it-IT" smtClean="0"/>
              <a:t>Le funzioni del capo sono funzioni… capitali!</a:t>
            </a:r>
          </a:p>
          <a:p>
            <a:pPr eaLnBrk="1" hangingPunct="1"/>
            <a:r>
              <a:rPr lang="it-IT" smtClean="0"/>
              <a:t>Nel capo stanno gli strumenti fondamentali per la relazione: lo sguardo, la mimica, la parola. Il capo” presenta” la persona più di ogni altro segmento (“a testa alta”, “a capo chino”)</a:t>
            </a:r>
          </a:p>
          <a:p>
            <a:pPr eaLnBrk="1" hangingPunct="1">
              <a:buFontTx/>
              <a:buChar char="•"/>
            </a:pPr>
            <a:r>
              <a:rPr lang="it-IT" smtClean="0"/>
              <a:t>Può darsi che sia sufficiente dare una postura migliore al resto per consentire di reggere il capo! (La bimba brasiliana la cui mamma non pensava che fosse in grado di sedere senza l’appoggiatesta)</a:t>
            </a:r>
          </a:p>
          <a:p>
            <a:pPr eaLnBrk="1" hangingPunct="1">
              <a:buFontTx/>
              <a:buChar char="•"/>
            </a:pPr>
            <a:r>
              <a:rPr lang="it-IT" smtClean="0"/>
              <a:t>Quando si provano le inclinazioni di sedile e schienale, la risposta del capo deve sempre ricevere attenzione speciale, attenzione che l’utente gli dà sempre, in ogni modo. (inclinazione = necessità di sostegno posteriore)</a:t>
            </a:r>
          </a:p>
          <a:p>
            <a:pPr eaLnBrk="1" hangingPunct="1">
              <a:buFontTx/>
              <a:buChar char="•"/>
            </a:pPr>
            <a:r>
              <a:rPr lang="it-IT" smtClean="0"/>
              <a:t>La </a:t>
            </a:r>
            <a:r>
              <a:rPr lang="it-IT" b="1" smtClean="0"/>
              <a:t>simulazione con le mani</a:t>
            </a:r>
            <a:r>
              <a:rPr lang="it-IT" smtClean="0"/>
              <a:t> è quanto mai utile (e l’appoggio delle mani è replicabile solo con pochi appoggiatesta)</a:t>
            </a:r>
          </a:p>
          <a:p>
            <a:pPr eaLnBrk="1" hangingPunct="1">
              <a:buFontTx/>
              <a:buChar char="•"/>
            </a:pPr>
            <a:r>
              <a:rPr lang="it-IT" smtClean="0"/>
              <a:t>il sostegno solo occipitale è a volte fonte di spasmi, ed è spesso meno comodo di un sostegno combinato</a:t>
            </a:r>
          </a:p>
          <a:p>
            <a:pPr eaLnBrk="1" hangingPunct="1">
              <a:buFontTx/>
              <a:buChar char="•"/>
            </a:pPr>
            <a:r>
              <a:rPr lang="it-IT" smtClean="0"/>
              <a:t>nel sostegno laterale, non si deve premere:</a:t>
            </a:r>
          </a:p>
          <a:p>
            <a:pPr lvl="1" eaLnBrk="1" hangingPunct="1">
              <a:buFontTx/>
              <a:buChar char="•"/>
            </a:pPr>
            <a:r>
              <a:rPr lang="it-IT" smtClean="0"/>
              <a:t>sulla zona del muscolo temporale (palpare) </a:t>
            </a:r>
          </a:p>
          <a:p>
            <a:pPr lvl="1" eaLnBrk="1" hangingPunct="1">
              <a:buFontTx/>
              <a:buChar char="•"/>
            </a:pPr>
            <a:r>
              <a:rPr lang="it-IT" smtClean="0"/>
              <a:t>sulle orecchie e sul processo mastoideo</a:t>
            </a:r>
          </a:p>
          <a:p>
            <a:pPr lvl="1" eaLnBrk="1" hangingPunct="1">
              <a:buFontTx/>
              <a:buChar char="•"/>
            </a:pPr>
            <a:r>
              <a:rPr lang="it-IT" smtClean="0"/>
              <a:t>sulla mandibola</a:t>
            </a:r>
          </a:p>
          <a:p>
            <a:pPr eaLnBrk="1" hangingPunct="1">
              <a:buFontTx/>
              <a:buChar char="•"/>
            </a:pPr>
            <a:r>
              <a:rPr lang="it-IT" smtClean="0"/>
              <a:t> Negli appoggiatesta che si prolungano con dei sostegni laterali bisogna fare in modo che il capo non si incastri sotto le “alette” laterali!</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88</a:t>
            </a:fld>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3"/>
          <p:cNvSpPr>
            <a:spLocks noGrp="1" noChangeArrowheads="1"/>
          </p:cNvSpPr>
          <p:nvPr>
            <p:ph type="dt" sz="quarter" idx="1"/>
          </p:nvPr>
        </p:nvSpPr>
        <p:spPr>
          <a:noFill/>
        </p:spPr>
        <p:txBody>
          <a:bodyPr/>
          <a:lstStyle/>
          <a:p>
            <a:fld id="{2E841D71-290F-4E38-84F7-95493D3CEAE5}" type="datetime1">
              <a:rPr lang="it-IT" smtClean="0">
                <a:latin typeface="Arial" charset="0"/>
              </a:rPr>
              <a:pPr/>
              <a:t>03/03/2016</a:t>
            </a:fld>
            <a:endParaRPr lang="it-IT" smtClean="0">
              <a:latin typeface="Arial" charset="0"/>
            </a:endParaRPr>
          </a:p>
        </p:txBody>
      </p:sp>
      <p:sp>
        <p:nvSpPr>
          <p:cNvPr id="322563"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22564" name="Rectangle 7"/>
          <p:cNvSpPr>
            <a:spLocks noGrp="1" noChangeArrowheads="1"/>
          </p:cNvSpPr>
          <p:nvPr>
            <p:ph type="sldNum" sz="quarter" idx="5"/>
          </p:nvPr>
        </p:nvSpPr>
        <p:spPr>
          <a:noFill/>
        </p:spPr>
        <p:txBody>
          <a:bodyPr/>
          <a:lstStyle/>
          <a:p>
            <a:fld id="{F2B180DF-B397-4487-BFF8-D12071E68EDB}" type="slidenum">
              <a:rPr lang="it-IT" smtClean="0">
                <a:latin typeface="Arial" charset="0"/>
              </a:rPr>
              <a:pPr/>
              <a:t>89</a:t>
            </a:fld>
            <a:endParaRPr lang="it-IT" smtClean="0">
              <a:latin typeface="Arial" charset="0"/>
            </a:endParaRPr>
          </a:p>
        </p:txBody>
      </p:sp>
      <p:sp>
        <p:nvSpPr>
          <p:cNvPr id="322565" name="Rectangle 2"/>
          <p:cNvSpPr>
            <a:spLocks noGrp="1" noRot="1" noChangeAspect="1" noChangeArrowheads="1" noTextEdit="1"/>
          </p:cNvSpPr>
          <p:nvPr>
            <p:ph type="sldImg"/>
          </p:nvPr>
        </p:nvSpPr>
        <p:spPr>
          <a:xfrm>
            <a:off x="3838575" y="844550"/>
            <a:ext cx="2543175" cy="1908175"/>
          </a:xfrm>
          <a:ln/>
        </p:spPr>
      </p:sp>
      <p:sp>
        <p:nvSpPr>
          <p:cNvPr id="322566" name="Rectangle 3"/>
          <p:cNvSpPr>
            <a:spLocks noGrp="1" noChangeArrowheads="1"/>
          </p:cNvSpPr>
          <p:nvPr>
            <p:ph type="body" idx="1"/>
          </p:nvPr>
        </p:nvSpPr>
        <p:spPr>
          <a:xfrm>
            <a:off x="1323129" y="3224760"/>
            <a:ext cx="7277206" cy="3054336"/>
          </a:xfrm>
          <a:noFill/>
          <a:ln/>
        </p:spPr>
        <p:txBody>
          <a:bodyPr/>
          <a:lstStyle/>
          <a:p>
            <a:pPr eaLnBrk="1" hangingPunct="1">
              <a:lnSpc>
                <a:spcPct val="110000"/>
              </a:lnSpc>
            </a:pPr>
            <a:r>
              <a:rPr lang="it-IT" smtClean="0">
                <a:latin typeface="Arial" charset="0"/>
              </a:rPr>
              <a:t>Usando un sostegno anteriore si può ridurre l’entità del basculamento richiesto per mantenere un buon allineamento del capo, migliorando così il campo visivo.</a:t>
            </a:r>
          </a:p>
          <a:p>
            <a:pPr eaLnBrk="1" hangingPunct="1">
              <a:lnSpc>
                <a:spcPct val="110000"/>
              </a:lnSpc>
            </a:pPr>
            <a:endParaRPr lang="it-IT" smtClean="0">
              <a:latin typeface="Arial" charset="0"/>
            </a:endParaRPr>
          </a:p>
          <a:p>
            <a:pPr eaLnBrk="1" hangingPunct="1">
              <a:lnSpc>
                <a:spcPct val="110000"/>
              </a:lnSpc>
            </a:pPr>
            <a:r>
              <a:rPr lang="it-IT" smtClean="0">
                <a:latin typeface="Arial" charset="0"/>
              </a:rPr>
              <a:t>Notato che ci sono sempre sostegni anteriori del tronco? </a:t>
            </a:r>
          </a:p>
          <a:p>
            <a:pPr eaLnBrk="1" hangingPunct="1">
              <a:lnSpc>
                <a:spcPct val="110000"/>
              </a:lnSpc>
            </a:pPr>
            <a:r>
              <a:rPr lang="it-IT" smtClean="0">
                <a:latin typeface="Arial" charset="0"/>
              </a:rPr>
              <a:t>… e laterali?</a:t>
            </a:r>
          </a:p>
          <a:p>
            <a:pPr eaLnBrk="1" hangingPunct="1">
              <a:lnSpc>
                <a:spcPct val="110000"/>
              </a:lnSpc>
            </a:pPr>
            <a:r>
              <a:rPr lang="it-IT" smtClean="0">
                <a:latin typeface="Arial" charset="0"/>
              </a:rPr>
              <a:t>… e del bacino?</a:t>
            </a:r>
          </a:p>
          <a:p>
            <a:pPr eaLnBrk="1" hangingPunct="1">
              <a:lnSpc>
                <a:spcPct val="110000"/>
              </a:lnSpc>
            </a:pPr>
            <a:r>
              <a:rPr lang="it-IT" smtClean="0">
                <a:latin typeface="Arial" charset="0"/>
              </a:rPr>
              <a:t>... Insomma, sistemi che danno adeguata stabilizzazione</a:t>
            </a:r>
            <a:endParaRPr lang="it-IT" noProof="1" smtClean="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3"/>
          <p:cNvSpPr>
            <a:spLocks noGrp="1" noChangeArrowheads="1"/>
          </p:cNvSpPr>
          <p:nvPr>
            <p:ph type="dt" sz="quarter" idx="1"/>
          </p:nvPr>
        </p:nvSpPr>
        <p:spPr>
          <a:noFill/>
        </p:spPr>
        <p:txBody>
          <a:bodyPr/>
          <a:lstStyle/>
          <a:p>
            <a:fld id="{07390442-D4DD-40AC-A8B0-B41AA9FE572C}" type="datetime1">
              <a:rPr lang="it-IT" smtClean="0">
                <a:latin typeface="Arial" charset="0"/>
              </a:rPr>
              <a:pPr/>
              <a:t>03/03/2016</a:t>
            </a:fld>
            <a:endParaRPr lang="it-IT" smtClean="0">
              <a:latin typeface="Arial" charset="0"/>
            </a:endParaRPr>
          </a:p>
        </p:txBody>
      </p:sp>
      <p:sp>
        <p:nvSpPr>
          <p:cNvPr id="323587"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23588" name="Rectangle 7"/>
          <p:cNvSpPr>
            <a:spLocks noGrp="1" noChangeArrowheads="1"/>
          </p:cNvSpPr>
          <p:nvPr>
            <p:ph type="sldNum" sz="quarter" idx="5"/>
          </p:nvPr>
        </p:nvSpPr>
        <p:spPr>
          <a:noFill/>
        </p:spPr>
        <p:txBody>
          <a:bodyPr/>
          <a:lstStyle/>
          <a:p>
            <a:fld id="{9E0AED7A-FD99-457F-921C-3C89A7537334}" type="slidenum">
              <a:rPr lang="it-IT" smtClean="0">
                <a:latin typeface="Arial" charset="0"/>
              </a:rPr>
              <a:pPr/>
              <a:t>90</a:t>
            </a:fld>
            <a:endParaRPr lang="it-IT" smtClean="0">
              <a:latin typeface="Arial" charset="0"/>
            </a:endParaRPr>
          </a:p>
        </p:txBody>
      </p:sp>
      <p:sp>
        <p:nvSpPr>
          <p:cNvPr id="323589" name="Rectangle 2"/>
          <p:cNvSpPr>
            <a:spLocks noGrp="1" noRot="1" noChangeAspect="1" noChangeArrowheads="1" noTextEdit="1"/>
          </p:cNvSpPr>
          <p:nvPr>
            <p:ph type="sldImg"/>
          </p:nvPr>
        </p:nvSpPr>
        <p:spPr>
          <a:xfrm>
            <a:off x="3225800" y="1154113"/>
            <a:ext cx="2346325" cy="1758950"/>
          </a:xfrm>
          <a:ln/>
        </p:spPr>
      </p:sp>
      <p:sp>
        <p:nvSpPr>
          <p:cNvPr id="323590" name="Rectangle 3"/>
          <p:cNvSpPr>
            <a:spLocks noGrp="1" noChangeArrowheads="1"/>
          </p:cNvSpPr>
          <p:nvPr>
            <p:ph type="body" idx="1"/>
          </p:nvPr>
        </p:nvSpPr>
        <p:spPr>
          <a:xfrm>
            <a:off x="1419609" y="3225866"/>
            <a:ext cx="6971693" cy="3054336"/>
          </a:xfrm>
          <a:noFill/>
          <a:ln/>
        </p:spPr>
        <p:txBody>
          <a:bodyPr/>
          <a:lstStyle/>
          <a:p>
            <a:pPr eaLnBrk="1" hangingPunct="1">
              <a:lnSpc>
                <a:spcPct val="110000"/>
              </a:lnSpc>
              <a:buFontTx/>
              <a:buChar char="•"/>
            </a:pPr>
            <a:r>
              <a:rPr lang="en-US" smtClean="0">
                <a:latin typeface="Arial" charset="0"/>
              </a:rPr>
              <a:t>La </a:t>
            </a:r>
            <a:r>
              <a:rPr lang="it-IT" smtClean="0">
                <a:latin typeface="Arial" charset="0"/>
              </a:rPr>
              <a:t>necessità di migliorare la funzione orale implica il bisogno di un sostegno del capo che controlli (la mobilità involontaria) e posizioni.</a:t>
            </a:r>
          </a:p>
          <a:p>
            <a:pPr eaLnBrk="1" hangingPunct="1">
              <a:lnSpc>
                <a:spcPct val="110000"/>
              </a:lnSpc>
              <a:buFontTx/>
              <a:buChar char="•"/>
            </a:pPr>
            <a:r>
              <a:rPr lang="it-IT" smtClean="0">
                <a:latin typeface="Arial" charset="0"/>
              </a:rPr>
              <a:t>La sicurezza nella deglutizione chiede di eliminare l’iperestensione del collo, spesso con un controllo suboccipitale. In questo esempio la fascia frontale consente di concentrarsi sulla deglutizione, piuttosto che sul mantenere la testa eretta. </a:t>
            </a:r>
          </a:p>
          <a:p>
            <a:pPr eaLnBrk="1" hangingPunct="1">
              <a:lnSpc>
                <a:spcPct val="110000"/>
              </a:lnSpc>
              <a:buFontTx/>
              <a:buChar char="•"/>
            </a:pPr>
            <a:r>
              <a:rPr lang="it-IT" smtClean="0">
                <a:latin typeface="Arial" charset="0"/>
              </a:rPr>
              <a:t>Il sistema di sostegno del capo può essere un componente interattivo: in questo esempio, un sostegno frontale dinamico era necessario durante i pasti, per aiutare a stare dritta e permetterle di concentrarsi sul controllo della bocca, della lingua e della deglutizione, invece di concentrarsi a tenere su la testa.</a:t>
            </a:r>
            <a:endParaRPr lang="en-US" smtClean="0">
              <a:latin typeface="Arial" charset="0"/>
            </a:endParaRPr>
          </a:p>
        </p:txBody>
      </p:sp>
      <p:sp>
        <p:nvSpPr>
          <p:cNvPr id="323591" name="Text Box 4"/>
          <p:cNvSpPr txBox="1">
            <a:spLocks noChangeArrowheads="1"/>
          </p:cNvSpPr>
          <p:nvPr/>
        </p:nvSpPr>
        <p:spPr bwMode="auto">
          <a:xfrm>
            <a:off x="376726" y="143865"/>
            <a:ext cx="8960980" cy="461665"/>
          </a:xfrm>
          <a:prstGeom prst="rect">
            <a:avLst/>
          </a:prstGeom>
          <a:noFill/>
          <a:ln w="9525">
            <a:noFill/>
            <a:miter lim="800000"/>
            <a:headEnd/>
            <a:tailEnd/>
          </a:ln>
        </p:spPr>
        <p:txBody>
          <a:bodyPr>
            <a:spAutoFit/>
          </a:bodyPr>
          <a:lstStyle/>
          <a:p>
            <a:r>
              <a:rPr lang="it-IT" sz="1200"/>
              <a:t>Ultimo obiettivo: non per tutti, non sempre facile da conseguire (nei casi difficili lo si ottiene solo come “premio” per una postura ben sistemata), di importanza … capitale. </a:t>
            </a:r>
          </a:p>
        </p:txBody>
      </p:sp>
      <p:sp>
        <p:nvSpPr>
          <p:cNvPr id="323592" name="Text Box 5"/>
          <p:cNvSpPr txBox="1">
            <a:spLocks noChangeArrowheads="1"/>
          </p:cNvSpPr>
          <p:nvPr/>
        </p:nvSpPr>
        <p:spPr bwMode="auto">
          <a:xfrm>
            <a:off x="7463271" y="1053525"/>
            <a:ext cx="2460192" cy="461665"/>
          </a:xfrm>
          <a:prstGeom prst="rect">
            <a:avLst/>
          </a:prstGeom>
          <a:noFill/>
          <a:ln w="9525">
            <a:noFill/>
            <a:miter lim="800000"/>
            <a:headEnd/>
            <a:tailEnd/>
          </a:ln>
        </p:spPr>
        <p:txBody>
          <a:bodyPr>
            <a:spAutoFit/>
          </a:bodyPr>
          <a:lstStyle/>
          <a:p>
            <a:r>
              <a:rPr lang="it-IT" sz="1200"/>
              <a:t>Vediamo alcune applicazioni, poi ne diciamo in generale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3"/>
          <p:cNvSpPr>
            <a:spLocks noGrp="1" noChangeArrowheads="1"/>
          </p:cNvSpPr>
          <p:nvPr>
            <p:ph type="dt" sz="quarter" idx="1"/>
          </p:nvPr>
        </p:nvSpPr>
        <p:spPr>
          <a:noFill/>
        </p:spPr>
        <p:txBody>
          <a:bodyPr/>
          <a:lstStyle/>
          <a:p>
            <a:fld id="{01E76E0C-5B7F-4F2E-8540-F590B6FAF797}" type="datetime1">
              <a:rPr lang="it-IT" smtClean="0">
                <a:latin typeface="Arial" charset="0"/>
              </a:rPr>
              <a:pPr/>
              <a:t>03/03/2016</a:t>
            </a:fld>
            <a:endParaRPr lang="it-IT" smtClean="0">
              <a:latin typeface="Arial" charset="0"/>
            </a:endParaRPr>
          </a:p>
        </p:txBody>
      </p:sp>
      <p:sp>
        <p:nvSpPr>
          <p:cNvPr id="324611"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24612" name="Rectangle 7"/>
          <p:cNvSpPr>
            <a:spLocks noGrp="1" noChangeArrowheads="1"/>
          </p:cNvSpPr>
          <p:nvPr>
            <p:ph type="sldNum" sz="quarter" idx="5"/>
          </p:nvPr>
        </p:nvSpPr>
        <p:spPr>
          <a:noFill/>
        </p:spPr>
        <p:txBody>
          <a:bodyPr/>
          <a:lstStyle/>
          <a:p>
            <a:fld id="{8BF6FD6B-4ADE-4F91-ACE3-65083D880ED5}" type="slidenum">
              <a:rPr lang="it-IT" smtClean="0">
                <a:latin typeface="Arial" charset="0"/>
              </a:rPr>
              <a:pPr/>
              <a:t>91</a:t>
            </a:fld>
            <a:endParaRPr lang="it-IT" smtClean="0">
              <a:latin typeface="Arial" charset="0"/>
            </a:endParaRPr>
          </a:p>
        </p:txBody>
      </p:sp>
      <p:sp>
        <p:nvSpPr>
          <p:cNvPr id="324613" name="Rectangle 2"/>
          <p:cNvSpPr>
            <a:spLocks noGrp="1" noRot="1" noChangeAspect="1" noChangeArrowheads="1" noTextEdit="1"/>
          </p:cNvSpPr>
          <p:nvPr>
            <p:ph type="sldImg"/>
          </p:nvPr>
        </p:nvSpPr>
        <p:spPr>
          <a:xfrm>
            <a:off x="3665538" y="655638"/>
            <a:ext cx="2389187" cy="1792287"/>
          </a:xfrm>
          <a:ln/>
        </p:spPr>
      </p:sp>
      <p:sp>
        <p:nvSpPr>
          <p:cNvPr id="324614" name="Rectangle 3"/>
          <p:cNvSpPr>
            <a:spLocks noGrp="1" noChangeArrowheads="1"/>
          </p:cNvSpPr>
          <p:nvPr>
            <p:ph type="body" idx="1"/>
          </p:nvPr>
        </p:nvSpPr>
        <p:spPr>
          <a:xfrm>
            <a:off x="1323129" y="3224760"/>
            <a:ext cx="7277206" cy="3054336"/>
          </a:xfrm>
          <a:noFill/>
          <a:ln/>
        </p:spPr>
        <p:txBody>
          <a:bodyPr/>
          <a:lstStyle/>
          <a:p>
            <a:pPr eaLnBrk="1" hangingPunct="1">
              <a:lnSpc>
                <a:spcPct val="110000"/>
              </a:lnSpc>
              <a:buFontTx/>
              <a:buChar char="•"/>
            </a:pPr>
            <a:r>
              <a:rPr lang="it-IT" smtClean="0">
                <a:latin typeface="Arial" charset="0"/>
              </a:rPr>
              <a:t>Le vie aeree si aprono in estensione (ricordate le norme di pronto intervento?). Vie aeree aperte vuol dire miglior ossigenazione, miglior salute, migliore stato di all’erta </a:t>
            </a:r>
          </a:p>
          <a:p>
            <a:pPr eaLnBrk="1" hangingPunct="1">
              <a:lnSpc>
                <a:spcPct val="110000"/>
              </a:lnSpc>
              <a:buFontTx/>
              <a:buChar char="•"/>
            </a:pPr>
            <a:r>
              <a:rPr lang="it-IT" smtClean="0">
                <a:latin typeface="Arial" charset="0"/>
              </a:rPr>
              <a:t>Nella maggior parte dei casi, l’obiettivo del sostegno del capo è trovare un equilibrio fra l’apertura delle vie aeree e la sicurezza nella deglutizione</a:t>
            </a:r>
          </a:p>
          <a:p>
            <a:pPr eaLnBrk="1" hangingPunct="1">
              <a:lnSpc>
                <a:spcPct val="110000"/>
              </a:lnSpc>
              <a:buFontTx/>
              <a:buChar char="•"/>
            </a:pPr>
            <a:r>
              <a:rPr lang="it-IT" smtClean="0">
                <a:latin typeface="Arial" charset="0"/>
              </a:rPr>
              <a:t>Può essere necessario un sistema a tre punti e un sostegno frontale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007454" y="782523"/>
            <a:ext cx="2565799" cy="1868313"/>
          </a:xfrm>
        </p:spPr>
      </p:sp>
      <p:sp>
        <p:nvSpPr>
          <p:cNvPr id="3" name="Segnaposto note 2"/>
          <p:cNvSpPr>
            <a:spLocks noGrp="1"/>
          </p:cNvSpPr>
          <p:nvPr>
            <p:ph type="body" idx="1"/>
          </p:nvPr>
        </p:nvSpPr>
        <p:spPr>
          <a:xfrm>
            <a:off x="1240407" y="2969814"/>
            <a:ext cx="7132539" cy="3309226"/>
          </a:xfrm>
        </p:spPr>
        <p:txBody>
          <a:bodyPr>
            <a:normAutofit/>
          </a:bodyPr>
          <a:lstStyle/>
          <a:p>
            <a:r>
              <a:rPr lang="it-IT" sz="1600" kern="1200" dirty="0" smtClean="0">
                <a:solidFill>
                  <a:schemeClr val="tx1"/>
                </a:solidFill>
                <a:latin typeface="+mn-lt"/>
                <a:ea typeface="+mn-ea"/>
                <a:cs typeface="+mn-cs"/>
              </a:rPr>
              <a:t>Dopo 3 anni il cuscino comincia a dare problemi. L’utente, una donna con AR, ha cominciato a sviluppare due UDP un paio di mesi fa; in quel periodo ha cominciato anche a sentire il cuscino più duro e la postura cambiata. </a:t>
            </a:r>
          </a:p>
          <a:p>
            <a:r>
              <a:rPr lang="it-IT" sz="1600" kern="1200" dirty="0" smtClean="0">
                <a:solidFill>
                  <a:schemeClr val="tx1"/>
                </a:solidFill>
                <a:latin typeface="+mn-lt"/>
                <a:ea typeface="+mn-ea"/>
                <a:cs typeface="+mn-cs"/>
              </a:rPr>
              <a:t>Quando l’abbiamo tolta dalla carrozzina per la valutazione sul lettino abbiamo scoperto che il cuscino era al contrario. L’aveva messo così l’infermiera dei servizi domiciliari, che l’aveva tolto per lavarlo. Quando la signora disse che c’era qualcosa che non andava, l’infermiera le disse che la sua disabilità stava progredendo e il cuscino stava diventando vecchio. </a:t>
            </a:r>
            <a:endParaRPr lang="it-IT" sz="16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9</a:t>
            </a:fld>
            <a:endParaRPr lang="it-IT">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3"/>
          <p:cNvSpPr>
            <a:spLocks noGrp="1" noChangeArrowheads="1"/>
          </p:cNvSpPr>
          <p:nvPr>
            <p:ph type="dt" sz="quarter" idx="1"/>
          </p:nvPr>
        </p:nvSpPr>
        <p:spPr>
          <a:noFill/>
        </p:spPr>
        <p:txBody>
          <a:bodyPr/>
          <a:lstStyle/>
          <a:p>
            <a:fld id="{8193DE4A-5874-4560-ADF8-3587436A3651}" type="datetime1">
              <a:rPr lang="it-IT" smtClean="0">
                <a:latin typeface="Arial" charset="0"/>
              </a:rPr>
              <a:pPr/>
              <a:t>03/03/2016</a:t>
            </a:fld>
            <a:endParaRPr lang="it-IT" smtClean="0">
              <a:latin typeface="Arial" charset="0"/>
            </a:endParaRPr>
          </a:p>
        </p:txBody>
      </p:sp>
      <p:sp>
        <p:nvSpPr>
          <p:cNvPr id="325635"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25636" name="Rectangle 7"/>
          <p:cNvSpPr>
            <a:spLocks noGrp="1" noChangeArrowheads="1"/>
          </p:cNvSpPr>
          <p:nvPr>
            <p:ph type="sldNum" sz="quarter" idx="5"/>
          </p:nvPr>
        </p:nvSpPr>
        <p:spPr>
          <a:noFill/>
        </p:spPr>
        <p:txBody>
          <a:bodyPr/>
          <a:lstStyle/>
          <a:p>
            <a:fld id="{A21D0678-F63E-438E-82C5-BCE4E75728CB}" type="slidenum">
              <a:rPr lang="it-IT" smtClean="0">
                <a:latin typeface="Arial" charset="0"/>
              </a:rPr>
              <a:pPr/>
              <a:t>92</a:t>
            </a:fld>
            <a:endParaRPr lang="it-IT" smtClean="0">
              <a:latin typeface="Arial" charset="0"/>
            </a:endParaRPr>
          </a:p>
        </p:txBody>
      </p:sp>
      <p:sp>
        <p:nvSpPr>
          <p:cNvPr id="325637" name="Rectangle 2"/>
          <p:cNvSpPr>
            <a:spLocks noGrp="1" noRot="1" noChangeAspect="1" noChangeArrowheads="1" noTextEdit="1"/>
          </p:cNvSpPr>
          <p:nvPr>
            <p:ph type="sldImg"/>
          </p:nvPr>
        </p:nvSpPr>
        <p:spPr>
          <a:xfrm>
            <a:off x="3627438" y="508000"/>
            <a:ext cx="2636837" cy="1976438"/>
          </a:xfrm>
          <a:ln/>
        </p:spPr>
      </p:sp>
      <p:sp>
        <p:nvSpPr>
          <p:cNvPr id="325638" name="Rectangle 3"/>
          <p:cNvSpPr>
            <a:spLocks noGrp="1" noChangeArrowheads="1"/>
          </p:cNvSpPr>
          <p:nvPr>
            <p:ph type="body" idx="1"/>
          </p:nvPr>
        </p:nvSpPr>
        <p:spPr>
          <a:xfrm>
            <a:off x="1836797" y="3180252"/>
            <a:ext cx="6794008" cy="3098844"/>
          </a:xfrm>
          <a:noFill/>
          <a:ln/>
        </p:spPr>
        <p:txBody>
          <a:bodyPr/>
          <a:lstStyle/>
          <a:p>
            <a:pPr marL="87313" indent="-87313" eaLnBrk="1" hangingPunct="1">
              <a:lnSpc>
                <a:spcPct val="110000"/>
              </a:lnSpc>
            </a:pPr>
            <a:r>
              <a:rPr lang="it-IT" dirty="0" smtClean="0">
                <a:latin typeface="Arial" charset="0"/>
              </a:rPr>
              <a:t>L’uso di cuscinetti per bloccare movimenti indesiderati può aiutare ad impedire di assumere posture dettate da moduli patologici, posture che, una volta assunte, non sono modificabili e bloccano quindi in una postura non funzionale.</a:t>
            </a:r>
          </a:p>
          <a:p>
            <a:pPr marL="87313" indent="-87313" eaLnBrk="1" hangingPunct="1">
              <a:lnSpc>
                <a:spcPct val="110000"/>
              </a:lnSpc>
            </a:pPr>
            <a:r>
              <a:rPr lang="it-IT" dirty="0" err="1" smtClean="0">
                <a:latin typeface="Arial" charset="0"/>
              </a:rPr>
              <a:t>Poichè</a:t>
            </a:r>
            <a:r>
              <a:rPr lang="it-IT" dirty="0" smtClean="0">
                <a:latin typeface="Arial" charset="0"/>
              </a:rPr>
              <a:t> molte delle posture più difficili da modificare e limitanti sono innescate da movimenti della testa e/o del collo, il sostegno del capo è centrale per controllare questa attività involontaria.</a:t>
            </a:r>
          </a:p>
          <a:p>
            <a:pPr marL="87313" indent="-87313" eaLnBrk="1" hangingPunct="1">
              <a:lnSpc>
                <a:spcPct val="110000"/>
              </a:lnSpc>
              <a:buFontTx/>
              <a:buChar char="•"/>
            </a:pPr>
            <a:r>
              <a:rPr lang="it-IT" dirty="0" smtClean="0">
                <a:latin typeface="Arial" charset="0"/>
              </a:rPr>
              <a:t>Il riflesso più comune controllabile con il posizionamento del collo e del capo è il RTA del collo</a:t>
            </a:r>
          </a:p>
          <a:p>
            <a:pPr marL="87313" indent="-87313" eaLnBrk="1" hangingPunct="1">
              <a:lnSpc>
                <a:spcPct val="110000"/>
              </a:lnSpc>
              <a:buFontTx/>
              <a:buChar char="•"/>
            </a:pPr>
            <a:r>
              <a:rPr lang="it-IT" dirty="0" smtClean="0">
                <a:latin typeface="Arial" charset="0"/>
              </a:rPr>
              <a:t>Nel riflesso dello schermidore, innescato da recettori cervicali, la rotazione a destra aumenta il tono estensorio nell’</a:t>
            </a:r>
            <a:r>
              <a:rPr lang="it-IT" dirty="0" err="1" smtClean="0">
                <a:latin typeface="Arial" charset="0"/>
              </a:rPr>
              <a:t>emisoma</a:t>
            </a:r>
            <a:r>
              <a:rPr lang="it-IT" dirty="0" smtClean="0">
                <a:latin typeface="Arial" charset="0"/>
              </a:rPr>
              <a:t> destro e il tono </a:t>
            </a:r>
            <a:r>
              <a:rPr lang="it-IT" dirty="0" err="1" smtClean="0">
                <a:latin typeface="Arial" charset="0"/>
              </a:rPr>
              <a:t>flessorio</a:t>
            </a:r>
            <a:r>
              <a:rPr lang="it-IT" dirty="0" smtClean="0">
                <a:latin typeface="Arial" charset="0"/>
              </a:rPr>
              <a:t> </a:t>
            </a:r>
            <a:r>
              <a:rPr lang="it-IT" dirty="0" err="1" smtClean="0">
                <a:latin typeface="Arial" charset="0"/>
              </a:rPr>
              <a:t>controlaterale</a:t>
            </a:r>
            <a:r>
              <a:rPr lang="it-IT" dirty="0" smtClean="0">
                <a:latin typeface="Arial" charset="0"/>
              </a:rPr>
              <a:t>. Secondo </a:t>
            </a:r>
            <a:r>
              <a:rPr lang="it-IT" dirty="0" err="1" smtClean="0">
                <a:latin typeface="Arial" charset="0"/>
              </a:rPr>
              <a:t>Whitmyer</a:t>
            </a:r>
            <a:r>
              <a:rPr lang="it-IT" dirty="0" smtClean="0">
                <a:latin typeface="Arial" charset="0"/>
              </a:rPr>
              <a:t>, se incontrollato, può produrre scoliosi con concavità dal lato “</a:t>
            </a:r>
            <a:r>
              <a:rPr lang="it-IT" dirty="0" err="1" smtClean="0">
                <a:latin typeface="Arial" charset="0"/>
              </a:rPr>
              <a:t>flessorio</a:t>
            </a:r>
            <a:r>
              <a:rPr lang="it-IT" dirty="0" smtClean="0">
                <a:latin typeface="Arial" charset="0"/>
              </a:rPr>
              <a:t>” e lussazione dell’anca dal lato stesso</a:t>
            </a:r>
          </a:p>
          <a:p>
            <a:pPr marL="87313" indent="-87313" eaLnBrk="1" hangingPunct="1">
              <a:lnSpc>
                <a:spcPct val="110000"/>
              </a:lnSpc>
              <a:buFontTx/>
              <a:buChar char="•"/>
            </a:pPr>
            <a:r>
              <a:rPr lang="it-IT" dirty="0" smtClean="0">
                <a:latin typeface="Arial" charset="0"/>
              </a:rPr>
              <a:t>Poiché è innescato dalla rotazione (di solito) ci vorrà un sistema a tre componenti con due cuscinetti laterali</a:t>
            </a:r>
            <a:endParaRPr lang="en-US" dirty="0" smtClean="0">
              <a:latin typeface="Arial" charset="0"/>
            </a:endParaRPr>
          </a:p>
        </p:txBody>
      </p:sp>
      <p:sp>
        <p:nvSpPr>
          <p:cNvPr id="325639" name="Text Box 4"/>
          <p:cNvSpPr txBox="1">
            <a:spLocks noChangeArrowheads="1"/>
          </p:cNvSpPr>
          <p:nvPr/>
        </p:nvSpPr>
        <p:spPr bwMode="auto">
          <a:xfrm>
            <a:off x="7642448" y="827771"/>
            <a:ext cx="668773" cy="307777"/>
          </a:xfrm>
          <a:prstGeom prst="rect">
            <a:avLst/>
          </a:prstGeom>
          <a:noFill/>
          <a:ln w="9525">
            <a:noFill/>
            <a:miter lim="800000"/>
            <a:headEnd/>
            <a:tailEnd/>
          </a:ln>
        </p:spPr>
        <p:txBody>
          <a:bodyPr wrap="none">
            <a:spAutoFit/>
          </a:bodyPr>
          <a:lstStyle/>
          <a:p>
            <a:r>
              <a:rPr lang="it-IT" sz="1400"/>
              <a:t>RTAC</a:t>
            </a:r>
          </a:p>
        </p:txBody>
      </p:sp>
      <p:sp>
        <p:nvSpPr>
          <p:cNvPr id="325640" name="Text Box 5"/>
          <p:cNvSpPr txBox="1">
            <a:spLocks noChangeArrowheads="1"/>
          </p:cNvSpPr>
          <p:nvPr/>
        </p:nvSpPr>
        <p:spPr bwMode="auto">
          <a:xfrm>
            <a:off x="73382" y="4890843"/>
            <a:ext cx="1806327" cy="646331"/>
          </a:xfrm>
          <a:prstGeom prst="rect">
            <a:avLst/>
          </a:prstGeom>
          <a:noFill/>
          <a:ln w="9525">
            <a:noFill/>
            <a:miter lim="800000"/>
            <a:headEnd/>
            <a:tailEnd/>
          </a:ln>
        </p:spPr>
        <p:txBody>
          <a:bodyPr wrap="square">
            <a:spAutoFit/>
          </a:bodyPr>
          <a:lstStyle/>
          <a:p>
            <a:r>
              <a:rPr lang="it-IT" sz="1200" dirty="0" smtClean="0"/>
              <a:t>Si riuscirà mai  a verificarlo sperimentalmente?</a:t>
            </a:r>
            <a:endParaRPr lang="it-IT" sz="120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3"/>
          <p:cNvSpPr>
            <a:spLocks noGrp="1" noChangeArrowheads="1"/>
          </p:cNvSpPr>
          <p:nvPr>
            <p:ph type="dt" sz="quarter" idx="1"/>
          </p:nvPr>
        </p:nvSpPr>
        <p:spPr>
          <a:noFill/>
        </p:spPr>
        <p:txBody>
          <a:bodyPr/>
          <a:lstStyle/>
          <a:p>
            <a:fld id="{D815F731-11B7-4858-8541-14FDD50E3622}" type="datetime1">
              <a:rPr lang="it-IT" smtClean="0">
                <a:latin typeface="Arial" charset="0"/>
              </a:rPr>
              <a:pPr/>
              <a:t>03/03/2016</a:t>
            </a:fld>
            <a:endParaRPr lang="it-IT" smtClean="0">
              <a:latin typeface="Arial" charset="0"/>
            </a:endParaRPr>
          </a:p>
        </p:txBody>
      </p:sp>
      <p:sp>
        <p:nvSpPr>
          <p:cNvPr id="326659" name="Rectangle 6"/>
          <p:cNvSpPr>
            <a:spLocks noGrp="1" noChangeArrowheads="1"/>
          </p:cNvSpPr>
          <p:nvPr>
            <p:ph type="ftr" sz="quarter" idx="4"/>
          </p:nvPr>
        </p:nvSpPr>
        <p:spPr>
          <a:noFill/>
        </p:spPr>
        <p:txBody>
          <a:bodyPr/>
          <a:lstStyle/>
          <a:p>
            <a:r>
              <a:rPr lang="it-IT" smtClean="0">
                <a:latin typeface="Arial" charset="0"/>
              </a:rPr>
              <a:t>postura specifico</a:t>
            </a:r>
          </a:p>
        </p:txBody>
      </p:sp>
      <p:sp>
        <p:nvSpPr>
          <p:cNvPr id="326660" name="Rectangle 7"/>
          <p:cNvSpPr>
            <a:spLocks noGrp="1" noChangeArrowheads="1"/>
          </p:cNvSpPr>
          <p:nvPr>
            <p:ph type="sldNum" sz="quarter" idx="5"/>
          </p:nvPr>
        </p:nvSpPr>
        <p:spPr>
          <a:noFill/>
        </p:spPr>
        <p:txBody>
          <a:bodyPr/>
          <a:lstStyle/>
          <a:p>
            <a:fld id="{01E57427-DFC7-4B5B-A8EB-926041DD0D50}" type="slidenum">
              <a:rPr lang="it-IT" smtClean="0">
                <a:latin typeface="Arial" charset="0"/>
              </a:rPr>
              <a:pPr/>
              <a:t>93</a:t>
            </a:fld>
            <a:endParaRPr lang="it-IT" smtClean="0">
              <a:latin typeface="Arial" charset="0"/>
            </a:endParaRPr>
          </a:p>
        </p:txBody>
      </p:sp>
      <p:sp>
        <p:nvSpPr>
          <p:cNvPr id="326661" name="Rectangle 2"/>
          <p:cNvSpPr>
            <a:spLocks noGrp="1" noRot="1" noChangeAspect="1" noChangeArrowheads="1" noTextEdit="1"/>
          </p:cNvSpPr>
          <p:nvPr>
            <p:ph type="sldImg"/>
          </p:nvPr>
        </p:nvSpPr>
        <p:spPr>
          <a:xfrm>
            <a:off x="3802063" y="371475"/>
            <a:ext cx="2838450" cy="2128838"/>
          </a:xfrm>
          <a:ln/>
        </p:spPr>
      </p:sp>
      <p:sp>
        <p:nvSpPr>
          <p:cNvPr id="326662" name="Rectangle 3"/>
          <p:cNvSpPr>
            <a:spLocks noGrp="1" noChangeArrowheads="1"/>
          </p:cNvSpPr>
          <p:nvPr>
            <p:ph type="body" idx="1"/>
          </p:nvPr>
        </p:nvSpPr>
        <p:spPr>
          <a:xfrm>
            <a:off x="1033695" y="2995686"/>
            <a:ext cx="7989306" cy="3519125"/>
          </a:xfrm>
          <a:noFill/>
          <a:ln/>
        </p:spPr>
        <p:txBody>
          <a:bodyPr/>
          <a:lstStyle/>
          <a:p>
            <a:pPr eaLnBrk="1" hangingPunct="1"/>
            <a:r>
              <a:rPr lang="it-IT" smtClean="0">
                <a:latin typeface="Arial" charset="0"/>
              </a:rPr>
              <a:t>Le funzioni del capo sono funzioni … capitali!</a:t>
            </a:r>
          </a:p>
          <a:p>
            <a:pPr eaLnBrk="1" hangingPunct="1"/>
            <a:r>
              <a:rPr lang="it-IT" smtClean="0">
                <a:latin typeface="Arial" charset="0"/>
              </a:rPr>
              <a:t>Nel capo stanno:</a:t>
            </a:r>
          </a:p>
          <a:p>
            <a:pPr eaLnBrk="1" hangingPunct="1">
              <a:buFontTx/>
              <a:buChar char="•"/>
            </a:pPr>
            <a:r>
              <a:rPr lang="it-IT" smtClean="0">
                <a:latin typeface="Arial" charset="0"/>
              </a:rPr>
              <a:t>gli strumenti fondamentali per la relazione: lo sguardo, la mimica, la parola. Il capo” presenta” la persona più di ogni altro segmento (“a testa alta”, “a capo chino”)</a:t>
            </a:r>
          </a:p>
          <a:p>
            <a:pPr eaLnBrk="1" hangingPunct="1">
              <a:buFontTx/>
              <a:buChar char="•"/>
            </a:pPr>
            <a:r>
              <a:rPr lang="it-IT" smtClean="0">
                <a:latin typeface="Arial" charset="0"/>
              </a:rPr>
              <a:t>Gli ingressi di aria e alimenti</a:t>
            </a:r>
          </a:p>
          <a:p>
            <a:pPr eaLnBrk="1" hangingPunct="1"/>
            <a:r>
              <a:rPr lang="it-IT" smtClean="0">
                <a:latin typeface="Arial" charset="0"/>
              </a:rPr>
              <a:t>Può darsi che sia sufficiente dare una postura migliore al resto per consentire di reggere il capo! (La bimba brasiliana la cui mamma non pensava che fosse in grado di sedere senza l’appoggiatesta)</a:t>
            </a:r>
          </a:p>
          <a:p>
            <a:pPr eaLnBrk="1" hangingPunct="1"/>
            <a:r>
              <a:rPr lang="it-IT" smtClean="0">
                <a:latin typeface="Arial" charset="0"/>
              </a:rPr>
              <a:t>Quando si provano le inclinazioni di sedile e schienale, la risposta del capo deve sempre ricevere attenzione speciale, attenzione che l’utente gli dà sempre, in ogni modo. (inclinazione = necessità di sostegno posteriore)</a:t>
            </a:r>
          </a:p>
          <a:p>
            <a:pPr eaLnBrk="1" hangingPunct="1"/>
            <a:r>
              <a:rPr lang="it-IT" smtClean="0">
                <a:latin typeface="Arial" charset="0"/>
              </a:rPr>
              <a:t>Il capo non deve essere trascinato giù dalle spalle: diamo un appoggio stabile alle braccia.</a:t>
            </a:r>
          </a:p>
          <a:p>
            <a:pPr eaLnBrk="1" hangingPunct="1"/>
            <a:r>
              <a:rPr lang="it-IT" smtClean="0">
                <a:latin typeface="Arial" charset="0"/>
              </a:rPr>
              <a:t>La </a:t>
            </a:r>
            <a:r>
              <a:rPr lang="it-IT" b="1" smtClean="0">
                <a:latin typeface="Arial" charset="0"/>
              </a:rPr>
              <a:t>simulazione con le mani</a:t>
            </a:r>
            <a:r>
              <a:rPr lang="it-IT" smtClean="0">
                <a:latin typeface="Arial" charset="0"/>
              </a:rPr>
              <a:t> è quanto mai utile (e l’appoggio delle mani è replicabile solo con pochi appoggiatesta)</a:t>
            </a:r>
          </a:p>
          <a:p>
            <a:pPr eaLnBrk="1" hangingPunct="1"/>
            <a:r>
              <a:rPr lang="it-IT" smtClean="0">
                <a:latin typeface="Arial" charset="0"/>
              </a:rPr>
              <a:t>il sostegno solo occipitale è a volte fonte di spasmi, ed è spesso meno comodo di un sostegno combinato</a:t>
            </a:r>
          </a:p>
          <a:p>
            <a:pPr eaLnBrk="1" hangingPunct="1"/>
            <a:r>
              <a:rPr lang="it-IT" smtClean="0">
                <a:latin typeface="Arial" charset="0"/>
              </a:rPr>
              <a:t>Negli appoggiatesta che si prolungano con dei sostegni laterali bisogna fare in modo che il capo non si incastri sotto le “alette” laterali!</a:t>
            </a:r>
          </a:p>
          <a:p>
            <a:pPr eaLnBrk="1" hangingPunct="1"/>
            <a:r>
              <a:rPr lang="it-IT" smtClean="0">
                <a:latin typeface="Arial" charset="0"/>
              </a:rPr>
              <a:t>Davanti, con una fascia frontale (più efficace) o un collare morbido (più sicuro)</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egnaposto immagine diapositiva 1"/>
          <p:cNvSpPr>
            <a:spLocks noGrp="1" noRot="1" noChangeAspect="1" noTextEdit="1"/>
          </p:cNvSpPr>
          <p:nvPr>
            <p:ph type="sldImg"/>
          </p:nvPr>
        </p:nvSpPr>
        <p:spPr>
          <a:xfrm>
            <a:off x="3556000" y="903288"/>
            <a:ext cx="2395538" cy="1795462"/>
          </a:xfrm>
          <a:ln/>
        </p:spPr>
      </p:sp>
      <p:sp>
        <p:nvSpPr>
          <p:cNvPr id="327683" name="Segnaposto note 2"/>
          <p:cNvSpPr>
            <a:spLocks noGrp="1"/>
          </p:cNvSpPr>
          <p:nvPr>
            <p:ph type="body" idx="1"/>
          </p:nvPr>
        </p:nvSpPr>
        <p:spPr>
          <a:xfrm>
            <a:off x="1653888" y="3145079"/>
            <a:ext cx="6326226" cy="3054336"/>
          </a:xfrm>
          <a:noFill/>
          <a:ln/>
        </p:spPr>
        <p:txBody>
          <a:bodyPr/>
          <a:lstStyle/>
          <a:p>
            <a:r>
              <a:rPr lang="it-IT" sz="1400" dirty="0" smtClean="0"/>
              <a:t>E per sostenere il capo è necessario che il tronco sia ben allineato e gli arti superiori sostenuti: notare il bretellaggio e i sostegni laterali e i braccioli</a:t>
            </a:r>
          </a:p>
        </p:txBody>
      </p:sp>
      <p:sp>
        <p:nvSpPr>
          <p:cNvPr id="327684" name="Segnaposto data 3"/>
          <p:cNvSpPr>
            <a:spLocks noGrp="1"/>
          </p:cNvSpPr>
          <p:nvPr>
            <p:ph type="dt" sz="quarter" idx="1"/>
          </p:nvPr>
        </p:nvSpPr>
        <p:spPr>
          <a:noFill/>
        </p:spPr>
        <p:txBody>
          <a:bodyPr/>
          <a:lstStyle/>
          <a:p>
            <a:fld id="{A6E1ECE3-7940-4C59-8546-F276C4CC0DBC}" type="datetime1">
              <a:rPr lang="it-IT" smtClean="0"/>
              <a:pPr/>
              <a:t>03/03/2016</a:t>
            </a:fld>
            <a:endParaRPr lang="it-IT" smtClean="0"/>
          </a:p>
        </p:txBody>
      </p:sp>
      <p:sp>
        <p:nvSpPr>
          <p:cNvPr id="327685" name="Segnaposto piè di pagina 4"/>
          <p:cNvSpPr>
            <a:spLocks noGrp="1"/>
          </p:cNvSpPr>
          <p:nvPr>
            <p:ph type="ftr" sz="quarter" idx="4"/>
          </p:nvPr>
        </p:nvSpPr>
        <p:spPr>
          <a:noFill/>
        </p:spPr>
        <p:txBody>
          <a:bodyPr/>
          <a:lstStyle/>
          <a:p>
            <a:r>
              <a:rPr lang="it-IT" smtClean="0"/>
              <a:t>postura specifico</a:t>
            </a:r>
          </a:p>
        </p:txBody>
      </p:sp>
      <p:sp>
        <p:nvSpPr>
          <p:cNvPr id="327686" name="Segnaposto numero diapositiva 5"/>
          <p:cNvSpPr>
            <a:spLocks noGrp="1"/>
          </p:cNvSpPr>
          <p:nvPr>
            <p:ph type="sldNum" sz="quarter" idx="5"/>
          </p:nvPr>
        </p:nvSpPr>
        <p:spPr>
          <a:noFill/>
        </p:spPr>
        <p:txBody>
          <a:bodyPr/>
          <a:lstStyle/>
          <a:p>
            <a:fld id="{8939801C-68BA-4554-8C4F-D70792E605A9}" type="slidenum">
              <a:rPr lang="it-IT" smtClean="0"/>
              <a:pPr/>
              <a:t>94</a:t>
            </a:fld>
            <a:endParaRPr lang="it-I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3"/>
          <p:cNvSpPr>
            <a:spLocks noGrp="1" noChangeArrowheads="1"/>
          </p:cNvSpPr>
          <p:nvPr>
            <p:ph type="dt" sz="quarter" idx="1"/>
          </p:nvPr>
        </p:nvSpPr>
        <p:spPr>
          <a:noFill/>
        </p:spPr>
        <p:txBody>
          <a:bodyPr/>
          <a:lstStyle/>
          <a:p>
            <a:fld id="{72258120-EFD6-4B39-918B-3C731CC0B9EE}" type="datetime1">
              <a:rPr lang="it-IT" smtClean="0"/>
              <a:pPr/>
              <a:t>03/03/2016</a:t>
            </a:fld>
            <a:endParaRPr lang="it-IT" smtClean="0"/>
          </a:p>
        </p:txBody>
      </p:sp>
      <p:sp>
        <p:nvSpPr>
          <p:cNvPr id="328707" name="Rectangle 6"/>
          <p:cNvSpPr>
            <a:spLocks noGrp="1" noChangeArrowheads="1"/>
          </p:cNvSpPr>
          <p:nvPr>
            <p:ph type="ftr" sz="quarter" idx="4"/>
          </p:nvPr>
        </p:nvSpPr>
        <p:spPr>
          <a:noFill/>
        </p:spPr>
        <p:txBody>
          <a:bodyPr/>
          <a:lstStyle/>
          <a:p>
            <a:r>
              <a:rPr lang="it-IT" smtClean="0"/>
              <a:t>postura specifico</a:t>
            </a:r>
          </a:p>
        </p:txBody>
      </p:sp>
      <p:sp>
        <p:nvSpPr>
          <p:cNvPr id="328708" name="Rectangle 7"/>
          <p:cNvSpPr>
            <a:spLocks noGrp="1" noChangeArrowheads="1"/>
          </p:cNvSpPr>
          <p:nvPr>
            <p:ph type="sldNum" sz="quarter" idx="5"/>
          </p:nvPr>
        </p:nvSpPr>
        <p:spPr>
          <a:noFill/>
        </p:spPr>
        <p:txBody>
          <a:bodyPr/>
          <a:lstStyle/>
          <a:p>
            <a:fld id="{501CF6F6-A1AE-4B5E-9722-C4E2AD3824DB}" type="slidenum">
              <a:rPr lang="it-IT" smtClean="0"/>
              <a:pPr/>
              <a:t>95</a:t>
            </a:fld>
            <a:endParaRPr lang="it-IT" smtClean="0"/>
          </a:p>
        </p:txBody>
      </p:sp>
      <p:sp>
        <p:nvSpPr>
          <p:cNvPr id="328709" name="Rectangle 2"/>
          <p:cNvSpPr>
            <a:spLocks noGrp="1" noRot="1" noChangeAspect="1" noChangeArrowheads="1" noTextEdit="1"/>
          </p:cNvSpPr>
          <p:nvPr>
            <p:ph type="sldImg"/>
          </p:nvPr>
        </p:nvSpPr>
        <p:spPr>
          <a:xfrm>
            <a:off x="3629025" y="282575"/>
            <a:ext cx="3146425" cy="2359025"/>
          </a:xfrm>
          <a:solidFill>
            <a:srgbClr val="FFFFFF"/>
          </a:solidFill>
          <a:ln/>
        </p:spPr>
      </p:sp>
      <p:sp>
        <p:nvSpPr>
          <p:cNvPr id="328710" name="Rectangle 3"/>
          <p:cNvSpPr>
            <a:spLocks noGrp="1" noChangeArrowheads="1"/>
          </p:cNvSpPr>
          <p:nvPr>
            <p:ph type="body" idx="1"/>
          </p:nvPr>
        </p:nvSpPr>
        <p:spPr>
          <a:xfrm>
            <a:off x="898167" y="2841862"/>
            <a:ext cx="8377515" cy="3632004"/>
          </a:xfrm>
          <a:solidFill>
            <a:srgbClr val="FFFFFF"/>
          </a:solidFill>
          <a:ln>
            <a:solidFill>
              <a:srgbClr val="000000"/>
            </a:solidFill>
          </a:ln>
        </p:spPr>
        <p:txBody>
          <a:bodyPr/>
          <a:lstStyle/>
          <a:p>
            <a:pPr eaLnBrk="1" hangingPunct="1"/>
            <a:r>
              <a:rPr lang="it-IT" smtClean="0"/>
              <a:t>Le funzioni del capo sono funzioni… capitali!</a:t>
            </a:r>
          </a:p>
          <a:p>
            <a:pPr eaLnBrk="1" hangingPunct="1"/>
            <a:r>
              <a:rPr lang="it-IT" smtClean="0"/>
              <a:t>Nel capo stanno gli strumenti fondamentali per la relazione: lo sguardo, la mimica, la parola. Il capo” presenta” la persona più di ogni altro segmento (“a testa alta”, “a capo chino”)</a:t>
            </a:r>
          </a:p>
          <a:p>
            <a:pPr eaLnBrk="1" hangingPunct="1">
              <a:buFontTx/>
              <a:buChar char="•"/>
            </a:pPr>
            <a:r>
              <a:rPr lang="it-IT" smtClean="0"/>
              <a:t>Può darsi che sia sufficiente dare una postura migliore al resto per consentire di reggere il capo! (La bimba brasiliana la cui mamma non pensava che fosse in grado di sedere senza l’appoggiatesta)</a:t>
            </a:r>
          </a:p>
          <a:p>
            <a:pPr eaLnBrk="1" hangingPunct="1">
              <a:buFontTx/>
              <a:buChar char="•"/>
            </a:pPr>
            <a:r>
              <a:rPr lang="it-IT" smtClean="0"/>
              <a:t>Quando si provano le inclinazioni di sedile e schienale, la risposta del capo deve sempre ricevere attenzione speciale, attenzione che l’utente gli dà sempre, in ogni modo. (inclinazione = necessità di sostegno posteriore)</a:t>
            </a:r>
          </a:p>
          <a:p>
            <a:pPr eaLnBrk="1" hangingPunct="1">
              <a:buFontTx/>
              <a:buChar char="•"/>
            </a:pPr>
            <a:r>
              <a:rPr lang="it-IT" smtClean="0"/>
              <a:t>La </a:t>
            </a:r>
            <a:r>
              <a:rPr lang="it-IT" b="1" smtClean="0"/>
              <a:t>simulazione con le mani</a:t>
            </a:r>
            <a:r>
              <a:rPr lang="it-IT" smtClean="0"/>
              <a:t> è quanto mai utile (e l’appoggio delle mani è replicabile solo con pochi appoggiatesta)</a:t>
            </a:r>
          </a:p>
          <a:p>
            <a:pPr eaLnBrk="1" hangingPunct="1">
              <a:buFontTx/>
              <a:buChar char="•"/>
            </a:pPr>
            <a:r>
              <a:rPr lang="it-IT" smtClean="0"/>
              <a:t>il sostegno solo occipitale è a volte fonte di spasmi, ed è spesso meno comodo di un sostegno combinato</a:t>
            </a:r>
          </a:p>
          <a:p>
            <a:pPr eaLnBrk="1" hangingPunct="1">
              <a:buFontTx/>
              <a:buChar char="•"/>
            </a:pPr>
            <a:r>
              <a:rPr lang="it-IT" smtClean="0"/>
              <a:t>nel sostegno laterale, non si deve premere:</a:t>
            </a:r>
          </a:p>
          <a:p>
            <a:pPr lvl="1" eaLnBrk="1" hangingPunct="1">
              <a:buFontTx/>
              <a:buChar char="•"/>
            </a:pPr>
            <a:r>
              <a:rPr lang="it-IT" smtClean="0"/>
              <a:t>sulla zona del muscolo temporale (palpare) </a:t>
            </a:r>
          </a:p>
          <a:p>
            <a:pPr lvl="1" eaLnBrk="1" hangingPunct="1">
              <a:buFontTx/>
              <a:buChar char="•"/>
            </a:pPr>
            <a:r>
              <a:rPr lang="it-IT" smtClean="0"/>
              <a:t>sulle orecchie e sul processo mastoideo</a:t>
            </a:r>
          </a:p>
          <a:p>
            <a:pPr lvl="1" eaLnBrk="1" hangingPunct="1">
              <a:buFontTx/>
              <a:buChar char="•"/>
            </a:pPr>
            <a:r>
              <a:rPr lang="it-IT" smtClean="0"/>
              <a:t>sulla mandibola</a:t>
            </a:r>
          </a:p>
          <a:p>
            <a:pPr eaLnBrk="1" hangingPunct="1">
              <a:buFontTx/>
              <a:buChar char="•"/>
            </a:pPr>
            <a:r>
              <a:rPr lang="it-IT" smtClean="0"/>
              <a:t> Negli appoggiatesta che si prolungano con dei sostegni laterali bisogna fare in modo che il capo non si incastri sotto le “alette” laterali!</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dt" sz="quarter" idx="1"/>
          </p:nvPr>
        </p:nvSpPr>
        <p:spPr>
          <a:noFill/>
        </p:spPr>
        <p:txBody>
          <a:bodyPr/>
          <a:lstStyle/>
          <a:p>
            <a:fld id="{79BBC39C-81AC-413C-B2D6-AC5736D23479}" type="datetime1">
              <a:rPr lang="it-IT" smtClean="0">
                <a:solidFill>
                  <a:prstClr val="black"/>
                </a:solidFill>
              </a:rPr>
              <a:pPr/>
              <a:t>03/03/2016</a:t>
            </a:fld>
            <a:endParaRPr lang="it-IT" smtClean="0">
              <a:solidFill>
                <a:prstClr val="black"/>
              </a:solidFill>
            </a:endParaRPr>
          </a:p>
        </p:txBody>
      </p:sp>
      <p:sp>
        <p:nvSpPr>
          <p:cNvPr id="329731" name="Rectangle 6"/>
          <p:cNvSpPr>
            <a:spLocks noGrp="1" noChangeArrowheads="1"/>
          </p:cNvSpPr>
          <p:nvPr>
            <p:ph type="ftr" sz="quarter" idx="4"/>
          </p:nvPr>
        </p:nvSpPr>
        <p:spPr>
          <a:noFill/>
        </p:spPr>
        <p:txBody>
          <a:bodyPr/>
          <a:lstStyle/>
          <a:p>
            <a:r>
              <a:rPr lang="it-IT" smtClean="0">
                <a:solidFill>
                  <a:prstClr val="black"/>
                </a:solidFill>
              </a:rPr>
              <a:t>postura specifico</a:t>
            </a:r>
          </a:p>
        </p:txBody>
      </p:sp>
      <p:sp>
        <p:nvSpPr>
          <p:cNvPr id="329732" name="Rectangle 7"/>
          <p:cNvSpPr>
            <a:spLocks noGrp="1" noChangeArrowheads="1"/>
          </p:cNvSpPr>
          <p:nvPr>
            <p:ph type="sldNum" sz="quarter" idx="5"/>
          </p:nvPr>
        </p:nvSpPr>
        <p:spPr>
          <a:noFill/>
        </p:spPr>
        <p:txBody>
          <a:bodyPr/>
          <a:lstStyle/>
          <a:p>
            <a:fld id="{AD82C11B-13E6-4B4C-B8D9-13BAA524D107}" type="slidenum">
              <a:rPr lang="it-IT" smtClean="0">
                <a:solidFill>
                  <a:prstClr val="black"/>
                </a:solidFill>
              </a:rPr>
              <a:pPr/>
              <a:t>96</a:t>
            </a:fld>
            <a:endParaRPr lang="it-IT" smtClean="0">
              <a:solidFill>
                <a:prstClr val="black"/>
              </a:solidFill>
            </a:endParaRPr>
          </a:p>
        </p:txBody>
      </p:sp>
      <p:sp>
        <p:nvSpPr>
          <p:cNvPr id="329733" name="Rectangle 2"/>
          <p:cNvSpPr>
            <a:spLocks noGrp="1" noRot="1" noChangeAspect="1" noChangeArrowheads="1" noTextEdit="1"/>
          </p:cNvSpPr>
          <p:nvPr>
            <p:ph type="sldImg"/>
          </p:nvPr>
        </p:nvSpPr>
        <p:spPr>
          <a:xfrm>
            <a:off x="1993900" y="400050"/>
            <a:ext cx="2890838" cy="2166938"/>
          </a:xfrm>
          <a:solidFill>
            <a:srgbClr val="FFFFFF"/>
          </a:solidFill>
          <a:ln/>
        </p:spPr>
      </p:sp>
      <p:sp>
        <p:nvSpPr>
          <p:cNvPr id="329734" name="Rectangle 3"/>
          <p:cNvSpPr>
            <a:spLocks noGrp="1" noChangeArrowheads="1"/>
          </p:cNvSpPr>
          <p:nvPr>
            <p:ph type="body" idx="1"/>
          </p:nvPr>
        </p:nvSpPr>
        <p:spPr>
          <a:xfrm>
            <a:off x="485460" y="2966428"/>
            <a:ext cx="8732397" cy="3563729"/>
          </a:xfrm>
          <a:solidFill>
            <a:srgbClr val="FFFFFF"/>
          </a:solidFill>
          <a:ln>
            <a:solidFill>
              <a:srgbClr val="000000"/>
            </a:solidFill>
          </a:ln>
        </p:spPr>
        <p:txBody>
          <a:bodyPr lIns="91449" tIns="45724" rIns="91449" bIns="45724">
            <a:normAutofit/>
          </a:bodyPr>
          <a:lstStyle/>
          <a:p>
            <a:pPr eaLnBrk="1" hangingPunct="1"/>
            <a:r>
              <a:rPr lang="it-IT" sz="1400" dirty="0" smtClean="0"/>
              <a:t>Definire precauzionalmente “deformità”</a:t>
            </a:r>
          </a:p>
          <a:p>
            <a:pPr eaLnBrk="1" hangingPunct="1"/>
            <a:r>
              <a:rPr lang="it-IT" sz="1400" dirty="0" smtClean="0"/>
              <a:t>È scontato che oltre ad accogliere le deformità il sistema di postura ha anche il compito di dare una posizione stabile e funzionale e conservare l’allineamento (cioè evitare che peggiori), per quanto lontano dal normale possa essere.</a:t>
            </a:r>
          </a:p>
          <a:p>
            <a:pPr eaLnBrk="1" hangingPunct="1"/>
            <a:r>
              <a:rPr lang="it-IT" sz="1400" dirty="0" smtClean="0"/>
              <a:t>Gli utenti con deformità sono fra quelli che traggono più sovente vantaggio dai sistemi basculanti. Attenti al rischio di </a:t>
            </a:r>
            <a:r>
              <a:rPr lang="it-IT" sz="1400" i="1" dirty="0" smtClean="0"/>
              <a:t>lasciarli </a:t>
            </a:r>
            <a:r>
              <a:rPr lang="it-IT" sz="1400" dirty="0" err="1" smtClean="0"/>
              <a:t>basculati</a:t>
            </a:r>
            <a:r>
              <a:rPr lang="it-IT" sz="1400" dirty="0" smtClean="0"/>
              <a:t>.</a:t>
            </a:r>
          </a:p>
          <a:p>
            <a:pPr eaLnBrk="1" hangingPunct="1"/>
            <a:r>
              <a:rPr lang="it-IT" sz="1400" dirty="0" smtClean="0"/>
              <a:t>Notare che il basculamento è avversato da chi ha esigenze relazionali marcate.</a:t>
            </a:r>
          </a:p>
          <a:p>
            <a:pPr eaLnBrk="1" hangingPunct="1"/>
            <a:r>
              <a:rPr lang="it-IT" sz="1400" dirty="0" smtClean="0"/>
              <a:t>Esempi:</a:t>
            </a:r>
          </a:p>
          <a:p>
            <a:pPr eaLnBrk="1" hangingPunct="1">
              <a:buFontTx/>
              <a:buChar char="•"/>
            </a:pPr>
            <a:r>
              <a:rPr lang="it-IT" sz="1400" dirty="0" smtClean="0"/>
              <a:t>Colpo di vento</a:t>
            </a:r>
          </a:p>
          <a:p>
            <a:pPr eaLnBrk="1" hangingPunct="1">
              <a:buFontTx/>
              <a:buChar char="•"/>
            </a:pPr>
            <a:r>
              <a:rPr lang="it-IT" sz="1400" dirty="0" smtClean="0"/>
              <a:t>Obliquità</a:t>
            </a:r>
          </a:p>
          <a:p>
            <a:pPr eaLnBrk="1" hangingPunct="1">
              <a:buFontTx/>
              <a:buChar char="•"/>
            </a:pPr>
            <a:r>
              <a:rPr lang="it-IT" sz="1400" dirty="0" smtClean="0"/>
              <a:t>Cifosi</a:t>
            </a:r>
          </a:p>
          <a:p>
            <a:pPr eaLnBrk="1" hangingPunct="1">
              <a:buFontTx/>
              <a:buChar char="•"/>
            </a:pPr>
            <a:r>
              <a:rPr lang="it-IT" sz="1400" dirty="0" smtClean="0"/>
              <a:t>Scoliosi</a:t>
            </a:r>
          </a:p>
          <a:p>
            <a:pPr eaLnBrk="1" hangingPunct="1">
              <a:buFontTx/>
              <a:buChar char="•"/>
            </a:pPr>
            <a:r>
              <a:rPr lang="it-IT" sz="1400" dirty="0" smtClean="0"/>
              <a:t>Retrazione collo in flessione laterale e in estensione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immagine diapositiva 1"/>
          <p:cNvSpPr>
            <a:spLocks noGrp="1" noRot="1" noChangeAspect="1" noTextEdit="1"/>
          </p:cNvSpPr>
          <p:nvPr>
            <p:ph type="sldImg"/>
          </p:nvPr>
        </p:nvSpPr>
        <p:spPr>
          <a:xfrm>
            <a:off x="3841750" y="954088"/>
            <a:ext cx="2333625" cy="1751012"/>
          </a:xfrm>
          <a:ln/>
        </p:spPr>
      </p:sp>
      <p:sp>
        <p:nvSpPr>
          <p:cNvPr id="272387" name="Segnaposto note 2"/>
          <p:cNvSpPr>
            <a:spLocks noGrp="1"/>
          </p:cNvSpPr>
          <p:nvPr>
            <p:ph type="body" idx="1"/>
          </p:nvPr>
        </p:nvSpPr>
        <p:spPr>
          <a:noFill/>
          <a:ln/>
        </p:spPr>
        <p:txBody>
          <a:bodyPr/>
          <a:lstStyle/>
          <a:p>
            <a:r>
              <a:rPr lang="it-IT" sz="1400" dirty="0" smtClean="0"/>
              <a:t>Notare le asimmetrie, per chi non ne è avvezzo,</a:t>
            </a:r>
            <a:r>
              <a:rPr lang="it-IT" sz="1400" baseline="0" dirty="0" smtClean="0"/>
              <a:t> e le cinture (dinamiche?) di adduzione. (In alcune immagini si notano particolari che ci indicano delle possibili soluzioni)</a:t>
            </a:r>
            <a:endParaRPr lang="it-IT" sz="1400" dirty="0" smtClean="0"/>
          </a:p>
        </p:txBody>
      </p:sp>
      <p:sp>
        <p:nvSpPr>
          <p:cNvPr id="272388" name="Segnaposto data 3"/>
          <p:cNvSpPr>
            <a:spLocks noGrp="1"/>
          </p:cNvSpPr>
          <p:nvPr>
            <p:ph type="dt" sz="quarter" idx="1"/>
          </p:nvPr>
        </p:nvSpPr>
        <p:spPr>
          <a:noFill/>
        </p:spPr>
        <p:txBody>
          <a:bodyPr/>
          <a:lstStyle/>
          <a:p>
            <a:fld id="{493D8B14-8206-411F-ACF1-2FF9169FCABD}" type="datetime1">
              <a:rPr lang="it-IT" smtClean="0">
                <a:solidFill>
                  <a:prstClr val="black"/>
                </a:solidFill>
              </a:rPr>
              <a:pPr/>
              <a:t>03/03/2016</a:t>
            </a:fld>
            <a:endParaRPr lang="it-IT" smtClean="0">
              <a:solidFill>
                <a:prstClr val="black"/>
              </a:solidFill>
            </a:endParaRPr>
          </a:p>
        </p:txBody>
      </p:sp>
      <p:sp>
        <p:nvSpPr>
          <p:cNvPr id="272389" name="Segnaposto piè di pagina 4"/>
          <p:cNvSpPr>
            <a:spLocks noGrp="1"/>
          </p:cNvSpPr>
          <p:nvPr>
            <p:ph type="ftr" sz="quarter" idx="4"/>
          </p:nvPr>
        </p:nvSpPr>
        <p:spPr>
          <a:noFill/>
        </p:spPr>
        <p:txBody>
          <a:bodyPr/>
          <a:lstStyle/>
          <a:p>
            <a:r>
              <a:rPr lang="it-IT" smtClean="0">
                <a:solidFill>
                  <a:prstClr val="black"/>
                </a:solidFill>
              </a:rPr>
              <a:t>postura specifico</a:t>
            </a:r>
          </a:p>
        </p:txBody>
      </p:sp>
      <p:sp>
        <p:nvSpPr>
          <p:cNvPr id="272390" name="Segnaposto numero diapositiva 5"/>
          <p:cNvSpPr>
            <a:spLocks noGrp="1"/>
          </p:cNvSpPr>
          <p:nvPr>
            <p:ph type="sldNum" sz="quarter" idx="5"/>
          </p:nvPr>
        </p:nvSpPr>
        <p:spPr>
          <a:noFill/>
        </p:spPr>
        <p:txBody>
          <a:bodyPr/>
          <a:lstStyle/>
          <a:p>
            <a:fld id="{D904599E-CEC6-4108-A7C3-1926F1D7900E}" type="slidenum">
              <a:rPr lang="it-IT" smtClean="0">
                <a:solidFill>
                  <a:prstClr val="black"/>
                </a:solidFill>
              </a:rPr>
              <a:pPr/>
              <a:t>97</a:t>
            </a:fld>
            <a:endParaRPr lang="it-IT" smtClean="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04B9AAEE-B528-430C-A761-B8DC73CEFAA5}" type="slidenum">
              <a:rPr lang="it-IT" smtClean="0">
                <a:solidFill>
                  <a:prstClr val="black"/>
                </a:solidFill>
              </a:rPr>
              <a:pPr/>
              <a:t>98</a:t>
            </a:fld>
            <a:endParaRPr lang="it-IT" smtClean="0">
              <a:solidFill>
                <a:prstClr val="black"/>
              </a:solidFill>
            </a:endParaRPr>
          </a:p>
        </p:txBody>
      </p:sp>
      <p:sp>
        <p:nvSpPr>
          <p:cNvPr id="331779" name="Rectangle 2"/>
          <p:cNvSpPr>
            <a:spLocks noGrp="1" noRot="1" noChangeAspect="1" noChangeArrowheads="1" noTextEdit="1"/>
          </p:cNvSpPr>
          <p:nvPr>
            <p:ph type="sldImg"/>
          </p:nvPr>
        </p:nvSpPr>
        <p:spPr>
          <a:xfrm>
            <a:off x="3354388" y="754063"/>
            <a:ext cx="2601912" cy="1951037"/>
          </a:xfrm>
          <a:ln/>
        </p:spPr>
      </p:sp>
      <p:sp>
        <p:nvSpPr>
          <p:cNvPr id="331780" name="Rectangle 3"/>
          <p:cNvSpPr>
            <a:spLocks noGrp="1" noChangeArrowheads="1"/>
          </p:cNvSpPr>
          <p:nvPr>
            <p:ph type="body" idx="1"/>
          </p:nvPr>
        </p:nvSpPr>
        <p:spPr>
          <a:noFill/>
          <a:ln/>
        </p:spPr>
        <p:txBody>
          <a:bodyPr/>
          <a:lstStyle/>
          <a:p>
            <a:pPr eaLnBrk="1" hangingPunct="1"/>
            <a:r>
              <a:rPr lang="it-IT" sz="1400" dirty="0" smtClean="0"/>
              <a:t>È su un sistema modellato, che mi pare montato su un simulatore. Le mani del tecnico fanno da appoggiatesta. Bacino e AAII sono sacrificati ai segmenti superiori.</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554413" y="701675"/>
            <a:ext cx="2917825" cy="2187575"/>
          </a:xfrm>
        </p:spPr>
      </p:sp>
      <p:sp>
        <p:nvSpPr>
          <p:cNvPr id="3" name="Segnaposto note 2"/>
          <p:cNvSpPr>
            <a:spLocks noGrp="1"/>
          </p:cNvSpPr>
          <p:nvPr>
            <p:ph type="body" idx="1"/>
          </p:nvPr>
        </p:nvSpPr>
        <p:spPr>
          <a:xfrm>
            <a:off x="1731690" y="3224371"/>
            <a:ext cx="7199427" cy="3054668"/>
          </a:xfrm>
        </p:spPr>
        <p:txBody>
          <a:bodyPr>
            <a:normAutofit/>
          </a:bodyPr>
          <a:lstStyle/>
          <a:p>
            <a:r>
              <a:rPr lang="it-IT" sz="1400" dirty="0" smtClean="0"/>
              <a:t>Colonna piuttosto rigida. Si allunga un po’ da basculato. </a:t>
            </a:r>
            <a:r>
              <a:rPr lang="it-IT" sz="1400" b="1" dirty="0" smtClean="0"/>
              <a:t>Intervento fondamentale è stato lasciare che il bacino si posizionasse ben “sotto” al tronco, consentendo tutta l’obliquità necessaria</a:t>
            </a:r>
            <a:r>
              <a:rPr lang="it-IT" sz="1400" dirty="0" smtClean="0"/>
              <a:t>. </a:t>
            </a:r>
          </a:p>
          <a:p>
            <a:r>
              <a:rPr lang="it-IT" sz="1400" dirty="0" smtClean="0"/>
              <a:t>Obiettivi principali erano la protezione cutanea e la stabilità globale. La messa a punto finale del cuscino fu lasciata al terapista, che pensava a una protezione maggiore per prevenire guai a lungo termine.</a:t>
            </a:r>
          </a:p>
          <a:p>
            <a:r>
              <a:rPr lang="it-IT" sz="1400" b="1" dirty="0" smtClean="0"/>
              <a:t>L’ampio sostegno SN del tronco è molto rinforzato e dà la maggior parte della stabilizzazione </a:t>
            </a:r>
            <a:r>
              <a:rPr lang="it-IT" sz="1400" dirty="0" smtClean="0"/>
              <a:t>(probabilmente quando occorrono sostegni così forti i modulari non bastano)</a:t>
            </a:r>
            <a:r>
              <a:rPr lang="it-IT" sz="1400" b="1" dirty="0" smtClean="0"/>
              <a:t>. </a:t>
            </a:r>
            <a:r>
              <a:rPr lang="it-IT" sz="1400" dirty="0" smtClean="0"/>
              <a:t>La spalla </a:t>
            </a:r>
            <a:r>
              <a:rPr lang="it-IT" sz="1400" dirty="0" err="1" smtClean="0"/>
              <a:t>sn</a:t>
            </a:r>
            <a:r>
              <a:rPr lang="it-IT" sz="1400" dirty="0" smtClean="0"/>
              <a:t> può spostarsi a </a:t>
            </a:r>
            <a:r>
              <a:rPr lang="it-IT" sz="1400" dirty="0" err="1" smtClean="0"/>
              <a:t>sn</a:t>
            </a:r>
            <a:r>
              <a:rPr lang="it-IT" sz="1400" dirty="0" smtClean="0"/>
              <a:t> quanto vuole, ma l’ascella </a:t>
            </a:r>
            <a:r>
              <a:rPr lang="it-IT" sz="1400" dirty="0" err="1" smtClean="0"/>
              <a:t>dx</a:t>
            </a:r>
            <a:r>
              <a:rPr lang="it-IT" sz="1400" dirty="0" smtClean="0"/>
              <a:t> è del tutto bloccata lateralmente. </a:t>
            </a:r>
          </a:p>
          <a:p>
            <a:r>
              <a:rPr lang="it-IT" sz="1400" dirty="0" smtClean="0"/>
              <a:t>Notare</a:t>
            </a:r>
            <a:r>
              <a:rPr lang="it-IT" sz="1400" baseline="0" dirty="0" smtClean="0"/>
              <a:t> la robusta piattaforma sulla pedana doppia.</a:t>
            </a:r>
            <a:endParaRPr lang="it-IT" sz="1400" dirty="0" smtClean="0"/>
          </a:p>
          <a:p>
            <a:r>
              <a:rPr lang="it-IT" sz="1400" dirty="0" smtClean="0"/>
              <a:t>Non visibile, lo schienale è in lordosi per consentirgli di estendere il tronco e guadagnare altra stabilità. </a:t>
            </a:r>
          </a:p>
          <a:p>
            <a:r>
              <a:rPr lang="it-IT" sz="1400" dirty="0" smtClean="0"/>
              <a:t>Alla fine, il tono si è ridotto - perché si è ridotta la paura di cadere.</a:t>
            </a:r>
            <a:endParaRPr lang="it-IT" sz="1400" dirty="0"/>
          </a:p>
        </p:txBody>
      </p:sp>
      <p:sp>
        <p:nvSpPr>
          <p:cNvPr id="4" name="Segnaposto numero diapositiva 3"/>
          <p:cNvSpPr>
            <a:spLocks noGrp="1"/>
          </p:cNvSpPr>
          <p:nvPr>
            <p:ph type="sldNum" sz="quarter" idx="10"/>
          </p:nvPr>
        </p:nvSpPr>
        <p:spPr/>
        <p:txBody>
          <a:bodyPr/>
          <a:lstStyle/>
          <a:p>
            <a:fld id="{4DC3167F-7515-46DC-9E15-4D2784209508}" type="slidenum">
              <a:rPr lang="it-IT" smtClean="0">
                <a:solidFill>
                  <a:prstClr val="black"/>
                </a:solidFill>
              </a:rPr>
              <a:pPr/>
              <a:t>99</a:t>
            </a:fld>
            <a:endParaRPr lang="it-IT">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544888" y="604838"/>
            <a:ext cx="2943225" cy="2208212"/>
          </a:xfrm>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pPr>
              <a:defRPr/>
            </a:pPr>
            <a:fld id="{3569AA52-1034-440A-97CF-C52C0A7AE9A9}" type="datetime1">
              <a:rPr lang="it-IT" smtClean="0"/>
              <a:pPr>
                <a:defRPr/>
              </a:pPr>
              <a:t>03/03/2016</a:t>
            </a:fld>
            <a:endParaRPr lang="it-IT"/>
          </a:p>
        </p:txBody>
      </p:sp>
      <p:sp>
        <p:nvSpPr>
          <p:cNvPr id="5" name="Segnaposto piè di pagina 4"/>
          <p:cNvSpPr>
            <a:spLocks noGrp="1"/>
          </p:cNvSpPr>
          <p:nvPr>
            <p:ph type="ftr" sz="quarter" idx="11"/>
          </p:nvPr>
        </p:nvSpPr>
        <p:spPr/>
        <p:txBody>
          <a:bodyPr/>
          <a:lstStyle/>
          <a:p>
            <a:pPr>
              <a:defRPr/>
            </a:pPr>
            <a:r>
              <a:rPr lang="it-IT" smtClean="0"/>
              <a:t>postura specifico</a:t>
            </a:r>
            <a:endParaRPr lang="it-IT"/>
          </a:p>
        </p:txBody>
      </p:sp>
      <p:sp>
        <p:nvSpPr>
          <p:cNvPr id="6" name="Segnaposto numero diapositiva 5"/>
          <p:cNvSpPr>
            <a:spLocks noGrp="1"/>
          </p:cNvSpPr>
          <p:nvPr>
            <p:ph type="sldNum" sz="quarter" idx="12"/>
          </p:nvPr>
        </p:nvSpPr>
        <p:spPr/>
        <p:txBody>
          <a:bodyPr/>
          <a:lstStyle/>
          <a:p>
            <a:pPr>
              <a:defRPr/>
            </a:pPr>
            <a:fld id="{460FA78D-C904-4853-9D88-10C121FF6B52}" type="slidenum">
              <a:rPr lang="it-IT" smtClean="0"/>
              <a:pPr>
                <a:defRPr/>
              </a:pPr>
              <a:t>100</a:t>
            </a:fld>
            <a:endParaRPr lang="it-IT"/>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2415710F-F86A-496C-A05E-75A3D1EFE0BD}" type="slidenum">
              <a:rPr lang="it-IT" smtClean="0"/>
              <a:pPr/>
              <a:t>101</a:t>
            </a:fld>
            <a:endParaRPr lang="it-IT" smtClean="0"/>
          </a:p>
        </p:txBody>
      </p:sp>
      <p:sp>
        <p:nvSpPr>
          <p:cNvPr id="332803" name="Rectangle 2"/>
          <p:cNvSpPr>
            <a:spLocks noGrp="1" noRot="1" noChangeAspect="1" noChangeArrowheads="1" noTextEdit="1"/>
          </p:cNvSpPr>
          <p:nvPr>
            <p:ph type="sldImg"/>
          </p:nvPr>
        </p:nvSpPr>
        <p:spPr>
          <a:xfrm>
            <a:off x="2890838" y="1255713"/>
            <a:ext cx="2397125" cy="1798637"/>
          </a:xfrm>
          <a:ln/>
        </p:spPr>
      </p:sp>
      <p:sp>
        <p:nvSpPr>
          <p:cNvPr id="332804" name="Rectangle 3"/>
          <p:cNvSpPr>
            <a:spLocks noGrp="1" noChangeArrowheads="1"/>
          </p:cNvSpPr>
          <p:nvPr>
            <p:ph type="body" idx="1"/>
          </p:nvPr>
        </p:nvSpPr>
        <p:spPr>
          <a:xfrm>
            <a:off x="992347" y="3224760"/>
            <a:ext cx="7938770" cy="3054336"/>
          </a:xfrm>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latin typeface="Times New Roman" pitchFamily="18" charset="0"/>
              </a:endParaRPr>
            </a:p>
          </p:txBody>
        </p:sp>
      </p:grpSp>
      <p:grpSp>
        <p:nvGrpSpPr>
          <p:cNvPr id="7"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p>
          </p:txBody>
        </p:sp>
      </p:grpSp>
      <p:grpSp>
        <p:nvGrpSpPr>
          <p:cNvPr id="13"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pPr>
                <a:defRPr/>
              </a:pPr>
              <a:t>‹N›</a:t>
            </a:fld>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p>
        </p:txBody>
      </p:sp>
      <p:sp>
        <p:nvSpPr>
          <p:cNvPr id="5" name="Rectangle 20"/>
          <p:cNvSpPr>
            <a:spLocks noGrp="1" noChangeArrowheads="1"/>
          </p:cNvSpPr>
          <p:nvPr>
            <p:ph type="ftr" sz="quarter" idx="11"/>
          </p:nvPr>
        </p:nvSpPr>
        <p:spPr/>
        <p:txBody>
          <a:bodyPr/>
          <a:lstStyle>
            <a:lvl1pPr>
              <a:defRPr/>
            </a:lvl1pPr>
          </a:lstStyle>
          <a:p>
            <a:pPr>
              <a:defRPr/>
            </a:pPr>
            <a:endParaRPr lang="it-IT"/>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pPr>
                <a:defRPr/>
              </a:pPr>
              <a:t>‹N›</a:t>
            </a:fld>
            <a:endParaRPr lang="it-IT"/>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295E5808-9F4E-431F-86A4-083B650EBD9A}"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381000"/>
            <a:ext cx="1943100"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381000"/>
            <a:ext cx="5676900"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9F1927D8-CAD7-4B10-81C6-C016BDB1D849}"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grpSp>
        <p:grpSp>
          <p:nvGrpSpPr>
            <p:cNvPr id="4"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grpSp>
      </p:grpSp>
      <p:sp>
        <p:nvSpPr>
          <p:cNvPr id="493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it-IT"/>
              <a:t>Fare clic per modificare lo stile del titolo</a:t>
            </a:r>
          </a:p>
        </p:txBody>
      </p:sp>
      <p:sp>
        <p:nvSpPr>
          <p:cNvPr id="49306"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it-IT"/>
              <a:t>Fare clic per modificare lo stile del sottotitolo dello schema</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it-IT">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it-IT">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01B5DDA3-9945-403A-85E3-9452D24EA423}"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A199EBA-BBA4-41EA-B7E4-5FE07A0B974F}"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16A24AB5-9449-48EB-8400-29239A9436C7}"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5DDC8BA-8FF8-4147-909A-36C451C0C575}"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0D1B1C75-03BF-4890-A302-F14FA6CAA82B}"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FC2D14DB-C634-4D39-9DC2-45447CB22FD1}"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2B696D6D-86D2-4180-A1C9-84C1381C3002}"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EE79CDE5-1DDB-444A-A797-DF57FB0DC0D2}"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p>
        </p:txBody>
      </p:sp>
      <p:sp>
        <p:nvSpPr>
          <p:cNvPr id="5" name="Rectangle 20"/>
          <p:cNvSpPr>
            <a:spLocks noGrp="1" noChangeArrowheads="1"/>
          </p:cNvSpPr>
          <p:nvPr>
            <p:ph type="ftr" sz="quarter" idx="11"/>
          </p:nvPr>
        </p:nvSpPr>
        <p:spPr/>
        <p:txBody>
          <a:bodyPr/>
          <a:lstStyle>
            <a:lvl1pPr>
              <a:defRPr/>
            </a:lvl1pPr>
          </a:lstStyle>
          <a:p>
            <a:pPr>
              <a:defRPr/>
            </a:pPr>
            <a:endParaRPr lang="it-IT"/>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pPr>
                <a:defRPr/>
              </a:pPr>
              <a:t>‹N›</a:t>
            </a:fld>
            <a:endParaRPr lang="it-IT"/>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C83BA3DF-22BA-4385-AF0D-FDA63939F32C}"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16CAF0A2-5F8E-413C-A911-4F632FCB54E7}"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07188" y="228600"/>
            <a:ext cx="2135187" cy="58705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01625" y="228600"/>
            <a:ext cx="6253163" cy="58705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017BA1B2-7727-4022-8B20-DBE713D9D93F}" type="slidenum">
              <a:rPr lang="it-IT">
                <a:solidFill>
                  <a:srgbClr val="FFFFFF"/>
                </a:solidFill>
              </a:rPr>
              <a:pPr>
                <a:defRPr/>
              </a:pPr>
              <a:t>‹N›</a:t>
            </a:fld>
            <a:endParaRPr lang="it-IT">
              <a:solidFill>
                <a:srgbClr val="FFFFFF"/>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Verdana" pitchFamily="34" charset="0"/>
                <a:cs typeface="Arial" pitchFamily="34"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sp>
        <p:nvSpPr>
          <p:cNvPr id="80910"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80911"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45339A89-FD5F-4196-8382-5669615A894D}" type="slidenum">
              <a:rPr lang="it-IT">
                <a:solidFill>
                  <a:srgbClr val="F8F8F8"/>
                </a:solidFill>
              </a:rPr>
              <a:pPr>
                <a:defRPr/>
              </a:pPr>
              <a:t>‹N›</a:t>
            </a:fld>
            <a:endParaRPr lang="it-IT">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9F418CC8-9EE1-4154-BE06-0415E7E91A53}"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DC5FB40-9438-47D2-8F89-D4D9E536CE80}"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01927A5C-A20F-423C-B8FB-032485C5185C}"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93A020E1-9FE9-43BE-B4A2-DB517FC1D8B5}"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131FA5D-9780-4424-8D2B-52B7A3A27215}"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B1DCA83-4270-4370-942D-BBE62B1AB137}"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pPr>
                <a:defRPr/>
              </a:pPr>
              <a:t>‹N›</a:t>
            </a:fld>
            <a:endParaRPr lang="it-IT"/>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8E333DC-381A-4C65-BB8C-DD7F2064A9AF}"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700D8E4-4C36-4D9D-9BB7-CCB9AD76D76D}"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7CF220AC-6148-4B25-92B9-F072C6AF2FBB}"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795EE828-A500-49E5-B603-1715FF57E3C4}"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83C6AC14-6625-4DA1-92E3-103C97BF3BAC}"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478E118-3ABA-43B0-AE5E-65206C62060C}"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334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19"/>
          <p:cNvSpPr>
            <a:spLocks noGrp="1" noChangeArrowheads="1"/>
          </p:cNvSpPr>
          <p:nvPr>
            <p:ph type="dt" sz="half" idx="10"/>
          </p:nvPr>
        </p:nvSpPr>
        <p:spPr>
          <a:ln/>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844AC6D8-EC86-4AF8-A840-87CAB223FE66}"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pPr>
                <a:defRPr/>
              </a:pPr>
              <a:t>‹N›</a:t>
            </a:fld>
            <a:endParaRPr lang="it-IT"/>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pPr>
                <a:defRPr/>
              </a:pPr>
              <a:t>‹N›</a:t>
            </a:fld>
            <a:endParaRPr lang="it-IT"/>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it-IT"/>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it-IT"/>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it-IT"/>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it-IT"/>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it-IT"/>
            </a:p>
          </p:txBody>
        </p:sp>
      </p:grpSp>
      <p:sp>
        <p:nvSpPr>
          <p:cNvPr id="481291" name="Rectangle 11"/>
          <p:cNvSpPr>
            <a:spLocks noGrp="1" noChangeArrowheads="1"/>
          </p:cNvSpPr>
          <p:nvPr>
            <p:ph type="ctrTitle"/>
          </p:nvPr>
        </p:nvSpPr>
        <p:spPr>
          <a:xfrm>
            <a:off x="685800" y="2286000"/>
            <a:ext cx="7772400" cy="1143000"/>
          </a:xfrm>
        </p:spPr>
        <p:txBody>
          <a:bodyPr/>
          <a:lstStyle>
            <a:lvl1pPr>
              <a:defRPr/>
            </a:lvl1pPr>
          </a:lstStyle>
          <a:p>
            <a:r>
              <a:rPr lang="it-IT"/>
              <a:t>Fare clic per modificare lo stile del titolo dello schema</a:t>
            </a:r>
          </a:p>
        </p:txBody>
      </p:sp>
      <p:sp>
        <p:nvSpPr>
          <p:cNvPr id="48129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it-IT"/>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it-IT"/>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0693D5D-702C-4198-81B9-903216303CD0}" type="slidenum">
              <a:rPr lang="it-IT"/>
              <a:pPr>
                <a:defRPr/>
              </a:pPr>
              <a:t>‹N›</a:t>
            </a:fld>
            <a:endParaRPr lang="it-IT"/>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F73BCB20-E4A3-4205-835D-2886EDE867CE}" type="slidenum">
              <a:rPr lang="it-IT"/>
              <a:pPr>
                <a:defRPr/>
              </a:pPr>
              <a:t>‹N›</a:t>
            </a:fld>
            <a:endParaRPr lang="it-IT"/>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9525" y="-20638"/>
            <a:ext cx="9153525" cy="6878638"/>
            <a:chOff x="-6" y="-13"/>
            <a:chExt cx="5766" cy="4333"/>
          </a:xfrm>
        </p:grpSpPr>
        <p:sp>
          <p:nvSpPr>
            <p:cNvPr id="4099"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kumimoji="0" lang="it-IT" sz="3600" b="0">
                <a:solidFill>
                  <a:srgbClr val="FFFFFF"/>
                </a:solidFill>
                <a:latin typeface="Verdana"/>
              </a:endParaRPr>
            </a:p>
          </p:txBody>
        </p:sp>
        <p:sp>
          <p:nvSpPr>
            <p:cNvPr id="4100"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kumimoji="0" lang="it-IT" sz="3600" b="0">
                <a:solidFill>
                  <a:srgbClr val="FFFFFF"/>
                </a:solidFill>
                <a:latin typeface="Verdana"/>
              </a:endParaRPr>
            </a:p>
          </p:txBody>
        </p:sp>
        <p:sp>
          <p:nvSpPr>
            <p:cNvPr id="4101"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2"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3"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4"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5"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6"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4107"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kumimoji="0" lang="it-IT" sz="3600" b="0">
                <a:solidFill>
                  <a:srgbClr val="FFFFFF"/>
                </a:solidFill>
                <a:latin typeface="Verdana"/>
              </a:endParaRPr>
            </a:p>
          </p:txBody>
        </p:sp>
      </p:grpSp>
      <p:sp>
        <p:nvSpPr>
          <p:cNvPr id="4108" name="Rectangle 12"/>
          <p:cNvSpPr>
            <a:spLocks noGrp="1" noChangeArrowheads="1"/>
          </p:cNvSpPr>
          <p:nvPr>
            <p:ph type="ctrTitle" sz="quarter"/>
          </p:nvPr>
        </p:nvSpPr>
        <p:spPr>
          <a:xfrm>
            <a:off x="685800" y="2057400"/>
            <a:ext cx="7772400" cy="1143000"/>
          </a:xfrm>
        </p:spPr>
        <p:txBody>
          <a:bodyPr/>
          <a:lstStyle>
            <a:lvl1pPr>
              <a:defRPr/>
            </a:lvl1pPr>
          </a:lstStyle>
          <a:p>
            <a:r>
              <a:rPr lang="it-IT"/>
              <a:t>Fare clic per modificare lo stile del titolo dello schema</a:t>
            </a:r>
          </a:p>
        </p:txBody>
      </p:sp>
      <p:sp>
        <p:nvSpPr>
          <p:cNvPr id="4109"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4110" name="Rectangle 14"/>
          <p:cNvSpPr>
            <a:spLocks noGrp="1" noChangeArrowheads="1"/>
          </p:cNvSpPr>
          <p:nvPr>
            <p:ph type="dt" sz="quarter" idx="2"/>
          </p:nvPr>
        </p:nvSpPr>
        <p:spPr/>
        <p:txBody>
          <a:bodyPr/>
          <a:lstStyle>
            <a:lvl1pPr>
              <a:defRPr/>
            </a:lvl1pPr>
          </a:lstStyle>
          <a:p>
            <a:endParaRPr lang="it-IT">
              <a:solidFill>
                <a:srgbClr val="FFFFFF"/>
              </a:solidFill>
            </a:endParaRPr>
          </a:p>
        </p:txBody>
      </p:sp>
      <p:sp>
        <p:nvSpPr>
          <p:cNvPr id="4111" name="Rectangle 15"/>
          <p:cNvSpPr>
            <a:spLocks noGrp="1" noChangeArrowheads="1"/>
          </p:cNvSpPr>
          <p:nvPr>
            <p:ph type="ftr" sz="quarter" idx="3"/>
          </p:nvPr>
        </p:nvSpPr>
        <p:spPr/>
        <p:txBody>
          <a:bodyPr/>
          <a:lstStyle>
            <a:lvl1pPr>
              <a:defRPr/>
            </a:lvl1pPr>
          </a:lstStyle>
          <a:p>
            <a:endParaRPr lang="it-IT">
              <a:solidFill>
                <a:srgbClr val="FFFFFF"/>
              </a:solidFill>
            </a:endParaRPr>
          </a:p>
        </p:txBody>
      </p:sp>
      <p:sp>
        <p:nvSpPr>
          <p:cNvPr id="4112" name="Rectangle 16"/>
          <p:cNvSpPr>
            <a:spLocks noGrp="1" noChangeArrowheads="1"/>
          </p:cNvSpPr>
          <p:nvPr>
            <p:ph type="sldNum" sz="quarter" idx="4"/>
          </p:nvPr>
        </p:nvSpPr>
        <p:spPr/>
        <p:txBody>
          <a:bodyPr/>
          <a:lstStyle>
            <a:lvl1pPr>
              <a:defRPr/>
            </a:lvl1pPr>
          </a:lstStyle>
          <a:p>
            <a:fld id="{197B2D6C-F42E-4AC6-B983-910E97249425}"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7AFC0780-3457-49DD-88F8-ACFEB75AE6F0}"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DFEF6AC3-A7DC-4462-AE2A-E886AEAF6997}"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D8B7C583-199C-46B2-AFDB-3A2BE0B29E2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F57FE08E-E80B-4165-9DE4-A34952AA1190}"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80C594B4-8561-49BC-B0B1-A7512E6F4CF6}"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71ED7648-34C0-4C91-BAE9-249EAE51514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28E69371-B7E0-4A96-85E0-A87612F0B4DA}" type="slidenum">
              <a:rPr lang="it-IT"/>
              <a:pPr>
                <a:defRPr/>
              </a:pPr>
              <a:t>‹N›</a:t>
            </a:fld>
            <a:endParaRPr lang="it-IT"/>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D9B78C4C-A8CE-4185-926A-EEC15A75E784}"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791573E2-4761-40AA-BD6B-0E3DDE65B63B}"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7015A17-CE31-4190-BB56-418F97DC9B54}"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1"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FDD89DBA-B535-4981-8C25-28DD0302239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85298890-8E0D-4BFF-BC15-428B1102FF79}"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05B6540C-94CC-412A-973C-E7F372E0A291}"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819624BE-DB22-4081-8659-E8362CE7CF7D}"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E57896F2-1757-4803-AED2-ACD5E63715DB}"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9"/>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4" y="220664"/>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grpSp>
      <p:grpSp>
        <p:nvGrpSpPr>
          <p:cNvPr id="4" name="Group 8"/>
          <p:cNvGrpSpPr>
            <a:grpSpLocks/>
          </p:cNvGrpSpPr>
          <p:nvPr/>
        </p:nvGrpSpPr>
        <p:grpSpPr bwMode="auto">
          <a:xfrm>
            <a:off x="412751"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grpSp>
      <p:grpSp>
        <p:nvGrpSpPr>
          <p:cNvPr id="7" name="Group 11"/>
          <p:cNvGrpSpPr>
            <a:grpSpLocks/>
          </p:cNvGrpSpPr>
          <p:nvPr/>
        </p:nvGrpSpPr>
        <p:grpSpPr bwMode="auto">
          <a:xfrm>
            <a:off x="76200" y="176213"/>
            <a:ext cx="8745539"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9"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1"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61579671-E2E7-4EA0-8E94-45666F5071AF}" type="slidenum">
              <a:rPr lang="it-IT"/>
              <a:pPr>
                <a:defRPr/>
              </a:pPr>
              <a:t>‹N›</a:t>
            </a:fld>
            <a:endParaRPr lang="it-IT"/>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1"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2"/>
          <p:cNvSpPr>
            <a:spLocks noGrp="1" noChangeArrowheads="1"/>
          </p:cNvSpPr>
          <p:nvPr>
            <p:ph type="dt" sz="half" idx="10"/>
          </p:nvPr>
        </p:nvSpPr>
        <p:spPr/>
        <p:txBody>
          <a:bodyPr/>
          <a:lstStyle>
            <a:lvl1pPr>
              <a:defRPr/>
            </a:lvl1pPr>
          </a:lstStyle>
          <a:p>
            <a:pPr>
              <a:defRPr/>
            </a:pPr>
            <a:endParaRPr lang="it-IT"/>
          </a:p>
        </p:txBody>
      </p:sp>
      <p:sp>
        <p:nvSpPr>
          <p:cNvPr id="8" name="Rectangle 13"/>
          <p:cNvSpPr>
            <a:spLocks noGrp="1" noChangeArrowheads="1"/>
          </p:cNvSpPr>
          <p:nvPr>
            <p:ph type="ftr" sz="quarter" idx="11"/>
          </p:nvPr>
        </p:nvSpPr>
        <p:spPr/>
        <p:txBody>
          <a:bodyPr/>
          <a:lstStyle>
            <a:lvl1pPr>
              <a:defRPr/>
            </a:lvl1pPr>
          </a:lstStyle>
          <a:p>
            <a:pPr>
              <a:defRPr/>
            </a:pPr>
            <a:endParaRPr lang="it-IT"/>
          </a:p>
        </p:txBody>
      </p:sp>
      <p:sp>
        <p:nvSpPr>
          <p:cNvPr id="9" name="Rectangle 14"/>
          <p:cNvSpPr>
            <a:spLocks noGrp="1" noChangeArrowheads="1"/>
          </p:cNvSpPr>
          <p:nvPr>
            <p:ph type="sldNum" sz="quarter" idx="12"/>
          </p:nvPr>
        </p:nvSpPr>
        <p:spPr/>
        <p:txBody>
          <a:bodyPr/>
          <a:lstStyle>
            <a:lvl1pPr>
              <a:defRPr/>
            </a:lvl1pPr>
          </a:lstStyle>
          <a:p>
            <a:pPr>
              <a:defRPr/>
            </a:pPr>
            <a:fld id="{3109E04E-09A6-45B9-9859-576A8A36558A}" type="slidenum">
              <a:rPr lang="it-IT"/>
              <a:pPr>
                <a:defRPr/>
              </a:pPr>
              <a:t>‹N›</a:t>
            </a:fld>
            <a:endParaRPr lang="it-IT"/>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p>
        </p:txBody>
      </p:sp>
      <p:sp>
        <p:nvSpPr>
          <p:cNvPr id="5" name="Rectangle 20"/>
          <p:cNvSpPr>
            <a:spLocks noGrp="1" noChangeArrowheads="1"/>
          </p:cNvSpPr>
          <p:nvPr>
            <p:ph type="ftr" sz="quarter" idx="11"/>
          </p:nvPr>
        </p:nvSpPr>
        <p:spPr/>
        <p:txBody>
          <a:bodyPr/>
          <a:lstStyle>
            <a:lvl1pPr>
              <a:defRPr/>
            </a:lvl1pPr>
          </a:lstStyle>
          <a:p>
            <a:pPr>
              <a:defRPr/>
            </a:pPr>
            <a:endParaRPr lang="it-IT"/>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pPr>
                <a:defRPr/>
              </a:pPr>
              <a:t>‹N›</a:t>
            </a:fld>
            <a:endParaRPr lang="it-IT"/>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2"/>
          <p:cNvSpPr>
            <a:spLocks noGrp="1" noChangeArrowheads="1"/>
          </p:cNvSpPr>
          <p:nvPr>
            <p:ph type="dt" sz="half" idx="10"/>
          </p:nvPr>
        </p:nvSpPr>
        <p:spPr/>
        <p:txBody>
          <a:bodyPr/>
          <a:lstStyle>
            <a:lvl1pPr>
              <a:defRPr/>
            </a:lvl1pPr>
          </a:lstStyle>
          <a:p>
            <a:pPr>
              <a:defRPr/>
            </a:pPr>
            <a:endParaRPr lang="it-IT"/>
          </a:p>
        </p:txBody>
      </p:sp>
      <p:sp>
        <p:nvSpPr>
          <p:cNvPr id="4" name="Rectangle 13"/>
          <p:cNvSpPr>
            <a:spLocks noGrp="1" noChangeArrowheads="1"/>
          </p:cNvSpPr>
          <p:nvPr>
            <p:ph type="ftr" sz="quarter" idx="11"/>
          </p:nvPr>
        </p:nvSpPr>
        <p:spPr/>
        <p:txBody>
          <a:bodyPr/>
          <a:lstStyle>
            <a:lvl1pPr>
              <a:defRPr/>
            </a:lvl1pPr>
          </a:lstStyle>
          <a:p>
            <a:pPr>
              <a:defRPr/>
            </a:pPr>
            <a:endParaRPr lang="it-IT"/>
          </a:p>
        </p:txBody>
      </p:sp>
      <p:sp>
        <p:nvSpPr>
          <p:cNvPr id="5" name="Rectangle 14"/>
          <p:cNvSpPr>
            <a:spLocks noGrp="1" noChangeArrowheads="1"/>
          </p:cNvSpPr>
          <p:nvPr>
            <p:ph type="sldNum" sz="quarter" idx="12"/>
          </p:nvPr>
        </p:nvSpPr>
        <p:spPr/>
        <p:txBody>
          <a:bodyPr/>
          <a:lstStyle>
            <a:lvl1pPr>
              <a:defRPr/>
            </a:lvl1pPr>
          </a:lstStyle>
          <a:p>
            <a:pPr>
              <a:defRPr/>
            </a:pPr>
            <a:fld id="{4429ED4A-055F-44C9-8CEA-00B84A3B8398}" type="slidenum">
              <a:rPr lang="it-IT"/>
              <a:pPr>
                <a:defRPr/>
              </a:pPr>
              <a:t>‹N›</a:t>
            </a:fld>
            <a:endParaRPr lang="it-IT"/>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826B94B-5012-465C-B03C-2E56B3EFD0B8}" type="datetimeFigureOut">
              <a:rPr lang="it-IT">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C0F11BF-924D-481B-9C9F-EB7D1D0284EC}"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it-IT"/>
          </a:p>
        </p:txBody>
      </p:sp>
      <p:sp>
        <p:nvSpPr>
          <p:cNvPr id="3" name="Rectangle 13"/>
          <p:cNvSpPr>
            <a:spLocks noGrp="1" noChangeArrowheads="1"/>
          </p:cNvSpPr>
          <p:nvPr>
            <p:ph type="ftr" sz="quarter" idx="11"/>
          </p:nvPr>
        </p:nvSpPr>
        <p:spPr/>
        <p:txBody>
          <a:bodyPr/>
          <a:lstStyle>
            <a:lvl1pPr>
              <a:defRPr/>
            </a:lvl1pPr>
          </a:lstStyle>
          <a:p>
            <a:pPr>
              <a:defRPr/>
            </a:pPr>
            <a:endParaRPr lang="it-IT"/>
          </a:p>
        </p:txBody>
      </p:sp>
      <p:sp>
        <p:nvSpPr>
          <p:cNvPr id="4" name="Rectangle 14"/>
          <p:cNvSpPr>
            <a:spLocks noGrp="1" noChangeArrowheads="1"/>
          </p:cNvSpPr>
          <p:nvPr>
            <p:ph type="sldNum" sz="quarter" idx="12"/>
          </p:nvPr>
        </p:nvSpPr>
        <p:spPr/>
        <p:txBody>
          <a:bodyPr/>
          <a:lstStyle>
            <a:lvl1pPr>
              <a:defRPr/>
            </a:lvl1pPr>
          </a:lstStyle>
          <a:p>
            <a:pPr>
              <a:defRPr/>
            </a:pPr>
            <a:fld id="{4B465897-0460-44E7-910E-1892B125703B}" type="slidenum">
              <a:rPr lang="it-IT"/>
              <a:pPr>
                <a:defRPr/>
              </a:pPr>
              <a:t>‹N›</a:t>
            </a:fld>
            <a:endParaRPr lang="it-IT"/>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5D86AA52-0570-4559-B229-D48FBEA16026}" type="slidenum">
              <a:rPr lang="it-IT"/>
              <a:pPr>
                <a:defRPr/>
              </a:pPr>
              <a:t>‹N›</a:t>
            </a:fld>
            <a:endParaRPr lang="it-IT"/>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74C009D0-FB25-48D5-875E-E6971203F9E0}" type="slidenum">
              <a:rPr lang="it-IT"/>
              <a:pPr>
                <a:defRPr/>
              </a:pPr>
              <a:t>‹N›</a:t>
            </a:fld>
            <a:endParaRPr lang="it-IT"/>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BABE5366-11F9-4E7D-A109-FCDDC9E128A6}" type="slidenum">
              <a:rPr lang="it-IT"/>
              <a:pPr>
                <a:defRPr/>
              </a:pPr>
              <a:t>‹N›</a:t>
            </a:fld>
            <a:endParaRPr lang="it-IT"/>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E308DF38-81CB-4589-B3D2-338A159ACBAC}" type="slidenum">
              <a:rPr lang="it-IT"/>
              <a:pPr>
                <a:defRPr/>
              </a:pPr>
              <a:t>‹N›</a:t>
            </a:fld>
            <a:endParaRPr lang="it-IT"/>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9525" y="-20638"/>
            <a:ext cx="9153525" cy="6878638"/>
            <a:chOff x="-6" y="-13"/>
            <a:chExt cx="5766" cy="4333"/>
          </a:xfrm>
        </p:grpSpPr>
        <p:sp>
          <p:nvSpPr>
            <p:cNvPr id="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it-IT"/>
            </a:p>
          </p:txBody>
        </p:sp>
        <p:sp>
          <p:nvSpPr>
            <p:cNvPr id="6"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it-IT"/>
            </a:p>
          </p:txBody>
        </p:sp>
        <p:sp>
          <p:nvSpPr>
            <p:cNvPr id="7"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8"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9"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0"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1"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2"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3"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it-IT"/>
            </a:p>
          </p:txBody>
        </p:sp>
      </p:grpSp>
      <p:sp>
        <p:nvSpPr>
          <p:cNvPr id="570380" name="Rectangle 12"/>
          <p:cNvSpPr>
            <a:spLocks noGrp="1" noChangeArrowheads="1"/>
          </p:cNvSpPr>
          <p:nvPr>
            <p:ph type="ctrTitle" sz="quarter"/>
          </p:nvPr>
        </p:nvSpPr>
        <p:spPr>
          <a:xfrm>
            <a:off x="685800" y="2057400"/>
            <a:ext cx="7772400" cy="1143000"/>
          </a:xfrm>
        </p:spPr>
        <p:txBody>
          <a:bodyPr/>
          <a:lstStyle>
            <a:lvl1pPr>
              <a:defRPr/>
            </a:lvl1pPr>
          </a:lstStyle>
          <a:p>
            <a:r>
              <a:rPr lang="it-IT"/>
              <a:t>Fare clic per modificare lo stile del titolo dello schema</a:t>
            </a:r>
          </a:p>
        </p:txBody>
      </p:sp>
      <p:sp>
        <p:nvSpPr>
          <p:cNvPr id="570381"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14" name="Rectangle 14"/>
          <p:cNvSpPr>
            <a:spLocks noGrp="1" noChangeArrowheads="1"/>
          </p:cNvSpPr>
          <p:nvPr>
            <p:ph type="dt" sz="quarter" idx="10"/>
          </p:nvPr>
        </p:nvSpPr>
        <p:spPr/>
        <p:txBody>
          <a:bodyPr/>
          <a:lstStyle>
            <a:lvl1pPr>
              <a:defRPr/>
            </a:lvl1pPr>
          </a:lstStyle>
          <a:p>
            <a:pPr>
              <a:defRPr/>
            </a:pPr>
            <a:endParaRPr lang="it-IT"/>
          </a:p>
        </p:txBody>
      </p:sp>
      <p:sp>
        <p:nvSpPr>
          <p:cNvPr id="15" name="Rectangle 15"/>
          <p:cNvSpPr>
            <a:spLocks noGrp="1" noChangeArrowheads="1"/>
          </p:cNvSpPr>
          <p:nvPr>
            <p:ph type="ftr" sz="quarter" idx="11"/>
          </p:nvPr>
        </p:nvSpPr>
        <p:spPr/>
        <p:txBody>
          <a:bodyPr/>
          <a:lstStyle>
            <a:lvl1pPr>
              <a:defRPr/>
            </a:lvl1pPr>
          </a:lstStyle>
          <a:p>
            <a:pPr>
              <a:defRPr/>
            </a:pPr>
            <a:endParaRPr lang="it-IT"/>
          </a:p>
        </p:txBody>
      </p:sp>
      <p:sp>
        <p:nvSpPr>
          <p:cNvPr id="16" name="Rectangle 16"/>
          <p:cNvSpPr>
            <a:spLocks noGrp="1" noChangeArrowheads="1"/>
          </p:cNvSpPr>
          <p:nvPr>
            <p:ph type="sldNum" sz="quarter" idx="12"/>
          </p:nvPr>
        </p:nvSpPr>
        <p:spPr/>
        <p:txBody>
          <a:bodyPr/>
          <a:lstStyle>
            <a:lvl1pPr>
              <a:defRPr/>
            </a:lvl1pPr>
          </a:lstStyle>
          <a:p>
            <a:pPr>
              <a:defRPr/>
            </a:pPr>
            <a:fld id="{7F989FE2-0B0A-4E5A-A7B7-7BE72A8AF5E2}" type="slidenum">
              <a:rPr lang="it-IT"/>
              <a:pPr>
                <a:defRPr/>
              </a:pPr>
              <a:t>‹N›</a:t>
            </a:fld>
            <a:endParaRPr lang="it-IT"/>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9E4D03-D0F9-4597-87BA-CAC3A948B53E}" type="datetimeFigureOut">
              <a:rPr lang="it-IT" smtClean="0">
                <a:solidFill>
                  <a:prstClr val="black">
                    <a:tint val="75000"/>
                  </a:prstClr>
                </a:solidFill>
              </a:rPr>
              <a:pPr/>
              <a:t>03/03/2016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16FFD6A-8394-467F-92AC-CDB50D3D6E0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34819"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0"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34822"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3"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34825"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6"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5" name="Group 11"/>
          <p:cNvGrpSpPr>
            <a:grpSpLocks/>
          </p:cNvGrpSpPr>
          <p:nvPr/>
        </p:nvGrpSpPr>
        <p:grpSpPr bwMode="auto">
          <a:xfrm>
            <a:off x="76200" y="176213"/>
            <a:ext cx="8745538" cy="161925"/>
            <a:chOff x="48" y="111"/>
            <a:chExt cx="5509" cy="102"/>
          </a:xfrm>
        </p:grpSpPr>
        <p:sp>
          <p:nvSpPr>
            <p:cNvPr id="34828"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9" name="Rectangle 13"/>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sp>
        <p:nvSpPr>
          <p:cNvPr id="34830"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34831"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34832" name="Rectangle 16"/>
          <p:cNvSpPr>
            <a:spLocks noGrp="1" noChangeArrowheads="1"/>
          </p:cNvSpPr>
          <p:nvPr>
            <p:ph type="dt" sz="quarter" idx="2"/>
          </p:nvPr>
        </p:nvSpPr>
        <p:spPr>
          <a:xfrm>
            <a:off x="439738" y="5989638"/>
            <a:ext cx="1905000" cy="457200"/>
          </a:xfrm>
        </p:spPr>
        <p:txBody>
          <a:bodyPr/>
          <a:lstStyle>
            <a:lvl1pPr>
              <a:defRPr/>
            </a:lvl1pPr>
          </a:lstStyle>
          <a:p>
            <a:endParaRPr lang="it-IT">
              <a:solidFill>
                <a:srgbClr val="F8F8F8"/>
              </a:solidFill>
            </a:endParaRPr>
          </a:p>
        </p:txBody>
      </p:sp>
      <p:sp>
        <p:nvSpPr>
          <p:cNvPr id="34833" name="Rectangle 17"/>
          <p:cNvSpPr>
            <a:spLocks noGrp="1" noChangeArrowheads="1"/>
          </p:cNvSpPr>
          <p:nvPr>
            <p:ph type="ftr" sz="quarter" idx="3"/>
          </p:nvPr>
        </p:nvSpPr>
        <p:spPr>
          <a:xfrm>
            <a:off x="3135313" y="6002338"/>
            <a:ext cx="2895600" cy="457200"/>
          </a:xfrm>
        </p:spPr>
        <p:txBody>
          <a:bodyPr/>
          <a:lstStyle>
            <a:lvl1pPr>
              <a:defRPr/>
            </a:lvl1pPr>
          </a:lstStyle>
          <a:p>
            <a:endParaRPr lang="it-IT">
              <a:solidFill>
                <a:srgbClr val="F8F8F8"/>
              </a:solidFill>
            </a:endParaRPr>
          </a:p>
        </p:txBody>
      </p:sp>
      <p:sp>
        <p:nvSpPr>
          <p:cNvPr id="34834" name="Rectangle 18"/>
          <p:cNvSpPr>
            <a:spLocks noGrp="1" noChangeArrowheads="1"/>
          </p:cNvSpPr>
          <p:nvPr>
            <p:ph type="sldNum" sz="quarter" idx="4"/>
          </p:nvPr>
        </p:nvSpPr>
        <p:spPr>
          <a:xfrm>
            <a:off x="6800850" y="5978525"/>
            <a:ext cx="1905000" cy="457200"/>
          </a:xfrm>
        </p:spPr>
        <p:txBody>
          <a:bodyPr/>
          <a:lstStyle>
            <a:lvl1pPr>
              <a:defRPr/>
            </a:lvl1pPr>
          </a:lstStyle>
          <a:p>
            <a:fld id="{1F7B30E4-C3F9-4A09-90C0-D8697D89E6CA}" type="slidenum">
              <a:rPr lang="it-IT">
                <a:solidFill>
                  <a:srgbClr val="F8F8F8"/>
                </a:solidFill>
              </a: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59747B65-AB26-4EF1-9ABB-F8FD217F84C4}"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04BCBB21-B81A-4B9D-86DB-8D8F9F4504DA}"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0E98593E-A2A4-4FFF-8DBB-F0A19F1E906F}"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8F8F8"/>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8F8F8"/>
              </a:solidFill>
            </a:endParaRPr>
          </a:p>
        </p:txBody>
      </p:sp>
      <p:sp>
        <p:nvSpPr>
          <p:cNvPr id="9" name="Segnaposto numero diapositiva 8"/>
          <p:cNvSpPr>
            <a:spLocks noGrp="1"/>
          </p:cNvSpPr>
          <p:nvPr>
            <p:ph type="sldNum" sz="quarter" idx="12"/>
          </p:nvPr>
        </p:nvSpPr>
        <p:spPr/>
        <p:txBody>
          <a:bodyPr/>
          <a:lstStyle>
            <a:lvl1pPr>
              <a:defRPr/>
            </a:lvl1pPr>
          </a:lstStyle>
          <a:p>
            <a:fld id="{87490BD1-8C8F-49A8-9853-52086E46CB22}"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8F8F8"/>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8F8F8"/>
              </a:solidFill>
            </a:endParaRPr>
          </a:p>
        </p:txBody>
      </p:sp>
      <p:sp>
        <p:nvSpPr>
          <p:cNvPr id="5" name="Segnaposto numero diapositiva 4"/>
          <p:cNvSpPr>
            <a:spLocks noGrp="1"/>
          </p:cNvSpPr>
          <p:nvPr>
            <p:ph type="sldNum" sz="quarter" idx="12"/>
          </p:nvPr>
        </p:nvSpPr>
        <p:spPr/>
        <p:txBody>
          <a:bodyPr/>
          <a:lstStyle>
            <a:lvl1pPr>
              <a:defRPr/>
            </a:lvl1pPr>
          </a:lstStyle>
          <a:p>
            <a:fld id="{C1FBA557-C4A6-485A-B1B1-4C07490CB928}"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8F8F8"/>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8F8F8"/>
              </a:solidFill>
            </a:endParaRPr>
          </a:p>
        </p:txBody>
      </p:sp>
      <p:sp>
        <p:nvSpPr>
          <p:cNvPr id="4" name="Segnaposto numero diapositiva 3"/>
          <p:cNvSpPr>
            <a:spLocks noGrp="1"/>
          </p:cNvSpPr>
          <p:nvPr>
            <p:ph type="sldNum" sz="quarter" idx="12"/>
          </p:nvPr>
        </p:nvSpPr>
        <p:spPr/>
        <p:txBody>
          <a:bodyPr/>
          <a:lstStyle>
            <a:lvl1pPr>
              <a:defRPr/>
            </a:lvl1pPr>
          </a:lstStyle>
          <a:p>
            <a:fld id="{0E5BC5FA-C369-415F-A8BF-FB7960C6DB3E}"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E2C95FDB-089B-487F-8497-6E53E7C3500D}"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A50B5D79-6931-4802-9F9E-A3A96C1D2DE2}"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p:txBody>
          <a:bodyPr/>
          <a:lstStyle>
            <a:lvl1pPr>
              <a:defRPr/>
            </a:lvl1pPr>
          </a:lstStyle>
          <a:p>
            <a:pPr>
              <a:defRPr/>
            </a:pPr>
            <a:endParaRPr lang="it-IT"/>
          </a:p>
        </p:txBody>
      </p:sp>
      <p:sp>
        <p:nvSpPr>
          <p:cNvPr id="5" name="Rectangle 15"/>
          <p:cNvSpPr>
            <a:spLocks noGrp="1" noChangeArrowheads="1"/>
          </p:cNvSpPr>
          <p:nvPr>
            <p:ph type="ftr" sz="quarter" idx="11"/>
          </p:nvPr>
        </p:nvSpPr>
        <p:spPr/>
        <p:txBody>
          <a:bodyPr/>
          <a:lstStyle>
            <a:lvl1pPr>
              <a:defRPr/>
            </a:lvl1pPr>
          </a:lstStyle>
          <a:p>
            <a:pPr>
              <a:defRPr/>
            </a:pPr>
            <a:endParaRPr lang="it-IT"/>
          </a:p>
        </p:txBody>
      </p:sp>
      <p:sp>
        <p:nvSpPr>
          <p:cNvPr id="6" name="Rectangle 16"/>
          <p:cNvSpPr>
            <a:spLocks noGrp="1" noChangeArrowheads="1"/>
          </p:cNvSpPr>
          <p:nvPr>
            <p:ph type="sldNum" sz="quarter" idx="12"/>
          </p:nvPr>
        </p:nvSpPr>
        <p:spPr/>
        <p:txBody>
          <a:bodyPr/>
          <a:lstStyle>
            <a:lvl1pPr>
              <a:defRPr/>
            </a:lvl1pPr>
          </a:lstStyle>
          <a:p>
            <a:pPr>
              <a:defRPr/>
            </a:pPr>
            <a:fld id="{CDBB31B2-01C1-4140-816D-A2A28BB988A4}" type="slidenum">
              <a:rPr lang="it-IT"/>
              <a:pPr>
                <a:defRPr/>
              </a:pPr>
              <a:t>‹N›</a:t>
            </a:fld>
            <a:endParaRPr lang="it-IT"/>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ACB31060-5E2E-4143-87A7-BCDBADEC70AB}"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B9314B1D-438E-43A1-8D9D-FA25017F6334}"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endParaRPr lang="it-IT"/>
          </a:p>
        </p:txBody>
      </p:sp>
      <p:sp>
        <p:nvSpPr>
          <p:cNvPr id="5" name="Segnaposto data 4"/>
          <p:cNvSpPr>
            <a:spLocks noGrp="1"/>
          </p:cNvSpPr>
          <p:nvPr>
            <p:ph type="dt" sz="half" idx="10"/>
          </p:nvPr>
        </p:nvSpPr>
        <p:spPr>
          <a:xfrm>
            <a:off x="457200" y="6019800"/>
            <a:ext cx="1905000" cy="457200"/>
          </a:xfrm>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a:xfrm>
            <a:off x="3124200" y="6019800"/>
            <a:ext cx="2895600" cy="457200"/>
          </a:xfrm>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a:xfrm>
            <a:off x="6858000" y="6019800"/>
            <a:ext cx="1905000" cy="457200"/>
          </a:xfrm>
        </p:spPr>
        <p:txBody>
          <a:bodyPr/>
          <a:lstStyle>
            <a:lvl1pPr>
              <a:defRPr/>
            </a:lvl1pPr>
          </a:lstStyle>
          <a:p>
            <a:fld id="{B92D8E17-6E0B-42FB-B2CB-AA7EAC1B3B09}"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4"/>
          <p:cNvSpPr>
            <a:spLocks noGrp="1" noChangeArrowheads="1"/>
          </p:cNvSpPr>
          <p:nvPr>
            <p:ph type="dt" sz="half" idx="10"/>
          </p:nvPr>
        </p:nvSpPr>
        <p:spPr/>
        <p:txBody>
          <a:bodyPr/>
          <a:lstStyle>
            <a:lvl1pPr>
              <a:defRPr/>
            </a:lvl1pPr>
          </a:lstStyle>
          <a:p>
            <a:pPr>
              <a:defRPr/>
            </a:pPr>
            <a:endParaRPr lang="it-IT"/>
          </a:p>
        </p:txBody>
      </p:sp>
      <p:sp>
        <p:nvSpPr>
          <p:cNvPr id="5" name="Rectangle 15"/>
          <p:cNvSpPr>
            <a:spLocks noGrp="1" noChangeArrowheads="1"/>
          </p:cNvSpPr>
          <p:nvPr>
            <p:ph type="ftr" sz="quarter" idx="11"/>
          </p:nvPr>
        </p:nvSpPr>
        <p:spPr/>
        <p:txBody>
          <a:bodyPr/>
          <a:lstStyle>
            <a:lvl1pPr>
              <a:defRPr/>
            </a:lvl1pPr>
          </a:lstStyle>
          <a:p>
            <a:pPr>
              <a:defRPr/>
            </a:pPr>
            <a:endParaRPr lang="it-IT"/>
          </a:p>
        </p:txBody>
      </p:sp>
      <p:sp>
        <p:nvSpPr>
          <p:cNvPr id="6" name="Rectangle 16"/>
          <p:cNvSpPr>
            <a:spLocks noGrp="1" noChangeArrowheads="1"/>
          </p:cNvSpPr>
          <p:nvPr>
            <p:ph type="sldNum" sz="quarter" idx="12"/>
          </p:nvPr>
        </p:nvSpPr>
        <p:spPr/>
        <p:txBody>
          <a:bodyPr/>
          <a:lstStyle>
            <a:lvl1pPr>
              <a:defRPr/>
            </a:lvl1pPr>
          </a:lstStyle>
          <a:p>
            <a:pPr>
              <a:defRPr/>
            </a:pPr>
            <a:fld id="{80030B54-4A2B-432D-AB3A-E9A3513EBC97}" type="slidenum">
              <a:rPr lang="it-IT"/>
              <a:pPr>
                <a:defRPr/>
              </a:pPr>
              <a:t>‹N›</a:t>
            </a:fld>
            <a:endParaRPr lang="it-IT"/>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a:solidFill>
                  <a:srgbClr val="F8F8F8"/>
                </a:solidFill>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80910"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80911"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EA3D19F0-1EF5-45A3-949E-FD8148F44AC7}" type="slidenum">
              <a:rPr lang="it-IT">
                <a:solidFill>
                  <a:srgbClr val="F8F8F8"/>
                </a:solidFill>
              </a:rPr>
              <a:pPr>
                <a:defRPr/>
              </a:pPr>
              <a:t>‹N›</a:t>
            </a:fld>
            <a:endParaRPr lang="it-IT">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7F3D7AC-2F0A-4210-B830-AD531A1C591F}"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AA9ED61-7771-40CC-9F20-7771BD71EF49}"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4"/>
          <p:cNvSpPr>
            <a:spLocks noGrp="1" noChangeArrowheads="1"/>
          </p:cNvSpPr>
          <p:nvPr>
            <p:ph type="dt" sz="half" idx="10"/>
          </p:nvPr>
        </p:nvSpPr>
        <p:spPr/>
        <p:txBody>
          <a:bodyPr/>
          <a:lstStyle>
            <a:lvl1pPr>
              <a:defRPr/>
            </a:lvl1pPr>
          </a:lstStyle>
          <a:p>
            <a:pPr>
              <a:defRPr/>
            </a:pPr>
            <a:endParaRPr lang="it-IT"/>
          </a:p>
        </p:txBody>
      </p:sp>
      <p:sp>
        <p:nvSpPr>
          <p:cNvPr id="6" name="Rectangle 15"/>
          <p:cNvSpPr>
            <a:spLocks noGrp="1" noChangeArrowheads="1"/>
          </p:cNvSpPr>
          <p:nvPr>
            <p:ph type="ftr" sz="quarter" idx="11"/>
          </p:nvPr>
        </p:nvSpPr>
        <p:spPr/>
        <p:txBody>
          <a:bodyPr/>
          <a:lstStyle>
            <a:lvl1pPr>
              <a:defRPr/>
            </a:lvl1pPr>
          </a:lstStyle>
          <a:p>
            <a:pPr>
              <a:defRPr/>
            </a:pPr>
            <a:endParaRPr lang="it-IT"/>
          </a:p>
        </p:txBody>
      </p:sp>
      <p:sp>
        <p:nvSpPr>
          <p:cNvPr id="7" name="Rectangle 16"/>
          <p:cNvSpPr>
            <a:spLocks noGrp="1" noChangeArrowheads="1"/>
          </p:cNvSpPr>
          <p:nvPr>
            <p:ph type="sldNum" sz="quarter" idx="12"/>
          </p:nvPr>
        </p:nvSpPr>
        <p:spPr/>
        <p:txBody>
          <a:bodyPr/>
          <a:lstStyle>
            <a:lvl1pPr>
              <a:defRPr/>
            </a:lvl1pPr>
          </a:lstStyle>
          <a:p>
            <a:pPr>
              <a:defRPr/>
            </a:pPr>
            <a:fld id="{721B8194-AFFC-4A8A-B6FF-936327DD866C}" type="slidenum">
              <a:rPr lang="it-IT"/>
              <a:pPr>
                <a:defRPr/>
              </a:pPr>
              <a:t>‹N›</a:t>
            </a:fld>
            <a:endParaRPr lang="it-IT"/>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8D5D17EA-43D1-4692-8A93-9711141AFE54}"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23599984-F26D-4DA8-A52D-B3D6F1FF93EC}"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FD984F25-6408-495B-8B17-C8FB3D2F9F51}"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D7D06BC8-1799-4F28-9AAF-B1717BEC8870}"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20672EEF-C11B-4A76-8C5A-172A3D1A854F}"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ABD95C38-D269-43AB-B72C-94567D0BB8EB}"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19BDC36D-8CA7-4706-A056-28EBE30221BE}"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00200788-24F2-43A8-9F7F-37D5A0D6716B}"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A85AA50A-C20D-44E1-8B5C-D7EFB2C6C289}"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C1782C-A1A6-44E3-A425-4CD87C0F20A8}"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p>
        </p:txBody>
      </p:sp>
      <p:sp>
        <p:nvSpPr>
          <p:cNvPr id="5" name="Rectangle 20"/>
          <p:cNvSpPr>
            <a:spLocks noGrp="1" noChangeArrowheads="1"/>
          </p:cNvSpPr>
          <p:nvPr>
            <p:ph type="ftr" sz="quarter" idx="11"/>
          </p:nvPr>
        </p:nvSpPr>
        <p:spPr/>
        <p:txBody>
          <a:bodyPr/>
          <a:lstStyle>
            <a:lvl1pPr>
              <a:defRPr/>
            </a:lvl1pPr>
          </a:lstStyle>
          <a:p>
            <a:pPr>
              <a:defRPr/>
            </a:pPr>
            <a:endParaRPr lang="it-IT"/>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pPr>
                <a:defRPr/>
              </a:pPr>
              <a:t>‹N›</a:t>
            </a:fld>
            <a:endParaRPr lang="it-IT"/>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4"/>
          <p:cNvSpPr>
            <a:spLocks noGrp="1" noChangeArrowheads="1"/>
          </p:cNvSpPr>
          <p:nvPr>
            <p:ph type="dt" sz="half" idx="10"/>
          </p:nvPr>
        </p:nvSpPr>
        <p:spPr/>
        <p:txBody>
          <a:bodyPr/>
          <a:lstStyle>
            <a:lvl1pPr>
              <a:defRPr/>
            </a:lvl1pPr>
          </a:lstStyle>
          <a:p>
            <a:pPr>
              <a:defRPr/>
            </a:pPr>
            <a:endParaRPr lang="it-IT"/>
          </a:p>
        </p:txBody>
      </p:sp>
      <p:sp>
        <p:nvSpPr>
          <p:cNvPr id="8" name="Rectangle 15"/>
          <p:cNvSpPr>
            <a:spLocks noGrp="1" noChangeArrowheads="1"/>
          </p:cNvSpPr>
          <p:nvPr>
            <p:ph type="ftr" sz="quarter" idx="11"/>
          </p:nvPr>
        </p:nvSpPr>
        <p:spPr/>
        <p:txBody>
          <a:bodyPr/>
          <a:lstStyle>
            <a:lvl1pPr>
              <a:defRPr/>
            </a:lvl1pPr>
          </a:lstStyle>
          <a:p>
            <a:pPr>
              <a:defRPr/>
            </a:pPr>
            <a:endParaRPr lang="it-IT"/>
          </a:p>
        </p:txBody>
      </p:sp>
      <p:sp>
        <p:nvSpPr>
          <p:cNvPr id="9" name="Rectangle 16"/>
          <p:cNvSpPr>
            <a:spLocks noGrp="1" noChangeArrowheads="1"/>
          </p:cNvSpPr>
          <p:nvPr>
            <p:ph type="sldNum" sz="quarter" idx="12"/>
          </p:nvPr>
        </p:nvSpPr>
        <p:spPr/>
        <p:txBody>
          <a:bodyPr/>
          <a:lstStyle>
            <a:lvl1pPr>
              <a:defRPr/>
            </a:lvl1pPr>
          </a:lstStyle>
          <a:p>
            <a:pPr>
              <a:defRPr/>
            </a:pPr>
            <a:fld id="{DF31F4E1-E79C-4DEB-9C83-08864586771B}" type="slidenum">
              <a:rPr lang="it-IT"/>
              <a:pPr>
                <a:defRPr/>
              </a:pPr>
              <a:t>‹N›</a:t>
            </a:fld>
            <a:endParaRPr lang="it-IT"/>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334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7B068D7-EB91-4969-B154-E3FD6EE3A0E7}"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4"/>
          <p:cNvSpPr>
            <a:spLocks noGrp="1" noChangeArrowheads="1"/>
          </p:cNvSpPr>
          <p:nvPr>
            <p:ph type="dt" sz="half" idx="10"/>
          </p:nvPr>
        </p:nvSpPr>
        <p:spPr/>
        <p:txBody>
          <a:bodyPr/>
          <a:lstStyle>
            <a:lvl1pPr>
              <a:defRPr/>
            </a:lvl1pPr>
          </a:lstStyle>
          <a:p>
            <a:pPr>
              <a:defRPr/>
            </a:pPr>
            <a:endParaRPr lang="it-IT"/>
          </a:p>
        </p:txBody>
      </p:sp>
      <p:sp>
        <p:nvSpPr>
          <p:cNvPr id="4" name="Rectangle 15"/>
          <p:cNvSpPr>
            <a:spLocks noGrp="1" noChangeArrowheads="1"/>
          </p:cNvSpPr>
          <p:nvPr>
            <p:ph type="ftr" sz="quarter" idx="11"/>
          </p:nvPr>
        </p:nvSpPr>
        <p:spPr/>
        <p:txBody>
          <a:bodyPr/>
          <a:lstStyle>
            <a:lvl1pPr>
              <a:defRPr/>
            </a:lvl1pPr>
          </a:lstStyle>
          <a:p>
            <a:pPr>
              <a:defRPr/>
            </a:pPr>
            <a:endParaRPr lang="it-IT"/>
          </a:p>
        </p:txBody>
      </p:sp>
      <p:sp>
        <p:nvSpPr>
          <p:cNvPr id="5" name="Rectangle 16"/>
          <p:cNvSpPr>
            <a:spLocks noGrp="1" noChangeArrowheads="1"/>
          </p:cNvSpPr>
          <p:nvPr>
            <p:ph type="sldNum" sz="quarter" idx="12"/>
          </p:nvPr>
        </p:nvSpPr>
        <p:spPr/>
        <p:txBody>
          <a:bodyPr/>
          <a:lstStyle>
            <a:lvl1pPr>
              <a:defRPr/>
            </a:lvl1pPr>
          </a:lstStyle>
          <a:p>
            <a:pPr>
              <a:defRPr/>
            </a:pPr>
            <a:fld id="{9B09C24A-F9DD-4C6E-A57F-534230E49104}" type="slidenum">
              <a:rPr lang="it-IT"/>
              <a:pPr>
                <a:defRPr/>
              </a:pPr>
              <a:t>‹N›</a:t>
            </a:fld>
            <a:endParaRPr lang="it-IT"/>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9"/>
            <a:ext cx="203200" cy="6503987"/>
            <a:chOff x="112" y="145"/>
            <a:chExt cx="128" cy="4097"/>
          </a:xfrm>
        </p:grpSpPr>
        <p:sp>
          <p:nvSpPr>
            <p:cNvPr id="34819"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0"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4" y="220664"/>
            <a:ext cx="198437" cy="6408737"/>
            <a:chOff x="5539" y="139"/>
            <a:chExt cx="125" cy="4037"/>
          </a:xfrm>
        </p:grpSpPr>
        <p:sp>
          <p:nvSpPr>
            <p:cNvPr id="34822"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3"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4" name="Group 8"/>
          <p:cNvGrpSpPr>
            <a:grpSpLocks/>
          </p:cNvGrpSpPr>
          <p:nvPr/>
        </p:nvGrpSpPr>
        <p:grpSpPr bwMode="auto">
          <a:xfrm>
            <a:off x="412751" y="6477000"/>
            <a:ext cx="8686800" cy="228600"/>
            <a:chOff x="260" y="4080"/>
            <a:chExt cx="5472" cy="144"/>
          </a:xfrm>
        </p:grpSpPr>
        <p:sp>
          <p:nvSpPr>
            <p:cNvPr id="34825"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6"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5" name="Group 11"/>
          <p:cNvGrpSpPr>
            <a:grpSpLocks/>
          </p:cNvGrpSpPr>
          <p:nvPr/>
        </p:nvGrpSpPr>
        <p:grpSpPr bwMode="auto">
          <a:xfrm>
            <a:off x="76200" y="176213"/>
            <a:ext cx="8745539" cy="161925"/>
            <a:chOff x="48" y="111"/>
            <a:chExt cx="5509" cy="102"/>
          </a:xfrm>
        </p:grpSpPr>
        <p:sp>
          <p:nvSpPr>
            <p:cNvPr id="34828"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4829" name="Rectangle 13"/>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sp>
        <p:nvSpPr>
          <p:cNvPr id="34830"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34831"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34832" name="Rectangle 16"/>
          <p:cNvSpPr>
            <a:spLocks noGrp="1" noChangeArrowheads="1"/>
          </p:cNvSpPr>
          <p:nvPr>
            <p:ph type="dt" sz="quarter" idx="2"/>
          </p:nvPr>
        </p:nvSpPr>
        <p:spPr>
          <a:xfrm>
            <a:off x="439739" y="5989638"/>
            <a:ext cx="1905000" cy="457200"/>
          </a:xfrm>
        </p:spPr>
        <p:txBody>
          <a:bodyPr/>
          <a:lstStyle>
            <a:lvl1pPr>
              <a:defRPr/>
            </a:lvl1pPr>
          </a:lstStyle>
          <a:p>
            <a:endParaRPr lang="it-IT">
              <a:solidFill>
                <a:srgbClr val="F8F8F8"/>
              </a:solidFill>
            </a:endParaRPr>
          </a:p>
        </p:txBody>
      </p:sp>
      <p:sp>
        <p:nvSpPr>
          <p:cNvPr id="34833" name="Rectangle 17"/>
          <p:cNvSpPr>
            <a:spLocks noGrp="1" noChangeArrowheads="1"/>
          </p:cNvSpPr>
          <p:nvPr>
            <p:ph type="ftr" sz="quarter" idx="3"/>
          </p:nvPr>
        </p:nvSpPr>
        <p:spPr>
          <a:xfrm>
            <a:off x="3135313" y="6002338"/>
            <a:ext cx="2895600" cy="457200"/>
          </a:xfrm>
        </p:spPr>
        <p:txBody>
          <a:bodyPr/>
          <a:lstStyle>
            <a:lvl1pPr>
              <a:defRPr/>
            </a:lvl1pPr>
          </a:lstStyle>
          <a:p>
            <a:endParaRPr lang="it-IT">
              <a:solidFill>
                <a:srgbClr val="F8F8F8"/>
              </a:solidFill>
            </a:endParaRPr>
          </a:p>
        </p:txBody>
      </p:sp>
      <p:sp>
        <p:nvSpPr>
          <p:cNvPr id="34834" name="Rectangle 18"/>
          <p:cNvSpPr>
            <a:spLocks noGrp="1" noChangeArrowheads="1"/>
          </p:cNvSpPr>
          <p:nvPr>
            <p:ph type="sldNum" sz="quarter" idx="4"/>
          </p:nvPr>
        </p:nvSpPr>
        <p:spPr>
          <a:xfrm>
            <a:off x="6800851" y="5978525"/>
            <a:ext cx="1905000" cy="457200"/>
          </a:xfrm>
        </p:spPr>
        <p:txBody>
          <a:bodyPr/>
          <a:lstStyle>
            <a:lvl1pPr>
              <a:defRPr/>
            </a:lvl1pPr>
          </a:lstStyle>
          <a:p>
            <a:fld id="{1F7B30E4-C3F9-4A09-90C0-D8697D89E6CA}" type="slidenum">
              <a:rPr lang="it-IT">
                <a:solidFill>
                  <a:srgbClr val="F8F8F8"/>
                </a:solidFill>
              </a: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59747B65-AB26-4EF1-9ABB-F8FD217F84C4}"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04BCBB21-B81A-4B9D-86DB-8D8F9F4504DA}"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0E98593E-A2A4-4FFF-8DBB-F0A19F1E906F}"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8F8F8"/>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8F8F8"/>
              </a:solidFill>
            </a:endParaRPr>
          </a:p>
        </p:txBody>
      </p:sp>
      <p:sp>
        <p:nvSpPr>
          <p:cNvPr id="9" name="Segnaposto numero diapositiva 8"/>
          <p:cNvSpPr>
            <a:spLocks noGrp="1"/>
          </p:cNvSpPr>
          <p:nvPr>
            <p:ph type="sldNum" sz="quarter" idx="12"/>
          </p:nvPr>
        </p:nvSpPr>
        <p:spPr/>
        <p:txBody>
          <a:bodyPr/>
          <a:lstStyle>
            <a:lvl1pPr>
              <a:defRPr/>
            </a:lvl1pPr>
          </a:lstStyle>
          <a:p>
            <a:fld id="{87490BD1-8C8F-49A8-9853-52086E46CB22}"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p:txBody>
          <a:bodyPr/>
          <a:lstStyle>
            <a:lvl1pPr>
              <a:defRPr/>
            </a:lvl1pPr>
          </a:lstStyle>
          <a:p>
            <a:pPr>
              <a:defRPr/>
            </a:pPr>
            <a:endParaRPr lang="it-IT"/>
          </a:p>
        </p:txBody>
      </p:sp>
      <p:sp>
        <p:nvSpPr>
          <p:cNvPr id="3" name="Rectangle 15"/>
          <p:cNvSpPr>
            <a:spLocks noGrp="1" noChangeArrowheads="1"/>
          </p:cNvSpPr>
          <p:nvPr>
            <p:ph type="ftr" sz="quarter" idx="11"/>
          </p:nvPr>
        </p:nvSpPr>
        <p:spPr/>
        <p:txBody>
          <a:bodyPr/>
          <a:lstStyle>
            <a:lvl1pPr>
              <a:defRPr/>
            </a:lvl1pPr>
          </a:lstStyle>
          <a:p>
            <a:pPr>
              <a:defRPr/>
            </a:pPr>
            <a:endParaRPr lang="it-IT"/>
          </a:p>
        </p:txBody>
      </p:sp>
      <p:sp>
        <p:nvSpPr>
          <p:cNvPr id="4" name="Rectangle 16"/>
          <p:cNvSpPr>
            <a:spLocks noGrp="1" noChangeArrowheads="1"/>
          </p:cNvSpPr>
          <p:nvPr>
            <p:ph type="sldNum" sz="quarter" idx="12"/>
          </p:nvPr>
        </p:nvSpPr>
        <p:spPr/>
        <p:txBody>
          <a:bodyPr/>
          <a:lstStyle>
            <a:lvl1pPr>
              <a:defRPr/>
            </a:lvl1pPr>
          </a:lstStyle>
          <a:p>
            <a:pPr>
              <a:defRPr/>
            </a:pPr>
            <a:fld id="{10D8F54E-E2D8-4361-B1C8-00E48E2367D0}" type="slidenum">
              <a:rPr lang="it-IT"/>
              <a:pPr>
                <a:defRPr/>
              </a:pPr>
              <a:t>‹N›</a:t>
            </a:fld>
            <a:endParaRPr lang="it-IT"/>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8F8F8"/>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8F8F8"/>
              </a:solidFill>
            </a:endParaRPr>
          </a:p>
        </p:txBody>
      </p:sp>
      <p:sp>
        <p:nvSpPr>
          <p:cNvPr id="5" name="Segnaposto numero diapositiva 4"/>
          <p:cNvSpPr>
            <a:spLocks noGrp="1"/>
          </p:cNvSpPr>
          <p:nvPr>
            <p:ph type="sldNum" sz="quarter" idx="12"/>
          </p:nvPr>
        </p:nvSpPr>
        <p:spPr/>
        <p:txBody>
          <a:bodyPr/>
          <a:lstStyle>
            <a:lvl1pPr>
              <a:defRPr/>
            </a:lvl1pPr>
          </a:lstStyle>
          <a:p>
            <a:fld id="{C1FBA557-C4A6-485A-B1B1-4C07490CB928}"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8F8F8"/>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8F8F8"/>
              </a:solidFill>
            </a:endParaRPr>
          </a:p>
        </p:txBody>
      </p:sp>
      <p:sp>
        <p:nvSpPr>
          <p:cNvPr id="4" name="Segnaposto numero diapositiva 3"/>
          <p:cNvSpPr>
            <a:spLocks noGrp="1"/>
          </p:cNvSpPr>
          <p:nvPr>
            <p:ph type="sldNum" sz="quarter" idx="12"/>
          </p:nvPr>
        </p:nvSpPr>
        <p:spPr/>
        <p:txBody>
          <a:bodyPr/>
          <a:lstStyle>
            <a:lvl1pPr>
              <a:defRPr/>
            </a:lvl1pPr>
          </a:lstStyle>
          <a:p>
            <a:fld id="{0E5BC5FA-C369-415F-A8BF-FB7960C6DB3E}"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E2C95FDB-089B-487F-8497-6E53E7C3500D}"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p:txBody>
          <a:bodyPr/>
          <a:lstStyle>
            <a:lvl1pPr>
              <a:defRPr/>
            </a:lvl1pPr>
          </a:lstStyle>
          <a:p>
            <a:fld id="{A50B5D79-6931-4802-9F9E-A3A96C1D2DE2}"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ACB31060-5E2E-4143-87A7-BCDBADEC70AB}"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1"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8F8F8"/>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8F8F8"/>
              </a:solidFill>
            </a:endParaRPr>
          </a:p>
        </p:txBody>
      </p:sp>
      <p:sp>
        <p:nvSpPr>
          <p:cNvPr id="6" name="Segnaposto numero diapositiva 5"/>
          <p:cNvSpPr>
            <a:spLocks noGrp="1"/>
          </p:cNvSpPr>
          <p:nvPr>
            <p:ph type="sldNum" sz="quarter" idx="12"/>
          </p:nvPr>
        </p:nvSpPr>
        <p:spPr/>
        <p:txBody>
          <a:bodyPr/>
          <a:lstStyle>
            <a:lvl1pPr>
              <a:defRPr/>
            </a:lvl1pPr>
          </a:lstStyle>
          <a:p>
            <a:fld id="{B9314B1D-438E-43A1-8D9D-FA25017F6334}"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endParaRPr lang="it-IT"/>
          </a:p>
        </p:txBody>
      </p:sp>
      <p:sp>
        <p:nvSpPr>
          <p:cNvPr id="5" name="Segnaposto data 4"/>
          <p:cNvSpPr>
            <a:spLocks noGrp="1"/>
          </p:cNvSpPr>
          <p:nvPr>
            <p:ph type="dt" sz="half" idx="10"/>
          </p:nvPr>
        </p:nvSpPr>
        <p:spPr>
          <a:xfrm>
            <a:off x="457200" y="6019800"/>
            <a:ext cx="1905000" cy="457200"/>
          </a:xfrm>
        </p:spPr>
        <p:txBody>
          <a:bodyPr/>
          <a:lstStyle>
            <a:lvl1pPr>
              <a:defRPr/>
            </a:lvl1pPr>
          </a:lstStyle>
          <a:p>
            <a:endParaRPr lang="it-IT">
              <a:solidFill>
                <a:srgbClr val="F8F8F8"/>
              </a:solidFill>
            </a:endParaRPr>
          </a:p>
        </p:txBody>
      </p:sp>
      <p:sp>
        <p:nvSpPr>
          <p:cNvPr id="6" name="Segnaposto piè di pagina 5"/>
          <p:cNvSpPr>
            <a:spLocks noGrp="1"/>
          </p:cNvSpPr>
          <p:nvPr>
            <p:ph type="ftr" sz="quarter" idx="11"/>
          </p:nvPr>
        </p:nvSpPr>
        <p:spPr>
          <a:xfrm>
            <a:off x="3124200" y="6019800"/>
            <a:ext cx="2895600" cy="457200"/>
          </a:xfrm>
        </p:spPr>
        <p:txBody>
          <a:bodyPr/>
          <a:lstStyle>
            <a:lvl1pPr>
              <a:defRPr/>
            </a:lvl1pPr>
          </a:lstStyle>
          <a:p>
            <a:endParaRPr lang="it-IT">
              <a:solidFill>
                <a:srgbClr val="F8F8F8"/>
              </a:solidFill>
            </a:endParaRPr>
          </a:p>
        </p:txBody>
      </p:sp>
      <p:sp>
        <p:nvSpPr>
          <p:cNvPr id="7" name="Segnaposto numero diapositiva 6"/>
          <p:cNvSpPr>
            <a:spLocks noGrp="1"/>
          </p:cNvSpPr>
          <p:nvPr>
            <p:ph type="sldNum" sz="quarter" idx="12"/>
          </p:nvPr>
        </p:nvSpPr>
        <p:spPr>
          <a:xfrm>
            <a:off x="6858000" y="6019800"/>
            <a:ext cx="1905000" cy="457200"/>
          </a:xfrm>
        </p:spPr>
        <p:txBody>
          <a:bodyPr/>
          <a:lstStyle>
            <a:lvl1pPr>
              <a:defRPr/>
            </a:lvl1pPr>
          </a:lstStyle>
          <a:p>
            <a:fld id="{B92D8E17-6E0B-42FB-B2CB-AA7EAC1B3B09}" type="slidenum">
              <a:rPr lang="it-IT">
                <a:solidFill>
                  <a:srgbClr val="F8F8F8"/>
                </a:solidFill>
              </a:rPr>
              <a:pPr/>
              <a:t>‹N›</a:t>
            </a:fld>
            <a:endParaRPr lang="it-IT">
              <a:solidFill>
                <a:srgbClr val="F8F8F8"/>
              </a:solidFill>
            </a:endParaRPr>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kumimoji="0" lang="it-IT" b="0" i="1">
                <a:solidFill>
                  <a:srgbClr val="FFFFCC"/>
                </a:solidFill>
                <a:latin typeface="Verdana" pitchFamily="34" charset="0"/>
              </a:endParaRPr>
            </a:p>
          </p:txBody>
        </p:sp>
      </p:grpSp>
      <p:sp>
        <p:nvSpPr>
          <p:cNvPr id="18439" name="Rectangle 7"/>
          <p:cNvSpPr>
            <a:spLocks noGrp="1" noChangeArrowheads="1"/>
          </p:cNvSpPr>
          <p:nvPr>
            <p:ph type="ctrTitle" sz="quarter"/>
          </p:nvPr>
        </p:nvSpPr>
        <p:spPr>
          <a:xfrm>
            <a:off x="685800" y="1447800"/>
            <a:ext cx="7772400" cy="1143000"/>
          </a:xfrm>
        </p:spPr>
        <p:txBody>
          <a:bodyPr/>
          <a:lstStyle>
            <a:lvl1pPr>
              <a:defRPr/>
            </a:lvl1pPr>
          </a:lstStyle>
          <a:p>
            <a:r>
              <a:rPr lang="it-IT"/>
              <a:t>Fare clic per modificare lo stile del titolo dello schema</a:t>
            </a:r>
          </a:p>
        </p:txBody>
      </p:sp>
      <p:sp>
        <p:nvSpPr>
          <p:cNvPr id="184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it-IT"/>
              <a:t>Fare clic per modificare lo stile del sottotitolo dello schema</a:t>
            </a:r>
          </a:p>
        </p:txBody>
      </p:sp>
      <p:sp>
        <p:nvSpPr>
          <p:cNvPr id="9" name="Rectangle 9"/>
          <p:cNvSpPr>
            <a:spLocks noGrp="1" noChangeArrowheads="1"/>
          </p:cNvSpPr>
          <p:nvPr>
            <p:ph type="dt" sz="quarter" idx="10"/>
          </p:nvPr>
        </p:nvSpPr>
        <p:spPr/>
        <p:txBody>
          <a:bodyPr/>
          <a:lstStyle>
            <a:lvl1pPr>
              <a:defRPr/>
            </a:lvl1pPr>
          </a:lstStyle>
          <a:p>
            <a:pPr>
              <a:defRPr/>
            </a:pPr>
            <a:endParaRPr lang="it-IT">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A96A1AE-F090-4AED-A820-A2096E71F811}"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6" name="Rectangle 11"/>
          <p:cNvSpPr>
            <a:spLocks noGrp="1" noChangeArrowheads="1"/>
          </p:cNvSpPr>
          <p:nvPr>
            <p:ph type="sldNum" sz="quarter" idx="12"/>
          </p:nvPr>
        </p:nvSpPr>
        <p:spPr/>
        <p:txBody>
          <a:bodyPr/>
          <a:lstStyle>
            <a:lvl1pPr>
              <a:defRPr/>
            </a:lvl1pPr>
          </a:lstStyle>
          <a:p>
            <a:pPr>
              <a:defRPr/>
            </a:pPr>
            <a:fld id="{4EB78800-1367-480F-AC9B-066969AABF89}"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6" name="Rectangle 11"/>
          <p:cNvSpPr>
            <a:spLocks noGrp="1" noChangeArrowheads="1"/>
          </p:cNvSpPr>
          <p:nvPr>
            <p:ph type="sldNum" sz="quarter" idx="12"/>
          </p:nvPr>
        </p:nvSpPr>
        <p:spPr/>
        <p:txBody>
          <a:bodyPr/>
          <a:lstStyle>
            <a:lvl1pPr>
              <a:defRPr/>
            </a:lvl1pPr>
          </a:lstStyle>
          <a:p>
            <a:pPr>
              <a:defRPr/>
            </a:pPr>
            <a:fld id="{B533B6BB-3958-49B3-932A-66A19CCD52B9}"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4"/>
          <p:cNvSpPr>
            <a:spLocks noGrp="1" noChangeArrowheads="1"/>
          </p:cNvSpPr>
          <p:nvPr>
            <p:ph type="dt" sz="half" idx="10"/>
          </p:nvPr>
        </p:nvSpPr>
        <p:spPr/>
        <p:txBody>
          <a:bodyPr/>
          <a:lstStyle>
            <a:lvl1pPr>
              <a:defRPr/>
            </a:lvl1pPr>
          </a:lstStyle>
          <a:p>
            <a:pPr>
              <a:defRPr/>
            </a:pPr>
            <a:endParaRPr lang="it-IT"/>
          </a:p>
        </p:txBody>
      </p:sp>
      <p:sp>
        <p:nvSpPr>
          <p:cNvPr id="6" name="Rectangle 15"/>
          <p:cNvSpPr>
            <a:spLocks noGrp="1" noChangeArrowheads="1"/>
          </p:cNvSpPr>
          <p:nvPr>
            <p:ph type="ftr" sz="quarter" idx="11"/>
          </p:nvPr>
        </p:nvSpPr>
        <p:spPr/>
        <p:txBody>
          <a:bodyPr/>
          <a:lstStyle>
            <a:lvl1pPr>
              <a:defRPr/>
            </a:lvl1pPr>
          </a:lstStyle>
          <a:p>
            <a:pPr>
              <a:defRPr/>
            </a:pPr>
            <a:endParaRPr lang="it-IT"/>
          </a:p>
        </p:txBody>
      </p:sp>
      <p:sp>
        <p:nvSpPr>
          <p:cNvPr id="7" name="Rectangle 16"/>
          <p:cNvSpPr>
            <a:spLocks noGrp="1" noChangeArrowheads="1"/>
          </p:cNvSpPr>
          <p:nvPr>
            <p:ph type="sldNum" sz="quarter" idx="12"/>
          </p:nvPr>
        </p:nvSpPr>
        <p:spPr/>
        <p:txBody>
          <a:bodyPr/>
          <a:lstStyle>
            <a:lvl1pPr>
              <a:defRPr/>
            </a:lvl1pPr>
          </a:lstStyle>
          <a:p>
            <a:pPr>
              <a:defRPr/>
            </a:pPr>
            <a:fld id="{D7308B66-45C6-401D-BBED-3234CCE60742}" type="slidenum">
              <a:rPr lang="it-IT"/>
              <a:pPr>
                <a:defRPr/>
              </a:pPr>
              <a:t>‹N›</a:t>
            </a:fld>
            <a:endParaRPr lang="it-IT"/>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7" name="Rectangle 11"/>
          <p:cNvSpPr>
            <a:spLocks noGrp="1" noChangeArrowheads="1"/>
          </p:cNvSpPr>
          <p:nvPr>
            <p:ph type="sldNum" sz="quarter" idx="12"/>
          </p:nvPr>
        </p:nvSpPr>
        <p:spPr/>
        <p:txBody>
          <a:bodyPr/>
          <a:lstStyle>
            <a:lvl1pPr>
              <a:defRPr/>
            </a:lvl1pPr>
          </a:lstStyle>
          <a:p>
            <a:pPr>
              <a:defRPr/>
            </a:pPr>
            <a:fld id="{96707D5E-E4E4-41AC-B447-497A3DB2FC2B}"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8"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9" name="Rectangle 11"/>
          <p:cNvSpPr>
            <a:spLocks noGrp="1" noChangeArrowheads="1"/>
          </p:cNvSpPr>
          <p:nvPr>
            <p:ph type="sldNum" sz="quarter" idx="12"/>
          </p:nvPr>
        </p:nvSpPr>
        <p:spPr/>
        <p:txBody>
          <a:bodyPr/>
          <a:lstStyle>
            <a:lvl1pPr>
              <a:defRPr/>
            </a:lvl1pPr>
          </a:lstStyle>
          <a:p>
            <a:pPr>
              <a:defRPr/>
            </a:pPr>
            <a:fld id="{331FA748-BBCB-4AE9-9EA8-B0FA0C300D37}"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4"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5" name="Rectangle 11"/>
          <p:cNvSpPr>
            <a:spLocks noGrp="1" noChangeArrowheads="1"/>
          </p:cNvSpPr>
          <p:nvPr>
            <p:ph type="sldNum" sz="quarter" idx="12"/>
          </p:nvPr>
        </p:nvSpPr>
        <p:spPr/>
        <p:txBody>
          <a:bodyPr/>
          <a:lstStyle>
            <a:lvl1pPr>
              <a:defRPr/>
            </a:lvl1pPr>
          </a:lstStyle>
          <a:p>
            <a:pPr>
              <a:defRPr/>
            </a:pPr>
            <a:fld id="{67CB3CD0-5FC3-435E-8501-27C5F5BAD1BD}"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3"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4" name="Rectangle 11"/>
          <p:cNvSpPr>
            <a:spLocks noGrp="1" noChangeArrowheads="1"/>
          </p:cNvSpPr>
          <p:nvPr>
            <p:ph type="sldNum" sz="quarter" idx="12"/>
          </p:nvPr>
        </p:nvSpPr>
        <p:spPr/>
        <p:txBody>
          <a:bodyPr/>
          <a:lstStyle>
            <a:lvl1pPr>
              <a:defRPr/>
            </a:lvl1pPr>
          </a:lstStyle>
          <a:p>
            <a:pPr>
              <a:defRPr/>
            </a:pPr>
            <a:fld id="{313DD4FB-7313-453D-99CD-0AB52678BC47}"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7" name="Rectangle 11"/>
          <p:cNvSpPr>
            <a:spLocks noGrp="1" noChangeArrowheads="1"/>
          </p:cNvSpPr>
          <p:nvPr>
            <p:ph type="sldNum" sz="quarter" idx="12"/>
          </p:nvPr>
        </p:nvSpPr>
        <p:spPr/>
        <p:txBody>
          <a:bodyPr/>
          <a:lstStyle>
            <a:lvl1pPr>
              <a:defRPr/>
            </a:lvl1pPr>
          </a:lstStyle>
          <a:p>
            <a:pPr>
              <a:defRPr/>
            </a:pPr>
            <a:fld id="{2B3675E4-1E1B-46ED-B8E3-BFCD583E5678}"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7" name="Rectangle 11"/>
          <p:cNvSpPr>
            <a:spLocks noGrp="1" noChangeArrowheads="1"/>
          </p:cNvSpPr>
          <p:nvPr>
            <p:ph type="sldNum" sz="quarter" idx="12"/>
          </p:nvPr>
        </p:nvSpPr>
        <p:spPr/>
        <p:txBody>
          <a:bodyPr/>
          <a:lstStyle>
            <a:lvl1pPr>
              <a:defRPr/>
            </a:lvl1pPr>
          </a:lstStyle>
          <a:p>
            <a:pPr>
              <a:defRPr/>
            </a:pPr>
            <a:fld id="{E1995FB3-3802-4BF2-BD00-37E047C3B612}"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6" name="Rectangle 11"/>
          <p:cNvSpPr>
            <a:spLocks noGrp="1" noChangeArrowheads="1"/>
          </p:cNvSpPr>
          <p:nvPr>
            <p:ph type="sldNum" sz="quarter" idx="12"/>
          </p:nvPr>
        </p:nvSpPr>
        <p:spPr/>
        <p:txBody>
          <a:bodyPr/>
          <a:lstStyle>
            <a:lvl1pPr>
              <a:defRPr/>
            </a:lvl1pPr>
          </a:lstStyle>
          <a:p>
            <a:pPr>
              <a:defRPr/>
            </a:pPr>
            <a:fld id="{B912C176-763D-4E56-BBC2-1DC6C7D15D8A}"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381000"/>
            <a:ext cx="1943100"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381000"/>
            <a:ext cx="5676900"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6" name="Rectangle 11"/>
          <p:cNvSpPr>
            <a:spLocks noGrp="1" noChangeArrowheads="1"/>
          </p:cNvSpPr>
          <p:nvPr>
            <p:ph type="sldNum" sz="quarter" idx="12"/>
          </p:nvPr>
        </p:nvSpPr>
        <p:spPr/>
        <p:txBody>
          <a:bodyPr/>
          <a:lstStyle>
            <a:lvl1pPr>
              <a:defRPr/>
            </a:lvl1pPr>
          </a:lstStyle>
          <a:p>
            <a:pPr>
              <a:defRPr/>
            </a:pPr>
            <a:fld id="{723F7F9C-5D8C-4C66-B64D-FAE6B1E26D13}"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7" name="Rectangle 11"/>
          <p:cNvSpPr>
            <a:spLocks noGrp="1" noChangeArrowheads="1"/>
          </p:cNvSpPr>
          <p:nvPr>
            <p:ph type="sldNum" sz="quarter" idx="12"/>
          </p:nvPr>
        </p:nvSpPr>
        <p:spPr/>
        <p:txBody>
          <a:bodyPr/>
          <a:lstStyle>
            <a:lvl1pPr>
              <a:defRPr/>
            </a:lvl1pPr>
          </a:lstStyle>
          <a:p>
            <a:pPr>
              <a:defRPr/>
            </a:pPr>
            <a:fld id="{DF8B37BA-BFA0-4C87-9E95-63B31ECF6EBE}"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2057400"/>
            <a:ext cx="3810000" cy="4114800"/>
          </a:xfrm>
        </p:spPr>
        <p:txBody>
          <a:bodyPr/>
          <a:lstStyle/>
          <a:p>
            <a:pPr lvl="0"/>
            <a:endParaRPr lang="it-IT" noProof="0" smtClean="0"/>
          </a:p>
        </p:txBody>
      </p:sp>
      <p:sp>
        <p:nvSpPr>
          <p:cNvPr id="5"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7" name="Rectangle 11"/>
          <p:cNvSpPr>
            <a:spLocks noGrp="1" noChangeArrowheads="1"/>
          </p:cNvSpPr>
          <p:nvPr>
            <p:ph type="sldNum" sz="quarter" idx="12"/>
          </p:nvPr>
        </p:nvSpPr>
        <p:spPr/>
        <p:txBody>
          <a:bodyPr/>
          <a:lstStyle>
            <a:lvl1pPr>
              <a:defRPr/>
            </a:lvl1pPr>
          </a:lstStyle>
          <a:p>
            <a:pPr>
              <a:defRPr/>
            </a:pPr>
            <a:fld id="{6B27EFEA-2F4D-4276-A8F7-B2E2E245DF51}"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4"/>
          <p:cNvSpPr>
            <a:spLocks noGrp="1" noChangeArrowheads="1"/>
          </p:cNvSpPr>
          <p:nvPr>
            <p:ph type="dt" sz="half" idx="10"/>
          </p:nvPr>
        </p:nvSpPr>
        <p:spPr/>
        <p:txBody>
          <a:bodyPr/>
          <a:lstStyle>
            <a:lvl1pPr>
              <a:defRPr/>
            </a:lvl1pPr>
          </a:lstStyle>
          <a:p>
            <a:pPr>
              <a:defRPr/>
            </a:pPr>
            <a:endParaRPr lang="it-IT"/>
          </a:p>
        </p:txBody>
      </p:sp>
      <p:sp>
        <p:nvSpPr>
          <p:cNvPr id="6" name="Rectangle 15"/>
          <p:cNvSpPr>
            <a:spLocks noGrp="1" noChangeArrowheads="1"/>
          </p:cNvSpPr>
          <p:nvPr>
            <p:ph type="ftr" sz="quarter" idx="11"/>
          </p:nvPr>
        </p:nvSpPr>
        <p:spPr/>
        <p:txBody>
          <a:bodyPr/>
          <a:lstStyle>
            <a:lvl1pPr>
              <a:defRPr/>
            </a:lvl1pPr>
          </a:lstStyle>
          <a:p>
            <a:pPr>
              <a:defRPr/>
            </a:pPr>
            <a:endParaRPr lang="it-IT"/>
          </a:p>
        </p:txBody>
      </p:sp>
      <p:sp>
        <p:nvSpPr>
          <p:cNvPr id="7" name="Rectangle 16"/>
          <p:cNvSpPr>
            <a:spLocks noGrp="1" noChangeArrowheads="1"/>
          </p:cNvSpPr>
          <p:nvPr>
            <p:ph type="sldNum" sz="quarter" idx="12"/>
          </p:nvPr>
        </p:nvSpPr>
        <p:spPr/>
        <p:txBody>
          <a:bodyPr/>
          <a:lstStyle>
            <a:lvl1pPr>
              <a:defRPr/>
            </a:lvl1pPr>
          </a:lstStyle>
          <a:p>
            <a:pPr>
              <a:defRPr/>
            </a:pPr>
            <a:fld id="{69AC6C47-9C6E-4910-A729-C349874EF3FF}" type="slidenum">
              <a:rPr lang="it-IT"/>
              <a:pPr>
                <a:defRPr/>
              </a:pPr>
              <a:t>‹N›</a:t>
            </a:fld>
            <a:endParaRPr lang="it-IT"/>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381000"/>
            <a:ext cx="7772400" cy="579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solidFill>
                <a:srgbClr val="FFFFCC"/>
              </a:solidFill>
            </a:endParaRPr>
          </a:p>
        </p:txBody>
      </p:sp>
      <p:sp>
        <p:nvSpPr>
          <p:cNvPr id="4" name="Rectangle 10"/>
          <p:cNvSpPr>
            <a:spLocks noGrp="1" noChangeArrowheads="1"/>
          </p:cNvSpPr>
          <p:nvPr>
            <p:ph type="ftr" sz="quarter" idx="11"/>
          </p:nvPr>
        </p:nvSpPr>
        <p:spPr/>
        <p:txBody>
          <a:bodyPr/>
          <a:lstStyle>
            <a:lvl1pPr>
              <a:defRPr/>
            </a:lvl1pPr>
          </a:lstStyle>
          <a:p>
            <a:pPr>
              <a:defRPr/>
            </a:pPr>
            <a:endParaRPr lang="it-IT">
              <a:solidFill>
                <a:srgbClr val="FFFFCC"/>
              </a:solidFill>
            </a:endParaRPr>
          </a:p>
        </p:txBody>
      </p:sp>
      <p:sp>
        <p:nvSpPr>
          <p:cNvPr id="5" name="Rectangle 11"/>
          <p:cNvSpPr>
            <a:spLocks noGrp="1" noChangeArrowheads="1"/>
          </p:cNvSpPr>
          <p:nvPr>
            <p:ph type="sldNum" sz="quarter" idx="12"/>
          </p:nvPr>
        </p:nvSpPr>
        <p:spPr/>
        <p:txBody>
          <a:bodyPr/>
          <a:lstStyle>
            <a:lvl1pPr>
              <a:defRPr/>
            </a:lvl1pPr>
          </a:lstStyle>
          <a:p>
            <a:pPr>
              <a:defRPr/>
            </a:pPr>
            <a:fld id="{BDE75096-B2E9-4E3C-90D8-4E927962EF8A}" type="slidenum">
              <a:rPr lang="it-IT">
                <a:solidFill>
                  <a:srgbClr val="FFFFCC"/>
                </a:solidFill>
              </a:rPr>
              <a:pPr>
                <a:defRPr/>
              </a:pPr>
              <a:t>‹N›</a:t>
            </a:fld>
            <a:endParaRPr lang="it-IT">
              <a:solidFill>
                <a:srgbClr val="FFFFCC"/>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82286"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182287"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CCA579DD-DB0B-4495-8402-2628B7734005}" type="slidenum">
              <a:rPr lang="it-IT">
                <a:solidFill>
                  <a:srgbClr val="F8F8F8"/>
                </a:solidFill>
              </a:rPr>
              <a:pPr>
                <a:defRPr/>
              </a:pPr>
              <a:t>‹N›</a:t>
            </a:fld>
            <a:endParaRPr lang="it-IT">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7B4A7A3-94E7-4C67-A3D8-109A70D122C1}"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E5C1113-A27A-4052-A494-50CDC0F4CD9C}"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p:txBody>
          <a:bodyPr/>
          <a:lstStyle>
            <a:lvl1pPr>
              <a:defRPr/>
            </a:lvl1pPr>
          </a:lstStyle>
          <a:p>
            <a:pPr>
              <a:defRPr/>
            </a:pPr>
            <a:endParaRPr lang="it-IT"/>
          </a:p>
        </p:txBody>
      </p:sp>
      <p:sp>
        <p:nvSpPr>
          <p:cNvPr id="5" name="Rectangle 15"/>
          <p:cNvSpPr>
            <a:spLocks noGrp="1" noChangeArrowheads="1"/>
          </p:cNvSpPr>
          <p:nvPr>
            <p:ph type="ftr" sz="quarter" idx="11"/>
          </p:nvPr>
        </p:nvSpPr>
        <p:spPr/>
        <p:txBody>
          <a:bodyPr/>
          <a:lstStyle>
            <a:lvl1pPr>
              <a:defRPr/>
            </a:lvl1pPr>
          </a:lstStyle>
          <a:p>
            <a:pPr>
              <a:defRPr/>
            </a:pPr>
            <a:endParaRPr lang="it-IT"/>
          </a:p>
        </p:txBody>
      </p:sp>
      <p:sp>
        <p:nvSpPr>
          <p:cNvPr id="6" name="Rectangle 16"/>
          <p:cNvSpPr>
            <a:spLocks noGrp="1" noChangeArrowheads="1"/>
          </p:cNvSpPr>
          <p:nvPr>
            <p:ph type="sldNum" sz="quarter" idx="12"/>
          </p:nvPr>
        </p:nvSpPr>
        <p:spPr/>
        <p:txBody>
          <a:bodyPr/>
          <a:lstStyle>
            <a:lvl1pPr>
              <a:defRPr/>
            </a:lvl1pPr>
          </a:lstStyle>
          <a:p>
            <a:pPr>
              <a:defRPr/>
            </a:pPr>
            <a:fld id="{3CDBD3C4-ABD0-48D1-AB64-FCD3FBC08605}" type="slidenum">
              <a:rPr lang="it-IT"/>
              <a:pPr>
                <a:defRPr/>
              </a:pPr>
              <a:t>‹N›</a:t>
            </a:fld>
            <a:endParaRPr lang="it-IT"/>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FB4199E-8642-409B-94DB-CA94E54555AE}"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5E515E2A-F051-408C-AA2A-B9F53D86A72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D7E2635E-DDF5-4B04-B257-22BC4344C16D}"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12560D6-D10C-417E-ACD9-727B1D2F06DB}"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5E79710-CFF0-4020-BF14-55EA698CAD84}" type="slidenum">
              <a:rPr lang="it-IT">
                <a:solidFill>
                  <a:srgbClr val="F8F8F8"/>
                </a:solidFill>
              </a:rPr>
              <a:pPr>
                <a:defRPr/>
              </a:pPr>
              <a:t>‹N›</a:t>
            </a:fld>
            <a:endParaRPr lang="it-IT">
              <a:solidFill>
                <a:srgbClr val="F8F8F8"/>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fontAlgn="auto">
                <a:spcBef>
                  <a:spcPts val="0"/>
                </a:spcBef>
                <a:spcAft>
                  <a:spcPts val="0"/>
                </a:spcAft>
                <a:defRPr/>
              </a:pPr>
              <a:endParaRPr kumimoji="0" lang="it-IT" sz="1800" b="0">
                <a:solidFill>
                  <a:srgbClr val="F8F8F8"/>
                </a:solidFill>
                <a:latin typeface="Tahoma"/>
                <a:cs typeface="Arial"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grpSp>
        <p:nvGrpSpPr>
          <p:cNvPr id="7"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sp>
        <p:nvSpPr>
          <p:cNvPr id="80910"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it-IT"/>
              <a:t>Fare clic per modificare lo stile del titolo dello schema</a:t>
            </a:r>
          </a:p>
        </p:txBody>
      </p:sp>
      <p:sp>
        <p:nvSpPr>
          <p:cNvPr id="80911"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it-IT"/>
              <a:t>Fare clic per modificare lo stile del sottotitolo dello schema</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endParaRPr lang="it-IT">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it-IT">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a:lvl1pPr>
          </a:lstStyle>
          <a:p>
            <a:pPr>
              <a:defRPr/>
            </a:pPr>
            <a:fld id="{BA608441-0E5C-447C-928C-C8DAD8DD8EA2}" type="slidenum">
              <a:rPr lang="it-IT">
                <a:solidFill>
                  <a:srgbClr val="F8F8F8"/>
                </a:solidFill>
              </a:rPr>
              <a:pPr>
                <a:defRPr/>
              </a:pPr>
              <a:t>‹N›</a:t>
            </a:fld>
            <a:endParaRPr lang="it-IT">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9574C591-6635-4A69-BA35-CE396A3C9945}"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F40F6E36-E3AF-49A5-90EE-A66902016DB3}"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C7F102B4-C3D5-435B-9D4E-A650E088D253}"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4D7C0385-A7D3-4C0B-9534-9432BD0BD77A}"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p:txBody>
          <a:bodyPr/>
          <a:lstStyle>
            <a:lvl1pPr>
              <a:defRPr/>
            </a:lvl1pPr>
          </a:lstStyle>
          <a:p>
            <a:pPr>
              <a:defRPr/>
            </a:pPr>
            <a:endParaRPr lang="it-IT"/>
          </a:p>
        </p:txBody>
      </p:sp>
      <p:sp>
        <p:nvSpPr>
          <p:cNvPr id="5" name="Rectangle 15"/>
          <p:cNvSpPr>
            <a:spLocks noGrp="1" noChangeArrowheads="1"/>
          </p:cNvSpPr>
          <p:nvPr>
            <p:ph type="ftr" sz="quarter" idx="11"/>
          </p:nvPr>
        </p:nvSpPr>
        <p:spPr/>
        <p:txBody>
          <a:bodyPr/>
          <a:lstStyle>
            <a:lvl1pPr>
              <a:defRPr/>
            </a:lvl1pPr>
          </a:lstStyle>
          <a:p>
            <a:pPr>
              <a:defRPr/>
            </a:pPr>
            <a:endParaRPr lang="it-IT"/>
          </a:p>
        </p:txBody>
      </p:sp>
      <p:sp>
        <p:nvSpPr>
          <p:cNvPr id="6" name="Rectangle 16"/>
          <p:cNvSpPr>
            <a:spLocks noGrp="1" noChangeArrowheads="1"/>
          </p:cNvSpPr>
          <p:nvPr>
            <p:ph type="sldNum" sz="quarter" idx="12"/>
          </p:nvPr>
        </p:nvSpPr>
        <p:spPr/>
        <p:txBody>
          <a:bodyPr/>
          <a:lstStyle>
            <a:lvl1pPr>
              <a:defRPr/>
            </a:lvl1pPr>
          </a:lstStyle>
          <a:p>
            <a:pPr>
              <a:defRPr/>
            </a:pPr>
            <a:fld id="{CDF586C3-7A49-4FEA-BAB5-2E57A80B4B64}" type="slidenum">
              <a:rPr lang="it-IT"/>
              <a:pPr>
                <a:defRPr/>
              </a:pPr>
              <a:t>‹N›</a:t>
            </a:fld>
            <a:endParaRPr lang="it-IT"/>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231C66AC-883B-4DB2-8E97-965610E3B854}"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39FD7477-2659-4E06-9C22-66A46B7C52AD}"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831BADE4-6772-41D2-BC7D-E1AE431FEF80}"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6B901904-FE90-4902-B188-E76B3D1E0FD3}"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BECCDE0-2CD8-4DFC-BB9A-8EDEBB0836FD}"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334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334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11719244-92C4-4322-918B-8D969483449C}"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85800" y="3924300"/>
            <a:ext cx="7772400" cy="2019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29DAB52-FBB5-4997-BCF7-81E94F2457C5}"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990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752600"/>
            <a:ext cx="3810000"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752600"/>
            <a:ext cx="3810000" cy="4191000"/>
          </a:xfrm>
        </p:spPr>
        <p:txBody>
          <a:bodyPr/>
          <a:lstStyle/>
          <a:p>
            <a:pPr lvl="0"/>
            <a:endParaRPr lang="it-IT" noProof="0" smtClean="0"/>
          </a:p>
        </p:txBody>
      </p:sp>
      <p:sp>
        <p:nvSpPr>
          <p:cNvPr id="5"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128B857-D46B-4892-A6CB-13FB3E8E1D91}"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334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it-IT">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4B66D467-0D84-452F-A878-B6FE5A036EA0}" type="slidenum">
              <a:rPr lang="it-IT">
                <a:solidFill>
                  <a:srgbClr val="F8F8F8"/>
                </a:solidFill>
              </a:rPr>
              <a:pPr>
                <a:defRPr/>
              </a:pPr>
              <a:t>‹N›</a:t>
            </a:fld>
            <a:endParaRPr lang="it-IT">
              <a:solidFill>
                <a:srgbClr val="F8F8F8"/>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4"/>
          <p:cNvSpPr>
            <a:spLocks noGrp="1" noChangeArrowheads="1"/>
          </p:cNvSpPr>
          <p:nvPr>
            <p:ph type="dt" sz="half" idx="10"/>
          </p:nvPr>
        </p:nvSpPr>
        <p:spPr/>
        <p:txBody>
          <a:bodyPr/>
          <a:lstStyle>
            <a:lvl1pPr>
              <a:defRPr/>
            </a:lvl1pPr>
          </a:lstStyle>
          <a:p>
            <a:pPr>
              <a:defRPr/>
            </a:pPr>
            <a:endParaRPr lang="it-IT"/>
          </a:p>
        </p:txBody>
      </p:sp>
      <p:sp>
        <p:nvSpPr>
          <p:cNvPr id="6" name="Rectangle 15"/>
          <p:cNvSpPr>
            <a:spLocks noGrp="1" noChangeArrowheads="1"/>
          </p:cNvSpPr>
          <p:nvPr>
            <p:ph type="ftr" sz="quarter" idx="11"/>
          </p:nvPr>
        </p:nvSpPr>
        <p:spPr/>
        <p:txBody>
          <a:bodyPr/>
          <a:lstStyle>
            <a:lvl1pPr>
              <a:defRPr/>
            </a:lvl1pPr>
          </a:lstStyle>
          <a:p>
            <a:pPr>
              <a:defRPr/>
            </a:pPr>
            <a:endParaRPr lang="it-IT"/>
          </a:p>
        </p:txBody>
      </p:sp>
      <p:sp>
        <p:nvSpPr>
          <p:cNvPr id="7" name="Rectangle 16"/>
          <p:cNvSpPr>
            <a:spLocks noGrp="1" noChangeArrowheads="1"/>
          </p:cNvSpPr>
          <p:nvPr>
            <p:ph type="sldNum" sz="quarter" idx="12"/>
          </p:nvPr>
        </p:nvSpPr>
        <p:spPr/>
        <p:txBody>
          <a:bodyPr/>
          <a:lstStyle>
            <a:lvl1pPr>
              <a:defRPr/>
            </a:lvl1pPr>
          </a:lstStyle>
          <a:p>
            <a:pPr>
              <a:defRPr/>
            </a:pPr>
            <a:fld id="{F56E6F9F-E242-4FC5-ADC9-EB9B80EE2627}"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it-IT"/>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it-IT"/>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it-IT"/>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it-IT"/>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it-IT"/>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it-IT"/>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it-IT"/>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it-IT"/>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it-IT"/>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it-IT"/>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it-IT"/>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it-IT"/>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it-IT"/>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it-IT"/>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it-IT"/>
              </a:p>
            </p:txBody>
          </p:sp>
        </p:grpSp>
      </p:grpSp>
      <p:sp>
        <p:nvSpPr>
          <p:cNvPr id="493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it-IT"/>
              <a:t>Fare clic per modificare lo stile del titolo</a:t>
            </a:r>
          </a:p>
        </p:txBody>
      </p:sp>
      <p:sp>
        <p:nvSpPr>
          <p:cNvPr id="49306"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it-IT"/>
              <a:t>Fare clic per modificare lo stile del sottotitolo dello schema</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it-IT"/>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it-IT"/>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35909FBC-BE06-4778-AD8E-B92F9EDD0E29}" type="slidenum">
              <a:rPr lang="it-IT"/>
              <a:pPr>
                <a:defRPr/>
              </a:pPr>
              <a:t>‹N›</a:t>
            </a:fld>
            <a:endParaRPr lang="it-IT"/>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p>
        </p:txBody>
      </p:sp>
      <p:sp>
        <p:nvSpPr>
          <p:cNvPr id="5" name="Rectangle 155"/>
          <p:cNvSpPr>
            <a:spLocks noGrp="1" noChangeArrowheads="1"/>
          </p:cNvSpPr>
          <p:nvPr>
            <p:ph type="ftr" sz="quarter" idx="11"/>
          </p:nvPr>
        </p:nvSpPr>
        <p:spPr/>
        <p:txBody>
          <a:bodyPr/>
          <a:lstStyle>
            <a:lvl1pPr>
              <a:defRPr/>
            </a:lvl1pPr>
          </a:lstStyle>
          <a:p>
            <a:pPr>
              <a:defRPr/>
            </a:pPr>
            <a:endParaRPr lang="it-IT"/>
          </a:p>
        </p:txBody>
      </p:sp>
      <p:sp>
        <p:nvSpPr>
          <p:cNvPr id="6" name="Rectangle 156"/>
          <p:cNvSpPr>
            <a:spLocks noGrp="1" noChangeArrowheads="1"/>
          </p:cNvSpPr>
          <p:nvPr>
            <p:ph type="sldNum" sz="quarter" idx="12"/>
          </p:nvPr>
        </p:nvSpPr>
        <p:spPr/>
        <p:txBody>
          <a:bodyPr/>
          <a:lstStyle>
            <a:lvl1pPr>
              <a:defRPr/>
            </a:lvl1pPr>
          </a:lstStyle>
          <a:p>
            <a:pPr>
              <a:defRPr/>
            </a:pPr>
            <a:fld id="{81B02D6D-7A7D-40C5-9357-EF33869179AD}" type="slidenum">
              <a:rPr lang="it-IT"/>
              <a:pPr>
                <a:defRPr/>
              </a:pPr>
              <a:t>‹N›</a:t>
            </a:fld>
            <a:endParaRPr lang="it-I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64C0B478-B555-4E6B-B221-89AC9A2D1A7D}" type="slidenum">
              <a:rPr lang="it-IT"/>
              <a:pPr>
                <a:defRPr/>
              </a:pPr>
              <a:t>‹N›</a:t>
            </a:fld>
            <a:endParaRPr lang="it-IT"/>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54"/>
          <p:cNvSpPr>
            <a:spLocks noGrp="1" noChangeArrowheads="1"/>
          </p:cNvSpPr>
          <p:nvPr>
            <p:ph type="dt" sz="half" idx="10"/>
          </p:nvPr>
        </p:nvSpPr>
        <p:spPr/>
        <p:txBody>
          <a:bodyPr/>
          <a:lstStyle>
            <a:lvl1pPr>
              <a:defRPr/>
            </a:lvl1pPr>
          </a:lstStyle>
          <a:p>
            <a:pPr>
              <a:defRPr/>
            </a:pPr>
            <a:endParaRPr lang="it-IT"/>
          </a:p>
        </p:txBody>
      </p:sp>
      <p:sp>
        <p:nvSpPr>
          <p:cNvPr id="5" name="Rectangle 155"/>
          <p:cNvSpPr>
            <a:spLocks noGrp="1" noChangeArrowheads="1"/>
          </p:cNvSpPr>
          <p:nvPr>
            <p:ph type="ftr" sz="quarter" idx="11"/>
          </p:nvPr>
        </p:nvSpPr>
        <p:spPr/>
        <p:txBody>
          <a:bodyPr/>
          <a:lstStyle>
            <a:lvl1pPr>
              <a:defRPr/>
            </a:lvl1pPr>
          </a:lstStyle>
          <a:p>
            <a:pPr>
              <a:defRPr/>
            </a:pPr>
            <a:endParaRPr lang="it-IT"/>
          </a:p>
        </p:txBody>
      </p:sp>
      <p:sp>
        <p:nvSpPr>
          <p:cNvPr id="6" name="Rectangle 156"/>
          <p:cNvSpPr>
            <a:spLocks noGrp="1" noChangeArrowheads="1"/>
          </p:cNvSpPr>
          <p:nvPr>
            <p:ph type="sldNum" sz="quarter" idx="12"/>
          </p:nvPr>
        </p:nvSpPr>
        <p:spPr/>
        <p:txBody>
          <a:bodyPr/>
          <a:lstStyle>
            <a:lvl1pPr>
              <a:defRPr/>
            </a:lvl1pPr>
          </a:lstStyle>
          <a:p>
            <a:pPr>
              <a:defRPr/>
            </a:pPr>
            <a:fld id="{AE402C2F-C913-4131-81EE-BBF9BAB61D03}" type="slidenum">
              <a:rPr lang="it-IT"/>
              <a:pPr>
                <a:defRPr/>
              </a:pPr>
              <a:t>‹N›</a:t>
            </a:fld>
            <a:endParaRPr lang="it-IT"/>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54"/>
          <p:cNvSpPr>
            <a:spLocks noGrp="1" noChangeArrowheads="1"/>
          </p:cNvSpPr>
          <p:nvPr>
            <p:ph type="dt" sz="half" idx="10"/>
          </p:nvPr>
        </p:nvSpPr>
        <p:spPr/>
        <p:txBody>
          <a:bodyPr/>
          <a:lstStyle>
            <a:lvl1pPr>
              <a:defRPr/>
            </a:lvl1pPr>
          </a:lstStyle>
          <a:p>
            <a:pPr>
              <a:defRPr/>
            </a:pPr>
            <a:endParaRPr lang="it-IT"/>
          </a:p>
        </p:txBody>
      </p:sp>
      <p:sp>
        <p:nvSpPr>
          <p:cNvPr id="6" name="Rectangle 155"/>
          <p:cNvSpPr>
            <a:spLocks noGrp="1" noChangeArrowheads="1"/>
          </p:cNvSpPr>
          <p:nvPr>
            <p:ph type="ftr" sz="quarter" idx="11"/>
          </p:nvPr>
        </p:nvSpPr>
        <p:spPr/>
        <p:txBody>
          <a:bodyPr/>
          <a:lstStyle>
            <a:lvl1pPr>
              <a:defRPr/>
            </a:lvl1pPr>
          </a:lstStyle>
          <a:p>
            <a:pPr>
              <a:defRPr/>
            </a:pPr>
            <a:endParaRPr lang="it-IT"/>
          </a:p>
        </p:txBody>
      </p:sp>
      <p:sp>
        <p:nvSpPr>
          <p:cNvPr id="7" name="Rectangle 156"/>
          <p:cNvSpPr>
            <a:spLocks noGrp="1" noChangeArrowheads="1"/>
          </p:cNvSpPr>
          <p:nvPr>
            <p:ph type="sldNum" sz="quarter" idx="12"/>
          </p:nvPr>
        </p:nvSpPr>
        <p:spPr/>
        <p:txBody>
          <a:bodyPr/>
          <a:lstStyle>
            <a:lvl1pPr>
              <a:defRPr/>
            </a:lvl1pPr>
          </a:lstStyle>
          <a:p>
            <a:pPr>
              <a:defRPr/>
            </a:pPr>
            <a:fld id="{A6880F83-8FFA-4F54-B003-B6FD79A2BA3B}" type="slidenum">
              <a:rPr lang="it-IT"/>
              <a:pPr>
                <a:defRPr/>
              </a:pPr>
              <a:t>‹N›</a:t>
            </a:fld>
            <a:endParaRPr lang="it-IT"/>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54"/>
          <p:cNvSpPr>
            <a:spLocks noGrp="1" noChangeArrowheads="1"/>
          </p:cNvSpPr>
          <p:nvPr>
            <p:ph type="dt" sz="half" idx="10"/>
          </p:nvPr>
        </p:nvSpPr>
        <p:spPr/>
        <p:txBody>
          <a:bodyPr/>
          <a:lstStyle>
            <a:lvl1pPr>
              <a:defRPr/>
            </a:lvl1pPr>
          </a:lstStyle>
          <a:p>
            <a:pPr>
              <a:defRPr/>
            </a:pPr>
            <a:endParaRPr lang="it-IT"/>
          </a:p>
        </p:txBody>
      </p:sp>
      <p:sp>
        <p:nvSpPr>
          <p:cNvPr id="8" name="Rectangle 155"/>
          <p:cNvSpPr>
            <a:spLocks noGrp="1" noChangeArrowheads="1"/>
          </p:cNvSpPr>
          <p:nvPr>
            <p:ph type="ftr" sz="quarter" idx="11"/>
          </p:nvPr>
        </p:nvSpPr>
        <p:spPr/>
        <p:txBody>
          <a:bodyPr/>
          <a:lstStyle>
            <a:lvl1pPr>
              <a:defRPr/>
            </a:lvl1pPr>
          </a:lstStyle>
          <a:p>
            <a:pPr>
              <a:defRPr/>
            </a:pPr>
            <a:endParaRPr lang="it-IT"/>
          </a:p>
        </p:txBody>
      </p:sp>
      <p:sp>
        <p:nvSpPr>
          <p:cNvPr id="9" name="Rectangle 156"/>
          <p:cNvSpPr>
            <a:spLocks noGrp="1" noChangeArrowheads="1"/>
          </p:cNvSpPr>
          <p:nvPr>
            <p:ph type="sldNum" sz="quarter" idx="12"/>
          </p:nvPr>
        </p:nvSpPr>
        <p:spPr/>
        <p:txBody>
          <a:bodyPr/>
          <a:lstStyle>
            <a:lvl1pPr>
              <a:defRPr/>
            </a:lvl1pPr>
          </a:lstStyle>
          <a:p>
            <a:pPr>
              <a:defRPr/>
            </a:pPr>
            <a:fld id="{6AD53531-4E92-401E-B849-F499FF0A89F6}" type="slidenum">
              <a:rPr lang="it-IT"/>
              <a:pPr>
                <a:defRPr/>
              </a:pPr>
              <a:t>‹N›</a:t>
            </a:fld>
            <a:endParaRPr lang="it-IT"/>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54"/>
          <p:cNvSpPr>
            <a:spLocks noGrp="1" noChangeArrowheads="1"/>
          </p:cNvSpPr>
          <p:nvPr>
            <p:ph type="dt" sz="half" idx="10"/>
          </p:nvPr>
        </p:nvSpPr>
        <p:spPr/>
        <p:txBody>
          <a:bodyPr/>
          <a:lstStyle>
            <a:lvl1pPr>
              <a:defRPr/>
            </a:lvl1pPr>
          </a:lstStyle>
          <a:p>
            <a:pPr>
              <a:defRPr/>
            </a:pPr>
            <a:endParaRPr lang="it-IT"/>
          </a:p>
        </p:txBody>
      </p:sp>
      <p:sp>
        <p:nvSpPr>
          <p:cNvPr id="4" name="Rectangle 155"/>
          <p:cNvSpPr>
            <a:spLocks noGrp="1" noChangeArrowheads="1"/>
          </p:cNvSpPr>
          <p:nvPr>
            <p:ph type="ftr" sz="quarter" idx="11"/>
          </p:nvPr>
        </p:nvSpPr>
        <p:spPr/>
        <p:txBody>
          <a:bodyPr/>
          <a:lstStyle>
            <a:lvl1pPr>
              <a:defRPr/>
            </a:lvl1pPr>
          </a:lstStyle>
          <a:p>
            <a:pPr>
              <a:defRPr/>
            </a:pPr>
            <a:endParaRPr lang="it-IT"/>
          </a:p>
        </p:txBody>
      </p:sp>
      <p:sp>
        <p:nvSpPr>
          <p:cNvPr id="5" name="Rectangle 156"/>
          <p:cNvSpPr>
            <a:spLocks noGrp="1" noChangeArrowheads="1"/>
          </p:cNvSpPr>
          <p:nvPr>
            <p:ph type="sldNum" sz="quarter" idx="12"/>
          </p:nvPr>
        </p:nvSpPr>
        <p:spPr/>
        <p:txBody>
          <a:bodyPr/>
          <a:lstStyle>
            <a:lvl1pPr>
              <a:defRPr/>
            </a:lvl1pPr>
          </a:lstStyle>
          <a:p>
            <a:pPr>
              <a:defRPr/>
            </a:pPr>
            <a:fld id="{3DC6C80C-93A6-4E08-A4C8-0A7F77346132}" type="slidenum">
              <a:rPr lang="it-IT"/>
              <a:pPr>
                <a:defRPr/>
              </a:pPr>
              <a:t>‹N›</a:t>
            </a:fld>
            <a:endParaRPr lang="it-IT"/>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it-IT"/>
          </a:p>
        </p:txBody>
      </p:sp>
      <p:sp>
        <p:nvSpPr>
          <p:cNvPr id="3" name="Rectangle 155"/>
          <p:cNvSpPr>
            <a:spLocks noGrp="1" noChangeArrowheads="1"/>
          </p:cNvSpPr>
          <p:nvPr>
            <p:ph type="ftr" sz="quarter" idx="11"/>
          </p:nvPr>
        </p:nvSpPr>
        <p:spPr/>
        <p:txBody>
          <a:bodyPr/>
          <a:lstStyle>
            <a:lvl1pPr>
              <a:defRPr/>
            </a:lvl1pPr>
          </a:lstStyle>
          <a:p>
            <a:pPr>
              <a:defRPr/>
            </a:pPr>
            <a:endParaRPr lang="it-IT"/>
          </a:p>
        </p:txBody>
      </p:sp>
      <p:sp>
        <p:nvSpPr>
          <p:cNvPr id="4" name="Rectangle 156"/>
          <p:cNvSpPr>
            <a:spLocks noGrp="1" noChangeArrowheads="1"/>
          </p:cNvSpPr>
          <p:nvPr>
            <p:ph type="sldNum" sz="quarter" idx="12"/>
          </p:nvPr>
        </p:nvSpPr>
        <p:spPr/>
        <p:txBody>
          <a:bodyPr/>
          <a:lstStyle>
            <a:lvl1pPr>
              <a:defRPr/>
            </a:lvl1pPr>
          </a:lstStyle>
          <a:p>
            <a:pPr>
              <a:defRPr/>
            </a:pPr>
            <a:fld id="{5BA92D47-3FDC-43EF-AD15-BDAF2D88FEF7}" type="slidenum">
              <a:rPr lang="it-IT"/>
              <a:pPr>
                <a:defRPr/>
              </a:pPr>
              <a:t>‹N›</a:t>
            </a:fld>
            <a:endParaRPr lang="it-IT"/>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54"/>
          <p:cNvSpPr>
            <a:spLocks noGrp="1" noChangeArrowheads="1"/>
          </p:cNvSpPr>
          <p:nvPr>
            <p:ph type="dt" sz="half" idx="10"/>
          </p:nvPr>
        </p:nvSpPr>
        <p:spPr/>
        <p:txBody>
          <a:bodyPr/>
          <a:lstStyle>
            <a:lvl1pPr>
              <a:defRPr/>
            </a:lvl1pPr>
          </a:lstStyle>
          <a:p>
            <a:pPr>
              <a:defRPr/>
            </a:pPr>
            <a:endParaRPr lang="it-IT"/>
          </a:p>
        </p:txBody>
      </p:sp>
      <p:sp>
        <p:nvSpPr>
          <p:cNvPr id="6" name="Rectangle 155"/>
          <p:cNvSpPr>
            <a:spLocks noGrp="1" noChangeArrowheads="1"/>
          </p:cNvSpPr>
          <p:nvPr>
            <p:ph type="ftr" sz="quarter" idx="11"/>
          </p:nvPr>
        </p:nvSpPr>
        <p:spPr/>
        <p:txBody>
          <a:bodyPr/>
          <a:lstStyle>
            <a:lvl1pPr>
              <a:defRPr/>
            </a:lvl1pPr>
          </a:lstStyle>
          <a:p>
            <a:pPr>
              <a:defRPr/>
            </a:pPr>
            <a:endParaRPr lang="it-IT"/>
          </a:p>
        </p:txBody>
      </p:sp>
      <p:sp>
        <p:nvSpPr>
          <p:cNvPr id="7" name="Rectangle 156"/>
          <p:cNvSpPr>
            <a:spLocks noGrp="1" noChangeArrowheads="1"/>
          </p:cNvSpPr>
          <p:nvPr>
            <p:ph type="sldNum" sz="quarter" idx="12"/>
          </p:nvPr>
        </p:nvSpPr>
        <p:spPr/>
        <p:txBody>
          <a:bodyPr/>
          <a:lstStyle>
            <a:lvl1pPr>
              <a:defRPr/>
            </a:lvl1pPr>
          </a:lstStyle>
          <a:p>
            <a:pPr>
              <a:defRPr/>
            </a:pPr>
            <a:fld id="{36CA0190-D1B6-467F-B573-C7E23EF82B75}" type="slidenum">
              <a:rPr lang="it-IT"/>
              <a:pPr>
                <a:defRPr/>
              </a:pPr>
              <a:t>‹N›</a:t>
            </a:fld>
            <a:endParaRPr lang="it-IT"/>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54"/>
          <p:cNvSpPr>
            <a:spLocks noGrp="1" noChangeArrowheads="1"/>
          </p:cNvSpPr>
          <p:nvPr>
            <p:ph type="dt" sz="half" idx="10"/>
          </p:nvPr>
        </p:nvSpPr>
        <p:spPr/>
        <p:txBody>
          <a:bodyPr/>
          <a:lstStyle>
            <a:lvl1pPr>
              <a:defRPr/>
            </a:lvl1pPr>
          </a:lstStyle>
          <a:p>
            <a:pPr>
              <a:defRPr/>
            </a:pPr>
            <a:endParaRPr lang="it-IT"/>
          </a:p>
        </p:txBody>
      </p:sp>
      <p:sp>
        <p:nvSpPr>
          <p:cNvPr id="6" name="Rectangle 155"/>
          <p:cNvSpPr>
            <a:spLocks noGrp="1" noChangeArrowheads="1"/>
          </p:cNvSpPr>
          <p:nvPr>
            <p:ph type="ftr" sz="quarter" idx="11"/>
          </p:nvPr>
        </p:nvSpPr>
        <p:spPr/>
        <p:txBody>
          <a:bodyPr/>
          <a:lstStyle>
            <a:lvl1pPr>
              <a:defRPr/>
            </a:lvl1pPr>
          </a:lstStyle>
          <a:p>
            <a:pPr>
              <a:defRPr/>
            </a:pPr>
            <a:endParaRPr lang="it-IT"/>
          </a:p>
        </p:txBody>
      </p:sp>
      <p:sp>
        <p:nvSpPr>
          <p:cNvPr id="7" name="Rectangle 156"/>
          <p:cNvSpPr>
            <a:spLocks noGrp="1" noChangeArrowheads="1"/>
          </p:cNvSpPr>
          <p:nvPr>
            <p:ph type="sldNum" sz="quarter" idx="12"/>
          </p:nvPr>
        </p:nvSpPr>
        <p:spPr/>
        <p:txBody>
          <a:bodyPr/>
          <a:lstStyle>
            <a:lvl1pPr>
              <a:defRPr/>
            </a:lvl1pPr>
          </a:lstStyle>
          <a:p>
            <a:pPr>
              <a:defRPr/>
            </a:pPr>
            <a:fld id="{4D86B2BF-794E-417E-B645-E1A25FC6C4EC}" type="slidenum">
              <a:rPr lang="it-IT"/>
              <a:pPr>
                <a:defRPr/>
              </a:pPr>
              <a:t>‹N›</a:t>
            </a:fld>
            <a:endParaRPr lang="it-IT"/>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p>
        </p:txBody>
      </p:sp>
      <p:sp>
        <p:nvSpPr>
          <p:cNvPr id="5" name="Rectangle 155"/>
          <p:cNvSpPr>
            <a:spLocks noGrp="1" noChangeArrowheads="1"/>
          </p:cNvSpPr>
          <p:nvPr>
            <p:ph type="ftr" sz="quarter" idx="11"/>
          </p:nvPr>
        </p:nvSpPr>
        <p:spPr/>
        <p:txBody>
          <a:bodyPr/>
          <a:lstStyle>
            <a:lvl1pPr>
              <a:defRPr/>
            </a:lvl1pPr>
          </a:lstStyle>
          <a:p>
            <a:pPr>
              <a:defRPr/>
            </a:pPr>
            <a:endParaRPr lang="it-IT"/>
          </a:p>
        </p:txBody>
      </p:sp>
      <p:sp>
        <p:nvSpPr>
          <p:cNvPr id="6" name="Rectangle 156"/>
          <p:cNvSpPr>
            <a:spLocks noGrp="1" noChangeArrowheads="1"/>
          </p:cNvSpPr>
          <p:nvPr>
            <p:ph type="sldNum" sz="quarter" idx="12"/>
          </p:nvPr>
        </p:nvSpPr>
        <p:spPr/>
        <p:txBody>
          <a:bodyPr/>
          <a:lstStyle>
            <a:lvl1pPr>
              <a:defRPr/>
            </a:lvl1pPr>
          </a:lstStyle>
          <a:p>
            <a:pPr>
              <a:defRPr/>
            </a:pPr>
            <a:fld id="{E5258C3D-1AA3-46A0-A264-6250E012F07F}" type="slidenum">
              <a:rPr lang="it-IT"/>
              <a:pPr>
                <a:defRPr/>
              </a:pPr>
              <a:t>‹N›</a:t>
            </a:fld>
            <a:endParaRPr lang="it-IT"/>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07188" y="228600"/>
            <a:ext cx="2135187" cy="58705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01625" y="228600"/>
            <a:ext cx="6253163" cy="58705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54"/>
          <p:cNvSpPr>
            <a:spLocks noGrp="1" noChangeArrowheads="1"/>
          </p:cNvSpPr>
          <p:nvPr>
            <p:ph type="dt" sz="half" idx="10"/>
          </p:nvPr>
        </p:nvSpPr>
        <p:spPr/>
        <p:txBody>
          <a:bodyPr/>
          <a:lstStyle>
            <a:lvl1pPr>
              <a:defRPr/>
            </a:lvl1pPr>
          </a:lstStyle>
          <a:p>
            <a:pPr>
              <a:defRPr/>
            </a:pPr>
            <a:endParaRPr lang="it-IT"/>
          </a:p>
        </p:txBody>
      </p:sp>
      <p:sp>
        <p:nvSpPr>
          <p:cNvPr id="5" name="Rectangle 155"/>
          <p:cNvSpPr>
            <a:spLocks noGrp="1" noChangeArrowheads="1"/>
          </p:cNvSpPr>
          <p:nvPr>
            <p:ph type="ftr" sz="quarter" idx="11"/>
          </p:nvPr>
        </p:nvSpPr>
        <p:spPr/>
        <p:txBody>
          <a:bodyPr/>
          <a:lstStyle>
            <a:lvl1pPr>
              <a:defRPr/>
            </a:lvl1pPr>
          </a:lstStyle>
          <a:p>
            <a:pPr>
              <a:defRPr/>
            </a:pPr>
            <a:endParaRPr lang="it-IT"/>
          </a:p>
        </p:txBody>
      </p:sp>
      <p:sp>
        <p:nvSpPr>
          <p:cNvPr id="6" name="Rectangle 156"/>
          <p:cNvSpPr>
            <a:spLocks noGrp="1" noChangeArrowheads="1"/>
          </p:cNvSpPr>
          <p:nvPr>
            <p:ph type="sldNum" sz="quarter" idx="12"/>
          </p:nvPr>
        </p:nvSpPr>
        <p:spPr/>
        <p:txBody>
          <a:bodyPr/>
          <a:lstStyle>
            <a:lvl1pPr>
              <a:defRPr/>
            </a:lvl1pPr>
          </a:lstStyle>
          <a:p>
            <a:pPr>
              <a:defRPr/>
            </a:pPr>
            <a:fld id="{79469A0A-0483-418E-AAD1-66941ACCDB00}" type="slidenum">
              <a:rPr lang="it-IT"/>
              <a:pPr>
                <a:defRPr/>
              </a:pPr>
              <a:t>‹N›</a:t>
            </a:fld>
            <a:endParaRPr lang="it-IT"/>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it-IT">
                <a:latin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it-IT">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it-IT">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it-IT">
                <a:latin typeface="Arial" charset="0"/>
              </a:endParaRPr>
            </a:p>
          </p:txBody>
        </p:sp>
      </p:grpSp>
      <p:sp>
        <p:nvSpPr>
          <p:cNvPr id="235530" name="Rectangle 10"/>
          <p:cNvSpPr>
            <a:spLocks noGrp="1" noChangeArrowheads="1"/>
          </p:cNvSpPr>
          <p:nvPr>
            <p:ph type="ctrTitle" sz="quarter"/>
          </p:nvPr>
        </p:nvSpPr>
        <p:spPr>
          <a:xfrm>
            <a:off x="685800" y="1873250"/>
            <a:ext cx="7772400" cy="1555750"/>
          </a:xfrm>
        </p:spPr>
        <p:txBody>
          <a:bodyPr/>
          <a:lstStyle>
            <a:lvl1pPr>
              <a:defRPr sz="4800"/>
            </a:lvl1pPr>
          </a:lstStyle>
          <a:p>
            <a:r>
              <a:rPr lang="it-IT"/>
              <a:t>Fare clic per modificare lo stile del titolo</a:t>
            </a:r>
          </a:p>
        </p:txBody>
      </p:sp>
      <p:sp>
        <p:nvSpPr>
          <p:cNvPr id="2355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2" name="Rectangle 12"/>
          <p:cNvSpPr>
            <a:spLocks noGrp="1" noChangeArrowheads="1"/>
          </p:cNvSpPr>
          <p:nvPr>
            <p:ph type="dt" sz="quarter" idx="10"/>
          </p:nvPr>
        </p:nvSpPr>
        <p:spPr/>
        <p:txBody>
          <a:bodyPr/>
          <a:lstStyle>
            <a:lvl1pPr>
              <a:defRPr/>
            </a:lvl1pPr>
          </a:lstStyle>
          <a:p>
            <a:pPr>
              <a:defRPr/>
            </a:pPr>
            <a:endParaRPr lang="it-IT"/>
          </a:p>
        </p:txBody>
      </p:sp>
      <p:sp>
        <p:nvSpPr>
          <p:cNvPr id="13" name="Rectangle 13"/>
          <p:cNvSpPr>
            <a:spLocks noGrp="1" noChangeArrowheads="1"/>
          </p:cNvSpPr>
          <p:nvPr>
            <p:ph type="ftr" sz="quarter" idx="11"/>
          </p:nvPr>
        </p:nvSpPr>
        <p:spPr/>
        <p:txBody>
          <a:bodyPr/>
          <a:lstStyle>
            <a:lvl1pPr>
              <a:defRPr/>
            </a:lvl1pPr>
          </a:lstStyle>
          <a:p>
            <a:pPr>
              <a:defRPr/>
            </a:pPr>
            <a:endParaRPr lang="it-IT"/>
          </a:p>
        </p:txBody>
      </p:sp>
      <p:sp>
        <p:nvSpPr>
          <p:cNvPr id="14" name="Rectangle 14"/>
          <p:cNvSpPr>
            <a:spLocks noGrp="1" noChangeArrowheads="1"/>
          </p:cNvSpPr>
          <p:nvPr>
            <p:ph type="sldNum" sz="quarter" idx="12"/>
          </p:nvPr>
        </p:nvSpPr>
        <p:spPr/>
        <p:txBody>
          <a:bodyPr/>
          <a:lstStyle>
            <a:lvl1pPr>
              <a:defRPr/>
            </a:lvl1pPr>
          </a:lstStyle>
          <a:p>
            <a:pPr>
              <a:defRPr/>
            </a:pPr>
            <a:fld id="{DC7559BC-032C-4342-8229-038031DA1639}" type="slidenum">
              <a:rPr lang="it-IT"/>
              <a:pPr>
                <a:defRPr/>
              </a:pPr>
              <a:t>‹N›</a:t>
            </a:fld>
            <a:endParaRPr lang="it-IT"/>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p:txBody>
          <a:bodyPr/>
          <a:lstStyle>
            <a:lvl1pPr>
              <a:defRPr/>
            </a:lvl1pPr>
          </a:lstStyle>
          <a:p>
            <a:pPr>
              <a:defRPr/>
            </a:pPr>
            <a:endParaRPr lang="it-IT"/>
          </a:p>
        </p:txBody>
      </p:sp>
      <p:sp>
        <p:nvSpPr>
          <p:cNvPr id="8" name="Rectangle 20"/>
          <p:cNvSpPr>
            <a:spLocks noGrp="1" noChangeArrowheads="1"/>
          </p:cNvSpPr>
          <p:nvPr>
            <p:ph type="ftr" sz="quarter" idx="11"/>
          </p:nvPr>
        </p:nvSpPr>
        <p:spPr/>
        <p:txBody>
          <a:bodyPr/>
          <a:lstStyle>
            <a:lvl1pPr>
              <a:defRPr/>
            </a:lvl1pPr>
          </a:lstStyle>
          <a:p>
            <a:pPr>
              <a:defRPr/>
            </a:pPr>
            <a:endParaRPr lang="it-IT"/>
          </a:p>
        </p:txBody>
      </p:sp>
      <p:sp>
        <p:nvSpPr>
          <p:cNvPr id="9" name="Rectangle 21"/>
          <p:cNvSpPr>
            <a:spLocks noGrp="1" noChangeArrowheads="1"/>
          </p:cNvSpPr>
          <p:nvPr>
            <p:ph type="sldNum" sz="quarter" idx="12"/>
          </p:nvPr>
        </p:nvSpPr>
        <p:spPr/>
        <p:txBody>
          <a:bodyPr/>
          <a:lstStyle>
            <a:lvl1pPr>
              <a:defRPr/>
            </a:lvl1pPr>
          </a:lstStyle>
          <a:p>
            <a:pPr>
              <a:defRPr/>
            </a:pPr>
            <a:fld id="{335F17F2-56B0-48AE-8329-BB05236333C6}" type="slidenum">
              <a:rPr lang="it-IT"/>
              <a:pPr>
                <a:defRPr/>
              </a:pPr>
              <a:t>‹N›</a:t>
            </a:fld>
            <a:endParaRPr lang="it-IT"/>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8F3A7415-3CA5-45A9-BADD-B1EEACBB2AB6}"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54BF2737-340D-4848-9216-7E45A7ED28D7}"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F1545E5B-6EDA-40A9-ACFE-A59C274B271A}"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2"/>
          <p:cNvSpPr>
            <a:spLocks noGrp="1" noChangeArrowheads="1"/>
          </p:cNvSpPr>
          <p:nvPr>
            <p:ph type="dt" sz="half" idx="10"/>
          </p:nvPr>
        </p:nvSpPr>
        <p:spPr/>
        <p:txBody>
          <a:bodyPr/>
          <a:lstStyle>
            <a:lvl1pPr>
              <a:defRPr/>
            </a:lvl1pPr>
          </a:lstStyle>
          <a:p>
            <a:pPr>
              <a:defRPr/>
            </a:pPr>
            <a:endParaRPr lang="it-IT"/>
          </a:p>
        </p:txBody>
      </p:sp>
      <p:sp>
        <p:nvSpPr>
          <p:cNvPr id="8" name="Rectangle 13"/>
          <p:cNvSpPr>
            <a:spLocks noGrp="1" noChangeArrowheads="1"/>
          </p:cNvSpPr>
          <p:nvPr>
            <p:ph type="ftr" sz="quarter" idx="11"/>
          </p:nvPr>
        </p:nvSpPr>
        <p:spPr/>
        <p:txBody>
          <a:bodyPr/>
          <a:lstStyle>
            <a:lvl1pPr>
              <a:defRPr/>
            </a:lvl1pPr>
          </a:lstStyle>
          <a:p>
            <a:pPr>
              <a:defRPr/>
            </a:pPr>
            <a:endParaRPr lang="it-IT"/>
          </a:p>
        </p:txBody>
      </p:sp>
      <p:sp>
        <p:nvSpPr>
          <p:cNvPr id="9" name="Rectangle 14"/>
          <p:cNvSpPr>
            <a:spLocks noGrp="1" noChangeArrowheads="1"/>
          </p:cNvSpPr>
          <p:nvPr>
            <p:ph type="sldNum" sz="quarter" idx="12"/>
          </p:nvPr>
        </p:nvSpPr>
        <p:spPr/>
        <p:txBody>
          <a:bodyPr/>
          <a:lstStyle>
            <a:lvl1pPr>
              <a:defRPr/>
            </a:lvl1pPr>
          </a:lstStyle>
          <a:p>
            <a:pPr>
              <a:defRPr/>
            </a:pPr>
            <a:fld id="{65492329-4AEE-4C65-9B1E-D7A07E2D49FE}"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2"/>
          <p:cNvSpPr>
            <a:spLocks noGrp="1" noChangeArrowheads="1"/>
          </p:cNvSpPr>
          <p:nvPr>
            <p:ph type="dt" sz="half" idx="10"/>
          </p:nvPr>
        </p:nvSpPr>
        <p:spPr/>
        <p:txBody>
          <a:bodyPr/>
          <a:lstStyle>
            <a:lvl1pPr>
              <a:defRPr/>
            </a:lvl1pPr>
          </a:lstStyle>
          <a:p>
            <a:pPr>
              <a:defRPr/>
            </a:pPr>
            <a:endParaRPr lang="it-IT"/>
          </a:p>
        </p:txBody>
      </p:sp>
      <p:sp>
        <p:nvSpPr>
          <p:cNvPr id="4" name="Rectangle 13"/>
          <p:cNvSpPr>
            <a:spLocks noGrp="1" noChangeArrowheads="1"/>
          </p:cNvSpPr>
          <p:nvPr>
            <p:ph type="ftr" sz="quarter" idx="11"/>
          </p:nvPr>
        </p:nvSpPr>
        <p:spPr/>
        <p:txBody>
          <a:bodyPr/>
          <a:lstStyle>
            <a:lvl1pPr>
              <a:defRPr/>
            </a:lvl1pPr>
          </a:lstStyle>
          <a:p>
            <a:pPr>
              <a:defRPr/>
            </a:pPr>
            <a:endParaRPr lang="it-IT"/>
          </a:p>
        </p:txBody>
      </p:sp>
      <p:sp>
        <p:nvSpPr>
          <p:cNvPr id="5" name="Rectangle 14"/>
          <p:cNvSpPr>
            <a:spLocks noGrp="1" noChangeArrowheads="1"/>
          </p:cNvSpPr>
          <p:nvPr>
            <p:ph type="sldNum" sz="quarter" idx="12"/>
          </p:nvPr>
        </p:nvSpPr>
        <p:spPr/>
        <p:txBody>
          <a:bodyPr/>
          <a:lstStyle>
            <a:lvl1pPr>
              <a:defRPr/>
            </a:lvl1pPr>
          </a:lstStyle>
          <a:p>
            <a:pPr>
              <a:defRPr/>
            </a:pPr>
            <a:fld id="{592CF99A-BDB6-4805-A7B5-8808B5626A99}"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it-IT"/>
          </a:p>
        </p:txBody>
      </p:sp>
      <p:sp>
        <p:nvSpPr>
          <p:cNvPr id="3" name="Rectangle 13"/>
          <p:cNvSpPr>
            <a:spLocks noGrp="1" noChangeArrowheads="1"/>
          </p:cNvSpPr>
          <p:nvPr>
            <p:ph type="ftr" sz="quarter" idx="11"/>
          </p:nvPr>
        </p:nvSpPr>
        <p:spPr/>
        <p:txBody>
          <a:bodyPr/>
          <a:lstStyle>
            <a:lvl1pPr>
              <a:defRPr/>
            </a:lvl1pPr>
          </a:lstStyle>
          <a:p>
            <a:pPr>
              <a:defRPr/>
            </a:pPr>
            <a:endParaRPr lang="it-IT"/>
          </a:p>
        </p:txBody>
      </p:sp>
      <p:sp>
        <p:nvSpPr>
          <p:cNvPr id="4" name="Rectangle 14"/>
          <p:cNvSpPr>
            <a:spLocks noGrp="1" noChangeArrowheads="1"/>
          </p:cNvSpPr>
          <p:nvPr>
            <p:ph type="sldNum" sz="quarter" idx="12"/>
          </p:nvPr>
        </p:nvSpPr>
        <p:spPr/>
        <p:txBody>
          <a:bodyPr/>
          <a:lstStyle>
            <a:lvl1pPr>
              <a:defRPr/>
            </a:lvl1pPr>
          </a:lstStyle>
          <a:p>
            <a:pPr>
              <a:defRPr/>
            </a:pPr>
            <a:fld id="{939021E9-AFAA-4DEB-B0CB-761948BEC739}"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960E4DEA-D1D9-4D39-8343-938C546FD678}"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F52D2788-3E7B-4E07-A275-C5F944D56F5C}"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BB104594-9A2D-436C-AB7D-949C47C88348}"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p:txBody>
          <a:bodyPr/>
          <a:lstStyle>
            <a:lvl1pPr>
              <a:defRPr/>
            </a:lvl1pPr>
          </a:lstStyle>
          <a:p>
            <a:pPr>
              <a:defRPr/>
            </a:pPr>
            <a:endParaRPr lang="it-IT"/>
          </a:p>
        </p:txBody>
      </p:sp>
      <p:sp>
        <p:nvSpPr>
          <p:cNvPr id="5" name="Rectangle 13"/>
          <p:cNvSpPr>
            <a:spLocks noGrp="1" noChangeArrowheads="1"/>
          </p:cNvSpPr>
          <p:nvPr>
            <p:ph type="ftr" sz="quarter" idx="11"/>
          </p:nvPr>
        </p:nvSpPr>
        <p:spPr/>
        <p:txBody>
          <a:bodyPr/>
          <a:lstStyle>
            <a:lvl1pPr>
              <a:defRPr/>
            </a:lvl1pPr>
          </a:lstStyle>
          <a:p>
            <a:pPr>
              <a:defRPr/>
            </a:pPr>
            <a:endParaRPr lang="it-IT"/>
          </a:p>
        </p:txBody>
      </p:sp>
      <p:sp>
        <p:nvSpPr>
          <p:cNvPr id="6" name="Rectangle 14"/>
          <p:cNvSpPr>
            <a:spLocks noGrp="1" noChangeArrowheads="1"/>
          </p:cNvSpPr>
          <p:nvPr>
            <p:ph type="sldNum" sz="quarter" idx="12"/>
          </p:nvPr>
        </p:nvSpPr>
        <p:spPr/>
        <p:txBody>
          <a:bodyPr/>
          <a:lstStyle>
            <a:lvl1pPr>
              <a:defRPr/>
            </a:lvl1pPr>
          </a:lstStyle>
          <a:p>
            <a:pPr>
              <a:defRPr/>
            </a:pPr>
            <a:fld id="{F93E1456-2F2D-48F3-B65D-D311673DFFF8}"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p:txBody>
          <a:bodyPr/>
          <a:lstStyle>
            <a:lvl1pPr>
              <a:defRPr/>
            </a:lvl1pPr>
          </a:lstStyle>
          <a:p>
            <a:pPr>
              <a:defRPr/>
            </a:pPr>
            <a:endParaRPr lang="it-IT"/>
          </a:p>
        </p:txBody>
      </p:sp>
      <p:sp>
        <p:nvSpPr>
          <p:cNvPr id="4" name="Rectangle 20"/>
          <p:cNvSpPr>
            <a:spLocks noGrp="1" noChangeArrowheads="1"/>
          </p:cNvSpPr>
          <p:nvPr>
            <p:ph type="ftr" sz="quarter" idx="11"/>
          </p:nvPr>
        </p:nvSpPr>
        <p:spPr/>
        <p:txBody>
          <a:bodyPr/>
          <a:lstStyle>
            <a:lvl1pPr>
              <a:defRPr/>
            </a:lvl1pPr>
          </a:lstStyle>
          <a:p>
            <a:pPr>
              <a:defRPr/>
            </a:pPr>
            <a:endParaRPr lang="it-IT"/>
          </a:p>
        </p:txBody>
      </p:sp>
      <p:sp>
        <p:nvSpPr>
          <p:cNvPr id="5" name="Rectangle 21"/>
          <p:cNvSpPr>
            <a:spLocks noGrp="1" noChangeArrowheads="1"/>
          </p:cNvSpPr>
          <p:nvPr>
            <p:ph type="sldNum" sz="quarter" idx="12"/>
          </p:nvPr>
        </p:nvSpPr>
        <p:spPr/>
        <p:txBody>
          <a:bodyPr/>
          <a:lstStyle>
            <a:lvl1pPr>
              <a:defRPr/>
            </a:lvl1pPr>
          </a:lstStyle>
          <a:p>
            <a:pPr>
              <a:defRPr/>
            </a:pPr>
            <a:fld id="{9505ACDE-A841-4928-8152-4A168EA59DA8}" type="slidenum">
              <a:rPr lang="it-IT"/>
              <a:pPr>
                <a:defRPr/>
              </a:pPr>
              <a:t>‹N›</a:t>
            </a:fld>
            <a:endParaRPr lang="it-IT"/>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307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530725"/>
          </a:xfrm>
        </p:spPr>
        <p:txBody>
          <a:bodyPr/>
          <a:lstStyle/>
          <a:p>
            <a:pPr lvl="0"/>
            <a:endParaRPr lang="it-IT" noProof="0" smtClean="0"/>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DF6757EF-7672-48FB-A9F2-3E4B17E34884}"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29600" cy="21891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41763"/>
            <a:ext cx="8229600" cy="21891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2"/>
          <p:cNvSpPr>
            <a:spLocks noGrp="1" noChangeArrowheads="1"/>
          </p:cNvSpPr>
          <p:nvPr>
            <p:ph type="dt" sz="half" idx="10"/>
          </p:nvPr>
        </p:nvSpPr>
        <p:spPr/>
        <p:txBody>
          <a:bodyPr/>
          <a:lstStyle>
            <a:lvl1pPr>
              <a:defRPr/>
            </a:lvl1pPr>
          </a:lstStyle>
          <a:p>
            <a:pPr>
              <a:defRPr/>
            </a:pPr>
            <a:endParaRPr lang="it-IT"/>
          </a:p>
        </p:txBody>
      </p:sp>
      <p:sp>
        <p:nvSpPr>
          <p:cNvPr id="6" name="Rectangle 13"/>
          <p:cNvSpPr>
            <a:spLocks noGrp="1" noChangeArrowheads="1"/>
          </p:cNvSpPr>
          <p:nvPr>
            <p:ph type="ftr" sz="quarter" idx="11"/>
          </p:nvPr>
        </p:nvSpPr>
        <p:spPr/>
        <p:txBody>
          <a:bodyPr/>
          <a:lstStyle>
            <a:lvl1pPr>
              <a:defRPr/>
            </a:lvl1pPr>
          </a:lstStyle>
          <a:p>
            <a:pPr>
              <a:defRPr/>
            </a:pPr>
            <a:endParaRPr lang="it-IT"/>
          </a:p>
        </p:txBody>
      </p:sp>
      <p:sp>
        <p:nvSpPr>
          <p:cNvPr id="7" name="Rectangle 14"/>
          <p:cNvSpPr>
            <a:spLocks noGrp="1" noChangeArrowheads="1"/>
          </p:cNvSpPr>
          <p:nvPr>
            <p:ph type="sldNum" sz="quarter" idx="12"/>
          </p:nvPr>
        </p:nvSpPr>
        <p:spPr/>
        <p:txBody>
          <a:bodyPr/>
          <a:lstStyle>
            <a:lvl1pPr>
              <a:defRPr/>
            </a:lvl1pPr>
          </a:lstStyle>
          <a:p>
            <a:pPr>
              <a:defRPr/>
            </a:pPr>
            <a:fld id="{ED1C726C-15CB-4EBB-A43C-E8C610986006}"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7813"/>
            <a:ext cx="8229600" cy="585311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12"/>
          <p:cNvSpPr>
            <a:spLocks noGrp="1" noChangeArrowheads="1"/>
          </p:cNvSpPr>
          <p:nvPr>
            <p:ph type="dt" sz="half" idx="10"/>
          </p:nvPr>
        </p:nvSpPr>
        <p:spPr/>
        <p:txBody>
          <a:bodyPr/>
          <a:lstStyle>
            <a:lvl1pPr>
              <a:defRPr/>
            </a:lvl1pPr>
          </a:lstStyle>
          <a:p>
            <a:pPr>
              <a:defRPr/>
            </a:pPr>
            <a:endParaRPr lang="it-IT"/>
          </a:p>
        </p:txBody>
      </p:sp>
      <p:sp>
        <p:nvSpPr>
          <p:cNvPr id="4" name="Rectangle 13"/>
          <p:cNvSpPr>
            <a:spLocks noGrp="1" noChangeArrowheads="1"/>
          </p:cNvSpPr>
          <p:nvPr>
            <p:ph type="ftr" sz="quarter" idx="11"/>
          </p:nvPr>
        </p:nvSpPr>
        <p:spPr/>
        <p:txBody>
          <a:bodyPr/>
          <a:lstStyle>
            <a:lvl1pPr>
              <a:defRPr/>
            </a:lvl1pPr>
          </a:lstStyle>
          <a:p>
            <a:pPr>
              <a:defRPr/>
            </a:pPr>
            <a:endParaRPr lang="it-IT"/>
          </a:p>
        </p:txBody>
      </p:sp>
      <p:sp>
        <p:nvSpPr>
          <p:cNvPr id="5" name="Rectangle 14"/>
          <p:cNvSpPr>
            <a:spLocks noGrp="1" noChangeArrowheads="1"/>
          </p:cNvSpPr>
          <p:nvPr>
            <p:ph type="sldNum" sz="quarter" idx="12"/>
          </p:nvPr>
        </p:nvSpPr>
        <p:spPr/>
        <p:txBody>
          <a:bodyPr/>
          <a:lstStyle>
            <a:lvl1pPr>
              <a:defRPr/>
            </a:lvl1pPr>
          </a:lstStyle>
          <a:p>
            <a:pPr>
              <a:defRPr/>
            </a:pPr>
            <a:fld id="{FEA7842F-C417-4353-85AA-33591573D856}"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cs typeface="Arial"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cs typeface="Arial"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cs typeface="Arial"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cs typeface="Arial" charset="0"/>
              </a:endParaRPr>
            </a:p>
          </p:txBody>
        </p:sp>
      </p:grpSp>
      <p:sp>
        <p:nvSpPr>
          <p:cNvPr id="18439" name="Rectangle 7"/>
          <p:cNvSpPr>
            <a:spLocks noGrp="1" noChangeArrowheads="1"/>
          </p:cNvSpPr>
          <p:nvPr>
            <p:ph type="ctrTitle" sz="quarter"/>
          </p:nvPr>
        </p:nvSpPr>
        <p:spPr>
          <a:xfrm>
            <a:off x="685800" y="1447800"/>
            <a:ext cx="7772400" cy="1143000"/>
          </a:xfrm>
        </p:spPr>
        <p:txBody>
          <a:bodyPr/>
          <a:lstStyle>
            <a:lvl1pPr>
              <a:defRPr/>
            </a:lvl1pPr>
          </a:lstStyle>
          <a:p>
            <a:r>
              <a:rPr lang="it-IT"/>
              <a:t>Fare clic per modificare lo stile del titolo dello schema</a:t>
            </a:r>
          </a:p>
        </p:txBody>
      </p:sp>
      <p:sp>
        <p:nvSpPr>
          <p:cNvPr id="184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it-IT"/>
              <a:t>Fare clic per modificare lo stile del sottotitolo dello schema</a:t>
            </a:r>
          </a:p>
        </p:txBody>
      </p:sp>
      <p:sp>
        <p:nvSpPr>
          <p:cNvPr id="9" name="Rectangle 9"/>
          <p:cNvSpPr>
            <a:spLocks noGrp="1" noChangeArrowheads="1"/>
          </p:cNvSpPr>
          <p:nvPr>
            <p:ph type="dt" sz="quarter" idx="10"/>
          </p:nvPr>
        </p:nvSpPr>
        <p:spPr/>
        <p:txBody>
          <a:bodyPr/>
          <a:lstStyle>
            <a:lvl1pPr>
              <a:defRPr/>
            </a:lvl1pPr>
          </a:lstStyle>
          <a:p>
            <a:pPr>
              <a:defRPr/>
            </a:pPr>
            <a:endParaRPr lang="it-IT"/>
          </a:p>
        </p:txBody>
      </p:sp>
      <p:sp>
        <p:nvSpPr>
          <p:cNvPr id="10" name="Rectangle 10"/>
          <p:cNvSpPr>
            <a:spLocks noGrp="1" noChangeArrowheads="1"/>
          </p:cNvSpPr>
          <p:nvPr>
            <p:ph type="ftr" sz="quarter" idx="11"/>
          </p:nvPr>
        </p:nvSpPr>
        <p:spPr/>
        <p:txBody>
          <a:bodyPr/>
          <a:lstStyle>
            <a:lvl1pPr>
              <a:defRPr/>
            </a:lvl1pPr>
          </a:lstStyle>
          <a:p>
            <a:pPr>
              <a:defRPr/>
            </a:pPr>
            <a:endParaRPr lang="it-IT"/>
          </a:p>
        </p:txBody>
      </p:sp>
      <p:sp>
        <p:nvSpPr>
          <p:cNvPr id="11" name="Rectangle 11"/>
          <p:cNvSpPr>
            <a:spLocks noGrp="1" noChangeArrowheads="1"/>
          </p:cNvSpPr>
          <p:nvPr>
            <p:ph type="sldNum" sz="quarter" idx="12"/>
          </p:nvPr>
        </p:nvSpPr>
        <p:spPr/>
        <p:txBody>
          <a:bodyPr/>
          <a:lstStyle>
            <a:lvl1pPr>
              <a:defRPr/>
            </a:lvl1pPr>
          </a:lstStyle>
          <a:p>
            <a:pPr>
              <a:defRPr/>
            </a:pPr>
            <a:fld id="{B1E61D19-7592-4FEE-8DB3-C9AB70582C0C}"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EBC5351C-61FF-463D-8274-9F906E261804}"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10CF6B3C-7A6C-49FB-93C2-3F145C75B429}"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DDBA8FB4-9AE8-496B-B340-7CCCD55160D4}"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p:txBody>
          <a:bodyPr/>
          <a:lstStyle>
            <a:lvl1pPr>
              <a:defRPr/>
            </a:lvl1pPr>
          </a:lstStyle>
          <a:p>
            <a:pPr>
              <a:defRPr/>
            </a:pPr>
            <a:endParaRPr lang="it-IT"/>
          </a:p>
        </p:txBody>
      </p:sp>
      <p:sp>
        <p:nvSpPr>
          <p:cNvPr id="8" name="Rectangle 10"/>
          <p:cNvSpPr>
            <a:spLocks noGrp="1" noChangeArrowheads="1"/>
          </p:cNvSpPr>
          <p:nvPr>
            <p:ph type="ftr" sz="quarter" idx="11"/>
          </p:nvPr>
        </p:nvSpPr>
        <p:spPr/>
        <p:txBody>
          <a:bodyPr/>
          <a:lstStyle>
            <a:lvl1pPr>
              <a:defRPr/>
            </a:lvl1pPr>
          </a:lstStyle>
          <a:p>
            <a:pPr>
              <a:defRPr/>
            </a:pPr>
            <a:endParaRPr lang="it-IT"/>
          </a:p>
        </p:txBody>
      </p:sp>
      <p:sp>
        <p:nvSpPr>
          <p:cNvPr id="9" name="Rectangle 11"/>
          <p:cNvSpPr>
            <a:spLocks noGrp="1" noChangeArrowheads="1"/>
          </p:cNvSpPr>
          <p:nvPr>
            <p:ph type="sldNum" sz="quarter" idx="12"/>
          </p:nvPr>
        </p:nvSpPr>
        <p:spPr/>
        <p:txBody>
          <a:bodyPr/>
          <a:lstStyle>
            <a:lvl1pPr>
              <a:defRPr/>
            </a:lvl1pPr>
          </a:lstStyle>
          <a:p>
            <a:pPr>
              <a:defRPr/>
            </a:pPr>
            <a:fld id="{C7BD8C8F-F3CD-4DF5-81A1-46543FF4E260}"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p>
        </p:txBody>
      </p:sp>
      <p:sp>
        <p:nvSpPr>
          <p:cNvPr id="4" name="Rectangle 10"/>
          <p:cNvSpPr>
            <a:spLocks noGrp="1" noChangeArrowheads="1"/>
          </p:cNvSpPr>
          <p:nvPr>
            <p:ph type="ftr" sz="quarter" idx="11"/>
          </p:nvPr>
        </p:nvSpPr>
        <p:spPr/>
        <p:txBody>
          <a:bodyPr/>
          <a:lstStyle>
            <a:lvl1pPr>
              <a:defRPr/>
            </a:lvl1pPr>
          </a:lstStyle>
          <a:p>
            <a:pPr>
              <a:defRPr/>
            </a:pPr>
            <a:endParaRPr lang="it-IT"/>
          </a:p>
        </p:txBody>
      </p:sp>
      <p:sp>
        <p:nvSpPr>
          <p:cNvPr id="5" name="Rectangle 11"/>
          <p:cNvSpPr>
            <a:spLocks noGrp="1" noChangeArrowheads="1"/>
          </p:cNvSpPr>
          <p:nvPr>
            <p:ph type="sldNum" sz="quarter" idx="12"/>
          </p:nvPr>
        </p:nvSpPr>
        <p:spPr/>
        <p:txBody>
          <a:bodyPr/>
          <a:lstStyle>
            <a:lvl1pPr>
              <a:defRPr/>
            </a:lvl1pPr>
          </a:lstStyle>
          <a:p>
            <a:pPr>
              <a:defRPr/>
            </a:pPr>
            <a:fld id="{A65F9A02-BBA2-4854-B2D5-61BA984B2A7B}"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it-IT"/>
          </a:p>
        </p:txBody>
      </p:sp>
      <p:sp>
        <p:nvSpPr>
          <p:cNvPr id="3" name="Rectangle 10"/>
          <p:cNvSpPr>
            <a:spLocks noGrp="1" noChangeArrowheads="1"/>
          </p:cNvSpPr>
          <p:nvPr>
            <p:ph type="ftr" sz="quarter" idx="11"/>
          </p:nvPr>
        </p:nvSpPr>
        <p:spPr/>
        <p:txBody>
          <a:bodyPr/>
          <a:lstStyle>
            <a:lvl1pPr>
              <a:defRPr/>
            </a:lvl1pPr>
          </a:lstStyle>
          <a:p>
            <a:pPr>
              <a:defRPr/>
            </a:pPr>
            <a:endParaRPr lang="it-IT"/>
          </a:p>
        </p:txBody>
      </p:sp>
      <p:sp>
        <p:nvSpPr>
          <p:cNvPr id="4" name="Rectangle 11"/>
          <p:cNvSpPr>
            <a:spLocks noGrp="1" noChangeArrowheads="1"/>
          </p:cNvSpPr>
          <p:nvPr>
            <p:ph type="sldNum" sz="quarter" idx="12"/>
          </p:nvPr>
        </p:nvSpPr>
        <p:spPr/>
        <p:txBody>
          <a:bodyPr/>
          <a:lstStyle>
            <a:lvl1pPr>
              <a:defRPr/>
            </a:lvl1pPr>
          </a:lstStyle>
          <a:p>
            <a:pPr>
              <a:defRPr/>
            </a:pPr>
            <a:fld id="{E77529B3-4753-44B6-B1A9-8ADF75419DA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it-IT"/>
          </a:p>
        </p:txBody>
      </p:sp>
      <p:sp>
        <p:nvSpPr>
          <p:cNvPr id="3" name="Rectangle 20"/>
          <p:cNvSpPr>
            <a:spLocks noGrp="1" noChangeArrowheads="1"/>
          </p:cNvSpPr>
          <p:nvPr>
            <p:ph type="ftr" sz="quarter" idx="11"/>
          </p:nvPr>
        </p:nvSpPr>
        <p:spPr/>
        <p:txBody>
          <a:bodyPr/>
          <a:lstStyle>
            <a:lvl1pPr>
              <a:defRPr/>
            </a:lvl1pPr>
          </a:lstStyle>
          <a:p>
            <a:pPr>
              <a:defRPr/>
            </a:pPr>
            <a:endParaRPr lang="it-IT"/>
          </a:p>
        </p:txBody>
      </p:sp>
      <p:sp>
        <p:nvSpPr>
          <p:cNvPr id="4" name="Rectangle 21"/>
          <p:cNvSpPr>
            <a:spLocks noGrp="1" noChangeArrowheads="1"/>
          </p:cNvSpPr>
          <p:nvPr>
            <p:ph type="sldNum" sz="quarter" idx="12"/>
          </p:nvPr>
        </p:nvSpPr>
        <p:spPr/>
        <p:txBody>
          <a:bodyPr/>
          <a:lstStyle>
            <a:lvl1pPr>
              <a:defRPr/>
            </a:lvl1pPr>
          </a:lstStyle>
          <a:p>
            <a:pPr>
              <a:defRPr/>
            </a:pPr>
            <a:fld id="{12FF2E35-A7CE-4A39-AABE-3C3DC060FFB8}" type="slidenum">
              <a:rPr lang="it-IT"/>
              <a:pPr>
                <a:defRPr/>
              </a:pPr>
              <a:t>‹N›</a:t>
            </a:fld>
            <a:endParaRPr lang="it-IT"/>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C19B1C29-036E-4323-A1B0-D4BF041B40E1}"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A9BC9BB9-C12F-45A5-A664-093E6EE1DA99}"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E99FAAD2-EC1E-4945-884D-71D4A1A64B7B}"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381000"/>
            <a:ext cx="1943100"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381000"/>
            <a:ext cx="5676900"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3D91AEDB-8FE8-495E-AB55-C268FECE256B}"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6E5AA007-71F8-479D-B206-49A94FDC62FD}"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2057400"/>
            <a:ext cx="3810000" cy="4114800"/>
          </a:xfrm>
        </p:spPr>
        <p:txBody>
          <a:bodyPr/>
          <a:lstStyle/>
          <a:p>
            <a:pPr lvl="0"/>
            <a:endParaRPr lang="it-IT" noProof="0" smtClean="0"/>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37B690B0-4EA7-484B-8557-CCEEF732CB95}"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381000"/>
            <a:ext cx="7772400" cy="579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p>
        </p:txBody>
      </p:sp>
      <p:sp>
        <p:nvSpPr>
          <p:cNvPr id="4" name="Rectangle 10"/>
          <p:cNvSpPr>
            <a:spLocks noGrp="1" noChangeArrowheads="1"/>
          </p:cNvSpPr>
          <p:nvPr>
            <p:ph type="ftr" sz="quarter" idx="11"/>
          </p:nvPr>
        </p:nvSpPr>
        <p:spPr/>
        <p:txBody>
          <a:bodyPr/>
          <a:lstStyle>
            <a:lvl1pPr>
              <a:defRPr/>
            </a:lvl1pPr>
          </a:lstStyle>
          <a:p>
            <a:pPr>
              <a:defRPr/>
            </a:pPr>
            <a:endParaRPr lang="it-IT"/>
          </a:p>
        </p:txBody>
      </p:sp>
      <p:sp>
        <p:nvSpPr>
          <p:cNvPr id="5" name="Rectangle 11"/>
          <p:cNvSpPr>
            <a:spLocks noGrp="1" noChangeArrowheads="1"/>
          </p:cNvSpPr>
          <p:nvPr>
            <p:ph type="sldNum" sz="quarter" idx="12"/>
          </p:nvPr>
        </p:nvSpPr>
        <p:spPr/>
        <p:txBody>
          <a:bodyPr/>
          <a:lstStyle>
            <a:lvl1pPr>
              <a:defRPr/>
            </a:lvl1pPr>
          </a:lstStyle>
          <a:p>
            <a:pPr>
              <a:defRPr/>
            </a:pPr>
            <a:fld id="{C5228647-9C90-40E2-8BB6-CF49DB350237}"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p>
          </p:txBody>
        </p:sp>
      </p:grpSp>
      <p:sp>
        <p:nvSpPr>
          <p:cNvPr id="18439" name="Rectangle 7"/>
          <p:cNvSpPr>
            <a:spLocks noGrp="1" noChangeArrowheads="1"/>
          </p:cNvSpPr>
          <p:nvPr>
            <p:ph type="ctrTitle" sz="quarter"/>
          </p:nvPr>
        </p:nvSpPr>
        <p:spPr>
          <a:xfrm>
            <a:off x="685800" y="1447800"/>
            <a:ext cx="7772400" cy="1143000"/>
          </a:xfrm>
        </p:spPr>
        <p:txBody>
          <a:bodyPr/>
          <a:lstStyle>
            <a:lvl1pPr>
              <a:defRPr/>
            </a:lvl1pPr>
          </a:lstStyle>
          <a:p>
            <a:r>
              <a:rPr lang="it-IT"/>
              <a:t>Fare clic per modificare lo stile del titolo dello schema</a:t>
            </a:r>
          </a:p>
        </p:txBody>
      </p:sp>
      <p:sp>
        <p:nvSpPr>
          <p:cNvPr id="184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it-IT"/>
              <a:t>Fare clic per modificare lo stile del sottotitolo dello schema</a:t>
            </a:r>
          </a:p>
        </p:txBody>
      </p:sp>
      <p:sp>
        <p:nvSpPr>
          <p:cNvPr id="9" name="Rectangle 9"/>
          <p:cNvSpPr>
            <a:spLocks noGrp="1" noChangeArrowheads="1"/>
          </p:cNvSpPr>
          <p:nvPr>
            <p:ph type="dt" sz="quarter" idx="10"/>
          </p:nvPr>
        </p:nvSpPr>
        <p:spPr/>
        <p:txBody>
          <a:bodyPr/>
          <a:lstStyle>
            <a:lvl1pPr>
              <a:defRPr/>
            </a:lvl1pPr>
          </a:lstStyle>
          <a:p>
            <a:pPr>
              <a:defRPr/>
            </a:pPr>
            <a:endParaRPr lang="it-IT"/>
          </a:p>
        </p:txBody>
      </p:sp>
      <p:sp>
        <p:nvSpPr>
          <p:cNvPr id="10" name="Rectangle 10"/>
          <p:cNvSpPr>
            <a:spLocks noGrp="1" noChangeArrowheads="1"/>
          </p:cNvSpPr>
          <p:nvPr>
            <p:ph type="ftr" sz="quarter" idx="11"/>
          </p:nvPr>
        </p:nvSpPr>
        <p:spPr/>
        <p:txBody>
          <a:bodyPr/>
          <a:lstStyle>
            <a:lvl1pPr>
              <a:defRPr/>
            </a:lvl1pPr>
          </a:lstStyle>
          <a:p>
            <a:pPr>
              <a:defRPr/>
            </a:pPr>
            <a:endParaRPr lang="it-IT"/>
          </a:p>
        </p:txBody>
      </p:sp>
      <p:sp>
        <p:nvSpPr>
          <p:cNvPr id="11" name="Rectangle 11"/>
          <p:cNvSpPr>
            <a:spLocks noGrp="1" noChangeArrowheads="1"/>
          </p:cNvSpPr>
          <p:nvPr>
            <p:ph type="sldNum" sz="quarter" idx="12"/>
          </p:nvPr>
        </p:nvSpPr>
        <p:spPr/>
        <p:txBody>
          <a:bodyPr/>
          <a:lstStyle>
            <a:lvl1pPr>
              <a:defRPr/>
            </a:lvl1pPr>
          </a:lstStyle>
          <a:p>
            <a:pPr>
              <a:defRPr/>
            </a:pPr>
            <a:fld id="{BAAD63D6-EE5B-45AB-B3BF-7303754A3811}"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89C16CB8-E97B-470D-881A-229C2A528EFD}"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9E13A51F-63BA-43CC-9D11-08E88B39692C}"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D394CF5E-D631-4D03-AF74-0D0B1468BCD4}" type="slidenum">
              <a:rPr lang="it-IT"/>
              <a:pPr>
                <a:defRPr/>
              </a:pPr>
              <a:t>‹N›</a:t>
            </a:fld>
            <a:endParaRPr lang="it-IT"/>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BCDC1C64-E2DD-476C-99E5-68757ECF9DA4}"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p:txBody>
          <a:bodyPr/>
          <a:lstStyle>
            <a:lvl1pPr>
              <a:defRPr/>
            </a:lvl1pPr>
          </a:lstStyle>
          <a:p>
            <a:pPr>
              <a:defRPr/>
            </a:pPr>
            <a:endParaRPr lang="it-IT"/>
          </a:p>
        </p:txBody>
      </p:sp>
      <p:sp>
        <p:nvSpPr>
          <p:cNvPr id="8" name="Rectangle 10"/>
          <p:cNvSpPr>
            <a:spLocks noGrp="1" noChangeArrowheads="1"/>
          </p:cNvSpPr>
          <p:nvPr>
            <p:ph type="ftr" sz="quarter" idx="11"/>
          </p:nvPr>
        </p:nvSpPr>
        <p:spPr/>
        <p:txBody>
          <a:bodyPr/>
          <a:lstStyle>
            <a:lvl1pPr>
              <a:defRPr/>
            </a:lvl1pPr>
          </a:lstStyle>
          <a:p>
            <a:pPr>
              <a:defRPr/>
            </a:pPr>
            <a:endParaRPr lang="it-IT"/>
          </a:p>
        </p:txBody>
      </p:sp>
      <p:sp>
        <p:nvSpPr>
          <p:cNvPr id="9" name="Rectangle 11"/>
          <p:cNvSpPr>
            <a:spLocks noGrp="1" noChangeArrowheads="1"/>
          </p:cNvSpPr>
          <p:nvPr>
            <p:ph type="sldNum" sz="quarter" idx="12"/>
          </p:nvPr>
        </p:nvSpPr>
        <p:spPr/>
        <p:txBody>
          <a:bodyPr/>
          <a:lstStyle>
            <a:lvl1pPr>
              <a:defRPr/>
            </a:lvl1pPr>
          </a:lstStyle>
          <a:p>
            <a:pPr>
              <a:defRPr/>
            </a:pPr>
            <a:fld id="{FCEBBD7D-6C2A-4037-925E-B125AA721020}"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p>
        </p:txBody>
      </p:sp>
      <p:sp>
        <p:nvSpPr>
          <p:cNvPr id="4" name="Rectangle 10"/>
          <p:cNvSpPr>
            <a:spLocks noGrp="1" noChangeArrowheads="1"/>
          </p:cNvSpPr>
          <p:nvPr>
            <p:ph type="ftr" sz="quarter" idx="11"/>
          </p:nvPr>
        </p:nvSpPr>
        <p:spPr/>
        <p:txBody>
          <a:bodyPr/>
          <a:lstStyle>
            <a:lvl1pPr>
              <a:defRPr/>
            </a:lvl1pPr>
          </a:lstStyle>
          <a:p>
            <a:pPr>
              <a:defRPr/>
            </a:pPr>
            <a:endParaRPr lang="it-IT"/>
          </a:p>
        </p:txBody>
      </p:sp>
      <p:sp>
        <p:nvSpPr>
          <p:cNvPr id="5" name="Rectangle 11"/>
          <p:cNvSpPr>
            <a:spLocks noGrp="1" noChangeArrowheads="1"/>
          </p:cNvSpPr>
          <p:nvPr>
            <p:ph type="sldNum" sz="quarter" idx="12"/>
          </p:nvPr>
        </p:nvSpPr>
        <p:spPr/>
        <p:txBody>
          <a:bodyPr/>
          <a:lstStyle>
            <a:lvl1pPr>
              <a:defRPr/>
            </a:lvl1pPr>
          </a:lstStyle>
          <a:p>
            <a:pPr>
              <a:defRPr/>
            </a:pPr>
            <a:fld id="{3CE5F18D-3692-4637-842D-9B95A272D632}"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it-IT"/>
          </a:p>
        </p:txBody>
      </p:sp>
      <p:sp>
        <p:nvSpPr>
          <p:cNvPr id="3" name="Rectangle 10"/>
          <p:cNvSpPr>
            <a:spLocks noGrp="1" noChangeArrowheads="1"/>
          </p:cNvSpPr>
          <p:nvPr>
            <p:ph type="ftr" sz="quarter" idx="11"/>
          </p:nvPr>
        </p:nvSpPr>
        <p:spPr/>
        <p:txBody>
          <a:bodyPr/>
          <a:lstStyle>
            <a:lvl1pPr>
              <a:defRPr/>
            </a:lvl1pPr>
          </a:lstStyle>
          <a:p>
            <a:pPr>
              <a:defRPr/>
            </a:pPr>
            <a:endParaRPr lang="it-IT"/>
          </a:p>
        </p:txBody>
      </p:sp>
      <p:sp>
        <p:nvSpPr>
          <p:cNvPr id="4" name="Rectangle 11"/>
          <p:cNvSpPr>
            <a:spLocks noGrp="1" noChangeArrowheads="1"/>
          </p:cNvSpPr>
          <p:nvPr>
            <p:ph type="sldNum" sz="quarter" idx="12"/>
          </p:nvPr>
        </p:nvSpPr>
        <p:spPr/>
        <p:txBody>
          <a:bodyPr/>
          <a:lstStyle>
            <a:lvl1pPr>
              <a:defRPr/>
            </a:lvl1pPr>
          </a:lstStyle>
          <a:p>
            <a:pPr>
              <a:defRPr/>
            </a:pPr>
            <a:fld id="{69861C65-D8E0-4819-94FA-E9D7DE277888}"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497A98E4-8E9B-4E58-BB58-C89D94243AB1}"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3BD8D7E7-A92B-4C43-A153-82C5E398CA11}"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2510A3CD-EC81-4987-B195-314185B26BE7}"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381000"/>
            <a:ext cx="1943100"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381000"/>
            <a:ext cx="5676900"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4CF01AA8-347C-428F-A92A-F51641F69EA4}"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6503A8B7-B0E9-4138-BF5F-33E00AD799F5}"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2057400"/>
            <a:ext cx="3810000" cy="4114800"/>
          </a:xfrm>
        </p:spPr>
        <p:txBody>
          <a:bodyPr/>
          <a:lstStyle/>
          <a:p>
            <a:pPr lvl="0"/>
            <a:endParaRPr lang="it-IT" noProof="0" smtClean="0"/>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AD6A8ADD-E06C-4EBF-9048-E940D55F8AFE}"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p:txBody>
          <a:bodyPr/>
          <a:lstStyle>
            <a:lvl1pPr>
              <a:defRPr/>
            </a:lvl1pPr>
          </a:lstStyle>
          <a:p>
            <a:pPr>
              <a:defRPr/>
            </a:pPr>
            <a:endParaRPr lang="it-IT"/>
          </a:p>
        </p:txBody>
      </p:sp>
      <p:sp>
        <p:nvSpPr>
          <p:cNvPr id="6" name="Rectangle 20"/>
          <p:cNvSpPr>
            <a:spLocks noGrp="1" noChangeArrowheads="1"/>
          </p:cNvSpPr>
          <p:nvPr>
            <p:ph type="ftr" sz="quarter" idx="11"/>
          </p:nvPr>
        </p:nvSpPr>
        <p:spPr/>
        <p:txBody>
          <a:bodyPr/>
          <a:lstStyle>
            <a:lvl1pPr>
              <a:defRPr/>
            </a:lvl1pPr>
          </a:lstStyle>
          <a:p>
            <a:pPr>
              <a:defRPr/>
            </a:pPr>
            <a:endParaRPr lang="it-IT"/>
          </a:p>
        </p:txBody>
      </p:sp>
      <p:sp>
        <p:nvSpPr>
          <p:cNvPr id="7" name="Rectangle 21"/>
          <p:cNvSpPr>
            <a:spLocks noGrp="1" noChangeArrowheads="1"/>
          </p:cNvSpPr>
          <p:nvPr>
            <p:ph type="sldNum" sz="quarter" idx="12"/>
          </p:nvPr>
        </p:nvSpPr>
        <p:spPr/>
        <p:txBody>
          <a:bodyPr/>
          <a:lstStyle>
            <a:lvl1pPr>
              <a:defRPr/>
            </a:lvl1pPr>
          </a:lstStyle>
          <a:p>
            <a:pPr>
              <a:defRPr/>
            </a:pPr>
            <a:fld id="{596697E6-D691-4FA2-B3F4-F800A271AD1E}" type="slidenum">
              <a:rPr lang="it-IT"/>
              <a:pPr>
                <a:defRPr/>
              </a:pPr>
              <a:t>‹N›</a:t>
            </a:fld>
            <a:endParaRPr lang="it-IT"/>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381000"/>
            <a:ext cx="7772400" cy="579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p>
        </p:txBody>
      </p:sp>
      <p:sp>
        <p:nvSpPr>
          <p:cNvPr id="4" name="Rectangle 10"/>
          <p:cNvSpPr>
            <a:spLocks noGrp="1" noChangeArrowheads="1"/>
          </p:cNvSpPr>
          <p:nvPr>
            <p:ph type="ftr" sz="quarter" idx="11"/>
          </p:nvPr>
        </p:nvSpPr>
        <p:spPr/>
        <p:txBody>
          <a:bodyPr/>
          <a:lstStyle>
            <a:lvl1pPr>
              <a:defRPr/>
            </a:lvl1pPr>
          </a:lstStyle>
          <a:p>
            <a:pPr>
              <a:defRPr/>
            </a:pPr>
            <a:endParaRPr lang="it-IT"/>
          </a:p>
        </p:txBody>
      </p:sp>
      <p:sp>
        <p:nvSpPr>
          <p:cNvPr id="5" name="Rectangle 11"/>
          <p:cNvSpPr>
            <a:spLocks noGrp="1" noChangeArrowheads="1"/>
          </p:cNvSpPr>
          <p:nvPr>
            <p:ph type="sldNum" sz="quarter" idx="12"/>
          </p:nvPr>
        </p:nvSpPr>
        <p:spPr/>
        <p:txBody>
          <a:bodyPr/>
          <a:lstStyle>
            <a:lvl1pPr>
              <a:defRPr/>
            </a:lvl1pPr>
          </a:lstStyle>
          <a:p>
            <a:pPr>
              <a:defRPr/>
            </a:pPr>
            <a:fld id="{B6B01D32-0F4E-4FD7-86AB-DA667AC19D70}"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p>
          </p:txBody>
        </p:sp>
      </p:grpSp>
      <p:sp>
        <p:nvSpPr>
          <p:cNvPr id="153607" name="Rectangle 7"/>
          <p:cNvSpPr>
            <a:spLocks noGrp="1" noChangeArrowheads="1"/>
          </p:cNvSpPr>
          <p:nvPr>
            <p:ph type="ctrTitle" sz="quarter"/>
          </p:nvPr>
        </p:nvSpPr>
        <p:spPr>
          <a:xfrm>
            <a:off x="685800" y="1447800"/>
            <a:ext cx="7772400" cy="1143000"/>
          </a:xfrm>
        </p:spPr>
        <p:txBody>
          <a:bodyPr/>
          <a:lstStyle>
            <a:lvl1pPr>
              <a:defRPr/>
            </a:lvl1pPr>
          </a:lstStyle>
          <a:p>
            <a:r>
              <a:rPr lang="it-IT"/>
              <a:t>Fare clic per modificare lo stile del titolo dello schema</a:t>
            </a:r>
          </a:p>
        </p:txBody>
      </p:sp>
      <p:sp>
        <p:nvSpPr>
          <p:cNvPr id="15360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it-IT"/>
              <a:t>Fare clic per modificare lo stile del sottotitolo dello schema</a:t>
            </a:r>
          </a:p>
        </p:txBody>
      </p:sp>
      <p:sp>
        <p:nvSpPr>
          <p:cNvPr id="9" name="Rectangle 9"/>
          <p:cNvSpPr>
            <a:spLocks noGrp="1" noChangeArrowheads="1"/>
          </p:cNvSpPr>
          <p:nvPr>
            <p:ph type="dt" sz="quarter" idx="10"/>
          </p:nvPr>
        </p:nvSpPr>
        <p:spPr/>
        <p:txBody>
          <a:bodyPr/>
          <a:lstStyle>
            <a:lvl1pPr>
              <a:defRPr/>
            </a:lvl1pPr>
          </a:lstStyle>
          <a:p>
            <a:pPr>
              <a:defRPr/>
            </a:pPr>
            <a:endParaRPr lang="it-IT"/>
          </a:p>
        </p:txBody>
      </p:sp>
      <p:sp>
        <p:nvSpPr>
          <p:cNvPr id="10" name="Rectangle 10"/>
          <p:cNvSpPr>
            <a:spLocks noGrp="1" noChangeArrowheads="1"/>
          </p:cNvSpPr>
          <p:nvPr>
            <p:ph type="ftr" sz="quarter" idx="11"/>
          </p:nvPr>
        </p:nvSpPr>
        <p:spPr/>
        <p:txBody>
          <a:bodyPr/>
          <a:lstStyle>
            <a:lvl1pPr>
              <a:defRPr/>
            </a:lvl1pPr>
          </a:lstStyle>
          <a:p>
            <a:pPr>
              <a:defRPr/>
            </a:pPr>
            <a:endParaRPr lang="it-IT"/>
          </a:p>
        </p:txBody>
      </p:sp>
      <p:sp>
        <p:nvSpPr>
          <p:cNvPr id="11" name="Rectangle 11"/>
          <p:cNvSpPr>
            <a:spLocks noGrp="1" noChangeArrowheads="1"/>
          </p:cNvSpPr>
          <p:nvPr>
            <p:ph type="sldNum" sz="quarter" idx="12"/>
          </p:nvPr>
        </p:nvSpPr>
        <p:spPr/>
        <p:txBody>
          <a:bodyPr/>
          <a:lstStyle>
            <a:lvl1pPr>
              <a:defRPr/>
            </a:lvl1pPr>
          </a:lstStyle>
          <a:p>
            <a:pPr>
              <a:defRPr/>
            </a:pPr>
            <a:fld id="{50792654-0B1E-4673-9D98-9151B29D6A17}"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F5EC1E17-3109-47D3-82F8-897C0985E721}"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9"/>
          <p:cNvSpPr>
            <a:spLocks noGrp="1" noChangeArrowheads="1"/>
          </p:cNvSpPr>
          <p:nvPr>
            <p:ph type="dt" sz="half" idx="10"/>
          </p:nvPr>
        </p:nvSpPr>
        <p:spPr/>
        <p:txBody>
          <a:bodyPr/>
          <a:lstStyle>
            <a:lvl1pPr>
              <a:defRPr/>
            </a:lvl1pPr>
          </a:lstStyle>
          <a:p>
            <a:pPr>
              <a:defRPr/>
            </a:pPr>
            <a:endParaRPr lang="it-IT"/>
          </a:p>
        </p:txBody>
      </p:sp>
      <p:sp>
        <p:nvSpPr>
          <p:cNvPr id="5" name="Rectangle 10"/>
          <p:cNvSpPr>
            <a:spLocks noGrp="1" noChangeArrowheads="1"/>
          </p:cNvSpPr>
          <p:nvPr>
            <p:ph type="ftr" sz="quarter" idx="11"/>
          </p:nvPr>
        </p:nvSpPr>
        <p:spPr/>
        <p:txBody>
          <a:bodyPr/>
          <a:lstStyle>
            <a:lvl1pPr>
              <a:defRPr/>
            </a:lvl1pPr>
          </a:lstStyle>
          <a:p>
            <a:pPr>
              <a:defRPr/>
            </a:pPr>
            <a:endParaRPr lang="it-IT"/>
          </a:p>
        </p:txBody>
      </p:sp>
      <p:sp>
        <p:nvSpPr>
          <p:cNvPr id="6" name="Rectangle 11"/>
          <p:cNvSpPr>
            <a:spLocks noGrp="1" noChangeArrowheads="1"/>
          </p:cNvSpPr>
          <p:nvPr>
            <p:ph type="sldNum" sz="quarter" idx="12"/>
          </p:nvPr>
        </p:nvSpPr>
        <p:spPr/>
        <p:txBody>
          <a:bodyPr/>
          <a:lstStyle>
            <a:lvl1pPr>
              <a:defRPr/>
            </a:lvl1pPr>
          </a:lstStyle>
          <a:p>
            <a:pPr>
              <a:defRPr/>
            </a:pPr>
            <a:fld id="{E4C5813D-4F51-4B37-B4C4-9A37B314FC54}"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C8C92937-3E01-46DB-B3B6-D302E56A3DF0}"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9"/>
          <p:cNvSpPr>
            <a:spLocks noGrp="1" noChangeArrowheads="1"/>
          </p:cNvSpPr>
          <p:nvPr>
            <p:ph type="dt" sz="half" idx="10"/>
          </p:nvPr>
        </p:nvSpPr>
        <p:spPr/>
        <p:txBody>
          <a:bodyPr/>
          <a:lstStyle>
            <a:lvl1pPr>
              <a:defRPr/>
            </a:lvl1pPr>
          </a:lstStyle>
          <a:p>
            <a:pPr>
              <a:defRPr/>
            </a:pPr>
            <a:endParaRPr lang="it-IT"/>
          </a:p>
        </p:txBody>
      </p:sp>
      <p:sp>
        <p:nvSpPr>
          <p:cNvPr id="8" name="Rectangle 10"/>
          <p:cNvSpPr>
            <a:spLocks noGrp="1" noChangeArrowheads="1"/>
          </p:cNvSpPr>
          <p:nvPr>
            <p:ph type="ftr" sz="quarter" idx="11"/>
          </p:nvPr>
        </p:nvSpPr>
        <p:spPr/>
        <p:txBody>
          <a:bodyPr/>
          <a:lstStyle>
            <a:lvl1pPr>
              <a:defRPr/>
            </a:lvl1pPr>
          </a:lstStyle>
          <a:p>
            <a:pPr>
              <a:defRPr/>
            </a:pPr>
            <a:endParaRPr lang="it-IT"/>
          </a:p>
        </p:txBody>
      </p:sp>
      <p:sp>
        <p:nvSpPr>
          <p:cNvPr id="9" name="Rectangle 11"/>
          <p:cNvSpPr>
            <a:spLocks noGrp="1" noChangeArrowheads="1"/>
          </p:cNvSpPr>
          <p:nvPr>
            <p:ph type="sldNum" sz="quarter" idx="12"/>
          </p:nvPr>
        </p:nvSpPr>
        <p:spPr/>
        <p:txBody>
          <a:bodyPr/>
          <a:lstStyle>
            <a:lvl1pPr>
              <a:defRPr/>
            </a:lvl1pPr>
          </a:lstStyle>
          <a:p>
            <a:pPr>
              <a:defRPr/>
            </a:pPr>
            <a:fld id="{E6A6E139-54D2-407D-8761-0EBA56554E60}"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9"/>
          <p:cNvSpPr>
            <a:spLocks noGrp="1" noChangeArrowheads="1"/>
          </p:cNvSpPr>
          <p:nvPr>
            <p:ph type="dt" sz="half" idx="10"/>
          </p:nvPr>
        </p:nvSpPr>
        <p:spPr/>
        <p:txBody>
          <a:bodyPr/>
          <a:lstStyle>
            <a:lvl1pPr>
              <a:defRPr/>
            </a:lvl1pPr>
          </a:lstStyle>
          <a:p>
            <a:pPr>
              <a:defRPr/>
            </a:pPr>
            <a:endParaRPr lang="it-IT"/>
          </a:p>
        </p:txBody>
      </p:sp>
      <p:sp>
        <p:nvSpPr>
          <p:cNvPr id="4" name="Rectangle 10"/>
          <p:cNvSpPr>
            <a:spLocks noGrp="1" noChangeArrowheads="1"/>
          </p:cNvSpPr>
          <p:nvPr>
            <p:ph type="ftr" sz="quarter" idx="11"/>
          </p:nvPr>
        </p:nvSpPr>
        <p:spPr/>
        <p:txBody>
          <a:bodyPr/>
          <a:lstStyle>
            <a:lvl1pPr>
              <a:defRPr/>
            </a:lvl1pPr>
          </a:lstStyle>
          <a:p>
            <a:pPr>
              <a:defRPr/>
            </a:pPr>
            <a:endParaRPr lang="it-IT"/>
          </a:p>
        </p:txBody>
      </p:sp>
      <p:sp>
        <p:nvSpPr>
          <p:cNvPr id="5" name="Rectangle 11"/>
          <p:cNvSpPr>
            <a:spLocks noGrp="1" noChangeArrowheads="1"/>
          </p:cNvSpPr>
          <p:nvPr>
            <p:ph type="sldNum" sz="quarter" idx="12"/>
          </p:nvPr>
        </p:nvSpPr>
        <p:spPr/>
        <p:txBody>
          <a:bodyPr/>
          <a:lstStyle>
            <a:lvl1pPr>
              <a:defRPr/>
            </a:lvl1pPr>
          </a:lstStyle>
          <a:p>
            <a:pPr>
              <a:defRPr/>
            </a:pPr>
            <a:fld id="{E331D470-5A6B-46EF-8524-59DE66EB6270}"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it-IT"/>
          </a:p>
        </p:txBody>
      </p:sp>
      <p:sp>
        <p:nvSpPr>
          <p:cNvPr id="3" name="Rectangle 10"/>
          <p:cNvSpPr>
            <a:spLocks noGrp="1" noChangeArrowheads="1"/>
          </p:cNvSpPr>
          <p:nvPr>
            <p:ph type="ftr" sz="quarter" idx="11"/>
          </p:nvPr>
        </p:nvSpPr>
        <p:spPr/>
        <p:txBody>
          <a:bodyPr/>
          <a:lstStyle>
            <a:lvl1pPr>
              <a:defRPr/>
            </a:lvl1pPr>
          </a:lstStyle>
          <a:p>
            <a:pPr>
              <a:defRPr/>
            </a:pPr>
            <a:endParaRPr lang="it-IT"/>
          </a:p>
        </p:txBody>
      </p:sp>
      <p:sp>
        <p:nvSpPr>
          <p:cNvPr id="4" name="Rectangle 11"/>
          <p:cNvSpPr>
            <a:spLocks noGrp="1" noChangeArrowheads="1"/>
          </p:cNvSpPr>
          <p:nvPr>
            <p:ph type="sldNum" sz="quarter" idx="12"/>
          </p:nvPr>
        </p:nvSpPr>
        <p:spPr/>
        <p:txBody>
          <a:bodyPr/>
          <a:lstStyle>
            <a:lvl1pPr>
              <a:defRPr/>
            </a:lvl1pPr>
          </a:lstStyle>
          <a:p>
            <a:pPr>
              <a:defRPr/>
            </a:pPr>
            <a:fld id="{CB8250E5-4E45-4FD4-A2A8-3AE53D4556C4}"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0230B0D0-17A2-44C6-8242-6B7D750AD0A5}"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9"/>
          <p:cNvSpPr>
            <a:spLocks noGrp="1" noChangeArrowheads="1"/>
          </p:cNvSpPr>
          <p:nvPr>
            <p:ph type="dt" sz="half" idx="10"/>
          </p:nvPr>
        </p:nvSpPr>
        <p:spPr/>
        <p:txBody>
          <a:bodyPr/>
          <a:lstStyle>
            <a:lvl1pPr>
              <a:defRPr/>
            </a:lvl1pPr>
          </a:lstStyle>
          <a:p>
            <a:pPr>
              <a:defRPr/>
            </a:pPr>
            <a:endParaRPr lang="it-IT"/>
          </a:p>
        </p:txBody>
      </p:sp>
      <p:sp>
        <p:nvSpPr>
          <p:cNvPr id="6" name="Rectangle 10"/>
          <p:cNvSpPr>
            <a:spLocks noGrp="1" noChangeArrowheads="1"/>
          </p:cNvSpPr>
          <p:nvPr>
            <p:ph type="ftr" sz="quarter" idx="11"/>
          </p:nvPr>
        </p:nvSpPr>
        <p:spPr/>
        <p:txBody>
          <a:bodyPr/>
          <a:lstStyle>
            <a:lvl1pPr>
              <a:defRPr/>
            </a:lvl1pPr>
          </a:lstStyle>
          <a:p>
            <a:pPr>
              <a:defRPr/>
            </a:pPr>
            <a:endParaRPr lang="it-IT"/>
          </a:p>
        </p:txBody>
      </p:sp>
      <p:sp>
        <p:nvSpPr>
          <p:cNvPr id="7" name="Rectangle 11"/>
          <p:cNvSpPr>
            <a:spLocks noGrp="1" noChangeArrowheads="1"/>
          </p:cNvSpPr>
          <p:nvPr>
            <p:ph type="sldNum" sz="quarter" idx="12"/>
          </p:nvPr>
        </p:nvSpPr>
        <p:spPr/>
        <p:txBody>
          <a:bodyPr/>
          <a:lstStyle>
            <a:lvl1pPr>
              <a:defRPr/>
            </a:lvl1pPr>
          </a:lstStyle>
          <a:p>
            <a:pPr>
              <a:defRPr/>
            </a:pPr>
            <a:fld id="{D9994404-1F13-4415-BB47-685B9C8CB3B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10.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theme" Target="../theme/theme1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5.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6.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7.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9.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theme" Target="../theme/theme2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2.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theme" Target="../theme/theme23.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theme" Target="../theme/theme24.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theme" Target="../theme/theme2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26.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27.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theme" Target="../theme/theme28.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theme" Target="../theme/theme2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slideLayout" Target="../slideLayouts/slideLayout3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latin typeface="Times New Roman" pitchFamily="18" charset="0"/>
              </a:endParaRPr>
            </a:p>
          </p:txBody>
        </p:sp>
      </p:grpSp>
      <p:grpSp>
        <p:nvGrpSpPr>
          <p:cNvPr id="1024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p>
          </p:txBody>
        </p:sp>
      </p:grpSp>
      <p:grpSp>
        <p:nvGrpSpPr>
          <p:cNvPr id="1024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p>
          </p:txBody>
        </p:sp>
      </p:grpSp>
      <p:grpSp>
        <p:nvGrpSpPr>
          <p:cNvPr id="1024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p>
          </p:txBody>
        </p:sp>
      </p:grpSp>
      <p:grpSp>
        <p:nvGrpSpPr>
          <p:cNvPr id="1024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468" r:id="rId1"/>
    <p:sldLayoutId id="2147496469" r:id="rId2"/>
    <p:sldLayoutId id="2147496470" r:id="rId3"/>
    <p:sldLayoutId id="2147496471" r:id="rId4"/>
    <p:sldLayoutId id="2147496472" r:id="rId5"/>
    <p:sldLayoutId id="2147496473" r:id="rId6"/>
    <p:sldLayoutId id="2147496474" r:id="rId7"/>
    <p:sldLayoutId id="2147496475" r:id="rId8"/>
    <p:sldLayoutId id="2147496476" r:id="rId9"/>
    <p:sldLayoutId id="2147496477" r:id="rId10"/>
    <p:sldLayoutId id="2147496478" r:id="rId11"/>
    <p:sldLayoutId id="2147496479" r:id="rId12"/>
    <p:sldLayoutId id="2147496480" r:id="rId13"/>
    <p:sldLayoutId id="2147496481"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7987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7987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Verdana" pitchFamily="34" charset="0"/>
                <a:cs typeface="Arial" pitchFamily="34"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7987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7987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7988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7988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grpSp>
        <p:nvGrpSpPr>
          <p:cNvPr id="5" name="Group 11"/>
          <p:cNvGrpSpPr>
            <a:grpSpLocks/>
          </p:cNvGrpSpPr>
          <p:nvPr/>
        </p:nvGrpSpPr>
        <p:grpSpPr bwMode="auto">
          <a:xfrm>
            <a:off x="76200" y="176213"/>
            <a:ext cx="8745538" cy="161925"/>
            <a:chOff x="48" y="111"/>
            <a:chExt cx="5509" cy="102"/>
          </a:xfrm>
        </p:grpSpPr>
        <p:sp>
          <p:nvSpPr>
            <p:cNvPr id="7988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7988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grpSp>
        <p:nvGrpSpPr>
          <p:cNvPr id="6" name="Group 14"/>
          <p:cNvGrpSpPr>
            <a:grpSpLocks/>
          </p:cNvGrpSpPr>
          <p:nvPr/>
        </p:nvGrpSpPr>
        <p:grpSpPr bwMode="auto">
          <a:xfrm>
            <a:off x="71438" y="176213"/>
            <a:ext cx="8745537" cy="161925"/>
            <a:chOff x="45" y="111"/>
            <a:chExt cx="5509" cy="102"/>
          </a:xfrm>
        </p:grpSpPr>
        <p:sp>
          <p:nvSpPr>
            <p:cNvPr id="79887"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sp>
          <p:nvSpPr>
            <p:cNvPr id="79888"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b="0">
                <a:solidFill>
                  <a:srgbClr val="F8F8F8"/>
                </a:solidFill>
                <a:latin typeface="Verdana" pitchFamily="34" charset="0"/>
                <a:cs typeface="Arial" pitchFamily="34" charset="0"/>
              </a:endParaRPr>
            </a:p>
          </p:txBody>
        </p:sp>
      </p:grpSp>
      <p:sp>
        <p:nvSpPr>
          <p:cNvPr id="3079"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3080"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9891"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cs typeface="+mn-cs"/>
              </a:defRPr>
            </a:lvl1pPr>
          </a:lstStyle>
          <a:p>
            <a:pPr>
              <a:defRPr/>
            </a:pPr>
            <a:endParaRPr lang="it-IT" b="0">
              <a:solidFill>
                <a:srgbClr val="F8F8F8"/>
              </a:solidFill>
              <a:latin typeface="Verdana" pitchFamily="34" charset="0"/>
            </a:endParaRPr>
          </a:p>
        </p:txBody>
      </p:sp>
      <p:sp>
        <p:nvSpPr>
          <p:cNvPr id="79892"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cs typeface="+mn-cs"/>
              </a:defRPr>
            </a:lvl1pPr>
          </a:lstStyle>
          <a:p>
            <a:pPr>
              <a:defRPr/>
            </a:pPr>
            <a:endParaRPr lang="it-IT" b="0">
              <a:solidFill>
                <a:srgbClr val="F8F8F8"/>
              </a:solidFill>
              <a:latin typeface="Verdana" pitchFamily="34" charset="0"/>
            </a:endParaRPr>
          </a:p>
        </p:txBody>
      </p:sp>
      <p:sp>
        <p:nvSpPr>
          <p:cNvPr id="79893"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cs typeface="+mn-cs"/>
              </a:defRPr>
            </a:lvl1pPr>
          </a:lstStyle>
          <a:p>
            <a:pPr>
              <a:defRPr/>
            </a:pPr>
            <a:fld id="{4F725FC0-04BC-45EB-96CA-32F52FCDA112}" type="slidenum">
              <a:rPr lang="it-IT" b="0">
                <a:solidFill>
                  <a:srgbClr val="F8F8F8"/>
                </a:solidFill>
                <a:latin typeface="Verdana" pitchFamily="34" charset="0"/>
              </a:rPr>
              <a:pPr>
                <a:defRPr/>
              </a:pPr>
              <a:t>‹N›</a:t>
            </a:fld>
            <a:endParaRPr lang="it-IT" b="0">
              <a:solidFill>
                <a:srgbClr val="F8F8F8"/>
              </a:solidFill>
              <a:latin typeface="Verdana" pitchFamily="34" charset="0"/>
            </a:endParaRPr>
          </a:p>
        </p:txBody>
      </p:sp>
    </p:spTree>
  </p:cSld>
  <p:clrMap bg1="dk2" tx1="lt1" bg2="dk1" tx2="lt2" accent1="accent1" accent2="accent2" accent3="accent3" accent4="accent4" accent5="accent5" accent6="accent6" hlink="hlink" folHlink="folHlink"/>
  <p:sldLayoutIdLst>
    <p:sldLayoutId id="2147496636" r:id="rId1"/>
    <p:sldLayoutId id="2147496637" r:id="rId2"/>
    <p:sldLayoutId id="2147496638" r:id="rId3"/>
    <p:sldLayoutId id="2147496639" r:id="rId4"/>
    <p:sldLayoutId id="2147496640" r:id="rId5"/>
    <p:sldLayoutId id="2147496641" r:id="rId6"/>
    <p:sldLayoutId id="2147496642" r:id="rId7"/>
    <p:sldLayoutId id="2147496643" r:id="rId8"/>
    <p:sldLayoutId id="2147496644" r:id="rId9"/>
    <p:sldLayoutId id="2147496645" r:id="rId10"/>
    <p:sldLayoutId id="2147496646" r:id="rId11"/>
    <p:sldLayoutId id="2147496647" r:id="rId12"/>
    <p:sldLayoutId id="2147496648" r:id="rId13"/>
    <p:sldLayoutId id="2147496649" r:id="rId14"/>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rPr>
              <a:pPr fontAlgn="auto">
                <a:spcBef>
                  <a:spcPts val="0"/>
                </a:spcBef>
                <a:spcAft>
                  <a:spcPts val="0"/>
                </a:spcAft>
              </a:pPr>
              <a:t>‹N›</a:t>
            </a:fld>
            <a:endParaRPr kumimoji="0" lang="it-IT"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678" r:id="rId1"/>
    <p:sldLayoutId id="2147496679" r:id="rId2"/>
    <p:sldLayoutId id="2147496680" r:id="rId3"/>
    <p:sldLayoutId id="2147496681" r:id="rId4"/>
    <p:sldLayoutId id="2147496682" r:id="rId5"/>
    <p:sldLayoutId id="2147496683" r:id="rId6"/>
    <p:sldLayoutId id="2147496684" r:id="rId7"/>
    <p:sldLayoutId id="2147496685" r:id="rId8"/>
    <p:sldLayoutId id="2147496686" r:id="rId9"/>
    <p:sldLayoutId id="2147496687" r:id="rId10"/>
    <p:sldLayoutId id="2147496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rPr>
              <a:pPr fontAlgn="auto">
                <a:spcBef>
                  <a:spcPts val="0"/>
                </a:spcBef>
                <a:spcAft>
                  <a:spcPts val="0"/>
                </a:spcAft>
              </a:pPr>
              <a:t>‹N›</a:t>
            </a:fld>
            <a:endParaRPr kumimoji="0" lang="it-IT"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690" r:id="rId1"/>
    <p:sldLayoutId id="2147496691" r:id="rId2"/>
    <p:sldLayoutId id="2147496692" r:id="rId3"/>
    <p:sldLayoutId id="2147496693" r:id="rId4"/>
    <p:sldLayoutId id="2147496694" r:id="rId5"/>
    <p:sldLayoutId id="2147496695" r:id="rId6"/>
    <p:sldLayoutId id="2147496696" r:id="rId7"/>
    <p:sldLayoutId id="2147496697" r:id="rId8"/>
    <p:sldLayoutId id="2147496698" r:id="rId9"/>
    <p:sldLayoutId id="2147496699" r:id="rId10"/>
    <p:sldLayoutId id="2147496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702" r:id="rId1"/>
    <p:sldLayoutId id="2147496703" r:id="rId2"/>
    <p:sldLayoutId id="2147496704" r:id="rId3"/>
    <p:sldLayoutId id="2147496705" r:id="rId4"/>
    <p:sldLayoutId id="2147496706" r:id="rId5"/>
    <p:sldLayoutId id="2147496707" r:id="rId6"/>
    <p:sldLayoutId id="2147496708" r:id="rId7"/>
    <p:sldLayoutId id="2147496709" r:id="rId8"/>
    <p:sldLayoutId id="2147496710" r:id="rId9"/>
    <p:sldLayoutId id="2147496711" r:id="rId10"/>
    <p:sldLayoutId id="2147496712" r:id="rId11"/>
    <p:sldLayoutId id="2147496713" r:id="rId12"/>
    <p:sldLayoutId id="2147496714" r:id="rId13"/>
    <p:sldLayoutId id="2147496715"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525" y="-20638"/>
            <a:ext cx="9153525" cy="6878638"/>
            <a:chOff x="-6" y="-13"/>
            <a:chExt cx="5766" cy="4333"/>
          </a:xfrm>
        </p:grpSpPr>
        <p:sp>
          <p:nvSpPr>
            <p:cNvPr id="307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kumimoji="0" lang="it-IT" sz="3600" b="0">
                <a:solidFill>
                  <a:srgbClr val="FFFFFF"/>
                </a:solidFill>
                <a:latin typeface="Verdana"/>
              </a:endParaRPr>
            </a:p>
          </p:txBody>
        </p:sp>
        <p:sp>
          <p:nvSpPr>
            <p:cNvPr id="3076"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kumimoji="0" lang="it-IT" sz="3600" b="0">
                <a:solidFill>
                  <a:srgbClr val="FFFFFF"/>
                </a:solidFill>
                <a:latin typeface="Verdana"/>
              </a:endParaRPr>
            </a:p>
          </p:txBody>
        </p:sp>
        <p:sp>
          <p:nvSpPr>
            <p:cNvPr id="3077"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78"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79"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80"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81"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82"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kumimoji="0" lang="it-IT" sz="3600" b="0">
                <a:solidFill>
                  <a:srgbClr val="FFFFFF"/>
                </a:solidFill>
                <a:latin typeface="Verdana"/>
              </a:endParaRPr>
            </a:p>
          </p:txBody>
        </p:sp>
        <p:sp>
          <p:nvSpPr>
            <p:cNvPr id="3083"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kumimoji="0" lang="it-IT" sz="3600" b="0">
                <a:solidFill>
                  <a:srgbClr val="FFFFFF"/>
                </a:solidFill>
                <a:latin typeface="Verdana"/>
              </a:endParaRPr>
            </a:p>
          </p:txBody>
        </p:sp>
      </p:grpSp>
      <p:sp>
        <p:nvSpPr>
          <p:cNvPr id="3084" name="Rectangle 1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85" name="Rectangle 1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3086" name="Rectangle 1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kumimoji="0" lang="it-IT" b="0">
              <a:solidFill>
                <a:srgbClr val="FFFFFF"/>
              </a:solidFill>
              <a:latin typeface="Verdana"/>
            </a:endParaRPr>
          </a:p>
        </p:txBody>
      </p:sp>
      <p:sp>
        <p:nvSpPr>
          <p:cNvPr id="3087" name="Rectangle 1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kumimoji="0" lang="it-IT" b="0">
              <a:solidFill>
                <a:srgbClr val="FFFFFF"/>
              </a:solidFill>
              <a:latin typeface="Verdana"/>
            </a:endParaRPr>
          </a:p>
        </p:txBody>
      </p:sp>
      <p:sp>
        <p:nvSpPr>
          <p:cNvPr id="3088" name="Rectangle 1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9D51577-997E-4D18-BE38-B11199FEE7EC}" type="slidenum">
              <a:rPr kumimoji="0" lang="it-IT" b="0">
                <a:solidFill>
                  <a:srgbClr val="FFFFFF"/>
                </a:solidFill>
                <a:latin typeface="Verdana"/>
              </a:rPr>
              <a:pPr/>
              <a:t>‹N›</a:t>
            </a:fld>
            <a:endParaRPr kumimoji="0" lang="it-IT" b="0">
              <a:solidFill>
                <a:srgbClr val="FFFFFF"/>
              </a:solidFill>
              <a:latin typeface="Verdana"/>
            </a:endParaRPr>
          </a:p>
        </p:txBody>
      </p:sp>
    </p:spTree>
  </p:cSld>
  <p:clrMap bg1="dk2" tx1="lt1" bg2="dk1" tx2="lt2" accent1="accent1" accent2="accent2" accent3="accent3" accent4="accent4" accent5="accent5" accent6="accent6" hlink="hlink" folHlink="folHlink"/>
  <p:sldLayoutIdLst>
    <p:sldLayoutId id="2147496741" r:id="rId1"/>
    <p:sldLayoutId id="2147496742" r:id="rId2"/>
    <p:sldLayoutId id="2147496743" r:id="rId3"/>
    <p:sldLayoutId id="2147496744" r:id="rId4"/>
    <p:sldLayoutId id="2147496745" r:id="rId5"/>
    <p:sldLayoutId id="2147496746" r:id="rId6"/>
    <p:sldLayoutId id="2147496747" r:id="rId7"/>
    <p:sldLayoutId id="2147496748" r:id="rId8"/>
    <p:sldLayoutId id="2147496749" r:id="rId9"/>
    <p:sldLayoutId id="2147496750" r:id="rId10"/>
    <p:sldLayoutId id="2147496751" r:id="rId11"/>
    <p:sldLayoutId id="2147496752" r:id="rId12"/>
    <p:sldLayoutId id="2147496753" r:id="rId13"/>
    <p:sldLayoutId id="2147496754" r:id="rId14"/>
    <p:sldLayoutId id="2147496755"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9"/>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4" y="220664"/>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latin typeface="Tahoma"/>
              </a:endParaRPr>
            </a:p>
          </p:txBody>
        </p:sp>
      </p:grpSp>
      <p:grpSp>
        <p:nvGrpSpPr>
          <p:cNvPr id="4" name="Group 8"/>
          <p:cNvGrpSpPr>
            <a:grpSpLocks/>
          </p:cNvGrpSpPr>
          <p:nvPr/>
        </p:nvGrpSpPr>
        <p:grpSpPr bwMode="auto">
          <a:xfrm>
            <a:off x="412751"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grpSp>
      <p:grpSp>
        <p:nvGrpSpPr>
          <p:cNvPr id="5" name="Group 11"/>
          <p:cNvGrpSpPr>
            <a:grpSpLocks/>
          </p:cNvGrpSpPr>
          <p:nvPr/>
        </p:nvGrpSpPr>
        <p:grpSpPr bwMode="auto">
          <a:xfrm>
            <a:off x="76200" y="176213"/>
            <a:ext cx="8745539"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grpSp>
      <p:grpSp>
        <p:nvGrpSpPr>
          <p:cNvPr id="6" name="Group 14"/>
          <p:cNvGrpSpPr>
            <a:grpSpLocks/>
          </p:cNvGrpSpPr>
          <p:nvPr/>
        </p:nvGrpSpPr>
        <p:grpSpPr bwMode="auto">
          <a:xfrm>
            <a:off x="71440"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latin typeface="Tahoma"/>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757" r:id="rId1"/>
    <p:sldLayoutId id="2147496758" r:id="rId2"/>
    <p:sldLayoutId id="2147496759" r:id="rId3"/>
    <p:sldLayoutId id="2147496760" r:id="rId4"/>
    <p:sldLayoutId id="2147496761" r:id="rId5"/>
    <p:sldLayoutId id="2147496762" r:id="rId6"/>
    <p:sldLayoutId id="2147496763" r:id="rId7"/>
    <p:sldLayoutId id="2147496764" r:id="rId8"/>
    <p:sldLayoutId id="2147496765" r:id="rId9"/>
    <p:sldLayoutId id="2147496766" r:id="rId10"/>
    <p:sldLayoutId id="2147496767" r:id="rId11"/>
    <p:sldLayoutId id="2147496768" r:id="rId12"/>
    <p:sldLayoutId id="2147496769" r:id="rId13"/>
    <p:sldLayoutId id="2147496770"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826B94B-5012-465C-B03C-2E56B3EFD0B8}"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smtClean="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smtClean="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C0F11BF-924D-481B-9C9F-EB7D1D0284EC}" type="slidenum">
              <a:rPr kumimoji="0" lang="it-IT" b="0" smtClean="0">
                <a:solidFill>
                  <a:prstClr val="black">
                    <a:tint val="75000"/>
                  </a:prstClr>
                </a:solidFill>
                <a:latin typeface="Calibri"/>
              </a:rPr>
              <a:pPr fontAlgn="auto">
                <a:spcBef>
                  <a:spcPts val="0"/>
                </a:spcBef>
                <a:spcAft>
                  <a:spcPts val="0"/>
                </a:spcAft>
              </a:pPr>
              <a:t>‹N›</a:t>
            </a:fld>
            <a:endParaRPr kumimoji="0" lang="it-IT" b="0" smtClean="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772" r:id="rId1"/>
    <p:sldLayoutId id="2147496773" r:id="rId2"/>
    <p:sldLayoutId id="2147496774" r:id="rId3"/>
    <p:sldLayoutId id="2147496775" r:id="rId4"/>
    <p:sldLayoutId id="2147496776" r:id="rId5"/>
    <p:sldLayoutId id="2147496777" r:id="rId6"/>
    <p:sldLayoutId id="2147496778" r:id="rId7"/>
    <p:sldLayoutId id="2147496779" r:id="rId8"/>
    <p:sldLayoutId id="2147496780" r:id="rId9"/>
    <p:sldLayoutId id="2147496781" r:id="rId10"/>
    <p:sldLayoutId id="2147496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cs typeface="Arial" charset="0"/>
              </a:rPr>
              <a:pPr fontAlgn="auto">
                <a:spcBef>
                  <a:spcPts val="0"/>
                </a:spcBef>
                <a:spcAft>
                  <a:spcPts val="0"/>
                </a:spcAft>
              </a:pPr>
              <a:t>03/03/2016</a:t>
            </a:fld>
            <a:endParaRPr kumimoji="0" lang="it-IT" b="0">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cs typeface="Arial" charset="0"/>
              </a:rPr>
              <a:pPr fontAlgn="auto">
                <a:spcBef>
                  <a:spcPts val="0"/>
                </a:spcBef>
                <a:spcAft>
                  <a:spcPts val="0"/>
                </a:spcAft>
              </a:pPr>
              <a:t>‹N›</a:t>
            </a:fld>
            <a:endParaRPr kumimoji="0" lang="it-IT" b="0">
              <a:solidFill>
                <a:prstClr val="black">
                  <a:tint val="75000"/>
                </a:prstClr>
              </a:solidFill>
              <a:latin typeface="Calibri"/>
              <a:cs typeface="Arial" charset="0"/>
            </a:endParaRPr>
          </a:p>
        </p:txBody>
      </p:sp>
    </p:spTree>
  </p:cSld>
  <p:clrMap bg1="lt1" tx1="dk1" bg2="lt2" tx2="dk2" accent1="accent1" accent2="accent2" accent3="accent3" accent4="accent4" accent5="accent5" accent6="accent6" hlink="hlink" folHlink="folHlink"/>
  <p:sldLayoutIdLst>
    <p:sldLayoutId id="2147496784" r:id="rId1"/>
    <p:sldLayoutId id="2147496785" r:id="rId2"/>
    <p:sldLayoutId id="2147496786" r:id="rId3"/>
    <p:sldLayoutId id="2147496787" r:id="rId4"/>
    <p:sldLayoutId id="2147496788" r:id="rId5"/>
    <p:sldLayoutId id="2147496789" r:id="rId6"/>
    <p:sldLayoutId id="2147496790" r:id="rId7"/>
    <p:sldLayoutId id="2147496791" r:id="rId8"/>
    <p:sldLayoutId id="2147496792" r:id="rId9"/>
    <p:sldLayoutId id="2147496793" r:id="rId10"/>
    <p:sldLayoutId id="2147496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rPr>
              <a:pPr fontAlgn="auto">
                <a:spcBef>
                  <a:spcPts val="0"/>
                </a:spcBef>
                <a:spcAft>
                  <a:spcPts val="0"/>
                </a:spcAft>
              </a:pPr>
              <a:t>‹N›</a:t>
            </a:fld>
            <a:endParaRPr kumimoji="0" lang="it-IT"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rPr>
              <a:pPr fontAlgn="auto">
                <a:spcBef>
                  <a:spcPts val="0"/>
                </a:spcBef>
                <a:spcAft>
                  <a:spcPts val="0"/>
                </a:spcAft>
              </a:pPr>
              <a:t>‹N›</a:t>
            </a:fld>
            <a:endParaRPr kumimoji="0" lang="it-IT"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853" r:id="rId1"/>
    <p:sldLayoutId id="2147496854" r:id="rId2"/>
    <p:sldLayoutId id="2147496855" r:id="rId3"/>
    <p:sldLayoutId id="2147496856" r:id="rId4"/>
    <p:sldLayoutId id="2147496857" r:id="rId5"/>
    <p:sldLayoutId id="2147496858" r:id="rId6"/>
    <p:sldLayoutId id="2147496859" r:id="rId7"/>
    <p:sldLayoutId id="2147496860" r:id="rId8"/>
    <p:sldLayoutId id="2147496861" r:id="rId9"/>
    <p:sldLayoutId id="2147496862" r:id="rId10"/>
    <p:sldLayoutId id="2147496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0"/>
            <a:ext cx="9144000" cy="6918325"/>
            <a:chOff x="0" y="0"/>
            <a:chExt cx="5760" cy="4358"/>
          </a:xfrm>
        </p:grpSpPr>
        <p:sp>
          <p:nvSpPr>
            <p:cNvPr id="480259"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it-IT"/>
            </a:p>
          </p:txBody>
        </p:sp>
        <p:sp>
          <p:nvSpPr>
            <p:cNvPr id="480260"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it-IT"/>
            </a:p>
          </p:txBody>
        </p:sp>
        <p:sp>
          <p:nvSpPr>
            <p:cNvPr id="480261"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480262"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it-IT"/>
            </a:p>
          </p:txBody>
        </p:sp>
        <p:sp>
          <p:nvSpPr>
            <p:cNvPr id="480263"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480264"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it-IT"/>
            </a:p>
          </p:txBody>
        </p:sp>
        <p:sp>
          <p:nvSpPr>
            <p:cNvPr id="480265"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480266"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it-IT"/>
            </a:p>
          </p:txBody>
        </p:sp>
      </p:grpSp>
      <p:sp>
        <p:nvSpPr>
          <p:cNvPr id="12291"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480268"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b="0"/>
            </a:lvl1pPr>
          </a:lstStyle>
          <a:p>
            <a:pPr>
              <a:defRPr/>
            </a:pPr>
            <a:endParaRPr lang="it-IT"/>
          </a:p>
        </p:txBody>
      </p:sp>
      <p:sp>
        <p:nvSpPr>
          <p:cNvPr id="480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kumimoji="0" sz="1400" b="0"/>
            </a:lvl1pPr>
          </a:lstStyle>
          <a:p>
            <a:pPr>
              <a:defRPr/>
            </a:pPr>
            <a:endParaRPr lang="it-IT"/>
          </a:p>
        </p:txBody>
      </p:sp>
      <p:sp>
        <p:nvSpPr>
          <p:cNvPr id="480270"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b="0"/>
            </a:lvl1pPr>
          </a:lstStyle>
          <a:p>
            <a:pPr>
              <a:defRPr/>
            </a:pPr>
            <a:fld id="{FE9A7C84-B746-4898-B548-E47F75920530}" type="slidenum">
              <a:rPr lang="it-IT"/>
              <a:pPr>
                <a:defRPr/>
              </a:pPr>
              <a:t>‹N›</a:t>
            </a:fld>
            <a:endParaRPr lang="it-IT"/>
          </a:p>
        </p:txBody>
      </p:sp>
      <p:sp>
        <p:nvSpPr>
          <p:cNvPr id="12295"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96494" r:id="rId1"/>
    <p:sldLayoutId id="2147496495" r:id="rId2"/>
    <p:sldLayoutId id="2147496496" r:id="rId3"/>
    <p:sldLayoutId id="2147496497" r:id="rId4"/>
    <p:sldLayoutId id="2147496498" r:id="rId5"/>
    <p:sldLayoutId id="2147496499" r:id="rId6"/>
    <p:sldLayoutId id="2147496500" r:id="rId7"/>
    <p:sldLayoutId id="2147496501" r:id="rId8"/>
    <p:sldLayoutId id="2147496502" r:id="rId9"/>
    <p:sldLayoutId id="2147496503" r:id="rId10"/>
    <p:sldLayoutId id="2147496504"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defRPr>
      </a:lvl2pPr>
      <a:lvl3pPr algn="ctr" rtl="0" eaLnBrk="0" fontAlgn="base" hangingPunct="0">
        <a:spcBef>
          <a:spcPct val="0"/>
        </a:spcBef>
        <a:spcAft>
          <a:spcPct val="0"/>
        </a:spcAft>
        <a:defRPr sz="4400">
          <a:solidFill>
            <a:schemeClr val="tx2"/>
          </a:solidFill>
          <a:latin typeface="Tahoma" pitchFamily="34" charset="0"/>
        </a:defRPr>
      </a:lvl3pPr>
      <a:lvl4pPr algn="ctr" rtl="0" eaLnBrk="0" fontAlgn="base" hangingPunct="0">
        <a:spcBef>
          <a:spcPct val="0"/>
        </a:spcBef>
        <a:spcAft>
          <a:spcPct val="0"/>
        </a:spcAft>
        <a:defRPr sz="4400">
          <a:solidFill>
            <a:schemeClr val="tx2"/>
          </a:solidFill>
          <a:latin typeface="Tahoma" pitchFamily="34" charset="0"/>
        </a:defRPr>
      </a:lvl4pPr>
      <a:lvl5pPr algn="ctr" rtl="0" eaLnBrk="0" fontAlgn="base" hangingPunct="0">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880" r:id="rId1"/>
    <p:sldLayoutId id="2147496881" r:id="rId2"/>
    <p:sldLayoutId id="2147496882" r:id="rId3"/>
    <p:sldLayoutId id="2147496883" r:id="rId4"/>
    <p:sldLayoutId id="2147496884" r:id="rId5"/>
    <p:sldLayoutId id="2147496885" r:id="rId6"/>
    <p:sldLayoutId id="2147496886" r:id="rId7"/>
    <p:sldLayoutId id="2147496887" r:id="rId8"/>
    <p:sldLayoutId id="2147496888" r:id="rId9"/>
    <p:sldLayoutId id="2147496889" r:id="rId10"/>
    <p:sldLayoutId id="2147496890" r:id="rId11"/>
    <p:sldLayoutId id="2147496891" r:id="rId12"/>
    <p:sldLayoutId id="2147496892" r:id="rId13"/>
    <p:sldLayoutId id="2147496893"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9E4D03-D0F9-4597-87BA-CAC3A948B53E}" type="datetimeFigureOut">
              <a:rPr kumimoji="0" lang="it-IT" b="0" smtClean="0">
                <a:solidFill>
                  <a:prstClr val="black">
                    <a:tint val="75000"/>
                  </a:prstClr>
                </a:solidFill>
                <a:latin typeface="Calibri"/>
              </a:rPr>
              <a:pPr fontAlgn="auto">
                <a:spcBef>
                  <a:spcPts val="0"/>
                </a:spcBef>
                <a:spcAft>
                  <a:spcPts val="0"/>
                </a:spcAft>
              </a:pPr>
              <a:t>03/03/2016</a:t>
            </a:fld>
            <a:endParaRPr kumimoji="0"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6FFD6A-8394-467F-92AC-CDB50D3D6E0E}" type="slidenum">
              <a:rPr kumimoji="0" lang="it-IT" b="0" smtClean="0">
                <a:solidFill>
                  <a:prstClr val="black">
                    <a:tint val="75000"/>
                  </a:prstClr>
                </a:solidFill>
                <a:latin typeface="Calibri"/>
              </a:rPr>
              <a:pPr fontAlgn="auto">
                <a:spcBef>
                  <a:spcPts val="0"/>
                </a:spcBef>
                <a:spcAft>
                  <a:spcPts val="0"/>
                </a:spcAft>
              </a:pPr>
              <a:t>‹N›</a:t>
            </a:fld>
            <a:endParaRPr kumimoji="0" lang="it-IT"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96921" r:id="rId1"/>
    <p:sldLayoutId id="2147496922" r:id="rId2"/>
    <p:sldLayoutId id="2147496923" r:id="rId3"/>
    <p:sldLayoutId id="2147496924" r:id="rId4"/>
    <p:sldLayoutId id="2147496925" r:id="rId5"/>
    <p:sldLayoutId id="2147496926" r:id="rId6"/>
    <p:sldLayoutId id="2147496927" r:id="rId7"/>
    <p:sldLayoutId id="2147496928" r:id="rId8"/>
    <p:sldLayoutId id="2147496929" r:id="rId9"/>
    <p:sldLayoutId id="2147496930" r:id="rId10"/>
    <p:sldLayoutId id="2147496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3379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79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3379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79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3380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5" name="Group 11"/>
          <p:cNvGrpSpPr>
            <a:grpSpLocks/>
          </p:cNvGrpSpPr>
          <p:nvPr/>
        </p:nvGrpSpPr>
        <p:grpSpPr bwMode="auto">
          <a:xfrm>
            <a:off x="76200" y="176213"/>
            <a:ext cx="8745538" cy="161925"/>
            <a:chOff x="48" y="111"/>
            <a:chExt cx="5509" cy="102"/>
          </a:xfrm>
        </p:grpSpPr>
        <p:sp>
          <p:nvSpPr>
            <p:cNvPr id="3380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5" name="Rectangle 13"/>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6" name="Group 14"/>
          <p:cNvGrpSpPr>
            <a:grpSpLocks/>
          </p:cNvGrpSpPr>
          <p:nvPr/>
        </p:nvGrpSpPr>
        <p:grpSpPr bwMode="auto">
          <a:xfrm>
            <a:off x="71438" y="176213"/>
            <a:ext cx="8745537" cy="161925"/>
            <a:chOff x="45" y="111"/>
            <a:chExt cx="5509" cy="102"/>
          </a:xfrm>
        </p:grpSpPr>
        <p:sp>
          <p:nvSpPr>
            <p:cNvPr id="33807"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8"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sp>
        <p:nvSpPr>
          <p:cNvPr id="33809"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33810"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33811"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Times New Roman" pitchFamily="18" charset="0"/>
              </a:defRPr>
            </a:lvl1pPr>
          </a:lstStyle>
          <a:p>
            <a:endParaRPr kumimoji="0" lang="it-IT" sz="1400" b="0">
              <a:solidFill>
                <a:srgbClr val="F8F8F8"/>
              </a:solidFill>
            </a:endParaRPr>
          </a:p>
        </p:txBody>
      </p:sp>
      <p:sp>
        <p:nvSpPr>
          <p:cNvPr id="33812"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latin typeface="Times New Roman" pitchFamily="18" charset="0"/>
              </a:defRPr>
            </a:lvl1pPr>
          </a:lstStyle>
          <a:p>
            <a:endParaRPr kumimoji="0" lang="it-IT" sz="1400" b="0">
              <a:solidFill>
                <a:srgbClr val="F8F8F8"/>
              </a:solidFill>
            </a:endParaRPr>
          </a:p>
        </p:txBody>
      </p:sp>
      <p:sp>
        <p:nvSpPr>
          <p:cNvPr id="33813"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Times New Roman" pitchFamily="18" charset="0"/>
              </a:defRPr>
            </a:lvl1pPr>
          </a:lstStyle>
          <a:p>
            <a:fld id="{18A909FD-3AAC-4CCB-B53D-0E81A8FE6F63}" type="slidenum">
              <a:rPr kumimoji="0" lang="it-IT" sz="1400" b="0">
                <a:solidFill>
                  <a:srgbClr val="F8F8F8"/>
                </a:solidFill>
              </a:rPr>
              <a:pPr/>
              <a:t>‹N›</a:t>
            </a:fld>
            <a:endParaRPr kumimoji="0" lang="it-IT" sz="1400" b="0">
              <a:solidFill>
                <a:srgbClr val="F8F8F8"/>
              </a:solidFill>
            </a:endParaRPr>
          </a:p>
        </p:txBody>
      </p:sp>
    </p:spTree>
  </p:cSld>
  <p:clrMap bg1="dk2" tx1="lt1" bg2="dk1" tx2="lt2" accent1="accent1" accent2="accent2" accent3="accent3" accent4="accent4" accent5="accent5" accent6="accent6" hlink="hlink" folHlink="folHlink"/>
  <p:sldLayoutIdLst>
    <p:sldLayoutId id="2147496933" r:id="rId1"/>
    <p:sldLayoutId id="2147496934" r:id="rId2"/>
    <p:sldLayoutId id="2147496935" r:id="rId3"/>
    <p:sldLayoutId id="2147496936" r:id="rId4"/>
    <p:sldLayoutId id="2147496937" r:id="rId5"/>
    <p:sldLayoutId id="2147496938" r:id="rId6"/>
    <p:sldLayoutId id="2147496939" r:id="rId7"/>
    <p:sldLayoutId id="2147496940" r:id="rId8"/>
    <p:sldLayoutId id="2147496941" r:id="rId9"/>
    <p:sldLayoutId id="2147496942" r:id="rId10"/>
    <p:sldLayoutId id="2147496943" r:id="rId11"/>
    <p:sldLayoutId id="2147496944" r:id="rId12"/>
  </p:sldLayoutIdLst>
  <p:transition/>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itchFamily="34" charset="0"/>
        </a:defRPr>
      </a:lvl2pPr>
      <a:lvl3pPr algn="l" rtl="0" fontAlgn="base">
        <a:spcBef>
          <a:spcPct val="0"/>
        </a:spcBef>
        <a:spcAft>
          <a:spcPct val="0"/>
        </a:spcAft>
        <a:defRPr sz="3600">
          <a:solidFill>
            <a:schemeClr val="tx2"/>
          </a:solidFill>
          <a:latin typeface="Tahoma" pitchFamily="34" charset="0"/>
        </a:defRPr>
      </a:lvl3pPr>
      <a:lvl4pPr algn="l" rtl="0" fontAlgn="base">
        <a:spcBef>
          <a:spcPct val="0"/>
        </a:spcBef>
        <a:spcAft>
          <a:spcPct val="0"/>
        </a:spcAft>
        <a:defRPr sz="3600">
          <a:solidFill>
            <a:schemeClr val="tx2"/>
          </a:solidFill>
          <a:latin typeface="Tahoma" pitchFamily="34" charset="0"/>
        </a:defRPr>
      </a:lvl4pPr>
      <a:lvl5pPr algn="l" rtl="0" fontAlgn="base">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946" r:id="rId1"/>
    <p:sldLayoutId id="2147496947" r:id="rId2"/>
    <p:sldLayoutId id="2147496948" r:id="rId3"/>
    <p:sldLayoutId id="2147496949" r:id="rId4"/>
    <p:sldLayoutId id="2147496950" r:id="rId5"/>
    <p:sldLayoutId id="2147496951" r:id="rId6"/>
    <p:sldLayoutId id="2147496952" r:id="rId7"/>
    <p:sldLayoutId id="2147496953" r:id="rId8"/>
    <p:sldLayoutId id="2147496954" r:id="rId9"/>
    <p:sldLayoutId id="2147496955" r:id="rId10"/>
    <p:sldLayoutId id="2147496956" r:id="rId11"/>
    <p:sldLayoutId id="2147496957" r:id="rId12"/>
    <p:sldLayoutId id="2147496958" r:id="rId13"/>
    <p:sldLayoutId id="2147496959"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7987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7987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a:solidFill>
                  <a:srgbClr val="F8F8F8"/>
                </a:solidFill>
              </a:endParaRPr>
            </a:p>
          </p:txBody>
        </p:sp>
      </p:grpSp>
      <p:grpSp>
        <p:nvGrpSpPr>
          <p:cNvPr id="3" name="Group 5"/>
          <p:cNvGrpSpPr>
            <a:grpSpLocks/>
          </p:cNvGrpSpPr>
          <p:nvPr/>
        </p:nvGrpSpPr>
        <p:grpSpPr bwMode="auto">
          <a:xfrm>
            <a:off x="8793163" y="220663"/>
            <a:ext cx="198437" cy="6408737"/>
            <a:chOff x="5539" y="139"/>
            <a:chExt cx="125" cy="4037"/>
          </a:xfrm>
        </p:grpSpPr>
        <p:sp>
          <p:nvSpPr>
            <p:cNvPr id="7987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7987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7988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7988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7988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7988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79887"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79888"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536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536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9891"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defRPr/>
            </a:pPr>
            <a:endParaRPr lang="it-IT">
              <a:solidFill>
                <a:srgbClr val="F8F8F8"/>
              </a:solidFill>
            </a:endParaRPr>
          </a:p>
        </p:txBody>
      </p:sp>
      <p:sp>
        <p:nvSpPr>
          <p:cNvPr id="79892"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a:defRPr/>
            </a:pPr>
            <a:endParaRPr lang="it-IT">
              <a:solidFill>
                <a:srgbClr val="F8F8F8"/>
              </a:solidFill>
            </a:endParaRPr>
          </a:p>
        </p:txBody>
      </p:sp>
      <p:sp>
        <p:nvSpPr>
          <p:cNvPr id="79893"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a:defRPr/>
            </a:pPr>
            <a:fld id="{35BD2D4A-7193-4777-B2D9-6A18C2EB3D53}"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961" r:id="rId1"/>
    <p:sldLayoutId id="2147496962" r:id="rId2"/>
    <p:sldLayoutId id="2147496963" r:id="rId3"/>
    <p:sldLayoutId id="2147496964" r:id="rId4"/>
    <p:sldLayoutId id="2147496965" r:id="rId5"/>
    <p:sldLayoutId id="2147496966" r:id="rId6"/>
    <p:sldLayoutId id="2147496967" r:id="rId7"/>
    <p:sldLayoutId id="2147496968" r:id="rId8"/>
    <p:sldLayoutId id="2147496969" r:id="rId9"/>
    <p:sldLayoutId id="2147496970" r:id="rId10"/>
    <p:sldLayoutId id="2147496971" r:id="rId11"/>
    <p:sldLayoutId id="2147496972" r:id="rId12"/>
    <p:sldLayoutId id="2147496973" r:id="rId13"/>
    <p:sldLayoutId id="2147496974" r:id="rId14"/>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6976" r:id="rId1"/>
    <p:sldLayoutId id="2147496977" r:id="rId2"/>
    <p:sldLayoutId id="2147496978" r:id="rId3"/>
    <p:sldLayoutId id="2147496979" r:id="rId4"/>
    <p:sldLayoutId id="2147496980" r:id="rId5"/>
    <p:sldLayoutId id="2147496981" r:id="rId6"/>
    <p:sldLayoutId id="2147496982" r:id="rId7"/>
    <p:sldLayoutId id="2147496983" r:id="rId8"/>
    <p:sldLayoutId id="2147496984" r:id="rId9"/>
    <p:sldLayoutId id="2147496985" r:id="rId10"/>
    <p:sldLayoutId id="2147496986" r:id="rId11"/>
    <p:sldLayoutId id="2147496987" r:id="rId12"/>
    <p:sldLayoutId id="2147496988" r:id="rId13"/>
    <p:sldLayoutId id="2147496989"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9"/>
            <a:ext cx="203200" cy="6503987"/>
            <a:chOff x="112" y="145"/>
            <a:chExt cx="128" cy="4097"/>
          </a:xfrm>
        </p:grpSpPr>
        <p:sp>
          <p:nvSpPr>
            <p:cNvPr id="3379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79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4" y="220664"/>
            <a:ext cx="198437" cy="6408737"/>
            <a:chOff x="5539" y="139"/>
            <a:chExt cx="125" cy="4037"/>
          </a:xfrm>
        </p:grpSpPr>
        <p:sp>
          <p:nvSpPr>
            <p:cNvPr id="3379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79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4" name="Group 8"/>
          <p:cNvGrpSpPr>
            <a:grpSpLocks/>
          </p:cNvGrpSpPr>
          <p:nvPr/>
        </p:nvGrpSpPr>
        <p:grpSpPr bwMode="auto">
          <a:xfrm>
            <a:off x="412751" y="6477000"/>
            <a:ext cx="8686800" cy="228600"/>
            <a:chOff x="260" y="4080"/>
            <a:chExt cx="5472" cy="144"/>
          </a:xfrm>
        </p:grpSpPr>
        <p:sp>
          <p:nvSpPr>
            <p:cNvPr id="3380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5" name="Group 11"/>
          <p:cNvGrpSpPr>
            <a:grpSpLocks/>
          </p:cNvGrpSpPr>
          <p:nvPr/>
        </p:nvGrpSpPr>
        <p:grpSpPr bwMode="auto">
          <a:xfrm>
            <a:off x="76200" y="176213"/>
            <a:ext cx="8745539" cy="161925"/>
            <a:chOff x="48" y="111"/>
            <a:chExt cx="5509" cy="102"/>
          </a:xfrm>
        </p:grpSpPr>
        <p:sp>
          <p:nvSpPr>
            <p:cNvPr id="3380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5" name="Rectangle 13"/>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grpSp>
        <p:nvGrpSpPr>
          <p:cNvPr id="6" name="Group 14"/>
          <p:cNvGrpSpPr>
            <a:grpSpLocks/>
          </p:cNvGrpSpPr>
          <p:nvPr/>
        </p:nvGrpSpPr>
        <p:grpSpPr bwMode="auto">
          <a:xfrm>
            <a:off x="71440" y="176213"/>
            <a:ext cx="8745537" cy="161925"/>
            <a:chOff x="45" y="111"/>
            <a:chExt cx="5509" cy="102"/>
          </a:xfrm>
        </p:grpSpPr>
        <p:sp>
          <p:nvSpPr>
            <p:cNvPr id="33807"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sp>
          <p:nvSpPr>
            <p:cNvPr id="33808"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kumimoji="0" lang="it-IT" sz="1400" b="0">
                <a:solidFill>
                  <a:srgbClr val="F8F8F8"/>
                </a:solidFill>
                <a:latin typeface="Arial" charset="0"/>
              </a:endParaRPr>
            </a:p>
          </p:txBody>
        </p:sp>
      </p:grpSp>
      <p:sp>
        <p:nvSpPr>
          <p:cNvPr id="33809"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33810"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33811"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Times New Roman" pitchFamily="18" charset="0"/>
              </a:defRPr>
            </a:lvl1pPr>
          </a:lstStyle>
          <a:p>
            <a:endParaRPr kumimoji="0" lang="it-IT" sz="1400" b="0">
              <a:solidFill>
                <a:srgbClr val="F8F8F8"/>
              </a:solidFill>
            </a:endParaRPr>
          </a:p>
        </p:txBody>
      </p:sp>
      <p:sp>
        <p:nvSpPr>
          <p:cNvPr id="33812"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latin typeface="Times New Roman" pitchFamily="18" charset="0"/>
              </a:defRPr>
            </a:lvl1pPr>
          </a:lstStyle>
          <a:p>
            <a:endParaRPr kumimoji="0" lang="it-IT" sz="1400" b="0">
              <a:solidFill>
                <a:srgbClr val="F8F8F8"/>
              </a:solidFill>
            </a:endParaRPr>
          </a:p>
        </p:txBody>
      </p:sp>
      <p:sp>
        <p:nvSpPr>
          <p:cNvPr id="33813"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Times New Roman" pitchFamily="18" charset="0"/>
              </a:defRPr>
            </a:lvl1pPr>
          </a:lstStyle>
          <a:p>
            <a:fld id="{18A909FD-3AAC-4CCB-B53D-0E81A8FE6F63}" type="slidenum">
              <a:rPr kumimoji="0" lang="it-IT" sz="1400" b="0">
                <a:solidFill>
                  <a:srgbClr val="F8F8F8"/>
                </a:solidFill>
              </a:rPr>
              <a:pPr/>
              <a:t>‹N›</a:t>
            </a:fld>
            <a:endParaRPr kumimoji="0" lang="it-IT" sz="1400" b="0">
              <a:solidFill>
                <a:srgbClr val="F8F8F8"/>
              </a:solidFill>
            </a:endParaRPr>
          </a:p>
        </p:txBody>
      </p:sp>
    </p:spTree>
  </p:cSld>
  <p:clrMap bg1="dk2" tx1="lt1" bg2="dk1" tx2="lt2" accent1="accent1" accent2="accent2" accent3="accent3" accent4="accent4" accent5="accent5" accent6="accent6" hlink="hlink" folHlink="folHlink"/>
  <p:sldLayoutIdLst>
    <p:sldLayoutId id="2147496991" r:id="rId1"/>
    <p:sldLayoutId id="2147496992" r:id="rId2"/>
    <p:sldLayoutId id="2147496993" r:id="rId3"/>
    <p:sldLayoutId id="2147496994" r:id="rId4"/>
    <p:sldLayoutId id="2147496995" r:id="rId5"/>
    <p:sldLayoutId id="2147496996" r:id="rId6"/>
    <p:sldLayoutId id="2147496997" r:id="rId7"/>
    <p:sldLayoutId id="2147496998" r:id="rId8"/>
    <p:sldLayoutId id="2147496999" r:id="rId9"/>
    <p:sldLayoutId id="2147497000" r:id="rId10"/>
    <p:sldLayoutId id="2147497001" r:id="rId11"/>
    <p:sldLayoutId id="2147497002" r:id="rId12"/>
  </p:sldLayoutIdLst>
  <p:transition/>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itchFamily="34" charset="0"/>
        </a:defRPr>
      </a:lvl2pPr>
      <a:lvl3pPr algn="l" rtl="0" fontAlgn="base">
        <a:spcBef>
          <a:spcPct val="0"/>
        </a:spcBef>
        <a:spcAft>
          <a:spcPct val="0"/>
        </a:spcAft>
        <a:defRPr sz="3600">
          <a:solidFill>
            <a:schemeClr val="tx2"/>
          </a:solidFill>
          <a:latin typeface="Tahoma" pitchFamily="34" charset="0"/>
        </a:defRPr>
      </a:lvl3pPr>
      <a:lvl4pPr algn="l" rtl="0" fontAlgn="base">
        <a:spcBef>
          <a:spcPct val="0"/>
        </a:spcBef>
        <a:spcAft>
          <a:spcPct val="0"/>
        </a:spcAft>
        <a:defRPr sz="3600">
          <a:solidFill>
            <a:schemeClr val="tx2"/>
          </a:solidFill>
          <a:latin typeface="Tahoma" pitchFamily="34" charset="0"/>
        </a:defRPr>
      </a:lvl4pPr>
      <a:lvl5pPr algn="l" rtl="0" fontAlgn="base">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992188"/>
            <a:ext cx="8153400" cy="1600200"/>
            <a:chOff x="288" y="625"/>
            <a:chExt cx="5136" cy="1008"/>
          </a:xfrm>
        </p:grpSpPr>
        <p:sp>
          <p:nvSpPr>
            <p:cNvPr id="174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174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174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kumimoji="0" lang="it-IT" b="0" i="1">
                <a:solidFill>
                  <a:srgbClr val="FFFFCC"/>
                </a:solidFill>
                <a:latin typeface="Verdana" pitchFamily="34" charset="0"/>
              </a:endParaRPr>
            </a:p>
          </p:txBody>
        </p:sp>
        <p:sp>
          <p:nvSpPr>
            <p:cNvPr id="174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kumimoji="0" lang="it-IT" b="0" i="1">
                <a:solidFill>
                  <a:srgbClr val="FFFFCC"/>
                </a:solidFill>
                <a:latin typeface="Verdana" pitchFamily="34"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it-IT" smtClean="0"/>
              <a:t>Fare clic per modificare lo stile del titolo dello schema</a:t>
            </a:r>
          </a:p>
        </p:txBody>
      </p:sp>
      <p:sp>
        <p:nvSpPr>
          <p:cNvPr id="9220"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741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i="0">
                <a:latin typeface="Arial" pitchFamily="34" charset="0"/>
              </a:defRPr>
            </a:lvl1pPr>
          </a:lstStyle>
          <a:p>
            <a:pPr>
              <a:defRPr/>
            </a:pPr>
            <a:endParaRPr kumimoji="0" lang="it-IT" b="0">
              <a:solidFill>
                <a:srgbClr val="FFFFCC"/>
              </a:solidFill>
            </a:endParaRPr>
          </a:p>
        </p:txBody>
      </p:sp>
      <p:sp>
        <p:nvSpPr>
          <p:cNvPr id="1741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i="0">
                <a:latin typeface="Arial" pitchFamily="34" charset="0"/>
              </a:defRPr>
            </a:lvl1pPr>
          </a:lstStyle>
          <a:p>
            <a:pPr>
              <a:defRPr/>
            </a:pPr>
            <a:endParaRPr kumimoji="0" lang="it-IT" b="0">
              <a:solidFill>
                <a:srgbClr val="FFFFCC"/>
              </a:solidFill>
            </a:endParaRPr>
          </a:p>
        </p:txBody>
      </p:sp>
      <p:sp>
        <p:nvSpPr>
          <p:cNvPr id="1741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i="0">
                <a:latin typeface="Arial" pitchFamily="34" charset="0"/>
              </a:defRPr>
            </a:lvl1pPr>
          </a:lstStyle>
          <a:p>
            <a:pPr>
              <a:defRPr/>
            </a:pPr>
            <a:fld id="{A0E47A81-AA7F-4908-8405-DF9D714CB7D9}" type="slidenum">
              <a:rPr kumimoji="0" lang="it-IT" b="0">
                <a:solidFill>
                  <a:srgbClr val="FFFFCC"/>
                </a:solidFill>
              </a:rPr>
              <a:pPr>
                <a:defRPr/>
              </a:pPr>
              <a:t>‹N›</a:t>
            </a:fld>
            <a:endParaRPr kumimoji="0" lang="it-IT" b="0">
              <a:solidFill>
                <a:srgbClr val="FFFFCC"/>
              </a:solidFill>
            </a:endParaRPr>
          </a:p>
        </p:txBody>
      </p:sp>
    </p:spTree>
  </p:cSld>
  <p:clrMap bg1="dk2" tx1="lt1" bg2="dk1" tx2="lt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 id="2147497015" r:id="rId12"/>
    <p:sldLayoutId id="2147497016" r:id="rId13"/>
    <p:sldLayoutId id="2147497017" r:id="rId14"/>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Verdana" pitchFamily="34" charset="0"/>
        </a:defRPr>
      </a:lvl2pPr>
      <a:lvl3pPr algn="r" rtl="0" eaLnBrk="0" fontAlgn="base" hangingPunct="0">
        <a:spcBef>
          <a:spcPct val="0"/>
        </a:spcBef>
        <a:spcAft>
          <a:spcPct val="0"/>
        </a:spcAft>
        <a:defRPr sz="4400" i="1">
          <a:solidFill>
            <a:schemeClr val="tx2"/>
          </a:solidFill>
          <a:latin typeface="Verdana" pitchFamily="34" charset="0"/>
        </a:defRPr>
      </a:lvl3pPr>
      <a:lvl4pPr algn="r" rtl="0" eaLnBrk="0" fontAlgn="base" hangingPunct="0">
        <a:spcBef>
          <a:spcPct val="0"/>
        </a:spcBef>
        <a:spcAft>
          <a:spcPct val="0"/>
        </a:spcAft>
        <a:defRPr sz="4400" i="1">
          <a:solidFill>
            <a:schemeClr val="tx2"/>
          </a:solidFill>
          <a:latin typeface="Verdana" pitchFamily="34" charset="0"/>
        </a:defRPr>
      </a:lvl4pPr>
      <a:lvl5pPr algn="r" rtl="0" eaLnBrk="0" fontAlgn="base" hangingPunct="0">
        <a:spcBef>
          <a:spcPct val="0"/>
        </a:spcBef>
        <a:spcAft>
          <a:spcPct val="0"/>
        </a:spcAft>
        <a:defRPr sz="4400" i="1">
          <a:solidFill>
            <a:schemeClr val="tx2"/>
          </a:solidFill>
          <a:latin typeface="Verdana" pitchFamily="34" charset="0"/>
        </a:defRPr>
      </a:lvl5pPr>
      <a:lvl6pPr marL="457200" algn="r" rtl="0" fontAlgn="base">
        <a:spcBef>
          <a:spcPct val="0"/>
        </a:spcBef>
        <a:spcAft>
          <a:spcPct val="0"/>
        </a:spcAft>
        <a:defRPr sz="4400" i="1">
          <a:solidFill>
            <a:schemeClr val="tx2"/>
          </a:solidFill>
          <a:latin typeface="Verdana" pitchFamily="34" charset="0"/>
        </a:defRPr>
      </a:lvl6pPr>
      <a:lvl7pPr marL="914400" algn="r" rtl="0" fontAlgn="base">
        <a:spcBef>
          <a:spcPct val="0"/>
        </a:spcBef>
        <a:spcAft>
          <a:spcPct val="0"/>
        </a:spcAft>
        <a:defRPr sz="4400" i="1">
          <a:solidFill>
            <a:schemeClr val="tx2"/>
          </a:solidFill>
          <a:latin typeface="Verdana" pitchFamily="34" charset="0"/>
        </a:defRPr>
      </a:lvl7pPr>
      <a:lvl8pPr marL="1371600" algn="r" rtl="0" fontAlgn="base">
        <a:spcBef>
          <a:spcPct val="0"/>
        </a:spcBef>
        <a:spcAft>
          <a:spcPct val="0"/>
        </a:spcAft>
        <a:defRPr sz="4400" i="1">
          <a:solidFill>
            <a:schemeClr val="tx2"/>
          </a:solidFill>
          <a:latin typeface="Verdana" pitchFamily="34" charset="0"/>
        </a:defRPr>
      </a:lvl8pPr>
      <a:lvl9pPr marL="1828800" algn="r" rtl="0" fontAlgn="base">
        <a:spcBef>
          <a:spcPct val="0"/>
        </a:spcBef>
        <a:spcAft>
          <a:spcPct val="0"/>
        </a:spcAft>
        <a:defRPr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181251"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2"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kumimoji="0" lang="it-IT" b="0">
                <a:solidFill>
                  <a:srgbClr val="F8F8F8"/>
                </a:solidFill>
                <a:latin typeface="Times New Roman" pitchFamily="18"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181254"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sp>
          <p:nvSpPr>
            <p:cNvPr id="181255"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4" name="Group 8"/>
          <p:cNvGrpSpPr>
            <a:grpSpLocks/>
          </p:cNvGrpSpPr>
          <p:nvPr/>
        </p:nvGrpSpPr>
        <p:grpSpPr bwMode="auto">
          <a:xfrm>
            <a:off x="412750" y="6477000"/>
            <a:ext cx="8686800" cy="228600"/>
            <a:chOff x="260" y="4080"/>
            <a:chExt cx="5472" cy="144"/>
          </a:xfrm>
        </p:grpSpPr>
        <p:sp>
          <p:nvSpPr>
            <p:cNvPr id="181257"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58"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5" name="Group 11"/>
          <p:cNvGrpSpPr>
            <a:grpSpLocks/>
          </p:cNvGrpSpPr>
          <p:nvPr/>
        </p:nvGrpSpPr>
        <p:grpSpPr bwMode="auto">
          <a:xfrm>
            <a:off x="76200" y="176213"/>
            <a:ext cx="8745538" cy="161925"/>
            <a:chOff x="48" y="111"/>
            <a:chExt cx="5509" cy="102"/>
          </a:xfrm>
        </p:grpSpPr>
        <p:sp>
          <p:nvSpPr>
            <p:cNvPr id="181260"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1"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grpSp>
        <p:nvGrpSpPr>
          <p:cNvPr id="6" name="Group 14"/>
          <p:cNvGrpSpPr>
            <a:grpSpLocks/>
          </p:cNvGrpSpPr>
          <p:nvPr/>
        </p:nvGrpSpPr>
        <p:grpSpPr bwMode="auto">
          <a:xfrm>
            <a:off x="71438" y="176213"/>
            <a:ext cx="8745537" cy="161925"/>
            <a:chOff x="45" y="111"/>
            <a:chExt cx="5509" cy="102"/>
          </a:xfrm>
        </p:grpSpPr>
        <p:sp>
          <p:nvSpPr>
            <p:cNvPr id="181263"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sp>
          <p:nvSpPr>
            <p:cNvPr id="181264"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it-IT">
                <a:solidFill>
                  <a:srgbClr val="F8F8F8"/>
                </a:solidFill>
              </a:endParaRPr>
            </a:p>
          </p:txBody>
        </p:sp>
      </p:grpSp>
      <p:sp>
        <p:nvSpPr>
          <p:cNvPr id="10247"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48"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1267"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Times New Roman" pitchFamily="18" charset="0"/>
              </a:defRPr>
            </a:lvl1pPr>
          </a:lstStyle>
          <a:p>
            <a:pPr>
              <a:defRPr/>
            </a:pPr>
            <a:endParaRPr lang="it-IT">
              <a:solidFill>
                <a:srgbClr val="F8F8F8"/>
              </a:solidFill>
            </a:endParaRPr>
          </a:p>
        </p:txBody>
      </p:sp>
      <p:sp>
        <p:nvSpPr>
          <p:cNvPr id="181268"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Times New Roman" pitchFamily="18" charset="0"/>
              </a:defRPr>
            </a:lvl1pPr>
          </a:lstStyle>
          <a:p>
            <a:pPr>
              <a:defRPr/>
            </a:pPr>
            <a:endParaRPr lang="it-IT">
              <a:solidFill>
                <a:srgbClr val="F8F8F8"/>
              </a:solidFill>
            </a:endParaRPr>
          </a:p>
        </p:txBody>
      </p:sp>
      <p:sp>
        <p:nvSpPr>
          <p:cNvPr id="181269"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Times New Roman" pitchFamily="18" charset="0"/>
              </a:defRPr>
            </a:lvl1pPr>
          </a:lstStyle>
          <a:p>
            <a:pPr>
              <a:defRPr/>
            </a:pPr>
            <a:fld id="{5B137A0F-B5EC-43AE-99F0-34DCB9E26B4A}" type="slidenum">
              <a:rPr lang="it-IT">
                <a:solidFill>
                  <a:srgbClr val="F8F8F8"/>
                </a:solidFill>
              </a:rPr>
              <a:pPr>
                <a:defRPr/>
              </a:pPr>
              <a:t>‹N›</a:t>
            </a:fld>
            <a:endParaRPr lang="it-IT">
              <a:solidFill>
                <a:srgbClr val="F8F8F8"/>
              </a:solidFill>
            </a:endParaRPr>
          </a:p>
        </p:txBody>
      </p:sp>
    </p:spTree>
  </p:cSld>
  <p:clrMap bg1="dk2" tx1="lt1" bg2="dk1" tx2="lt2" accent1="accent1" accent2="accent2" accent3="accent3" accent4="accent4" accent5="accent5" accent6="accent6" hlink="hlink" folHlink="folHlink"/>
  <p:sldLayoutIdLst>
    <p:sldLayoutId id="2147497019" r:id="rId1"/>
    <p:sldLayoutId id="2147497020" r:id="rId2"/>
    <p:sldLayoutId id="2147497021" r:id="rId3"/>
    <p:sldLayoutId id="2147497022" r:id="rId4"/>
    <p:sldLayoutId id="2147497023" r:id="rId5"/>
    <p:sldLayoutId id="2147497024" r:id="rId6"/>
    <p:sldLayoutId id="2147497025" r:id="rId7"/>
    <p:sldLayoutId id="2147497026" r:id="rId8"/>
    <p:sldLayoutId id="2147497027" r:id="rId9"/>
    <p:sldLayoutId id="2147497028" r:id="rId10"/>
    <p:sldLayoutId id="2147497029" r:id="rId11"/>
    <p:sldLayoutId id="2147497030" r:id="rId12"/>
    <p:sldLayoutId id="2147497031" r:id="rId13"/>
    <p:sldLayoutId id="2147497032" r:id="rId14"/>
  </p:sldLayoutIdLst>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230188"/>
            <a:ext cx="203200" cy="6503987"/>
            <a:chOff x="112" y="145"/>
            <a:chExt cx="128" cy="4097"/>
          </a:xfrm>
        </p:grpSpPr>
        <p:sp>
          <p:nvSpPr>
            <p:cNvPr id="7987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7987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fontAlgn="auto">
                <a:spcBef>
                  <a:spcPts val="0"/>
                </a:spcBef>
                <a:spcAft>
                  <a:spcPts val="0"/>
                </a:spcAft>
                <a:defRPr/>
              </a:pPr>
              <a:endParaRPr kumimoji="0" lang="it-IT" sz="1800" b="0">
                <a:solidFill>
                  <a:srgbClr val="F8F8F8"/>
                </a:solidFill>
                <a:latin typeface="Tahoma"/>
                <a:cs typeface="Arial" charset="0"/>
              </a:endParaRPr>
            </a:p>
          </p:txBody>
        </p:sp>
      </p:grpSp>
      <p:grpSp>
        <p:nvGrpSpPr>
          <p:cNvPr id="3" name="Group 5"/>
          <p:cNvGrpSpPr>
            <a:grpSpLocks/>
          </p:cNvGrpSpPr>
          <p:nvPr/>
        </p:nvGrpSpPr>
        <p:grpSpPr bwMode="auto">
          <a:xfrm>
            <a:off x="8793163" y="220663"/>
            <a:ext cx="198437" cy="6408737"/>
            <a:chOff x="5539" y="139"/>
            <a:chExt cx="125" cy="4037"/>
          </a:xfrm>
        </p:grpSpPr>
        <p:sp>
          <p:nvSpPr>
            <p:cNvPr id="7987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7987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grpSp>
        <p:nvGrpSpPr>
          <p:cNvPr id="4" name="Group 8"/>
          <p:cNvGrpSpPr>
            <a:grpSpLocks/>
          </p:cNvGrpSpPr>
          <p:nvPr/>
        </p:nvGrpSpPr>
        <p:grpSpPr bwMode="auto">
          <a:xfrm>
            <a:off x="412750" y="6477000"/>
            <a:ext cx="8686800" cy="228600"/>
            <a:chOff x="260" y="4080"/>
            <a:chExt cx="5472" cy="144"/>
          </a:xfrm>
        </p:grpSpPr>
        <p:sp>
          <p:nvSpPr>
            <p:cNvPr id="7988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7988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grpSp>
        <p:nvGrpSpPr>
          <p:cNvPr id="5" name="Group 11"/>
          <p:cNvGrpSpPr>
            <a:grpSpLocks/>
          </p:cNvGrpSpPr>
          <p:nvPr/>
        </p:nvGrpSpPr>
        <p:grpSpPr bwMode="auto">
          <a:xfrm>
            <a:off x="76200" y="176213"/>
            <a:ext cx="8745538" cy="161925"/>
            <a:chOff x="48" y="111"/>
            <a:chExt cx="5509" cy="102"/>
          </a:xfrm>
        </p:grpSpPr>
        <p:sp>
          <p:nvSpPr>
            <p:cNvPr id="7988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7988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grpSp>
        <p:nvGrpSpPr>
          <p:cNvPr id="6" name="Group 14"/>
          <p:cNvGrpSpPr>
            <a:grpSpLocks/>
          </p:cNvGrpSpPr>
          <p:nvPr/>
        </p:nvGrpSpPr>
        <p:grpSpPr bwMode="auto">
          <a:xfrm>
            <a:off x="71438" y="176213"/>
            <a:ext cx="8745537" cy="161925"/>
            <a:chOff x="45" y="111"/>
            <a:chExt cx="5509" cy="102"/>
          </a:xfrm>
        </p:grpSpPr>
        <p:sp>
          <p:nvSpPr>
            <p:cNvPr id="79887" name="Rectangle 15"/>
            <p:cNvSpPr>
              <a:spLocks noChangeArrowheads="1"/>
            </p:cNvSpPr>
            <p:nvPr/>
          </p:nvSpPr>
          <p:spPr bwMode="auto">
            <a:xfrm rot="5400000" flipV="1">
              <a:off x="2850"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sp>
          <p:nvSpPr>
            <p:cNvPr id="79888" name="Rectangle 16"/>
            <p:cNvSpPr>
              <a:spLocks noChangeArrowheads="1"/>
            </p:cNvSpPr>
            <p:nvPr/>
          </p:nvSpPr>
          <p:spPr bwMode="auto">
            <a:xfrm rot="5400000" flipV="1">
              <a:off x="2781"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fontAlgn="auto">
                <a:spcBef>
                  <a:spcPts val="0"/>
                </a:spcBef>
                <a:spcAft>
                  <a:spcPts val="0"/>
                </a:spcAft>
                <a:defRPr/>
              </a:pPr>
              <a:endParaRPr kumimoji="0" lang="it-IT" sz="1800" b="0">
                <a:solidFill>
                  <a:srgbClr val="F8F8F8"/>
                </a:solidFill>
                <a:latin typeface="Tahoma"/>
                <a:cs typeface="Arial" charset="0"/>
              </a:endParaRPr>
            </a:p>
          </p:txBody>
        </p:sp>
      </p:grpSp>
      <p:sp>
        <p:nvSpPr>
          <p:cNvPr id="1031"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32"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9891"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kumimoji="0" sz="1400">
                <a:latin typeface="+mn-lt"/>
                <a:cs typeface="+mn-cs"/>
              </a:defRPr>
            </a:lvl1pPr>
          </a:lstStyle>
          <a:p>
            <a:pPr>
              <a:defRPr/>
            </a:pPr>
            <a:endParaRPr lang="it-IT" b="0">
              <a:solidFill>
                <a:srgbClr val="F8F8F8"/>
              </a:solidFill>
            </a:endParaRPr>
          </a:p>
        </p:txBody>
      </p:sp>
      <p:sp>
        <p:nvSpPr>
          <p:cNvPr id="79892"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kumimoji="0" sz="1400">
                <a:latin typeface="+mn-lt"/>
                <a:cs typeface="+mn-cs"/>
              </a:defRPr>
            </a:lvl1pPr>
          </a:lstStyle>
          <a:p>
            <a:pPr>
              <a:defRPr/>
            </a:pPr>
            <a:endParaRPr lang="it-IT" b="0">
              <a:solidFill>
                <a:srgbClr val="F8F8F8"/>
              </a:solidFill>
            </a:endParaRPr>
          </a:p>
        </p:txBody>
      </p:sp>
      <p:sp>
        <p:nvSpPr>
          <p:cNvPr id="79893" name="Rectangle 21"/>
          <p:cNvSpPr>
            <a:spLocks noGrp="1" noChangeArrowheads="1"/>
          </p:cNvSpPr>
          <p:nvPr>
            <p:ph type="sldNum" sz="quarter" idx="4"/>
          </p:nvPr>
        </p:nvSpPr>
        <p:spPr bwMode="auto">
          <a:xfrm>
            <a:off x="68580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kumimoji="0" sz="1400">
                <a:latin typeface="+mn-lt"/>
                <a:cs typeface="+mn-cs"/>
              </a:defRPr>
            </a:lvl1pPr>
          </a:lstStyle>
          <a:p>
            <a:pPr>
              <a:defRPr/>
            </a:pPr>
            <a:fld id="{B131849B-83D7-4661-AFA9-63A0187AC1F6}" type="slidenum">
              <a:rPr lang="it-IT" b="0">
                <a:solidFill>
                  <a:srgbClr val="F8F8F8"/>
                </a:solidFill>
              </a:rPr>
              <a:pPr>
                <a:defRPr/>
              </a:pPr>
              <a:t>‹N›</a:t>
            </a:fld>
            <a:endParaRPr lang="it-IT" b="0">
              <a:solidFill>
                <a:srgbClr val="F8F8F8"/>
              </a:solidFill>
            </a:endParaRPr>
          </a:p>
        </p:txBody>
      </p:sp>
    </p:spTree>
  </p:cSld>
  <p:clrMap bg1="dk2" tx1="lt1" bg2="dk1" tx2="lt2" accent1="accent1" accent2="accent2" accent3="accent3" accent4="accent4" accent5="accent5" accent6="accent6" hlink="hlink" folHlink="folHlink"/>
  <p:sldLayoutIdLst>
    <p:sldLayoutId id="2147497034" r:id="rId1"/>
    <p:sldLayoutId id="2147497035" r:id="rId2"/>
    <p:sldLayoutId id="2147497036" r:id="rId3"/>
    <p:sldLayoutId id="2147497037" r:id="rId4"/>
    <p:sldLayoutId id="2147497038" r:id="rId5"/>
    <p:sldLayoutId id="2147497039" r:id="rId6"/>
    <p:sldLayoutId id="2147497040" r:id="rId7"/>
    <p:sldLayoutId id="2147497041" r:id="rId8"/>
    <p:sldLayoutId id="2147497042" r:id="rId9"/>
    <p:sldLayoutId id="2147497043" r:id="rId10"/>
    <p:sldLayoutId id="2147497044" r:id="rId11"/>
    <p:sldLayoutId id="2147497045" r:id="rId12"/>
    <p:sldLayoutId id="2147497046" r:id="rId13"/>
    <p:sldLayoutId id="2147497047" r:id="rId14"/>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9525" y="-20638"/>
            <a:ext cx="9153525" cy="6878638"/>
            <a:chOff x="-6" y="-13"/>
            <a:chExt cx="5766" cy="4333"/>
          </a:xfrm>
        </p:grpSpPr>
        <p:sp>
          <p:nvSpPr>
            <p:cNvPr id="569347"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it-IT"/>
            </a:p>
          </p:txBody>
        </p:sp>
        <p:sp>
          <p:nvSpPr>
            <p:cNvPr id="569348"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it-IT"/>
            </a:p>
          </p:txBody>
        </p:sp>
        <p:sp>
          <p:nvSpPr>
            <p:cNvPr id="569349"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0"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1"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2"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3"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4"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569355"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it-IT"/>
            </a:p>
          </p:txBody>
        </p:sp>
      </p:grpSp>
      <p:sp>
        <p:nvSpPr>
          <p:cNvPr id="13315" name="Rectangle 1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6" name="Rectangle 1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69358" name="Rectangle 1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latin typeface="+mn-lt"/>
              </a:defRPr>
            </a:lvl1pPr>
          </a:lstStyle>
          <a:p>
            <a:pPr>
              <a:defRPr/>
            </a:pPr>
            <a:endParaRPr lang="it-IT"/>
          </a:p>
        </p:txBody>
      </p:sp>
      <p:sp>
        <p:nvSpPr>
          <p:cNvPr id="569359" name="Rectangle 1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latin typeface="+mn-lt"/>
              </a:defRPr>
            </a:lvl1pPr>
          </a:lstStyle>
          <a:p>
            <a:pPr>
              <a:defRPr/>
            </a:pPr>
            <a:endParaRPr lang="it-IT"/>
          </a:p>
        </p:txBody>
      </p:sp>
      <p:sp>
        <p:nvSpPr>
          <p:cNvPr id="569360" name="Rectangle 1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latin typeface="+mn-lt"/>
              </a:defRPr>
            </a:lvl1pPr>
          </a:lstStyle>
          <a:p>
            <a:pPr>
              <a:defRPr/>
            </a:pPr>
            <a:fld id="{934DE10F-92DF-45B5-BA25-3E57EEDBFAA6}"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505" r:id="rId1"/>
    <p:sldLayoutId id="2147496506" r:id="rId2"/>
    <p:sldLayoutId id="2147496507" r:id="rId3"/>
    <p:sldLayoutId id="2147496508" r:id="rId4"/>
    <p:sldLayoutId id="2147496509" r:id="rId5"/>
    <p:sldLayoutId id="2147496510" r:id="rId6"/>
    <p:sldLayoutId id="2147496511" r:id="rId7"/>
    <p:sldLayoutId id="2147496512" r:id="rId8"/>
    <p:sldLayoutId id="2147496513" r:id="rId9"/>
    <p:sldLayoutId id="2147496514" r:id="rId10"/>
    <p:sldLayoutId id="2147496515" r:id="rId11"/>
    <p:sldLayoutId id="214749651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1422400"/>
            <a:ext cx="9147175" cy="5435600"/>
            <a:chOff x="0" y="896"/>
            <a:chExt cx="5762" cy="3424"/>
          </a:xfrm>
        </p:grpSpPr>
        <p:grpSp>
          <p:nvGrpSpPr>
            <p:cNvPr id="14344" name="Group 3"/>
            <p:cNvGrpSpPr>
              <a:grpSpLocks/>
            </p:cNvGrpSpPr>
            <p:nvPr userDrawn="1"/>
          </p:nvGrpSpPr>
          <p:grpSpPr bwMode="auto">
            <a:xfrm>
              <a:off x="20" y="896"/>
              <a:ext cx="5742" cy="3424"/>
              <a:chOff x="20" y="896"/>
              <a:chExt cx="5742" cy="3424"/>
            </a:xfrm>
          </p:grpSpPr>
          <p:sp>
            <p:nvSpPr>
              <p:cNvPr id="4813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4813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4813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4813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4813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it-IT"/>
              </a:p>
            </p:txBody>
          </p:sp>
          <p:sp>
            <p:nvSpPr>
              <p:cNvPr id="4813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4813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it-IT"/>
              </a:p>
            </p:txBody>
          </p:sp>
          <p:sp>
            <p:nvSpPr>
              <p:cNvPr id="4813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4814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4814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4814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4814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it-IT"/>
              </a:p>
            </p:txBody>
          </p:sp>
          <p:sp>
            <p:nvSpPr>
              <p:cNvPr id="4814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it-IT"/>
              </a:p>
            </p:txBody>
          </p:sp>
        </p:grpSp>
        <p:grpSp>
          <p:nvGrpSpPr>
            <p:cNvPr id="14345" name="Group 17"/>
            <p:cNvGrpSpPr>
              <a:grpSpLocks/>
            </p:cNvGrpSpPr>
            <p:nvPr userDrawn="1"/>
          </p:nvGrpSpPr>
          <p:grpSpPr bwMode="auto">
            <a:xfrm>
              <a:off x="0" y="2291"/>
              <a:ext cx="1385" cy="1702"/>
              <a:chOff x="0" y="2291"/>
              <a:chExt cx="1385" cy="1702"/>
            </a:xfrm>
          </p:grpSpPr>
          <p:sp>
            <p:nvSpPr>
              <p:cNvPr id="48146"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4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48"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4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0"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1"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3"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4"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5"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6"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7"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5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0"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3"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5"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6"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7"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6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7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8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19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0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it-IT"/>
              </a:p>
            </p:txBody>
          </p:sp>
          <p:sp>
            <p:nvSpPr>
              <p:cNvPr id="4821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2"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8"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19"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2"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3"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4"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5"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7"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29"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0"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5"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6"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7"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3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4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5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6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it-IT"/>
              </a:p>
            </p:txBody>
          </p:sp>
          <p:sp>
            <p:nvSpPr>
              <p:cNvPr id="4826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it-IT"/>
              </a:p>
            </p:txBody>
          </p:sp>
          <p:sp>
            <p:nvSpPr>
              <p:cNvPr id="4826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it-IT"/>
              </a:p>
            </p:txBody>
          </p:sp>
          <p:sp>
            <p:nvSpPr>
              <p:cNvPr id="4826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it-IT"/>
              </a:p>
            </p:txBody>
          </p:sp>
          <p:sp>
            <p:nvSpPr>
              <p:cNvPr id="4827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it-IT"/>
              </a:p>
            </p:txBody>
          </p:sp>
          <p:sp>
            <p:nvSpPr>
              <p:cNvPr id="4827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it-IT"/>
              </a:p>
            </p:txBody>
          </p:sp>
          <p:sp>
            <p:nvSpPr>
              <p:cNvPr id="4827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it-IT"/>
              </a:p>
            </p:txBody>
          </p:sp>
          <p:sp>
            <p:nvSpPr>
              <p:cNvPr id="4827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it-IT"/>
              </a:p>
            </p:txBody>
          </p:sp>
          <p:sp>
            <p:nvSpPr>
              <p:cNvPr id="4827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it-IT"/>
              </a:p>
            </p:txBody>
          </p:sp>
          <p:sp>
            <p:nvSpPr>
              <p:cNvPr id="4827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7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it-IT"/>
              </a:p>
            </p:txBody>
          </p:sp>
          <p:sp>
            <p:nvSpPr>
              <p:cNvPr id="4827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it-IT"/>
              </a:p>
            </p:txBody>
          </p:sp>
          <p:sp>
            <p:nvSpPr>
              <p:cNvPr id="4827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it-IT"/>
              </a:p>
            </p:txBody>
          </p:sp>
          <p:sp>
            <p:nvSpPr>
              <p:cNvPr id="482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it-IT"/>
              </a:p>
            </p:txBody>
          </p:sp>
          <p:sp>
            <p:nvSpPr>
              <p:cNvPr id="482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it-IT"/>
              </a:p>
            </p:txBody>
          </p:sp>
        </p:grpSp>
      </p:grpSp>
      <p:sp>
        <p:nvSpPr>
          <p:cNvPr id="482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82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lang="it-IT"/>
          </a:p>
        </p:txBody>
      </p:sp>
      <p:sp>
        <p:nvSpPr>
          <p:cNvPr id="482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it-IT"/>
          </a:p>
        </p:txBody>
      </p:sp>
      <p:sp>
        <p:nvSpPr>
          <p:cNvPr id="482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681D43C8-342E-4E49-9C85-8553723E847F}" type="slidenum">
              <a:rPr lang="it-IT"/>
              <a:pPr>
                <a:defRPr/>
              </a:pPr>
              <a:t>‹N›</a:t>
            </a:fld>
            <a:endParaRPr lang="it-IT"/>
          </a:p>
        </p:txBody>
      </p:sp>
      <p:sp>
        <p:nvSpPr>
          <p:cNvPr id="482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96517" r:id="rId1"/>
    <p:sldLayoutId id="2147496518" r:id="rId2"/>
    <p:sldLayoutId id="2147496519" r:id="rId3"/>
    <p:sldLayoutId id="2147496520" r:id="rId4"/>
    <p:sldLayoutId id="2147496521" r:id="rId5"/>
    <p:sldLayoutId id="2147496522" r:id="rId6"/>
    <p:sldLayoutId id="2147496523" r:id="rId7"/>
    <p:sldLayoutId id="2147496524" r:id="rId8"/>
    <p:sldLayoutId id="2147496525" r:id="rId9"/>
    <p:sldLayoutId id="2147496526" r:id="rId10"/>
    <p:sldLayoutId id="2147496527" r:id="rId11"/>
  </p:sldLayoutIdLst>
  <p:transition/>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3902075"/>
            <a:ext cx="3400425" cy="2949575"/>
            <a:chOff x="0" y="2458"/>
            <a:chExt cx="2142" cy="1858"/>
          </a:xfrm>
        </p:grpSpPr>
        <p:sp>
          <p:nvSpPr>
            <p:cNvPr id="2344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2345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it-IT">
                <a:latin typeface="Arial" charset="0"/>
              </a:endParaRPr>
            </a:p>
          </p:txBody>
        </p:sp>
        <p:sp>
          <p:nvSpPr>
            <p:cNvPr id="2345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2345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it-IT">
                <a:latin typeface="Arial" charset="0"/>
              </a:endParaRPr>
            </a:p>
          </p:txBody>
        </p:sp>
        <p:sp>
          <p:nvSpPr>
            <p:cNvPr id="2345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it-IT">
                <a:latin typeface="Arial" charset="0"/>
              </a:endParaRPr>
            </a:p>
          </p:txBody>
        </p:sp>
        <p:sp>
          <p:nvSpPr>
            <p:cNvPr id="2345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it-IT">
                <a:latin typeface="Arial" charset="0"/>
              </a:endParaRPr>
            </a:p>
          </p:txBody>
        </p:sp>
        <p:sp>
          <p:nvSpPr>
            <p:cNvPr id="2345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it-IT">
                <a:latin typeface="Arial" charset="0"/>
              </a:endParaRPr>
            </a:p>
          </p:txBody>
        </p:sp>
      </p:grpSp>
      <p:sp>
        <p:nvSpPr>
          <p:cNvPr id="23450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23450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345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charset="0"/>
                <a:cs typeface="+mn-cs"/>
              </a:defRPr>
            </a:lvl1pPr>
          </a:lstStyle>
          <a:p>
            <a:pPr>
              <a:defRPr/>
            </a:pPr>
            <a:endParaRPr lang="it-IT"/>
          </a:p>
        </p:txBody>
      </p:sp>
      <p:sp>
        <p:nvSpPr>
          <p:cNvPr id="2345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charset="0"/>
                <a:cs typeface="+mn-cs"/>
              </a:defRPr>
            </a:lvl1pPr>
          </a:lstStyle>
          <a:p>
            <a:pPr>
              <a:defRPr/>
            </a:pPr>
            <a:endParaRPr lang="it-IT"/>
          </a:p>
        </p:txBody>
      </p:sp>
      <p:sp>
        <p:nvSpPr>
          <p:cNvPr id="2345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charset="0"/>
                <a:cs typeface="+mn-cs"/>
              </a:defRPr>
            </a:lvl1pPr>
          </a:lstStyle>
          <a:p>
            <a:pPr>
              <a:defRPr/>
            </a:pPr>
            <a:fld id="{D384106C-755A-477F-914B-C0EDBA2B6A07}"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542" r:id="rId1"/>
    <p:sldLayoutId id="2147496543" r:id="rId2"/>
    <p:sldLayoutId id="2147496544" r:id="rId3"/>
    <p:sldLayoutId id="2147496545" r:id="rId4"/>
    <p:sldLayoutId id="2147496546" r:id="rId5"/>
    <p:sldLayoutId id="2147496547" r:id="rId6"/>
    <p:sldLayoutId id="2147496548" r:id="rId7"/>
    <p:sldLayoutId id="2147496549" r:id="rId8"/>
    <p:sldLayoutId id="2147496550" r:id="rId9"/>
    <p:sldLayoutId id="2147496551" r:id="rId10"/>
    <p:sldLayoutId id="2147496552" r:id="rId11"/>
    <p:sldLayoutId id="2147496553" r:id="rId12"/>
    <p:sldLayoutId id="2147496554" r:id="rId13"/>
    <p:sldLayoutId id="2147496555"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457200" y="992188"/>
            <a:ext cx="8153400" cy="1600200"/>
            <a:chOff x="288" y="625"/>
            <a:chExt cx="5136" cy="1008"/>
          </a:xfrm>
        </p:grpSpPr>
        <p:sp>
          <p:nvSpPr>
            <p:cNvPr id="174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cs typeface="Arial" charset="0"/>
              </a:endParaRPr>
            </a:p>
          </p:txBody>
        </p:sp>
        <p:sp>
          <p:nvSpPr>
            <p:cNvPr id="174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cs typeface="Arial" charset="0"/>
              </a:endParaRPr>
            </a:p>
          </p:txBody>
        </p:sp>
        <p:sp>
          <p:nvSpPr>
            <p:cNvPr id="174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cs typeface="Arial" charset="0"/>
              </a:endParaRPr>
            </a:p>
          </p:txBody>
        </p:sp>
        <p:sp>
          <p:nvSpPr>
            <p:cNvPr id="174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cs typeface="Arial" charset="0"/>
              </a:endParaRPr>
            </a:p>
          </p:txBody>
        </p:sp>
      </p:grpSp>
      <p:sp>
        <p:nvSpPr>
          <p:cNvPr id="1843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it-IT" smtClean="0"/>
              <a:t>Fare clic per modificare lo stile del titolo dello schema</a:t>
            </a:r>
          </a:p>
        </p:txBody>
      </p:sp>
      <p:sp>
        <p:nvSpPr>
          <p:cNvPr id="1843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741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i="0">
                <a:latin typeface="Arial" pitchFamily="34" charset="0"/>
                <a:cs typeface="Arial" charset="0"/>
              </a:defRPr>
            </a:lvl1pPr>
          </a:lstStyle>
          <a:p>
            <a:pPr>
              <a:defRPr/>
            </a:pPr>
            <a:endParaRPr lang="it-IT"/>
          </a:p>
        </p:txBody>
      </p:sp>
      <p:sp>
        <p:nvSpPr>
          <p:cNvPr id="1741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i="0">
                <a:latin typeface="Arial" pitchFamily="34" charset="0"/>
                <a:cs typeface="Arial" charset="0"/>
              </a:defRPr>
            </a:lvl1pPr>
          </a:lstStyle>
          <a:p>
            <a:pPr>
              <a:defRPr/>
            </a:pPr>
            <a:endParaRPr lang="it-IT"/>
          </a:p>
        </p:txBody>
      </p:sp>
      <p:sp>
        <p:nvSpPr>
          <p:cNvPr id="1741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i="0">
                <a:latin typeface="Arial" pitchFamily="34" charset="0"/>
                <a:cs typeface="Arial" charset="0"/>
              </a:defRPr>
            </a:lvl1pPr>
          </a:lstStyle>
          <a:p>
            <a:pPr>
              <a:defRPr/>
            </a:pPr>
            <a:fld id="{1ACE476B-1E1B-4887-903B-947AFAC9577D}"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570" r:id="rId1"/>
    <p:sldLayoutId id="2147496571" r:id="rId2"/>
    <p:sldLayoutId id="2147496572" r:id="rId3"/>
    <p:sldLayoutId id="2147496573" r:id="rId4"/>
    <p:sldLayoutId id="2147496574" r:id="rId5"/>
    <p:sldLayoutId id="2147496575" r:id="rId6"/>
    <p:sldLayoutId id="2147496576" r:id="rId7"/>
    <p:sldLayoutId id="2147496577" r:id="rId8"/>
    <p:sldLayoutId id="2147496578" r:id="rId9"/>
    <p:sldLayoutId id="2147496579" r:id="rId10"/>
    <p:sldLayoutId id="2147496580" r:id="rId11"/>
    <p:sldLayoutId id="2147496581" r:id="rId12"/>
    <p:sldLayoutId id="2147496582" r:id="rId13"/>
    <p:sldLayoutId id="2147496583" r:id="rId14"/>
  </p:sldLayoutIdLst>
  <p:hf hdr="0" ftr="0" dt="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Verdana" pitchFamily="34" charset="0"/>
        </a:defRPr>
      </a:lvl2pPr>
      <a:lvl3pPr algn="r" rtl="0" eaLnBrk="0" fontAlgn="base" hangingPunct="0">
        <a:spcBef>
          <a:spcPct val="0"/>
        </a:spcBef>
        <a:spcAft>
          <a:spcPct val="0"/>
        </a:spcAft>
        <a:defRPr sz="4400" i="1">
          <a:solidFill>
            <a:schemeClr val="tx2"/>
          </a:solidFill>
          <a:latin typeface="Verdana" pitchFamily="34" charset="0"/>
        </a:defRPr>
      </a:lvl3pPr>
      <a:lvl4pPr algn="r" rtl="0" eaLnBrk="0" fontAlgn="base" hangingPunct="0">
        <a:spcBef>
          <a:spcPct val="0"/>
        </a:spcBef>
        <a:spcAft>
          <a:spcPct val="0"/>
        </a:spcAft>
        <a:defRPr sz="4400" i="1">
          <a:solidFill>
            <a:schemeClr val="tx2"/>
          </a:solidFill>
          <a:latin typeface="Verdana" pitchFamily="34" charset="0"/>
        </a:defRPr>
      </a:lvl4pPr>
      <a:lvl5pPr algn="r" rtl="0" eaLnBrk="0" fontAlgn="base" hangingPunct="0">
        <a:spcBef>
          <a:spcPct val="0"/>
        </a:spcBef>
        <a:spcAft>
          <a:spcPct val="0"/>
        </a:spcAft>
        <a:defRPr sz="4400" i="1">
          <a:solidFill>
            <a:schemeClr val="tx2"/>
          </a:solidFill>
          <a:latin typeface="Verdana" pitchFamily="34" charset="0"/>
        </a:defRPr>
      </a:lvl5pPr>
      <a:lvl6pPr marL="457200" algn="r" rtl="0" fontAlgn="base">
        <a:spcBef>
          <a:spcPct val="0"/>
        </a:spcBef>
        <a:spcAft>
          <a:spcPct val="0"/>
        </a:spcAft>
        <a:defRPr sz="4400" i="1">
          <a:solidFill>
            <a:schemeClr val="tx2"/>
          </a:solidFill>
          <a:latin typeface="Verdana" pitchFamily="34" charset="0"/>
        </a:defRPr>
      </a:lvl6pPr>
      <a:lvl7pPr marL="914400" algn="r" rtl="0" fontAlgn="base">
        <a:spcBef>
          <a:spcPct val="0"/>
        </a:spcBef>
        <a:spcAft>
          <a:spcPct val="0"/>
        </a:spcAft>
        <a:defRPr sz="4400" i="1">
          <a:solidFill>
            <a:schemeClr val="tx2"/>
          </a:solidFill>
          <a:latin typeface="Verdana" pitchFamily="34" charset="0"/>
        </a:defRPr>
      </a:lvl7pPr>
      <a:lvl8pPr marL="1371600" algn="r" rtl="0" fontAlgn="base">
        <a:spcBef>
          <a:spcPct val="0"/>
        </a:spcBef>
        <a:spcAft>
          <a:spcPct val="0"/>
        </a:spcAft>
        <a:defRPr sz="4400" i="1">
          <a:solidFill>
            <a:schemeClr val="tx2"/>
          </a:solidFill>
          <a:latin typeface="Verdana" pitchFamily="34" charset="0"/>
        </a:defRPr>
      </a:lvl8pPr>
      <a:lvl9pPr marL="1828800" algn="r" rtl="0" fontAlgn="base">
        <a:spcBef>
          <a:spcPct val="0"/>
        </a:spcBef>
        <a:spcAft>
          <a:spcPct val="0"/>
        </a:spcAft>
        <a:defRPr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457200" y="992188"/>
            <a:ext cx="8153400" cy="1600200"/>
            <a:chOff x="288" y="625"/>
            <a:chExt cx="5136" cy="1008"/>
          </a:xfrm>
        </p:grpSpPr>
        <p:sp>
          <p:nvSpPr>
            <p:cNvPr id="174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p>
          </p:txBody>
        </p:sp>
        <p:sp>
          <p:nvSpPr>
            <p:cNvPr id="174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p>
          </p:txBody>
        </p:sp>
        <p:sp>
          <p:nvSpPr>
            <p:cNvPr id="174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p>
          </p:txBody>
        </p:sp>
        <p:sp>
          <p:nvSpPr>
            <p:cNvPr id="174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p>
          </p:txBody>
        </p:sp>
      </p:grpSp>
      <p:sp>
        <p:nvSpPr>
          <p:cNvPr id="19459"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it-IT" smtClean="0"/>
              <a:t>Fare clic per modificare lo stile del titolo dello schema</a:t>
            </a:r>
          </a:p>
        </p:txBody>
      </p:sp>
      <p:sp>
        <p:nvSpPr>
          <p:cNvPr id="19460"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741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i="0">
                <a:latin typeface="Arial" pitchFamily="34" charset="0"/>
              </a:defRPr>
            </a:lvl1pPr>
          </a:lstStyle>
          <a:p>
            <a:pPr>
              <a:defRPr/>
            </a:pPr>
            <a:endParaRPr lang="it-IT"/>
          </a:p>
        </p:txBody>
      </p:sp>
      <p:sp>
        <p:nvSpPr>
          <p:cNvPr id="1741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i="0">
                <a:latin typeface="Arial" pitchFamily="34" charset="0"/>
              </a:defRPr>
            </a:lvl1pPr>
          </a:lstStyle>
          <a:p>
            <a:pPr>
              <a:defRPr/>
            </a:pPr>
            <a:endParaRPr lang="it-IT"/>
          </a:p>
        </p:txBody>
      </p:sp>
      <p:sp>
        <p:nvSpPr>
          <p:cNvPr id="1741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i="0">
                <a:latin typeface="Arial" pitchFamily="34" charset="0"/>
              </a:defRPr>
            </a:lvl1pPr>
          </a:lstStyle>
          <a:p>
            <a:pPr>
              <a:defRPr/>
            </a:pPr>
            <a:fld id="{49C27EA0-C94F-481D-8C17-90B72C49721A}"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584" r:id="rId1"/>
    <p:sldLayoutId id="2147496585" r:id="rId2"/>
    <p:sldLayoutId id="2147496586" r:id="rId3"/>
    <p:sldLayoutId id="2147496587" r:id="rId4"/>
    <p:sldLayoutId id="2147496588" r:id="rId5"/>
    <p:sldLayoutId id="2147496589" r:id="rId6"/>
    <p:sldLayoutId id="2147496590" r:id="rId7"/>
    <p:sldLayoutId id="2147496591" r:id="rId8"/>
    <p:sldLayoutId id="2147496592" r:id="rId9"/>
    <p:sldLayoutId id="2147496593" r:id="rId10"/>
    <p:sldLayoutId id="2147496594" r:id="rId11"/>
    <p:sldLayoutId id="2147496595" r:id="rId12"/>
    <p:sldLayoutId id="2147496596" r:id="rId13"/>
    <p:sldLayoutId id="2147496597" r:id="rId14"/>
  </p:sldLayoutIdLst>
  <p:hf hdr="0" ftr="0" dt="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Verdana" pitchFamily="34" charset="0"/>
        </a:defRPr>
      </a:lvl2pPr>
      <a:lvl3pPr algn="r" rtl="0" eaLnBrk="0" fontAlgn="base" hangingPunct="0">
        <a:spcBef>
          <a:spcPct val="0"/>
        </a:spcBef>
        <a:spcAft>
          <a:spcPct val="0"/>
        </a:spcAft>
        <a:defRPr sz="4400" i="1">
          <a:solidFill>
            <a:schemeClr val="tx2"/>
          </a:solidFill>
          <a:latin typeface="Verdana" pitchFamily="34" charset="0"/>
        </a:defRPr>
      </a:lvl3pPr>
      <a:lvl4pPr algn="r" rtl="0" eaLnBrk="0" fontAlgn="base" hangingPunct="0">
        <a:spcBef>
          <a:spcPct val="0"/>
        </a:spcBef>
        <a:spcAft>
          <a:spcPct val="0"/>
        </a:spcAft>
        <a:defRPr sz="4400" i="1">
          <a:solidFill>
            <a:schemeClr val="tx2"/>
          </a:solidFill>
          <a:latin typeface="Verdana" pitchFamily="34" charset="0"/>
        </a:defRPr>
      </a:lvl4pPr>
      <a:lvl5pPr algn="r" rtl="0" eaLnBrk="0" fontAlgn="base" hangingPunct="0">
        <a:spcBef>
          <a:spcPct val="0"/>
        </a:spcBef>
        <a:spcAft>
          <a:spcPct val="0"/>
        </a:spcAft>
        <a:defRPr sz="4400" i="1">
          <a:solidFill>
            <a:schemeClr val="tx2"/>
          </a:solidFill>
          <a:latin typeface="Verdana" pitchFamily="34" charset="0"/>
        </a:defRPr>
      </a:lvl5pPr>
      <a:lvl6pPr marL="457200" algn="r" rtl="0" fontAlgn="base">
        <a:spcBef>
          <a:spcPct val="0"/>
        </a:spcBef>
        <a:spcAft>
          <a:spcPct val="0"/>
        </a:spcAft>
        <a:defRPr sz="4400" i="1">
          <a:solidFill>
            <a:schemeClr val="tx2"/>
          </a:solidFill>
          <a:latin typeface="Verdana" pitchFamily="34" charset="0"/>
        </a:defRPr>
      </a:lvl6pPr>
      <a:lvl7pPr marL="914400" algn="r" rtl="0" fontAlgn="base">
        <a:spcBef>
          <a:spcPct val="0"/>
        </a:spcBef>
        <a:spcAft>
          <a:spcPct val="0"/>
        </a:spcAft>
        <a:defRPr sz="4400" i="1">
          <a:solidFill>
            <a:schemeClr val="tx2"/>
          </a:solidFill>
          <a:latin typeface="Verdana" pitchFamily="34" charset="0"/>
        </a:defRPr>
      </a:lvl7pPr>
      <a:lvl8pPr marL="1371600" algn="r" rtl="0" fontAlgn="base">
        <a:spcBef>
          <a:spcPct val="0"/>
        </a:spcBef>
        <a:spcAft>
          <a:spcPct val="0"/>
        </a:spcAft>
        <a:defRPr sz="4400" i="1">
          <a:solidFill>
            <a:schemeClr val="tx2"/>
          </a:solidFill>
          <a:latin typeface="Verdana" pitchFamily="34" charset="0"/>
        </a:defRPr>
      </a:lvl8pPr>
      <a:lvl9pPr marL="1828800" algn="r" rtl="0" fontAlgn="base">
        <a:spcBef>
          <a:spcPct val="0"/>
        </a:spcBef>
        <a:spcAft>
          <a:spcPct val="0"/>
        </a:spcAft>
        <a:defRPr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457200" y="992188"/>
            <a:ext cx="8153400" cy="1600200"/>
            <a:chOff x="288" y="625"/>
            <a:chExt cx="5136" cy="1008"/>
          </a:xfrm>
        </p:grpSpPr>
        <p:sp>
          <p:nvSpPr>
            <p:cNvPr id="152579"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it-IT"/>
            </a:p>
          </p:txBody>
        </p:sp>
        <p:sp>
          <p:nvSpPr>
            <p:cNvPr id="152580"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it-IT"/>
            </a:p>
          </p:txBody>
        </p:sp>
        <p:sp>
          <p:nvSpPr>
            <p:cNvPr id="152581"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it-IT"/>
            </a:p>
          </p:txBody>
        </p:sp>
        <p:sp>
          <p:nvSpPr>
            <p:cNvPr id="15258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it-IT"/>
            </a:p>
          </p:txBody>
        </p:sp>
      </p:grpSp>
      <p:sp>
        <p:nvSpPr>
          <p:cNvPr id="20483"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it-IT" smtClean="0"/>
              <a:t>Fare clic per modificare lo stile del titolo dello schema</a:t>
            </a:r>
          </a:p>
        </p:txBody>
      </p:sp>
      <p:sp>
        <p:nvSpPr>
          <p:cNvPr id="20484"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5258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i="0">
                <a:latin typeface="Tahoma" pitchFamily="34" charset="0"/>
              </a:defRPr>
            </a:lvl1pPr>
          </a:lstStyle>
          <a:p>
            <a:pPr>
              <a:defRPr/>
            </a:pPr>
            <a:endParaRPr lang="it-IT"/>
          </a:p>
        </p:txBody>
      </p:sp>
      <p:sp>
        <p:nvSpPr>
          <p:cNvPr id="15258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i="0">
                <a:latin typeface="Tahoma" pitchFamily="34" charset="0"/>
              </a:defRPr>
            </a:lvl1pPr>
          </a:lstStyle>
          <a:p>
            <a:pPr>
              <a:defRPr/>
            </a:pPr>
            <a:endParaRPr lang="it-IT"/>
          </a:p>
        </p:txBody>
      </p:sp>
      <p:sp>
        <p:nvSpPr>
          <p:cNvPr id="15258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i="0">
                <a:latin typeface="Tahoma" pitchFamily="34" charset="0"/>
              </a:defRPr>
            </a:lvl1pPr>
          </a:lstStyle>
          <a:p>
            <a:pPr>
              <a:defRPr/>
            </a:pPr>
            <a:fld id="{DC5A4C6F-832F-4051-9D1A-A18727365E84}"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96598" r:id="rId1"/>
    <p:sldLayoutId id="2147496599" r:id="rId2"/>
    <p:sldLayoutId id="2147496600" r:id="rId3"/>
    <p:sldLayoutId id="2147496601" r:id="rId4"/>
    <p:sldLayoutId id="2147496602" r:id="rId5"/>
    <p:sldLayoutId id="2147496603" r:id="rId6"/>
    <p:sldLayoutId id="2147496604" r:id="rId7"/>
    <p:sldLayoutId id="2147496605" r:id="rId8"/>
    <p:sldLayoutId id="2147496606" r:id="rId9"/>
    <p:sldLayoutId id="2147496607" r:id="rId10"/>
    <p:sldLayoutId id="214749660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Verdana" pitchFamily="34" charset="0"/>
        </a:defRPr>
      </a:lvl2pPr>
      <a:lvl3pPr algn="r" rtl="0" eaLnBrk="0" fontAlgn="base" hangingPunct="0">
        <a:spcBef>
          <a:spcPct val="0"/>
        </a:spcBef>
        <a:spcAft>
          <a:spcPct val="0"/>
        </a:spcAft>
        <a:defRPr sz="4400" i="1">
          <a:solidFill>
            <a:schemeClr val="tx2"/>
          </a:solidFill>
          <a:latin typeface="Verdana" pitchFamily="34" charset="0"/>
        </a:defRPr>
      </a:lvl3pPr>
      <a:lvl4pPr algn="r" rtl="0" eaLnBrk="0" fontAlgn="base" hangingPunct="0">
        <a:spcBef>
          <a:spcPct val="0"/>
        </a:spcBef>
        <a:spcAft>
          <a:spcPct val="0"/>
        </a:spcAft>
        <a:defRPr sz="4400" i="1">
          <a:solidFill>
            <a:schemeClr val="tx2"/>
          </a:solidFill>
          <a:latin typeface="Verdana" pitchFamily="34" charset="0"/>
        </a:defRPr>
      </a:lvl4pPr>
      <a:lvl5pPr algn="r" rtl="0" eaLnBrk="0" fontAlgn="base" hangingPunct="0">
        <a:spcBef>
          <a:spcPct val="0"/>
        </a:spcBef>
        <a:spcAft>
          <a:spcPct val="0"/>
        </a:spcAft>
        <a:defRPr sz="4400" i="1">
          <a:solidFill>
            <a:schemeClr val="tx2"/>
          </a:solidFill>
          <a:latin typeface="Verdana" pitchFamily="34" charset="0"/>
        </a:defRPr>
      </a:lvl5pPr>
      <a:lvl6pPr marL="457200" algn="r" rtl="0" fontAlgn="base">
        <a:spcBef>
          <a:spcPct val="0"/>
        </a:spcBef>
        <a:spcAft>
          <a:spcPct val="0"/>
        </a:spcAft>
        <a:defRPr sz="4400" i="1">
          <a:solidFill>
            <a:schemeClr val="tx2"/>
          </a:solidFill>
          <a:latin typeface="Verdana" pitchFamily="34" charset="0"/>
        </a:defRPr>
      </a:lvl6pPr>
      <a:lvl7pPr marL="914400" algn="r" rtl="0" fontAlgn="base">
        <a:spcBef>
          <a:spcPct val="0"/>
        </a:spcBef>
        <a:spcAft>
          <a:spcPct val="0"/>
        </a:spcAft>
        <a:defRPr sz="4400" i="1">
          <a:solidFill>
            <a:schemeClr val="tx2"/>
          </a:solidFill>
          <a:latin typeface="Verdana" pitchFamily="34" charset="0"/>
        </a:defRPr>
      </a:lvl7pPr>
      <a:lvl8pPr marL="1371600" algn="r" rtl="0" fontAlgn="base">
        <a:spcBef>
          <a:spcPct val="0"/>
        </a:spcBef>
        <a:spcAft>
          <a:spcPct val="0"/>
        </a:spcAft>
        <a:defRPr sz="4400" i="1">
          <a:solidFill>
            <a:schemeClr val="tx2"/>
          </a:solidFill>
          <a:latin typeface="Verdana" pitchFamily="34" charset="0"/>
        </a:defRPr>
      </a:lvl8pPr>
      <a:lvl9pPr marL="1828800" algn="r" rtl="0" fontAlgn="base">
        <a:spcBef>
          <a:spcPct val="0"/>
        </a:spcBef>
        <a:spcAft>
          <a:spcPct val="0"/>
        </a:spcAft>
        <a:defRPr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4813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3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4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4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4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4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14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grpSp>
        <p:grpSp>
          <p:nvGrpSpPr>
            <p:cNvPr id="4" name="Group 17"/>
            <p:cNvGrpSpPr>
              <a:grpSpLocks/>
            </p:cNvGrpSpPr>
            <p:nvPr userDrawn="1"/>
          </p:nvGrpSpPr>
          <p:grpSpPr bwMode="auto">
            <a:xfrm>
              <a:off x="0" y="2291"/>
              <a:ext cx="1385" cy="1702"/>
              <a:chOff x="0" y="2291"/>
              <a:chExt cx="1385" cy="1702"/>
            </a:xfrm>
          </p:grpSpPr>
          <p:sp>
            <p:nvSpPr>
              <p:cNvPr id="48146"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4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48"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4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0"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1"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3"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4"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5"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6"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7"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5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0"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3"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5"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6"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7"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6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7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8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19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0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4821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2"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8"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19"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2"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3"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4"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5"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7"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29"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0"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5"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6"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7"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3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4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5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6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6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6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6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kumimoji="0" lang="it-IT" sz="1800" b="0">
                  <a:solidFill>
                    <a:srgbClr val="FFFFFF"/>
                  </a:solidFill>
                  <a:latin typeface="Tahoma"/>
                  <a:cs typeface="Arial" pitchFamily="34" charset="0"/>
                </a:endParaRPr>
              </a:p>
            </p:txBody>
          </p:sp>
          <p:sp>
            <p:nvSpPr>
              <p:cNvPr id="4827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7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kumimoji="0" lang="it-IT" sz="1800" b="0">
                  <a:solidFill>
                    <a:srgbClr val="FFFFFF"/>
                  </a:solidFill>
                  <a:latin typeface="Tahoma"/>
                  <a:cs typeface="Arial" pitchFamily="34" charset="0"/>
                </a:endParaRPr>
              </a:p>
            </p:txBody>
          </p:sp>
          <p:sp>
            <p:nvSpPr>
              <p:cNvPr id="4827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4827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sp>
            <p:nvSpPr>
              <p:cNvPr id="482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kumimoji="0" lang="it-IT" sz="1800" b="0">
                  <a:solidFill>
                    <a:srgbClr val="FFFFFF"/>
                  </a:solidFill>
                  <a:latin typeface="Tahoma"/>
                  <a:cs typeface="Arial" pitchFamily="34" charset="0"/>
                </a:endParaRPr>
              </a:p>
            </p:txBody>
          </p:sp>
          <p:sp>
            <p:nvSpPr>
              <p:cNvPr id="482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kumimoji="0" lang="it-IT" sz="1800" b="0">
                  <a:solidFill>
                    <a:srgbClr val="FFFFFF"/>
                  </a:solidFill>
                  <a:latin typeface="Tahoma"/>
                  <a:cs typeface="Arial" pitchFamily="34" charset="0"/>
                </a:endParaRPr>
              </a:p>
            </p:txBody>
          </p:sp>
        </p:grpSp>
      </p:grpSp>
      <p:sp>
        <p:nvSpPr>
          <p:cNvPr id="482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82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kumimoji="0" lang="it-IT" b="0">
              <a:solidFill>
                <a:srgbClr val="FFFFFF"/>
              </a:solidFill>
            </a:endParaRPr>
          </a:p>
        </p:txBody>
      </p:sp>
      <p:sp>
        <p:nvSpPr>
          <p:cNvPr id="482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kumimoji="0" lang="it-IT" b="0">
              <a:solidFill>
                <a:srgbClr val="FFFFFF"/>
              </a:solidFill>
            </a:endParaRPr>
          </a:p>
        </p:txBody>
      </p:sp>
      <p:sp>
        <p:nvSpPr>
          <p:cNvPr id="482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50DCCC15-8DF1-44DD-AF3C-5114E49104AB}" type="slidenum">
              <a:rPr kumimoji="0" lang="it-IT" b="0">
                <a:solidFill>
                  <a:srgbClr val="FFFFFF"/>
                </a:solidFill>
              </a:rPr>
              <a:pPr>
                <a:defRPr/>
              </a:pPr>
              <a:t>‹N›</a:t>
            </a:fld>
            <a:endParaRPr kumimoji="0" lang="it-IT" b="0">
              <a:solidFill>
                <a:srgbClr val="FFFFFF"/>
              </a:solidFill>
            </a:endParaRPr>
          </a:p>
        </p:txBody>
      </p:sp>
      <p:sp>
        <p:nvSpPr>
          <p:cNvPr id="482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96624" r:id="rId1"/>
    <p:sldLayoutId id="2147496625" r:id="rId2"/>
    <p:sldLayoutId id="2147496626" r:id="rId3"/>
    <p:sldLayoutId id="2147496627" r:id="rId4"/>
    <p:sldLayoutId id="2147496628" r:id="rId5"/>
    <p:sldLayoutId id="2147496629" r:id="rId6"/>
    <p:sldLayoutId id="2147496630" r:id="rId7"/>
    <p:sldLayoutId id="2147496631" r:id="rId8"/>
    <p:sldLayoutId id="2147496632" r:id="rId9"/>
    <p:sldLayoutId id="2147496633" r:id="rId10"/>
    <p:sldLayoutId id="2147496634" r:id="rId11"/>
  </p:sldLayoutIdLst>
  <p:transition/>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8.xml"/><Relationship Id="rId1" Type="http://schemas.openxmlformats.org/officeDocument/2006/relationships/slideLayout" Target="../slideLayouts/slideLayout82.xml"/><Relationship Id="rId5" Type="http://schemas.openxmlformats.org/officeDocument/2006/relationships/image" Target="../media/image157.jpeg"/><Relationship Id="rId4" Type="http://schemas.openxmlformats.org/officeDocument/2006/relationships/image" Target="../media/image15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9.xml"/><Relationship Id="rId1" Type="http://schemas.openxmlformats.org/officeDocument/2006/relationships/slideLayout" Target="../slideLayouts/slideLayout94.xml"/><Relationship Id="rId4" Type="http://schemas.openxmlformats.org/officeDocument/2006/relationships/image" Target="../media/image15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8.wmf"/><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xml"/><Relationship Id="rId1" Type="http://schemas.openxmlformats.org/officeDocument/2006/relationships/vmlDrawing" Target="../drawings/vmlDrawing3.vml"/><Relationship Id="rId6" Type="http://schemas.openxmlformats.org/officeDocument/2006/relationships/image" Target="../media/image30.jpeg"/><Relationship Id="rId5" Type="http://schemas.openxmlformats.org/officeDocument/2006/relationships/oleObject" Target="../embeddings/oleObject3.bin"/><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oleObject" Target="../embeddings/oleObject4.bin"/><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9.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cushmaker.ning.com/photo/positioning-for-multiple-dx/next?context=latest" TargetMode="External"/><Relationship Id="rId2" Type="http://schemas.openxmlformats.org/officeDocument/2006/relationships/notesSlide" Target="../notesSlides/notesSlide20.xml"/><Relationship Id="rId1" Type="http://schemas.openxmlformats.org/officeDocument/2006/relationships/slideLayout" Target="../slideLayouts/slideLayout215.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47.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wmf"/></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290.xml"/><Relationship Id="rId5" Type="http://schemas.openxmlformats.org/officeDocument/2006/relationships/comments" Target="../comments/commen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302.xml"/><Relationship Id="rId5" Type="http://schemas.openxmlformats.org/officeDocument/2006/relationships/image" Target="../media/image56.wmf"/><Relationship Id="rId4" Type="http://schemas.openxmlformats.org/officeDocument/2006/relationships/image" Target="../media/image55.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50.xml"/><Relationship Id="rId5" Type="http://schemas.openxmlformats.org/officeDocument/2006/relationships/image" Target="../media/image58.pn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6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0.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6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9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326.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30.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342.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356.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hyperlink" Target="http://api.ning.com/files/9S8h8JQk9IlX3m6UoS5*hUs*5ps9ac0ZnUltsEMDB6pF5Xqjid0hNFbmcRMvVuC1qkfb5lgGue9vwf6vTQTl0hToQylCfy7r/PpSlide201212crop.jp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hyperlink" Target="http://api.ning.com/files/8Ui-2ZYtXlequaNi-TmosNgKYcKoeHWG6ujle*94QANuY4yBZKkSeO7UjejMjd83GA6GsEM2jvnazPbAdTxDz-bvBrjstM3k/PpSlide201211crop.jpg" TargetMode="Externa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4.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226.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26.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3.wmf"/><Relationship Id="rId7" Type="http://schemas.openxmlformats.org/officeDocument/2006/relationships/slide" Target="slide55.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114.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1.wav"/><Relationship Id="rId7" Type="http://schemas.openxmlformats.org/officeDocument/2006/relationships/slide" Target="slide57.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image" Target="../media/image100.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8.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slide" Target="slide55.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comments" Target="../comments/comment2.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63.xml"/><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16.xml"/><Relationship Id="rId5" Type="http://schemas.openxmlformats.org/officeDocument/2006/relationships/image" Target="../media/image111.jpe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hyperlink" Target="cinture%20pelviche.pptx"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39.xml"/><Relationship Id="rId5" Type="http://schemas.openxmlformats.org/officeDocument/2006/relationships/image" Target="../media/image117.png"/><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9.xml"/><Relationship Id="rId1" Type="http://schemas.openxmlformats.org/officeDocument/2006/relationships/slideLayout" Target="../slideLayouts/slideLayout64.xml"/><Relationship Id="rId4" Type="http://schemas.openxmlformats.org/officeDocument/2006/relationships/image" Target="../media/image118.jpeg"/></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0.xml"/><Relationship Id="rId1" Type="http://schemas.openxmlformats.org/officeDocument/2006/relationships/slideLayout" Target="../slideLayouts/slideLayout64.xml"/><Relationship Id="rId4" Type="http://schemas.openxmlformats.org/officeDocument/2006/relationships/image" Target="../media/image119.jpeg"/></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1.xml"/><Relationship Id="rId1" Type="http://schemas.openxmlformats.org/officeDocument/2006/relationships/slideLayout" Target="../slideLayouts/slideLayout64.xml"/><Relationship Id="rId4" Type="http://schemas.openxmlformats.org/officeDocument/2006/relationships/image" Target="../media/image119.jpeg"/></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2.xml"/><Relationship Id="rId1" Type="http://schemas.openxmlformats.org/officeDocument/2006/relationships/slideLayout" Target="../slideLayouts/slideLayout64.xml"/><Relationship Id="rId4" Type="http://schemas.openxmlformats.org/officeDocument/2006/relationships/image" Target="../media/image120.jpeg"/></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3.xml"/><Relationship Id="rId1" Type="http://schemas.openxmlformats.org/officeDocument/2006/relationships/slideLayout" Target="../slideLayouts/slideLayout39.xml"/><Relationship Id="rId6" Type="http://schemas.openxmlformats.org/officeDocument/2006/relationships/comments" Target="../comments/comment3.xml"/><Relationship Id="rId5" Type="http://schemas.openxmlformats.org/officeDocument/2006/relationships/image" Target="../media/image7.jpeg"/><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5.xml"/><Relationship Id="rId1" Type="http://schemas.openxmlformats.org/officeDocument/2006/relationships/slideLayout" Target="../slideLayouts/slideLayout39.xml"/><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6.xml"/><Relationship Id="rId1" Type="http://schemas.openxmlformats.org/officeDocument/2006/relationships/slideLayout" Target="../slideLayouts/slideLayout39.xml"/><Relationship Id="rId6" Type="http://schemas.openxmlformats.org/officeDocument/2006/relationships/image" Target="../media/image126.png"/><Relationship Id="rId5" Type="http://schemas.openxmlformats.org/officeDocument/2006/relationships/slide" Target="slide66.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8.xml"/><Relationship Id="rId1" Type="http://schemas.openxmlformats.org/officeDocument/2006/relationships/slideLayout" Target="../slideLayouts/slideLayout74.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79.xml"/><Relationship Id="rId1" Type="http://schemas.openxmlformats.org/officeDocument/2006/relationships/slideLayout" Target="../slideLayouts/slideLayout75.xml"/><Relationship Id="rId4" Type="http://schemas.openxmlformats.org/officeDocument/2006/relationships/image" Target="../media/image132.wmf"/></Relationships>
</file>

<file path=ppt/slides/_rels/slide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0.xml"/><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81.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2.xml"/><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3.xml"/><Relationship Id="rId1" Type="http://schemas.openxmlformats.org/officeDocument/2006/relationships/slideLayout" Target="../slideLayouts/slideLayout64.xml"/><Relationship Id="rId5" Type="http://schemas.openxmlformats.org/officeDocument/2006/relationships/image" Target="../media/image138.jpeg"/><Relationship Id="rId4" Type="http://schemas.openxmlformats.org/officeDocument/2006/relationships/image" Target="../media/image137.jpeg"/></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4.xml"/><Relationship Id="rId1" Type="http://schemas.openxmlformats.org/officeDocument/2006/relationships/slideLayout" Target="../slideLayouts/slideLayout64.xml"/><Relationship Id="rId5" Type="http://schemas.openxmlformats.org/officeDocument/2006/relationships/image" Target="../media/image141.jpeg"/><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5.xml"/><Relationship Id="rId1" Type="http://schemas.openxmlformats.org/officeDocument/2006/relationships/slideLayout" Target="../slideLayouts/slideLayout64.xml"/><Relationship Id="rId4" Type="http://schemas.openxmlformats.org/officeDocument/2006/relationships/image" Target="../media/image14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7.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51.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8.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0.xml"/><Relationship Id="rId1" Type="http://schemas.openxmlformats.org/officeDocument/2006/relationships/slideLayout" Target="../slideLayouts/slideLayout50.xml"/><Relationship Id="rId4" Type="http://schemas.openxmlformats.org/officeDocument/2006/relationships/image" Target="../media/image147.png"/></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1.xml"/><Relationship Id="rId1" Type="http://schemas.openxmlformats.org/officeDocument/2006/relationships/slideLayout" Target="../slideLayouts/slideLayout50.xml"/><Relationship Id="rId4" Type="http://schemas.openxmlformats.org/officeDocument/2006/relationships/slide" Target="slide95.xml"/></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2.xml"/><Relationship Id="rId1" Type="http://schemas.openxmlformats.org/officeDocument/2006/relationships/slideLayout" Target="../slideLayouts/slideLayout82.xml"/><Relationship Id="rId4" Type="http://schemas.openxmlformats.org/officeDocument/2006/relationships/image" Target="../media/image149.png"/></Relationships>
</file>

<file path=ppt/slides/_rels/slide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6.xml"/><Relationship Id="rId1" Type="http://schemas.openxmlformats.org/officeDocument/2006/relationships/slideLayout" Target="../slideLayouts/slideLayout82.xml"/><Relationship Id="rId4" Type="http://schemas.openxmlformats.org/officeDocument/2006/relationships/image" Target="../media/image152.png"/></Relationships>
</file>

<file path=ppt/slides/_rels/slide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7.xml"/><Relationship Id="rId1" Type="http://schemas.openxmlformats.org/officeDocument/2006/relationships/slideLayout" Target="../slideLayouts/slideLayout204.xml"/><Relationship Id="rId4" Type="http://schemas.openxmlformats.org/officeDocument/2006/relationships/image" Target="../media/image15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468313" y="357188"/>
            <a:ext cx="8229600" cy="722312"/>
          </a:xfrm>
        </p:spPr>
        <p:txBody>
          <a:bodyPr/>
          <a:lstStyle/>
          <a:p>
            <a:pPr eaLnBrk="1" hangingPunct="1"/>
            <a:r>
              <a:rPr lang="it-IT" sz="3600" b="1" dirty="0" smtClean="0">
                <a:solidFill>
                  <a:srgbClr val="00FF00"/>
                </a:solidFill>
              </a:rPr>
              <a:t>I fondamenti di una buona postura</a:t>
            </a:r>
          </a:p>
        </p:txBody>
      </p:sp>
      <p:sp>
        <p:nvSpPr>
          <p:cNvPr id="182275" name="Segnaposto numero diapositiva 3"/>
          <p:cNvSpPr>
            <a:spLocks noGrp="1"/>
          </p:cNvSpPr>
          <p:nvPr>
            <p:ph type="sldNum" sz="quarter" idx="12"/>
          </p:nvPr>
        </p:nvSpPr>
        <p:spPr>
          <a:noFill/>
        </p:spPr>
        <p:txBody>
          <a:bodyPr/>
          <a:lstStyle/>
          <a:p>
            <a:fld id="{AB276166-5C97-4BE5-9757-965EAB150F94}" type="slidenum">
              <a:rPr lang="it-IT" smtClean="0"/>
              <a:pPr/>
              <a:t>1</a:t>
            </a:fld>
            <a:endParaRPr lang="it-IT" smtClean="0"/>
          </a:p>
        </p:txBody>
      </p:sp>
      <p:sp>
        <p:nvSpPr>
          <p:cNvPr id="189444" name="Rettangolo 6"/>
          <p:cNvSpPr>
            <a:spLocks noChangeArrowheads="1"/>
          </p:cNvSpPr>
          <p:nvPr/>
        </p:nvSpPr>
        <p:spPr bwMode="auto">
          <a:xfrm>
            <a:off x="285750" y="1214438"/>
            <a:ext cx="8429625" cy="5213350"/>
          </a:xfrm>
          <a:prstGeom prst="rect">
            <a:avLst/>
          </a:prstGeom>
          <a:noFill/>
          <a:ln w="9525">
            <a:noFill/>
            <a:miter lim="800000"/>
            <a:headEnd/>
            <a:tailEnd/>
          </a:ln>
        </p:spPr>
        <p:txBody>
          <a:bodyPr>
            <a:spAutoFit/>
          </a:bodyPr>
          <a:lstStyle/>
          <a:p>
            <a:pPr marL="444500" indent="-444500">
              <a:spcBef>
                <a:spcPct val="20000"/>
              </a:spcBef>
              <a:buClr>
                <a:srgbClr val="FF0000"/>
              </a:buClr>
              <a:buFontTx/>
              <a:buAutoNum type="arabicPeriod"/>
            </a:pPr>
            <a:r>
              <a:rPr kumimoji="0" lang="it-IT" sz="2600" dirty="0">
                <a:solidFill>
                  <a:srgbClr val="FFFF00"/>
                </a:solidFill>
                <a:latin typeface="Arial" charset="0"/>
                <a:cs typeface="Arial" charset="0"/>
              </a:rPr>
              <a:t>Per tutti:</a:t>
            </a: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Una buona base a bacino e arti inferiori</a:t>
            </a: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 buon sostegno posteriore a bacino e tronco</a:t>
            </a:r>
          </a:p>
          <a:p>
            <a:pPr marL="444500" indent="-444500">
              <a:spcBef>
                <a:spcPct val="20000"/>
              </a:spcBef>
              <a:buClr>
                <a:srgbClr val="FF0000"/>
              </a:buClr>
              <a:buFontTx/>
              <a:buAutoNum type="arabicPeriod"/>
            </a:pPr>
            <a:r>
              <a:rPr kumimoji="0" lang="it-IT" sz="2600" dirty="0">
                <a:solidFill>
                  <a:srgbClr val="FFFF00"/>
                </a:solidFill>
                <a:latin typeface="Arial" charset="0"/>
                <a:cs typeface="Arial" charset="0"/>
              </a:rPr>
              <a:t>Per molti:</a:t>
            </a: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 buon sostegno agli arti superiori</a:t>
            </a:r>
          </a:p>
          <a:p>
            <a:pPr marL="444500" indent="-444500">
              <a:spcBef>
                <a:spcPct val="20000"/>
              </a:spcBef>
              <a:buClr>
                <a:srgbClr val="FF0000"/>
              </a:buClr>
              <a:buFontTx/>
              <a:buAutoNum type="arabicPeriod"/>
            </a:pPr>
            <a:r>
              <a:rPr kumimoji="0" lang="it-IT" sz="2600" dirty="0">
                <a:solidFill>
                  <a:srgbClr val="FFFF00"/>
                </a:solidFill>
                <a:latin typeface="Arial" charset="0"/>
                <a:cs typeface="Arial" charset="0"/>
              </a:rPr>
              <a:t>Per </a:t>
            </a:r>
            <a:r>
              <a:rPr kumimoji="0" lang="it-IT" sz="2600" dirty="0" smtClean="0">
                <a:solidFill>
                  <a:srgbClr val="FFFF00"/>
                </a:solidFill>
                <a:latin typeface="Arial" charset="0"/>
                <a:cs typeface="Arial" charset="0"/>
              </a:rPr>
              <a:t>alcuni </a:t>
            </a:r>
            <a:r>
              <a:rPr lang="it-IT" sz="2600" dirty="0" smtClean="0">
                <a:solidFill>
                  <a:srgbClr val="FFFF00"/>
                </a:solidFill>
                <a:latin typeface="Arial" charset="0"/>
                <a:cs typeface="Arial" charset="0"/>
              </a:rPr>
              <a:t>(molti dei casi complessi)</a:t>
            </a:r>
            <a:r>
              <a:rPr kumimoji="0" lang="it-IT" sz="2600" dirty="0" smtClean="0">
                <a:solidFill>
                  <a:srgbClr val="FFFF00"/>
                </a:solidFill>
                <a:latin typeface="Arial" charset="0"/>
                <a:cs typeface="Arial" charset="0"/>
              </a:rPr>
              <a:t>:</a:t>
            </a:r>
            <a:endParaRPr kumimoji="0" lang="it-IT" sz="2600" dirty="0">
              <a:solidFill>
                <a:srgbClr val="FFFF00"/>
              </a:solidFill>
              <a:latin typeface="Arial" charset="0"/>
              <a:cs typeface="Arial" charset="0"/>
            </a:endParaRP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Il controllo dei movimenti </a:t>
            </a:r>
            <a:r>
              <a:rPr kumimoji="0" lang="it-IT" sz="2600" i="1" dirty="0" smtClean="0">
                <a:solidFill>
                  <a:srgbClr val="F8F8F8"/>
                </a:solidFill>
                <a:latin typeface="Arial" charset="0"/>
                <a:cs typeface="Arial" charset="0"/>
              </a:rPr>
              <a:t>dannosi</a:t>
            </a:r>
            <a:endParaRPr kumimoji="0" lang="it-IT" sz="2600" i="1" dirty="0">
              <a:solidFill>
                <a:srgbClr val="F8F8F8"/>
              </a:solidFill>
              <a:latin typeface="Arial" charset="0"/>
              <a:cs typeface="Arial" charset="0"/>
            </a:endParaRP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 buon sostegno laterale al tronco</a:t>
            </a: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 buon sostegno anteriore al tronco</a:t>
            </a:r>
          </a:p>
          <a:p>
            <a:pPr marL="889000" lvl="1" indent="-265113">
              <a:spcBef>
                <a:spcPct val="20000"/>
              </a:spcBef>
              <a:buClr>
                <a:srgbClr val="FF0000"/>
              </a:buClr>
              <a:buSzPct val="95000"/>
              <a:buFontTx/>
              <a:buChar char="•"/>
            </a:pPr>
            <a:r>
              <a:rPr kumimoji="0" lang="it-IT" sz="2600" dirty="0">
                <a:solidFill>
                  <a:srgbClr val="F8F8F8"/>
                </a:solidFill>
                <a:latin typeface="Arial" charset="0"/>
                <a:cs typeface="Arial" charset="0"/>
              </a:rPr>
              <a:t>Un buon sostegno al capo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9444">
                                            <p:txEl>
                                              <p:pRg st="0" end="0"/>
                                            </p:txEl>
                                          </p:spTgt>
                                        </p:tgtEl>
                                        <p:attrNameLst>
                                          <p:attrName>style.visibility</p:attrName>
                                        </p:attrNameLst>
                                      </p:cBhvr>
                                      <p:to>
                                        <p:strVal val="visible"/>
                                      </p:to>
                                    </p:set>
                                    <p:anim calcmode="lin" valueType="num">
                                      <p:cBhvr additive="base">
                                        <p:cTn id="7" dur="500" fill="hold"/>
                                        <p:tgtEl>
                                          <p:spTgt spid="1894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94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9444">
                                            <p:txEl>
                                              <p:pRg st="1" end="1"/>
                                            </p:txEl>
                                          </p:spTgt>
                                        </p:tgtEl>
                                        <p:attrNameLst>
                                          <p:attrName>style.visibility</p:attrName>
                                        </p:attrNameLst>
                                      </p:cBhvr>
                                      <p:to>
                                        <p:strVal val="visible"/>
                                      </p:to>
                                    </p:set>
                                    <p:anim calcmode="lin" valueType="num">
                                      <p:cBhvr additive="base">
                                        <p:cTn id="11" dur="500" fill="hold"/>
                                        <p:tgtEl>
                                          <p:spTgt spid="1894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94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9444">
                                            <p:txEl>
                                              <p:pRg st="2" end="2"/>
                                            </p:txEl>
                                          </p:spTgt>
                                        </p:tgtEl>
                                        <p:attrNameLst>
                                          <p:attrName>style.visibility</p:attrName>
                                        </p:attrNameLst>
                                      </p:cBhvr>
                                      <p:to>
                                        <p:strVal val="visible"/>
                                      </p:to>
                                    </p:set>
                                    <p:anim calcmode="lin" valueType="num">
                                      <p:cBhvr additive="base">
                                        <p:cTn id="15" dur="500" fill="hold"/>
                                        <p:tgtEl>
                                          <p:spTgt spid="18944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94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9444">
                                            <p:txEl>
                                              <p:pRg st="3" end="3"/>
                                            </p:txEl>
                                          </p:spTgt>
                                        </p:tgtEl>
                                        <p:attrNameLst>
                                          <p:attrName>style.visibility</p:attrName>
                                        </p:attrNameLst>
                                      </p:cBhvr>
                                      <p:to>
                                        <p:strVal val="visible"/>
                                      </p:to>
                                    </p:set>
                                    <p:anim calcmode="lin" valueType="num">
                                      <p:cBhvr additive="base">
                                        <p:cTn id="21" dur="500" fill="hold"/>
                                        <p:tgtEl>
                                          <p:spTgt spid="18944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944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9444">
                                            <p:txEl>
                                              <p:pRg st="4" end="4"/>
                                            </p:txEl>
                                          </p:spTgt>
                                        </p:tgtEl>
                                        <p:attrNameLst>
                                          <p:attrName>style.visibility</p:attrName>
                                        </p:attrNameLst>
                                      </p:cBhvr>
                                      <p:to>
                                        <p:strVal val="visible"/>
                                      </p:to>
                                    </p:set>
                                    <p:anim calcmode="lin" valueType="num">
                                      <p:cBhvr additive="base">
                                        <p:cTn id="25" dur="500" fill="hold"/>
                                        <p:tgtEl>
                                          <p:spTgt spid="18944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94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9444">
                                            <p:txEl>
                                              <p:pRg st="5" end="5"/>
                                            </p:txEl>
                                          </p:spTgt>
                                        </p:tgtEl>
                                        <p:attrNameLst>
                                          <p:attrName>style.visibility</p:attrName>
                                        </p:attrNameLst>
                                      </p:cBhvr>
                                      <p:to>
                                        <p:strVal val="visible"/>
                                      </p:to>
                                    </p:set>
                                    <p:anim calcmode="lin" valueType="num">
                                      <p:cBhvr additive="base">
                                        <p:cTn id="31" dur="500" fill="hold"/>
                                        <p:tgtEl>
                                          <p:spTgt spid="18944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944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9444">
                                            <p:txEl>
                                              <p:pRg st="6" end="6"/>
                                            </p:txEl>
                                          </p:spTgt>
                                        </p:tgtEl>
                                        <p:attrNameLst>
                                          <p:attrName>style.visibility</p:attrName>
                                        </p:attrNameLst>
                                      </p:cBhvr>
                                      <p:to>
                                        <p:strVal val="visible"/>
                                      </p:to>
                                    </p:set>
                                    <p:anim calcmode="lin" valueType="num">
                                      <p:cBhvr additive="base">
                                        <p:cTn id="35" dur="500" fill="hold"/>
                                        <p:tgtEl>
                                          <p:spTgt spid="18944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944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9444">
                                            <p:txEl>
                                              <p:pRg st="7" end="7"/>
                                            </p:txEl>
                                          </p:spTgt>
                                        </p:tgtEl>
                                        <p:attrNameLst>
                                          <p:attrName>style.visibility</p:attrName>
                                        </p:attrNameLst>
                                      </p:cBhvr>
                                      <p:to>
                                        <p:strVal val="visible"/>
                                      </p:to>
                                    </p:set>
                                    <p:anim calcmode="lin" valueType="num">
                                      <p:cBhvr additive="base">
                                        <p:cTn id="39" dur="500" fill="hold"/>
                                        <p:tgtEl>
                                          <p:spTgt spid="18944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944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9444">
                                            <p:txEl>
                                              <p:pRg st="8" end="8"/>
                                            </p:txEl>
                                          </p:spTgt>
                                        </p:tgtEl>
                                        <p:attrNameLst>
                                          <p:attrName>style.visibility</p:attrName>
                                        </p:attrNameLst>
                                      </p:cBhvr>
                                      <p:to>
                                        <p:strVal val="visible"/>
                                      </p:to>
                                    </p:set>
                                    <p:anim calcmode="lin" valueType="num">
                                      <p:cBhvr additive="base">
                                        <p:cTn id="43" dur="500" fill="hold"/>
                                        <p:tgtEl>
                                          <p:spTgt spid="18944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944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9444">
                                            <p:txEl>
                                              <p:pRg st="9" end="9"/>
                                            </p:txEl>
                                          </p:spTgt>
                                        </p:tgtEl>
                                        <p:attrNameLst>
                                          <p:attrName>style.visibility</p:attrName>
                                        </p:attrNameLst>
                                      </p:cBhvr>
                                      <p:to>
                                        <p:strVal val="visible"/>
                                      </p:to>
                                    </p:set>
                                    <p:anim calcmode="lin" valueType="num">
                                      <p:cBhvr additive="base">
                                        <p:cTn id="47" dur="500" fill="hold"/>
                                        <p:tgtEl>
                                          <p:spTgt spid="18944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944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6370" name="Titolo 5"/>
          <p:cNvSpPr>
            <a:spLocks noGrp="1"/>
          </p:cNvSpPr>
          <p:nvPr>
            <p:ph type="title"/>
          </p:nvPr>
        </p:nvSpPr>
        <p:spPr>
          <a:xfrm>
            <a:off x="0" y="142875"/>
            <a:ext cx="9001125" cy="500063"/>
          </a:xfrm>
        </p:spPr>
        <p:txBody>
          <a:bodyPr/>
          <a:lstStyle/>
          <a:p>
            <a:pPr algn="ctr"/>
            <a:r>
              <a:rPr lang="it-IT" sz="2800" dirty="0" smtClean="0">
                <a:solidFill>
                  <a:srgbClr val="00FF00"/>
                </a:solidFill>
              </a:rPr>
              <a:t>Supporti secondari (aggiuntivi) per il bacino  e le cosce</a:t>
            </a:r>
          </a:p>
        </p:txBody>
      </p:sp>
      <p:sp>
        <p:nvSpPr>
          <p:cNvPr id="186371" name="Segnaposto numero diapositiva 7"/>
          <p:cNvSpPr>
            <a:spLocks noGrp="1"/>
          </p:cNvSpPr>
          <p:nvPr>
            <p:ph type="sldNum" sz="quarter" idx="12"/>
          </p:nvPr>
        </p:nvSpPr>
        <p:spPr>
          <a:noFill/>
        </p:spPr>
        <p:txBody>
          <a:bodyPr/>
          <a:lstStyle/>
          <a:p>
            <a:fld id="{37A24C85-71FD-4F88-8466-EA550BF0B8B7}" type="slidenum">
              <a:rPr lang="it-IT" smtClean="0"/>
              <a:pPr/>
              <a:t>10</a:t>
            </a:fld>
            <a:endParaRPr lang="it-IT" smtClean="0"/>
          </a:p>
        </p:txBody>
      </p:sp>
      <p:pic>
        <p:nvPicPr>
          <p:cNvPr id="13" name="Immagine 12" descr="sostegno mediale 2.jpg"/>
          <p:cNvPicPr>
            <a:picLocks noChangeAspect="1"/>
          </p:cNvPicPr>
          <p:nvPr/>
        </p:nvPicPr>
        <p:blipFill>
          <a:blip r:embed="rId3" cstate="print"/>
          <a:srcRect/>
          <a:stretch>
            <a:fillRect/>
          </a:stretch>
        </p:blipFill>
        <p:spPr bwMode="auto">
          <a:xfrm>
            <a:off x="571500" y="785813"/>
            <a:ext cx="2500313" cy="1876425"/>
          </a:xfrm>
          <a:prstGeom prst="rect">
            <a:avLst/>
          </a:prstGeom>
          <a:noFill/>
          <a:ln w="9525">
            <a:noFill/>
            <a:miter lim="800000"/>
            <a:headEnd/>
            <a:tailEnd/>
          </a:ln>
        </p:spPr>
      </p:pic>
      <p:pic>
        <p:nvPicPr>
          <p:cNvPr id="14" name="Immagine 13" descr="sostegno mediale.jpg"/>
          <p:cNvPicPr>
            <a:picLocks noChangeAspect="1"/>
          </p:cNvPicPr>
          <p:nvPr/>
        </p:nvPicPr>
        <p:blipFill>
          <a:blip r:embed="rId4" cstate="print"/>
          <a:srcRect/>
          <a:stretch>
            <a:fillRect/>
          </a:stretch>
        </p:blipFill>
        <p:spPr bwMode="auto">
          <a:xfrm>
            <a:off x="3714750" y="714375"/>
            <a:ext cx="2665413" cy="2000250"/>
          </a:xfrm>
          <a:prstGeom prst="rect">
            <a:avLst/>
          </a:prstGeom>
          <a:noFill/>
          <a:ln w="9525">
            <a:noFill/>
            <a:miter lim="800000"/>
            <a:headEnd/>
            <a:tailEnd/>
          </a:ln>
        </p:spPr>
      </p:pic>
      <p:pic>
        <p:nvPicPr>
          <p:cNvPr id="15" name="Immagine 14" descr="sostegno laterale e pelvic bar.jpg"/>
          <p:cNvPicPr>
            <a:picLocks noChangeAspect="1"/>
          </p:cNvPicPr>
          <p:nvPr/>
        </p:nvPicPr>
        <p:blipFill>
          <a:blip r:embed="rId5" cstate="print"/>
          <a:srcRect/>
          <a:stretch>
            <a:fillRect/>
          </a:stretch>
        </p:blipFill>
        <p:spPr bwMode="auto">
          <a:xfrm>
            <a:off x="6432550" y="4751388"/>
            <a:ext cx="2425700" cy="1820862"/>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7000875" y="1143000"/>
            <a:ext cx="1714500" cy="1177925"/>
          </a:xfrm>
          <a:prstGeom prst="rect">
            <a:avLst/>
          </a:prstGeom>
          <a:noFill/>
          <a:ln w="9525">
            <a:noFill/>
            <a:miter lim="800000"/>
            <a:headEnd/>
            <a:tailEnd/>
          </a:ln>
        </p:spPr>
      </p:pic>
      <p:sp>
        <p:nvSpPr>
          <p:cNvPr id="17" name="Rettangolo 16"/>
          <p:cNvSpPr>
            <a:spLocks noChangeArrowheads="1"/>
          </p:cNvSpPr>
          <p:nvPr/>
        </p:nvSpPr>
        <p:spPr bwMode="auto">
          <a:xfrm>
            <a:off x="642938" y="2752725"/>
            <a:ext cx="8286750" cy="461963"/>
          </a:xfrm>
          <a:prstGeom prst="rect">
            <a:avLst/>
          </a:prstGeom>
          <a:noFill/>
          <a:ln w="9525">
            <a:noFill/>
            <a:miter lim="800000"/>
            <a:headEnd/>
            <a:tailEnd/>
          </a:ln>
        </p:spPr>
        <p:txBody>
          <a:bodyPr>
            <a:spAutoFit/>
          </a:bodyPr>
          <a:lstStyle/>
          <a:p>
            <a:r>
              <a:rPr lang="it-IT" b="0"/>
              <a:t>Sostegni mediali delle cosce </a:t>
            </a:r>
            <a:r>
              <a:rPr lang="it-IT" b="0">
                <a:solidFill>
                  <a:srgbClr val="FFFF66"/>
                </a:solidFill>
              </a:rPr>
              <a:t>(divaricatori)</a:t>
            </a:r>
            <a:endParaRPr lang="it-IT" b="0"/>
          </a:p>
        </p:txBody>
      </p:sp>
      <p:sp>
        <p:nvSpPr>
          <p:cNvPr id="18" name="Rettangolo 17"/>
          <p:cNvSpPr>
            <a:spLocks noChangeArrowheads="1"/>
          </p:cNvSpPr>
          <p:nvPr/>
        </p:nvSpPr>
        <p:spPr bwMode="auto">
          <a:xfrm>
            <a:off x="214313" y="3500438"/>
            <a:ext cx="1714500" cy="1570037"/>
          </a:xfrm>
          <a:prstGeom prst="rect">
            <a:avLst/>
          </a:prstGeom>
          <a:noFill/>
          <a:ln w="9525">
            <a:noFill/>
            <a:miter lim="800000"/>
            <a:headEnd/>
            <a:tailEnd/>
          </a:ln>
        </p:spPr>
        <p:txBody>
          <a:bodyPr>
            <a:spAutoFit/>
          </a:bodyPr>
          <a:lstStyle/>
          <a:p>
            <a:r>
              <a:rPr lang="it-IT" b="0"/>
              <a:t>Sostegni laterali delle cosce </a:t>
            </a:r>
            <a:r>
              <a:rPr lang="it-IT" b="0">
                <a:solidFill>
                  <a:srgbClr val="FFFF66"/>
                </a:solidFill>
              </a:rPr>
              <a:t>(adduttori)</a:t>
            </a:r>
          </a:p>
        </p:txBody>
      </p:sp>
      <p:pic>
        <p:nvPicPr>
          <p:cNvPr id="19" name="Picture 2"/>
          <p:cNvPicPr>
            <a:picLocks noChangeAspect="1" noChangeArrowheads="1"/>
          </p:cNvPicPr>
          <p:nvPr/>
        </p:nvPicPr>
        <p:blipFill>
          <a:blip r:embed="rId7" cstate="print"/>
          <a:srcRect/>
          <a:stretch>
            <a:fillRect/>
          </a:stretch>
        </p:blipFill>
        <p:spPr bwMode="auto">
          <a:xfrm>
            <a:off x="1857375" y="3733800"/>
            <a:ext cx="2143125" cy="981075"/>
          </a:xfrm>
          <a:prstGeom prst="rect">
            <a:avLst/>
          </a:prstGeom>
          <a:noFill/>
          <a:ln w="9525">
            <a:noFill/>
            <a:miter lim="800000"/>
            <a:headEnd/>
            <a:tailEnd/>
          </a:ln>
        </p:spPr>
      </p:pic>
      <p:sp>
        <p:nvSpPr>
          <p:cNvPr id="20" name="Rettangolo 19"/>
          <p:cNvSpPr>
            <a:spLocks noChangeArrowheads="1"/>
          </p:cNvSpPr>
          <p:nvPr/>
        </p:nvSpPr>
        <p:spPr bwMode="auto">
          <a:xfrm>
            <a:off x="4429125" y="4967288"/>
            <a:ext cx="1857375" cy="1570037"/>
          </a:xfrm>
          <a:prstGeom prst="rect">
            <a:avLst/>
          </a:prstGeom>
          <a:noFill/>
          <a:ln w="9525">
            <a:noFill/>
            <a:miter lim="800000"/>
            <a:headEnd/>
            <a:tailEnd/>
          </a:ln>
        </p:spPr>
        <p:txBody>
          <a:bodyPr>
            <a:spAutoFit/>
          </a:bodyPr>
          <a:lstStyle/>
          <a:p>
            <a:r>
              <a:rPr lang="it-IT" b="0"/>
              <a:t>Sostegni laterali del bacino e delle cosce</a:t>
            </a:r>
            <a:endParaRPr lang="it-IT" b="0">
              <a:solidFill>
                <a:srgbClr val="FFFF66"/>
              </a:solidFill>
            </a:endParaRPr>
          </a:p>
        </p:txBody>
      </p:sp>
      <p:pic>
        <p:nvPicPr>
          <p:cNvPr id="21" name="Picture 3"/>
          <p:cNvPicPr>
            <a:picLocks noChangeAspect="1" noChangeArrowheads="1"/>
          </p:cNvPicPr>
          <p:nvPr/>
        </p:nvPicPr>
        <p:blipFill>
          <a:blip r:embed="rId8" cstate="print"/>
          <a:srcRect/>
          <a:stretch>
            <a:fillRect/>
          </a:stretch>
        </p:blipFill>
        <p:spPr bwMode="auto">
          <a:xfrm>
            <a:off x="1928813" y="5289550"/>
            <a:ext cx="2081212" cy="1104900"/>
          </a:xfrm>
          <a:prstGeom prst="rect">
            <a:avLst/>
          </a:prstGeom>
          <a:noFill/>
          <a:ln w="9525">
            <a:noFill/>
            <a:miter lim="800000"/>
            <a:headEnd/>
            <a:tailEnd/>
          </a:ln>
        </p:spPr>
      </p:pic>
      <p:sp>
        <p:nvSpPr>
          <p:cNvPr id="23" name="Rettangolo 22"/>
          <p:cNvSpPr>
            <a:spLocks noChangeArrowheads="1"/>
          </p:cNvSpPr>
          <p:nvPr/>
        </p:nvSpPr>
        <p:spPr bwMode="auto">
          <a:xfrm>
            <a:off x="142875" y="5229225"/>
            <a:ext cx="1857375" cy="1200150"/>
          </a:xfrm>
          <a:prstGeom prst="rect">
            <a:avLst/>
          </a:prstGeom>
          <a:noFill/>
          <a:ln w="9525">
            <a:noFill/>
            <a:miter lim="800000"/>
            <a:headEnd/>
            <a:tailEnd/>
          </a:ln>
        </p:spPr>
        <p:txBody>
          <a:bodyPr>
            <a:spAutoFit/>
          </a:bodyPr>
          <a:lstStyle/>
          <a:p>
            <a:r>
              <a:rPr lang="it-IT" b="0"/>
              <a:t>Sostegni laterali del bacino</a:t>
            </a:r>
            <a:endParaRPr lang="it-IT" b="0">
              <a:solidFill>
                <a:srgbClr val="FFFF66"/>
              </a:solidFill>
            </a:endParaRPr>
          </a:p>
        </p:txBody>
      </p:sp>
      <p:sp>
        <p:nvSpPr>
          <p:cNvPr id="22" name="Rettangolo 21"/>
          <p:cNvSpPr>
            <a:spLocks noChangeArrowheads="1"/>
          </p:cNvSpPr>
          <p:nvPr/>
        </p:nvSpPr>
        <p:spPr bwMode="auto">
          <a:xfrm>
            <a:off x="4500563" y="3286124"/>
            <a:ext cx="4572032" cy="1200329"/>
          </a:xfrm>
          <a:prstGeom prst="rect">
            <a:avLst/>
          </a:prstGeom>
          <a:solidFill>
            <a:srgbClr val="0070C0"/>
          </a:solidFill>
          <a:ln w="9525">
            <a:noFill/>
            <a:miter lim="800000"/>
            <a:headEnd/>
            <a:tailEnd/>
          </a:ln>
        </p:spPr>
        <p:txBody>
          <a:bodyPr wrap="square">
            <a:spAutoFit/>
          </a:bodyPr>
          <a:lstStyle/>
          <a:p>
            <a:pPr algn="ctr" fontAlgn="base">
              <a:spcBef>
                <a:spcPct val="0"/>
              </a:spcBef>
              <a:spcAft>
                <a:spcPct val="0"/>
              </a:spcAft>
            </a:pPr>
            <a:r>
              <a:rPr kumimoji="1" lang="it-IT" sz="2400" b="1" i="1" dirty="0" smtClean="0">
                <a:solidFill>
                  <a:srgbClr val="F8F8F8"/>
                </a:solidFill>
              </a:rPr>
              <a:t>Componenti separati di un cuscino modulare o </a:t>
            </a:r>
            <a:r>
              <a:rPr kumimoji="1" lang="it-IT" sz="2400" b="1" i="1" dirty="0" smtClean="0">
                <a:solidFill>
                  <a:srgbClr val="FFFF00"/>
                </a:solidFill>
              </a:rPr>
              <a:t>integrati in un cuscino modellato</a:t>
            </a:r>
            <a:endParaRPr kumimoji="1" lang="it-IT" sz="2400" b="1" i="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3" grpId="0"/>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6881842" y="6253162"/>
            <a:ext cx="1905000" cy="457200"/>
          </a:xfrm>
        </p:spPr>
        <p:txBody>
          <a:bodyPr/>
          <a:lstStyle/>
          <a:p>
            <a:pPr>
              <a:defRPr/>
            </a:pPr>
            <a:fld id="{3CE5F18D-3692-4637-842D-9B95A272D632}" type="slidenum">
              <a:rPr lang="it-IT" smtClean="0">
                <a:solidFill>
                  <a:srgbClr val="FFFFCC"/>
                </a:solidFill>
              </a:rPr>
              <a:pPr>
                <a:defRPr/>
              </a:pPr>
              <a:t>100</a:t>
            </a:fld>
            <a:endParaRPr lang="it-IT" dirty="0">
              <a:solidFill>
                <a:srgbClr val="FFFFCC"/>
              </a:solidFill>
            </a:endParaRPr>
          </a:p>
        </p:txBody>
      </p:sp>
      <p:pic>
        <p:nvPicPr>
          <p:cNvPr id="4" name="Immagine 3" descr="lat tilt PDG 1.JPG"/>
          <p:cNvPicPr>
            <a:picLocks noChangeAspect="1"/>
          </p:cNvPicPr>
          <p:nvPr/>
        </p:nvPicPr>
        <p:blipFill>
          <a:blip r:embed="rId3" cstate="print"/>
          <a:stretch>
            <a:fillRect/>
          </a:stretch>
        </p:blipFill>
        <p:spPr>
          <a:xfrm>
            <a:off x="71406" y="571480"/>
            <a:ext cx="2857520" cy="4509912"/>
          </a:xfrm>
          <a:prstGeom prst="rect">
            <a:avLst/>
          </a:prstGeom>
        </p:spPr>
      </p:pic>
      <p:pic>
        <p:nvPicPr>
          <p:cNvPr id="5" name="Immagine 4" descr="lat tilt PDG 2.JPG"/>
          <p:cNvPicPr>
            <a:picLocks noChangeAspect="1"/>
          </p:cNvPicPr>
          <p:nvPr/>
        </p:nvPicPr>
        <p:blipFill>
          <a:blip r:embed="rId4" cstate="print"/>
          <a:stretch>
            <a:fillRect/>
          </a:stretch>
        </p:blipFill>
        <p:spPr>
          <a:xfrm>
            <a:off x="3071802" y="2571744"/>
            <a:ext cx="4144193" cy="3218514"/>
          </a:xfrm>
          <a:prstGeom prst="rect">
            <a:avLst/>
          </a:prstGeom>
        </p:spPr>
      </p:pic>
      <p:pic>
        <p:nvPicPr>
          <p:cNvPr id="6" name="Immagine 5" descr="lat tilt PDG 3.JPG"/>
          <p:cNvPicPr>
            <a:picLocks noChangeAspect="1"/>
          </p:cNvPicPr>
          <p:nvPr/>
        </p:nvPicPr>
        <p:blipFill>
          <a:blip r:embed="rId5" cstate="print"/>
          <a:stretch>
            <a:fillRect/>
          </a:stretch>
        </p:blipFill>
        <p:spPr>
          <a:xfrm>
            <a:off x="5341582" y="142852"/>
            <a:ext cx="3659574" cy="3500462"/>
          </a:xfrm>
          <a:prstGeom prst="rect">
            <a:avLst/>
          </a:prstGeom>
        </p:spPr>
      </p:pic>
      <p:sp>
        <p:nvSpPr>
          <p:cNvPr id="7" name="CasellaDiTesto 6"/>
          <p:cNvSpPr txBox="1"/>
          <p:nvPr/>
        </p:nvSpPr>
        <p:spPr>
          <a:xfrm>
            <a:off x="214282" y="5357826"/>
            <a:ext cx="2571768" cy="830997"/>
          </a:xfrm>
          <a:prstGeom prst="rect">
            <a:avLst/>
          </a:prstGeom>
          <a:noFill/>
        </p:spPr>
        <p:txBody>
          <a:bodyPr wrap="square" rtlCol="0">
            <a:spAutoFit/>
          </a:bodyPr>
          <a:lstStyle/>
          <a:p>
            <a:pPr fontAlgn="auto">
              <a:spcBef>
                <a:spcPts val="0"/>
              </a:spcBef>
              <a:spcAft>
                <a:spcPts val="0"/>
              </a:spcAft>
            </a:pPr>
            <a:r>
              <a:rPr kumimoji="0" lang="it-IT" b="0" dirty="0" smtClean="0">
                <a:solidFill>
                  <a:srgbClr val="FFFFCC"/>
                </a:solidFill>
                <a:latin typeface="Verdana"/>
              </a:rPr>
              <a:t>Bacino e AAII allineati, ma …</a:t>
            </a:r>
            <a:endParaRPr kumimoji="0" lang="it-IT" b="0" dirty="0">
              <a:solidFill>
                <a:srgbClr val="FFFFCC"/>
              </a:solidFill>
              <a:latin typeface="Verdana"/>
            </a:endParaRPr>
          </a:p>
        </p:txBody>
      </p:sp>
      <p:sp>
        <p:nvSpPr>
          <p:cNvPr id="8" name="CasellaDiTesto 7"/>
          <p:cNvSpPr txBox="1"/>
          <p:nvPr/>
        </p:nvSpPr>
        <p:spPr>
          <a:xfrm>
            <a:off x="2714612" y="5929330"/>
            <a:ext cx="6000792" cy="830997"/>
          </a:xfrm>
          <a:prstGeom prst="rect">
            <a:avLst/>
          </a:prstGeom>
          <a:noFill/>
        </p:spPr>
        <p:txBody>
          <a:bodyPr wrap="square" rtlCol="0">
            <a:spAutoFit/>
          </a:bodyPr>
          <a:lstStyle/>
          <a:p>
            <a:pPr fontAlgn="auto">
              <a:spcBef>
                <a:spcPts val="0"/>
              </a:spcBef>
              <a:spcAft>
                <a:spcPts val="0"/>
              </a:spcAft>
            </a:pPr>
            <a:r>
              <a:rPr kumimoji="0" lang="it-IT" b="0" dirty="0" smtClean="0">
                <a:solidFill>
                  <a:srgbClr val="FFFFCC"/>
                </a:solidFill>
                <a:latin typeface="Verdana"/>
              </a:rPr>
              <a:t>… è meglio “sacrificarli” a vantaggio del capo</a:t>
            </a:r>
            <a:endParaRPr kumimoji="0" lang="it-IT" b="0" dirty="0">
              <a:solidFill>
                <a:srgbClr val="FFFFCC"/>
              </a:solidFill>
              <a:latin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sz="half" idx="1"/>
          </p:nvPr>
        </p:nvSpPr>
        <p:spPr>
          <a:xfrm>
            <a:off x="4071938" y="3860800"/>
            <a:ext cx="4929187" cy="2663825"/>
          </a:xfrm>
        </p:spPr>
        <p:txBody>
          <a:bodyPr/>
          <a:lstStyle/>
          <a:p>
            <a:pPr marL="263525" indent="-263525" eaLnBrk="1" hangingPunct="1">
              <a:buClr>
                <a:srgbClr val="FF0000"/>
              </a:buClr>
            </a:pPr>
            <a:r>
              <a:rPr lang="it-IT" sz="2400" smtClean="0">
                <a:solidFill>
                  <a:srgbClr val="FFFF00"/>
                </a:solidFill>
              </a:rPr>
              <a:t>Valva anteriore in termoplastica per sostenere il tronco durante la guida</a:t>
            </a:r>
          </a:p>
          <a:p>
            <a:pPr marL="263525" indent="-263525" eaLnBrk="1" hangingPunct="1">
              <a:buClr>
                <a:srgbClr val="FF0000"/>
              </a:buClr>
            </a:pPr>
            <a:r>
              <a:rPr lang="it-IT" sz="2400" smtClean="0">
                <a:solidFill>
                  <a:srgbClr val="FFFF00"/>
                </a:solidFill>
              </a:rPr>
              <a:t>Schienale modellato (</a:t>
            </a:r>
            <a:r>
              <a:rPr lang="it-IT" sz="2400" i="1" smtClean="0">
                <a:solidFill>
                  <a:srgbClr val="FFFF00"/>
                </a:solidFill>
              </a:rPr>
              <a:t>“foam in box”</a:t>
            </a:r>
            <a:r>
              <a:rPr lang="it-IT" sz="2400" smtClean="0">
                <a:solidFill>
                  <a:srgbClr val="FFFF00"/>
                </a:solidFill>
              </a:rPr>
              <a:t>) per sostenere il tronco quando si bascula indietro</a:t>
            </a:r>
          </a:p>
        </p:txBody>
      </p:sp>
      <p:pic>
        <p:nvPicPr>
          <p:cNvPr id="154627" name="Picture 3" descr="ryan0003"/>
          <p:cNvPicPr>
            <a:picLocks noChangeAspect="1" noChangeArrowheads="1"/>
          </p:cNvPicPr>
          <p:nvPr/>
        </p:nvPicPr>
        <p:blipFill>
          <a:blip r:embed="rId3" cstate="print"/>
          <a:srcRect/>
          <a:stretch>
            <a:fillRect/>
          </a:stretch>
        </p:blipFill>
        <p:spPr bwMode="auto">
          <a:xfrm>
            <a:off x="4929188" y="942975"/>
            <a:ext cx="4059237" cy="2701925"/>
          </a:xfrm>
          <a:prstGeom prst="rect">
            <a:avLst/>
          </a:prstGeom>
          <a:noFill/>
          <a:ln w="9525">
            <a:noFill/>
            <a:miter lim="800000"/>
            <a:headEnd/>
            <a:tailEnd/>
          </a:ln>
        </p:spPr>
      </p:pic>
      <p:sp>
        <p:nvSpPr>
          <p:cNvPr id="252932" name="Rectangle 4"/>
          <p:cNvSpPr>
            <a:spLocks noChangeArrowheads="1"/>
          </p:cNvSpPr>
          <p:nvPr/>
        </p:nvSpPr>
        <p:spPr bwMode="auto">
          <a:xfrm>
            <a:off x="323850" y="0"/>
            <a:ext cx="8820150" cy="836613"/>
          </a:xfrm>
          <a:prstGeom prst="rect">
            <a:avLst/>
          </a:prstGeom>
          <a:noFill/>
          <a:ln w="9525">
            <a:noFill/>
            <a:miter lim="800000"/>
            <a:headEnd/>
            <a:tailEnd/>
          </a:ln>
        </p:spPr>
        <p:txBody>
          <a:bodyPr anchor="b"/>
          <a:lstStyle/>
          <a:p>
            <a:pPr algn="ctr"/>
            <a:r>
              <a:rPr lang="it-IT" sz="4000">
                <a:solidFill>
                  <a:srgbClr val="00FF00"/>
                </a:solidFill>
              </a:rPr>
              <a:t>Il capo è la parte più importante </a:t>
            </a:r>
          </a:p>
        </p:txBody>
      </p:sp>
      <p:pic>
        <p:nvPicPr>
          <p:cNvPr id="252933" name="Picture 5" descr="ryan0004"/>
          <p:cNvPicPr>
            <a:picLocks noChangeAspect="1" noChangeArrowheads="1"/>
          </p:cNvPicPr>
          <p:nvPr/>
        </p:nvPicPr>
        <p:blipFill>
          <a:blip r:embed="rId4" cstate="print"/>
          <a:srcRect l="16302"/>
          <a:stretch>
            <a:fillRect/>
          </a:stretch>
        </p:blipFill>
        <p:spPr bwMode="auto">
          <a:xfrm>
            <a:off x="285750" y="3717925"/>
            <a:ext cx="3711575" cy="2951163"/>
          </a:xfrm>
          <a:prstGeom prst="rect">
            <a:avLst/>
          </a:prstGeom>
          <a:noFill/>
          <a:ln w="9525">
            <a:noFill/>
            <a:miter lim="800000"/>
            <a:headEnd/>
            <a:tailEnd/>
          </a:ln>
        </p:spPr>
      </p:pic>
      <p:sp>
        <p:nvSpPr>
          <p:cNvPr id="252934" name="Text Box 6"/>
          <p:cNvSpPr txBox="1">
            <a:spLocks noChangeArrowheads="1"/>
          </p:cNvSpPr>
          <p:nvPr/>
        </p:nvSpPr>
        <p:spPr bwMode="auto">
          <a:xfrm>
            <a:off x="323850" y="1857375"/>
            <a:ext cx="4464050" cy="1373188"/>
          </a:xfrm>
          <a:prstGeom prst="rect">
            <a:avLst/>
          </a:prstGeom>
          <a:noFill/>
          <a:ln w="9525">
            <a:noFill/>
            <a:miter lim="800000"/>
            <a:headEnd/>
            <a:tailEnd/>
          </a:ln>
        </p:spPr>
        <p:txBody>
          <a:bodyPr>
            <a:spAutoFit/>
          </a:bodyPr>
          <a:lstStyle/>
          <a:p>
            <a:r>
              <a:rPr lang="it-IT" sz="2800" b="0">
                <a:solidFill>
                  <a:srgbClr val="FFFF00"/>
                </a:solidFill>
              </a:rPr>
              <a:t>Il collo è rigido in estensione: il tronco deve stare inclinato in avanti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 fill="hold"/>
                                        <p:tgtEl>
                                          <p:spTgt spid="154627"/>
                                        </p:tgtEl>
                                        <p:attrNameLst>
                                          <p:attrName>ppt_x</p:attrName>
                                        </p:attrNameLst>
                                      </p:cBhvr>
                                      <p:tavLst>
                                        <p:tav tm="0">
                                          <p:val>
                                            <p:strVal val="#ppt_x"/>
                                          </p:val>
                                        </p:tav>
                                        <p:tav tm="100000">
                                          <p:val>
                                            <p:strVal val="#ppt_x"/>
                                          </p:val>
                                        </p:tav>
                                      </p:tavLst>
                                    </p:anim>
                                    <p:anim calcmode="lin" valueType="num">
                                      <p:cBhvr additive="base">
                                        <p:cTn id="8" dur="500" fill="hold"/>
                                        <p:tgtEl>
                                          <p:spTgt spid="1546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4626">
                                            <p:txEl>
                                              <p:pRg st="0" end="0"/>
                                            </p:txEl>
                                          </p:spTgt>
                                        </p:tgtEl>
                                        <p:attrNameLst>
                                          <p:attrName>style.visibility</p:attrName>
                                        </p:attrNameLst>
                                      </p:cBhvr>
                                      <p:to>
                                        <p:strVal val="visible"/>
                                      </p:to>
                                    </p:set>
                                    <p:anim calcmode="lin" valueType="num">
                                      <p:cBhvr additive="base">
                                        <p:cTn id="11" dur="500" fill="hold"/>
                                        <p:tgtEl>
                                          <p:spTgt spid="15462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46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4626">
                                            <p:txEl>
                                              <p:pRg st="1" end="1"/>
                                            </p:txEl>
                                          </p:spTgt>
                                        </p:tgtEl>
                                        <p:attrNameLst>
                                          <p:attrName>style.visibility</p:attrName>
                                        </p:attrNameLst>
                                      </p:cBhvr>
                                      <p:to>
                                        <p:strVal val="visible"/>
                                      </p:to>
                                    </p:set>
                                    <p:anim calcmode="lin" valueType="num">
                                      <p:cBhvr additive="base">
                                        <p:cTn id="17" dur="500" fill="hold"/>
                                        <p:tgtEl>
                                          <p:spTgt spid="15462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6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28600" y="381000"/>
            <a:ext cx="8915400" cy="1066800"/>
          </a:xfrm>
        </p:spPr>
        <p:txBody>
          <a:bodyPr/>
          <a:lstStyle/>
          <a:p>
            <a:pPr algn="ctr" eaLnBrk="1" hangingPunct="1"/>
            <a:r>
              <a:rPr lang="it-IT" sz="2800" b="1" smtClean="0">
                <a:solidFill>
                  <a:srgbClr val="00FF00"/>
                </a:solidFill>
                <a:latin typeface="Verdana" pitchFamily="34" charset="0"/>
              </a:rPr>
              <a:t>In caso di deformità statiche, bisogna scegliere l’allineamento più funzionale</a:t>
            </a:r>
          </a:p>
        </p:txBody>
      </p:sp>
      <p:graphicFrame>
        <p:nvGraphicFramePr>
          <p:cNvPr id="8194" name="Object 3"/>
          <p:cNvGraphicFramePr>
            <a:graphicFrameLocks noChangeAspect="1"/>
          </p:cNvGraphicFramePr>
          <p:nvPr/>
        </p:nvGraphicFramePr>
        <p:xfrm>
          <a:off x="1219200" y="1524000"/>
          <a:ext cx="3157538" cy="4724400"/>
        </p:xfrm>
        <a:graphic>
          <a:graphicData uri="http://schemas.openxmlformats.org/presentationml/2006/ole">
            <p:oleObj spid="_x0000_s8194" name="Immagine bitmap" r:id="rId4" imgW="4495238" imgH="3277057" progId="PBrush">
              <p:embed/>
            </p:oleObj>
          </a:graphicData>
        </a:graphic>
      </p:graphicFrame>
      <p:graphicFrame>
        <p:nvGraphicFramePr>
          <p:cNvPr id="8195" name="Object 4"/>
          <p:cNvGraphicFramePr>
            <a:graphicFrameLocks noChangeAspect="1"/>
          </p:cNvGraphicFramePr>
          <p:nvPr/>
        </p:nvGraphicFramePr>
        <p:xfrm>
          <a:off x="4876800" y="1524000"/>
          <a:ext cx="3367088" cy="4724400"/>
        </p:xfrm>
        <a:graphic>
          <a:graphicData uri="http://schemas.openxmlformats.org/presentationml/2006/ole">
            <p:oleObj spid="_x0000_s8195" name="Immagine bitmap" r:id="rId5" imgW="4495238" imgH="3277057" progId="PBrush">
              <p:embed/>
            </p:oleObj>
          </a:graphicData>
        </a:graphic>
      </p:graphicFrame>
      <p:sp>
        <p:nvSpPr>
          <p:cNvPr id="8197" name="Segnaposto numero diapositiva 4"/>
          <p:cNvSpPr>
            <a:spLocks noGrp="1"/>
          </p:cNvSpPr>
          <p:nvPr>
            <p:ph type="sldNum" sz="quarter" idx="12"/>
          </p:nvPr>
        </p:nvSpPr>
        <p:spPr>
          <a:noFill/>
        </p:spPr>
        <p:txBody>
          <a:bodyPr/>
          <a:lstStyle/>
          <a:p>
            <a:fld id="{CB66E291-7775-402E-B792-D2A9236CE0A0}" type="slidenum">
              <a:rPr lang="it-IT" smtClean="0"/>
              <a:pPr/>
              <a:t>102</a:t>
            </a:fld>
            <a:endParaRPr lang="it-IT"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90177" y="1254794"/>
            <a:ext cx="4741863" cy="4262438"/>
          </a:xfrm>
        </p:spPr>
        <p:txBody>
          <a:bodyPr>
            <a:normAutofit fontScale="90000"/>
          </a:bodyPr>
          <a:lstStyle/>
          <a:p>
            <a:pPr eaLnBrk="1" hangingPunct="1">
              <a:lnSpc>
                <a:spcPct val="110000"/>
              </a:lnSpc>
              <a:defRPr/>
            </a:pPr>
            <a:r>
              <a:rPr lang="it-IT" sz="3200" b="1" dirty="0" smtClean="0">
                <a:solidFill>
                  <a:srgbClr val="00FF00"/>
                </a:solidFill>
                <a:latin typeface="Verdana" pitchFamily="34" charset="0"/>
              </a:rPr>
              <a:t>Per dare una buona base a bacino e arti inferiori </a:t>
            </a:r>
            <a:r>
              <a:rPr lang="it-IT" sz="3200" b="1" i="1" dirty="0" smtClean="0">
                <a:solidFill>
                  <a:srgbClr val="00FF00"/>
                </a:solidFill>
                <a:latin typeface="Verdana" pitchFamily="34" charset="0"/>
              </a:rPr>
              <a:t>(e non solo)</a:t>
            </a:r>
            <a:r>
              <a:rPr lang="it-IT" sz="3200" dirty="0" smtClean="0">
                <a:solidFill>
                  <a:srgbClr val="00FF00"/>
                </a:solidFill>
                <a:latin typeface="Verdana" pitchFamily="34" charset="0"/>
              </a:rPr>
              <a:t/>
            </a:r>
            <a:br>
              <a:rPr lang="it-IT" sz="3200" dirty="0" smtClean="0">
                <a:solidFill>
                  <a:srgbClr val="00FF00"/>
                </a:solidFill>
                <a:latin typeface="Verdana" pitchFamily="34" charset="0"/>
              </a:rPr>
            </a:br>
            <a:r>
              <a:rPr lang="it-IT" sz="3200" dirty="0" smtClean="0">
                <a:latin typeface="Verdana" pitchFamily="34" charset="0"/>
              </a:rPr>
              <a:t/>
            </a:r>
            <a:br>
              <a:rPr lang="it-IT" sz="3200" dirty="0" smtClean="0">
                <a:latin typeface="Verdana" pitchFamily="34" charset="0"/>
              </a:rPr>
            </a:br>
            <a:r>
              <a:rPr lang="it-IT" sz="3200" dirty="0" smtClean="0">
                <a:latin typeface="Verdana" pitchFamily="34" charset="0"/>
              </a:rPr>
              <a:t>bisogna scegliere </a:t>
            </a:r>
            <a:br>
              <a:rPr lang="it-IT" sz="3200" dirty="0" smtClean="0">
                <a:latin typeface="Verdana" pitchFamily="34" charset="0"/>
              </a:rPr>
            </a:br>
            <a:r>
              <a:rPr lang="it-IT" sz="3200" dirty="0" smtClean="0">
                <a:latin typeface="Verdana" pitchFamily="34" charset="0"/>
              </a:rPr>
              <a:t>o regolare bene</a:t>
            </a:r>
            <a:br>
              <a:rPr lang="it-IT" sz="3200" dirty="0" smtClean="0">
                <a:latin typeface="Verdana" pitchFamily="34" charset="0"/>
              </a:rPr>
            </a:br>
            <a:r>
              <a:rPr lang="it-IT" sz="3200" dirty="0" smtClean="0">
                <a:latin typeface="Verdana" pitchFamily="34" charset="0"/>
              </a:rPr>
              <a:t>le </a:t>
            </a:r>
            <a:r>
              <a:rPr lang="it-IT" sz="3200" b="1" dirty="0" smtClean="0">
                <a:solidFill>
                  <a:srgbClr val="FFFF00"/>
                </a:solidFill>
                <a:latin typeface="Verdana" pitchFamily="34" charset="0"/>
              </a:rPr>
              <a:t>misure </a:t>
            </a:r>
            <a:r>
              <a:rPr lang="it-IT" sz="3200" dirty="0" smtClean="0">
                <a:latin typeface="Verdana" pitchFamily="34" charset="0"/>
              </a:rPr>
              <a:t>del sistema di postura</a:t>
            </a:r>
            <a:endParaRPr lang="it-IT" sz="3200" b="1" dirty="0" smtClean="0">
              <a:solidFill>
                <a:srgbClr val="FFFF00"/>
              </a:solidFill>
              <a:latin typeface="Verdana" pitchFamily="34" charset="0"/>
            </a:endParaRPr>
          </a:p>
        </p:txBody>
      </p:sp>
      <p:pic>
        <p:nvPicPr>
          <p:cNvPr id="188419" name="Picture 3" descr="ElephantSeating"/>
          <p:cNvPicPr>
            <a:picLocks noGrp="1" noChangeAspect="1" noChangeArrowheads="1"/>
          </p:cNvPicPr>
          <p:nvPr>
            <p:ph idx="1"/>
          </p:nvPr>
        </p:nvPicPr>
        <p:blipFill>
          <a:blip r:embed="rId3" cstate="print"/>
          <a:srcRect/>
          <a:stretch>
            <a:fillRect/>
          </a:stretch>
        </p:blipFill>
        <p:spPr>
          <a:xfrm>
            <a:off x="4865688" y="304800"/>
            <a:ext cx="3929062" cy="6248400"/>
          </a:xfrm>
          <a:noFill/>
          <a:ln>
            <a:solidFill>
              <a:schemeClr val="tx1"/>
            </a:solidFill>
          </a:ln>
        </p:spPr>
      </p:pic>
      <p:sp>
        <p:nvSpPr>
          <p:cNvPr id="188420" name="Segnaposto numero diapositiva 3"/>
          <p:cNvSpPr>
            <a:spLocks noGrp="1"/>
          </p:cNvSpPr>
          <p:nvPr>
            <p:ph type="sldNum" sz="quarter" idx="12"/>
          </p:nvPr>
        </p:nvSpPr>
        <p:spPr>
          <a:noFill/>
        </p:spPr>
        <p:txBody>
          <a:bodyPr/>
          <a:lstStyle/>
          <a:p>
            <a:fld id="{2B494ABB-1679-45BA-A5DE-6D4953123E0C}" type="slidenum">
              <a:rPr lang="it-IT" smtClean="0"/>
              <a:pPr/>
              <a:t>11</a:t>
            </a:fld>
            <a:endParaRPr lang="it-IT"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2"/>
          </p:nvPr>
        </p:nvSpPr>
        <p:spPr/>
        <p:txBody>
          <a:bodyPr/>
          <a:lstStyle/>
          <a:p>
            <a:pPr>
              <a:defRPr/>
            </a:pPr>
            <a:fld id="{0A71829F-29ED-48E4-A9DD-F5954B878B87}" type="slidenum">
              <a:rPr lang="it-IT"/>
              <a:pPr>
                <a:defRPr/>
              </a:pPr>
              <a:t>12</a:t>
            </a:fld>
            <a:endParaRPr lang="it-IT"/>
          </a:p>
        </p:txBody>
      </p:sp>
      <p:sp>
        <p:nvSpPr>
          <p:cNvPr id="2052" name="Rectangle 2"/>
          <p:cNvSpPr>
            <a:spLocks noGrp="1" noChangeArrowheads="1"/>
          </p:cNvSpPr>
          <p:nvPr>
            <p:ph type="title"/>
          </p:nvPr>
        </p:nvSpPr>
        <p:spPr>
          <a:xfrm>
            <a:off x="250825" y="115888"/>
            <a:ext cx="7921625" cy="457200"/>
          </a:xfrm>
        </p:spPr>
        <p:txBody>
          <a:bodyPr/>
          <a:lstStyle/>
          <a:p>
            <a:pPr eaLnBrk="1" hangingPunct="1"/>
            <a:r>
              <a:rPr lang="it-IT" sz="3200" b="1" smtClean="0">
                <a:solidFill>
                  <a:srgbClr val="00FF00"/>
                </a:solidFill>
              </a:rPr>
              <a:t>Rilevare le misure anatomiche:</a:t>
            </a:r>
          </a:p>
        </p:txBody>
      </p:sp>
      <p:graphicFrame>
        <p:nvGraphicFramePr>
          <p:cNvPr id="2050" name="Object 3"/>
          <p:cNvGraphicFramePr>
            <a:graphicFrameLocks noChangeAspect="1"/>
          </p:cNvGraphicFramePr>
          <p:nvPr/>
        </p:nvGraphicFramePr>
        <p:xfrm>
          <a:off x="4427538" y="836613"/>
          <a:ext cx="4524375" cy="5472112"/>
        </p:xfrm>
        <a:graphic>
          <a:graphicData uri="http://schemas.openxmlformats.org/presentationml/2006/ole">
            <p:oleObj spid="_x0000_s2050" name="Documento Imaging" r:id="rId4" imgW="4486320" imgH="5610240" progId="">
              <p:embed/>
            </p:oleObj>
          </a:graphicData>
        </a:graphic>
      </p:graphicFrame>
      <p:sp>
        <p:nvSpPr>
          <p:cNvPr id="7" name="Text Box 5"/>
          <p:cNvSpPr txBox="1">
            <a:spLocks noChangeArrowheads="1"/>
          </p:cNvSpPr>
          <p:nvPr/>
        </p:nvSpPr>
        <p:spPr bwMode="auto">
          <a:xfrm>
            <a:off x="71438" y="785813"/>
            <a:ext cx="4143375" cy="4985980"/>
          </a:xfrm>
          <a:prstGeom prst="rect">
            <a:avLst/>
          </a:prstGeom>
          <a:noFill/>
          <a:ln w="9525">
            <a:noFill/>
            <a:miter lim="800000"/>
            <a:headEnd/>
            <a:tailEnd/>
          </a:ln>
        </p:spPr>
        <p:txBody>
          <a:bodyPr>
            <a:spAutoFit/>
          </a:bodyPr>
          <a:lstStyle/>
          <a:p>
            <a:pPr fontAlgn="auto">
              <a:spcBef>
                <a:spcPts val="0"/>
              </a:spcBef>
              <a:spcAft>
                <a:spcPts val="0"/>
              </a:spcAft>
              <a:defRPr/>
            </a:pPr>
            <a:r>
              <a:rPr lang="it-IT" kern="0" dirty="0">
                <a:solidFill>
                  <a:srgbClr val="00FF00"/>
                </a:solidFill>
              </a:rPr>
              <a:t>Note:</a:t>
            </a:r>
          </a:p>
          <a:p>
            <a:pPr fontAlgn="auto">
              <a:spcBef>
                <a:spcPts val="0"/>
              </a:spcBef>
              <a:spcAft>
                <a:spcPts val="0"/>
              </a:spcAft>
              <a:defRPr/>
            </a:pPr>
            <a:endParaRPr lang="it-IT" sz="1400" b="0" kern="0" dirty="0">
              <a:solidFill>
                <a:srgbClr val="00FF00"/>
              </a:solidFill>
            </a:endParaRPr>
          </a:p>
          <a:p>
            <a:pPr marL="271463" indent="-271463" fontAlgn="auto">
              <a:spcBef>
                <a:spcPts val="0"/>
              </a:spcBef>
              <a:spcAft>
                <a:spcPts val="0"/>
              </a:spcAft>
              <a:buFont typeface="Arial" pitchFamily="34" charset="0"/>
              <a:buChar char="•"/>
              <a:defRPr/>
            </a:pPr>
            <a:r>
              <a:rPr lang="it-IT" b="0" kern="0" dirty="0">
                <a:solidFill>
                  <a:srgbClr val="FFFF00"/>
                </a:solidFill>
              </a:rPr>
              <a:t>La rilevazione </a:t>
            </a:r>
            <a:r>
              <a:rPr lang="it-IT" b="0" u="sng" kern="0" dirty="0">
                <a:solidFill>
                  <a:srgbClr val="FFFF00"/>
                </a:solidFill>
              </a:rPr>
              <a:t>da seduto in carrozzina</a:t>
            </a:r>
            <a:r>
              <a:rPr lang="it-IT" b="0" kern="0" dirty="0">
                <a:solidFill>
                  <a:srgbClr val="FFFF00"/>
                </a:solidFill>
              </a:rPr>
              <a:t> dà misure </a:t>
            </a:r>
            <a:r>
              <a:rPr lang="it-IT" b="0" kern="0" dirty="0" smtClean="0">
                <a:solidFill>
                  <a:srgbClr val="FFFF00"/>
                </a:solidFill>
              </a:rPr>
              <a:t>più </a:t>
            </a:r>
            <a:r>
              <a:rPr lang="it-IT" b="0" kern="0" dirty="0">
                <a:solidFill>
                  <a:srgbClr val="FFFF00"/>
                </a:solidFill>
              </a:rPr>
              <a:t>affidabili della rilevazione da sdraiato – soprattutto con persone “robuste”</a:t>
            </a:r>
          </a:p>
          <a:p>
            <a:pPr marL="271463" indent="-271463" fontAlgn="auto">
              <a:spcBef>
                <a:spcPts val="0"/>
              </a:spcBef>
              <a:spcAft>
                <a:spcPts val="0"/>
              </a:spcAft>
              <a:buFont typeface="Arial" pitchFamily="34" charset="0"/>
              <a:buChar char="•"/>
              <a:defRPr/>
            </a:pPr>
            <a:endParaRPr lang="it-IT" sz="1600" b="0" kern="0" dirty="0">
              <a:solidFill>
                <a:srgbClr val="FFFFFF"/>
              </a:solidFill>
            </a:endParaRPr>
          </a:p>
          <a:p>
            <a:pPr marL="271463" indent="-271463" fontAlgn="auto">
              <a:spcBef>
                <a:spcPts val="0"/>
              </a:spcBef>
              <a:spcAft>
                <a:spcPts val="0"/>
              </a:spcAft>
              <a:buFont typeface="Arial" pitchFamily="34" charset="0"/>
              <a:buChar char="•"/>
              <a:defRPr/>
            </a:pPr>
            <a:r>
              <a:rPr lang="it-IT" b="0" kern="0" dirty="0">
                <a:solidFill>
                  <a:srgbClr val="FFFFFF"/>
                </a:solidFill>
              </a:rPr>
              <a:t>In caso di deformità gravi, le misurazioni </a:t>
            </a:r>
            <a:r>
              <a:rPr lang="it-IT" b="0" kern="0" dirty="0" smtClean="0">
                <a:solidFill>
                  <a:srgbClr val="FFFFFF"/>
                </a:solidFill>
              </a:rPr>
              <a:t>servono a poco: è opportuno </a:t>
            </a:r>
            <a:r>
              <a:rPr lang="it-IT" b="0" kern="0" dirty="0">
                <a:solidFill>
                  <a:srgbClr val="FFFFFF"/>
                </a:solidFill>
              </a:rPr>
              <a:t>integrarle con delle fotografie o </a:t>
            </a:r>
            <a:r>
              <a:rPr lang="it-IT" b="0" kern="0" dirty="0" smtClean="0">
                <a:solidFill>
                  <a:srgbClr val="FFFFFF"/>
                </a:solidFill>
              </a:rPr>
              <a:t>affidarsi a un calco</a:t>
            </a:r>
            <a:endParaRPr lang="it-IT" b="0" kern="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Segnaposto numero diapositiva 5"/>
          <p:cNvSpPr>
            <a:spLocks noGrp="1"/>
          </p:cNvSpPr>
          <p:nvPr>
            <p:ph type="sldNum" sz="quarter" idx="12"/>
          </p:nvPr>
        </p:nvSpPr>
        <p:spPr/>
        <p:txBody>
          <a:bodyPr/>
          <a:lstStyle/>
          <a:p>
            <a:pPr>
              <a:defRPr/>
            </a:pPr>
            <a:fld id="{441C5AD0-3B44-4CF0-BD0A-A6EFE4E7E4E9}" type="slidenum">
              <a:rPr lang="it-IT" smtClean="0">
                <a:solidFill>
                  <a:srgbClr val="FFFFFF"/>
                </a:solidFill>
                <a:latin typeface="Arial" pitchFamily="34" charset="0"/>
              </a:rPr>
              <a:pPr>
                <a:defRPr/>
              </a:pPr>
              <a:t>13</a:t>
            </a:fld>
            <a:endParaRPr lang="it-IT" smtClean="0">
              <a:solidFill>
                <a:srgbClr val="FFFFFF"/>
              </a:solidFill>
              <a:latin typeface="Arial" pitchFamily="34" charset="0"/>
            </a:endParaRPr>
          </a:p>
        </p:txBody>
      </p:sp>
      <p:sp>
        <p:nvSpPr>
          <p:cNvPr id="68610" name="Rectangle 2"/>
          <p:cNvSpPr>
            <a:spLocks noGrp="1" noRot="1" noChangeArrowheads="1"/>
          </p:cNvSpPr>
          <p:nvPr>
            <p:ph type="title"/>
          </p:nvPr>
        </p:nvSpPr>
        <p:spPr>
          <a:xfrm>
            <a:off x="285720" y="0"/>
            <a:ext cx="8497888" cy="936625"/>
          </a:xfrm>
        </p:spPr>
        <p:txBody>
          <a:bodyPr/>
          <a:lstStyle/>
          <a:p>
            <a:pPr algn="l" eaLnBrk="1" hangingPunct="1">
              <a:defRPr/>
            </a:pPr>
            <a:r>
              <a:rPr lang="it-IT" sz="3200" i="1" dirty="0" smtClean="0">
                <a:solidFill>
                  <a:srgbClr val="FFFF00"/>
                </a:solidFill>
              </a:rPr>
              <a:t>Misure adatte </a:t>
            </a:r>
            <a:r>
              <a:rPr lang="it-IT" sz="3200" dirty="0" smtClean="0">
                <a:solidFill>
                  <a:srgbClr val="00FF00"/>
                </a:solidFill>
              </a:rPr>
              <a:t>sono essenziali per stabilizzare </a:t>
            </a:r>
          </a:p>
        </p:txBody>
      </p:sp>
      <p:pic>
        <p:nvPicPr>
          <p:cNvPr id="68611" name="Picture 3" descr="Bottos 2003 007"/>
          <p:cNvPicPr>
            <a:picLocks noGrp="1" noChangeAspect="1" noChangeArrowheads="1"/>
          </p:cNvPicPr>
          <p:nvPr>
            <p:ph idx="1"/>
          </p:nvPr>
        </p:nvPicPr>
        <p:blipFill>
          <a:blip r:embed="rId3" cstate="print"/>
          <a:srcRect/>
          <a:stretch>
            <a:fillRect/>
          </a:stretch>
        </p:blipFill>
        <p:spPr>
          <a:xfrm>
            <a:off x="2890846" y="908050"/>
            <a:ext cx="2895600" cy="5715000"/>
          </a:xfrm>
        </p:spPr>
      </p:pic>
      <p:pic>
        <p:nvPicPr>
          <p:cNvPr id="68612" name="Picture 4" descr="Bottos 2003 003"/>
          <p:cNvPicPr>
            <a:picLocks noChangeAspect="1" noChangeArrowheads="1"/>
          </p:cNvPicPr>
          <p:nvPr/>
        </p:nvPicPr>
        <p:blipFill>
          <a:blip r:embed="rId4" cstate="print"/>
          <a:srcRect l="6934" t="2643" r="6934" b="6606"/>
          <a:stretch>
            <a:fillRect/>
          </a:stretch>
        </p:blipFill>
        <p:spPr bwMode="auto">
          <a:xfrm>
            <a:off x="5913438" y="908050"/>
            <a:ext cx="3086100" cy="5689600"/>
          </a:xfrm>
          <a:prstGeom prst="rect">
            <a:avLst/>
          </a:prstGeom>
          <a:noFill/>
          <a:ln w="9525">
            <a:noFill/>
            <a:miter lim="800000"/>
            <a:headEnd/>
            <a:tailEnd/>
          </a:ln>
        </p:spPr>
      </p:pic>
      <p:sp>
        <p:nvSpPr>
          <p:cNvPr id="68613" name="Text Box 5"/>
          <p:cNvSpPr txBox="1">
            <a:spLocks noChangeArrowheads="1"/>
          </p:cNvSpPr>
          <p:nvPr/>
        </p:nvSpPr>
        <p:spPr bwMode="auto">
          <a:xfrm>
            <a:off x="71406" y="2649538"/>
            <a:ext cx="2714612" cy="1938992"/>
          </a:xfrm>
          <a:prstGeom prst="rect">
            <a:avLst/>
          </a:prstGeom>
          <a:solidFill>
            <a:srgbClr val="333333"/>
          </a:solidFill>
          <a:ln w="9525">
            <a:noFill/>
            <a:miter lim="800000"/>
            <a:headEnd/>
            <a:tailEnd/>
          </a:ln>
        </p:spPr>
        <p:txBody>
          <a:bodyPr wrap="square">
            <a:spAutoFit/>
          </a:bodyPr>
          <a:lstStyle/>
          <a:p>
            <a:r>
              <a:rPr kumimoji="0" lang="it-IT" b="0" dirty="0">
                <a:solidFill>
                  <a:srgbClr val="FFFFFF"/>
                </a:solidFill>
                <a:latin typeface="Tahoma"/>
                <a:cs typeface="Arial" pitchFamily="34" charset="0"/>
              </a:rPr>
              <a:t>Troppo larga e profonda, sia nella </a:t>
            </a:r>
            <a:r>
              <a:rPr kumimoji="0" lang="it-IT" b="0" dirty="0" smtClean="0">
                <a:solidFill>
                  <a:srgbClr val="FFFFFF"/>
                </a:solidFill>
                <a:latin typeface="Tahoma"/>
                <a:cs typeface="Arial" pitchFamily="34" charset="0"/>
              </a:rPr>
              <a:t>base mobile </a:t>
            </a:r>
            <a:r>
              <a:rPr kumimoji="0" lang="it-IT" b="0" dirty="0">
                <a:solidFill>
                  <a:srgbClr val="FFFFFF"/>
                </a:solidFill>
                <a:latin typeface="Tahoma"/>
                <a:cs typeface="Arial" pitchFamily="34" charset="0"/>
              </a:rPr>
              <a:t>che nell’unità </a:t>
            </a:r>
            <a:r>
              <a:rPr kumimoji="0" lang="it-IT" b="0" dirty="0" smtClean="0">
                <a:solidFill>
                  <a:srgbClr val="FFFFFF"/>
                </a:solidFill>
                <a:latin typeface="Tahoma"/>
                <a:cs typeface="Arial" pitchFamily="34" charset="0"/>
              </a:rPr>
              <a:t>posturale</a:t>
            </a:r>
            <a:endParaRPr kumimoji="0" lang="it-IT" b="0" dirty="0">
              <a:solidFill>
                <a:srgbClr val="FFFFFF"/>
              </a:solidFill>
              <a:latin typeface="Tahoma"/>
              <a:cs typeface="Arial" pitchFamily="34" charset="0"/>
            </a:endParaRPr>
          </a:p>
        </p:txBody>
      </p:sp>
      <p:sp>
        <p:nvSpPr>
          <p:cNvPr id="68614" name="AutoShape 6"/>
          <p:cNvSpPr>
            <a:spLocks noChangeArrowheads="1"/>
          </p:cNvSpPr>
          <p:nvPr/>
        </p:nvSpPr>
        <p:spPr bwMode="auto">
          <a:xfrm>
            <a:off x="1714480" y="3929066"/>
            <a:ext cx="976313" cy="485775"/>
          </a:xfrm>
          <a:prstGeom prst="rightArrow">
            <a:avLst>
              <a:gd name="adj1" fmla="val 50000"/>
              <a:gd name="adj2" fmla="val 50245"/>
            </a:avLst>
          </a:prstGeom>
          <a:solidFill>
            <a:srgbClr val="66FFFF"/>
          </a:solidFill>
          <a:ln w="9525">
            <a:solidFill>
              <a:schemeClr val="tx1"/>
            </a:solidFill>
            <a:miter lim="800000"/>
            <a:headEnd/>
            <a:tailEnd/>
          </a:ln>
        </p:spPr>
        <p:txBody>
          <a:bodyPr wrap="none" anchor="ctr"/>
          <a:lstStyle/>
          <a:p>
            <a:endParaRPr kumimoji="0" lang="it-IT" sz="1800" b="0">
              <a:solidFill>
                <a:srgbClr val="FFFFFF"/>
              </a:solidFill>
              <a:latin typeface="Tahom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additive="base">
                                        <p:cTn id="7" dur="500" fill="hold"/>
                                        <p:tgtEl>
                                          <p:spTgt spid="68613"/>
                                        </p:tgtEl>
                                        <p:attrNameLst>
                                          <p:attrName>ppt_x</p:attrName>
                                        </p:attrNameLst>
                                      </p:cBhvr>
                                      <p:tavLst>
                                        <p:tav tm="0">
                                          <p:val>
                                            <p:strVal val="#ppt_x"/>
                                          </p:val>
                                        </p:tav>
                                        <p:tav tm="100000">
                                          <p:val>
                                            <p:strVal val="#ppt_x"/>
                                          </p:val>
                                        </p:tav>
                                      </p:tavLst>
                                    </p:anim>
                                    <p:anim calcmode="lin" valueType="num">
                                      <p:cBhvr additive="base">
                                        <p:cTn id="8" dur="500" fill="hold"/>
                                        <p:tgtEl>
                                          <p:spTgt spid="686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614"/>
                                        </p:tgtEl>
                                        <p:attrNameLst>
                                          <p:attrName>style.visibility</p:attrName>
                                        </p:attrNameLst>
                                      </p:cBhvr>
                                      <p:to>
                                        <p:strVal val="visible"/>
                                      </p:to>
                                    </p:set>
                                    <p:anim calcmode="lin" valueType="num">
                                      <p:cBhvr additive="base">
                                        <p:cTn id="11" dur="500" fill="hold"/>
                                        <p:tgtEl>
                                          <p:spTgt spid="68614"/>
                                        </p:tgtEl>
                                        <p:attrNameLst>
                                          <p:attrName>ppt_x</p:attrName>
                                        </p:attrNameLst>
                                      </p:cBhvr>
                                      <p:tavLst>
                                        <p:tav tm="0">
                                          <p:val>
                                            <p:strVal val="#ppt_x"/>
                                          </p:val>
                                        </p:tav>
                                        <p:tav tm="100000">
                                          <p:val>
                                            <p:strVal val="#ppt_x"/>
                                          </p:val>
                                        </p:tav>
                                      </p:tavLst>
                                    </p:anim>
                                    <p:anim calcmode="lin" valueType="num">
                                      <p:cBhvr additive="base">
                                        <p:cTn id="12" dur="500" fill="hold"/>
                                        <p:tgtEl>
                                          <p:spTgt spid="686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611"/>
                                        </p:tgtEl>
                                        <p:attrNameLst>
                                          <p:attrName>style.visibility</p:attrName>
                                        </p:attrNameLst>
                                      </p:cBhvr>
                                      <p:to>
                                        <p:strVal val="visible"/>
                                      </p:to>
                                    </p:set>
                                    <p:anim calcmode="lin" valueType="num">
                                      <p:cBhvr additive="base">
                                        <p:cTn id="15" dur="500" fill="hold"/>
                                        <p:tgtEl>
                                          <p:spTgt spid="68611"/>
                                        </p:tgtEl>
                                        <p:attrNameLst>
                                          <p:attrName>ppt_x</p:attrName>
                                        </p:attrNameLst>
                                      </p:cBhvr>
                                      <p:tavLst>
                                        <p:tav tm="0">
                                          <p:val>
                                            <p:strVal val="#ppt_x"/>
                                          </p:val>
                                        </p:tav>
                                        <p:tav tm="100000">
                                          <p:val>
                                            <p:strVal val="#ppt_x"/>
                                          </p:val>
                                        </p:tav>
                                      </p:tavLst>
                                    </p:anim>
                                    <p:anim calcmode="lin" valueType="num">
                                      <p:cBhvr additive="base">
                                        <p:cTn id="16" dur="500" fill="hold"/>
                                        <p:tgtEl>
                                          <p:spTgt spid="686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612"/>
                                        </p:tgtEl>
                                        <p:attrNameLst>
                                          <p:attrName>style.visibility</p:attrName>
                                        </p:attrNameLst>
                                      </p:cBhvr>
                                      <p:to>
                                        <p:strVal val="visible"/>
                                      </p:to>
                                    </p:set>
                                    <p:anim calcmode="lin" valueType="num">
                                      <p:cBhvr additive="base">
                                        <p:cTn id="21" dur="500" fill="hold"/>
                                        <p:tgtEl>
                                          <p:spTgt spid="68612"/>
                                        </p:tgtEl>
                                        <p:attrNameLst>
                                          <p:attrName>ppt_x</p:attrName>
                                        </p:attrNameLst>
                                      </p:cBhvr>
                                      <p:tavLst>
                                        <p:tav tm="0">
                                          <p:val>
                                            <p:strVal val="#ppt_x"/>
                                          </p:val>
                                        </p:tav>
                                        <p:tav tm="100000">
                                          <p:val>
                                            <p:strVal val="#ppt_x"/>
                                          </p:val>
                                        </p:tav>
                                      </p:tavLst>
                                    </p:anim>
                                    <p:anim calcmode="lin" valueType="num">
                                      <p:cBhvr additive="base">
                                        <p:cTn id="22" dur="500" fill="hold"/>
                                        <p:tgtEl>
                                          <p:spTgt spid="68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p:txBody>
          <a:bodyPr/>
          <a:lstStyle/>
          <a:p>
            <a:pPr>
              <a:defRPr/>
            </a:pPr>
            <a:fld id="{2D6E92AB-F1F1-4990-AA92-356F845F4575}" type="slidenum">
              <a:rPr lang="it-IT" smtClean="0">
                <a:solidFill>
                  <a:srgbClr val="FFFFFF"/>
                </a:solidFill>
                <a:latin typeface="Arial" pitchFamily="34" charset="0"/>
              </a:rPr>
              <a:pPr>
                <a:defRPr/>
              </a:pPr>
              <a:t>14</a:t>
            </a:fld>
            <a:endParaRPr lang="it-IT" smtClean="0">
              <a:solidFill>
                <a:srgbClr val="FFFFFF"/>
              </a:solidFill>
              <a:latin typeface="Arial" pitchFamily="34" charset="0"/>
            </a:endParaRPr>
          </a:p>
        </p:txBody>
      </p:sp>
      <p:pic>
        <p:nvPicPr>
          <p:cNvPr id="57347" name="Picture 3" descr="Bottos 2003 009"/>
          <p:cNvPicPr>
            <a:picLocks noGrp="1" noChangeAspect="1" noChangeArrowheads="1"/>
          </p:cNvPicPr>
          <p:nvPr>
            <p:ph idx="1"/>
          </p:nvPr>
        </p:nvPicPr>
        <p:blipFill>
          <a:blip r:embed="rId3" cstate="print"/>
          <a:srcRect/>
          <a:stretch>
            <a:fillRect/>
          </a:stretch>
        </p:blipFill>
        <p:spPr>
          <a:xfrm>
            <a:off x="179388" y="1484313"/>
            <a:ext cx="4306887" cy="4572000"/>
          </a:xfrm>
        </p:spPr>
      </p:pic>
      <p:pic>
        <p:nvPicPr>
          <p:cNvPr id="57348" name="Picture 4" descr="Bottos 2003 002"/>
          <p:cNvPicPr>
            <a:picLocks noChangeAspect="1" noChangeArrowheads="1"/>
          </p:cNvPicPr>
          <p:nvPr/>
        </p:nvPicPr>
        <p:blipFill>
          <a:blip r:embed="rId4" cstate="print"/>
          <a:srcRect/>
          <a:stretch>
            <a:fillRect/>
          </a:stretch>
        </p:blipFill>
        <p:spPr bwMode="auto">
          <a:xfrm>
            <a:off x="4716463" y="1341438"/>
            <a:ext cx="4402137"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0C03E26F-718B-47C9-835C-499D35652F5E}" type="slidenum">
              <a:rPr lang="it-IT">
                <a:solidFill>
                  <a:srgbClr val="FFFFFF"/>
                </a:solidFill>
              </a:rPr>
              <a:pPr>
                <a:defRPr/>
              </a:pPr>
              <a:t>15</a:t>
            </a:fld>
            <a:endParaRPr lang="it-IT">
              <a:solidFill>
                <a:srgbClr val="FFFFFF"/>
              </a:solidFill>
            </a:endParaRPr>
          </a:p>
        </p:txBody>
      </p:sp>
      <p:pic>
        <p:nvPicPr>
          <p:cNvPr id="287747" name="Picture 2" descr="67"/>
          <p:cNvPicPr>
            <a:picLocks noChangeAspect="1" noChangeArrowheads="1"/>
          </p:cNvPicPr>
          <p:nvPr/>
        </p:nvPicPr>
        <p:blipFill>
          <a:blip r:embed="rId3" cstate="print"/>
          <a:srcRect/>
          <a:stretch>
            <a:fillRect/>
          </a:stretch>
        </p:blipFill>
        <p:spPr bwMode="auto">
          <a:xfrm>
            <a:off x="1285875" y="857250"/>
            <a:ext cx="6673850" cy="4762500"/>
          </a:xfrm>
          <a:prstGeom prst="rect">
            <a:avLst/>
          </a:prstGeom>
          <a:noFill/>
          <a:ln w="9525">
            <a:noFill/>
            <a:miter lim="800000"/>
            <a:headEnd/>
            <a:tailEnd/>
          </a:ln>
        </p:spPr>
      </p:pic>
      <p:sp>
        <p:nvSpPr>
          <p:cNvPr id="189444" name="Text Box 3"/>
          <p:cNvSpPr txBox="1">
            <a:spLocks noChangeArrowheads="1"/>
          </p:cNvSpPr>
          <p:nvPr/>
        </p:nvSpPr>
        <p:spPr bwMode="auto">
          <a:xfrm>
            <a:off x="0" y="214313"/>
            <a:ext cx="9144000" cy="523875"/>
          </a:xfrm>
          <a:prstGeom prst="rect">
            <a:avLst/>
          </a:prstGeom>
          <a:noFill/>
          <a:ln w="9525">
            <a:noFill/>
            <a:miter lim="800000"/>
            <a:headEnd/>
            <a:tailEnd/>
          </a:ln>
        </p:spPr>
        <p:txBody>
          <a:bodyPr>
            <a:spAutoFit/>
          </a:bodyPr>
          <a:lstStyle/>
          <a:p>
            <a:pPr algn="ctr"/>
            <a:r>
              <a:rPr lang="it-IT" sz="2800" b="0">
                <a:solidFill>
                  <a:srgbClr val="00FF00"/>
                </a:solidFill>
              </a:rPr>
              <a:t>Con i bambini bisogna predisporre per la crescita …</a:t>
            </a:r>
          </a:p>
        </p:txBody>
      </p:sp>
      <p:sp>
        <p:nvSpPr>
          <p:cNvPr id="5" name="CasellaDiTesto 4"/>
          <p:cNvSpPr txBox="1">
            <a:spLocks noChangeArrowheads="1"/>
          </p:cNvSpPr>
          <p:nvPr/>
        </p:nvSpPr>
        <p:spPr bwMode="auto">
          <a:xfrm>
            <a:off x="2652713" y="5857875"/>
            <a:ext cx="3848100" cy="461963"/>
          </a:xfrm>
          <a:prstGeom prst="rect">
            <a:avLst/>
          </a:prstGeom>
          <a:noFill/>
          <a:ln w="9525">
            <a:noFill/>
            <a:miter lim="800000"/>
            <a:headEnd/>
            <a:tailEnd/>
          </a:ln>
        </p:spPr>
        <p:txBody>
          <a:bodyPr wrap="none">
            <a:spAutoFit/>
          </a:bodyPr>
          <a:lstStyle/>
          <a:p>
            <a:r>
              <a:rPr lang="it-IT">
                <a:solidFill>
                  <a:srgbClr val="00FF00"/>
                </a:solidFill>
              </a:rPr>
              <a:t>… ma a volte si esagera</a:t>
            </a:r>
            <a:endParaRPr lang="it-IT">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 calcmode="lin" valueType="num">
                                      <p:cBhvr additive="base">
                                        <p:cTn id="7" dur="500" fill="hold"/>
                                        <p:tgtEl>
                                          <p:spTgt spid="287747"/>
                                        </p:tgtEl>
                                        <p:attrNameLst>
                                          <p:attrName>ppt_x</p:attrName>
                                        </p:attrNameLst>
                                      </p:cBhvr>
                                      <p:tavLst>
                                        <p:tav tm="0">
                                          <p:val>
                                            <p:strVal val="#ppt_x"/>
                                          </p:val>
                                        </p:tav>
                                        <p:tav tm="100000">
                                          <p:val>
                                            <p:strVal val="#ppt_x"/>
                                          </p:val>
                                        </p:tav>
                                      </p:tavLst>
                                    </p:anim>
                                    <p:anim calcmode="lin" valueType="num">
                                      <p:cBhvr additive="base">
                                        <p:cTn id="8" dur="500" fill="hold"/>
                                        <p:tgtEl>
                                          <p:spTgt spid="2877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42875" y="115888"/>
            <a:ext cx="4500563" cy="1379537"/>
          </a:xfrm>
        </p:spPr>
        <p:txBody>
          <a:bodyPr/>
          <a:lstStyle/>
          <a:p>
            <a:pPr eaLnBrk="1" hangingPunct="1"/>
            <a:r>
              <a:rPr kumimoji="1" lang="it-IT" sz="2800" b="1" dirty="0" smtClean="0">
                <a:solidFill>
                  <a:srgbClr val="00FF00"/>
                </a:solidFill>
                <a:latin typeface="Verdana" pitchFamily="34" charset="0"/>
              </a:rPr>
              <a:t>Scegliamo/regoliamo la </a:t>
            </a:r>
            <a:r>
              <a:rPr kumimoji="1" lang="it-IT" sz="2800" b="1" dirty="0" smtClean="0">
                <a:solidFill>
                  <a:srgbClr val="FFFF00"/>
                </a:solidFill>
                <a:latin typeface="Verdana" pitchFamily="34" charset="0"/>
              </a:rPr>
              <a:t>larghezza del sedile/cuscino</a:t>
            </a:r>
            <a:r>
              <a:rPr kumimoji="1" lang="it-IT" sz="2800" b="1" dirty="0" smtClean="0">
                <a:solidFill>
                  <a:srgbClr val="00FF00"/>
                </a:solidFill>
                <a:latin typeface="Verdana" pitchFamily="34" charset="0"/>
              </a:rPr>
              <a:t>:</a:t>
            </a:r>
          </a:p>
        </p:txBody>
      </p:sp>
      <p:sp>
        <p:nvSpPr>
          <p:cNvPr id="510979" name="Text Box 3"/>
          <p:cNvSpPr txBox="1">
            <a:spLocks noChangeArrowheads="1"/>
          </p:cNvSpPr>
          <p:nvPr/>
        </p:nvSpPr>
        <p:spPr bwMode="auto">
          <a:xfrm>
            <a:off x="142875" y="1773238"/>
            <a:ext cx="4595813" cy="3708708"/>
          </a:xfrm>
          <a:prstGeom prst="rect">
            <a:avLst/>
          </a:prstGeom>
          <a:noFill/>
          <a:ln w="9525">
            <a:noFill/>
            <a:miter lim="800000"/>
            <a:headEnd/>
            <a:tailEnd/>
          </a:ln>
        </p:spPr>
        <p:txBody>
          <a:bodyPr>
            <a:spAutoFit/>
          </a:bodyPr>
          <a:lstStyle/>
          <a:p>
            <a:pPr marL="279400" indent="-279400">
              <a:lnSpc>
                <a:spcPct val="10000"/>
              </a:lnSpc>
              <a:defRPr/>
            </a:pPr>
            <a:endParaRPr lang="it-IT" dirty="0">
              <a:solidFill>
                <a:srgbClr val="00FF00"/>
              </a:solidFill>
              <a:latin typeface="Verdana" pitchFamily="34" charset="0"/>
            </a:endParaRPr>
          </a:p>
          <a:p>
            <a:pPr>
              <a:spcBef>
                <a:spcPct val="20000"/>
              </a:spcBef>
              <a:defRPr/>
            </a:pPr>
            <a:r>
              <a:rPr kumimoji="0" lang="it-IT" sz="2500" dirty="0">
                <a:solidFill>
                  <a:srgbClr val="00FF00"/>
                </a:solidFill>
              </a:rPr>
              <a:t>È meglio che sia largo quanto il bacino o poco più:</a:t>
            </a:r>
            <a:endParaRPr kumimoji="0" lang="it-IT" sz="2500" dirty="0">
              <a:latin typeface="Verdana" pitchFamily="34" charset="0"/>
            </a:endParaRPr>
          </a:p>
          <a:p>
            <a:pPr marL="279400" indent="-279400">
              <a:lnSpc>
                <a:spcPct val="110000"/>
              </a:lnSpc>
              <a:spcBef>
                <a:spcPct val="20000"/>
              </a:spcBef>
              <a:buClr>
                <a:schemeClr val="hlink"/>
              </a:buClr>
              <a:buFontTx/>
              <a:buChar char="•"/>
              <a:defRPr/>
            </a:pPr>
            <a:r>
              <a:rPr kumimoji="0" lang="it-IT" b="0" dirty="0">
                <a:latin typeface="Verdana" pitchFamily="34" charset="0"/>
              </a:rPr>
              <a:t>Per </a:t>
            </a:r>
            <a:r>
              <a:rPr kumimoji="0" lang="it-IT" b="0" dirty="0" smtClean="0">
                <a:latin typeface="Verdana" pitchFamily="34" charset="0"/>
              </a:rPr>
              <a:t>controllare </a:t>
            </a:r>
            <a:r>
              <a:rPr kumimoji="0" lang="it-IT" b="0" dirty="0">
                <a:latin typeface="Verdana" pitchFamily="34" charset="0"/>
              </a:rPr>
              <a:t>lateralmente il bacino </a:t>
            </a:r>
          </a:p>
          <a:p>
            <a:pPr marL="279400" indent="-279400">
              <a:lnSpc>
                <a:spcPct val="110000"/>
              </a:lnSpc>
              <a:spcBef>
                <a:spcPct val="20000"/>
              </a:spcBef>
              <a:buClr>
                <a:schemeClr val="hlink"/>
              </a:buClr>
              <a:buFontTx/>
              <a:buChar char="•"/>
              <a:defRPr/>
            </a:pPr>
            <a:r>
              <a:rPr kumimoji="0" lang="it-IT" b="0" dirty="0">
                <a:solidFill>
                  <a:srgbClr val="FFFF00"/>
                </a:solidFill>
                <a:latin typeface="Verdana" pitchFamily="34" charset="0"/>
              </a:rPr>
              <a:t>Per contenere la larghezza della carrozzina</a:t>
            </a:r>
          </a:p>
          <a:p>
            <a:pPr marL="279400" indent="-279400">
              <a:lnSpc>
                <a:spcPct val="110000"/>
              </a:lnSpc>
              <a:spcBef>
                <a:spcPct val="20000"/>
              </a:spcBef>
              <a:buClr>
                <a:schemeClr val="hlink"/>
              </a:buClr>
              <a:buFontTx/>
              <a:buChar char="•"/>
              <a:defRPr/>
            </a:pPr>
            <a:r>
              <a:rPr kumimoji="0" lang="it-IT" b="0">
                <a:latin typeface="Verdana" pitchFamily="34" charset="0"/>
              </a:rPr>
              <a:t>Per </a:t>
            </a:r>
            <a:r>
              <a:rPr kumimoji="0" lang="it-IT" b="0" smtClean="0">
                <a:latin typeface="Verdana" pitchFamily="34" charset="0"/>
              </a:rPr>
              <a:t>facilitare l’autospinta</a:t>
            </a:r>
            <a:endParaRPr kumimoji="0" lang="it-IT" b="0" dirty="0">
              <a:latin typeface="Verdana" pitchFamily="34" charset="0"/>
            </a:endParaRPr>
          </a:p>
          <a:p>
            <a:pPr marL="279400" indent="-279400">
              <a:lnSpc>
                <a:spcPct val="110000"/>
              </a:lnSpc>
              <a:spcBef>
                <a:spcPct val="20000"/>
              </a:spcBef>
              <a:buClr>
                <a:schemeClr val="hlink"/>
              </a:buClr>
              <a:buFontTx/>
              <a:buChar char="•"/>
              <a:defRPr/>
            </a:pPr>
            <a:r>
              <a:rPr kumimoji="0" lang="it-IT" b="0" dirty="0">
                <a:solidFill>
                  <a:srgbClr val="FFFF00"/>
                </a:solidFill>
                <a:latin typeface="Verdana" pitchFamily="34" charset="0"/>
              </a:rPr>
              <a:t>Per l’effetto estetico</a:t>
            </a:r>
          </a:p>
        </p:txBody>
      </p:sp>
      <p:sp>
        <p:nvSpPr>
          <p:cNvPr id="510980" name="Text Box 4"/>
          <p:cNvSpPr txBox="1">
            <a:spLocks noChangeArrowheads="1"/>
          </p:cNvSpPr>
          <p:nvPr/>
        </p:nvSpPr>
        <p:spPr bwMode="auto">
          <a:xfrm>
            <a:off x="142875" y="5600700"/>
            <a:ext cx="5630863" cy="873125"/>
          </a:xfrm>
          <a:prstGeom prst="rect">
            <a:avLst/>
          </a:prstGeom>
          <a:noFill/>
          <a:ln w="9525">
            <a:noFill/>
            <a:miter lim="800000"/>
            <a:headEnd/>
            <a:tailEnd/>
          </a:ln>
        </p:spPr>
        <p:txBody>
          <a:bodyPr>
            <a:spAutoFit/>
          </a:bodyPr>
          <a:lstStyle/>
          <a:p>
            <a:pPr marL="279400" indent="-279400">
              <a:lnSpc>
                <a:spcPct val="110000"/>
              </a:lnSpc>
              <a:spcBef>
                <a:spcPct val="20000"/>
              </a:spcBef>
              <a:buClr>
                <a:schemeClr val="hlink"/>
              </a:buClr>
              <a:buFontTx/>
              <a:buChar char="•"/>
            </a:pPr>
            <a:r>
              <a:rPr kumimoji="0" lang="it-IT" b="0" dirty="0">
                <a:latin typeface="Verdana" pitchFamily="34" charset="0"/>
              </a:rPr>
              <a:t>Se il cuscino è sagomato, per sfruttare l’appoggio trocanterico </a:t>
            </a:r>
            <a:endParaRPr lang="it-IT" dirty="0">
              <a:latin typeface="Times New Roman" pitchFamily="18" charset="0"/>
            </a:endParaRPr>
          </a:p>
        </p:txBody>
      </p:sp>
      <p:sp>
        <p:nvSpPr>
          <p:cNvPr id="510981" name="AutoShape 5"/>
          <p:cNvSpPr>
            <a:spLocks noChangeArrowheads="1"/>
          </p:cNvSpPr>
          <p:nvPr/>
        </p:nvSpPr>
        <p:spPr bwMode="auto">
          <a:xfrm>
            <a:off x="5429250" y="5657850"/>
            <a:ext cx="609600" cy="485775"/>
          </a:xfrm>
          <a:prstGeom prst="rightArrow">
            <a:avLst>
              <a:gd name="adj1" fmla="val 50000"/>
              <a:gd name="adj2" fmla="val 31373"/>
            </a:avLst>
          </a:prstGeom>
          <a:solidFill>
            <a:schemeClr val="accent1"/>
          </a:solidFill>
          <a:ln w="9525">
            <a:solidFill>
              <a:schemeClr val="tx1"/>
            </a:solidFill>
            <a:miter lim="800000"/>
            <a:headEnd/>
            <a:tailEnd/>
          </a:ln>
        </p:spPr>
        <p:txBody>
          <a:bodyPr wrap="none" anchor="ctr"/>
          <a:lstStyle/>
          <a:p>
            <a:endParaRPr lang="it-IT"/>
          </a:p>
        </p:txBody>
      </p:sp>
      <p:pic>
        <p:nvPicPr>
          <p:cNvPr id="510982" name="Picture 6" descr="DSCF0008"/>
          <p:cNvPicPr>
            <a:picLocks noChangeAspect="1" noChangeArrowheads="1"/>
          </p:cNvPicPr>
          <p:nvPr/>
        </p:nvPicPr>
        <p:blipFill>
          <a:blip r:embed="rId3" cstate="print"/>
          <a:srcRect/>
          <a:stretch>
            <a:fillRect/>
          </a:stretch>
        </p:blipFill>
        <p:spPr bwMode="auto">
          <a:xfrm>
            <a:off x="4894263" y="428625"/>
            <a:ext cx="2106612" cy="2808288"/>
          </a:xfrm>
          <a:prstGeom prst="rect">
            <a:avLst/>
          </a:prstGeom>
          <a:noFill/>
          <a:ln w="9525">
            <a:noFill/>
            <a:miter lim="800000"/>
            <a:headEnd/>
            <a:tailEnd/>
          </a:ln>
        </p:spPr>
      </p:pic>
      <p:pic>
        <p:nvPicPr>
          <p:cNvPr id="510983" name="Picture 7" descr="DSCF0006"/>
          <p:cNvPicPr>
            <a:picLocks noChangeAspect="1" noChangeArrowheads="1"/>
          </p:cNvPicPr>
          <p:nvPr/>
        </p:nvPicPr>
        <p:blipFill>
          <a:blip r:embed="rId4" cstate="print"/>
          <a:srcRect l="20033" t="5731" r="16184"/>
          <a:stretch>
            <a:fillRect/>
          </a:stretch>
        </p:blipFill>
        <p:spPr bwMode="auto">
          <a:xfrm>
            <a:off x="7308304" y="332656"/>
            <a:ext cx="1584176" cy="3121744"/>
          </a:xfrm>
          <a:prstGeom prst="rect">
            <a:avLst/>
          </a:prstGeom>
          <a:noFill/>
          <a:ln w="9525">
            <a:noFill/>
            <a:miter lim="800000"/>
            <a:headEnd/>
            <a:tailEnd/>
          </a:ln>
        </p:spPr>
      </p:pic>
      <p:pic>
        <p:nvPicPr>
          <p:cNvPr id="510984" name="Picture 8"/>
          <p:cNvPicPr>
            <a:picLocks noChangeAspect="1" noChangeArrowheads="1"/>
          </p:cNvPicPr>
          <p:nvPr/>
        </p:nvPicPr>
        <p:blipFill>
          <a:blip r:embed="rId5" cstate="print"/>
          <a:srcRect l="6784" r="6784"/>
          <a:stretch>
            <a:fillRect/>
          </a:stretch>
        </p:blipFill>
        <p:spPr bwMode="auto">
          <a:xfrm>
            <a:off x="6156325" y="4292600"/>
            <a:ext cx="2752725" cy="2092325"/>
          </a:xfrm>
          <a:prstGeom prst="rect">
            <a:avLst/>
          </a:prstGeom>
          <a:noFill/>
          <a:ln w="9525">
            <a:noFill/>
            <a:miter lim="800000"/>
            <a:headEnd/>
            <a:tailEnd/>
          </a:ln>
        </p:spPr>
      </p:pic>
      <p:sp>
        <p:nvSpPr>
          <p:cNvPr id="190473" name="Segnaposto numero diapositiva 8"/>
          <p:cNvSpPr>
            <a:spLocks noGrp="1"/>
          </p:cNvSpPr>
          <p:nvPr>
            <p:ph type="sldNum" sz="quarter" idx="12"/>
          </p:nvPr>
        </p:nvSpPr>
        <p:spPr>
          <a:noFill/>
        </p:spPr>
        <p:txBody>
          <a:bodyPr/>
          <a:lstStyle/>
          <a:p>
            <a:fld id="{4B9B82A2-EC44-4732-AC8E-D1C577C00BCE}" type="slidenum">
              <a:rPr lang="it-IT" smtClean="0"/>
              <a:pPr/>
              <a:t>16</a:t>
            </a:fld>
            <a:endParaRPr lang="it-IT" smtClean="0"/>
          </a:p>
        </p:txBody>
      </p:sp>
      <p:sp>
        <p:nvSpPr>
          <p:cNvPr id="10" name="CasellaDiTesto 9"/>
          <p:cNvSpPr txBox="1"/>
          <p:nvPr/>
        </p:nvSpPr>
        <p:spPr>
          <a:xfrm>
            <a:off x="4572000" y="3169507"/>
            <a:ext cx="2857520" cy="461665"/>
          </a:xfrm>
          <a:prstGeom prst="rect">
            <a:avLst/>
          </a:prstGeom>
          <a:solidFill>
            <a:schemeClr val="accent5">
              <a:lumMod val="10000"/>
            </a:schemeClr>
          </a:solidFill>
        </p:spPr>
        <p:txBody>
          <a:bodyPr wrap="square" rtlCol="0">
            <a:spAutoFit/>
          </a:bodyPr>
          <a:lstStyle/>
          <a:p>
            <a:r>
              <a:rPr lang="it-IT" b="0" i="1" dirty="0" smtClean="0"/>
              <a:t>“Mi muovo troppo”</a:t>
            </a:r>
            <a:endParaRPr lang="it-IT" b="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0979">
                                            <p:txEl>
                                              <p:pRg st="1" end="1"/>
                                            </p:txEl>
                                          </p:spTgt>
                                        </p:tgtEl>
                                        <p:attrNameLst>
                                          <p:attrName>style.visibility</p:attrName>
                                        </p:attrNameLst>
                                      </p:cBhvr>
                                      <p:to>
                                        <p:strVal val="visible"/>
                                      </p:to>
                                    </p:set>
                                    <p:anim calcmode="lin" valueType="num">
                                      <p:cBhvr additive="base">
                                        <p:cTn id="7" dur="500" fill="hold"/>
                                        <p:tgtEl>
                                          <p:spTgt spid="51097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09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0979">
                                            <p:txEl>
                                              <p:pRg st="2" end="2"/>
                                            </p:txEl>
                                          </p:spTgt>
                                        </p:tgtEl>
                                        <p:attrNameLst>
                                          <p:attrName>style.visibility</p:attrName>
                                        </p:attrNameLst>
                                      </p:cBhvr>
                                      <p:to>
                                        <p:strVal val="visible"/>
                                      </p:to>
                                    </p:set>
                                    <p:anim calcmode="lin" valueType="num">
                                      <p:cBhvr additive="base">
                                        <p:cTn id="13" dur="500" fill="hold"/>
                                        <p:tgtEl>
                                          <p:spTgt spid="51097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0979">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0982"/>
                                        </p:tgtEl>
                                        <p:attrNameLst>
                                          <p:attrName>style.visibility</p:attrName>
                                        </p:attrNameLst>
                                      </p:cBhvr>
                                      <p:to>
                                        <p:strVal val="visible"/>
                                      </p:to>
                                    </p:set>
                                    <p:anim calcmode="lin" valueType="num">
                                      <p:cBhvr additive="base">
                                        <p:cTn id="17" dur="500" fill="hold"/>
                                        <p:tgtEl>
                                          <p:spTgt spid="510982"/>
                                        </p:tgtEl>
                                        <p:attrNameLst>
                                          <p:attrName>ppt_x</p:attrName>
                                        </p:attrNameLst>
                                      </p:cBhvr>
                                      <p:tavLst>
                                        <p:tav tm="0">
                                          <p:val>
                                            <p:strVal val="#ppt_x"/>
                                          </p:val>
                                        </p:tav>
                                        <p:tav tm="100000">
                                          <p:val>
                                            <p:strVal val="#ppt_x"/>
                                          </p:val>
                                        </p:tav>
                                      </p:tavLst>
                                    </p:anim>
                                    <p:anim calcmode="lin" valueType="num">
                                      <p:cBhvr additive="base">
                                        <p:cTn id="18" dur="500" fill="hold"/>
                                        <p:tgtEl>
                                          <p:spTgt spid="51098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0983"/>
                                        </p:tgtEl>
                                        <p:attrNameLst>
                                          <p:attrName>style.visibility</p:attrName>
                                        </p:attrNameLst>
                                      </p:cBhvr>
                                      <p:to>
                                        <p:strVal val="visible"/>
                                      </p:to>
                                    </p:set>
                                    <p:anim calcmode="lin" valueType="num">
                                      <p:cBhvr additive="base">
                                        <p:cTn id="25" dur="500" fill="hold"/>
                                        <p:tgtEl>
                                          <p:spTgt spid="510983"/>
                                        </p:tgtEl>
                                        <p:attrNameLst>
                                          <p:attrName>ppt_x</p:attrName>
                                        </p:attrNameLst>
                                      </p:cBhvr>
                                      <p:tavLst>
                                        <p:tav tm="0">
                                          <p:val>
                                            <p:strVal val="#ppt_x"/>
                                          </p:val>
                                        </p:tav>
                                        <p:tav tm="100000">
                                          <p:val>
                                            <p:strVal val="#ppt_x"/>
                                          </p:val>
                                        </p:tav>
                                      </p:tavLst>
                                    </p:anim>
                                    <p:anim calcmode="lin" valueType="num">
                                      <p:cBhvr additive="base">
                                        <p:cTn id="26" dur="500" fill="hold"/>
                                        <p:tgtEl>
                                          <p:spTgt spid="5109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0979">
                                            <p:txEl>
                                              <p:pRg st="3" end="3"/>
                                            </p:txEl>
                                          </p:spTgt>
                                        </p:tgtEl>
                                        <p:attrNameLst>
                                          <p:attrName>style.visibility</p:attrName>
                                        </p:attrNameLst>
                                      </p:cBhvr>
                                      <p:to>
                                        <p:strVal val="visible"/>
                                      </p:to>
                                    </p:set>
                                    <p:anim calcmode="lin" valueType="num">
                                      <p:cBhvr additive="base">
                                        <p:cTn id="31" dur="500" fill="hold"/>
                                        <p:tgtEl>
                                          <p:spTgt spid="51097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09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0979">
                                            <p:txEl>
                                              <p:pRg st="4" end="4"/>
                                            </p:txEl>
                                          </p:spTgt>
                                        </p:tgtEl>
                                        <p:attrNameLst>
                                          <p:attrName>style.visibility</p:attrName>
                                        </p:attrNameLst>
                                      </p:cBhvr>
                                      <p:to>
                                        <p:strVal val="visible"/>
                                      </p:to>
                                    </p:set>
                                    <p:anim calcmode="lin" valueType="num">
                                      <p:cBhvr additive="base">
                                        <p:cTn id="37" dur="500" fill="hold"/>
                                        <p:tgtEl>
                                          <p:spTgt spid="51097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09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10979">
                                            <p:txEl>
                                              <p:pRg st="5" end="5"/>
                                            </p:txEl>
                                          </p:spTgt>
                                        </p:tgtEl>
                                        <p:attrNameLst>
                                          <p:attrName>style.visibility</p:attrName>
                                        </p:attrNameLst>
                                      </p:cBhvr>
                                      <p:to>
                                        <p:strVal val="visible"/>
                                      </p:to>
                                    </p:set>
                                    <p:anim calcmode="lin" valueType="num">
                                      <p:cBhvr additive="base">
                                        <p:cTn id="43" dur="500" fill="hold"/>
                                        <p:tgtEl>
                                          <p:spTgt spid="51097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09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10980">
                                            <p:txEl>
                                              <p:pRg st="0" end="0"/>
                                            </p:txEl>
                                          </p:spTgt>
                                        </p:tgtEl>
                                        <p:attrNameLst>
                                          <p:attrName>style.visibility</p:attrName>
                                        </p:attrNameLst>
                                      </p:cBhvr>
                                      <p:to>
                                        <p:strVal val="visible"/>
                                      </p:to>
                                    </p:set>
                                    <p:anim calcmode="lin" valueType="num">
                                      <p:cBhvr additive="base">
                                        <p:cTn id="49" dur="500" fill="hold"/>
                                        <p:tgtEl>
                                          <p:spTgt spid="510980">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0980">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10981"/>
                                        </p:tgtEl>
                                        <p:attrNameLst>
                                          <p:attrName>style.visibility</p:attrName>
                                        </p:attrNameLst>
                                      </p:cBhvr>
                                      <p:to>
                                        <p:strVal val="visible"/>
                                      </p:to>
                                    </p:set>
                                    <p:anim calcmode="lin" valueType="num">
                                      <p:cBhvr additive="base">
                                        <p:cTn id="53" dur="500" fill="hold"/>
                                        <p:tgtEl>
                                          <p:spTgt spid="510981"/>
                                        </p:tgtEl>
                                        <p:attrNameLst>
                                          <p:attrName>ppt_x</p:attrName>
                                        </p:attrNameLst>
                                      </p:cBhvr>
                                      <p:tavLst>
                                        <p:tav tm="0">
                                          <p:val>
                                            <p:strVal val="#ppt_x"/>
                                          </p:val>
                                        </p:tav>
                                        <p:tav tm="100000">
                                          <p:val>
                                            <p:strVal val="#ppt_x"/>
                                          </p:val>
                                        </p:tav>
                                      </p:tavLst>
                                    </p:anim>
                                    <p:anim calcmode="lin" valueType="num">
                                      <p:cBhvr additive="base">
                                        <p:cTn id="54" dur="500" fill="hold"/>
                                        <p:tgtEl>
                                          <p:spTgt spid="510981"/>
                                        </p:tgtEl>
                                        <p:attrNameLst>
                                          <p:attrName>ppt_y</p:attrName>
                                        </p:attrNameLst>
                                      </p:cBhvr>
                                      <p:tavLst>
                                        <p:tav tm="0">
                                          <p:val>
                                            <p:strVal val="1+#ppt_h/2"/>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510984"/>
                                        </p:tgtEl>
                                        <p:attrNameLst>
                                          <p:attrName>style.visibility</p:attrName>
                                        </p:attrNameLst>
                                      </p:cBhvr>
                                      <p:to>
                                        <p:strVal val="visible"/>
                                      </p:to>
                                    </p:set>
                                    <p:animEffect transition="in" filter="wipe(down)">
                                      <p:cBhvr>
                                        <p:cTn id="57" dur="500"/>
                                        <p:tgtEl>
                                          <p:spTgt spid="510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uiExpand="1" build="p" autoUpdateAnimBg="0"/>
      <p:bldP spid="510980" grpId="0" build="p" autoUpdateAnimBg="0"/>
      <p:bldP spid="510981"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4213" y="260350"/>
            <a:ext cx="7772400" cy="533400"/>
          </a:xfrm>
        </p:spPr>
        <p:txBody>
          <a:bodyPr/>
          <a:lstStyle/>
          <a:p>
            <a:pPr eaLnBrk="1" hangingPunct="1"/>
            <a:r>
              <a:rPr lang="it-IT" sz="3200" b="1" dirty="0" smtClean="0">
                <a:solidFill>
                  <a:srgbClr val="00FF00"/>
                </a:solidFill>
              </a:rPr>
              <a:t>La profondità del sedile/cuscino</a:t>
            </a:r>
          </a:p>
        </p:txBody>
      </p:sp>
      <p:graphicFrame>
        <p:nvGraphicFramePr>
          <p:cNvPr id="3074" name="Object 3"/>
          <p:cNvGraphicFramePr>
            <a:graphicFrameLocks noChangeAspect="1"/>
          </p:cNvGraphicFramePr>
          <p:nvPr>
            <p:ph sz="half" idx="1"/>
          </p:nvPr>
        </p:nvGraphicFramePr>
        <p:xfrm>
          <a:off x="107950" y="1952625"/>
          <a:ext cx="5400675" cy="1908175"/>
        </p:xfrm>
        <a:graphic>
          <a:graphicData uri="http://schemas.openxmlformats.org/presentationml/2006/ole">
            <p:oleObj spid="_x0000_s3074" name="Documento Imaging" r:id="rId5" imgW="9648720" imgH="3409920" progId="">
              <p:embed/>
            </p:oleObj>
          </a:graphicData>
        </a:graphic>
      </p:graphicFrame>
      <p:sp>
        <p:nvSpPr>
          <p:cNvPr id="583684" name="Rectangle 4"/>
          <p:cNvSpPr>
            <a:spLocks noGrp="1" noChangeArrowheads="1"/>
          </p:cNvSpPr>
          <p:nvPr>
            <p:ph type="body" sz="half" idx="2"/>
          </p:nvPr>
        </p:nvSpPr>
        <p:spPr>
          <a:xfrm>
            <a:off x="0" y="3978275"/>
            <a:ext cx="6858000" cy="2736850"/>
          </a:xfrm>
        </p:spPr>
        <p:txBody>
          <a:bodyPr/>
          <a:lstStyle/>
          <a:p>
            <a:pPr marL="274638" indent="-274638" eaLnBrk="1" hangingPunct="1"/>
            <a:r>
              <a:rPr lang="it-IT" sz="2200" dirty="0" smtClean="0"/>
              <a:t>usa i piedi per l’autospinta? La profondità dovrebbe essere un po’ minore</a:t>
            </a:r>
          </a:p>
          <a:p>
            <a:pPr marL="274638" indent="-274638" eaLnBrk="1" hangingPunct="1"/>
            <a:r>
              <a:rPr lang="it-IT" sz="2200" dirty="0" smtClean="0">
                <a:solidFill>
                  <a:schemeClr val="folHlink"/>
                </a:solidFill>
              </a:rPr>
              <a:t>È in crescita? È meglio “far crescere” anche la profondità</a:t>
            </a:r>
          </a:p>
          <a:p>
            <a:pPr marL="274638" indent="-274638" eaLnBrk="1" hangingPunct="1"/>
            <a:r>
              <a:rPr lang="it-IT" sz="2200" dirty="0" smtClean="0"/>
              <a:t>Ci sono dismetrie? È meglio adeguarvi il cuscino</a:t>
            </a:r>
          </a:p>
          <a:p>
            <a:pPr marL="274638" indent="-274638" eaLnBrk="1" hangingPunct="1">
              <a:lnSpc>
                <a:spcPct val="110000"/>
              </a:lnSpc>
            </a:pPr>
            <a:r>
              <a:rPr lang="it-IT" sz="2200" b="1" dirty="0" smtClean="0">
                <a:solidFill>
                  <a:srgbClr val="FFFF00"/>
                </a:solidFill>
              </a:rPr>
              <a:t>la misura va rilevata col bacino indietro!</a:t>
            </a:r>
          </a:p>
        </p:txBody>
      </p:sp>
      <p:sp>
        <p:nvSpPr>
          <p:cNvPr id="3077" name="Text Box 5"/>
          <p:cNvSpPr txBox="1">
            <a:spLocks noChangeArrowheads="1"/>
          </p:cNvSpPr>
          <p:nvPr/>
        </p:nvSpPr>
        <p:spPr bwMode="auto">
          <a:xfrm>
            <a:off x="179388" y="958850"/>
            <a:ext cx="5400675" cy="885825"/>
          </a:xfrm>
          <a:prstGeom prst="rect">
            <a:avLst/>
          </a:prstGeom>
          <a:noFill/>
          <a:ln w="9525">
            <a:noFill/>
            <a:miter lim="800000"/>
            <a:headEnd/>
            <a:tailEnd/>
          </a:ln>
        </p:spPr>
        <p:txBody>
          <a:bodyPr>
            <a:spAutoFit/>
          </a:bodyPr>
          <a:lstStyle/>
          <a:p>
            <a:r>
              <a:rPr lang="it-IT" sz="2600" b="0" dirty="0">
                <a:solidFill>
                  <a:srgbClr val="00FF00"/>
                </a:solidFill>
              </a:rPr>
              <a:t>Va scelta/regolata per dare appoggio a tutta la coscia:</a:t>
            </a:r>
          </a:p>
        </p:txBody>
      </p:sp>
      <p:pic>
        <p:nvPicPr>
          <p:cNvPr id="583686" name="Picture 6" descr="6-2"/>
          <p:cNvPicPr>
            <a:picLocks noChangeAspect="1" noChangeArrowheads="1"/>
          </p:cNvPicPr>
          <p:nvPr/>
        </p:nvPicPr>
        <p:blipFill>
          <a:blip r:embed="rId6" cstate="print"/>
          <a:srcRect/>
          <a:stretch>
            <a:fillRect/>
          </a:stretch>
        </p:blipFill>
        <p:spPr bwMode="auto">
          <a:xfrm>
            <a:off x="6861175" y="4292600"/>
            <a:ext cx="2174875" cy="2085975"/>
          </a:xfrm>
          <a:prstGeom prst="rect">
            <a:avLst/>
          </a:prstGeom>
          <a:solidFill>
            <a:schemeClr val="accent1"/>
          </a:solidFill>
          <a:ln w="9525">
            <a:noFill/>
            <a:miter lim="800000"/>
            <a:headEnd/>
            <a:tailEnd/>
          </a:ln>
        </p:spPr>
      </p:pic>
      <p:sp>
        <p:nvSpPr>
          <p:cNvPr id="583688" name="Rectangle 8"/>
          <p:cNvSpPr>
            <a:spLocks noChangeArrowheads="1"/>
          </p:cNvSpPr>
          <p:nvPr/>
        </p:nvSpPr>
        <p:spPr bwMode="auto">
          <a:xfrm>
            <a:off x="5508625" y="1125538"/>
            <a:ext cx="3635375" cy="3024187"/>
          </a:xfrm>
          <a:prstGeom prst="rect">
            <a:avLst/>
          </a:prstGeom>
          <a:noFill/>
          <a:ln w="9525">
            <a:noFill/>
            <a:miter lim="800000"/>
            <a:headEnd/>
            <a:tailEnd/>
          </a:ln>
        </p:spPr>
        <p:txBody>
          <a:bodyPr/>
          <a:lstStyle/>
          <a:p>
            <a:pPr marL="274638" indent="-274638">
              <a:lnSpc>
                <a:spcPct val="110000"/>
              </a:lnSpc>
              <a:spcBef>
                <a:spcPct val="20000"/>
              </a:spcBef>
              <a:buFontTx/>
              <a:buAutoNum type="arabicPeriod"/>
            </a:pPr>
            <a:r>
              <a:rPr kumimoji="0" lang="it-IT" sz="2200" b="0" dirty="0">
                <a:latin typeface="Verdana" pitchFamily="34" charset="0"/>
              </a:rPr>
              <a:t>Per stabilizzare gli arti inferiori</a:t>
            </a:r>
          </a:p>
          <a:p>
            <a:pPr marL="274638" indent="-274638">
              <a:lnSpc>
                <a:spcPct val="110000"/>
              </a:lnSpc>
              <a:spcBef>
                <a:spcPct val="20000"/>
              </a:spcBef>
              <a:buFontTx/>
              <a:buAutoNum type="arabicPeriod"/>
            </a:pPr>
            <a:r>
              <a:rPr kumimoji="0" lang="it-IT" sz="2200" b="0" dirty="0">
                <a:latin typeface="Verdana" pitchFamily="34" charset="0"/>
              </a:rPr>
              <a:t>Per ripartire il carico</a:t>
            </a:r>
          </a:p>
          <a:p>
            <a:pPr marL="274638" indent="-274638">
              <a:lnSpc>
                <a:spcPct val="110000"/>
              </a:lnSpc>
              <a:spcBef>
                <a:spcPct val="20000"/>
              </a:spcBef>
              <a:buFontTx/>
              <a:buChar char="•"/>
            </a:pPr>
            <a:r>
              <a:rPr kumimoji="0" lang="it-IT" sz="2200" b="0" dirty="0">
                <a:solidFill>
                  <a:schemeClr val="folHlink"/>
                </a:solidFill>
                <a:latin typeface="Verdana" pitchFamily="34" charset="0"/>
              </a:rPr>
              <a:t>... Senza tirare avanti il bacino ...</a:t>
            </a:r>
          </a:p>
          <a:p>
            <a:pPr marL="274638" indent="-274638">
              <a:lnSpc>
                <a:spcPct val="110000"/>
              </a:lnSpc>
              <a:spcBef>
                <a:spcPct val="20000"/>
              </a:spcBef>
              <a:buFontTx/>
              <a:buChar char="•"/>
            </a:pPr>
            <a:r>
              <a:rPr kumimoji="0" lang="it-IT" sz="2200" b="0" dirty="0" smtClean="0">
                <a:solidFill>
                  <a:schemeClr val="folHlink"/>
                </a:solidFill>
                <a:latin typeface="Verdana" pitchFamily="34" charset="0"/>
              </a:rPr>
              <a:t>... </a:t>
            </a:r>
            <a:r>
              <a:rPr kumimoji="0" lang="it-IT" sz="2200" b="0" dirty="0">
                <a:solidFill>
                  <a:schemeClr val="folHlink"/>
                </a:solidFill>
                <a:latin typeface="Verdana" pitchFamily="34" charset="0"/>
              </a:rPr>
              <a:t>Né comprimere il poplite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688">
                                            <p:txEl>
                                              <p:pRg st="0" end="0"/>
                                            </p:txEl>
                                          </p:spTgt>
                                        </p:tgtEl>
                                        <p:attrNameLst>
                                          <p:attrName>style.visibility</p:attrName>
                                        </p:attrNameLst>
                                      </p:cBhvr>
                                      <p:to>
                                        <p:strVal val="visible"/>
                                      </p:to>
                                    </p:set>
                                    <p:anim calcmode="lin" valueType="num">
                                      <p:cBhvr additive="base">
                                        <p:cTn id="13" dur="500" fill="hold"/>
                                        <p:tgtEl>
                                          <p:spTgt spid="58368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68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688">
                                            <p:txEl>
                                              <p:pRg st="1" end="1"/>
                                            </p:txEl>
                                          </p:spTgt>
                                        </p:tgtEl>
                                        <p:attrNameLst>
                                          <p:attrName>style.visibility</p:attrName>
                                        </p:attrNameLst>
                                      </p:cBhvr>
                                      <p:to>
                                        <p:strVal val="visible"/>
                                      </p:to>
                                    </p:set>
                                    <p:anim calcmode="lin" valueType="num">
                                      <p:cBhvr additive="base">
                                        <p:cTn id="19" dur="500" fill="hold"/>
                                        <p:tgtEl>
                                          <p:spTgt spid="58368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368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688">
                                            <p:txEl>
                                              <p:pRg st="2" end="2"/>
                                            </p:txEl>
                                          </p:spTgt>
                                        </p:tgtEl>
                                        <p:attrNameLst>
                                          <p:attrName>style.visibility</p:attrName>
                                        </p:attrNameLst>
                                      </p:cBhvr>
                                      <p:to>
                                        <p:strVal val="visible"/>
                                      </p:to>
                                    </p:set>
                                    <p:anim calcmode="lin" valueType="num">
                                      <p:cBhvr additive="base">
                                        <p:cTn id="25" dur="500" fill="hold"/>
                                        <p:tgtEl>
                                          <p:spTgt spid="58368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368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688">
                                            <p:txEl>
                                              <p:pRg st="3" end="3"/>
                                            </p:txEl>
                                          </p:spTgt>
                                        </p:tgtEl>
                                        <p:attrNameLst>
                                          <p:attrName>style.visibility</p:attrName>
                                        </p:attrNameLst>
                                      </p:cBhvr>
                                      <p:to>
                                        <p:strVal val="visible"/>
                                      </p:to>
                                    </p:set>
                                    <p:anim calcmode="lin" valueType="num">
                                      <p:cBhvr additive="base">
                                        <p:cTn id="31" dur="500" fill="hold"/>
                                        <p:tgtEl>
                                          <p:spTgt spid="58368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68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VO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83684">
                                            <p:txEl>
                                              <p:pRg st="0" end="0"/>
                                            </p:txEl>
                                          </p:spTgt>
                                        </p:tgtEl>
                                        <p:attrNameLst>
                                          <p:attrName>style.visibility</p:attrName>
                                        </p:attrNameLst>
                                      </p:cBhvr>
                                      <p:to>
                                        <p:strVal val="visible"/>
                                      </p:to>
                                    </p:set>
                                    <p:anim calcmode="lin" valueType="num">
                                      <p:cBhvr additive="base">
                                        <p:cTn id="37" dur="500" fill="hold"/>
                                        <p:tgtEl>
                                          <p:spTgt spid="58368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836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83684">
                                            <p:txEl>
                                              <p:pRg st="1" end="1"/>
                                            </p:txEl>
                                          </p:spTgt>
                                        </p:tgtEl>
                                        <p:attrNameLst>
                                          <p:attrName>style.visibility</p:attrName>
                                        </p:attrNameLst>
                                      </p:cBhvr>
                                      <p:to>
                                        <p:strVal val="visible"/>
                                      </p:to>
                                    </p:set>
                                    <p:anim calcmode="lin" valueType="num">
                                      <p:cBhvr additive="base">
                                        <p:cTn id="43" dur="500" fill="hold"/>
                                        <p:tgtEl>
                                          <p:spTgt spid="583684">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836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83684">
                                            <p:txEl>
                                              <p:pRg st="2" end="2"/>
                                            </p:txEl>
                                          </p:spTgt>
                                        </p:tgtEl>
                                        <p:attrNameLst>
                                          <p:attrName>style.visibility</p:attrName>
                                        </p:attrNameLst>
                                      </p:cBhvr>
                                      <p:to>
                                        <p:strVal val="visible"/>
                                      </p:to>
                                    </p:set>
                                    <p:anim calcmode="lin" valueType="num">
                                      <p:cBhvr additive="base">
                                        <p:cTn id="49" dur="500" fill="hold"/>
                                        <p:tgtEl>
                                          <p:spTgt spid="583684">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8368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O.WAV"/>
                                        </p:tgtEl>
                                      </p:cMediaNode>
                                    </p:audio>
                                  </p:subTnLst>
                                </p:cTn>
                              </p:par>
                              <p:par>
                                <p:cTn id="51" presetID="2" presetClass="entr" presetSubtype="2" fill="hold" grpId="0" nodeType="withEffect">
                                  <p:stCondLst>
                                    <p:cond delay="0"/>
                                  </p:stCondLst>
                                  <p:childTnLst>
                                    <p:set>
                                      <p:cBhvr>
                                        <p:cTn id="52" dur="1" fill="hold">
                                          <p:stCondLst>
                                            <p:cond delay="0"/>
                                          </p:stCondLst>
                                        </p:cTn>
                                        <p:tgtEl>
                                          <p:spTgt spid="583686"/>
                                        </p:tgtEl>
                                        <p:attrNameLst>
                                          <p:attrName>style.visibility</p:attrName>
                                        </p:attrNameLst>
                                      </p:cBhvr>
                                      <p:to>
                                        <p:strVal val="visible"/>
                                      </p:to>
                                    </p:set>
                                    <p:anim calcmode="lin" valueType="num">
                                      <p:cBhvr additive="base">
                                        <p:cTn id="53" dur="500" fill="hold"/>
                                        <p:tgtEl>
                                          <p:spTgt spid="583686"/>
                                        </p:tgtEl>
                                        <p:attrNameLst>
                                          <p:attrName>ppt_x</p:attrName>
                                        </p:attrNameLst>
                                      </p:cBhvr>
                                      <p:tavLst>
                                        <p:tav tm="0">
                                          <p:val>
                                            <p:strVal val="1+#ppt_w/2"/>
                                          </p:val>
                                        </p:tav>
                                        <p:tav tm="100000">
                                          <p:val>
                                            <p:strVal val="#ppt_x"/>
                                          </p:val>
                                        </p:tav>
                                      </p:tavLst>
                                    </p:anim>
                                    <p:anim calcmode="lin" valueType="num">
                                      <p:cBhvr additive="base">
                                        <p:cTn id="54" dur="500" fill="hold"/>
                                        <p:tgtEl>
                                          <p:spTgt spid="58368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583684">
                                            <p:txEl>
                                              <p:pRg st="3" end="3"/>
                                            </p:txEl>
                                          </p:spTgt>
                                        </p:tgtEl>
                                        <p:attrNameLst>
                                          <p:attrName>style.visibility</p:attrName>
                                        </p:attrNameLst>
                                      </p:cBhvr>
                                      <p:to>
                                        <p:strVal val="visible"/>
                                      </p:to>
                                    </p:set>
                                    <p:anim calcmode="lin" valueType="num">
                                      <p:cBhvr additive="base">
                                        <p:cTn id="59" dur="500" fill="hold"/>
                                        <p:tgtEl>
                                          <p:spTgt spid="583684">
                                            <p:txEl>
                                              <p:pRg st="3" end="3"/>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8368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4" grpId="0" build="p" bldLvl="2" autoUpdateAnimBg="0"/>
      <p:bldP spid="583686" grpId="0" animBg="1" autoUpdateAnimBg="0"/>
      <p:bldP spid="583688"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09600" y="260350"/>
            <a:ext cx="7772400" cy="685800"/>
          </a:xfrm>
        </p:spPr>
        <p:txBody>
          <a:bodyPr/>
          <a:lstStyle/>
          <a:p>
            <a:pPr algn="ctr" eaLnBrk="1" hangingPunct="1"/>
            <a:r>
              <a:rPr lang="it-IT" sz="3400" b="1" dirty="0" smtClean="0">
                <a:solidFill>
                  <a:srgbClr val="00FF00"/>
                </a:solidFill>
              </a:rPr>
              <a:t>L’altezza dell’appoggiapiedi</a:t>
            </a:r>
          </a:p>
        </p:txBody>
      </p:sp>
      <p:graphicFrame>
        <p:nvGraphicFramePr>
          <p:cNvPr id="4098" name="Object 3"/>
          <p:cNvGraphicFramePr>
            <a:graphicFrameLocks noChangeAspect="1"/>
          </p:cNvGraphicFramePr>
          <p:nvPr>
            <p:ph sz="half" idx="1"/>
          </p:nvPr>
        </p:nvGraphicFramePr>
        <p:xfrm>
          <a:off x="107950" y="2247900"/>
          <a:ext cx="5202238" cy="1901825"/>
        </p:xfrm>
        <a:graphic>
          <a:graphicData uri="http://schemas.openxmlformats.org/presentationml/2006/ole">
            <p:oleObj spid="_x0000_s4098" name="Documento Imaging" r:id="rId5" imgW="9648720" imgH="3886200" progId="">
              <p:embed/>
            </p:oleObj>
          </a:graphicData>
        </a:graphic>
      </p:graphicFrame>
      <p:sp>
        <p:nvSpPr>
          <p:cNvPr id="264196" name="Rectangle 4"/>
          <p:cNvSpPr>
            <a:spLocks noGrp="1" noChangeArrowheads="1"/>
          </p:cNvSpPr>
          <p:nvPr>
            <p:ph type="body" sz="half" idx="2"/>
          </p:nvPr>
        </p:nvSpPr>
        <p:spPr>
          <a:xfrm>
            <a:off x="107950" y="4365625"/>
            <a:ext cx="5832475" cy="2376488"/>
          </a:xfrm>
        </p:spPr>
        <p:txBody>
          <a:bodyPr/>
          <a:lstStyle/>
          <a:p>
            <a:pPr eaLnBrk="1" hangingPunct="1"/>
            <a:r>
              <a:rPr lang="it-IT" sz="2200" smtClean="0"/>
              <a:t>Usa i piedi per l’autospinta? Va considerata la distanza sedile-terreno </a:t>
            </a:r>
          </a:p>
          <a:p>
            <a:pPr eaLnBrk="1" hangingPunct="1"/>
            <a:r>
              <a:rPr lang="it-IT" sz="2200" smtClean="0">
                <a:solidFill>
                  <a:srgbClr val="FFFF00"/>
                </a:solidFill>
              </a:rPr>
              <a:t>Non sempre l’altezza deve essere uguale ai due lati (dismetrie? Rigidità?)</a:t>
            </a:r>
          </a:p>
          <a:p>
            <a:pPr eaLnBrk="1" hangingPunct="1"/>
            <a:r>
              <a:rPr lang="it-IT" sz="2200" smtClean="0"/>
              <a:t>(…l’appoggiapiedi non va bene troppo vicino a terra…)</a:t>
            </a:r>
          </a:p>
        </p:txBody>
      </p:sp>
      <p:sp>
        <p:nvSpPr>
          <p:cNvPr id="4101" name="Text Box 5"/>
          <p:cNvSpPr txBox="1">
            <a:spLocks noChangeArrowheads="1"/>
          </p:cNvSpPr>
          <p:nvPr/>
        </p:nvSpPr>
        <p:spPr bwMode="auto">
          <a:xfrm>
            <a:off x="609600" y="1125538"/>
            <a:ext cx="5618163" cy="885825"/>
          </a:xfrm>
          <a:prstGeom prst="rect">
            <a:avLst/>
          </a:prstGeom>
          <a:noFill/>
          <a:ln w="9525">
            <a:noFill/>
            <a:miter lim="800000"/>
            <a:headEnd/>
            <a:tailEnd/>
          </a:ln>
        </p:spPr>
        <p:txBody>
          <a:bodyPr>
            <a:spAutoFit/>
          </a:bodyPr>
          <a:lstStyle/>
          <a:p>
            <a:r>
              <a:rPr lang="it-IT" sz="2600" b="0">
                <a:solidFill>
                  <a:srgbClr val="00FF00"/>
                </a:solidFill>
              </a:rPr>
              <a:t>Va scelta/regolata per dare appoggio a cosce e piedi</a:t>
            </a:r>
            <a:endParaRPr lang="it-IT">
              <a:solidFill>
                <a:srgbClr val="00FF00"/>
              </a:solidFill>
              <a:latin typeface="Times New Roman" pitchFamily="18" charset="0"/>
            </a:endParaRPr>
          </a:p>
        </p:txBody>
      </p:sp>
      <p:pic>
        <p:nvPicPr>
          <p:cNvPr id="264199" name="Picture 7" descr="cambio di pendenza"/>
          <p:cNvPicPr>
            <a:picLocks noChangeAspect="1" noChangeArrowheads="1"/>
          </p:cNvPicPr>
          <p:nvPr/>
        </p:nvPicPr>
        <p:blipFill>
          <a:blip r:embed="rId6" cstate="print"/>
          <a:srcRect/>
          <a:stretch>
            <a:fillRect/>
          </a:stretch>
        </p:blipFill>
        <p:spPr bwMode="auto">
          <a:xfrm>
            <a:off x="6084888" y="5229225"/>
            <a:ext cx="3059112" cy="1417638"/>
          </a:xfrm>
          <a:prstGeom prst="rect">
            <a:avLst/>
          </a:prstGeom>
          <a:noFill/>
          <a:ln w="9525">
            <a:noFill/>
            <a:miter lim="800000"/>
            <a:headEnd/>
            <a:tailEnd/>
          </a:ln>
        </p:spPr>
      </p:pic>
      <p:sp>
        <p:nvSpPr>
          <p:cNvPr id="264200" name="Rectangle 8"/>
          <p:cNvSpPr>
            <a:spLocks noChangeArrowheads="1"/>
          </p:cNvSpPr>
          <p:nvPr/>
        </p:nvSpPr>
        <p:spPr bwMode="auto">
          <a:xfrm>
            <a:off x="5435600" y="1916113"/>
            <a:ext cx="3529013" cy="2881312"/>
          </a:xfrm>
          <a:prstGeom prst="rect">
            <a:avLst/>
          </a:prstGeom>
          <a:noFill/>
          <a:ln w="9525">
            <a:noFill/>
            <a:miter lim="800000"/>
            <a:headEnd/>
            <a:tailEnd/>
          </a:ln>
        </p:spPr>
        <p:txBody>
          <a:bodyPr/>
          <a:lstStyle/>
          <a:p>
            <a:pPr marL="365125" indent="-365125">
              <a:spcBef>
                <a:spcPct val="20000"/>
              </a:spcBef>
              <a:buClr>
                <a:schemeClr val="accent1"/>
              </a:buClr>
              <a:buFontTx/>
              <a:buAutoNum type="arabicPeriod"/>
            </a:pPr>
            <a:r>
              <a:rPr kumimoji="0" lang="it-IT" sz="2200" b="0" dirty="0"/>
              <a:t>Per ripartire il carico</a:t>
            </a:r>
          </a:p>
          <a:p>
            <a:pPr marL="365125" indent="-365125">
              <a:spcBef>
                <a:spcPct val="20000"/>
              </a:spcBef>
              <a:buClr>
                <a:schemeClr val="accent1"/>
              </a:buClr>
              <a:buFontTx/>
              <a:buAutoNum type="arabicPeriod"/>
            </a:pPr>
            <a:r>
              <a:rPr kumimoji="0" lang="it-IT" sz="2200" b="0" dirty="0"/>
              <a:t>Per stabilizzare gli arti inferiori </a:t>
            </a:r>
          </a:p>
          <a:p>
            <a:pPr marL="365125" indent="-365125">
              <a:spcBef>
                <a:spcPct val="20000"/>
              </a:spcBef>
              <a:buClr>
                <a:schemeClr val="accent1"/>
              </a:buClr>
              <a:buFontTx/>
              <a:buChar char="•"/>
            </a:pPr>
            <a:r>
              <a:rPr kumimoji="0" lang="it-IT" sz="2200" b="0" dirty="0">
                <a:solidFill>
                  <a:srgbClr val="FFFF00"/>
                </a:solidFill>
              </a:rPr>
              <a:t>... Senza tirare in avanti il bacino ...</a:t>
            </a:r>
          </a:p>
          <a:p>
            <a:pPr marL="365125" indent="-365125">
              <a:lnSpc>
                <a:spcPct val="110000"/>
              </a:lnSpc>
              <a:spcBef>
                <a:spcPct val="20000"/>
              </a:spcBef>
              <a:buClr>
                <a:schemeClr val="accent1"/>
              </a:buClr>
              <a:buFontTx/>
              <a:buChar char="•"/>
            </a:pPr>
            <a:r>
              <a:rPr kumimoji="0" lang="it-IT" sz="2200" b="0" dirty="0" smtClean="0">
                <a:solidFill>
                  <a:srgbClr val="FFFF00"/>
                </a:solidFill>
              </a:rPr>
              <a:t>... </a:t>
            </a:r>
            <a:r>
              <a:rPr kumimoji="0" lang="it-IT" sz="2200" b="0" dirty="0">
                <a:solidFill>
                  <a:srgbClr val="FFFF00"/>
                </a:solidFill>
              </a:rPr>
              <a:t>né comprimere il poplite</a:t>
            </a:r>
          </a:p>
        </p:txBody>
      </p:sp>
      <p:sp>
        <p:nvSpPr>
          <p:cNvPr id="4104" name="Segnaposto numero diapositiva 7"/>
          <p:cNvSpPr>
            <a:spLocks noGrp="1"/>
          </p:cNvSpPr>
          <p:nvPr>
            <p:ph type="sldNum" sz="quarter" idx="12"/>
          </p:nvPr>
        </p:nvSpPr>
        <p:spPr>
          <a:noFill/>
        </p:spPr>
        <p:txBody>
          <a:bodyPr/>
          <a:lstStyle/>
          <a:p>
            <a:fld id="{825CF47F-86EF-40EC-870F-041B59D005E4}" type="slidenum">
              <a:rPr lang="it-IT" smtClean="0"/>
              <a:pPr/>
              <a:t>18</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4200">
                                            <p:txEl>
                                              <p:pRg st="0" end="0"/>
                                            </p:txEl>
                                          </p:spTgt>
                                        </p:tgtEl>
                                        <p:attrNameLst>
                                          <p:attrName>style.visibility</p:attrName>
                                        </p:attrNameLst>
                                      </p:cBhvr>
                                      <p:to>
                                        <p:strVal val="visible"/>
                                      </p:to>
                                    </p:set>
                                    <p:anim calcmode="lin" valueType="num">
                                      <p:cBhvr additive="base">
                                        <p:cTn id="13" dur="500" fill="hold"/>
                                        <p:tgtEl>
                                          <p:spTgt spid="26420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42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4200">
                                            <p:txEl>
                                              <p:pRg st="1" end="1"/>
                                            </p:txEl>
                                          </p:spTgt>
                                        </p:tgtEl>
                                        <p:attrNameLst>
                                          <p:attrName>style.visibility</p:attrName>
                                        </p:attrNameLst>
                                      </p:cBhvr>
                                      <p:to>
                                        <p:strVal val="visible"/>
                                      </p:to>
                                    </p:set>
                                    <p:anim calcmode="lin" valueType="num">
                                      <p:cBhvr additive="base">
                                        <p:cTn id="19" dur="500" fill="hold"/>
                                        <p:tgtEl>
                                          <p:spTgt spid="26420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42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4200">
                                            <p:txEl>
                                              <p:pRg st="2" end="2"/>
                                            </p:txEl>
                                          </p:spTgt>
                                        </p:tgtEl>
                                        <p:attrNameLst>
                                          <p:attrName>style.visibility</p:attrName>
                                        </p:attrNameLst>
                                      </p:cBhvr>
                                      <p:to>
                                        <p:strVal val="visible"/>
                                      </p:to>
                                    </p:set>
                                    <p:anim calcmode="lin" valueType="num">
                                      <p:cBhvr additive="base">
                                        <p:cTn id="25" dur="500" fill="hold"/>
                                        <p:tgtEl>
                                          <p:spTgt spid="26420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42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4200">
                                            <p:txEl>
                                              <p:pRg st="3" end="3"/>
                                            </p:txEl>
                                          </p:spTgt>
                                        </p:tgtEl>
                                        <p:attrNameLst>
                                          <p:attrName>style.visibility</p:attrName>
                                        </p:attrNameLst>
                                      </p:cBhvr>
                                      <p:to>
                                        <p:strVal val="visible"/>
                                      </p:to>
                                    </p:set>
                                    <p:anim calcmode="lin" valueType="num">
                                      <p:cBhvr additive="base">
                                        <p:cTn id="31" dur="500" fill="hold"/>
                                        <p:tgtEl>
                                          <p:spTgt spid="26420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42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4196">
                                            <p:txEl>
                                              <p:pRg st="0" end="0"/>
                                            </p:txEl>
                                          </p:spTgt>
                                        </p:tgtEl>
                                        <p:attrNameLst>
                                          <p:attrName>style.visibility</p:attrName>
                                        </p:attrNameLst>
                                      </p:cBhvr>
                                      <p:to>
                                        <p:strVal val="visible"/>
                                      </p:to>
                                    </p:set>
                                    <p:anim calcmode="lin" valueType="num">
                                      <p:cBhvr additive="base">
                                        <p:cTn id="37" dur="500" fill="hold"/>
                                        <p:tgtEl>
                                          <p:spTgt spid="26419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419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4196">
                                            <p:txEl>
                                              <p:pRg st="1" end="1"/>
                                            </p:txEl>
                                          </p:spTgt>
                                        </p:tgtEl>
                                        <p:attrNameLst>
                                          <p:attrName>style.visibility</p:attrName>
                                        </p:attrNameLst>
                                      </p:cBhvr>
                                      <p:to>
                                        <p:strVal val="visible"/>
                                      </p:to>
                                    </p:set>
                                    <p:anim calcmode="lin" valueType="num">
                                      <p:cBhvr additive="base">
                                        <p:cTn id="43" dur="500" fill="hold"/>
                                        <p:tgtEl>
                                          <p:spTgt spid="264196">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419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4196">
                                            <p:txEl>
                                              <p:pRg st="2" end="2"/>
                                            </p:txEl>
                                          </p:spTgt>
                                        </p:tgtEl>
                                        <p:attrNameLst>
                                          <p:attrName>style.visibility</p:attrName>
                                        </p:attrNameLst>
                                      </p:cBhvr>
                                      <p:to>
                                        <p:strVal val="visible"/>
                                      </p:to>
                                    </p:set>
                                    <p:anim calcmode="lin" valueType="num">
                                      <p:cBhvr additive="base">
                                        <p:cTn id="49" dur="500" fill="hold"/>
                                        <p:tgtEl>
                                          <p:spTgt spid="264196">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419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O.WAV"/>
                                        </p:tgtEl>
                                      </p:cMediaNode>
                                    </p:audio>
                                  </p:subTnLst>
                                </p:cTn>
                              </p:par>
                              <p:par>
                                <p:cTn id="51" presetID="2" presetClass="entr" presetSubtype="4" fill="hold" nodeType="withEffect">
                                  <p:stCondLst>
                                    <p:cond delay="0"/>
                                  </p:stCondLst>
                                  <p:childTnLst>
                                    <p:set>
                                      <p:cBhvr>
                                        <p:cTn id="52" dur="1" fill="hold">
                                          <p:stCondLst>
                                            <p:cond delay="0"/>
                                          </p:stCondLst>
                                        </p:cTn>
                                        <p:tgtEl>
                                          <p:spTgt spid="264199"/>
                                        </p:tgtEl>
                                        <p:attrNameLst>
                                          <p:attrName>style.visibility</p:attrName>
                                        </p:attrNameLst>
                                      </p:cBhvr>
                                      <p:to>
                                        <p:strVal val="visible"/>
                                      </p:to>
                                    </p:set>
                                    <p:anim calcmode="lin" valueType="num">
                                      <p:cBhvr additive="base">
                                        <p:cTn id="53" dur="500" fill="hold"/>
                                        <p:tgtEl>
                                          <p:spTgt spid="264199"/>
                                        </p:tgtEl>
                                        <p:attrNameLst>
                                          <p:attrName>ppt_x</p:attrName>
                                        </p:attrNameLst>
                                      </p:cBhvr>
                                      <p:tavLst>
                                        <p:tav tm="0">
                                          <p:val>
                                            <p:strVal val="#ppt_x"/>
                                          </p:val>
                                        </p:tav>
                                        <p:tav tm="100000">
                                          <p:val>
                                            <p:strVal val="#ppt_x"/>
                                          </p:val>
                                        </p:tav>
                                      </p:tavLst>
                                    </p:anim>
                                    <p:anim calcmode="lin" valueType="num">
                                      <p:cBhvr additive="base">
                                        <p:cTn id="54" dur="500" fill="hold"/>
                                        <p:tgtEl>
                                          <p:spTgt spid="264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build="p" bldLvl="2" autoUpdateAnimBg="0"/>
      <p:bldP spid="26420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2483768" y="44624"/>
            <a:ext cx="4032448" cy="2808312"/>
          </a:xfrm>
        </p:spPr>
        <p:txBody>
          <a:bodyPr>
            <a:normAutofit/>
          </a:bodyPr>
          <a:lstStyle/>
          <a:p>
            <a:r>
              <a:rPr lang="it-IT" sz="3200" dirty="0" smtClean="0">
                <a:solidFill>
                  <a:srgbClr val="00FF00"/>
                </a:solidFill>
              </a:rPr>
              <a:t>Anca </a:t>
            </a:r>
            <a:r>
              <a:rPr lang="it-IT" sz="3200" dirty="0" err="1" smtClean="0">
                <a:solidFill>
                  <a:srgbClr val="00FF00"/>
                </a:solidFill>
              </a:rPr>
              <a:t>dx</a:t>
            </a:r>
            <a:r>
              <a:rPr lang="it-IT" sz="3200" dirty="0" smtClean="0">
                <a:solidFill>
                  <a:srgbClr val="00FF00"/>
                </a:solidFill>
              </a:rPr>
              <a:t> rigida </a:t>
            </a:r>
            <a:br>
              <a:rPr lang="it-IT" sz="3200" dirty="0" smtClean="0">
                <a:solidFill>
                  <a:srgbClr val="00FF00"/>
                </a:solidFill>
              </a:rPr>
            </a:br>
            <a:r>
              <a:rPr lang="it-IT" sz="3200" dirty="0" smtClean="0">
                <a:solidFill>
                  <a:srgbClr val="00FF00"/>
                </a:solidFill>
              </a:rPr>
              <a:t>in semi-estensione</a:t>
            </a:r>
            <a:endParaRPr lang="it-IT" sz="4000" dirty="0"/>
          </a:p>
        </p:txBody>
      </p:sp>
      <p:pic>
        <p:nvPicPr>
          <p:cNvPr id="4" name="Immagine 3" descr="HyperFlexionExtension2 - Copia.jpg"/>
          <p:cNvPicPr>
            <a:picLocks noChangeAspect="1"/>
          </p:cNvPicPr>
          <p:nvPr/>
        </p:nvPicPr>
        <p:blipFill>
          <a:blip r:embed="rId3" cstate="print"/>
          <a:stretch>
            <a:fillRect/>
          </a:stretch>
        </p:blipFill>
        <p:spPr>
          <a:xfrm>
            <a:off x="107504" y="116632"/>
            <a:ext cx="2610627" cy="3960440"/>
          </a:xfrm>
          <a:prstGeom prst="rect">
            <a:avLst/>
          </a:prstGeom>
        </p:spPr>
      </p:pic>
      <p:pic>
        <p:nvPicPr>
          <p:cNvPr id="5" name="Immagine 4" descr="HyperFlexionExtension2.jpg"/>
          <p:cNvPicPr>
            <a:picLocks noChangeAspect="1"/>
          </p:cNvPicPr>
          <p:nvPr/>
        </p:nvPicPr>
        <p:blipFill>
          <a:blip r:embed="rId4" cstate="print"/>
          <a:stretch>
            <a:fillRect/>
          </a:stretch>
        </p:blipFill>
        <p:spPr>
          <a:xfrm>
            <a:off x="2915816" y="2911225"/>
            <a:ext cx="3427824" cy="3614119"/>
          </a:xfrm>
          <a:prstGeom prst="rect">
            <a:avLst/>
          </a:prstGeom>
        </p:spPr>
      </p:pic>
      <p:pic>
        <p:nvPicPr>
          <p:cNvPr id="6" name="Immagine 5" descr="HyperFlexionExtension2 - Copia (2).jpg"/>
          <p:cNvPicPr>
            <a:picLocks noChangeAspect="1"/>
          </p:cNvPicPr>
          <p:nvPr/>
        </p:nvPicPr>
        <p:blipFill>
          <a:blip r:embed="rId5" cstate="print"/>
          <a:stretch>
            <a:fillRect/>
          </a:stretch>
        </p:blipFill>
        <p:spPr>
          <a:xfrm>
            <a:off x="6255980" y="260648"/>
            <a:ext cx="2780516" cy="46932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71488" y="476250"/>
            <a:ext cx="8172450" cy="658813"/>
          </a:xfrm>
        </p:spPr>
        <p:txBody>
          <a:bodyPr/>
          <a:lstStyle/>
          <a:p>
            <a:pPr algn="ctr" eaLnBrk="1" hangingPunct="1"/>
            <a:r>
              <a:rPr lang="it-IT" smtClean="0">
                <a:solidFill>
                  <a:srgbClr val="FFFF00"/>
                </a:solidFill>
              </a:rPr>
              <a:t>Una buona base a bacino e arti inferiori</a:t>
            </a:r>
          </a:p>
        </p:txBody>
      </p:sp>
      <p:pic>
        <p:nvPicPr>
          <p:cNvPr id="183299" name="Picture 3"/>
          <p:cNvPicPr>
            <a:picLocks noChangeAspect="1" noChangeArrowheads="1"/>
          </p:cNvPicPr>
          <p:nvPr/>
        </p:nvPicPr>
        <p:blipFill>
          <a:blip r:embed="rId3" cstate="print"/>
          <a:srcRect/>
          <a:stretch>
            <a:fillRect/>
          </a:stretch>
        </p:blipFill>
        <p:spPr bwMode="auto">
          <a:xfrm>
            <a:off x="2981325" y="1390650"/>
            <a:ext cx="3175000" cy="4967288"/>
          </a:xfrm>
          <a:prstGeom prst="rect">
            <a:avLst/>
          </a:prstGeom>
          <a:noFill/>
          <a:ln w="9525">
            <a:noFill/>
            <a:miter lim="800000"/>
            <a:headEnd/>
            <a:tailEnd/>
          </a:ln>
        </p:spPr>
      </p:pic>
      <p:sp>
        <p:nvSpPr>
          <p:cNvPr id="183300" name="Segnaposto numero diapositiva 3"/>
          <p:cNvSpPr>
            <a:spLocks noGrp="1"/>
          </p:cNvSpPr>
          <p:nvPr>
            <p:ph type="sldNum" sz="quarter" idx="12"/>
          </p:nvPr>
        </p:nvSpPr>
        <p:spPr>
          <a:noFill/>
        </p:spPr>
        <p:txBody>
          <a:bodyPr/>
          <a:lstStyle/>
          <a:p>
            <a:fld id="{3342369C-DFB7-47A8-90C3-85CA058A29AA}" type="slidenum">
              <a:rPr lang="it-IT" smtClean="0"/>
              <a:pPr/>
              <a:t>2</a:t>
            </a:fld>
            <a:endParaRPr lang="it-IT"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188640"/>
            <a:ext cx="4474840" cy="908720"/>
          </a:xfrm>
        </p:spPr>
        <p:txBody>
          <a:bodyPr/>
          <a:lstStyle/>
          <a:p>
            <a:r>
              <a:rPr lang="it-IT" dirty="0" smtClean="0">
                <a:solidFill>
                  <a:srgbClr val="00FF00"/>
                </a:solidFill>
              </a:rPr>
              <a:t>Un’anca rigida</a:t>
            </a:r>
            <a:endParaRPr lang="it-IT" dirty="0"/>
          </a:p>
        </p:txBody>
      </p:sp>
      <p:pic>
        <p:nvPicPr>
          <p:cNvPr id="1026" name="Picture 2" descr="Positioning for Multiple Dx">
            <a:hlinkClick r:id="rId3"/>
          </p:cNvPr>
          <p:cNvPicPr>
            <a:picLocks noChangeAspect="1" noChangeArrowheads="1"/>
          </p:cNvPicPr>
          <p:nvPr/>
        </p:nvPicPr>
        <p:blipFill>
          <a:blip r:embed="rId4" cstate="print"/>
          <a:srcRect t="4568" r="66150"/>
          <a:stretch>
            <a:fillRect/>
          </a:stretch>
        </p:blipFill>
        <p:spPr bwMode="auto">
          <a:xfrm>
            <a:off x="179512" y="188640"/>
            <a:ext cx="2672920" cy="3384376"/>
          </a:xfrm>
          <a:prstGeom prst="rect">
            <a:avLst/>
          </a:prstGeom>
          <a:noFill/>
        </p:spPr>
      </p:pic>
      <p:pic>
        <p:nvPicPr>
          <p:cNvPr id="1028" name="Picture 4" descr="Positioning for Multiple Dx">
            <a:hlinkClick r:id="rId3"/>
          </p:cNvPr>
          <p:cNvPicPr>
            <a:picLocks noChangeAspect="1" noChangeArrowheads="1"/>
          </p:cNvPicPr>
          <p:nvPr/>
        </p:nvPicPr>
        <p:blipFill>
          <a:blip r:embed="rId4" cstate="print"/>
          <a:srcRect l="40005" r="38454"/>
          <a:stretch>
            <a:fillRect/>
          </a:stretch>
        </p:blipFill>
        <p:spPr bwMode="auto">
          <a:xfrm>
            <a:off x="2915816" y="75353"/>
            <a:ext cx="1815736" cy="3785695"/>
          </a:xfrm>
          <a:prstGeom prst="rect">
            <a:avLst/>
          </a:prstGeom>
          <a:noFill/>
        </p:spPr>
      </p:pic>
      <p:pic>
        <p:nvPicPr>
          <p:cNvPr id="1030" name="Picture 6" descr="Positioning for Multiple Dx">
            <a:hlinkClick r:id="rId3"/>
          </p:cNvPr>
          <p:cNvPicPr>
            <a:picLocks noChangeAspect="1" noChangeArrowheads="1"/>
          </p:cNvPicPr>
          <p:nvPr/>
        </p:nvPicPr>
        <p:blipFill>
          <a:blip r:embed="rId4" cstate="print"/>
          <a:srcRect l="72829" t="-2284" r="4604"/>
          <a:stretch>
            <a:fillRect/>
          </a:stretch>
        </p:blipFill>
        <p:spPr bwMode="auto">
          <a:xfrm>
            <a:off x="6302712" y="1196752"/>
            <a:ext cx="2733784" cy="5564950"/>
          </a:xfrm>
          <a:prstGeom prst="rect">
            <a:avLst/>
          </a:prstGeom>
          <a:noFill/>
        </p:spPr>
      </p:pic>
      <p:sp>
        <p:nvSpPr>
          <p:cNvPr id="7" name="CasellaDiTesto 6"/>
          <p:cNvSpPr txBox="1"/>
          <p:nvPr/>
        </p:nvSpPr>
        <p:spPr>
          <a:xfrm>
            <a:off x="35496" y="3933056"/>
            <a:ext cx="5004048" cy="1569660"/>
          </a:xfrm>
          <a:prstGeom prst="rect">
            <a:avLst/>
          </a:prstGeom>
          <a:solidFill>
            <a:schemeClr val="tx2">
              <a:lumMod val="75000"/>
            </a:schemeClr>
          </a:solidFill>
        </p:spPr>
        <p:txBody>
          <a:bodyPr wrap="square" rtlCol="0">
            <a:spAutoFit/>
          </a:bodyPr>
          <a:lstStyle/>
          <a:p>
            <a:pPr marL="265113" indent="-265113" fontAlgn="auto">
              <a:spcBef>
                <a:spcPts val="0"/>
              </a:spcBef>
              <a:spcAft>
                <a:spcPts val="0"/>
              </a:spcAft>
              <a:buClr>
                <a:srgbClr val="FF0000"/>
              </a:buClr>
              <a:buFont typeface="Arial" pitchFamily="34" charset="0"/>
              <a:buChar char="•"/>
            </a:pPr>
            <a:r>
              <a:rPr kumimoji="0" lang="it-IT" b="0" dirty="0" smtClean="0">
                <a:solidFill>
                  <a:srgbClr val="FFFF00"/>
                </a:solidFill>
                <a:latin typeface="Calibri"/>
              </a:rPr>
              <a:t>Tetraplegia C5 e cerebrolesione</a:t>
            </a:r>
          </a:p>
          <a:p>
            <a:pPr marL="265113" indent="-265113" fontAlgn="auto">
              <a:spcBef>
                <a:spcPts val="0"/>
              </a:spcBef>
              <a:spcAft>
                <a:spcPts val="0"/>
              </a:spcAft>
              <a:buClr>
                <a:srgbClr val="FF0000"/>
              </a:buClr>
              <a:buFont typeface="Arial" pitchFamily="34" charset="0"/>
              <a:buChar char="•"/>
            </a:pPr>
            <a:r>
              <a:rPr kumimoji="0" lang="it-IT" b="0" dirty="0" smtClean="0">
                <a:solidFill>
                  <a:srgbClr val="FFFF00"/>
                </a:solidFill>
                <a:latin typeface="Calibri"/>
              </a:rPr>
              <a:t>È scomodo, instabile </a:t>
            </a:r>
          </a:p>
          <a:p>
            <a:pPr marL="265113" indent="-265113" fontAlgn="auto">
              <a:spcBef>
                <a:spcPts val="0"/>
              </a:spcBef>
              <a:spcAft>
                <a:spcPts val="0"/>
              </a:spcAft>
              <a:buClr>
                <a:srgbClr val="FF0000"/>
              </a:buClr>
              <a:buFont typeface="Arial" pitchFamily="34" charset="0"/>
              <a:buChar char="•"/>
            </a:pPr>
            <a:r>
              <a:rPr kumimoji="0" lang="it-IT" b="0" dirty="0" smtClean="0">
                <a:solidFill>
                  <a:srgbClr val="FFFF00"/>
                </a:solidFill>
                <a:latin typeface="Calibri"/>
              </a:rPr>
              <a:t>Scivola sempre in avanti</a:t>
            </a:r>
          </a:p>
          <a:p>
            <a:pPr marL="265113" indent="-265113" fontAlgn="auto">
              <a:spcBef>
                <a:spcPts val="0"/>
              </a:spcBef>
              <a:spcAft>
                <a:spcPts val="0"/>
              </a:spcAft>
              <a:buClr>
                <a:srgbClr val="FF0000"/>
              </a:buClr>
              <a:buFont typeface="Arial" pitchFamily="34" charset="0"/>
              <a:buChar char="•"/>
            </a:pPr>
            <a:r>
              <a:rPr kumimoji="0" lang="it-IT" b="0" dirty="0" smtClean="0">
                <a:solidFill>
                  <a:srgbClr val="FFFF00"/>
                </a:solidFill>
                <a:latin typeface="Calibri"/>
              </a:rPr>
              <a:t>Ha una UDP cronica sotto l’ischio </a:t>
            </a:r>
            <a:r>
              <a:rPr kumimoji="0" lang="it-IT" b="0" dirty="0" err="1" smtClean="0">
                <a:solidFill>
                  <a:srgbClr val="FFFF00"/>
                </a:solidFill>
                <a:latin typeface="Calibri"/>
              </a:rPr>
              <a:t>dx</a:t>
            </a:r>
            <a:endParaRPr kumimoji="0" lang="it-IT" b="0" dirty="0" smtClean="0">
              <a:solidFill>
                <a:srgbClr val="FFFF00"/>
              </a:solidFill>
              <a:latin typeface="Calibri"/>
            </a:endParaRPr>
          </a:p>
        </p:txBody>
      </p:sp>
      <p:sp>
        <p:nvSpPr>
          <p:cNvPr id="8" name="CasellaDiTesto 7"/>
          <p:cNvSpPr txBox="1"/>
          <p:nvPr/>
        </p:nvSpPr>
        <p:spPr>
          <a:xfrm>
            <a:off x="107505" y="5805264"/>
            <a:ext cx="6192688" cy="830997"/>
          </a:xfrm>
          <a:prstGeom prst="rect">
            <a:avLst/>
          </a:prstGeom>
          <a:solidFill>
            <a:schemeClr val="tx2">
              <a:lumMod val="75000"/>
            </a:schemeClr>
          </a:solidFill>
        </p:spPr>
        <p:txBody>
          <a:bodyPr wrap="square" rtlCol="0">
            <a:spAutoFit/>
          </a:bodyPr>
          <a:lstStyle/>
          <a:p>
            <a:pPr fontAlgn="auto">
              <a:spcBef>
                <a:spcPts val="0"/>
              </a:spcBef>
              <a:spcAft>
                <a:spcPts val="0"/>
              </a:spcAft>
            </a:pPr>
            <a:r>
              <a:rPr kumimoji="0" lang="it-IT" b="0" dirty="0" smtClean="0">
                <a:solidFill>
                  <a:prstClr val="white"/>
                </a:solidFill>
                <a:latin typeface="Calibri"/>
              </a:rPr>
              <a:t>La limitazione è accolta, l’equilibrio è migliorato. Verrà basculato a </a:t>
            </a:r>
            <a:r>
              <a:rPr kumimoji="0" lang="it-IT" b="0" dirty="0" err="1" smtClean="0">
                <a:solidFill>
                  <a:prstClr val="white"/>
                </a:solidFill>
                <a:latin typeface="Calibri"/>
              </a:rPr>
              <a:t>dx</a:t>
            </a:r>
            <a:r>
              <a:rPr kumimoji="0" lang="it-IT" b="0" dirty="0" smtClean="0">
                <a:solidFill>
                  <a:prstClr val="white"/>
                </a:solidFill>
                <a:latin typeface="Calibri"/>
              </a:rPr>
              <a:t> di pochi gradi.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304800" y="71438"/>
            <a:ext cx="8458200" cy="609600"/>
          </a:xfrm>
        </p:spPr>
        <p:txBody>
          <a:bodyPr/>
          <a:lstStyle/>
          <a:p>
            <a:pPr algn="ctr" eaLnBrk="1" hangingPunct="1"/>
            <a:r>
              <a:rPr lang="it-IT" sz="3400" b="1" i="1" dirty="0" smtClean="0">
                <a:solidFill>
                  <a:srgbClr val="00FF00"/>
                </a:solidFill>
                <a:latin typeface="Verdana" pitchFamily="34" charset="0"/>
              </a:rPr>
              <a:t>A proposito di appoggio dei piedi</a:t>
            </a:r>
          </a:p>
        </p:txBody>
      </p:sp>
      <p:sp>
        <p:nvSpPr>
          <p:cNvPr id="530435" name="Rectangle 3"/>
          <p:cNvSpPr>
            <a:spLocks noGrp="1" noChangeArrowheads="1"/>
          </p:cNvSpPr>
          <p:nvPr>
            <p:ph type="body" idx="1"/>
          </p:nvPr>
        </p:nvSpPr>
        <p:spPr>
          <a:xfrm>
            <a:off x="142874" y="928688"/>
            <a:ext cx="5143505" cy="5732462"/>
          </a:xfrm>
        </p:spPr>
        <p:txBody>
          <a:bodyPr/>
          <a:lstStyle/>
          <a:p>
            <a:pPr marL="263525" indent="-263525" eaLnBrk="1" hangingPunct="1">
              <a:lnSpc>
                <a:spcPct val="90000"/>
              </a:lnSpc>
            </a:pPr>
            <a:r>
              <a:rPr lang="it-IT" sz="2600" dirty="0" smtClean="0">
                <a:solidFill>
                  <a:srgbClr val="FFFF00"/>
                </a:solidFill>
                <a:latin typeface="Arial" charset="0"/>
              </a:rPr>
              <a:t>I piedi devono appoggiare per buona parte</a:t>
            </a:r>
          </a:p>
          <a:p>
            <a:pPr marL="720725" lvl="1" indent="-360363" eaLnBrk="1" hangingPunct="1">
              <a:lnSpc>
                <a:spcPct val="90000"/>
              </a:lnSpc>
            </a:pPr>
            <a:r>
              <a:rPr lang="it-IT" sz="2400" dirty="0" smtClean="0">
                <a:latin typeface="Arial" charset="0"/>
              </a:rPr>
              <a:t>ampiezza dell’appoggiapiedi (almeno dal tallone alle teste metatarsali)</a:t>
            </a:r>
          </a:p>
          <a:p>
            <a:pPr marL="720725" lvl="1" indent="-360363" eaLnBrk="1" hangingPunct="1">
              <a:lnSpc>
                <a:spcPct val="90000"/>
              </a:lnSpc>
            </a:pPr>
            <a:r>
              <a:rPr lang="it-IT" sz="2400" dirty="0" smtClean="0">
                <a:latin typeface="Arial" charset="0"/>
              </a:rPr>
              <a:t>inclinazione dell’appoggiapiedi</a:t>
            </a:r>
          </a:p>
          <a:p>
            <a:pPr marL="263525" indent="-263525" eaLnBrk="1" hangingPunct="1">
              <a:lnSpc>
                <a:spcPct val="110000"/>
              </a:lnSpc>
            </a:pPr>
            <a:endParaRPr lang="it-IT" sz="2600" dirty="0" smtClean="0">
              <a:solidFill>
                <a:srgbClr val="FFFF00"/>
              </a:solidFill>
              <a:latin typeface="Arial" charset="0"/>
            </a:endParaRPr>
          </a:p>
          <a:p>
            <a:pPr marL="263525" indent="-263525" eaLnBrk="1" hangingPunct="1">
              <a:lnSpc>
                <a:spcPct val="110000"/>
              </a:lnSpc>
            </a:pPr>
            <a:endParaRPr lang="it-IT" sz="2600" dirty="0" smtClean="0">
              <a:solidFill>
                <a:srgbClr val="FFFF00"/>
              </a:solidFill>
              <a:latin typeface="Arial" charset="0"/>
            </a:endParaRPr>
          </a:p>
          <a:p>
            <a:pPr marL="263525" indent="-263525" eaLnBrk="1" hangingPunct="1">
              <a:lnSpc>
                <a:spcPct val="110000"/>
              </a:lnSpc>
            </a:pPr>
            <a:endParaRPr lang="it-IT" sz="2600" dirty="0" smtClean="0">
              <a:solidFill>
                <a:srgbClr val="FFFF00"/>
              </a:solidFill>
              <a:latin typeface="Arial" charset="0"/>
            </a:endParaRPr>
          </a:p>
          <a:p>
            <a:pPr marL="263525" indent="-263525" eaLnBrk="1" hangingPunct="1"/>
            <a:r>
              <a:rPr lang="it-IT" sz="2600" dirty="0" smtClean="0">
                <a:solidFill>
                  <a:srgbClr val="FFFF00"/>
                </a:solidFill>
                <a:latin typeface="Arial" charset="0"/>
              </a:rPr>
              <a:t>La superficie deve essere stabile</a:t>
            </a:r>
          </a:p>
          <a:p>
            <a:pPr marL="263525" indent="-263525" eaLnBrk="1" hangingPunct="1"/>
            <a:r>
              <a:rPr lang="it-IT" sz="2600" dirty="0" smtClean="0">
                <a:solidFill>
                  <a:srgbClr val="FFFF00"/>
                </a:solidFill>
                <a:latin typeface="Arial" charset="0"/>
              </a:rPr>
              <a:t>Con deformità gravi, si può ricorrere ad AFO</a:t>
            </a:r>
          </a:p>
        </p:txBody>
      </p:sp>
      <p:pic>
        <p:nvPicPr>
          <p:cNvPr id="530436" name="Picture 4"/>
          <p:cNvPicPr>
            <a:picLocks noChangeAspect="1" noChangeArrowheads="1"/>
          </p:cNvPicPr>
          <p:nvPr/>
        </p:nvPicPr>
        <p:blipFill>
          <a:blip r:embed="rId4" cstate="print"/>
          <a:srcRect/>
          <a:stretch>
            <a:fillRect/>
          </a:stretch>
        </p:blipFill>
        <p:spPr bwMode="auto">
          <a:xfrm>
            <a:off x="1214414" y="3214686"/>
            <a:ext cx="1223963" cy="1152525"/>
          </a:xfrm>
          <a:prstGeom prst="rect">
            <a:avLst/>
          </a:prstGeom>
          <a:noFill/>
          <a:ln w="9525">
            <a:noFill/>
            <a:miter lim="800000"/>
            <a:headEnd/>
            <a:tailEnd/>
          </a:ln>
        </p:spPr>
      </p:pic>
      <p:pic>
        <p:nvPicPr>
          <p:cNvPr id="530437" name="Picture 5"/>
          <p:cNvPicPr>
            <a:picLocks noChangeAspect="1" noChangeArrowheads="1"/>
          </p:cNvPicPr>
          <p:nvPr/>
        </p:nvPicPr>
        <p:blipFill>
          <a:blip r:embed="rId5" cstate="print"/>
          <a:srcRect/>
          <a:stretch>
            <a:fillRect/>
          </a:stretch>
        </p:blipFill>
        <p:spPr bwMode="auto">
          <a:xfrm>
            <a:off x="3714744" y="3214686"/>
            <a:ext cx="1104900" cy="1150937"/>
          </a:xfrm>
          <a:prstGeom prst="rect">
            <a:avLst/>
          </a:prstGeom>
          <a:noFill/>
          <a:ln w="9525">
            <a:noFill/>
            <a:miter lim="800000"/>
            <a:headEnd/>
            <a:tailEnd/>
          </a:ln>
        </p:spPr>
      </p:pic>
      <p:sp>
        <p:nvSpPr>
          <p:cNvPr id="192518" name="Segnaposto numero diapositiva 6"/>
          <p:cNvSpPr>
            <a:spLocks noGrp="1"/>
          </p:cNvSpPr>
          <p:nvPr>
            <p:ph type="sldNum" sz="quarter" idx="12"/>
          </p:nvPr>
        </p:nvSpPr>
        <p:spPr>
          <a:noFill/>
        </p:spPr>
        <p:txBody>
          <a:bodyPr/>
          <a:lstStyle/>
          <a:p>
            <a:fld id="{D8280854-6708-45F1-8406-911CE34A7629}" type="slidenum">
              <a:rPr lang="it-IT" smtClean="0">
                <a:solidFill>
                  <a:srgbClr val="F8F8F8"/>
                </a:solidFill>
              </a:rPr>
              <a:pPr/>
              <a:t>21</a:t>
            </a:fld>
            <a:endParaRPr lang="it-IT" smtClean="0">
              <a:solidFill>
                <a:srgbClr val="F8F8F8"/>
              </a:solidFill>
            </a:endParaRPr>
          </a:p>
        </p:txBody>
      </p:sp>
      <p:pic>
        <p:nvPicPr>
          <p:cNvPr id="9" name="Picture 5"/>
          <p:cNvPicPr>
            <a:picLocks noChangeAspect="1" noChangeArrowheads="1"/>
          </p:cNvPicPr>
          <p:nvPr/>
        </p:nvPicPr>
        <p:blipFill>
          <a:blip r:embed="rId6" cstate="print"/>
          <a:srcRect/>
          <a:stretch>
            <a:fillRect/>
          </a:stretch>
        </p:blipFill>
        <p:spPr bwMode="auto">
          <a:xfrm>
            <a:off x="5220072" y="1196752"/>
            <a:ext cx="3816424" cy="485615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 calcmode="lin" valueType="num">
                                      <p:cBhvr additive="base">
                                        <p:cTn id="7" dur="500" fill="hold"/>
                                        <p:tgtEl>
                                          <p:spTgt spid="530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04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530435">
                                            <p:txEl>
                                              <p:pRg st="1" end="1"/>
                                            </p:txEl>
                                          </p:spTgt>
                                        </p:tgtEl>
                                        <p:attrNameLst>
                                          <p:attrName>style.visibility</p:attrName>
                                        </p:attrNameLst>
                                      </p:cBhvr>
                                      <p:to>
                                        <p:strVal val="visible"/>
                                      </p:to>
                                    </p:set>
                                    <p:anim calcmode="lin" valueType="num">
                                      <p:cBhvr additive="base">
                                        <p:cTn id="11" dur="500" fill="hold"/>
                                        <p:tgtEl>
                                          <p:spTgt spid="5304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304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VOLO.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530435">
                                            <p:txEl>
                                              <p:pRg st="2" end="2"/>
                                            </p:txEl>
                                          </p:spTgt>
                                        </p:tgtEl>
                                        <p:attrNameLst>
                                          <p:attrName>style.visibility</p:attrName>
                                        </p:attrNameLst>
                                      </p:cBhvr>
                                      <p:to>
                                        <p:strVal val="visible"/>
                                      </p:to>
                                    </p:set>
                                    <p:anim calcmode="lin" valueType="num">
                                      <p:cBhvr additive="base">
                                        <p:cTn id="15" dur="500" fill="hold"/>
                                        <p:tgtEl>
                                          <p:spTgt spid="5304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304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VOLO.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30436"/>
                                        </p:tgtEl>
                                        <p:attrNameLst>
                                          <p:attrName>style.visibility</p:attrName>
                                        </p:attrNameLst>
                                      </p:cBhvr>
                                      <p:to>
                                        <p:strVal val="visible"/>
                                      </p:to>
                                    </p:set>
                                    <p:anim calcmode="lin" valueType="num">
                                      <p:cBhvr additive="base">
                                        <p:cTn id="25" dur="500" fill="hold"/>
                                        <p:tgtEl>
                                          <p:spTgt spid="530436"/>
                                        </p:tgtEl>
                                        <p:attrNameLst>
                                          <p:attrName>ppt_x</p:attrName>
                                        </p:attrNameLst>
                                      </p:cBhvr>
                                      <p:tavLst>
                                        <p:tav tm="0">
                                          <p:val>
                                            <p:strVal val="#ppt_x"/>
                                          </p:val>
                                        </p:tav>
                                        <p:tav tm="100000">
                                          <p:val>
                                            <p:strVal val="#ppt_x"/>
                                          </p:val>
                                        </p:tav>
                                      </p:tavLst>
                                    </p:anim>
                                    <p:anim calcmode="lin" valueType="num">
                                      <p:cBhvr additive="base">
                                        <p:cTn id="26" dur="500" fill="hold"/>
                                        <p:tgtEl>
                                          <p:spTgt spid="5304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30437"/>
                                        </p:tgtEl>
                                        <p:attrNameLst>
                                          <p:attrName>style.visibility</p:attrName>
                                        </p:attrNameLst>
                                      </p:cBhvr>
                                      <p:to>
                                        <p:strVal val="visible"/>
                                      </p:to>
                                    </p:set>
                                    <p:anim calcmode="lin" valueType="num">
                                      <p:cBhvr additive="base">
                                        <p:cTn id="29" dur="500" fill="hold"/>
                                        <p:tgtEl>
                                          <p:spTgt spid="530437"/>
                                        </p:tgtEl>
                                        <p:attrNameLst>
                                          <p:attrName>ppt_x</p:attrName>
                                        </p:attrNameLst>
                                      </p:cBhvr>
                                      <p:tavLst>
                                        <p:tav tm="0">
                                          <p:val>
                                            <p:strVal val="#ppt_x"/>
                                          </p:val>
                                        </p:tav>
                                        <p:tav tm="100000">
                                          <p:val>
                                            <p:strVal val="#ppt_x"/>
                                          </p:val>
                                        </p:tav>
                                      </p:tavLst>
                                    </p:anim>
                                    <p:anim calcmode="lin" valueType="num">
                                      <p:cBhvr additive="base">
                                        <p:cTn id="30" dur="500" fill="hold"/>
                                        <p:tgtEl>
                                          <p:spTgt spid="5304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30435">
                                            <p:txEl>
                                              <p:pRg st="6" end="6"/>
                                            </p:txEl>
                                          </p:spTgt>
                                        </p:tgtEl>
                                        <p:attrNameLst>
                                          <p:attrName>style.visibility</p:attrName>
                                        </p:attrNameLst>
                                      </p:cBhvr>
                                      <p:to>
                                        <p:strVal val="visible"/>
                                      </p:to>
                                    </p:set>
                                    <p:anim calcmode="lin" valueType="num">
                                      <p:cBhvr additive="base">
                                        <p:cTn id="35" dur="500" fill="hold"/>
                                        <p:tgtEl>
                                          <p:spTgt spid="530435">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3043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Titolo 1"/>
          <p:cNvSpPr>
            <a:spLocks noGrp="1"/>
          </p:cNvSpPr>
          <p:nvPr>
            <p:ph type="title"/>
          </p:nvPr>
        </p:nvSpPr>
        <p:spPr>
          <a:xfrm>
            <a:off x="357188" y="2214563"/>
            <a:ext cx="2857500" cy="1071562"/>
          </a:xfrm>
        </p:spPr>
        <p:txBody>
          <a:bodyPr/>
          <a:lstStyle/>
          <a:p>
            <a:r>
              <a:rPr lang="it-IT" sz="3200" smtClean="0">
                <a:solidFill>
                  <a:srgbClr val="00FF00"/>
                </a:solidFill>
              </a:rPr>
              <a:t>Appoggiapiedi riscaldato</a:t>
            </a:r>
          </a:p>
        </p:txBody>
      </p:sp>
      <p:pic>
        <p:nvPicPr>
          <p:cNvPr id="291843" name="Segnaposto contenuto 4" descr="appoggiapiedi con ospiti.jpg"/>
          <p:cNvPicPr>
            <a:picLocks noGrp="1" noChangeAspect="1"/>
          </p:cNvPicPr>
          <p:nvPr>
            <p:ph idx="1"/>
          </p:nvPr>
        </p:nvPicPr>
        <p:blipFill>
          <a:blip r:embed="rId3" cstate="print"/>
          <a:srcRect/>
          <a:stretch>
            <a:fillRect/>
          </a:stretch>
        </p:blipFill>
        <p:spPr>
          <a:xfrm>
            <a:off x="3486150" y="354013"/>
            <a:ext cx="4014788" cy="6135687"/>
          </a:xfrm>
        </p:spPr>
      </p:pic>
      <p:sp>
        <p:nvSpPr>
          <p:cNvPr id="194564" name="Segnaposto numero diapositiva 3"/>
          <p:cNvSpPr>
            <a:spLocks noGrp="1"/>
          </p:cNvSpPr>
          <p:nvPr>
            <p:ph type="sldNum" sz="quarter" idx="12"/>
          </p:nvPr>
        </p:nvSpPr>
        <p:spPr>
          <a:noFill/>
        </p:spPr>
        <p:txBody>
          <a:bodyPr/>
          <a:lstStyle/>
          <a:p>
            <a:fld id="{662172F6-68CA-439C-90D5-4345D87C4EAB}" type="slidenum">
              <a:rPr lang="it-IT" smtClean="0"/>
              <a:pPr/>
              <a:t>22</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1843"/>
                                        </p:tgtEl>
                                        <p:attrNameLst>
                                          <p:attrName>style.visibility</p:attrName>
                                        </p:attrNameLst>
                                      </p:cBhvr>
                                      <p:to>
                                        <p:strVal val="visible"/>
                                      </p:to>
                                    </p:set>
                                    <p:anim calcmode="lin" valueType="num">
                                      <p:cBhvr additive="base">
                                        <p:cTn id="7" dur="500" fill="hold"/>
                                        <p:tgtEl>
                                          <p:spTgt spid="291843"/>
                                        </p:tgtEl>
                                        <p:attrNameLst>
                                          <p:attrName>ppt_x</p:attrName>
                                        </p:attrNameLst>
                                      </p:cBhvr>
                                      <p:tavLst>
                                        <p:tav tm="0">
                                          <p:val>
                                            <p:strVal val="#ppt_x"/>
                                          </p:val>
                                        </p:tav>
                                        <p:tav tm="100000">
                                          <p:val>
                                            <p:strVal val="#ppt_x"/>
                                          </p:val>
                                        </p:tav>
                                      </p:tavLst>
                                    </p:anim>
                                    <p:anim calcmode="lin" valueType="num">
                                      <p:cBhvr additive="base">
                                        <p:cTn id="8" dur="500" fill="hold"/>
                                        <p:tgtEl>
                                          <p:spTgt spid="291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itolo 4"/>
          <p:cNvSpPr>
            <a:spLocks noGrp="1"/>
          </p:cNvSpPr>
          <p:nvPr>
            <p:ph type="ctrTitle" sz="quarter"/>
          </p:nvPr>
        </p:nvSpPr>
        <p:spPr/>
        <p:txBody>
          <a:bodyPr/>
          <a:lstStyle/>
          <a:p>
            <a:r>
              <a:rPr lang="it-IT" dirty="0" smtClean="0">
                <a:solidFill>
                  <a:srgbClr val="00FF00"/>
                </a:solidFill>
              </a:rPr>
              <a:t>Note sulla </a:t>
            </a:r>
            <a:r>
              <a:rPr lang="it-IT" u="sng" dirty="0" smtClean="0">
                <a:solidFill>
                  <a:srgbClr val="00FF00"/>
                </a:solidFill>
              </a:rPr>
              <a:t>posizione</a:t>
            </a:r>
            <a:r>
              <a:rPr lang="it-IT" dirty="0" smtClean="0">
                <a:solidFill>
                  <a:srgbClr val="00FF00"/>
                </a:solidFill>
              </a:rPr>
              <a:t> delle pedane </a:t>
            </a:r>
            <a:endParaRPr lang="it-IT" dirty="0">
              <a:solidFill>
                <a:srgbClr val="00FF00"/>
              </a:solidFill>
            </a:endParaRPr>
          </a:p>
        </p:txBody>
      </p:sp>
      <p:sp>
        <p:nvSpPr>
          <p:cNvPr id="4" name="Segnaposto numero diapositiva 3"/>
          <p:cNvSpPr>
            <a:spLocks noGrp="1"/>
          </p:cNvSpPr>
          <p:nvPr>
            <p:ph type="sldNum" sz="quarter" idx="12"/>
          </p:nvPr>
        </p:nvSpPr>
        <p:spPr/>
        <p:txBody>
          <a:bodyPr/>
          <a:lstStyle/>
          <a:p>
            <a:pPr>
              <a:defRPr/>
            </a:pPr>
            <a:fld id="{E7B4A7A3-94E7-4C67-A3D8-109A70D122C1}" type="slidenum">
              <a:rPr lang="it-IT" smtClean="0">
                <a:solidFill>
                  <a:srgbClr val="F8F8F8"/>
                </a:solidFill>
              </a:rPr>
              <a:pPr>
                <a:defRPr/>
              </a:pPr>
              <a:t>23</a:t>
            </a:fld>
            <a:endParaRPr lang="it-IT">
              <a:solidFill>
                <a:srgbClr val="F8F8F8"/>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93538" name="Titolo 1"/>
          <p:cNvSpPr>
            <a:spLocks noGrp="1"/>
          </p:cNvSpPr>
          <p:nvPr>
            <p:ph type="title"/>
          </p:nvPr>
        </p:nvSpPr>
        <p:spPr>
          <a:xfrm>
            <a:off x="285720" y="428604"/>
            <a:ext cx="8643998" cy="1357299"/>
          </a:xfrm>
        </p:spPr>
        <p:txBody>
          <a:bodyPr/>
          <a:lstStyle/>
          <a:p>
            <a:r>
              <a:rPr lang="it-IT" sz="2800" dirty="0" smtClean="0">
                <a:solidFill>
                  <a:srgbClr val="00FF00"/>
                </a:solidFill>
              </a:rPr>
              <a:t>Con rigidità in rotazione dell’anca (una o entrambe), è meglio lasciare i piedi in una posizione non centrata </a:t>
            </a:r>
            <a:r>
              <a:rPr lang="it-IT" sz="2800" dirty="0" smtClean="0">
                <a:solidFill>
                  <a:srgbClr val="FFFF00"/>
                </a:solidFill>
              </a:rPr>
              <a:t>al fine di allineare meglio il bacino</a:t>
            </a:r>
            <a:endParaRPr lang="it-IT" sz="2800" dirty="0" smtClean="0">
              <a:solidFill>
                <a:srgbClr val="00FF00"/>
              </a:solidFill>
            </a:endParaRPr>
          </a:p>
        </p:txBody>
      </p:sp>
      <p:pic>
        <p:nvPicPr>
          <p:cNvPr id="193539" name="Segnaposto contenuto 4" descr="piedi asimmetrici.jpg"/>
          <p:cNvPicPr>
            <a:picLocks noGrp="1" noChangeAspect="1"/>
          </p:cNvPicPr>
          <p:nvPr>
            <p:ph idx="1"/>
          </p:nvPr>
        </p:nvPicPr>
        <p:blipFill>
          <a:blip r:embed="rId3" cstate="print"/>
          <a:srcRect l="15727" r="12189" b="8908"/>
          <a:stretch>
            <a:fillRect/>
          </a:stretch>
        </p:blipFill>
        <p:spPr>
          <a:xfrm>
            <a:off x="2143108" y="2101660"/>
            <a:ext cx="4714908" cy="4470612"/>
          </a:xfrm>
        </p:spPr>
      </p:pic>
      <p:sp>
        <p:nvSpPr>
          <p:cNvPr id="193540" name="Segnaposto numero diapositiva 3"/>
          <p:cNvSpPr>
            <a:spLocks noGrp="1"/>
          </p:cNvSpPr>
          <p:nvPr>
            <p:ph type="sldNum" sz="quarter" idx="12"/>
          </p:nvPr>
        </p:nvSpPr>
        <p:spPr>
          <a:noFill/>
        </p:spPr>
        <p:txBody>
          <a:bodyPr/>
          <a:lstStyle/>
          <a:p>
            <a:fld id="{5941C351-678F-4E8F-AE95-A29CE9D13A41}" type="slidenum">
              <a:rPr lang="it-IT" smtClean="0"/>
              <a:pPr/>
              <a:t>24</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gtEl>
                                        <p:attrNameLst>
                                          <p:attrName>style.visibility</p:attrName>
                                        </p:attrNameLst>
                                      </p:cBhvr>
                                      <p:to>
                                        <p:strVal val="visible"/>
                                      </p:to>
                                    </p:set>
                                    <p:anim calcmode="lin" valueType="num">
                                      <p:cBhvr additive="base">
                                        <p:cTn id="7" dur="500" fill="hold"/>
                                        <p:tgtEl>
                                          <p:spTgt spid="193539"/>
                                        </p:tgtEl>
                                        <p:attrNameLst>
                                          <p:attrName>ppt_x</p:attrName>
                                        </p:attrNameLst>
                                      </p:cBhvr>
                                      <p:tavLst>
                                        <p:tav tm="0">
                                          <p:val>
                                            <p:strVal val="#ppt_x"/>
                                          </p:val>
                                        </p:tav>
                                        <p:tav tm="100000">
                                          <p:val>
                                            <p:strVal val="#ppt_x"/>
                                          </p:val>
                                        </p:tav>
                                      </p:tavLst>
                                    </p:anim>
                                    <p:anim calcmode="lin" valueType="num">
                                      <p:cBhvr additive="base">
                                        <p:cTn id="8" dur="500" fill="hold"/>
                                        <p:tgtEl>
                                          <p:spTgt spid="193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42905" y="214290"/>
            <a:ext cx="8715375" cy="1071563"/>
          </a:xfrm>
        </p:spPr>
        <p:txBody>
          <a:bodyPr/>
          <a:lstStyle/>
          <a:p>
            <a:pPr eaLnBrk="1" hangingPunct="1"/>
            <a:r>
              <a:rPr lang="it-IT" sz="2800" dirty="0" smtClean="0">
                <a:solidFill>
                  <a:srgbClr val="00FF00"/>
                </a:solidFill>
              </a:rPr>
              <a:t>Posizione dell’appoggiapiedi e angolo delle ginocchia: </a:t>
            </a:r>
            <a:br>
              <a:rPr lang="it-IT" sz="2800" dirty="0" smtClean="0">
                <a:solidFill>
                  <a:srgbClr val="00FF00"/>
                </a:solidFill>
              </a:rPr>
            </a:br>
            <a:r>
              <a:rPr lang="it-IT" sz="2800" dirty="0" smtClean="0">
                <a:solidFill>
                  <a:srgbClr val="00FF00"/>
                </a:solidFill>
              </a:rPr>
              <a:t>che problemi causa un appoggiapiedi </a:t>
            </a:r>
            <a:r>
              <a:rPr lang="it-IT" sz="2800" b="1" i="1" dirty="0" smtClean="0">
                <a:solidFill>
                  <a:srgbClr val="00FF00"/>
                </a:solidFill>
              </a:rPr>
              <a:t>troppo</a:t>
            </a:r>
            <a:r>
              <a:rPr lang="it-IT" sz="2800" dirty="0" smtClean="0">
                <a:solidFill>
                  <a:srgbClr val="00FF00"/>
                </a:solidFill>
              </a:rPr>
              <a:t> avanti? </a:t>
            </a:r>
          </a:p>
        </p:txBody>
      </p:sp>
      <p:pic>
        <p:nvPicPr>
          <p:cNvPr id="197635" name="Picture 3" descr="Joker sn"/>
          <p:cNvPicPr>
            <a:picLocks noChangeAspect="1" noChangeArrowheads="1"/>
          </p:cNvPicPr>
          <p:nvPr/>
        </p:nvPicPr>
        <p:blipFill>
          <a:blip r:embed="rId3" cstate="print"/>
          <a:srcRect t="2562"/>
          <a:stretch>
            <a:fillRect/>
          </a:stretch>
        </p:blipFill>
        <p:spPr bwMode="auto">
          <a:xfrm>
            <a:off x="5000628" y="1571612"/>
            <a:ext cx="3597275" cy="4603750"/>
          </a:xfrm>
          <a:prstGeom prst="rect">
            <a:avLst/>
          </a:prstGeom>
          <a:noFill/>
          <a:ln w="9525">
            <a:noFill/>
            <a:miter lim="800000"/>
            <a:headEnd/>
            <a:tailEnd/>
          </a:ln>
        </p:spPr>
      </p:pic>
      <p:pic>
        <p:nvPicPr>
          <p:cNvPr id="197636" name="Picture 4" descr="revolution sx"/>
          <p:cNvPicPr>
            <a:picLocks noGrp="1" noChangeAspect="1" noChangeArrowheads="1"/>
          </p:cNvPicPr>
          <p:nvPr>
            <p:ph idx="1"/>
          </p:nvPr>
        </p:nvPicPr>
        <p:blipFill>
          <a:blip r:embed="rId4" cstate="print"/>
          <a:srcRect/>
          <a:stretch>
            <a:fillRect/>
          </a:stretch>
        </p:blipFill>
        <p:spPr>
          <a:xfrm>
            <a:off x="714348" y="1643050"/>
            <a:ext cx="3551238" cy="4191000"/>
          </a:xfrm>
          <a:noFill/>
        </p:spPr>
      </p:pic>
      <p:sp>
        <p:nvSpPr>
          <p:cNvPr id="197637" name="Segnaposto numero diapositiva 4"/>
          <p:cNvSpPr>
            <a:spLocks noGrp="1"/>
          </p:cNvSpPr>
          <p:nvPr>
            <p:ph type="sldNum" sz="quarter" idx="12"/>
          </p:nvPr>
        </p:nvSpPr>
        <p:spPr>
          <a:noFill/>
        </p:spPr>
        <p:txBody>
          <a:bodyPr/>
          <a:lstStyle/>
          <a:p>
            <a:fld id="{4825C677-7AA7-473F-842B-1A8D9CF35E8B}" type="slidenum">
              <a:rPr lang="it-IT" smtClean="0">
                <a:solidFill>
                  <a:srgbClr val="F8F8F8"/>
                </a:solidFill>
              </a:rPr>
              <a:pPr/>
              <a:t>25</a:t>
            </a:fld>
            <a:endParaRPr lang="it-IT" smtClean="0">
              <a:solidFill>
                <a:srgbClr val="F8F8F8"/>
              </a:solidFill>
            </a:endParaRPr>
          </a:p>
        </p:txBody>
      </p:sp>
      <p:sp>
        <p:nvSpPr>
          <p:cNvPr id="6" name="CasellaDiTesto 5"/>
          <p:cNvSpPr txBox="1"/>
          <p:nvPr/>
        </p:nvSpPr>
        <p:spPr>
          <a:xfrm>
            <a:off x="1857356" y="6215082"/>
            <a:ext cx="6455678" cy="523220"/>
          </a:xfrm>
          <a:prstGeom prst="rect">
            <a:avLst/>
          </a:prstGeom>
          <a:noFill/>
        </p:spPr>
        <p:txBody>
          <a:bodyPr wrap="none" rtlCol="0">
            <a:spAutoFit/>
          </a:bodyPr>
          <a:lstStyle/>
          <a:p>
            <a:r>
              <a:rPr lang="it-IT" sz="2800" b="0" i="1" dirty="0" smtClean="0">
                <a:solidFill>
                  <a:srgbClr val="00FF00"/>
                </a:solidFill>
              </a:rPr>
              <a:t>“troppo avanti” in relazione a che cosa?</a:t>
            </a:r>
            <a:endParaRPr lang="it-IT" sz="2800" b="0" i="1" dirty="0">
              <a:solidFill>
                <a:srgbClr val="00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anim calcmode="lin" valueType="num">
                                      <p:cBhvr additive="base">
                                        <p:cTn id="7" dur="500" fill="hold"/>
                                        <p:tgtEl>
                                          <p:spTgt spid="197636"/>
                                        </p:tgtEl>
                                        <p:attrNameLst>
                                          <p:attrName>ppt_x</p:attrName>
                                        </p:attrNameLst>
                                      </p:cBhvr>
                                      <p:tavLst>
                                        <p:tav tm="0">
                                          <p:val>
                                            <p:strVal val="#ppt_x"/>
                                          </p:val>
                                        </p:tav>
                                        <p:tav tm="100000">
                                          <p:val>
                                            <p:strVal val="#ppt_x"/>
                                          </p:val>
                                        </p:tav>
                                      </p:tavLst>
                                    </p:anim>
                                    <p:anim calcmode="lin" valueType="num">
                                      <p:cBhvr additive="base">
                                        <p:cTn id="8" dur="500" fill="hold"/>
                                        <p:tgtEl>
                                          <p:spTgt spid="1976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635"/>
                                        </p:tgtEl>
                                        <p:attrNameLst>
                                          <p:attrName>style.visibility</p:attrName>
                                        </p:attrNameLst>
                                      </p:cBhvr>
                                      <p:to>
                                        <p:strVal val="visible"/>
                                      </p:to>
                                    </p:set>
                                    <p:anim calcmode="lin" valueType="num">
                                      <p:cBhvr additive="base">
                                        <p:cTn id="11" dur="500" fill="hold"/>
                                        <p:tgtEl>
                                          <p:spTgt spid="197635"/>
                                        </p:tgtEl>
                                        <p:attrNameLst>
                                          <p:attrName>ppt_x</p:attrName>
                                        </p:attrNameLst>
                                      </p:cBhvr>
                                      <p:tavLst>
                                        <p:tav tm="0">
                                          <p:val>
                                            <p:strVal val="#ppt_x"/>
                                          </p:val>
                                        </p:tav>
                                        <p:tav tm="100000">
                                          <p:val>
                                            <p:strVal val="#ppt_x"/>
                                          </p:val>
                                        </p:tav>
                                      </p:tavLst>
                                    </p:anim>
                                    <p:anim calcmode="lin" valueType="num">
                                      <p:cBhvr additive="base">
                                        <p:cTn id="12" dur="500" fill="hold"/>
                                        <p:tgtEl>
                                          <p:spTgt spid="1976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0739" name="Rectangle 3"/>
          <p:cNvSpPr>
            <a:spLocks noGrp="1" noChangeArrowheads="1"/>
          </p:cNvSpPr>
          <p:nvPr>
            <p:ph type="body" sz="half" idx="1"/>
          </p:nvPr>
        </p:nvSpPr>
        <p:spPr>
          <a:xfrm>
            <a:off x="35496" y="3068960"/>
            <a:ext cx="6929437" cy="3600400"/>
          </a:xfrm>
        </p:spPr>
        <p:txBody>
          <a:bodyPr>
            <a:normAutofit/>
          </a:bodyPr>
          <a:lstStyle/>
          <a:p>
            <a:pPr marL="177800" indent="-177800" eaLnBrk="1" hangingPunct="1">
              <a:buFontTx/>
              <a:buNone/>
              <a:defRPr/>
            </a:pPr>
            <a:r>
              <a:rPr lang="it-IT" sz="2400" dirty="0" smtClean="0">
                <a:latin typeface="Verdana" pitchFamily="34" charset="0"/>
              </a:rPr>
              <a:t>Angolo del ginocchio </a:t>
            </a:r>
            <a:r>
              <a:rPr lang="it-IT" sz="2400" dirty="0" smtClean="0">
                <a:latin typeface="Verdana" pitchFamily="34" charset="0"/>
                <a:sym typeface="Wingdings" pitchFamily="2" charset="2"/>
              </a:rPr>
              <a:t></a:t>
            </a:r>
          </a:p>
          <a:p>
            <a:pPr marL="177800" indent="-177800" eaLnBrk="1" hangingPunct="1">
              <a:buFontTx/>
              <a:buNone/>
              <a:defRPr/>
            </a:pPr>
            <a:r>
              <a:rPr lang="it-IT" sz="2400" dirty="0" smtClean="0">
                <a:latin typeface="Verdana" pitchFamily="34" charset="0"/>
              </a:rPr>
              <a:t>  tensione degli ischiocrurali </a:t>
            </a:r>
            <a:r>
              <a:rPr lang="it-IT" sz="2400" dirty="0" smtClean="0">
                <a:latin typeface="Verdana" pitchFamily="34" charset="0"/>
                <a:sym typeface="Wingdings" pitchFamily="2" charset="2"/>
              </a:rPr>
              <a:t></a:t>
            </a:r>
          </a:p>
          <a:p>
            <a:pPr marL="177800" indent="-177800" eaLnBrk="1" hangingPunct="1">
              <a:buFontTx/>
              <a:buNone/>
              <a:defRPr/>
            </a:pPr>
            <a:r>
              <a:rPr lang="it-IT" sz="2400" dirty="0" smtClean="0">
                <a:latin typeface="Verdana" pitchFamily="34" charset="0"/>
              </a:rPr>
              <a:t>		  	    riflessi sulla postura:</a:t>
            </a:r>
          </a:p>
          <a:p>
            <a:pPr marL="177800" indent="-177800" eaLnBrk="1" hangingPunct="1">
              <a:buFontTx/>
              <a:buNone/>
              <a:defRPr/>
            </a:pPr>
            <a:r>
              <a:rPr lang="it-IT" sz="2400" dirty="0" smtClean="0">
                <a:solidFill>
                  <a:srgbClr val="FFFF00"/>
                </a:solidFill>
                <a:latin typeface="Verdana" pitchFamily="34" charset="0"/>
              </a:rPr>
              <a:t>Ischiocrurali in tensione </a:t>
            </a:r>
            <a:r>
              <a:rPr lang="it-IT" sz="2400" dirty="0" smtClean="0">
                <a:latin typeface="Verdana" pitchFamily="34" charset="0"/>
                <a:sym typeface="Wingdings" pitchFamily="2" charset="2"/>
              </a:rPr>
              <a:t></a:t>
            </a:r>
            <a:endParaRPr lang="it-IT" sz="2400" dirty="0" smtClean="0">
              <a:solidFill>
                <a:srgbClr val="FFFF00"/>
              </a:solidFill>
              <a:latin typeface="Verdana" pitchFamily="34" charset="0"/>
            </a:endParaRPr>
          </a:p>
          <a:p>
            <a:pPr marL="442913" lvl="2" indent="-263525" eaLnBrk="1" hangingPunct="1">
              <a:defRPr/>
            </a:pPr>
            <a:r>
              <a:rPr lang="it-IT" dirty="0" smtClean="0">
                <a:latin typeface="Verdana" pitchFamily="34" charset="0"/>
              </a:rPr>
              <a:t>bacino in retroversione/trascinamento del bacino in avanti</a:t>
            </a:r>
          </a:p>
          <a:p>
            <a:pPr marL="442913" lvl="2" indent="-263525" eaLnBrk="1" hangingPunct="1">
              <a:defRPr/>
            </a:pPr>
            <a:r>
              <a:rPr lang="it-IT" dirty="0" smtClean="0">
                <a:latin typeface="Verdana" pitchFamily="34" charset="0"/>
              </a:rPr>
              <a:t>trazione su tibia e perone</a:t>
            </a:r>
          </a:p>
          <a:p>
            <a:pPr marL="442913" lvl="2" indent="-263525" eaLnBrk="1" hangingPunct="1">
              <a:defRPr/>
            </a:pPr>
            <a:r>
              <a:rPr lang="it-IT" dirty="0" smtClean="0">
                <a:latin typeface="Verdana" pitchFamily="34" charset="0"/>
              </a:rPr>
              <a:t>Spina irritativa </a:t>
            </a:r>
            <a:r>
              <a:rPr lang="it-IT" dirty="0" smtClean="0">
                <a:latin typeface="Verdana" pitchFamily="34" charset="0"/>
                <a:sym typeface="Symbol" pitchFamily="18" charset="2"/>
              </a:rPr>
              <a:t> dolore o spasmi</a:t>
            </a:r>
            <a:endParaRPr lang="it-IT" dirty="0" smtClean="0">
              <a:latin typeface="Verdana" pitchFamily="34" charset="0"/>
            </a:endParaRPr>
          </a:p>
        </p:txBody>
      </p:sp>
      <p:pic>
        <p:nvPicPr>
          <p:cNvPr id="200708" name="Picture 4" descr="msotw9_temp0"/>
          <p:cNvPicPr>
            <a:picLocks noGrp="1" noChangeAspect="1" noChangeArrowheads="1"/>
          </p:cNvPicPr>
          <p:nvPr>
            <p:ph type="clipArt" sz="half" idx="2"/>
          </p:nvPr>
        </p:nvPicPr>
        <p:blipFill>
          <a:blip r:embed="rId4" cstate="print"/>
          <a:srcRect/>
          <a:stretch>
            <a:fillRect/>
          </a:stretch>
        </p:blipFill>
        <p:spPr>
          <a:xfrm>
            <a:off x="6660232" y="138318"/>
            <a:ext cx="2448272" cy="6675058"/>
          </a:xfrm>
          <a:noFill/>
        </p:spPr>
      </p:pic>
      <p:sp>
        <p:nvSpPr>
          <p:cNvPr id="200711" name="Segnaposto numero diapositiva 7"/>
          <p:cNvSpPr>
            <a:spLocks noGrp="1"/>
          </p:cNvSpPr>
          <p:nvPr>
            <p:ph type="sldNum" sz="quarter" idx="12"/>
          </p:nvPr>
        </p:nvSpPr>
        <p:spPr>
          <a:noFill/>
        </p:spPr>
        <p:txBody>
          <a:bodyPr/>
          <a:lstStyle/>
          <a:p>
            <a:fld id="{A4A4336F-2428-4BF6-85EE-8F21E5EF3EE6}" type="slidenum">
              <a:rPr lang="it-IT" smtClean="0">
                <a:solidFill>
                  <a:srgbClr val="F8F8F8"/>
                </a:solidFill>
              </a:rPr>
              <a:pPr/>
              <a:t>26</a:t>
            </a:fld>
            <a:endParaRPr lang="it-IT" smtClean="0">
              <a:solidFill>
                <a:srgbClr val="F8F8F8"/>
              </a:solidFill>
            </a:endParaRPr>
          </a:p>
        </p:txBody>
      </p:sp>
      <p:pic>
        <p:nvPicPr>
          <p:cNvPr id="9" name="Immagine 8" descr="ischiocrurali.png"/>
          <p:cNvPicPr>
            <a:picLocks noChangeAspect="1"/>
          </p:cNvPicPr>
          <p:nvPr/>
        </p:nvPicPr>
        <p:blipFill>
          <a:blip r:embed="rId5" cstate="print"/>
          <a:stretch>
            <a:fillRect/>
          </a:stretch>
        </p:blipFill>
        <p:spPr>
          <a:xfrm>
            <a:off x="4427984" y="645330"/>
            <a:ext cx="2083305" cy="2728913"/>
          </a:xfrm>
          <a:prstGeom prst="rect">
            <a:avLst/>
          </a:prstGeom>
        </p:spPr>
      </p:pic>
      <p:cxnSp>
        <p:nvCxnSpPr>
          <p:cNvPr id="8" name="Connettore 2 7"/>
          <p:cNvCxnSpPr/>
          <p:nvPr/>
        </p:nvCxnSpPr>
        <p:spPr bwMode="auto">
          <a:xfrm flipV="1">
            <a:off x="4067944" y="1844824"/>
            <a:ext cx="1800200" cy="1728192"/>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0" name="Connettore 2 9"/>
          <p:cNvCxnSpPr/>
          <p:nvPr/>
        </p:nvCxnSpPr>
        <p:spPr bwMode="auto">
          <a:xfrm>
            <a:off x="4499992" y="5877272"/>
            <a:ext cx="2664296" cy="648072"/>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1" name="Connettore 2 10"/>
          <p:cNvCxnSpPr/>
          <p:nvPr/>
        </p:nvCxnSpPr>
        <p:spPr bwMode="auto">
          <a:xfrm>
            <a:off x="3635896" y="5445224"/>
            <a:ext cx="5112568" cy="72008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
        <p:nvSpPr>
          <p:cNvPr id="200706" name="Rectangle 2"/>
          <p:cNvSpPr>
            <a:spLocks noGrp="1" noChangeArrowheads="1"/>
          </p:cNvSpPr>
          <p:nvPr>
            <p:ph type="title"/>
          </p:nvPr>
        </p:nvSpPr>
        <p:spPr>
          <a:xfrm>
            <a:off x="35496" y="1052736"/>
            <a:ext cx="4824536" cy="1152128"/>
          </a:xfrm>
          <a:solidFill>
            <a:schemeClr val="bg1"/>
          </a:solidFill>
        </p:spPr>
        <p:txBody>
          <a:bodyPr anchor="ctr"/>
          <a:lstStyle/>
          <a:p>
            <a:pPr eaLnBrk="1" hangingPunct="1"/>
            <a:r>
              <a:rPr lang="it-IT" sz="3200" b="1" dirty="0" smtClean="0">
                <a:solidFill>
                  <a:srgbClr val="00FF00"/>
                </a:solidFill>
              </a:rPr>
              <a:t>L’angolo del ginocchio conta molto: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0739">
                                            <p:txEl>
                                              <p:pRg st="0" end="0"/>
                                            </p:txEl>
                                          </p:spTgt>
                                        </p:tgtEl>
                                        <p:attrNameLst>
                                          <p:attrName>style.visibility</p:attrName>
                                        </p:attrNameLst>
                                      </p:cBhvr>
                                      <p:to>
                                        <p:strVal val="visible"/>
                                      </p:to>
                                    </p:set>
                                    <p:anim calcmode="lin" valueType="num">
                                      <p:cBhvr additive="base">
                                        <p:cTn id="7" dur="500" fill="hold"/>
                                        <p:tgtEl>
                                          <p:spTgt spid="5007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07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0739">
                                            <p:txEl>
                                              <p:pRg st="1" end="1"/>
                                            </p:txEl>
                                          </p:spTgt>
                                        </p:tgtEl>
                                        <p:attrNameLst>
                                          <p:attrName>style.visibility</p:attrName>
                                        </p:attrNameLst>
                                      </p:cBhvr>
                                      <p:to>
                                        <p:strVal val="visible"/>
                                      </p:to>
                                    </p:set>
                                    <p:anim calcmode="lin" valueType="num">
                                      <p:cBhvr additive="base">
                                        <p:cTn id="13" dur="500" fill="hold"/>
                                        <p:tgtEl>
                                          <p:spTgt spid="5007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07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00739">
                                            <p:txEl>
                                              <p:pRg st="2" end="2"/>
                                            </p:txEl>
                                          </p:spTgt>
                                        </p:tgtEl>
                                        <p:attrNameLst>
                                          <p:attrName>style.visibility</p:attrName>
                                        </p:attrNameLst>
                                      </p:cBhvr>
                                      <p:to>
                                        <p:strVal val="visible"/>
                                      </p:to>
                                    </p:set>
                                    <p:anim calcmode="lin" valueType="num">
                                      <p:cBhvr additive="base">
                                        <p:cTn id="23" dur="500" fill="hold"/>
                                        <p:tgtEl>
                                          <p:spTgt spid="50073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007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VOLO.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00739">
                                            <p:txEl>
                                              <p:pRg st="3" end="3"/>
                                            </p:txEl>
                                          </p:spTgt>
                                        </p:tgtEl>
                                        <p:attrNameLst>
                                          <p:attrName>style.visibility</p:attrName>
                                        </p:attrNameLst>
                                      </p:cBhvr>
                                      <p:to>
                                        <p:strVal val="visible"/>
                                      </p:to>
                                    </p:set>
                                    <p:anim calcmode="lin" valueType="num">
                                      <p:cBhvr additive="base">
                                        <p:cTn id="29" dur="500" fill="hold"/>
                                        <p:tgtEl>
                                          <p:spTgt spid="500739">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007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500739">
                                            <p:txEl>
                                              <p:pRg st="4" end="4"/>
                                            </p:txEl>
                                          </p:spTgt>
                                        </p:tgtEl>
                                        <p:attrNameLst>
                                          <p:attrName>style.visibility</p:attrName>
                                        </p:attrNameLst>
                                      </p:cBhvr>
                                      <p:to>
                                        <p:strVal val="visible"/>
                                      </p:to>
                                    </p:set>
                                    <p:anim calcmode="lin" valueType="num">
                                      <p:cBhvr additive="base">
                                        <p:cTn id="33" dur="500" fill="hold"/>
                                        <p:tgtEl>
                                          <p:spTgt spid="500739">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007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O.WAV"/>
                                        </p:tgtEl>
                                      </p:cMediaNode>
                                    </p:audio>
                                  </p:subTnLst>
                                </p:cTn>
                              </p:par>
                              <p:par>
                                <p:cTn id="35" presetID="2" presetClass="entr" presetSubtype="8" fill="hold" grpId="0" nodeType="withEffect">
                                  <p:stCondLst>
                                    <p:cond delay="0"/>
                                  </p:stCondLst>
                                  <p:childTnLst>
                                    <p:set>
                                      <p:cBhvr>
                                        <p:cTn id="36" dur="1" fill="hold">
                                          <p:stCondLst>
                                            <p:cond delay="0"/>
                                          </p:stCondLst>
                                        </p:cTn>
                                        <p:tgtEl>
                                          <p:spTgt spid="500739">
                                            <p:txEl>
                                              <p:pRg st="5" end="5"/>
                                            </p:txEl>
                                          </p:spTgt>
                                        </p:tgtEl>
                                        <p:attrNameLst>
                                          <p:attrName>style.visibility</p:attrName>
                                        </p:attrNameLst>
                                      </p:cBhvr>
                                      <p:to>
                                        <p:strVal val="visible"/>
                                      </p:to>
                                    </p:set>
                                    <p:anim calcmode="lin" valueType="num">
                                      <p:cBhvr additive="base">
                                        <p:cTn id="37" dur="500" fill="hold"/>
                                        <p:tgtEl>
                                          <p:spTgt spid="5007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07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par>
                                <p:cTn id="39" presetID="2" presetClass="entr" presetSubtype="8" fill="hold" grpId="0" nodeType="withEffect">
                                  <p:stCondLst>
                                    <p:cond delay="0"/>
                                  </p:stCondLst>
                                  <p:childTnLst>
                                    <p:set>
                                      <p:cBhvr>
                                        <p:cTn id="40" dur="1" fill="hold">
                                          <p:stCondLst>
                                            <p:cond delay="0"/>
                                          </p:stCondLst>
                                        </p:cTn>
                                        <p:tgtEl>
                                          <p:spTgt spid="500739">
                                            <p:txEl>
                                              <p:pRg st="6" end="6"/>
                                            </p:txEl>
                                          </p:spTgt>
                                        </p:tgtEl>
                                        <p:attrNameLst>
                                          <p:attrName>style.visibility</p:attrName>
                                        </p:attrNameLst>
                                      </p:cBhvr>
                                      <p:to>
                                        <p:strVal val="visible"/>
                                      </p:to>
                                    </p:set>
                                    <p:anim calcmode="lin" valueType="num">
                                      <p:cBhvr additive="base">
                                        <p:cTn id="41" dur="500" fill="hold"/>
                                        <p:tgtEl>
                                          <p:spTgt spid="500739">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0073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VOLO.WAV"/>
                                        </p:tgtEl>
                                      </p:cMediaNode>
                                    </p:audio>
                                  </p:sub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99682" name="Picture 4"/>
          <p:cNvPicPr>
            <a:picLocks noChangeAspect="1" noChangeArrowheads="1"/>
          </p:cNvPicPr>
          <p:nvPr/>
        </p:nvPicPr>
        <p:blipFill>
          <a:blip r:embed="rId3" cstate="print"/>
          <a:srcRect/>
          <a:stretch>
            <a:fillRect/>
          </a:stretch>
        </p:blipFill>
        <p:spPr bwMode="auto">
          <a:xfrm rot="5400000">
            <a:off x="456406" y="3102769"/>
            <a:ext cx="4221163" cy="2714625"/>
          </a:xfrm>
          <a:prstGeom prst="rect">
            <a:avLst/>
          </a:prstGeom>
          <a:noFill/>
          <a:ln w="9525">
            <a:noFill/>
            <a:miter lim="800000"/>
            <a:headEnd/>
            <a:tailEnd/>
          </a:ln>
        </p:spPr>
      </p:pic>
      <p:sp>
        <p:nvSpPr>
          <p:cNvPr id="199683" name="Rectangle 5"/>
          <p:cNvSpPr>
            <a:spLocks noChangeArrowheads="1"/>
          </p:cNvSpPr>
          <p:nvPr/>
        </p:nvSpPr>
        <p:spPr bwMode="auto">
          <a:xfrm>
            <a:off x="250825" y="404813"/>
            <a:ext cx="4826000" cy="1800225"/>
          </a:xfrm>
          <a:prstGeom prst="rect">
            <a:avLst/>
          </a:prstGeom>
          <a:noFill/>
          <a:ln w="9525">
            <a:noFill/>
            <a:miter lim="800000"/>
            <a:headEnd/>
            <a:tailEnd/>
          </a:ln>
        </p:spPr>
        <p:txBody>
          <a:bodyPr anchor="b"/>
          <a:lstStyle/>
          <a:p>
            <a:r>
              <a:rPr kumimoji="0" lang="it-IT" sz="2800">
                <a:solidFill>
                  <a:srgbClr val="00FF00"/>
                </a:solidFill>
              </a:rPr>
              <a:t>Gli appoggiagambe elevabili </a:t>
            </a:r>
            <a:r>
              <a:rPr kumimoji="0" lang="it-IT" sz="2800">
                <a:solidFill>
                  <a:srgbClr val="FFFF66"/>
                </a:solidFill>
              </a:rPr>
              <a:t>non</a:t>
            </a:r>
            <a:r>
              <a:rPr kumimoji="0" lang="it-IT" sz="2800">
                <a:solidFill>
                  <a:srgbClr val="00FF00"/>
                </a:solidFill>
              </a:rPr>
              <a:t> sono una soluzione per lo scivolamento in avanti</a:t>
            </a:r>
          </a:p>
        </p:txBody>
      </p:sp>
      <p:sp>
        <p:nvSpPr>
          <p:cNvPr id="545798" name="Picture 6"/>
          <p:cNvSpPr>
            <a:spLocks noChangeAspect="1" noChangeArrowheads="1"/>
          </p:cNvSpPr>
          <p:nvPr/>
        </p:nvSpPr>
        <p:spPr bwMode="auto">
          <a:xfrm rot="5400000">
            <a:off x="5435600" y="3570288"/>
            <a:ext cx="3178175" cy="3165475"/>
          </a:xfrm>
          <a:prstGeom prst="rect">
            <a:avLst/>
          </a:prstGeom>
          <a:noFill/>
          <a:ln w="9525">
            <a:noFill/>
            <a:miter lim="800000"/>
            <a:headEnd/>
            <a:tailEnd/>
          </a:ln>
        </p:spPr>
        <p:txBody>
          <a:bodyPr/>
          <a:lstStyle/>
          <a:p>
            <a:endParaRPr lang="it-IT"/>
          </a:p>
        </p:txBody>
      </p:sp>
      <p:pic>
        <p:nvPicPr>
          <p:cNvPr id="545800" name="Picture 8"/>
          <p:cNvPicPr>
            <a:picLocks noChangeAspect="1" noChangeArrowheads="1"/>
          </p:cNvPicPr>
          <p:nvPr/>
        </p:nvPicPr>
        <p:blipFill>
          <a:blip r:embed="rId4" cstate="print"/>
          <a:srcRect/>
          <a:stretch>
            <a:fillRect/>
          </a:stretch>
        </p:blipFill>
        <p:spPr bwMode="auto">
          <a:xfrm>
            <a:off x="5665788" y="476250"/>
            <a:ext cx="3098800" cy="6121400"/>
          </a:xfrm>
          <a:prstGeom prst="rect">
            <a:avLst/>
          </a:prstGeom>
          <a:noFill/>
          <a:ln w="9525">
            <a:noFill/>
            <a:miter lim="800000"/>
            <a:headEnd/>
            <a:tailEnd/>
          </a:ln>
        </p:spPr>
      </p:pic>
      <p:sp>
        <p:nvSpPr>
          <p:cNvPr id="199686" name="Segnaposto numero diapositiva 5"/>
          <p:cNvSpPr>
            <a:spLocks noGrp="1"/>
          </p:cNvSpPr>
          <p:nvPr>
            <p:ph type="sldNum" sz="quarter" idx="12"/>
          </p:nvPr>
        </p:nvSpPr>
        <p:spPr>
          <a:noFill/>
        </p:spPr>
        <p:txBody>
          <a:bodyPr/>
          <a:lstStyle/>
          <a:p>
            <a:fld id="{3FE4DCAE-4C9A-43D6-BFC3-0FB904C553D6}" type="slidenum">
              <a:rPr lang="it-IT" smtClean="0"/>
              <a:pPr/>
              <a:t>27</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45798"/>
                                        </p:tgtEl>
                                        <p:attrNameLst>
                                          <p:attrName>style.visibility</p:attrName>
                                        </p:attrNameLst>
                                      </p:cBhvr>
                                      <p:to>
                                        <p:strVal val="visible"/>
                                      </p:to>
                                    </p:set>
                                    <p:anim calcmode="lin" valueType="num">
                                      <p:cBhvr additive="base">
                                        <p:cTn id="7" dur="500" fill="hold"/>
                                        <p:tgtEl>
                                          <p:spTgt spid="545798"/>
                                        </p:tgtEl>
                                        <p:attrNameLst>
                                          <p:attrName>ppt_x</p:attrName>
                                        </p:attrNameLst>
                                      </p:cBhvr>
                                      <p:tavLst>
                                        <p:tav tm="0">
                                          <p:val>
                                            <p:strVal val="#ppt_x"/>
                                          </p:val>
                                        </p:tav>
                                        <p:tav tm="100000">
                                          <p:val>
                                            <p:strVal val="#ppt_x"/>
                                          </p:val>
                                        </p:tav>
                                      </p:tavLst>
                                    </p:anim>
                                    <p:anim calcmode="lin" valueType="num">
                                      <p:cBhvr additive="base">
                                        <p:cTn id="8" dur="500" fill="hold"/>
                                        <p:tgtEl>
                                          <p:spTgt spid="5457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5800"/>
                                        </p:tgtEl>
                                        <p:attrNameLst>
                                          <p:attrName>style.visibility</p:attrName>
                                        </p:attrNameLst>
                                      </p:cBhvr>
                                      <p:to>
                                        <p:strVal val="visible"/>
                                      </p:to>
                                    </p:set>
                                    <p:anim calcmode="lin" valueType="num">
                                      <p:cBhvr additive="base">
                                        <p:cTn id="13" dur="500" fill="hold"/>
                                        <p:tgtEl>
                                          <p:spTgt spid="545800"/>
                                        </p:tgtEl>
                                        <p:attrNameLst>
                                          <p:attrName>ppt_x</p:attrName>
                                        </p:attrNameLst>
                                      </p:cBhvr>
                                      <p:tavLst>
                                        <p:tav tm="0">
                                          <p:val>
                                            <p:strVal val="#ppt_x"/>
                                          </p:val>
                                        </p:tav>
                                        <p:tav tm="100000">
                                          <p:val>
                                            <p:strVal val="#ppt_x"/>
                                          </p:val>
                                        </p:tav>
                                      </p:tavLst>
                                    </p:anim>
                                    <p:anim calcmode="lin" valueType="num">
                                      <p:cBhvr additive="base">
                                        <p:cTn id="14" dur="500" fill="hold"/>
                                        <p:tgtEl>
                                          <p:spTgt spid="545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0" y="188640"/>
            <a:ext cx="7236296" cy="990600"/>
          </a:xfrm>
        </p:spPr>
        <p:txBody>
          <a:bodyPr anchor="ctr"/>
          <a:lstStyle/>
          <a:p>
            <a:pPr algn="ctr"/>
            <a:r>
              <a:rPr lang="it-IT" sz="2800" b="1" dirty="0" smtClean="0">
                <a:solidFill>
                  <a:srgbClr val="00FF00"/>
                </a:solidFill>
              </a:rPr>
              <a:t>Angoli dei supporti delle pedane: </a:t>
            </a:r>
            <a:br>
              <a:rPr lang="it-IT" sz="2800" b="1" dirty="0" smtClean="0">
                <a:solidFill>
                  <a:srgbClr val="00FF00"/>
                </a:solidFill>
              </a:rPr>
            </a:br>
            <a:r>
              <a:rPr lang="it-IT" sz="2800" b="1" dirty="0" smtClean="0">
                <a:solidFill>
                  <a:srgbClr val="00FF00"/>
                </a:solidFill>
              </a:rPr>
              <a:t>spesso si possono scegliere o regolare</a:t>
            </a:r>
            <a:endParaRPr lang="it-IT" sz="2800" dirty="0"/>
          </a:p>
        </p:txBody>
      </p:sp>
      <p:sp>
        <p:nvSpPr>
          <p:cNvPr id="5" name="Segnaposto numero diapositiva 4"/>
          <p:cNvSpPr>
            <a:spLocks noGrp="1"/>
          </p:cNvSpPr>
          <p:nvPr>
            <p:ph type="sldNum" sz="quarter" idx="12"/>
          </p:nvPr>
        </p:nvSpPr>
        <p:spPr/>
        <p:txBody>
          <a:bodyPr/>
          <a:lstStyle/>
          <a:p>
            <a:pPr>
              <a:defRPr/>
            </a:pPr>
            <a:fld id="{D7E2635E-DDF5-4B04-B257-22BC4344C16D}" type="slidenum">
              <a:rPr lang="it-IT" smtClean="0">
                <a:solidFill>
                  <a:srgbClr val="F8F8F8"/>
                </a:solidFill>
              </a:rPr>
              <a:pPr>
                <a:defRPr/>
              </a:pPr>
              <a:t>28</a:t>
            </a:fld>
            <a:endParaRPr lang="it-IT">
              <a:solidFill>
                <a:srgbClr val="F8F8F8"/>
              </a:solidFill>
            </a:endParaRPr>
          </a:p>
        </p:txBody>
      </p:sp>
      <p:pic>
        <p:nvPicPr>
          <p:cNvPr id="4" name="Immagine 3" descr="angolo appoggiapiedi.BMP"/>
          <p:cNvPicPr>
            <a:picLocks noChangeAspect="1"/>
          </p:cNvPicPr>
          <p:nvPr/>
        </p:nvPicPr>
        <p:blipFill>
          <a:blip r:embed="rId3" cstate="print"/>
          <a:srcRect t="8216" r="-1379" b="11679"/>
          <a:stretch>
            <a:fillRect/>
          </a:stretch>
        </p:blipFill>
        <p:spPr>
          <a:xfrm>
            <a:off x="395536" y="1268760"/>
            <a:ext cx="5292080" cy="2808312"/>
          </a:xfrm>
          <a:prstGeom prst="rect">
            <a:avLst/>
          </a:prstGeom>
        </p:spPr>
      </p:pic>
      <p:pic>
        <p:nvPicPr>
          <p:cNvPr id="11" name="Picture 2"/>
          <p:cNvPicPr>
            <a:picLocks noChangeAspect="1" noChangeArrowheads="1"/>
          </p:cNvPicPr>
          <p:nvPr/>
        </p:nvPicPr>
        <p:blipFill>
          <a:blip r:embed="rId4" cstate="print"/>
          <a:srcRect/>
          <a:stretch>
            <a:fillRect/>
          </a:stretch>
        </p:blipFill>
        <p:spPr bwMode="auto">
          <a:xfrm>
            <a:off x="7299517" y="4581128"/>
            <a:ext cx="1592963" cy="2141190"/>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7297968" y="2348880"/>
            <a:ext cx="1738528" cy="2088232"/>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a:stretch>
            <a:fillRect/>
          </a:stretch>
        </p:blipFill>
        <p:spPr bwMode="auto">
          <a:xfrm>
            <a:off x="7309470" y="44624"/>
            <a:ext cx="1799034" cy="2160909"/>
          </a:xfrm>
          <a:prstGeom prst="rect">
            <a:avLst/>
          </a:prstGeom>
          <a:noFill/>
          <a:ln w="9525">
            <a:noFill/>
            <a:miter lim="800000"/>
            <a:headEnd/>
            <a:tailEnd/>
          </a:ln>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99592" y="4277334"/>
            <a:ext cx="2520280" cy="2464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779912" y="4221088"/>
            <a:ext cx="2686512" cy="2518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85800" y="0"/>
            <a:ext cx="7772400" cy="990600"/>
          </a:xfrm>
        </p:spPr>
        <p:txBody>
          <a:bodyPr/>
          <a:lstStyle/>
          <a:p>
            <a:pPr eaLnBrk="1" hangingPunct="1"/>
            <a:r>
              <a:rPr lang="it-IT" b="1" smtClean="0">
                <a:solidFill>
                  <a:srgbClr val="00FF00"/>
                </a:solidFill>
              </a:rPr>
              <a:t>Stare coi piedi per terra …</a:t>
            </a:r>
          </a:p>
        </p:txBody>
      </p:sp>
      <p:sp>
        <p:nvSpPr>
          <p:cNvPr id="570371" name="Rectangle 3"/>
          <p:cNvSpPr>
            <a:spLocks noGrp="1" noChangeArrowheads="1"/>
          </p:cNvSpPr>
          <p:nvPr>
            <p:ph sz="half" idx="1"/>
          </p:nvPr>
        </p:nvSpPr>
        <p:spPr>
          <a:xfrm>
            <a:off x="71438" y="1071563"/>
            <a:ext cx="8858250" cy="2428875"/>
          </a:xfrm>
        </p:spPr>
        <p:txBody>
          <a:bodyPr/>
          <a:lstStyle/>
          <a:p>
            <a:pPr eaLnBrk="1" hangingPunct="1">
              <a:lnSpc>
                <a:spcPct val="110000"/>
              </a:lnSpc>
              <a:buFontTx/>
              <a:buNone/>
            </a:pPr>
            <a:r>
              <a:rPr lang="it-IT" sz="2400" b="1" dirty="0" smtClean="0">
                <a:solidFill>
                  <a:srgbClr val="FFFF00"/>
                </a:solidFill>
              </a:rPr>
              <a:t>… è indicato per molti utenti anziani e per chiunque ha almeno un arto inferiore sotto controllo:</a:t>
            </a:r>
          </a:p>
          <a:p>
            <a:pPr eaLnBrk="1" hangingPunct="1">
              <a:lnSpc>
                <a:spcPct val="110000"/>
              </a:lnSpc>
            </a:pPr>
            <a:r>
              <a:rPr lang="it-IT" sz="2400" dirty="0" smtClean="0">
                <a:cs typeface="Times New Roman" pitchFamily="18" charset="0"/>
              </a:rPr>
              <a:t>Consente maggiore variabilità posturale</a:t>
            </a:r>
          </a:p>
          <a:p>
            <a:pPr eaLnBrk="1" hangingPunct="1">
              <a:lnSpc>
                <a:spcPct val="110000"/>
              </a:lnSpc>
            </a:pPr>
            <a:r>
              <a:rPr lang="it-IT" sz="2400" dirty="0" smtClean="0">
                <a:cs typeface="Times New Roman" pitchFamily="18" charset="0"/>
              </a:rPr>
              <a:t>Facilita l’alzarsi in piedi</a:t>
            </a:r>
          </a:p>
          <a:p>
            <a:pPr eaLnBrk="1" hangingPunct="1">
              <a:lnSpc>
                <a:spcPct val="110000"/>
              </a:lnSpc>
            </a:pPr>
            <a:r>
              <a:rPr lang="it-IT" sz="2400" dirty="0" smtClean="0">
                <a:cs typeface="Times New Roman" pitchFamily="18" charset="0"/>
              </a:rPr>
              <a:t>Consente l’autospinta con gli arti inferiori, che:</a:t>
            </a:r>
          </a:p>
        </p:txBody>
      </p:sp>
      <p:sp>
        <p:nvSpPr>
          <p:cNvPr id="4" name="Segnaposto contenuto 3"/>
          <p:cNvSpPr>
            <a:spLocks noGrp="1"/>
          </p:cNvSpPr>
          <p:nvPr>
            <p:ph sz="half" idx="2"/>
          </p:nvPr>
        </p:nvSpPr>
        <p:spPr>
          <a:xfrm>
            <a:off x="-71438" y="3429000"/>
            <a:ext cx="6286501" cy="3143250"/>
          </a:xfrm>
        </p:spPr>
        <p:txBody>
          <a:bodyPr>
            <a:normAutofit fontScale="92500" lnSpcReduction="10000"/>
          </a:bodyPr>
          <a:lstStyle/>
          <a:p>
            <a:pPr lvl="1" eaLnBrk="1" hangingPunct="1">
              <a:lnSpc>
                <a:spcPct val="110000"/>
              </a:lnSpc>
              <a:defRPr/>
            </a:pPr>
            <a:r>
              <a:rPr lang="it-IT" dirty="0" smtClean="0">
                <a:cs typeface="Times New Roman" pitchFamily="18" charset="0"/>
              </a:rPr>
              <a:t>è molto più efficiente dell’autospinta con gli arti superiori:</a:t>
            </a:r>
            <a:r>
              <a:rPr lang="en-GB" dirty="0" smtClean="0">
                <a:cs typeface="Times New Roman" pitchFamily="18" charset="0"/>
              </a:rPr>
              <a:t> </a:t>
            </a:r>
            <a:r>
              <a:rPr lang="en-GB" dirty="0" smtClean="0">
                <a:solidFill>
                  <a:srgbClr val="FFFF00"/>
                </a:solidFill>
                <a:latin typeface="Arial" pitchFamily="34" charset="0"/>
                <a:cs typeface="Times New Roman" pitchFamily="18" charset="0"/>
              </a:rPr>
              <a:t>Stein B et. Al. Improved efficiency with a wheelchair propelled by the legs</a:t>
            </a:r>
            <a:r>
              <a:rPr lang="it-IT" dirty="0" smtClean="0">
                <a:solidFill>
                  <a:srgbClr val="FFFF00"/>
                </a:solidFill>
                <a:latin typeface="Arial" pitchFamily="34" charset="0"/>
                <a:cs typeface="Times New Roman" pitchFamily="18" charset="0"/>
              </a:rPr>
              <a:t>. </a:t>
            </a:r>
            <a:r>
              <a:rPr lang="en-GB" dirty="0" smtClean="0">
                <a:solidFill>
                  <a:srgbClr val="FFFF00"/>
                </a:solidFill>
                <a:latin typeface="Arial" pitchFamily="34" charset="0"/>
                <a:cs typeface="Times New Roman" pitchFamily="18" charset="0"/>
              </a:rPr>
              <a:t>Arch Phys Med Rehabil 2001 Sep.</a:t>
            </a:r>
            <a:endParaRPr lang="it-IT" dirty="0" smtClean="0">
              <a:solidFill>
                <a:srgbClr val="FFFF00"/>
              </a:solidFill>
            </a:endParaRPr>
          </a:p>
          <a:p>
            <a:pPr lvl="1" eaLnBrk="1" hangingPunct="1">
              <a:lnSpc>
                <a:spcPct val="110000"/>
              </a:lnSpc>
              <a:defRPr/>
            </a:pPr>
            <a:r>
              <a:rPr lang="it-IT" dirty="0" smtClean="0">
                <a:cs typeface="Times New Roman" pitchFamily="18" charset="0"/>
              </a:rPr>
              <a:t>Sfrutta una parte maggiore del corpo e strutture anatomiche più robuste</a:t>
            </a:r>
          </a:p>
          <a:p>
            <a:pPr lvl="1" eaLnBrk="1" hangingPunct="1">
              <a:lnSpc>
                <a:spcPct val="110000"/>
              </a:lnSpc>
              <a:defRPr/>
            </a:pPr>
            <a:r>
              <a:rPr lang="it-IT" dirty="0" smtClean="0">
                <a:cs typeface="Times New Roman" pitchFamily="18" charset="0"/>
              </a:rPr>
              <a:t>lascia libere le mani</a:t>
            </a:r>
          </a:p>
          <a:p>
            <a:pPr>
              <a:defRPr/>
            </a:pPr>
            <a:endParaRPr lang="it-IT" sz="2400" dirty="0"/>
          </a:p>
        </p:txBody>
      </p:sp>
      <p:pic>
        <p:nvPicPr>
          <p:cNvPr id="5" name="Immagine 4" descr="foot prop fwd.bmp"/>
          <p:cNvPicPr>
            <a:picLocks noChangeAspect="1"/>
          </p:cNvPicPr>
          <p:nvPr/>
        </p:nvPicPr>
        <p:blipFill>
          <a:blip r:embed="rId4" cstate="print"/>
          <a:srcRect/>
          <a:stretch>
            <a:fillRect/>
          </a:stretch>
        </p:blipFill>
        <p:spPr bwMode="auto">
          <a:xfrm>
            <a:off x="5972472" y="3858766"/>
            <a:ext cx="3028653" cy="2738586"/>
          </a:xfrm>
          <a:prstGeom prst="rect">
            <a:avLst/>
          </a:prstGeom>
          <a:noFill/>
          <a:ln w="9525">
            <a:noFill/>
            <a:miter lim="800000"/>
            <a:headEnd/>
            <a:tailEnd/>
          </a:ln>
        </p:spPr>
      </p:pic>
      <p:sp>
        <p:nvSpPr>
          <p:cNvPr id="195590" name="Segnaposto numero diapositiva 5"/>
          <p:cNvSpPr>
            <a:spLocks noGrp="1"/>
          </p:cNvSpPr>
          <p:nvPr>
            <p:ph type="sldNum" sz="quarter" idx="12"/>
          </p:nvPr>
        </p:nvSpPr>
        <p:spPr>
          <a:noFill/>
        </p:spPr>
        <p:txBody>
          <a:bodyPr/>
          <a:lstStyle/>
          <a:p>
            <a:fld id="{F98D2A1A-76AC-47ED-B10D-566D57108AAE}" type="slidenum">
              <a:rPr lang="it-IT" smtClean="0">
                <a:solidFill>
                  <a:srgbClr val="F8F8F8"/>
                </a:solidFill>
              </a:rPr>
              <a:pPr/>
              <a:t>29</a:t>
            </a:fld>
            <a:endParaRPr lang="it-IT" smtClean="0">
              <a:solidFill>
                <a:srgbClr val="F8F8F8"/>
              </a:solidFill>
            </a:endParaRPr>
          </a:p>
        </p:txBody>
      </p:sp>
      <p:sp>
        <p:nvSpPr>
          <p:cNvPr id="7" name="Rettangolo 6"/>
          <p:cNvSpPr/>
          <p:nvPr/>
        </p:nvSpPr>
        <p:spPr bwMode="auto">
          <a:xfrm>
            <a:off x="6084168" y="4797152"/>
            <a:ext cx="792088" cy="576064"/>
          </a:xfrm>
          <a:prstGeom prst="rect">
            <a:avLst/>
          </a:prstGeom>
          <a:solidFill>
            <a:schemeClr val="tx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it-IT" sz="24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anim calcmode="lin" valueType="num">
                                      <p:cBhvr additive="base">
                                        <p:cTn id="7" dur="500" fill="hold"/>
                                        <p:tgtEl>
                                          <p:spTgt spid="570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03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0371">
                                            <p:txEl>
                                              <p:pRg st="1" end="1"/>
                                            </p:txEl>
                                          </p:spTgt>
                                        </p:tgtEl>
                                        <p:attrNameLst>
                                          <p:attrName>style.visibility</p:attrName>
                                        </p:attrNameLst>
                                      </p:cBhvr>
                                      <p:to>
                                        <p:strVal val="visible"/>
                                      </p:to>
                                    </p:set>
                                    <p:anim calcmode="lin" valueType="num">
                                      <p:cBhvr additive="base">
                                        <p:cTn id="13" dur="500" fill="hold"/>
                                        <p:tgtEl>
                                          <p:spTgt spid="5703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03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0371">
                                            <p:txEl>
                                              <p:pRg st="2" end="2"/>
                                            </p:txEl>
                                          </p:spTgt>
                                        </p:tgtEl>
                                        <p:attrNameLst>
                                          <p:attrName>style.visibility</p:attrName>
                                        </p:attrNameLst>
                                      </p:cBhvr>
                                      <p:to>
                                        <p:strVal val="visible"/>
                                      </p:to>
                                    </p:set>
                                    <p:anim calcmode="lin" valueType="num">
                                      <p:cBhvr additive="base">
                                        <p:cTn id="19" dur="500" fill="hold"/>
                                        <p:tgtEl>
                                          <p:spTgt spid="5703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03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0371">
                                            <p:txEl>
                                              <p:pRg st="3" end="3"/>
                                            </p:txEl>
                                          </p:spTgt>
                                        </p:tgtEl>
                                        <p:attrNameLst>
                                          <p:attrName>style.visibility</p:attrName>
                                        </p:attrNameLst>
                                      </p:cBhvr>
                                      <p:to>
                                        <p:strVal val="visible"/>
                                      </p:to>
                                    </p:set>
                                    <p:anim calcmode="lin" valueType="num">
                                      <p:cBhvr additive="base">
                                        <p:cTn id="25" dur="500" fill="hold"/>
                                        <p:tgtEl>
                                          <p:spTgt spid="5703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03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cBhvr additive="base">
                                        <p:cTn id="3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 calcmode="lin" valueType="num">
                                      <p:cBhvr additive="base">
                                        <p:cTn id="4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 calcmode="lin" valueType="num">
                                      <p:cBhvr additive="base">
                                        <p:cTn id="5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bldLvl="2" autoUpdateAnimBg="0"/>
      <p:bldP spid="4" grpId="0"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04800" y="493489"/>
            <a:ext cx="8153400" cy="703263"/>
          </a:xfrm>
        </p:spPr>
        <p:txBody>
          <a:bodyPr/>
          <a:lstStyle/>
          <a:p>
            <a:pPr algn="ctr" eaLnBrk="1" hangingPunct="1"/>
            <a:r>
              <a:rPr lang="it-IT" b="1" dirty="0" smtClean="0">
                <a:solidFill>
                  <a:srgbClr val="00FF00"/>
                </a:solidFill>
              </a:rPr>
              <a:t>… Ci vuole anche un cuscino?</a:t>
            </a:r>
          </a:p>
        </p:txBody>
      </p:sp>
      <p:sp>
        <p:nvSpPr>
          <p:cNvPr id="256003" name="Rectangle 3"/>
          <p:cNvSpPr>
            <a:spLocks noGrp="1" noChangeArrowheads="1"/>
          </p:cNvSpPr>
          <p:nvPr>
            <p:ph type="body" idx="1"/>
          </p:nvPr>
        </p:nvSpPr>
        <p:spPr>
          <a:xfrm>
            <a:off x="215882" y="1700808"/>
            <a:ext cx="8712237" cy="4514274"/>
          </a:xfrm>
        </p:spPr>
        <p:txBody>
          <a:bodyPr/>
          <a:lstStyle/>
          <a:p>
            <a:pPr eaLnBrk="1" hangingPunct="1">
              <a:buFontTx/>
              <a:buNone/>
            </a:pPr>
            <a:r>
              <a:rPr lang="it-IT" sz="2800" b="1" dirty="0" smtClean="0"/>
              <a:t>Sì!</a:t>
            </a:r>
            <a:r>
              <a:rPr lang="it-IT" sz="2800" dirty="0" smtClean="0"/>
              <a:t> </a:t>
            </a:r>
            <a:r>
              <a:rPr lang="it-IT" sz="2800" b="1" dirty="0" smtClean="0">
                <a:solidFill>
                  <a:srgbClr val="FFFF00"/>
                </a:solidFill>
              </a:rPr>
              <a:t>ogni</a:t>
            </a:r>
            <a:r>
              <a:rPr lang="it-IT" sz="2800" dirty="0" smtClean="0"/>
              <a:t> carrozzina va completata con un cuscino …</a:t>
            </a:r>
          </a:p>
          <a:p>
            <a:pPr eaLnBrk="1" hangingPunct="1">
              <a:buNone/>
            </a:pPr>
            <a:r>
              <a:rPr lang="it-IT" sz="2800" dirty="0" smtClean="0"/>
              <a:t>… che non sarà un cuscino qualsiasi, ma un cuscino:</a:t>
            </a:r>
          </a:p>
          <a:p>
            <a:pPr marL="514350" indent="-514350">
              <a:buFont typeface="+mj-lt"/>
              <a:buAutoNum type="arabicPeriod"/>
            </a:pPr>
            <a:r>
              <a:rPr lang="it-IT" sz="2800" dirty="0" smtClean="0"/>
              <a:t>del </a:t>
            </a:r>
            <a:r>
              <a:rPr lang="it-IT" sz="2800" b="1" dirty="0" smtClean="0">
                <a:solidFill>
                  <a:srgbClr val="FFFF00"/>
                </a:solidFill>
              </a:rPr>
              <a:t>tipo</a:t>
            </a:r>
            <a:r>
              <a:rPr lang="it-IT" sz="2800" dirty="0" smtClean="0"/>
              <a:t> adatto a </a:t>
            </a:r>
          </a:p>
          <a:p>
            <a:pPr marL="914400" lvl="1" indent="-514350">
              <a:buClr>
                <a:srgbClr val="FF0000"/>
              </a:buClr>
              <a:buFont typeface="Wingdings" pitchFamily="2" charset="2"/>
              <a:buChar char="v"/>
            </a:pPr>
            <a:r>
              <a:rPr lang="it-IT" dirty="0" smtClean="0">
                <a:solidFill>
                  <a:schemeClr val="accent2">
                    <a:lumMod val="40000"/>
                    <a:lumOff val="60000"/>
                  </a:schemeClr>
                </a:solidFill>
              </a:rPr>
              <a:t>dare stabilità</a:t>
            </a:r>
            <a:r>
              <a:rPr lang="it-IT" b="1" i="1" dirty="0" smtClean="0">
                <a:solidFill>
                  <a:schemeClr val="accent2">
                    <a:lumMod val="40000"/>
                    <a:lumOff val="60000"/>
                  </a:schemeClr>
                </a:solidFill>
              </a:rPr>
              <a:t> </a:t>
            </a:r>
            <a:r>
              <a:rPr lang="it-IT" dirty="0" smtClean="0">
                <a:solidFill>
                  <a:schemeClr val="accent2">
                    <a:lumMod val="40000"/>
                    <a:lumOff val="60000"/>
                  </a:schemeClr>
                </a:solidFill>
              </a:rPr>
              <a:t>e comfort</a:t>
            </a:r>
          </a:p>
          <a:p>
            <a:pPr marL="914400" lvl="1" indent="-514350">
              <a:buClr>
                <a:srgbClr val="FF0000"/>
              </a:buClr>
              <a:buFont typeface="Wingdings" pitchFamily="2" charset="2"/>
              <a:buChar char="v"/>
            </a:pPr>
            <a:r>
              <a:rPr lang="it-IT" dirty="0" smtClean="0">
                <a:solidFill>
                  <a:schemeClr val="accent2">
                    <a:lumMod val="40000"/>
                    <a:lumOff val="60000"/>
                  </a:schemeClr>
                </a:solidFill>
              </a:rPr>
              <a:t>proteggere la pelle</a:t>
            </a:r>
          </a:p>
          <a:p>
            <a:pPr marL="514350" indent="-514350" eaLnBrk="1" hangingPunct="1">
              <a:buFont typeface="+mj-lt"/>
              <a:buAutoNum type="arabicPeriod"/>
            </a:pPr>
            <a:r>
              <a:rPr lang="it-IT" sz="2800" b="1" dirty="0" smtClean="0">
                <a:solidFill>
                  <a:srgbClr val="FFFF00"/>
                </a:solidFill>
              </a:rPr>
              <a:t>Usato bene </a:t>
            </a:r>
          </a:p>
          <a:p>
            <a:pPr marL="514350" indent="-514350" eaLnBrk="1" hangingPunct="1">
              <a:buFont typeface="+mj-lt"/>
              <a:buAutoNum type="arabicPeriod"/>
            </a:pPr>
            <a:r>
              <a:rPr lang="it-IT" sz="2800" dirty="0" smtClean="0"/>
              <a:t>di </a:t>
            </a:r>
            <a:r>
              <a:rPr lang="it-IT" sz="2800" b="1" dirty="0" smtClean="0">
                <a:solidFill>
                  <a:srgbClr val="FFFF00"/>
                </a:solidFill>
              </a:rPr>
              <a:t>misure</a:t>
            </a:r>
            <a:r>
              <a:rPr lang="it-IT" sz="2800" dirty="0" smtClean="0"/>
              <a:t> consone alla taglia dell’utente </a:t>
            </a:r>
          </a:p>
        </p:txBody>
      </p:sp>
      <p:sp>
        <p:nvSpPr>
          <p:cNvPr id="1032" name="Segnaposto numero diapositiva 7"/>
          <p:cNvSpPr>
            <a:spLocks noGrp="1"/>
          </p:cNvSpPr>
          <p:nvPr>
            <p:ph type="sldNum" sz="quarter" idx="12"/>
          </p:nvPr>
        </p:nvSpPr>
        <p:spPr>
          <a:noFill/>
        </p:spPr>
        <p:txBody>
          <a:bodyPr/>
          <a:lstStyle/>
          <a:p>
            <a:fld id="{F5392967-BB08-4E34-B24C-3FE7C91C6AF7}" type="slidenum">
              <a:rPr lang="it-IT" smtClean="0">
                <a:solidFill>
                  <a:srgbClr val="F8F8F8"/>
                </a:solidFill>
              </a:rPr>
              <a:pPr/>
              <a:t>3</a:t>
            </a:fld>
            <a:endParaRPr lang="it-IT" smtClean="0">
              <a:solidFill>
                <a:srgbClr val="F8F8F8"/>
              </a:solidFill>
            </a:endParaRPr>
          </a:p>
        </p:txBody>
      </p:sp>
      <p:sp>
        <p:nvSpPr>
          <p:cNvPr id="9" name="Freccia a destra 8"/>
          <p:cNvSpPr/>
          <p:nvPr/>
        </p:nvSpPr>
        <p:spPr bwMode="auto">
          <a:xfrm>
            <a:off x="7020272" y="5085184"/>
            <a:ext cx="1728192" cy="108012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it-IT" dirty="0" smtClean="0">
              <a:solidFill>
                <a:srgbClr val="FFFF00"/>
              </a:solidFill>
            </a:endParaRPr>
          </a:p>
        </p:txBody>
      </p:sp>
      <p:sp>
        <p:nvSpPr>
          <p:cNvPr id="10" name="CasellaDiTesto 9"/>
          <p:cNvSpPr txBox="1"/>
          <p:nvPr/>
        </p:nvSpPr>
        <p:spPr>
          <a:xfrm>
            <a:off x="5004048" y="3284984"/>
            <a:ext cx="3240360" cy="954107"/>
          </a:xfrm>
          <a:prstGeom prst="rect">
            <a:avLst/>
          </a:prstGeom>
          <a:solidFill>
            <a:srgbClr val="002060"/>
          </a:solidFill>
        </p:spPr>
        <p:txBody>
          <a:bodyPr wrap="square" rtlCol="0" anchor="ctr">
            <a:spAutoFit/>
          </a:bodyPr>
          <a:lstStyle/>
          <a:p>
            <a:r>
              <a:rPr lang="it-IT" sz="2800" b="0" dirty="0" smtClean="0">
                <a:solidFill>
                  <a:srgbClr val="9933FF">
                    <a:lumMod val="40000"/>
                    <a:lumOff val="60000"/>
                  </a:srgbClr>
                </a:solidFill>
              </a:rPr>
              <a:t>Secondo le esigenze individuali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additive="base">
                                        <p:cTn id="7" dur="500" fill="hold"/>
                                        <p:tgtEl>
                                          <p:spTgt spid="256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03">
                                            <p:txEl>
                                              <p:pRg st="1" end="1"/>
                                            </p:txEl>
                                          </p:spTgt>
                                        </p:tgtEl>
                                        <p:attrNameLst>
                                          <p:attrName>style.visibility</p:attrName>
                                        </p:attrNameLst>
                                      </p:cBhvr>
                                      <p:to>
                                        <p:strVal val="visible"/>
                                      </p:to>
                                    </p:set>
                                    <p:anim calcmode="lin" valueType="num">
                                      <p:cBhvr additive="base">
                                        <p:cTn id="13" dur="500" fill="hold"/>
                                        <p:tgtEl>
                                          <p:spTgt spid="256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03">
                                            <p:txEl>
                                              <p:pRg st="2" end="2"/>
                                            </p:txEl>
                                          </p:spTgt>
                                        </p:tgtEl>
                                        <p:attrNameLst>
                                          <p:attrName>style.visibility</p:attrName>
                                        </p:attrNameLst>
                                      </p:cBhvr>
                                      <p:to>
                                        <p:strVal val="visible"/>
                                      </p:to>
                                    </p:set>
                                    <p:anim calcmode="lin" valueType="num">
                                      <p:cBhvr additive="base">
                                        <p:cTn id="19" dur="500" fill="hold"/>
                                        <p:tgtEl>
                                          <p:spTgt spid="2560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256003">
                                            <p:txEl>
                                              <p:pRg st="3" end="3"/>
                                            </p:txEl>
                                          </p:spTgt>
                                        </p:tgtEl>
                                        <p:attrNameLst>
                                          <p:attrName>style.visibility</p:attrName>
                                        </p:attrNameLst>
                                      </p:cBhvr>
                                      <p:to>
                                        <p:strVal val="visible"/>
                                      </p:to>
                                    </p:set>
                                    <p:anim calcmode="lin" valueType="num">
                                      <p:cBhvr additive="base">
                                        <p:cTn id="23" dur="500" fill="hold"/>
                                        <p:tgtEl>
                                          <p:spTgt spid="25600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560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VOLO.WAV"/>
                                        </p:tgtEl>
                                      </p:cMediaNode>
                                    </p:audio>
                                  </p:subTnLst>
                                </p:cTn>
                              </p:par>
                              <p:par>
                                <p:cTn id="25" presetID="2" presetClass="entr" presetSubtype="8" fill="hold" grpId="0" nodeType="withEffect">
                                  <p:stCondLst>
                                    <p:cond delay="0"/>
                                  </p:stCondLst>
                                  <p:childTnLst>
                                    <p:set>
                                      <p:cBhvr>
                                        <p:cTn id="26" dur="1" fill="hold">
                                          <p:stCondLst>
                                            <p:cond delay="0"/>
                                          </p:stCondLst>
                                        </p:cTn>
                                        <p:tgtEl>
                                          <p:spTgt spid="256003">
                                            <p:txEl>
                                              <p:pRg st="4" end="4"/>
                                            </p:txEl>
                                          </p:spTgt>
                                        </p:tgtEl>
                                        <p:attrNameLst>
                                          <p:attrName>style.visibility</p:attrName>
                                        </p:attrNameLst>
                                      </p:cBhvr>
                                      <p:to>
                                        <p:strVal val="visible"/>
                                      </p:to>
                                    </p:set>
                                    <p:anim calcmode="lin" valueType="num">
                                      <p:cBhvr additive="base">
                                        <p:cTn id="27" dur="500" fill="hold"/>
                                        <p:tgtEl>
                                          <p:spTgt spid="25600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560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O.WAV"/>
                                        </p:tgtEl>
                                      </p:cMediaNode>
                                    </p:audio>
                                  </p:sub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6003">
                                            <p:txEl>
                                              <p:pRg st="5" end="5"/>
                                            </p:txEl>
                                          </p:spTgt>
                                        </p:tgtEl>
                                        <p:attrNameLst>
                                          <p:attrName>style.visibility</p:attrName>
                                        </p:attrNameLst>
                                      </p:cBhvr>
                                      <p:to>
                                        <p:strVal val="visible"/>
                                      </p:to>
                                    </p:set>
                                    <p:anim calcmode="lin" valueType="num">
                                      <p:cBhvr additive="base">
                                        <p:cTn id="37" dur="500" fill="hold"/>
                                        <p:tgtEl>
                                          <p:spTgt spid="2560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0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6003">
                                            <p:txEl>
                                              <p:pRg st="6" end="6"/>
                                            </p:txEl>
                                          </p:spTgt>
                                        </p:tgtEl>
                                        <p:attrNameLst>
                                          <p:attrName>style.visibility</p:attrName>
                                        </p:attrNameLst>
                                      </p:cBhvr>
                                      <p:to>
                                        <p:strVal val="visible"/>
                                      </p:to>
                                    </p:set>
                                    <p:anim calcmode="lin" valueType="num">
                                      <p:cBhvr additive="base">
                                        <p:cTn id="43" dur="500" fill="hold"/>
                                        <p:tgtEl>
                                          <p:spTgt spid="2560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600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autoUpdateAnimBg="0"/>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404813"/>
            <a:ext cx="9144000" cy="519112"/>
          </a:xfrm>
        </p:spPr>
        <p:txBody>
          <a:bodyPr/>
          <a:lstStyle/>
          <a:p>
            <a:pPr algn="ctr" eaLnBrk="1" hangingPunct="1"/>
            <a:r>
              <a:rPr lang="it-IT" sz="3300" b="1" smtClean="0">
                <a:solidFill>
                  <a:srgbClr val="00FF00"/>
                </a:solidFill>
              </a:rPr>
              <a:t>L’autospinta a piede è funzionale se:</a:t>
            </a:r>
          </a:p>
        </p:txBody>
      </p:sp>
      <p:sp>
        <p:nvSpPr>
          <p:cNvPr id="552963" name="Rectangle 3"/>
          <p:cNvSpPr>
            <a:spLocks noGrp="1" noChangeArrowheads="1"/>
          </p:cNvSpPr>
          <p:nvPr>
            <p:ph type="body" idx="1"/>
          </p:nvPr>
        </p:nvSpPr>
        <p:spPr>
          <a:xfrm>
            <a:off x="457200" y="1268413"/>
            <a:ext cx="5791200" cy="5284787"/>
          </a:xfrm>
        </p:spPr>
        <p:txBody>
          <a:bodyPr/>
          <a:lstStyle/>
          <a:p>
            <a:pPr eaLnBrk="1" hangingPunct="1">
              <a:buClr>
                <a:srgbClr val="FF0000"/>
              </a:buClr>
              <a:buFont typeface="Wingdings" pitchFamily="2" charset="2"/>
              <a:buChar char="Ø"/>
            </a:pPr>
            <a:r>
              <a:rPr lang="it-IT" sz="2200" smtClean="0"/>
              <a:t>La carrozzina ha l’altezza giusta</a:t>
            </a:r>
          </a:p>
          <a:p>
            <a:pPr eaLnBrk="1" hangingPunct="1">
              <a:buClr>
                <a:srgbClr val="FF0000"/>
              </a:buClr>
              <a:buFont typeface="Wingdings" pitchFamily="2" charset="2"/>
              <a:buChar char="Ø"/>
            </a:pPr>
            <a:r>
              <a:rPr lang="it-IT" sz="2200" smtClean="0"/>
              <a:t>La carrozzina ha i supporti pedane staccabili</a:t>
            </a:r>
          </a:p>
          <a:p>
            <a:pPr eaLnBrk="1" hangingPunct="1">
              <a:buClr>
                <a:srgbClr val="FF0000"/>
              </a:buClr>
              <a:buFont typeface="Wingdings" pitchFamily="2" charset="2"/>
              <a:buChar char="Ø"/>
            </a:pPr>
            <a:r>
              <a:rPr lang="it-IT" sz="2200" smtClean="0"/>
              <a:t>Il sedile è orizzontale o poco inclinato in avanti (</a:t>
            </a:r>
            <a:r>
              <a:rPr lang="it-IT" sz="2200" smtClean="0">
                <a:solidFill>
                  <a:srgbClr val="FFFF00"/>
                </a:solidFill>
              </a:rPr>
              <a:t>assetto!</a:t>
            </a:r>
            <a:r>
              <a:rPr lang="it-IT" sz="2200" smtClean="0"/>
              <a:t>)</a:t>
            </a:r>
          </a:p>
          <a:p>
            <a:pPr eaLnBrk="1" hangingPunct="1">
              <a:buClr>
                <a:srgbClr val="FF0000"/>
              </a:buClr>
              <a:buFont typeface="Wingdings" pitchFamily="2" charset="2"/>
              <a:buChar char="Ø"/>
            </a:pPr>
            <a:r>
              <a:rPr lang="it-IT" sz="2200" smtClean="0"/>
              <a:t>la carrozzina è scorrevole (</a:t>
            </a:r>
            <a:r>
              <a:rPr lang="it-IT" sz="2200" smtClean="0">
                <a:solidFill>
                  <a:srgbClr val="FFFF00"/>
                </a:solidFill>
              </a:rPr>
              <a:t>assetto!</a:t>
            </a:r>
            <a:r>
              <a:rPr lang="it-IT" sz="2200" smtClean="0"/>
              <a:t>)</a:t>
            </a:r>
          </a:p>
          <a:p>
            <a:pPr eaLnBrk="1" hangingPunct="1">
              <a:buClr>
                <a:srgbClr val="FF0000"/>
              </a:buClr>
              <a:buFont typeface="Wingdings" pitchFamily="2" charset="2"/>
              <a:buChar char="Ø"/>
            </a:pPr>
            <a:r>
              <a:rPr lang="it-IT" sz="2200" smtClean="0"/>
              <a:t>Le rotelle sono piccole e spostate in fuori</a:t>
            </a:r>
          </a:p>
          <a:p>
            <a:pPr eaLnBrk="1" hangingPunct="1">
              <a:buClr>
                <a:srgbClr val="FF0000"/>
              </a:buClr>
              <a:buFont typeface="Wingdings" pitchFamily="2" charset="2"/>
              <a:buChar char="Ø"/>
            </a:pPr>
            <a:r>
              <a:rPr lang="it-IT" sz="2200" smtClean="0"/>
              <a:t>Il cuscino è sottile e ha la parte anteriore morbida</a:t>
            </a:r>
          </a:p>
          <a:p>
            <a:pPr eaLnBrk="1" hangingPunct="1">
              <a:buClr>
                <a:srgbClr val="FF0000"/>
              </a:buClr>
              <a:buFont typeface="Wingdings" pitchFamily="2" charset="2"/>
              <a:buChar char="Ø"/>
            </a:pPr>
            <a:r>
              <a:rPr lang="it-IT" sz="2200" smtClean="0"/>
              <a:t>Il cuscino è un po’ più corto dello standard</a:t>
            </a:r>
          </a:p>
          <a:p>
            <a:pPr eaLnBrk="1" hangingPunct="1">
              <a:buClr>
                <a:srgbClr val="FF0000"/>
              </a:buClr>
              <a:buFont typeface="Wingdings" pitchFamily="2" charset="2"/>
              <a:buChar char="Ø"/>
            </a:pPr>
            <a:r>
              <a:rPr lang="it-IT" sz="2200" smtClean="0"/>
              <a:t>Il cuscino è ben fissato</a:t>
            </a:r>
          </a:p>
          <a:p>
            <a:pPr eaLnBrk="1" hangingPunct="1">
              <a:buClr>
                <a:srgbClr val="FF0000"/>
              </a:buClr>
              <a:buFont typeface="Wingdings" pitchFamily="2" charset="2"/>
              <a:buChar char="Ø"/>
            </a:pPr>
            <a:r>
              <a:rPr lang="it-IT" sz="2200" smtClean="0"/>
              <a:t>L’occupante impara a flettere il tronco quando si spinge</a:t>
            </a:r>
          </a:p>
        </p:txBody>
      </p:sp>
      <p:pic>
        <p:nvPicPr>
          <p:cNvPr id="552964" name="Picture 4"/>
          <p:cNvPicPr>
            <a:picLocks noChangeArrowheads="1"/>
          </p:cNvPicPr>
          <p:nvPr/>
        </p:nvPicPr>
        <p:blipFill>
          <a:blip r:embed="rId4" cstate="print"/>
          <a:srcRect l="22052" r="22818"/>
          <a:stretch>
            <a:fillRect/>
          </a:stretch>
        </p:blipFill>
        <p:spPr bwMode="auto">
          <a:xfrm>
            <a:off x="6400800" y="1130300"/>
            <a:ext cx="2447925" cy="2514600"/>
          </a:xfrm>
          <a:prstGeom prst="rect">
            <a:avLst/>
          </a:prstGeom>
          <a:noFill/>
          <a:ln w="9525">
            <a:noFill/>
            <a:miter lim="800000"/>
            <a:headEnd/>
            <a:tailEnd/>
          </a:ln>
        </p:spPr>
      </p:pic>
      <p:pic>
        <p:nvPicPr>
          <p:cNvPr id="552965" name="Picture 5" descr="a piede"/>
          <p:cNvPicPr>
            <a:picLocks noChangeAspect="1" noChangeArrowheads="1"/>
          </p:cNvPicPr>
          <p:nvPr/>
        </p:nvPicPr>
        <p:blipFill>
          <a:blip r:embed="rId5" cstate="print"/>
          <a:srcRect l="18561" r="13498"/>
          <a:stretch>
            <a:fillRect/>
          </a:stretch>
        </p:blipFill>
        <p:spPr bwMode="auto">
          <a:xfrm>
            <a:off x="6854825" y="3717925"/>
            <a:ext cx="1676400" cy="2735263"/>
          </a:xfrm>
          <a:prstGeom prst="rect">
            <a:avLst/>
          </a:prstGeom>
          <a:noFill/>
          <a:ln w="9525">
            <a:noFill/>
            <a:miter lim="800000"/>
            <a:headEnd/>
            <a:tailEnd/>
          </a:ln>
        </p:spPr>
      </p:pic>
      <p:sp>
        <p:nvSpPr>
          <p:cNvPr id="196615" name="Segnaposto numero diapositiva 6"/>
          <p:cNvSpPr>
            <a:spLocks noGrp="1"/>
          </p:cNvSpPr>
          <p:nvPr>
            <p:ph type="sldNum" sz="quarter" idx="12"/>
          </p:nvPr>
        </p:nvSpPr>
        <p:spPr>
          <a:noFill/>
        </p:spPr>
        <p:txBody>
          <a:bodyPr/>
          <a:lstStyle/>
          <a:p>
            <a:fld id="{86F8A82D-2D72-41B8-AF47-33FAA1AA465D}" type="slidenum">
              <a:rPr lang="it-IT" smtClean="0">
                <a:solidFill>
                  <a:srgbClr val="F8F8F8"/>
                </a:solidFill>
              </a:rPr>
              <a:pPr/>
              <a:t>30</a:t>
            </a:fld>
            <a:endParaRPr lang="it-IT" smtClean="0">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63">
                                            <p:txEl>
                                              <p:pRg st="0" end="0"/>
                                            </p:txEl>
                                          </p:spTgt>
                                        </p:tgtEl>
                                        <p:attrNameLst>
                                          <p:attrName>style.visibility</p:attrName>
                                        </p:attrNameLst>
                                      </p:cBhvr>
                                      <p:to>
                                        <p:strVal val="visible"/>
                                      </p:to>
                                    </p:set>
                                    <p:anim calcmode="lin" valueType="num">
                                      <p:cBhvr additive="base">
                                        <p:cTn id="7" dur="500" fill="hold"/>
                                        <p:tgtEl>
                                          <p:spTgt spid="552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22" presetClass="entr" presetSubtype="4" fill="hold" grpId="0" nodeType="withEffect" nodePh="1">
                                  <p:stCondLst>
                                    <p:cond delay="0"/>
                                  </p:stCondLst>
                                  <p:endCondLst>
                                    <p:cond evt="begin" delay="0">
                                      <p:tn val="9"/>
                                    </p:cond>
                                  </p:endCondLst>
                                  <p:childTnLst>
                                    <p:set>
                                      <p:cBhvr>
                                        <p:cTn id="10" dur="1" fill="hold">
                                          <p:stCondLst>
                                            <p:cond delay="0"/>
                                          </p:stCondLst>
                                        </p:cTn>
                                        <p:tgtEl>
                                          <p:spTgt spid="552964"/>
                                        </p:tgtEl>
                                        <p:attrNameLst>
                                          <p:attrName>style.visibility</p:attrName>
                                        </p:attrNameLst>
                                      </p:cBhvr>
                                      <p:to>
                                        <p:strVal val="visible"/>
                                      </p:to>
                                    </p:set>
                                    <p:animEffect transition="in" filter="wipe(down)">
                                      <p:cBhvr>
                                        <p:cTn id="11" dur="500"/>
                                        <p:tgtEl>
                                          <p:spTgt spid="5529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52965"/>
                                        </p:tgtEl>
                                        <p:attrNameLst>
                                          <p:attrName>style.visibility</p:attrName>
                                        </p:attrNameLst>
                                      </p:cBhvr>
                                      <p:to>
                                        <p:strVal val="visible"/>
                                      </p:to>
                                    </p:set>
                                    <p:anim calcmode="lin" valueType="num">
                                      <p:cBhvr additive="base">
                                        <p:cTn id="16" dur="500" fill="hold"/>
                                        <p:tgtEl>
                                          <p:spTgt spid="552965"/>
                                        </p:tgtEl>
                                        <p:attrNameLst>
                                          <p:attrName>ppt_x</p:attrName>
                                        </p:attrNameLst>
                                      </p:cBhvr>
                                      <p:tavLst>
                                        <p:tav tm="0">
                                          <p:val>
                                            <p:strVal val="#ppt_x"/>
                                          </p:val>
                                        </p:tav>
                                        <p:tav tm="100000">
                                          <p:val>
                                            <p:strVal val="#ppt_x"/>
                                          </p:val>
                                        </p:tav>
                                      </p:tavLst>
                                    </p:anim>
                                    <p:anim calcmode="lin" valueType="num">
                                      <p:cBhvr additive="base">
                                        <p:cTn id="17" dur="500" fill="hold"/>
                                        <p:tgtEl>
                                          <p:spTgt spid="55296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52963">
                                            <p:txEl>
                                              <p:pRg st="1" end="1"/>
                                            </p:txEl>
                                          </p:spTgt>
                                        </p:tgtEl>
                                        <p:attrNameLst>
                                          <p:attrName>style.visibility</p:attrName>
                                        </p:attrNameLst>
                                      </p:cBhvr>
                                      <p:to>
                                        <p:strVal val="visible"/>
                                      </p:to>
                                    </p:set>
                                    <p:anim calcmode="lin" valueType="num">
                                      <p:cBhvr additive="base">
                                        <p:cTn id="22" dur="500" fill="hold"/>
                                        <p:tgtEl>
                                          <p:spTgt spid="55296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529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52963">
                                            <p:txEl>
                                              <p:pRg st="2" end="2"/>
                                            </p:txEl>
                                          </p:spTgt>
                                        </p:tgtEl>
                                        <p:attrNameLst>
                                          <p:attrName>style.visibility</p:attrName>
                                        </p:attrNameLst>
                                      </p:cBhvr>
                                      <p:to>
                                        <p:strVal val="visible"/>
                                      </p:to>
                                    </p:set>
                                    <p:anim calcmode="lin" valueType="num">
                                      <p:cBhvr additive="base">
                                        <p:cTn id="28" dur="500" fill="hold"/>
                                        <p:tgtEl>
                                          <p:spTgt spid="55296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5529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52963">
                                            <p:txEl>
                                              <p:pRg st="3" end="3"/>
                                            </p:txEl>
                                          </p:spTgt>
                                        </p:tgtEl>
                                        <p:attrNameLst>
                                          <p:attrName>style.visibility</p:attrName>
                                        </p:attrNameLst>
                                      </p:cBhvr>
                                      <p:to>
                                        <p:strVal val="visible"/>
                                      </p:to>
                                    </p:set>
                                    <p:anim calcmode="lin" valueType="num">
                                      <p:cBhvr additive="base">
                                        <p:cTn id="34" dur="500" fill="hold"/>
                                        <p:tgtEl>
                                          <p:spTgt spid="552963">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529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52963">
                                            <p:txEl>
                                              <p:pRg st="4" end="4"/>
                                            </p:txEl>
                                          </p:spTgt>
                                        </p:tgtEl>
                                        <p:attrNameLst>
                                          <p:attrName>style.visibility</p:attrName>
                                        </p:attrNameLst>
                                      </p:cBhvr>
                                      <p:to>
                                        <p:strVal val="visible"/>
                                      </p:to>
                                    </p:set>
                                    <p:anim calcmode="lin" valueType="num">
                                      <p:cBhvr additive="base">
                                        <p:cTn id="40" dur="500" fill="hold"/>
                                        <p:tgtEl>
                                          <p:spTgt spid="552963">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529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552963">
                                            <p:txEl>
                                              <p:pRg st="5" end="5"/>
                                            </p:txEl>
                                          </p:spTgt>
                                        </p:tgtEl>
                                        <p:attrNameLst>
                                          <p:attrName>style.visibility</p:attrName>
                                        </p:attrNameLst>
                                      </p:cBhvr>
                                      <p:to>
                                        <p:strVal val="visible"/>
                                      </p:to>
                                    </p:set>
                                    <p:anim calcmode="lin" valueType="num">
                                      <p:cBhvr additive="base">
                                        <p:cTn id="46" dur="500" fill="hold"/>
                                        <p:tgtEl>
                                          <p:spTgt spid="552963">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529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52963">
                                            <p:txEl>
                                              <p:pRg st="6" end="6"/>
                                            </p:txEl>
                                          </p:spTgt>
                                        </p:tgtEl>
                                        <p:attrNameLst>
                                          <p:attrName>style.visibility</p:attrName>
                                        </p:attrNameLst>
                                      </p:cBhvr>
                                      <p:to>
                                        <p:strVal val="visible"/>
                                      </p:to>
                                    </p:set>
                                    <p:anim calcmode="lin" valueType="num">
                                      <p:cBhvr additive="base">
                                        <p:cTn id="52" dur="500" fill="hold"/>
                                        <p:tgtEl>
                                          <p:spTgt spid="55296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529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552963">
                                            <p:txEl>
                                              <p:pRg st="7" end="7"/>
                                            </p:txEl>
                                          </p:spTgt>
                                        </p:tgtEl>
                                        <p:attrNameLst>
                                          <p:attrName>style.visibility</p:attrName>
                                        </p:attrNameLst>
                                      </p:cBhvr>
                                      <p:to>
                                        <p:strVal val="visible"/>
                                      </p:to>
                                    </p:set>
                                    <p:anim calcmode="lin" valueType="num">
                                      <p:cBhvr additive="base">
                                        <p:cTn id="58" dur="500" fill="hold"/>
                                        <p:tgtEl>
                                          <p:spTgt spid="552963">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55296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552963">
                                            <p:txEl>
                                              <p:pRg st="8" end="8"/>
                                            </p:txEl>
                                          </p:spTgt>
                                        </p:tgtEl>
                                        <p:attrNameLst>
                                          <p:attrName>style.visibility</p:attrName>
                                        </p:attrNameLst>
                                      </p:cBhvr>
                                      <p:to>
                                        <p:strVal val="visible"/>
                                      </p:to>
                                    </p:set>
                                    <p:anim calcmode="lin" valueType="num">
                                      <p:cBhvr additive="base">
                                        <p:cTn id="64" dur="500" fill="hold"/>
                                        <p:tgtEl>
                                          <p:spTgt spid="552963">
                                            <p:txEl>
                                              <p:pRg st="8" end="8"/>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55296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build="p" bldLvl="2" autoUpdateAnimBg="0"/>
      <p:bldP spid="55296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381000" y="214312"/>
            <a:ext cx="8382000" cy="1342480"/>
          </a:xfrm>
        </p:spPr>
        <p:txBody>
          <a:bodyPr/>
          <a:lstStyle/>
          <a:p>
            <a:pPr algn="ctr" eaLnBrk="1" hangingPunct="1">
              <a:lnSpc>
                <a:spcPct val="90000"/>
              </a:lnSpc>
            </a:pPr>
            <a:r>
              <a:rPr lang="it-IT" b="1" dirty="0" smtClean="0">
                <a:solidFill>
                  <a:srgbClr val="00FF00"/>
                </a:solidFill>
              </a:rPr>
              <a:t>Per dare </a:t>
            </a:r>
            <a:r>
              <a:rPr lang="it-IT" b="1" i="1" dirty="0" smtClean="0">
                <a:solidFill>
                  <a:srgbClr val="00FF00"/>
                </a:solidFill>
              </a:rPr>
              <a:t>un buon appoggio  posteriore a bacino e tronco</a:t>
            </a:r>
            <a:r>
              <a:rPr lang="it-IT" b="1" dirty="0" smtClean="0">
                <a:solidFill>
                  <a:srgbClr val="00FF00"/>
                </a:solidFill>
              </a:rPr>
              <a:t>:</a:t>
            </a:r>
          </a:p>
        </p:txBody>
      </p:sp>
      <p:sp>
        <p:nvSpPr>
          <p:cNvPr id="231427" name="Rectangle 3"/>
          <p:cNvSpPr>
            <a:spLocks noGrp="1" noChangeArrowheads="1"/>
          </p:cNvSpPr>
          <p:nvPr>
            <p:ph type="body" idx="1"/>
          </p:nvPr>
        </p:nvSpPr>
        <p:spPr>
          <a:xfrm>
            <a:off x="683569" y="1772816"/>
            <a:ext cx="7560840" cy="3096344"/>
          </a:xfrm>
        </p:spPr>
        <p:txBody>
          <a:bodyPr/>
          <a:lstStyle/>
          <a:p>
            <a:pPr marL="609600" indent="-609600" eaLnBrk="1" hangingPunct="1">
              <a:lnSpc>
                <a:spcPct val="110000"/>
              </a:lnSpc>
              <a:buFontTx/>
              <a:buNone/>
            </a:pPr>
            <a:r>
              <a:rPr lang="it-IT" dirty="0" smtClean="0"/>
              <a:t>Stabiliamo </a:t>
            </a:r>
            <a:r>
              <a:rPr lang="it-IT" dirty="0" smtClean="0">
                <a:solidFill>
                  <a:srgbClr val="FFFF00"/>
                </a:solidFill>
              </a:rPr>
              <a:t>individualmente</a:t>
            </a:r>
            <a:r>
              <a:rPr lang="it-IT" dirty="0" smtClean="0"/>
              <a:t>:</a:t>
            </a:r>
          </a:p>
          <a:p>
            <a:pPr marL="609600" indent="-609600" eaLnBrk="1" hangingPunct="1">
              <a:lnSpc>
                <a:spcPct val="110000"/>
              </a:lnSpc>
              <a:buNone/>
            </a:pPr>
            <a:endParaRPr lang="it-IT" sz="1400" dirty="0" smtClean="0"/>
          </a:p>
          <a:p>
            <a:pPr marL="609600" indent="-609600" eaLnBrk="1" hangingPunct="1">
              <a:lnSpc>
                <a:spcPct val="110000"/>
              </a:lnSpc>
              <a:buFont typeface="+mj-lt"/>
              <a:buAutoNum type="arabicPeriod"/>
            </a:pPr>
            <a:r>
              <a:rPr lang="it-IT" dirty="0" smtClean="0">
                <a:solidFill>
                  <a:srgbClr val="FFFF00"/>
                </a:solidFill>
              </a:rPr>
              <a:t>l’altezza dello schienale </a:t>
            </a:r>
          </a:p>
          <a:p>
            <a:pPr marL="609600" indent="-609600" eaLnBrk="1" hangingPunct="1">
              <a:lnSpc>
                <a:spcPct val="110000"/>
              </a:lnSpc>
              <a:buFont typeface="+mj-lt"/>
              <a:buAutoNum type="arabicPeriod"/>
            </a:pPr>
            <a:r>
              <a:rPr lang="it-IT" dirty="0" smtClean="0">
                <a:solidFill>
                  <a:srgbClr val="FFFF00"/>
                </a:solidFill>
              </a:rPr>
              <a:t>l’inclinazione dello schienale</a:t>
            </a:r>
          </a:p>
          <a:p>
            <a:pPr marL="609600" indent="-609600" eaLnBrk="1" hangingPunct="1">
              <a:lnSpc>
                <a:spcPct val="110000"/>
              </a:lnSpc>
              <a:buFont typeface="+mj-lt"/>
              <a:buAutoNum type="arabicPeriod"/>
            </a:pPr>
            <a:r>
              <a:rPr lang="it-IT" dirty="0" smtClean="0">
                <a:solidFill>
                  <a:srgbClr val="FFFF00"/>
                </a:solidFill>
              </a:rPr>
              <a:t>Il tipo di schienale</a:t>
            </a:r>
          </a:p>
        </p:txBody>
      </p:sp>
      <p:sp>
        <p:nvSpPr>
          <p:cNvPr id="201734" name="Segnaposto numero diapositiva 6"/>
          <p:cNvSpPr>
            <a:spLocks noGrp="1"/>
          </p:cNvSpPr>
          <p:nvPr>
            <p:ph type="sldNum" sz="quarter" idx="12"/>
          </p:nvPr>
        </p:nvSpPr>
        <p:spPr>
          <a:noFill/>
        </p:spPr>
        <p:txBody>
          <a:bodyPr/>
          <a:lstStyle/>
          <a:p>
            <a:fld id="{DE33A555-DC32-4C1A-84F2-36EB4D57B022}" type="slidenum">
              <a:rPr lang="it-IT" smtClean="0"/>
              <a:pPr/>
              <a:t>31</a:t>
            </a:fld>
            <a:endParaRPr lang="it-IT" smtClean="0"/>
          </a:p>
        </p:txBody>
      </p:sp>
      <p:sp>
        <p:nvSpPr>
          <p:cNvPr id="5" name="CasellaDiTesto 4"/>
          <p:cNvSpPr txBox="1"/>
          <p:nvPr/>
        </p:nvSpPr>
        <p:spPr>
          <a:xfrm>
            <a:off x="179512" y="5766355"/>
            <a:ext cx="8820472" cy="830997"/>
          </a:xfrm>
          <a:prstGeom prst="rect">
            <a:avLst/>
          </a:prstGeom>
          <a:solidFill>
            <a:schemeClr val="bg2">
              <a:lumMod val="75000"/>
            </a:schemeClr>
          </a:solidFill>
        </p:spPr>
        <p:txBody>
          <a:bodyPr wrap="square" rtlCol="0">
            <a:spAutoFit/>
          </a:bodyPr>
          <a:lstStyle/>
          <a:p>
            <a:r>
              <a:rPr lang="it-IT" dirty="0" smtClean="0"/>
              <a:t>Il mal di schiena è il lamento più frequente </a:t>
            </a:r>
            <a:r>
              <a:rPr lang="it-IT" b="0" dirty="0" smtClean="0"/>
              <a:t>(Comfort and </a:t>
            </a:r>
            <a:r>
              <a:rPr lang="it-IT" b="0" dirty="0" err="1" smtClean="0"/>
              <a:t>Stability</a:t>
            </a:r>
            <a:r>
              <a:rPr lang="it-IT" b="0" dirty="0" smtClean="0"/>
              <a:t> </a:t>
            </a:r>
            <a:r>
              <a:rPr lang="it-IT" b="0" dirty="0" err="1" smtClean="0"/>
              <a:t>of</a:t>
            </a:r>
            <a:r>
              <a:rPr lang="it-IT" b="0" dirty="0" smtClean="0"/>
              <a:t> </a:t>
            </a:r>
            <a:r>
              <a:rPr lang="it-IT" b="0" dirty="0" err="1" smtClean="0"/>
              <a:t>Wheelchair</a:t>
            </a:r>
            <a:r>
              <a:rPr lang="it-IT" b="0" dirty="0" smtClean="0"/>
              <a:t> </a:t>
            </a:r>
            <a:r>
              <a:rPr lang="it-IT" b="0" dirty="0" err="1" smtClean="0"/>
              <a:t>Backrests</a:t>
            </a:r>
            <a:r>
              <a:rPr lang="it-IT" b="0" dirty="0" smtClean="0"/>
              <a:t> , Hong </a:t>
            </a:r>
            <a:r>
              <a:rPr lang="it-IT" b="0" dirty="0" err="1" smtClean="0"/>
              <a:t>et</a:t>
            </a:r>
            <a:r>
              <a:rPr lang="it-IT" b="0" dirty="0" smtClean="0"/>
              <a:t> al., ISS 2011)</a:t>
            </a:r>
            <a:endParaRPr lang="it-IT" b="0" dirty="0" smtClean="0">
              <a:solidFill>
                <a:schemeClr val="bg1"/>
              </a:solidFill>
            </a:endParaRPr>
          </a:p>
        </p:txBody>
      </p:sp>
      <p:sp>
        <p:nvSpPr>
          <p:cNvPr id="6" name="CasellaDiTesto 5"/>
          <p:cNvSpPr txBox="1"/>
          <p:nvPr/>
        </p:nvSpPr>
        <p:spPr>
          <a:xfrm>
            <a:off x="179512" y="4911551"/>
            <a:ext cx="8820472" cy="461665"/>
          </a:xfrm>
          <a:prstGeom prst="rect">
            <a:avLst/>
          </a:prstGeom>
          <a:solidFill>
            <a:schemeClr val="bg2">
              <a:lumMod val="75000"/>
            </a:schemeClr>
          </a:solidFill>
        </p:spPr>
        <p:txBody>
          <a:bodyPr wrap="square" rtlCol="0">
            <a:spAutoFit/>
          </a:bodyPr>
          <a:lstStyle/>
          <a:p>
            <a:pPr algn="ctr"/>
            <a:r>
              <a:rPr lang="it-IT" dirty="0" smtClean="0"/>
              <a:t>La stabilità della postura è molto legata allo schienale</a:t>
            </a:r>
            <a:endParaRPr lang="it-IT" b="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381000" y="214313"/>
            <a:ext cx="8382000" cy="609600"/>
          </a:xfrm>
        </p:spPr>
        <p:txBody>
          <a:bodyPr/>
          <a:lstStyle/>
          <a:p>
            <a:pPr algn="ctr" eaLnBrk="1" hangingPunct="1">
              <a:lnSpc>
                <a:spcPct val="90000"/>
              </a:lnSpc>
            </a:pPr>
            <a:r>
              <a:rPr lang="it-IT" sz="3400" b="1" dirty="0" smtClean="0">
                <a:solidFill>
                  <a:srgbClr val="00FF00"/>
                </a:solidFill>
              </a:rPr>
              <a:t>Stabiliamo l’altezza dello schienale</a:t>
            </a:r>
          </a:p>
        </p:txBody>
      </p:sp>
      <p:sp>
        <p:nvSpPr>
          <p:cNvPr id="231427" name="Rectangle 3"/>
          <p:cNvSpPr>
            <a:spLocks noGrp="1" noChangeArrowheads="1"/>
          </p:cNvSpPr>
          <p:nvPr>
            <p:ph type="body" idx="1"/>
          </p:nvPr>
        </p:nvSpPr>
        <p:spPr>
          <a:xfrm>
            <a:off x="144463" y="908721"/>
            <a:ext cx="6155729" cy="5328592"/>
          </a:xfrm>
        </p:spPr>
        <p:txBody>
          <a:bodyPr>
            <a:normAutofit/>
          </a:bodyPr>
          <a:lstStyle/>
          <a:p>
            <a:pPr marL="0" indent="0" eaLnBrk="1" hangingPunct="1">
              <a:lnSpc>
                <a:spcPct val="110000"/>
              </a:lnSpc>
              <a:buFontTx/>
              <a:buNone/>
            </a:pPr>
            <a:r>
              <a:rPr lang="it-IT" sz="2400" b="1" dirty="0" smtClean="0">
                <a:solidFill>
                  <a:srgbClr val="00FF00"/>
                </a:solidFill>
              </a:rPr>
              <a:t>(carrozzine manuali)</a:t>
            </a:r>
            <a:endParaRPr lang="it-IT" sz="2400" dirty="0" smtClean="0"/>
          </a:p>
          <a:p>
            <a:pPr marL="0" indent="0" eaLnBrk="1" hangingPunct="1">
              <a:lnSpc>
                <a:spcPct val="110000"/>
              </a:lnSpc>
              <a:buFontTx/>
              <a:buNone/>
            </a:pPr>
            <a:r>
              <a:rPr lang="it-IT" sz="2400" dirty="0" smtClean="0"/>
              <a:t>Stabiliamola in base a taglia e capacità di controllo posturale. Orientativamente:</a:t>
            </a:r>
          </a:p>
          <a:p>
            <a:pPr marL="441325" lvl="1" indent="-439738" eaLnBrk="1" hangingPunct="1">
              <a:lnSpc>
                <a:spcPct val="110000"/>
              </a:lnSpc>
              <a:buClr>
                <a:srgbClr val="FFFF00"/>
              </a:buClr>
              <a:buFont typeface="Wingdings" pitchFamily="2" charset="2"/>
              <a:buChar char="Ø"/>
              <a:tabLst>
                <a:tab pos="898525" algn="l"/>
              </a:tabLst>
            </a:pPr>
            <a:r>
              <a:rPr lang="it-IT" sz="2400" dirty="0" smtClean="0">
                <a:solidFill>
                  <a:srgbClr val="FF9999"/>
                </a:solidFill>
              </a:rPr>
              <a:t>Fra  le coste fluttuanti e l’angolo inferiore della scapola, se il controllo è almeno discreto e la persona si spinge con gli </a:t>
            </a:r>
            <a:r>
              <a:rPr lang="it-IT" sz="2400" dirty="0" err="1" smtClean="0">
                <a:solidFill>
                  <a:srgbClr val="FF9999"/>
                </a:solidFill>
              </a:rPr>
              <a:t>AA.SS</a:t>
            </a:r>
            <a:r>
              <a:rPr lang="it-IT" sz="2400" dirty="0" smtClean="0">
                <a:solidFill>
                  <a:srgbClr val="FF9999"/>
                </a:solidFill>
              </a:rPr>
              <a:t>.</a:t>
            </a:r>
          </a:p>
          <a:p>
            <a:pPr marL="441325" lvl="1" indent="-439738" eaLnBrk="1" hangingPunct="1">
              <a:lnSpc>
                <a:spcPct val="110000"/>
              </a:lnSpc>
              <a:buClr>
                <a:srgbClr val="FFFF00"/>
              </a:buClr>
              <a:buFont typeface="Wingdings" pitchFamily="2" charset="2"/>
              <a:buChar char="Ø"/>
              <a:tabLst>
                <a:tab pos="898525" algn="l"/>
              </a:tabLst>
            </a:pPr>
            <a:r>
              <a:rPr lang="it-IT" sz="2400" dirty="0" smtClean="0"/>
              <a:t>Alla scapola, se il controllo è scarso o se non fa autospinta</a:t>
            </a:r>
          </a:p>
          <a:p>
            <a:pPr marL="441325" lvl="1" indent="-439738" eaLnBrk="1" hangingPunct="1">
              <a:lnSpc>
                <a:spcPct val="110000"/>
              </a:lnSpc>
              <a:buClr>
                <a:srgbClr val="FFFF00"/>
              </a:buClr>
              <a:buFont typeface="Wingdings" pitchFamily="2" charset="2"/>
              <a:buChar char="Ø"/>
              <a:tabLst>
                <a:tab pos="898525" algn="l"/>
              </a:tabLst>
            </a:pPr>
            <a:r>
              <a:rPr lang="it-IT" sz="2400" dirty="0" smtClean="0">
                <a:solidFill>
                  <a:srgbClr val="FF9999"/>
                </a:solidFill>
              </a:rPr>
              <a:t>fino alle spalle </a:t>
            </a:r>
            <a:r>
              <a:rPr lang="it-IT" sz="2400" i="1" dirty="0" smtClean="0">
                <a:solidFill>
                  <a:srgbClr val="FF9999"/>
                </a:solidFill>
              </a:rPr>
              <a:t>(non oltre</a:t>
            </a:r>
            <a:r>
              <a:rPr lang="it-IT" sz="2400" dirty="0" smtClean="0">
                <a:solidFill>
                  <a:srgbClr val="FF9999"/>
                </a:solidFill>
              </a:rPr>
              <a:t>)</a:t>
            </a:r>
            <a:r>
              <a:rPr lang="it-IT" sz="2400" i="1" dirty="0" smtClean="0">
                <a:solidFill>
                  <a:srgbClr val="FF9999"/>
                </a:solidFill>
              </a:rPr>
              <a:t>,</a:t>
            </a:r>
            <a:r>
              <a:rPr lang="it-IT" sz="2400" dirty="0" smtClean="0">
                <a:solidFill>
                  <a:srgbClr val="FF9999"/>
                </a:solidFill>
              </a:rPr>
              <a:t> se il controllo posturale è nullo o se la carrozzina è basculante / reclinabile</a:t>
            </a:r>
          </a:p>
        </p:txBody>
      </p:sp>
      <p:pic>
        <p:nvPicPr>
          <p:cNvPr id="231428" name="Picture 4" descr="msotw9_temp0"/>
          <p:cNvPicPr>
            <a:picLocks noChangeAspect="1" noChangeArrowheads="1"/>
          </p:cNvPicPr>
          <p:nvPr/>
        </p:nvPicPr>
        <p:blipFill>
          <a:blip r:embed="rId4" cstate="print"/>
          <a:srcRect/>
          <a:stretch>
            <a:fillRect/>
          </a:stretch>
        </p:blipFill>
        <p:spPr bwMode="auto">
          <a:xfrm>
            <a:off x="6848475" y="1172964"/>
            <a:ext cx="2187575" cy="2832100"/>
          </a:xfrm>
          <a:prstGeom prst="rect">
            <a:avLst/>
          </a:prstGeom>
          <a:noFill/>
          <a:ln w="9525">
            <a:noFill/>
            <a:miter lim="800000"/>
            <a:headEnd/>
            <a:tailEnd/>
          </a:ln>
        </p:spPr>
      </p:pic>
      <p:sp>
        <p:nvSpPr>
          <p:cNvPr id="201734" name="Segnaposto numero diapositiva 6"/>
          <p:cNvSpPr>
            <a:spLocks noGrp="1"/>
          </p:cNvSpPr>
          <p:nvPr>
            <p:ph type="sldNum" sz="quarter" idx="12"/>
          </p:nvPr>
        </p:nvSpPr>
        <p:spPr>
          <a:noFill/>
        </p:spPr>
        <p:txBody>
          <a:bodyPr/>
          <a:lstStyle/>
          <a:p>
            <a:fld id="{DE33A555-DC32-4C1A-84F2-36EB4D57B022}" type="slidenum">
              <a:rPr lang="it-IT" smtClean="0">
                <a:solidFill>
                  <a:srgbClr val="F8F8F8"/>
                </a:solidFill>
              </a:rPr>
              <a:pPr/>
              <a:t>32</a:t>
            </a:fld>
            <a:endParaRPr lang="it-IT" smtClean="0">
              <a:solidFill>
                <a:srgbClr val="F8F8F8"/>
              </a:solidFill>
            </a:endParaRPr>
          </a:p>
        </p:txBody>
      </p:sp>
      <p:pic>
        <p:nvPicPr>
          <p:cNvPr id="8" name="Immagine 7" descr="schienale alto foto.png"/>
          <p:cNvPicPr>
            <a:picLocks noChangeAspect="1"/>
          </p:cNvPicPr>
          <p:nvPr/>
        </p:nvPicPr>
        <p:blipFill>
          <a:blip r:embed="rId5" cstate="print"/>
          <a:srcRect/>
          <a:stretch>
            <a:fillRect/>
          </a:stretch>
        </p:blipFill>
        <p:spPr bwMode="auto">
          <a:xfrm>
            <a:off x="6255589" y="4437112"/>
            <a:ext cx="2852915" cy="1823343"/>
          </a:xfrm>
          <a:prstGeom prst="rect">
            <a:avLst/>
          </a:prstGeom>
          <a:noFill/>
          <a:ln w="9525">
            <a:noFill/>
            <a:miter lim="800000"/>
            <a:headEnd/>
            <a:tailEnd/>
          </a:ln>
        </p:spPr>
      </p:pic>
      <p:sp>
        <p:nvSpPr>
          <p:cNvPr id="7" name="Text Box 6"/>
          <p:cNvSpPr txBox="1">
            <a:spLocks noChangeArrowheads="1"/>
          </p:cNvSpPr>
          <p:nvPr/>
        </p:nvSpPr>
        <p:spPr bwMode="auto">
          <a:xfrm>
            <a:off x="525059" y="6189229"/>
            <a:ext cx="8093882" cy="480131"/>
          </a:xfrm>
          <a:prstGeom prst="rect">
            <a:avLst/>
          </a:prstGeom>
          <a:solidFill>
            <a:srgbClr val="C00000"/>
          </a:solidFill>
          <a:ln w="9525">
            <a:noFill/>
            <a:miter lim="800000"/>
            <a:headEnd/>
            <a:tailEnd/>
          </a:ln>
          <a:effectLst/>
        </p:spPr>
        <p:txBody>
          <a:bodyPr wrap="none">
            <a:spAutoFit/>
          </a:bodyPr>
          <a:lstStyle/>
          <a:p>
            <a:pPr>
              <a:lnSpc>
                <a:spcPct val="90000"/>
              </a:lnSpc>
              <a:spcBef>
                <a:spcPct val="20000"/>
              </a:spcBef>
              <a:buFont typeface="Wingdings" pitchFamily="2" charset="2"/>
              <a:buNone/>
            </a:pPr>
            <a:r>
              <a:rPr lang="it-IT" sz="2800" b="1" i="1" dirty="0" smtClean="0">
                <a:solidFill>
                  <a:srgbClr val="FFFFFF"/>
                </a:solidFill>
                <a:latin typeface="Arial" charset="0"/>
              </a:rPr>
              <a:t>… l’altezza va bene per gli “accompagnatori”?</a:t>
            </a:r>
            <a:endParaRPr lang="it-IT" sz="2800"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additive="base">
                                        <p:cTn id="7" dur="500" fill="hold"/>
                                        <p:tgtEl>
                                          <p:spTgt spid="2314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14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1427">
                                            <p:txEl>
                                              <p:pRg st="1" end="1"/>
                                            </p:txEl>
                                          </p:spTgt>
                                        </p:tgtEl>
                                        <p:attrNameLst>
                                          <p:attrName>style.visibility</p:attrName>
                                        </p:attrNameLst>
                                      </p:cBhvr>
                                      <p:to>
                                        <p:strVal val="visible"/>
                                      </p:to>
                                    </p:set>
                                    <p:anim calcmode="lin" valueType="num">
                                      <p:cBhvr additive="base">
                                        <p:cTn id="13" dur="500" fill="hold"/>
                                        <p:tgtEl>
                                          <p:spTgt spid="2314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14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1427">
                                            <p:txEl>
                                              <p:pRg st="2" end="2"/>
                                            </p:txEl>
                                          </p:spTgt>
                                        </p:tgtEl>
                                        <p:attrNameLst>
                                          <p:attrName>style.visibility</p:attrName>
                                        </p:attrNameLst>
                                      </p:cBhvr>
                                      <p:to>
                                        <p:strVal val="visible"/>
                                      </p:to>
                                    </p:set>
                                    <p:anim calcmode="lin" valueType="num">
                                      <p:cBhvr additive="base">
                                        <p:cTn id="19" dur="500" fill="hold"/>
                                        <p:tgtEl>
                                          <p:spTgt spid="2314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14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par>
                                <p:cTn id="21" presetID="2" presetClass="entr" presetSubtype="4" fill="hold" nodeType="withEffect">
                                  <p:stCondLst>
                                    <p:cond delay="0"/>
                                  </p:stCondLst>
                                  <p:childTnLst>
                                    <p:set>
                                      <p:cBhvr>
                                        <p:cTn id="22" dur="1" fill="hold">
                                          <p:stCondLst>
                                            <p:cond delay="0"/>
                                          </p:stCondLst>
                                        </p:cTn>
                                        <p:tgtEl>
                                          <p:spTgt spid="231428"/>
                                        </p:tgtEl>
                                        <p:attrNameLst>
                                          <p:attrName>style.visibility</p:attrName>
                                        </p:attrNameLst>
                                      </p:cBhvr>
                                      <p:to>
                                        <p:strVal val="visible"/>
                                      </p:to>
                                    </p:set>
                                    <p:anim calcmode="lin" valueType="num">
                                      <p:cBhvr additive="base">
                                        <p:cTn id="23" dur="500" fill="hold"/>
                                        <p:tgtEl>
                                          <p:spTgt spid="231428"/>
                                        </p:tgtEl>
                                        <p:attrNameLst>
                                          <p:attrName>ppt_x</p:attrName>
                                        </p:attrNameLst>
                                      </p:cBhvr>
                                      <p:tavLst>
                                        <p:tav tm="0">
                                          <p:val>
                                            <p:strVal val="#ppt_x"/>
                                          </p:val>
                                        </p:tav>
                                        <p:tav tm="100000">
                                          <p:val>
                                            <p:strVal val="#ppt_x"/>
                                          </p:val>
                                        </p:tav>
                                      </p:tavLst>
                                    </p:anim>
                                    <p:anim calcmode="lin" valueType="num">
                                      <p:cBhvr additive="base">
                                        <p:cTn id="24" dur="500" fill="hold"/>
                                        <p:tgtEl>
                                          <p:spTgt spid="2314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31427">
                                            <p:txEl>
                                              <p:pRg st="3" end="3"/>
                                            </p:txEl>
                                          </p:spTgt>
                                        </p:tgtEl>
                                        <p:attrNameLst>
                                          <p:attrName>style.visibility</p:attrName>
                                        </p:attrNameLst>
                                      </p:cBhvr>
                                      <p:to>
                                        <p:strVal val="visible"/>
                                      </p:to>
                                    </p:set>
                                    <p:anim calcmode="lin" valueType="num">
                                      <p:cBhvr additive="base">
                                        <p:cTn id="29" dur="500" fill="hold"/>
                                        <p:tgtEl>
                                          <p:spTgt spid="23142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314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1427">
                                            <p:txEl>
                                              <p:pRg st="4" end="4"/>
                                            </p:txEl>
                                          </p:spTgt>
                                        </p:tgtEl>
                                        <p:attrNameLst>
                                          <p:attrName>style.visibility</p:attrName>
                                        </p:attrNameLst>
                                      </p:cBhvr>
                                      <p:to>
                                        <p:strVal val="visible"/>
                                      </p:to>
                                    </p:set>
                                    <p:anim calcmode="lin" valueType="num">
                                      <p:cBhvr additive="base">
                                        <p:cTn id="35" dur="500" fill="hold"/>
                                        <p:tgtEl>
                                          <p:spTgt spid="231427">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314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uiExpand="1" build="p" bldLvl="3" autoUpdateAnimBg="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r="55984" b="11803"/>
          <a:stretch>
            <a:fillRect/>
          </a:stretch>
        </p:blipFill>
        <p:spPr bwMode="auto">
          <a:xfrm>
            <a:off x="971600" y="1484784"/>
            <a:ext cx="3177927" cy="3990379"/>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52876" b="11803"/>
          <a:stretch>
            <a:fillRect/>
          </a:stretch>
        </p:blipFill>
        <p:spPr bwMode="auto">
          <a:xfrm>
            <a:off x="4986089" y="1484784"/>
            <a:ext cx="3402335" cy="3990379"/>
          </a:xfrm>
          <a:prstGeom prst="rect">
            <a:avLst/>
          </a:prstGeom>
          <a:noFill/>
          <a:ln w="9525">
            <a:noFill/>
            <a:miter lim="800000"/>
            <a:headEnd/>
            <a:tailEnd/>
          </a:ln>
        </p:spPr>
      </p:pic>
      <p:sp>
        <p:nvSpPr>
          <p:cNvPr id="4" name="CasellaDiTesto 3"/>
          <p:cNvSpPr txBox="1"/>
          <p:nvPr/>
        </p:nvSpPr>
        <p:spPr>
          <a:xfrm>
            <a:off x="467489" y="476672"/>
            <a:ext cx="8209022" cy="646331"/>
          </a:xfrm>
          <a:prstGeom prst="rect">
            <a:avLst/>
          </a:prstGeom>
          <a:noFill/>
        </p:spPr>
        <p:txBody>
          <a:bodyPr wrap="square" rtlCol="0">
            <a:spAutoFit/>
          </a:bodyPr>
          <a:lstStyle/>
          <a:p>
            <a:r>
              <a:rPr kumimoji="0" lang="it-IT" sz="3600" b="0" dirty="0" smtClean="0">
                <a:solidFill>
                  <a:srgbClr val="00FF00"/>
                </a:solidFill>
                <a:latin typeface="Verdana" pitchFamily="34" charset="0"/>
              </a:rPr>
              <a:t>Il sostegno deve essere sufficiente</a:t>
            </a:r>
            <a:endParaRPr kumimoji="0" lang="it-IT" sz="3600" b="0" dirty="0">
              <a:solidFill>
                <a:srgbClr val="00FF00"/>
              </a:solidFill>
              <a:latin typeface="Verdana" pitchFamily="34" charset="0"/>
            </a:endParaRPr>
          </a:p>
        </p:txBody>
      </p:sp>
      <p:sp>
        <p:nvSpPr>
          <p:cNvPr id="5" name="CasellaDiTesto 4"/>
          <p:cNvSpPr txBox="1"/>
          <p:nvPr/>
        </p:nvSpPr>
        <p:spPr>
          <a:xfrm>
            <a:off x="1087379" y="5529426"/>
            <a:ext cx="2411238" cy="584775"/>
          </a:xfrm>
          <a:prstGeom prst="rect">
            <a:avLst/>
          </a:prstGeom>
          <a:noFill/>
        </p:spPr>
        <p:txBody>
          <a:bodyPr wrap="none" rtlCol="0">
            <a:spAutoFit/>
          </a:bodyPr>
          <a:lstStyle/>
          <a:p>
            <a:r>
              <a:rPr kumimoji="0" lang="it-IT" sz="3200" b="0" dirty="0" smtClean="0">
                <a:solidFill>
                  <a:srgbClr val="00FF00"/>
                </a:solidFill>
                <a:latin typeface="Verdana" pitchFamily="34" charset="0"/>
              </a:rPr>
              <a:t>Alto 30 cm</a:t>
            </a:r>
            <a:endParaRPr kumimoji="0" lang="it-IT" sz="3200" b="0" dirty="0">
              <a:solidFill>
                <a:srgbClr val="00FF00"/>
              </a:solidFill>
              <a:latin typeface="Verdana" pitchFamily="34" charset="0"/>
            </a:endParaRPr>
          </a:p>
        </p:txBody>
      </p:sp>
      <p:sp>
        <p:nvSpPr>
          <p:cNvPr id="6" name="CasellaDiTesto 5"/>
          <p:cNvSpPr txBox="1"/>
          <p:nvPr/>
        </p:nvSpPr>
        <p:spPr>
          <a:xfrm>
            <a:off x="5761162" y="5517232"/>
            <a:ext cx="2411238" cy="584775"/>
          </a:xfrm>
          <a:prstGeom prst="rect">
            <a:avLst/>
          </a:prstGeom>
          <a:noFill/>
        </p:spPr>
        <p:txBody>
          <a:bodyPr wrap="none" rtlCol="0">
            <a:spAutoFit/>
          </a:bodyPr>
          <a:lstStyle/>
          <a:p>
            <a:r>
              <a:rPr kumimoji="0" lang="it-IT" sz="3200" b="0" dirty="0" smtClean="0">
                <a:solidFill>
                  <a:srgbClr val="00FF00"/>
                </a:solidFill>
                <a:latin typeface="Verdana" pitchFamily="34" charset="0"/>
              </a:rPr>
              <a:t>Alto 40 cm</a:t>
            </a:r>
            <a:endParaRPr kumimoji="0" lang="it-IT" sz="3200" b="0" dirty="0">
              <a:solidFill>
                <a:srgbClr val="00FF00"/>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587152"/>
            <a:ext cx="9144000" cy="609600"/>
          </a:xfrm>
        </p:spPr>
        <p:txBody>
          <a:bodyPr/>
          <a:lstStyle/>
          <a:p>
            <a:pPr algn="ctr" eaLnBrk="1" hangingPunct="1">
              <a:lnSpc>
                <a:spcPct val="90000"/>
              </a:lnSpc>
            </a:pPr>
            <a:r>
              <a:rPr lang="it-IT" sz="3400" b="1" dirty="0" smtClean="0">
                <a:solidFill>
                  <a:srgbClr val="00FF00"/>
                </a:solidFill>
              </a:rPr>
              <a:t>L’altezza dello schienale,</a:t>
            </a:r>
            <a:br>
              <a:rPr lang="it-IT" sz="3400" b="1" dirty="0" smtClean="0">
                <a:solidFill>
                  <a:srgbClr val="00FF00"/>
                </a:solidFill>
              </a:rPr>
            </a:br>
            <a:r>
              <a:rPr lang="it-IT" sz="3400" b="1" dirty="0" smtClean="0">
                <a:solidFill>
                  <a:srgbClr val="00FF00"/>
                </a:solidFill>
              </a:rPr>
              <a:t> se c’è una cifosi …</a:t>
            </a:r>
          </a:p>
        </p:txBody>
      </p:sp>
      <p:sp>
        <p:nvSpPr>
          <p:cNvPr id="201734" name="Segnaposto numero diapositiva 6"/>
          <p:cNvSpPr>
            <a:spLocks noGrp="1"/>
          </p:cNvSpPr>
          <p:nvPr>
            <p:ph type="sldNum" sz="quarter" idx="12"/>
          </p:nvPr>
        </p:nvSpPr>
        <p:spPr>
          <a:noFill/>
        </p:spPr>
        <p:txBody>
          <a:bodyPr/>
          <a:lstStyle/>
          <a:p>
            <a:fld id="{DE33A555-DC32-4C1A-84F2-36EB4D57B022}" type="slidenum">
              <a:rPr lang="it-IT" smtClean="0">
                <a:solidFill>
                  <a:srgbClr val="F8F8F8"/>
                </a:solidFill>
              </a:rPr>
              <a:pPr/>
              <a:t>34</a:t>
            </a:fld>
            <a:endParaRPr lang="it-IT" smtClean="0">
              <a:solidFill>
                <a:srgbClr val="F8F8F8"/>
              </a:solidFill>
            </a:endParaRPr>
          </a:p>
        </p:txBody>
      </p:sp>
      <p:pic>
        <p:nvPicPr>
          <p:cNvPr id="2188290" name="Picture 2"/>
          <p:cNvPicPr>
            <a:picLocks noGrp="1" noChangeAspect="1" noChangeArrowheads="1"/>
          </p:cNvPicPr>
          <p:nvPr>
            <p:ph idx="1"/>
          </p:nvPr>
        </p:nvPicPr>
        <p:blipFill>
          <a:blip r:embed="rId3" cstate="print"/>
          <a:srcRect b="4101"/>
          <a:stretch>
            <a:fillRect/>
          </a:stretch>
        </p:blipFill>
        <p:spPr bwMode="auto">
          <a:xfrm>
            <a:off x="5004047" y="1604799"/>
            <a:ext cx="4139953" cy="4848537"/>
          </a:xfrm>
          <a:prstGeom prst="rect">
            <a:avLst/>
          </a:prstGeom>
          <a:noFill/>
          <a:ln w="9525">
            <a:noFill/>
            <a:miter lim="800000"/>
            <a:headEnd/>
            <a:tailEnd/>
          </a:ln>
        </p:spPr>
      </p:pic>
      <p:sp>
        <p:nvSpPr>
          <p:cNvPr id="10" name="CasellaDiTesto 9"/>
          <p:cNvSpPr txBox="1"/>
          <p:nvPr/>
        </p:nvSpPr>
        <p:spPr>
          <a:xfrm>
            <a:off x="971600" y="1556792"/>
            <a:ext cx="5040560" cy="954107"/>
          </a:xfrm>
          <a:prstGeom prst="rect">
            <a:avLst/>
          </a:prstGeom>
          <a:solidFill>
            <a:srgbClr val="C00000"/>
          </a:solidFill>
        </p:spPr>
        <p:txBody>
          <a:bodyPr wrap="square" rtlCol="0">
            <a:spAutoFit/>
          </a:bodyPr>
          <a:lstStyle/>
          <a:p>
            <a:r>
              <a:rPr lang="it-IT" sz="2800" dirty="0" smtClean="0"/>
              <a:t>Non deve superare l’apice della cifosi, …</a:t>
            </a:r>
            <a:endParaRPr lang="it-IT" sz="2800" dirty="0"/>
          </a:p>
        </p:txBody>
      </p:sp>
      <p:sp>
        <p:nvSpPr>
          <p:cNvPr id="12" name="CasellaDiTesto 11"/>
          <p:cNvSpPr txBox="1"/>
          <p:nvPr/>
        </p:nvSpPr>
        <p:spPr>
          <a:xfrm>
            <a:off x="179512" y="3284984"/>
            <a:ext cx="4608512" cy="1384995"/>
          </a:xfrm>
          <a:prstGeom prst="rect">
            <a:avLst/>
          </a:prstGeom>
          <a:solidFill>
            <a:srgbClr val="C00000"/>
          </a:solidFill>
        </p:spPr>
        <p:txBody>
          <a:bodyPr wrap="square" rtlCol="0">
            <a:spAutoFit/>
          </a:bodyPr>
          <a:lstStyle/>
          <a:p>
            <a:r>
              <a:rPr lang="it-IT" sz="2800" dirty="0" smtClean="0"/>
              <a:t>… a meno che la carrozzina non sia basculata/reclinata  </a:t>
            </a:r>
            <a:endParaRPr lang="it-IT" sz="28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539750" y="333375"/>
            <a:ext cx="8388350" cy="914400"/>
          </a:xfrm>
        </p:spPr>
        <p:txBody>
          <a:bodyPr/>
          <a:lstStyle/>
          <a:p>
            <a:pPr eaLnBrk="1" hangingPunct="1"/>
            <a:r>
              <a:rPr lang="it-IT" sz="3000" b="1" smtClean="0">
                <a:solidFill>
                  <a:srgbClr val="00FF00"/>
                </a:solidFill>
              </a:rPr>
              <a:t>Un dettaglio-chiave: l’inclinazione dello schienale</a:t>
            </a:r>
            <a:endParaRPr lang="it-IT" sz="3000" b="1" noProof="1" smtClean="0">
              <a:solidFill>
                <a:srgbClr val="00FF00"/>
              </a:solidFill>
            </a:endParaRPr>
          </a:p>
        </p:txBody>
      </p:sp>
      <p:sp>
        <p:nvSpPr>
          <p:cNvPr id="515075" name="Rectangle 3"/>
          <p:cNvSpPr>
            <a:spLocks noGrp="1" noChangeArrowheads="1"/>
          </p:cNvSpPr>
          <p:nvPr>
            <p:ph type="body" idx="1"/>
          </p:nvPr>
        </p:nvSpPr>
        <p:spPr>
          <a:xfrm>
            <a:off x="71438" y="1412875"/>
            <a:ext cx="5113337" cy="3581400"/>
          </a:xfrm>
        </p:spPr>
        <p:txBody>
          <a:bodyPr/>
          <a:lstStyle/>
          <a:p>
            <a:pPr marL="279400" indent="-279400" defTabSz="915988" eaLnBrk="1" hangingPunct="1">
              <a:lnSpc>
                <a:spcPct val="110000"/>
              </a:lnSpc>
            </a:pPr>
            <a:r>
              <a:rPr lang="it-IT" sz="2400" dirty="0" smtClean="0"/>
              <a:t>È meglio stare eretti (</a:t>
            </a:r>
            <a:r>
              <a:rPr lang="it-IT" sz="2400" dirty="0" smtClean="0">
                <a:solidFill>
                  <a:srgbClr val="FFFF00"/>
                </a:solidFill>
              </a:rPr>
              <a:t>cioè: </a:t>
            </a:r>
            <a:r>
              <a:rPr lang="it-IT" sz="2400" b="1" i="1" dirty="0" smtClean="0">
                <a:solidFill>
                  <a:srgbClr val="FFFF00"/>
                </a:solidFill>
              </a:rPr>
              <a:t>col capo eretto</a:t>
            </a:r>
            <a:r>
              <a:rPr lang="it-IT" sz="2400" dirty="0" smtClean="0"/>
              <a:t>) che </a:t>
            </a:r>
            <a:r>
              <a:rPr lang="it-IT" sz="2400" dirty="0" err="1" smtClean="0"/>
              <a:t>semisdraiati</a:t>
            </a:r>
            <a:r>
              <a:rPr lang="it-IT" sz="2400" dirty="0" smtClean="0"/>
              <a:t> (se la condizione lo permette)…</a:t>
            </a:r>
          </a:p>
          <a:p>
            <a:pPr marL="279400" indent="-279400" defTabSz="915988" eaLnBrk="1" hangingPunct="1">
              <a:lnSpc>
                <a:spcPct val="110000"/>
              </a:lnSpc>
            </a:pPr>
            <a:r>
              <a:rPr lang="it-IT" sz="2400" dirty="0" smtClean="0"/>
              <a:t>… ma questo non significa che lo schienale debba essere verticale! </a:t>
            </a:r>
          </a:p>
          <a:p>
            <a:pPr marL="279400" indent="-279400" defTabSz="915988" eaLnBrk="1" hangingPunct="1">
              <a:lnSpc>
                <a:spcPct val="110000"/>
              </a:lnSpc>
            </a:pPr>
            <a:r>
              <a:rPr lang="it-IT" sz="2400" dirty="0" smtClean="0"/>
              <a:t>L’inclinazione adatta va stabilita:</a:t>
            </a:r>
          </a:p>
        </p:txBody>
      </p:sp>
      <p:pic>
        <p:nvPicPr>
          <p:cNvPr id="515077" name="Picture 5" descr="6-3"/>
          <p:cNvPicPr>
            <a:picLocks noChangeAspect="1" noChangeArrowheads="1"/>
          </p:cNvPicPr>
          <p:nvPr/>
        </p:nvPicPr>
        <p:blipFill>
          <a:blip r:embed="rId4" cstate="print"/>
          <a:srcRect l="20029" t="34879" r="11766" b="24016"/>
          <a:stretch>
            <a:fillRect/>
          </a:stretch>
        </p:blipFill>
        <p:spPr bwMode="auto">
          <a:xfrm>
            <a:off x="5286375" y="1184275"/>
            <a:ext cx="3733800" cy="3459163"/>
          </a:xfrm>
          <a:prstGeom prst="rect">
            <a:avLst/>
          </a:prstGeom>
          <a:noFill/>
          <a:ln w="9525">
            <a:noFill/>
            <a:miter lim="800000"/>
            <a:headEnd/>
            <a:tailEnd/>
          </a:ln>
        </p:spPr>
      </p:pic>
      <p:sp>
        <p:nvSpPr>
          <p:cNvPr id="515078" name="Text Box 6"/>
          <p:cNvSpPr txBox="1">
            <a:spLocks noChangeArrowheads="1"/>
          </p:cNvSpPr>
          <p:nvPr/>
        </p:nvSpPr>
        <p:spPr bwMode="auto">
          <a:xfrm>
            <a:off x="180974" y="4149725"/>
            <a:ext cx="8534429" cy="1865126"/>
          </a:xfrm>
          <a:prstGeom prst="rect">
            <a:avLst/>
          </a:prstGeom>
          <a:noFill/>
          <a:ln w="9525">
            <a:noFill/>
            <a:miter lim="800000"/>
            <a:headEnd/>
            <a:tailEnd/>
          </a:ln>
        </p:spPr>
        <p:txBody>
          <a:bodyPr wrap="square">
            <a:spAutoFit/>
          </a:bodyPr>
          <a:lstStyle/>
          <a:p>
            <a:pPr lvl="1">
              <a:lnSpc>
                <a:spcPct val="110000"/>
              </a:lnSpc>
              <a:spcBef>
                <a:spcPct val="20000"/>
              </a:spcBef>
              <a:buClr>
                <a:schemeClr val="hlink"/>
              </a:buClr>
              <a:buFontTx/>
              <a:buChar char="–"/>
            </a:pPr>
            <a:r>
              <a:rPr kumimoji="0" lang="it-IT" dirty="0">
                <a:solidFill>
                  <a:srgbClr val="FFFF00"/>
                </a:solidFill>
              </a:rPr>
              <a:t> caso per caso</a:t>
            </a:r>
          </a:p>
          <a:p>
            <a:pPr lvl="1">
              <a:lnSpc>
                <a:spcPct val="110000"/>
              </a:lnSpc>
              <a:spcBef>
                <a:spcPct val="20000"/>
              </a:spcBef>
              <a:buClr>
                <a:schemeClr val="hlink"/>
              </a:buClr>
              <a:buFontTx/>
              <a:buChar char="–"/>
            </a:pPr>
            <a:r>
              <a:rPr kumimoji="0" lang="it-IT" dirty="0">
                <a:solidFill>
                  <a:srgbClr val="FFFF00"/>
                </a:solidFill>
              </a:rPr>
              <a:t> con delle prove</a:t>
            </a:r>
          </a:p>
          <a:p>
            <a:pPr lvl="1">
              <a:lnSpc>
                <a:spcPct val="110000"/>
              </a:lnSpc>
              <a:spcBef>
                <a:spcPct val="20000"/>
              </a:spcBef>
              <a:buClr>
                <a:schemeClr val="hlink"/>
              </a:buClr>
              <a:buFontTx/>
              <a:buChar char="–"/>
            </a:pPr>
            <a:r>
              <a:rPr kumimoji="0" lang="it-IT" dirty="0">
                <a:solidFill>
                  <a:srgbClr val="FFFF00"/>
                </a:solidFill>
              </a:rPr>
              <a:t> facendo decidere all’utente </a:t>
            </a:r>
            <a:r>
              <a:rPr kumimoji="0" lang="it-IT" i="1" dirty="0" smtClean="0">
                <a:solidFill>
                  <a:srgbClr val="FFFF00"/>
                </a:solidFill>
              </a:rPr>
              <a:t>(interpelliamolo e osserviamo le sue reazioni)</a:t>
            </a:r>
            <a:endParaRPr lang="it-IT" i="1" dirty="0">
              <a:latin typeface="Times New Roman" pitchFamily="18" charset="0"/>
            </a:endParaRPr>
          </a:p>
        </p:txBody>
      </p:sp>
      <p:sp>
        <p:nvSpPr>
          <p:cNvPr id="202758" name="Text Box 7"/>
          <p:cNvSpPr txBox="1">
            <a:spLocks noChangeArrowheads="1"/>
          </p:cNvSpPr>
          <p:nvPr/>
        </p:nvSpPr>
        <p:spPr bwMode="auto">
          <a:xfrm>
            <a:off x="1835150" y="6021388"/>
            <a:ext cx="7092950" cy="769937"/>
          </a:xfrm>
          <a:prstGeom prst="rect">
            <a:avLst/>
          </a:prstGeom>
          <a:noFill/>
          <a:ln w="9525">
            <a:noFill/>
            <a:miter lim="800000"/>
            <a:headEnd/>
            <a:tailEnd/>
          </a:ln>
        </p:spPr>
        <p:txBody>
          <a:bodyPr>
            <a:spAutoFit/>
          </a:bodyPr>
          <a:lstStyle/>
          <a:p>
            <a:r>
              <a:rPr kumimoji="0" lang="it-IT" sz="2200">
                <a:solidFill>
                  <a:srgbClr val="00FF00"/>
                </a:solidFill>
              </a:rPr>
              <a:t>Hirota, K, et al:</a:t>
            </a:r>
            <a:r>
              <a:rPr kumimoji="0" lang="en-GB" sz="2200">
                <a:solidFill>
                  <a:srgbClr val="00FF00"/>
                </a:solidFill>
              </a:rPr>
              <a:t> Influence of angle of back for sitting comfort of wheelchair; IEEE - 2002</a:t>
            </a:r>
            <a:endParaRPr kumimoji="0" lang="it-IT" sz="2200">
              <a:solidFill>
                <a:srgbClr val="00FF00"/>
              </a:solidFill>
            </a:endParaRPr>
          </a:p>
        </p:txBody>
      </p:sp>
      <p:sp>
        <p:nvSpPr>
          <p:cNvPr id="202759" name="Segnaposto numero diapositiva 6"/>
          <p:cNvSpPr>
            <a:spLocks noGrp="1"/>
          </p:cNvSpPr>
          <p:nvPr>
            <p:ph type="sldNum" sz="quarter" idx="12"/>
          </p:nvPr>
        </p:nvSpPr>
        <p:spPr>
          <a:noFill/>
        </p:spPr>
        <p:txBody>
          <a:bodyPr/>
          <a:lstStyle/>
          <a:p>
            <a:fld id="{76D6266B-CB12-483A-8B68-48BD77121297}" type="slidenum">
              <a:rPr lang="it-IT" smtClean="0"/>
              <a:pPr/>
              <a:t>35</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5075">
                                            <p:txEl>
                                              <p:pRg st="0" end="0"/>
                                            </p:txEl>
                                          </p:spTgt>
                                        </p:tgtEl>
                                        <p:attrNameLst>
                                          <p:attrName>style.visibility</p:attrName>
                                        </p:attrNameLst>
                                      </p:cBhvr>
                                      <p:to>
                                        <p:strVal val="visible"/>
                                      </p:to>
                                    </p:set>
                                    <p:anim calcmode="lin" valueType="num">
                                      <p:cBhvr additive="base">
                                        <p:cTn id="7" dur="500" fill="hold"/>
                                        <p:tgtEl>
                                          <p:spTgt spid="515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50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5075">
                                            <p:txEl>
                                              <p:pRg st="1" end="1"/>
                                            </p:txEl>
                                          </p:spTgt>
                                        </p:tgtEl>
                                        <p:attrNameLst>
                                          <p:attrName>style.visibility</p:attrName>
                                        </p:attrNameLst>
                                      </p:cBhvr>
                                      <p:to>
                                        <p:strVal val="visible"/>
                                      </p:to>
                                    </p:set>
                                    <p:anim calcmode="lin" valueType="num">
                                      <p:cBhvr additive="base">
                                        <p:cTn id="13" dur="500" fill="hold"/>
                                        <p:tgtEl>
                                          <p:spTgt spid="515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50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4" fill="hold" nodeType="withEffect">
                                  <p:stCondLst>
                                    <p:cond delay="0"/>
                                  </p:stCondLst>
                                  <p:childTnLst>
                                    <p:set>
                                      <p:cBhvr>
                                        <p:cTn id="16" dur="1" fill="hold">
                                          <p:stCondLst>
                                            <p:cond delay="0"/>
                                          </p:stCondLst>
                                        </p:cTn>
                                        <p:tgtEl>
                                          <p:spTgt spid="515077"/>
                                        </p:tgtEl>
                                        <p:attrNameLst>
                                          <p:attrName>style.visibility</p:attrName>
                                        </p:attrNameLst>
                                      </p:cBhvr>
                                      <p:to>
                                        <p:strVal val="visible"/>
                                      </p:to>
                                    </p:set>
                                    <p:anim calcmode="lin" valueType="num">
                                      <p:cBhvr additive="base">
                                        <p:cTn id="17" dur="500" fill="hold"/>
                                        <p:tgtEl>
                                          <p:spTgt spid="515077"/>
                                        </p:tgtEl>
                                        <p:attrNameLst>
                                          <p:attrName>ppt_x</p:attrName>
                                        </p:attrNameLst>
                                      </p:cBhvr>
                                      <p:tavLst>
                                        <p:tav tm="0">
                                          <p:val>
                                            <p:strVal val="#ppt_x"/>
                                          </p:val>
                                        </p:tav>
                                        <p:tav tm="100000">
                                          <p:val>
                                            <p:strVal val="#ppt_x"/>
                                          </p:val>
                                        </p:tav>
                                      </p:tavLst>
                                    </p:anim>
                                    <p:anim calcmode="lin" valueType="num">
                                      <p:cBhvr additive="base">
                                        <p:cTn id="18" dur="500" fill="hold"/>
                                        <p:tgtEl>
                                          <p:spTgt spid="5150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15075">
                                            <p:txEl>
                                              <p:pRg st="2" end="2"/>
                                            </p:txEl>
                                          </p:spTgt>
                                        </p:tgtEl>
                                        <p:attrNameLst>
                                          <p:attrName>style.visibility</p:attrName>
                                        </p:attrNameLst>
                                      </p:cBhvr>
                                      <p:to>
                                        <p:strVal val="visible"/>
                                      </p:to>
                                    </p:set>
                                    <p:anim calcmode="lin" valueType="num">
                                      <p:cBhvr additive="base">
                                        <p:cTn id="23" dur="500" fill="hold"/>
                                        <p:tgtEl>
                                          <p:spTgt spid="51507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1507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VOLO.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15078">
                                            <p:txEl>
                                              <p:pRg st="0" end="0"/>
                                            </p:txEl>
                                          </p:spTgt>
                                        </p:tgtEl>
                                        <p:attrNameLst>
                                          <p:attrName>style.visibility</p:attrName>
                                        </p:attrNameLst>
                                      </p:cBhvr>
                                      <p:to>
                                        <p:strVal val="visible"/>
                                      </p:to>
                                    </p:set>
                                    <p:anim calcmode="lin" valueType="num">
                                      <p:cBhvr additive="base">
                                        <p:cTn id="29" dur="500" fill="hold"/>
                                        <p:tgtEl>
                                          <p:spTgt spid="515078">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150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15078">
                                            <p:txEl>
                                              <p:pRg st="1" end="1"/>
                                            </p:txEl>
                                          </p:spTgt>
                                        </p:tgtEl>
                                        <p:attrNameLst>
                                          <p:attrName>style.visibility</p:attrName>
                                        </p:attrNameLst>
                                      </p:cBhvr>
                                      <p:to>
                                        <p:strVal val="visible"/>
                                      </p:to>
                                    </p:set>
                                    <p:anim calcmode="lin" valueType="num">
                                      <p:cBhvr additive="base">
                                        <p:cTn id="35" dur="500" fill="hold"/>
                                        <p:tgtEl>
                                          <p:spTgt spid="51507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150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15078">
                                            <p:txEl>
                                              <p:pRg st="2" end="2"/>
                                            </p:txEl>
                                          </p:spTgt>
                                        </p:tgtEl>
                                        <p:attrNameLst>
                                          <p:attrName>style.visibility</p:attrName>
                                        </p:attrNameLst>
                                      </p:cBhvr>
                                      <p:to>
                                        <p:strVal val="visible"/>
                                      </p:to>
                                    </p:set>
                                    <p:anim calcmode="lin" valueType="num">
                                      <p:cBhvr additive="base">
                                        <p:cTn id="41" dur="500" fill="hold"/>
                                        <p:tgtEl>
                                          <p:spTgt spid="515078">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150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5" grpId="0" build="p" bldLvl="2" autoUpdateAnimBg="0"/>
      <p:bldP spid="515078"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0" name="Text Box 4"/>
          <p:cNvSpPr txBox="1">
            <a:spLocks noChangeArrowheads="1"/>
          </p:cNvSpPr>
          <p:nvPr/>
        </p:nvSpPr>
        <p:spPr bwMode="auto">
          <a:xfrm>
            <a:off x="285720" y="4929198"/>
            <a:ext cx="3582489" cy="1569640"/>
          </a:xfrm>
          <a:prstGeom prst="rect">
            <a:avLst/>
          </a:prstGeom>
          <a:noFill/>
          <a:ln w="9525">
            <a:noFill/>
            <a:miter lim="800000"/>
            <a:headEnd/>
            <a:tailEnd/>
          </a:ln>
        </p:spPr>
        <p:txBody>
          <a:bodyPr wrap="none" lIns="91425" tIns="45710" rIns="91425" bIns="45710">
            <a:spAutoFit/>
          </a:bodyPr>
          <a:lstStyle/>
          <a:p>
            <a:pPr defTabSz="915988" eaLnBrk="0" hangingPunct="0"/>
            <a:r>
              <a:rPr lang="it-IT" sz="2400" b="0" i="0" noProof="1">
                <a:solidFill>
                  <a:srgbClr val="FFFF00"/>
                </a:solidFill>
                <a:latin typeface="Tahoma" pitchFamily="34" charset="0"/>
              </a:rPr>
              <a:t>Schienale</a:t>
            </a:r>
            <a:r>
              <a:rPr lang="it-IT" sz="2400" b="0" i="0" dirty="0">
                <a:solidFill>
                  <a:srgbClr val="FFFF00"/>
                </a:solidFill>
                <a:latin typeface="Tahoma" pitchFamily="34" charset="0"/>
              </a:rPr>
              <a:t> troppo dritto</a:t>
            </a:r>
            <a:r>
              <a:rPr lang="it-IT" sz="2400" b="0" i="0" dirty="0">
                <a:latin typeface="Tahoma" pitchFamily="34" charset="0"/>
              </a:rPr>
              <a:t>: </a:t>
            </a:r>
          </a:p>
          <a:p>
            <a:pPr marL="179388" indent="-179388" defTabSz="915988" eaLnBrk="0" hangingPunct="0">
              <a:buFontTx/>
              <a:buChar char="•"/>
            </a:pPr>
            <a:r>
              <a:rPr lang="it-IT" b="0" dirty="0" smtClean="0"/>
              <a:t>collo </a:t>
            </a:r>
            <a:r>
              <a:rPr lang="it-IT" b="0" dirty="0" err="1" smtClean="0"/>
              <a:t>iperesteso</a:t>
            </a:r>
            <a:r>
              <a:rPr lang="it-IT" b="0" dirty="0" smtClean="0"/>
              <a:t>, </a:t>
            </a:r>
          </a:p>
          <a:p>
            <a:pPr marL="179388" indent="-179388" defTabSz="915988" eaLnBrk="0" hangingPunct="0">
              <a:buFontTx/>
              <a:buChar char="•"/>
            </a:pPr>
            <a:r>
              <a:rPr lang="it-IT" sz="2400" b="0" i="0" dirty="0" smtClean="0">
                <a:latin typeface="Tahoma" pitchFamily="34" charset="0"/>
              </a:rPr>
              <a:t>spalle </a:t>
            </a:r>
            <a:r>
              <a:rPr lang="it-IT" sz="2400" b="0" i="0" dirty="0">
                <a:latin typeface="Tahoma" pitchFamily="34" charset="0"/>
              </a:rPr>
              <a:t>in avanti, </a:t>
            </a:r>
          </a:p>
          <a:p>
            <a:pPr marL="179388" indent="-179388" defTabSz="915988" eaLnBrk="0" hangingPunct="0">
              <a:buFontTx/>
              <a:buChar char="•"/>
            </a:pPr>
            <a:r>
              <a:rPr lang="it-IT" sz="2400" b="0" i="0" dirty="0" smtClean="0">
                <a:latin typeface="Tahoma" pitchFamily="34" charset="0"/>
              </a:rPr>
              <a:t>Equilibrio </a:t>
            </a:r>
            <a:r>
              <a:rPr lang="it-IT" sz="2400" b="0" i="0" dirty="0">
                <a:latin typeface="Tahoma" pitchFamily="34" charset="0"/>
              </a:rPr>
              <a:t>compromesso</a:t>
            </a:r>
            <a:endParaRPr lang="it-IT" sz="2400" b="0" i="0" noProof="1">
              <a:latin typeface="Tahoma" pitchFamily="34" charset="0"/>
            </a:endParaRPr>
          </a:p>
        </p:txBody>
      </p:sp>
      <p:sp>
        <p:nvSpPr>
          <p:cNvPr id="84998" name="Text Box 7"/>
          <p:cNvSpPr txBox="1">
            <a:spLocks noChangeArrowheads="1"/>
          </p:cNvSpPr>
          <p:nvPr/>
        </p:nvSpPr>
        <p:spPr bwMode="auto">
          <a:xfrm>
            <a:off x="4429156" y="5095614"/>
            <a:ext cx="5000628" cy="1548096"/>
          </a:xfrm>
          <a:prstGeom prst="rect">
            <a:avLst/>
          </a:prstGeom>
          <a:noFill/>
          <a:ln w="9525">
            <a:noFill/>
            <a:miter lim="800000"/>
            <a:headEnd/>
            <a:tailEnd/>
          </a:ln>
        </p:spPr>
        <p:txBody>
          <a:bodyPr lIns="91425" tIns="45710" rIns="91425" bIns="45710" anchor="ctr"/>
          <a:lstStyle/>
          <a:p>
            <a:pPr defTabSz="915988" eaLnBrk="0" hangingPunct="0"/>
            <a:r>
              <a:rPr lang="it-IT" sz="2400" b="0" i="0" noProof="1">
                <a:solidFill>
                  <a:srgbClr val="FFFF00"/>
                </a:solidFill>
                <a:latin typeface="Tahoma" pitchFamily="34" charset="0"/>
              </a:rPr>
              <a:t>S</a:t>
            </a:r>
            <a:r>
              <a:rPr lang="it-IT" sz="2400" b="0" i="0" dirty="0" err="1">
                <a:solidFill>
                  <a:srgbClr val="FFFF00"/>
                </a:solidFill>
                <a:latin typeface="Tahoma" pitchFamily="34" charset="0"/>
              </a:rPr>
              <a:t>chienale</a:t>
            </a:r>
            <a:r>
              <a:rPr lang="it-IT" sz="2400" b="0" i="0" dirty="0">
                <a:solidFill>
                  <a:srgbClr val="FFFF00"/>
                </a:solidFill>
                <a:latin typeface="Tahoma" pitchFamily="34" charset="0"/>
              </a:rPr>
              <a:t> reclinato quanto basta:</a:t>
            </a:r>
          </a:p>
          <a:p>
            <a:pPr marL="179388" indent="-179388" defTabSz="915988" eaLnBrk="0" hangingPunct="0">
              <a:buFontTx/>
              <a:buChar char="•"/>
            </a:pPr>
            <a:r>
              <a:rPr lang="it-IT" b="0" dirty="0" smtClean="0"/>
              <a:t>Capo ben allineato</a:t>
            </a:r>
            <a:endParaRPr lang="it-IT" b="0" noProof="1" smtClean="0"/>
          </a:p>
          <a:p>
            <a:pPr marL="179388" indent="-179388" defTabSz="915988" eaLnBrk="0" hangingPunct="0">
              <a:buFontTx/>
              <a:buChar char="•"/>
            </a:pPr>
            <a:r>
              <a:rPr lang="it-IT" sz="2400" b="0" i="0" noProof="1" smtClean="0">
                <a:latin typeface="Tahoma" pitchFamily="34" charset="0"/>
              </a:rPr>
              <a:t>S</a:t>
            </a:r>
            <a:r>
              <a:rPr lang="it-IT" sz="2400" b="0" i="0" dirty="0" smtClean="0">
                <a:latin typeface="Tahoma" pitchFamily="34" charset="0"/>
              </a:rPr>
              <a:t>palle </a:t>
            </a:r>
            <a:r>
              <a:rPr lang="it-IT" sz="2400" b="0" i="0" dirty="0">
                <a:latin typeface="Tahoma" pitchFamily="34" charset="0"/>
              </a:rPr>
              <a:t>e arti superiori stabilizzati</a:t>
            </a:r>
          </a:p>
          <a:p>
            <a:pPr marL="179388" indent="-179388" defTabSz="915988" eaLnBrk="0" hangingPunct="0">
              <a:buFontTx/>
              <a:buChar char="•"/>
            </a:pPr>
            <a:r>
              <a:rPr lang="it-IT" sz="2400" b="0" i="0" dirty="0" smtClean="0">
                <a:latin typeface="Tahoma" pitchFamily="34" charset="0"/>
              </a:rPr>
              <a:t>Stabilità soddisfacente</a:t>
            </a:r>
            <a:endParaRPr lang="it-IT" sz="2400" b="0" i="0" dirty="0">
              <a:latin typeface="Tahoma" pitchFamily="34" charset="0"/>
            </a:endParaRPr>
          </a:p>
        </p:txBody>
      </p:sp>
      <p:sp>
        <p:nvSpPr>
          <p:cNvPr id="60424" name="Text Box 8"/>
          <p:cNvSpPr txBox="1">
            <a:spLocks noChangeArrowheads="1"/>
          </p:cNvSpPr>
          <p:nvPr/>
        </p:nvSpPr>
        <p:spPr bwMode="auto">
          <a:xfrm>
            <a:off x="142844" y="68249"/>
            <a:ext cx="8143932" cy="1074735"/>
          </a:xfrm>
          <a:prstGeom prst="rect">
            <a:avLst/>
          </a:prstGeom>
          <a:noFill/>
          <a:ln w="9525">
            <a:noFill/>
            <a:miter lim="800000"/>
            <a:headEnd/>
            <a:tailEnd/>
          </a:ln>
          <a:effectLst/>
        </p:spPr>
        <p:txBody>
          <a:bodyPr lIns="91425" tIns="45710" rIns="91425" bIns="45710" anchor="ctr"/>
          <a:lstStyle/>
          <a:p>
            <a:pPr defTabSz="915988" eaLnBrk="0" hangingPunct="0">
              <a:defRPr/>
            </a:pPr>
            <a:r>
              <a:rPr lang="it-IT" sz="3600" b="0" i="0" dirty="0" smtClean="0">
                <a:solidFill>
                  <a:srgbClr val="00FF00"/>
                </a:solidFill>
                <a:latin typeface="Tahoma" pitchFamily="34" charset="0"/>
              </a:rPr>
              <a:t>Quanto è importante l’inclinazione dello schienale</a:t>
            </a:r>
            <a:endParaRPr lang="en-US" sz="3600" b="0" i="0" dirty="0">
              <a:solidFill>
                <a:srgbClr val="00FF00"/>
              </a:solidFill>
              <a:latin typeface="Tahoma" pitchFamily="34" charset="0"/>
            </a:endParaRPr>
          </a:p>
        </p:txBody>
      </p:sp>
      <p:pic>
        <p:nvPicPr>
          <p:cNvPr id="9" name="Immagine 8" descr="dritto troppo.png"/>
          <p:cNvPicPr>
            <a:picLocks noChangeAspect="1"/>
          </p:cNvPicPr>
          <p:nvPr/>
        </p:nvPicPr>
        <p:blipFill>
          <a:blip r:embed="rId3" cstate="print"/>
          <a:stretch>
            <a:fillRect/>
          </a:stretch>
        </p:blipFill>
        <p:spPr>
          <a:xfrm>
            <a:off x="428596" y="1417329"/>
            <a:ext cx="2786082" cy="3511870"/>
          </a:xfrm>
          <a:prstGeom prst="rect">
            <a:avLst/>
          </a:prstGeom>
        </p:spPr>
      </p:pic>
      <p:pic>
        <p:nvPicPr>
          <p:cNvPr id="10" name="Immagine 9" descr="dritto il giusto.png"/>
          <p:cNvPicPr>
            <a:picLocks noChangeAspect="1"/>
          </p:cNvPicPr>
          <p:nvPr/>
        </p:nvPicPr>
        <p:blipFill>
          <a:blip r:embed="rId4" cstate="print"/>
          <a:stretch>
            <a:fillRect/>
          </a:stretch>
        </p:blipFill>
        <p:spPr>
          <a:xfrm>
            <a:off x="5072066" y="942784"/>
            <a:ext cx="3642585" cy="4060148"/>
          </a:xfrm>
          <a:prstGeom prst="rect">
            <a:avLst/>
          </a:prstGeom>
        </p:spPr>
      </p:pic>
      <p:sp>
        <p:nvSpPr>
          <p:cNvPr id="7" name="Segnaposto numero diapositiva 6"/>
          <p:cNvSpPr>
            <a:spLocks noGrp="1"/>
          </p:cNvSpPr>
          <p:nvPr>
            <p:ph type="sldNum" sz="quarter" idx="12"/>
          </p:nvPr>
        </p:nvSpPr>
        <p:spPr/>
        <p:txBody>
          <a:bodyPr/>
          <a:lstStyle/>
          <a:p>
            <a:pPr>
              <a:defRPr/>
            </a:pPr>
            <a:fld id="{9505ACDE-A841-4928-8152-4A168EA59DA8}" type="slidenum">
              <a:rPr lang="it-IT" smtClean="0">
                <a:solidFill>
                  <a:srgbClr val="F8F8F8"/>
                </a:solidFill>
              </a:rPr>
              <a:pPr>
                <a:defRPr/>
              </a:pPr>
              <a:t>36</a:t>
            </a:fld>
            <a:endParaRPr lang="it-IT" dirty="0">
              <a:solidFill>
                <a:srgbClr val="F8F8F8"/>
              </a:solidFill>
            </a:endParaRPr>
          </a:p>
        </p:txBody>
      </p:sp>
      <p:sp>
        <p:nvSpPr>
          <p:cNvPr id="8" name="CasellaDiTesto 7"/>
          <p:cNvSpPr txBox="1"/>
          <p:nvPr/>
        </p:nvSpPr>
        <p:spPr>
          <a:xfrm>
            <a:off x="-3060848" y="2420888"/>
            <a:ext cx="2771800" cy="1569660"/>
          </a:xfrm>
          <a:prstGeom prst="rect">
            <a:avLst/>
          </a:prstGeom>
          <a:noFill/>
        </p:spPr>
        <p:txBody>
          <a:bodyPr wrap="square" rtlCol="0">
            <a:spAutoFit/>
          </a:bodyPr>
          <a:lstStyle/>
          <a:p>
            <a:r>
              <a:rPr lang="it-IT" b="0" dirty="0" smtClean="0">
                <a:solidFill>
                  <a:schemeClr val="bg1"/>
                </a:solidFill>
              </a:rPr>
              <a:t>Notare la spinta del quadricipite, per l’inclinazione del sedile</a:t>
            </a:r>
            <a:endParaRPr lang="it-IT" b="0"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998"/>
                                        </p:tgtEl>
                                        <p:attrNameLst>
                                          <p:attrName>style.visibility</p:attrName>
                                        </p:attrNameLst>
                                      </p:cBhvr>
                                      <p:to>
                                        <p:strVal val="visible"/>
                                      </p:to>
                                    </p:set>
                                    <p:anim calcmode="lin" valueType="num">
                                      <p:cBhvr additive="base">
                                        <p:cTn id="11" dur="500" fill="hold"/>
                                        <p:tgtEl>
                                          <p:spTgt spid="84998"/>
                                        </p:tgtEl>
                                        <p:attrNameLst>
                                          <p:attrName>ppt_x</p:attrName>
                                        </p:attrNameLst>
                                      </p:cBhvr>
                                      <p:tavLst>
                                        <p:tav tm="0">
                                          <p:val>
                                            <p:strVal val="#ppt_x"/>
                                          </p:val>
                                        </p:tav>
                                        <p:tav tm="100000">
                                          <p:val>
                                            <p:strVal val="#ppt_x"/>
                                          </p:val>
                                        </p:tav>
                                      </p:tavLst>
                                    </p:anim>
                                    <p:anim calcmode="lin" valueType="num">
                                      <p:cBhvr additive="base">
                                        <p:cTn id="12" dur="500" fill="hold"/>
                                        <p:tgtEl>
                                          <p:spTgt spid="849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3924300" y="620713"/>
            <a:ext cx="4608513" cy="1944687"/>
          </a:xfrm>
        </p:spPr>
        <p:txBody>
          <a:bodyPr/>
          <a:lstStyle/>
          <a:p>
            <a:pPr eaLnBrk="1" hangingPunct="1"/>
            <a:r>
              <a:rPr lang="it-IT" sz="2400" b="1" dirty="0" smtClean="0">
                <a:solidFill>
                  <a:srgbClr val="FFFF00"/>
                </a:solidFill>
              </a:rPr>
              <a:t>Per stare eretto può essere necessaria una carrozzina molto “sdraiata” </a:t>
            </a:r>
            <a:r>
              <a:rPr lang="it-IT" sz="2400" b="1" dirty="0" smtClean="0">
                <a:solidFill>
                  <a:srgbClr val="00FF00"/>
                </a:solidFill>
              </a:rPr>
              <a:t>(“eretto” significa “col capo eretto”)</a:t>
            </a:r>
          </a:p>
        </p:txBody>
      </p:sp>
      <p:pic>
        <p:nvPicPr>
          <p:cNvPr id="203779" name="Picture 3"/>
          <p:cNvPicPr>
            <a:picLocks noGrp="1" noChangeAspect="1" noChangeArrowheads="1"/>
          </p:cNvPicPr>
          <p:nvPr>
            <p:ph type="body" idx="1"/>
          </p:nvPr>
        </p:nvPicPr>
        <p:blipFill>
          <a:blip r:embed="rId3" cstate="print"/>
          <a:srcRect l="1901" t="4985" r="71843" b="12463"/>
          <a:stretch>
            <a:fillRect/>
          </a:stretch>
        </p:blipFill>
        <p:spPr>
          <a:xfrm>
            <a:off x="323850" y="333375"/>
            <a:ext cx="2592388" cy="2489200"/>
          </a:xfrm>
          <a:noFill/>
        </p:spPr>
      </p:pic>
      <p:pic>
        <p:nvPicPr>
          <p:cNvPr id="401412" name="Picture 4"/>
          <p:cNvPicPr>
            <a:picLocks noChangeAspect="1" noChangeArrowheads="1"/>
          </p:cNvPicPr>
          <p:nvPr/>
        </p:nvPicPr>
        <p:blipFill>
          <a:blip r:embed="rId3" cstate="print"/>
          <a:srcRect l="31551" t="4985" r="38773" b="12463"/>
          <a:stretch>
            <a:fillRect/>
          </a:stretch>
        </p:blipFill>
        <p:spPr bwMode="auto">
          <a:xfrm>
            <a:off x="1835150" y="3068638"/>
            <a:ext cx="3195638" cy="2714625"/>
          </a:xfrm>
          <a:prstGeom prst="rect">
            <a:avLst/>
          </a:prstGeom>
          <a:noFill/>
          <a:ln w="12700">
            <a:noFill/>
            <a:miter lim="800000"/>
            <a:headEnd type="none" w="sm" len="sm"/>
            <a:tailEnd type="none" w="sm" len="sm"/>
          </a:ln>
        </p:spPr>
      </p:pic>
      <p:pic>
        <p:nvPicPr>
          <p:cNvPr id="401413" name="Picture 5"/>
          <p:cNvPicPr>
            <a:picLocks noChangeAspect="1" noChangeArrowheads="1"/>
          </p:cNvPicPr>
          <p:nvPr/>
        </p:nvPicPr>
        <p:blipFill>
          <a:blip r:embed="rId3" cstate="print"/>
          <a:srcRect l="64241" t="4985" r="1520" b="12463"/>
          <a:stretch>
            <a:fillRect/>
          </a:stretch>
        </p:blipFill>
        <p:spPr bwMode="auto">
          <a:xfrm>
            <a:off x="5292725" y="3860800"/>
            <a:ext cx="3679825" cy="2709863"/>
          </a:xfrm>
          <a:prstGeom prst="rect">
            <a:avLst/>
          </a:prstGeom>
          <a:noFill/>
          <a:ln w="12700">
            <a:noFill/>
            <a:miter lim="800000"/>
            <a:headEnd type="none" w="sm" len="sm"/>
            <a:tailEnd type="none" w="sm" len="sm"/>
          </a:ln>
        </p:spPr>
      </p:pic>
      <p:sp>
        <p:nvSpPr>
          <p:cNvPr id="203782" name="Segnaposto numero diapositiva 5"/>
          <p:cNvSpPr>
            <a:spLocks noGrp="1"/>
          </p:cNvSpPr>
          <p:nvPr>
            <p:ph type="sldNum" sz="quarter" idx="12"/>
          </p:nvPr>
        </p:nvSpPr>
        <p:spPr>
          <a:noFill/>
        </p:spPr>
        <p:txBody>
          <a:bodyPr/>
          <a:lstStyle/>
          <a:p>
            <a:fld id="{011F5FF0-2421-4E02-A6A6-40D6A38273A0}" type="slidenum">
              <a:rPr lang="it-IT" smtClean="0"/>
              <a:pPr/>
              <a:t>37</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1412"/>
                                        </p:tgtEl>
                                        <p:attrNameLst>
                                          <p:attrName>style.visibility</p:attrName>
                                        </p:attrNameLst>
                                      </p:cBhvr>
                                      <p:to>
                                        <p:strVal val="visible"/>
                                      </p:to>
                                    </p:set>
                                    <p:anim calcmode="lin" valueType="num">
                                      <p:cBhvr additive="base">
                                        <p:cTn id="7" dur="500" fill="hold"/>
                                        <p:tgtEl>
                                          <p:spTgt spid="401412"/>
                                        </p:tgtEl>
                                        <p:attrNameLst>
                                          <p:attrName>ppt_x</p:attrName>
                                        </p:attrNameLst>
                                      </p:cBhvr>
                                      <p:tavLst>
                                        <p:tav tm="0">
                                          <p:val>
                                            <p:strVal val="#ppt_x"/>
                                          </p:val>
                                        </p:tav>
                                        <p:tav tm="100000">
                                          <p:val>
                                            <p:strVal val="#ppt_x"/>
                                          </p:val>
                                        </p:tav>
                                      </p:tavLst>
                                    </p:anim>
                                    <p:anim calcmode="lin" valueType="num">
                                      <p:cBhvr additive="base">
                                        <p:cTn id="8" dur="500" fill="hold"/>
                                        <p:tgtEl>
                                          <p:spTgt spid="401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1413"/>
                                        </p:tgtEl>
                                        <p:attrNameLst>
                                          <p:attrName>style.visibility</p:attrName>
                                        </p:attrNameLst>
                                      </p:cBhvr>
                                      <p:to>
                                        <p:strVal val="visible"/>
                                      </p:to>
                                    </p:set>
                                    <p:anim calcmode="lin" valueType="num">
                                      <p:cBhvr additive="base">
                                        <p:cTn id="13" dur="500" fill="hold"/>
                                        <p:tgtEl>
                                          <p:spTgt spid="401413"/>
                                        </p:tgtEl>
                                        <p:attrNameLst>
                                          <p:attrName>ppt_x</p:attrName>
                                        </p:attrNameLst>
                                      </p:cBhvr>
                                      <p:tavLst>
                                        <p:tav tm="0">
                                          <p:val>
                                            <p:strVal val="#ppt_x"/>
                                          </p:val>
                                        </p:tav>
                                        <p:tav tm="100000">
                                          <p:val>
                                            <p:strVal val="#ppt_x"/>
                                          </p:val>
                                        </p:tav>
                                      </p:tavLst>
                                    </p:anim>
                                    <p:anim calcmode="lin" valueType="num">
                                      <p:cBhvr additive="base">
                                        <p:cTn id="14" dur="500" fill="hold"/>
                                        <p:tgtEl>
                                          <p:spTgt spid="4014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1410"/>
                                        </p:tgtEl>
                                        <p:attrNameLst>
                                          <p:attrName>style.visibility</p:attrName>
                                        </p:attrNameLst>
                                      </p:cBhvr>
                                      <p:to>
                                        <p:strVal val="visible"/>
                                      </p:to>
                                    </p:set>
                                    <p:anim calcmode="lin" valueType="num">
                                      <p:cBhvr additive="base">
                                        <p:cTn id="19" dur="500" fill="hold"/>
                                        <p:tgtEl>
                                          <p:spTgt spid="401410"/>
                                        </p:tgtEl>
                                        <p:attrNameLst>
                                          <p:attrName>ppt_x</p:attrName>
                                        </p:attrNameLst>
                                      </p:cBhvr>
                                      <p:tavLst>
                                        <p:tav tm="0">
                                          <p:val>
                                            <p:strVal val="#ppt_x"/>
                                          </p:val>
                                        </p:tav>
                                        <p:tav tm="100000">
                                          <p:val>
                                            <p:strVal val="#ppt_x"/>
                                          </p:val>
                                        </p:tav>
                                      </p:tavLst>
                                    </p:anim>
                                    <p:anim calcmode="lin" valueType="num">
                                      <p:cBhvr additive="base">
                                        <p:cTn id="20" dur="500" fill="hold"/>
                                        <p:tgtEl>
                                          <p:spTgt spid="401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pPr eaLnBrk="1" hangingPunct="1"/>
            <a:r>
              <a:rPr lang="it-IT" sz="3200" b="1" dirty="0" smtClean="0">
                <a:solidFill>
                  <a:srgbClr val="FFFF00"/>
                </a:solidFill>
              </a:rPr>
              <a:t>A volte è necessaria un’inclinazione inusuale </a:t>
            </a:r>
          </a:p>
        </p:txBody>
      </p:sp>
      <p:pic>
        <p:nvPicPr>
          <p:cNvPr id="204803" name="Picture 6" descr="whc lato"/>
          <p:cNvPicPr>
            <a:picLocks noChangeAspect="1" noChangeArrowheads="1"/>
          </p:cNvPicPr>
          <p:nvPr/>
        </p:nvPicPr>
        <p:blipFill>
          <a:blip r:embed="rId3" cstate="print"/>
          <a:srcRect/>
          <a:stretch>
            <a:fillRect/>
          </a:stretch>
        </p:blipFill>
        <p:spPr bwMode="auto">
          <a:xfrm>
            <a:off x="611188" y="2565400"/>
            <a:ext cx="3744912" cy="2809875"/>
          </a:xfrm>
          <a:prstGeom prst="rect">
            <a:avLst/>
          </a:prstGeom>
          <a:noFill/>
          <a:ln w="9525">
            <a:noFill/>
            <a:miter lim="800000"/>
            <a:headEnd/>
            <a:tailEnd/>
          </a:ln>
        </p:spPr>
      </p:pic>
      <p:pic>
        <p:nvPicPr>
          <p:cNvPr id="410631" name="Picture 7" descr="lato"/>
          <p:cNvPicPr>
            <a:picLocks noChangeAspect="1" noChangeArrowheads="1"/>
          </p:cNvPicPr>
          <p:nvPr/>
        </p:nvPicPr>
        <p:blipFill>
          <a:blip r:embed="rId4" cstate="print"/>
          <a:srcRect/>
          <a:stretch>
            <a:fillRect/>
          </a:stretch>
        </p:blipFill>
        <p:spPr bwMode="auto">
          <a:xfrm>
            <a:off x="4543425" y="1773238"/>
            <a:ext cx="4179888" cy="4392612"/>
          </a:xfrm>
          <a:prstGeom prst="rect">
            <a:avLst/>
          </a:prstGeom>
          <a:noFill/>
          <a:ln w="9525">
            <a:noFill/>
            <a:miter lim="800000"/>
            <a:headEnd/>
            <a:tailEnd/>
          </a:ln>
        </p:spPr>
      </p:pic>
      <p:sp>
        <p:nvSpPr>
          <p:cNvPr id="204805" name="Segnaposto numero diapositiva 4"/>
          <p:cNvSpPr>
            <a:spLocks noGrp="1"/>
          </p:cNvSpPr>
          <p:nvPr>
            <p:ph type="sldNum" sz="quarter" idx="12"/>
          </p:nvPr>
        </p:nvSpPr>
        <p:spPr>
          <a:noFill/>
        </p:spPr>
        <p:txBody>
          <a:bodyPr/>
          <a:lstStyle/>
          <a:p>
            <a:fld id="{1C9B8C43-E18A-46F1-B88A-672924609C7C}" type="slidenum">
              <a:rPr lang="it-IT" smtClean="0"/>
              <a:pPr/>
              <a:t>38</a:t>
            </a:fld>
            <a:endParaRPr lang="it-IT" smtClean="0"/>
          </a:p>
        </p:txBody>
      </p:sp>
      <p:sp>
        <p:nvSpPr>
          <p:cNvPr id="6" name="Ovale 5"/>
          <p:cNvSpPr/>
          <p:nvPr/>
        </p:nvSpPr>
        <p:spPr bwMode="auto">
          <a:xfrm rot="21000464">
            <a:off x="6660232" y="2132856"/>
            <a:ext cx="432048" cy="79208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it-IT" sz="2400" b="1" i="0" u="none" strike="noStrike" cap="none" normalizeH="0" baseline="0" smtClean="0">
              <a:ln>
                <a:noFill/>
              </a:ln>
              <a:solidFill>
                <a:schemeClr val="tx1"/>
              </a:solidFill>
              <a:effectLst/>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631"/>
                                        </p:tgtEl>
                                        <p:attrNameLst>
                                          <p:attrName>style.visibility</p:attrName>
                                        </p:attrNameLst>
                                      </p:cBhvr>
                                      <p:to>
                                        <p:strVal val="visible"/>
                                      </p:to>
                                    </p:set>
                                    <p:anim calcmode="lin" valueType="num">
                                      <p:cBhvr additive="base">
                                        <p:cTn id="7" dur="500" fill="hold"/>
                                        <p:tgtEl>
                                          <p:spTgt spid="410631"/>
                                        </p:tgtEl>
                                        <p:attrNameLst>
                                          <p:attrName>ppt_x</p:attrName>
                                        </p:attrNameLst>
                                      </p:cBhvr>
                                      <p:tavLst>
                                        <p:tav tm="0">
                                          <p:val>
                                            <p:strVal val="#ppt_x"/>
                                          </p:val>
                                        </p:tav>
                                        <p:tav tm="100000">
                                          <p:val>
                                            <p:strVal val="#ppt_x"/>
                                          </p:val>
                                        </p:tav>
                                      </p:tavLst>
                                    </p:anim>
                                    <p:anim calcmode="lin" valueType="num">
                                      <p:cBhvr additive="base">
                                        <p:cTn id="8" dur="500" fill="hold"/>
                                        <p:tgtEl>
                                          <p:spTgt spid="4106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3" name="Segnaposto numero diapositiva 4"/>
          <p:cNvSpPr>
            <a:spLocks noGrp="1"/>
          </p:cNvSpPr>
          <p:nvPr>
            <p:ph type="sldNum" sz="quarter" idx="12"/>
          </p:nvPr>
        </p:nvSpPr>
        <p:spPr/>
        <p:txBody>
          <a:bodyPr/>
          <a:lstStyle/>
          <a:p>
            <a:pPr>
              <a:defRPr/>
            </a:pPr>
            <a:fld id="{C10BA988-539C-4A4C-8CAC-4C9A756BB5B7}" type="slidenum">
              <a:rPr lang="it-IT"/>
              <a:pPr>
                <a:defRPr/>
              </a:pPr>
              <a:t>39</a:t>
            </a:fld>
            <a:endParaRPr lang="it-IT"/>
          </a:p>
        </p:txBody>
      </p:sp>
      <p:sp>
        <p:nvSpPr>
          <p:cNvPr id="209923" name="Oval 2"/>
          <p:cNvSpPr>
            <a:spLocks noChangeArrowheads="1"/>
          </p:cNvSpPr>
          <p:nvPr/>
        </p:nvSpPr>
        <p:spPr bwMode="auto">
          <a:xfrm>
            <a:off x="2538413" y="3036888"/>
            <a:ext cx="685800" cy="609600"/>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09924" name="AutoShape 3"/>
          <p:cNvSpPr>
            <a:spLocks noChangeArrowheads="1"/>
          </p:cNvSpPr>
          <p:nvPr/>
        </p:nvSpPr>
        <p:spPr bwMode="auto">
          <a:xfrm rot="6396045">
            <a:off x="4557713" y="3760788"/>
            <a:ext cx="11430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w="9525">
            <a:solidFill>
              <a:schemeClr val="accent1"/>
            </a:solidFill>
            <a:miter lim="800000"/>
            <a:headEnd/>
            <a:tailEnd/>
          </a:ln>
        </p:spPr>
        <p:txBody>
          <a:bodyPr wrap="none" anchor="ctr"/>
          <a:lstStyle/>
          <a:p>
            <a:endParaRPr lang="it-IT"/>
          </a:p>
        </p:txBody>
      </p:sp>
      <p:sp>
        <p:nvSpPr>
          <p:cNvPr id="209925" name="AutoShape 4"/>
          <p:cNvSpPr>
            <a:spLocks noChangeArrowheads="1"/>
          </p:cNvSpPr>
          <p:nvPr/>
        </p:nvSpPr>
        <p:spPr bwMode="auto">
          <a:xfrm>
            <a:off x="2462213" y="4256088"/>
            <a:ext cx="304800" cy="381000"/>
          </a:xfrm>
          <a:prstGeom prst="rtTriangle">
            <a:avLst/>
          </a:prstGeom>
          <a:solidFill>
            <a:schemeClr val="accent1"/>
          </a:solidFill>
          <a:ln w="9525">
            <a:solidFill>
              <a:schemeClr val="tx1"/>
            </a:solidFill>
            <a:miter lim="800000"/>
            <a:headEnd/>
            <a:tailEnd/>
          </a:ln>
        </p:spPr>
        <p:txBody>
          <a:bodyPr wrap="none" anchor="ctr"/>
          <a:lstStyle/>
          <a:p>
            <a:endParaRPr lang="it-IT"/>
          </a:p>
        </p:txBody>
      </p:sp>
      <p:sp>
        <p:nvSpPr>
          <p:cNvPr id="209926" name="Line 5"/>
          <p:cNvSpPr>
            <a:spLocks noChangeShapeType="1"/>
          </p:cNvSpPr>
          <p:nvPr/>
        </p:nvSpPr>
        <p:spPr bwMode="auto">
          <a:xfrm rot="802606" flipH="1">
            <a:off x="1928813" y="4408488"/>
            <a:ext cx="533400" cy="1587"/>
          </a:xfrm>
          <a:prstGeom prst="line">
            <a:avLst/>
          </a:prstGeom>
          <a:noFill/>
          <a:ln w="76200">
            <a:solidFill>
              <a:schemeClr val="accent1"/>
            </a:solidFill>
            <a:round/>
            <a:headEnd/>
            <a:tailEnd/>
          </a:ln>
        </p:spPr>
        <p:txBody>
          <a:bodyPr wrap="none"/>
          <a:lstStyle/>
          <a:p>
            <a:endParaRPr lang="it-IT"/>
          </a:p>
        </p:txBody>
      </p:sp>
      <p:sp>
        <p:nvSpPr>
          <p:cNvPr id="209927" name="Line 6"/>
          <p:cNvSpPr>
            <a:spLocks noChangeShapeType="1"/>
          </p:cNvSpPr>
          <p:nvPr/>
        </p:nvSpPr>
        <p:spPr bwMode="auto">
          <a:xfrm flipH="1">
            <a:off x="1928813" y="4332288"/>
            <a:ext cx="76200" cy="609600"/>
          </a:xfrm>
          <a:prstGeom prst="line">
            <a:avLst/>
          </a:prstGeom>
          <a:noFill/>
          <a:ln w="76200">
            <a:solidFill>
              <a:schemeClr val="accent1"/>
            </a:solidFill>
            <a:round/>
            <a:headEnd/>
            <a:tailEnd/>
          </a:ln>
        </p:spPr>
        <p:txBody>
          <a:bodyPr wrap="none"/>
          <a:lstStyle/>
          <a:p>
            <a:endParaRPr lang="it-IT"/>
          </a:p>
        </p:txBody>
      </p:sp>
      <p:sp>
        <p:nvSpPr>
          <p:cNvPr id="209928" name="Line 7"/>
          <p:cNvSpPr>
            <a:spLocks noChangeShapeType="1"/>
          </p:cNvSpPr>
          <p:nvPr/>
        </p:nvSpPr>
        <p:spPr bwMode="auto">
          <a:xfrm flipH="1">
            <a:off x="1700213" y="3265488"/>
            <a:ext cx="533400" cy="0"/>
          </a:xfrm>
          <a:prstGeom prst="line">
            <a:avLst/>
          </a:prstGeom>
          <a:noFill/>
          <a:ln w="57150">
            <a:solidFill>
              <a:schemeClr val="tx1"/>
            </a:solidFill>
            <a:round/>
            <a:headEnd/>
            <a:tailEnd type="triangle" w="med" len="med"/>
          </a:ln>
        </p:spPr>
        <p:txBody>
          <a:bodyPr wrap="none"/>
          <a:lstStyle/>
          <a:p>
            <a:endParaRPr lang="it-IT"/>
          </a:p>
        </p:txBody>
      </p:sp>
      <p:sp>
        <p:nvSpPr>
          <p:cNvPr id="209929" name="Oval 8"/>
          <p:cNvSpPr>
            <a:spLocks noChangeArrowheads="1"/>
          </p:cNvSpPr>
          <p:nvPr/>
        </p:nvSpPr>
        <p:spPr bwMode="auto">
          <a:xfrm>
            <a:off x="4900613" y="3036888"/>
            <a:ext cx="685800" cy="609600"/>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09930" name="Oval 9"/>
          <p:cNvSpPr>
            <a:spLocks noChangeArrowheads="1"/>
          </p:cNvSpPr>
          <p:nvPr/>
        </p:nvSpPr>
        <p:spPr bwMode="auto">
          <a:xfrm>
            <a:off x="7110413" y="3113088"/>
            <a:ext cx="685800" cy="609600"/>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09931" name="AutoShape 10"/>
          <p:cNvSpPr>
            <a:spLocks noChangeArrowheads="1"/>
          </p:cNvSpPr>
          <p:nvPr/>
        </p:nvSpPr>
        <p:spPr bwMode="auto">
          <a:xfrm rot="7777699">
            <a:off x="6561138" y="3702050"/>
            <a:ext cx="1295400" cy="6762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w="28575">
            <a:solidFill>
              <a:schemeClr val="accent1"/>
            </a:solidFill>
            <a:miter lim="800000"/>
            <a:headEnd/>
            <a:tailEnd/>
          </a:ln>
        </p:spPr>
        <p:txBody>
          <a:bodyPr wrap="none" anchor="ctr"/>
          <a:lstStyle/>
          <a:p>
            <a:endParaRPr lang="it-IT"/>
          </a:p>
        </p:txBody>
      </p:sp>
      <p:sp>
        <p:nvSpPr>
          <p:cNvPr id="209932" name="AutoShape 11"/>
          <p:cNvSpPr>
            <a:spLocks noChangeArrowheads="1"/>
          </p:cNvSpPr>
          <p:nvPr/>
        </p:nvSpPr>
        <p:spPr bwMode="auto">
          <a:xfrm rot="4229300">
            <a:off x="6653213" y="4179888"/>
            <a:ext cx="457200" cy="457200"/>
          </a:xfrm>
          <a:prstGeom prst="rtTriangle">
            <a:avLst/>
          </a:prstGeom>
          <a:solidFill>
            <a:schemeClr val="accent1"/>
          </a:solidFill>
          <a:ln w="9525">
            <a:solidFill>
              <a:schemeClr val="accent1"/>
            </a:solidFill>
            <a:miter lim="800000"/>
            <a:headEnd/>
            <a:tailEnd/>
          </a:ln>
        </p:spPr>
        <p:txBody>
          <a:bodyPr wrap="none" anchor="ctr"/>
          <a:lstStyle/>
          <a:p>
            <a:endParaRPr lang="it-IT"/>
          </a:p>
        </p:txBody>
      </p:sp>
      <p:sp>
        <p:nvSpPr>
          <p:cNvPr id="209933" name="AutoShape 12"/>
          <p:cNvSpPr>
            <a:spLocks noChangeArrowheads="1"/>
          </p:cNvSpPr>
          <p:nvPr/>
        </p:nvSpPr>
        <p:spPr bwMode="auto">
          <a:xfrm rot="1643641">
            <a:off x="4824413" y="4179888"/>
            <a:ext cx="457200" cy="457200"/>
          </a:xfrm>
          <a:prstGeom prst="rtTriangle">
            <a:avLst/>
          </a:prstGeom>
          <a:solidFill>
            <a:schemeClr val="accent1"/>
          </a:solidFill>
          <a:ln w="9525">
            <a:solidFill>
              <a:schemeClr val="accent1"/>
            </a:solidFill>
            <a:miter lim="800000"/>
            <a:headEnd/>
            <a:tailEnd/>
          </a:ln>
        </p:spPr>
        <p:txBody>
          <a:bodyPr wrap="none" anchor="ctr"/>
          <a:lstStyle/>
          <a:p>
            <a:endParaRPr lang="it-IT"/>
          </a:p>
        </p:txBody>
      </p:sp>
      <p:sp>
        <p:nvSpPr>
          <p:cNvPr id="209934" name="Line 13"/>
          <p:cNvSpPr>
            <a:spLocks noChangeShapeType="1"/>
          </p:cNvSpPr>
          <p:nvPr/>
        </p:nvSpPr>
        <p:spPr bwMode="auto">
          <a:xfrm rot="802606" flipH="1" flipV="1">
            <a:off x="6289675" y="4029075"/>
            <a:ext cx="533400" cy="152400"/>
          </a:xfrm>
          <a:prstGeom prst="line">
            <a:avLst/>
          </a:prstGeom>
          <a:noFill/>
          <a:ln w="76200">
            <a:solidFill>
              <a:schemeClr val="accent1"/>
            </a:solidFill>
            <a:round/>
            <a:headEnd/>
            <a:tailEnd/>
          </a:ln>
        </p:spPr>
        <p:txBody>
          <a:bodyPr wrap="none"/>
          <a:lstStyle/>
          <a:p>
            <a:endParaRPr lang="it-IT"/>
          </a:p>
        </p:txBody>
      </p:sp>
      <p:sp>
        <p:nvSpPr>
          <p:cNvPr id="209935" name="Line 14"/>
          <p:cNvSpPr>
            <a:spLocks noChangeShapeType="1"/>
          </p:cNvSpPr>
          <p:nvPr/>
        </p:nvSpPr>
        <p:spPr bwMode="auto">
          <a:xfrm rot="802606" flipH="1" flipV="1">
            <a:off x="4298950" y="4256088"/>
            <a:ext cx="533400" cy="76200"/>
          </a:xfrm>
          <a:prstGeom prst="line">
            <a:avLst/>
          </a:prstGeom>
          <a:noFill/>
          <a:ln w="76200">
            <a:solidFill>
              <a:schemeClr val="accent1"/>
            </a:solidFill>
            <a:round/>
            <a:headEnd/>
            <a:tailEnd/>
          </a:ln>
        </p:spPr>
        <p:txBody>
          <a:bodyPr wrap="none"/>
          <a:lstStyle/>
          <a:p>
            <a:endParaRPr lang="it-IT"/>
          </a:p>
        </p:txBody>
      </p:sp>
      <p:sp>
        <p:nvSpPr>
          <p:cNvPr id="209936" name="Line 15"/>
          <p:cNvSpPr>
            <a:spLocks noChangeShapeType="1"/>
          </p:cNvSpPr>
          <p:nvPr/>
        </p:nvSpPr>
        <p:spPr bwMode="auto">
          <a:xfrm flipH="1">
            <a:off x="6272213" y="3951288"/>
            <a:ext cx="76200" cy="609600"/>
          </a:xfrm>
          <a:prstGeom prst="line">
            <a:avLst/>
          </a:prstGeom>
          <a:noFill/>
          <a:ln w="76200">
            <a:solidFill>
              <a:schemeClr val="accent1"/>
            </a:solidFill>
            <a:round/>
            <a:headEnd/>
            <a:tailEnd/>
          </a:ln>
        </p:spPr>
        <p:txBody>
          <a:bodyPr wrap="none"/>
          <a:lstStyle/>
          <a:p>
            <a:endParaRPr lang="it-IT"/>
          </a:p>
        </p:txBody>
      </p:sp>
      <p:sp>
        <p:nvSpPr>
          <p:cNvPr id="209937" name="Line 16"/>
          <p:cNvSpPr>
            <a:spLocks noChangeShapeType="1"/>
          </p:cNvSpPr>
          <p:nvPr/>
        </p:nvSpPr>
        <p:spPr bwMode="auto">
          <a:xfrm flipH="1">
            <a:off x="4291013" y="4256088"/>
            <a:ext cx="76200" cy="609600"/>
          </a:xfrm>
          <a:prstGeom prst="line">
            <a:avLst/>
          </a:prstGeom>
          <a:noFill/>
          <a:ln w="76200">
            <a:solidFill>
              <a:schemeClr val="accent1"/>
            </a:solidFill>
            <a:round/>
            <a:headEnd/>
            <a:tailEnd/>
          </a:ln>
        </p:spPr>
        <p:txBody>
          <a:bodyPr wrap="none"/>
          <a:lstStyle/>
          <a:p>
            <a:endParaRPr lang="it-IT"/>
          </a:p>
        </p:txBody>
      </p:sp>
      <p:sp>
        <p:nvSpPr>
          <p:cNvPr id="209938" name="Line 17"/>
          <p:cNvSpPr>
            <a:spLocks noChangeShapeType="1"/>
          </p:cNvSpPr>
          <p:nvPr/>
        </p:nvSpPr>
        <p:spPr bwMode="auto">
          <a:xfrm flipH="1">
            <a:off x="2614613" y="3646488"/>
            <a:ext cx="228600" cy="838200"/>
          </a:xfrm>
          <a:prstGeom prst="line">
            <a:avLst/>
          </a:prstGeom>
          <a:noFill/>
          <a:ln w="98425">
            <a:solidFill>
              <a:schemeClr val="accent1"/>
            </a:solidFill>
            <a:round/>
            <a:headEnd/>
            <a:tailEnd/>
          </a:ln>
        </p:spPr>
        <p:txBody>
          <a:bodyPr wrap="none"/>
          <a:lstStyle/>
          <a:p>
            <a:endParaRPr lang="it-IT"/>
          </a:p>
        </p:txBody>
      </p:sp>
      <p:sp>
        <p:nvSpPr>
          <p:cNvPr id="209939" name="Line 18"/>
          <p:cNvSpPr>
            <a:spLocks noChangeShapeType="1"/>
          </p:cNvSpPr>
          <p:nvPr/>
        </p:nvSpPr>
        <p:spPr bwMode="auto">
          <a:xfrm flipH="1">
            <a:off x="1776413" y="4941888"/>
            <a:ext cx="152400" cy="0"/>
          </a:xfrm>
          <a:prstGeom prst="line">
            <a:avLst/>
          </a:prstGeom>
          <a:noFill/>
          <a:ln w="76200">
            <a:solidFill>
              <a:schemeClr val="accent1"/>
            </a:solidFill>
            <a:round/>
            <a:headEnd/>
            <a:tailEnd/>
          </a:ln>
        </p:spPr>
        <p:txBody>
          <a:bodyPr wrap="none"/>
          <a:lstStyle/>
          <a:p>
            <a:endParaRPr lang="it-IT"/>
          </a:p>
        </p:txBody>
      </p:sp>
      <p:sp>
        <p:nvSpPr>
          <p:cNvPr id="209940" name="Line 19"/>
          <p:cNvSpPr>
            <a:spLocks noChangeShapeType="1"/>
          </p:cNvSpPr>
          <p:nvPr/>
        </p:nvSpPr>
        <p:spPr bwMode="auto">
          <a:xfrm flipH="1" flipV="1">
            <a:off x="4138613" y="4789488"/>
            <a:ext cx="152400" cy="76200"/>
          </a:xfrm>
          <a:prstGeom prst="line">
            <a:avLst/>
          </a:prstGeom>
          <a:noFill/>
          <a:ln w="76200">
            <a:solidFill>
              <a:schemeClr val="accent1"/>
            </a:solidFill>
            <a:round/>
            <a:headEnd/>
            <a:tailEnd/>
          </a:ln>
        </p:spPr>
        <p:txBody>
          <a:bodyPr wrap="none"/>
          <a:lstStyle/>
          <a:p>
            <a:endParaRPr lang="it-IT"/>
          </a:p>
        </p:txBody>
      </p:sp>
      <p:sp>
        <p:nvSpPr>
          <p:cNvPr id="209941" name="Line 20"/>
          <p:cNvSpPr>
            <a:spLocks noChangeShapeType="1"/>
          </p:cNvSpPr>
          <p:nvPr/>
        </p:nvSpPr>
        <p:spPr bwMode="auto">
          <a:xfrm flipH="1" flipV="1">
            <a:off x="6119813" y="4408488"/>
            <a:ext cx="152400" cy="152400"/>
          </a:xfrm>
          <a:prstGeom prst="line">
            <a:avLst/>
          </a:prstGeom>
          <a:noFill/>
          <a:ln w="76200">
            <a:solidFill>
              <a:schemeClr val="accent1"/>
            </a:solidFill>
            <a:round/>
            <a:headEnd/>
            <a:tailEnd/>
          </a:ln>
        </p:spPr>
        <p:txBody>
          <a:bodyPr wrap="none"/>
          <a:lstStyle/>
          <a:p>
            <a:endParaRPr lang="it-IT"/>
          </a:p>
        </p:txBody>
      </p:sp>
      <p:sp>
        <p:nvSpPr>
          <p:cNvPr id="209942" name="Line 21"/>
          <p:cNvSpPr>
            <a:spLocks noChangeShapeType="1"/>
          </p:cNvSpPr>
          <p:nvPr/>
        </p:nvSpPr>
        <p:spPr bwMode="auto">
          <a:xfrm flipH="1">
            <a:off x="2767013" y="3798888"/>
            <a:ext cx="304800" cy="990600"/>
          </a:xfrm>
          <a:prstGeom prst="line">
            <a:avLst/>
          </a:prstGeom>
          <a:noFill/>
          <a:ln w="57150" cmpd="thinThick">
            <a:solidFill>
              <a:srgbClr val="FF0000"/>
            </a:solidFill>
            <a:round/>
            <a:headEnd/>
            <a:tailEnd/>
          </a:ln>
        </p:spPr>
        <p:txBody>
          <a:bodyPr wrap="none"/>
          <a:lstStyle/>
          <a:p>
            <a:endParaRPr lang="it-IT"/>
          </a:p>
        </p:txBody>
      </p:sp>
      <p:sp>
        <p:nvSpPr>
          <p:cNvPr id="209943" name="Line 22"/>
          <p:cNvSpPr>
            <a:spLocks noChangeShapeType="1"/>
          </p:cNvSpPr>
          <p:nvPr/>
        </p:nvSpPr>
        <p:spPr bwMode="auto">
          <a:xfrm flipH="1" flipV="1">
            <a:off x="2157413" y="4637088"/>
            <a:ext cx="609600" cy="152400"/>
          </a:xfrm>
          <a:prstGeom prst="line">
            <a:avLst/>
          </a:prstGeom>
          <a:noFill/>
          <a:ln w="57150" cmpd="thinThick">
            <a:solidFill>
              <a:srgbClr val="FF0000"/>
            </a:solidFill>
            <a:round/>
            <a:headEnd/>
            <a:tailEnd/>
          </a:ln>
        </p:spPr>
        <p:txBody>
          <a:bodyPr wrap="none"/>
          <a:lstStyle/>
          <a:p>
            <a:endParaRPr lang="it-IT"/>
          </a:p>
        </p:txBody>
      </p:sp>
      <p:sp>
        <p:nvSpPr>
          <p:cNvPr id="209944" name="Line 23"/>
          <p:cNvSpPr>
            <a:spLocks noChangeShapeType="1"/>
          </p:cNvSpPr>
          <p:nvPr/>
        </p:nvSpPr>
        <p:spPr bwMode="auto">
          <a:xfrm flipH="1">
            <a:off x="6958013" y="3646488"/>
            <a:ext cx="1143000" cy="1219200"/>
          </a:xfrm>
          <a:prstGeom prst="line">
            <a:avLst/>
          </a:prstGeom>
          <a:noFill/>
          <a:ln w="57150" cmpd="thinThick">
            <a:solidFill>
              <a:srgbClr val="FF0000"/>
            </a:solidFill>
            <a:round/>
            <a:headEnd/>
            <a:tailEnd/>
          </a:ln>
        </p:spPr>
        <p:txBody>
          <a:bodyPr wrap="none"/>
          <a:lstStyle/>
          <a:p>
            <a:endParaRPr lang="it-IT"/>
          </a:p>
        </p:txBody>
      </p:sp>
      <p:sp>
        <p:nvSpPr>
          <p:cNvPr id="209945" name="Line 24"/>
          <p:cNvSpPr>
            <a:spLocks noChangeShapeType="1"/>
          </p:cNvSpPr>
          <p:nvPr/>
        </p:nvSpPr>
        <p:spPr bwMode="auto">
          <a:xfrm flipH="1">
            <a:off x="5129213" y="3798888"/>
            <a:ext cx="609600" cy="1066800"/>
          </a:xfrm>
          <a:prstGeom prst="line">
            <a:avLst/>
          </a:prstGeom>
          <a:noFill/>
          <a:ln w="57150" cmpd="thinThick">
            <a:solidFill>
              <a:srgbClr val="FF0000"/>
            </a:solidFill>
            <a:round/>
            <a:headEnd/>
            <a:tailEnd/>
          </a:ln>
        </p:spPr>
        <p:txBody>
          <a:bodyPr wrap="none"/>
          <a:lstStyle/>
          <a:p>
            <a:endParaRPr lang="it-IT"/>
          </a:p>
        </p:txBody>
      </p:sp>
      <p:sp>
        <p:nvSpPr>
          <p:cNvPr id="209946" name="Line 25"/>
          <p:cNvSpPr>
            <a:spLocks noChangeShapeType="1"/>
          </p:cNvSpPr>
          <p:nvPr/>
        </p:nvSpPr>
        <p:spPr bwMode="auto">
          <a:xfrm flipH="1" flipV="1">
            <a:off x="6500813" y="4484688"/>
            <a:ext cx="457200" cy="381000"/>
          </a:xfrm>
          <a:prstGeom prst="line">
            <a:avLst/>
          </a:prstGeom>
          <a:noFill/>
          <a:ln w="57150" cmpd="thinThick">
            <a:solidFill>
              <a:srgbClr val="FF0000"/>
            </a:solidFill>
            <a:round/>
            <a:headEnd/>
            <a:tailEnd/>
          </a:ln>
        </p:spPr>
        <p:txBody>
          <a:bodyPr wrap="none"/>
          <a:lstStyle/>
          <a:p>
            <a:endParaRPr lang="it-IT"/>
          </a:p>
        </p:txBody>
      </p:sp>
      <p:sp>
        <p:nvSpPr>
          <p:cNvPr id="209947" name="Line 26"/>
          <p:cNvSpPr>
            <a:spLocks noChangeShapeType="1"/>
          </p:cNvSpPr>
          <p:nvPr/>
        </p:nvSpPr>
        <p:spPr bwMode="auto">
          <a:xfrm flipH="1" flipV="1">
            <a:off x="4595813" y="4637088"/>
            <a:ext cx="533400" cy="228600"/>
          </a:xfrm>
          <a:prstGeom prst="line">
            <a:avLst/>
          </a:prstGeom>
          <a:noFill/>
          <a:ln w="57150" cmpd="thinThick">
            <a:solidFill>
              <a:srgbClr val="FF0000"/>
            </a:solidFill>
            <a:round/>
            <a:headEnd/>
            <a:tailEnd/>
          </a:ln>
        </p:spPr>
        <p:txBody>
          <a:bodyPr wrap="none"/>
          <a:lstStyle/>
          <a:p>
            <a:endParaRPr lang="it-IT"/>
          </a:p>
        </p:txBody>
      </p:sp>
      <p:sp>
        <p:nvSpPr>
          <p:cNvPr id="209948" name="AutoShape 27"/>
          <p:cNvSpPr>
            <a:spLocks noChangeArrowheads="1"/>
          </p:cNvSpPr>
          <p:nvPr/>
        </p:nvSpPr>
        <p:spPr bwMode="auto">
          <a:xfrm rot="2458927">
            <a:off x="2462213" y="3189288"/>
            <a:ext cx="152400" cy="152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it-IT"/>
          </a:p>
        </p:txBody>
      </p:sp>
      <p:sp>
        <p:nvSpPr>
          <p:cNvPr id="209949" name="AutoShape 28"/>
          <p:cNvSpPr>
            <a:spLocks noChangeArrowheads="1"/>
          </p:cNvSpPr>
          <p:nvPr/>
        </p:nvSpPr>
        <p:spPr bwMode="auto">
          <a:xfrm rot="2458927">
            <a:off x="4824413" y="3265488"/>
            <a:ext cx="152400" cy="152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it-IT"/>
          </a:p>
        </p:txBody>
      </p:sp>
      <p:sp>
        <p:nvSpPr>
          <p:cNvPr id="209950" name="AutoShape 29"/>
          <p:cNvSpPr>
            <a:spLocks noChangeArrowheads="1"/>
          </p:cNvSpPr>
          <p:nvPr/>
        </p:nvSpPr>
        <p:spPr bwMode="auto">
          <a:xfrm rot="2458927">
            <a:off x="7034213" y="3341688"/>
            <a:ext cx="152400" cy="152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it-IT"/>
          </a:p>
        </p:txBody>
      </p:sp>
      <p:pic>
        <p:nvPicPr>
          <p:cNvPr id="209951" name="Picture 30" descr="bd04924_"/>
          <p:cNvPicPr>
            <a:picLocks noChangeAspect="1" noChangeArrowheads="1"/>
          </p:cNvPicPr>
          <p:nvPr/>
        </p:nvPicPr>
        <p:blipFill>
          <a:blip r:embed="rId3" cstate="print"/>
          <a:srcRect/>
          <a:stretch>
            <a:fillRect/>
          </a:stretch>
        </p:blipFill>
        <p:spPr bwMode="auto">
          <a:xfrm flipV="1">
            <a:off x="1090613" y="3036888"/>
            <a:ext cx="488950" cy="658812"/>
          </a:xfrm>
          <a:prstGeom prst="rect">
            <a:avLst/>
          </a:prstGeom>
          <a:noFill/>
          <a:ln w="9525">
            <a:noFill/>
            <a:miter lim="800000"/>
            <a:headEnd/>
            <a:tailEnd/>
          </a:ln>
        </p:spPr>
      </p:pic>
      <p:sp>
        <p:nvSpPr>
          <p:cNvPr id="205856" name="Text Box 31"/>
          <p:cNvSpPr txBox="1">
            <a:spLocks noChangeArrowheads="1"/>
          </p:cNvSpPr>
          <p:nvPr/>
        </p:nvSpPr>
        <p:spPr bwMode="auto">
          <a:xfrm>
            <a:off x="519113" y="568325"/>
            <a:ext cx="184150" cy="366713"/>
          </a:xfrm>
          <a:prstGeom prst="rect">
            <a:avLst/>
          </a:prstGeom>
          <a:noFill/>
          <a:ln w="9525">
            <a:noFill/>
            <a:miter lim="800000"/>
            <a:headEnd/>
            <a:tailEnd/>
          </a:ln>
        </p:spPr>
        <p:txBody>
          <a:bodyPr wrap="none">
            <a:spAutoFit/>
          </a:bodyPr>
          <a:lstStyle/>
          <a:p>
            <a:endParaRPr lang="it-IT"/>
          </a:p>
        </p:txBody>
      </p:sp>
      <p:sp>
        <p:nvSpPr>
          <p:cNvPr id="205857" name="Rectangle 32"/>
          <p:cNvSpPr>
            <a:spLocks noGrp="1" noChangeArrowheads="1"/>
          </p:cNvSpPr>
          <p:nvPr>
            <p:ph type="title"/>
          </p:nvPr>
        </p:nvSpPr>
        <p:spPr>
          <a:xfrm>
            <a:off x="178594" y="714375"/>
            <a:ext cx="8786812" cy="1735138"/>
          </a:xfrm>
        </p:spPr>
        <p:txBody>
          <a:bodyPr/>
          <a:lstStyle/>
          <a:p>
            <a:pPr algn="l" eaLnBrk="1" hangingPunct="1"/>
            <a:r>
              <a:rPr lang="it-IT" sz="3200" dirty="0" smtClean="0">
                <a:solidFill>
                  <a:srgbClr val="00FF00"/>
                </a:solidFill>
                <a:effectLst/>
              </a:rPr>
              <a:t>In alcuni bambini con </a:t>
            </a:r>
            <a:r>
              <a:rPr lang="it-IT" sz="3200" dirty="0" err="1" smtClean="0">
                <a:solidFill>
                  <a:srgbClr val="00FF00"/>
                </a:solidFill>
                <a:effectLst/>
              </a:rPr>
              <a:t>p.c.i.</a:t>
            </a:r>
            <a:r>
              <a:rPr lang="it-IT" sz="3200" dirty="0" smtClean="0">
                <a:solidFill>
                  <a:srgbClr val="00FF00"/>
                </a:solidFill>
                <a:effectLst/>
              </a:rPr>
              <a:t>, inclinare indietro produce un effetto inaspettato – e indesiderato</a:t>
            </a:r>
          </a:p>
        </p:txBody>
      </p:sp>
      <p:sp>
        <p:nvSpPr>
          <p:cNvPr id="209954" name="CasellaDiTesto 33"/>
          <p:cNvSpPr txBox="1">
            <a:spLocks noChangeArrowheads="1"/>
          </p:cNvSpPr>
          <p:nvPr/>
        </p:nvSpPr>
        <p:spPr bwMode="auto">
          <a:xfrm>
            <a:off x="3643313" y="5214938"/>
            <a:ext cx="4752975" cy="1125537"/>
          </a:xfrm>
          <a:prstGeom prst="rect">
            <a:avLst/>
          </a:prstGeom>
          <a:noFill/>
          <a:ln w="9525">
            <a:noFill/>
            <a:miter lim="800000"/>
            <a:headEnd/>
            <a:tailEnd/>
          </a:ln>
        </p:spPr>
        <p:txBody>
          <a:bodyPr wrap="none">
            <a:spAutoFit/>
          </a:bodyPr>
          <a:lstStyle/>
          <a:p>
            <a:pPr marL="182563" indent="-182563">
              <a:lnSpc>
                <a:spcPct val="150000"/>
              </a:lnSpc>
              <a:buFont typeface="Arial" charset="0"/>
              <a:buChar char="•"/>
            </a:pPr>
            <a:r>
              <a:rPr lang="it-IT"/>
              <a:t>Vuole guardare in avanti?</a:t>
            </a:r>
          </a:p>
          <a:p>
            <a:pPr marL="182563" indent="-182563">
              <a:lnSpc>
                <a:spcPct val="150000"/>
              </a:lnSpc>
              <a:buFont typeface="Arial" charset="0"/>
              <a:buChar char="•"/>
            </a:pPr>
            <a:r>
              <a:rPr lang="it-IT"/>
              <a:t>Ha paura di cadere indietro?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924"/>
                                        </p:tgtEl>
                                        <p:attrNameLst>
                                          <p:attrName>style.visibility</p:attrName>
                                        </p:attrNameLst>
                                      </p:cBhvr>
                                      <p:to>
                                        <p:strVal val="visible"/>
                                      </p:to>
                                    </p:set>
                                    <p:anim calcmode="lin" valueType="num">
                                      <p:cBhvr additive="base">
                                        <p:cTn id="7" dur="500" fill="hold"/>
                                        <p:tgtEl>
                                          <p:spTgt spid="209924"/>
                                        </p:tgtEl>
                                        <p:attrNameLst>
                                          <p:attrName>ppt_x</p:attrName>
                                        </p:attrNameLst>
                                      </p:cBhvr>
                                      <p:tavLst>
                                        <p:tav tm="0">
                                          <p:val>
                                            <p:strVal val="#ppt_x"/>
                                          </p:val>
                                        </p:tav>
                                        <p:tav tm="100000">
                                          <p:val>
                                            <p:strVal val="#ppt_x"/>
                                          </p:val>
                                        </p:tav>
                                      </p:tavLst>
                                    </p:anim>
                                    <p:anim calcmode="lin" valueType="num">
                                      <p:cBhvr additive="base">
                                        <p:cTn id="8" dur="500" fill="hold"/>
                                        <p:tgtEl>
                                          <p:spTgt spid="2099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9929"/>
                                        </p:tgtEl>
                                        <p:attrNameLst>
                                          <p:attrName>style.visibility</p:attrName>
                                        </p:attrNameLst>
                                      </p:cBhvr>
                                      <p:to>
                                        <p:strVal val="visible"/>
                                      </p:to>
                                    </p:set>
                                    <p:anim calcmode="lin" valueType="num">
                                      <p:cBhvr additive="base">
                                        <p:cTn id="11" dur="500" fill="hold"/>
                                        <p:tgtEl>
                                          <p:spTgt spid="209929"/>
                                        </p:tgtEl>
                                        <p:attrNameLst>
                                          <p:attrName>ppt_x</p:attrName>
                                        </p:attrNameLst>
                                      </p:cBhvr>
                                      <p:tavLst>
                                        <p:tav tm="0">
                                          <p:val>
                                            <p:strVal val="#ppt_x"/>
                                          </p:val>
                                        </p:tav>
                                        <p:tav tm="100000">
                                          <p:val>
                                            <p:strVal val="#ppt_x"/>
                                          </p:val>
                                        </p:tav>
                                      </p:tavLst>
                                    </p:anim>
                                    <p:anim calcmode="lin" valueType="num">
                                      <p:cBhvr additive="base">
                                        <p:cTn id="12" dur="500" fill="hold"/>
                                        <p:tgtEl>
                                          <p:spTgt spid="2099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9933"/>
                                        </p:tgtEl>
                                        <p:attrNameLst>
                                          <p:attrName>style.visibility</p:attrName>
                                        </p:attrNameLst>
                                      </p:cBhvr>
                                      <p:to>
                                        <p:strVal val="visible"/>
                                      </p:to>
                                    </p:set>
                                    <p:anim calcmode="lin" valueType="num">
                                      <p:cBhvr additive="base">
                                        <p:cTn id="15" dur="500" fill="hold"/>
                                        <p:tgtEl>
                                          <p:spTgt spid="209933"/>
                                        </p:tgtEl>
                                        <p:attrNameLst>
                                          <p:attrName>ppt_x</p:attrName>
                                        </p:attrNameLst>
                                      </p:cBhvr>
                                      <p:tavLst>
                                        <p:tav tm="0">
                                          <p:val>
                                            <p:strVal val="#ppt_x"/>
                                          </p:val>
                                        </p:tav>
                                        <p:tav tm="100000">
                                          <p:val>
                                            <p:strVal val="#ppt_x"/>
                                          </p:val>
                                        </p:tav>
                                      </p:tavLst>
                                    </p:anim>
                                    <p:anim calcmode="lin" valueType="num">
                                      <p:cBhvr additive="base">
                                        <p:cTn id="16" dur="500" fill="hold"/>
                                        <p:tgtEl>
                                          <p:spTgt spid="2099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9935"/>
                                        </p:tgtEl>
                                        <p:attrNameLst>
                                          <p:attrName>style.visibility</p:attrName>
                                        </p:attrNameLst>
                                      </p:cBhvr>
                                      <p:to>
                                        <p:strVal val="visible"/>
                                      </p:to>
                                    </p:set>
                                    <p:anim calcmode="lin" valueType="num">
                                      <p:cBhvr additive="base">
                                        <p:cTn id="19" dur="500" fill="hold"/>
                                        <p:tgtEl>
                                          <p:spTgt spid="209935"/>
                                        </p:tgtEl>
                                        <p:attrNameLst>
                                          <p:attrName>ppt_x</p:attrName>
                                        </p:attrNameLst>
                                      </p:cBhvr>
                                      <p:tavLst>
                                        <p:tav tm="0">
                                          <p:val>
                                            <p:strVal val="#ppt_x"/>
                                          </p:val>
                                        </p:tav>
                                        <p:tav tm="100000">
                                          <p:val>
                                            <p:strVal val="#ppt_x"/>
                                          </p:val>
                                        </p:tav>
                                      </p:tavLst>
                                    </p:anim>
                                    <p:anim calcmode="lin" valueType="num">
                                      <p:cBhvr additive="base">
                                        <p:cTn id="20" dur="500" fill="hold"/>
                                        <p:tgtEl>
                                          <p:spTgt spid="2099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9937"/>
                                        </p:tgtEl>
                                        <p:attrNameLst>
                                          <p:attrName>style.visibility</p:attrName>
                                        </p:attrNameLst>
                                      </p:cBhvr>
                                      <p:to>
                                        <p:strVal val="visible"/>
                                      </p:to>
                                    </p:set>
                                    <p:anim calcmode="lin" valueType="num">
                                      <p:cBhvr additive="base">
                                        <p:cTn id="23" dur="500" fill="hold"/>
                                        <p:tgtEl>
                                          <p:spTgt spid="209937"/>
                                        </p:tgtEl>
                                        <p:attrNameLst>
                                          <p:attrName>ppt_x</p:attrName>
                                        </p:attrNameLst>
                                      </p:cBhvr>
                                      <p:tavLst>
                                        <p:tav tm="0">
                                          <p:val>
                                            <p:strVal val="#ppt_x"/>
                                          </p:val>
                                        </p:tav>
                                        <p:tav tm="100000">
                                          <p:val>
                                            <p:strVal val="#ppt_x"/>
                                          </p:val>
                                        </p:tav>
                                      </p:tavLst>
                                    </p:anim>
                                    <p:anim calcmode="lin" valueType="num">
                                      <p:cBhvr additive="base">
                                        <p:cTn id="24" dur="500" fill="hold"/>
                                        <p:tgtEl>
                                          <p:spTgt spid="2099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9940"/>
                                        </p:tgtEl>
                                        <p:attrNameLst>
                                          <p:attrName>style.visibility</p:attrName>
                                        </p:attrNameLst>
                                      </p:cBhvr>
                                      <p:to>
                                        <p:strVal val="visible"/>
                                      </p:to>
                                    </p:set>
                                    <p:anim calcmode="lin" valueType="num">
                                      <p:cBhvr additive="base">
                                        <p:cTn id="27" dur="500" fill="hold"/>
                                        <p:tgtEl>
                                          <p:spTgt spid="209940"/>
                                        </p:tgtEl>
                                        <p:attrNameLst>
                                          <p:attrName>ppt_x</p:attrName>
                                        </p:attrNameLst>
                                      </p:cBhvr>
                                      <p:tavLst>
                                        <p:tav tm="0">
                                          <p:val>
                                            <p:strVal val="#ppt_x"/>
                                          </p:val>
                                        </p:tav>
                                        <p:tav tm="100000">
                                          <p:val>
                                            <p:strVal val="#ppt_x"/>
                                          </p:val>
                                        </p:tav>
                                      </p:tavLst>
                                    </p:anim>
                                    <p:anim calcmode="lin" valueType="num">
                                      <p:cBhvr additive="base">
                                        <p:cTn id="28" dur="500" fill="hold"/>
                                        <p:tgtEl>
                                          <p:spTgt spid="2099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9945"/>
                                        </p:tgtEl>
                                        <p:attrNameLst>
                                          <p:attrName>style.visibility</p:attrName>
                                        </p:attrNameLst>
                                      </p:cBhvr>
                                      <p:to>
                                        <p:strVal val="visible"/>
                                      </p:to>
                                    </p:set>
                                    <p:anim calcmode="lin" valueType="num">
                                      <p:cBhvr additive="base">
                                        <p:cTn id="31" dur="500" fill="hold"/>
                                        <p:tgtEl>
                                          <p:spTgt spid="209945"/>
                                        </p:tgtEl>
                                        <p:attrNameLst>
                                          <p:attrName>ppt_x</p:attrName>
                                        </p:attrNameLst>
                                      </p:cBhvr>
                                      <p:tavLst>
                                        <p:tav tm="0">
                                          <p:val>
                                            <p:strVal val="#ppt_x"/>
                                          </p:val>
                                        </p:tav>
                                        <p:tav tm="100000">
                                          <p:val>
                                            <p:strVal val="#ppt_x"/>
                                          </p:val>
                                        </p:tav>
                                      </p:tavLst>
                                    </p:anim>
                                    <p:anim calcmode="lin" valueType="num">
                                      <p:cBhvr additive="base">
                                        <p:cTn id="32" dur="500" fill="hold"/>
                                        <p:tgtEl>
                                          <p:spTgt spid="2099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9947"/>
                                        </p:tgtEl>
                                        <p:attrNameLst>
                                          <p:attrName>style.visibility</p:attrName>
                                        </p:attrNameLst>
                                      </p:cBhvr>
                                      <p:to>
                                        <p:strVal val="visible"/>
                                      </p:to>
                                    </p:set>
                                    <p:anim calcmode="lin" valueType="num">
                                      <p:cBhvr additive="base">
                                        <p:cTn id="35" dur="500" fill="hold"/>
                                        <p:tgtEl>
                                          <p:spTgt spid="209947"/>
                                        </p:tgtEl>
                                        <p:attrNameLst>
                                          <p:attrName>ppt_x</p:attrName>
                                        </p:attrNameLst>
                                      </p:cBhvr>
                                      <p:tavLst>
                                        <p:tav tm="0">
                                          <p:val>
                                            <p:strVal val="#ppt_x"/>
                                          </p:val>
                                        </p:tav>
                                        <p:tav tm="100000">
                                          <p:val>
                                            <p:strVal val="#ppt_x"/>
                                          </p:val>
                                        </p:tav>
                                      </p:tavLst>
                                    </p:anim>
                                    <p:anim calcmode="lin" valueType="num">
                                      <p:cBhvr additive="base">
                                        <p:cTn id="36" dur="500" fill="hold"/>
                                        <p:tgtEl>
                                          <p:spTgt spid="20994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9949"/>
                                        </p:tgtEl>
                                        <p:attrNameLst>
                                          <p:attrName>style.visibility</p:attrName>
                                        </p:attrNameLst>
                                      </p:cBhvr>
                                      <p:to>
                                        <p:strVal val="visible"/>
                                      </p:to>
                                    </p:set>
                                    <p:anim calcmode="lin" valueType="num">
                                      <p:cBhvr additive="base">
                                        <p:cTn id="39" dur="500" fill="hold"/>
                                        <p:tgtEl>
                                          <p:spTgt spid="209949"/>
                                        </p:tgtEl>
                                        <p:attrNameLst>
                                          <p:attrName>ppt_x</p:attrName>
                                        </p:attrNameLst>
                                      </p:cBhvr>
                                      <p:tavLst>
                                        <p:tav tm="0">
                                          <p:val>
                                            <p:strVal val="#ppt_x"/>
                                          </p:val>
                                        </p:tav>
                                        <p:tav tm="100000">
                                          <p:val>
                                            <p:strVal val="#ppt_x"/>
                                          </p:val>
                                        </p:tav>
                                      </p:tavLst>
                                    </p:anim>
                                    <p:anim calcmode="lin" valueType="num">
                                      <p:cBhvr additive="base">
                                        <p:cTn id="40" dur="500" fill="hold"/>
                                        <p:tgtEl>
                                          <p:spTgt spid="20994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9930"/>
                                        </p:tgtEl>
                                        <p:attrNameLst>
                                          <p:attrName>style.visibility</p:attrName>
                                        </p:attrNameLst>
                                      </p:cBhvr>
                                      <p:to>
                                        <p:strVal val="visible"/>
                                      </p:to>
                                    </p:set>
                                    <p:anim calcmode="lin" valueType="num">
                                      <p:cBhvr additive="base">
                                        <p:cTn id="45" dur="500" fill="hold"/>
                                        <p:tgtEl>
                                          <p:spTgt spid="209930"/>
                                        </p:tgtEl>
                                        <p:attrNameLst>
                                          <p:attrName>ppt_x</p:attrName>
                                        </p:attrNameLst>
                                      </p:cBhvr>
                                      <p:tavLst>
                                        <p:tav tm="0">
                                          <p:val>
                                            <p:strVal val="#ppt_x"/>
                                          </p:val>
                                        </p:tav>
                                        <p:tav tm="100000">
                                          <p:val>
                                            <p:strVal val="#ppt_x"/>
                                          </p:val>
                                        </p:tav>
                                      </p:tavLst>
                                    </p:anim>
                                    <p:anim calcmode="lin" valueType="num">
                                      <p:cBhvr additive="base">
                                        <p:cTn id="46" dur="500" fill="hold"/>
                                        <p:tgtEl>
                                          <p:spTgt spid="2099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9931"/>
                                        </p:tgtEl>
                                        <p:attrNameLst>
                                          <p:attrName>style.visibility</p:attrName>
                                        </p:attrNameLst>
                                      </p:cBhvr>
                                      <p:to>
                                        <p:strVal val="visible"/>
                                      </p:to>
                                    </p:set>
                                    <p:anim calcmode="lin" valueType="num">
                                      <p:cBhvr additive="base">
                                        <p:cTn id="49" dur="500" fill="hold"/>
                                        <p:tgtEl>
                                          <p:spTgt spid="209931"/>
                                        </p:tgtEl>
                                        <p:attrNameLst>
                                          <p:attrName>ppt_x</p:attrName>
                                        </p:attrNameLst>
                                      </p:cBhvr>
                                      <p:tavLst>
                                        <p:tav tm="0">
                                          <p:val>
                                            <p:strVal val="#ppt_x"/>
                                          </p:val>
                                        </p:tav>
                                        <p:tav tm="100000">
                                          <p:val>
                                            <p:strVal val="#ppt_x"/>
                                          </p:val>
                                        </p:tav>
                                      </p:tavLst>
                                    </p:anim>
                                    <p:anim calcmode="lin" valueType="num">
                                      <p:cBhvr additive="base">
                                        <p:cTn id="50" dur="500" fill="hold"/>
                                        <p:tgtEl>
                                          <p:spTgt spid="2099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9932"/>
                                        </p:tgtEl>
                                        <p:attrNameLst>
                                          <p:attrName>style.visibility</p:attrName>
                                        </p:attrNameLst>
                                      </p:cBhvr>
                                      <p:to>
                                        <p:strVal val="visible"/>
                                      </p:to>
                                    </p:set>
                                    <p:anim calcmode="lin" valueType="num">
                                      <p:cBhvr additive="base">
                                        <p:cTn id="53" dur="500" fill="hold"/>
                                        <p:tgtEl>
                                          <p:spTgt spid="209932"/>
                                        </p:tgtEl>
                                        <p:attrNameLst>
                                          <p:attrName>ppt_x</p:attrName>
                                        </p:attrNameLst>
                                      </p:cBhvr>
                                      <p:tavLst>
                                        <p:tav tm="0">
                                          <p:val>
                                            <p:strVal val="#ppt_x"/>
                                          </p:val>
                                        </p:tav>
                                        <p:tav tm="100000">
                                          <p:val>
                                            <p:strVal val="#ppt_x"/>
                                          </p:val>
                                        </p:tav>
                                      </p:tavLst>
                                    </p:anim>
                                    <p:anim calcmode="lin" valueType="num">
                                      <p:cBhvr additive="base">
                                        <p:cTn id="54" dur="500" fill="hold"/>
                                        <p:tgtEl>
                                          <p:spTgt spid="2099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9934"/>
                                        </p:tgtEl>
                                        <p:attrNameLst>
                                          <p:attrName>style.visibility</p:attrName>
                                        </p:attrNameLst>
                                      </p:cBhvr>
                                      <p:to>
                                        <p:strVal val="visible"/>
                                      </p:to>
                                    </p:set>
                                    <p:anim calcmode="lin" valueType="num">
                                      <p:cBhvr additive="base">
                                        <p:cTn id="57" dur="500" fill="hold"/>
                                        <p:tgtEl>
                                          <p:spTgt spid="209934"/>
                                        </p:tgtEl>
                                        <p:attrNameLst>
                                          <p:attrName>ppt_x</p:attrName>
                                        </p:attrNameLst>
                                      </p:cBhvr>
                                      <p:tavLst>
                                        <p:tav tm="0">
                                          <p:val>
                                            <p:strVal val="#ppt_x"/>
                                          </p:val>
                                        </p:tav>
                                        <p:tav tm="100000">
                                          <p:val>
                                            <p:strVal val="#ppt_x"/>
                                          </p:val>
                                        </p:tav>
                                      </p:tavLst>
                                    </p:anim>
                                    <p:anim calcmode="lin" valueType="num">
                                      <p:cBhvr additive="base">
                                        <p:cTn id="58" dur="500" fill="hold"/>
                                        <p:tgtEl>
                                          <p:spTgt spid="2099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9936"/>
                                        </p:tgtEl>
                                        <p:attrNameLst>
                                          <p:attrName>style.visibility</p:attrName>
                                        </p:attrNameLst>
                                      </p:cBhvr>
                                      <p:to>
                                        <p:strVal val="visible"/>
                                      </p:to>
                                    </p:set>
                                    <p:anim calcmode="lin" valueType="num">
                                      <p:cBhvr additive="base">
                                        <p:cTn id="61" dur="500" fill="hold"/>
                                        <p:tgtEl>
                                          <p:spTgt spid="209936"/>
                                        </p:tgtEl>
                                        <p:attrNameLst>
                                          <p:attrName>ppt_x</p:attrName>
                                        </p:attrNameLst>
                                      </p:cBhvr>
                                      <p:tavLst>
                                        <p:tav tm="0">
                                          <p:val>
                                            <p:strVal val="#ppt_x"/>
                                          </p:val>
                                        </p:tav>
                                        <p:tav tm="100000">
                                          <p:val>
                                            <p:strVal val="#ppt_x"/>
                                          </p:val>
                                        </p:tav>
                                      </p:tavLst>
                                    </p:anim>
                                    <p:anim calcmode="lin" valueType="num">
                                      <p:cBhvr additive="base">
                                        <p:cTn id="62" dur="500" fill="hold"/>
                                        <p:tgtEl>
                                          <p:spTgt spid="20993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9941"/>
                                        </p:tgtEl>
                                        <p:attrNameLst>
                                          <p:attrName>style.visibility</p:attrName>
                                        </p:attrNameLst>
                                      </p:cBhvr>
                                      <p:to>
                                        <p:strVal val="visible"/>
                                      </p:to>
                                    </p:set>
                                    <p:anim calcmode="lin" valueType="num">
                                      <p:cBhvr additive="base">
                                        <p:cTn id="65" dur="500" fill="hold"/>
                                        <p:tgtEl>
                                          <p:spTgt spid="209941"/>
                                        </p:tgtEl>
                                        <p:attrNameLst>
                                          <p:attrName>ppt_x</p:attrName>
                                        </p:attrNameLst>
                                      </p:cBhvr>
                                      <p:tavLst>
                                        <p:tav tm="0">
                                          <p:val>
                                            <p:strVal val="#ppt_x"/>
                                          </p:val>
                                        </p:tav>
                                        <p:tav tm="100000">
                                          <p:val>
                                            <p:strVal val="#ppt_x"/>
                                          </p:val>
                                        </p:tav>
                                      </p:tavLst>
                                    </p:anim>
                                    <p:anim calcmode="lin" valueType="num">
                                      <p:cBhvr additive="base">
                                        <p:cTn id="66" dur="500" fill="hold"/>
                                        <p:tgtEl>
                                          <p:spTgt spid="20994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9944"/>
                                        </p:tgtEl>
                                        <p:attrNameLst>
                                          <p:attrName>style.visibility</p:attrName>
                                        </p:attrNameLst>
                                      </p:cBhvr>
                                      <p:to>
                                        <p:strVal val="visible"/>
                                      </p:to>
                                    </p:set>
                                    <p:anim calcmode="lin" valueType="num">
                                      <p:cBhvr additive="base">
                                        <p:cTn id="69" dur="500" fill="hold"/>
                                        <p:tgtEl>
                                          <p:spTgt spid="209944"/>
                                        </p:tgtEl>
                                        <p:attrNameLst>
                                          <p:attrName>ppt_x</p:attrName>
                                        </p:attrNameLst>
                                      </p:cBhvr>
                                      <p:tavLst>
                                        <p:tav tm="0">
                                          <p:val>
                                            <p:strVal val="#ppt_x"/>
                                          </p:val>
                                        </p:tav>
                                        <p:tav tm="100000">
                                          <p:val>
                                            <p:strVal val="#ppt_x"/>
                                          </p:val>
                                        </p:tav>
                                      </p:tavLst>
                                    </p:anim>
                                    <p:anim calcmode="lin" valueType="num">
                                      <p:cBhvr additive="base">
                                        <p:cTn id="70" dur="500" fill="hold"/>
                                        <p:tgtEl>
                                          <p:spTgt spid="20994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9946"/>
                                        </p:tgtEl>
                                        <p:attrNameLst>
                                          <p:attrName>style.visibility</p:attrName>
                                        </p:attrNameLst>
                                      </p:cBhvr>
                                      <p:to>
                                        <p:strVal val="visible"/>
                                      </p:to>
                                    </p:set>
                                    <p:anim calcmode="lin" valueType="num">
                                      <p:cBhvr additive="base">
                                        <p:cTn id="73" dur="500" fill="hold"/>
                                        <p:tgtEl>
                                          <p:spTgt spid="209946"/>
                                        </p:tgtEl>
                                        <p:attrNameLst>
                                          <p:attrName>ppt_x</p:attrName>
                                        </p:attrNameLst>
                                      </p:cBhvr>
                                      <p:tavLst>
                                        <p:tav tm="0">
                                          <p:val>
                                            <p:strVal val="#ppt_x"/>
                                          </p:val>
                                        </p:tav>
                                        <p:tav tm="100000">
                                          <p:val>
                                            <p:strVal val="#ppt_x"/>
                                          </p:val>
                                        </p:tav>
                                      </p:tavLst>
                                    </p:anim>
                                    <p:anim calcmode="lin" valueType="num">
                                      <p:cBhvr additive="base">
                                        <p:cTn id="74" dur="500" fill="hold"/>
                                        <p:tgtEl>
                                          <p:spTgt spid="20994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9950"/>
                                        </p:tgtEl>
                                        <p:attrNameLst>
                                          <p:attrName>style.visibility</p:attrName>
                                        </p:attrNameLst>
                                      </p:cBhvr>
                                      <p:to>
                                        <p:strVal val="visible"/>
                                      </p:to>
                                    </p:set>
                                    <p:anim calcmode="lin" valueType="num">
                                      <p:cBhvr additive="base">
                                        <p:cTn id="77" dur="500" fill="hold"/>
                                        <p:tgtEl>
                                          <p:spTgt spid="209950"/>
                                        </p:tgtEl>
                                        <p:attrNameLst>
                                          <p:attrName>ppt_x</p:attrName>
                                        </p:attrNameLst>
                                      </p:cBhvr>
                                      <p:tavLst>
                                        <p:tav tm="0">
                                          <p:val>
                                            <p:strVal val="#ppt_x"/>
                                          </p:val>
                                        </p:tav>
                                        <p:tav tm="100000">
                                          <p:val>
                                            <p:strVal val="#ppt_x"/>
                                          </p:val>
                                        </p:tav>
                                      </p:tavLst>
                                    </p:anim>
                                    <p:anim calcmode="lin" valueType="num">
                                      <p:cBhvr additive="base">
                                        <p:cTn id="78" dur="500" fill="hold"/>
                                        <p:tgtEl>
                                          <p:spTgt spid="20995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9923"/>
                                        </p:tgtEl>
                                        <p:attrNameLst>
                                          <p:attrName>style.visibility</p:attrName>
                                        </p:attrNameLst>
                                      </p:cBhvr>
                                      <p:to>
                                        <p:strVal val="visible"/>
                                      </p:to>
                                    </p:set>
                                    <p:anim calcmode="lin" valueType="num">
                                      <p:cBhvr additive="base">
                                        <p:cTn id="83" dur="500" fill="hold"/>
                                        <p:tgtEl>
                                          <p:spTgt spid="209923"/>
                                        </p:tgtEl>
                                        <p:attrNameLst>
                                          <p:attrName>ppt_x</p:attrName>
                                        </p:attrNameLst>
                                      </p:cBhvr>
                                      <p:tavLst>
                                        <p:tav tm="0">
                                          <p:val>
                                            <p:strVal val="#ppt_x"/>
                                          </p:val>
                                        </p:tav>
                                        <p:tav tm="100000">
                                          <p:val>
                                            <p:strVal val="#ppt_x"/>
                                          </p:val>
                                        </p:tav>
                                      </p:tavLst>
                                    </p:anim>
                                    <p:anim calcmode="lin" valueType="num">
                                      <p:cBhvr additive="base">
                                        <p:cTn id="84" dur="500" fill="hold"/>
                                        <p:tgtEl>
                                          <p:spTgt spid="2099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9925"/>
                                        </p:tgtEl>
                                        <p:attrNameLst>
                                          <p:attrName>style.visibility</p:attrName>
                                        </p:attrNameLst>
                                      </p:cBhvr>
                                      <p:to>
                                        <p:strVal val="visible"/>
                                      </p:to>
                                    </p:set>
                                    <p:anim calcmode="lin" valueType="num">
                                      <p:cBhvr additive="base">
                                        <p:cTn id="87" dur="500" fill="hold"/>
                                        <p:tgtEl>
                                          <p:spTgt spid="209925"/>
                                        </p:tgtEl>
                                        <p:attrNameLst>
                                          <p:attrName>ppt_x</p:attrName>
                                        </p:attrNameLst>
                                      </p:cBhvr>
                                      <p:tavLst>
                                        <p:tav tm="0">
                                          <p:val>
                                            <p:strVal val="#ppt_x"/>
                                          </p:val>
                                        </p:tav>
                                        <p:tav tm="100000">
                                          <p:val>
                                            <p:strVal val="#ppt_x"/>
                                          </p:val>
                                        </p:tav>
                                      </p:tavLst>
                                    </p:anim>
                                    <p:anim calcmode="lin" valueType="num">
                                      <p:cBhvr additive="base">
                                        <p:cTn id="88" dur="500" fill="hold"/>
                                        <p:tgtEl>
                                          <p:spTgt spid="2099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09926"/>
                                        </p:tgtEl>
                                        <p:attrNameLst>
                                          <p:attrName>style.visibility</p:attrName>
                                        </p:attrNameLst>
                                      </p:cBhvr>
                                      <p:to>
                                        <p:strVal val="visible"/>
                                      </p:to>
                                    </p:set>
                                    <p:anim calcmode="lin" valueType="num">
                                      <p:cBhvr additive="base">
                                        <p:cTn id="91" dur="500" fill="hold"/>
                                        <p:tgtEl>
                                          <p:spTgt spid="209926"/>
                                        </p:tgtEl>
                                        <p:attrNameLst>
                                          <p:attrName>ppt_x</p:attrName>
                                        </p:attrNameLst>
                                      </p:cBhvr>
                                      <p:tavLst>
                                        <p:tav tm="0">
                                          <p:val>
                                            <p:strVal val="#ppt_x"/>
                                          </p:val>
                                        </p:tav>
                                        <p:tav tm="100000">
                                          <p:val>
                                            <p:strVal val="#ppt_x"/>
                                          </p:val>
                                        </p:tav>
                                      </p:tavLst>
                                    </p:anim>
                                    <p:anim calcmode="lin" valueType="num">
                                      <p:cBhvr additive="base">
                                        <p:cTn id="92" dur="500" fill="hold"/>
                                        <p:tgtEl>
                                          <p:spTgt spid="20992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9927"/>
                                        </p:tgtEl>
                                        <p:attrNameLst>
                                          <p:attrName>style.visibility</p:attrName>
                                        </p:attrNameLst>
                                      </p:cBhvr>
                                      <p:to>
                                        <p:strVal val="visible"/>
                                      </p:to>
                                    </p:set>
                                    <p:anim calcmode="lin" valueType="num">
                                      <p:cBhvr additive="base">
                                        <p:cTn id="95" dur="500" fill="hold"/>
                                        <p:tgtEl>
                                          <p:spTgt spid="209927"/>
                                        </p:tgtEl>
                                        <p:attrNameLst>
                                          <p:attrName>ppt_x</p:attrName>
                                        </p:attrNameLst>
                                      </p:cBhvr>
                                      <p:tavLst>
                                        <p:tav tm="0">
                                          <p:val>
                                            <p:strVal val="#ppt_x"/>
                                          </p:val>
                                        </p:tav>
                                        <p:tav tm="100000">
                                          <p:val>
                                            <p:strVal val="#ppt_x"/>
                                          </p:val>
                                        </p:tav>
                                      </p:tavLst>
                                    </p:anim>
                                    <p:anim calcmode="lin" valueType="num">
                                      <p:cBhvr additive="base">
                                        <p:cTn id="96" dur="500" fill="hold"/>
                                        <p:tgtEl>
                                          <p:spTgt spid="20992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09928"/>
                                        </p:tgtEl>
                                        <p:attrNameLst>
                                          <p:attrName>style.visibility</p:attrName>
                                        </p:attrNameLst>
                                      </p:cBhvr>
                                      <p:to>
                                        <p:strVal val="visible"/>
                                      </p:to>
                                    </p:set>
                                    <p:anim calcmode="lin" valueType="num">
                                      <p:cBhvr additive="base">
                                        <p:cTn id="99" dur="500" fill="hold"/>
                                        <p:tgtEl>
                                          <p:spTgt spid="209928"/>
                                        </p:tgtEl>
                                        <p:attrNameLst>
                                          <p:attrName>ppt_x</p:attrName>
                                        </p:attrNameLst>
                                      </p:cBhvr>
                                      <p:tavLst>
                                        <p:tav tm="0">
                                          <p:val>
                                            <p:strVal val="#ppt_x"/>
                                          </p:val>
                                        </p:tav>
                                        <p:tav tm="100000">
                                          <p:val>
                                            <p:strVal val="#ppt_x"/>
                                          </p:val>
                                        </p:tav>
                                      </p:tavLst>
                                    </p:anim>
                                    <p:anim calcmode="lin" valueType="num">
                                      <p:cBhvr additive="base">
                                        <p:cTn id="100" dur="500" fill="hold"/>
                                        <p:tgtEl>
                                          <p:spTgt spid="2099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09938"/>
                                        </p:tgtEl>
                                        <p:attrNameLst>
                                          <p:attrName>style.visibility</p:attrName>
                                        </p:attrNameLst>
                                      </p:cBhvr>
                                      <p:to>
                                        <p:strVal val="visible"/>
                                      </p:to>
                                    </p:set>
                                    <p:anim calcmode="lin" valueType="num">
                                      <p:cBhvr additive="base">
                                        <p:cTn id="103" dur="500" fill="hold"/>
                                        <p:tgtEl>
                                          <p:spTgt spid="209938"/>
                                        </p:tgtEl>
                                        <p:attrNameLst>
                                          <p:attrName>ppt_x</p:attrName>
                                        </p:attrNameLst>
                                      </p:cBhvr>
                                      <p:tavLst>
                                        <p:tav tm="0">
                                          <p:val>
                                            <p:strVal val="#ppt_x"/>
                                          </p:val>
                                        </p:tav>
                                        <p:tav tm="100000">
                                          <p:val>
                                            <p:strVal val="#ppt_x"/>
                                          </p:val>
                                        </p:tav>
                                      </p:tavLst>
                                    </p:anim>
                                    <p:anim calcmode="lin" valueType="num">
                                      <p:cBhvr additive="base">
                                        <p:cTn id="104" dur="500" fill="hold"/>
                                        <p:tgtEl>
                                          <p:spTgt spid="20993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09939"/>
                                        </p:tgtEl>
                                        <p:attrNameLst>
                                          <p:attrName>style.visibility</p:attrName>
                                        </p:attrNameLst>
                                      </p:cBhvr>
                                      <p:to>
                                        <p:strVal val="visible"/>
                                      </p:to>
                                    </p:set>
                                    <p:anim calcmode="lin" valueType="num">
                                      <p:cBhvr additive="base">
                                        <p:cTn id="107" dur="500" fill="hold"/>
                                        <p:tgtEl>
                                          <p:spTgt spid="209939"/>
                                        </p:tgtEl>
                                        <p:attrNameLst>
                                          <p:attrName>ppt_x</p:attrName>
                                        </p:attrNameLst>
                                      </p:cBhvr>
                                      <p:tavLst>
                                        <p:tav tm="0">
                                          <p:val>
                                            <p:strVal val="#ppt_x"/>
                                          </p:val>
                                        </p:tav>
                                        <p:tav tm="100000">
                                          <p:val>
                                            <p:strVal val="#ppt_x"/>
                                          </p:val>
                                        </p:tav>
                                      </p:tavLst>
                                    </p:anim>
                                    <p:anim calcmode="lin" valueType="num">
                                      <p:cBhvr additive="base">
                                        <p:cTn id="108" dur="500" fill="hold"/>
                                        <p:tgtEl>
                                          <p:spTgt spid="20993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09942"/>
                                        </p:tgtEl>
                                        <p:attrNameLst>
                                          <p:attrName>style.visibility</p:attrName>
                                        </p:attrNameLst>
                                      </p:cBhvr>
                                      <p:to>
                                        <p:strVal val="visible"/>
                                      </p:to>
                                    </p:set>
                                    <p:anim calcmode="lin" valueType="num">
                                      <p:cBhvr additive="base">
                                        <p:cTn id="111" dur="500" fill="hold"/>
                                        <p:tgtEl>
                                          <p:spTgt spid="209942"/>
                                        </p:tgtEl>
                                        <p:attrNameLst>
                                          <p:attrName>ppt_x</p:attrName>
                                        </p:attrNameLst>
                                      </p:cBhvr>
                                      <p:tavLst>
                                        <p:tav tm="0">
                                          <p:val>
                                            <p:strVal val="#ppt_x"/>
                                          </p:val>
                                        </p:tav>
                                        <p:tav tm="100000">
                                          <p:val>
                                            <p:strVal val="#ppt_x"/>
                                          </p:val>
                                        </p:tav>
                                      </p:tavLst>
                                    </p:anim>
                                    <p:anim calcmode="lin" valueType="num">
                                      <p:cBhvr additive="base">
                                        <p:cTn id="112" dur="500" fill="hold"/>
                                        <p:tgtEl>
                                          <p:spTgt spid="20994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09943"/>
                                        </p:tgtEl>
                                        <p:attrNameLst>
                                          <p:attrName>style.visibility</p:attrName>
                                        </p:attrNameLst>
                                      </p:cBhvr>
                                      <p:to>
                                        <p:strVal val="visible"/>
                                      </p:to>
                                    </p:set>
                                    <p:anim calcmode="lin" valueType="num">
                                      <p:cBhvr additive="base">
                                        <p:cTn id="115" dur="500" fill="hold"/>
                                        <p:tgtEl>
                                          <p:spTgt spid="209943"/>
                                        </p:tgtEl>
                                        <p:attrNameLst>
                                          <p:attrName>ppt_x</p:attrName>
                                        </p:attrNameLst>
                                      </p:cBhvr>
                                      <p:tavLst>
                                        <p:tav tm="0">
                                          <p:val>
                                            <p:strVal val="#ppt_x"/>
                                          </p:val>
                                        </p:tav>
                                        <p:tav tm="100000">
                                          <p:val>
                                            <p:strVal val="#ppt_x"/>
                                          </p:val>
                                        </p:tav>
                                      </p:tavLst>
                                    </p:anim>
                                    <p:anim calcmode="lin" valueType="num">
                                      <p:cBhvr additive="base">
                                        <p:cTn id="116" dur="500" fill="hold"/>
                                        <p:tgtEl>
                                          <p:spTgt spid="20994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09948"/>
                                        </p:tgtEl>
                                        <p:attrNameLst>
                                          <p:attrName>style.visibility</p:attrName>
                                        </p:attrNameLst>
                                      </p:cBhvr>
                                      <p:to>
                                        <p:strVal val="visible"/>
                                      </p:to>
                                    </p:set>
                                    <p:anim calcmode="lin" valueType="num">
                                      <p:cBhvr additive="base">
                                        <p:cTn id="119" dur="500" fill="hold"/>
                                        <p:tgtEl>
                                          <p:spTgt spid="209948"/>
                                        </p:tgtEl>
                                        <p:attrNameLst>
                                          <p:attrName>ppt_x</p:attrName>
                                        </p:attrNameLst>
                                      </p:cBhvr>
                                      <p:tavLst>
                                        <p:tav tm="0">
                                          <p:val>
                                            <p:strVal val="#ppt_x"/>
                                          </p:val>
                                        </p:tav>
                                        <p:tav tm="100000">
                                          <p:val>
                                            <p:strVal val="#ppt_x"/>
                                          </p:val>
                                        </p:tav>
                                      </p:tavLst>
                                    </p:anim>
                                    <p:anim calcmode="lin" valueType="num">
                                      <p:cBhvr additive="base">
                                        <p:cTn id="120" dur="500" fill="hold"/>
                                        <p:tgtEl>
                                          <p:spTgt spid="209948"/>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09951"/>
                                        </p:tgtEl>
                                        <p:attrNameLst>
                                          <p:attrName>style.visibility</p:attrName>
                                        </p:attrNameLst>
                                      </p:cBhvr>
                                      <p:to>
                                        <p:strVal val="visible"/>
                                      </p:to>
                                    </p:set>
                                    <p:anim calcmode="lin" valueType="num">
                                      <p:cBhvr additive="base">
                                        <p:cTn id="123" dur="500" fill="hold"/>
                                        <p:tgtEl>
                                          <p:spTgt spid="209951"/>
                                        </p:tgtEl>
                                        <p:attrNameLst>
                                          <p:attrName>ppt_x</p:attrName>
                                        </p:attrNameLst>
                                      </p:cBhvr>
                                      <p:tavLst>
                                        <p:tav tm="0">
                                          <p:val>
                                            <p:strVal val="#ppt_x"/>
                                          </p:val>
                                        </p:tav>
                                        <p:tav tm="100000">
                                          <p:val>
                                            <p:strVal val="#ppt_x"/>
                                          </p:val>
                                        </p:tav>
                                      </p:tavLst>
                                    </p:anim>
                                    <p:anim calcmode="lin" valueType="num">
                                      <p:cBhvr additive="base">
                                        <p:cTn id="124" dur="500" fill="hold"/>
                                        <p:tgtEl>
                                          <p:spTgt spid="209951"/>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09954"/>
                                        </p:tgtEl>
                                        <p:attrNameLst>
                                          <p:attrName>style.visibility</p:attrName>
                                        </p:attrNameLst>
                                      </p:cBhvr>
                                      <p:to>
                                        <p:strVal val="visible"/>
                                      </p:to>
                                    </p:set>
                                    <p:anim calcmode="lin" valueType="num">
                                      <p:cBhvr additive="base">
                                        <p:cTn id="129" dur="500" fill="hold"/>
                                        <p:tgtEl>
                                          <p:spTgt spid="209954"/>
                                        </p:tgtEl>
                                        <p:attrNameLst>
                                          <p:attrName>ppt_x</p:attrName>
                                        </p:attrNameLst>
                                      </p:cBhvr>
                                      <p:tavLst>
                                        <p:tav tm="0">
                                          <p:val>
                                            <p:strVal val="#ppt_x"/>
                                          </p:val>
                                        </p:tav>
                                        <p:tav tm="100000">
                                          <p:val>
                                            <p:strVal val="#ppt_x"/>
                                          </p:val>
                                        </p:tav>
                                      </p:tavLst>
                                    </p:anim>
                                    <p:anim calcmode="lin" valueType="num">
                                      <p:cBhvr additive="base">
                                        <p:cTn id="130" dur="500" fill="hold"/>
                                        <p:tgtEl>
                                          <p:spTgt spid="209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animBg="1"/>
      <p:bldP spid="209924" grpId="0" animBg="1"/>
      <p:bldP spid="209925" grpId="0" animBg="1"/>
      <p:bldP spid="209926" grpId="0" animBg="1"/>
      <p:bldP spid="209927" grpId="0" animBg="1"/>
      <p:bldP spid="209928" grpId="0" animBg="1"/>
      <p:bldP spid="209929" grpId="0" animBg="1"/>
      <p:bldP spid="209930" grpId="0" animBg="1"/>
      <p:bldP spid="209931" grpId="0" animBg="1"/>
      <p:bldP spid="209932" grpId="0" animBg="1"/>
      <p:bldP spid="209933" grpId="0" animBg="1"/>
      <p:bldP spid="209934" grpId="0" animBg="1"/>
      <p:bldP spid="209935" grpId="0" animBg="1"/>
      <p:bldP spid="209936" grpId="0" animBg="1"/>
      <p:bldP spid="209937" grpId="0" animBg="1"/>
      <p:bldP spid="209938" grpId="0" animBg="1"/>
      <p:bldP spid="209939" grpId="0" animBg="1"/>
      <p:bldP spid="209940" grpId="0" animBg="1"/>
      <p:bldP spid="209941" grpId="0" animBg="1"/>
      <p:bldP spid="209942" grpId="0" animBg="1"/>
      <p:bldP spid="209943" grpId="0" animBg="1"/>
      <p:bldP spid="209944" grpId="0" animBg="1"/>
      <p:bldP spid="209945" grpId="0" animBg="1"/>
      <p:bldP spid="209946" grpId="0" animBg="1"/>
      <p:bldP spid="209947" grpId="0" animBg="1"/>
      <p:bldP spid="209948" grpId="0" animBg="1"/>
      <p:bldP spid="209949" grpId="0" animBg="1"/>
      <p:bldP spid="209950" grpId="0" animBg="1"/>
      <p:bldP spid="20995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23850" y="332656"/>
            <a:ext cx="8640763" cy="990600"/>
          </a:xfrm>
        </p:spPr>
        <p:txBody>
          <a:bodyPr/>
          <a:lstStyle/>
          <a:p>
            <a:r>
              <a:rPr lang="it-IT" sz="3200" b="1" dirty="0" smtClean="0">
                <a:solidFill>
                  <a:srgbClr val="00FF00"/>
                </a:solidFill>
              </a:rPr>
              <a:t>La sagomatura “sfrutta” l’anatomia </a:t>
            </a:r>
            <a:br>
              <a:rPr lang="it-IT" sz="3200" b="1" dirty="0" smtClean="0">
                <a:solidFill>
                  <a:srgbClr val="00FF00"/>
                </a:solidFill>
              </a:rPr>
            </a:br>
            <a:r>
              <a:rPr lang="it-IT" sz="3200" b="1" dirty="0" smtClean="0">
                <a:solidFill>
                  <a:srgbClr val="00FF00"/>
                </a:solidFill>
              </a:rPr>
              <a:t>per distribuire i carichi e stabilizzare</a:t>
            </a:r>
            <a:endParaRPr lang="it-IT" sz="3200" b="1" dirty="0">
              <a:solidFill>
                <a:srgbClr val="00FF00"/>
              </a:solidFill>
            </a:endParaRPr>
          </a:p>
        </p:txBody>
      </p:sp>
      <p:sp>
        <p:nvSpPr>
          <p:cNvPr id="103427" name="Rectangle 3"/>
          <p:cNvSpPr>
            <a:spLocks noGrp="1" noChangeArrowheads="1"/>
          </p:cNvSpPr>
          <p:nvPr>
            <p:ph type="body" idx="1"/>
          </p:nvPr>
        </p:nvSpPr>
        <p:spPr>
          <a:xfrm>
            <a:off x="380206" y="4941168"/>
            <a:ext cx="8383588" cy="1773238"/>
          </a:xfrm>
        </p:spPr>
        <p:txBody>
          <a:bodyPr>
            <a:normAutofit lnSpcReduction="10000"/>
          </a:bodyPr>
          <a:lstStyle/>
          <a:p>
            <a:pPr>
              <a:buFontTx/>
              <a:buNone/>
            </a:pPr>
            <a:r>
              <a:rPr lang="it-IT" sz="2800" dirty="0">
                <a:solidFill>
                  <a:srgbClr val="FFFF00"/>
                </a:solidFill>
              </a:rPr>
              <a:t>Da seduto, le tuberosità ischiatiche sporgono in basso rispetto ai </a:t>
            </a:r>
            <a:r>
              <a:rPr lang="it-IT" sz="2800" dirty="0" smtClean="0">
                <a:solidFill>
                  <a:srgbClr val="FFFF00"/>
                </a:solidFill>
              </a:rPr>
              <a:t>femori;</a:t>
            </a:r>
          </a:p>
          <a:p>
            <a:pPr>
              <a:buFontTx/>
              <a:buNone/>
            </a:pPr>
            <a:r>
              <a:rPr lang="it-IT" sz="2800" dirty="0" smtClean="0">
                <a:solidFill>
                  <a:srgbClr val="FFFF00"/>
                </a:solidFill>
              </a:rPr>
              <a:t>I trocanteri sono preziose strutture laterali di appoggio</a:t>
            </a:r>
            <a:endParaRPr lang="it-IT" sz="2800" dirty="0">
              <a:solidFill>
                <a:srgbClr val="FFFF00"/>
              </a:solidFill>
            </a:endParaRPr>
          </a:p>
        </p:txBody>
      </p:sp>
      <p:sp>
        <p:nvSpPr>
          <p:cNvPr id="103432" name="AutoShape 8">
            <a:hlinkClick r:id="" action="ppaction://hlinkshowjump?jump=previousslide" highlightClick="1"/>
          </p:cNvPr>
          <p:cNvSpPr>
            <a:spLocks noChangeArrowheads="1"/>
          </p:cNvSpPr>
          <p:nvPr/>
        </p:nvSpPr>
        <p:spPr bwMode="auto">
          <a:xfrm>
            <a:off x="8100392" y="5733256"/>
            <a:ext cx="792163" cy="719137"/>
          </a:xfrm>
          <a:prstGeom prst="actionButtonBackPrevious">
            <a:avLst/>
          </a:prstGeom>
          <a:solidFill>
            <a:schemeClr val="accent1"/>
          </a:solidFill>
          <a:ln w="9525">
            <a:noFill/>
            <a:miter lim="800000"/>
            <a:headEnd/>
            <a:tailEnd/>
          </a:ln>
          <a:effectLst/>
        </p:spPr>
        <p:txBody>
          <a:bodyPr wrap="none" anchor="ctr"/>
          <a:lstStyle/>
          <a:p>
            <a:endParaRPr kumimoji="0" lang="it-IT" sz="1400" b="0">
              <a:solidFill>
                <a:srgbClr val="F8F8F8"/>
              </a:solidFill>
              <a:latin typeface="Arial" charset="0"/>
            </a:endParaRPr>
          </a:p>
        </p:txBody>
      </p:sp>
      <p:pic>
        <p:nvPicPr>
          <p:cNvPr id="9" name="Immagine 8" descr="sagomatura spiegata.png"/>
          <p:cNvPicPr>
            <a:picLocks noChangeAspect="1"/>
          </p:cNvPicPr>
          <p:nvPr/>
        </p:nvPicPr>
        <p:blipFill>
          <a:blip r:embed="rId3" cstate="print"/>
          <a:srcRect r="50000" b="16086"/>
          <a:stretch>
            <a:fillRect/>
          </a:stretch>
        </p:blipFill>
        <p:spPr>
          <a:xfrm>
            <a:off x="5197821" y="1772816"/>
            <a:ext cx="3766667" cy="3028898"/>
          </a:xfrm>
          <a:prstGeom prst="rect">
            <a:avLst/>
          </a:prstGeom>
        </p:spPr>
      </p:pic>
      <p:pic>
        <p:nvPicPr>
          <p:cNvPr id="10" name="Picture 8" descr="sagomatura"/>
          <p:cNvPicPr>
            <a:picLocks noChangeAspect="1" noChangeArrowheads="1"/>
          </p:cNvPicPr>
          <p:nvPr/>
        </p:nvPicPr>
        <p:blipFill>
          <a:blip r:embed="rId4" cstate="print"/>
          <a:srcRect/>
          <a:stretch>
            <a:fillRect/>
          </a:stretch>
        </p:blipFill>
        <p:spPr bwMode="auto">
          <a:xfrm>
            <a:off x="362198" y="1951782"/>
            <a:ext cx="4641850" cy="2773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3427">
                                            <p:txEl>
                                              <p:pRg st="0" end="0"/>
                                            </p:txEl>
                                          </p:spTgt>
                                        </p:tgtEl>
                                        <p:attrNameLst>
                                          <p:attrName>style.visibility</p:attrName>
                                        </p:attrNameLst>
                                      </p:cBhvr>
                                      <p:to>
                                        <p:strVal val="visible"/>
                                      </p:to>
                                    </p:set>
                                    <p:anim calcmode="lin" valueType="num">
                                      <p:cBhvr additive="base">
                                        <p:cTn id="11"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3427">
                                            <p:txEl>
                                              <p:pRg st="1" end="1"/>
                                            </p:txEl>
                                          </p:spTgt>
                                        </p:tgtEl>
                                        <p:attrNameLst>
                                          <p:attrName>style.visibility</p:attrName>
                                        </p:attrNameLst>
                                      </p:cBhvr>
                                      <p:to>
                                        <p:strVal val="visible"/>
                                      </p:to>
                                    </p:set>
                                    <p:anim calcmode="lin" valueType="num">
                                      <p:cBhvr additive="base">
                                        <p:cTn id="17"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342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fld id="{BCB70FAF-4611-44D6-A7E5-D28B7DD498BF}" type="slidenum">
              <a:rPr lang="it-IT">
                <a:solidFill>
                  <a:srgbClr val="FFFFFF"/>
                </a:solidFill>
              </a:rPr>
              <a:pPr/>
              <a:t>40</a:t>
            </a:fld>
            <a:endParaRPr lang="it-IT">
              <a:solidFill>
                <a:srgbClr val="FFFFFF"/>
              </a:solidFill>
            </a:endParaRPr>
          </a:p>
        </p:txBody>
      </p:sp>
      <p:sp>
        <p:nvSpPr>
          <p:cNvPr id="9" name="Rectangle 2"/>
          <p:cNvSpPr>
            <a:spLocks noGrp="1" noChangeArrowheads="1"/>
          </p:cNvSpPr>
          <p:nvPr>
            <p:ph type="title"/>
          </p:nvPr>
        </p:nvSpPr>
        <p:spPr>
          <a:xfrm>
            <a:off x="321456" y="2564904"/>
            <a:ext cx="8501089" cy="1296144"/>
          </a:xfrm>
        </p:spPr>
        <p:txBody>
          <a:bodyPr anchor="ctr"/>
          <a:lstStyle/>
          <a:p>
            <a:pPr algn="ctr"/>
            <a:r>
              <a:rPr lang="it-IT" sz="4000" b="1" i="1" dirty="0">
                <a:solidFill>
                  <a:srgbClr val="00FF00"/>
                </a:solidFill>
              </a:rPr>
              <a:t>Come </a:t>
            </a:r>
            <a:r>
              <a:rPr lang="it-IT" sz="4000" b="1" i="1" dirty="0" smtClean="0">
                <a:solidFill>
                  <a:srgbClr val="00FF00"/>
                </a:solidFill>
              </a:rPr>
              <a:t> ottenere l’inclinazione adatta dello </a:t>
            </a:r>
            <a:r>
              <a:rPr lang="it-IT" sz="4000" b="1" i="1" dirty="0">
                <a:solidFill>
                  <a:srgbClr val="00FF00"/>
                </a:solidFill>
              </a:rPr>
              <a:t>schienale?</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olo 6"/>
          <p:cNvSpPr>
            <a:spLocks noGrp="1"/>
          </p:cNvSpPr>
          <p:nvPr>
            <p:ph type="title"/>
          </p:nvPr>
        </p:nvSpPr>
        <p:spPr>
          <a:xfrm>
            <a:off x="0" y="1196752"/>
            <a:ext cx="6156176" cy="864096"/>
          </a:xfrm>
        </p:spPr>
        <p:txBody>
          <a:bodyPr/>
          <a:lstStyle/>
          <a:p>
            <a:r>
              <a:rPr lang="it-IT" sz="3200" dirty="0" smtClean="0">
                <a:solidFill>
                  <a:schemeClr val="tx1"/>
                </a:solidFill>
                <a:effectLst/>
                <a:latin typeface="Tahoma" pitchFamily="34" charset="0"/>
                <a:ea typeface="Tahoma" pitchFamily="34" charset="0"/>
                <a:cs typeface="Tahoma" pitchFamily="34" charset="0"/>
              </a:rPr>
              <a:t>Carrozzina </a:t>
            </a:r>
            <a:br>
              <a:rPr lang="it-IT" sz="3200" dirty="0" smtClean="0">
                <a:solidFill>
                  <a:schemeClr val="tx1"/>
                </a:solidFill>
                <a:effectLst/>
                <a:latin typeface="Tahoma" pitchFamily="34" charset="0"/>
                <a:ea typeface="Tahoma" pitchFamily="34" charset="0"/>
                <a:cs typeface="Tahoma" pitchFamily="34" charset="0"/>
              </a:rPr>
            </a:br>
            <a:r>
              <a:rPr lang="it-IT" sz="3200" dirty="0" smtClean="0">
                <a:solidFill>
                  <a:schemeClr val="tx1"/>
                </a:solidFill>
                <a:effectLst/>
                <a:latin typeface="Tahoma" pitchFamily="34" charset="0"/>
                <a:ea typeface="Tahoma" pitchFamily="34" charset="0"/>
                <a:cs typeface="Tahoma" pitchFamily="34" charset="0"/>
              </a:rPr>
              <a:t>con sistema di postura fisso?</a:t>
            </a:r>
            <a:endParaRPr lang="it-IT" sz="3200" dirty="0">
              <a:solidFill>
                <a:schemeClr val="tx1"/>
              </a:solidFill>
              <a:effectLst/>
              <a:latin typeface="Tahoma" pitchFamily="34" charset="0"/>
              <a:ea typeface="Tahoma" pitchFamily="34" charset="0"/>
              <a:cs typeface="Tahoma" pitchFamily="34" charset="0"/>
            </a:endParaRPr>
          </a:p>
        </p:txBody>
      </p:sp>
      <p:sp>
        <p:nvSpPr>
          <p:cNvPr id="5" name="Segnaposto numero diapositiva 4"/>
          <p:cNvSpPr>
            <a:spLocks noGrp="1"/>
          </p:cNvSpPr>
          <p:nvPr>
            <p:ph type="sldNum" sz="quarter" idx="12"/>
          </p:nvPr>
        </p:nvSpPr>
        <p:spPr/>
        <p:txBody>
          <a:bodyPr/>
          <a:lstStyle/>
          <a:p>
            <a:pPr>
              <a:defRPr/>
            </a:pPr>
            <a:fld id="{54825E4B-3DDF-4592-85EF-29E7D28F702D}" type="slidenum">
              <a:rPr lang="it-IT" smtClean="0">
                <a:solidFill>
                  <a:srgbClr val="FFFFFF"/>
                </a:solidFill>
              </a:rPr>
              <a:pPr>
                <a:defRPr/>
              </a:pPr>
              <a:t>41</a:t>
            </a:fld>
            <a:endParaRPr lang="it-IT">
              <a:solidFill>
                <a:srgbClr val="FFFFFF"/>
              </a:solidFill>
            </a:endParaRPr>
          </a:p>
        </p:txBody>
      </p:sp>
      <p:sp>
        <p:nvSpPr>
          <p:cNvPr id="9" name="Rettangolo 8"/>
          <p:cNvSpPr/>
          <p:nvPr/>
        </p:nvSpPr>
        <p:spPr>
          <a:xfrm>
            <a:off x="251520" y="2195455"/>
            <a:ext cx="5904656" cy="1089529"/>
          </a:xfrm>
          <a:prstGeom prst="rect">
            <a:avLst/>
          </a:prstGeom>
        </p:spPr>
        <p:txBody>
          <a:bodyPr wrap="square">
            <a:spAutoFit/>
          </a:bodyPr>
          <a:lstStyle/>
          <a:p>
            <a:pPr>
              <a:lnSpc>
                <a:spcPct val="90000"/>
              </a:lnSpc>
              <a:spcBef>
                <a:spcPct val="20000"/>
              </a:spcBef>
              <a:buClr>
                <a:srgbClr val="FF9900"/>
              </a:buClr>
              <a:defRPr/>
            </a:pPr>
            <a:r>
              <a:rPr lang="it-IT" i="1" dirty="0" smtClean="0">
                <a:solidFill>
                  <a:srgbClr val="FFFF00"/>
                </a:solidFill>
                <a:latin typeface="Tahoma"/>
              </a:rPr>
              <a:t>Quando l’utente riesce a stare a tronco eretto e a variare  con facilità la postura (la più parte dei casi)</a:t>
            </a:r>
            <a:endParaRPr kumimoji="0" lang="it-IT" b="0" i="1" kern="0" dirty="0" smtClean="0">
              <a:solidFill>
                <a:srgbClr val="FFFF00"/>
              </a:solidFill>
              <a:ea typeface="Tahoma" pitchFamily="34" charset="0"/>
              <a:cs typeface="Tahoma" pitchFamily="34" charset="0"/>
            </a:endParaRPr>
          </a:p>
        </p:txBody>
      </p:sp>
      <p:sp>
        <p:nvSpPr>
          <p:cNvPr id="10" name="Rettangolo 9"/>
          <p:cNvSpPr/>
          <p:nvPr/>
        </p:nvSpPr>
        <p:spPr>
          <a:xfrm>
            <a:off x="323528" y="5175424"/>
            <a:ext cx="5616624" cy="1421928"/>
          </a:xfrm>
          <a:prstGeom prst="rect">
            <a:avLst/>
          </a:prstGeom>
        </p:spPr>
        <p:txBody>
          <a:bodyPr wrap="square">
            <a:spAutoFit/>
          </a:bodyPr>
          <a:lstStyle/>
          <a:p>
            <a:pPr>
              <a:lnSpc>
                <a:spcPct val="90000"/>
              </a:lnSpc>
              <a:spcBef>
                <a:spcPct val="20000"/>
              </a:spcBef>
              <a:buClr>
                <a:srgbClr val="FF9900"/>
              </a:buClr>
              <a:defRPr/>
            </a:pPr>
            <a:r>
              <a:rPr kumimoji="0" lang="it-IT" i="1" kern="0" dirty="0" smtClean="0">
                <a:solidFill>
                  <a:srgbClr val="FFFF00"/>
                </a:solidFill>
                <a:ea typeface="Tahoma" pitchFamily="34" charset="0"/>
                <a:cs typeface="Tahoma" pitchFamily="34" charset="0"/>
              </a:rPr>
              <a:t>Quando non riesce a variare la postura o ci vuole spesso una postura “di riposo” (molti dei casi complessi)</a:t>
            </a:r>
          </a:p>
        </p:txBody>
      </p:sp>
      <p:pic>
        <p:nvPicPr>
          <p:cNvPr id="12" name="Immagine 11" descr="mamma in cucina.jpg"/>
          <p:cNvPicPr>
            <a:picLocks noChangeAspect="1"/>
          </p:cNvPicPr>
          <p:nvPr/>
        </p:nvPicPr>
        <p:blipFill>
          <a:blip r:embed="rId3" cstate="print"/>
          <a:srcRect t="22506" b="2901"/>
          <a:stretch>
            <a:fillRect/>
          </a:stretch>
        </p:blipFill>
        <p:spPr>
          <a:xfrm>
            <a:off x="6228184" y="44624"/>
            <a:ext cx="2809478" cy="3384376"/>
          </a:xfrm>
          <a:prstGeom prst="rect">
            <a:avLst/>
          </a:prstGeom>
        </p:spPr>
      </p:pic>
      <p:sp>
        <p:nvSpPr>
          <p:cNvPr id="13" name="Titolo 6"/>
          <p:cNvSpPr txBox="1">
            <a:spLocks/>
          </p:cNvSpPr>
          <p:nvPr/>
        </p:nvSpPr>
        <p:spPr bwMode="auto">
          <a:xfrm>
            <a:off x="0" y="4221088"/>
            <a:ext cx="5796136" cy="86409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eaLnBrk="0" hangingPunct="0">
              <a:defRPr/>
            </a:pPr>
            <a:r>
              <a:rPr kumimoji="0" lang="it-IT" sz="3200" b="0" kern="0" dirty="0" smtClean="0">
                <a:solidFill>
                  <a:srgbClr val="FFFFFF"/>
                </a:solidFill>
                <a:ea typeface="Tahoma" pitchFamily="34" charset="0"/>
                <a:cs typeface="Tahoma" pitchFamily="34" charset="0"/>
              </a:rPr>
              <a:t>Carrozzina posturale?</a:t>
            </a:r>
            <a:endParaRPr kumimoji="0" lang="it-IT" sz="3200" b="0" kern="0" dirty="0">
              <a:solidFill>
                <a:srgbClr val="FFFFFF"/>
              </a:solidFill>
              <a:ea typeface="Tahoma" pitchFamily="34" charset="0"/>
              <a:cs typeface="Tahoma" pitchFamily="34" charset="0"/>
            </a:endParaRPr>
          </a:p>
        </p:txBody>
      </p:sp>
      <p:pic>
        <p:nvPicPr>
          <p:cNvPr id="14" name="Immagine 13" descr="bascula ele.jpg"/>
          <p:cNvPicPr>
            <a:picLocks noChangeAspect="1"/>
          </p:cNvPicPr>
          <p:nvPr/>
        </p:nvPicPr>
        <p:blipFill>
          <a:blip r:embed="rId4" cstate="print"/>
          <a:srcRect l="4958" t="6101" r="6101" b="7221"/>
          <a:stretch>
            <a:fillRect/>
          </a:stretch>
        </p:blipFill>
        <p:spPr>
          <a:xfrm flipH="1">
            <a:off x="5796136" y="3573016"/>
            <a:ext cx="3296858" cy="3212976"/>
          </a:xfrm>
          <a:prstGeom prst="rect">
            <a:avLst/>
          </a:prstGeom>
        </p:spPr>
      </p:pic>
      <p:sp>
        <p:nvSpPr>
          <p:cNvPr id="15" name="Titolo 6"/>
          <p:cNvSpPr txBox="1">
            <a:spLocks/>
          </p:cNvSpPr>
          <p:nvPr/>
        </p:nvSpPr>
        <p:spPr bwMode="auto">
          <a:xfrm>
            <a:off x="152400" y="116632"/>
            <a:ext cx="6156176" cy="86409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eaLnBrk="0" hangingPunct="0">
              <a:defRPr/>
            </a:pPr>
            <a:r>
              <a:rPr kumimoji="0" lang="it-IT" sz="4000" b="0" kern="0" dirty="0" smtClean="0">
                <a:solidFill>
                  <a:srgbClr val="00FF00"/>
                </a:solidFill>
                <a:ea typeface="Tahoma" pitchFamily="34" charset="0"/>
                <a:cs typeface="Tahoma" pitchFamily="34" charset="0"/>
              </a:rPr>
              <a:t>Una scelta preliminare:</a:t>
            </a:r>
            <a:endParaRPr kumimoji="0" lang="it-IT" sz="4000" b="0" kern="0" dirty="0">
              <a:solidFill>
                <a:srgbClr val="00FF00"/>
              </a:solidFill>
              <a:ea typeface="Tahoma" pitchFamily="34"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fld id="{BCB70FAF-4611-44D6-A7E5-D28B7DD498BF}" type="slidenum">
              <a:rPr lang="it-IT">
                <a:solidFill>
                  <a:srgbClr val="FFFFFF"/>
                </a:solidFill>
              </a:rPr>
              <a:pPr/>
              <a:t>42</a:t>
            </a:fld>
            <a:endParaRPr lang="it-IT">
              <a:solidFill>
                <a:srgbClr val="FFFFFF"/>
              </a:solidFill>
            </a:endParaRPr>
          </a:p>
        </p:txBody>
      </p:sp>
      <p:sp>
        <p:nvSpPr>
          <p:cNvPr id="89091" name="Rectangle 3"/>
          <p:cNvSpPr>
            <a:spLocks noGrp="1" noChangeArrowheads="1"/>
          </p:cNvSpPr>
          <p:nvPr>
            <p:ph type="body" idx="1"/>
          </p:nvPr>
        </p:nvSpPr>
        <p:spPr>
          <a:xfrm>
            <a:off x="35497" y="1412776"/>
            <a:ext cx="4968551" cy="2664295"/>
          </a:xfrm>
        </p:spPr>
        <p:txBody>
          <a:bodyPr>
            <a:normAutofit/>
          </a:bodyPr>
          <a:lstStyle/>
          <a:p>
            <a:pPr>
              <a:lnSpc>
                <a:spcPct val="110000"/>
              </a:lnSpc>
              <a:buClr>
                <a:srgbClr val="6699FF"/>
              </a:buClr>
              <a:buNone/>
            </a:pPr>
            <a:r>
              <a:rPr lang="it-IT" sz="2400" i="1" dirty="0" smtClean="0">
                <a:solidFill>
                  <a:srgbClr val="F8F8F8"/>
                </a:solidFill>
                <a:latin typeface="+mj-lt"/>
              </a:rPr>
              <a:t>a) </a:t>
            </a:r>
            <a:r>
              <a:rPr lang="it-IT" sz="2400" i="1" dirty="0" smtClean="0">
                <a:solidFill>
                  <a:srgbClr val="FFFF00"/>
                </a:solidFill>
                <a:latin typeface="+mj-lt"/>
              </a:rPr>
              <a:t>In una carrozzina con sistema di postura fisso :</a:t>
            </a:r>
          </a:p>
          <a:p>
            <a:pPr lvl="1"/>
            <a:r>
              <a:rPr lang="it-IT" sz="2400" dirty="0" smtClean="0">
                <a:latin typeface="+mj-lt"/>
              </a:rPr>
              <a:t>Regolando l’assetto </a:t>
            </a:r>
            <a:endParaRPr lang="it-IT" sz="2400" dirty="0">
              <a:latin typeface="+mj-lt"/>
            </a:endParaRPr>
          </a:p>
          <a:p>
            <a:pPr lvl="1"/>
            <a:r>
              <a:rPr lang="it-IT" sz="2400" dirty="0" err="1" smtClean="0">
                <a:latin typeface="+mj-lt"/>
              </a:rPr>
              <a:t>Tensionando</a:t>
            </a:r>
            <a:r>
              <a:rPr lang="it-IT" sz="2400" dirty="0" smtClean="0">
                <a:latin typeface="+mj-lt"/>
              </a:rPr>
              <a:t> lo schienale</a:t>
            </a:r>
          </a:p>
          <a:p>
            <a:pPr lvl="1"/>
            <a:r>
              <a:rPr lang="it-IT" sz="2400" dirty="0" smtClean="0">
                <a:latin typeface="+mj-lt"/>
              </a:rPr>
              <a:t>Con uno schienale posturale regolabile</a:t>
            </a:r>
            <a:endParaRPr lang="it-IT" sz="2400" dirty="0">
              <a:latin typeface="+mj-lt"/>
            </a:endParaRPr>
          </a:p>
        </p:txBody>
      </p:sp>
      <p:sp>
        <p:nvSpPr>
          <p:cNvPr id="9" name="Rectangle 2"/>
          <p:cNvSpPr>
            <a:spLocks noGrp="1" noChangeArrowheads="1"/>
          </p:cNvSpPr>
          <p:nvPr>
            <p:ph type="title"/>
          </p:nvPr>
        </p:nvSpPr>
        <p:spPr>
          <a:xfrm>
            <a:off x="642911" y="285728"/>
            <a:ext cx="7772400" cy="990600"/>
          </a:xfrm>
        </p:spPr>
        <p:txBody>
          <a:bodyPr/>
          <a:lstStyle/>
          <a:p>
            <a:r>
              <a:rPr lang="it-IT" sz="3200" b="1" i="1" dirty="0" smtClean="0">
                <a:solidFill>
                  <a:srgbClr val="00FF00"/>
                </a:solidFill>
              </a:rPr>
              <a:t>Come ottenere </a:t>
            </a:r>
            <a:r>
              <a:rPr lang="it-IT" sz="3200" b="1" i="1" dirty="0">
                <a:solidFill>
                  <a:srgbClr val="00FF00"/>
                </a:solidFill>
              </a:rPr>
              <a:t>l’inclinazione </a:t>
            </a:r>
            <a:r>
              <a:rPr lang="it-IT" sz="3200" b="1" i="1" dirty="0" smtClean="0">
                <a:solidFill>
                  <a:srgbClr val="00FF00"/>
                </a:solidFill>
              </a:rPr>
              <a:t>adatta dello </a:t>
            </a:r>
            <a:r>
              <a:rPr lang="it-IT" sz="3200" b="1" i="1" dirty="0">
                <a:solidFill>
                  <a:srgbClr val="00FF00"/>
                </a:solidFill>
              </a:rPr>
              <a:t>schienale?</a:t>
            </a:r>
          </a:p>
        </p:txBody>
      </p:sp>
      <p:sp>
        <p:nvSpPr>
          <p:cNvPr id="11" name="Rectangle 4"/>
          <p:cNvSpPr txBox="1">
            <a:spLocks noChangeArrowheads="1"/>
          </p:cNvSpPr>
          <p:nvPr/>
        </p:nvSpPr>
        <p:spPr bwMode="auto">
          <a:xfrm>
            <a:off x="3643273" y="5085184"/>
            <a:ext cx="5500727" cy="14150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buClr>
                <a:srgbClr val="FF9900"/>
              </a:buClr>
              <a:defRPr/>
            </a:pPr>
            <a:r>
              <a:rPr kumimoji="0" lang="it-IT" b="0" i="1" kern="0" dirty="0" smtClean="0">
                <a:solidFill>
                  <a:srgbClr val="FFFFFF"/>
                </a:solidFill>
                <a:latin typeface="Verdana"/>
                <a:ea typeface="Tahoma" pitchFamily="34" charset="0"/>
                <a:cs typeface="Tahoma" pitchFamily="34" charset="0"/>
              </a:rPr>
              <a:t>b)  </a:t>
            </a:r>
            <a:r>
              <a:rPr kumimoji="0" lang="it-IT" b="0" i="1" kern="0" dirty="0" smtClean="0">
                <a:solidFill>
                  <a:srgbClr val="FFFF00"/>
                </a:solidFill>
                <a:latin typeface="Verdana"/>
                <a:ea typeface="Tahoma" pitchFamily="34" charset="0"/>
                <a:cs typeface="Tahoma" pitchFamily="34" charset="0"/>
              </a:rPr>
              <a:t>In una carrozzina posturale :</a:t>
            </a:r>
          </a:p>
          <a:p>
            <a:pPr marL="742950" lvl="1" indent="-285750">
              <a:spcBef>
                <a:spcPct val="20000"/>
              </a:spcBef>
              <a:buClr>
                <a:srgbClr val="3366FF"/>
              </a:buClr>
              <a:buFontTx/>
              <a:buChar char="–"/>
              <a:defRPr/>
            </a:pPr>
            <a:r>
              <a:rPr kumimoji="0" lang="it-IT" b="0" kern="0" dirty="0" smtClean="0">
                <a:solidFill>
                  <a:srgbClr val="FFFFFF"/>
                </a:solidFill>
                <a:latin typeface="Verdana"/>
                <a:ea typeface="Tahoma" pitchFamily="34" charset="0"/>
                <a:cs typeface="Tahoma" pitchFamily="34" charset="0"/>
              </a:rPr>
              <a:t>Regolando basculamento … e reclinazione?  </a:t>
            </a:r>
            <a:endParaRPr kumimoji="0" lang="it-IT" b="0" kern="0" dirty="0">
              <a:solidFill>
                <a:srgbClr val="FFFFFF"/>
              </a:solidFill>
              <a:latin typeface="Verdana"/>
              <a:ea typeface="Tahoma" pitchFamily="34" charset="0"/>
              <a:cs typeface="Tahoma" pitchFamily="34" charset="0"/>
            </a:endParaRPr>
          </a:p>
        </p:txBody>
      </p:sp>
      <p:pic>
        <p:nvPicPr>
          <p:cNvPr id="12" name="Picture 5" descr="tilt ALS"/>
          <p:cNvPicPr>
            <a:picLocks noChangeAspect="1" noChangeArrowheads="1"/>
          </p:cNvPicPr>
          <p:nvPr/>
        </p:nvPicPr>
        <p:blipFill>
          <a:blip r:embed="rId4" cstate="print"/>
          <a:srcRect t="11935"/>
          <a:stretch>
            <a:fillRect/>
          </a:stretch>
        </p:blipFill>
        <p:spPr bwMode="auto">
          <a:xfrm>
            <a:off x="107504" y="4103291"/>
            <a:ext cx="2976563" cy="2638077"/>
          </a:xfrm>
          <a:prstGeom prst="rect">
            <a:avLst/>
          </a:prstGeom>
          <a:noFill/>
        </p:spPr>
      </p:pic>
      <p:pic>
        <p:nvPicPr>
          <p:cNvPr id="8" name="Immagine 7" descr="tilt e ripartizione 1.png"/>
          <p:cNvPicPr>
            <a:picLocks noChangeAspect="1"/>
          </p:cNvPicPr>
          <p:nvPr/>
        </p:nvPicPr>
        <p:blipFill>
          <a:blip r:embed="rId5" cstate="print"/>
          <a:stretch>
            <a:fillRect/>
          </a:stretch>
        </p:blipFill>
        <p:spPr>
          <a:xfrm>
            <a:off x="5004048" y="1866136"/>
            <a:ext cx="1944216" cy="2016224"/>
          </a:xfrm>
          <a:prstGeom prst="rect">
            <a:avLst/>
          </a:prstGeom>
        </p:spPr>
      </p:pic>
      <p:pic>
        <p:nvPicPr>
          <p:cNvPr id="10" name="Immagine 9" descr="tilt e ripartizione 2.png"/>
          <p:cNvPicPr>
            <a:picLocks noChangeAspect="1"/>
          </p:cNvPicPr>
          <p:nvPr/>
        </p:nvPicPr>
        <p:blipFill>
          <a:blip r:embed="rId6" cstate="print"/>
          <a:stretch>
            <a:fillRect/>
          </a:stretch>
        </p:blipFill>
        <p:spPr>
          <a:xfrm>
            <a:off x="7092280" y="1844824"/>
            <a:ext cx="1917213" cy="20162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9091">
                                            <p:txEl>
                                              <p:pRg st="1" end="1"/>
                                            </p:txEl>
                                          </p:spTgt>
                                        </p:tgtEl>
                                        <p:attrNameLst>
                                          <p:attrName>style.visibility</p:attrName>
                                        </p:attrNameLst>
                                      </p:cBhvr>
                                      <p:to>
                                        <p:strVal val="visible"/>
                                      </p:to>
                                    </p:set>
                                    <p:anim calcmode="lin" valueType="num">
                                      <p:cBhvr additive="base">
                                        <p:cTn id="17"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90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9091">
                                            <p:txEl>
                                              <p:pRg st="2" end="2"/>
                                            </p:txEl>
                                          </p:spTgt>
                                        </p:tgtEl>
                                        <p:attrNameLst>
                                          <p:attrName>style.visibility</p:attrName>
                                        </p:attrNameLst>
                                      </p:cBhvr>
                                      <p:to>
                                        <p:strVal val="visible"/>
                                      </p:to>
                                    </p:set>
                                    <p:anim calcmode="lin" valueType="num">
                                      <p:cBhvr additive="base">
                                        <p:cTn id="31"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90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9091">
                                            <p:txEl>
                                              <p:pRg st="3" end="3"/>
                                            </p:txEl>
                                          </p:spTgt>
                                        </p:tgtEl>
                                        <p:attrNameLst>
                                          <p:attrName>style.visibility</p:attrName>
                                        </p:attrNameLst>
                                      </p:cBhvr>
                                      <p:to>
                                        <p:strVal val="visible"/>
                                      </p:to>
                                    </p:set>
                                    <p:anim calcmode="lin" valueType="num">
                                      <p:cBhvr additive="base">
                                        <p:cTn id="37" dur="500" fill="hold"/>
                                        <p:tgtEl>
                                          <p:spTgt spid="89091">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90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bldLvl="2" autoUpdateAnimBg="0"/>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2064"/>
          <p:cNvPicPr>
            <a:picLocks noChangeAspect="1" noChangeArrowheads="1"/>
          </p:cNvPicPr>
          <p:nvPr/>
        </p:nvPicPr>
        <p:blipFill>
          <a:blip r:embed="rId3" cstate="print">
            <a:extLst>
              <a:ext uri="{28A0092B-C50C-407E-A947-70E740481C1C}">
                <a14:useLocalDpi xmlns:a14="http://schemas.microsoft.com/office/drawing/2010/main" xmlns="" val="0"/>
              </a:ext>
            </a:extLst>
          </a:blip>
          <a:srcRect t="13867"/>
          <a:stretch>
            <a:fillRect/>
          </a:stretch>
        </p:blipFill>
        <p:spPr bwMode="auto">
          <a:xfrm flipH="1">
            <a:off x="431700" y="3811670"/>
            <a:ext cx="8172748" cy="293361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6350">
                <a:solidFill>
                  <a:srgbClr val="FF9900"/>
                </a:solidFill>
                <a:miter lim="800000"/>
                <a:headEnd type="none" w="lg" len="lg"/>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4128" y="188640"/>
            <a:ext cx="3059139" cy="3512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971600" y="1052736"/>
            <a:ext cx="4320480" cy="954107"/>
          </a:xfrm>
          <a:prstGeom prst="rect">
            <a:avLst/>
          </a:prstGeom>
          <a:noFill/>
        </p:spPr>
        <p:txBody>
          <a:bodyPr wrap="square" rtlCol="0">
            <a:spAutoFit/>
          </a:bodyPr>
          <a:lstStyle/>
          <a:p>
            <a:r>
              <a:rPr lang="it-IT" sz="2800" dirty="0" smtClean="0">
                <a:solidFill>
                  <a:srgbClr val="00FF00"/>
                </a:solidFill>
              </a:rPr>
              <a:t>Inclinazioni diverse per attività diverse</a:t>
            </a:r>
            <a:endParaRPr lang="it-IT" sz="2800" dirty="0">
              <a:solidFill>
                <a:srgbClr val="00FF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79389" y="214290"/>
            <a:ext cx="8964612" cy="527050"/>
          </a:xfrm>
        </p:spPr>
        <p:txBody>
          <a:bodyPr/>
          <a:lstStyle/>
          <a:p>
            <a:pPr algn="ctr"/>
            <a:r>
              <a:rPr lang="it-IT" sz="3200" b="1" dirty="0" smtClean="0">
                <a:solidFill>
                  <a:srgbClr val="00FF00"/>
                </a:solidFill>
              </a:rPr>
              <a:t>Che </a:t>
            </a:r>
            <a:r>
              <a:rPr lang="it-IT" sz="3200" b="1" dirty="0">
                <a:solidFill>
                  <a:srgbClr val="00FF00"/>
                </a:solidFill>
              </a:rPr>
              <a:t>tipo di schienale scegliere?</a:t>
            </a:r>
          </a:p>
        </p:txBody>
      </p:sp>
      <p:sp>
        <p:nvSpPr>
          <p:cNvPr id="118787" name="Rectangle 3"/>
          <p:cNvSpPr>
            <a:spLocks noGrp="1" noChangeArrowheads="1"/>
          </p:cNvSpPr>
          <p:nvPr>
            <p:ph type="body" sz="half" idx="1"/>
          </p:nvPr>
        </p:nvSpPr>
        <p:spPr>
          <a:xfrm>
            <a:off x="127015" y="857232"/>
            <a:ext cx="6659564" cy="3240088"/>
          </a:xfrm>
          <a:noFill/>
          <a:ln/>
        </p:spPr>
        <p:txBody>
          <a:bodyPr>
            <a:normAutofit/>
          </a:bodyPr>
          <a:lstStyle/>
          <a:p>
            <a:pPr marL="274638" indent="-274638"/>
            <a:r>
              <a:rPr lang="it-IT" sz="2400" b="1" dirty="0">
                <a:solidFill>
                  <a:srgbClr val="FFFF00"/>
                </a:solidFill>
              </a:rPr>
              <a:t>Il normale schienale di tela?</a:t>
            </a:r>
          </a:p>
          <a:p>
            <a:pPr marL="0" indent="0">
              <a:buFontTx/>
              <a:buNone/>
            </a:pPr>
            <a:r>
              <a:rPr lang="it-IT" sz="2400" dirty="0"/>
              <a:t>È </a:t>
            </a:r>
            <a:r>
              <a:rPr lang="it-IT" sz="2400" dirty="0" smtClean="0"/>
              <a:t>leggero e </a:t>
            </a:r>
            <a:r>
              <a:rPr lang="it-IT" sz="2400" dirty="0"/>
              <a:t>“facile”, ma non dà un sostegno saldo e non è </a:t>
            </a:r>
            <a:r>
              <a:rPr lang="it-IT" sz="2400" dirty="0" smtClean="0"/>
              <a:t>regolabile: </a:t>
            </a:r>
            <a:r>
              <a:rPr lang="it-IT" sz="2400" u="sng" dirty="0" smtClean="0"/>
              <a:t>non consigliabile</a:t>
            </a:r>
            <a:endParaRPr lang="it-IT" sz="2400" u="sng" dirty="0"/>
          </a:p>
          <a:p>
            <a:pPr marL="274638" indent="-274638"/>
            <a:r>
              <a:rPr lang="it-IT" sz="2400" b="1" dirty="0">
                <a:solidFill>
                  <a:srgbClr val="FFFF00"/>
                </a:solidFill>
              </a:rPr>
              <a:t>Uno schienale tensionabile?</a:t>
            </a:r>
          </a:p>
          <a:p>
            <a:pPr marL="0" indent="0">
              <a:buNone/>
            </a:pPr>
            <a:r>
              <a:rPr lang="it-IT" sz="2400" dirty="0" smtClean="0"/>
              <a:t>Leggero e “facile” anch’esso, </a:t>
            </a:r>
            <a:r>
              <a:rPr lang="it-IT" sz="2400" dirty="0"/>
              <a:t>però </a:t>
            </a:r>
            <a:r>
              <a:rPr lang="it-IT" sz="2400" b="1" dirty="0"/>
              <a:t>è </a:t>
            </a:r>
            <a:r>
              <a:rPr lang="it-IT" sz="2400" b="1" dirty="0" smtClean="0"/>
              <a:t>regolabile</a:t>
            </a:r>
            <a:r>
              <a:rPr lang="it-IT" sz="2400" dirty="0" smtClean="0"/>
              <a:t>. Può accogliere deformità non grandi: </a:t>
            </a:r>
            <a:r>
              <a:rPr lang="it-IT" sz="2400" u="sng" dirty="0" smtClean="0"/>
              <a:t>molto meglio del precedente</a:t>
            </a:r>
            <a:r>
              <a:rPr lang="it-IT" sz="2400" dirty="0" smtClean="0"/>
              <a:t> </a:t>
            </a:r>
            <a:endParaRPr lang="it-IT" sz="2400" dirty="0"/>
          </a:p>
        </p:txBody>
      </p:sp>
      <p:pic>
        <p:nvPicPr>
          <p:cNvPr id="7" name="Immagine 7" descr="deformità e tensionabile.png"/>
          <p:cNvPicPr>
            <a:picLocks noChangeAspect="1"/>
          </p:cNvPicPr>
          <p:nvPr/>
        </p:nvPicPr>
        <p:blipFill>
          <a:blip r:embed="rId4" cstate="print"/>
          <a:srcRect/>
          <a:stretch>
            <a:fillRect/>
          </a:stretch>
        </p:blipFill>
        <p:spPr bwMode="auto">
          <a:xfrm>
            <a:off x="6745280" y="1071546"/>
            <a:ext cx="2327315" cy="2928958"/>
          </a:xfrm>
          <a:prstGeom prst="rect">
            <a:avLst/>
          </a:prstGeom>
          <a:noFill/>
          <a:ln w="9525">
            <a:noFill/>
            <a:miter lim="800000"/>
            <a:headEnd/>
            <a:tailEnd/>
          </a:ln>
        </p:spPr>
      </p:pic>
      <p:sp>
        <p:nvSpPr>
          <p:cNvPr id="8" name="Rectangle 3"/>
          <p:cNvSpPr txBox="1">
            <a:spLocks noChangeArrowheads="1"/>
          </p:cNvSpPr>
          <p:nvPr/>
        </p:nvSpPr>
        <p:spPr bwMode="auto">
          <a:xfrm>
            <a:off x="142876" y="3861048"/>
            <a:ext cx="8858280" cy="2782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74638" indent="-274638">
              <a:lnSpc>
                <a:spcPct val="110000"/>
              </a:lnSpc>
              <a:spcBef>
                <a:spcPct val="20000"/>
              </a:spcBef>
              <a:buClr>
                <a:srgbClr val="6699FF"/>
              </a:buClr>
              <a:buFontTx/>
              <a:buChar char="•"/>
              <a:defRPr/>
            </a:pPr>
            <a:r>
              <a:rPr kumimoji="0" lang="it-IT" kern="0" dirty="0" smtClean="0">
                <a:solidFill>
                  <a:srgbClr val="FFFF00"/>
                </a:solidFill>
                <a:latin typeface="Tahoma"/>
              </a:rPr>
              <a:t>Uno schienale rigido?</a:t>
            </a:r>
          </a:p>
          <a:p>
            <a:pPr>
              <a:lnSpc>
                <a:spcPct val="110000"/>
              </a:lnSpc>
              <a:spcBef>
                <a:spcPct val="20000"/>
              </a:spcBef>
              <a:buClr>
                <a:srgbClr val="6699FF"/>
              </a:buClr>
              <a:defRPr/>
            </a:pPr>
            <a:r>
              <a:rPr kumimoji="0" lang="it-IT" b="0" kern="0" dirty="0" smtClean="0">
                <a:solidFill>
                  <a:srgbClr val="F8F8F8"/>
                </a:solidFill>
                <a:latin typeface="Tahoma"/>
              </a:rPr>
              <a:t>È più “impegnativo”, dà più sostegno; è essenziale per chi va sostenuto in lordosi, è utile per molti, ma </a:t>
            </a:r>
            <a:r>
              <a:rPr kumimoji="0" lang="it-IT" b="0" u="sng" kern="0" dirty="0" smtClean="0">
                <a:solidFill>
                  <a:srgbClr val="F8F8F8"/>
                </a:solidFill>
                <a:latin typeface="Tahoma"/>
              </a:rPr>
              <a:t>non è adatto a tutti</a:t>
            </a:r>
            <a:r>
              <a:rPr kumimoji="0" lang="it-IT" b="0" kern="0" dirty="0" smtClean="0">
                <a:solidFill>
                  <a:srgbClr val="F8F8F8"/>
                </a:solidFill>
                <a:latin typeface="Tahoma"/>
              </a:rPr>
              <a:t>.</a:t>
            </a:r>
          </a:p>
          <a:p>
            <a:pPr marL="731838" lvl="1" indent="-274638">
              <a:lnSpc>
                <a:spcPct val="110000"/>
              </a:lnSpc>
              <a:spcBef>
                <a:spcPct val="20000"/>
              </a:spcBef>
              <a:buClr>
                <a:srgbClr val="6699FF"/>
              </a:buClr>
              <a:buFontTx/>
              <a:buChar char="•"/>
              <a:defRPr/>
            </a:pPr>
            <a:r>
              <a:rPr kumimoji="0" lang="it-IT" kern="0" dirty="0" smtClean="0">
                <a:solidFill>
                  <a:srgbClr val="FFFF00"/>
                </a:solidFill>
                <a:latin typeface="Tahoma"/>
              </a:rPr>
              <a:t>Quale schienale rigido?</a:t>
            </a:r>
          </a:p>
          <a:p>
            <a:pPr marL="1343025">
              <a:lnSpc>
                <a:spcPct val="110000"/>
              </a:lnSpc>
              <a:spcBef>
                <a:spcPct val="20000"/>
              </a:spcBef>
              <a:buClr>
                <a:srgbClr val="6699FF"/>
              </a:buClr>
              <a:defRPr/>
            </a:pPr>
            <a:r>
              <a:rPr kumimoji="0" lang="it-IT" b="0" kern="0" dirty="0" smtClean="0">
                <a:solidFill>
                  <a:srgbClr val="F8F8F8"/>
                </a:solidFill>
                <a:latin typeface="Tahoma"/>
              </a:rPr>
              <a:t>Scegliamo </a:t>
            </a:r>
            <a:r>
              <a:rPr kumimoji="0" lang="it-IT" kern="0" dirty="0" err="1" smtClean="0">
                <a:solidFill>
                  <a:srgbClr val="FFFF00"/>
                </a:solidFill>
                <a:latin typeface="Tahoma"/>
              </a:rPr>
              <a:t>*</a:t>
            </a:r>
            <a:r>
              <a:rPr kumimoji="0" lang="it-IT" b="0" kern="0" dirty="0" err="1" smtClean="0">
                <a:solidFill>
                  <a:srgbClr val="F8F8F8"/>
                </a:solidFill>
                <a:latin typeface="Tahoma"/>
              </a:rPr>
              <a:t>modello</a:t>
            </a:r>
            <a:r>
              <a:rPr kumimoji="0" lang="it-IT" b="0" kern="0" dirty="0" smtClean="0">
                <a:solidFill>
                  <a:srgbClr val="F8F8F8"/>
                </a:solidFill>
                <a:latin typeface="Tahoma"/>
              </a:rPr>
              <a:t>, </a:t>
            </a:r>
            <a:r>
              <a:rPr kumimoji="0" lang="it-IT" kern="0" dirty="0" err="1" smtClean="0">
                <a:solidFill>
                  <a:srgbClr val="FFFF00"/>
                </a:solidFill>
                <a:latin typeface="Tahoma"/>
              </a:rPr>
              <a:t>*</a:t>
            </a:r>
            <a:r>
              <a:rPr kumimoji="0" lang="it-IT" b="0" kern="0" dirty="0" err="1" smtClean="0">
                <a:solidFill>
                  <a:srgbClr val="F8F8F8"/>
                </a:solidFill>
                <a:latin typeface="Tahoma"/>
              </a:rPr>
              <a:t>taglia</a:t>
            </a:r>
            <a:r>
              <a:rPr kumimoji="0" lang="it-IT" b="0" kern="0" dirty="0" smtClean="0">
                <a:solidFill>
                  <a:srgbClr val="F8F8F8"/>
                </a:solidFill>
                <a:latin typeface="Tahoma"/>
              </a:rPr>
              <a:t> e </a:t>
            </a:r>
            <a:r>
              <a:rPr kumimoji="0" lang="it-IT" kern="0" dirty="0" err="1" smtClean="0">
                <a:solidFill>
                  <a:srgbClr val="FFFF00"/>
                </a:solidFill>
                <a:latin typeface="Tahoma"/>
              </a:rPr>
              <a:t>*</a:t>
            </a:r>
            <a:r>
              <a:rPr kumimoji="0" lang="it-IT" b="0" kern="0" dirty="0" err="1" smtClean="0">
                <a:solidFill>
                  <a:srgbClr val="F8F8F8"/>
                </a:solidFill>
                <a:latin typeface="Tahoma"/>
              </a:rPr>
              <a:t>posizione</a:t>
            </a:r>
            <a:r>
              <a:rPr kumimoji="0" lang="it-IT" b="0" kern="0" dirty="0" smtClean="0">
                <a:solidFill>
                  <a:srgbClr val="F8F8F8"/>
                </a:solidFill>
                <a:latin typeface="Tahoma"/>
              </a:rPr>
              <a:t> secondo le esigenze individuali e basandoci su prove</a:t>
            </a:r>
            <a:endParaRPr kumimoji="0" lang="it-IT" b="0" kern="0" dirty="0">
              <a:solidFill>
                <a:srgbClr val="F8F8F8"/>
              </a:solidFill>
              <a:latin typeface="Tahoma"/>
            </a:endParaRPr>
          </a:p>
        </p:txBody>
      </p:sp>
      <p:sp>
        <p:nvSpPr>
          <p:cNvPr id="6" name="Segnaposto numero diapositiva 5"/>
          <p:cNvSpPr>
            <a:spLocks noGrp="1"/>
          </p:cNvSpPr>
          <p:nvPr>
            <p:ph type="sldNum" sz="quarter" idx="12"/>
          </p:nvPr>
        </p:nvSpPr>
        <p:spPr/>
        <p:txBody>
          <a:bodyPr/>
          <a:lstStyle/>
          <a:p>
            <a:fld id="{B92D8E17-6E0B-42FB-B2CB-AA7EAC1B3B09}" type="slidenum">
              <a:rPr lang="it-IT" sz="2000" smtClean="0">
                <a:solidFill>
                  <a:srgbClr val="F8F8F8"/>
                </a:solidFill>
              </a:rPr>
              <a:pPr/>
              <a:t>44</a:t>
            </a:fld>
            <a:endParaRPr lang="it-IT" sz="2000" dirty="0">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 calcmode="lin" valueType="num">
                                      <p:cBhvr additive="base">
                                        <p:cTn id="4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VOLO.WAV"/>
                                        </p:tgtEl>
                                      </p:cMediaNode>
                                    </p:audio>
                                  </p:subTnLst>
                                </p:cTn>
                              </p:par>
                              <p:par>
                                <p:cTn id="43" presetID="2" presetClass="entr" presetSubtype="8" fill="hold" grpId="0" nodeType="with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 calcmode="lin" valueType="num">
                                      <p:cBhvr additive="base">
                                        <p:cTn id="4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O.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 calcmode="lin" valueType="num">
                                      <p:cBhvr additive="base">
                                        <p:cTn id="5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P spid="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60350"/>
            <a:ext cx="7772400" cy="647700"/>
          </a:xfrm>
        </p:spPr>
        <p:txBody>
          <a:bodyPr/>
          <a:lstStyle/>
          <a:p>
            <a:pPr algn="l" eaLnBrk="1" hangingPunct="1"/>
            <a:r>
              <a:rPr lang="it-IT" sz="3600" smtClean="0">
                <a:solidFill>
                  <a:srgbClr val="00FF00"/>
                </a:solidFill>
              </a:rPr>
              <a:t>“mi fanno male le spalle”</a:t>
            </a:r>
          </a:p>
        </p:txBody>
      </p:sp>
      <p:pic>
        <p:nvPicPr>
          <p:cNvPr id="25606" name="Picture 6" descr="DSCF0009"/>
          <p:cNvPicPr>
            <a:picLocks noGrp="1" noChangeAspect="1" noChangeArrowheads="1"/>
          </p:cNvPicPr>
          <p:nvPr>
            <p:ph sz="half" idx="1"/>
          </p:nvPr>
        </p:nvPicPr>
        <p:blipFill>
          <a:blip r:embed="rId3" cstate="print"/>
          <a:srcRect/>
          <a:stretch>
            <a:fillRect/>
          </a:stretch>
        </p:blipFill>
        <p:spPr>
          <a:xfrm>
            <a:off x="2514005" y="1125538"/>
            <a:ext cx="3786187" cy="5046662"/>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ppt_x</p:attrName>
                                        </p:attrNameLst>
                                      </p:cBhvr>
                                      <p:tavLst>
                                        <p:tav tm="0">
                                          <p:val>
                                            <p:strVal val="#ppt_x-.2"/>
                                          </p:val>
                                        </p:tav>
                                        <p:tav tm="100000">
                                          <p:val>
                                            <p:strVal val="#ppt_x"/>
                                          </p:val>
                                        </p:tav>
                                      </p:tavLst>
                                    </p:anim>
                                    <p:anim calcmode="lin" valueType="num">
                                      <p:cBhvr>
                                        <p:cTn id="8" dur="1000" fill="hold"/>
                                        <p:tgtEl>
                                          <p:spTgt spid="256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606"/>
                                        </p:tgtEl>
                                        <p:attrNameLst>
                                          <p:attrName>style.visibility</p:attrName>
                                        </p:attrNameLst>
                                      </p:cBhvr>
                                      <p:to>
                                        <p:strVal val="visible"/>
                                      </p:to>
                                    </p:set>
                                    <p:anim calcmode="lin" valueType="num">
                                      <p:cBhvr additive="base">
                                        <p:cTn id="14" dur="500" fill="hold"/>
                                        <p:tgtEl>
                                          <p:spTgt spid="25606"/>
                                        </p:tgtEl>
                                        <p:attrNameLst>
                                          <p:attrName>ppt_x</p:attrName>
                                        </p:attrNameLst>
                                      </p:cBhvr>
                                      <p:tavLst>
                                        <p:tav tm="0">
                                          <p:val>
                                            <p:strVal val="#ppt_x"/>
                                          </p:val>
                                        </p:tav>
                                        <p:tav tm="100000">
                                          <p:val>
                                            <p:strVal val="#ppt_x"/>
                                          </p:val>
                                        </p:tav>
                                      </p:tavLst>
                                    </p:anim>
                                    <p:anim calcmode="lin" valueType="num">
                                      <p:cBhvr additive="base">
                                        <p:cTn id="15"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733425" y="357188"/>
            <a:ext cx="7677150" cy="1368425"/>
          </a:xfrm>
        </p:spPr>
        <p:txBody>
          <a:bodyPr/>
          <a:lstStyle/>
          <a:p>
            <a:pPr eaLnBrk="1" hangingPunct="1"/>
            <a:r>
              <a:rPr lang="it-IT" sz="2800" dirty="0" smtClean="0">
                <a:solidFill>
                  <a:srgbClr val="00FF00"/>
                </a:solidFill>
              </a:rPr>
              <a:t>Per l’estensione lombare (</a:t>
            </a:r>
            <a:r>
              <a:rPr lang="it-IT" sz="2800" dirty="0" smtClean="0">
                <a:solidFill>
                  <a:srgbClr val="FFFF00"/>
                </a:solidFill>
              </a:rPr>
              <a:t>che non sempre è possibile o positiva!</a:t>
            </a:r>
            <a:r>
              <a:rPr lang="it-IT" sz="2800" dirty="0" smtClean="0">
                <a:solidFill>
                  <a:srgbClr val="00FF00"/>
                </a:solidFill>
              </a:rPr>
              <a:t>) uno schienale rigido può essere decisivo </a:t>
            </a:r>
          </a:p>
        </p:txBody>
      </p:sp>
      <p:pic>
        <p:nvPicPr>
          <p:cNvPr id="211971" name="Picture 3" descr="dx old"/>
          <p:cNvPicPr>
            <a:picLocks noGrp="1" noChangeAspect="1" noChangeArrowheads="1"/>
          </p:cNvPicPr>
          <p:nvPr>
            <p:ph idx="1"/>
          </p:nvPr>
        </p:nvPicPr>
        <p:blipFill>
          <a:blip r:embed="rId3" cstate="print"/>
          <a:srcRect/>
          <a:stretch>
            <a:fillRect/>
          </a:stretch>
        </p:blipFill>
        <p:spPr>
          <a:xfrm>
            <a:off x="533400" y="2214563"/>
            <a:ext cx="3940175" cy="4114800"/>
          </a:xfrm>
          <a:noFill/>
        </p:spPr>
      </p:pic>
      <p:pic>
        <p:nvPicPr>
          <p:cNvPr id="412676" name="Picture 4" descr="dx new"/>
          <p:cNvPicPr>
            <a:picLocks noChangeAspect="1" noChangeArrowheads="1"/>
          </p:cNvPicPr>
          <p:nvPr/>
        </p:nvPicPr>
        <p:blipFill>
          <a:blip r:embed="rId4" cstate="print"/>
          <a:srcRect t="5536" b="9227"/>
          <a:stretch>
            <a:fillRect/>
          </a:stretch>
        </p:blipFill>
        <p:spPr bwMode="auto">
          <a:xfrm>
            <a:off x="4953000" y="2143125"/>
            <a:ext cx="3657600" cy="4156075"/>
          </a:xfrm>
          <a:prstGeom prst="rect">
            <a:avLst/>
          </a:prstGeom>
          <a:noFill/>
          <a:ln w="9525">
            <a:noFill/>
            <a:miter lim="800000"/>
            <a:headEnd/>
            <a:tailEnd/>
          </a:ln>
        </p:spPr>
      </p:pic>
      <p:sp>
        <p:nvSpPr>
          <p:cNvPr id="211973" name="Segnaposto numero diapositiva 4"/>
          <p:cNvSpPr>
            <a:spLocks noGrp="1"/>
          </p:cNvSpPr>
          <p:nvPr>
            <p:ph type="sldNum" sz="quarter" idx="12"/>
          </p:nvPr>
        </p:nvSpPr>
        <p:spPr>
          <a:noFill/>
        </p:spPr>
        <p:txBody>
          <a:bodyPr/>
          <a:lstStyle/>
          <a:p>
            <a:fld id="{806DDA27-936B-499D-A4DA-77704FE4F587}" type="slidenum">
              <a:rPr lang="it-IT" smtClean="0">
                <a:solidFill>
                  <a:srgbClr val="F8F8F8"/>
                </a:solidFill>
              </a:rPr>
              <a:pPr/>
              <a:t>46</a:t>
            </a:fld>
            <a:endParaRPr lang="it-IT" smtClean="0">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2676"/>
                                        </p:tgtEl>
                                        <p:attrNameLst>
                                          <p:attrName>style.visibility</p:attrName>
                                        </p:attrNameLst>
                                      </p:cBhvr>
                                      <p:to>
                                        <p:strVal val="visible"/>
                                      </p:to>
                                    </p:set>
                                    <p:anim calcmode="lin" valueType="num">
                                      <p:cBhvr additive="base">
                                        <p:cTn id="7" dur="500" fill="hold"/>
                                        <p:tgtEl>
                                          <p:spTgt spid="412676"/>
                                        </p:tgtEl>
                                        <p:attrNameLst>
                                          <p:attrName>ppt_x</p:attrName>
                                        </p:attrNameLst>
                                      </p:cBhvr>
                                      <p:tavLst>
                                        <p:tav tm="0">
                                          <p:val>
                                            <p:strVal val="#ppt_x"/>
                                          </p:val>
                                        </p:tav>
                                        <p:tav tm="100000">
                                          <p:val>
                                            <p:strVal val="#ppt_x"/>
                                          </p:val>
                                        </p:tav>
                                      </p:tavLst>
                                    </p:anim>
                                    <p:anim calcmode="lin" valueType="num">
                                      <p:cBhvr additive="base">
                                        <p:cTn id="8" dur="500" fill="hold"/>
                                        <p:tgtEl>
                                          <p:spTgt spid="412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1AF742C2-705F-4D74-BF2D-248B80877D86}" type="slidenum">
              <a:rPr lang="it-IT" smtClean="0">
                <a:solidFill>
                  <a:srgbClr val="F8F8F8"/>
                </a:solidFill>
              </a:rPr>
              <a:pPr>
                <a:defRPr/>
              </a:pPr>
              <a:t>47</a:t>
            </a:fld>
            <a:endParaRPr lang="it-IT" dirty="0">
              <a:solidFill>
                <a:srgbClr val="F8F8F8"/>
              </a:solidFill>
            </a:endParaRPr>
          </a:p>
        </p:txBody>
      </p:sp>
      <p:pic>
        <p:nvPicPr>
          <p:cNvPr id="68614" name="Picture 2"/>
          <p:cNvPicPr>
            <a:picLocks noChangeAspect="1" noChangeArrowheads="1"/>
          </p:cNvPicPr>
          <p:nvPr/>
        </p:nvPicPr>
        <p:blipFill>
          <a:blip r:embed="rId3" cstate="print"/>
          <a:srcRect/>
          <a:stretch>
            <a:fillRect/>
          </a:stretch>
        </p:blipFill>
        <p:spPr bwMode="auto">
          <a:xfrm>
            <a:off x="1521895" y="2143696"/>
            <a:ext cx="2690065" cy="3661568"/>
          </a:xfrm>
          <a:prstGeom prst="rect">
            <a:avLst/>
          </a:prstGeom>
          <a:noFill/>
          <a:ln w="9525">
            <a:noFill/>
            <a:miter lim="800000"/>
            <a:headEnd/>
            <a:tailEnd/>
          </a:ln>
        </p:spPr>
      </p:pic>
      <p:pic>
        <p:nvPicPr>
          <p:cNvPr id="68615" name="Picture 3"/>
          <p:cNvPicPr>
            <a:picLocks noChangeAspect="1" noChangeArrowheads="1"/>
          </p:cNvPicPr>
          <p:nvPr/>
        </p:nvPicPr>
        <p:blipFill>
          <a:blip r:embed="rId4" cstate="print"/>
          <a:srcRect/>
          <a:stretch>
            <a:fillRect/>
          </a:stretch>
        </p:blipFill>
        <p:spPr bwMode="auto">
          <a:xfrm>
            <a:off x="4643438" y="2157189"/>
            <a:ext cx="2982912" cy="3648075"/>
          </a:xfrm>
          <a:prstGeom prst="rect">
            <a:avLst/>
          </a:prstGeom>
          <a:noFill/>
          <a:ln w="9525">
            <a:noFill/>
            <a:miter lim="800000"/>
            <a:headEnd/>
            <a:tailEnd/>
          </a:ln>
        </p:spPr>
      </p:pic>
      <p:sp>
        <p:nvSpPr>
          <p:cNvPr id="9" name="Rectangle 2"/>
          <p:cNvSpPr>
            <a:spLocks noGrp="1" noChangeArrowheads="1"/>
          </p:cNvSpPr>
          <p:nvPr>
            <p:ph type="title"/>
          </p:nvPr>
        </p:nvSpPr>
        <p:spPr>
          <a:xfrm>
            <a:off x="733425" y="357188"/>
            <a:ext cx="7677150" cy="1368425"/>
          </a:xfrm>
        </p:spPr>
        <p:txBody>
          <a:bodyPr/>
          <a:lstStyle/>
          <a:p>
            <a:pPr eaLnBrk="1" hangingPunct="1"/>
            <a:r>
              <a:rPr lang="it-IT" sz="2800" dirty="0" smtClean="0">
                <a:solidFill>
                  <a:srgbClr val="00FF00"/>
                </a:solidFill>
              </a:rPr>
              <a:t>Per l’estensione lombare (</a:t>
            </a:r>
            <a:r>
              <a:rPr lang="it-IT" sz="2800" dirty="0" smtClean="0">
                <a:solidFill>
                  <a:srgbClr val="FFFF00"/>
                </a:solidFill>
              </a:rPr>
              <a:t>che non sempre è possibile o positiva!</a:t>
            </a:r>
            <a:r>
              <a:rPr lang="it-IT" sz="2800" dirty="0" smtClean="0">
                <a:solidFill>
                  <a:srgbClr val="00FF00"/>
                </a:solidFill>
              </a:rPr>
              <a:t>) uno schienale rigido può essere decisivo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25760" y="404664"/>
            <a:ext cx="8892480" cy="587152"/>
          </a:xfrm>
        </p:spPr>
        <p:txBody>
          <a:bodyPr anchor="t"/>
          <a:lstStyle/>
          <a:p>
            <a:pPr algn="ctr"/>
            <a:r>
              <a:rPr lang="it-IT" b="1" kern="1200" dirty="0" smtClean="0">
                <a:solidFill>
                  <a:srgbClr val="00FF00"/>
                </a:solidFill>
                <a:latin typeface="Tahoma" pitchFamily="34" charset="0"/>
                <a:ea typeface="+mn-ea"/>
                <a:cs typeface="+mn-cs"/>
              </a:rPr>
              <a:t>Un supporto lombare è sempre utile?</a:t>
            </a:r>
            <a:endParaRPr lang="it-IT" sz="4400" dirty="0"/>
          </a:p>
        </p:txBody>
      </p:sp>
      <p:pic>
        <p:nvPicPr>
          <p:cNvPr id="5" name="Segnaposto contenuto 4" descr="http://api.ning.com/files/9S8h8JQk9IlX3m6UoS5*hUs*5ps9ac0ZnUltsEMDB6pF5Xqjid0hNFbmcRMvVuC1qkfb5lgGue9vwf6vTQTl0hToQylCfy7r/PpSlide201212crop.jpg?width=421">
            <a:hlinkClick r:id="rId3" tgtFrame="&quot;_self&quot;"/>
          </p:cNvPr>
          <p:cNvPicPr>
            <a:picLocks noGrp="1"/>
          </p:cNvPicPr>
          <p:nvPr>
            <p:ph idx="1"/>
          </p:nvPr>
        </p:nvPicPr>
        <p:blipFill>
          <a:blip r:embed="rId4" cstate="print"/>
          <a:srcRect l="22917" t="25213" r="27083" b="18697"/>
          <a:stretch>
            <a:fillRect/>
          </a:stretch>
        </p:blipFill>
        <p:spPr bwMode="auto">
          <a:xfrm>
            <a:off x="5364088" y="1556792"/>
            <a:ext cx="3240360" cy="259228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E7B4A7A3-94E7-4C67-A3D8-109A70D122C1}" type="slidenum">
              <a:rPr lang="it-IT" smtClean="0"/>
              <a:pPr>
                <a:defRPr/>
              </a:pPr>
              <a:t>48</a:t>
            </a:fld>
            <a:endParaRPr lang="it-IT"/>
          </a:p>
        </p:txBody>
      </p:sp>
      <p:pic>
        <p:nvPicPr>
          <p:cNvPr id="6" name="Immagine 5" descr="http://api.ning.com/files/8Ui-2ZYtXlequaNi-TmosNgKYcKoeHWG6ujle*94QANuY4yBZKkSeO7UjejMjd83GA6GsEM2jvnazPbAdTxDz-bvBrjstM3k/PpSlide201211crop.jpg?width=721">
            <a:hlinkClick r:id="rId5" tgtFrame="&quot;_self&quot;"/>
          </p:cNvPr>
          <p:cNvPicPr/>
          <p:nvPr/>
        </p:nvPicPr>
        <p:blipFill>
          <a:blip r:embed="rId6" cstate="print"/>
          <a:srcRect l="27974" t="30487" r="25877" b="26305"/>
          <a:stretch>
            <a:fillRect/>
          </a:stretch>
        </p:blipFill>
        <p:spPr bwMode="auto">
          <a:xfrm>
            <a:off x="5436096" y="4437112"/>
            <a:ext cx="3312368" cy="2232248"/>
          </a:xfrm>
          <a:prstGeom prst="rect">
            <a:avLst/>
          </a:prstGeom>
          <a:noFill/>
          <a:ln w="9525">
            <a:noFill/>
            <a:miter lim="800000"/>
            <a:headEnd/>
            <a:tailEnd/>
          </a:ln>
        </p:spPr>
      </p:pic>
      <p:sp>
        <p:nvSpPr>
          <p:cNvPr id="7" name="CasellaDiTesto 6"/>
          <p:cNvSpPr txBox="1"/>
          <p:nvPr/>
        </p:nvSpPr>
        <p:spPr>
          <a:xfrm>
            <a:off x="323528" y="1916832"/>
            <a:ext cx="4896545" cy="1938992"/>
          </a:xfrm>
          <a:prstGeom prst="rect">
            <a:avLst/>
          </a:prstGeom>
          <a:noFill/>
        </p:spPr>
        <p:txBody>
          <a:bodyPr wrap="square" rtlCol="0">
            <a:spAutoFit/>
          </a:bodyPr>
          <a:lstStyle/>
          <a:p>
            <a:r>
              <a:rPr lang="it-IT" b="0" dirty="0" smtClean="0">
                <a:solidFill>
                  <a:srgbClr val="FFFF00"/>
                </a:solidFill>
              </a:rPr>
              <a:t>Il tradizionale supporto lombare </a:t>
            </a:r>
            <a:r>
              <a:rPr lang="it-IT" dirty="0" smtClean="0">
                <a:solidFill>
                  <a:srgbClr val="FFFF00"/>
                </a:solidFill>
              </a:rPr>
              <a:t>è spesso controindicato</a:t>
            </a:r>
            <a:r>
              <a:rPr lang="it-IT" b="0" dirty="0" smtClean="0">
                <a:solidFill>
                  <a:srgbClr val="FFFF00"/>
                </a:solidFill>
              </a:rPr>
              <a:t>: spinge avanti e dà fastidio poiché </a:t>
            </a:r>
            <a:r>
              <a:rPr lang="it-IT" b="0" u="sng" dirty="0" smtClean="0">
                <a:solidFill>
                  <a:srgbClr val="FFFF00"/>
                </a:solidFill>
              </a:rPr>
              <a:t>molti utenti non hanno una naturale lordosi lombare</a:t>
            </a:r>
          </a:p>
        </p:txBody>
      </p:sp>
      <p:sp>
        <p:nvSpPr>
          <p:cNvPr id="8" name="CasellaDiTesto 7"/>
          <p:cNvSpPr txBox="1"/>
          <p:nvPr/>
        </p:nvSpPr>
        <p:spPr>
          <a:xfrm>
            <a:off x="539552" y="4739660"/>
            <a:ext cx="4680520" cy="1569660"/>
          </a:xfrm>
          <a:prstGeom prst="rect">
            <a:avLst/>
          </a:prstGeom>
          <a:noFill/>
        </p:spPr>
        <p:txBody>
          <a:bodyPr wrap="square" rtlCol="0">
            <a:spAutoFit/>
          </a:bodyPr>
          <a:lstStyle/>
          <a:p>
            <a:r>
              <a:rPr lang="it-IT" b="0" dirty="0" smtClean="0">
                <a:solidFill>
                  <a:srgbClr val="FFFF00"/>
                </a:solidFill>
              </a:rPr>
              <a:t>Può essere utile lasciare semplicemente lo spazio per estendere la parte superiore del tronco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79388" y="285750"/>
            <a:ext cx="8820150" cy="1055018"/>
          </a:xfrm>
        </p:spPr>
        <p:txBody>
          <a:bodyPr/>
          <a:lstStyle/>
          <a:p>
            <a:pPr algn="ctr" eaLnBrk="1" hangingPunct="1"/>
            <a:r>
              <a:rPr lang="it-IT" b="1" dirty="0" smtClean="0">
                <a:solidFill>
                  <a:srgbClr val="00FF00"/>
                </a:solidFill>
              </a:rPr>
              <a:t>Per alcuni utenti la postura in retroversione e cifosi è una necessità</a:t>
            </a:r>
          </a:p>
        </p:txBody>
      </p:sp>
      <p:sp>
        <p:nvSpPr>
          <p:cNvPr id="395267" name="Rectangle 3"/>
          <p:cNvSpPr>
            <a:spLocks noGrp="1" noChangeArrowheads="1"/>
          </p:cNvSpPr>
          <p:nvPr>
            <p:ph type="body" idx="1"/>
          </p:nvPr>
        </p:nvSpPr>
        <p:spPr>
          <a:xfrm>
            <a:off x="107504" y="1988840"/>
            <a:ext cx="4896544" cy="4320480"/>
          </a:xfrm>
        </p:spPr>
        <p:txBody>
          <a:bodyPr/>
          <a:lstStyle/>
          <a:p>
            <a:pPr marL="0" indent="0" eaLnBrk="1" hangingPunct="1">
              <a:lnSpc>
                <a:spcPct val="90000"/>
              </a:lnSpc>
              <a:buClr>
                <a:srgbClr val="6699FF"/>
              </a:buClr>
              <a:buFontTx/>
              <a:buNone/>
            </a:pPr>
            <a:r>
              <a:rPr lang="it-IT" b="1" dirty="0" smtClean="0">
                <a:solidFill>
                  <a:srgbClr val="00FFFF"/>
                </a:solidFill>
              </a:rPr>
              <a:t>Soluzioni da considerare, per accoglierla:</a:t>
            </a:r>
          </a:p>
          <a:p>
            <a:pPr eaLnBrk="1" hangingPunct="1">
              <a:buClr>
                <a:srgbClr val="FF0000"/>
              </a:buClr>
            </a:pPr>
            <a:r>
              <a:rPr lang="it-IT" sz="2800" dirty="0" smtClean="0">
                <a:solidFill>
                  <a:srgbClr val="FFFF00"/>
                </a:solidFill>
              </a:rPr>
              <a:t>Schienale imbottito, con la possibilità di togliere carico alle apofisi spinose </a:t>
            </a:r>
          </a:p>
          <a:p>
            <a:pPr eaLnBrk="1" hangingPunct="1">
              <a:buClr>
                <a:srgbClr val="FF0000"/>
              </a:buClr>
            </a:pPr>
            <a:r>
              <a:rPr lang="it-IT" sz="2800" dirty="0" smtClean="0">
                <a:solidFill>
                  <a:srgbClr val="FFFF00"/>
                </a:solidFill>
              </a:rPr>
              <a:t>Sedile regolabile in profondità (patologie progressive)</a:t>
            </a:r>
          </a:p>
        </p:txBody>
      </p:sp>
      <p:pic>
        <p:nvPicPr>
          <p:cNvPr id="5" name="Picture 2" descr="C:\Users\Susan\AppData\Local\Microsoft\Windows\Temporary Internet Files\Content.IE5\H92P3OY9\IMAG096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62681" y="1407368"/>
            <a:ext cx="3901807" cy="5334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5267">
                                            <p:txEl>
                                              <p:pRg st="0" end="0"/>
                                            </p:txEl>
                                          </p:spTgt>
                                        </p:tgtEl>
                                        <p:attrNameLst>
                                          <p:attrName>style.visibility</p:attrName>
                                        </p:attrNameLst>
                                      </p:cBhvr>
                                      <p:to>
                                        <p:strVal val="visible"/>
                                      </p:to>
                                    </p:set>
                                    <p:anim calcmode="lin" valueType="num">
                                      <p:cBhvr additive="base">
                                        <p:cTn id="7" dur="500" fill="hold"/>
                                        <p:tgtEl>
                                          <p:spTgt spid="395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5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5267">
                                            <p:txEl>
                                              <p:pRg st="1" end="1"/>
                                            </p:txEl>
                                          </p:spTgt>
                                        </p:tgtEl>
                                        <p:attrNameLst>
                                          <p:attrName>style.visibility</p:attrName>
                                        </p:attrNameLst>
                                      </p:cBhvr>
                                      <p:to>
                                        <p:strVal val="visible"/>
                                      </p:to>
                                    </p:set>
                                    <p:anim calcmode="lin" valueType="num">
                                      <p:cBhvr additive="base">
                                        <p:cTn id="13" dur="500" fill="hold"/>
                                        <p:tgtEl>
                                          <p:spTgt spid="395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5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5267">
                                            <p:txEl>
                                              <p:pRg st="2" end="2"/>
                                            </p:txEl>
                                          </p:spTgt>
                                        </p:tgtEl>
                                        <p:attrNameLst>
                                          <p:attrName>style.visibility</p:attrName>
                                        </p:attrNameLst>
                                      </p:cBhvr>
                                      <p:to>
                                        <p:strVal val="visible"/>
                                      </p:to>
                                    </p:set>
                                    <p:anim calcmode="lin" valueType="num">
                                      <p:cBhvr additive="base">
                                        <p:cTn id="19" dur="500" fill="hold"/>
                                        <p:tgtEl>
                                          <p:spTgt spid="395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5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Rectangle 3"/>
          <p:cNvSpPr>
            <a:spLocks noGrp="1" noChangeArrowheads="1"/>
          </p:cNvSpPr>
          <p:nvPr>
            <p:ph type="body" idx="1"/>
          </p:nvPr>
        </p:nvSpPr>
        <p:spPr>
          <a:xfrm>
            <a:off x="-36512" y="1628800"/>
            <a:ext cx="5256584" cy="2736304"/>
          </a:xfrm>
        </p:spPr>
        <p:txBody>
          <a:bodyPr>
            <a:normAutofit/>
          </a:bodyPr>
          <a:lstStyle/>
          <a:p>
            <a:pPr eaLnBrk="1" hangingPunct="1"/>
            <a:r>
              <a:rPr lang="it-IT" sz="2600" dirty="0" smtClean="0">
                <a:solidFill>
                  <a:srgbClr val="FFFF00"/>
                </a:solidFill>
              </a:rPr>
              <a:t>L’appoggio dei trocanteri</a:t>
            </a:r>
          </a:p>
          <a:p>
            <a:pPr eaLnBrk="1" hangingPunct="1"/>
            <a:r>
              <a:rPr lang="it-IT" sz="2600" dirty="0" smtClean="0"/>
              <a:t>L’appoggio delle natiche</a:t>
            </a:r>
          </a:p>
          <a:p>
            <a:pPr eaLnBrk="1" hangingPunct="1"/>
            <a:r>
              <a:rPr lang="it-IT" sz="2600" dirty="0" smtClean="0">
                <a:solidFill>
                  <a:srgbClr val="FF9999"/>
                </a:solidFill>
              </a:rPr>
              <a:t>L’ avallamento ischiatico</a:t>
            </a:r>
          </a:p>
        </p:txBody>
      </p:sp>
      <p:sp>
        <p:nvSpPr>
          <p:cNvPr id="185351" name="Segnaposto numero diapositiva 6"/>
          <p:cNvSpPr>
            <a:spLocks noGrp="1"/>
          </p:cNvSpPr>
          <p:nvPr>
            <p:ph type="sldNum" sz="quarter" idx="12"/>
          </p:nvPr>
        </p:nvSpPr>
        <p:spPr>
          <a:noFill/>
        </p:spPr>
        <p:txBody>
          <a:bodyPr/>
          <a:lstStyle/>
          <a:p>
            <a:fld id="{EE1D0462-08D7-4B14-B592-93ECF05D30A6}" type="slidenum">
              <a:rPr lang="it-IT" smtClean="0">
                <a:solidFill>
                  <a:srgbClr val="F8F8F8"/>
                </a:solidFill>
              </a:rPr>
              <a:pPr/>
              <a:t>5</a:t>
            </a:fld>
            <a:endParaRPr lang="it-IT" smtClean="0">
              <a:solidFill>
                <a:srgbClr val="F8F8F8"/>
              </a:solidFill>
            </a:endParaRPr>
          </a:p>
        </p:txBody>
      </p:sp>
      <p:sp>
        <p:nvSpPr>
          <p:cNvPr id="8" name="Rectangle 2"/>
          <p:cNvSpPr>
            <a:spLocks noGrp="1" noChangeArrowheads="1"/>
          </p:cNvSpPr>
          <p:nvPr>
            <p:ph type="title"/>
          </p:nvPr>
        </p:nvSpPr>
        <p:spPr>
          <a:xfrm>
            <a:off x="323850" y="177701"/>
            <a:ext cx="8424863" cy="1235075"/>
          </a:xfrm>
        </p:spPr>
        <p:txBody>
          <a:bodyPr anchor="ctr"/>
          <a:lstStyle/>
          <a:p>
            <a:pPr eaLnBrk="1" hangingPunct="1"/>
            <a:r>
              <a:rPr lang="it-IT" sz="3200" b="1" dirty="0" smtClean="0">
                <a:solidFill>
                  <a:srgbClr val="00FF00"/>
                </a:solidFill>
              </a:rPr>
              <a:t>La sagomatura “sfrutta” l’anatomia </a:t>
            </a:r>
            <a:br>
              <a:rPr lang="it-IT" sz="3200" b="1" dirty="0" smtClean="0">
                <a:solidFill>
                  <a:srgbClr val="00FF00"/>
                </a:solidFill>
              </a:rPr>
            </a:br>
            <a:r>
              <a:rPr lang="it-IT" sz="3200" b="1" dirty="0" smtClean="0">
                <a:solidFill>
                  <a:srgbClr val="00FF00"/>
                </a:solidFill>
              </a:rPr>
              <a:t>per distribuire i carichi e stabilizzare</a:t>
            </a:r>
          </a:p>
        </p:txBody>
      </p:sp>
      <p:pic>
        <p:nvPicPr>
          <p:cNvPr id="12" name="Picture 2"/>
          <p:cNvPicPr>
            <a:picLocks noChangeAspect="1" noChangeArrowheads="1"/>
          </p:cNvPicPr>
          <p:nvPr/>
        </p:nvPicPr>
        <p:blipFill>
          <a:blip r:embed="rId3" cstate="print"/>
          <a:srcRect/>
          <a:stretch>
            <a:fillRect/>
          </a:stretch>
        </p:blipFill>
        <p:spPr bwMode="auto">
          <a:xfrm>
            <a:off x="3491880" y="3429000"/>
            <a:ext cx="5108968" cy="2592289"/>
          </a:xfrm>
          <a:prstGeom prst="rect">
            <a:avLst/>
          </a:prstGeom>
          <a:noFill/>
          <a:ln w="9525">
            <a:noFill/>
            <a:miter lim="800000"/>
            <a:headEnd/>
            <a:tailEnd/>
          </a:ln>
        </p:spPr>
      </p:pic>
      <p:cxnSp>
        <p:nvCxnSpPr>
          <p:cNvPr id="18" name="Connettore 2 17"/>
          <p:cNvCxnSpPr/>
          <p:nvPr/>
        </p:nvCxnSpPr>
        <p:spPr bwMode="auto">
          <a:xfrm>
            <a:off x="2195736" y="2996952"/>
            <a:ext cx="3168352" cy="1440160"/>
          </a:xfrm>
          <a:prstGeom prst="straightConnector1">
            <a:avLst/>
          </a:prstGeom>
          <a:solidFill>
            <a:schemeClr val="accent1"/>
          </a:solidFill>
          <a:ln w="25400" cap="flat" cmpd="sng" algn="ctr">
            <a:solidFill>
              <a:srgbClr val="FF9999"/>
            </a:solidFill>
            <a:prstDash val="solid"/>
            <a:round/>
            <a:headEnd type="none" w="med" len="med"/>
            <a:tailEnd type="arrow"/>
          </a:ln>
          <a:effectLst/>
        </p:spPr>
      </p:cxnSp>
      <p:cxnSp>
        <p:nvCxnSpPr>
          <p:cNvPr id="13" name="Connettore 2 12"/>
          <p:cNvCxnSpPr/>
          <p:nvPr/>
        </p:nvCxnSpPr>
        <p:spPr bwMode="auto">
          <a:xfrm>
            <a:off x="3419872" y="2492896"/>
            <a:ext cx="2160240" cy="136815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5" name="Connettore 2 14"/>
          <p:cNvCxnSpPr/>
          <p:nvPr/>
        </p:nvCxnSpPr>
        <p:spPr bwMode="auto">
          <a:xfrm>
            <a:off x="3419872" y="2492896"/>
            <a:ext cx="720080" cy="172819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0" name="Connettore 2 19"/>
          <p:cNvCxnSpPr/>
          <p:nvPr/>
        </p:nvCxnSpPr>
        <p:spPr bwMode="auto">
          <a:xfrm>
            <a:off x="3851920" y="2132856"/>
            <a:ext cx="2376264" cy="1800200"/>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cxnSp>
        <p:nvCxnSpPr>
          <p:cNvPr id="21" name="Connettore 2 20"/>
          <p:cNvCxnSpPr/>
          <p:nvPr/>
        </p:nvCxnSpPr>
        <p:spPr bwMode="auto">
          <a:xfrm>
            <a:off x="3779912" y="2060848"/>
            <a:ext cx="936104" cy="25922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2787">
                                            <p:txEl>
                                              <p:pRg st="0" end="0"/>
                                            </p:txEl>
                                          </p:spTgt>
                                        </p:tgtEl>
                                        <p:attrNameLst>
                                          <p:attrName>style.visibility</p:attrName>
                                        </p:attrNameLst>
                                      </p:cBhvr>
                                      <p:to>
                                        <p:strVal val="visible"/>
                                      </p:to>
                                    </p:set>
                                    <p:anim calcmode="lin" valueType="num">
                                      <p:cBhvr additive="base">
                                        <p:cTn id="7" dur="500" fill="hold"/>
                                        <p:tgtEl>
                                          <p:spTgt spid="502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278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02787">
                                            <p:txEl>
                                              <p:pRg st="1" end="1"/>
                                            </p:txEl>
                                          </p:spTgt>
                                        </p:tgtEl>
                                        <p:attrNameLst>
                                          <p:attrName>style.visibility</p:attrName>
                                        </p:attrNameLst>
                                      </p:cBhvr>
                                      <p:to>
                                        <p:strVal val="visible"/>
                                      </p:to>
                                    </p:set>
                                    <p:anim calcmode="lin" valueType="num">
                                      <p:cBhvr additive="base">
                                        <p:cTn id="21" dur="500" fill="hold"/>
                                        <p:tgtEl>
                                          <p:spTgt spid="50278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0278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02787">
                                            <p:txEl>
                                              <p:pRg st="2" end="2"/>
                                            </p:txEl>
                                          </p:spTgt>
                                        </p:tgtEl>
                                        <p:attrNameLst>
                                          <p:attrName>style.visibility</p:attrName>
                                        </p:attrNameLst>
                                      </p:cBhvr>
                                      <p:to>
                                        <p:strVal val="visible"/>
                                      </p:to>
                                    </p:set>
                                    <p:anim calcmode="lin" valueType="num">
                                      <p:cBhvr additive="base">
                                        <p:cTn id="35" dur="500" fill="hold"/>
                                        <p:tgtEl>
                                          <p:spTgt spid="502787">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02787">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428860" y="142874"/>
            <a:ext cx="4714908" cy="1214423"/>
          </a:xfrm>
        </p:spPr>
        <p:txBody>
          <a:bodyPr>
            <a:noAutofit/>
          </a:bodyPr>
          <a:lstStyle/>
          <a:p>
            <a:pPr eaLnBrk="1" hangingPunct="1">
              <a:defRPr/>
            </a:pPr>
            <a:r>
              <a:rPr lang="it-IT" sz="3200" dirty="0" smtClean="0">
                <a:solidFill>
                  <a:srgbClr val="00FF00"/>
                </a:solidFill>
              </a:rPr>
              <a:t>Uno schienale modellato è per deformità:</a:t>
            </a:r>
          </a:p>
        </p:txBody>
      </p:sp>
      <p:pic>
        <p:nvPicPr>
          <p:cNvPr id="212995" name="Picture 3"/>
          <p:cNvPicPr>
            <a:picLocks noChangeAspect="1" noChangeArrowheads="1"/>
          </p:cNvPicPr>
          <p:nvPr/>
        </p:nvPicPr>
        <p:blipFill>
          <a:blip r:embed="rId3" cstate="print"/>
          <a:srcRect l="6703" r="12065"/>
          <a:stretch>
            <a:fillRect/>
          </a:stretch>
        </p:blipFill>
        <p:spPr bwMode="auto">
          <a:xfrm>
            <a:off x="3500438" y="3203590"/>
            <a:ext cx="2327275" cy="2297112"/>
          </a:xfrm>
          <a:prstGeom prst="rect">
            <a:avLst/>
          </a:prstGeom>
          <a:noFill/>
          <a:ln w="12700">
            <a:noFill/>
            <a:miter lim="800000"/>
            <a:headEnd type="none" w="sm" len="sm"/>
            <a:tailEnd type="none" w="sm" len="sm"/>
          </a:ln>
        </p:spPr>
      </p:pic>
      <p:pic>
        <p:nvPicPr>
          <p:cNvPr id="403460" name="Picture 4"/>
          <p:cNvPicPr>
            <a:picLocks noChangeAspect="1" noChangeArrowheads="1"/>
          </p:cNvPicPr>
          <p:nvPr/>
        </p:nvPicPr>
        <p:blipFill>
          <a:blip r:embed="rId4" cstate="print"/>
          <a:srcRect l="14995" t="6152" r="11534"/>
          <a:stretch>
            <a:fillRect/>
          </a:stretch>
        </p:blipFill>
        <p:spPr bwMode="auto">
          <a:xfrm>
            <a:off x="214282" y="3891808"/>
            <a:ext cx="2792412" cy="2677267"/>
          </a:xfrm>
          <a:prstGeom prst="rect">
            <a:avLst/>
          </a:prstGeom>
          <a:noFill/>
          <a:ln w="12700">
            <a:noFill/>
            <a:miter lim="800000"/>
            <a:headEnd type="none" w="sm" len="sm"/>
            <a:tailEnd type="none" w="sm" len="sm"/>
          </a:ln>
        </p:spPr>
      </p:pic>
      <p:pic>
        <p:nvPicPr>
          <p:cNvPr id="403461" name="Picture 5"/>
          <p:cNvPicPr>
            <a:picLocks noChangeAspect="1" noChangeArrowheads="1"/>
          </p:cNvPicPr>
          <p:nvPr/>
        </p:nvPicPr>
        <p:blipFill>
          <a:blip r:embed="rId5" cstate="print"/>
          <a:srcRect l="12688" t="6397" r="5768"/>
          <a:stretch>
            <a:fillRect/>
          </a:stretch>
        </p:blipFill>
        <p:spPr bwMode="auto">
          <a:xfrm>
            <a:off x="6000760" y="3896291"/>
            <a:ext cx="3059112" cy="2633097"/>
          </a:xfrm>
          <a:prstGeom prst="rect">
            <a:avLst/>
          </a:prstGeom>
          <a:noFill/>
          <a:ln w="12700">
            <a:noFill/>
            <a:miter lim="800000"/>
            <a:headEnd type="none" w="sm" len="sm"/>
            <a:tailEnd type="none" w="sm" len="sm"/>
          </a:ln>
        </p:spPr>
      </p:pic>
      <p:pic>
        <p:nvPicPr>
          <p:cNvPr id="403462" name="Picture 6"/>
          <p:cNvPicPr>
            <a:picLocks noChangeAspect="1" noChangeArrowheads="1"/>
          </p:cNvPicPr>
          <p:nvPr/>
        </p:nvPicPr>
        <p:blipFill>
          <a:blip r:embed="rId6" cstate="print"/>
          <a:srcRect l="29467" t="4759" r="19644"/>
          <a:stretch>
            <a:fillRect/>
          </a:stretch>
        </p:blipFill>
        <p:spPr bwMode="auto">
          <a:xfrm>
            <a:off x="142844" y="548726"/>
            <a:ext cx="2052034" cy="2880274"/>
          </a:xfrm>
          <a:prstGeom prst="rect">
            <a:avLst/>
          </a:prstGeom>
          <a:noFill/>
          <a:ln w="12700">
            <a:noFill/>
            <a:miter lim="800000"/>
            <a:headEnd type="none" w="sm" len="sm"/>
            <a:tailEnd type="none" w="sm" len="sm"/>
          </a:ln>
        </p:spPr>
      </p:pic>
      <p:pic>
        <p:nvPicPr>
          <p:cNvPr id="403463" name="Picture 7"/>
          <p:cNvPicPr>
            <a:picLocks noChangeAspect="1" noChangeArrowheads="1"/>
          </p:cNvPicPr>
          <p:nvPr/>
        </p:nvPicPr>
        <p:blipFill>
          <a:blip r:embed="rId7" cstate="print"/>
          <a:srcRect l="13909" t="11534" r="21495" b="6920"/>
          <a:stretch>
            <a:fillRect/>
          </a:stretch>
        </p:blipFill>
        <p:spPr bwMode="auto">
          <a:xfrm>
            <a:off x="7233484" y="404813"/>
            <a:ext cx="1839110" cy="3097212"/>
          </a:xfrm>
          <a:prstGeom prst="rect">
            <a:avLst/>
          </a:prstGeom>
          <a:noFill/>
          <a:ln w="12700">
            <a:noFill/>
            <a:miter lim="800000"/>
            <a:headEnd type="none" w="sm" len="sm"/>
            <a:tailEnd type="none" w="sm" len="sm"/>
          </a:ln>
        </p:spPr>
      </p:pic>
      <p:sp>
        <p:nvSpPr>
          <p:cNvPr id="213000" name="Segnaposto numero diapositiva 7"/>
          <p:cNvSpPr>
            <a:spLocks noGrp="1"/>
          </p:cNvSpPr>
          <p:nvPr>
            <p:ph type="sldNum" sz="quarter" idx="12"/>
          </p:nvPr>
        </p:nvSpPr>
        <p:spPr>
          <a:noFill/>
        </p:spPr>
        <p:txBody>
          <a:bodyPr/>
          <a:lstStyle/>
          <a:p>
            <a:fld id="{F9B492C6-FA84-4F5D-BC4E-D862EE9CE4F4}" type="slidenum">
              <a:rPr lang="it-IT" smtClean="0">
                <a:solidFill>
                  <a:srgbClr val="F8F8F8"/>
                </a:solidFill>
              </a:rPr>
              <a:pPr/>
              <a:t>50</a:t>
            </a:fld>
            <a:endParaRPr lang="it-IT" smtClean="0">
              <a:solidFill>
                <a:srgbClr val="F8F8F8"/>
              </a:solidFill>
            </a:endParaRPr>
          </a:p>
        </p:txBody>
      </p:sp>
      <p:sp>
        <p:nvSpPr>
          <p:cNvPr id="213001" name="CasellaDiTesto 8"/>
          <p:cNvSpPr txBox="1">
            <a:spLocks noChangeArrowheads="1"/>
          </p:cNvSpPr>
          <p:nvPr/>
        </p:nvSpPr>
        <p:spPr bwMode="auto">
          <a:xfrm>
            <a:off x="2500298" y="1430712"/>
            <a:ext cx="4572032" cy="1569660"/>
          </a:xfrm>
          <a:prstGeom prst="rect">
            <a:avLst/>
          </a:prstGeom>
          <a:noFill/>
          <a:ln w="9525">
            <a:noFill/>
            <a:miter lim="800000"/>
            <a:headEnd/>
            <a:tailEnd/>
          </a:ln>
        </p:spPr>
        <p:txBody>
          <a:bodyPr wrap="square">
            <a:spAutoFit/>
          </a:bodyPr>
          <a:lstStyle/>
          <a:p>
            <a:pPr marL="354013" indent="-354013" fontAlgn="auto">
              <a:spcBef>
                <a:spcPts val="0"/>
              </a:spcBef>
              <a:spcAft>
                <a:spcPts val="0"/>
              </a:spcAft>
              <a:buFont typeface="Wingdings" pitchFamily="2" charset="2"/>
              <a:buChar char="Ø"/>
            </a:pPr>
            <a:r>
              <a:rPr kumimoji="0" lang="it-IT" b="0" dirty="0">
                <a:solidFill>
                  <a:srgbClr val="FFFF00"/>
                </a:solidFill>
                <a:latin typeface="Tahoma"/>
              </a:rPr>
              <a:t>gravi</a:t>
            </a:r>
          </a:p>
          <a:p>
            <a:pPr marL="354013" indent="-354013" fontAlgn="auto">
              <a:spcBef>
                <a:spcPts val="0"/>
              </a:spcBef>
              <a:spcAft>
                <a:spcPts val="0"/>
              </a:spcAft>
              <a:buFont typeface="Wingdings" pitchFamily="2" charset="2"/>
              <a:buChar char="Ø"/>
            </a:pPr>
            <a:r>
              <a:rPr kumimoji="0" lang="it-IT" b="0" dirty="0">
                <a:solidFill>
                  <a:srgbClr val="FFFF00"/>
                </a:solidFill>
                <a:latin typeface="Tahoma"/>
              </a:rPr>
              <a:t>stabilizzate</a:t>
            </a:r>
          </a:p>
          <a:p>
            <a:pPr marL="354013" indent="-354013" fontAlgn="auto">
              <a:spcBef>
                <a:spcPts val="0"/>
              </a:spcBef>
              <a:spcAft>
                <a:spcPts val="0"/>
              </a:spcAft>
              <a:buFont typeface="Wingdings" pitchFamily="2" charset="2"/>
              <a:buChar char="Ø"/>
            </a:pPr>
            <a:r>
              <a:rPr kumimoji="0" lang="it-IT" b="0" dirty="0">
                <a:solidFill>
                  <a:srgbClr val="FFFF00"/>
                </a:solidFill>
                <a:latin typeface="Tahoma"/>
              </a:rPr>
              <a:t>in utenti con mobilità </a:t>
            </a:r>
            <a:r>
              <a:rPr kumimoji="0" lang="it-IT" b="0" dirty="0" smtClean="0">
                <a:solidFill>
                  <a:srgbClr val="FFFF00"/>
                </a:solidFill>
                <a:latin typeface="Tahoma"/>
              </a:rPr>
              <a:t>funzionale scarsa </a:t>
            </a:r>
            <a:r>
              <a:rPr kumimoji="0" lang="it-IT" b="0" dirty="0">
                <a:solidFill>
                  <a:srgbClr val="FFFF00"/>
                </a:solidFill>
                <a:latin typeface="Tahoma"/>
              </a:rPr>
              <a:t>o nulla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0"/>
                                        </p:tgtEl>
                                        <p:attrNameLst>
                                          <p:attrName>style.visibility</p:attrName>
                                        </p:attrNameLst>
                                      </p:cBhvr>
                                      <p:to>
                                        <p:strVal val="visible"/>
                                      </p:to>
                                    </p:set>
                                    <p:anim calcmode="lin" valueType="num">
                                      <p:cBhvr additive="base">
                                        <p:cTn id="7" dur="500" fill="hold"/>
                                        <p:tgtEl>
                                          <p:spTgt spid="181250"/>
                                        </p:tgtEl>
                                        <p:attrNameLst>
                                          <p:attrName>ppt_x</p:attrName>
                                        </p:attrNameLst>
                                      </p:cBhvr>
                                      <p:tavLst>
                                        <p:tav tm="0">
                                          <p:val>
                                            <p:strVal val="#ppt_x"/>
                                          </p:val>
                                        </p:tav>
                                        <p:tav tm="100000">
                                          <p:val>
                                            <p:strVal val="#ppt_x"/>
                                          </p:val>
                                        </p:tav>
                                      </p:tavLst>
                                    </p:anim>
                                    <p:anim calcmode="lin" valueType="num">
                                      <p:cBhvr additive="base">
                                        <p:cTn id="8" dur="500" fill="hold"/>
                                        <p:tgtEl>
                                          <p:spTgt spid="1812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3001"/>
                                        </p:tgtEl>
                                        <p:attrNameLst>
                                          <p:attrName>style.visibility</p:attrName>
                                        </p:attrNameLst>
                                      </p:cBhvr>
                                      <p:to>
                                        <p:strVal val="visible"/>
                                      </p:to>
                                    </p:set>
                                    <p:anim calcmode="lin" valueType="num">
                                      <p:cBhvr additive="base">
                                        <p:cTn id="11" dur="500" fill="hold"/>
                                        <p:tgtEl>
                                          <p:spTgt spid="213001"/>
                                        </p:tgtEl>
                                        <p:attrNameLst>
                                          <p:attrName>ppt_x</p:attrName>
                                        </p:attrNameLst>
                                      </p:cBhvr>
                                      <p:tavLst>
                                        <p:tav tm="0">
                                          <p:val>
                                            <p:strVal val="#ppt_x"/>
                                          </p:val>
                                        </p:tav>
                                        <p:tav tm="100000">
                                          <p:val>
                                            <p:strVal val="#ppt_x"/>
                                          </p:val>
                                        </p:tav>
                                      </p:tavLst>
                                    </p:anim>
                                    <p:anim calcmode="lin" valueType="num">
                                      <p:cBhvr additive="base">
                                        <p:cTn id="12" dur="500" fill="hold"/>
                                        <p:tgtEl>
                                          <p:spTgt spid="21300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3462"/>
                                        </p:tgtEl>
                                        <p:attrNameLst>
                                          <p:attrName>style.visibility</p:attrName>
                                        </p:attrNameLst>
                                      </p:cBhvr>
                                      <p:to>
                                        <p:strVal val="visible"/>
                                      </p:to>
                                    </p:set>
                                    <p:anim calcmode="lin" valueType="num">
                                      <p:cBhvr additive="base">
                                        <p:cTn id="17" dur="500" fill="hold"/>
                                        <p:tgtEl>
                                          <p:spTgt spid="403462"/>
                                        </p:tgtEl>
                                        <p:attrNameLst>
                                          <p:attrName>ppt_x</p:attrName>
                                        </p:attrNameLst>
                                      </p:cBhvr>
                                      <p:tavLst>
                                        <p:tav tm="0">
                                          <p:val>
                                            <p:strVal val="#ppt_x"/>
                                          </p:val>
                                        </p:tav>
                                        <p:tav tm="100000">
                                          <p:val>
                                            <p:strVal val="#ppt_x"/>
                                          </p:val>
                                        </p:tav>
                                      </p:tavLst>
                                    </p:anim>
                                    <p:anim calcmode="lin" valueType="num">
                                      <p:cBhvr additive="base">
                                        <p:cTn id="18" dur="500" fill="hold"/>
                                        <p:tgtEl>
                                          <p:spTgt spid="40346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3460"/>
                                        </p:tgtEl>
                                        <p:attrNameLst>
                                          <p:attrName>style.visibility</p:attrName>
                                        </p:attrNameLst>
                                      </p:cBhvr>
                                      <p:to>
                                        <p:strVal val="visible"/>
                                      </p:to>
                                    </p:set>
                                    <p:anim calcmode="lin" valueType="num">
                                      <p:cBhvr additive="base">
                                        <p:cTn id="21" dur="500" fill="hold"/>
                                        <p:tgtEl>
                                          <p:spTgt spid="403460"/>
                                        </p:tgtEl>
                                        <p:attrNameLst>
                                          <p:attrName>ppt_x</p:attrName>
                                        </p:attrNameLst>
                                      </p:cBhvr>
                                      <p:tavLst>
                                        <p:tav tm="0">
                                          <p:val>
                                            <p:strVal val="#ppt_x"/>
                                          </p:val>
                                        </p:tav>
                                        <p:tav tm="100000">
                                          <p:val>
                                            <p:strVal val="#ppt_x"/>
                                          </p:val>
                                        </p:tav>
                                      </p:tavLst>
                                    </p:anim>
                                    <p:anim calcmode="lin" valueType="num">
                                      <p:cBhvr additive="base">
                                        <p:cTn id="22" dur="500" fill="hold"/>
                                        <p:tgtEl>
                                          <p:spTgt spid="40346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3463"/>
                                        </p:tgtEl>
                                        <p:attrNameLst>
                                          <p:attrName>style.visibility</p:attrName>
                                        </p:attrNameLst>
                                      </p:cBhvr>
                                      <p:to>
                                        <p:strVal val="visible"/>
                                      </p:to>
                                    </p:set>
                                    <p:anim calcmode="lin" valueType="num">
                                      <p:cBhvr additive="base">
                                        <p:cTn id="27" dur="500" fill="hold"/>
                                        <p:tgtEl>
                                          <p:spTgt spid="403463"/>
                                        </p:tgtEl>
                                        <p:attrNameLst>
                                          <p:attrName>ppt_x</p:attrName>
                                        </p:attrNameLst>
                                      </p:cBhvr>
                                      <p:tavLst>
                                        <p:tav tm="0">
                                          <p:val>
                                            <p:strVal val="#ppt_x"/>
                                          </p:val>
                                        </p:tav>
                                        <p:tav tm="100000">
                                          <p:val>
                                            <p:strVal val="#ppt_x"/>
                                          </p:val>
                                        </p:tav>
                                      </p:tavLst>
                                    </p:anim>
                                    <p:anim calcmode="lin" valueType="num">
                                      <p:cBhvr additive="base">
                                        <p:cTn id="28" dur="500" fill="hold"/>
                                        <p:tgtEl>
                                          <p:spTgt spid="40346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3461"/>
                                        </p:tgtEl>
                                        <p:attrNameLst>
                                          <p:attrName>style.visibility</p:attrName>
                                        </p:attrNameLst>
                                      </p:cBhvr>
                                      <p:to>
                                        <p:strVal val="visible"/>
                                      </p:to>
                                    </p:set>
                                    <p:anim calcmode="lin" valueType="num">
                                      <p:cBhvr additive="base">
                                        <p:cTn id="31" dur="500" fill="hold"/>
                                        <p:tgtEl>
                                          <p:spTgt spid="403461"/>
                                        </p:tgtEl>
                                        <p:attrNameLst>
                                          <p:attrName>ppt_x</p:attrName>
                                        </p:attrNameLst>
                                      </p:cBhvr>
                                      <p:tavLst>
                                        <p:tav tm="0">
                                          <p:val>
                                            <p:strVal val="#ppt_x"/>
                                          </p:val>
                                        </p:tav>
                                        <p:tav tm="100000">
                                          <p:val>
                                            <p:strVal val="#ppt_x"/>
                                          </p:val>
                                        </p:tav>
                                      </p:tavLst>
                                    </p:anim>
                                    <p:anim calcmode="lin" valueType="num">
                                      <p:cBhvr additive="base">
                                        <p:cTn id="32" dur="500" fill="hold"/>
                                        <p:tgtEl>
                                          <p:spTgt spid="403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P spid="21300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016" y="1844824"/>
            <a:ext cx="3419872" cy="4608512"/>
          </a:xfrm>
        </p:spPr>
        <p:txBody>
          <a:bodyPr anchor="t">
            <a:noAutofit/>
          </a:bodyPr>
          <a:lstStyle/>
          <a:p>
            <a:pPr algn="l"/>
            <a:r>
              <a:rPr lang="it-IT" sz="3200" dirty="0" smtClean="0">
                <a:solidFill>
                  <a:srgbClr val="F8FE0C"/>
                </a:solidFill>
              </a:rPr>
              <a:t>* scoliosi con gibbo</a:t>
            </a:r>
            <a:br>
              <a:rPr lang="it-IT" sz="3200" dirty="0" smtClean="0">
                <a:solidFill>
                  <a:srgbClr val="F8FE0C"/>
                </a:solidFill>
              </a:rPr>
            </a:br>
            <a:r>
              <a:rPr lang="it-IT" sz="3200" dirty="0" smtClean="0">
                <a:solidFill>
                  <a:srgbClr val="F8FE0C"/>
                </a:solidFill>
              </a:rPr>
              <a:t>* dismetria di coscia (</a:t>
            </a:r>
            <a:r>
              <a:rPr lang="it-IT" sz="3200" dirty="0" err="1" smtClean="0">
                <a:solidFill>
                  <a:srgbClr val="F8FE0C"/>
                </a:solidFill>
              </a:rPr>
              <a:t>sn</a:t>
            </a:r>
            <a:r>
              <a:rPr lang="it-IT" sz="3200" dirty="0" smtClean="0">
                <a:solidFill>
                  <a:srgbClr val="F8FE0C"/>
                </a:solidFill>
              </a:rPr>
              <a:t>&gt;</a:t>
            </a:r>
            <a:r>
              <a:rPr lang="it-IT" sz="3200" dirty="0" err="1" smtClean="0">
                <a:solidFill>
                  <a:srgbClr val="F8FE0C"/>
                </a:solidFill>
              </a:rPr>
              <a:t>dx</a:t>
            </a:r>
            <a:r>
              <a:rPr lang="it-IT" sz="3200" dirty="0" smtClean="0">
                <a:solidFill>
                  <a:srgbClr val="F8FE0C"/>
                </a:solidFill>
              </a:rPr>
              <a:t>)</a:t>
            </a:r>
            <a:r>
              <a:rPr lang="it-IT" sz="3600" dirty="0" smtClean="0">
                <a:solidFill>
                  <a:srgbClr val="F8FE0C"/>
                </a:solidFill>
              </a:rPr>
              <a:t/>
            </a:r>
            <a:br>
              <a:rPr lang="it-IT" sz="3600" dirty="0" smtClean="0">
                <a:solidFill>
                  <a:srgbClr val="F8FE0C"/>
                </a:solidFill>
              </a:rPr>
            </a:br>
            <a:r>
              <a:rPr lang="it-IT" sz="3600" dirty="0" smtClean="0">
                <a:solidFill>
                  <a:srgbClr val="F8FE0C"/>
                </a:solidFill>
              </a:rPr>
              <a:t/>
            </a:r>
            <a:br>
              <a:rPr lang="it-IT" sz="3600" dirty="0" smtClean="0">
                <a:solidFill>
                  <a:srgbClr val="F8FE0C"/>
                </a:solidFill>
              </a:rPr>
            </a:br>
            <a:r>
              <a:rPr lang="it-IT" sz="3600" dirty="0" smtClean="0">
                <a:solidFill>
                  <a:srgbClr val="F8FE0C"/>
                </a:solidFill>
              </a:rPr>
              <a:t/>
            </a:r>
            <a:br>
              <a:rPr lang="it-IT" sz="3600" dirty="0" smtClean="0">
                <a:solidFill>
                  <a:srgbClr val="F8FE0C"/>
                </a:solidFill>
              </a:rPr>
            </a:br>
            <a:r>
              <a:rPr lang="it-IT" sz="2800" dirty="0" smtClean="0">
                <a:solidFill>
                  <a:srgbClr val="F8FE0C"/>
                </a:solidFill>
              </a:rPr>
              <a:t>(di passaggio, si noti il problema delle basculanti pieghevoli)</a:t>
            </a:r>
            <a:endParaRPr lang="it-IT" sz="2800" dirty="0">
              <a:solidFill>
                <a:srgbClr val="F8FE0C"/>
              </a:solidFill>
            </a:endParaRPr>
          </a:p>
        </p:txBody>
      </p:sp>
      <p:pic>
        <p:nvPicPr>
          <p:cNvPr id="3" name="Immagine 2" descr="Mismatch.jpg"/>
          <p:cNvPicPr>
            <a:picLocks noChangeAspect="1"/>
          </p:cNvPicPr>
          <p:nvPr/>
        </p:nvPicPr>
        <p:blipFill>
          <a:blip r:embed="rId3" cstate="print"/>
          <a:stretch>
            <a:fillRect/>
          </a:stretch>
        </p:blipFill>
        <p:spPr>
          <a:xfrm>
            <a:off x="3563888" y="1124744"/>
            <a:ext cx="2232248" cy="5346233"/>
          </a:xfrm>
          <a:prstGeom prst="rect">
            <a:avLst/>
          </a:prstGeom>
        </p:spPr>
      </p:pic>
      <p:pic>
        <p:nvPicPr>
          <p:cNvPr id="4" name="Immagine 3" descr="Mismatch (1).jpg"/>
          <p:cNvPicPr>
            <a:picLocks noChangeAspect="1"/>
          </p:cNvPicPr>
          <p:nvPr/>
        </p:nvPicPr>
        <p:blipFill>
          <a:blip r:embed="rId4" cstate="print"/>
          <a:stretch>
            <a:fillRect/>
          </a:stretch>
        </p:blipFill>
        <p:spPr>
          <a:xfrm>
            <a:off x="5940152" y="711161"/>
            <a:ext cx="3030257" cy="6102215"/>
          </a:xfrm>
          <a:prstGeom prst="rect">
            <a:avLst/>
          </a:prstGeom>
        </p:spPr>
      </p:pic>
      <p:sp>
        <p:nvSpPr>
          <p:cNvPr id="6" name="CasellaDiTesto 5"/>
          <p:cNvSpPr txBox="1"/>
          <p:nvPr/>
        </p:nvSpPr>
        <p:spPr>
          <a:xfrm>
            <a:off x="0" y="0"/>
            <a:ext cx="6444208" cy="1200329"/>
          </a:xfrm>
          <a:prstGeom prst="rect">
            <a:avLst/>
          </a:prstGeom>
          <a:noFill/>
        </p:spPr>
        <p:txBody>
          <a:bodyPr wrap="square" rtlCol="0">
            <a:spAutoFit/>
          </a:bodyPr>
          <a:lstStyle/>
          <a:p>
            <a:pPr fontAlgn="auto">
              <a:spcBef>
                <a:spcPts val="0"/>
              </a:spcBef>
              <a:spcAft>
                <a:spcPts val="0"/>
              </a:spcAft>
            </a:pPr>
            <a:r>
              <a:rPr kumimoji="0" lang="it-IT" sz="3600" b="0" dirty="0" smtClean="0">
                <a:solidFill>
                  <a:srgbClr val="00FF00"/>
                </a:solidFill>
                <a:latin typeface="Calibri"/>
              </a:rPr>
              <a:t>Un sistema planare non è adatto per  deformità gravi:</a:t>
            </a:r>
            <a:endParaRPr kumimoji="0" lang="it-IT" sz="2800" b="0" dirty="0" smtClean="0">
              <a:solidFill>
                <a:srgbClr val="FFFF00"/>
              </a:solidFill>
              <a:latin typeface="Calibri"/>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44016"/>
            <a:ext cx="5400600" cy="1772816"/>
          </a:xfrm>
        </p:spPr>
        <p:txBody>
          <a:bodyPr>
            <a:noAutofit/>
          </a:bodyPr>
          <a:lstStyle/>
          <a:p>
            <a:pPr algn="l"/>
            <a:r>
              <a:rPr lang="it-IT" sz="3600" dirty="0" smtClean="0">
                <a:solidFill>
                  <a:srgbClr val="00FF00"/>
                </a:solidFill>
              </a:rPr>
              <a:t>Il gibbo costale e la dismetria sono accolte da un sistema modellato</a:t>
            </a:r>
            <a:endParaRPr lang="it-IT" sz="3600" dirty="0">
              <a:solidFill>
                <a:srgbClr val="00FF00"/>
              </a:solidFill>
            </a:endParaRPr>
          </a:p>
        </p:txBody>
      </p:sp>
      <p:pic>
        <p:nvPicPr>
          <p:cNvPr id="3" name="Immagine 2" descr="FinalDeliveryJan10 (1).jpg"/>
          <p:cNvPicPr>
            <a:picLocks noChangeAspect="1"/>
          </p:cNvPicPr>
          <p:nvPr/>
        </p:nvPicPr>
        <p:blipFill>
          <a:blip r:embed="rId3" cstate="print"/>
          <a:stretch>
            <a:fillRect/>
          </a:stretch>
        </p:blipFill>
        <p:spPr>
          <a:xfrm>
            <a:off x="2699792" y="2169055"/>
            <a:ext cx="2952328" cy="4500305"/>
          </a:xfrm>
          <a:prstGeom prst="rect">
            <a:avLst/>
          </a:prstGeom>
        </p:spPr>
      </p:pic>
      <p:pic>
        <p:nvPicPr>
          <p:cNvPr id="5" name="Immagine 4" descr="FinalDeliveryJan10 (2).jpg"/>
          <p:cNvPicPr>
            <a:picLocks noChangeAspect="1"/>
          </p:cNvPicPr>
          <p:nvPr/>
        </p:nvPicPr>
        <p:blipFill>
          <a:blip r:embed="rId4" cstate="print"/>
          <a:stretch>
            <a:fillRect/>
          </a:stretch>
        </p:blipFill>
        <p:spPr>
          <a:xfrm>
            <a:off x="5876520" y="188640"/>
            <a:ext cx="3087968" cy="6509170"/>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rot="5400000">
            <a:off x="1296194" y="1378744"/>
            <a:ext cx="2735262" cy="2806700"/>
          </a:xfrm>
          <a:prstGeom prst="rect">
            <a:avLst/>
          </a:prstGeom>
          <a:noFill/>
          <a:ln w="9525">
            <a:noFill/>
            <a:miter lim="800000"/>
            <a:headEnd/>
            <a:tailEnd/>
          </a:ln>
        </p:spPr>
      </p:pic>
      <p:pic>
        <p:nvPicPr>
          <p:cNvPr id="214019" name="Picture 3"/>
          <p:cNvPicPr>
            <a:picLocks noChangeAspect="1" noChangeArrowheads="1"/>
          </p:cNvPicPr>
          <p:nvPr/>
        </p:nvPicPr>
        <p:blipFill>
          <a:blip r:embed="rId4" cstate="print"/>
          <a:srcRect/>
          <a:stretch>
            <a:fillRect/>
          </a:stretch>
        </p:blipFill>
        <p:spPr bwMode="auto">
          <a:xfrm>
            <a:off x="1187450" y="4071938"/>
            <a:ext cx="2952750" cy="2459037"/>
          </a:xfrm>
          <a:prstGeom prst="rect">
            <a:avLst/>
          </a:prstGeom>
          <a:noFill/>
          <a:ln w="9525">
            <a:noFill/>
            <a:miter lim="800000"/>
            <a:headEnd/>
            <a:tailEnd/>
          </a:ln>
        </p:spPr>
      </p:pic>
      <p:pic>
        <p:nvPicPr>
          <p:cNvPr id="544772" name="Picture 4"/>
          <p:cNvPicPr>
            <a:picLocks noChangeAspect="1" noChangeArrowheads="1"/>
          </p:cNvPicPr>
          <p:nvPr/>
        </p:nvPicPr>
        <p:blipFill>
          <a:blip r:embed="rId5" cstate="print"/>
          <a:srcRect l="11928" t="790" r="2982"/>
          <a:stretch>
            <a:fillRect/>
          </a:stretch>
        </p:blipFill>
        <p:spPr bwMode="auto">
          <a:xfrm rot="5400000">
            <a:off x="5287169" y="1218406"/>
            <a:ext cx="2451100" cy="2700338"/>
          </a:xfrm>
          <a:prstGeom prst="rect">
            <a:avLst/>
          </a:prstGeom>
          <a:noFill/>
          <a:ln w="9525">
            <a:noFill/>
            <a:miter lim="800000"/>
            <a:headEnd/>
            <a:tailEnd/>
          </a:ln>
        </p:spPr>
      </p:pic>
      <p:pic>
        <p:nvPicPr>
          <p:cNvPr id="544773" name="Picture 5"/>
          <p:cNvPicPr>
            <a:picLocks noChangeAspect="1" noChangeArrowheads="1"/>
          </p:cNvPicPr>
          <p:nvPr/>
        </p:nvPicPr>
        <p:blipFill>
          <a:blip r:embed="rId6" cstate="print"/>
          <a:srcRect r="7455" b="1581"/>
          <a:stretch>
            <a:fillRect/>
          </a:stretch>
        </p:blipFill>
        <p:spPr bwMode="auto">
          <a:xfrm rot="5400000">
            <a:off x="5223669" y="3779044"/>
            <a:ext cx="2665412" cy="2679700"/>
          </a:xfrm>
          <a:prstGeom prst="rect">
            <a:avLst/>
          </a:prstGeom>
          <a:noFill/>
          <a:ln w="9525">
            <a:noFill/>
            <a:miter lim="800000"/>
            <a:headEnd/>
            <a:tailEnd/>
          </a:ln>
        </p:spPr>
      </p:pic>
      <p:sp>
        <p:nvSpPr>
          <p:cNvPr id="214022" name="Rectangle 6"/>
          <p:cNvSpPr>
            <a:spLocks noChangeArrowheads="1"/>
          </p:cNvSpPr>
          <p:nvPr/>
        </p:nvSpPr>
        <p:spPr bwMode="auto">
          <a:xfrm>
            <a:off x="71438" y="71438"/>
            <a:ext cx="8858250" cy="1008062"/>
          </a:xfrm>
          <a:prstGeom prst="rect">
            <a:avLst/>
          </a:prstGeom>
          <a:noFill/>
          <a:ln w="9525">
            <a:noFill/>
            <a:miter lim="800000"/>
            <a:headEnd/>
            <a:tailEnd/>
          </a:ln>
        </p:spPr>
        <p:txBody>
          <a:bodyPr anchor="b"/>
          <a:lstStyle/>
          <a:p>
            <a:pPr algn="ctr"/>
            <a:r>
              <a:rPr kumimoji="0" lang="it-IT" sz="2800" dirty="0">
                <a:solidFill>
                  <a:srgbClr val="00FF00"/>
                </a:solidFill>
              </a:rPr>
              <a:t>Un problema spesso legato allo schienale: come affrontare lo scivolamento in avanti?</a:t>
            </a:r>
          </a:p>
        </p:txBody>
      </p:sp>
      <p:sp>
        <p:nvSpPr>
          <p:cNvPr id="214023" name="AutoShape 7">
            <a:hlinkClick r:id="rId7" action="ppaction://hlinksldjump" highlightClick="1"/>
          </p:cNvPr>
          <p:cNvSpPr>
            <a:spLocks noChangeArrowheads="1"/>
          </p:cNvSpPr>
          <p:nvPr/>
        </p:nvSpPr>
        <p:spPr bwMode="auto">
          <a:xfrm>
            <a:off x="4214813" y="4868863"/>
            <a:ext cx="792162" cy="647700"/>
          </a:xfrm>
          <a:prstGeom prst="actionButtonForwardNext">
            <a:avLst/>
          </a:prstGeom>
          <a:solidFill>
            <a:schemeClr val="accent1"/>
          </a:solidFill>
          <a:ln w="9525">
            <a:noFill/>
            <a:miter lim="800000"/>
            <a:headEnd/>
            <a:tailEnd/>
          </a:ln>
        </p:spPr>
        <p:txBody>
          <a:bodyPr wrap="none" anchor="ctr"/>
          <a:lstStyle/>
          <a:p>
            <a:endParaRPr lang="it-IT"/>
          </a:p>
        </p:txBody>
      </p:sp>
      <p:sp>
        <p:nvSpPr>
          <p:cNvPr id="214024" name="Segnaposto numero diapositiva 7"/>
          <p:cNvSpPr>
            <a:spLocks noGrp="1"/>
          </p:cNvSpPr>
          <p:nvPr>
            <p:ph type="sldNum" sz="quarter" idx="12"/>
          </p:nvPr>
        </p:nvSpPr>
        <p:spPr>
          <a:noFill/>
        </p:spPr>
        <p:txBody>
          <a:bodyPr/>
          <a:lstStyle/>
          <a:p>
            <a:fld id="{D2875D02-7822-466C-9D80-02154FA5EA4D}" type="slidenum">
              <a:rPr lang="it-IT" smtClean="0"/>
              <a:pPr/>
              <a:t>53</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4772"/>
                                        </p:tgtEl>
                                        <p:attrNameLst>
                                          <p:attrName>style.visibility</p:attrName>
                                        </p:attrNameLst>
                                      </p:cBhvr>
                                      <p:to>
                                        <p:strVal val="visible"/>
                                      </p:to>
                                    </p:set>
                                    <p:anim calcmode="lin" valueType="num">
                                      <p:cBhvr additive="base">
                                        <p:cTn id="7" dur="500" fill="hold"/>
                                        <p:tgtEl>
                                          <p:spTgt spid="544772"/>
                                        </p:tgtEl>
                                        <p:attrNameLst>
                                          <p:attrName>ppt_x</p:attrName>
                                        </p:attrNameLst>
                                      </p:cBhvr>
                                      <p:tavLst>
                                        <p:tav tm="0">
                                          <p:val>
                                            <p:strVal val="#ppt_x"/>
                                          </p:val>
                                        </p:tav>
                                        <p:tav tm="100000">
                                          <p:val>
                                            <p:strVal val="#ppt_x"/>
                                          </p:val>
                                        </p:tav>
                                      </p:tavLst>
                                    </p:anim>
                                    <p:anim calcmode="lin" valueType="num">
                                      <p:cBhvr additive="base">
                                        <p:cTn id="8" dur="500" fill="hold"/>
                                        <p:tgtEl>
                                          <p:spTgt spid="5447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4773"/>
                                        </p:tgtEl>
                                        <p:attrNameLst>
                                          <p:attrName>style.visibility</p:attrName>
                                        </p:attrNameLst>
                                      </p:cBhvr>
                                      <p:to>
                                        <p:strVal val="visible"/>
                                      </p:to>
                                    </p:set>
                                    <p:anim calcmode="lin" valueType="num">
                                      <p:cBhvr additive="base">
                                        <p:cTn id="11" dur="500" fill="hold"/>
                                        <p:tgtEl>
                                          <p:spTgt spid="544773"/>
                                        </p:tgtEl>
                                        <p:attrNameLst>
                                          <p:attrName>ppt_x</p:attrName>
                                        </p:attrNameLst>
                                      </p:cBhvr>
                                      <p:tavLst>
                                        <p:tav tm="0">
                                          <p:val>
                                            <p:strVal val="#ppt_x"/>
                                          </p:val>
                                        </p:tav>
                                        <p:tav tm="100000">
                                          <p:val>
                                            <p:strVal val="#ppt_x"/>
                                          </p:val>
                                        </p:tav>
                                      </p:tavLst>
                                    </p:anim>
                                    <p:anim calcmode="lin" valueType="num">
                                      <p:cBhvr additive="base">
                                        <p:cTn id="12" dur="500" fill="hold"/>
                                        <p:tgtEl>
                                          <p:spTgt spid="5447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6" name="Segnaposto numero diapositiva 3"/>
          <p:cNvSpPr>
            <a:spLocks noGrp="1"/>
          </p:cNvSpPr>
          <p:nvPr>
            <p:ph type="sldNum" sz="quarter" idx="12"/>
          </p:nvPr>
        </p:nvSpPr>
        <p:spPr/>
        <p:txBody>
          <a:bodyPr/>
          <a:lstStyle/>
          <a:p>
            <a:pPr>
              <a:defRPr/>
            </a:pPr>
            <a:fld id="{93A4A204-71C1-4A2B-9AC3-A92DEA3DDCF1}" type="slidenum">
              <a:rPr lang="it-IT" smtClean="0">
                <a:solidFill>
                  <a:srgbClr val="F8F8F8"/>
                </a:solidFill>
              </a:rPr>
              <a:pPr>
                <a:defRPr/>
              </a:pPr>
              <a:t>54</a:t>
            </a:fld>
            <a:endParaRPr lang="it-IT" smtClean="0">
              <a:solidFill>
                <a:srgbClr val="F8F8F8"/>
              </a:solidFill>
            </a:endParaRPr>
          </a:p>
        </p:txBody>
      </p:sp>
      <p:pic>
        <p:nvPicPr>
          <p:cNvPr id="31749" name="Immagine 7" descr="SLA 2.jpg"/>
          <p:cNvPicPr>
            <a:picLocks noChangeAspect="1"/>
          </p:cNvPicPr>
          <p:nvPr/>
        </p:nvPicPr>
        <p:blipFill>
          <a:blip r:embed="rId3" cstate="print"/>
          <a:srcRect/>
          <a:stretch>
            <a:fillRect/>
          </a:stretch>
        </p:blipFill>
        <p:spPr bwMode="auto">
          <a:xfrm>
            <a:off x="214282" y="1885297"/>
            <a:ext cx="3571900" cy="4758413"/>
          </a:xfrm>
          <a:prstGeom prst="rect">
            <a:avLst/>
          </a:prstGeom>
          <a:noFill/>
          <a:ln w="9525">
            <a:noFill/>
            <a:miter lim="800000"/>
            <a:headEnd/>
            <a:tailEnd/>
          </a:ln>
        </p:spPr>
      </p:pic>
      <p:sp>
        <p:nvSpPr>
          <p:cNvPr id="6" name="Rectangle 6"/>
          <p:cNvSpPr>
            <a:spLocks noChangeArrowheads="1"/>
          </p:cNvSpPr>
          <p:nvPr/>
        </p:nvSpPr>
        <p:spPr bwMode="auto">
          <a:xfrm>
            <a:off x="71438" y="71438"/>
            <a:ext cx="8858250" cy="1500174"/>
          </a:xfrm>
          <a:prstGeom prst="rect">
            <a:avLst/>
          </a:prstGeom>
          <a:noFill/>
          <a:ln w="9525">
            <a:noFill/>
            <a:miter lim="800000"/>
            <a:headEnd/>
            <a:tailEnd/>
          </a:ln>
        </p:spPr>
        <p:txBody>
          <a:bodyPr anchor="b"/>
          <a:lstStyle/>
          <a:p>
            <a:pPr algn="ctr"/>
            <a:r>
              <a:rPr kumimoji="0" lang="it-IT" sz="2800" dirty="0" smtClean="0">
                <a:solidFill>
                  <a:srgbClr val="00FF00"/>
                </a:solidFill>
              </a:rPr>
              <a:t>Come </a:t>
            </a:r>
            <a:r>
              <a:rPr kumimoji="0" lang="it-IT" sz="2800" dirty="0">
                <a:solidFill>
                  <a:srgbClr val="00FF00"/>
                </a:solidFill>
              </a:rPr>
              <a:t>affrontare lo scivolamento in avanti</a:t>
            </a:r>
            <a:r>
              <a:rPr kumimoji="0" lang="it-IT" sz="2800" dirty="0" smtClean="0">
                <a:solidFill>
                  <a:srgbClr val="00FF00"/>
                </a:solidFill>
              </a:rPr>
              <a:t>? </a:t>
            </a:r>
          </a:p>
          <a:p>
            <a:pPr algn="ctr"/>
            <a:r>
              <a:rPr kumimoji="0" lang="it-IT" sz="2800" dirty="0" smtClean="0">
                <a:solidFill>
                  <a:srgbClr val="00FF00"/>
                </a:solidFill>
              </a:rPr>
              <a:t>È un problema spesso legato all’inclinazione dello schienale</a:t>
            </a:r>
            <a:endParaRPr kumimoji="0" lang="it-IT" sz="2800" dirty="0">
              <a:solidFill>
                <a:srgbClr val="00FF00"/>
              </a:solidFill>
            </a:endParaRPr>
          </a:p>
        </p:txBody>
      </p:sp>
      <p:pic>
        <p:nvPicPr>
          <p:cNvPr id="9" name="Immagine 8" descr="SLA.jpg"/>
          <p:cNvPicPr>
            <a:picLocks noChangeAspect="1"/>
          </p:cNvPicPr>
          <p:nvPr/>
        </p:nvPicPr>
        <p:blipFill>
          <a:blip r:embed="rId4" cstate="print"/>
          <a:srcRect l="18274" t="20653"/>
          <a:stretch>
            <a:fillRect/>
          </a:stretch>
        </p:blipFill>
        <p:spPr>
          <a:xfrm>
            <a:off x="4301410" y="1914551"/>
            <a:ext cx="4771184" cy="47291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44450"/>
            <a:ext cx="6156325" cy="1008063"/>
          </a:xfrm>
        </p:spPr>
        <p:txBody>
          <a:bodyPr/>
          <a:lstStyle/>
          <a:p>
            <a:pPr algn="ctr" eaLnBrk="1" hangingPunct="1"/>
            <a:r>
              <a:rPr lang="it-IT" sz="2800" b="1" smtClean="0">
                <a:solidFill>
                  <a:srgbClr val="00FF00"/>
                </a:solidFill>
              </a:rPr>
              <a:t>Come affrontare </a:t>
            </a:r>
            <a:br>
              <a:rPr lang="it-IT" sz="2800" b="1" smtClean="0">
                <a:solidFill>
                  <a:srgbClr val="00FF00"/>
                </a:solidFill>
              </a:rPr>
            </a:br>
            <a:r>
              <a:rPr lang="it-IT" sz="2800" b="1" smtClean="0">
                <a:solidFill>
                  <a:srgbClr val="00FF00"/>
                </a:solidFill>
              </a:rPr>
              <a:t>lo scivolamento in avanti?</a:t>
            </a:r>
          </a:p>
        </p:txBody>
      </p:sp>
      <p:sp>
        <p:nvSpPr>
          <p:cNvPr id="322563" name="Rectangle 3"/>
          <p:cNvSpPr>
            <a:spLocks noGrp="1" noChangeArrowheads="1"/>
          </p:cNvSpPr>
          <p:nvPr>
            <p:ph type="body" idx="1"/>
          </p:nvPr>
        </p:nvSpPr>
        <p:spPr>
          <a:xfrm>
            <a:off x="250825" y="1196975"/>
            <a:ext cx="5905500" cy="5400675"/>
          </a:xfrm>
        </p:spPr>
        <p:txBody>
          <a:bodyPr/>
          <a:lstStyle/>
          <a:p>
            <a:pPr marL="182563" indent="-182563" eaLnBrk="1" hangingPunct="1">
              <a:lnSpc>
                <a:spcPct val="90000"/>
              </a:lnSpc>
              <a:buFontTx/>
              <a:buNone/>
            </a:pPr>
            <a:r>
              <a:rPr lang="it-IT" sz="2400" dirty="0" smtClean="0">
                <a:solidFill>
                  <a:srgbClr val="FFFF00"/>
                </a:solidFill>
              </a:rPr>
              <a:t>non</a:t>
            </a:r>
            <a:r>
              <a:rPr lang="it-IT" sz="2400" dirty="0" smtClean="0"/>
              <a:t> con un divaricatore, ma:</a:t>
            </a:r>
          </a:p>
          <a:p>
            <a:pPr marL="622300" lvl="1" indent="-260350" eaLnBrk="1" hangingPunct="1">
              <a:lnSpc>
                <a:spcPct val="90000"/>
              </a:lnSpc>
            </a:pPr>
            <a:r>
              <a:rPr lang="it-IT" sz="2400" i="1" dirty="0" smtClean="0"/>
              <a:t>Con un grado appropriato di basculamento indietro, </a:t>
            </a:r>
            <a:r>
              <a:rPr lang="it-IT" sz="2400" i="1" dirty="0" smtClean="0">
                <a:solidFill>
                  <a:srgbClr val="FFFF00"/>
                </a:solidFill>
              </a:rPr>
              <a:t>da stabilire caso per caso</a:t>
            </a:r>
          </a:p>
          <a:p>
            <a:pPr marL="622300" lvl="1" indent="-260350" eaLnBrk="1" hangingPunct="1">
              <a:lnSpc>
                <a:spcPct val="90000"/>
              </a:lnSpc>
            </a:pPr>
            <a:r>
              <a:rPr lang="it-IT" sz="2400" i="1" dirty="0" smtClean="0"/>
              <a:t>Con un angolo sedile-schienale compatibile con la mobilità dell’anca in flessione</a:t>
            </a:r>
          </a:p>
          <a:p>
            <a:pPr marL="182563" indent="-182563" eaLnBrk="1" hangingPunct="1">
              <a:lnSpc>
                <a:spcPct val="90000"/>
              </a:lnSpc>
              <a:buFontTx/>
              <a:buNone/>
            </a:pPr>
            <a:endParaRPr lang="it-IT" sz="2400" dirty="0" smtClean="0"/>
          </a:p>
          <a:p>
            <a:pPr marL="182563" indent="-182563" eaLnBrk="1" hangingPunct="1">
              <a:lnSpc>
                <a:spcPct val="90000"/>
              </a:lnSpc>
              <a:buFontTx/>
              <a:buNone/>
            </a:pPr>
            <a:endParaRPr lang="it-IT" sz="2400" dirty="0" smtClean="0">
              <a:solidFill>
                <a:srgbClr val="FFFF00"/>
              </a:solidFill>
            </a:endParaRPr>
          </a:p>
          <a:p>
            <a:pPr marL="182563" indent="-182563" eaLnBrk="1" hangingPunct="1">
              <a:lnSpc>
                <a:spcPct val="90000"/>
              </a:lnSpc>
              <a:buFontTx/>
              <a:buNone/>
            </a:pPr>
            <a:r>
              <a:rPr lang="it-IT" sz="2400" dirty="0" smtClean="0">
                <a:solidFill>
                  <a:srgbClr val="FFFF00"/>
                </a:solidFill>
              </a:rPr>
              <a:t>Se l’utente dà spinte in estensione o cerca di spostarsi in avanti </a:t>
            </a:r>
            <a:r>
              <a:rPr lang="it-IT" sz="2400" i="1" u="sng" dirty="0" smtClean="0">
                <a:solidFill>
                  <a:srgbClr val="FFFF00"/>
                </a:solidFill>
              </a:rPr>
              <a:t>pericolosamente</a:t>
            </a:r>
            <a:r>
              <a:rPr lang="it-IT" sz="2400" dirty="0" smtClean="0">
                <a:solidFill>
                  <a:srgbClr val="FFFF00"/>
                </a:solidFill>
              </a:rPr>
              <a:t>:</a:t>
            </a:r>
          </a:p>
          <a:p>
            <a:pPr marL="622300" lvl="1" indent="-260350" eaLnBrk="1" hangingPunct="1">
              <a:lnSpc>
                <a:spcPct val="90000"/>
              </a:lnSpc>
            </a:pPr>
            <a:r>
              <a:rPr lang="it-IT" sz="2400" i="1" dirty="0" smtClean="0"/>
              <a:t>proviamo una cintura pelvica o uno stabilizzatore pelvico di altro tipo, </a:t>
            </a:r>
            <a:r>
              <a:rPr lang="it-IT" sz="2400" dirty="0" smtClean="0">
                <a:solidFill>
                  <a:srgbClr val="FFFF00"/>
                </a:solidFill>
              </a:rPr>
              <a:t>non</a:t>
            </a:r>
            <a:r>
              <a:rPr lang="it-IT" sz="2400" dirty="0" smtClean="0"/>
              <a:t> un divaricatore</a:t>
            </a:r>
            <a:endParaRPr lang="it-IT" sz="2400" i="1" dirty="0" smtClean="0"/>
          </a:p>
        </p:txBody>
      </p:sp>
      <p:pic>
        <p:nvPicPr>
          <p:cNvPr id="322569" name="Picture 9" descr="Immagine1"/>
          <p:cNvPicPr>
            <a:picLocks noChangeAspect="1" noChangeArrowheads="1"/>
          </p:cNvPicPr>
          <p:nvPr/>
        </p:nvPicPr>
        <p:blipFill>
          <a:blip r:embed="rId4" cstate="print"/>
          <a:srcRect/>
          <a:stretch>
            <a:fillRect/>
          </a:stretch>
        </p:blipFill>
        <p:spPr bwMode="auto">
          <a:xfrm>
            <a:off x="6157913" y="549275"/>
            <a:ext cx="2735262" cy="2592388"/>
          </a:xfrm>
          <a:prstGeom prst="rect">
            <a:avLst/>
          </a:prstGeom>
          <a:noFill/>
          <a:ln w="9525">
            <a:noFill/>
            <a:miter lim="800000"/>
            <a:headEnd/>
            <a:tailEnd/>
          </a:ln>
        </p:spPr>
      </p:pic>
      <p:pic>
        <p:nvPicPr>
          <p:cNvPr id="322570" name="Picture 10" descr="Immagine2"/>
          <p:cNvPicPr>
            <a:picLocks noChangeAspect="1" noChangeArrowheads="1"/>
          </p:cNvPicPr>
          <p:nvPr/>
        </p:nvPicPr>
        <p:blipFill>
          <a:blip r:embed="rId5" cstate="print"/>
          <a:srcRect/>
          <a:stretch>
            <a:fillRect/>
          </a:stretch>
        </p:blipFill>
        <p:spPr bwMode="auto">
          <a:xfrm>
            <a:off x="6992938" y="3284538"/>
            <a:ext cx="1827212" cy="3559175"/>
          </a:xfrm>
          <a:prstGeom prst="rect">
            <a:avLst/>
          </a:prstGeom>
          <a:noFill/>
          <a:ln w="9525">
            <a:noFill/>
            <a:miter lim="800000"/>
            <a:headEnd/>
            <a:tailEnd/>
          </a:ln>
        </p:spPr>
      </p:pic>
      <p:sp>
        <p:nvSpPr>
          <p:cNvPr id="215048" name="AutoShape 11">
            <a:hlinkClick r:id="rId6" action="ppaction://hlinksldjump" highlightClick="1"/>
          </p:cNvPr>
          <p:cNvSpPr>
            <a:spLocks noChangeArrowheads="1"/>
          </p:cNvSpPr>
          <p:nvPr/>
        </p:nvSpPr>
        <p:spPr bwMode="auto">
          <a:xfrm>
            <a:off x="107950" y="1916113"/>
            <a:ext cx="720725" cy="647700"/>
          </a:xfrm>
          <a:prstGeom prst="actionButtonBackPrevious">
            <a:avLst/>
          </a:prstGeom>
          <a:solidFill>
            <a:srgbClr val="FF0000"/>
          </a:solidFill>
          <a:ln w="9525">
            <a:noFill/>
            <a:miter lim="800000"/>
            <a:headEnd/>
            <a:tailEnd/>
          </a:ln>
        </p:spPr>
        <p:txBody>
          <a:bodyPr wrap="none" anchor="ctr"/>
          <a:lstStyle/>
          <a:p>
            <a:endParaRPr lang="it-IT"/>
          </a:p>
        </p:txBody>
      </p:sp>
      <p:sp>
        <p:nvSpPr>
          <p:cNvPr id="215049" name="Segnaposto numero diapositiva 8"/>
          <p:cNvSpPr>
            <a:spLocks noGrp="1"/>
          </p:cNvSpPr>
          <p:nvPr>
            <p:ph type="sldNum" sz="quarter" idx="12"/>
          </p:nvPr>
        </p:nvSpPr>
        <p:spPr>
          <a:noFill/>
        </p:spPr>
        <p:txBody>
          <a:bodyPr/>
          <a:lstStyle/>
          <a:p>
            <a:fld id="{6447144A-7B0C-464A-9C9C-40331542F569}" type="slidenum">
              <a:rPr lang="it-IT" smtClean="0"/>
              <a:pPr/>
              <a:t>55</a:t>
            </a:fld>
            <a:endParaRPr lang="it-IT" smtClean="0"/>
          </a:p>
        </p:txBody>
      </p:sp>
      <p:sp>
        <p:nvSpPr>
          <p:cNvPr id="10" name="Avanti o successivo 9">
            <a:hlinkClick r:id="rId7" action="ppaction://hlinksldjump" highlightClick="1"/>
          </p:cNvPr>
          <p:cNvSpPr/>
          <p:nvPr/>
        </p:nvSpPr>
        <p:spPr bwMode="auto">
          <a:xfrm>
            <a:off x="2928926" y="3500438"/>
            <a:ext cx="1042416" cy="642942"/>
          </a:xfrm>
          <a:prstGeom prst="actionButtonForwardNext">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it-IT" sz="2400" b="1" i="0" u="none" strike="noStrike" cap="none" normalizeH="0" baseline="0" dirty="0" smtClean="0">
              <a:ln>
                <a:noFill/>
              </a:ln>
              <a:solidFill>
                <a:srgbClr val="00FF00"/>
              </a:solidFill>
              <a:effectLst/>
              <a:latin typeface="Tahoma" pitchFamily="34" charset="0"/>
            </a:endParaRPr>
          </a:p>
        </p:txBody>
      </p:sp>
      <p:sp>
        <p:nvSpPr>
          <p:cNvPr id="11" name="Avanti o successivo 10">
            <a:hlinkClick r:id="rId8" action="ppaction://hlinksldjump" highlightClick="1"/>
          </p:cNvPr>
          <p:cNvSpPr/>
          <p:nvPr/>
        </p:nvSpPr>
        <p:spPr bwMode="auto">
          <a:xfrm>
            <a:off x="3428992" y="6072206"/>
            <a:ext cx="1042416" cy="571480"/>
          </a:xfrm>
          <a:prstGeom prst="actionButtonForwardNext">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it-IT" sz="2400" b="1" i="0" u="none" strike="noStrike" cap="none" normalizeH="0" baseline="0" smtClean="0">
              <a:ln>
                <a:noFill/>
              </a:ln>
              <a:solidFill>
                <a:schemeClr val="tx1"/>
              </a:solidFill>
              <a:effectLst/>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 calcmode="lin" valueType="num">
                                      <p:cBhvr additive="base">
                                        <p:cTn id="7" dur="500" fill="hold"/>
                                        <p:tgtEl>
                                          <p:spTgt spid="322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25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2" presetClass="entr" presetSubtype="4" fill="hold" nodeType="withEffect">
                                  <p:stCondLst>
                                    <p:cond delay="0"/>
                                  </p:stCondLst>
                                  <p:childTnLst>
                                    <p:set>
                                      <p:cBhvr>
                                        <p:cTn id="10" dur="1" fill="hold">
                                          <p:stCondLst>
                                            <p:cond delay="0"/>
                                          </p:stCondLst>
                                        </p:cTn>
                                        <p:tgtEl>
                                          <p:spTgt spid="322569"/>
                                        </p:tgtEl>
                                        <p:attrNameLst>
                                          <p:attrName>style.visibility</p:attrName>
                                        </p:attrNameLst>
                                      </p:cBhvr>
                                      <p:to>
                                        <p:strVal val="visible"/>
                                      </p:to>
                                    </p:set>
                                    <p:animEffect transition="in" filter="wipe(down)">
                                      <p:cBhvr>
                                        <p:cTn id="11" dur="500"/>
                                        <p:tgtEl>
                                          <p:spTgt spid="32256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22563">
                                            <p:txEl>
                                              <p:pRg st="1" end="1"/>
                                            </p:txEl>
                                          </p:spTgt>
                                        </p:tgtEl>
                                        <p:attrNameLst>
                                          <p:attrName>style.visibility</p:attrName>
                                        </p:attrNameLst>
                                      </p:cBhvr>
                                      <p:to>
                                        <p:strVal val="visible"/>
                                      </p:to>
                                    </p:set>
                                    <p:anim calcmode="lin" valueType="num">
                                      <p:cBhvr additive="base">
                                        <p:cTn id="16" dur="500" fill="hold"/>
                                        <p:tgtEl>
                                          <p:spTgt spid="32256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225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VOLO.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22563">
                                            <p:txEl>
                                              <p:pRg st="2" end="2"/>
                                            </p:txEl>
                                          </p:spTgt>
                                        </p:tgtEl>
                                        <p:attrNameLst>
                                          <p:attrName>style.visibility</p:attrName>
                                        </p:attrNameLst>
                                      </p:cBhvr>
                                      <p:to>
                                        <p:strVal val="visible"/>
                                      </p:to>
                                    </p:set>
                                    <p:anim calcmode="lin" valueType="num">
                                      <p:cBhvr additive="base">
                                        <p:cTn id="22" dur="500" fill="hold"/>
                                        <p:tgtEl>
                                          <p:spTgt spid="32256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25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VOLO.WAV"/>
                                        </p:tgtEl>
                                      </p:cMediaNode>
                                    </p:audio>
                                  </p:subTnLst>
                                </p:cTn>
                              </p:par>
                              <p:par>
                                <p:cTn id="24" presetID="2" presetClass="entr" presetSubtype="4" fill="hold" nodeType="withEffect">
                                  <p:stCondLst>
                                    <p:cond delay="0"/>
                                  </p:stCondLst>
                                  <p:childTnLst>
                                    <p:set>
                                      <p:cBhvr>
                                        <p:cTn id="25" dur="1" fill="hold">
                                          <p:stCondLst>
                                            <p:cond delay="0"/>
                                          </p:stCondLst>
                                        </p:cTn>
                                        <p:tgtEl>
                                          <p:spTgt spid="322570"/>
                                        </p:tgtEl>
                                        <p:attrNameLst>
                                          <p:attrName>style.visibility</p:attrName>
                                        </p:attrNameLst>
                                      </p:cBhvr>
                                      <p:to>
                                        <p:strVal val="visible"/>
                                      </p:to>
                                    </p:set>
                                    <p:anim calcmode="lin" valueType="num">
                                      <p:cBhvr additive="base">
                                        <p:cTn id="26" dur="500" fill="hold"/>
                                        <p:tgtEl>
                                          <p:spTgt spid="322570"/>
                                        </p:tgtEl>
                                        <p:attrNameLst>
                                          <p:attrName>ppt_x</p:attrName>
                                        </p:attrNameLst>
                                      </p:cBhvr>
                                      <p:tavLst>
                                        <p:tav tm="0">
                                          <p:val>
                                            <p:strVal val="#ppt_x"/>
                                          </p:val>
                                        </p:tav>
                                        <p:tav tm="100000">
                                          <p:val>
                                            <p:strVal val="#ppt_x"/>
                                          </p:val>
                                        </p:tav>
                                      </p:tavLst>
                                    </p:anim>
                                    <p:anim calcmode="lin" valueType="num">
                                      <p:cBhvr additive="base">
                                        <p:cTn id="27" dur="500" fill="hold"/>
                                        <p:tgtEl>
                                          <p:spTgt spid="32257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22563">
                                            <p:txEl>
                                              <p:pRg st="5" end="5"/>
                                            </p:txEl>
                                          </p:spTgt>
                                        </p:tgtEl>
                                        <p:attrNameLst>
                                          <p:attrName>style.visibility</p:attrName>
                                        </p:attrNameLst>
                                      </p:cBhvr>
                                      <p:to>
                                        <p:strVal val="visible"/>
                                      </p:to>
                                    </p:set>
                                    <p:anim calcmode="lin" valueType="num">
                                      <p:cBhvr additive="base">
                                        <p:cTn id="32" dur="500" fill="hold"/>
                                        <p:tgtEl>
                                          <p:spTgt spid="32256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225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VOLO.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22563">
                                            <p:txEl>
                                              <p:pRg st="6" end="6"/>
                                            </p:txEl>
                                          </p:spTgt>
                                        </p:tgtEl>
                                        <p:attrNameLst>
                                          <p:attrName>style.visibility</p:attrName>
                                        </p:attrNameLst>
                                      </p:cBhvr>
                                      <p:to>
                                        <p:strVal val="visible"/>
                                      </p:to>
                                    </p:set>
                                    <p:anim calcmode="lin" valueType="num">
                                      <p:cBhvr additive="base">
                                        <p:cTn id="38" dur="500" fill="hold"/>
                                        <p:tgtEl>
                                          <p:spTgt spid="322563">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225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bldLvl="3"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Segnaposto numero diapositiva 3"/>
          <p:cNvSpPr>
            <a:spLocks noGrp="1"/>
          </p:cNvSpPr>
          <p:nvPr>
            <p:ph type="sldNum" sz="quarter" idx="12"/>
          </p:nvPr>
        </p:nvSpPr>
        <p:spPr>
          <a:noFill/>
        </p:spPr>
        <p:txBody>
          <a:bodyPr/>
          <a:lstStyle/>
          <a:p>
            <a:fld id="{7378EB6A-ED5F-40D2-8363-D44A32525B86}" type="slidenum">
              <a:rPr lang="it-IT" smtClean="0"/>
              <a:pPr/>
              <a:t>56</a:t>
            </a:fld>
            <a:endParaRPr lang="it-IT" smtClean="0"/>
          </a:p>
        </p:txBody>
      </p:sp>
      <p:pic>
        <p:nvPicPr>
          <p:cNvPr id="216067" name="Immagine 6" descr="anca rigida.jpg"/>
          <p:cNvPicPr>
            <a:picLocks noChangeAspect="1"/>
          </p:cNvPicPr>
          <p:nvPr/>
        </p:nvPicPr>
        <p:blipFill>
          <a:blip r:embed="rId3" cstate="print"/>
          <a:srcRect/>
          <a:stretch>
            <a:fillRect/>
          </a:stretch>
        </p:blipFill>
        <p:spPr bwMode="auto">
          <a:xfrm>
            <a:off x="428625" y="357188"/>
            <a:ext cx="4052888" cy="3500437"/>
          </a:xfrm>
          <a:prstGeom prst="rect">
            <a:avLst/>
          </a:prstGeom>
          <a:noFill/>
          <a:ln w="9525">
            <a:noFill/>
            <a:miter lim="800000"/>
            <a:headEnd/>
            <a:tailEnd/>
          </a:ln>
        </p:spPr>
      </p:pic>
      <p:pic>
        <p:nvPicPr>
          <p:cNvPr id="8" name="Immagine 7" descr="aprire angolo.png"/>
          <p:cNvPicPr>
            <a:picLocks noChangeAspect="1"/>
          </p:cNvPicPr>
          <p:nvPr/>
        </p:nvPicPr>
        <p:blipFill>
          <a:blip r:embed="rId4" cstate="print"/>
          <a:srcRect/>
          <a:stretch>
            <a:fillRect/>
          </a:stretch>
        </p:blipFill>
        <p:spPr bwMode="auto">
          <a:xfrm>
            <a:off x="4814888" y="3178175"/>
            <a:ext cx="4043362" cy="3394075"/>
          </a:xfrm>
          <a:prstGeom prst="rect">
            <a:avLst/>
          </a:prstGeom>
          <a:noFill/>
          <a:ln w="9525">
            <a:noFill/>
            <a:miter lim="800000"/>
            <a:headEnd/>
            <a:tailEnd/>
          </a:ln>
        </p:spPr>
      </p:pic>
      <p:sp>
        <p:nvSpPr>
          <p:cNvPr id="216069" name="CasellaDiTesto 8"/>
          <p:cNvSpPr txBox="1">
            <a:spLocks noChangeArrowheads="1"/>
          </p:cNvSpPr>
          <p:nvPr/>
        </p:nvSpPr>
        <p:spPr bwMode="auto">
          <a:xfrm>
            <a:off x="4786313" y="500063"/>
            <a:ext cx="4000500" cy="1570037"/>
          </a:xfrm>
          <a:prstGeom prst="rect">
            <a:avLst/>
          </a:prstGeom>
          <a:noFill/>
          <a:ln w="9525">
            <a:noFill/>
            <a:miter lim="800000"/>
            <a:headEnd/>
            <a:tailEnd/>
          </a:ln>
        </p:spPr>
        <p:txBody>
          <a:bodyPr>
            <a:spAutoFit/>
          </a:bodyPr>
          <a:lstStyle/>
          <a:p>
            <a:r>
              <a:rPr lang="it-IT">
                <a:solidFill>
                  <a:srgbClr val="FFFF00"/>
                </a:solidFill>
              </a:rPr>
              <a:t>Se l’anca non si flette abbastanza per la stazione seduta “normale” …</a:t>
            </a:r>
          </a:p>
        </p:txBody>
      </p:sp>
      <p:sp>
        <p:nvSpPr>
          <p:cNvPr id="10" name="CasellaDiTesto 9"/>
          <p:cNvSpPr txBox="1">
            <a:spLocks noChangeArrowheads="1"/>
          </p:cNvSpPr>
          <p:nvPr/>
        </p:nvSpPr>
        <p:spPr bwMode="auto">
          <a:xfrm>
            <a:off x="500063" y="4857760"/>
            <a:ext cx="4143375" cy="1200150"/>
          </a:xfrm>
          <a:prstGeom prst="rect">
            <a:avLst/>
          </a:prstGeom>
          <a:noFill/>
          <a:ln w="9525">
            <a:noFill/>
            <a:miter lim="800000"/>
            <a:headEnd/>
            <a:tailEnd/>
          </a:ln>
        </p:spPr>
        <p:txBody>
          <a:bodyPr>
            <a:spAutoFit/>
          </a:bodyPr>
          <a:lstStyle/>
          <a:p>
            <a:r>
              <a:rPr lang="it-IT" dirty="0">
                <a:solidFill>
                  <a:srgbClr val="FFFF00"/>
                </a:solidFill>
              </a:rPr>
              <a:t>… l’angolo sedile-schienale deve essere più aperto dei “normali” 90°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numero diapositiva 3"/>
          <p:cNvSpPr>
            <a:spLocks noGrp="1"/>
          </p:cNvSpPr>
          <p:nvPr>
            <p:ph type="sldNum" sz="quarter" idx="12"/>
          </p:nvPr>
        </p:nvSpPr>
        <p:spPr>
          <a:noFill/>
        </p:spPr>
        <p:txBody>
          <a:bodyPr/>
          <a:lstStyle/>
          <a:p>
            <a:fld id="{7378EB6A-ED5F-40D2-8363-D44A32525B86}" type="slidenum">
              <a:rPr lang="it-IT" smtClean="0">
                <a:solidFill>
                  <a:srgbClr val="F8F8F8"/>
                </a:solidFill>
              </a:rPr>
              <a:pPr/>
              <a:t>57</a:t>
            </a:fld>
            <a:endParaRPr lang="it-IT" smtClean="0">
              <a:solidFill>
                <a:srgbClr val="F8F8F8"/>
              </a:solidFill>
            </a:endParaRPr>
          </a:p>
        </p:txBody>
      </p:sp>
      <p:pic>
        <p:nvPicPr>
          <p:cNvPr id="216067" name="Immagine 6" descr="anca rigida.jpg"/>
          <p:cNvPicPr>
            <a:picLocks noChangeAspect="1"/>
          </p:cNvPicPr>
          <p:nvPr/>
        </p:nvPicPr>
        <p:blipFill>
          <a:blip r:embed="rId3" cstate="print"/>
          <a:srcRect/>
          <a:stretch>
            <a:fillRect/>
          </a:stretch>
        </p:blipFill>
        <p:spPr bwMode="auto">
          <a:xfrm>
            <a:off x="142844" y="71414"/>
            <a:ext cx="3571871" cy="3084987"/>
          </a:xfrm>
          <a:prstGeom prst="rect">
            <a:avLst/>
          </a:prstGeom>
          <a:noFill/>
          <a:ln w="9525">
            <a:noFill/>
            <a:miter lim="800000"/>
            <a:headEnd/>
            <a:tailEnd/>
          </a:ln>
        </p:spPr>
      </p:pic>
      <p:pic>
        <p:nvPicPr>
          <p:cNvPr id="8" name="Immagine 7" descr="aprire angolo.png"/>
          <p:cNvPicPr>
            <a:picLocks noChangeAspect="1"/>
          </p:cNvPicPr>
          <p:nvPr/>
        </p:nvPicPr>
        <p:blipFill>
          <a:blip r:embed="rId4" cstate="print"/>
          <a:srcRect l="5261" r="3157" b="6266"/>
          <a:stretch>
            <a:fillRect/>
          </a:stretch>
        </p:blipFill>
        <p:spPr bwMode="auto">
          <a:xfrm>
            <a:off x="142844" y="3286124"/>
            <a:ext cx="3571900" cy="3068782"/>
          </a:xfrm>
          <a:prstGeom prst="rect">
            <a:avLst/>
          </a:prstGeom>
          <a:noFill/>
          <a:ln w="9525">
            <a:noFill/>
            <a:miter lim="800000"/>
            <a:headEnd/>
            <a:tailEnd/>
          </a:ln>
        </p:spPr>
      </p:pic>
      <p:sp>
        <p:nvSpPr>
          <p:cNvPr id="216069" name="CasellaDiTesto 8"/>
          <p:cNvSpPr txBox="1">
            <a:spLocks noChangeArrowheads="1"/>
          </p:cNvSpPr>
          <p:nvPr/>
        </p:nvSpPr>
        <p:spPr bwMode="auto">
          <a:xfrm>
            <a:off x="3786182" y="428604"/>
            <a:ext cx="4000500" cy="2308324"/>
          </a:xfrm>
          <a:prstGeom prst="rect">
            <a:avLst/>
          </a:prstGeom>
          <a:noFill/>
          <a:ln w="9525">
            <a:noFill/>
            <a:miter lim="800000"/>
            <a:headEnd/>
            <a:tailEnd/>
          </a:ln>
        </p:spPr>
        <p:txBody>
          <a:bodyPr>
            <a:spAutoFit/>
          </a:bodyPr>
          <a:lstStyle/>
          <a:p>
            <a:pPr fontAlgn="base">
              <a:spcBef>
                <a:spcPct val="0"/>
              </a:spcBef>
              <a:spcAft>
                <a:spcPct val="0"/>
              </a:spcAft>
            </a:pPr>
            <a:r>
              <a:rPr kumimoji="1" lang="it-IT" sz="2400" b="1" dirty="0">
                <a:solidFill>
                  <a:srgbClr val="00FF00"/>
                </a:solidFill>
              </a:rPr>
              <a:t>Se l’anca non si flette abbastanza per la stazione seduta “normale”</a:t>
            </a:r>
            <a:r>
              <a:rPr kumimoji="1" lang="it-IT" sz="2400" b="1" dirty="0">
                <a:solidFill>
                  <a:srgbClr val="FFFF00"/>
                </a:solidFill>
              </a:rPr>
              <a:t> </a:t>
            </a:r>
            <a:r>
              <a:rPr kumimoji="1" lang="it-IT" sz="2400" b="1" i="1" dirty="0" smtClean="0">
                <a:solidFill>
                  <a:srgbClr val="FFFF00"/>
                </a:solidFill>
              </a:rPr>
              <a:t>(molto comune nelle </a:t>
            </a:r>
            <a:r>
              <a:rPr kumimoji="1" lang="it-IT" sz="2400" b="1" i="1" dirty="0" err="1" smtClean="0">
                <a:solidFill>
                  <a:srgbClr val="FFFF00"/>
                </a:solidFill>
              </a:rPr>
              <a:t>pci</a:t>
            </a:r>
            <a:r>
              <a:rPr kumimoji="1" lang="it-IT" sz="2400" b="1" i="1" dirty="0" smtClean="0">
                <a:solidFill>
                  <a:srgbClr val="FFFF00"/>
                </a:solidFill>
              </a:rPr>
              <a:t>, da adulti)</a:t>
            </a:r>
            <a:r>
              <a:rPr kumimoji="1" lang="it-IT" sz="2400" b="1" dirty="0" smtClean="0">
                <a:solidFill>
                  <a:srgbClr val="FFFF00"/>
                </a:solidFill>
              </a:rPr>
              <a:t> …</a:t>
            </a:r>
            <a:endParaRPr kumimoji="1" lang="it-IT" sz="2400" b="1" dirty="0">
              <a:solidFill>
                <a:srgbClr val="FFFF00"/>
              </a:solidFill>
            </a:endParaRPr>
          </a:p>
        </p:txBody>
      </p:sp>
      <p:sp>
        <p:nvSpPr>
          <p:cNvPr id="10" name="CasellaDiTesto 9"/>
          <p:cNvSpPr txBox="1">
            <a:spLocks noChangeArrowheads="1"/>
          </p:cNvSpPr>
          <p:nvPr/>
        </p:nvSpPr>
        <p:spPr bwMode="auto">
          <a:xfrm>
            <a:off x="3857620" y="3214686"/>
            <a:ext cx="4143375" cy="1200150"/>
          </a:xfrm>
          <a:prstGeom prst="rect">
            <a:avLst/>
          </a:prstGeom>
          <a:noFill/>
          <a:ln w="9525">
            <a:noFill/>
            <a:miter lim="800000"/>
            <a:headEnd/>
            <a:tailEnd/>
          </a:ln>
        </p:spPr>
        <p:txBody>
          <a:bodyPr>
            <a:spAutoFit/>
          </a:bodyPr>
          <a:lstStyle/>
          <a:p>
            <a:pPr fontAlgn="base">
              <a:spcBef>
                <a:spcPct val="0"/>
              </a:spcBef>
              <a:spcAft>
                <a:spcPct val="0"/>
              </a:spcAft>
            </a:pPr>
            <a:r>
              <a:rPr kumimoji="1" lang="it-IT" sz="2400" b="1" dirty="0">
                <a:solidFill>
                  <a:srgbClr val="00FF00"/>
                </a:solidFill>
              </a:rPr>
              <a:t>… l’angolo sedile-schienale deve essere più aperto dei “normali” 90°</a:t>
            </a:r>
          </a:p>
        </p:txBody>
      </p:sp>
      <p:pic>
        <p:nvPicPr>
          <p:cNvPr id="7" name="Picture 7" descr="wayne prodeahl august 20030005"/>
          <p:cNvPicPr>
            <a:picLocks noChangeAspect="1" noChangeArrowheads="1"/>
          </p:cNvPicPr>
          <p:nvPr/>
        </p:nvPicPr>
        <p:blipFill>
          <a:blip r:embed="rId5" cstate="print"/>
          <a:srcRect t="14694"/>
          <a:stretch>
            <a:fillRect/>
          </a:stretch>
        </p:blipFill>
        <p:spPr bwMode="auto">
          <a:xfrm>
            <a:off x="5030549" y="4500570"/>
            <a:ext cx="3899169" cy="221457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Segnaposto numero diapositiva 4"/>
          <p:cNvSpPr>
            <a:spLocks noGrp="1"/>
          </p:cNvSpPr>
          <p:nvPr>
            <p:ph type="sldNum" sz="quarter" idx="12"/>
          </p:nvPr>
        </p:nvSpPr>
        <p:spPr>
          <a:noFill/>
        </p:spPr>
        <p:txBody>
          <a:bodyPr/>
          <a:lstStyle/>
          <a:p>
            <a:fld id="{EC35257B-3133-44E0-9309-91ECE6BEE69E}" type="slidenum">
              <a:rPr lang="it-IT" smtClean="0">
                <a:solidFill>
                  <a:srgbClr val="F8F8F8"/>
                </a:solidFill>
                <a:latin typeface="Arial" charset="0"/>
              </a:rPr>
              <a:pPr/>
              <a:t>58</a:t>
            </a:fld>
            <a:endParaRPr lang="it-IT" smtClean="0">
              <a:solidFill>
                <a:srgbClr val="F8F8F8"/>
              </a:solidFill>
              <a:latin typeface="Arial" charset="0"/>
            </a:endParaRPr>
          </a:p>
        </p:txBody>
      </p:sp>
      <p:sp>
        <p:nvSpPr>
          <p:cNvPr id="5125" name="Rectangle 2"/>
          <p:cNvSpPr>
            <a:spLocks noGrp="1" noRot="1" noChangeArrowheads="1"/>
          </p:cNvSpPr>
          <p:nvPr>
            <p:ph type="title"/>
          </p:nvPr>
        </p:nvSpPr>
        <p:spPr>
          <a:xfrm>
            <a:off x="428596" y="71414"/>
            <a:ext cx="7072362" cy="1238237"/>
          </a:xfrm>
        </p:spPr>
        <p:txBody>
          <a:bodyPr/>
          <a:lstStyle/>
          <a:p>
            <a:pPr eaLnBrk="1" hangingPunct="1"/>
            <a:r>
              <a:rPr lang="it-IT" i="1" dirty="0" smtClean="0">
                <a:solidFill>
                  <a:srgbClr val="00FF00"/>
                </a:solidFill>
              </a:rPr>
              <a:t>Una rigidità di anca non accolta dal sistema di postura</a:t>
            </a:r>
          </a:p>
        </p:txBody>
      </p:sp>
      <p:graphicFrame>
        <p:nvGraphicFramePr>
          <p:cNvPr id="5122" name="Object 3"/>
          <p:cNvGraphicFramePr>
            <a:graphicFrameLocks noChangeAspect="1"/>
          </p:cNvGraphicFramePr>
          <p:nvPr/>
        </p:nvGraphicFramePr>
        <p:xfrm>
          <a:off x="71406" y="2171720"/>
          <a:ext cx="3758140" cy="3829048"/>
        </p:xfrm>
        <a:graphic>
          <a:graphicData uri="http://schemas.openxmlformats.org/presentationml/2006/ole">
            <p:oleObj spid="_x0000_s363522" name="PhotoSuite Image" r:id="rId4" imgW="3971880" imgH="4048200" progId="">
              <p:embed/>
            </p:oleObj>
          </a:graphicData>
        </a:graphic>
      </p:graphicFrame>
      <p:graphicFrame>
        <p:nvGraphicFramePr>
          <p:cNvPr id="66564" name="Object 4"/>
          <p:cNvGraphicFramePr>
            <a:graphicFrameLocks noChangeAspect="1"/>
          </p:cNvGraphicFramePr>
          <p:nvPr/>
        </p:nvGraphicFramePr>
        <p:xfrm>
          <a:off x="4039784" y="1874855"/>
          <a:ext cx="5048654" cy="4197351"/>
        </p:xfrm>
        <a:graphic>
          <a:graphicData uri="http://schemas.openxmlformats.org/presentationml/2006/ole">
            <p:oleObj spid="_x0000_s363523" name="PhotoSuite Image" r:id="rId5" imgW="4686480" imgH="3895560" progId="">
              <p:embed/>
            </p:oleObj>
          </a:graphicData>
        </a:graphic>
      </p:graphicFrame>
      <p:sp>
        <p:nvSpPr>
          <p:cNvPr id="5126" name="AutoShape 5"/>
          <p:cNvSpPr>
            <a:spLocks noChangeArrowheads="1"/>
          </p:cNvSpPr>
          <p:nvPr/>
        </p:nvSpPr>
        <p:spPr bwMode="auto">
          <a:xfrm>
            <a:off x="1835150" y="1500174"/>
            <a:ext cx="485775" cy="500066"/>
          </a:xfrm>
          <a:prstGeom prst="downArrow">
            <a:avLst>
              <a:gd name="adj1" fmla="val 50000"/>
              <a:gd name="adj2" fmla="val 35458"/>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kumimoji="0" lang="it-IT" sz="1800" b="0">
              <a:solidFill>
                <a:srgbClr val="F8F8F8"/>
              </a:solidFill>
              <a:latin typeface="Tahom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additive="base">
                                        <p:cTn id="7" dur="500" fill="hold"/>
                                        <p:tgtEl>
                                          <p:spTgt spid="66564"/>
                                        </p:tgtEl>
                                        <p:attrNameLst>
                                          <p:attrName>ppt_x</p:attrName>
                                        </p:attrNameLst>
                                      </p:cBhvr>
                                      <p:tavLst>
                                        <p:tav tm="0">
                                          <p:val>
                                            <p:strVal val="0-#ppt_w/2"/>
                                          </p:val>
                                        </p:tav>
                                        <p:tav tm="100000">
                                          <p:val>
                                            <p:strVal val="#ppt_x"/>
                                          </p:val>
                                        </p:tav>
                                      </p:tavLst>
                                    </p:anim>
                                    <p:anim calcmode="lin" valueType="num">
                                      <p:cBhvr additive="base">
                                        <p:cTn id="8" dur="500" fill="hold"/>
                                        <p:tgtEl>
                                          <p:spTgt spid="66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5888" name="Object 2"/>
          <p:cNvGraphicFramePr>
            <a:graphicFrameLocks noChangeAspect="1"/>
          </p:cNvGraphicFramePr>
          <p:nvPr/>
        </p:nvGraphicFramePr>
        <p:xfrm>
          <a:off x="822325" y="838200"/>
          <a:ext cx="3702050" cy="5867400"/>
        </p:xfrm>
        <a:graphic>
          <a:graphicData uri="http://schemas.openxmlformats.org/presentationml/2006/ole">
            <p:oleObj spid="_x0000_s361474" name="PhotoSuite Image" r:id="rId4" imgW="3533760" imgH="5600880" progId="">
              <p:embed/>
            </p:oleObj>
          </a:graphicData>
        </a:graphic>
      </p:graphicFrame>
      <p:graphicFrame>
        <p:nvGraphicFramePr>
          <p:cNvPr id="165889" name="Object 3"/>
          <p:cNvGraphicFramePr>
            <a:graphicFrameLocks noChangeAspect="1"/>
          </p:cNvGraphicFramePr>
          <p:nvPr/>
        </p:nvGraphicFramePr>
        <p:xfrm>
          <a:off x="5257800" y="152400"/>
          <a:ext cx="3670300" cy="6553200"/>
        </p:xfrm>
        <a:graphic>
          <a:graphicData uri="http://schemas.openxmlformats.org/presentationml/2006/ole">
            <p:oleObj spid="_x0000_s361475" name="PhotoSuite Image" r:id="rId5" imgW="3286080" imgH="586728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 calcmode="lin" valueType="num">
                                      <p:cBhvr additive="base">
                                        <p:cTn id="7" dur="500" fill="hold"/>
                                        <p:tgtEl>
                                          <p:spTgt spid="165889"/>
                                        </p:tgtEl>
                                        <p:attrNameLst>
                                          <p:attrName>ppt_x</p:attrName>
                                        </p:attrNameLst>
                                      </p:cBhvr>
                                      <p:tavLst>
                                        <p:tav tm="0">
                                          <p:val>
                                            <p:strVal val="0-#ppt_w/2"/>
                                          </p:val>
                                        </p:tav>
                                        <p:tav tm="100000">
                                          <p:val>
                                            <p:strVal val="#ppt_x"/>
                                          </p:val>
                                        </p:tav>
                                      </p:tavLst>
                                    </p:anim>
                                    <p:anim calcmode="lin" valueType="num">
                                      <p:cBhvr additive="base">
                                        <p:cTn id="8" dur="500" fill="hold"/>
                                        <p:tgtEl>
                                          <p:spTgt spid="165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2876"/>
            <a:ext cx="9144000" cy="1269900"/>
          </a:xfrm>
        </p:spPr>
        <p:txBody>
          <a:bodyPr>
            <a:normAutofit fontScale="90000"/>
          </a:bodyPr>
          <a:lstStyle/>
          <a:p>
            <a:r>
              <a:rPr lang="it-IT" sz="3600" dirty="0" smtClean="0">
                <a:solidFill>
                  <a:srgbClr val="00FF00"/>
                </a:solidFill>
              </a:rPr>
              <a:t>Un errore frequente: credere che </a:t>
            </a:r>
            <a:br>
              <a:rPr lang="it-IT" sz="3600" dirty="0" smtClean="0">
                <a:solidFill>
                  <a:srgbClr val="00FF00"/>
                </a:solidFill>
              </a:rPr>
            </a:br>
            <a:r>
              <a:rPr lang="it-IT" sz="3600" dirty="0" smtClean="0">
                <a:solidFill>
                  <a:srgbClr val="00FF00"/>
                </a:solidFill>
              </a:rPr>
              <a:t>“un buon cuscino” vada bene per tutti </a:t>
            </a:r>
            <a:br>
              <a:rPr lang="it-IT" sz="3600" dirty="0" smtClean="0">
                <a:solidFill>
                  <a:srgbClr val="00FF00"/>
                </a:solidFill>
              </a:rPr>
            </a:br>
            <a:r>
              <a:rPr lang="it-IT" sz="3600" dirty="0" smtClean="0">
                <a:solidFill>
                  <a:srgbClr val="00FF00"/>
                </a:solidFill>
              </a:rPr>
              <a:t>(es.: </a:t>
            </a:r>
            <a:r>
              <a:rPr lang="it-IT" sz="3600" i="1" dirty="0" smtClean="0">
                <a:solidFill>
                  <a:srgbClr val="00FF00"/>
                </a:solidFill>
              </a:rPr>
              <a:t>discinesie e bolle d’aria non vanno d’accordo</a:t>
            </a:r>
            <a:r>
              <a:rPr lang="it-IT" sz="3600" dirty="0" smtClean="0">
                <a:solidFill>
                  <a:srgbClr val="00FF00"/>
                </a:solidFill>
              </a:rPr>
              <a:t>)</a:t>
            </a:r>
            <a:endParaRPr lang="it-IT" sz="3600" dirty="0">
              <a:solidFill>
                <a:srgbClr val="00FF00"/>
              </a:solidFill>
            </a:endParaRPr>
          </a:p>
        </p:txBody>
      </p:sp>
      <p:pic>
        <p:nvPicPr>
          <p:cNvPr id="6" name="Segnaposto contenuto 5" descr="Immagine1 - Copia.jpg"/>
          <p:cNvPicPr>
            <a:picLocks noGrp="1" noChangeAspect="1"/>
          </p:cNvPicPr>
          <p:nvPr>
            <p:ph idx="1"/>
          </p:nvPr>
        </p:nvPicPr>
        <p:blipFill>
          <a:blip r:embed="rId3" cstate="print"/>
          <a:stretch>
            <a:fillRect/>
          </a:stretch>
        </p:blipFill>
        <p:spPr>
          <a:xfrm>
            <a:off x="179512" y="1628800"/>
            <a:ext cx="2617247" cy="5086348"/>
          </a:xfrm>
        </p:spPr>
      </p:pic>
      <p:pic>
        <p:nvPicPr>
          <p:cNvPr id="7" name="Immagine 6" descr="Immagine1.jpg"/>
          <p:cNvPicPr>
            <a:picLocks noChangeAspect="1"/>
          </p:cNvPicPr>
          <p:nvPr/>
        </p:nvPicPr>
        <p:blipFill>
          <a:blip r:embed="rId4" cstate="print"/>
          <a:srcRect b="9598"/>
          <a:stretch>
            <a:fillRect/>
          </a:stretch>
        </p:blipFill>
        <p:spPr>
          <a:xfrm>
            <a:off x="6244304" y="1700808"/>
            <a:ext cx="2792191" cy="5014340"/>
          </a:xfrm>
          <a:prstGeom prst="rect">
            <a:avLst/>
          </a:prstGeom>
        </p:spPr>
      </p:pic>
      <p:pic>
        <p:nvPicPr>
          <p:cNvPr id="8" name="Immagine 7" descr="1 - Copia (2).jpg"/>
          <p:cNvPicPr>
            <a:picLocks noChangeAspect="1"/>
          </p:cNvPicPr>
          <p:nvPr/>
        </p:nvPicPr>
        <p:blipFill>
          <a:blip r:embed="rId5" cstate="print"/>
          <a:stretch>
            <a:fillRect/>
          </a:stretch>
        </p:blipFill>
        <p:spPr>
          <a:xfrm>
            <a:off x="3294100" y="2014489"/>
            <a:ext cx="2574044" cy="4726879"/>
          </a:xfrm>
          <a:prstGeom prst="rect">
            <a:avLst/>
          </a:prstGeom>
        </p:spPr>
      </p:pic>
      <p:cxnSp>
        <p:nvCxnSpPr>
          <p:cNvPr id="5" name="Connettore 2 4"/>
          <p:cNvCxnSpPr/>
          <p:nvPr/>
        </p:nvCxnSpPr>
        <p:spPr>
          <a:xfrm rot="5400000">
            <a:off x="1619672" y="1916832"/>
            <a:ext cx="2808312" cy="194421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285750" y="142875"/>
            <a:ext cx="8318698" cy="1143000"/>
          </a:xfrm>
        </p:spPr>
        <p:txBody>
          <a:bodyPr/>
          <a:lstStyle/>
          <a:p>
            <a:pPr eaLnBrk="1" hangingPunct="1"/>
            <a:r>
              <a:rPr lang="it-IT" sz="3200" dirty="0" smtClean="0">
                <a:solidFill>
                  <a:srgbClr val="66FF33"/>
                </a:solidFill>
              </a:rPr>
              <a:t>Valutare la mobilità passiva è indispensabile nei casi non semplici</a:t>
            </a:r>
            <a:endParaRPr lang="it-IT" sz="3200" b="1" dirty="0" smtClean="0">
              <a:solidFill>
                <a:srgbClr val="66FF33"/>
              </a:solidFill>
            </a:endParaRPr>
          </a:p>
        </p:txBody>
      </p:sp>
      <p:sp>
        <p:nvSpPr>
          <p:cNvPr id="26627" name="Rectangle 3"/>
          <p:cNvSpPr>
            <a:spLocks noGrp="1" noChangeArrowheads="1"/>
          </p:cNvSpPr>
          <p:nvPr>
            <p:ph sz="half" idx="1"/>
          </p:nvPr>
        </p:nvSpPr>
        <p:spPr>
          <a:xfrm>
            <a:off x="0" y="4286256"/>
            <a:ext cx="9144000" cy="2428868"/>
          </a:xfrm>
        </p:spPr>
        <p:txBody>
          <a:bodyPr/>
          <a:lstStyle/>
          <a:p>
            <a:pPr marL="436563" indent="-436563" eaLnBrk="1" hangingPunct="1">
              <a:buClr>
                <a:srgbClr val="FFFF00"/>
              </a:buClr>
              <a:buFont typeface="Wingdings" pitchFamily="2" charset="2"/>
              <a:buChar char="Ø"/>
            </a:pPr>
            <a:r>
              <a:rPr lang="it-IT" sz="2600" dirty="0" smtClean="0"/>
              <a:t>… al fine di capire quale </a:t>
            </a:r>
            <a:r>
              <a:rPr lang="it-IT" sz="2600" b="1" i="1" dirty="0" smtClean="0"/>
              <a:t>potrebbe</a:t>
            </a:r>
            <a:r>
              <a:rPr lang="it-IT" sz="2600" dirty="0" smtClean="0"/>
              <a:t> essere la postura ideale individuale in presenza di:</a:t>
            </a:r>
          </a:p>
          <a:p>
            <a:pPr marL="715963" lvl="1" indent="-315913" eaLnBrk="1" hangingPunct="1">
              <a:buClr>
                <a:srgbClr val="FF0000"/>
              </a:buClr>
              <a:buFont typeface="Wingdings" pitchFamily="2" charset="2"/>
              <a:buChar char="ü"/>
            </a:pPr>
            <a:r>
              <a:rPr lang="it-IT" sz="2600" i="1" dirty="0" smtClean="0"/>
              <a:t>Deformità</a:t>
            </a:r>
          </a:p>
          <a:p>
            <a:pPr marL="715963" lvl="1" indent="-315913" eaLnBrk="1" hangingPunct="1">
              <a:buClr>
                <a:srgbClr val="FF0000"/>
              </a:buClr>
              <a:buFont typeface="Wingdings" pitchFamily="2" charset="2"/>
              <a:buChar char="ü"/>
            </a:pPr>
            <a:r>
              <a:rPr lang="it-IT" sz="2600" i="1" dirty="0" smtClean="0"/>
              <a:t>Limitazioni articolari e retrazioni muscolari, </a:t>
            </a:r>
          </a:p>
          <a:p>
            <a:pPr marL="715963" lvl="1" indent="-315913" eaLnBrk="1" hangingPunct="1">
              <a:buClr>
                <a:srgbClr val="FF0000"/>
              </a:buClr>
              <a:buFont typeface="Wingdings" pitchFamily="2" charset="2"/>
              <a:buChar char="ü"/>
            </a:pPr>
            <a:r>
              <a:rPr lang="it-IT" sz="2600" i="1" dirty="0" smtClean="0"/>
              <a:t>Dolori</a:t>
            </a:r>
          </a:p>
        </p:txBody>
      </p:sp>
      <p:sp>
        <p:nvSpPr>
          <p:cNvPr id="217092" name="Segnaposto contenuto 5"/>
          <p:cNvSpPr>
            <a:spLocks noGrp="1"/>
          </p:cNvSpPr>
          <p:nvPr>
            <p:ph sz="half" idx="2"/>
          </p:nvPr>
        </p:nvSpPr>
        <p:spPr>
          <a:xfrm>
            <a:off x="0" y="1571613"/>
            <a:ext cx="3929058" cy="2571767"/>
          </a:xfrm>
        </p:spPr>
        <p:txBody>
          <a:bodyPr/>
          <a:lstStyle/>
          <a:p>
            <a:pPr marL="457200" indent="-436563" eaLnBrk="1" hangingPunct="1">
              <a:buClr>
                <a:srgbClr val="FFFF00"/>
              </a:buClr>
              <a:buFont typeface="Wingdings" pitchFamily="2" charset="2"/>
              <a:buChar char="Ø"/>
            </a:pPr>
            <a:r>
              <a:rPr lang="it-IT" sz="2600" dirty="0" smtClean="0">
                <a:solidFill>
                  <a:srgbClr val="EAEAEA"/>
                </a:solidFill>
              </a:rPr>
              <a:t>per rilevare deformità e rigidità importanti per la postura seduta</a:t>
            </a:r>
            <a:r>
              <a:rPr lang="it-IT" sz="2600" i="1" dirty="0" smtClean="0">
                <a:solidFill>
                  <a:srgbClr val="EAEAEA"/>
                </a:solidFill>
              </a:rPr>
              <a:t> </a:t>
            </a:r>
            <a:r>
              <a:rPr lang="it-IT" sz="2600" dirty="0" smtClean="0">
                <a:solidFill>
                  <a:srgbClr val="EAEAEA"/>
                </a:solidFill>
              </a:rPr>
              <a:t>(</a:t>
            </a:r>
            <a:r>
              <a:rPr lang="it-IT" sz="2600" dirty="0" smtClean="0">
                <a:solidFill>
                  <a:srgbClr val="FFFF00"/>
                </a:solidFill>
              </a:rPr>
              <a:t>dobbiamo distinguere fra deformità statiche e dinamiche</a:t>
            </a:r>
            <a:r>
              <a:rPr lang="it-IT" sz="2600" dirty="0" smtClean="0">
                <a:solidFill>
                  <a:srgbClr val="EAEAEA"/>
                </a:solidFill>
              </a:rPr>
              <a:t>) …</a:t>
            </a:r>
          </a:p>
        </p:txBody>
      </p:sp>
      <p:pic>
        <p:nvPicPr>
          <p:cNvPr id="217093" name="Immagine 4" descr="eval2.png"/>
          <p:cNvPicPr>
            <a:picLocks noChangeAspect="1"/>
          </p:cNvPicPr>
          <p:nvPr/>
        </p:nvPicPr>
        <p:blipFill>
          <a:blip r:embed="rId4" cstate="print"/>
          <a:srcRect l="1979" r="1979"/>
          <a:stretch>
            <a:fillRect/>
          </a:stretch>
        </p:blipFill>
        <p:spPr bwMode="auto">
          <a:xfrm>
            <a:off x="4429124" y="1214422"/>
            <a:ext cx="4572032" cy="3056163"/>
          </a:xfrm>
          <a:prstGeom prst="rect">
            <a:avLst/>
          </a:prstGeom>
          <a:noFill/>
          <a:ln w="9525">
            <a:noFill/>
            <a:miter lim="800000"/>
            <a:headEnd/>
            <a:tailEnd/>
          </a:ln>
        </p:spPr>
      </p:pic>
      <p:sp>
        <p:nvSpPr>
          <p:cNvPr id="217094" name="Segnaposto numero diapositiva 5"/>
          <p:cNvSpPr>
            <a:spLocks noGrp="1"/>
          </p:cNvSpPr>
          <p:nvPr>
            <p:ph type="sldNum" sz="quarter" idx="12"/>
          </p:nvPr>
        </p:nvSpPr>
        <p:spPr>
          <a:noFill/>
        </p:spPr>
        <p:txBody>
          <a:bodyPr/>
          <a:lstStyle/>
          <a:p>
            <a:fld id="{B731770A-4ECD-4277-84AC-2789560BB3D0}" type="slidenum">
              <a:rPr lang="it-IT" smtClean="0">
                <a:solidFill>
                  <a:srgbClr val="F8F8F8"/>
                </a:solidFill>
              </a:rPr>
              <a:pPr/>
              <a:t>60</a:t>
            </a:fld>
            <a:endParaRPr lang="it-IT" smtClean="0">
              <a:solidFill>
                <a:srgbClr val="F8F8F8"/>
              </a:solidFill>
            </a:endParaRPr>
          </a:p>
        </p:txBody>
      </p:sp>
      <p:sp>
        <p:nvSpPr>
          <p:cNvPr id="7" name="Indietro o precedente 6">
            <a:hlinkClick r:id="rId5" action="ppaction://hlinksldjump" highlightClick="1"/>
          </p:cNvPr>
          <p:cNvSpPr/>
          <p:nvPr/>
        </p:nvSpPr>
        <p:spPr bwMode="auto">
          <a:xfrm>
            <a:off x="7643834" y="5429264"/>
            <a:ext cx="1042416" cy="1042416"/>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it-IT" sz="2400" b="1" i="0" u="none" strike="noStrike" cap="none" normalizeH="0" baseline="0" smtClean="0">
              <a:ln>
                <a:noFill/>
              </a:ln>
              <a:solidFill>
                <a:schemeClr val="tx1"/>
              </a:solidFill>
              <a:effectLst/>
              <a:latin typeface="Tahoma"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2">
                                            <p:txEl>
                                              <p:pRg st="0" end="0"/>
                                            </p:txEl>
                                          </p:spTgt>
                                        </p:tgtEl>
                                        <p:attrNameLst>
                                          <p:attrName>style.visibility</p:attrName>
                                        </p:attrNameLst>
                                      </p:cBhvr>
                                      <p:to>
                                        <p:strVal val="visible"/>
                                      </p:to>
                                    </p:set>
                                    <p:anim calcmode="lin" valueType="num">
                                      <p:cBhvr additive="base">
                                        <p:cTn id="7" dur="500" fill="hold"/>
                                        <p:tgtEl>
                                          <p:spTgt spid="2170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70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anim calcmode="lin" valueType="num">
                                      <p:cBhvr additive="base">
                                        <p:cTn id="13"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 calcmode="lin" valueType="num">
                                      <p:cBhvr additive="base">
                                        <p:cTn id="17"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66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 calcmode="lin" valueType="num">
                                      <p:cBhvr additive="base">
                                        <p:cTn id="21"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6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P spid="217092"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04800" y="381000"/>
            <a:ext cx="8458200" cy="609600"/>
          </a:xfrm>
        </p:spPr>
        <p:txBody>
          <a:bodyPr/>
          <a:lstStyle/>
          <a:p>
            <a:pPr eaLnBrk="1" hangingPunct="1"/>
            <a:r>
              <a:rPr lang="it-IT" sz="3400" b="1" dirty="0" smtClean="0">
                <a:solidFill>
                  <a:srgbClr val="00FF00"/>
                </a:solidFill>
              </a:rPr>
              <a:t>Come frenare le spinte in estensione? </a:t>
            </a:r>
          </a:p>
        </p:txBody>
      </p:sp>
      <p:sp>
        <p:nvSpPr>
          <p:cNvPr id="56323" name="Rectangle 3"/>
          <p:cNvSpPr>
            <a:spLocks noGrp="1" noChangeArrowheads="1"/>
          </p:cNvSpPr>
          <p:nvPr>
            <p:ph type="body" idx="1"/>
          </p:nvPr>
        </p:nvSpPr>
        <p:spPr>
          <a:xfrm>
            <a:off x="35496" y="1076324"/>
            <a:ext cx="6912768" cy="5781675"/>
          </a:xfrm>
        </p:spPr>
        <p:txBody>
          <a:bodyPr/>
          <a:lstStyle/>
          <a:p>
            <a:pPr marL="177800" indent="-177800" eaLnBrk="1" hangingPunct="1">
              <a:lnSpc>
                <a:spcPct val="90000"/>
              </a:lnSpc>
              <a:buFontTx/>
              <a:buNone/>
            </a:pPr>
            <a:r>
              <a:rPr lang="it-IT" sz="2400" b="1" dirty="0" smtClean="0">
                <a:solidFill>
                  <a:srgbClr val="FFFF00"/>
                </a:solidFill>
              </a:rPr>
              <a:t>Non </a:t>
            </a:r>
            <a:r>
              <a:rPr lang="it-IT" sz="2400" b="1" dirty="0" smtClean="0"/>
              <a:t>con un divaricatore, </a:t>
            </a:r>
            <a:r>
              <a:rPr lang="it-IT" sz="2400" dirty="0" smtClean="0"/>
              <a:t>ma </a:t>
            </a:r>
            <a:r>
              <a:rPr lang="it-IT" sz="2400" b="1" dirty="0" smtClean="0">
                <a:solidFill>
                  <a:srgbClr val="FFFF00"/>
                </a:solidFill>
              </a:rPr>
              <a:t>con una cintura pelvica ben messa </a:t>
            </a:r>
            <a:r>
              <a:rPr lang="it-IT" sz="2400" dirty="0" smtClean="0"/>
              <a:t>abbinata a:</a:t>
            </a:r>
          </a:p>
          <a:p>
            <a:pPr marL="177800" indent="-177800" eaLnBrk="1" hangingPunct="1">
              <a:lnSpc>
                <a:spcPct val="90000"/>
              </a:lnSpc>
            </a:pPr>
            <a:r>
              <a:rPr lang="it-IT" sz="2400" dirty="0" smtClean="0"/>
              <a:t>Un cuscino sagomato e stabile</a:t>
            </a:r>
          </a:p>
          <a:p>
            <a:pPr marL="177800" indent="-177800" eaLnBrk="1" hangingPunct="1">
              <a:lnSpc>
                <a:spcPct val="90000"/>
              </a:lnSpc>
            </a:pPr>
            <a:r>
              <a:rPr lang="it-IT" sz="2400" dirty="0" smtClean="0"/>
              <a:t>Uno schienale rigido</a:t>
            </a:r>
          </a:p>
          <a:p>
            <a:pPr marL="177800" indent="-177800" eaLnBrk="1" hangingPunct="1">
              <a:lnSpc>
                <a:spcPct val="60000"/>
              </a:lnSpc>
              <a:buFontTx/>
              <a:buNone/>
            </a:pPr>
            <a:endParaRPr lang="it-IT" sz="2400" b="1" dirty="0" smtClean="0">
              <a:solidFill>
                <a:srgbClr val="FFFF00"/>
              </a:solidFill>
            </a:endParaRPr>
          </a:p>
          <a:p>
            <a:pPr marL="177800" indent="-177800" eaLnBrk="1" hangingPunct="1">
              <a:buFontTx/>
              <a:buNone/>
            </a:pPr>
            <a:r>
              <a:rPr lang="it-IT" sz="2400" b="1" dirty="0" smtClean="0">
                <a:solidFill>
                  <a:schemeClr val="hlink"/>
                </a:solidFill>
              </a:rPr>
              <a:t>Accertiamoci però che le spinte  non siano una </a:t>
            </a:r>
            <a:r>
              <a:rPr lang="it-IT" sz="2400" b="1" i="1" dirty="0" smtClean="0">
                <a:solidFill>
                  <a:srgbClr val="FF0000"/>
                </a:solidFill>
              </a:rPr>
              <a:t>comprensibile </a:t>
            </a:r>
            <a:r>
              <a:rPr lang="it-IT" sz="2400" b="1" dirty="0" smtClean="0">
                <a:solidFill>
                  <a:schemeClr val="hlink"/>
                </a:solidFill>
              </a:rPr>
              <a:t>reazione a:</a:t>
            </a:r>
          </a:p>
          <a:p>
            <a:pPr marL="177800" indent="-177800" eaLnBrk="1" hangingPunct="1"/>
            <a:r>
              <a:rPr lang="it-IT" sz="2400" dirty="0" smtClean="0"/>
              <a:t>Un sistema di postura “troppo verticale”</a:t>
            </a:r>
          </a:p>
          <a:p>
            <a:pPr marL="177800" indent="-177800" eaLnBrk="1" hangingPunct="1"/>
            <a:r>
              <a:rPr lang="it-IT" sz="2400" dirty="0" smtClean="0"/>
              <a:t>Un angolo sedile/schienale troppo chiuso</a:t>
            </a:r>
          </a:p>
          <a:p>
            <a:pPr marL="177800" indent="-177800" eaLnBrk="1" hangingPunct="1"/>
            <a:r>
              <a:rPr lang="it-IT" sz="2400" dirty="0" smtClean="0"/>
              <a:t>Altre fonti di dolore (parti che premono, cuscino al contrario …)</a:t>
            </a:r>
          </a:p>
          <a:p>
            <a:pPr marL="177800" indent="-177800" eaLnBrk="1" hangingPunct="1"/>
            <a:r>
              <a:rPr lang="it-IT" sz="2400" dirty="0" smtClean="0"/>
              <a:t>La difficoltà di spostarsi </a:t>
            </a:r>
            <a:r>
              <a:rPr lang="it-IT" sz="2400" b="1" dirty="0" smtClean="0">
                <a:solidFill>
                  <a:srgbClr val="FFFF00"/>
                </a:solidFill>
              </a:rPr>
              <a:t>volontariamente</a:t>
            </a:r>
            <a:r>
              <a:rPr lang="it-IT" sz="2400" dirty="0" smtClean="0"/>
              <a:t>, ad esempio di mettere i piedi a terra per l’autospinta</a:t>
            </a:r>
          </a:p>
        </p:txBody>
      </p:sp>
      <p:pic>
        <p:nvPicPr>
          <p:cNvPr id="56324" name="Picture 4" descr="msotw9_temp0"/>
          <p:cNvPicPr>
            <a:picLocks noChangeAspect="1" noChangeArrowheads="1"/>
          </p:cNvPicPr>
          <p:nvPr/>
        </p:nvPicPr>
        <p:blipFill>
          <a:blip r:embed="rId4" cstate="print"/>
          <a:srcRect r="9892"/>
          <a:stretch>
            <a:fillRect/>
          </a:stretch>
        </p:blipFill>
        <p:spPr bwMode="auto">
          <a:xfrm>
            <a:off x="6607621" y="1052513"/>
            <a:ext cx="2428875" cy="3581400"/>
          </a:xfrm>
          <a:prstGeom prst="rect">
            <a:avLst/>
          </a:prstGeom>
          <a:noFill/>
          <a:ln w="9525">
            <a:noFill/>
            <a:miter lim="800000"/>
            <a:headEnd/>
            <a:tailEnd/>
          </a:ln>
        </p:spPr>
      </p:pic>
      <p:sp>
        <p:nvSpPr>
          <p:cNvPr id="219141" name="AutoShape 5">
            <a:hlinkClick r:id="rId5" action="ppaction://hlinksldjump" highlightClick="1"/>
          </p:cNvPr>
          <p:cNvSpPr>
            <a:spLocks noChangeArrowheads="1"/>
          </p:cNvSpPr>
          <p:nvPr/>
        </p:nvSpPr>
        <p:spPr bwMode="auto">
          <a:xfrm>
            <a:off x="5857875" y="4140200"/>
            <a:ext cx="539750" cy="360363"/>
          </a:xfrm>
          <a:prstGeom prst="actionButtonForwardNext">
            <a:avLst/>
          </a:prstGeom>
          <a:solidFill>
            <a:schemeClr val="accent1"/>
          </a:solidFill>
          <a:ln w="9525">
            <a:noFill/>
            <a:miter lim="800000"/>
            <a:headEnd/>
            <a:tailEnd/>
          </a:ln>
        </p:spPr>
        <p:txBody>
          <a:bodyPr wrap="none" anchor="ctr"/>
          <a:lstStyle/>
          <a:p>
            <a:endParaRPr lang="it-IT"/>
          </a:p>
        </p:txBody>
      </p:sp>
      <p:sp>
        <p:nvSpPr>
          <p:cNvPr id="219142" name="AutoShape 6">
            <a:hlinkClick r:id="rId6" action="ppaction://hlinksldjump" highlightClick="1"/>
          </p:cNvPr>
          <p:cNvSpPr>
            <a:spLocks noChangeArrowheads="1"/>
          </p:cNvSpPr>
          <p:nvPr/>
        </p:nvSpPr>
        <p:spPr bwMode="auto">
          <a:xfrm>
            <a:off x="6227763" y="6092825"/>
            <a:ext cx="755650" cy="431800"/>
          </a:xfrm>
          <a:prstGeom prst="actionButtonForwardNext">
            <a:avLst/>
          </a:prstGeom>
          <a:solidFill>
            <a:schemeClr val="accent1"/>
          </a:solidFill>
          <a:ln w="9525">
            <a:noFill/>
            <a:miter lim="800000"/>
            <a:headEnd/>
            <a:tailEnd/>
          </a:ln>
        </p:spPr>
        <p:txBody>
          <a:bodyPr wrap="none" anchor="ctr"/>
          <a:lstStyle/>
          <a:p>
            <a:endParaRPr lang="it-IT"/>
          </a:p>
        </p:txBody>
      </p:sp>
      <p:sp>
        <p:nvSpPr>
          <p:cNvPr id="219143" name="Segnaposto numero diapositiva 6"/>
          <p:cNvSpPr>
            <a:spLocks noGrp="1"/>
          </p:cNvSpPr>
          <p:nvPr>
            <p:ph type="sldNum" sz="quarter" idx="12"/>
          </p:nvPr>
        </p:nvSpPr>
        <p:spPr>
          <a:noFill/>
        </p:spPr>
        <p:txBody>
          <a:bodyPr/>
          <a:lstStyle/>
          <a:p>
            <a:fld id="{476C6FF3-FC3C-4645-9CD0-249A1A6326F1}" type="slidenum">
              <a:rPr lang="it-IT" smtClean="0"/>
              <a:pPr/>
              <a:t>61</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4" fill="hold" nodeType="withEffect">
                                  <p:stCondLst>
                                    <p:cond delay="0"/>
                                  </p:stCondLst>
                                  <p:childTnLst>
                                    <p:set>
                                      <p:cBhvr>
                                        <p:cTn id="10" dur="1" fill="hold">
                                          <p:stCondLst>
                                            <p:cond delay="0"/>
                                          </p:stCondLst>
                                        </p:cTn>
                                        <p:tgtEl>
                                          <p:spTgt spid="56324"/>
                                        </p:tgtEl>
                                        <p:attrNameLst>
                                          <p:attrName>style.visibility</p:attrName>
                                        </p:attrNameLst>
                                      </p:cBhvr>
                                      <p:to>
                                        <p:strVal val="visible"/>
                                      </p:to>
                                    </p:set>
                                    <p:anim calcmode="lin" valueType="num">
                                      <p:cBhvr additive="base">
                                        <p:cTn id="11" dur="500" fill="hold"/>
                                        <p:tgtEl>
                                          <p:spTgt spid="56324"/>
                                        </p:tgtEl>
                                        <p:attrNameLst>
                                          <p:attrName>ppt_x</p:attrName>
                                        </p:attrNameLst>
                                      </p:cBhvr>
                                      <p:tavLst>
                                        <p:tav tm="0">
                                          <p:val>
                                            <p:strVal val="#ppt_x"/>
                                          </p:val>
                                        </p:tav>
                                        <p:tav tm="100000">
                                          <p:val>
                                            <p:strVal val="#ppt_x"/>
                                          </p:val>
                                        </p:tav>
                                      </p:tavLst>
                                    </p:anim>
                                    <p:anim calcmode="lin" valueType="num">
                                      <p:cBhvr additive="base">
                                        <p:cTn id="12" dur="500" fill="hold"/>
                                        <p:tgtEl>
                                          <p:spTgt spid="563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6323">
                                            <p:txEl>
                                              <p:pRg st="1" end="1"/>
                                            </p:txEl>
                                          </p:spTgt>
                                        </p:tgtEl>
                                        <p:attrNameLst>
                                          <p:attrName>style.visibility</p:attrName>
                                        </p:attrNameLst>
                                      </p:cBhvr>
                                      <p:to>
                                        <p:strVal val="visible"/>
                                      </p:to>
                                    </p:set>
                                    <p:anim calcmode="lin" valueType="num">
                                      <p:cBhvr additive="base">
                                        <p:cTn id="17"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63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6323">
                                            <p:txEl>
                                              <p:pRg st="2" end="2"/>
                                            </p:txEl>
                                          </p:spTgt>
                                        </p:tgtEl>
                                        <p:attrNameLst>
                                          <p:attrName>style.visibility</p:attrName>
                                        </p:attrNameLst>
                                      </p:cBhvr>
                                      <p:to>
                                        <p:strVal val="visible"/>
                                      </p:to>
                                    </p:set>
                                    <p:anim calcmode="lin" valueType="num">
                                      <p:cBhvr additive="base">
                                        <p:cTn id="23"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63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VOLO.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6323">
                                            <p:txEl>
                                              <p:pRg st="4" end="4"/>
                                            </p:txEl>
                                          </p:spTgt>
                                        </p:tgtEl>
                                        <p:attrNameLst>
                                          <p:attrName>style.visibility</p:attrName>
                                        </p:attrNameLst>
                                      </p:cBhvr>
                                      <p:to>
                                        <p:strVal val="visible"/>
                                      </p:to>
                                    </p:set>
                                    <p:anim calcmode="lin" valueType="num">
                                      <p:cBhvr additive="base">
                                        <p:cTn id="29" dur="500" fill="hold"/>
                                        <p:tgtEl>
                                          <p:spTgt spid="5632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63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6323">
                                            <p:txEl>
                                              <p:pRg st="5" end="5"/>
                                            </p:txEl>
                                          </p:spTgt>
                                        </p:tgtEl>
                                        <p:attrNameLst>
                                          <p:attrName>style.visibility</p:attrName>
                                        </p:attrNameLst>
                                      </p:cBhvr>
                                      <p:to>
                                        <p:strVal val="visible"/>
                                      </p:to>
                                    </p:set>
                                    <p:anim calcmode="lin" valueType="num">
                                      <p:cBhvr additive="base">
                                        <p:cTn id="35" dur="500" fill="hold"/>
                                        <p:tgtEl>
                                          <p:spTgt spid="5632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632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6323">
                                            <p:txEl>
                                              <p:pRg st="6" end="6"/>
                                            </p:txEl>
                                          </p:spTgt>
                                        </p:tgtEl>
                                        <p:attrNameLst>
                                          <p:attrName>style.visibility</p:attrName>
                                        </p:attrNameLst>
                                      </p:cBhvr>
                                      <p:to>
                                        <p:strVal val="visible"/>
                                      </p:to>
                                    </p:set>
                                    <p:anim calcmode="lin" valueType="num">
                                      <p:cBhvr additive="base">
                                        <p:cTn id="41" dur="500" fill="hold"/>
                                        <p:tgtEl>
                                          <p:spTgt spid="56323">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632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VOLO.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56323">
                                            <p:txEl>
                                              <p:pRg st="7" end="7"/>
                                            </p:txEl>
                                          </p:spTgt>
                                        </p:tgtEl>
                                        <p:attrNameLst>
                                          <p:attrName>style.visibility</p:attrName>
                                        </p:attrNameLst>
                                      </p:cBhvr>
                                      <p:to>
                                        <p:strVal val="visible"/>
                                      </p:to>
                                    </p:set>
                                    <p:anim calcmode="lin" valueType="num">
                                      <p:cBhvr additive="base">
                                        <p:cTn id="47" dur="500" fill="hold"/>
                                        <p:tgtEl>
                                          <p:spTgt spid="56323">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632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VOLO.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56323">
                                            <p:txEl>
                                              <p:pRg st="8" end="8"/>
                                            </p:txEl>
                                          </p:spTgt>
                                        </p:tgtEl>
                                        <p:attrNameLst>
                                          <p:attrName>style.visibility</p:attrName>
                                        </p:attrNameLst>
                                      </p:cBhvr>
                                      <p:to>
                                        <p:strVal val="visible"/>
                                      </p:to>
                                    </p:set>
                                    <p:anim calcmode="lin" valueType="num">
                                      <p:cBhvr additive="base">
                                        <p:cTn id="53" dur="500" fill="hold"/>
                                        <p:tgtEl>
                                          <p:spTgt spid="56323">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5632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bldLvl="3"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214313" y="1000125"/>
            <a:ext cx="8715375" cy="5572125"/>
          </a:xfrm>
        </p:spPr>
        <p:txBody>
          <a:bodyPr/>
          <a:lstStyle/>
          <a:p>
            <a:pPr eaLnBrk="1" hangingPunct="1">
              <a:buClr>
                <a:srgbClr val="FF0000"/>
              </a:buClr>
              <a:buFont typeface="Wingdings" pitchFamily="2" charset="2"/>
              <a:buChar char="ü"/>
            </a:pPr>
            <a:r>
              <a:rPr lang="it-IT" sz="2400" dirty="0" smtClean="0"/>
              <a:t>Si esamina solo la mobilità rilevante per la postura seduta, per mettere in luce deformità e rigidità che vi influiscono</a:t>
            </a:r>
          </a:p>
          <a:p>
            <a:pPr eaLnBrk="1" hangingPunct="1">
              <a:buClr>
                <a:srgbClr val="FF0000"/>
              </a:buClr>
              <a:buFont typeface="Wingdings" pitchFamily="2" charset="2"/>
              <a:buChar char="ü"/>
            </a:pPr>
            <a:r>
              <a:rPr lang="it-IT" sz="2400" dirty="0" smtClean="0">
                <a:solidFill>
                  <a:srgbClr val="FFFF00"/>
                </a:solidFill>
              </a:rPr>
              <a:t>Con un numero adeguato di operatori</a:t>
            </a:r>
          </a:p>
          <a:p>
            <a:pPr eaLnBrk="1" hangingPunct="1">
              <a:buClr>
                <a:srgbClr val="FF0000"/>
              </a:buClr>
              <a:buFont typeface="Wingdings" pitchFamily="2" charset="2"/>
              <a:buChar char="ü"/>
            </a:pPr>
            <a:r>
              <a:rPr lang="it-IT" sz="2400" dirty="0" smtClean="0"/>
              <a:t>Su una superficie poco cedevole</a:t>
            </a:r>
          </a:p>
          <a:p>
            <a:pPr eaLnBrk="1" hangingPunct="1">
              <a:buClr>
                <a:srgbClr val="FF0000"/>
              </a:buClr>
              <a:buFont typeface="Wingdings" pitchFamily="2" charset="2"/>
              <a:buChar char="ü"/>
            </a:pPr>
            <a:r>
              <a:rPr lang="it-IT" sz="2400" dirty="0" smtClean="0">
                <a:solidFill>
                  <a:srgbClr val="FFFF00"/>
                </a:solidFill>
              </a:rPr>
              <a:t>Da supino, con anche e ginocchia flesse</a:t>
            </a:r>
          </a:p>
          <a:p>
            <a:pPr eaLnBrk="1" hangingPunct="1">
              <a:buClr>
                <a:srgbClr val="FF0000"/>
              </a:buClr>
              <a:buFont typeface="Wingdings" pitchFamily="2" charset="2"/>
              <a:buChar char="ü"/>
            </a:pPr>
            <a:r>
              <a:rPr lang="it-IT" sz="2400" dirty="0" smtClean="0"/>
              <a:t>Curando in particolare i movimenti opposti alle posture “difformi”</a:t>
            </a:r>
          </a:p>
          <a:p>
            <a:pPr eaLnBrk="1" hangingPunct="1">
              <a:buClr>
                <a:srgbClr val="FF0000"/>
              </a:buClr>
              <a:buFont typeface="Wingdings" pitchFamily="2" charset="2"/>
              <a:buChar char="ü"/>
            </a:pPr>
            <a:r>
              <a:rPr lang="it-IT" sz="2400" dirty="0" smtClean="0">
                <a:solidFill>
                  <a:srgbClr val="FFFF00"/>
                </a:solidFill>
              </a:rPr>
              <a:t>Apprezzando quanta forza serve per correggere</a:t>
            </a:r>
          </a:p>
          <a:p>
            <a:pPr eaLnBrk="1" hangingPunct="1">
              <a:buClr>
                <a:srgbClr val="FF0000"/>
              </a:buClr>
              <a:buFont typeface="Wingdings" pitchFamily="2" charset="2"/>
              <a:buChar char="ü"/>
            </a:pPr>
            <a:r>
              <a:rPr lang="it-IT" sz="2400" dirty="0" smtClean="0"/>
              <a:t>Distinguendo limitazioni ortopediche da contratture</a:t>
            </a:r>
          </a:p>
          <a:p>
            <a:pPr eaLnBrk="1" hangingPunct="1">
              <a:buClr>
                <a:srgbClr val="FF0000"/>
              </a:buClr>
              <a:buFont typeface="Wingdings" pitchFamily="2" charset="2"/>
              <a:buChar char="ü"/>
            </a:pPr>
            <a:r>
              <a:rPr lang="it-IT" sz="2400" dirty="0" smtClean="0">
                <a:solidFill>
                  <a:srgbClr val="FFFF00"/>
                </a:solidFill>
              </a:rPr>
              <a:t>Senza forzare, senza provocare disagio</a:t>
            </a:r>
          </a:p>
          <a:p>
            <a:pPr eaLnBrk="1" hangingPunct="1">
              <a:buClr>
                <a:srgbClr val="FF0000"/>
              </a:buClr>
              <a:buFont typeface="Wingdings" pitchFamily="2" charset="2"/>
              <a:buChar char="ü"/>
            </a:pPr>
            <a:r>
              <a:rPr lang="it-IT" sz="2400" dirty="0" smtClean="0"/>
              <a:t>Con tranquillità, creando un </a:t>
            </a:r>
            <a:r>
              <a:rPr lang="it-IT" sz="2400" i="1" dirty="0" err="1" smtClean="0"/>
              <a:t>setting</a:t>
            </a:r>
            <a:r>
              <a:rPr lang="it-IT" sz="2400" i="1" dirty="0" smtClean="0"/>
              <a:t> </a:t>
            </a:r>
            <a:r>
              <a:rPr lang="it-IT" sz="2400" dirty="0" smtClean="0"/>
              <a:t>confortevole</a:t>
            </a:r>
          </a:p>
          <a:p>
            <a:pPr eaLnBrk="1" hangingPunct="1">
              <a:buClr>
                <a:srgbClr val="FF0000"/>
              </a:buClr>
              <a:buFont typeface="Wingdings" pitchFamily="2" charset="2"/>
              <a:buChar char="ü"/>
            </a:pPr>
            <a:r>
              <a:rPr lang="it-IT" sz="2400" dirty="0" smtClean="0">
                <a:solidFill>
                  <a:srgbClr val="FFFF00"/>
                </a:solidFill>
              </a:rPr>
              <a:t>Informando l’utente sul perché e il come</a:t>
            </a:r>
          </a:p>
        </p:txBody>
      </p:sp>
      <p:sp>
        <p:nvSpPr>
          <p:cNvPr id="4" name="Rectangle 2"/>
          <p:cNvSpPr txBox="1">
            <a:spLocks noChangeArrowheads="1"/>
          </p:cNvSpPr>
          <p:nvPr/>
        </p:nvSpPr>
        <p:spPr bwMode="auto">
          <a:xfrm>
            <a:off x="214313" y="142875"/>
            <a:ext cx="8929687" cy="714375"/>
          </a:xfrm>
          <a:prstGeom prst="rect">
            <a:avLst/>
          </a:prstGeom>
          <a:noFill/>
          <a:ln w="9525">
            <a:noFill/>
            <a:miter lim="800000"/>
            <a:headEnd/>
            <a:tailEnd/>
          </a:ln>
        </p:spPr>
        <p:txBody>
          <a:bodyPr anchor="b">
            <a:normAutofit fontScale="97500"/>
          </a:bodyPr>
          <a:lstStyle/>
          <a:p>
            <a:pPr>
              <a:defRPr/>
            </a:pPr>
            <a:r>
              <a:rPr lang="it-IT" sz="3200" kern="0" dirty="0">
                <a:solidFill>
                  <a:srgbClr val="66FF33"/>
                </a:solidFill>
                <a:latin typeface="+mj-lt"/>
                <a:ea typeface="+mj-ea"/>
                <a:cs typeface="+mj-cs"/>
              </a:rPr>
              <a:t>Valutare la mobilità passiva: come si fa</a:t>
            </a:r>
          </a:p>
        </p:txBody>
      </p:sp>
      <p:sp>
        <p:nvSpPr>
          <p:cNvPr id="218116" name="Segnaposto numero diapositiva 4"/>
          <p:cNvSpPr>
            <a:spLocks noGrp="1"/>
          </p:cNvSpPr>
          <p:nvPr>
            <p:ph type="sldNum" sz="quarter" idx="12"/>
          </p:nvPr>
        </p:nvSpPr>
        <p:spPr>
          <a:noFill/>
        </p:spPr>
        <p:txBody>
          <a:bodyPr/>
          <a:lstStyle/>
          <a:p>
            <a:fld id="{248929F6-D7D3-4A31-8272-8703CBE29581}" type="slidenum">
              <a:rPr lang="it-IT" smtClean="0"/>
              <a:pPr/>
              <a:t>62</a:t>
            </a:fld>
            <a:endParaRPr lang="it-IT" smtClean="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7651">
                                            <p:txEl>
                                              <p:pRg st="7" end="7"/>
                                            </p:txEl>
                                          </p:spTgt>
                                        </p:tgtEl>
                                        <p:attrNameLst>
                                          <p:attrName>style.visibility</p:attrName>
                                        </p:attrNameLst>
                                      </p:cBhvr>
                                      <p:to>
                                        <p:strVal val="visible"/>
                                      </p:to>
                                    </p:set>
                                    <p:anim calcmode="lin" valueType="num">
                                      <p:cBhvr additive="base">
                                        <p:cTn id="49" dur="500" fill="hold"/>
                                        <p:tgtEl>
                                          <p:spTgt spid="2765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765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7651">
                                            <p:txEl>
                                              <p:pRg st="8" end="8"/>
                                            </p:txEl>
                                          </p:spTgt>
                                        </p:tgtEl>
                                        <p:attrNameLst>
                                          <p:attrName>style.visibility</p:attrName>
                                        </p:attrNameLst>
                                      </p:cBhvr>
                                      <p:to>
                                        <p:strVal val="visible"/>
                                      </p:to>
                                    </p:set>
                                    <p:anim calcmode="lin" valueType="num">
                                      <p:cBhvr additive="base">
                                        <p:cTn id="55" dur="500" fill="hold"/>
                                        <p:tgtEl>
                                          <p:spTgt spid="2765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7651">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7651">
                                            <p:txEl>
                                              <p:pRg st="9" end="9"/>
                                            </p:txEl>
                                          </p:spTgt>
                                        </p:tgtEl>
                                        <p:attrNameLst>
                                          <p:attrName>style.visibility</p:attrName>
                                        </p:attrNameLst>
                                      </p:cBhvr>
                                      <p:to>
                                        <p:strVal val="visible"/>
                                      </p:to>
                                    </p:set>
                                    <p:anim calcmode="lin" valueType="num">
                                      <p:cBhvr additive="base">
                                        <p:cTn id="61" dur="500" fill="hold"/>
                                        <p:tgtEl>
                                          <p:spTgt spid="27651">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7651">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685800" y="142875"/>
            <a:ext cx="7772400" cy="838200"/>
          </a:xfrm>
        </p:spPr>
        <p:txBody>
          <a:bodyPr/>
          <a:lstStyle/>
          <a:p>
            <a:pPr eaLnBrk="1" hangingPunct="1"/>
            <a:r>
              <a:rPr lang="it-IT" sz="3300" b="1" dirty="0" smtClean="0">
                <a:solidFill>
                  <a:srgbClr val="00FF00"/>
                </a:solidFill>
              </a:rPr>
              <a:t>Spasmi estensori da controllare?</a:t>
            </a:r>
            <a:endParaRPr lang="it-IT" sz="3300" b="1" noProof="1" smtClean="0">
              <a:solidFill>
                <a:srgbClr val="00FF00"/>
              </a:solidFill>
            </a:endParaRPr>
          </a:p>
        </p:txBody>
      </p:sp>
      <p:pic>
        <p:nvPicPr>
          <p:cNvPr id="482308" name="Picture 4" descr="004JOD~1"/>
          <p:cNvPicPr>
            <a:picLocks noChangeAspect="1" noChangeArrowheads="1"/>
          </p:cNvPicPr>
          <p:nvPr/>
        </p:nvPicPr>
        <p:blipFill>
          <a:blip r:embed="rId4" cstate="print"/>
          <a:srcRect l="10124" t="15511" r="12823" b="8318"/>
          <a:stretch>
            <a:fillRect/>
          </a:stretch>
        </p:blipFill>
        <p:spPr bwMode="auto">
          <a:xfrm>
            <a:off x="1793875" y="1143000"/>
            <a:ext cx="2660650" cy="4429125"/>
          </a:xfrm>
          <a:prstGeom prst="rect">
            <a:avLst/>
          </a:prstGeom>
          <a:noFill/>
          <a:ln w="38100">
            <a:solidFill>
              <a:srgbClr val="000000"/>
            </a:solidFill>
            <a:miter lim="800000"/>
            <a:headEnd/>
            <a:tailEnd/>
          </a:ln>
        </p:spPr>
      </p:pic>
      <p:pic>
        <p:nvPicPr>
          <p:cNvPr id="482309" name="Picture 5" descr="005JOD~1"/>
          <p:cNvPicPr>
            <a:picLocks noChangeAspect="1" noChangeArrowheads="1"/>
          </p:cNvPicPr>
          <p:nvPr/>
        </p:nvPicPr>
        <p:blipFill>
          <a:blip r:embed="rId5" cstate="print"/>
          <a:srcRect l="20247" t="8992" r="4762" b="4321"/>
          <a:stretch>
            <a:fillRect/>
          </a:stretch>
        </p:blipFill>
        <p:spPr bwMode="auto">
          <a:xfrm>
            <a:off x="5700713" y="1143000"/>
            <a:ext cx="2282825" cy="4456113"/>
          </a:xfrm>
          <a:prstGeom prst="rect">
            <a:avLst/>
          </a:prstGeom>
          <a:noFill/>
          <a:ln w="38100">
            <a:solidFill>
              <a:srgbClr val="000000"/>
            </a:solidFill>
            <a:miter lim="800000"/>
            <a:headEnd/>
            <a:tailEnd/>
          </a:ln>
        </p:spPr>
      </p:pic>
      <p:sp>
        <p:nvSpPr>
          <p:cNvPr id="220165" name="AutoShape 6">
            <a:hlinkClick r:id="" action="ppaction://hlinkshowjump?jump=lastslideviewed" highlightClick="1"/>
          </p:cNvPr>
          <p:cNvSpPr>
            <a:spLocks noChangeArrowheads="1"/>
          </p:cNvSpPr>
          <p:nvPr/>
        </p:nvSpPr>
        <p:spPr bwMode="auto">
          <a:xfrm>
            <a:off x="611188" y="5734050"/>
            <a:ext cx="720725" cy="504825"/>
          </a:xfrm>
          <a:prstGeom prst="actionButtonBackPrevious">
            <a:avLst/>
          </a:prstGeom>
          <a:solidFill>
            <a:srgbClr val="FFFF00"/>
          </a:solidFill>
          <a:ln w="9525">
            <a:noFill/>
            <a:miter lim="800000"/>
            <a:headEnd/>
            <a:tailEnd/>
          </a:ln>
        </p:spPr>
        <p:txBody>
          <a:bodyPr wrap="none" anchor="ctr"/>
          <a:lstStyle/>
          <a:p>
            <a:endParaRPr lang="it-IT"/>
          </a:p>
        </p:txBody>
      </p:sp>
      <p:sp>
        <p:nvSpPr>
          <p:cNvPr id="220166" name="Segnaposto numero diapositiva 5"/>
          <p:cNvSpPr>
            <a:spLocks noGrp="1"/>
          </p:cNvSpPr>
          <p:nvPr>
            <p:ph type="sldNum" sz="quarter" idx="12"/>
          </p:nvPr>
        </p:nvSpPr>
        <p:spPr>
          <a:noFill/>
        </p:spPr>
        <p:txBody>
          <a:bodyPr/>
          <a:lstStyle/>
          <a:p>
            <a:fld id="{4C7B8F03-10C4-41C1-9DCE-113A17BA4BB2}" type="slidenum">
              <a:rPr lang="it-IT" smtClean="0"/>
              <a:pPr/>
              <a:t>63</a:t>
            </a:fld>
            <a:endParaRPr lang="it-IT" smtClean="0"/>
          </a:p>
        </p:txBody>
      </p:sp>
      <p:sp>
        <p:nvSpPr>
          <p:cNvPr id="7" name="Rectangle 2"/>
          <p:cNvSpPr txBox="1">
            <a:spLocks noChangeArrowheads="1"/>
          </p:cNvSpPr>
          <p:nvPr/>
        </p:nvSpPr>
        <p:spPr bwMode="auto">
          <a:xfrm>
            <a:off x="1571625" y="5734050"/>
            <a:ext cx="6786563" cy="838200"/>
          </a:xfrm>
          <a:prstGeom prst="rect">
            <a:avLst/>
          </a:prstGeom>
          <a:noFill/>
          <a:ln w="9525">
            <a:noFill/>
            <a:miter lim="800000"/>
            <a:headEnd/>
            <a:tailEnd/>
          </a:ln>
        </p:spPr>
        <p:txBody>
          <a:bodyPr anchor="ctr"/>
          <a:lstStyle/>
          <a:p>
            <a:pPr algn="ctr">
              <a:defRPr/>
            </a:pPr>
            <a:r>
              <a:rPr kumimoji="0" lang="it-IT" sz="3300" kern="0" dirty="0" smtClean="0">
                <a:solidFill>
                  <a:srgbClr val="00FF00"/>
                </a:solidFill>
                <a:latin typeface="+mj-lt"/>
                <a:ea typeface="+mj-ea"/>
                <a:cs typeface="+mj-cs"/>
              </a:rPr>
              <a:t>No: anca </a:t>
            </a:r>
            <a:r>
              <a:rPr kumimoji="0" lang="it-IT" sz="3300" kern="0" dirty="0">
                <a:solidFill>
                  <a:srgbClr val="00FF00"/>
                </a:solidFill>
                <a:latin typeface="+mj-lt"/>
                <a:ea typeface="+mj-ea"/>
                <a:cs typeface="+mj-cs"/>
              </a:rPr>
              <a:t>rigida da accogliere!</a:t>
            </a:r>
            <a:endParaRPr kumimoji="0" lang="it-IT" sz="3300" kern="0" noProof="1">
              <a:solidFill>
                <a:srgbClr val="00FF00"/>
              </a:solidFill>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2308"/>
                                        </p:tgtEl>
                                        <p:attrNameLst>
                                          <p:attrName>style.visibility</p:attrName>
                                        </p:attrNameLst>
                                      </p:cBhvr>
                                      <p:to>
                                        <p:strVal val="visible"/>
                                      </p:to>
                                    </p:set>
                                    <p:anim calcmode="lin" valueType="num">
                                      <p:cBhvr additive="base">
                                        <p:cTn id="7" dur="500" fill="hold"/>
                                        <p:tgtEl>
                                          <p:spTgt spid="482308"/>
                                        </p:tgtEl>
                                        <p:attrNameLst>
                                          <p:attrName>ppt_x</p:attrName>
                                        </p:attrNameLst>
                                      </p:cBhvr>
                                      <p:tavLst>
                                        <p:tav tm="0">
                                          <p:val>
                                            <p:strVal val="0-#ppt_w/2"/>
                                          </p:val>
                                        </p:tav>
                                        <p:tav tm="100000">
                                          <p:val>
                                            <p:strVal val="#ppt_x"/>
                                          </p:val>
                                        </p:tav>
                                      </p:tavLst>
                                    </p:anim>
                                    <p:anim calcmode="lin" valueType="num">
                                      <p:cBhvr additive="base">
                                        <p:cTn id="8" dur="500" fill="hold"/>
                                        <p:tgtEl>
                                          <p:spTgt spid="4823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482306"/>
                                        </p:tgtEl>
                                        <p:attrNameLst>
                                          <p:attrName>style.visibility</p:attrName>
                                        </p:attrNameLst>
                                      </p:cBhvr>
                                      <p:to>
                                        <p:strVal val="visible"/>
                                      </p:to>
                                    </p:set>
                                    <p:anim calcmode="lin" valueType="num">
                                      <p:cBhvr additive="base">
                                        <p:cTn id="11" dur="500" fill="hold"/>
                                        <p:tgtEl>
                                          <p:spTgt spid="482306"/>
                                        </p:tgtEl>
                                        <p:attrNameLst>
                                          <p:attrName>ppt_x</p:attrName>
                                        </p:attrNameLst>
                                      </p:cBhvr>
                                      <p:tavLst>
                                        <p:tav tm="0">
                                          <p:val>
                                            <p:strVal val="#ppt_x"/>
                                          </p:val>
                                        </p:tav>
                                        <p:tav tm="100000">
                                          <p:val>
                                            <p:strVal val="#ppt_x"/>
                                          </p:val>
                                        </p:tav>
                                      </p:tavLst>
                                    </p:anim>
                                    <p:anim calcmode="lin" valueType="num">
                                      <p:cBhvr additive="base">
                                        <p:cTn id="12" dur="500" fill="hold"/>
                                        <p:tgtEl>
                                          <p:spTgt spid="4823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82309"/>
                                        </p:tgtEl>
                                        <p:attrNameLst>
                                          <p:attrName>style.visibility</p:attrName>
                                        </p:attrNameLst>
                                      </p:cBhvr>
                                      <p:to>
                                        <p:strVal val="visible"/>
                                      </p:to>
                                    </p:set>
                                    <p:anim calcmode="lin" valueType="num">
                                      <p:cBhvr additive="base">
                                        <p:cTn id="17" dur="500" fill="hold"/>
                                        <p:tgtEl>
                                          <p:spTgt spid="482309"/>
                                        </p:tgtEl>
                                        <p:attrNameLst>
                                          <p:attrName>ppt_x</p:attrName>
                                        </p:attrNameLst>
                                      </p:cBhvr>
                                      <p:tavLst>
                                        <p:tav tm="0">
                                          <p:val>
                                            <p:strVal val="0-#ppt_w/2"/>
                                          </p:val>
                                        </p:tav>
                                        <p:tav tm="100000">
                                          <p:val>
                                            <p:strVal val="#ppt_x"/>
                                          </p:val>
                                        </p:tav>
                                      </p:tavLst>
                                    </p:anim>
                                    <p:anim calcmode="lin" valueType="num">
                                      <p:cBhvr additive="base">
                                        <p:cTn id="18" dur="500" fill="hold"/>
                                        <p:tgtEl>
                                          <p:spTgt spid="4823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3000364" y="2571744"/>
            <a:ext cx="3429024" cy="990600"/>
          </a:xfrm>
        </p:spPr>
        <p:txBody>
          <a:bodyPr/>
          <a:lstStyle/>
          <a:p>
            <a:pPr algn="ctr"/>
            <a:r>
              <a:rPr lang="it-IT" dirty="0" smtClean="0">
                <a:hlinkClick r:id="rId3" action="ppaction://hlinkpres?slideindex=1&amp;slidetitle="/>
              </a:rPr>
              <a:t>cinture pelviche</a:t>
            </a:r>
            <a:endParaRPr lang="it-IT" dirty="0"/>
          </a:p>
        </p:txBody>
      </p:sp>
      <p:sp>
        <p:nvSpPr>
          <p:cNvPr id="3" name="Segnaposto numero diapositiva 2"/>
          <p:cNvSpPr>
            <a:spLocks noGrp="1"/>
          </p:cNvSpPr>
          <p:nvPr>
            <p:ph type="sldNum" sz="quarter" idx="12"/>
          </p:nvPr>
        </p:nvSpPr>
        <p:spPr/>
        <p:txBody>
          <a:bodyPr/>
          <a:lstStyle/>
          <a:p>
            <a:pPr>
              <a:defRPr/>
            </a:pPr>
            <a:fld id="{9505ACDE-A841-4928-8152-4A168EA59DA8}" type="slidenum">
              <a:rPr lang="it-IT" smtClean="0"/>
              <a:pPr>
                <a:defRPr/>
              </a:pPr>
              <a:t>64</a:t>
            </a:fld>
            <a:endParaRPr lang="it-IT"/>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14300" y="142875"/>
            <a:ext cx="8915400" cy="990600"/>
          </a:xfrm>
        </p:spPr>
        <p:txBody>
          <a:bodyPr/>
          <a:lstStyle/>
          <a:p>
            <a:pPr eaLnBrk="1" hangingPunct="1"/>
            <a:r>
              <a:rPr lang="it-IT" sz="3000" b="1" dirty="0" smtClean="0">
                <a:solidFill>
                  <a:srgbClr val="FF5050"/>
                </a:solidFill>
              </a:rPr>
              <a:t>Una cintura pelvica </a:t>
            </a:r>
            <a:r>
              <a:rPr lang="it-IT" sz="3000" b="1" u="sng" dirty="0" smtClean="0">
                <a:solidFill>
                  <a:srgbClr val="FF5050"/>
                </a:solidFill>
              </a:rPr>
              <a:t>ci vuole sempre</a:t>
            </a:r>
            <a:r>
              <a:rPr lang="it-IT" sz="3000" b="1" dirty="0" smtClean="0">
                <a:solidFill>
                  <a:srgbClr val="FF5050"/>
                </a:solidFill>
              </a:rPr>
              <a:t> quando si usa un sostegno anteriore di tronco</a:t>
            </a:r>
          </a:p>
        </p:txBody>
      </p:sp>
      <p:pic>
        <p:nvPicPr>
          <p:cNvPr id="223235" name="Picture 3" descr="Aut_2317"/>
          <p:cNvPicPr>
            <a:picLocks noGrp="1" noChangeAspect="1" noChangeArrowheads="1"/>
          </p:cNvPicPr>
          <p:nvPr>
            <p:ph idx="1"/>
          </p:nvPr>
        </p:nvPicPr>
        <p:blipFill>
          <a:blip r:embed="rId3" cstate="print"/>
          <a:srcRect/>
          <a:stretch>
            <a:fillRect/>
          </a:stretch>
        </p:blipFill>
        <p:spPr>
          <a:xfrm>
            <a:off x="4929188" y="1285875"/>
            <a:ext cx="2719387" cy="3625850"/>
          </a:xfrm>
          <a:noFill/>
        </p:spPr>
      </p:pic>
      <p:pic>
        <p:nvPicPr>
          <p:cNvPr id="223236" name="Picture 4" descr="Aut_2320"/>
          <p:cNvPicPr>
            <a:picLocks noChangeAspect="1" noChangeArrowheads="1"/>
          </p:cNvPicPr>
          <p:nvPr/>
        </p:nvPicPr>
        <p:blipFill>
          <a:blip r:embed="rId4" cstate="print"/>
          <a:srcRect/>
          <a:stretch>
            <a:fillRect/>
          </a:stretch>
        </p:blipFill>
        <p:spPr bwMode="auto">
          <a:xfrm>
            <a:off x="1643063" y="1285875"/>
            <a:ext cx="2757487" cy="3676650"/>
          </a:xfrm>
          <a:prstGeom prst="rect">
            <a:avLst/>
          </a:prstGeom>
          <a:noFill/>
          <a:ln w="9525">
            <a:noFill/>
            <a:miter lim="800000"/>
            <a:headEnd/>
            <a:tailEnd/>
          </a:ln>
        </p:spPr>
      </p:pic>
      <p:sp>
        <p:nvSpPr>
          <p:cNvPr id="223237" name="Segnaposto numero diapositiva 4"/>
          <p:cNvSpPr>
            <a:spLocks noGrp="1"/>
          </p:cNvSpPr>
          <p:nvPr>
            <p:ph type="sldNum" sz="quarter" idx="12"/>
          </p:nvPr>
        </p:nvSpPr>
        <p:spPr>
          <a:noFill/>
        </p:spPr>
        <p:txBody>
          <a:bodyPr/>
          <a:lstStyle/>
          <a:p>
            <a:fld id="{D4529867-0FC7-46D0-AF73-74CB6953FDF3}" type="slidenum">
              <a:rPr lang="it-IT" smtClean="0"/>
              <a:pPr/>
              <a:t>65</a:t>
            </a:fld>
            <a:endParaRPr lang="it-IT" smtClean="0"/>
          </a:p>
        </p:txBody>
      </p:sp>
      <p:sp>
        <p:nvSpPr>
          <p:cNvPr id="6" name="Rectangle 2"/>
          <p:cNvSpPr txBox="1">
            <a:spLocks noChangeArrowheads="1"/>
          </p:cNvSpPr>
          <p:nvPr/>
        </p:nvSpPr>
        <p:spPr bwMode="auto">
          <a:xfrm>
            <a:off x="142875" y="5643563"/>
            <a:ext cx="8929688" cy="990600"/>
          </a:xfrm>
          <a:prstGeom prst="rect">
            <a:avLst/>
          </a:prstGeom>
          <a:noFill/>
          <a:ln w="9525">
            <a:noFill/>
            <a:miter lim="800000"/>
            <a:headEnd/>
            <a:tailEnd/>
          </a:ln>
        </p:spPr>
        <p:txBody>
          <a:bodyPr anchor="b"/>
          <a:lstStyle/>
          <a:p>
            <a:pPr>
              <a:defRPr/>
            </a:pPr>
            <a:r>
              <a:rPr kumimoji="0" lang="it-IT" sz="3000" b="0" kern="0" dirty="0">
                <a:solidFill>
                  <a:srgbClr val="FFFF66"/>
                </a:solidFill>
                <a:latin typeface="+mj-lt"/>
                <a:ea typeface="+mj-ea"/>
                <a:cs typeface="+mj-cs"/>
              </a:rPr>
              <a:t>Più di 100 morti l’anno (USA) per strangolamento da cinture di contenzione </a:t>
            </a:r>
          </a:p>
          <a:p>
            <a:pPr>
              <a:lnSpc>
                <a:spcPts val="2200"/>
              </a:lnSpc>
              <a:defRPr/>
            </a:pPr>
            <a:r>
              <a:rPr kumimoji="0" lang="it-IT" sz="2000" b="0" kern="0" dirty="0">
                <a:solidFill>
                  <a:srgbClr val="FFFF66"/>
                </a:solidFill>
                <a:latin typeface="+mj-lt"/>
                <a:ea typeface="+mj-ea"/>
                <a:cs typeface="+mj-cs"/>
              </a:rPr>
              <a:t>(</a:t>
            </a:r>
            <a:r>
              <a:rPr kumimoji="0" lang="en-US" sz="2000" b="0" kern="0" dirty="0">
                <a:solidFill>
                  <a:schemeClr val="tx2"/>
                </a:solidFill>
                <a:latin typeface="+mj-lt"/>
                <a:ea typeface="+mj-ea"/>
                <a:cs typeface="+mj-cs"/>
              </a:rPr>
              <a:t>Review of the use of physical restraints and lap belts with wheelchair users. Chaves ES et al, 2007</a:t>
            </a:r>
            <a:r>
              <a:rPr kumimoji="0" lang="en-US" sz="2000" b="0" kern="0" dirty="0">
                <a:solidFill>
                  <a:srgbClr val="FFFF66"/>
                </a:solidFill>
                <a:latin typeface="+mj-lt"/>
                <a:ea typeface="+mj-ea"/>
                <a:cs typeface="+mj-cs"/>
              </a:rPr>
              <a:t>)</a:t>
            </a:r>
            <a:r>
              <a:rPr kumimoji="0" lang="it-IT" sz="3000" b="0" kern="0" dirty="0">
                <a:solidFill>
                  <a:srgbClr val="FFFF66"/>
                </a:solidFill>
                <a:latin typeface="+mj-lt"/>
                <a:ea typeface="+mj-ea"/>
                <a:cs typeface="+mj-cs"/>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1143000"/>
            <a:ext cx="3581400" cy="3048000"/>
          </a:xfrm>
        </p:spPr>
        <p:txBody>
          <a:bodyPr/>
          <a:lstStyle/>
          <a:p>
            <a:pPr eaLnBrk="1" hangingPunct="1"/>
            <a:r>
              <a:rPr lang="it-IT" sz="2800" b="1" smtClean="0">
                <a:solidFill>
                  <a:srgbClr val="00FF00"/>
                </a:solidFill>
              </a:rPr>
              <a:t>Fornire comfort e stabilità: </a:t>
            </a:r>
            <a:r>
              <a:rPr lang="it-IT" sz="2800" b="1" smtClean="0">
                <a:solidFill>
                  <a:schemeClr val="tx1"/>
                </a:solidFill>
              </a:rPr>
              <a:t>il primo passo per tranquillizzare gli utenti agitati</a:t>
            </a:r>
          </a:p>
        </p:txBody>
      </p:sp>
      <p:pic>
        <p:nvPicPr>
          <p:cNvPr id="224259" name="Picture 3" descr="Del Bondio"/>
          <p:cNvPicPr>
            <a:picLocks noGrp="1" noChangeAspect="1" noChangeArrowheads="1"/>
          </p:cNvPicPr>
          <p:nvPr>
            <p:ph idx="1"/>
          </p:nvPr>
        </p:nvPicPr>
        <p:blipFill>
          <a:blip r:embed="rId3" cstate="print"/>
          <a:srcRect/>
          <a:stretch>
            <a:fillRect/>
          </a:stretch>
        </p:blipFill>
        <p:spPr>
          <a:xfrm>
            <a:off x="4267200" y="914400"/>
            <a:ext cx="3943350" cy="5257800"/>
          </a:xfrm>
          <a:noFill/>
        </p:spPr>
      </p:pic>
      <p:sp>
        <p:nvSpPr>
          <p:cNvPr id="224260" name="Segnaposto numero diapositiva 3"/>
          <p:cNvSpPr>
            <a:spLocks noGrp="1"/>
          </p:cNvSpPr>
          <p:nvPr>
            <p:ph type="sldNum" sz="quarter" idx="12"/>
          </p:nvPr>
        </p:nvSpPr>
        <p:spPr>
          <a:noFill/>
        </p:spPr>
        <p:txBody>
          <a:bodyPr/>
          <a:lstStyle/>
          <a:p>
            <a:fld id="{68EC2443-9559-4E16-8FA9-7EC75627E584}" type="slidenum">
              <a:rPr lang="it-IT" smtClean="0"/>
              <a:pPr/>
              <a:t>66</a:t>
            </a:fld>
            <a:endParaRPr lang="it-IT"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1857375"/>
            <a:ext cx="8540750" cy="1143000"/>
          </a:xfrm>
        </p:spPr>
        <p:txBody>
          <a:bodyPr/>
          <a:lstStyle/>
          <a:p>
            <a:pPr>
              <a:defRPr/>
            </a:pPr>
            <a:r>
              <a:rPr lang="it-IT" sz="4000" dirty="0" smtClean="0"/>
              <a:t>A proposito di</a:t>
            </a:r>
            <a:br>
              <a:rPr lang="it-IT" sz="4000" dirty="0" smtClean="0"/>
            </a:br>
            <a:r>
              <a:rPr lang="it-IT" sz="4000" dirty="0" smtClean="0"/>
              <a:t> “controllare la mobilità involontaria” e di “utenti agitati”:</a:t>
            </a:r>
            <a:r>
              <a:rPr lang="it-IT" dirty="0" smtClean="0"/>
              <a:t/>
            </a:r>
            <a:br>
              <a:rPr lang="it-IT" dirty="0" smtClean="0"/>
            </a:br>
            <a:r>
              <a:rPr lang="it-IT" b="1" dirty="0" smtClean="0">
                <a:solidFill>
                  <a:srgbClr val="FFFF00"/>
                </a:solidFill>
              </a:rPr>
              <a:t>i sistemi dinamici </a:t>
            </a:r>
            <a:endParaRPr lang="it-IT" b="1" dirty="0">
              <a:solidFill>
                <a:srgbClr val="FFFF00"/>
              </a:solidFill>
            </a:endParaRPr>
          </a:p>
        </p:txBody>
      </p:sp>
      <p:sp>
        <p:nvSpPr>
          <p:cNvPr id="225283" name="Segnaposto numero diapositiva 2"/>
          <p:cNvSpPr>
            <a:spLocks noGrp="1"/>
          </p:cNvSpPr>
          <p:nvPr>
            <p:ph type="sldNum" sz="quarter" idx="12"/>
          </p:nvPr>
        </p:nvSpPr>
        <p:spPr>
          <a:noFill/>
        </p:spPr>
        <p:txBody>
          <a:bodyPr/>
          <a:lstStyle/>
          <a:p>
            <a:fld id="{237A4CF5-FB0E-4280-AB6C-959691709647}" type="slidenum">
              <a:rPr lang="it-IT" smtClean="0">
                <a:solidFill>
                  <a:srgbClr val="FFFFFF"/>
                </a:solidFill>
              </a:rPr>
              <a:pPr/>
              <a:t>67</a:t>
            </a:fld>
            <a:endParaRPr lang="it-IT" smtClean="0">
              <a:solidFill>
                <a:srgbClr val="FFFFFF"/>
              </a:solidFill>
            </a:endParaRPr>
          </a:p>
        </p:txBody>
      </p:sp>
      <p:sp>
        <p:nvSpPr>
          <p:cNvPr id="4" name="CasellaDiTesto 4"/>
          <p:cNvSpPr txBox="1">
            <a:spLocks noChangeArrowheads="1"/>
          </p:cNvSpPr>
          <p:nvPr/>
        </p:nvSpPr>
        <p:spPr bwMode="auto">
          <a:xfrm>
            <a:off x="428625" y="3859213"/>
            <a:ext cx="8572500" cy="1570037"/>
          </a:xfrm>
          <a:prstGeom prst="rect">
            <a:avLst/>
          </a:prstGeom>
          <a:noFill/>
          <a:ln w="9525">
            <a:noFill/>
            <a:miter lim="800000"/>
            <a:headEnd/>
            <a:tailEnd/>
          </a:ln>
        </p:spPr>
        <p:txBody>
          <a:bodyPr>
            <a:spAutoFit/>
          </a:bodyPr>
          <a:lstStyle/>
          <a:p>
            <a:pPr>
              <a:defRPr/>
            </a:pPr>
            <a:r>
              <a:rPr lang="it-IT" i="1" dirty="0">
                <a:solidFill>
                  <a:srgbClr val="FF9999"/>
                </a:solidFill>
                <a:latin typeface="Tahoma"/>
                <a:cs typeface="Arial" charset="0"/>
              </a:rPr>
              <a:t>i sistemi che lasciano “</a:t>
            </a:r>
            <a:r>
              <a:rPr lang="it-IT" i="1" dirty="0" smtClean="0">
                <a:solidFill>
                  <a:srgbClr val="FF9999"/>
                </a:solidFill>
                <a:latin typeface="Tahoma"/>
                <a:cs typeface="Arial" charset="0"/>
              </a:rPr>
              <a:t>sfogare i movimenti”, </a:t>
            </a:r>
            <a:r>
              <a:rPr lang="it-IT" i="1" dirty="0">
                <a:solidFill>
                  <a:srgbClr val="FF9999"/>
                </a:solidFill>
                <a:latin typeface="Tahoma"/>
                <a:cs typeface="Arial" charset="0"/>
              </a:rPr>
              <a:t>cioè:</a:t>
            </a:r>
          </a:p>
          <a:p>
            <a:pPr marL="182563" indent="-182563">
              <a:buFont typeface="Arial" pitchFamily="34" charset="0"/>
              <a:buChar char="•"/>
              <a:defRPr/>
            </a:pPr>
            <a:r>
              <a:rPr lang="it-IT" i="1" dirty="0">
                <a:solidFill>
                  <a:srgbClr val="FF9999"/>
                </a:solidFill>
                <a:latin typeface="Tahoma"/>
                <a:cs typeface="Arial" charset="0"/>
              </a:rPr>
              <a:t>lasciano cambiare temporaneamente postura in modo controllato …</a:t>
            </a:r>
          </a:p>
          <a:p>
            <a:pPr marL="182563" indent="-182563">
              <a:buFont typeface="Arial" pitchFamily="34" charset="0"/>
              <a:buChar char="•"/>
              <a:defRPr/>
            </a:pPr>
            <a:r>
              <a:rPr lang="it-IT" i="1" dirty="0">
                <a:solidFill>
                  <a:srgbClr val="FF9999"/>
                </a:solidFill>
                <a:latin typeface="Tahoma"/>
                <a:cs typeface="Arial" charset="0"/>
              </a:rPr>
              <a:t>… poi riportano nella postura di partenza</a:t>
            </a:r>
            <a:endParaRPr lang="it-IT" dirty="0">
              <a:solidFill>
                <a:srgbClr val="FF9999"/>
              </a:solidFill>
              <a:latin typeface="Tahoma"/>
              <a:cs typeface="Arial"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301625" y="142875"/>
            <a:ext cx="8540750" cy="571481"/>
          </a:xfrm>
        </p:spPr>
        <p:txBody>
          <a:bodyPr/>
          <a:lstStyle/>
          <a:p>
            <a:pPr>
              <a:defRPr/>
            </a:pPr>
            <a:r>
              <a:rPr lang="it-IT" sz="3600" b="1" i="1" dirty="0" smtClean="0">
                <a:solidFill>
                  <a:srgbClr val="FF99CC"/>
                </a:solidFill>
              </a:rPr>
              <a:t>I sistemi dinamici</a:t>
            </a:r>
            <a:endParaRPr lang="it-IT" sz="3600" b="1" i="1" dirty="0">
              <a:solidFill>
                <a:srgbClr val="FF99CC"/>
              </a:solidFill>
            </a:endParaRPr>
          </a:p>
        </p:txBody>
      </p:sp>
      <p:sp>
        <p:nvSpPr>
          <p:cNvPr id="4" name="Segnaposto contenuto 3"/>
          <p:cNvSpPr>
            <a:spLocks noGrp="1"/>
          </p:cNvSpPr>
          <p:nvPr>
            <p:ph idx="1"/>
          </p:nvPr>
        </p:nvSpPr>
        <p:spPr>
          <a:xfrm>
            <a:off x="158750" y="1000125"/>
            <a:ext cx="8556653" cy="2214561"/>
          </a:xfrm>
        </p:spPr>
        <p:txBody>
          <a:bodyPr>
            <a:normAutofit fontScale="92500"/>
          </a:bodyPr>
          <a:lstStyle/>
          <a:p>
            <a:pPr>
              <a:buFont typeface="Arial" charset="0"/>
              <a:buNone/>
              <a:defRPr/>
            </a:pPr>
            <a:r>
              <a:rPr lang="it-IT" dirty="0" smtClean="0">
                <a:solidFill>
                  <a:srgbClr val="FFFF00"/>
                </a:solidFill>
              </a:rPr>
              <a:t>Possono essere molto utili </a:t>
            </a:r>
            <a:r>
              <a:rPr lang="it-IT" i="1" dirty="0" smtClean="0">
                <a:solidFill>
                  <a:srgbClr val="FFFF00"/>
                </a:solidFill>
              </a:rPr>
              <a:t>almeno</a:t>
            </a:r>
            <a:r>
              <a:rPr lang="it-IT" dirty="0" smtClean="0">
                <a:solidFill>
                  <a:srgbClr val="FFFF00"/>
                </a:solidFill>
              </a:rPr>
              <a:t> per i soggetti:</a:t>
            </a:r>
          </a:p>
          <a:p>
            <a:pPr>
              <a:buFont typeface="Arial" pitchFamily="34" charset="0"/>
              <a:buChar char="►"/>
              <a:defRPr/>
            </a:pPr>
            <a:r>
              <a:rPr lang="it-IT" sz="2800" dirty="0" smtClean="0"/>
              <a:t>con forte mobilità involontaria</a:t>
            </a:r>
          </a:p>
          <a:p>
            <a:pPr>
              <a:buFont typeface="Arial" pitchFamily="34" charset="0"/>
              <a:buChar char="►"/>
              <a:defRPr/>
            </a:pPr>
            <a:r>
              <a:rPr lang="it-IT" sz="2800" dirty="0" smtClean="0"/>
              <a:t>che compiono movimenti autolesivi </a:t>
            </a:r>
          </a:p>
          <a:p>
            <a:pPr>
              <a:buFont typeface="Arial" pitchFamily="34" charset="0"/>
              <a:buChar char="►"/>
              <a:defRPr/>
            </a:pPr>
            <a:r>
              <a:rPr lang="it-IT" sz="2800" dirty="0" smtClean="0"/>
              <a:t>che si muovono per </a:t>
            </a:r>
            <a:r>
              <a:rPr lang="it-IT" sz="2800" dirty="0" err="1" smtClean="0"/>
              <a:t>autostimolarsi</a:t>
            </a:r>
            <a:endParaRPr lang="it-IT" sz="2800" dirty="0" smtClean="0"/>
          </a:p>
        </p:txBody>
      </p:sp>
      <p:sp>
        <p:nvSpPr>
          <p:cNvPr id="226308" name="Segnaposto numero diapositiva 2"/>
          <p:cNvSpPr>
            <a:spLocks noGrp="1"/>
          </p:cNvSpPr>
          <p:nvPr>
            <p:ph type="sldNum" sz="quarter" idx="12"/>
          </p:nvPr>
        </p:nvSpPr>
        <p:spPr>
          <a:noFill/>
        </p:spPr>
        <p:txBody>
          <a:bodyPr/>
          <a:lstStyle/>
          <a:p>
            <a:fld id="{441093AA-7D02-40D6-A990-0F1DFD9E733F}" type="slidenum">
              <a:rPr lang="it-IT" smtClean="0">
                <a:solidFill>
                  <a:srgbClr val="FFFFFF"/>
                </a:solidFill>
              </a:rPr>
              <a:pPr/>
              <a:t>68</a:t>
            </a:fld>
            <a:endParaRPr lang="it-IT" smtClean="0">
              <a:solidFill>
                <a:srgbClr val="FFFFFF"/>
              </a:solidFill>
            </a:endParaRPr>
          </a:p>
        </p:txBody>
      </p:sp>
      <p:pic>
        <p:nvPicPr>
          <p:cNvPr id="15" name="Picture 9" descr="DSC_0739"/>
          <p:cNvPicPr>
            <a:picLocks noChangeAspect="1" noChangeArrowheads="1"/>
          </p:cNvPicPr>
          <p:nvPr/>
        </p:nvPicPr>
        <p:blipFill>
          <a:blip r:embed="rId3" cstate="print">
            <a:lum bright="12000" contrast="24000"/>
          </a:blip>
          <a:srcRect t="7428" b="7892"/>
          <a:stretch>
            <a:fillRect/>
          </a:stretch>
        </p:blipFill>
        <p:spPr bwMode="auto">
          <a:xfrm>
            <a:off x="428596" y="3571876"/>
            <a:ext cx="2179503" cy="2776542"/>
          </a:xfrm>
          <a:prstGeom prst="rect">
            <a:avLst/>
          </a:prstGeom>
          <a:noFill/>
          <a:ln w="19050">
            <a:solidFill>
              <a:srgbClr val="000000"/>
            </a:solidFill>
            <a:miter lim="800000"/>
            <a:headEnd/>
            <a:tailEnd/>
          </a:ln>
        </p:spPr>
      </p:pic>
      <p:pic>
        <p:nvPicPr>
          <p:cNvPr id="16" name="Picture 10" descr="DSC_0740"/>
          <p:cNvPicPr>
            <a:picLocks noChangeAspect="1" noChangeArrowheads="1"/>
          </p:cNvPicPr>
          <p:nvPr/>
        </p:nvPicPr>
        <p:blipFill>
          <a:blip r:embed="rId4" cstate="print">
            <a:lum bright="6000" contrast="30000"/>
          </a:blip>
          <a:srcRect t="12468" b="12727"/>
          <a:stretch>
            <a:fillRect/>
          </a:stretch>
        </p:blipFill>
        <p:spPr bwMode="auto">
          <a:xfrm>
            <a:off x="3143240" y="3657592"/>
            <a:ext cx="2443170" cy="2743208"/>
          </a:xfrm>
          <a:prstGeom prst="rect">
            <a:avLst/>
          </a:prstGeom>
          <a:noFill/>
          <a:ln w="19050">
            <a:solidFill>
              <a:srgbClr val="000000"/>
            </a:solidFill>
            <a:miter lim="800000"/>
            <a:headEnd/>
            <a:tailEnd/>
          </a:ln>
        </p:spPr>
      </p:pic>
      <p:pic>
        <p:nvPicPr>
          <p:cNvPr id="17" name="Immagine 16" descr="Immagine1.png"/>
          <p:cNvPicPr>
            <a:picLocks noChangeAspect="1"/>
          </p:cNvPicPr>
          <p:nvPr/>
        </p:nvPicPr>
        <p:blipFill>
          <a:blip r:embed="rId5" cstate="print"/>
          <a:stretch>
            <a:fillRect/>
          </a:stretch>
        </p:blipFill>
        <p:spPr>
          <a:xfrm>
            <a:off x="6072198" y="3500438"/>
            <a:ext cx="2603659" cy="2871951"/>
          </a:xfrm>
          <a:prstGeom prst="rect">
            <a:avLst/>
          </a:prstGeom>
        </p:spPr>
      </p:pic>
      <p:sp>
        <p:nvSpPr>
          <p:cNvPr id="18" name="Freccia ad arco 17"/>
          <p:cNvSpPr/>
          <p:nvPr/>
        </p:nvSpPr>
        <p:spPr>
          <a:xfrm rot="2107343">
            <a:off x="8233043" y="3442242"/>
            <a:ext cx="624764" cy="259268"/>
          </a:xfrm>
          <a:prstGeom prst="circularArrow">
            <a:avLst>
              <a:gd name="adj1" fmla="val 12500"/>
              <a:gd name="adj2" fmla="val 1402390"/>
              <a:gd name="adj3" fmla="val 20457681"/>
              <a:gd name="adj4" fmla="val 10559865"/>
              <a:gd name="adj5"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it-IT" sz="1800" b="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301625" y="142875"/>
            <a:ext cx="8540750" cy="571481"/>
          </a:xfrm>
        </p:spPr>
        <p:txBody>
          <a:bodyPr/>
          <a:lstStyle/>
          <a:p>
            <a:pPr>
              <a:defRPr/>
            </a:pPr>
            <a:r>
              <a:rPr lang="it-IT" sz="3600" b="1" i="1" dirty="0" smtClean="0">
                <a:solidFill>
                  <a:srgbClr val="FF99CC"/>
                </a:solidFill>
              </a:rPr>
              <a:t>I sistemi dinamici</a:t>
            </a:r>
            <a:endParaRPr lang="it-IT" sz="3600" b="1" i="1" dirty="0">
              <a:solidFill>
                <a:srgbClr val="FF99CC"/>
              </a:solidFill>
            </a:endParaRPr>
          </a:p>
        </p:txBody>
      </p:sp>
      <p:sp>
        <p:nvSpPr>
          <p:cNvPr id="4" name="Segnaposto contenuto 3"/>
          <p:cNvSpPr>
            <a:spLocks noGrp="1"/>
          </p:cNvSpPr>
          <p:nvPr>
            <p:ph idx="1"/>
          </p:nvPr>
        </p:nvSpPr>
        <p:spPr>
          <a:xfrm>
            <a:off x="158750" y="1000125"/>
            <a:ext cx="8842375" cy="5857875"/>
          </a:xfrm>
        </p:spPr>
        <p:txBody>
          <a:bodyPr>
            <a:normAutofit/>
          </a:bodyPr>
          <a:lstStyle/>
          <a:p>
            <a:pPr>
              <a:buFont typeface="Arial" pitchFamily="34" charset="0"/>
              <a:buNone/>
              <a:defRPr/>
            </a:pPr>
            <a:r>
              <a:rPr lang="it-IT" sz="2800" dirty="0" smtClean="0">
                <a:solidFill>
                  <a:srgbClr val="FFFF00"/>
                </a:solidFill>
              </a:rPr>
              <a:t>Che benefici possono dare?</a:t>
            </a:r>
          </a:p>
          <a:p>
            <a:pPr marL="342900" lvl="1" indent="-342900">
              <a:buClr>
                <a:schemeClr val="hlink"/>
              </a:buClr>
              <a:buSzPct val="80000"/>
              <a:buFont typeface="Arial" charset="0"/>
              <a:buChar char="►"/>
              <a:defRPr/>
            </a:pPr>
            <a:r>
              <a:rPr lang="it-IT" sz="2400" dirty="0" smtClean="0">
                <a:solidFill>
                  <a:srgbClr val="FFFFFF"/>
                </a:solidFill>
              </a:rPr>
              <a:t>Meno forza e durata degli spasmi e più mobilità “libera” </a:t>
            </a:r>
            <a:r>
              <a:rPr lang="it-IT" sz="2400" dirty="0" smtClean="0">
                <a:solidFill>
                  <a:srgbClr val="FFFFFF"/>
                </a:solidFill>
                <a:sym typeface="Wingdings"/>
              </a:rPr>
              <a:t></a:t>
            </a:r>
            <a:endParaRPr lang="it-IT" sz="2400" dirty="0" smtClean="0">
              <a:solidFill>
                <a:srgbClr val="FFFFFF"/>
              </a:solidFill>
            </a:endParaRPr>
          </a:p>
          <a:p>
            <a:pPr marL="742950" lvl="2" indent="-342900">
              <a:defRPr/>
            </a:pPr>
            <a:r>
              <a:rPr lang="it-IT" dirty="0" smtClean="0">
                <a:solidFill>
                  <a:srgbClr val="FFFFFF"/>
                </a:solidFill>
              </a:rPr>
              <a:t>meno dolori </a:t>
            </a:r>
            <a:r>
              <a:rPr lang="it-IT" dirty="0" err="1" smtClean="0">
                <a:solidFill>
                  <a:srgbClr val="FFFFFF"/>
                </a:solidFill>
              </a:rPr>
              <a:t>muscoloarticolari</a:t>
            </a:r>
            <a:r>
              <a:rPr lang="it-IT" dirty="0" smtClean="0">
                <a:solidFill>
                  <a:srgbClr val="FFFFFF"/>
                </a:solidFill>
              </a:rPr>
              <a:t> (ginocchia, anche, schiena)</a:t>
            </a:r>
          </a:p>
          <a:p>
            <a:pPr marL="742950" lvl="2" indent="-342900">
              <a:defRPr/>
            </a:pPr>
            <a:r>
              <a:rPr lang="it-IT" dirty="0" smtClean="0">
                <a:solidFill>
                  <a:srgbClr val="FFFFFF"/>
                </a:solidFill>
              </a:rPr>
              <a:t>meno pressioni /strofinamenti cutanei</a:t>
            </a:r>
          </a:p>
          <a:p>
            <a:pPr>
              <a:defRPr/>
            </a:pPr>
            <a:r>
              <a:rPr lang="it-IT" sz="2400" dirty="0" smtClean="0">
                <a:solidFill>
                  <a:srgbClr val="FFFFFF"/>
                </a:solidFill>
              </a:rPr>
              <a:t>Più stabilità posturale</a:t>
            </a:r>
          </a:p>
          <a:p>
            <a:pPr>
              <a:defRPr/>
            </a:pPr>
            <a:r>
              <a:rPr lang="it-IT" sz="2400" dirty="0" smtClean="0">
                <a:solidFill>
                  <a:srgbClr val="FFFFFF"/>
                </a:solidFill>
              </a:rPr>
              <a:t>Smorzamento degli urti di chi “percuote” la carrozzina</a:t>
            </a:r>
          </a:p>
          <a:p>
            <a:pPr>
              <a:defRPr/>
            </a:pPr>
            <a:r>
              <a:rPr lang="it-IT" sz="2400" dirty="0" smtClean="0">
                <a:solidFill>
                  <a:srgbClr val="FFFFFF"/>
                </a:solidFill>
              </a:rPr>
              <a:t>Migliore fonazione - estendendo il tronco</a:t>
            </a:r>
          </a:p>
          <a:p>
            <a:pPr>
              <a:defRPr/>
            </a:pPr>
            <a:r>
              <a:rPr lang="it-IT" sz="2400" dirty="0" smtClean="0">
                <a:solidFill>
                  <a:srgbClr val="FFFFFF"/>
                </a:solidFill>
              </a:rPr>
              <a:t>Migliore respirazione, deglutizione, fonazione - estendendo il capo</a:t>
            </a:r>
          </a:p>
          <a:p>
            <a:pPr>
              <a:defRPr/>
            </a:pPr>
            <a:r>
              <a:rPr lang="it-IT" sz="2400" dirty="0" smtClean="0">
                <a:solidFill>
                  <a:srgbClr val="FFFFFF"/>
                </a:solidFill>
              </a:rPr>
              <a:t>Meno rotture di sistemi di postura e carrozzine</a:t>
            </a:r>
          </a:p>
          <a:p>
            <a:pPr>
              <a:defRPr/>
            </a:pPr>
            <a:r>
              <a:rPr lang="it-IT" sz="2400" dirty="0" smtClean="0">
                <a:solidFill>
                  <a:srgbClr val="FFFFFF"/>
                </a:solidFill>
              </a:rPr>
              <a:t>Incremento (positivo!) del tono per i soggetti ipotonici? (“</a:t>
            </a:r>
            <a:r>
              <a:rPr lang="it-IT" sz="2400" i="1" dirty="0" smtClean="0">
                <a:solidFill>
                  <a:srgbClr val="FFFFFF"/>
                </a:solidFill>
              </a:rPr>
              <a:t>allenamento alla resistenza muscolare</a:t>
            </a:r>
            <a:r>
              <a:rPr lang="it-IT" sz="2400" dirty="0" smtClean="0">
                <a:solidFill>
                  <a:srgbClr val="FFFFFF"/>
                </a:solidFill>
              </a:rPr>
              <a:t>”)</a:t>
            </a:r>
          </a:p>
        </p:txBody>
      </p:sp>
      <p:sp>
        <p:nvSpPr>
          <p:cNvPr id="226308" name="Segnaposto numero diapositiva 2"/>
          <p:cNvSpPr>
            <a:spLocks noGrp="1"/>
          </p:cNvSpPr>
          <p:nvPr>
            <p:ph type="sldNum" sz="quarter" idx="12"/>
          </p:nvPr>
        </p:nvSpPr>
        <p:spPr>
          <a:noFill/>
        </p:spPr>
        <p:txBody>
          <a:bodyPr/>
          <a:lstStyle/>
          <a:p>
            <a:fld id="{441093AA-7D02-40D6-A990-0F1DFD9E733F}" type="slidenum">
              <a:rPr lang="it-IT" smtClean="0">
                <a:solidFill>
                  <a:srgbClr val="FFFFFF"/>
                </a:solidFill>
              </a:rPr>
              <a:pPr/>
              <a:t>69</a:t>
            </a:fld>
            <a:endParaRPr lang="it-IT" smtClean="0">
              <a:solidFill>
                <a:srgbClr val="FFFFFF"/>
              </a:solidFill>
            </a:endParaRPr>
          </a:p>
        </p:txBody>
      </p:sp>
      <p:sp>
        <p:nvSpPr>
          <p:cNvPr id="6" name="CasellaDiTesto 5"/>
          <p:cNvSpPr txBox="1">
            <a:spLocks noChangeArrowheads="1"/>
          </p:cNvSpPr>
          <p:nvPr/>
        </p:nvSpPr>
        <p:spPr bwMode="auto">
          <a:xfrm>
            <a:off x="6484966" y="2609847"/>
            <a:ext cx="2087562" cy="461963"/>
          </a:xfrm>
          <a:prstGeom prst="rect">
            <a:avLst/>
          </a:prstGeom>
          <a:solidFill>
            <a:srgbClr val="EC2712"/>
          </a:solidFill>
          <a:ln w="9525">
            <a:noFill/>
            <a:miter lim="800000"/>
            <a:headEnd/>
            <a:tailEnd/>
          </a:ln>
        </p:spPr>
        <p:txBody>
          <a:bodyPr wrap="none">
            <a:spAutoFit/>
          </a:bodyPr>
          <a:lstStyle/>
          <a:p>
            <a:r>
              <a:rPr lang="it-IT" dirty="0" smtClean="0">
                <a:solidFill>
                  <a:srgbClr val="FFFFFF"/>
                </a:solidFill>
                <a:latin typeface="Tahoma"/>
              </a:rPr>
              <a:t>Più comfort!</a:t>
            </a:r>
            <a:endParaRPr lang="it-IT" dirty="0">
              <a:solidFill>
                <a:srgbClr val="FFFFFF"/>
              </a:solidFill>
              <a:latin typeface="Tahom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 calcmode="lin" valueType="num">
                                      <p:cBhvr additive="base">
                                        <p:cTn id="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 calcmode="lin" valueType="num">
                                      <p:cBhvr additive="base">
                                        <p:cTn id="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04800" y="214290"/>
            <a:ext cx="8153400" cy="703263"/>
          </a:xfrm>
        </p:spPr>
        <p:txBody>
          <a:bodyPr/>
          <a:lstStyle/>
          <a:p>
            <a:pPr algn="ctr" eaLnBrk="1" hangingPunct="1"/>
            <a:r>
              <a:rPr lang="it-IT" b="1" dirty="0" smtClean="0">
                <a:solidFill>
                  <a:srgbClr val="00FF00"/>
                </a:solidFill>
              </a:rPr>
              <a:t>Il cuscino è usato come si deve?</a:t>
            </a:r>
          </a:p>
        </p:txBody>
      </p:sp>
      <p:pic>
        <p:nvPicPr>
          <p:cNvPr id="256005" name="Picture 5"/>
          <p:cNvPicPr>
            <a:picLocks noChangeArrowheads="1"/>
          </p:cNvPicPr>
          <p:nvPr/>
        </p:nvPicPr>
        <p:blipFill>
          <a:blip r:embed="rId4" cstate="print"/>
          <a:srcRect l="25208" t="5882" r="28374" b="4411"/>
          <a:stretch>
            <a:fillRect/>
          </a:stretch>
        </p:blipFill>
        <p:spPr bwMode="auto">
          <a:xfrm>
            <a:off x="2643174" y="1142984"/>
            <a:ext cx="2286000" cy="2514600"/>
          </a:xfrm>
          <a:prstGeom prst="rect">
            <a:avLst/>
          </a:prstGeom>
          <a:noFill/>
          <a:ln w="9525">
            <a:noFill/>
            <a:miter lim="800000"/>
            <a:headEnd/>
            <a:tailEnd/>
          </a:ln>
        </p:spPr>
      </p:pic>
      <p:graphicFrame>
        <p:nvGraphicFramePr>
          <p:cNvPr id="256006" name="Object 6"/>
          <p:cNvGraphicFramePr>
            <a:graphicFrameLocks noChangeAspect="1"/>
          </p:cNvGraphicFramePr>
          <p:nvPr/>
        </p:nvGraphicFramePr>
        <p:xfrm>
          <a:off x="6643702" y="1071546"/>
          <a:ext cx="1809750" cy="2667000"/>
        </p:xfrm>
        <a:graphic>
          <a:graphicData uri="http://schemas.openxmlformats.org/presentationml/2006/ole">
            <p:oleObj spid="_x0000_s1479682" name="Documento Imaging" r:id="rId5" imgW="6562800" imgH="5619600" progId="">
              <p:embed/>
            </p:oleObj>
          </a:graphicData>
        </a:graphic>
      </p:graphicFrame>
      <p:sp>
        <p:nvSpPr>
          <p:cNvPr id="256007" name="AutoShape 7"/>
          <p:cNvSpPr>
            <a:spLocks noChangeArrowheads="1"/>
          </p:cNvSpPr>
          <p:nvPr/>
        </p:nvSpPr>
        <p:spPr bwMode="auto">
          <a:xfrm>
            <a:off x="5286380" y="2214554"/>
            <a:ext cx="1128712" cy="609600"/>
          </a:xfrm>
          <a:prstGeom prst="rightArrow">
            <a:avLst>
              <a:gd name="adj1" fmla="val 50000"/>
              <a:gd name="adj2" fmla="val 46289"/>
            </a:avLst>
          </a:prstGeom>
          <a:solidFill>
            <a:srgbClr val="FF0000"/>
          </a:solidFill>
          <a:ln w="12700" cap="sq">
            <a:solidFill>
              <a:schemeClr val="tx1"/>
            </a:solidFill>
            <a:miter lim="800000"/>
            <a:headEnd type="none" w="sm" len="sm"/>
            <a:tailEnd type="none" w="sm" len="sm"/>
          </a:ln>
        </p:spPr>
        <p:txBody>
          <a:bodyPr wrap="none" anchor="ctr"/>
          <a:lstStyle/>
          <a:p>
            <a:endParaRPr lang="it-IT">
              <a:solidFill>
                <a:srgbClr val="F8F8F8"/>
              </a:solidFill>
            </a:endParaRPr>
          </a:p>
        </p:txBody>
      </p:sp>
      <p:sp>
        <p:nvSpPr>
          <p:cNvPr id="1032" name="Segnaposto numero diapositiva 7"/>
          <p:cNvSpPr>
            <a:spLocks noGrp="1"/>
          </p:cNvSpPr>
          <p:nvPr>
            <p:ph type="sldNum" sz="quarter" idx="12"/>
          </p:nvPr>
        </p:nvSpPr>
        <p:spPr>
          <a:xfrm>
            <a:off x="6858000" y="3733806"/>
            <a:ext cx="1905000" cy="457200"/>
          </a:xfrm>
          <a:noFill/>
        </p:spPr>
        <p:txBody>
          <a:bodyPr/>
          <a:lstStyle/>
          <a:p>
            <a:fld id="{F5392967-BB08-4E34-B24C-3FE7C91C6AF7}" type="slidenum">
              <a:rPr lang="it-IT" smtClean="0">
                <a:solidFill>
                  <a:srgbClr val="F8F8F8"/>
                </a:solidFill>
              </a:rPr>
              <a:pPr/>
              <a:t>7</a:t>
            </a:fld>
            <a:endParaRPr lang="it-IT" smtClean="0">
              <a:solidFill>
                <a:srgbClr val="F8F8F8"/>
              </a:solidFill>
            </a:endParaRPr>
          </a:p>
        </p:txBody>
      </p:sp>
      <p:sp>
        <p:nvSpPr>
          <p:cNvPr id="2058" name="CasellaDiTesto 9"/>
          <p:cNvSpPr txBox="1">
            <a:spLocks noChangeArrowheads="1"/>
          </p:cNvSpPr>
          <p:nvPr/>
        </p:nvSpPr>
        <p:spPr bwMode="auto">
          <a:xfrm>
            <a:off x="381000" y="3824294"/>
            <a:ext cx="8507413" cy="461962"/>
          </a:xfrm>
          <a:prstGeom prst="rect">
            <a:avLst/>
          </a:prstGeom>
          <a:solidFill>
            <a:srgbClr val="FF0000"/>
          </a:solidFill>
          <a:ln w="9525">
            <a:noFill/>
            <a:miter lim="800000"/>
            <a:headEnd/>
            <a:tailEnd/>
          </a:ln>
        </p:spPr>
        <p:txBody>
          <a:bodyPr wrap="none">
            <a:spAutoFit/>
          </a:bodyPr>
          <a:lstStyle/>
          <a:p>
            <a:pPr marL="0" lvl="1"/>
            <a:r>
              <a:rPr lang="it-IT" dirty="0">
                <a:solidFill>
                  <a:srgbClr val="F8F8F8"/>
                </a:solidFill>
              </a:rPr>
              <a:t>il cuscino deve stare (1) fermo (2) su una base stabile</a:t>
            </a:r>
          </a:p>
        </p:txBody>
      </p:sp>
      <p:sp>
        <p:nvSpPr>
          <p:cNvPr id="2059" name="CasellaDiTesto 10"/>
          <p:cNvSpPr txBox="1">
            <a:spLocks noChangeArrowheads="1"/>
          </p:cNvSpPr>
          <p:nvPr/>
        </p:nvSpPr>
        <p:spPr bwMode="auto">
          <a:xfrm>
            <a:off x="395288" y="3027369"/>
            <a:ext cx="2087562" cy="830262"/>
          </a:xfrm>
          <a:prstGeom prst="rect">
            <a:avLst/>
          </a:prstGeom>
          <a:solidFill>
            <a:srgbClr val="FF0000"/>
          </a:solidFill>
          <a:ln w="9525">
            <a:noFill/>
            <a:miter lim="800000"/>
            <a:headEnd/>
            <a:tailEnd/>
          </a:ln>
        </p:spPr>
        <p:txBody>
          <a:bodyPr wrap="none">
            <a:spAutoFit/>
          </a:bodyPr>
          <a:lstStyle/>
          <a:p>
            <a:pPr marL="0" lvl="1"/>
            <a:r>
              <a:rPr lang="it-IT" dirty="0">
                <a:solidFill>
                  <a:srgbClr val="F8F8F8"/>
                </a:solidFill>
              </a:rPr>
              <a:t>Un dettaglio</a:t>
            </a:r>
          </a:p>
          <a:p>
            <a:pPr marL="0" lvl="1"/>
            <a:r>
              <a:rPr lang="it-IT" dirty="0">
                <a:solidFill>
                  <a:srgbClr val="F8F8F8"/>
                </a:solidFill>
              </a:rPr>
              <a:t>importante:</a:t>
            </a:r>
          </a:p>
        </p:txBody>
      </p:sp>
      <p:sp>
        <p:nvSpPr>
          <p:cNvPr id="13" name="Rettangolo 12"/>
          <p:cNvSpPr/>
          <p:nvPr/>
        </p:nvSpPr>
        <p:spPr>
          <a:xfrm>
            <a:off x="0" y="4429132"/>
            <a:ext cx="8929718" cy="794064"/>
          </a:xfrm>
          <a:prstGeom prst="rect">
            <a:avLst/>
          </a:prstGeom>
        </p:spPr>
        <p:txBody>
          <a:bodyPr wrap="square">
            <a:spAutoFit/>
          </a:bodyPr>
          <a:lstStyle/>
          <a:p>
            <a:pPr marL="676275" lvl="1" indent="-400050">
              <a:lnSpc>
                <a:spcPct val="95000"/>
              </a:lnSpc>
              <a:buClr>
                <a:srgbClr val="FF0000"/>
              </a:buClr>
              <a:buSzPct val="110000"/>
            </a:pPr>
            <a:r>
              <a:rPr lang="it-IT" dirty="0" smtClean="0">
                <a:solidFill>
                  <a:srgbClr val="FF0000"/>
                </a:solidFill>
              </a:rPr>
              <a:t>( 1) </a:t>
            </a:r>
            <a:r>
              <a:rPr lang="it-IT" dirty="0" smtClean="0">
                <a:solidFill>
                  <a:srgbClr val="F8F8F8"/>
                </a:solidFill>
              </a:rPr>
              <a:t>Usiamo il velcro; </a:t>
            </a:r>
            <a:r>
              <a:rPr lang="it-IT" dirty="0" smtClean="0">
                <a:solidFill>
                  <a:srgbClr val="FF0000"/>
                </a:solidFill>
              </a:rPr>
              <a:t>(2) </a:t>
            </a:r>
            <a:r>
              <a:rPr lang="it-IT" dirty="0" smtClean="0">
                <a:solidFill>
                  <a:srgbClr val="F8F8F8"/>
                </a:solidFill>
              </a:rPr>
              <a:t>usiamo una base rigida </a:t>
            </a:r>
          </a:p>
          <a:p>
            <a:pPr marL="676275" lvl="1" indent="-400050">
              <a:lnSpc>
                <a:spcPct val="95000"/>
              </a:lnSpc>
              <a:buClr>
                <a:srgbClr val="FF0000"/>
              </a:buClr>
              <a:buSzPct val="110000"/>
            </a:pPr>
            <a:r>
              <a:rPr lang="it-IT" dirty="0" smtClean="0">
                <a:solidFill>
                  <a:srgbClr val="F8F8F8"/>
                </a:solidFill>
              </a:rPr>
              <a:t> o teniamo tesa la tela del sedile</a:t>
            </a:r>
          </a:p>
        </p:txBody>
      </p:sp>
      <p:sp>
        <p:nvSpPr>
          <p:cNvPr id="14" name="Rettangolo 13"/>
          <p:cNvSpPr/>
          <p:nvPr/>
        </p:nvSpPr>
        <p:spPr>
          <a:xfrm>
            <a:off x="142844" y="5317582"/>
            <a:ext cx="8858280" cy="1495794"/>
          </a:xfrm>
          <a:prstGeom prst="rect">
            <a:avLst/>
          </a:prstGeom>
        </p:spPr>
        <p:txBody>
          <a:bodyPr wrap="square">
            <a:spAutoFit/>
          </a:bodyPr>
          <a:lstStyle/>
          <a:p>
            <a:pPr marL="276225" indent="-276225">
              <a:lnSpc>
                <a:spcPct val="95000"/>
              </a:lnSpc>
              <a:buClr>
                <a:srgbClr val="FF0000"/>
              </a:buClr>
              <a:buSzPct val="110000"/>
            </a:pPr>
            <a:r>
              <a:rPr lang="it-IT" dirty="0" smtClean="0">
                <a:solidFill>
                  <a:srgbClr val="66FFFF"/>
                </a:solidFill>
              </a:rPr>
              <a:t>È posizionato bene?</a:t>
            </a:r>
          </a:p>
          <a:p>
            <a:pPr marL="676275" lvl="1" indent="-276225">
              <a:lnSpc>
                <a:spcPct val="95000"/>
              </a:lnSpc>
              <a:buClr>
                <a:srgbClr val="FF0000"/>
              </a:buClr>
              <a:buSzPct val="110000"/>
              <a:buFont typeface="Arial" pitchFamily="34" charset="0"/>
              <a:buChar char="•"/>
            </a:pPr>
            <a:r>
              <a:rPr lang="it-IT" dirty="0" smtClean="0">
                <a:solidFill>
                  <a:srgbClr val="F8F8F8"/>
                </a:solidFill>
              </a:rPr>
              <a:t>il cuscino va usato nel giusto orientamento …</a:t>
            </a:r>
          </a:p>
          <a:p>
            <a:pPr marL="676275" lvl="1" indent="-276225">
              <a:lnSpc>
                <a:spcPct val="95000"/>
              </a:lnSpc>
              <a:buClr>
                <a:srgbClr val="FF0000"/>
              </a:buClr>
              <a:buSzPct val="110000"/>
              <a:buFont typeface="Arial" pitchFamily="34" charset="0"/>
              <a:buChar char="•"/>
            </a:pPr>
            <a:r>
              <a:rPr lang="it-IT" dirty="0" smtClean="0">
                <a:solidFill>
                  <a:srgbClr val="F8F8F8"/>
                </a:solidFill>
              </a:rPr>
              <a:t>… e nella posizione in cui dà il sostegno previsto</a:t>
            </a:r>
          </a:p>
          <a:p>
            <a:pPr marL="676275" lvl="1" indent="-276225">
              <a:lnSpc>
                <a:spcPct val="95000"/>
              </a:lnSpc>
              <a:buClr>
                <a:srgbClr val="FF0000"/>
              </a:buClr>
              <a:buSzPct val="110000"/>
              <a:buFont typeface="Arial" pitchFamily="34" charset="0"/>
              <a:buChar char="•"/>
            </a:pPr>
            <a:r>
              <a:rPr lang="it-IT" i="1" dirty="0" smtClean="0">
                <a:solidFill>
                  <a:srgbClr val="FFFF00"/>
                </a:solidFill>
              </a:rPr>
              <a:t>Bisogna dare istruzioni adeguate e controllare!</a:t>
            </a:r>
            <a:endParaRPr lang="it-IT" dirty="0">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6005"/>
                                        </p:tgtEl>
                                        <p:attrNameLst>
                                          <p:attrName>style.visibility</p:attrName>
                                        </p:attrNameLst>
                                      </p:cBhvr>
                                      <p:to>
                                        <p:strVal val="visible"/>
                                      </p:to>
                                    </p:set>
                                    <p:anim calcmode="lin" valueType="num">
                                      <p:cBhvr additive="base">
                                        <p:cTn id="7" dur="500" fill="hold"/>
                                        <p:tgtEl>
                                          <p:spTgt spid="256005"/>
                                        </p:tgtEl>
                                        <p:attrNameLst>
                                          <p:attrName>ppt_x</p:attrName>
                                        </p:attrNameLst>
                                      </p:cBhvr>
                                      <p:tavLst>
                                        <p:tav tm="0">
                                          <p:val>
                                            <p:strVal val="1+#ppt_w/2"/>
                                          </p:val>
                                        </p:tav>
                                        <p:tav tm="100000">
                                          <p:val>
                                            <p:strVal val="#ppt_x"/>
                                          </p:val>
                                        </p:tav>
                                      </p:tavLst>
                                    </p:anim>
                                    <p:anim calcmode="lin" valueType="num">
                                      <p:cBhvr additive="base">
                                        <p:cTn id="8" dur="500" fill="hold"/>
                                        <p:tgtEl>
                                          <p:spTgt spid="25600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6007"/>
                                        </p:tgtEl>
                                        <p:attrNameLst>
                                          <p:attrName>style.visibility</p:attrName>
                                        </p:attrNameLst>
                                      </p:cBhvr>
                                      <p:to>
                                        <p:strVal val="visible"/>
                                      </p:to>
                                    </p:set>
                                    <p:anim calcmode="lin" valueType="num">
                                      <p:cBhvr additive="base">
                                        <p:cTn id="11" dur="500" fill="hold"/>
                                        <p:tgtEl>
                                          <p:spTgt spid="256007"/>
                                        </p:tgtEl>
                                        <p:attrNameLst>
                                          <p:attrName>ppt_x</p:attrName>
                                        </p:attrNameLst>
                                      </p:cBhvr>
                                      <p:tavLst>
                                        <p:tav tm="0">
                                          <p:val>
                                            <p:strVal val="0-#ppt_w/2"/>
                                          </p:val>
                                        </p:tav>
                                        <p:tav tm="100000">
                                          <p:val>
                                            <p:strVal val="#ppt_x"/>
                                          </p:val>
                                        </p:tav>
                                      </p:tavLst>
                                    </p:anim>
                                    <p:anim calcmode="lin" valueType="num">
                                      <p:cBhvr additive="base">
                                        <p:cTn id="12" dur="500" fill="hold"/>
                                        <p:tgtEl>
                                          <p:spTgt spid="25600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6006"/>
                                        </p:tgtEl>
                                        <p:attrNameLst>
                                          <p:attrName>style.visibility</p:attrName>
                                        </p:attrNameLst>
                                      </p:cBhvr>
                                      <p:to>
                                        <p:strVal val="visible"/>
                                      </p:to>
                                    </p:set>
                                    <p:anim calcmode="lin" valueType="num">
                                      <p:cBhvr additive="base">
                                        <p:cTn id="15" dur="500" fill="hold"/>
                                        <p:tgtEl>
                                          <p:spTgt spid="256006"/>
                                        </p:tgtEl>
                                        <p:attrNameLst>
                                          <p:attrName>ppt_x</p:attrName>
                                        </p:attrNameLst>
                                      </p:cBhvr>
                                      <p:tavLst>
                                        <p:tav tm="0">
                                          <p:val>
                                            <p:strVal val="0-#ppt_w/2"/>
                                          </p:val>
                                        </p:tav>
                                        <p:tav tm="100000">
                                          <p:val>
                                            <p:strVal val="#ppt_x"/>
                                          </p:val>
                                        </p:tav>
                                      </p:tavLst>
                                    </p:anim>
                                    <p:anim calcmode="lin" valueType="num">
                                      <p:cBhvr additive="base">
                                        <p:cTn id="16" dur="500" fill="hold"/>
                                        <p:tgtEl>
                                          <p:spTgt spid="256006"/>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59"/>
                                        </p:tgtEl>
                                        <p:attrNameLst>
                                          <p:attrName>style.visibility</p:attrName>
                                        </p:attrNameLst>
                                      </p:cBhvr>
                                      <p:to>
                                        <p:strVal val="visible"/>
                                      </p:to>
                                    </p:set>
                                    <p:anim calcmode="lin" valueType="num">
                                      <p:cBhvr additive="base">
                                        <p:cTn id="19" dur="500" fill="hold"/>
                                        <p:tgtEl>
                                          <p:spTgt spid="2059"/>
                                        </p:tgtEl>
                                        <p:attrNameLst>
                                          <p:attrName>ppt_x</p:attrName>
                                        </p:attrNameLst>
                                      </p:cBhvr>
                                      <p:tavLst>
                                        <p:tav tm="0">
                                          <p:val>
                                            <p:strVal val="#ppt_x"/>
                                          </p:val>
                                        </p:tav>
                                        <p:tav tm="100000">
                                          <p:val>
                                            <p:strVal val="#ppt_x"/>
                                          </p:val>
                                        </p:tav>
                                      </p:tavLst>
                                    </p:anim>
                                    <p:anim calcmode="lin" valueType="num">
                                      <p:cBhvr additive="base">
                                        <p:cTn id="20" dur="500" fill="hold"/>
                                        <p:tgtEl>
                                          <p:spTgt spid="20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58"/>
                                        </p:tgtEl>
                                        <p:attrNameLst>
                                          <p:attrName>style.visibility</p:attrName>
                                        </p:attrNameLst>
                                      </p:cBhvr>
                                      <p:to>
                                        <p:strVal val="visible"/>
                                      </p:to>
                                    </p:set>
                                    <p:anim calcmode="lin" valueType="num">
                                      <p:cBhvr additive="base">
                                        <p:cTn id="27" dur="500" fill="hold"/>
                                        <p:tgtEl>
                                          <p:spTgt spid="2058"/>
                                        </p:tgtEl>
                                        <p:attrNameLst>
                                          <p:attrName>ppt_x</p:attrName>
                                        </p:attrNameLst>
                                      </p:cBhvr>
                                      <p:tavLst>
                                        <p:tav tm="0">
                                          <p:val>
                                            <p:strVal val="#ppt_x"/>
                                          </p:val>
                                        </p:tav>
                                        <p:tav tm="100000">
                                          <p:val>
                                            <p:strVal val="#ppt_x"/>
                                          </p:val>
                                        </p:tav>
                                      </p:tavLst>
                                    </p:anim>
                                    <p:anim calcmode="lin" valueType="num">
                                      <p:cBhvr additive="base">
                                        <p:cTn id="28"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7" grpId="0" animBg="1"/>
      <p:bldP spid="2058" grpId="0" animBg="1"/>
      <p:bldP spid="2059" grpId="0" animBg="1"/>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301625" y="142875"/>
            <a:ext cx="8540750" cy="700088"/>
          </a:xfrm>
        </p:spPr>
        <p:txBody>
          <a:bodyPr/>
          <a:lstStyle/>
          <a:p>
            <a:pPr>
              <a:defRPr/>
            </a:pPr>
            <a:r>
              <a:rPr lang="it-IT" sz="3600" b="1" i="1" dirty="0" smtClean="0">
                <a:solidFill>
                  <a:srgbClr val="FF99CC"/>
                </a:solidFill>
              </a:rPr>
              <a:t>I sistemi dinamici </a:t>
            </a:r>
            <a:endParaRPr lang="it-IT" sz="3600" b="1" i="1" dirty="0">
              <a:solidFill>
                <a:srgbClr val="FF99CC"/>
              </a:solidFill>
            </a:endParaRPr>
          </a:p>
        </p:txBody>
      </p:sp>
      <p:sp>
        <p:nvSpPr>
          <p:cNvPr id="4" name="Segnaposto contenuto 3"/>
          <p:cNvSpPr>
            <a:spLocks noGrp="1"/>
          </p:cNvSpPr>
          <p:nvPr>
            <p:ph idx="1"/>
          </p:nvPr>
        </p:nvSpPr>
        <p:spPr>
          <a:xfrm>
            <a:off x="214313" y="1000125"/>
            <a:ext cx="8628062" cy="5572125"/>
          </a:xfrm>
        </p:spPr>
        <p:txBody>
          <a:bodyPr/>
          <a:lstStyle/>
          <a:p>
            <a:pPr>
              <a:buFont typeface="Arial" charset="0"/>
              <a:buNone/>
              <a:defRPr/>
            </a:pPr>
            <a:r>
              <a:rPr lang="it-IT" sz="2800" dirty="0" smtClean="0">
                <a:solidFill>
                  <a:srgbClr val="FFFF00"/>
                </a:solidFill>
              </a:rPr>
              <a:t>Che parti possono essere dinamiche?</a:t>
            </a:r>
          </a:p>
          <a:p>
            <a:pPr>
              <a:buFont typeface="Arial" pitchFamily="34" charset="0"/>
              <a:buChar char="►"/>
              <a:defRPr/>
            </a:pPr>
            <a:r>
              <a:rPr lang="it-IT" sz="2400" dirty="0" smtClean="0"/>
              <a:t>Lo schienale</a:t>
            </a:r>
          </a:p>
          <a:p>
            <a:pPr>
              <a:buFont typeface="Arial" pitchFamily="34" charset="0"/>
              <a:buChar char="►"/>
              <a:defRPr/>
            </a:pPr>
            <a:r>
              <a:rPr lang="it-IT" sz="2400" dirty="0" smtClean="0"/>
              <a:t>Gli appoggiapiedi</a:t>
            </a:r>
          </a:p>
          <a:p>
            <a:pPr>
              <a:buFont typeface="Arial" pitchFamily="34" charset="0"/>
              <a:buChar char="►"/>
              <a:defRPr/>
            </a:pPr>
            <a:r>
              <a:rPr lang="it-IT" sz="2400" dirty="0" smtClean="0"/>
              <a:t>L’appoggiatesta</a:t>
            </a:r>
          </a:p>
          <a:p>
            <a:pPr>
              <a:buFont typeface="Arial" pitchFamily="34" charset="0"/>
              <a:buChar char="►"/>
              <a:defRPr/>
            </a:pPr>
            <a:r>
              <a:rPr lang="it-IT" sz="2400" dirty="0" smtClean="0"/>
              <a:t>I sostegni  mediali o laterali delle ginocchia</a:t>
            </a:r>
          </a:p>
          <a:p>
            <a:pPr>
              <a:buFont typeface="Arial" pitchFamily="34" charset="0"/>
              <a:buChar char="►"/>
              <a:defRPr/>
            </a:pPr>
            <a:r>
              <a:rPr lang="it-IT" sz="2400" dirty="0" smtClean="0"/>
              <a:t>L’intero sistema</a:t>
            </a:r>
          </a:p>
          <a:p>
            <a:pPr>
              <a:buFont typeface="Arial" pitchFamily="34" charset="0"/>
              <a:buChar char="►"/>
              <a:defRPr/>
            </a:pPr>
            <a:r>
              <a:rPr lang="it-IT" sz="2400" dirty="0" smtClean="0"/>
              <a:t>…</a:t>
            </a:r>
          </a:p>
          <a:p>
            <a:pPr>
              <a:buFont typeface="Arial" pitchFamily="34" charset="0"/>
              <a:buNone/>
              <a:defRPr/>
            </a:pPr>
            <a:r>
              <a:rPr lang="it-IT" sz="2800" dirty="0" smtClean="0">
                <a:solidFill>
                  <a:srgbClr val="FFFF00"/>
                </a:solidFill>
              </a:rPr>
              <a:t>Note</a:t>
            </a:r>
          </a:p>
          <a:p>
            <a:pPr>
              <a:defRPr/>
            </a:pPr>
            <a:r>
              <a:rPr lang="it-IT" sz="2400" dirty="0" smtClean="0">
                <a:solidFill>
                  <a:srgbClr val="FFFFFF"/>
                </a:solidFill>
              </a:rPr>
              <a:t>Poiché danno risultati molto buoni, è probabile che i sistemi dinamici si diffondano</a:t>
            </a:r>
          </a:p>
          <a:p>
            <a:pPr>
              <a:defRPr/>
            </a:pPr>
            <a:r>
              <a:rPr lang="it-IT" sz="2400" dirty="0" smtClean="0">
                <a:solidFill>
                  <a:srgbClr val="FFFFFF"/>
                </a:solidFill>
              </a:rPr>
              <a:t>I sistemi in commercio sono ancora costosi, ma i sistemi artigianali non è detto che lo siano</a:t>
            </a:r>
          </a:p>
        </p:txBody>
      </p:sp>
      <p:sp>
        <p:nvSpPr>
          <p:cNvPr id="227332" name="Segnaposto numero diapositiva 2"/>
          <p:cNvSpPr>
            <a:spLocks noGrp="1"/>
          </p:cNvSpPr>
          <p:nvPr>
            <p:ph type="sldNum" sz="quarter" idx="12"/>
          </p:nvPr>
        </p:nvSpPr>
        <p:spPr>
          <a:noFill/>
        </p:spPr>
        <p:txBody>
          <a:bodyPr/>
          <a:lstStyle/>
          <a:p>
            <a:fld id="{2920DCAD-415D-4849-ABB7-9A0F2B4604CE}" type="slidenum">
              <a:rPr lang="it-IT" smtClean="0">
                <a:solidFill>
                  <a:srgbClr val="FFFFFF"/>
                </a:solidFill>
              </a:rPr>
              <a:pPr/>
              <a:t>70</a:t>
            </a:fld>
            <a:endParaRPr lang="it-IT"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214313"/>
            <a:ext cx="8229600" cy="609600"/>
          </a:xfrm>
        </p:spPr>
        <p:txBody>
          <a:bodyPr/>
          <a:lstStyle/>
          <a:p>
            <a:pPr algn="ctr" eaLnBrk="1" hangingPunct="1"/>
            <a:r>
              <a:rPr lang="it-IT" sz="3400" b="1" dirty="0" smtClean="0">
                <a:solidFill>
                  <a:srgbClr val="00FF00"/>
                </a:solidFill>
              </a:rPr>
              <a:t>Il sostegno agli arti superiori</a:t>
            </a:r>
          </a:p>
        </p:txBody>
      </p:sp>
      <p:sp>
        <p:nvSpPr>
          <p:cNvPr id="277507" name="Rectangle 3"/>
          <p:cNvSpPr>
            <a:spLocks noGrp="1" noChangeArrowheads="1"/>
          </p:cNvSpPr>
          <p:nvPr>
            <p:ph type="body" idx="1"/>
          </p:nvPr>
        </p:nvSpPr>
        <p:spPr>
          <a:xfrm>
            <a:off x="71438" y="1071563"/>
            <a:ext cx="6143625" cy="5715000"/>
          </a:xfrm>
        </p:spPr>
        <p:txBody>
          <a:bodyPr>
            <a:normAutofit fontScale="92500" lnSpcReduction="10000"/>
          </a:bodyPr>
          <a:lstStyle/>
          <a:p>
            <a:pPr marL="0" indent="0" eaLnBrk="1" hangingPunct="1">
              <a:buFontTx/>
              <a:buNone/>
              <a:defRPr/>
            </a:pPr>
            <a:r>
              <a:rPr lang="it-IT" sz="2800" b="1" dirty="0" smtClean="0">
                <a:solidFill>
                  <a:schemeClr val="hlink"/>
                </a:solidFill>
              </a:rPr>
              <a:t>È opportuno dare sostegno agli arti superiori:</a:t>
            </a:r>
          </a:p>
          <a:p>
            <a:pPr eaLnBrk="1" hangingPunct="1">
              <a:defRPr/>
            </a:pPr>
            <a:r>
              <a:rPr lang="it-IT" sz="2800" dirty="0" smtClean="0"/>
              <a:t>Se l’appoggio degli avambracci è gradito (</a:t>
            </a:r>
            <a:r>
              <a:rPr lang="it-IT" sz="2800" i="1" dirty="0" smtClean="0"/>
              <a:t>comfort, “alleggerimento del tronco</a:t>
            </a:r>
            <a:r>
              <a:rPr lang="it-IT" sz="2800" dirty="0" smtClean="0"/>
              <a:t>”, sicurezza)</a:t>
            </a:r>
          </a:p>
          <a:p>
            <a:pPr eaLnBrk="1" hangingPunct="1">
              <a:defRPr/>
            </a:pPr>
            <a:r>
              <a:rPr lang="it-IT" sz="2800" dirty="0" smtClean="0">
                <a:solidFill>
                  <a:srgbClr val="FFFF00"/>
                </a:solidFill>
              </a:rPr>
              <a:t>Se le spalle sono paralizzate</a:t>
            </a:r>
          </a:p>
          <a:p>
            <a:pPr eaLnBrk="1" hangingPunct="1">
              <a:defRPr/>
            </a:pPr>
            <a:r>
              <a:rPr lang="it-IT" sz="2800" dirty="0" smtClean="0"/>
              <a:t>Se aiuta a prevenire UDP ischiatiche</a:t>
            </a:r>
          </a:p>
          <a:p>
            <a:pPr eaLnBrk="1" hangingPunct="1">
              <a:defRPr/>
            </a:pPr>
            <a:r>
              <a:rPr lang="it-IT" sz="2800" dirty="0" smtClean="0">
                <a:solidFill>
                  <a:srgbClr val="FFFF00"/>
                </a:solidFill>
              </a:rPr>
              <a:t>Se i braccioli servono alla mobilità </a:t>
            </a:r>
            <a:r>
              <a:rPr lang="it-IT" sz="2800" i="1" dirty="0" smtClean="0">
                <a:solidFill>
                  <a:srgbClr val="FFFF00"/>
                </a:solidFill>
              </a:rPr>
              <a:t>(a trasferirsi</a:t>
            </a:r>
            <a:r>
              <a:rPr lang="it-IT" sz="2800" dirty="0" smtClean="0">
                <a:solidFill>
                  <a:srgbClr val="FFFF00"/>
                </a:solidFill>
              </a:rPr>
              <a:t>, </a:t>
            </a:r>
            <a:r>
              <a:rPr lang="it-IT" sz="2800" i="1" dirty="0" smtClean="0">
                <a:solidFill>
                  <a:srgbClr val="FFFF00"/>
                </a:solidFill>
              </a:rPr>
              <a:t>riposizionarsi, raggiungere, stabilizzarsi nella locomozione assistita o motorizzata)</a:t>
            </a:r>
            <a:endParaRPr lang="it-IT" sz="2800" i="1" dirty="0" smtClean="0">
              <a:solidFill>
                <a:srgbClr val="00FF00"/>
              </a:solidFill>
            </a:endParaRPr>
          </a:p>
          <a:p>
            <a:pPr marL="0" indent="0" algn="ctr" eaLnBrk="1" hangingPunct="1">
              <a:lnSpc>
                <a:spcPct val="110000"/>
              </a:lnSpc>
              <a:buClrTx/>
              <a:buNone/>
            </a:pPr>
            <a:r>
              <a:rPr lang="it-IT" sz="3500" dirty="0" smtClean="0">
                <a:solidFill>
                  <a:srgbClr val="00FF00"/>
                </a:solidFill>
                <a:latin typeface="+mj-lt"/>
              </a:rPr>
              <a:t>… serve molto spesso, quindi</a:t>
            </a:r>
            <a:endParaRPr lang="it-IT" sz="1900" i="1" dirty="0" smtClean="0">
              <a:solidFill>
                <a:srgbClr val="00FF00"/>
              </a:solidFill>
              <a:latin typeface="+mj-lt"/>
            </a:endParaRPr>
          </a:p>
          <a:p>
            <a:pPr eaLnBrk="1" hangingPunct="1">
              <a:defRPr/>
            </a:pPr>
            <a:endParaRPr lang="it-IT" sz="2800" dirty="0" smtClean="0">
              <a:solidFill>
                <a:srgbClr val="FFFF00"/>
              </a:solidFill>
            </a:endParaRPr>
          </a:p>
          <a:p>
            <a:pPr lvl="1" eaLnBrk="1" hangingPunct="1">
              <a:buFontTx/>
              <a:buNone/>
              <a:defRPr/>
            </a:pPr>
            <a:endParaRPr lang="it-IT" dirty="0" smtClean="0"/>
          </a:p>
        </p:txBody>
      </p:sp>
      <p:sp>
        <p:nvSpPr>
          <p:cNvPr id="228356" name="Segnaposto numero diapositiva 3"/>
          <p:cNvSpPr>
            <a:spLocks noGrp="1"/>
          </p:cNvSpPr>
          <p:nvPr>
            <p:ph type="sldNum" sz="quarter" idx="12"/>
          </p:nvPr>
        </p:nvSpPr>
        <p:spPr>
          <a:noFill/>
        </p:spPr>
        <p:txBody>
          <a:bodyPr/>
          <a:lstStyle/>
          <a:p>
            <a:fld id="{978641A8-0A5B-41C9-A499-A1752A6D93DD}" type="slidenum">
              <a:rPr lang="it-IT" smtClean="0">
                <a:latin typeface="Arial" charset="0"/>
              </a:rPr>
              <a:pPr/>
              <a:t>71</a:t>
            </a:fld>
            <a:endParaRPr lang="it-IT" smtClean="0">
              <a:latin typeface="Arial" charset="0"/>
            </a:endParaRPr>
          </a:p>
        </p:txBody>
      </p:sp>
      <p:pic>
        <p:nvPicPr>
          <p:cNvPr id="320517" name="Immagine 5" descr="Reeve.JPG"/>
          <p:cNvPicPr>
            <a:picLocks noChangeAspect="1"/>
          </p:cNvPicPr>
          <p:nvPr/>
        </p:nvPicPr>
        <p:blipFill>
          <a:blip r:embed="rId4" cstate="print"/>
          <a:srcRect/>
          <a:stretch>
            <a:fillRect/>
          </a:stretch>
        </p:blipFill>
        <p:spPr bwMode="auto">
          <a:xfrm>
            <a:off x="6286500" y="1500188"/>
            <a:ext cx="2571750" cy="44878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additive="base">
                                        <p:cTn id="7" dur="500" fill="hold"/>
                                        <p:tgtEl>
                                          <p:spTgt spid="277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75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7507">
                                            <p:txEl>
                                              <p:pRg st="1" end="1"/>
                                            </p:txEl>
                                          </p:spTgt>
                                        </p:tgtEl>
                                        <p:attrNameLst>
                                          <p:attrName>style.visibility</p:attrName>
                                        </p:attrNameLst>
                                      </p:cBhvr>
                                      <p:to>
                                        <p:strVal val="visible"/>
                                      </p:to>
                                    </p:set>
                                    <p:anim calcmode="lin" valueType="num">
                                      <p:cBhvr additive="base">
                                        <p:cTn id="13" dur="500" fill="hold"/>
                                        <p:tgtEl>
                                          <p:spTgt spid="277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7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7507">
                                            <p:txEl>
                                              <p:pRg st="2" end="2"/>
                                            </p:txEl>
                                          </p:spTgt>
                                        </p:tgtEl>
                                        <p:attrNameLst>
                                          <p:attrName>style.visibility</p:attrName>
                                        </p:attrNameLst>
                                      </p:cBhvr>
                                      <p:to>
                                        <p:strVal val="visible"/>
                                      </p:to>
                                    </p:set>
                                    <p:anim calcmode="lin" valueType="num">
                                      <p:cBhvr additive="base">
                                        <p:cTn id="19" dur="500" fill="hold"/>
                                        <p:tgtEl>
                                          <p:spTgt spid="277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7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par>
                                <p:cTn id="21" presetID="2" presetClass="entr" presetSubtype="4" fill="hold" nodeType="withEffect">
                                  <p:stCondLst>
                                    <p:cond delay="0"/>
                                  </p:stCondLst>
                                  <p:childTnLst>
                                    <p:set>
                                      <p:cBhvr>
                                        <p:cTn id="22" dur="1" fill="hold">
                                          <p:stCondLst>
                                            <p:cond delay="0"/>
                                          </p:stCondLst>
                                        </p:cTn>
                                        <p:tgtEl>
                                          <p:spTgt spid="320517"/>
                                        </p:tgtEl>
                                        <p:attrNameLst>
                                          <p:attrName>style.visibility</p:attrName>
                                        </p:attrNameLst>
                                      </p:cBhvr>
                                      <p:to>
                                        <p:strVal val="visible"/>
                                      </p:to>
                                    </p:set>
                                    <p:anim calcmode="lin" valueType="num">
                                      <p:cBhvr additive="base">
                                        <p:cTn id="23" dur="500" fill="hold"/>
                                        <p:tgtEl>
                                          <p:spTgt spid="320517"/>
                                        </p:tgtEl>
                                        <p:attrNameLst>
                                          <p:attrName>ppt_x</p:attrName>
                                        </p:attrNameLst>
                                      </p:cBhvr>
                                      <p:tavLst>
                                        <p:tav tm="0">
                                          <p:val>
                                            <p:strVal val="#ppt_x"/>
                                          </p:val>
                                        </p:tav>
                                        <p:tav tm="100000">
                                          <p:val>
                                            <p:strVal val="#ppt_x"/>
                                          </p:val>
                                        </p:tav>
                                      </p:tavLst>
                                    </p:anim>
                                    <p:anim calcmode="lin" valueType="num">
                                      <p:cBhvr additive="base">
                                        <p:cTn id="24" dur="500" fill="hold"/>
                                        <p:tgtEl>
                                          <p:spTgt spid="3205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77507">
                                            <p:txEl>
                                              <p:pRg st="3" end="3"/>
                                            </p:txEl>
                                          </p:spTgt>
                                        </p:tgtEl>
                                        <p:attrNameLst>
                                          <p:attrName>style.visibility</p:attrName>
                                        </p:attrNameLst>
                                      </p:cBhvr>
                                      <p:to>
                                        <p:strVal val="visible"/>
                                      </p:to>
                                    </p:set>
                                    <p:anim calcmode="lin" valueType="num">
                                      <p:cBhvr additive="base">
                                        <p:cTn id="29" dur="500" fill="hold"/>
                                        <p:tgtEl>
                                          <p:spTgt spid="27750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775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77507">
                                            <p:txEl>
                                              <p:pRg st="4" end="4"/>
                                            </p:txEl>
                                          </p:spTgt>
                                        </p:tgtEl>
                                        <p:attrNameLst>
                                          <p:attrName>style.visibility</p:attrName>
                                        </p:attrNameLst>
                                      </p:cBhvr>
                                      <p:to>
                                        <p:strVal val="visible"/>
                                      </p:to>
                                    </p:set>
                                    <p:anim calcmode="lin" valueType="num">
                                      <p:cBhvr additive="base">
                                        <p:cTn id="35" dur="500" fill="hold"/>
                                        <p:tgtEl>
                                          <p:spTgt spid="277507">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75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77507">
                                            <p:txEl>
                                              <p:pRg st="5" end="5"/>
                                            </p:txEl>
                                          </p:spTgt>
                                        </p:tgtEl>
                                        <p:attrNameLst>
                                          <p:attrName>style.visibility</p:attrName>
                                        </p:attrNameLst>
                                      </p:cBhvr>
                                      <p:to>
                                        <p:strVal val="visible"/>
                                      </p:to>
                                    </p:set>
                                    <p:anim calcmode="lin" valueType="num">
                                      <p:cBhvr additive="base">
                                        <p:cTn id="41" dur="500" fill="hold"/>
                                        <p:tgtEl>
                                          <p:spTgt spid="277507">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775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533400" y="214313"/>
            <a:ext cx="8229600" cy="609600"/>
          </a:xfrm>
        </p:spPr>
        <p:txBody>
          <a:bodyPr/>
          <a:lstStyle/>
          <a:p>
            <a:pPr algn="ctr" eaLnBrk="1" hangingPunct="1"/>
            <a:r>
              <a:rPr lang="it-IT" sz="3400" b="1" smtClean="0">
                <a:solidFill>
                  <a:srgbClr val="00FF00"/>
                </a:solidFill>
              </a:rPr>
              <a:t>Il sostegno agli arti superiori</a:t>
            </a:r>
          </a:p>
        </p:txBody>
      </p:sp>
      <p:sp>
        <p:nvSpPr>
          <p:cNvPr id="277507" name="Rectangle 3"/>
          <p:cNvSpPr>
            <a:spLocks noGrp="1" noChangeArrowheads="1"/>
          </p:cNvSpPr>
          <p:nvPr>
            <p:ph type="body" idx="1"/>
          </p:nvPr>
        </p:nvSpPr>
        <p:spPr>
          <a:xfrm>
            <a:off x="214313" y="1000124"/>
            <a:ext cx="6373911" cy="4661124"/>
          </a:xfrm>
        </p:spPr>
        <p:txBody>
          <a:bodyPr>
            <a:normAutofit lnSpcReduction="10000"/>
          </a:bodyPr>
          <a:lstStyle/>
          <a:p>
            <a:pPr marL="0" lvl="1" indent="0" eaLnBrk="1" hangingPunct="1">
              <a:buFontTx/>
              <a:buNone/>
              <a:defRPr/>
            </a:pPr>
            <a:r>
              <a:rPr lang="it-IT" sz="2600" b="1" dirty="0" smtClean="0">
                <a:solidFill>
                  <a:srgbClr val="FFFF00"/>
                </a:solidFill>
              </a:rPr>
              <a:t>I dettagli che contano, da scegliere o regolare caso per caso</a:t>
            </a:r>
            <a:endParaRPr lang="it-IT" sz="2600" dirty="0" smtClean="0">
              <a:solidFill>
                <a:srgbClr val="FFFF00"/>
              </a:solidFill>
            </a:endParaRPr>
          </a:p>
          <a:p>
            <a:pPr eaLnBrk="1" hangingPunct="1">
              <a:defRPr/>
            </a:pPr>
            <a:r>
              <a:rPr lang="it-IT" sz="2600" dirty="0" smtClean="0"/>
              <a:t>L’altezza degli appoggi </a:t>
            </a:r>
          </a:p>
          <a:p>
            <a:pPr eaLnBrk="1" hangingPunct="1">
              <a:defRPr/>
            </a:pPr>
            <a:r>
              <a:rPr lang="it-IT" sz="2600" dirty="0" smtClean="0">
                <a:solidFill>
                  <a:schemeClr val="accent2">
                    <a:lumMod val="40000"/>
                    <a:lumOff val="60000"/>
                  </a:schemeClr>
                </a:solidFill>
              </a:rPr>
              <a:t>L’estensione degli appoggi </a:t>
            </a:r>
          </a:p>
          <a:p>
            <a:pPr lvl="1" eaLnBrk="1" hangingPunct="1">
              <a:defRPr/>
            </a:pPr>
            <a:r>
              <a:rPr lang="it-IT" sz="2400" dirty="0" smtClean="0">
                <a:solidFill>
                  <a:schemeClr val="accent2">
                    <a:lumMod val="40000"/>
                    <a:lumOff val="60000"/>
                  </a:schemeClr>
                </a:solidFill>
              </a:rPr>
              <a:t>In lunghezza  </a:t>
            </a:r>
          </a:p>
          <a:p>
            <a:pPr lvl="1" eaLnBrk="1" hangingPunct="1">
              <a:defRPr/>
            </a:pPr>
            <a:r>
              <a:rPr lang="it-IT" sz="2400" dirty="0" smtClean="0">
                <a:solidFill>
                  <a:schemeClr val="accent2">
                    <a:lumMod val="40000"/>
                    <a:lumOff val="60000"/>
                  </a:schemeClr>
                </a:solidFill>
              </a:rPr>
              <a:t>In larghezza</a:t>
            </a:r>
          </a:p>
          <a:p>
            <a:pPr eaLnBrk="1" hangingPunct="1">
              <a:defRPr/>
            </a:pPr>
            <a:r>
              <a:rPr lang="it-IT" sz="2600" dirty="0" smtClean="0"/>
              <a:t>La forma degli appoggi / la presenza di argini</a:t>
            </a:r>
          </a:p>
          <a:p>
            <a:pPr eaLnBrk="1" hangingPunct="1">
              <a:defRPr/>
            </a:pPr>
            <a:r>
              <a:rPr lang="it-IT" sz="2600" dirty="0" smtClean="0">
                <a:solidFill>
                  <a:schemeClr val="accent2">
                    <a:lumMod val="40000"/>
                    <a:lumOff val="60000"/>
                  </a:schemeClr>
                </a:solidFill>
              </a:rPr>
              <a:t>La rotazione e l’inclinazione </a:t>
            </a:r>
          </a:p>
          <a:p>
            <a:pPr eaLnBrk="1" hangingPunct="1">
              <a:defRPr/>
            </a:pPr>
            <a:r>
              <a:rPr lang="it-IT" sz="2600" dirty="0" smtClean="0"/>
              <a:t>L’imbottitura (antidecubito?)</a:t>
            </a:r>
          </a:p>
        </p:txBody>
      </p:sp>
      <p:sp>
        <p:nvSpPr>
          <p:cNvPr id="229380" name="Segnaposto numero diapositiva 3"/>
          <p:cNvSpPr>
            <a:spLocks noGrp="1"/>
          </p:cNvSpPr>
          <p:nvPr>
            <p:ph type="sldNum" sz="quarter" idx="12"/>
          </p:nvPr>
        </p:nvSpPr>
        <p:spPr>
          <a:noFill/>
        </p:spPr>
        <p:txBody>
          <a:bodyPr/>
          <a:lstStyle/>
          <a:p>
            <a:fld id="{E549142B-8FE9-4EBD-A87A-75513422375A}" type="slidenum">
              <a:rPr lang="it-IT" smtClean="0">
                <a:latin typeface="Arial" charset="0"/>
              </a:rPr>
              <a:pPr/>
              <a:t>72</a:t>
            </a:fld>
            <a:endParaRPr lang="it-IT" dirty="0" smtClean="0">
              <a:latin typeface="Arial" charset="0"/>
            </a:endParaRPr>
          </a:p>
        </p:txBody>
      </p:sp>
      <p:pic>
        <p:nvPicPr>
          <p:cNvPr id="6" name="Picture 5" descr="paul0001"/>
          <p:cNvPicPr>
            <a:picLocks noChangeAspect="1" noChangeArrowheads="1"/>
          </p:cNvPicPr>
          <p:nvPr/>
        </p:nvPicPr>
        <p:blipFill>
          <a:blip r:embed="rId4" cstate="print">
            <a:lum bright="16000"/>
          </a:blip>
          <a:srcRect t="37402"/>
          <a:stretch>
            <a:fillRect/>
          </a:stretch>
        </p:blipFill>
        <p:spPr>
          <a:xfrm>
            <a:off x="6038247" y="2285992"/>
            <a:ext cx="2962909" cy="2786082"/>
          </a:xfrm>
          <a:prstGeom prst="rect">
            <a:avLst/>
          </a:prstGeom>
          <a:solidFill>
            <a:schemeClr val="bg2">
              <a:lumMod val="75000"/>
            </a:schemeClr>
          </a:solidFill>
          <a:ln/>
        </p:spPr>
      </p:pic>
      <p:sp>
        <p:nvSpPr>
          <p:cNvPr id="7" name="Rectangle 3"/>
          <p:cNvSpPr txBox="1">
            <a:spLocks noChangeArrowheads="1"/>
          </p:cNvSpPr>
          <p:nvPr/>
        </p:nvSpPr>
        <p:spPr bwMode="auto">
          <a:xfrm>
            <a:off x="231983" y="5445224"/>
            <a:ext cx="8912017" cy="13487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Tx/>
              <a:buFontTx/>
              <a:buChar char="•"/>
              <a:tabLst/>
              <a:defRPr/>
            </a:pPr>
            <a:r>
              <a:rPr kumimoji="0" lang="it-IT" sz="2600" b="0" i="0" u="none" strike="noStrike" kern="0" cap="none" spc="0" normalizeH="0" baseline="0" noProof="0" dirty="0" smtClean="0">
                <a:ln>
                  <a:noFill/>
                </a:ln>
                <a:solidFill>
                  <a:schemeClr val="accent2">
                    <a:lumMod val="40000"/>
                    <a:lumOff val="60000"/>
                  </a:schemeClr>
                </a:solidFill>
                <a:effectLst/>
                <a:uLnTx/>
                <a:uFillTx/>
                <a:latin typeface="+mn-lt"/>
                <a:ea typeface="+mn-ea"/>
                <a:cs typeface="+mn-cs"/>
              </a:rPr>
              <a:t>Se si assumono posizioni molto inclinate indietro, occorrono sostegni posteriori</a:t>
            </a:r>
            <a:r>
              <a:rPr kumimoji="0" lang="it-IT" sz="2600" b="0" i="0" u="none" strike="noStrike" kern="0" cap="none" spc="0" normalizeH="0" noProof="0" dirty="0" smtClean="0">
                <a:ln>
                  <a:noFill/>
                </a:ln>
                <a:solidFill>
                  <a:schemeClr val="accent2">
                    <a:lumMod val="40000"/>
                    <a:lumOff val="60000"/>
                  </a:schemeClr>
                </a:solidFill>
                <a:effectLst/>
                <a:uLnTx/>
                <a:uFillTx/>
                <a:latin typeface="+mn-lt"/>
                <a:ea typeface="+mn-ea"/>
                <a:cs typeface="+mn-cs"/>
              </a:rPr>
              <a:t> delle braccia</a:t>
            </a:r>
            <a:endParaRPr kumimoji="0" lang="it-IT" sz="2600" b="0" i="0" u="none" strike="noStrike" kern="0" cap="none" spc="0" normalizeH="0" baseline="0" noProof="0" dirty="0" smtClean="0">
              <a:ln>
                <a:noFill/>
              </a:ln>
              <a:solidFill>
                <a:schemeClr val="accent2">
                  <a:lumMod val="40000"/>
                  <a:lumOff val="60000"/>
                </a:schemeClr>
              </a:solidFill>
              <a:effectLst/>
              <a:uLnTx/>
              <a:uFillTx/>
              <a:latin typeface="+mn-lt"/>
              <a:ea typeface="+mn-ea"/>
              <a:cs typeface="+mn-cs"/>
            </a:endParaRPr>
          </a:p>
        </p:txBody>
      </p:sp>
      <p:sp>
        <p:nvSpPr>
          <p:cNvPr id="8" name="CasellaDiTesto 4"/>
          <p:cNvSpPr txBox="1">
            <a:spLocks noChangeArrowheads="1"/>
          </p:cNvSpPr>
          <p:nvPr/>
        </p:nvSpPr>
        <p:spPr bwMode="auto">
          <a:xfrm>
            <a:off x="539552" y="5109170"/>
            <a:ext cx="8210748" cy="1200150"/>
          </a:xfrm>
          <a:prstGeom prst="rect">
            <a:avLst/>
          </a:prstGeom>
          <a:solidFill>
            <a:srgbClr val="002060"/>
          </a:solidFill>
          <a:ln w="9525">
            <a:noFill/>
            <a:miter lim="800000"/>
            <a:headEnd/>
            <a:tailEnd/>
          </a:ln>
        </p:spPr>
        <p:txBody>
          <a:bodyPr wrap="square">
            <a:spAutoFit/>
          </a:bodyPr>
          <a:lstStyle/>
          <a:p>
            <a:r>
              <a:rPr lang="it-IT" b="0" dirty="0">
                <a:solidFill>
                  <a:srgbClr val="FFFF00"/>
                </a:solidFill>
                <a:latin typeface="Verdana" pitchFamily="34" charset="0"/>
              </a:rPr>
              <a:t>Braccioli e tavolino devono essere </a:t>
            </a:r>
          </a:p>
          <a:p>
            <a:r>
              <a:rPr lang="it-IT" i="1" dirty="0">
                <a:solidFill>
                  <a:srgbClr val="FF9999"/>
                </a:solidFill>
                <a:latin typeface="Verdana" pitchFamily="34" charset="0"/>
              </a:rPr>
              <a:t>facilmente</a:t>
            </a:r>
            <a:r>
              <a:rPr lang="it-IT" b="0" i="1" dirty="0">
                <a:solidFill>
                  <a:srgbClr val="FFFF00"/>
                </a:solidFill>
                <a:latin typeface="Verdana" pitchFamily="34" charset="0"/>
              </a:rPr>
              <a:t> </a:t>
            </a:r>
            <a:r>
              <a:rPr lang="it-IT" b="0" dirty="0">
                <a:solidFill>
                  <a:srgbClr val="FFFF00"/>
                </a:solidFill>
                <a:latin typeface="Verdana" pitchFamily="34" charset="0"/>
              </a:rPr>
              <a:t>rimuovibili (trasferimenti, sollevatore, posizionamento, sicurezza, accesso agli indumenti)</a:t>
            </a:r>
            <a:endParaRPr lang="it-IT" b="0"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7507">
                                            <p:txEl>
                                              <p:pRg st="1" end="1"/>
                                            </p:txEl>
                                          </p:spTgt>
                                        </p:tgtEl>
                                        <p:attrNameLst>
                                          <p:attrName>style.visibility</p:attrName>
                                        </p:attrNameLst>
                                      </p:cBhvr>
                                      <p:to>
                                        <p:strVal val="visible"/>
                                      </p:to>
                                    </p:set>
                                    <p:anim calcmode="lin" valueType="num">
                                      <p:cBhvr additive="base">
                                        <p:cTn id="7" dur="500" fill="hold"/>
                                        <p:tgtEl>
                                          <p:spTgt spid="27750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7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7507">
                                            <p:txEl>
                                              <p:pRg st="2" end="2"/>
                                            </p:txEl>
                                          </p:spTgt>
                                        </p:tgtEl>
                                        <p:attrNameLst>
                                          <p:attrName>style.visibility</p:attrName>
                                        </p:attrNameLst>
                                      </p:cBhvr>
                                      <p:to>
                                        <p:strVal val="visible"/>
                                      </p:to>
                                    </p:set>
                                    <p:anim calcmode="lin" valueType="num">
                                      <p:cBhvr additive="base">
                                        <p:cTn id="13" dur="500" fill="hold"/>
                                        <p:tgtEl>
                                          <p:spTgt spid="27750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7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277507">
                                            <p:txEl>
                                              <p:pRg st="3" end="3"/>
                                            </p:txEl>
                                          </p:spTgt>
                                        </p:tgtEl>
                                        <p:attrNameLst>
                                          <p:attrName>style.visibility</p:attrName>
                                        </p:attrNameLst>
                                      </p:cBhvr>
                                      <p:to>
                                        <p:strVal val="visible"/>
                                      </p:to>
                                    </p:set>
                                    <p:anim calcmode="lin" valueType="num">
                                      <p:cBhvr additive="base">
                                        <p:cTn id="17" dur="500" fill="hold"/>
                                        <p:tgtEl>
                                          <p:spTgt spid="27750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75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277507">
                                            <p:txEl>
                                              <p:pRg st="4" end="4"/>
                                            </p:txEl>
                                          </p:spTgt>
                                        </p:tgtEl>
                                        <p:attrNameLst>
                                          <p:attrName>style.visibility</p:attrName>
                                        </p:attrNameLst>
                                      </p:cBhvr>
                                      <p:to>
                                        <p:strVal val="visible"/>
                                      </p:to>
                                    </p:set>
                                    <p:anim calcmode="lin" valueType="num">
                                      <p:cBhvr additive="base">
                                        <p:cTn id="21" dur="500" fill="hold"/>
                                        <p:tgtEl>
                                          <p:spTgt spid="27750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775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VOLO.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77507">
                                            <p:txEl>
                                              <p:pRg st="5" end="5"/>
                                            </p:txEl>
                                          </p:spTgt>
                                        </p:tgtEl>
                                        <p:attrNameLst>
                                          <p:attrName>style.visibility</p:attrName>
                                        </p:attrNameLst>
                                      </p:cBhvr>
                                      <p:to>
                                        <p:strVal val="visible"/>
                                      </p:to>
                                    </p:set>
                                    <p:anim calcmode="lin" valueType="num">
                                      <p:cBhvr additive="base">
                                        <p:cTn id="27" dur="500" fill="hold"/>
                                        <p:tgtEl>
                                          <p:spTgt spid="27750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75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O.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77507">
                                            <p:txEl>
                                              <p:pRg st="6" end="6"/>
                                            </p:txEl>
                                          </p:spTgt>
                                        </p:tgtEl>
                                        <p:attrNameLst>
                                          <p:attrName>style.visibility</p:attrName>
                                        </p:attrNameLst>
                                      </p:cBhvr>
                                      <p:to>
                                        <p:strVal val="visible"/>
                                      </p:to>
                                    </p:set>
                                    <p:anim calcmode="lin" valueType="num">
                                      <p:cBhvr additive="base">
                                        <p:cTn id="33" dur="500" fill="hold"/>
                                        <p:tgtEl>
                                          <p:spTgt spid="27750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775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O.WAV"/>
                                        </p:tgtEl>
                                      </p:cMediaNode>
                                    </p:audio>
                                  </p:sub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7507">
                                            <p:txEl>
                                              <p:pRg st="7" end="7"/>
                                            </p:txEl>
                                          </p:spTgt>
                                        </p:tgtEl>
                                        <p:attrNameLst>
                                          <p:attrName>style.visibility</p:attrName>
                                        </p:attrNameLst>
                                      </p:cBhvr>
                                      <p:to>
                                        <p:strVal val="visible"/>
                                      </p:to>
                                    </p:set>
                                    <p:anim calcmode="lin" valueType="num">
                                      <p:cBhvr additive="base">
                                        <p:cTn id="43" dur="500" fill="hold"/>
                                        <p:tgtEl>
                                          <p:spTgt spid="27750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75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O.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bldLvl="2" autoUpdateAnimBg="0"/>
      <p:bldP spid="7" grpId="0" build="p" bldLvl="2" autoUpdateAnimBg="0"/>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533400" y="214313"/>
            <a:ext cx="8229600" cy="609600"/>
          </a:xfrm>
        </p:spPr>
        <p:txBody>
          <a:bodyPr/>
          <a:lstStyle/>
          <a:p>
            <a:pPr algn="ctr" eaLnBrk="1" hangingPunct="1"/>
            <a:r>
              <a:rPr lang="it-IT" sz="3400" b="1" smtClean="0">
                <a:solidFill>
                  <a:srgbClr val="00FF00"/>
                </a:solidFill>
              </a:rPr>
              <a:t>Il sostegno agli arti superiori</a:t>
            </a:r>
          </a:p>
        </p:txBody>
      </p:sp>
      <p:sp>
        <p:nvSpPr>
          <p:cNvPr id="277507" name="Rectangle 3"/>
          <p:cNvSpPr>
            <a:spLocks noGrp="1" noChangeArrowheads="1"/>
          </p:cNvSpPr>
          <p:nvPr>
            <p:ph type="body" idx="1"/>
          </p:nvPr>
        </p:nvSpPr>
        <p:spPr>
          <a:xfrm>
            <a:off x="214313" y="1000124"/>
            <a:ext cx="6572265" cy="5000643"/>
          </a:xfrm>
        </p:spPr>
        <p:txBody>
          <a:bodyPr/>
          <a:lstStyle/>
          <a:p>
            <a:pPr marL="0" lvl="1" indent="0" eaLnBrk="1" hangingPunct="1">
              <a:buFontTx/>
              <a:buNone/>
              <a:defRPr/>
            </a:pPr>
            <a:r>
              <a:rPr lang="it-IT" sz="2600" b="1" dirty="0" smtClean="0">
                <a:solidFill>
                  <a:srgbClr val="FFFF00"/>
                </a:solidFill>
              </a:rPr>
              <a:t>I dettagli che contano, da scegliere o regolare caso per caso</a:t>
            </a:r>
            <a:endParaRPr lang="it-IT" sz="2600" dirty="0" smtClean="0">
              <a:solidFill>
                <a:srgbClr val="FFFF00"/>
              </a:solidFill>
            </a:endParaRPr>
          </a:p>
          <a:p>
            <a:pPr eaLnBrk="1" hangingPunct="1">
              <a:defRPr/>
            </a:pPr>
            <a:r>
              <a:rPr lang="it-IT" sz="2600" dirty="0" smtClean="0"/>
              <a:t>L’altezza degli appoggi </a:t>
            </a:r>
          </a:p>
          <a:p>
            <a:pPr eaLnBrk="1" hangingPunct="1">
              <a:defRPr/>
            </a:pPr>
            <a:r>
              <a:rPr lang="it-IT" sz="2600" dirty="0" smtClean="0"/>
              <a:t>L’estensione degli appoggi </a:t>
            </a:r>
          </a:p>
          <a:p>
            <a:pPr lvl="1" eaLnBrk="1" hangingPunct="1">
              <a:defRPr/>
            </a:pPr>
            <a:r>
              <a:rPr lang="it-IT" sz="2400" dirty="0" smtClean="0"/>
              <a:t>In lunghezza  </a:t>
            </a:r>
          </a:p>
          <a:p>
            <a:pPr lvl="1" eaLnBrk="1" hangingPunct="1">
              <a:defRPr/>
            </a:pPr>
            <a:r>
              <a:rPr lang="it-IT" sz="2400" dirty="0" smtClean="0"/>
              <a:t>In larghezza</a:t>
            </a:r>
          </a:p>
          <a:p>
            <a:pPr eaLnBrk="1" hangingPunct="1">
              <a:defRPr/>
            </a:pPr>
            <a:r>
              <a:rPr lang="it-IT" sz="2600" dirty="0" smtClean="0"/>
              <a:t>La forma degli appoggi / la presenza di argini</a:t>
            </a:r>
          </a:p>
          <a:p>
            <a:pPr eaLnBrk="1" hangingPunct="1">
              <a:defRPr/>
            </a:pPr>
            <a:r>
              <a:rPr lang="it-IT" sz="2600" dirty="0" smtClean="0"/>
              <a:t>La rotazione e l’inclinazione </a:t>
            </a:r>
          </a:p>
          <a:p>
            <a:pPr eaLnBrk="1" hangingPunct="1">
              <a:defRPr/>
            </a:pPr>
            <a:r>
              <a:rPr lang="it-IT" sz="2600" dirty="0" smtClean="0"/>
              <a:t>L’imbottitura (antidecubito?)</a:t>
            </a:r>
          </a:p>
        </p:txBody>
      </p:sp>
      <p:sp>
        <p:nvSpPr>
          <p:cNvPr id="229380" name="Segnaposto numero diapositiva 3"/>
          <p:cNvSpPr>
            <a:spLocks noGrp="1"/>
          </p:cNvSpPr>
          <p:nvPr>
            <p:ph type="sldNum" sz="quarter" idx="12"/>
          </p:nvPr>
        </p:nvSpPr>
        <p:spPr>
          <a:noFill/>
        </p:spPr>
        <p:txBody>
          <a:bodyPr/>
          <a:lstStyle/>
          <a:p>
            <a:fld id="{E549142B-8FE9-4EBD-A87A-75513422375A}" type="slidenum">
              <a:rPr lang="it-IT" smtClean="0">
                <a:latin typeface="Arial" charset="0"/>
              </a:rPr>
              <a:pPr/>
              <a:t>73</a:t>
            </a:fld>
            <a:endParaRPr lang="it-IT" smtClean="0">
              <a:latin typeface="Arial" charset="0"/>
            </a:endParaRPr>
          </a:p>
        </p:txBody>
      </p:sp>
      <p:pic>
        <p:nvPicPr>
          <p:cNvPr id="6" name="Picture 5" descr="paul0001"/>
          <p:cNvPicPr>
            <a:picLocks noChangeAspect="1" noChangeArrowheads="1"/>
          </p:cNvPicPr>
          <p:nvPr/>
        </p:nvPicPr>
        <p:blipFill>
          <a:blip r:embed="rId4" cstate="print">
            <a:lum bright="16000"/>
          </a:blip>
          <a:srcRect t="37402"/>
          <a:stretch>
            <a:fillRect/>
          </a:stretch>
        </p:blipFill>
        <p:spPr>
          <a:xfrm>
            <a:off x="6038247" y="2285992"/>
            <a:ext cx="2962909" cy="2786082"/>
          </a:xfrm>
          <a:prstGeom prst="rect">
            <a:avLst/>
          </a:prstGeo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7507">
                                            <p:txEl>
                                              <p:pRg st="1" end="1"/>
                                            </p:txEl>
                                          </p:spTgt>
                                        </p:tgtEl>
                                        <p:attrNameLst>
                                          <p:attrName>style.visibility</p:attrName>
                                        </p:attrNameLst>
                                      </p:cBhvr>
                                      <p:to>
                                        <p:strVal val="visible"/>
                                      </p:to>
                                    </p:set>
                                    <p:anim calcmode="lin" valueType="num">
                                      <p:cBhvr additive="base">
                                        <p:cTn id="7" dur="500" fill="hold"/>
                                        <p:tgtEl>
                                          <p:spTgt spid="27750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7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7507">
                                            <p:txEl>
                                              <p:pRg st="2" end="2"/>
                                            </p:txEl>
                                          </p:spTgt>
                                        </p:tgtEl>
                                        <p:attrNameLst>
                                          <p:attrName>style.visibility</p:attrName>
                                        </p:attrNameLst>
                                      </p:cBhvr>
                                      <p:to>
                                        <p:strVal val="visible"/>
                                      </p:to>
                                    </p:set>
                                    <p:anim calcmode="lin" valueType="num">
                                      <p:cBhvr additive="base">
                                        <p:cTn id="13" dur="500" fill="hold"/>
                                        <p:tgtEl>
                                          <p:spTgt spid="27750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7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277507">
                                            <p:txEl>
                                              <p:pRg st="3" end="3"/>
                                            </p:txEl>
                                          </p:spTgt>
                                        </p:tgtEl>
                                        <p:attrNameLst>
                                          <p:attrName>style.visibility</p:attrName>
                                        </p:attrNameLst>
                                      </p:cBhvr>
                                      <p:to>
                                        <p:strVal val="visible"/>
                                      </p:to>
                                    </p:set>
                                    <p:anim calcmode="lin" valueType="num">
                                      <p:cBhvr additive="base">
                                        <p:cTn id="17" dur="500" fill="hold"/>
                                        <p:tgtEl>
                                          <p:spTgt spid="27750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75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277507">
                                            <p:txEl>
                                              <p:pRg st="4" end="4"/>
                                            </p:txEl>
                                          </p:spTgt>
                                        </p:tgtEl>
                                        <p:attrNameLst>
                                          <p:attrName>style.visibility</p:attrName>
                                        </p:attrNameLst>
                                      </p:cBhvr>
                                      <p:to>
                                        <p:strVal val="visible"/>
                                      </p:to>
                                    </p:set>
                                    <p:anim calcmode="lin" valueType="num">
                                      <p:cBhvr additive="base">
                                        <p:cTn id="21" dur="500" fill="hold"/>
                                        <p:tgtEl>
                                          <p:spTgt spid="27750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775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VOLO.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77507">
                                            <p:txEl>
                                              <p:pRg st="5" end="5"/>
                                            </p:txEl>
                                          </p:spTgt>
                                        </p:tgtEl>
                                        <p:attrNameLst>
                                          <p:attrName>style.visibility</p:attrName>
                                        </p:attrNameLst>
                                      </p:cBhvr>
                                      <p:to>
                                        <p:strVal val="visible"/>
                                      </p:to>
                                    </p:set>
                                    <p:anim calcmode="lin" valueType="num">
                                      <p:cBhvr additive="base">
                                        <p:cTn id="27" dur="500" fill="hold"/>
                                        <p:tgtEl>
                                          <p:spTgt spid="27750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75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O.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77507">
                                            <p:txEl>
                                              <p:pRg st="6" end="6"/>
                                            </p:txEl>
                                          </p:spTgt>
                                        </p:tgtEl>
                                        <p:attrNameLst>
                                          <p:attrName>style.visibility</p:attrName>
                                        </p:attrNameLst>
                                      </p:cBhvr>
                                      <p:to>
                                        <p:strVal val="visible"/>
                                      </p:to>
                                    </p:set>
                                    <p:anim calcmode="lin" valueType="num">
                                      <p:cBhvr additive="base">
                                        <p:cTn id="33" dur="500" fill="hold"/>
                                        <p:tgtEl>
                                          <p:spTgt spid="27750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775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O.WAV"/>
                                        </p:tgtEl>
                                      </p:cMediaNode>
                                    </p:audio>
                                  </p:sub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7507">
                                            <p:txEl>
                                              <p:pRg st="7" end="7"/>
                                            </p:txEl>
                                          </p:spTgt>
                                        </p:tgtEl>
                                        <p:attrNameLst>
                                          <p:attrName>style.visibility</p:attrName>
                                        </p:attrNameLst>
                                      </p:cBhvr>
                                      <p:to>
                                        <p:strVal val="visible"/>
                                      </p:to>
                                    </p:set>
                                    <p:anim calcmode="lin" valueType="num">
                                      <p:cBhvr additive="base">
                                        <p:cTn id="43" dur="500" fill="hold"/>
                                        <p:tgtEl>
                                          <p:spTgt spid="27750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75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uiExpand="1"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30402" name="Segnaposto numero diapositiva 5"/>
          <p:cNvSpPr>
            <a:spLocks noGrp="1"/>
          </p:cNvSpPr>
          <p:nvPr>
            <p:ph type="sldNum" sz="quarter" idx="12"/>
          </p:nvPr>
        </p:nvSpPr>
        <p:spPr>
          <a:noFill/>
        </p:spPr>
        <p:txBody>
          <a:bodyPr/>
          <a:lstStyle/>
          <a:p>
            <a:fld id="{6665842A-1326-40FB-A0BA-7EDDA7FE8B16}" type="slidenum">
              <a:rPr lang="it-IT" smtClean="0">
                <a:latin typeface="Arial" charset="0"/>
              </a:rPr>
              <a:pPr/>
              <a:t>74</a:t>
            </a:fld>
            <a:endParaRPr lang="it-IT" smtClean="0">
              <a:latin typeface="Arial" charset="0"/>
            </a:endParaRPr>
          </a:p>
        </p:txBody>
      </p:sp>
      <p:sp>
        <p:nvSpPr>
          <p:cNvPr id="320515" name="Rectangle 3"/>
          <p:cNvSpPr>
            <a:spLocks noGrp="1" noChangeArrowheads="1"/>
          </p:cNvSpPr>
          <p:nvPr>
            <p:ph type="body" idx="1"/>
          </p:nvPr>
        </p:nvSpPr>
        <p:spPr>
          <a:xfrm>
            <a:off x="107950" y="1412776"/>
            <a:ext cx="5040114" cy="5329337"/>
          </a:xfrm>
        </p:spPr>
        <p:txBody>
          <a:bodyPr/>
          <a:lstStyle/>
          <a:p>
            <a:pPr marL="357188" indent="-357188" eaLnBrk="1" hangingPunct="1">
              <a:buClr>
                <a:srgbClr val="FF0000"/>
              </a:buClr>
              <a:defRPr/>
            </a:pPr>
            <a:r>
              <a:rPr lang="it-IT" sz="2800" dirty="0" smtClean="0"/>
              <a:t>Per contribuire al sostegno di tronco, spalle, capo</a:t>
            </a:r>
          </a:p>
          <a:p>
            <a:pPr marL="357188" indent="-357188" eaLnBrk="1" hangingPunct="1">
              <a:buClr>
                <a:srgbClr val="FF0000"/>
              </a:buClr>
              <a:defRPr/>
            </a:pPr>
            <a:r>
              <a:rPr lang="it-IT" sz="2800" dirty="0" smtClean="0"/>
              <a:t>Per offrire una superficie di lavoro</a:t>
            </a:r>
          </a:p>
          <a:p>
            <a:pPr marL="357188" indent="-357188" eaLnBrk="1" hangingPunct="1">
              <a:buClr>
                <a:srgbClr val="FF0000"/>
              </a:buClr>
              <a:defRPr/>
            </a:pPr>
            <a:r>
              <a:rPr lang="it-IT" sz="2800" dirty="0" smtClean="0"/>
              <a:t>Per dare sicurezza</a:t>
            </a:r>
          </a:p>
          <a:p>
            <a:pPr marL="96838" indent="0" eaLnBrk="1" hangingPunct="1">
              <a:buClr>
                <a:srgbClr val="FF0000"/>
              </a:buClr>
              <a:buFontTx/>
              <a:buNone/>
              <a:defRPr/>
            </a:pPr>
            <a:endParaRPr lang="it-IT" sz="2800" dirty="0" smtClean="0">
              <a:solidFill>
                <a:srgbClr val="FFFF00"/>
              </a:solidFill>
            </a:endParaRPr>
          </a:p>
          <a:p>
            <a:pPr marL="96838" indent="0" eaLnBrk="1" hangingPunct="1">
              <a:buClr>
                <a:srgbClr val="FF0000"/>
              </a:buClr>
              <a:buFontTx/>
              <a:buNone/>
              <a:defRPr/>
            </a:pPr>
            <a:r>
              <a:rPr lang="it-IT" sz="2800" dirty="0" smtClean="0">
                <a:solidFill>
                  <a:srgbClr val="FFFF00"/>
                </a:solidFill>
              </a:rPr>
              <a:t>Curiamone la forma, le dimensioni, la superficie, l’inclinazione</a:t>
            </a:r>
          </a:p>
        </p:txBody>
      </p:sp>
      <p:sp>
        <p:nvSpPr>
          <p:cNvPr id="230404" name="Rectangle 15"/>
          <p:cNvSpPr>
            <a:spLocks noGrp="1" noChangeArrowheads="1"/>
          </p:cNvSpPr>
          <p:nvPr>
            <p:ph type="title"/>
          </p:nvPr>
        </p:nvSpPr>
        <p:spPr>
          <a:xfrm>
            <a:off x="214313" y="187325"/>
            <a:ext cx="8286750" cy="955675"/>
          </a:xfrm>
        </p:spPr>
        <p:txBody>
          <a:bodyPr/>
          <a:lstStyle/>
          <a:p>
            <a:pPr algn="l" eaLnBrk="1" hangingPunct="1"/>
            <a:r>
              <a:rPr lang="it-IT" sz="3200" b="1" smtClean="0">
                <a:solidFill>
                  <a:srgbClr val="00FF00"/>
                </a:solidFill>
              </a:rPr>
              <a:t>Nel bambino, un tavolino è spesso preferibile ai braccioli:</a:t>
            </a:r>
          </a:p>
        </p:txBody>
      </p:sp>
      <p:pic>
        <p:nvPicPr>
          <p:cNvPr id="230405" name="Picture 5" descr="meaghan mcleod 1"/>
          <p:cNvPicPr>
            <a:picLocks noChangeAspect="1" noChangeArrowheads="1"/>
          </p:cNvPicPr>
          <p:nvPr/>
        </p:nvPicPr>
        <p:blipFill>
          <a:blip r:embed="rId4" cstate="print"/>
          <a:srcRect l="20866" t="12598" r="17717"/>
          <a:stretch>
            <a:fillRect/>
          </a:stretch>
        </p:blipFill>
        <p:spPr bwMode="auto">
          <a:xfrm>
            <a:off x="5214938" y="1571625"/>
            <a:ext cx="3741737" cy="3994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0515">
                                            <p:txEl>
                                              <p:pRg st="0" end="0"/>
                                            </p:txEl>
                                          </p:spTgt>
                                        </p:tgtEl>
                                        <p:attrNameLst>
                                          <p:attrName>style.visibility</p:attrName>
                                        </p:attrNameLst>
                                      </p:cBhvr>
                                      <p:to>
                                        <p:strVal val="visible"/>
                                      </p:to>
                                    </p:set>
                                    <p:anim calcmode="lin" valueType="num">
                                      <p:cBhvr additive="base">
                                        <p:cTn id="7" dur="500" fill="hold"/>
                                        <p:tgtEl>
                                          <p:spTgt spid="320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05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0515">
                                            <p:txEl>
                                              <p:pRg st="1" end="1"/>
                                            </p:txEl>
                                          </p:spTgt>
                                        </p:tgtEl>
                                        <p:attrNameLst>
                                          <p:attrName>style.visibility</p:attrName>
                                        </p:attrNameLst>
                                      </p:cBhvr>
                                      <p:to>
                                        <p:strVal val="visible"/>
                                      </p:to>
                                    </p:set>
                                    <p:anim calcmode="lin" valueType="num">
                                      <p:cBhvr additive="base">
                                        <p:cTn id="13" dur="500" fill="hold"/>
                                        <p:tgtEl>
                                          <p:spTgt spid="320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05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0515">
                                            <p:txEl>
                                              <p:pRg st="2" end="2"/>
                                            </p:txEl>
                                          </p:spTgt>
                                        </p:tgtEl>
                                        <p:attrNameLst>
                                          <p:attrName>style.visibility</p:attrName>
                                        </p:attrNameLst>
                                      </p:cBhvr>
                                      <p:to>
                                        <p:strVal val="visible"/>
                                      </p:to>
                                    </p:set>
                                    <p:anim calcmode="lin" valueType="num">
                                      <p:cBhvr additive="base">
                                        <p:cTn id="19" dur="500" fill="hold"/>
                                        <p:tgtEl>
                                          <p:spTgt spid="320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05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0515">
                                            <p:txEl>
                                              <p:pRg st="4" end="4"/>
                                            </p:txEl>
                                          </p:spTgt>
                                        </p:tgtEl>
                                        <p:attrNameLst>
                                          <p:attrName>style.visibility</p:attrName>
                                        </p:attrNameLst>
                                      </p:cBhvr>
                                      <p:to>
                                        <p:strVal val="visible"/>
                                      </p:to>
                                    </p:set>
                                    <p:anim calcmode="lin" valueType="num">
                                      <p:cBhvr additive="base">
                                        <p:cTn id="25" dur="500" fill="hold"/>
                                        <p:tgtEl>
                                          <p:spTgt spid="3205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05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201612" y="76184"/>
            <a:ext cx="8572528" cy="1066800"/>
          </a:xfrm>
        </p:spPr>
        <p:txBody>
          <a:bodyPr/>
          <a:lstStyle/>
          <a:p>
            <a:pPr algn="l" eaLnBrk="1" hangingPunct="1">
              <a:lnSpc>
                <a:spcPct val="90000"/>
              </a:lnSpc>
              <a:defRPr/>
            </a:pPr>
            <a:r>
              <a:rPr lang="it-IT" sz="3200" b="1" dirty="0" smtClean="0">
                <a:solidFill>
                  <a:srgbClr val="00FF00"/>
                </a:solidFill>
                <a:latin typeface="Verdana" pitchFamily="34" charset="0"/>
              </a:rPr>
              <a:t>Se occorre, si può dare sostegno </a:t>
            </a:r>
            <a:r>
              <a:rPr lang="it-IT" sz="3200" b="1" dirty="0" smtClean="0">
                <a:solidFill>
                  <a:srgbClr val="FFFF00"/>
                </a:solidFill>
                <a:latin typeface="Verdana" pitchFamily="34" charset="0"/>
              </a:rPr>
              <a:t>laterale</a:t>
            </a:r>
            <a:r>
              <a:rPr lang="it-IT" sz="3200" b="1" dirty="0" smtClean="0">
                <a:solidFill>
                  <a:srgbClr val="00FF00"/>
                </a:solidFill>
                <a:latin typeface="Verdana" pitchFamily="34" charset="0"/>
              </a:rPr>
              <a:t> al tronco. Alcuni strumenti:</a:t>
            </a:r>
          </a:p>
        </p:txBody>
      </p:sp>
      <p:sp>
        <p:nvSpPr>
          <p:cNvPr id="396291" name="Rectangle 3"/>
          <p:cNvSpPr>
            <a:spLocks noGrp="1" noChangeArrowheads="1"/>
          </p:cNvSpPr>
          <p:nvPr>
            <p:ph type="body" idx="1"/>
          </p:nvPr>
        </p:nvSpPr>
        <p:spPr>
          <a:xfrm>
            <a:off x="214282" y="1340768"/>
            <a:ext cx="5653862" cy="5517232"/>
          </a:xfrm>
        </p:spPr>
        <p:txBody>
          <a:bodyPr/>
          <a:lstStyle/>
          <a:p>
            <a:pPr marL="441325" indent="-441325" eaLnBrk="1" hangingPunct="1">
              <a:lnSpc>
                <a:spcPct val="90000"/>
              </a:lnSpc>
              <a:buClr>
                <a:srgbClr val="FF0000"/>
              </a:buClr>
              <a:buFontTx/>
              <a:buAutoNum type="arabicPeriod"/>
              <a:defRPr/>
            </a:pPr>
            <a:r>
              <a:rPr lang="it-IT" sz="2400" dirty="0" smtClean="0">
                <a:solidFill>
                  <a:srgbClr val="FFFF00"/>
                </a:solidFill>
                <a:latin typeface="Verdana" pitchFamily="34" charset="0"/>
              </a:rPr>
              <a:t>Allentare le cinghie di tensione</a:t>
            </a:r>
          </a:p>
          <a:p>
            <a:pPr marL="441325" indent="-441325" eaLnBrk="1" hangingPunct="1">
              <a:lnSpc>
                <a:spcPct val="90000"/>
              </a:lnSpc>
              <a:buClr>
                <a:srgbClr val="FF0000"/>
              </a:buClr>
              <a:buFontTx/>
              <a:buAutoNum type="arabicPeriod"/>
              <a:defRPr/>
            </a:pPr>
            <a:r>
              <a:rPr lang="it-IT" sz="2400" dirty="0" smtClean="0">
                <a:latin typeface="Verdana" pitchFamily="34" charset="0"/>
              </a:rPr>
              <a:t>Usare uno schienale sagomato</a:t>
            </a:r>
          </a:p>
          <a:p>
            <a:pPr marL="441325" indent="-441325" eaLnBrk="1" hangingPunct="1">
              <a:lnSpc>
                <a:spcPct val="90000"/>
              </a:lnSpc>
              <a:buClr>
                <a:srgbClr val="FF0000"/>
              </a:buClr>
              <a:buFontTx/>
              <a:buAutoNum type="arabicPeriod"/>
              <a:defRPr/>
            </a:pPr>
            <a:r>
              <a:rPr lang="it-IT" sz="2400" dirty="0" smtClean="0">
                <a:solidFill>
                  <a:srgbClr val="FFFF00"/>
                </a:solidFill>
                <a:latin typeface="Verdana" pitchFamily="34" charset="0"/>
              </a:rPr>
              <a:t>applicare sostegni laterali del tronco</a:t>
            </a:r>
          </a:p>
          <a:p>
            <a:pPr marL="990600" lvl="1" indent="-369888" eaLnBrk="1" hangingPunct="1">
              <a:lnSpc>
                <a:spcPct val="90000"/>
              </a:lnSpc>
              <a:buClr>
                <a:srgbClr val="FF0000"/>
              </a:buClr>
              <a:defRPr/>
            </a:pPr>
            <a:r>
              <a:rPr lang="it-IT" sz="2400" i="1" dirty="0" smtClean="0">
                <a:solidFill>
                  <a:srgbClr val="FFFF00"/>
                </a:solidFill>
                <a:latin typeface="Verdana" pitchFamily="34" charset="0"/>
              </a:rPr>
              <a:t>considerarne posizione, forma, </a:t>
            </a:r>
            <a:r>
              <a:rPr lang="it-IT" sz="2400" i="1" dirty="0" err="1" smtClean="0">
                <a:solidFill>
                  <a:srgbClr val="FFFF00"/>
                </a:solidFill>
                <a:latin typeface="Verdana" pitchFamily="34" charset="0"/>
              </a:rPr>
              <a:t>rimovibilità</a:t>
            </a:r>
            <a:r>
              <a:rPr lang="it-IT" sz="2400" i="1" dirty="0" smtClean="0">
                <a:solidFill>
                  <a:srgbClr val="FFFF00"/>
                </a:solidFill>
                <a:latin typeface="Verdana" pitchFamily="34" charset="0"/>
              </a:rPr>
              <a:t> </a:t>
            </a:r>
          </a:p>
        </p:txBody>
      </p:sp>
      <p:sp>
        <p:nvSpPr>
          <p:cNvPr id="231438" name="Segnaposto numero diapositiva 13"/>
          <p:cNvSpPr>
            <a:spLocks noGrp="1"/>
          </p:cNvSpPr>
          <p:nvPr>
            <p:ph type="sldNum" sz="quarter" idx="12"/>
          </p:nvPr>
        </p:nvSpPr>
        <p:spPr>
          <a:xfrm>
            <a:off x="6683406" y="6245225"/>
            <a:ext cx="2289175" cy="476250"/>
          </a:xfrm>
          <a:noFill/>
        </p:spPr>
        <p:txBody>
          <a:bodyPr/>
          <a:lstStyle/>
          <a:p>
            <a:fld id="{7C11CC94-31D3-4687-8C41-871B203F7E85}" type="slidenum">
              <a:rPr lang="it-IT" smtClean="0"/>
              <a:pPr/>
              <a:t>75</a:t>
            </a:fld>
            <a:endParaRPr lang="it-IT" dirty="0" smtClean="0"/>
          </a:p>
        </p:txBody>
      </p:sp>
      <p:pic>
        <p:nvPicPr>
          <p:cNvPr id="25" name="Picture 4"/>
          <p:cNvPicPr>
            <a:picLocks noChangeAspect="1" noChangeArrowheads="1"/>
          </p:cNvPicPr>
          <p:nvPr/>
        </p:nvPicPr>
        <p:blipFill>
          <a:blip r:embed="rId4" cstate="print"/>
          <a:srcRect l="24832" t="4619" r="36243" b="34186"/>
          <a:stretch>
            <a:fillRect/>
          </a:stretch>
        </p:blipFill>
        <p:spPr bwMode="auto">
          <a:xfrm>
            <a:off x="6084168" y="1406624"/>
            <a:ext cx="2930525" cy="4038600"/>
          </a:xfrm>
          <a:prstGeom prst="rect">
            <a:avLst/>
          </a:prstGeom>
          <a:noFill/>
          <a:ln w="9525">
            <a:noFill/>
            <a:miter lim="800000"/>
            <a:headEnd/>
            <a:tailEnd/>
          </a:ln>
        </p:spPr>
      </p:pic>
      <p:sp>
        <p:nvSpPr>
          <p:cNvPr id="26" name="Oval 5"/>
          <p:cNvSpPr>
            <a:spLocks noChangeArrowheads="1"/>
          </p:cNvSpPr>
          <p:nvPr/>
        </p:nvSpPr>
        <p:spPr bwMode="auto">
          <a:xfrm rot="-747596">
            <a:off x="7020793" y="3278287"/>
            <a:ext cx="152400" cy="304800"/>
          </a:xfrm>
          <a:prstGeom prst="ellipse">
            <a:avLst/>
          </a:prstGeom>
          <a:solidFill>
            <a:srgbClr val="FF0000"/>
          </a:solidFill>
          <a:ln w="9525">
            <a:solidFill>
              <a:schemeClr val="tx1"/>
            </a:solidFill>
            <a:round/>
            <a:headEnd/>
            <a:tailEn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27" name="Oval 6"/>
          <p:cNvSpPr>
            <a:spLocks noChangeArrowheads="1"/>
          </p:cNvSpPr>
          <p:nvPr/>
        </p:nvSpPr>
        <p:spPr bwMode="auto">
          <a:xfrm rot="480000">
            <a:off x="6804893" y="4357787"/>
            <a:ext cx="152400" cy="304800"/>
          </a:xfrm>
          <a:prstGeom prst="ellipse">
            <a:avLst/>
          </a:prstGeom>
          <a:solidFill>
            <a:srgbClr val="FF0000"/>
          </a:solidFill>
          <a:ln w="9525">
            <a:solidFill>
              <a:schemeClr val="tx1"/>
            </a:solidFill>
            <a:round/>
            <a:headEnd/>
            <a:tailEn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28" name="Oval 7"/>
          <p:cNvSpPr>
            <a:spLocks noChangeArrowheads="1"/>
          </p:cNvSpPr>
          <p:nvPr/>
        </p:nvSpPr>
        <p:spPr bwMode="auto">
          <a:xfrm rot="780000">
            <a:off x="8316193" y="3781525"/>
            <a:ext cx="215900" cy="304800"/>
          </a:xfrm>
          <a:prstGeom prst="ellipse">
            <a:avLst/>
          </a:prstGeom>
          <a:solidFill>
            <a:srgbClr val="FF0000"/>
          </a:solidFill>
          <a:ln w="9525">
            <a:solidFill>
              <a:schemeClr val="tx1"/>
            </a:solidFill>
            <a:round/>
            <a:headEnd/>
            <a:tailEn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29" name="AutoShape 8"/>
          <p:cNvSpPr>
            <a:spLocks noChangeArrowheads="1"/>
          </p:cNvSpPr>
          <p:nvPr/>
        </p:nvSpPr>
        <p:spPr bwMode="auto">
          <a:xfrm>
            <a:off x="7668493" y="3278287"/>
            <a:ext cx="228600" cy="228600"/>
          </a:xfrm>
          <a:prstGeom prst="star5">
            <a:avLst/>
          </a:prstGeom>
          <a:solidFill>
            <a:srgbClr val="FF9900"/>
          </a:solidFill>
          <a:ln w="9525">
            <a:solidFill>
              <a:schemeClr val="tx1"/>
            </a:solidFill>
            <a:miter lim="800000"/>
            <a:headEnd/>
            <a:tailEn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30" name="Line 9"/>
          <p:cNvSpPr>
            <a:spLocks noChangeShapeType="1"/>
          </p:cNvSpPr>
          <p:nvPr/>
        </p:nvSpPr>
        <p:spPr bwMode="auto">
          <a:xfrm>
            <a:off x="6300068" y="4502250"/>
            <a:ext cx="457200" cy="0"/>
          </a:xfrm>
          <a:prstGeom prst="line">
            <a:avLst/>
          </a:prstGeom>
          <a:noFill/>
          <a:ln w="28575">
            <a:solidFill>
              <a:schemeClr val="accent2"/>
            </a:solidFill>
            <a:round/>
            <a:headEnd/>
            <a:tailEnd type="triangle" w="med" len="me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31" name="Line 10"/>
          <p:cNvSpPr>
            <a:spLocks noChangeShapeType="1"/>
          </p:cNvSpPr>
          <p:nvPr/>
        </p:nvSpPr>
        <p:spPr bwMode="auto">
          <a:xfrm rot="12840000">
            <a:off x="8532093" y="4141887"/>
            <a:ext cx="457200" cy="0"/>
          </a:xfrm>
          <a:prstGeom prst="line">
            <a:avLst/>
          </a:prstGeom>
          <a:noFill/>
          <a:ln w="28575">
            <a:solidFill>
              <a:schemeClr val="accent2"/>
            </a:solidFill>
            <a:round/>
            <a:headEnd/>
            <a:tailEnd type="triangle" w="med" len="me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32" name="Line 11"/>
          <p:cNvSpPr>
            <a:spLocks noChangeShapeType="1"/>
          </p:cNvSpPr>
          <p:nvPr/>
        </p:nvSpPr>
        <p:spPr bwMode="auto">
          <a:xfrm rot="20400000">
            <a:off x="6588993" y="3565625"/>
            <a:ext cx="457200" cy="0"/>
          </a:xfrm>
          <a:prstGeom prst="line">
            <a:avLst/>
          </a:prstGeom>
          <a:noFill/>
          <a:ln w="28575">
            <a:solidFill>
              <a:schemeClr val="accent2"/>
            </a:solidFill>
            <a:round/>
            <a:headEnd/>
            <a:tailEnd type="triangle" w="med" len="me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33" name="Oval 6"/>
          <p:cNvSpPr>
            <a:spLocks noChangeArrowheads="1"/>
          </p:cNvSpPr>
          <p:nvPr/>
        </p:nvSpPr>
        <p:spPr bwMode="auto">
          <a:xfrm rot="480000">
            <a:off x="6957293" y="4915278"/>
            <a:ext cx="152400" cy="304800"/>
          </a:xfrm>
          <a:prstGeom prst="ellipse">
            <a:avLst/>
          </a:prstGeom>
          <a:solidFill>
            <a:srgbClr val="FF0000"/>
          </a:solidFill>
          <a:ln w="9525">
            <a:solidFill>
              <a:schemeClr val="tx1"/>
            </a:solidFill>
            <a:round/>
            <a:headEnd/>
            <a:tailEnd/>
          </a:ln>
          <a:effectLst/>
        </p:spPr>
        <p:txBody>
          <a:bodyPr wrap="none" anchor="ctr"/>
          <a:lstStyle/>
          <a:p>
            <a:pPr fontAlgn="base">
              <a:spcBef>
                <a:spcPct val="0"/>
              </a:spcBef>
              <a:spcAft>
                <a:spcPct val="0"/>
              </a:spcAft>
            </a:pPr>
            <a:endParaRPr lang="it-IT" sz="1400">
              <a:solidFill>
                <a:srgbClr val="F8F8F8"/>
              </a:solidFill>
              <a:latin typeface="Arial" charset="0"/>
            </a:endParaRPr>
          </a:p>
        </p:txBody>
      </p:sp>
      <p:sp>
        <p:nvSpPr>
          <p:cNvPr id="34" name="Line 9"/>
          <p:cNvSpPr>
            <a:spLocks noChangeShapeType="1"/>
          </p:cNvSpPr>
          <p:nvPr/>
        </p:nvSpPr>
        <p:spPr bwMode="auto">
          <a:xfrm>
            <a:off x="6300192" y="4509120"/>
            <a:ext cx="648072" cy="576064"/>
          </a:xfrm>
          <a:prstGeom prst="line">
            <a:avLst/>
          </a:prstGeom>
          <a:noFill/>
          <a:ln w="28575">
            <a:solidFill>
              <a:schemeClr val="accent2"/>
            </a:solidFill>
            <a:round/>
            <a:headEnd/>
            <a:tailEnd type="triangle" w="med" len="med"/>
          </a:ln>
          <a:effectLst/>
        </p:spPr>
        <p:txBody>
          <a:bodyPr wrap="none" anchor="ctr"/>
          <a:lstStyle/>
          <a:p>
            <a:pPr fontAlgn="base">
              <a:spcBef>
                <a:spcPct val="0"/>
              </a:spcBef>
              <a:spcAft>
                <a:spcPct val="0"/>
              </a:spcAft>
            </a:pPr>
            <a:endParaRPr lang="it-IT" sz="1400">
              <a:solidFill>
                <a:srgbClr val="F8F8F8"/>
              </a:solidFill>
              <a:latin typeface="Arial" charset="0"/>
            </a:endParaRPr>
          </a:p>
        </p:txBody>
      </p:sp>
      <p:pic>
        <p:nvPicPr>
          <p:cNvPr id="17" name="Immagine 16" descr="1 - Copia (2).jpg"/>
          <p:cNvPicPr>
            <a:picLocks noChangeAspect="1"/>
          </p:cNvPicPr>
          <p:nvPr/>
        </p:nvPicPr>
        <p:blipFill>
          <a:blip r:embed="rId5" cstate="print"/>
          <a:srcRect t="12474" b="35862"/>
          <a:stretch>
            <a:fillRect/>
          </a:stretch>
        </p:blipFill>
        <p:spPr>
          <a:xfrm>
            <a:off x="395536" y="3800187"/>
            <a:ext cx="3024336" cy="28691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1">
                                            <p:txEl>
                                              <p:pRg st="0" end="0"/>
                                            </p:txEl>
                                          </p:spTgt>
                                        </p:tgtEl>
                                        <p:attrNameLst>
                                          <p:attrName>style.visibility</p:attrName>
                                        </p:attrNameLst>
                                      </p:cBhvr>
                                      <p:to>
                                        <p:strVal val="visible"/>
                                      </p:to>
                                    </p:set>
                                    <p:anim calcmode="lin" valueType="num">
                                      <p:cBhvr additive="base">
                                        <p:cTn id="7" dur="500" fill="hold"/>
                                        <p:tgtEl>
                                          <p:spTgt spid="396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6291">
                                            <p:txEl>
                                              <p:pRg st="1" end="1"/>
                                            </p:txEl>
                                          </p:spTgt>
                                        </p:tgtEl>
                                        <p:attrNameLst>
                                          <p:attrName>style.visibility</p:attrName>
                                        </p:attrNameLst>
                                      </p:cBhvr>
                                      <p:to>
                                        <p:strVal val="visible"/>
                                      </p:to>
                                    </p:set>
                                    <p:anim calcmode="lin" valueType="num">
                                      <p:cBhvr additive="base">
                                        <p:cTn id="13" dur="500" fill="hold"/>
                                        <p:tgtEl>
                                          <p:spTgt spid="396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6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6291">
                                            <p:txEl>
                                              <p:pRg st="2" end="2"/>
                                            </p:txEl>
                                          </p:spTgt>
                                        </p:tgtEl>
                                        <p:attrNameLst>
                                          <p:attrName>style.visibility</p:attrName>
                                        </p:attrNameLst>
                                      </p:cBhvr>
                                      <p:to>
                                        <p:strVal val="visible"/>
                                      </p:to>
                                    </p:set>
                                    <p:anim calcmode="lin" valueType="num">
                                      <p:cBhvr additive="base">
                                        <p:cTn id="23" dur="500" fill="hold"/>
                                        <p:tgtEl>
                                          <p:spTgt spid="39629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6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VOLO.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6291">
                                            <p:txEl>
                                              <p:pRg st="3" end="3"/>
                                            </p:txEl>
                                          </p:spTgt>
                                        </p:tgtEl>
                                        <p:attrNameLst>
                                          <p:attrName>style.visibility</p:attrName>
                                        </p:attrNameLst>
                                      </p:cBhvr>
                                      <p:to>
                                        <p:strVal val="visible"/>
                                      </p:to>
                                    </p:set>
                                    <p:anim calcmode="lin" valueType="num">
                                      <p:cBhvr additive="base">
                                        <p:cTn id="29" dur="500" fill="hold"/>
                                        <p:tgtEl>
                                          <p:spTgt spid="396291">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62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0-#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0-#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0-#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0-#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0-#ppt_w/2"/>
                                          </p:val>
                                        </p:tav>
                                        <p:tav tm="100000">
                                          <p:val>
                                            <p:strVal val="#ppt_x"/>
                                          </p:val>
                                        </p:tav>
                                      </p:tavLst>
                                    </p:anim>
                                    <p:anim calcmode="lin" valueType="num">
                                      <p:cBhvr additive="base">
                                        <p:cTn id="58" dur="5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uiExpand="1" build="p" autoUpdateAnimBg="0"/>
      <p:bldP spid="26" grpId="0" animBg="1"/>
      <p:bldP spid="27" grpId="0" animBg="1"/>
      <p:bldP spid="28" grpId="0" animBg="1"/>
      <p:bldP spid="30" grpId="0" animBg="1"/>
      <p:bldP spid="31" grpId="0" animBg="1"/>
      <p:bldP spid="32" grpId="0" animBg="1"/>
      <p:bldP spid="33" grpId="0" animBg="1"/>
      <p:bldP spid="3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827088" y="692150"/>
            <a:ext cx="7345362" cy="863600"/>
          </a:xfrm>
        </p:spPr>
        <p:txBody>
          <a:bodyPr/>
          <a:lstStyle/>
          <a:p>
            <a:pPr eaLnBrk="1" hangingPunct="1"/>
            <a:r>
              <a:rPr lang="it-IT" sz="3200" b="1" smtClean="0">
                <a:solidFill>
                  <a:srgbClr val="00FF00"/>
                </a:solidFill>
              </a:rPr>
              <a:t>La posizione dei sostegni laterali del tronco è importante</a:t>
            </a:r>
          </a:p>
        </p:txBody>
      </p:sp>
      <p:pic>
        <p:nvPicPr>
          <p:cNvPr id="232451" name="Picture 3" descr="DSCF0005"/>
          <p:cNvPicPr>
            <a:picLocks noGrp="1" noChangeAspect="1" noChangeArrowheads="1"/>
          </p:cNvPicPr>
          <p:nvPr>
            <p:ph sz="half" idx="1"/>
          </p:nvPr>
        </p:nvPicPr>
        <p:blipFill>
          <a:blip r:embed="rId3" cstate="print"/>
          <a:srcRect/>
          <a:stretch>
            <a:fillRect/>
          </a:stretch>
        </p:blipFill>
        <p:spPr>
          <a:xfrm>
            <a:off x="622300" y="1916113"/>
            <a:ext cx="3511550" cy="4681537"/>
          </a:xfrm>
        </p:spPr>
      </p:pic>
      <p:pic>
        <p:nvPicPr>
          <p:cNvPr id="406532" name="Picture 4" descr="DSCF0006"/>
          <p:cNvPicPr>
            <a:picLocks noGrp="1" noChangeAspect="1" noChangeArrowheads="1"/>
          </p:cNvPicPr>
          <p:nvPr>
            <p:ph sz="half" idx="2"/>
          </p:nvPr>
        </p:nvPicPr>
        <p:blipFill>
          <a:blip r:embed="rId4" cstate="print"/>
          <a:srcRect/>
          <a:stretch>
            <a:fillRect/>
          </a:stretch>
        </p:blipFill>
        <p:spPr>
          <a:xfrm>
            <a:off x="5010150" y="1916113"/>
            <a:ext cx="3511550" cy="4681537"/>
          </a:xfrm>
          <a:noFill/>
        </p:spPr>
      </p:pic>
      <p:sp>
        <p:nvSpPr>
          <p:cNvPr id="232454" name="Segnaposto numero diapositiva 5"/>
          <p:cNvSpPr>
            <a:spLocks noGrp="1"/>
          </p:cNvSpPr>
          <p:nvPr>
            <p:ph type="sldNum" sz="quarter" idx="12"/>
          </p:nvPr>
        </p:nvSpPr>
        <p:spPr>
          <a:noFill/>
        </p:spPr>
        <p:txBody>
          <a:bodyPr/>
          <a:lstStyle/>
          <a:p>
            <a:fld id="{E0163002-B4E1-4D88-8000-A5FB97BDC048}" type="slidenum">
              <a:rPr lang="it-IT" smtClean="0"/>
              <a:pPr/>
              <a:t>76</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6532"/>
                                        </p:tgtEl>
                                        <p:attrNameLst>
                                          <p:attrName>style.visibility</p:attrName>
                                        </p:attrNameLst>
                                      </p:cBhvr>
                                      <p:to>
                                        <p:strVal val="visible"/>
                                      </p:to>
                                    </p:set>
                                    <p:anim calcmode="lin" valueType="num">
                                      <p:cBhvr additive="base">
                                        <p:cTn id="7" dur="500" fill="hold"/>
                                        <p:tgtEl>
                                          <p:spTgt spid="406532"/>
                                        </p:tgtEl>
                                        <p:attrNameLst>
                                          <p:attrName>ppt_x</p:attrName>
                                        </p:attrNameLst>
                                      </p:cBhvr>
                                      <p:tavLst>
                                        <p:tav tm="0">
                                          <p:val>
                                            <p:strVal val="#ppt_x"/>
                                          </p:val>
                                        </p:tav>
                                        <p:tav tm="100000">
                                          <p:val>
                                            <p:strVal val="#ppt_x"/>
                                          </p:val>
                                        </p:tav>
                                      </p:tavLst>
                                    </p:anim>
                                    <p:anim calcmode="lin" valueType="num">
                                      <p:cBhvr additive="base">
                                        <p:cTn id="8" dur="500" fill="hold"/>
                                        <p:tgtEl>
                                          <p:spTgt spid="406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201612" y="76184"/>
            <a:ext cx="6098580" cy="1480608"/>
          </a:xfrm>
        </p:spPr>
        <p:txBody>
          <a:bodyPr/>
          <a:lstStyle/>
          <a:p>
            <a:pPr algn="l" eaLnBrk="1" hangingPunct="1">
              <a:lnSpc>
                <a:spcPct val="90000"/>
              </a:lnSpc>
              <a:defRPr/>
            </a:pPr>
            <a:r>
              <a:rPr lang="it-IT" sz="3200" b="1" dirty="0" smtClean="0">
                <a:solidFill>
                  <a:srgbClr val="00FF00"/>
                </a:solidFill>
                <a:latin typeface="Verdana" pitchFamily="34" charset="0"/>
              </a:rPr>
              <a:t>Se occorre, si può dare sostegno </a:t>
            </a:r>
            <a:r>
              <a:rPr lang="it-IT" sz="3200" b="1" dirty="0" smtClean="0">
                <a:solidFill>
                  <a:srgbClr val="FFFF00"/>
                </a:solidFill>
                <a:latin typeface="Verdana" pitchFamily="34" charset="0"/>
              </a:rPr>
              <a:t>laterale</a:t>
            </a:r>
            <a:r>
              <a:rPr lang="it-IT" sz="3200" b="1" dirty="0" smtClean="0">
                <a:solidFill>
                  <a:srgbClr val="00FF00"/>
                </a:solidFill>
                <a:latin typeface="Verdana" pitchFamily="34" charset="0"/>
              </a:rPr>
              <a:t> al tronco. Altri strumenti:</a:t>
            </a:r>
          </a:p>
        </p:txBody>
      </p:sp>
      <p:sp>
        <p:nvSpPr>
          <p:cNvPr id="396291" name="Rectangle 3"/>
          <p:cNvSpPr>
            <a:spLocks noGrp="1" noChangeArrowheads="1"/>
          </p:cNvSpPr>
          <p:nvPr>
            <p:ph type="body" idx="1"/>
          </p:nvPr>
        </p:nvSpPr>
        <p:spPr>
          <a:xfrm>
            <a:off x="214282" y="1844824"/>
            <a:ext cx="5581854" cy="5013176"/>
          </a:xfrm>
        </p:spPr>
        <p:txBody>
          <a:bodyPr/>
          <a:lstStyle/>
          <a:p>
            <a:pPr marL="441325" indent="-441325" eaLnBrk="1" hangingPunct="1">
              <a:lnSpc>
                <a:spcPct val="90000"/>
              </a:lnSpc>
              <a:buClr>
                <a:srgbClr val="FF0000"/>
              </a:buClr>
              <a:buFontTx/>
              <a:buAutoNum type="arabicPeriod"/>
              <a:defRPr/>
            </a:pPr>
            <a:r>
              <a:rPr lang="it-IT" sz="2800" dirty="0" smtClean="0">
                <a:latin typeface="Verdana" pitchFamily="34" charset="0"/>
              </a:rPr>
              <a:t>Negli adulti con deformità gravi, usare un sistema modellato molto avvolgente </a:t>
            </a:r>
          </a:p>
          <a:p>
            <a:pPr marL="441325" indent="-441325" eaLnBrk="1" hangingPunct="1">
              <a:lnSpc>
                <a:spcPct val="90000"/>
              </a:lnSpc>
              <a:buClr>
                <a:srgbClr val="FF0000"/>
              </a:buClr>
              <a:buFontTx/>
              <a:buAutoNum type="arabicPeriod"/>
              <a:defRPr/>
            </a:pPr>
            <a:r>
              <a:rPr lang="it-IT" sz="2800" dirty="0" smtClean="0">
                <a:solidFill>
                  <a:srgbClr val="FFFF00"/>
                </a:solidFill>
                <a:latin typeface="Verdana" pitchFamily="34" charset="0"/>
              </a:rPr>
              <a:t>Nei bambini, applicare un busto:</a:t>
            </a:r>
          </a:p>
          <a:p>
            <a:pPr marL="990600" lvl="1" indent="-369888" eaLnBrk="1" hangingPunct="1">
              <a:lnSpc>
                <a:spcPct val="90000"/>
              </a:lnSpc>
              <a:buClr>
                <a:srgbClr val="FF0000"/>
              </a:buClr>
              <a:defRPr/>
            </a:pPr>
            <a:r>
              <a:rPr lang="it-IT" i="1" dirty="0" smtClean="0">
                <a:latin typeface="Verdana" pitchFamily="34" charset="0"/>
              </a:rPr>
              <a:t>se il tronco ha bisogno di molto sostegno</a:t>
            </a:r>
          </a:p>
          <a:p>
            <a:pPr marL="990600" lvl="1" indent="-369888" eaLnBrk="1" hangingPunct="1">
              <a:lnSpc>
                <a:spcPct val="90000"/>
              </a:lnSpc>
              <a:buClr>
                <a:srgbClr val="FF0000"/>
              </a:buClr>
              <a:defRPr/>
            </a:pPr>
            <a:r>
              <a:rPr lang="it-IT" i="1" dirty="0" smtClean="0">
                <a:latin typeface="Verdana" pitchFamily="34" charset="0"/>
              </a:rPr>
              <a:t>se bisogna sostenere anche fuori dal sistema di postura</a:t>
            </a:r>
          </a:p>
        </p:txBody>
      </p:sp>
      <p:sp>
        <p:nvSpPr>
          <p:cNvPr id="231438" name="Segnaposto numero diapositiva 13"/>
          <p:cNvSpPr>
            <a:spLocks noGrp="1"/>
          </p:cNvSpPr>
          <p:nvPr>
            <p:ph type="sldNum" sz="quarter" idx="12"/>
          </p:nvPr>
        </p:nvSpPr>
        <p:spPr>
          <a:xfrm>
            <a:off x="6683406" y="6245225"/>
            <a:ext cx="2289175" cy="476250"/>
          </a:xfrm>
          <a:noFill/>
        </p:spPr>
        <p:txBody>
          <a:bodyPr/>
          <a:lstStyle/>
          <a:p>
            <a:fld id="{7C11CC94-31D3-4687-8C41-871B203F7E85}" type="slidenum">
              <a:rPr lang="it-IT" smtClean="0"/>
              <a:pPr/>
              <a:t>77</a:t>
            </a:fld>
            <a:endParaRPr lang="it-IT" dirty="0" smtClean="0"/>
          </a:p>
        </p:txBody>
      </p:sp>
      <p:pic>
        <p:nvPicPr>
          <p:cNvPr id="17" name="Picture 4"/>
          <p:cNvPicPr>
            <a:picLocks noChangeAspect="1" noChangeArrowheads="1"/>
          </p:cNvPicPr>
          <p:nvPr/>
        </p:nvPicPr>
        <p:blipFill>
          <a:blip r:embed="rId4" cstate="print"/>
          <a:srcRect/>
          <a:stretch>
            <a:fillRect/>
          </a:stretch>
        </p:blipFill>
        <p:spPr bwMode="auto">
          <a:xfrm>
            <a:off x="6804248" y="116632"/>
            <a:ext cx="2088232" cy="2841365"/>
          </a:xfrm>
          <a:prstGeom prst="rect">
            <a:avLst/>
          </a:prstGeom>
          <a:noFill/>
          <a:ln w="9525">
            <a:noFill/>
            <a:miter lim="800000"/>
            <a:headEnd/>
            <a:tailEnd/>
          </a:ln>
          <a:effectLst/>
        </p:spPr>
      </p:pic>
      <p:pic>
        <p:nvPicPr>
          <p:cNvPr id="18" name="Picture 8"/>
          <p:cNvPicPr>
            <a:picLocks noChangeAspect="1" noChangeArrowheads="1"/>
          </p:cNvPicPr>
          <p:nvPr/>
        </p:nvPicPr>
        <p:blipFill>
          <a:blip r:embed="rId5" cstate="print"/>
          <a:srcRect/>
          <a:stretch>
            <a:fillRect/>
          </a:stretch>
        </p:blipFill>
        <p:spPr bwMode="auto">
          <a:xfrm>
            <a:off x="6732240" y="3059660"/>
            <a:ext cx="2232248" cy="37537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1">
                                            <p:txEl>
                                              <p:pRg st="0" end="0"/>
                                            </p:txEl>
                                          </p:spTgt>
                                        </p:tgtEl>
                                        <p:attrNameLst>
                                          <p:attrName>style.visibility</p:attrName>
                                        </p:attrNameLst>
                                      </p:cBhvr>
                                      <p:to>
                                        <p:strVal val="visible"/>
                                      </p:to>
                                    </p:set>
                                    <p:anim calcmode="lin" valueType="num">
                                      <p:cBhvr additive="base">
                                        <p:cTn id="7" dur="500" fill="hold"/>
                                        <p:tgtEl>
                                          <p:spTgt spid="396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96291">
                                            <p:txEl>
                                              <p:pRg st="1" end="1"/>
                                            </p:txEl>
                                          </p:spTgt>
                                        </p:tgtEl>
                                        <p:attrNameLst>
                                          <p:attrName>style.visibility</p:attrName>
                                        </p:attrNameLst>
                                      </p:cBhvr>
                                      <p:to>
                                        <p:strVal val="visible"/>
                                      </p:to>
                                    </p:set>
                                    <p:anim calcmode="lin" valueType="num">
                                      <p:cBhvr additive="base">
                                        <p:cTn id="21" dur="500" fill="hold"/>
                                        <p:tgtEl>
                                          <p:spTgt spid="396291">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96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VOLO.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96291">
                                            <p:txEl>
                                              <p:pRg st="2" end="2"/>
                                            </p:txEl>
                                          </p:spTgt>
                                        </p:tgtEl>
                                        <p:attrNameLst>
                                          <p:attrName>style.visibility</p:attrName>
                                        </p:attrNameLst>
                                      </p:cBhvr>
                                      <p:to>
                                        <p:strVal val="visible"/>
                                      </p:to>
                                    </p:set>
                                    <p:anim calcmode="lin" valueType="num">
                                      <p:cBhvr additive="base">
                                        <p:cTn id="27" dur="500" fill="hold"/>
                                        <p:tgtEl>
                                          <p:spTgt spid="396291">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96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O.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96291">
                                            <p:txEl>
                                              <p:pRg st="3" end="3"/>
                                            </p:txEl>
                                          </p:spTgt>
                                        </p:tgtEl>
                                        <p:attrNameLst>
                                          <p:attrName>style.visibility</p:attrName>
                                        </p:attrNameLst>
                                      </p:cBhvr>
                                      <p:to>
                                        <p:strVal val="visible"/>
                                      </p:to>
                                    </p:set>
                                    <p:anim calcmode="lin" valueType="num">
                                      <p:cBhvr additive="base">
                                        <p:cTn id="33" dur="500" fill="hold"/>
                                        <p:tgtEl>
                                          <p:spTgt spid="396291">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962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uiExpand="1"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142844" y="71414"/>
            <a:ext cx="8286808" cy="1071570"/>
          </a:xfrm>
        </p:spPr>
        <p:txBody>
          <a:bodyPr>
            <a:normAutofit/>
          </a:bodyPr>
          <a:lstStyle/>
          <a:p>
            <a:pPr algn="l" eaLnBrk="1" hangingPunct="1">
              <a:lnSpc>
                <a:spcPct val="90000"/>
              </a:lnSpc>
              <a:defRPr/>
            </a:pPr>
            <a:r>
              <a:rPr lang="it-IT" sz="3200" b="1" dirty="0" smtClean="0">
                <a:solidFill>
                  <a:srgbClr val="00FF00"/>
                </a:solidFill>
                <a:latin typeface="Verdana" pitchFamily="34" charset="0"/>
              </a:rPr>
              <a:t>Spesso, va dato sostegno </a:t>
            </a:r>
            <a:r>
              <a:rPr lang="it-IT" sz="3200" b="1" dirty="0" smtClean="0">
                <a:solidFill>
                  <a:srgbClr val="FFFF00"/>
                </a:solidFill>
                <a:latin typeface="Verdana" pitchFamily="34" charset="0"/>
              </a:rPr>
              <a:t>laterale</a:t>
            </a:r>
            <a:r>
              <a:rPr lang="it-IT" sz="3200" b="1" dirty="0" smtClean="0">
                <a:solidFill>
                  <a:srgbClr val="00FF00"/>
                </a:solidFill>
                <a:latin typeface="Verdana" pitchFamily="34" charset="0"/>
              </a:rPr>
              <a:t> al tronco. Alcuni mezzi:</a:t>
            </a:r>
          </a:p>
        </p:txBody>
      </p:sp>
      <p:sp>
        <p:nvSpPr>
          <p:cNvPr id="396291" name="Rectangle 3"/>
          <p:cNvSpPr>
            <a:spLocks noGrp="1" noChangeArrowheads="1"/>
          </p:cNvSpPr>
          <p:nvPr>
            <p:ph type="body" idx="1"/>
          </p:nvPr>
        </p:nvSpPr>
        <p:spPr>
          <a:xfrm>
            <a:off x="71406" y="1357322"/>
            <a:ext cx="6143668" cy="5357826"/>
          </a:xfrm>
        </p:spPr>
        <p:txBody>
          <a:bodyPr>
            <a:normAutofit/>
          </a:bodyPr>
          <a:lstStyle/>
          <a:p>
            <a:pPr marL="357188" indent="-357188" eaLnBrk="1" hangingPunct="1">
              <a:lnSpc>
                <a:spcPct val="90000"/>
              </a:lnSpc>
              <a:buClr>
                <a:srgbClr val="FF0000"/>
              </a:buClr>
              <a:buFontTx/>
              <a:buAutoNum type="arabicPeriod"/>
              <a:defRPr/>
            </a:pPr>
            <a:r>
              <a:rPr lang="it-IT" sz="2600" dirty="0" smtClean="0">
                <a:solidFill>
                  <a:srgbClr val="FFFF00"/>
                </a:solidFill>
                <a:effectLst/>
                <a:latin typeface="Verdana" pitchFamily="34" charset="0"/>
              </a:rPr>
              <a:t>Usare uno schienale sagomato</a:t>
            </a:r>
          </a:p>
          <a:p>
            <a:pPr marL="357188" indent="-357188" eaLnBrk="1" hangingPunct="1">
              <a:lnSpc>
                <a:spcPct val="90000"/>
              </a:lnSpc>
              <a:buClr>
                <a:srgbClr val="FF0000"/>
              </a:buClr>
              <a:buFontTx/>
              <a:buAutoNum type="arabicPeriod"/>
              <a:defRPr/>
            </a:pPr>
            <a:r>
              <a:rPr lang="it-IT" sz="2600" dirty="0" smtClean="0">
                <a:effectLst/>
                <a:latin typeface="Verdana" pitchFamily="34" charset="0"/>
              </a:rPr>
              <a:t>applicare sostegni laterali del tronco</a:t>
            </a:r>
          </a:p>
          <a:p>
            <a:pPr marL="814388" lvl="1" indent="-357188" eaLnBrk="1" hangingPunct="1">
              <a:lnSpc>
                <a:spcPct val="90000"/>
              </a:lnSpc>
              <a:buClr>
                <a:srgbClr val="FF0000"/>
              </a:buClr>
              <a:defRPr/>
            </a:pPr>
            <a:r>
              <a:rPr lang="it-IT" sz="2600" i="1" dirty="0" smtClean="0">
                <a:effectLst/>
                <a:latin typeface="Verdana" pitchFamily="34" charset="0"/>
              </a:rPr>
              <a:t>considerare posizione, forma, </a:t>
            </a:r>
            <a:r>
              <a:rPr lang="it-IT" sz="2600" i="1" dirty="0" err="1" smtClean="0">
                <a:effectLst/>
                <a:latin typeface="Verdana" pitchFamily="34" charset="0"/>
              </a:rPr>
              <a:t>rimovibilità</a:t>
            </a:r>
            <a:r>
              <a:rPr lang="it-IT" sz="2600" i="1" dirty="0" smtClean="0">
                <a:effectLst/>
                <a:latin typeface="Verdana" pitchFamily="34" charset="0"/>
              </a:rPr>
              <a:t> </a:t>
            </a:r>
          </a:p>
        </p:txBody>
      </p:sp>
      <p:pic>
        <p:nvPicPr>
          <p:cNvPr id="231428" name="Picture 4"/>
          <p:cNvPicPr>
            <a:picLocks noChangeAspect="1" noChangeArrowheads="1"/>
          </p:cNvPicPr>
          <p:nvPr/>
        </p:nvPicPr>
        <p:blipFill>
          <a:blip r:embed="rId4" cstate="print"/>
          <a:srcRect l="24832" t="4619" r="36243" b="34186"/>
          <a:stretch>
            <a:fillRect/>
          </a:stretch>
        </p:blipFill>
        <p:spPr bwMode="auto">
          <a:xfrm>
            <a:off x="6143636" y="785818"/>
            <a:ext cx="2930525" cy="4038600"/>
          </a:xfrm>
          <a:prstGeom prst="rect">
            <a:avLst/>
          </a:prstGeom>
          <a:noFill/>
          <a:ln w="9525">
            <a:noFill/>
            <a:miter lim="800000"/>
            <a:headEnd/>
            <a:tailEnd/>
          </a:ln>
        </p:spPr>
      </p:pic>
      <p:sp>
        <p:nvSpPr>
          <p:cNvPr id="396293" name="Oval 5"/>
          <p:cNvSpPr>
            <a:spLocks noChangeArrowheads="1"/>
          </p:cNvSpPr>
          <p:nvPr/>
        </p:nvSpPr>
        <p:spPr bwMode="auto">
          <a:xfrm rot="-747596">
            <a:off x="7091364" y="2641621"/>
            <a:ext cx="152400" cy="304800"/>
          </a:xfrm>
          <a:prstGeom prst="ellipse">
            <a:avLst/>
          </a:prstGeom>
          <a:solidFill>
            <a:srgbClr val="FF0000"/>
          </a:solidFill>
          <a:ln w="9525">
            <a:solidFill>
              <a:schemeClr val="tx1"/>
            </a:solidFill>
            <a:round/>
            <a:headEnd/>
            <a:tailEnd/>
          </a:ln>
        </p:spPr>
        <p:txBody>
          <a:bodyPr wrap="none" anchor="ctr"/>
          <a:lstStyle/>
          <a:p>
            <a:endParaRPr lang="it-IT">
              <a:solidFill>
                <a:srgbClr val="FFFFFF"/>
              </a:solidFill>
              <a:latin typeface="Tahoma"/>
            </a:endParaRPr>
          </a:p>
        </p:txBody>
      </p:sp>
      <p:sp>
        <p:nvSpPr>
          <p:cNvPr id="396294" name="Oval 6"/>
          <p:cNvSpPr>
            <a:spLocks noChangeArrowheads="1"/>
          </p:cNvSpPr>
          <p:nvPr/>
        </p:nvSpPr>
        <p:spPr bwMode="auto">
          <a:xfrm rot="480000">
            <a:off x="6875464" y="3829482"/>
            <a:ext cx="152400" cy="304800"/>
          </a:xfrm>
          <a:prstGeom prst="ellipse">
            <a:avLst/>
          </a:prstGeom>
          <a:solidFill>
            <a:srgbClr val="FF0000"/>
          </a:solidFill>
          <a:ln w="9525">
            <a:solidFill>
              <a:schemeClr val="tx1"/>
            </a:solidFill>
            <a:round/>
            <a:headEnd/>
            <a:tailEnd/>
          </a:ln>
        </p:spPr>
        <p:txBody>
          <a:bodyPr wrap="none" anchor="ctr"/>
          <a:lstStyle/>
          <a:p>
            <a:endParaRPr lang="it-IT">
              <a:solidFill>
                <a:srgbClr val="FFFFFF"/>
              </a:solidFill>
              <a:latin typeface="Tahoma"/>
            </a:endParaRPr>
          </a:p>
        </p:txBody>
      </p:sp>
      <p:sp>
        <p:nvSpPr>
          <p:cNvPr id="396295" name="Oval 7"/>
          <p:cNvSpPr>
            <a:spLocks noChangeArrowheads="1"/>
          </p:cNvSpPr>
          <p:nvPr/>
        </p:nvSpPr>
        <p:spPr bwMode="auto">
          <a:xfrm rot="780000">
            <a:off x="8396550" y="3092212"/>
            <a:ext cx="215900" cy="304800"/>
          </a:xfrm>
          <a:prstGeom prst="ellipse">
            <a:avLst/>
          </a:prstGeom>
          <a:solidFill>
            <a:srgbClr val="FF0000"/>
          </a:solidFill>
          <a:ln w="9525">
            <a:solidFill>
              <a:schemeClr val="tx1"/>
            </a:solidFill>
            <a:round/>
            <a:headEnd/>
            <a:tailEnd/>
          </a:ln>
        </p:spPr>
        <p:txBody>
          <a:bodyPr wrap="none" anchor="ctr"/>
          <a:lstStyle/>
          <a:p>
            <a:endParaRPr lang="it-IT">
              <a:solidFill>
                <a:srgbClr val="FFFFFF"/>
              </a:solidFill>
              <a:latin typeface="Tahoma"/>
            </a:endParaRPr>
          </a:p>
        </p:txBody>
      </p:sp>
      <p:sp>
        <p:nvSpPr>
          <p:cNvPr id="396296" name="AutoShape 8"/>
          <p:cNvSpPr>
            <a:spLocks noChangeArrowheads="1"/>
          </p:cNvSpPr>
          <p:nvPr/>
        </p:nvSpPr>
        <p:spPr bwMode="auto">
          <a:xfrm>
            <a:off x="7739064" y="2714644"/>
            <a:ext cx="228600" cy="228600"/>
          </a:xfrm>
          <a:prstGeom prst="star5">
            <a:avLst/>
          </a:prstGeom>
          <a:solidFill>
            <a:srgbClr val="FF9900"/>
          </a:solidFill>
          <a:ln w="9525">
            <a:solidFill>
              <a:schemeClr val="tx1"/>
            </a:solidFill>
            <a:miter lim="800000"/>
            <a:headEnd/>
            <a:tailEnd/>
          </a:ln>
          <a:effectLst/>
        </p:spPr>
        <p:txBody>
          <a:bodyPr wrap="none" anchor="ctr"/>
          <a:lstStyle/>
          <a:p>
            <a:pPr>
              <a:defRPr/>
            </a:pPr>
            <a:endParaRPr lang="it-IT">
              <a:solidFill>
                <a:srgbClr val="FFFFFF"/>
              </a:solidFill>
              <a:latin typeface="Tahoma"/>
            </a:endParaRPr>
          </a:p>
        </p:txBody>
      </p:sp>
      <p:sp>
        <p:nvSpPr>
          <p:cNvPr id="396297" name="Line 9"/>
          <p:cNvSpPr>
            <a:spLocks noChangeShapeType="1"/>
          </p:cNvSpPr>
          <p:nvPr/>
        </p:nvSpPr>
        <p:spPr bwMode="auto">
          <a:xfrm>
            <a:off x="6370639" y="3929090"/>
            <a:ext cx="457200" cy="0"/>
          </a:xfrm>
          <a:prstGeom prst="line">
            <a:avLst/>
          </a:prstGeom>
          <a:noFill/>
          <a:ln w="28575">
            <a:solidFill>
              <a:schemeClr val="accent2"/>
            </a:solidFill>
            <a:round/>
            <a:headEnd/>
            <a:tailEnd type="triangle" w="med" len="med"/>
          </a:ln>
        </p:spPr>
        <p:txBody>
          <a:bodyPr wrap="none" anchor="ctr"/>
          <a:lstStyle/>
          <a:p>
            <a:endParaRPr lang="it-IT">
              <a:solidFill>
                <a:srgbClr val="FFFFFF"/>
              </a:solidFill>
              <a:latin typeface="Tahoma"/>
            </a:endParaRPr>
          </a:p>
        </p:txBody>
      </p:sp>
      <p:sp>
        <p:nvSpPr>
          <p:cNvPr id="396298" name="Line 10"/>
          <p:cNvSpPr>
            <a:spLocks noChangeShapeType="1"/>
          </p:cNvSpPr>
          <p:nvPr/>
        </p:nvSpPr>
        <p:spPr bwMode="auto">
          <a:xfrm rot="-8760000">
            <a:off x="8602664" y="3505221"/>
            <a:ext cx="457200" cy="0"/>
          </a:xfrm>
          <a:prstGeom prst="line">
            <a:avLst/>
          </a:prstGeom>
          <a:noFill/>
          <a:ln w="28575">
            <a:solidFill>
              <a:schemeClr val="accent2"/>
            </a:solidFill>
            <a:round/>
            <a:headEnd/>
            <a:tailEnd type="triangle" w="med" len="med"/>
          </a:ln>
        </p:spPr>
        <p:txBody>
          <a:bodyPr wrap="none" anchor="ctr"/>
          <a:lstStyle/>
          <a:p>
            <a:endParaRPr lang="it-IT">
              <a:solidFill>
                <a:srgbClr val="FFFFFF"/>
              </a:solidFill>
              <a:latin typeface="Tahoma"/>
            </a:endParaRPr>
          </a:p>
        </p:txBody>
      </p:sp>
      <p:sp>
        <p:nvSpPr>
          <p:cNvPr id="396299" name="Line 11"/>
          <p:cNvSpPr>
            <a:spLocks noChangeShapeType="1"/>
          </p:cNvSpPr>
          <p:nvPr/>
        </p:nvSpPr>
        <p:spPr bwMode="auto">
          <a:xfrm rot="-1200000">
            <a:off x="6659564" y="2928958"/>
            <a:ext cx="457200" cy="0"/>
          </a:xfrm>
          <a:prstGeom prst="line">
            <a:avLst/>
          </a:prstGeom>
          <a:noFill/>
          <a:ln w="28575">
            <a:solidFill>
              <a:schemeClr val="accent2"/>
            </a:solidFill>
            <a:round/>
            <a:headEnd/>
            <a:tailEnd type="triangle" w="med" len="med"/>
          </a:ln>
        </p:spPr>
        <p:txBody>
          <a:bodyPr wrap="none" anchor="ctr"/>
          <a:lstStyle/>
          <a:p>
            <a:endParaRPr lang="it-IT">
              <a:solidFill>
                <a:srgbClr val="FFFFFF"/>
              </a:solidFill>
              <a:latin typeface="Tahoma"/>
            </a:endParaRPr>
          </a:p>
        </p:txBody>
      </p:sp>
      <p:sp>
        <p:nvSpPr>
          <p:cNvPr id="231436" name="AutoShape 12">
            <a:hlinkClick r:id="" action="ppaction://hlinkshowjump?jump=nextslide" highlightClick="1"/>
          </p:cNvPr>
          <p:cNvSpPr>
            <a:spLocks noChangeArrowheads="1"/>
          </p:cNvSpPr>
          <p:nvPr/>
        </p:nvSpPr>
        <p:spPr bwMode="auto">
          <a:xfrm>
            <a:off x="3000364" y="3000372"/>
            <a:ext cx="792163" cy="360362"/>
          </a:xfrm>
          <a:prstGeom prst="actionButtonForwardNext">
            <a:avLst/>
          </a:prstGeom>
          <a:solidFill>
            <a:srgbClr val="FFFF00"/>
          </a:solidFill>
          <a:ln w="9525">
            <a:noFill/>
            <a:miter lim="800000"/>
            <a:headEnd/>
            <a:tailEnd/>
          </a:ln>
        </p:spPr>
        <p:txBody>
          <a:bodyPr wrap="none" anchor="ctr"/>
          <a:lstStyle/>
          <a:p>
            <a:endParaRPr lang="it-IT">
              <a:solidFill>
                <a:srgbClr val="FFFFFF"/>
              </a:solidFill>
              <a:latin typeface="Tahoma"/>
            </a:endParaRPr>
          </a:p>
        </p:txBody>
      </p:sp>
      <p:sp>
        <p:nvSpPr>
          <p:cNvPr id="231437" name="AutoShape 13">
            <a:hlinkClick r:id="rId5" action="ppaction://hlinksldjump" highlightClick="1"/>
          </p:cNvPr>
          <p:cNvSpPr>
            <a:spLocks noChangeArrowheads="1"/>
          </p:cNvSpPr>
          <p:nvPr/>
        </p:nvSpPr>
        <p:spPr bwMode="auto">
          <a:xfrm>
            <a:off x="7780365" y="4929198"/>
            <a:ext cx="792163" cy="357190"/>
          </a:xfrm>
          <a:prstGeom prst="actionButtonForwardNext">
            <a:avLst/>
          </a:prstGeom>
          <a:solidFill>
            <a:srgbClr val="FFFF00"/>
          </a:solidFill>
          <a:ln w="9525">
            <a:noFill/>
            <a:miter lim="800000"/>
            <a:headEnd/>
            <a:tailEnd/>
          </a:ln>
        </p:spPr>
        <p:txBody>
          <a:bodyPr wrap="none" anchor="ctr"/>
          <a:lstStyle/>
          <a:p>
            <a:endParaRPr lang="it-IT">
              <a:solidFill>
                <a:srgbClr val="FFFFFF"/>
              </a:solidFill>
              <a:latin typeface="Tahoma"/>
            </a:endParaRPr>
          </a:p>
        </p:txBody>
      </p:sp>
      <p:sp>
        <p:nvSpPr>
          <p:cNvPr id="231438" name="Segnaposto numero diapositiva 13"/>
          <p:cNvSpPr>
            <a:spLocks noGrp="1"/>
          </p:cNvSpPr>
          <p:nvPr>
            <p:ph type="sldNum" sz="quarter" idx="12"/>
          </p:nvPr>
        </p:nvSpPr>
        <p:spPr>
          <a:xfrm>
            <a:off x="6643702" y="5786454"/>
            <a:ext cx="2289175" cy="476250"/>
          </a:xfrm>
          <a:noFill/>
        </p:spPr>
        <p:txBody>
          <a:bodyPr/>
          <a:lstStyle/>
          <a:p>
            <a:fld id="{7C11CC94-31D3-4687-8C41-871B203F7E85}" type="slidenum">
              <a:rPr lang="it-IT" smtClean="0">
                <a:solidFill>
                  <a:srgbClr val="FFFFFF"/>
                </a:solidFill>
              </a:rPr>
              <a:pPr/>
              <a:t>78</a:t>
            </a:fld>
            <a:endParaRPr lang="it-IT" dirty="0" smtClean="0">
              <a:solidFill>
                <a:srgbClr val="FFFFFF"/>
              </a:solidFill>
            </a:endParaRPr>
          </a:p>
        </p:txBody>
      </p:sp>
      <p:pic>
        <p:nvPicPr>
          <p:cNvPr id="632833" name="Picture 1"/>
          <p:cNvPicPr>
            <a:picLocks noChangeAspect="1" noChangeArrowheads="1"/>
          </p:cNvPicPr>
          <p:nvPr/>
        </p:nvPicPr>
        <p:blipFill>
          <a:blip r:embed="rId6" cstate="print"/>
          <a:srcRect l="7620" t="2625" b="2625"/>
          <a:stretch>
            <a:fillRect/>
          </a:stretch>
        </p:blipFill>
        <p:spPr bwMode="auto">
          <a:xfrm>
            <a:off x="383030" y="3456507"/>
            <a:ext cx="2188706" cy="3258641"/>
          </a:xfrm>
          <a:prstGeom prst="rect">
            <a:avLst/>
          </a:prstGeom>
          <a:noFill/>
          <a:ln w="9525">
            <a:noFill/>
            <a:miter lim="800000"/>
            <a:headEnd/>
            <a:tailEnd/>
          </a:ln>
        </p:spPr>
      </p:pic>
      <p:sp>
        <p:nvSpPr>
          <p:cNvPr id="17" name="Rettangolo 16"/>
          <p:cNvSpPr/>
          <p:nvPr/>
        </p:nvSpPr>
        <p:spPr>
          <a:xfrm>
            <a:off x="2571736" y="5328205"/>
            <a:ext cx="5500726" cy="1172629"/>
          </a:xfrm>
          <a:prstGeom prst="rect">
            <a:avLst/>
          </a:prstGeom>
        </p:spPr>
        <p:txBody>
          <a:bodyPr wrap="square">
            <a:spAutoFit/>
          </a:bodyPr>
          <a:lstStyle/>
          <a:p>
            <a:pPr marL="357188" indent="-357188" fontAlgn="auto">
              <a:lnSpc>
                <a:spcPct val="90000"/>
              </a:lnSpc>
              <a:spcBef>
                <a:spcPts val="0"/>
              </a:spcBef>
              <a:spcAft>
                <a:spcPts val="0"/>
              </a:spcAft>
              <a:buClr>
                <a:srgbClr val="FF0000"/>
              </a:buClr>
              <a:buFont typeface="+mj-lt"/>
              <a:buAutoNum type="arabicPeriod" startAt="3"/>
              <a:defRPr/>
            </a:pPr>
            <a:r>
              <a:rPr kumimoji="0" lang="it-IT" sz="2600" b="0" dirty="0" smtClean="0">
                <a:solidFill>
                  <a:srgbClr val="FFFF00"/>
                </a:solidFill>
                <a:latin typeface="Verdana" pitchFamily="34" charset="0"/>
              </a:rPr>
              <a:t>Con deformità gravi, usare un sistema modellato molto avvolgente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1">
                                            <p:txEl>
                                              <p:pRg st="0" end="0"/>
                                            </p:txEl>
                                          </p:spTgt>
                                        </p:tgtEl>
                                        <p:attrNameLst>
                                          <p:attrName>style.visibility</p:attrName>
                                        </p:attrNameLst>
                                      </p:cBhvr>
                                      <p:to>
                                        <p:strVal val="visible"/>
                                      </p:to>
                                    </p:set>
                                    <p:anim calcmode="lin" valueType="num">
                                      <p:cBhvr additive="base">
                                        <p:cTn id="7" dur="500" fill="hold"/>
                                        <p:tgtEl>
                                          <p:spTgt spid="396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6291">
                                            <p:txEl>
                                              <p:pRg st="1" end="1"/>
                                            </p:txEl>
                                          </p:spTgt>
                                        </p:tgtEl>
                                        <p:attrNameLst>
                                          <p:attrName>style.visibility</p:attrName>
                                        </p:attrNameLst>
                                      </p:cBhvr>
                                      <p:to>
                                        <p:strVal val="visible"/>
                                      </p:to>
                                    </p:set>
                                    <p:anim calcmode="lin" valueType="num">
                                      <p:cBhvr additive="base">
                                        <p:cTn id="13" dur="500" fill="hold"/>
                                        <p:tgtEl>
                                          <p:spTgt spid="396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6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6291">
                                            <p:txEl>
                                              <p:pRg st="2" end="2"/>
                                            </p:txEl>
                                          </p:spTgt>
                                        </p:tgtEl>
                                        <p:attrNameLst>
                                          <p:attrName>style.visibility</p:attrName>
                                        </p:attrNameLst>
                                      </p:cBhvr>
                                      <p:to>
                                        <p:strVal val="visible"/>
                                      </p:to>
                                    </p:set>
                                    <p:anim calcmode="lin" valueType="num">
                                      <p:cBhvr additive="base">
                                        <p:cTn id="19" dur="500" fill="hold"/>
                                        <p:tgtEl>
                                          <p:spTgt spid="396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6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396293"/>
                                        </p:tgtEl>
                                        <p:attrNameLst>
                                          <p:attrName>style.visibility</p:attrName>
                                        </p:attrNameLst>
                                      </p:cBhvr>
                                      <p:to>
                                        <p:strVal val="visible"/>
                                      </p:to>
                                    </p:set>
                                    <p:anim calcmode="lin" valueType="num">
                                      <p:cBhvr additive="base">
                                        <p:cTn id="23" dur="500" fill="hold"/>
                                        <p:tgtEl>
                                          <p:spTgt spid="396293"/>
                                        </p:tgtEl>
                                        <p:attrNameLst>
                                          <p:attrName>ppt_x</p:attrName>
                                        </p:attrNameLst>
                                      </p:cBhvr>
                                      <p:tavLst>
                                        <p:tav tm="0">
                                          <p:val>
                                            <p:strVal val="0-#ppt_w/2"/>
                                          </p:val>
                                        </p:tav>
                                        <p:tav tm="100000">
                                          <p:val>
                                            <p:strVal val="#ppt_x"/>
                                          </p:val>
                                        </p:tav>
                                      </p:tavLst>
                                    </p:anim>
                                    <p:anim calcmode="lin" valueType="num">
                                      <p:cBhvr additive="base">
                                        <p:cTn id="24" dur="500" fill="hold"/>
                                        <p:tgtEl>
                                          <p:spTgt spid="39629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96294"/>
                                        </p:tgtEl>
                                        <p:attrNameLst>
                                          <p:attrName>style.visibility</p:attrName>
                                        </p:attrNameLst>
                                      </p:cBhvr>
                                      <p:to>
                                        <p:strVal val="visible"/>
                                      </p:to>
                                    </p:set>
                                    <p:anim calcmode="lin" valueType="num">
                                      <p:cBhvr additive="base">
                                        <p:cTn id="27" dur="500" fill="hold"/>
                                        <p:tgtEl>
                                          <p:spTgt spid="396294"/>
                                        </p:tgtEl>
                                        <p:attrNameLst>
                                          <p:attrName>ppt_x</p:attrName>
                                        </p:attrNameLst>
                                      </p:cBhvr>
                                      <p:tavLst>
                                        <p:tav tm="0">
                                          <p:val>
                                            <p:strVal val="0-#ppt_w/2"/>
                                          </p:val>
                                        </p:tav>
                                        <p:tav tm="100000">
                                          <p:val>
                                            <p:strVal val="#ppt_x"/>
                                          </p:val>
                                        </p:tav>
                                      </p:tavLst>
                                    </p:anim>
                                    <p:anim calcmode="lin" valueType="num">
                                      <p:cBhvr additive="base">
                                        <p:cTn id="28" dur="500" fill="hold"/>
                                        <p:tgtEl>
                                          <p:spTgt spid="39629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96295"/>
                                        </p:tgtEl>
                                        <p:attrNameLst>
                                          <p:attrName>style.visibility</p:attrName>
                                        </p:attrNameLst>
                                      </p:cBhvr>
                                      <p:to>
                                        <p:strVal val="visible"/>
                                      </p:to>
                                    </p:set>
                                    <p:anim calcmode="lin" valueType="num">
                                      <p:cBhvr additive="base">
                                        <p:cTn id="31" dur="500" fill="hold"/>
                                        <p:tgtEl>
                                          <p:spTgt spid="396295"/>
                                        </p:tgtEl>
                                        <p:attrNameLst>
                                          <p:attrName>ppt_x</p:attrName>
                                        </p:attrNameLst>
                                      </p:cBhvr>
                                      <p:tavLst>
                                        <p:tav tm="0">
                                          <p:val>
                                            <p:strVal val="0-#ppt_w/2"/>
                                          </p:val>
                                        </p:tav>
                                        <p:tav tm="100000">
                                          <p:val>
                                            <p:strVal val="#ppt_x"/>
                                          </p:val>
                                        </p:tav>
                                      </p:tavLst>
                                    </p:anim>
                                    <p:anim calcmode="lin" valueType="num">
                                      <p:cBhvr additive="base">
                                        <p:cTn id="32" dur="500" fill="hold"/>
                                        <p:tgtEl>
                                          <p:spTgt spid="39629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96297"/>
                                        </p:tgtEl>
                                        <p:attrNameLst>
                                          <p:attrName>style.visibility</p:attrName>
                                        </p:attrNameLst>
                                      </p:cBhvr>
                                      <p:to>
                                        <p:strVal val="visible"/>
                                      </p:to>
                                    </p:set>
                                    <p:anim calcmode="lin" valueType="num">
                                      <p:cBhvr additive="base">
                                        <p:cTn id="35" dur="500" fill="hold"/>
                                        <p:tgtEl>
                                          <p:spTgt spid="396297"/>
                                        </p:tgtEl>
                                        <p:attrNameLst>
                                          <p:attrName>ppt_x</p:attrName>
                                        </p:attrNameLst>
                                      </p:cBhvr>
                                      <p:tavLst>
                                        <p:tav tm="0">
                                          <p:val>
                                            <p:strVal val="0-#ppt_w/2"/>
                                          </p:val>
                                        </p:tav>
                                        <p:tav tm="100000">
                                          <p:val>
                                            <p:strVal val="#ppt_x"/>
                                          </p:val>
                                        </p:tav>
                                      </p:tavLst>
                                    </p:anim>
                                    <p:anim calcmode="lin" valueType="num">
                                      <p:cBhvr additive="base">
                                        <p:cTn id="36" dur="500" fill="hold"/>
                                        <p:tgtEl>
                                          <p:spTgt spid="39629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96298"/>
                                        </p:tgtEl>
                                        <p:attrNameLst>
                                          <p:attrName>style.visibility</p:attrName>
                                        </p:attrNameLst>
                                      </p:cBhvr>
                                      <p:to>
                                        <p:strVal val="visible"/>
                                      </p:to>
                                    </p:set>
                                    <p:anim calcmode="lin" valueType="num">
                                      <p:cBhvr additive="base">
                                        <p:cTn id="39" dur="500" fill="hold"/>
                                        <p:tgtEl>
                                          <p:spTgt spid="396298"/>
                                        </p:tgtEl>
                                        <p:attrNameLst>
                                          <p:attrName>ppt_x</p:attrName>
                                        </p:attrNameLst>
                                      </p:cBhvr>
                                      <p:tavLst>
                                        <p:tav tm="0">
                                          <p:val>
                                            <p:strVal val="0-#ppt_w/2"/>
                                          </p:val>
                                        </p:tav>
                                        <p:tav tm="100000">
                                          <p:val>
                                            <p:strVal val="#ppt_x"/>
                                          </p:val>
                                        </p:tav>
                                      </p:tavLst>
                                    </p:anim>
                                    <p:anim calcmode="lin" valueType="num">
                                      <p:cBhvr additive="base">
                                        <p:cTn id="40" dur="500" fill="hold"/>
                                        <p:tgtEl>
                                          <p:spTgt spid="39629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6299"/>
                                        </p:tgtEl>
                                        <p:attrNameLst>
                                          <p:attrName>style.visibility</p:attrName>
                                        </p:attrNameLst>
                                      </p:cBhvr>
                                      <p:to>
                                        <p:strVal val="visible"/>
                                      </p:to>
                                    </p:set>
                                    <p:anim calcmode="lin" valueType="num">
                                      <p:cBhvr additive="base">
                                        <p:cTn id="43" dur="500" fill="hold"/>
                                        <p:tgtEl>
                                          <p:spTgt spid="396299"/>
                                        </p:tgtEl>
                                        <p:attrNameLst>
                                          <p:attrName>ppt_x</p:attrName>
                                        </p:attrNameLst>
                                      </p:cBhvr>
                                      <p:tavLst>
                                        <p:tav tm="0">
                                          <p:val>
                                            <p:strVal val="0-#ppt_w/2"/>
                                          </p:val>
                                        </p:tav>
                                        <p:tav tm="100000">
                                          <p:val>
                                            <p:strVal val="#ppt_x"/>
                                          </p:val>
                                        </p:tav>
                                      </p:tavLst>
                                    </p:anim>
                                    <p:anim calcmode="lin" valueType="num">
                                      <p:cBhvr additive="base">
                                        <p:cTn id="44" dur="500" fill="hold"/>
                                        <p:tgtEl>
                                          <p:spTgt spid="3962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32833"/>
                                        </p:tgtEl>
                                        <p:attrNameLst>
                                          <p:attrName>style.visibility</p:attrName>
                                        </p:attrNameLst>
                                      </p:cBhvr>
                                      <p:to>
                                        <p:strVal val="visible"/>
                                      </p:to>
                                    </p:set>
                                    <p:anim calcmode="lin" valueType="num">
                                      <p:cBhvr additive="base">
                                        <p:cTn id="53" dur="500" fill="hold"/>
                                        <p:tgtEl>
                                          <p:spTgt spid="632833"/>
                                        </p:tgtEl>
                                        <p:attrNameLst>
                                          <p:attrName>ppt_x</p:attrName>
                                        </p:attrNameLst>
                                      </p:cBhvr>
                                      <p:tavLst>
                                        <p:tav tm="0">
                                          <p:val>
                                            <p:strVal val="#ppt_x"/>
                                          </p:val>
                                        </p:tav>
                                        <p:tav tm="100000">
                                          <p:val>
                                            <p:strVal val="#ppt_x"/>
                                          </p:val>
                                        </p:tav>
                                      </p:tavLst>
                                    </p:anim>
                                    <p:anim calcmode="lin" valueType="num">
                                      <p:cBhvr additive="base">
                                        <p:cTn id="54" dur="500" fill="hold"/>
                                        <p:tgtEl>
                                          <p:spTgt spid="6328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build="p" autoUpdateAnimBg="0"/>
      <p:bldP spid="396293" grpId="0" animBg="1"/>
      <p:bldP spid="396294" grpId="0" animBg="1"/>
      <p:bldP spid="396295" grpId="0" animBg="1"/>
      <p:bldP spid="396297" grpId="0" animBg="1"/>
      <p:bldP spid="396298" grpId="0" animBg="1"/>
      <p:bldP spid="396299" grpId="0" animBg="1"/>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33474" name="Segnaposto numero diapositiva 5"/>
          <p:cNvSpPr>
            <a:spLocks noGrp="1"/>
          </p:cNvSpPr>
          <p:nvPr>
            <p:ph type="sldNum" sz="quarter" idx="12"/>
          </p:nvPr>
        </p:nvSpPr>
        <p:spPr>
          <a:noFill/>
        </p:spPr>
        <p:txBody>
          <a:bodyPr/>
          <a:lstStyle/>
          <a:p>
            <a:fld id="{A0991914-2903-4881-8D84-877FAB04E8A7}" type="slidenum">
              <a:rPr lang="it-IT" smtClean="0"/>
              <a:pPr/>
              <a:t>79</a:t>
            </a:fld>
            <a:endParaRPr lang="it-IT" smtClean="0"/>
          </a:p>
        </p:txBody>
      </p:sp>
      <p:sp>
        <p:nvSpPr>
          <p:cNvPr id="233475" name="Rectangle 2"/>
          <p:cNvSpPr>
            <a:spLocks noGrp="1" noChangeArrowheads="1"/>
          </p:cNvSpPr>
          <p:nvPr>
            <p:ph type="title"/>
          </p:nvPr>
        </p:nvSpPr>
        <p:spPr>
          <a:xfrm>
            <a:off x="107950" y="0"/>
            <a:ext cx="8893175" cy="1571625"/>
          </a:xfrm>
        </p:spPr>
        <p:txBody>
          <a:bodyPr/>
          <a:lstStyle/>
          <a:p>
            <a:pPr eaLnBrk="1" hangingPunct="1"/>
            <a:r>
              <a:rPr lang="it-IT" sz="2800" dirty="0" smtClean="0">
                <a:solidFill>
                  <a:srgbClr val="00FF00"/>
                </a:solidFill>
              </a:rPr>
              <a:t>Per disabilità gravi con scoliosi di grado marcato, </a:t>
            </a:r>
            <a:r>
              <a:rPr lang="it-IT" sz="2800" b="1" dirty="0" smtClean="0">
                <a:solidFill>
                  <a:srgbClr val="00FF00"/>
                </a:solidFill>
              </a:rPr>
              <a:t>il basculamento laterale </a:t>
            </a:r>
            <a:r>
              <a:rPr lang="it-IT" sz="2800" dirty="0" smtClean="0">
                <a:solidFill>
                  <a:srgbClr val="00FF00"/>
                </a:solidFill>
              </a:rPr>
              <a:t>può essere una soluzione molto efficace</a:t>
            </a:r>
          </a:p>
        </p:txBody>
      </p:sp>
      <p:pic>
        <p:nvPicPr>
          <p:cNvPr id="233476" name="Picture 3" descr="lateral tilt 1"/>
          <p:cNvPicPr>
            <a:picLocks noGrp="1" noChangeAspect="1" noChangeArrowheads="1"/>
          </p:cNvPicPr>
          <p:nvPr>
            <p:ph idx="1"/>
          </p:nvPr>
        </p:nvPicPr>
        <p:blipFill>
          <a:blip r:embed="rId3" cstate="print"/>
          <a:srcRect l="6744" t="3375" r="7417" b="4050"/>
          <a:stretch>
            <a:fillRect/>
          </a:stretch>
        </p:blipFill>
        <p:spPr>
          <a:xfrm>
            <a:off x="750888" y="2428875"/>
            <a:ext cx="4430712" cy="3576638"/>
          </a:xfrm>
          <a:ln w="28575">
            <a:solidFill>
              <a:srgbClr val="000000"/>
            </a:solidFill>
          </a:ln>
        </p:spPr>
      </p:pic>
      <p:pic>
        <p:nvPicPr>
          <p:cNvPr id="181253" name="Picture 4" descr="T2-40 copy"/>
          <p:cNvPicPr>
            <a:picLocks noChangeAspect="1" noChangeArrowheads="1"/>
          </p:cNvPicPr>
          <p:nvPr/>
        </p:nvPicPr>
        <p:blipFill>
          <a:blip r:embed="rId4" cstate="print"/>
          <a:srcRect l="12926" t="22371" r="13570" b="8728"/>
          <a:stretch>
            <a:fillRect/>
          </a:stretch>
        </p:blipFill>
        <p:spPr bwMode="auto">
          <a:xfrm>
            <a:off x="5667375" y="1157288"/>
            <a:ext cx="3297238" cy="5367337"/>
          </a:xfrm>
          <a:prstGeom prst="rect">
            <a:avLst/>
          </a:prstGeom>
          <a:noFill/>
          <a:ln w="38100">
            <a:solidFill>
              <a:srgbClr val="000000"/>
            </a:solid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 calcmode="lin" valueType="num">
                                      <p:cBhvr additive="base">
                                        <p:cTn id="7" dur="500" fill="hold"/>
                                        <p:tgtEl>
                                          <p:spTgt spid="181253"/>
                                        </p:tgtEl>
                                        <p:attrNameLst>
                                          <p:attrName>ppt_x</p:attrName>
                                        </p:attrNameLst>
                                      </p:cBhvr>
                                      <p:tavLst>
                                        <p:tav tm="0">
                                          <p:val>
                                            <p:strVal val="#ppt_x"/>
                                          </p:val>
                                        </p:tav>
                                        <p:tav tm="100000">
                                          <p:val>
                                            <p:strVal val="#ppt_x"/>
                                          </p:val>
                                        </p:tav>
                                      </p:tavLst>
                                    </p:anim>
                                    <p:anim calcmode="lin" valueType="num">
                                      <p:cBhvr additive="base">
                                        <p:cTn id="8" dur="500" fill="hold"/>
                                        <p:tgtEl>
                                          <p:spTgt spid="181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54098"/>
          </a:xfrm>
        </p:spPr>
        <p:txBody>
          <a:bodyPr>
            <a:noAutofit/>
          </a:bodyPr>
          <a:lstStyle/>
          <a:p>
            <a:r>
              <a:rPr lang="it-IT" sz="3600" dirty="0" smtClean="0">
                <a:solidFill>
                  <a:srgbClr val="00FF00"/>
                </a:solidFill>
              </a:rPr>
              <a:t>“Non riesce ad appoggiare bene la schiena”</a:t>
            </a:r>
            <a:endParaRPr lang="it-IT" sz="3600" dirty="0">
              <a:solidFill>
                <a:srgbClr val="00FF00"/>
              </a:solidFill>
            </a:endParaRPr>
          </a:p>
        </p:txBody>
      </p:sp>
      <p:pic>
        <p:nvPicPr>
          <p:cNvPr id="38914" name="Picture 2" descr="C:\Users\Antonio\Desktop\provvisorio\Backwards - CUSH'N_files\P1010046.JPG"/>
          <p:cNvPicPr>
            <a:picLocks noChangeAspect="1" noChangeArrowheads="1"/>
          </p:cNvPicPr>
          <p:nvPr/>
        </p:nvPicPr>
        <p:blipFill>
          <a:blip r:embed="rId3" cstate="print"/>
          <a:srcRect l="9491" r="13920"/>
          <a:stretch>
            <a:fillRect/>
          </a:stretch>
        </p:blipFill>
        <p:spPr bwMode="auto">
          <a:xfrm>
            <a:off x="5480370" y="954360"/>
            <a:ext cx="3268094" cy="5715000"/>
          </a:xfrm>
          <a:prstGeom prst="rect">
            <a:avLst/>
          </a:prstGeom>
          <a:noFill/>
        </p:spPr>
      </p:pic>
      <p:sp>
        <p:nvSpPr>
          <p:cNvPr id="4" name="CasellaDiTesto 3"/>
          <p:cNvSpPr txBox="1"/>
          <p:nvPr/>
        </p:nvSpPr>
        <p:spPr>
          <a:xfrm>
            <a:off x="251520" y="2924944"/>
            <a:ext cx="5128968" cy="523220"/>
          </a:xfrm>
          <a:prstGeom prst="rect">
            <a:avLst/>
          </a:prstGeom>
          <a:noFill/>
        </p:spPr>
        <p:txBody>
          <a:bodyPr wrap="none" rtlCol="0">
            <a:spAutoFit/>
          </a:bodyPr>
          <a:lstStyle/>
          <a:p>
            <a:pPr fontAlgn="auto">
              <a:spcBef>
                <a:spcPts val="0"/>
              </a:spcBef>
              <a:spcAft>
                <a:spcPts val="0"/>
              </a:spcAft>
            </a:pPr>
            <a:r>
              <a:rPr kumimoji="0" lang="it-IT" sz="2800" b="0" dirty="0" smtClean="0">
                <a:solidFill>
                  <a:srgbClr val="FFFF00"/>
                </a:solidFill>
                <a:latin typeface="Calibri"/>
              </a:rPr>
              <a:t>Osservate attentamente il cuscino</a:t>
            </a:r>
            <a:endParaRPr kumimoji="0" lang="it-IT" sz="2800" b="0" dirty="0">
              <a:solidFill>
                <a:srgbClr val="FFFF00"/>
              </a:solidFill>
              <a:latin typeface="Calibri"/>
            </a:endParaRPr>
          </a:p>
        </p:txBody>
      </p:sp>
      <p:sp>
        <p:nvSpPr>
          <p:cNvPr id="5" name="CasellaDiTesto 4"/>
          <p:cNvSpPr txBox="1"/>
          <p:nvPr/>
        </p:nvSpPr>
        <p:spPr>
          <a:xfrm>
            <a:off x="251520" y="1268760"/>
            <a:ext cx="4968552" cy="1384995"/>
          </a:xfrm>
          <a:prstGeom prst="rect">
            <a:avLst/>
          </a:prstGeom>
          <a:noFill/>
        </p:spPr>
        <p:txBody>
          <a:bodyPr wrap="square" rtlCol="0">
            <a:spAutoFit/>
          </a:bodyPr>
          <a:lstStyle/>
          <a:p>
            <a:pPr fontAlgn="auto">
              <a:spcBef>
                <a:spcPts val="0"/>
              </a:spcBef>
              <a:spcAft>
                <a:spcPts val="0"/>
              </a:spcAft>
            </a:pPr>
            <a:r>
              <a:rPr kumimoji="0" lang="it-IT" sz="2800" b="0" dirty="0" smtClean="0">
                <a:solidFill>
                  <a:srgbClr val="FFFF00"/>
                </a:solidFill>
                <a:latin typeface="Calibri"/>
              </a:rPr>
              <a:t>“Da un po’ di tempo in qua sta seduta in forte retroversione ed estensione delle anche”</a:t>
            </a:r>
          </a:p>
        </p:txBody>
      </p:sp>
      <p:sp>
        <p:nvSpPr>
          <p:cNvPr id="6" name="CasellaDiTesto 5"/>
          <p:cNvSpPr txBox="1"/>
          <p:nvPr/>
        </p:nvSpPr>
        <p:spPr>
          <a:xfrm>
            <a:off x="323528" y="4131077"/>
            <a:ext cx="4968553" cy="954107"/>
          </a:xfrm>
          <a:prstGeom prst="rect">
            <a:avLst/>
          </a:prstGeom>
          <a:noFill/>
        </p:spPr>
        <p:txBody>
          <a:bodyPr wrap="square" rtlCol="0">
            <a:spAutoFit/>
          </a:bodyPr>
          <a:lstStyle/>
          <a:p>
            <a:pPr fontAlgn="auto">
              <a:spcBef>
                <a:spcPts val="0"/>
              </a:spcBef>
              <a:spcAft>
                <a:spcPts val="0"/>
              </a:spcAft>
            </a:pPr>
            <a:r>
              <a:rPr kumimoji="0" lang="it-IT" sz="2800" b="0" dirty="0" smtClean="0">
                <a:solidFill>
                  <a:srgbClr val="FFFF00"/>
                </a:solidFill>
                <a:latin typeface="Calibri"/>
              </a:rPr>
              <a:t>L’usura dell’angolo anteriore dice che è usato così da molto tempo</a:t>
            </a:r>
          </a:p>
        </p:txBody>
      </p:sp>
      <p:sp>
        <p:nvSpPr>
          <p:cNvPr id="7" name="CasellaDiTesto 6"/>
          <p:cNvSpPr txBox="1"/>
          <p:nvPr/>
        </p:nvSpPr>
        <p:spPr>
          <a:xfrm>
            <a:off x="251520" y="5301208"/>
            <a:ext cx="5112568" cy="954107"/>
          </a:xfrm>
          <a:prstGeom prst="rect">
            <a:avLst/>
          </a:prstGeom>
          <a:noFill/>
        </p:spPr>
        <p:txBody>
          <a:bodyPr wrap="square" rtlCol="0">
            <a:spAutoFit/>
          </a:bodyPr>
          <a:lstStyle/>
          <a:p>
            <a:pPr fontAlgn="auto">
              <a:spcBef>
                <a:spcPts val="0"/>
              </a:spcBef>
              <a:spcAft>
                <a:spcPts val="0"/>
              </a:spcAft>
            </a:pPr>
            <a:r>
              <a:rPr kumimoji="0" lang="it-IT" sz="2800" b="0" dirty="0" smtClean="0">
                <a:solidFill>
                  <a:srgbClr val="FFFF00"/>
                </a:solidFill>
                <a:latin typeface="Calibri"/>
              </a:rPr>
              <a:t>Un problema molto più frequente di quanto si creda</a:t>
            </a:r>
          </a:p>
        </p:txBody>
      </p:sp>
      <p:sp>
        <p:nvSpPr>
          <p:cNvPr id="8" name="CasellaDiTesto 7"/>
          <p:cNvSpPr txBox="1"/>
          <p:nvPr/>
        </p:nvSpPr>
        <p:spPr>
          <a:xfrm>
            <a:off x="899592" y="3481844"/>
            <a:ext cx="3837910" cy="523220"/>
          </a:xfrm>
          <a:prstGeom prst="rect">
            <a:avLst/>
          </a:prstGeom>
          <a:noFill/>
        </p:spPr>
        <p:txBody>
          <a:bodyPr wrap="none" rtlCol="0">
            <a:spAutoFit/>
          </a:bodyPr>
          <a:lstStyle/>
          <a:p>
            <a:r>
              <a:rPr lang="it-IT" sz="2800" dirty="0" smtClean="0">
                <a:solidFill>
                  <a:schemeClr val="bg1"/>
                </a:solidFill>
              </a:rPr>
              <a:t>È messo al contrario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4498" name="AutoShape 2"/>
          <p:cNvSpPr>
            <a:spLocks noChangeArrowheads="1"/>
          </p:cNvSpPr>
          <p:nvPr/>
        </p:nvSpPr>
        <p:spPr bwMode="auto">
          <a:xfrm rot="1311073">
            <a:off x="7016750" y="5727700"/>
            <a:ext cx="404813" cy="796925"/>
          </a:xfrm>
          <a:prstGeom prst="roundRect">
            <a:avLst>
              <a:gd name="adj" fmla="val 16667"/>
            </a:avLst>
          </a:prstGeom>
          <a:solidFill>
            <a:schemeClr val="tx1"/>
          </a:solidFill>
          <a:ln w="9525">
            <a:solidFill>
              <a:schemeClr val="tx1"/>
            </a:solidFill>
            <a:round/>
            <a:headEnd/>
            <a:tailEnd/>
          </a:ln>
        </p:spPr>
        <p:txBody>
          <a:bodyPr wrap="none" anchor="ctr"/>
          <a:lstStyle/>
          <a:p>
            <a:endParaRPr lang="it-IT">
              <a:solidFill>
                <a:srgbClr val="FFFFCC"/>
              </a:solidFill>
            </a:endParaRPr>
          </a:p>
        </p:txBody>
      </p:sp>
      <p:sp>
        <p:nvSpPr>
          <p:cNvPr id="234499" name="AutoShape 3"/>
          <p:cNvSpPr>
            <a:spLocks noChangeArrowheads="1"/>
          </p:cNvSpPr>
          <p:nvPr/>
        </p:nvSpPr>
        <p:spPr bwMode="auto">
          <a:xfrm>
            <a:off x="7881938" y="5786438"/>
            <a:ext cx="396875" cy="809625"/>
          </a:xfrm>
          <a:prstGeom prst="roundRect">
            <a:avLst>
              <a:gd name="adj" fmla="val 16667"/>
            </a:avLst>
          </a:prstGeom>
          <a:solidFill>
            <a:schemeClr val="tx1"/>
          </a:solidFill>
          <a:ln w="9525">
            <a:solidFill>
              <a:schemeClr val="tx1"/>
            </a:solidFill>
            <a:round/>
            <a:headEnd/>
            <a:tailEnd/>
          </a:ln>
        </p:spPr>
        <p:txBody>
          <a:bodyPr wrap="none" anchor="ctr"/>
          <a:lstStyle/>
          <a:p>
            <a:endParaRPr lang="it-IT">
              <a:solidFill>
                <a:srgbClr val="FFFFCC"/>
              </a:solidFill>
            </a:endParaRPr>
          </a:p>
        </p:txBody>
      </p:sp>
      <p:sp>
        <p:nvSpPr>
          <p:cNvPr id="234500" name="Freeform 4" descr="Granite"/>
          <p:cNvSpPr>
            <a:spLocks/>
          </p:cNvSpPr>
          <p:nvPr/>
        </p:nvSpPr>
        <p:spPr bwMode="auto">
          <a:xfrm>
            <a:off x="6453188" y="3000375"/>
            <a:ext cx="1635125" cy="1571625"/>
          </a:xfrm>
          <a:custGeom>
            <a:avLst/>
            <a:gdLst>
              <a:gd name="T0" fmla="*/ 2147483647 w 1158"/>
              <a:gd name="T1" fmla="*/ 2147483647 h 1055"/>
              <a:gd name="T2" fmla="*/ 2147483647 w 1158"/>
              <a:gd name="T3" fmla="*/ 2147483647 h 1055"/>
              <a:gd name="T4" fmla="*/ 2147483647 w 1158"/>
              <a:gd name="T5" fmla="*/ 2147483647 h 1055"/>
              <a:gd name="T6" fmla="*/ 0 w 1158"/>
              <a:gd name="T7" fmla="*/ 2147483647 h 1055"/>
              <a:gd name="T8" fmla="*/ 2147483647 w 1158"/>
              <a:gd name="T9" fmla="*/ 2147483647 h 1055"/>
              <a:gd name="T10" fmla="*/ 2147483647 w 1158"/>
              <a:gd name="T11" fmla="*/ 2147483647 h 1055"/>
              <a:gd name="T12" fmla="*/ 2147483647 w 1158"/>
              <a:gd name="T13" fmla="*/ 2147483647 h 1055"/>
              <a:gd name="T14" fmla="*/ 2147483647 w 1158"/>
              <a:gd name="T15" fmla="*/ 2147483647 h 1055"/>
              <a:gd name="T16" fmla="*/ 2147483647 w 1158"/>
              <a:gd name="T17" fmla="*/ 2147483647 h 1055"/>
              <a:gd name="T18" fmla="*/ 2147483647 w 1158"/>
              <a:gd name="T19" fmla="*/ 2147483647 h 1055"/>
              <a:gd name="T20" fmla="*/ 2147483647 w 1158"/>
              <a:gd name="T21" fmla="*/ 2147483647 h 1055"/>
              <a:gd name="T22" fmla="*/ 2147483647 w 1158"/>
              <a:gd name="T23" fmla="*/ 2147483647 h 1055"/>
              <a:gd name="T24" fmla="*/ 2147483647 w 1158"/>
              <a:gd name="T25" fmla="*/ 2147483647 h 10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8"/>
              <a:gd name="T40" fmla="*/ 0 h 1055"/>
              <a:gd name="T41" fmla="*/ 1158 w 1158"/>
              <a:gd name="T42" fmla="*/ 1055 h 10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8" h="1055">
                <a:moveTo>
                  <a:pt x="427" y="12"/>
                </a:moveTo>
                <a:cubicBezTo>
                  <a:pt x="397" y="0"/>
                  <a:pt x="361" y="23"/>
                  <a:pt x="331" y="33"/>
                </a:cubicBezTo>
                <a:cubicBezTo>
                  <a:pt x="314" y="44"/>
                  <a:pt x="307" y="56"/>
                  <a:pt x="294" y="70"/>
                </a:cubicBezTo>
                <a:lnTo>
                  <a:pt x="0" y="774"/>
                </a:lnTo>
                <a:cubicBezTo>
                  <a:pt x="5" y="812"/>
                  <a:pt x="1" y="826"/>
                  <a:pt x="38" y="838"/>
                </a:cubicBezTo>
                <a:cubicBezTo>
                  <a:pt x="55" y="850"/>
                  <a:pt x="49" y="844"/>
                  <a:pt x="59" y="854"/>
                </a:cubicBezTo>
                <a:cubicBezTo>
                  <a:pt x="395" y="920"/>
                  <a:pt x="730" y="988"/>
                  <a:pt x="1067" y="1052"/>
                </a:cubicBezTo>
                <a:cubicBezTo>
                  <a:pt x="1083" y="1055"/>
                  <a:pt x="1115" y="1036"/>
                  <a:pt x="1115" y="1036"/>
                </a:cubicBezTo>
                <a:cubicBezTo>
                  <a:pt x="1120" y="1019"/>
                  <a:pt x="1129" y="1008"/>
                  <a:pt x="1136" y="993"/>
                </a:cubicBezTo>
                <a:cubicBezTo>
                  <a:pt x="1143" y="731"/>
                  <a:pt x="1152" y="470"/>
                  <a:pt x="1158" y="209"/>
                </a:cubicBezTo>
                <a:cubicBezTo>
                  <a:pt x="1158" y="203"/>
                  <a:pt x="1145" y="180"/>
                  <a:pt x="1142" y="177"/>
                </a:cubicBezTo>
                <a:cubicBezTo>
                  <a:pt x="1126" y="164"/>
                  <a:pt x="1103" y="165"/>
                  <a:pt x="1088" y="150"/>
                </a:cubicBezTo>
                <a:lnTo>
                  <a:pt x="427" y="12"/>
                </a:lnTo>
                <a:close/>
              </a:path>
            </a:pathLst>
          </a:custGeom>
          <a:blipFill dpi="0" rotWithShape="0">
            <a:blip r:embed="rId3" cstate="print"/>
            <a:srcRect/>
            <a:tile tx="0" ty="0" sx="100000" sy="100000" flip="none" algn="tl"/>
          </a:blipFill>
          <a:ln w="9525">
            <a:noFill/>
            <a:round/>
            <a:headEnd/>
            <a:tailEnd/>
          </a:ln>
        </p:spPr>
        <p:txBody>
          <a:bodyPr wrap="none" anchor="ctr"/>
          <a:lstStyle/>
          <a:p>
            <a:endParaRPr lang="it-IT">
              <a:solidFill>
                <a:srgbClr val="FFFFCC"/>
              </a:solidFill>
            </a:endParaRPr>
          </a:p>
        </p:txBody>
      </p:sp>
      <p:sp>
        <p:nvSpPr>
          <p:cNvPr id="234501" name="Rectangle 5"/>
          <p:cNvSpPr>
            <a:spLocks noGrp="1" noChangeArrowheads="1"/>
          </p:cNvSpPr>
          <p:nvPr>
            <p:ph type="title"/>
          </p:nvPr>
        </p:nvSpPr>
        <p:spPr>
          <a:xfrm>
            <a:off x="0" y="0"/>
            <a:ext cx="6578600" cy="1285875"/>
          </a:xfrm>
          <a:noFill/>
        </p:spPr>
        <p:txBody>
          <a:bodyPr lIns="91425" tIns="45710" rIns="91425" bIns="45710" anchor="ctr"/>
          <a:lstStyle/>
          <a:p>
            <a:pPr algn="ctr" eaLnBrk="1" hangingPunct="1"/>
            <a:r>
              <a:rPr lang="it-IT" altLang="en-US" sz="3300" smtClean="0">
                <a:solidFill>
                  <a:srgbClr val="00FF00"/>
                </a:solidFill>
              </a:rPr>
              <a:t>Basculare lateralmente per:</a:t>
            </a:r>
            <a:endParaRPr lang="it-IT" altLang="en-US" sz="3300" noProof="1" smtClean="0">
              <a:solidFill>
                <a:srgbClr val="00FF00"/>
              </a:solidFill>
            </a:endParaRPr>
          </a:p>
        </p:txBody>
      </p:sp>
      <p:sp>
        <p:nvSpPr>
          <p:cNvPr id="234502" name="Freeform 6"/>
          <p:cNvSpPr>
            <a:spLocks/>
          </p:cNvSpPr>
          <p:nvPr/>
        </p:nvSpPr>
        <p:spPr bwMode="auto">
          <a:xfrm>
            <a:off x="6437313" y="4167188"/>
            <a:ext cx="1619250" cy="762000"/>
          </a:xfrm>
          <a:custGeom>
            <a:avLst/>
            <a:gdLst>
              <a:gd name="T0" fmla="*/ 2147483647 w 1147"/>
              <a:gd name="T1" fmla="*/ 0 h 482"/>
              <a:gd name="T2" fmla="*/ 2147483647 w 1147"/>
              <a:gd name="T3" fmla="*/ 2147483647 h 482"/>
              <a:gd name="T4" fmla="*/ 2147483647 w 1147"/>
              <a:gd name="T5" fmla="*/ 2147483647 h 482"/>
              <a:gd name="T6" fmla="*/ 2147483647 w 1147"/>
              <a:gd name="T7" fmla="*/ 2147483647 h 482"/>
              <a:gd name="T8" fmla="*/ 2147483647 w 1147"/>
              <a:gd name="T9" fmla="*/ 2147483647 h 482"/>
              <a:gd name="T10" fmla="*/ 2147483647 w 1147"/>
              <a:gd name="T11" fmla="*/ 2147483647 h 482"/>
              <a:gd name="T12" fmla="*/ 2147483647 w 1147"/>
              <a:gd name="T13" fmla="*/ 2147483647 h 482"/>
              <a:gd name="T14" fmla="*/ 2147483647 w 1147"/>
              <a:gd name="T15" fmla="*/ 2147483647 h 482"/>
              <a:gd name="T16" fmla="*/ 2147483647 w 1147"/>
              <a:gd name="T17" fmla="*/ 2147483647 h 482"/>
              <a:gd name="T18" fmla="*/ 2147483647 w 1147"/>
              <a:gd name="T19" fmla="*/ 2147483647 h 482"/>
              <a:gd name="T20" fmla="*/ 2147483647 w 1147"/>
              <a:gd name="T21" fmla="*/ 2147483647 h 482"/>
              <a:gd name="T22" fmla="*/ 2147483647 w 1147"/>
              <a:gd name="T23" fmla="*/ 2147483647 h 482"/>
              <a:gd name="T24" fmla="*/ 2147483647 w 1147"/>
              <a:gd name="T25" fmla="*/ 2147483647 h 482"/>
              <a:gd name="T26" fmla="*/ 2147483647 w 1147"/>
              <a:gd name="T27" fmla="*/ 2147483647 h 482"/>
              <a:gd name="T28" fmla="*/ 2147483647 w 1147"/>
              <a:gd name="T29" fmla="*/ 2147483647 h 482"/>
              <a:gd name="T30" fmla="*/ 2147483647 w 1147"/>
              <a:gd name="T31" fmla="*/ 0 h 4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47"/>
              <a:gd name="T49" fmla="*/ 0 h 482"/>
              <a:gd name="T50" fmla="*/ 1147 w 1147"/>
              <a:gd name="T51" fmla="*/ 482 h 4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47" h="482">
                <a:moveTo>
                  <a:pt x="6" y="0"/>
                </a:moveTo>
                <a:cubicBezTo>
                  <a:pt x="0" y="120"/>
                  <a:pt x="1" y="74"/>
                  <a:pt x="1" y="139"/>
                </a:cubicBezTo>
                <a:cubicBezTo>
                  <a:pt x="8" y="149"/>
                  <a:pt x="9" y="167"/>
                  <a:pt x="22" y="171"/>
                </a:cubicBezTo>
                <a:cubicBezTo>
                  <a:pt x="36" y="175"/>
                  <a:pt x="65" y="181"/>
                  <a:pt x="65" y="181"/>
                </a:cubicBezTo>
                <a:cubicBezTo>
                  <a:pt x="197" y="206"/>
                  <a:pt x="801" y="482"/>
                  <a:pt x="1137" y="357"/>
                </a:cubicBezTo>
                <a:cubicBezTo>
                  <a:pt x="1140" y="346"/>
                  <a:pt x="1147" y="325"/>
                  <a:pt x="1147" y="325"/>
                </a:cubicBezTo>
                <a:lnTo>
                  <a:pt x="1147" y="203"/>
                </a:lnTo>
                <a:cubicBezTo>
                  <a:pt x="1116" y="249"/>
                  <a:pt x="1111" y="245"/>
                  <a:pt x="1057" y="245"/>
                </a:cubicBezTo>
                <a:cubicBezTo>
                  <a:pt x="964" y="227"/>
                  <a:pt x="870" y="214"/>
                  <a:pt x="779" y="192"/>
                </a:cubicBezTo>
                <a:cubicBezTo>
                  <a:pt x="773" y="190"/>
                  <a:pt x="776" y="180"/>
                  <a:pt x="774" y="176"/>
                </a:cubicBezTo>
                <a:cubicBezTo>
                  <a:pt x="765" y="158"/>
                  <a:pt x="762" y="159"/>
                  <a:pt x="747" y="149"/>
                </a:cubicBezTo>
                <a:cubicBezTo>
                  <a:pt x="732" y="103"/>
                  <a:pt x="699" y="84"/>
                  <a:pt x="657" y="69"/>
                </a:cubicBezTo>
                <a:cubicBezTo>
                  <a:pt x="480" y="75"/>
                  <a:pt x="545" y="67"/>
                  <a:pt x="454" y="96"/>
                </a:cubicBezTo>
                <a:cubicBezTo>
                  <a:pt x="418" y="119"/>
                  <a:pt x="427" y="105"/>
                  <a:pt x="417" y="128"/>
                </a:cubicBezTo>
                <a:cubicBezTo>
                  <a:pt x="39" y="56"/>
                  <a:pt x="186" y="94"/>
                  <a:pt x="33" y="37"/>
                </a:cubicBezTo>
                <a:cubicBezTo>
                  <a:pt x="22" y="8"/>
                  <a:pt x="15" y="28"/>
                  <a:pt x="6" y="0"/>
                </a:cubicBezTo>
                <a:close/>
              </a:path>
            </a:pathLst>
          </a:custGeom>
          <a:solidFill>
            <a:schemeClr val="bg2"/>
          </a:solidFill>
          <a:ln w="9525">
            <a:noFill/>
            <a:round/>
            <a:headEnd/>
            <a:tailEnd/>
          </a:ln>
        </p:spPr>
        <p:txBody>
          <a:bodyPr wrap="none" anchor="ctr"/>
          <a:lstStyle/>
          <a:p>
            <a:endParaRPr lang="it-IT">
              <a:solidFill>
                <a:srgbClr val="FFFFCC"/>
              </a:solidFill>
            </a:endParaRPr>
          </a:p>
        </p:txBody>
      </p:sp>
      <p:pic>
        <p:nvPicPr>
          <p:cNvPr id="234503" name="Picture 7"/>
          <p:cNvPicPr>
            <a:picLocks noChangeAspect="1" noChangeArrowheads="1"/>
          </p:cNvPicPr>
          <p:nvPr/>
        </p:nvPicPr>
        <p:blipFill>
          <a:blip r:embed="rId4" cstate="print"/>
          <a:srcRect/>
          <a:stretch>
            <a:fillRect/>
          </a:stretch>
        </p:blipFill>
        <p:spPr bwMode="auto">
          <a:xfrm>
            <a:off x="5976938" y="250825"/>
            <a:ext cx="3167062" cy="6405563"/>
          </a:xfrm>
          <a:prstGeom prst="rect">
            <a:avLst/>
          </a:prstGeom>
          <a:noFill/>
          <a:ln w="9525">
            <a:noFill/>
            <a:miter lim="800000"/>
            <a:headEnd/>
            <a:tailEnd/>
          </a:ln>
        </p:spPr>
      </p:pic>
      <p:sp>
        <p:nvSpPr>
          <p:cNvPr id="234504" name="Oval 8"/>
          <p:cNvSpPr>
            <a:spLocks noChangeArrowheads="1"/>
          </p:cNvSpPr>
          <p:nvPr/>
        </p:nvSpPr>
        <p:spPr bwMode="auto">
          <a:xfrm rot="870244">
            <a:off x="8056563" y="2798763"/>
            <a:ext cx="103187" cy="439737"/>
          </a:xfrm>
          <a:prstGeom prst="ellipse">
            <a:avLst/>
          </a:prstGeom>
          <a:solidFill>
            <a:schemeClr val="accent1"/>
          </a:solidFill>
          <a:ln w="9525">
            <a:solidFill>
              <a:schemeClr val="tx1"/>
            </a:solidFill>
            <a:round/>
            <a:headEnd/>
            <a:tailEnd/>
          </a:ln>
        </p:spPr>
        <p:txBody>
          <a:bodyPr wrap="none" anchor="ctr"/>
          <a:lstStyle/>
          <a:p>
            <a:endParaRPr lang="it-IT">
              <a:solidFill>
                <a:srgbClr val="FFFFCC"/>
              </a:solidFill>
            </a:endParaRPr>
          </a:p>
        </p:txBody>
      </p:sp>
      <p:sp>
        <p:nvSpPr>
          <p:cNvPr id="234505" name="Oval 9"/>
          <p:cNvSpPr>
            <a:spLocks noChangeArrowheads="1"/>
          </p:cNvSpPr>
          <p:nvPr/>
        </p:nvSpPr>
        <p:spPr bwMode="auto">
          <a:xfrm rot="-839702">
            <a:off x="7135813" y="2203450"/>
            <a:ext cx="95250" cy="404813"/>
          </a:xfrm>
          <a:prstGeom prst="ellipse">
            <a:avLst/>
          </a:prstGeom>
          <a:solidFill>
            <a:schemeClr val="accent1"/>
          </a:solidFill>
          <a:ln w="9525">
            <a:solidFill>
              <a:schemeClr val="tx1"/>
            </a:solidFill>
            <a:round/>
            <a:headEnd/>
            <a:tailEnd/>
          </a:ln>
        </p:spPr>
        <p:txBody>
          <a:bodyPr wrap="none" anchor="ctr"/>
          <a:lstStyle/>
          <a:p>
            <a:endParaRPr lang="it-IT">
              <a:solidFill>
                <a:srgbClr val="FFFFCC"/>
              </a:solidFill>
            </a:endParaRPr>
          </a:p>
        </p:txBody>
      </p:sp>
      <p:sp>
        <p:nvSpPr>
          <p:cNvPr id="234506" name="Oval 10"/>
          <p:cNvSpPr>
            <a:spLocks noChangeArrowheads="1"/>
          </p:cNvSpPr>
          <p:nvPr/>
        </p:nvSpPr>
        <p:spPr bwMode="auto">
          <a:xfrm rot="1550396">
            <a:off x="6826250" y="2976563"/>
            <a:ext cx="119063" cy="809625"/>
          </a:xfrm>
          <a:prstGeom prst="ellipse">
            <a:avLst/>
          </a:prstGeom>
          <a:solidFill>
            <a:schemeClr val="accent1"/>
          </a:solidFill>
          <a:ln w="9525">
            <a:solidFill>
              <a:schemeClr val="tx1"/>
            </a:solidFill>
            <a:round/>
            <a:headEnd/>
            <a:tailEnd/>
          </a:ln>
        </p:spPr>
        <p:txBody>
          <a:bodyPr wrap="none" anchor="ctr"/>
          <a:lstStyle/>
          <a:p>
            <a:endParaRPr lang="it-IT">
              <a:solidFill>
                <a:srgbClr val="FFFFCC"/>
              </a:solidFill>
            </a:endParaRPr>
          </a:p>
        </p:txBody>
      </p:sp>
      <p:sp>
        <p:nvSpPr>
          <p:cNvPr id="234507" name="Line 11"/>
          <p:cNvSpPr>
            <a:spLocks noChangeShapeType="1"/>
          </p:cNvSpPr>
          <p:nvPr/>
        </p:nvSpPr>
        <p:spPr bwMode="auto">
          <a:xfrm flipH="1" flipV="1">
            <a:off x="8112125" y="3048000"/>
            <a:ext cx="793750" cy="536575"/>
          </a:xfrm>
          <a:prstGeom prst="line">
            <a:avLst/>
          </a:prstGeom>
          <a:noFill/>
          <a:ln w="57150">
            <a:solidFill>
              <a:srgbClr val="FFB549"/>
            </a:solidFill>
            <a:round/>
            <a:headEnd/>
            <a:tailEnd type="triangle" w="med" len="med"/>
          </a:ln>
        </p:spPr>
        <p:txBody>
          <a:bodyPr wrap="none" anchor="ctr"/>
          <a:lstStyle/>
          <a:p>
            <a:endParaRPr lang="it-IT">
              <a:solidFill>
                <a:srgbClr val="FFFFCC"/>
              </a:solidFill>
            </a:endParaRPr>
          </a:p>
        </p:txBody>
      </p:sp>
      <p:sp>
        <p:nvSpPr>
          <p:cNvPr id="234508" name="Line 12"/>
          <p:cNvSpPr>
            <a:spLocks noChangeShapeType="1"/>
          </p:cNvSpPr>
          <p:nvPr/>
        </p:nvSpPr>
        <p:spPr bwMode="auto">
          <a:xfrm flipV="1">
            <a:off x="5842000" y="2417763"/>
            <a:ext cx="1333500" cy="177800"/>
          </a:xfrm>
          <a:prstGeom prst="line">
            <a:avLst/>
          </a:prstGeom>
          <a:noFill/>
          <a:ln w="57150">
            <a:solidFill>
              <a:srgbClr val="FFB549"/>
            </a:solidFill>
            <a:round/>
            <a:headEnd/>
            <a:tailEnd type="triangle" w="med" len="med"/>
          </a:ln>
        </p:spPr>
        <p:txBody>
          <a:bodyPr wrap="none" anchor="ctr"/>
          <a:lstStyle/>
          <a:p>
            <a:endParaRPr lang="it-IT">
              <a:solidFill>
                <a:srgbClr val="FFFFCC"/>
              </a:solidFill>
            </a:endParaRPr>
          </a:p>
        </p:txBody>
      </p:sp>
      <p:sp>
        <p:nvSpPr>
          <p:cNvPr id="234509" name="Line 13"/>
          <p:cNvSpPr>
            <a:spLocks noChangeShapeType="1"/>
          </p:cNvSpPr>
          <p:nvPr/>
        </p:nvSpPr>
        <p:spPr bwMode="auto">
          <a:xfrm>
            <a:off x="6088063" y="2714625"/>
            <a:ext cx="809625" cy="679450"/>
          </a:xfrm>
          <a:prstGeom prst="line">
            <a:avLst/>
          </a:prstGeom>
          <a:noFill/>
          <a:ln w="57150">
            <a:solidFill>
              <a:srgbClr val="FFB549"/>
            </a:solidFill>
            <a:round/>
            <a:headEnd/>
            <a:tailEnd type="triangle" w="med" len="med"/>
          </a:ln>
        </p:spPr>
        <p:txBody>
          <a:bodyPr wrap="none" anchor="ctr"/>
          <a:lstStyle/>
          <a:p>
            <a:endParaRPr lang="it-IT">
              <a:solidFill>
                <a:srgbClr val="FFFFCC"/>
              </a:solidFill>
            </a:endParaRPr>
          </a:p>
        </p:txBody>
      </p:sp>
      <p:sp>
        <p:nvSpPr>
          <p:cNvPr id="234510" name="Freeform 14"/>
          <p:cNvSpPr>
            <a:spLocks/>
          </p:cNvSpPr>
          <p:nvPr/>
        </p:nvSpPr>
        <p:spPr bwMode="auto">
          <a:xfrm>
            <a:off x="7540625" y="3381375"/>
            <a:ext cx="531813" cy="261938"/>
          </a:xfrm>
          <a:custGeom>
            <a:avLst/>
            <a:gdLst>
              <a:gd name="T0" fmla="*/ 2147483647 w 374"/>
              <a:gd name="T1" fmla="*/ 2147483647 h 164"/>
              <a:gd name="T2" fmla="*/ 2147483647 w 374"/>
              <a:gd name="T3" fmla="*/ 0 h 164"/>
              <a:gd name="T4" fmla="*/ 2147483647 w 374"/>
              <a:gd name="T5" fmla="*/ 2147483647 h 164"/>
              <a:gd name="T6" fmla="*/ 2147483647 w 374"/>
              <a:gd name="T7" fmla="*/ 2147483647 h 164"/>
              <a:gd name="T8" fmla="*/ 2147483647 w 374"/>
              <a:gd name="T9" fmla="*/ 2147483647 h 164"/>
              <a:gd name="T10" fmla="*/ 2147483647 w 374"/>
              <a:gd name="T11" fmla="*/ 2147483647 h 164"/>
              <a:gd name="T12" fmla="*/ 2147483647 w 374"/>
              <a:gd name="T13" fmla="*/ 2147483647 h 164"/>
              <a:gd name="T14" fmla="*/ 2147483647 w 374"/>
              <a:gd name="T15" fmla="*/ 2147483647 h 164"/>
              <a:gd name="T16" fmla="*/ 2147483647 w 374"/>
              <a:gd name="T17" fmla="*/ 2147483647 h 164"/>
              <a:gd name="T18" fmla="*/ 2147483647 w 374"/>
              <a:gd name="T19" fmla="*/ 2147483647 h 164"/>
              <a:gd name="T20" fmla="*/ 2147483647 w 374"/>
              <a:gd name="T21" fmla="*/ 2147483647 h 164"/>
              <a:gd name="T22" fmla="*/ 2147483647 w 374"/>
              <a:gd name="T23" fmla="*/ 2147483647 h 164"/>
              <a:gd name="T24" fmla="*/ 2147483647 w 374"/>
              <a:gd name="T25" fmla="*/ 2147483647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164"/>
              <a:gd name="T41" fmla="*/ 374 w 374"/>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164">
                <a:moveTo>
                  <a:pt x="6" y="56"/>
                </a:moveTo>
                <a:cubicBezTo>
                  <a:pt x="14" y="23"/>
                  <a:pt x="46" y="7"/>
                  <a:pt x="78" y="0"/>
                </a:cubicBezTo>
                <a:cubicBezTo>
                  <a:pt x="117" y="4"/>
                  <a:pt x="154" y="12"/>
                  <a:pt x="194" y="16"/>
                </a:cubicBezTo>
                <a:cubicBezTo>
                  <a:pt x="220" y="22"/>
                  <a:pt x="243" y="28"/>
                  <a:pt x="270" y="32"/>
                </a:cubicBezTo>
                <a:cubicBezTo>
                  <a:pt x="284" y="36"/>
                  <a:pt x="299" y="39"/>
                  <a:pt x="314" y="44"/>
                </a:cubicBezTo>
                <a:cubicBezTo>
                  <a:pt x="324" y="54"/>
                  <a:pt x="350" y="72"/>
                  <a:pt x="350" y="72"/>
                </a:cubicBezTo>
                <a:cubicBezTo>
                  <a:pt x="368" y="99"/>
                  <a:pt x="362" y="86"/>
                  <a:pt x="370" y="108"/>
                </a:cubicBezTo>
                <a:cubicBezTo>
                  <a:pt x="367" y="133"/>
                  <a:pt x="374" y="155"/>
                  <a:pt x="350" y="164"/>
                </a:cubicBezTo>
                <a:cubicBezTo>
                  <a:pt x="300" y="131"/>
                  <a:pt x="248" y="113"/>
                  <a:pt x="190" y="104"/>
                </a:cubicBezTo>
                <a:cubicBezTo>
                  <a:pt x="151" y="106"/>
                  <a:pt x="119" y="112"/>
                  <a:pt x="82" y="116"/>
                </a:cubicBezTo>
                <a:cubicBezTo>
                  <a:pt x="51" y="112"/>
                  <a:pt x="40" y="115"/>
                  <a:pt x="18" y="100"/>
                </a:cubicBezTo>
                <a:cubicBezTo>
                  <a:pt x="12" y="92"/>
                  <a:pt x="0" y="85"/>
                  <a:pt x="2" y="76"/>
                </a:cubicBezTo>
                <a:cubicBezTo>
                  <a:pt x="3" y="69"/>
                  <a:pt x="6" y="56"/>
                  <a:pt x="6" y="56"/>
                </a:cubicBezTo>
                <a:close/>
              </a:path>
            </a:pathLst>
          </a:custGeom>
          <a:solidFill>
            <a:schemeClr val="accent2"/>
          </a:solidFill>
          <a:ln w="9525">
            <a:solidFill>
              <a:schemeClr val="tx1"/>
            </a:solidFill>
            <a:round/>
            <a:headEnd/>
            <a:tailEnd/>
          </a:ln>
        </p:spPr>
        <p:txBody>
          <a:bodyPr wrap="none" anchor="ctr"/>
          <a:lstStyle/>
          <a:p>
            <a:endParaRPr lang="it-IT">
              <a:solidFill>
                <a:srgbClr val="FFFFCC"/>
              </a:solidFill>
            </a:endParaRPr>
          </a:p>
        </p:txBody>
      </p:sp>
      <p:sp>
        <p:nvSpPr>
          <p:cNvPr id="234511" name="Freeform 15"/>
          <p:cNvSpPr>
            <a:spLocks/>
          </p:cNvSpPr>
          <p:nvPr/>
        </p:nvSpPr>
        <p:spPr bwMode="auto">
          <a:xfrm rot="2173691" flipH="1">
            <a:off x="6992938" y="3190875"/>
            <a:ext cx="531812" cy="261938"/>
          </a:xfrm>
          <a:custGeom>
            <a:avLst/>
            <a:gdLst>
              <a:gd name="T0" fmla="*/ 2147483647 w 374"/>
              <a:gd name="T1" fmla="*/ 2147483647 h 164"/>
              <a:gd name="T2" fmla="*/ 2147483647 w 374"/>
              <a:gd name="T3" fmla="*/ 0 h 164"/>
              <a:gd name="T4" fmla="*/ 2147483647 w 374"/>
              <a:gd name="T5" fmla="*/ 2147483647 h 164"/>
              <a:gd name="T6" fmla="*/ 2147483647 w 374"/>
              <a:gd name="T7" fmla="*/ 2147483647 h 164"/>
              <a:gd name="T8" fmla="*/ 2147483647 w 374"/>
              <a:gd name="T9" fmla="*/ 2147483647 h 164"/>
              <a:gd name="T10" fmla="*/ 2147483647 w 374"/>
              <a:gd name="T11" fmla="*/ 2147483647 h 164"/>
              <a:gd name="T12" fmla="*/ 2147483647 w 374"/>
              <a:gd name="T13" fmla="*/ 2147483647 h 164"/>
              <a:gd name="T14" fmla="*/ 2147483647 w 374"/>
              <a:gd name="T15" fmla="*/ 2147483647 h 164"/>
              <a:gd name="T16" fmla="*/ 2147483647 w 374"/>
              <a:gd name="T17" fmla="*/ 2147483647 h 164"/>
              <a:gd name="T18" fmla="*/ 2147483647 w 374"/>
              <a:gd name="T19" fmla="*/ 2147483647 h 164"/>
              <a:gd name="T20" fmla="*/ 2147483647 w 374"/>
              <a:gd name="T21" fmla="*/ 2147483647 h 164"/>
              <a:gd name="T22" fmla="*/ 2147483647 w 374"/>
              <a:gd name="T23" fmla="*/ 2147483647 h 164"/>
              <a:gd name="T24" fmla="*/ 2147483647 w 374"/>
              <a:gd name="T25" fmla="*/ 2147483647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164"/>
              <a:gd name="T41" fmla="*/ 374 w 374"/>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164">
                <a:moveTo>
                  <a:pt x="6" y="56"/>
                </a:moveTo>
                <a:cubicBezTo>
                  <a:pt x="14" y="23"/>
                  <a:pt x="46" y="7"/>
                  <a:pt x="78" y="0"/>
                </a:cubicBezTo>
                <a:cubicBezTo>
                  <a:pt x="117" y="4"/>
                  <a:pt x="154" y="12"/>
                  <a:pt x="194" y="16"/>
                </a:cubicBezTo>
                <a:cubicBezTo>
                  <a:pt x="220" y="22"/>
                  <a:pt x="243" y="28"/>
                  <a:pt x="270" y="32"/>
                </a:cubicBezTo>
                <a:cubicBezTo>
                  <a:pt x="284" y="36"/>
                  <a:pt x="299" y="39"/>
                  <a:pt x="314" y="44"/>
                </a:cubicBezTo>
                <a:cubicBezTo>
                  <a:pt x="324" y="54"/>
                  <a:pt x="350" y="72"/>
                  <a:pt x="350" y="72"/>
                </a:cubicBezTo>
                <a:cubicBezTo>
                  <a:pt x="368" y="99"/>
                  <a:pt x="362" y="86"/>
                  <a:pt x="370" y="108"/>
                </a:cubicBezTo>
                <a:cubicBezTo>
                  <a:pt x="367" y="133"/>
                  <a:pt x="374" y="155"/>
                  <a:pt x="350" y="164"/>
                </a:cubicBezTo>
                <a:cubicBezTo>
                  <a:pt x="300" y="131"/>
                  <a:pt x="248" y="113"/>
                  <a:pt x="190" y="104"/>
                </a:cubicBezTo>
                <a:cubicBezTo>
                  <a:pt x="151" y="106"/>
                  <a:pt x="119" y="112"/>
                  <a:pt x="82" y="116"/>
                </a:cubicBezTo>
                <a:cubicBezTo>
                  <a:pt x="51" y="112"/>
                  <a:pt x="40" y="115"/>
                  <a:pt x="18" y="100"/>
                </a:cubicBezTo>
                <a:cubicBezTo>
                  <a:pt x="12" y="92"/>
                  <a:pt x="0" y="85"/>
                  <a:pt x="2" y="76"/>
                </a:cubicBezTo>
                <a:cubicBezTo>
                  <a:pt x="3" y="69"/>
                  <a:pt x="6" y="56"/>
                  <a:pt x="6" y="56"/>
                </a:cubicBezTo>
                <a:close/>
              </a:path>
            </a:pathLst>
          </a:custGeom>
          <a:solidFill>
            <a:schemeClr val="accent2"/>
          </a:solidFill>
          <a:ln w="9525">
            <a:solidFill>
              <a:schemeClr val="tx1"/>
            </a:solidFill>
            <a:round/>
            <a:headEnd/>
            <a:tailEnd/>
          </a:ln>
        </p:spPr>
        <p:txBody>
          <a:bodyPr wrap="none" anchor="ctr"/>
          <a:lstStyle/>
          <a:p>
            <a:endParaRPr lang="it-IT">
              <a:solidFill>
                <a:srgbClr val="FFFFCC"/>
              </a:solidFill>
            </a:endParaRPr>
          </a:p>
        </p:txBody>
      </p:sp>
      <p:sp>
        <p:nvSpPr>
          <p:cNvPr id="234512" name="Arc 16"/>
          <p:cNvSpPr>
            <a:spLocks/>
          </p:cNvSpPr>
          <p:nvPr/>
        </p:nvSpPr>
        <p:spPr bwMode="auto">
          <a:xfrm>
            <a:off x="7810500" y="3476625"/>
            <a:ext cx="277813" cy="2270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it-IT">
              <a:solidFill>
                <a:srgbClr val="FFFFCC"/>
              </a:solidFill>
            </a:endParaRPr>
          </a:p>
        </p:txBody>
      </p:sp>
      <p:sp>
        <p:nvSpPr>
          <p:cNvPr id="234513" name="Arc 17"/>
          <p:cNvSpPr>
            <a:spLocks/>
          </p:cNvSpPr>
          <p:nvPr/>
        </p:nvSpPr>
        <p:spPr bwMode="auto">
          <a:xfrm rot="-948425">
            <a:off x="6842125" y="3190875"/>
            <a:ext cx="444500" cy="2143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it-IT">
              <a:solidFill>
                <a:srgbClr val="FFFFCC"/>
              </a:solidFill>
            </a:endParaRPr>
          </a:p>
        </p:txBody>
      </p:sp>
      <p:sp>
        <p:nvSpPr>
          <p:cNvPr id="234514" name="Oval 18"/>
          <p:cNvSpPr>
            <a:spLocks noChangeArrowheads="1"/>
          </p:cNvSpPr>
          <p:nvPr/>
        </p:nvSpPr>
        <p:spPr bwMode="auto">
          <a:xfrm>
            <a:off x="7461250" y="3346450"/>
            <a:ext cx="119063" cy="214313"/>
          </a:xfrm>
          <a:prstGeom prst="ellipse">
            <a:avLst/>
          </a:prstGeom>
          <a:solidFill>
            <a:srgbClr val="FFCF89"/>
          </a:solidFill>
          <a:ln w="9525">
            <a:solidFill>
              <a:schemeClr val="tx1"/>
            </a:solidFill>
            <a:round/>
            <a:headEnd/>
            <a:tailEnd/>
          </a:ln>
        </p:spPr>
        <p:txBody>
          <a:bodyPr wrap="none" anchor="ctr"/>
          <a:lstStyle/>
          <a:p>
            <a:endParaRPr lang="it-IT">
              <a:solidFill>
                <a:srgbClr val="FFFFCC"/>
              </a:solidFill>
            </a:endParaRPr>
          </a:p>
        </p:txBody>
      </p:sp>
      <p:sp>
        <p:nvSpPr>
          <p:cNvPr id="234515" name="Freeform 19"/>
          <p:cNvSpPr>
            <a:spLocks/>
          </p:cNvSpPr>
          <p:nvPr/>
        </p:nvSpPr>
        <p:spPr bwMode="auto">
          <a:xfrm>
            <a:off x="7858125" y="1274763"/>
            <a:ext cx="341313" cy="939800"/>
          </a:xfrm>
          <a:custGeom>
            <a:avLst/>
            <a:gdLst>
              <a:gd name="T0" fmla="*/ 2147483647 w 274"/>
              <a:gd name="T1" fmla="*/ 2147483647 h 594"/>
              <a:gd name="T2" fmla="*/ 2147483647 w 274"/>
              <a:gd name="T3" fmla="*/ 2147483647 h 594"/>
              <a:gd name="T4" fmla="*/ 2147483647 w 274"/>
              <a:gd name="T5" fmla="*/ 2147483647 h 594"/>
              <a:gd name="T6" fmla="*/ 2147483647 w 274"/>
              <a:gd name="T7" fmla="*/ 2147483647 h 594"/>
              <a:gd name="T8" fmla="*/ 2147483647 w 274"/>
              <a:gd name="T9" fmla="*/ 2147483647 h 594"/>
              <a:gd name="T10" fmla="*/ 2147483647 w 274"/>
              <a:gd name="T11" fmla="*/ 2147483647 h 594"/>
              <a:gd name="T12" fmla="*/ 2147483647 w 274"/>
              <a:gd name="T13" fmla="*/ 2147483647 h 594"/>
              <a:gd name="T14" fmla="*/ 2147483647 w 274"/>
              <a:gd name="T15" fmla="*/ 2147483647 h 594"/>
              <a:gd name="T16" fmla="*/ 2147483647 w 274"/>
              <a:gd name="T17" fmla="*/ 2147483647 h 594"/>
              <a:gd name="T18" fmla="*/ 2147483647 w 274"/>
              <a:gd name="T19" fmla="*/ 2147483647 h 594"/>
              <a:gd name="T20" fmla="*/ 2147483647 w 274"/>
              <a:gd name="T21" fmla="*/ 2147483647 h 594"/>
              <a:gd name="T22" fmla="*/ 2147483647 w 274"/>
              <a:gd name="T23" fmla="*/ 2147483647 h 594"/>
              <a:gd name="T24" fmla="*/ 2147483647 w 274"/>
              <a:gd name="T25" fmla="*/ 2147483647 h 594"/>
              <a:gd name="T26" fmla="*/ 2147483647 w 274"/>
              <a:gd name="T27" fmla="*/ 2147483647 h 594"/>
              <a:gd name="T28" fmla="*/ 2147483647 w 274"/>
              <a:gd name="T29" fmla="*/ 2147483647 h 594"/>
              <a:gd name="T30" fmla="*/ 2147483647 w 274"/>
              <a:gd name="T31" fmla="*/ 2147483647 h 594"/>
              <a:gd name="T32" fmla="*/ 2147483647 w 274"/>
              <a:gd name="T33" fmla="*/ 2147483647 h 5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594"/>
              <a:gd name="T53" fmla="*/ 274 w 274"/>
              <a:gd name="T54" fmla="*/ 594 h 5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594">
                <a:moveTo>
                  <a:pt x="12" y="29"/>
                </a:moveTo>
                <a:cubicBezTo>
                  <a:pt x="0" y="100"/>
                  <a:pt x="5" y="60"/>
                  <a:pt x="12" y="189"/>
                </a:cubicBezTo>
                <a:cubicBezTo>
                  <a:pt x="14" y="235"/>
                  <a:pt x="8" y="297"/>
                  <a:pt x="44" y="333"/>
                </a:cubicBezTo>
                <a:cubicBezTo>
                  <a:pt x="52" y="355"/>
                  <a:pt x="57" y="376"/>
                  <a:pt x="71" y="397"/>
                </a:cubicBezTo>
                <a:cubicBezTo>
                  <a:pt x="79" y="432"/>
                  <a:pt x="91" y="477"/>
                  <a:pt x="124" y="498"/>
                </a:cubicBezTo>
                <a:cubicBezTo>
                  <a:pt x="132" y="519"/>
                  <a:pt x="141" y="528"/>
                  <a:pt x="156" y="546"/>
                </a:cubicBezTo>
                <a:cubicBezTo>
                  <a:pt x="164" y="556"/>
                  <a:pt x="165" y="573"/>
                  <a:pt x="178" y="578"/>
                </a:cubicBezTo>
                <a:cubicBezTo>
                  <a:pt x="199" y="586"/>
                  <a:pt x="189" y="580"/>
                  <a:pt x="210" y="594"/>
                </a:cubicBezTo>
                <a:cubicBezTo>
                  <a:pt x="249" y="589"/>
                  <a:pt x="263" y="594"/>
                  <a:pt x="274" y="557"/>
                </a:cubicBezTo>
                <a:cubicBezTo>
                  <a:pt x="272" y="544"/>
                  <a:pt x="270" y="484"/>
                  <a:pt x="258" y="466"/>
                </a:cubicBezTo>
                <a:cubicBezTo>
                  <a:pt x="250" y="455"/>
                  <a:pt x="236" y="434"/>
                  <a:pt x="236" y="434"/>
                </a:cubicBezTo>
                <a:cubicBezTo>
                  <a:pt x="229" y="411"/>
                  <a:pt x="217" y="389"/>
                  <a:pt x="204" y="370"/>
                </a:cubicBezTo>
                <a:cubicBezTo>
                  <a:pt x="194" y="338"/>
                  <a:pt x="176" y="314"/>
                  <a:pt x="162" y="285"/>
                </a:cubicBezTo>
                <a:cubicBezTo>
                  <a:pt x="154" y="269"/>
                  <a:pt x="146" y="237"/>
                  <a:pt x="146" y="237"/>
                </a:cubicBezTo>
                <a:cubicBezTo>
                  <a:pt x="132" y="136"/>
                  <a:pt x="132" y="180"/>
                  <a:pt x="140" y="104"/>
                </a:cubicBezTo>
                <a:cubicBezTo>
                  <a:pt x="135" y="54"/>
                  <a:pt x="145" y="27"/>
                  <a:pt x="98" y="13"/>
                </a:cubicBezTo>
                <a:cubicBezTo>
                  <a:pt x="17" y="18"/>
                  <a:pt x="40" y="0"/>
                  <a:pt x="12" y="29"/>
                </a:cubicBezTo>
                <a:close/>
              </a:path>
            </a:pathLst>
          </a:custGeom>
          <a:solidFill>
            <a:schemeClr val="bg2"/>
          </a:solidFill>
          <a:ln w="9525">
            <a:solidFill>
              <a:schemeClr val="tx1"/>
            </a:solidFill>
            <a:round/>
            <a:headEnd/>
            <a:tailEnd/>
          </a:ln>
        </p:spPr>
        <p:txBody>
          <a:bodyPr wrap="none" anchor="ctr"/>
          <a:lstStyle/>
          <a:p>
            <a:endParaRPr lang="it-IT">
              <a:solidFill>
                <a:srgbClr val="FFFFCC"/>
              </a:solidFill>
            </a:endParaRPr>
          </a:p>
        </p:txBody>
      </p:sp>
      <p:sp>
        <p:nvSpPr>
          <p:cNvPr id="234516" name="Freeform 20"/>
          <p:cNvSpPr>
            <a:spLocks/>
          </p:cNvSpPr>
          <p:nvPr/>
        </p:nvSpPr>
        <p:spPr bwMode="auto">
          <a:xfrm>
            <a:off x="7080250" y="1417638"/>
            <a:ext cx="317500" cy="785812"/>
          </a:xfrm>
          <a:custGeom>
            <a:avLst/>
            <a:gdLst>
              <a:gd name="T0" fmla="*/ 2147483647 w 195"/>
              <a:gd name="T1" fmla="*/ 2147483647 h 496"/>
              <a:gd name="T2" fmla="*/ 2147483647 w 195"/>
              <a:gd name="T3" fmla="*/ 2147483647 h 496"/>
              <a:gd name="T4" fmla="*/ 2147483647 w 195"/>
              <a:gd name="T5" fmla="*/ 0 h 496"/>
              <a:gd name="T6" fmla="*/ 2147483647 w 195"/>
              <a:gd name="T7" fmla="*/ 2147483647 h 496"/>
              <a:gd name="T8" fmla="*/ 2147483647 w 195"/>
              <a:gd name="T9" fmla="*/ 2147483647 h 496"/>
              <a:gd name="T10" fmla="*/ 2147483647 w 195"/>
              <a:gd name="T11" fmla="*/ 2147483647 h 496"/>
              <a:gd name="T12" fmla="*/ 0 w 195"/>
              <a:gd name="T13" fmla="*/ 2147483647 h 496"/>
              <a:gd name="T14" fmla="*/ 2147483647 w 195"/>
              <a:gd name="T15" fmla="*/ 2147483647 h 496"/>
              <a:gd name="T16" fmla="*/ 2147483647 w 195"/>
              <a:gd name="T17" fmla="*/ 2147483647 h 496"/>
              <a:gd name="T18" fmla="*/ 2147483647 w 195"/>
              <a:gd name="T19" fmla="*/ 2147483647 h 4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496"/>
              <a:gd name="T32" fmla="*/ 195 w 195"/>
              <a:gd name="T33" fmla="*/ 496 h 4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496">
                <a:moveTo>
                  <a:pt x="64" y="42"/>
                </a:moveTo>
                <a:cubicBezTo>
                  <a:pt x="66" y="32"/>
                  <a:pt x="70" y="15"/>
                  <a:pt x="80" y="10"/>
                </a:cubicBezTo>
                <a:cubicBezTo>
                  <a:pt x="89" y="4"/>
                  <a:pt x="112" y="0"/>
                  <a:pt x="112" y="0"/>
                </a:cubicBezTo>
                <a:cubicBezTo>
                  <a:pt x="142" y="9"/>
                  <a:pt x="144" y="20"/>
                  <a:pt x="155" y="48"/>
                </a:cubicBezTo>
                <a:cubicBezTo>
                  <a:pt x="152" y="188"/>
                  <a:pt x="195" y="348"/>
                  <a:pt x="91" y="453"/>
                </a:cubicBezTo>
                <a:cubicBezTo>
                  <a:pt x="84" y="470"/>
                  <a:pt x="77" y="482"/>
                  <a:pt x="64" y="496"/>
                </a:cubicBezTo>
                <a:cubicBezTo>
                  <a:pt x="1" y="488"/>
                  <a:pt x="15" y="492"/>
                  <a:pt x="0" y="442"/>
                </a:cubicBezTo>
                <a:cubicBezTo>
                  <a:pt x="25" y="405"/>
                  <a:pt x="38" y="361"/>
                  <a:pt x="64" y="325"/>
                </a:cubicBezTo>
                <a:cubicBezTo>
                  <a:pt x="73" y="294"/>
                  <a:pt x="84" y="265"/>
                  <a:pt x="91" y="234"/>
                </a:cubicBezTo>
                <a:cubicBezTo>
                  <a:pt x="88" y="166"/>
                  <a:pt x="102" y="98"/>
                  <a:pt x="64" y="42"/>
                </a:cubicBezTo>
                <a:close/>
              </a:path>
            </a:pathLst>
          </a:custGeom>
          <a:solidFill>
            <a:schemeClr val="bg2"/>
          </a:solidFill>
          <a:ln w="9525">
            <a:solidFill>
              <a:schemeClr val="tx1"/>
            </a:solidFill>
            <a:round/>
            <a:headEnd/>
            <a:tailEnd/>
          </a:ln>
        </p:spPr>
        <p:txBody>
          <a:bodyPr wrap="none" anchor="ctr"/>
          <a:lstStyle/>
          <a:p>
            <a:endParaRPr lang="it-IT">
              <a:solidFill>
                <a:srgbClr val="FFFFCC"/>
              </a:solidFill>
            </a:endParaRPr>
          </a:p>
        </p:txBody>
      </p:sp>
      <p:sp>
        <p:nvSpPr>
          <p:cNvPr id="234517" name="Line 21"/>
          <p:cNvSpPr>
            <a:spLocks noChangeShapeType="1"/>
          </p:cNvSpPr>
          <p:nvPr/>
        </p:nvSpPr>
        <p:spPr bwMode="auto">
          <a:xfrm>
            <a:off x="7580313" y="179388"/>
            <a:ext cx="0" cy="6167437"/>
          </a:xfrm>
          <a:prstGeom prst="line">
            <a:avLst/>
          </a:prstGeom>
          <a:noFill/>
          <a:ln w="38100">
            <a:solidFill>
              <a:srgbClr val="FFB549"/>
            </a:solidFill>
            <a:round/>
            <a:headEnd/>
            <a:tailEnd type="triangle" w="med" len="med"/>
          </a:ln>
        </p:spPr>
        <p:txBody>
          <a:bodyPr wrap="none" anchor="ctr"/>
          <a:lstStyle/>
          <a:p>
            <a:endParaRPr lang="it-IT">
              <a:solidFill>
                <a:srgbClr val="FFFFCC"/>
              </a:solidFill>
            </a:endParaRPr>
          </a:p>
        </p:txBody>
      </p:sp>
      <p:sp>
        <p:nvSpPr>
          <p:cNvPr id="234518" name="Rectangle 30"/>
          <p:cNvSpPr>
            <a:spLocks noGrp="1" noChangeArrowheads="1"/>
          </p:cNvSpPr>
          <p:nvPr>
            <p:ph type="body" sz="half" idx="1"/>
          </p:nvPr>
        </p:nvSpPr>
        <p:spPr>
          <a:xfrm>
            <a:off x="73025" y="1285875"/>
            <a:ext cx="6070600" cy="5286375"/>
          </a:xfrm>
          <a:noFill/>
        </p:spPr>
        <p:txBody>
          <a:bodyPr/>
          <a:lstStyle/>
          <a:p>
            <a:pPr eaLnBrk="1" hangingPunct="1"/>
            <a:r>
              <a:rPr lang="it-IT" sz="2400" i="1" dirty="0" smtClean="0"/>
              <a:t>Ripartire la pressione e dare comfort / alleviare il dolore posturale </a:t>
            </a:r>
            <a:r>
              <a:rPr lang="it-IT" sz="2400" i="1" dirty="0" smtClean="0">
                <a:sym typeface="Wingdings"/>
              </a:rPr>
              <a:t></a:t>
            </a:r>
            <a:endParaRPr lang="it-IT" sz="2400" i="1" dirty="0" smtClean="0"/>
          </a:p>
          <a:p>
            <a:pPr eaLnBrk="1" hangingPunct="1"/>
            <a:r>
              <a:rPr lang="it-IT" sz="2400" i="1" dirty="0" smtClean="0"/>
              <a:t>Aumentare la tolleranza alla stazione seduta </a:t>
            </a:r>
            <a:r>
              <a:rPr lang="it-IT" sz="2400" i="1" dirty="0" smtClean="0">
                <a:sym typeface="Wingdings"/>
              </a:rPr>
              <a:t></a:t>
            </a:r>
            <a:endParaRPr lang="it-IT" sz="2400" dirty="0" smtClean="0"/>
          </a:p>
          <a:p>
            <a:pPr eaLnBrk="1" hangingPunct="1"/>
            <a:r>
              <a:rPr lang="it-IT" sz="2400" i="1" dirty="0" smtClean="0"/>
              <a:t>Ridurre le necessità di riposizionare</a:t>
            </a:r>
          </a:p>
          <a:p>
            <a:pPr eaLnBrk="1" hangingPunct="1"/>
            <a:r>
              <a:rPr lang="it-IT" sz="2400" i="1" dirty="0" smtClean="0"/>
              <a:t>Migliorare l’equilibrio del capo</a:t>
            </a:r>
          </a:p>
          <a:p>
            <a:pPr eaLnBrk="1" hangingPunct="1"/>
            <a:r>
              <a:rPr lang="it-IT" sz="2400" i="1" dirty="0" smtClean="0"/>
              <a:t>Ridurre l’</a:t>
            </a:r>
            <a:r>
              <a:rPr lang="it-IT" sz="2400" i="1" dirty="0" err="1" smtClean="0"/>
              <a:t>ipertono</a:t>
            </a:r>
            <a:endParaRPr lang="it-IT" sz="2400" i="1" dirty="0" smtClean="0"/>
          </a:p>
          <a:p>
            <a:pPr eaLnBrk="1" hangingPunct="1"/>
            <a:r>
              <a:rPr lang="it-IT" sz="2400" i="1" dirty="0" smtClean="0"/>
              <a:t>Consentire il drenaggio delle secrezioni orali</a:t>
            </a:r>
          </a:p>
          <a:p>
            <a:pPr eaLnBrk="1" hangingPunct="1"/>
            <a:r>
              <a:rPr lang="it-IT" sz="2400" i="1" dirty="0" smtClean="0"/>
              <a:t>Ridurre il reflusso gastroesofageo </a:t>
            </a:r>
          </a:p>
          <a:p>
            <a:pPr eaLnBrk="1" hangingPunct="1"/>
            <a:r>
              <a:rPr lang="it-IT" sz="2400" i="1" dirty="0" smtClean="0"/>
              <a:t>Migliorare lo svuotamento gastrico</a:t>
            </a:r>
          </a:p>
        </p:txBody>
      </p:sp>
      <p:sp>
        <p:nvSpPr>
          <p:cNvPr id="234519" name="Segnaposto numero diapositiva 22"/>
          <p:cNvSpPr>
            <a:spLocks noGrp="1"/>
          </p:cNvSpPr>
          <p:nvPr>
            <p:ph type="sldNum" sz="quarter" idx="12"/>
          </p:nvPr>
        </p:nvSpPr>
        <p:spPr>
          <a:noFill/>
        </p:spPr>
        <p:txBody>
          <a:bodyPr/>
          <a:lstStyle/>
          <a:p>
            <a:fld id="{745BB8E2-EE83-4DC8-AE9D-199C5B70A6C0}" type="slidenum">
              <a:rPr lang="it-IT" smtClean="0">
                <a:solidFill>
                  <a:srgbClr val="FFFFCC"/>
                </a:solidFill>
                <a:latin typeface="Arial" charset="0"/>
              </a:rPr>
              <a:pPr/>
              <a:t>80</a:t>
            </a:fld>
            <a:endParaRPr lang="it-IT" smtClean="0">
              <a:solidFill>
                <a:srgbClr val="FFFFCC"/>
              </a:solidFill>
              <a:latin typeface="Arial" charset="0"/>
            </a:endParaRPr>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323850" y="188913"/>
            <a:ext cx="5962662" cy="1079500"/>
          </a:xfrm>
          <a:noFill/>
        </p:spPr>
        <p:txBody>
          <a:bodyPr lIns="92061" tIns="46031" rIns="92061" bIns="46031" anchor="ctr"/>
          <a:lstStyle/>
          <a:p>
            <a:pPr algn="ctr" eaLnBrk="1" hangingPunct="1"/>
            <a:r>
              <a:rPr lang="it-IT" sz="3700" dirty="0" err="1" smtClean="0">
                <a:solidFill>
                  <a:srgbClr val="00FF00"/>
                </a:solidFill>
              </a:rPr>
              <a:t>Basculare</a:t>
            </a:r>
            <a:r>
              <a:rPr lang="it-IT" sz="3700" dirty="0" smtClean="0">
                <a:solidFill>
                  <a:srgbClr val="00FF00"/>
                </a:solidFill>
              </a:rPr>
              <a:t> lateralmente: note pratiche</a:t>
            </a:r>
            <a:endParaRPr lang="it-IT" sz="3700" noProof="1" smtClean="0">
              <a:solidFill>
                <a:srgbClr val="00FF00"/>
              </a:solidFill>
            </a:endParaRPr>
          </a:p>
        </p:txBody>
      </p:sp>
      <p:sp>
        <p:nvSpPr>
          <p:cNvPr id="236547" name="Rectangle 3"/>
          <p:cNvSpPr>
            <a:spLocks noGrp="1" noChangeArrowheads="1"/>
          </p:cNvSpPr>
          <p:nvPr>
            <p:ph type="body" sz="half" idx="1"/>
          </p:nvPr>
        </p:nvSpPr>
        <p:spPr>
          <a:xfrm>
            <a:off x="192088" y="1928802"/>
            <a:ext cx="5100637" cy="4868862"/>
          </a:xfrm>
          <a:noFill/>
        </p:spPr>
        <p:txBody>
          <a:bodyPr lIns="92061" tIns="46031" rIns="92061" bIns="46031"/>
          <a:lstStyle/>
          <a:p>
            <a:pPr eaLnBrk="1" hangingPunct="1"/>
            <a:r>
              <a:rPr lang="it-IT" sz="2400" dirty="0" err="1" smtClean="0">
                <a:solidFill>
                  <a:srgbClr val="FFFF66"/>
                </a:solidFill>
              </a:rPr>
              <a:t>Basculare</a:t>
            </a:r>
            <a:r>
              <a:rPr lang="it-IT" sz="2400" dirty="0" smtClean="0">
                <a:solidFill>
                  <a:srgbClr val="FFFF66"/>
                </a:solidFill>
              </a:rPr>
              <a:t> a piccoli passi</a:t>
            </a:r>
            <a:endParaRPr lang="it-IT" sz="2400" noProof="1" smtClean="0">
              <a:solidFill>
                <a:srgbClr val="FFFF66"/>
              </a:solidFill>
            </a:endParaRPr>
          </a:p>
          <a:p>
            <a:pPr eaLnBrk="1" hangingPunct="1"/>
            <a:r>
              <a:rPr lang="it-IT" sz="2400" u="sng" dirty="0" smtClean="0"/>
              <a:t>Col basculamento fisso</a:t>
            </a:r>
            <a:r>
              <a:rPr lang="it-IT" sz="2400" dirty="0" smtClean="0"/>
              <a:t>: portare le spalle orizzontali, se possibile</a:t>
            </a:r>
          </a:p>
          <a:p>
            <a:pPr eaLnBrk="1" hangingPunct="1"/>
            <a:r>
              <a:rPr lang="it-IT" sz="2400" u="sng" dirty="0" smtClean="0">
                <a:solidFill>
                  <a:srgbClr val="FFFF66"/>
                </a:solidFill>
              </a:rPr>
              <a:t>Col basculamento variabile</a:t>
            </a:r>
            <a:r>
              <a:rPr lang="it-IT" sz="2400" dirty="0" smtClean="0">
                <a:solidFill>
                  <a:srgbClr val="FFFF66"/>
                </a:solidFill>
              </a:rPr>
              <a:t>: può servire inclinare ben oltre il “raddrizzamento”</a:t>
            </a:r>
            <a:endParaRPr lang="it-IT" sz="2400" noProof="1" smtClean="0">
              <a:solidFill>
                <a:srgbClr val="FFFF66"/>
              </a:solidFill>
            </a:endParaRPr>
          </a:p>
          <a:p>
            <a:pPr eaLnBrk="1" hangingPunct="1"/>
            <a:r>
              <a:rPr lang="it-IT" sz="2400" dirty="0" smtClean="0"/>
              <a:t>Simulare con le mani per capire se col basculamento la forza che serve per sostenere il tronco diminuisce o no</a:t>
            </a:r>
            <a:endParaRPr lang="it-IT" sz="2400" noProof="1" smtClean="0"/>
          </a:p>
        </p:txBody>
      </p:sp>
      <p:pic>
        <p:nvPicPr>
          <p:cNvPr id="236548" name="Picture 4"/>
          <p:cNvPicPr>
            <a:picLocks noChangeArrowheads="1"/>
          </p:cNvPicPr>
          <p:nvPr/>
        </p:nvPicPr>
        <p:blipFill>
          <a:blip r:embed="rId3" cstate="print"/>
          <a:srcRect l="13605" r="5602"/>
          <a:stretch>
            <a:fillRect/>
          </a:stretch>
        </p:blipFill>
        <p:spPr bwMode="auto">
          <a:xfrm>
            <a:off x="5508625" y="1466850"/>
            <a:ext cx="3421063" cy="5346700"/>
          </a:xfrm>
          <a:prstGeom prst="rect">
            <a:avLst/>
          </a:prstGeom>
          <a:noFill/>
          <a:ln w="9525">
            <a:noFill/>
            <a:miter lim="800000"/>
            <a:headEnd/>
            <a:tailEnd/>
          </a:ln>
        </p:spPr>
      </p:pic>
      <p:sp>
        <p:nvSpPr>
          <p:cNvPr id="236549" name="Rectangle 5"/>
          <p:cNvSpPr>
            <a:spLocks noChangeArrowheads="1"/>
          </p:cNvSpPr>
          <p:nvPr/>
        </p:nvSpPr>
        <p:spPr bwMode="auto">
          <a:xfrm rot="-600000">
            <a:off x="6397625" y="3500438"/>
            <a:ext cx="79375" cy="309562"/>
          </a:xfrm>
          <a:prstGeom prst="rect">
            <a:avLst/>
          </a:prstGeom>
          <a:solidFill>
            <a:schemeClr val="accent1"/>
          </a:solidFill>
          <a:ln w="12700">
            <a:solidFill>
              <a:schemeClr val="tx1"/>
            </a:solidFill>
            <a:miter lim="800000"/>
            <a:headEnd/>
            <a:tailEnd/>
          </a:ln>
        </p:spPr>
        <p:txBody>
          <a:bodyPr wrap="none" anchor="ctr"/>
          <a:lstStyle/>
          <a:p>
            <a:endParaRPr lang="it-IT">
              <a:solidFill>
                <a:srgbClr val="FFFFCC"/>
              </a:solidFill>
            </a:endParaRPr>
          </a:p>
        </p:txBody>
      </p:sp>
      <p:sp>
        <p:nvSpPr>
          <p:cNvPr id="236550" name="Rectangle 6"/>
          <p:cNvSpPr>
            <a:spLocks noChangeArrowheads="1"/>
          </p:cNvSpPr>
          <p:nvPr/>
        </p:nvSpPr>
        <p:spPr bwMode="auto">
          <a:xfrm rot="900000">
            <a:off x="7389813" y="2976563"/>
            <a:ext cx="79375" cy="381000"/>
          </a:xfrm>
          <a:prstGeom prst="rect">
            <a:avLst/>
          </a:prstGeom>
          <a:solidFill>
            <a:schemeClr val="accent1"/>
          </a:solidFill>
          <a:ln w="12700">
            <a:solidFill>
              <a:schemeClr val="tx1"/>
            </a:solidFill>
            <a:miter lim="800000"/>
            <a:headEnd/>
            <a:tailEnd/>
          </a:ln>
        </p:spPr>
        <p:txBody>
          <a:bodyPr wrap="none" anchor="ctr"/>
          <a:lstStyle/>
          <a:p>
            <a:endParaRPr lang="it-IT">
              <a:solidFill>
                <a:srgbClr val="FFFFCC"/>
              </a:solidFill>
            </a:endParaRPr>
          </a:p>
        </p:txBody>
      </p:sp>
      <p:sp>
        <p:nvSpPr>
          <p:cNvPr id="236551" name="Rectangle 7"/>
          <p:cNvSpPr>
            <a:spLocks noChangeArrowheads="1"/>
          </p:cNvSpPr>
          <p:nvPr/>
        </p:nvSpPr>
        <p:spPr bwMode="auto">
          <a:xfrm rot="-1980000">
            <a:off x="7540625" y="3881438"/>
            <a:ext cx="79375" cy="381000"/>
          </a:xfrm>
          <a:prstGeom prst="rect">
            <a:avLst/>
          </a:prstGeom>
          <a:solidFill>
            <a:schemeClr val="accent1"/>
          </a:solidFill>
          <a:ln w="12700">
            <a:solidFill>
              <a:schemeClr val="tx1"/>
            </a:solidFill>
            <a:miter lim="800000"/>
            <a:headEnd/>
            <a:tailEnd/>
          </a:ln>
        </p:spPr>
        <p:txBody>
          <a:bodyPr wrap="none" anchor="ctr"/>
          <a:lstStyle/>
          <a:p>
            <a:endParaRPr lang="it-IT">
              <a:solidFill>
                <a:srgbClr val="FFFFCC"/>
              </a:solidFill>
            </a:endParaRPr>
          </a:p>
        </p:txBody>
      </p:sp>
      <p:sp>
        <p:nvSpPr>
          <p:cNvPr id="236552" name="Rectangle 8"/>
          <p:cNvSpPr>
            <a:spLocks noChangeArrowheads="1"/>
          </p:cNvSpPr>
          <p:nvPr/>
        </p:nvSpPr>
        <p:spPr bwMode="auto">
          <a:xfrm rot="660000">
            <a:off x="6778625" y="2286000"/>
            <a:ext cx="79375" cy="227013"/>
          </a:xfrm>
          <a:prstGeom prst="rect">
            <a:avLst/>
          </a:prstGeom>
          <a:solidFill>
            <a:schemeClr val="accent1"/>
          </a:solidFill>
          <a:ln w="12700">
            <a:solidFill>
              <a:schemeClr val="tx1"/>
            </a:solidFill>
            <a:miter lim="800000"/>
            <a:headEnd/>
            <a:tailEnd/>
          </a:ln>
        </p:spPr>
        <p:txBody>
          <a:bodyPr wrap="none" anchor="ctr"/>
          <a:lstStyle/>
          <a:p>
            <a:endParaRPr lang="it-IT">
              <a:solidFill>
                <a:srgbClr val="FFFFCC"/>
              </a:solidFill>
            </a:endParaRPr>
          </a:p>
        </p:txBody>
      </p:sp>
      <p:sp>
        <p:nvSpPr>
          <p:cNvPr id="236553" name="Rectangle 9"/>
          <p:cNvSpPr>
            <a:spLocks noChangeArrowheads="1"/>
          </p:cNvSpPr>
          <p:nvPr/>
        </p:nvSpPr>
        <p:spPr bwMode="auto">
          <a:xfrm rot="1080000">
            <a:off x="7469188" y="1905000"/>
            <a:ext cx="71437" cy="309563"/>
          </a:xfrm>
          <a:prstGeom prst="rect">
            <a:avLst/>
          </a:prstGeom>
          <a:solidFill>
            <a:schemeClr val="accent1"/>
          </a:solidFill>
          <a:ln w="12700">
            <a:solidFill>
              <a:schemeClr val="tx1"/>
            </a:solidFill>
            <a:miter lim="800000"/>
            <a:headEnd/>
            <a:tailEnd/>
          </a:ln>
        </p:spPr>
        <p:txBody>
          <a:bodyPr wrap="none" anchor="ctr"/>
          <a:lstStyle/>
          <a:p>
            <a:endParaRPr lang="it-IT">
              <a:solidFill>
                <a:srgbClr val="FFFFCC"/>
              </a:solidFill>
            </a:endParaRPr>
          </a:p>
        </p:txBody>
      </p:sp>
      <p:pic>
        <p:nvPicPr>
          <p:cNvPr id="236554" name="Picture 10"/>
          <p:cNvPicPr>
            <a:picLocks noChangeArrowheads="1"/>
          </p:cNvPicPr>
          <p:nvPr/>
        </p:nvPicPr>
        <p:blipFill>
          <a:blip r:embed="rId4" cstate="print"/>
          <a:srcRect/>
          <a:stretch>
            <a:fillRect/>
          </a:stretch>
        </p:blipFill>
        <p:spPr bwMode="auto">
          <a:xfrm>
            <a:off x="7080250" y="1751013"/>
            <a:ext cx="254000" cy="249237"/>
          </a:xfrm>
          <a:prstGeom prst="rect">
            <a:avLst/>
          </a:prstGeom>
          <a:noFill/>
          <a:ln w="9525">
            <a:noFill/>
            <a:miter lim="800000"/>
            <a:headEnd/>
            <a:tailEnd/>
          </a:ln>
        </p:spPr>
      </p:pic>
      <p:sp>
        <p:nvSpPr>
          <p:cNvPr id="236555" name="Line 11"/>
          <p:cNvSpPr>
            <a:spLocks noChangeShapeType="1"/>
          </p:cNvSpPr>
          <p:nvPr/>
        </p:nvSpPr>
        <p:spPr bwMode="auto">
          <a:xfrm>
            <a:off x="7159625" y="1976438"/>
            <a:ext cx="0" cy="4881562"/>
          </a:xfrm>
          <a:prstGeom prst="line">
            <a:avLst/>
          </a:prstGeom>
          <a:noFill/>
          <a:ln w="12700">
            <a:solidFill>
              <a:schemeClr val="tx1"/>
            </a:solidFill>
            <a:round/>
            <a:headEnd type="none" w="sm" len="sm"/>
            <a:tailEnd type="none" w="sm" len="sm"/>
          </a:ln>
        </p:spPr>
        <p:txBody>
          <a:bodyPr/>
          <a:lstStyle/>
          <a:p>
            <a:endParaRPr lang="it-IT">
              <a:solidFill>
                <a:srgbClr val="FFFFCC"/>
              </a:solidFill>
            </a:endParaRPr>
          </a:p>
        </p:txBody>
      </p:sp>
      <p:sp>
        <p:nvSpPr>
          <p:cNvPr id="236556" name="Line 12"/>
          <p:cNvSpPr>
            <a:spLocks noChangeShapeType="1"/>
          </p:cNvSpPr>
          <p:nvPr/>
        </p:nvSpPr>
        <p:spPr bwMode="auto">
          <a:xfrm flipV="1">
            <a:off x="6778625" y="4500563"/>
            <a:ext cx="1682750" cy="298450"/>
          </a:xfrm>
          <a:prstGeom prst="line">
            <a:avLst/>
          </a:prstGeom>
          <a:noFill/>
          <a:ln w="12700">
            <a:solidFill>
              <a:schemeClr val="tx1"/>
            </a:solidFill>
            <a:round/>
            <a:headEnd type="none" w="sm" len="sm"/>
            <a:tailEnd type="none" w="sm" len="sm"/>
          </a:ln>
        </p:spPr>
        <p:txBody>
          <a:bodyPr/>
          <a:lstStyle/>
          <a:p>
            <a:endParaRPr lang="it-IT">
              <a:solidFill>
                <a:srgbClr val="FFFFCC"/>
              </a:solidFill>
            </a:endParaRPr>
          </a:p>
        </p:txBody>
      </p:sp>
      <p:sp>
        <p:nvSpPr>
          <p:cNvPr id="236557" name="Line 13"/>
          <p:cNvSpPr>
            <a:spLocks noChangeShapeType="1"/>
          </p:cNvSpPr>
          <p:nvPr/>
        </p:nvSpPr>
        <p:spPr bwMode="auto">
          <a:xfrm>
            <a:off x="6778625" y="4799013"/>
            <a:ext cx="1754188" cy="0"/>
          </a:xfrm>
          <a:prstGeom prst="line">
            <a:avLst/>
          </a:prstGeom>
          <a:noFill/>
          <a:ln w="12700">
            <a:solidFill>
              <a:schemeClr val="tx1"/>
            </a:solidFill>
            <a:round/>
            <a:headEnd type="none" w="sm" len="sm"/>
            <a:tailEnd type="none" w="sm" len="sm"/>
          </a:ln>
        </p:spPr>
        <p:txBody>
          <a:bodyPr/>
          <a:lstStyle/>
          <a:p>
            <a:endParaRPr lang="it-IT">
              <a:solidFill>
                <a:srgbClr val="FFFFCC"/>
              </a:solidFill>
            </a:endParaRPr>
          </a:p>
        </p:txBody>
      </p:sp>
      <p:sp>
        <p:nvSpPr>
          <p:cNvPr id="236558" name="Line 14"/>
          <p:cNvSpPr>
            <a:spLocks noChangeShapeType="1"/>
          </p:cNvSpPr>
          <p:nvPr/>
        </p:nvSpPr>
        <p:spPr bwMode="auto">
          <a:xfrm>
            <a:off x="8382000" y="4500563"/>
            <a:ext cx="0" cy="298450"/>
          </a:xfrm>
          <a:prstGeom prst="line">
            <a:avLst/>
          </a:prstGeom>
          <a:noFill/>
          <a:ln w="12700">
            <a:solidFill>
              <a:schemeClr val="tx1"/>
            </a:solidFill>
            <a:round/>
            <a:headEnd type="stealth" w="med" len="med"/>
            <a:tailEnd type="stealth" w="med" len="med"/>
          </a:ln>
        </p:spPr>
        <p:txBody>
          <a:bodyPr/>
          <a:lstStyle/>
          <a:p>
            <a:endParaRPr lang="it-IT">
              <a:solidFill>
                <a:srgbClr val="FFFFCC"/>
              </a:solidFill>
            </a:endParaRPr>
          </a:p>
        </p:txBody>
      </p:sp>
      <p:sp>
        <p:nvSpPr>
          <p:cNvPr id="236559" name="Rectangle 15"/>
          <p:cNvSpPr>
            <a:spLocks noChangeArrowheads="1"/>
          </p:cNvSpPr>
          <p:nvPr/>
        </p:nvSpPr>
        <p:spPr bwMode="auto">
          <a:xfrm>
            <a:off x="8532813" y="4500563"/>
            <a:ext cx="381000" cy="452437"/>
          </a:xfrm>
          <a:prstGeom prst="rect">
            <a:avLst/>
          </a:prstGeom>
          <a:noFill/>
          <a:ln w="9525">
            <a:noFill/>
            <a:miter lim="800000"/>
            <a:headEnd/>
            <a:tailEnd/>
          </a:ln>
        </p:spPr>
        <p:txBody>
          <a:bodyPr lIns="92061" tIns="46031" rIns="92061" bIns="46031">
            <a:spAutoFit/>
          </a:bodyPr>
          <a:lstStyle/>
          <a:p>
            <a:pPr defTabSz="915988">
              <a:spcBef>
                <a:spcPct val="50000"/>
              </a:spcBef>
            </a:pPr>
            <a:r>
              <a:rPr lang="en-US" sz="2300">
                <a:solidFill>
                  <a:srgbClr val="FFFFCC"/>
                </a:solidFill>
              </a:rPr>
              <a:t>7</a:t>
            </a:r>
          </a:p>
        </p:txBody>
      </p:sp>
      <p:sp>
        <p:nvSpPr>
          <p:cNvPr id="236560" name="Oval 16"/>
          <p:cNvSpPr>
            <a:spLocks noChangeArrowheads="1"/>
          </p:cNvSpPr>
          <p:nvPr/>
        </p:nvSpPr>
        <p:spPr bwMode="auto">
          <a:xfrm>
            <a:off x="8763000" y="4572000"/>
            <a:ext cx="79375" cy="71438"/>
          </a:xfrm>
          <a:prstGeom prst="ellipse">
            <a:avLst/>
          </a:prstGeom>
          <a:solidFill>
            <a:schemeClr val="accent1"/>
          </a:solidFill>
          <a:ln w="12700">
            <a:solidFill>
              <a:schemeClr val="tx1"/>
            </a:solidFill>
            <a:round/>
            <a:headEnd/>
            <a:tailEnd/>
          </a:ln>
        </p:spPr>
        <p:txBody>
          <a:bodyPr wrap="none" anchor="ctr"/>
          <a:lstStyle/>
          <a:p>
            <a:endParaRPr lang="it-IT">
              <a:solidFill>
                <a:srgbClr val="FFFFCC"/>
              </a:solidFill>
            </a:endParaRPr>
          </a:p>
        </p:txBody>
      </p:sp>
      <p:sp>
        <p:nvSpPr>
          <p:cNvPr id="236561" name="Segnaposto numero diapositiva 16"/>
          <p:cNvSpPr>
            <a:spLocks noGrp="1"/>
          </p:cNvSpPr>
          <p:nvPr>
            <p:ph type="sldNum" sz="quarter" idx="12"/>
          </p:nvPr>
        </p:nvSpPr>
        <p:spPr>
          <a:noFill/>
        </p:spPr>
        <p:txBody>
          <a:bodyPr/>
          <a:lstStyle/>
          <a:p>
            <a:fld id="{3E9049A5-2449-4C15-872B-287626EAB253}" type="slidenum">
              <a:rPr lang="it-IT" smtClean="0">
                <a:solidFill>
                  <a:srgbClr val="FFFFCC"/>
                </a:solidFill>
                <a:latin typeface="Arial" charset="0"/>
              </a:rPr>
              <a:pPr/>
              <a:t>81</a:t>
            </a:fld>
            <a:endParaRPr lang="it-IT" smtClean="0">
              <a:solidFill>
                <a:srgbClr val="FFFFCC"/>
              </a:solidFill>
              <a:latin typeface="Arial" charset="0"/>
            </a:endParaRPr>
          </a:p>
        </p:txBody>
      </p:sp>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35522" name="Group 6"/>
          <p:cNvGrpSpPr>
            <a:grpSpLocks noChangeAspect="1"/>
          </p:cNvGrpSpPr>
          <p:nvPr/>
        </p:nvGrpSpPr>
        <p:grpSpPr bwMode="auto">
          <a:xfrm>
            <a:off x="0" y="0"/>
            <a:ext cx="9144000" cy="6870700"/>
            <a:chOff x="0" y="-4"/>
            <a:chExt cx="5760" cy="4328"/>
          </a:xfrm>
        </p:grpSpPr>
        <p:sp>
          <p:nvSpPr>
            <p:cNvPr id="235525" name="AutoShape 5"/>
            <p:cNvSpPr>
              <a:spLocks noChangeAspect="1" noChangeArrowheads="1" noTextEdit="1"/>
            </p:cNvSpPr>
            <p:nvPr/>
          </p:nvSpPr>
          <p:spPr bwMode="auto">
            <a:xfrm>
              <a:off x="0" y="-4"/>
              <a:ext cx="5760" cy="4328"/>
            </a:xfrm>
            <a:prstGeom prst="rect">
              <a:avLst/>
            </a:prstGeom>
            <a:noFill/>
            <a:ln w="9525">
              <a:noFill/>
              <a:miter lim="800000"/>
              <a:headEnd/>
              <a:tailEnd/>
            </a:ln>
          </p:spPr>
          <p:txBody>
            <a:bodyPr/>
            <a:lstStyle/>
            <a:p>
              <a:endParaRPr lang="it-IT"/>
            </a:p>
          </p:txBody>
        </p:sp>
        <p:pic>
          <p:nvPicPr>
            <p:cNvPr id="235526" name="Picture 7"/>
            <p:cNvPicPr>
              <a:picLocks noChangeAspect="1" noChangeArrowheads="1"/>
            </p:cNvPicPr>
            <p:nvPr/>
          </p:nvPicPr>
          <p:blipFill>
            <a:blip r:embed="rId3" cstate="print"/>
            <a:srcRect/>
            <a:stretch>
              <a:fillRect/>
            </a:stretch>
          </p:blipFill>
          <p:spPr bwMode="auto">
            <a:xfrm>
              <a:off x="0" y="-4"/>
              <a:ext cx="5771" cy="4339"/>
            </a:xfrm>
            <a:prstGeom prst="rect">
              <a:avLst/>
            </a:prstGeom>
            <a:noFill/>
            <a:ln w="9525">
              <a:noFill/>
              <a:miter lim="800000"/>
              <a:headEnd/>
              <a:tailEnd/>
            </a:ln>
          </p:spPr>
        </p:pic>
      </p:grpSp>
      <p:sp>
        <p:nvSpPr>
          <p:cNvPr id="235523" name="Text Box 9"/>
          <p:cNvSpPr txBox="1">
            <a:spLocks noChangeArrowheads="1"/>
          </p:cNvSpPr>
          <p:nvPr/>
        </p:nvSpPr>
        <p:spPr bwMode="auto">
          <a:xfrm>
            <a:off x="107950" y="4751388"/>
            <a:ext cx="4392613" cy="1917700"/>
          </a:xfrm>
          <a:prstGeom prst="rect">
            <a:avLst/>
          </a:prstGeom>
          <a:noFill/>
          <a:ln w="12700">
            <a:noFill/>
            <a:miter lim="800000"/>
            <a:headEnd type="none" w="sm" len="sm"/>
            <a:tailEnd type="none" w="sm" len="sm"/>
          </a:ln>
        </p:spPr>
        <p:txBody>
          <a:bodyPr>
            <a:spAutoFit/>
          </a:bodyPr>
          <a:lstStyle/>
          <a:p>
            <a:pPr marL="261938" indent="-261938">
              <a:buFontTx/>
              <a:buChar char="•"/>
            </a:pPr>
            <a:r>
              <a:rPr lang="it-IT"/>
              <a:t>Bascula &gt; 90° </a:t>
            </a:r>
          </a:p>
          <a:p>
            <a:pPr marL="261938" indent="-261938">
              <a:buFontTx/>
              <a:buChar char="•"/>
            </a:pPr>
            <a:r>
              <a:rPr lang="it-IT"/>
              <a:t>Aumenta l’altezza del sedile</a:t>
            </a:r>
          </a:p>
          <a:p>
            <a:pPr marL="261938" indent="-261938">
              <a:buFontTx/>
              <a:buChar char="•"/>
            </a:pPr>
            <a:r>
              <a:rPr lang="it-IT"/>
              <a:t>8 Kg</a:t>
            </a:r>
          </a:p>
          <a:p>
            <a:pPr marL="261938" indent="-261938">
              <a:buFontTx/>
              <a:buChar char="•"/>
            </a:pPr>
            <a:r>
              <a:rPr lang="it-IT"/>
              <a:t>1200 $ CND</a:t>
            </a:r>
          </a:p>
        </p:txBody>
      </p:sp>
      <p:sp>
        <p:nvSpPr>
          <p:cNvPr id="235524" name="Segnaposto numero diapositiva 5"/>
          <p:cNvSpPr>
            <a:spLocks noGrp="1"/>
          </p:cNvSpPr>
          <p:nvPr>
            <p:ph type="sldNum" sz="quarter" idx="12"/>
          </p:nvPr>
        </p:nvSpPr>
        <p:spPr>
          <a:noFill/>
        </p:spPr>
        <p:txBody>
          <a:bodyPr/>
          <a:lstStyle/>
          <a:p>
            <a:fld id="{A265F201-6A6A-43B1-8097-6DA00BDA5B92}" type="slidenum">
              <a:rPr lang="it-IT" smtClean="0">
                <a:latin typeface="Arial" charset="0"/>
              </a:rPr>
              <a:pPr/>
              <a:t>82</a:t>
            </a:fld>
            <a:endParaRPr lang="it-IT" smtClean="0">
              <a:latin typeface="Arial"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37570" name="Picture 5"/>
          <p:cNvPicPr>
            <a:picLocks noChangeAspect="1" noChangeArrowheads="1"/>
          </p:cNvPicPr>
          <p:nvPr/>
        </p:nvPicPr>
        <p:blipFill>
          <a:blip r:embed="rId3" cstate="print"/>
          <a:srcRect/>
          <a:stretch>
            <a:fillRect/>
          </a:stretch>
        </p:blipFill>
        <p:spPr bwMode="auto">
          <a:xfrm rot="5400000">
            <a:off x="5056982" y="235744"/>
            <a:ext cx="3716337" cy="3533775"/>
          </a:xfrm>
          <a:prstGeom prst="rect">
            <a:avLst/>
          </a:prstGeom>
          <a:noFill/>
          <a:ln w="12700">
            <a:noFill/>
            <a:miter lim="800000"/>
            <a:headEnd type="none" w="sm" len="sm"/>
            <a:tailEnd type="none" w="sm" len="sm"/>
          </a:ln>
        </p:spPr>
      </p:pic>
      <p:sp>
        <p:nvSpPr>
          <p:cNvPr id="237571" name="Text Box 6"/>
          <p:cNvSpPr txBox="1">
            <a:spLocks noChangeArrowheads="1"/>
          </p:cNvSpPr>
          <p:nvPr/>
        </p:nvSpPr>
        <p:spPr bwMode="auto">
          <a:xfrm>
            <a:off x="376238" y="358775"/>
            <a:ext cx="4267200" cy="2665345"/>
          </a:xfrm>
          <a:prstGeom prst="rect">
            <a:avLst/>
          </a:prstGeom>
          <a:solidFill>
            <a:srgbClr val="000000"/>
          </a:solidFill>
          <a:ln w="12700">
            <a:noFill/>
            <a:miter lim="800000"/>
            <a:headEnd type="none" w="sm" len="sm"/>
            <a:tailEnd type="none" w="sm" len="sm"/>
          </a:ln>
        </p:spPr>
        <p:txBody>
          <a:bodyPr>
            <a:spAutoFit/>
          </a:bodyPr>
          <a:lstStyle/>
          <a:p>
            <a:r>
              <a:rPr lang="it-IT" sz="2200" dirty="0"/>
              <a:t>Tetraplegia spastica</a:t>
            </a:r>
          </a:p>
          <a:p>
            <a:r>
              <a:rPr lang="it-IT" sz="2200" dirty="0"/>
              <a:t>Obliquità pelvica grave</a:t>
            </a:r>
          </a:p>
          <a:p>
            <a:r>
              <a:rPr lang="it-IT" sz="2200" dirty="0"/>
              <a:t>Grave </a:t>
            </a:r>
            <a:r>
              <a:rPr lang="it-IT" sz="2200" dirty="0" err="1"/>
              <a:t>iperlordosi</a:t>
            </a:r>
            <a:endParaRPr lang="it-IT" sz="2200" dirty="0"/>
          </a:p>
          <a:p>
            <a:r>
              <a:rPr lang="it-IT" sz="2200" dirty="0"/>
              <a:t>Grave scoliosi:</a:t>
            </a:r>
          </a:p>
          <a:p>
            <a:pPr lvl="1"/>
            <a:r>
              <a:rPr lang="it-IT" sz="2200" dirty="0"/>
              <a:t>Lombare </a:t>
            </a:r>
            <a:r>
              <a:rPr lang="it-IT" sz="2200" dirty="0" err="1"/>
              <a:t>sn-convessa</a:t>
            </a:r>
            <a:endParaRPr lang="it-IT" sz="2200" dirty="0"/>
          </a:p>
          <a:p>
            <a:pPr lvl="1"/>
            <a:r>
              <a:rPr lang="it-IT" sz="2200" dirty="0"/>
              <a:t>Toracica </a:t>
            </a:r>
            <a:r>
              <a:rPr lang="it-IT" sz="2200" dirty="0" err="1"/>
              <a:t>dx-convessa</a:t>
            </a:r>
            <a:endParaRPr lang="it-IT" sz="2200" dirty="0"/>
          </a:p>
          <a:p>
            <a:pPr>
              <a:lnSpc>
                <a:spcPct val="60000"/>
              </a:lnSpc>
            </a:pPr>
            <a:endParaRPr lang="it-IT" sz="2200" dirty="0"/>
          </a:p>
          <a:p>
            <a:r>
              <a:rPr lang="it-IT" sz="2200" dirty="0"/>
              <a:t>Basculamento </a:t>
            </a:r>
            <a:r>
              <a:rPr lang="it-IT" sz="2200" dirty="0" smtClean="0"/>
              <a:t>0-60</a:t>
            </a:r>
            <a:r>
              <a:rPr lang="it-IT" sz="2200" dirty="0"/>
              <a:t>° </a:t>
            </a:r>
            <a:r>
              <a:rPr lang="it-IT" sz="2200" dirty="0" err="1"/>
              <a:t>dx</a:t>
            </a:r>
            <a:endParaRPr lang="it-IT" sz="2200" dirty="0"/>
          </a:p>
        </p:txBody>
      </p:sp>
      <p:sp>
        <p:nvSpPr>
          <p:cNvPr id="237572" name="Text Box 7"/>
          <p:cNvSpPr txBox="1">
            <a:spLocks noChangeArrowheads="1"/>
          </p:cNvSpPr>
          <p:nvPr/>
        </p:nvSpPr>
        <p:spPr bwMode="auto">
          <a:xfrm>
            <a:off x="415925" y="3941763"/>
            <a:ext cx="7102475" cy="1446212"/>
          </a:xfrm>
          <a:prstGeom prst="rect">
            <a:avLst/>
          </a:prstGeom>
          <a:noFill/>
          <a:ln w="12700">
            <a:noFill/>
            <a:miter lim="800000"/>
            <a:headEnd type="none" w="sm" len="sm"/>
            <a:tailEnd type="none" w="sm" len="sm"/>
          </a:ln>
        </p:spPr>
        <p:txBody>
          <a:bodyPr wrap="none">
            <a:spAutoFit/>
          </a:bodyPr>
          <a:lstStyle/>
          <a:p>
            <a:r>
              <a:rPr lang="it-IT" sz="2200"/>
              <a:t>Aumenta il tempo passato in carrozzina:</a:t>
            </a:r>
          </a:p>
          <a:p>
            <a:r>
              <a:rPr lang="it-IT" sz="2200"/>
              <a:t>Prima di avere il sistema di postura: 5-10 minuti</a:t>
            </a:r>
          </a:p>
          <a:p>
            <a:r>
              <a:rPr lang="it-IT" sz="2200"/>
              <a:t>Con il sistema modellato: 1-2 ore</a:t>
            </a:r>
          </a:p>
          <a:p>
            <a:r>
              <a:rPr lang="it-IT" sz="2200"/>
              <a:t>Con il basculamento laterale: tutto il giorno</a:t>
            </a:r>
          </a:p>
        </p:txBody>
      </p:sp>
      <p:sp>
        <p:nvSpPr>
          <p:cNvPr id="237573" name="Text Box 9"/>
          <p:cNvSpPr txBox="1">
            <a:spLocks noChangeArrowheads="1"/>
          </p:cNvSpPr>
          <p:nvPr/>
        </p:nvSpPr>
        <p:spPr bwMode="auto">
          <a:xfrm>
            <a:off x="447675" y="5572125"/>
            <a:ext cx="8372475" cy="1108075"/>
          </a:xfrm>
          <a:prstGeom prst="rect">
            <a:avLst/>
          </a:prstGeom>
          <a:noFill/>
          <a:ln w="12700">
            <a:noFill/>
            <a:miter lim="800000"/>
            <a:headEnd type="none" w="sm" len="sm"/>
            <a:tailEnd type="none" w="sm" len="sm"/>
          </a:ln>
        </p:spPr>
        <p:txBody>
          <a:bodyPr>
            <a:spAutoFit/>
          </a:bodyPr>
          <a:lstStyle/>
          <a:p>
            <a:r>
              <a:rPr lang="it-IT" sz="2200">
                <a:solidFill>
                  <a:srgbClr val="FFFF00"/>
                </a:solidFill>
              </a:rPr>
              <a:t>Riduce il rischio di piaghe:</a:t>
            </a:r>
          </a:p>
          <a:p>
            <a:r>
              <a:rPr lang="it-IT" sz="2200">
                <a:solidFill>
                  <a:srgbClr val="FFFF00"/>
                </a:solidFill>
              </a:rPr>
              <a:t>Il basculamento ha tolto la pressione sotto l’ascella sinistra e l’ha molto ridotta sotto il lato basso del bacino</a:t>
            </a:r>
          </a:p>
        </p:txBody>
      </p:sp>
      <p:sp>
        <p:nvSpPr>
          <p:cNvPr id="237574" name="Segnaposto numero diapositiva 5"/>
          <p:cNvSpPr>
            <a:spLocks noGrp="1"/>
          </p:cNvSpPr>
          <p:nvPr>
            <p:ph type="sldNum" sz="quarter" idx="12"/>
          </p:nvPr>
        </p:nvSpPr>
        <p:spPr>
          <a:noFill/>
        </p:spPr>
        <p:txBody>
          <a:bodyPr/>
          <a:lstStyle/>
          <a:p>
            <a:fld id="{B9E41DAE-7350-4F9D-B9DB-E11C40AAED1E}" type="slidenum">
              <a:rPr lang="it-IT" smtClean="0">
                <a:latin typeface="Arial" charset="0"/>
              </a:rPr>
              <a:pPr/>
              <a:t>83</a:t>
            </a:fld>
            <a:endParaRPr lang="it-IT" smtClean="0">
              <a:latin typeface="Arial"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3" cstate="print"/>
          <a:srcRect/>
          <a:stretch>
            <a:fillRect/>
          </a:stretch>
        </p:blipFill>
        <p:spPr bwMode="auto">
          <a:xfrm>
            <a:off x="4821238" y="115888"/>
            <a:ext cx="4287837" cy="4537075"/>
          </a:xfrm>
          <a:prstGeom prst="rect">
            <a:avLst/>
          </a:prstGeom>
          <a:noFill/>
          <a:ln w="9525">
            <a:noFill/>
            <a:miter lim="800000"/>
            <a:headEnd/>
            <a:tailEnd/>
          </a:ln>
        </p:spPr>
      </p:pic>
      <p:sp>
        <p:nvSpPr>
          <p:cNvPr id="238595" name="Text Box 5"/>
          <p:cNvSpPr txBox="1">
            <a:spLocks noChangeArrowheads="1"/>
          </p:cNvSpPr>
          <p:nvPr/>
        </p:nvSpPr>
        <p:spPr bwMode="auto">
          <a:xfrm>
            <a:off x="144463" y="296863"/>
            <a:ext cx="4643437" cy="3106737"/>
          </a:xfrm>
          <a:prstGeom prst="rect">
            <a:avLst/>
          </a:prstGeom>
          <a:solidFill>
            <a:schemeClr val="bg1"/>
          </a:solidFill>
          <a:ln w="12700">
            <a:noFill/>
            <a:miter lim="800000"/>
            <a:headEnd type="none" w="sm" len="sm"/>
            <a:tailEnd type="none" w="sm" len="sm"/>
          </a:ln>
        </p:spPr>
        <p:txBody>
          <a:bodyPr>
            <a:spAutoFit/>
          </a:bodyPr>
          <a:lstStyle/>
          <a:p>
            <a:pPr marL="261938" indent="-261938"/>
            <a:r>
              <a:rPr lang="it-IT" sz="2200"/>
              <a:t>Tetraparesi da encefalite</a:t>
            </a:r>
          </a:p>
          <a:p>
            <a:pPr marL="261938" indent="-261938"/>
            <a:endParaRPr lang="it-IT" sz="2200"/>
          </a:p>
          <a:p>
            <a:pPr marL="261938" indent="-261938">
              <a:buFontTx/>
              <a:buChar char="•"/>
            </a:pPr>
            <a:r>
              <a:rPr lang="it-IT" sz="2200"/>
              <a:t>Flette capo e tronco a sn</a:t>
            </a:r>
          </a:p>
          <a:p>
            <a:pPr marL="261938" indent="-261938">
              <a:buFontTx/>
              <a:buChar char="•"/>
            </a:pPr>
            <a:r>
              <a:rPr lang="it-IT" sz="2200"/>
              <a:t>La scoliosi stava peggiorando velocemente</a:t>
            </a:r>
          </a:p>
          <a:p>
            <a:pPr marL="261938" indent="-261938">
              <a:buFontTx/>
              <a:buChar char="•"/>
            </a:pPr>
            <a:r>
              <a:rPr lang="it-IT" sz="2200"/>
              <a:t>Area di pressione da busto all’ascella sn</a:t>
            </a:r>
          </a:p>
          <a:p>
            <a:pPr marL="261938" indent="-261938">
              <a:buFontTx/>
              <a:buChar char="•"/>
            </a:pPr>
            <a:endParaRPr lang="it-IT" sz="2200"/>
          </a:p>
          <a:p>
            <a:pPr marL="261938" indent="-261938"/>
            <a:r>
              <a:rPr lang="it-IT" sz="2200"/>
              <a:t>Basculamento 0-20° dx</a:t>
            </a:r>
          </a:p>
        </p:txBody>
      </p:sp>
      <p:sp>
        <p:nvSpPr>
          <p:cNvPr id="238596" name="Text Box 6"/>
          <p:cNvSpPr txBox="1">
            <a:spLocks noChangeArrowheads="1"/>
          </p:cNvSpPr>
          <p:nvPr/>
        </p:nvSpPr>
        <p:spPr bwMode="auto">
          <a:xfrm>
            <a:off x="107950" y="3771900"/>
            <a:ext cx="4679950" cy="1096963"/>
          </a:xfrm>
          <a:prstGeom prst="rect">
            <a:avLst/>
          </a:prstGeom>
          <a:noFill/>
          <a:ln w="12700">
            <a:noFill/>
            <a:miter lim="800000"/>
            <a:headEnd type="none" w="sm" len="sm"/>
            <a:tailEnd type="none" w="sm" len="sm"/>
          </a:ln>
        </p:spPr>
        <p:txBody>
          <a:bodyPr>
            <a:spAutoFit/>
          </a:bodyPr>
          <a:lstStyle/>
          <a:p>
            <a:pPr marL="261938" indent="-261938">
              <a:buFontTx/>
              <a:buChar char="•"/>
            </a:pPr>
            <a:r>
              <a:rPr lang="it-IT" sz="2200">
                <a:solidFill>
                  <a:srgbClr val="FFFF00"/>
                </a:solidFill>
              </a:rPr>
              <a:t>Quando è basculato abbastanza da avere il capo centrato, si rilassa.</a:t>
            </a:r>
          </a:p>
        </p:txBody>
      </p:sp>
      <p:sp>
        <p:nvSpPr>
          <p:cNvPr id="238597" name="Text Box 7"/>
          <p:cNvSpPr txBox="1">
            <a:spLocks noChangeArrowheads="1"/>
          </p:cNvSpPr>
          <p:nvPr/>
        </p:nvSpPr>
        <p:spPr bwMode="auto">
          <a:xfrm>
            <a:off x="107950" y="4978400"/>
            <a:ext cx="8964613" cy="1406525"/>
          </a:xfrm>
          <a:prstGeom prst="rect">
            <a:avLst/>
          </a:prstGeom>
          <a:noFill/>
          <a:ln w="12700">
            <a:noFill/>
            <a:miter lim="800000"/>
            <a:headEnd type="none" w="sm" len="sm"/>
            <a:tailEnd type="none" w="sm" len="sm"/>
          </a:ln>
        </p:spPr>
        <p:txBody>
          <a:bodyPr>
            <a:spAutoFit/>
          </a:bodyPr>
          <a:lstStyle/>
          <a:p>
            <a:pPr marL="261938" indent="-261938">
              <a:buFontTx/>
              <a:buChar char="•"/>
            </a:pPr>
            <a:r>
              <a:rPr lang="it-IT">
                <a:solidFill>
                  <a:srgbClr val="FFFF00"/>
                </a:solidFill>
              </a:rPr>
              <a:t>La scoliosi ha una progressione più lenta, poiché non flette più attivamente</a:t>
            </a:r>
            <a:r>
              <a:rPr lang="it-IT"/>
              <a:t> </a:t>
            </a:r>
            <a:r>
              <a:rPr lang="it-IT">
                <a:solidFill>
                  <a:srgbClr val="FFFF00"/>
                </a:solidFill>
              </a:rPr>
              <a:t>il tronco a sn.</a:t>
            </a:r>
          </a:p>
          <a:p>
            <a:pPr marL="261938" indent="-261938">
              <a:lnSpc>
                <a:spcPct val="160000"/>
              </a:lnSpc>
              <a:buFontTx/>
              <a:buChar char="•"/>
            </a:pPr>
            <a:r>
              <a:rPr lang="it-IT">
                <a:solidFill>
                  <a:srgbClr val="FFFF00"/>
                </a:solidFill>
              </a:rPr>
              <a:t>Non ha più problemi di pressione all’ascella sn.</a:t>
            </a:r>
          </a:p>
        </p:txBody>
      </p:sp>
      <p:sp>
        <p:nvSpPr>
          <p:cNvPr id="238598" name="Segnaposto numero diapositiva 5"/>
          <p:cNvSpPr>
            <a:spLocks noGrp="1"/>
          </p:cNvSpPr>
          <p:nvPr>
            <p:ph type="sldNum" sz="quarter" idx="12"/>
          </p:nvPr>
        </p:nvSpPr>
        <p:spPr>
          <a:noFill/>
        </p:spPr>
        <p:txBody>
          <a:bodyPr/>
          <a:lstStyle/>
          <a:p>
            <a:fld id="{D73579F3-AB34-483E-9069-F84ECFA1E39B}" type="slidenum">
              <a:rPr lang="it-IT" smtClean="0">
                <a:latin typeface="Arial" charset="0"/>
              </a:rPr>
              <a:pPr/>
              <a:t>84</a:t>
            </a:fld>
            <a:endParaRPr lang="it-IT" smtClean="0">
              <a:latin typeface="Arial"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42874" y="5733256"/>
            <a:ext cx="3925069" cy="981869"/>
          </a:xfrm>
        </p:spPr>
        <p:txBody>
          <a:bodyPr/>
          <a:lstStyle/>
          <a:p>
            <a:pPr marL="0" indent="0">
              <a:buFontTx/>
              <a:buNone/>
            </a:pPr>
            <a:r>
              <a:rPr lang="it-IT" sz="2400" dirty="0" smtClean="0"/>
              <a:t>Per controllare un forte ipertono in estensione</a:t>
            </a:r>
          </a:p>
        </p:txBody>
      </p:sp>
      <p:sp>
        <p:nvSpPr>
          <p:cNvPr id="239619" name="Segnaposto numero diapositiva 1"/>
          <p:cNvSpPr>
            <a:spLocks noGrp="1"/>
          </p:cNvSpPr>
          <p:nvPr>
            <p:ph type="sldNum" sz="quarter" idx="12"/>
          </p:nvPr>
        </p:nvSpPr>
        <p:spPr>
          <a:noFill/>
        </p:spPr>
        <p:txBody>
          <a:bodyPr/>
          <a:lstStyle/>
          <a:p>
            <a:fld id="{774EA25D-C369-4AE2-8139-0CD923239D96}" type="slidenum">
              <a:rPr lang="it-IT" smtClean="0">
                <a:latin typeface="Arial" charset="0"/>
              </a:rPr>
              <a:pPr/>
              <a:t>85</a:t>
            </a:fld>
            <a:endParaRPr lang="it-IT" smtClean="0">
              <a:latin typeface="Arial" charset="0"/>
            </a:endParaRPr>
          </a:p>
        </p:txBody>
      </p:sp>
      <p:sp>
        <p:nvSpPr>
          <p:cNvPr id="3" name="Rectangle 2"/>
          <p:cNvSpPr txBox="1">
            <a:spLocks noChangeArrowheads="1"/>
          </p:cNvSpPr>
          <p:nvPr/>
        </p:nvSpPr>
        <p:spPr>
          <a:xfrm>
            <a:off x="71438" y="142875"/>
            <a:ext cx="5214937" cy="928688"/>
          </a:xfrm>
          <a:prstGeom prst="rect">
            <a:avLst/>
          </a:prstGeom>
        </p:spPr>
        <p:txBody>
          <a:bodyPr/>
          <a:lstStyle/>
          <a:p>
            <a:pPr>
              <a:defRPr/>
            </a:pPr>
            <a:r>
              <a:rPr kumimoji="0" lang="it-IT" sz="2800" kern="0" dirty="0">
                <a:solidFill>
                  <a:srgbClr val="00FF00"/>
                </a:solidFill>
                <a:latin typeface="+mj-lt"/>
                <a:ea typeface="+mj-ea"/>
                <a:cs typeface="+mj-cs"/>
              </a:rPr>
              <a:t>Un sostegno </a:t>
            </a:r>
            <a:r>
              <a:rPr kumimoji="0" lang="it-IT" sz="2800" kern="0" dirty="0">
                <a:solidFill>
                  <a:srgbClr val="FFFF00"/>
                </a:solidFill>
                <a:latin typeface="+mj-lt"/>
                <a:ea typeface="+mj-ea"/>
                <a:cs typeface="+mj-cs"/>
              </a:rPr>
              <a:t>anteriore</a:t>
            </a:r>
            <a:r>
              <a:rPr kumimoji="0" lang="it-IT" sz="2800" kern="0" dirty="0">
                <a:solidFill>
                  <a:srgbClr val="00FF00"/>
                </a:solidFill>
                <a:latin typeface="+mj-lt"/>
                <a:ea typeface="+mj-ea"/>
                <a:cs typeface="+mj-cs"/>
              </a:rPr>
              <a:t> al tronco</a:t>
            </a:r>
            <a:endParaRPr kumimoji="0" lang="it-IT" sz="2800" kern="0" noProof="1">
              <a:solidFill>
                <a:srgbClr val="00FF00"/>
              </a:solidFill>
              <a:latin typeface="+mj-lt"/>
              <a:ea typeface="+mj-ea"/>
              <a:cs typeface="+mj-cs"/>
            </a:endParaRPr>
          </a:p>
        </p:txBody>
      </p:sp>
      <p:sp>
        <p:nvSpPr>
          <p:cNvPr id="9" name="Segnaposto contenuto 4"/>
          <p:cNvSpPr txBox="1">
            <a:spLocks/>
          </p:cNvSpPr>
          <p:nvPr/>
        </p:nvSpPr>
        <p:spPr bwMode="auto">
          <a:xfrm>
            <a:off x="3071813" y="836712"/>
            <a:ext cx="3143250" cy="1357312"/>
          </a:xfrm>
          <a:prstGeom prst="rect">
            <a:avLst/>
          </a:prstGeom>
          <a:noFill/>
          <a:ln w="9525">
            <a:noFill/>
            <a:miter lim="800000"/>
            <a:headEnd/>
            <a:tailEnd/>
          </a:ln>
        </p:spPr>
        <p:txBody>
          <a:bodyPr lIns="92075" tIns="46038" rIns="92075" bIns="46038"/>
          <a:lstStyle/>
          <a:p>
            <a:pPr eaLnBrk="0" hangingPunct="0">
              <a:spcBef>
                <a:spcPct val="20000"/>
              </a:spcBef>
              <a:buClr>
                <a:schemeClr val="tx2"/>
              </a:buClr>
              <a:defRPr/>
            </a:pPr>
            <a:r>
              <a:rPr kumimoji="0" lang="it-IT" b="0" kern="0" dirty="0">
                <a:latin typeface="+mn-lt"/>
              </a:rPr>
              <a:t>Per dare un appoggio al tronco quando è in avanti</a:t>
            </a:r>
          </a:p>
        </p:txBody>
      </p:sp>
      <p:pic>
        <p:nvPicPr>
          <p:cNvPr id="11" name="Immagine 10" descr="anterior trunk.png"/>
          <p:cNvPicPr>
            <a:picLocks noChangeAspect="1"/>
          </p:cNvPicPr>
          <p:nvPr/>
        </p:nvPicPr>
        <p:blipFill>
          <a:blip r:embed="rId3" cstate="print"/>
          <a:srcRect/>
          <a:stretch>
            <a:fillRect/>
          </a:stretch>
        </p:blipFill>
        <p:spPr bwMode="auto">
          <a:xfrm>
            <a:off x="6143625" y="166688"/>
            <a:ext cx="2905125" cy="2619375"/>
          </a:xfrm>
          <a:prstGeom prst="rect">
            <a:avLst/>
          </a:prstGeom>
          <a:noFill/>
          <a:ln w="9525">
            <a:noFill/>
            <a:miter lim="800000"/>
            <a:headEnd/>
            <a:tailEnd/>
          </a:ln>
        </p:spPr>
      </p:pic>
      <p:pic>
        <p:nvPicPr>
          <p:cNvPr id="12" name="Immagine 11" descr="trasporto.jpg"/>
          <p:cNvPicPr>
            <a:picLocks noChangeAspect="1"/>
          </p:cNvPicPr>
          <p:nvPr/>
        </p:nvPicPr>
        <p:blipFill>
          <a:blip r:embed="rId4" cstate="print"/>
          <a:srcRect b="13440"/>
          <a:stretch>
            <a:fillRect/>
          </a:stretch>
        </p:blipFill>
        <p:spPr bwMode="auto">
          <a:xfrm>
            <a:off x="4286250" y="3027363"/>
            <a:ext cx="4446588" cy="3044825"/>
          </a:xfrm>
          <a:prstGeom prst="rect">
            <a:avLst/>
          </a:prstGeom>
          <a:noFill/>
          <a:ln w="9525">
            <a:noFill/>
            <a:miter lim="800000"/>
            <a:headEnd/>
            <a:tailEnd/>
          </a:ln>
        </p:spPr>
      </p:pic>
      <p:sp>
        <p:nvSpPr>
          <p:cNvPr id="13" name="Segnaposto contenuto 4"/>
          <p:cNvSpPr txBox="1">
            <a:spLocks/>
          </p:cNvSpPr>
          <p:nvPr/>
        </p:nvSpPr>
        <p:spPr bwMode="auto">
          <a:xfrm>
            <a:off x="4224338" y="6143625"/>
            <a:ext cx="5133975" cy="642938"/>
          </a:xfrm>
          <a:prstGeom prst="rect">
            <a:avLst/>
          </a:prstGeom>
          <a:noFill/>
          <a:ln w="9525">
            <a:noFill/>
            <a:miter lim="800000"/>
            <a:headEnd/>
            <a:tailEnd/>
          </a:ln>
        </p:spPr>
        <p:txBody>
          <a:bodyPr lIns="92075" tIns="46038" rIns="92075" bIns="46038"/>
          <a:lstStyle/>
          <a:p>
            <a:pPr eaLnBrk="0" hangingPunct="0">
              <a:spcBef>
                <a:spcPct val="20000"/>
              </a:spcBef>
              <a:buClr>
                <a:schemeClr val="tx2"/>
              </a:buClr>
              <a:defRPr/>
            </a:pPr>
            <a:r>
              <a:rPr kumimoji="0" lang="it-IT" b="0" kern="0" dirty="0">
                <a:latin typeface="+mn-lt"/>
              </a:rPr>
              <a:t>Per la sicurezza nel trasporto</a:t>
            </a:r>
          </a:p>
        </p:txBody>
      </p:sp>
      <p:pic>
        <p:nvPicPr>
          <p:cNvPr id="14" name="Immagine 13" descr="HyperExtendedPosture - Copia (2).jpg"/>
          <p:cNvPicPr>
            <a:picLocks noChangeAspect="1"/>
          </p:cNvPicPr>
          <p:nvPr/>
        </p:nvPicPr>
        <p:blipFill>
          <a:blip r:embed="rId5" cstate="print"/>
          <a:srcRect r="5545" b="21772"/>
          <a:stretch>
            <a:fillRect/>
          </a:stretch>
        </p:blipFill>
        <p:spPr>
          <a:xfrm>
            <a:off x="251520" y="2401599"/>
            <a:ext cx="3692600" cy="3115633"/>
          </a:xfrm>
          <a:prstGeom prst="rect">
            <a:avLst/>
          </a:prstGeom>
        </p:spPr>
      </p:pic>
      <p:sp>
        <p:nvSpPr>
          <p:cNvPr id="10" name="CasellaDiTesto 9"/>
          <p:cNvSpPr txBox="1"/>
          <p:nvPr/>
        </p:nvSpPr>
        <p:spPr>
          <a:xfrm>
            <a:off x="-5365104" y="548680"/>
            <a:ext cx="5040559" cy="1200329"/>
          </a:xfrm>
          <a:prstGeom prst="rect">
            <a:avLst/>
          </a:prstGeom>
          <a:noFill/>
        </p:spPr>
        <p:txBody>
          <a:bodyPr wrap="square" rtlCol="0">
            <a:spAutoFit/>
          </a:bodyPr>
          <a:lstStyle/>
          <a:p>
            <a:r>
              <a:rPr lang="it-IT" b="0" dirty="0" smtClean="0">
                <a:solidFill>
                  <a:schemeClr val="bg1"/>
                </a:solidFill>
              </a:rPr>
              <a:t>Applicarlo come rimedio a uno schienale non abbastanza reclinato è un errore diffuso (Cole)</a:t>
            </a:r>
            <a:endParaRPr lang="it-IT" b="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2" name="Segnaposto contenuto 9"/>
          <p:cNvSpPr>
            <a:spLocks noGrp="1"/>
          </p:cNvSpPr>
          <p:nvPr>
            <p:ph idx="1"/>
          </p:nvPr>
        </p:nvSpPr>
        <p:spPr>
          <a:xfrm>
            <a:off x="71438" y="1000125"/>
            <a:ext cx="2857500" cy="1571625"/>
          </a:xfrm>
        </p:spPr>
        <p:txBody>
          <a:bodyPr/>
          <a:lstStyle/>
          <a:p>
            <a:pPr marL="0" indent="0">
              <a:buFontTx/>
              <a:buNone/>
            </a:pPr>
            <a:r>
              <a:rPr lang="it-IT" sz="2400" smtClean="0"/>
              <a:t>Va applicato solo a bacino stabilizzato (</a:t>
            </a:r>
            <a:r>
              <a:rPr lang="it-IT" sz="2400" smtClean="0">
                <a:sym typeface="Wingdings" pitchFamily="2" charset="2"/>
              </a:rPr>
              <a:t>)</a:t>
            </a:r>
          </a:p>
        </p:txBody>
      </p:sp>
      <p:sp>
        <p:nvSpPr>
          <p:cNvPr id="14" name="Rectangle 2"/>
          <p:cNvSpPr txBox="1">
            <a:spLocks noChangeArrowheads="1"/>
          </p:cNvSpPr>
          <p:nvPr/>
        </p:nvSpPr>
        <p:spPr>
          <a:xfrm>
            <a:off x="71438" y="142875"/>
            <a:ext cx="8620125" cy="714375"/>
          </a:xfrm>
          <a:prstGeom prst="rect">
            <a:avLst/>
          </a:prstGeom>
        </p:spPr>
        <p:txBody>
          <a:bodyPr/>
          <a:lstStyle/>
          <a:p>
            <a:pPr algn="ctr" fontAlgn="auto">
              <a:spcBef>
                <a:spcPts val="0"/>
              </a:spcBef>
              <a:spcAft>
                <a:spcPts val="0"/>
              </a:spcAft>
              <a:defRPr/>
            </a:pPr>
            <a:r>
              <a:rPr kumimoji="0" lang="it-IT" sz="3600" b="0" kern="0" dirty="0">
                <a:solidFill>
                  <a:srgbClr val="00FF00"/>
                </a:solidFill>
                <a:latin typeface="Verdana"/>
              </a:rPr>
              <a:t>Un sostegno </a:t>
            </a:r>
            <a:r>
              <a:rPr kumimoji="0" lang="it-IT" sz="3600" b="0" kern="0" dirty="0">
                <a:solidFill>
                  <a:srgbClr val="FFFF66"/>
                </a:solidFill>
                <a:latin typeface="Verdana"/>
              </a:rPr>
              <a:t>anteriore</a:t>
            </a:r>
            <a:r>
              <a:rPr kumimoji="0" lang="it-IT" sz="3600" b="0" kern="0" dirty="0">
                <a:solidFill>
                  <a:srgbClr val="00FF00"/>
                </a:solidFill>
                <a:latin typeface="Verdana"/>
              </a:rPr>
              <a:t> al tronco</a:t>
            </a:r>
            <a:endParaRPr kumimoji="0" lang="it-IT" sz="3600" b="0" kern="0" noProof="1">
              <a:solidFill>
                <a:srgbClr val="00FF00"/>
              </a:solidFill>
              <a:latin typeface="Verdana"/>
            </a:endParaRPr>
          </a:p>
        </p:txBody>
      </p:sp>
      <p:pic>
        <p:nvPicPr>
          <p:cNvPr id="332804" name="Immagine 14" descr="sostegno anteriore 3.jpg"/>
          <p:cNvPicPr>
            <a:picLocks noChangeAspect="1"/>
          </p:cNvPicPr>
          <p:nvPr/>
        </p:nvPicPr>
        <p:blipFill>
          <a:blip r:embed="rId3" cstate="print"/>
          <a:srcRect/>
          <a:stretch>
            <a:fillRect/>
          </a:stretch>
        </p:blipFill>
        <p:spPr bwMode="auto">
          <a:xfrm>
            <a:off x="3214688" y="1733550"/>
            <a:ext cx="2493962" cy="3981450"/>
          </a:xfrm>
          <a:prstGeom prst="rect">
            <a:avLst/>
          </a:prstGeom>
          <a:noFill/>
          <a:ln w="9525">
            <a:noFill/>
            <a:miter lim="800000"/>
            <a:headEnd/>
            <a:tailEnd/>
          </a:ln>
        </p:spPr>
      </p:pic>
      <p:pic>
        <p:nvPicPr>
          <p:cNvPr id="332805" name="Immagine 15" descr="sostegno anteriore 2.jpg"/>
          <p:cNvPicPr>
            <a:picLocks noChangeAspect="1"/>
          </p:cNvPicPr>
          <p:nvPr/>
        </p:nvPicPr>
        <p:blipFill>
          <a:blip r:embed="rId4" cstate="print"/>
          <a:srcRect/>
          <a:stretch>
            <a:fillRect/>
          </a:stretch>
        </p:blipFill>
        <p:spPr bwMode="auto">
          <a:xfrm>
            <a:off x="142875" y="2286000"/>
            <a:ext cx="2357438" cy="4279900"/>
          </a:xfrm>
          <a:prstGeom prst="rect">
            <a:avLst/>
          </a:prstGeom>
          <a:noFill/>
          <a:ln w="9525">
            <a:noFill/>
            <a:miter lim="800000"/>
            <a:headEnd/>
            <a:tailEnd/>
          </a:ln>
        </p:spPr>
      </p:pic>
      <p:sp>
        <p:nvSpPr>
          <p:cNvPr id="19" name="Segnaposto contenuto 9"/>
          <p:cNvSpPr txBox="1">
            <a:spLocks/>
          </p:cNvSpPr>
          <p:nvPr/>
        </p:nvSpPr>
        <p:spPr bwMode="auto">
          <a:xfrm>
            <a:off x="2786063" y="5786438"/>
            <a:ext cx="6072187" cy="928687"/>
          </a:xfrm>
          <a:prstGeom prst="rect">
            <a:avLst/>
          </a:prstGeom>
          <a:noFill/>
          <a:ln w="9525">
            <a:noFill/>
            <a:miter lim="800000"/>
            <a:headEnd/>
            <a:tailEnd/>
          </a:ln>
        </p:spPr>
        <p:txBody>
          <a:bodyPr lIns="92075" tIns="46038" rIns="92075" bIns="46038"/>
          <a:lstStyle/>
          <a:p>
            <a:pPr eaLnBrk="0" fontAlgn="auto" hangingPunct="0">
              <a:spcBef>
                <a:spcPct val="20000"/>
              </a:spcBef>
              <a:spcAft>
                <a:spcPts val="0"/>
              </a:spcAft>
              <a:buClr>
                <a:srgbClr val="FFCC66"/>
              </a:buClr>
              <a:defRPr/>
            </a:pPr>
            <a:r>
              <a:rPr kumimoji="0" lang="it-IT" b="0" kern="0" dirty="0">
                <a:solidFill>
                  <a:srgbClr val="FFFFCC"/>
                </a:solidFill>
                <a:latin typeface="Verdana"/>
                <a:sym typeface="Wingdings"/>
              </a:rPr>
              <a:t>Se è un bretellaggio o una pettorina, deve partire all’altezza delle spalle</a:t>
            </a:r>
          </a:p>
        </p:txBody>
      </p:sp>
      <p:sp>
        <p:nvSpPr>
          <p:cNvPr id="20" name="Segnaposto contenuto 9"/>
          <p:cNvSpPr txBox="1">
            <a:spLocks/>
          </p:cNvSpPr>
          <p:nvPr/>
        </p:nvSpPr>
        <p:spPr bwMode="auto">
          <a:xfrm>
            <a:off x="5786438" y="1143000"/>
            <a:ext cx="3357562" cy="1428750"/>
          </a:xfrm>
          <a:prstGeom prst="rect">
            <a:avLst/>
          </a:prstGeom>
          <a:noFill/>
          <a:ln w="9525">
            <a:noFill/>
            <a:miter lim="800000"/>
            <a:headEnd/>
            <a:tailEnd/>
          </a:ln>
        </p:spPr>
        <p:txBody>
          <a:bodyPr lIns="92075" tIns="46038" rIns="92075" bIns="46038"/>
          <a:lstStyle/>
          <a:p>
            <a:pPr eaLnBrk="0" fontAlgn="auto" hangingPunct="0">
              <a:spcBef>
                <a:spcPct val="20000"/>
              </a:spcBef>
              <a:spcAft>
                <a:spcPts val="0"/>
              </a:spcAft>
              <a:buClr>
                <a:srgbClr val="FFCC66"/>
              </a:buClr>
              <a:defRPr/>
            </a:pPr>
            <a:r>
              <a:rPr kumimoji="0" lang="it-IT" b="0" kern="0" dirty="0">
                <a:solidFill>
                  <a:srgbClr val="FFFFCC"/>
                </a:solidFill>
                <a:latin typeface="Verdana"/>
                <a:sym typeface="Wingdings"/>
              </a:rPr>
              <a:t>Deve rispettare le zone sensibili (collo, petto, ascelle) </a:t>
            </a:r>
            <a:endParaRPr kumimoji="0" lang="it-IT" b="0" kern="0" dirty="0">
              <a:solidFill>
                <a:srgbClr val="FFFFCC"/>
              </a:solidFill>
              <a:latin typeface="Verdana"/>
            </a:endParaRPr>
          </a:p>
        </p:txBody>
      </p:sp>
      <p:pic>
        <p:nvPicPr>
          <p:cNvPr id="332808" name="Immagine 20" descr="sostegno anteriore.jpg"/>
          <p:cNvPicPr>
            <a:picLocks noChangeAspect="1"/>
          </p:cNvPicPr>
          <p:nvPr/>
        </p:nvPicPr>
        <p:blipFill>
          <a:blip r:embed="rId5" cstate="print"/>
          <a:srcRect b="31805"/>
          <a:stretch>
            <a:fillRect/>
          </a:stretch>
        </p:blipFill>
        <p:spPr bwMode="auto">
          <a:xfrm>
            <a:off x="5929313" y="2428875"/>
            <a:ext cx="2786062" cy="3108325"/>
          </a:xfrm>
          <a:prstGeom prst="rect">
            <a:avLst/>
          </a:prstGeom>
          <a:noFill/>
          <a:ln w="9525">
            <a:noFill/>
            <a:miter lim="800000"/>
            <a:headEnd/>
            <a:tailEnd/>
          </a:ln>
        </p:spPr>
      </p:pic>
      <p:sp>
        <p:nvSpPr>
          <p:cNvPr id="9" name="Segnaposto numero diapositiva 8"/>
          <p:cNvSpPr>
            <a:spLocks noGrp="1"/>
          </p:cNvSpPr>
          <p:nvPr>
            <p:ph type="sldNum" sz="quarter" idx="12"/>
          </p:nvPr>
        </p:nvSpPr>
        <p:spPr/>
        <p:txBody>
          <a:bodyPr/>
          <a:lstStyle/>
          <a:p>
            <a:pPr>
              <a:defRPr/>
            </a:pPr>
            <a:fld id="{EBC5351C-61FF-463D-8274-9F906E261804}" type="slidenum">
              <a:rPr lang="it-IT" smtClean="0">
                <a:solidFill>
                  <a:srgbClr val="FFFFCC"/>
                </a:solidFill>
              </a:rPr>
              <a:pPr>
                <a:defRPr/>
              </a:pPr>
              <a:t>86</a:t>
            </a:fld>
            <a:endParaRPr lang="it-IT">
              <a:solidFill>
                <a:srgbClr val="FFFFCC"/>
              </a:solidFill>
            </a:endParaRPr>
          </a:p>
        </p:txBody>
      </p:sp>
      <p:sp>
        <p:nvSpPr>
          <p:cNvPr id="11" name="CasellaDiTesto 10"/>
          <p:cNvSpPr txBox="1"/>
          <p:nvPr/>
        </p:nvSpPr>
        <p:spPr>
          <a:xfrm>
            <a:off x="9468544" y="4005064"/>
            <a:ext cx="6264696" cy="830997"/>
          </a:xfrm>
          <a:prstGeom prst="rect">
            <a:avLst/>
          </a:prstGeom>
          <a:noFill/>
        </p:spPr>
        <p:txBody>
          <a:bodyPr wrap="square" rtlCol="0">
            <a:spAutoFit/>
          </a:bodyPr>
          <a:lstStyle/>
          <a:p>
            <a:r>
              <a:rPr lang="it-IT" b="0" dirty="0" smtClean="0">
                <a:solidFill>
                  <a:schemeClr val="bg1"/>
                </a:solidFill>
              </a:rPr>
              <a:t>Partire con i sostegni anteriori non è il modo giusto di affrontare la caduta in avanti.</a:t>
            </a:r>
          </a:p>
        </p:txBody>
      </p:sp>
      <p:sp>
        <p:nvSpPr>
          <p:cNvPr id="12" name="CasellaDiTesto 11"/>
          <p:cNvSpPr txBox="1"/>
          <p:nvPr/>
        </p:nvSpPr>
        <p:spPr>
          <a:xfrm>
            <a:off x="683568" y="3844205"/>
            <a:ext cx="7632847" cy="1384995"/>
          </a:xfrm>
          <a:prstGeom prst="rect">
            <a:avLst/>
          </a:prstGeom>
          <a:solidFill>
            <a:srgbClr val="C00000"/>
          </a:solidFill>
        </p:spPr>
        <p:txBody>
          <a:bodyPr wrap="square" rtlCol="0">
            <a:spAutoFit/>
          </a:bodyPr>
          <a:lstStyle/>
          <a:p>
            <a:pPr algn="ctr" fontAlgn="auto">
              <a:spcBef>
                <a:spcPts val="0"/>
              </a:spcBef>
              <a:spcAft>
                <a:spcPts val="0"/>
              </a:spcAft>
            </a:pPr>
            <a:r>
              <a:rPr kumimoji="0" lang="it-IT" sz="2800" b="0" dirty="0" smtClean="0">
                <a:solidFill>
                  <a:srgbClr val="FFFFCC"/>
                </a:solidFill>
                <a:latin typeface="Verdana"/>
              </a:rPr>
              <a:t>Prima di applicare un sostegno anteriore, controlliamo che il sistema abbia un basculamento appropriato</a:t>
            </a:r>
            <a:endParaRPr kumimoji="0" lang="it-IT" sz="2800" b="0" dirty="0">
              <a:solidFill>
                <a:srgbClr val="FFFFCC"/>
              </a:solidFill>
              <a:latin typeface="Verdan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anim calcmode="lin" valueType="num">
                                      <p:cBhvr additive="base">
                                        <p:cTn id="7" dur="500" fill="hold"/>
                                        <p:tgtEl>
                                          <p:spTgt spid="3328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280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2805"/>
                                        </p:tgtEl>
                                        <p:attrNameLst>
                                          <p:attrName>style.visibility</p:attrName>
                                        </p:attrNameLst>
                                      </p:cBhvr>
                                      <p:to>
                                        <p:strVal val="visible"/>
                                      </p:to>
                                    </p:set>
                                    <p:anim calcmode="lin" valueType="num">
                                      <p:cBhvr additive="base">
                                        <p:cTn id="11" dur="500" fill="hold"/>
                                        <p:tgtEl>
                                          <p:spTgt spid="332805"/>
                                        </p:tgtEl>
                                        <p:attrNameLst>
                                          <p:attrName>ppt_x</p:attrName>
                                        </p:attrNameLst>
                                      </p:cBhvr>
                                      <p:tavLst>
                                        <p:tav tm="0">
                                          <p:val>
                                            <p:strVal val="#ppt_x"/>
                                          </p:val>
                                        </p:tav>
                                        <p:tav tm="100000">
                                          <p:val>
                                            <p:strVal val="#ppt_x"/>
                                          </p:val>
                                        </p:tav>
                                      </p:tavLst>
                                    </p:anim>
                                    <p:anim calcmode="lin" valueType="num">
                                      <p:cBhvr additive="base">
                                        <p:cTn id="12" dur="500" fill="hold"/>
                                        <p:tgtEl>
                                          <p:spTgt spid="33280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2804"/>
                                        </p:tgtEl>
                                        <p:attrNameLst>
                                          <p:attrName>style.visibility</p:attrName>
                                        </p:attrNameLst>
                                      </p:cBhvr>
                                      <p:to>
                                        <p:strVal val="visible"/>
                                      </p:to>
                                    </p:set>
                                    <p:anim calcmode="lin" valueType="num">
                                      <p:cBhvr additive="base">
                                        <p:cTn id="17" dur="500" fill="hold"/>
                                        <p:tgtEl>
                                          <p:spTgt spid="332804"/>
                                        </p:tgtEl>
                                        <p:attrNameLst>
                                          <p:attrName>ppt_x</p:attrName>
                                        </p:attrNameLst>
                                      </p:cBhvr>
                                      <p:tavLst>
                                        <p:tav tm="0">
                                          <p:val>
                                            <p:strVal val="#ppt_x"/>
                                          </p:val>
                                        </p:tav>
                                        <p:tav tm="100000">
                                          <p:val>
                                            <p:strVal val="#ppt_x"/>
                                          </p:val>
                                        </p:tav>
                                      </p:tavLst>
                                    </p:anim>
                                    <p:anim calcmode="lin" valueType="num">
                                      <p:cBhvr additive="base">
                                        <p:cTn id="18" dur="500" fill="hold"/>
                                        <p:tgtEl>
                                          <p:spTgt spid="33280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2808"/>
                                        </p:tgtEl>
                                        <p:attrNameLst>
                                          <p:attrName>style.visibility</p:attrName>
                                        </p:attrNameLst>
                                      </p:cBhvr>
                                      <p:to>
                                        <p:strVal val="visible"/>
                                      </p:to>
                                    </p:set>
                                    <p:anim calcmode="lin" valueType="num">
                                      <p:cBhvr additive="base">
                                        <p:cTn id="27" dur="500" fill="hold"/>
                                        <p:tgtEl>
                                          <p:spTgt spid="332808"/>
                                        </p:tgtEl>
                                        <p:attrNameLst>
                                          <p:attrName>ppt_x</p:attrName>
                                        </p:attrNameLst>
                                      </p:cBhvr>
                                      <p:tavLst>
                                        <p:tav tm="0">
                                          <p:val>
                                            <p:strVal val="#ppt_x"/>
                                          </p:val>
                                        </p:tav>
                                        <p:tav tm="100000">
                                          <p:val>
                                            <p:strVal val="#ppt_x"/>
                                          </p:val>
                                        </p:tav>
                                      </p:tavLst>
                                    </p:anim>
                                    <p:anim calcmode="lin" valueType="num">
                                      <p:cBhvr additive="base">
                                        <p:cTn id="28" dur="500" fill="hold"/>
                                        <p:tgtEl>
                                          <p:spTgt spid="33280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build="p"/>
      <p:bldP spid="19" grpId="0"/>
      <p:bldP spid="20" grpId="0"/>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323850" y="476250"/>
            <a:ext cx="8534400" cy="431800"/>
          </a:xfrm>
        </p:spPr>
        <p:txBody>
          <a:bodyPr/>
          <a:lstStyle/>
          <a:p>
            <a:pPr algn="ctr" eaLnBrk="1" hangingPunct="1"/>
            <a:r>
              <a:rPr lang="it-IT" sz="3200" b="1" i="1" smtClean="0">
                <a:solidFill>
                  <a:srgbClr val="00FF00"/>
                </a:solidFill>
                <a:latin typeface="Verdana" pitchFamily="34" charset="0"/>
              </a:rPr>
              <a:t>Il sostegno dl capo (appoggiatesta):</a:t>
            </a:r>
          </a:p>
        </p:txBody>
      </p:sp>
      <p:sp>
        <p:nvSpPr>
          <p:cNvPr id="279555" name="Rectangle 3"/>
          <p:cNvSpPr>
            <a:spLocks noGrp="1" noChangeArrowheads="1"/>
          </p:cNvSpPr>
          <p:nvPr>
            <p:ph type="body" idx="1"/>
          </p:nvPr>
        </p:nvSpPr>
        <p:spPr>
          <a:xfrm>
            <a:off x="107504" y="1052736"/>
            <a:ext cx="9001125" cy="2232248"/>
          </a:xfrm>
        </p:spPr>
        <p:txBody>
          <a:bodyPr>
            <a:noAutofit/>
          </a:bodyPr>
          <a:lstStyle/>
          <a:p>
            <a:pPr eaLnBrk="1" hangingPunct="1">
              <a:lnSpc>
                <a:spcPct val="90000"/>
              </a:lnSpc>
            </a:pPr>
            <a:r>
              <a:rPr lang="it-IT" sz="2600" b="1" dirty="0" smtClean="0">
                <a:solidFill>
                  <a:srgbClr val="FFFF00"/>
                </a:solidFill>
                <a:latin typeface="Verdana" pitchFamily="34" charset="0"/>
              </a:rPr>
              <a:t>Deve essere ampiamente regolabile:</a:t>
            </a:r>
          </a:p>
          <a:p>
            <a:pPr lvl="1" eaLnBrk="1" hangingPunct="1">
              <a:lnSpc>
                <a:spcPct val="90000"/>
              </a:lnSpc>
            </a:pPr>
            <a:r>
              <a:rPr lang="it-IT" sz="2600" dirty="0" smtClean="0">
                <a:latin typeface="Verdana" pitchFamily="34" charset="0"/>
              </a:rPr>
              <a:t>In altezza, profondità e basculamento: </a:t>
            </a:r>
            <a:r>
              <a:rPr lang="it-IT" sz="2600" i="1" dirty="0" smtClean="0">
                <a:latin typeface="Verdana" pitchFamily="34" charset="0"/>
              </a:rPr>
              <a:t>sempre</a:t>
            </a:r>
          </a:p>
          <a:p>
            <a:pPr lvl="1" eaLnBrk="1" hangingPunct="1">
              <a:lnSpc>
                <a:spcPct val="120000"/>
              </a:lnSpc>
            </a:pPr>
            <a:r>
              <a:rPr lang="it-IT" sz="2600" dirty="0" smtClean="0">
                <a:latin typeface="Verdana" pitchFamily="34" charset="0"/>
              </a:rPr>
              <a:t>In posizione laterale e in rotazione: </a:t>
            </a:r>
            <a:r>
              <a:rPr lang="it-IT" sz="2600" i="1" dirty="0" smtClean="0"/>
              <a:t>è spesso preferibile, per i casi complessi è indispensabile</a:t>
            </a:r>
            <a:endParaRPr lang="it-IT" sz="2600" dirty="0" smtClean="0"/>
          </a:p>
        </p:txBody>
      </p:sp>
      <p:sp>
        <p:nvSpPr>
          <p:cNvPr id="249862" name="Segnaposto numero diapositiva 5"/>
          <p:cNvSpPr>
            <a:spLocks noGrp="1"/>
          </p:cNvSpPr>
          <p:nvPr>
            <p:ph type="sldNum" sz="quarter" idx="12"/>
          </p:nvPr>
        </p:nvSpPr>
        <p:spPr>
          <a:noFill/>
        </p:spPr>
        <p:txBody>
          <a:bodyPr/>
          <a:lstStyle/>
          <a:p>
            <a:fld id="{885D61DC-599E-4262-BCDD-6B6DA046D231}" type="slidenum">
              <a:rPr lang="it-IT" smtClean="0"/>
              <a:pPr/>
              <a:t>87</a:t>
            </a:fld>
            <a:endParaRPr lang="it-IT" smtClean="0"/>
          </a:p>
        </p:txBody>
      </p:sp>
      <p:pic>
        <p:nvPicPr>
          <p:cNvPr id="7" name="Picture 4" descr="Jed W b 3-02"/>
          <p:cNvPicPr>
            <a:picLocks noChangeAspect="1" noChangeArrowheads="1"/>
          </p:cNvPicPr>
          <p:nvPr/>
        </p:nvPicPr>
        <p:blipFill>
          <a:blip r:embed="rId4" cstate="print">
            <a:lum bright="18000" contrast="12000"/>
          </a:blip>
          <a:srcRect l="9964"/>
          <a:stretch>
            <a:fillRect/>
          </a:stretch>
        </p:blipFill>
        <p:spPr bwMode="auto">
          <a:xfrm>
            <a:off x="5401030" y="3356993"/>
            <a:ext cx="3742970" cy="3501008"/>
          </a:xfrm>
          <a:prstGeom prst="rect">
            <a:avLst/>
          </a:prstGeom>
          <a:noFill/>
          <a:ln w="38100">
            <a:solidFill>
              <a:srgbClr val="000000"/>
            </a:solidFill>
            <a:miter lim="800000"/>
            <a:headEnd/>
            <a:tailEnd/>
          </a:ln>
        </p:spPr>
      </p:pic>
      <p:sp>
        <p:nvSpPr>
          <p:cNvPr id="8" name="Rectangle 3"/>
          <p:cNvSpPr txBox="1">
            <a:spLocks noChangeArrowheads="1"/>
          </p:cNvSpPr>
          <p:nvPr/>
        </p:nvSpPr>
        <p:spPr bwMode="auto">
          <a:xfrm>
            <a:off x="35496" y="3573016"/>
            <a:ext cx="5472608" cy="30689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it-IT" sz="2600" b="0" kern="0" dirty="0" err="1" smtClean="0">
                <a:latin typeface="Verdana" pitchFamily="34" charset="0"/>
              </a:rPr>
              <a:t>Decid</a:t>
            </a:r>
            <a:r>
              <a:rPr kumimoji="0" lang="it-IT" sz="2600" b="0" i="0" u="none" strike="noStrike" kern="0" cap="none" spc="0" normalizeH="0" baseline="0" noProof="0" dirty="0" err="1" smtClean="0">
                <a:ln>
                  <a:noFill/>
                </a:ln>
                <a:solidFill>
                  <a:schemeClr val="tx1"/>
                </a:solidFill>
                <a:effectLst/>
                <a:uLnTx/>
                <a:uFillTx/>
                <a:latin typeface="Verdana" pitchFamily="34" charset="0"/>
                <a:ea typeface="+mn-ea"/>
                <a:cs typeface="+mn-cs"/>
              </a:rPr>
              <a:t>iamo</a:t>
            </a:r>
            <a:r>
              <a:rPr kumimoji="0" lang="it-IT" sz="2600" b="0" kern="0" dirty="0" smtClean="0">
                <a:latin typeface="Verdana" pitchFamily="34" charset="0"/>
              </a:rPr>
              <a:t> </a:t>
            </a:r>
            <a:r>
              <a:rPr kumimoji="0" lang="it-IT" sz="2600" b="1" i="0" u="none" strike="noStrike" kern="0" cap="none" spc="0" normalizeH="0" baseline="0" noProof="0" dirty="0" smtClean="0">
                <a:ln>
                  <a:noFill/>
                </a:ln>
                <a:solidFill>
                  <a:srgbClr val="FFFF00"/>
                </a:solidFill>
                <a:effectLst/>
                <a:uLnTx/>
                <a:uFillTx/>
                <a:latin typeface="Verdana" pitchFamily="34" charset="0"/>
                <a:ea typeface="+mn-ea"/>
                <a:cs typeface="+mn-cs"/>
              </a:rPr>
              <a:t>caso per caso, provando, e in</a:t>
            </a:r>
            <a:r>
              <a:rPr kumimoji="0" lang="it-IT" sz="2600" b="1" i="0" u="none" strike="noStrike" kern="0" cap="none" spc="0" normalizeH="0" noProof="0" dirty="0" smtClean="0">
                <a:ln>
                  <a:noFill/>
                </a:ln>
                <a:solidFill>
                  <a:srgbClr val="FFFF00"/>
                </a:solidFill>
                <a:effectLst/>
                <a:uLnTx/>
                <a:uFillTx/>
                <a:latin typeface="Verdana" pitchFamily="34" charset="0"/>
                <a:ea typeface="+mn-ea"/>
                <a:cs typeface="+mn-cs"/>
              </a:rPr>
              <a:t> base al comfort dell’utente: </a:t>
            </a:r>
            <a:r>
              <a:rPr kumimoji="0" lang="it-IT" sz="2600" b="0" i="0" u="none" strike="noStrike" kern="0" cap="none" spc="0" normalizeH="0" baseline="0" noProof="0" dirty="0" smtClean="0">
                <a:ln>
                  <a:noFill/>
                </a:ln>
                <a:solidFill>
                  <a:schemeClr val="tx1"/>
                </a:solidFill>
                <a:effectLst/>
                <a:uLnTx/>
                <a:uFillTx/>
                <a:latin typeface="Verdana" pitchFamily="34" charset="0"/>
                <a:ea typeface="+mn-ea"/>
                <a:cs typeface="+mn-cs"/>
              </a:rPr>
              <a:t> </a:t>
            </a:r>
          </a:p>
          <a:p>
            <a:pPr marL="742950" marR="0" lvl="1" indent="-285750" algn="l" defTabSz="914400" rtl="0" eaLnBrk="1" fontAlgn="base" latinLnBrk="0" hangingPunct="1">
              <a:lnSpc>
                <a:spcPct val="90000"/>
              </a:lnSpc>
              <a:spcBef>
                <a:spcPct val="20000"/>
              </a:spcBef>
              <a:spcAft>
                <a:spcPct val="0"/>
              </a:spcAft>
              <a:buClr>
                <a:schemeClr val="hlink"/>
              </a:buClr>
              <a:buSzTx/>
              <a:buFontTx/>
              <a:buChar char="–"/>
              <a:tabLst/>
              <a:defRPr/>
            </a:pPr>
            <a:r>
              <a:rPr kumimoji="0" lang="it-IT" sz="2600" b="0" i="0" u="none" strike="noStrike" kern="0" cap="none" spc="0" normalizeH="0" baseline="0" noProof="0" dirty="0" smtClean="0">
                <a:ln>
                  <a:noFill/>
                </a:ln>
                <a:solidFill>
                  <a:schemeClr val="tx1"/>
                </a:solidFill>
                <a:effectLst/>
                <a:uLnTx/>
                <a:uFillTx/>
                <a:latin typeface="Verdana" pitchFamily="34" charset="0"/>
              </a:rPr>
              <a:t>Dove applicare il sostegno</a:t>
            </a:r>
          </a:p>
          <a:p>
            <a:pPr marL="742950" marR="0" lvl="1" indent="-285750" algn="l" defTabSz="914400" rtl="0" eaLnBrk="1" fontAlgn="base" latinLnBrk="0" hangingPunct="1">
              <a:lnSpc>
                <a:spcPct val="90000"/>
              </a:lnSpc>
              <a:spcBef>
                <a:spcPct val="20000"/>
              </a:spcBef>
              <a:spcAft>
                <a:spcPct val="0"/>
              </a:spcAft>
              <a:buClr>
                <a:schemeClr val="hlink"/>
              </a:buClr>
              <a:buSzTx/>
              <a:buFontTx/>
              <a:buChar char="–"/>
              <a:tabLst/>
              <a:defRPr/>
            </a:pPr>
            <a:r>
              <a:rPr kumimoji="0" lang="it-IT" sz="2600" b="0" i="0" u="none" strike="noStrike" kern="0" cap="none" spc="0" normalizeH="0" baseline="0" noProof="0" dirty="0" smtClean="0">
                <a:ln>
                  <a:noFill/>
                </a:ln>
                <a:solidFill>
                  <a:schemeClr val="tx1"/>
                </a:solidFill>
                <a:effectLst/>
                <a:uLnTx/>
                <a:uFillTx/>
                <a:latin typeface="+mn-lt"/>
              </a:rPr>
              <a:t>L’ampiezza necessaria</a:t>
            </a:r>
          </a:p>
          <a:p>
            <a:pPr marL="742950" marR="0" lvl="1" indent="-285750" algn="l" defTabSz="914400" rtl="0" eaLnBrk="1" fontAlgn="base" latinLnBrk="0" hangingPunct="1">
              <a:lnSpc>
                <a:spcPct val="90000"/>
              </a:lnSpc>
              <a:spcBef>
                <a:spcPct val="20000"/>
              </a:spcBef>
              <a:spcAft>
                <a:spcPct val="0"/>
              </a:spcAft>
              <a:buClr>
                <a:schemeClr val="hlink"/>
              </a:buClr>
              <a:buSzTx/>
              <a:buFontTx/>
              <a:buChar char="–"/>
              <a:tabLst/>
              <a:defRPr/>
            </a:pPr>
            <a:r>
              <a:rPr kumimoji="0" lang="it-IT" sz="2600" b="0" kern="0" dirty="0" smtClean="0">
                <a:latin typeface="+mn-lt"/>
              </a:rPr>
              <a:t>La </a:t>
            </a:r>
            <a:r>
              <a:rPr kumimoji="0" lang="it-IT" sz="2600" b="0" i="0" u="none" strike="noStrike" kern="0" cap="none" spc="0" normalizeH="0" baseline="0" noProof="0" dirty="0" smtClean="0">
                <a:ln>
                  <a:noFill/>
                </a:ln>
                <a:solidFill>
                  <a:schemeClr val="tx1"/>
                </a:solidFill>
                <a:effectLst/>
                <a:uLnTx/>
                <a:uFillTx/>
                <a:latin typeface="+mn-lt"/>
              </a:rPr>
              <a:t>sagomatura appropriata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 calcmode="lin" valueType="num">
                                      <p:cBhvr additive="base">
                                        <p:cTn id="7" dur="500" fill="hold"/>
                                        <p:tgtEl>
                                          <p:spTgt spid="279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95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9555">
                                            <p:txEl>
                                              <p:pRg st="1" end="1"/>
                                            </p:txEl>
                                          </p:spTgt>
                                        </p:tgtEl>
                                        <p:attrNameLst>
                                          <p:attrName>style.visibility</p:attrName>
                                        </p:attrNameLst>
                                      </p:cBhvr>
                                      <p:to>
                                        <p:strVal val="visible"/>
                                      </p:to>
                                    </p:set>
                                    <p:anim calcmode="lin" valueType="num">
                                      <p:cBhvr additive="base">
                                        <p:cTn id="13" dur="500" fill="hold"/>
                                        <p:tgtEl>
                                          <p:spTgt spid="279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95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9555">
                                            <p:txEl>
                                              <p:pRg st="2" end="2"/>
                                            </p:txEl>
                                          </p:spTgt>
                                        </p:tgtEl>
                                        <p:attrNameLst>
                                          <p:attrName>style.visibility</p:attrName>
                                        </p:attrNameLst>
                                      </p:cBhvr>
                                      <p:to>
                                        <p:strVal val="visible"/>
                                      </p:to>
                                    </p:set>
                                    <p:anim calcmode="lin" valueType="num">
                                      <p:cBhvr additive="base">
                                        <p:cTn id="19" dur="500" fill="hold"/>
                                        <p:tgtEl>
                                          <p:spTgt spid="279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95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par>
                          <p:cTn id="21" fill="hold">
                            <p:stCondLst>
                              <p:cond delay="500"/>
                            </p:stCondLst>
                            <p:childTnLst>
                              <p:par>
                                <p:cTn id="22" presetID="14" presetClass="entr" presetSubtype="5"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VOLO.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VOLO.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 calcmode="lin" valueType="num">
                                      <p:cBhvr additive="base">
                                        <p:cTn id="4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bldLvl="2" autoUpdateAnimBg="0"/>
      <p:bldP spid="8"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EC9CFC92-5112-40D7-9DB3-7988F11B82B0}" type="slidenum">
              <a:rPr lang="it-IT" smtClean="0"/>
              <a:pPr>
                <a:defRPr/>
              </a:pPr>
              <a:t>88</a:t>
            </a:fld>
            <a:endParaRPr lang="it-IT"/>
          </a:p>
        </p:txBody>
      </p:sp>
      <p:sp>
        <p:nvSpPr>
          <p:cNvPr id="5" name="Rectangle 2"/>
          <p:cNvSpPr txBox="1">
            <a:spLocks noChangeArrowheads="1"/>
          </p:cNvSpPr>
          <p:nvPr/>
        </p:nvSpPr>
        <p:spPr bwMode="auto">
          <a:xfrm>
            <a:off x="142875" y="1857375"/>
            <a:ext cx="8858250" cy="2428875"/>
          </a:xfrm>
          <a:prstGeom prst="rect">
            <a:avLst/>
          </a:prstGeom>
          <a:noFill/>
          <a:ln w="9525">
            <a:noFill/>
            <a:miter lim="800000"/>
            <a:headEnd/>
            <a:tailEnd/>
          </a:ln>
          <a:effectLst/>
        </p:spPr>
        <p:txBody>
          <a:bodyPr anchor="ctr" anchorCtr="1"/>
          <a:lstStyle/>
          <a:p>
            <a:pPr algn="ctr">
              <a:defRPr/>
            </a:pPr>
            <a:r>
              <a:rPr kumimoji="0" lang="it-IT" sz="2800" kern="0" dirty="0">
                <a:solidFill>
                  <a:srgbClr val="00FF00"/>
                </a:solidFill>
                <a:latin typeface="+mj-lt"/>
                <a:ea typeface="+mj-ea"/>
                <a:cs typeface="+mj-cs"/>
              </a:rPr>
              <a:t>Per  gli utenti che stanno seduti </a:t>
            </a:r>
            <a:r>
              <a:rPr kumimoji="0" lang="it-IT" sz="2800" kern="0" dirty="0">
                <a:solidFill>
                  <a:srgbClr val="FFFF00"/>
                </a:solidFill>
                <a:latin typeface="+mj-lt"/>
                <a:ea typeface="+mj-ea"/>
                <a:cs typeface="+mj-cs"/>
              </a:rPr>
              <a:t>col tronco eretto </a:t>
            </a:r>
            <a:r>
              <a:rPr kumimoji="0" lang="it-IT" sz="2800" kern="0" dirty="0">
                <a:solidFill>
                  <a:srgbClr val="00FF00"/>
                </a:solidFill>
                <a:latin typeface="+mj-lt"/>
                <a:ea typeface="+mj-ea"/>
                <a:cs typeface="+mj-cs"/>
              </a:rPr>
              <a:t>ma non riescono a  reggere il capo, dargli sostegno assolve diversi scopi importanti</a:t>
            </a:r>
            <a:endParaRPr kumimoji="0" lang="it-IT" sz="2800" kern="0" noProof="1">
              <a:solidFill>
                <a:srgbClr val="00FF00"/>
              </a:solidFill>
              <a:latin typeface="+mj-lt"/>
              <a:ea typeface="+mj-ea"/>
              <a:cs typeface="+mj-cs"/>
            </a:endParaRPr>
          </a:p>
        </p:txBody>
      </p:sp>
      <p:sp>
        <p:nvSpPr>
          <p:cNvPr id="8" name="Freccia in giù 7"/>
          <p:cNvSpPr/>
          <p:nvPr/>
        </p:nvSpPr>
        <p:spPr>
          <a:xfrm>
            <a:off x="3786188" y="4143375"/>
            <a:ext cx="1714500" cy="1928813"/>
          </a:xfrm>
          <a:prstGeom prst="down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rgbClr val="FF99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500063" y="1428750"/>
            <a:ext cx="3429000" cy="2133600"/>
          </a:xfrm>
        </p:spPr>
        <p:txBody>
          <a:bodyPr/>
          <a:lstStyle/>
          <a:p>
            <a:pPr eaLnBrk="1" hangingPunct="1"/>
            <a:r>
              <a:rPr lang="it-IT" sz="3200" smtClean="0">
                <a:solidFill>
                  <a:srgbClr val="00FF00"/>
                </a:solidFill>
                <a:effectLst/>
              </a:rPr>
              <a:t>Sostenere il capo per migliorare il campo visivo</a:t>
            </a:r>
            <a:endParaRPr lang="it-IT" sz="3200" noProof="1" smtClean="0">
              <a:solidFill>
                <a:srgbClr val="00FF00"/>
              </a:solidFill>
              <a:effectLst/>
            </a:endParaRPr>
          </a:p>
        </p:txBody>
      </p:sp>
      <p:pic>
        <p:nvPicPr>
          <p:cNvPr id="243715" name="Picture 4" descr="T1-14 copy"/>
          <p:cNvPicPr>
            <a:picLocks noChangeAspect="1" noChangeArrowheads="1"/>
          </p:cNvPicPr>
          <p:nvPr/>
        </p:nvPicPr>
        <p:blipFill>
          <a:blip r:embed="rId3" cstate="print"/>
          <a:srcRect t="6044"/>
          <a:stretch>
            <a:fillRect/>
          </a:stretch>
        </p:blipFill>
        <p:spPr bwMode="auto">
          <a:xfrm>
            <a:off x="4422775" y="620713"/>
            <a:ext cx="3533775" cy="5784850"/>
          </a:xfrm>
          <a:prstGeom prst="rect">
            <a:avLst/>
          </a:prstGeom>
          <a:noFill/>
          <a:ln w="381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54098"/>
          </a:xfrm>
        </p:spPr>
        <p:txBody>
          <a:bodyPr>
            <a:normAutofit fontScale="90000"/>
          </a:bodyPr>
          <a:lstStyle/>
          <a:p>
            <a:r>
              <a:rPr lang="it-IT" sz="3600" dirty="0" smtClean="0">
                <a:solidFill>
                  <a:srgbClr val="00FF00"/>
                </a:solidFill>
              </a:rPr>
              <a:t>“Perché da un po’ di tempo il cuscino mi fa male?”</a:t>
            </a:r>
            <a:br>
              <a:rPr lang="it-IT" sz="3600" dirty="0" smtClean="0">
                <a:solidFill>
                  <a:srgbClr val="00FF00"/>
                </a:solidFill>
              </a:rPr>
            </a:br>
            <a:r>
              <a:rPr lang="it-IT" sz="3600" dirty="0" smtClean="0">
                <a:solidFill>
                  <a:srgbClr val="00FF00"/>
                </a:solidFill>
              </a:rPr>
              <a:t>“Sta peggiorando, e il cuscino è diventato vecchio“</a:t>
            </a:r>
            <a:endParaRPr lang="it-IT" sz="3600" dirty="0">
              <a:solidFill>
                <a:srgbClr val="00FF00"/>
              </a:solidFill>
            </a:endParaRPr>
          </a:p>
        </p:txBody>
      </p:sp>
      <p:pic>
        <p:nvPicPr>
          <p:cNvPr id="5" name="Immagine 4" descr="davanti-dietro - Copia.jpg"/>
          <p:cNvPicPr>
            <a:picLocks noChangeAspect="1"/>
          </p:cNvPicPr>
          <p:nvPr/>
        </p:nvPicPr>
        <p:blipFill>
          <a:blip r:embed="rId3" cstate="print"/>
          <a:srcRect b="10026"/>
          <a:stretch>
            <a:fillRect/>
          </a:stretch>
        </p:blipFill>
        <p:spPr>
          <a:xfrm>
            <a:off x="539551" y="1268760"/>
            <a:ext cx="3700697" cy="5313796"/>
          </a:xfrm>
          <a:prstGeom prst="rect">
            <a:avLst/>
          </a:prstGeom>
        </p:spPr>
      </p:pic>
      <p:pic>
        <p:nvPicPr>
          <p:cNvPr id="6" name="Immagine 5" descr="davanti-dietro.jpg"/>
          <p:cNvPicPr>
            <a:picLocks noChangeAspect="1"/>
          </p:cNvPicPr>
          <p:nvPr/>
        </p:nvPicPr>
        <p:blipFill>
          <a:blip r:embed="rId4" cstate="print"/>
          <a:stretch>
            <a:fillRect/>
          </a:stretch>
        </p:blipFill>
        <p:spPr>
          <a:xfrm>
            <a:off x="4932040" y="1147549"/>
            <a:ext cx="3888064" cy="5521811"/>
          </a:xfrm>
          <a:prstGeom prst="rect">
            <a:avLst/>
          </a:prstGeom>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4213" y="476250"/>
            <a:ext cx="8170862" cy="658813"/>
          </a:xfrm>
        </p:spPr>
        <p:txBody>
          <a:bodyPr/>
          <a:lstStyle/>
          <a:p>
            <a:pPr eaLnBrk="1" hangingPunct="1"/>
            <a:r>
              <a:rPr lang="it-IT" sz="3400" smtClean="0">
                <a:solidFill>
                  <a:srgbClr val="00FF00"/>
                </a:solidFill>
                <a:effectLst/>
              </a:rPr>
              <a:t>Sostenere il capo per la funzione orale</a:t>
            </a:r>
            <a:endParaRPr lang="it-IT" sz="3400" noProof="1" smtClean="0">
              <a:solidFill>
                <a:srgbClr val="00FF00"/>
              </a:solidFill>
              <a:effectLst/>
            </a:endParaRPr>
          </a:p>
        </p:txBody>
      </p:sp>
      <p:pic>
        <p:nvPicPr>
          <p:cNvPr id="244739" name="Picture 4" descr="029JPD~1"/>
          <p:cNvPicPr>
            <a:picLocks noChangeAspect="1" noChangeArrowheads="1"/>
          </p:cNvPicPr>
          <p:nvPr/>
        </p:nvPicPr>
        <p:blipFill>
          <a:blip r:embed="rId3" cstate="print"/>
          <a:srcRect l="7176" t="2380" r="2101" b="7143"/>
          <a:stretch>
            <a:fillRect/>
          </a:stretch>
        </p:blipFill>
        <p:spPr bwMode="auto">
          <a:xfrm>
            <a:off x="1600200" y="1628775"/>
            <a:ext cx="6230938" cy="4667250"/>
          </a:xfrm>
          <a:prstGeom prst="rect">
            <a:avLst/>
          </a:prstGeom>
          <a:noFill/>
          <a:ln w="381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Segnaposto numero diapositiva 6"/>
          <p:cNvSpPr>
            <a:spLocks noGrp="1"/>
          </p:cNvSpPr>
          <p:nvPr>
            <p:ph type="sldNum" sz="quarter" idx="12"/>
          </p:nvPr>
        </p:nvSpPr>
        <p:spPr/>
        <p:txBody>
          <a:bodyPr/>
          <a:lstStyle/>
          <a:p>
            <a:pPr>
              <a:defRPr/>
            </a:pPr>
            <a:fld id="{6047404E-6EF0-43AA-A2F2-2694C1734199}" type="slidenum">
              <a:rPr lang="it-IT"/>
              <a:pPr>
                <a:defRPr/>
              </a:pPr>
              <a:t>91</a:t>
            </a:fld>
            <a:endParaRPr lang="it-IT" dirty="0"/>
          </a:p>
        </p:txBody>
      </p:sp>
      <p:sp>
        <p:nvSpPr>
          <p:cNvPr id="245763" name="Rectangle 3"/>
          <p:cNvSpPr>
            <a:spLocks noGrp="1" noChangeArrowheads="1"/>
          </p:cNvSpPr>
          <p:nvPr>
            <p:ph type="body" sz="half" idx="1"/>
          </p:nvPr>
        </p:nvSpPr>
        <p:spPr>
          <a:xfrm>
            <a:off x="457200" y="1600200"/>
            <a:ext cx="4033838" cy="4530725"/>
          </a:xfrm>
        </p:spPr>
        <p:txBody>
          <a:bodyPr/>
          <a:lstStyle/>
          <a:p>
            <a:pPr eaLnBrk="1" hangingPunct="1">
              <a:buFont typeface="Wingdings" pitchFamily="2" charset="2"/>
              <a:buNone/>
            </a:pPr>
            <a:r>
              <a:rPr lang="it-IT" sz="3600" smtClean="0">
                <a:solidFill>
                  <a:srgbClr val="00FF00"/>
                </a:solidFill>
                <a:effectLst/>
              </a:rPr>
              <a:t>Sostenere il capo per tenere aperte le vie aeree</a:t>
            </a:r>
          </a:p>
        </p:txBody>
      </p:sp>
      <p:pic>
        <p:nvPicPr>
          <p:cNvPr id="245764" name="Picture 5" descr="030JPD~1"/>
          <p:cNvPicPr>
            <a:picLocks noChangeAspect="1" noChangeArrowheads="1"/>
          </p:cNvPicPr>
          <p:nvPr/>
        </p:nvPicPr>
        <p:blipFill>
          <a:blip r:embed="rId3" cstate="print"/>
          <a:srcRect l="2856" t="27795" r="4762" b="1151"/>
          <a:stretch>
            <a:fillRect/>
          </a:stretch>
        </p:blipFill>
        <p:spPr bwMode="auto">
          <a:xfrm>
            <a:off x="4443413" y="1268413"/>
            <a:ext cx="3873500" cy="5035550"/>
          </a:xfrm>
          <a:prstGeom prst="rect">
            <a:avLst/>
          </a:prstGeom>
          <a:noFill/>
          <a:ln w="381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D473EDD4-4703-4B8E-8AC5-4C16D04C82D8}" type="slidenum">
              <a:rPr lang="it-IT"/>
              <a:pPr>
                <a:defRPr/>
              </a:pPr>
              <a:t>92</a:t>
            </a:fld>
            <a:endParaRPr lang="it-IT" dirty="0"/>
          </a:p>
        </p:txBody>
      </p:sp>
      <p:sp>
        <p:nvSpPr>
          <p:cNvPr id="246787" name="Rectangle 2"/>
          <p:cNvSpPr>
            <a:spLocks noGrp="1" noChangeArrowheads="1"/>
          </p:cNvSpPr>
          <p:nvPr>
            <p:ph type="title"/>
          </p:nvPr>
        </p:nvSpPr>
        <p:spPr>
          <a:xfrm>
            <a:off x="395288" y="333375"/>
            <a:ext cx="8497887" cy="962025"/>
          </a:xfrm>
        </p:spPr>
        <p:txBody>
          <a:bodyPr/>
          <a:lstStyle/>
          <a:p>
            <a:pPr eaLnBrk="1" hangingPunct="1"/>
            <a:r>
              <a:rPr lang="it-IT" sz="3400" smtClean="0">
                <a:solidFill>
                  <a:srgbClr val="00FF00"/>
                </a:solidFill>
                <a:effectLst/>
              </a:rPr>
              <a:t>Sostenere il capo per </a:t>
            </a:r>
            <a:r>
              <a:rPr lang="it-IT" sz="3600" smtClean="0">
                <a:solidFill>
                  <a:srgbClr val="00FF00"/>
                </a:solidFill>
                <a:effectLst/>
              </a:rPr>
              <a:t>inibire l’attività riflessa a partenza dal capo</a:t>
            </a:r>
            <a:endParaRPr lang="it-IT" sz="3600" noProof="1" smtClean="0">
              <a:solidFill>
                <a:srgbClr val="00FF00"/>
              </a:solidFill>
              <a:effectLst/>
            </a:endParaRPr>
          </a:p>
        </p:txBody>
      </p:sp>
      <p:pic>
        <p:nvPicPr>
          <p:cNvPr id="246788" name="Picture 4" descr="031JPD~1"/>
          <p:cNvPicPr>
            <a:picLocks noChangeAspect="1" noChangeArrowheads="1"/>
          </p:cNvPicPr>
          <p:nvPr/>
        </p:nvPicPr>
        <p:blipFill>
          <a:blip r:embed="rId3" cstate="print"/>
          <a:srcRect l="7176" t="1428" r="2736" b="7143"/>
          <a:stretch>
            <a:fillRect/>
          </a:stretch>
        </p:blipFill>
        <p:spPr bwMode="auto">
          <a:xfrm>
            <a:off x="3508375" y="1939925"/>
            <a:ext cx="5349875" cy="4060825"/>
          </a:xfrm>
          <a:prstGeom prst="rect">
            <a:avLst/>
          </a:prstGeom>
          <a:noFill/>
          <a:ln w="38100">
            <a:solidFill>
              <a:srgbClr val="000000"/>
            </a:solidFill>
            <a:miter lim="800000"/>
            <a:headEnd/>
            <a:tailEnd/>
          </a:ln>
        </p:spPr>
      </p:pic>
      <p:pic>
        <p:nvPicPr>
          <p:cNvPr id="246789" name="Immagine 6" descr="RTAC.png"/>
          <p:cNvPicPr>
            <a:picLocks noChangeAspect="1"/>
          </p:cNvPicPr>
          <p:nvPr/>
        </p:nvPicPr>
        <p:blipFill>
          <a:blip r:embed="rId4" cstate="print"/>
          <a:srcRect l="6813" r="3407" b="9641"/>
          <a:stretch>
            <a:fillRect/>
          </a:stretch>
        </p:blipFill>
        <p:spPr bwMode="auto">
          <a:xfrm>
            <a:off x="357188" y="1881188"/>
            <a:ext cx="2846387" cy="404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D5A1A10C-5C64-4BFF-B41D-4470876E51D2}" type="slidenum">
              <a:rPr lang="it-IT"/>
              <a:pPr>
                <a:defRPr/>
              </a:pPr>
              <a:t>93</a:t>
            </a:fld>
            <a:endParaRPr lang="it-IT"/>
          </a:p>
        </p:txBody>
      </p:sp>
      <p:sp>
        <p:nvSpPr>
          <p:cNvPr id="247811" name="Rectangle 2"/>
          <p:cNvSpPr>
            <a:spLocks noGrp="1" noChangeArrowheads="1"/>
          </p:cNvSpPr>
          <p:nvPr>
            <p:ph type="title"/>
          </p:nvPr>
        </p:nvSpPr>
        <p:spPr>
          <a:xfrm>
            <a:off x="611188" y="260350"/>
            <a:ext cx="7467600" cy="609600"/>
          </a:xfrm>
        </p:spPr>
        <p:txBody>
          <a:bodyPr/>
          <a:lstStyle/>
          <a:p>
            <a:pPr eaLnBrk="1" hangingPunct="1"/>
            <a:r>
              <a:rPr lang="it-IT" sz="3600" i="1" smtClean="0">
                <a:solidFill>
                  <a:srgbClr val="00FF00"/>
                </a:solidFill>
                <a:effectLst/>
              </a:rPr>
              <a:t>Un buon sostegno al capo: </a:t>
            </a:r>
            <a:endParaRPr lang="it-IT" sz="3200" i="1" smtClean="0">
              <a:solidFill>
                <a:srgbClr val="00FF00"/>
              </a:solidFill>
              <a:effectLst/>
            </a:endParaRPr>
          </a:p>
        </p:txBody>
      </p:sp>
      <p:sp>
        <p:nvSpPr>
          <p:cNvPr id="210947" name="Rectangle 3"/>
          <p:cNvSpPr>
            <a:spLocks noGrp="1" noChangeArrowheads="1"/>
          </p:cNvSpPr>
          <p:nvPr>
            <p:ph type="body" idx="1"/>
          </p:nvPr>
        </p:nvSpPr>
        <p:spPr>
          <a:xfrm>
            <a:off x="142875" y="1071563"/>
            <a:ext cx="8786813" cy="5786437"/>
          </a:xfrm>
        </p:spPr>
        <p:txBody>
          <a:bodyPr/>
          <a:lstStyle/>
          <a:p>
            <a:pPr eaLnBrk="1" hangingPunct="1">
              <a:buClr>
                <a:srgbClr val="FBFB03"/>
              </a:buClr>
              <a:buFont typeface="Wingdings" pitchFamily="2" charset="2"/>
              <a:buChar char="Ø"/>
            </a:pPr>
            <a:r>
              <a:rPr lang="it-IT" sz="2400" smtClean="0">
                <a:effectLst/>
              </a:rPr>
              <a:t>dopo aver stabilizzato i segmenti prossimali</a:t>
            </a:r>
          </a:p>
          <a:p>
            <a:pPr eaLnBrk="1" hangingPunct="1">
              <a:buClr>
                <a:srgbClr val="FBFB03"/>
              </a:buClr>
              <a:buFont typeface="Wingdings" pitchFamily="2" charset="2"/>
              <a:buChar char="Ø"/>
            </a:pPr>
            <a:r>
              <a:rPr lang="it-IT" sz="2400" smtClean="0">
                <a:effectLst/>
              </a:rPr>
              <a:t>dopo aver dato adeguato sostegno alla parte superiore del tronco, e se occorre anche agli arti superiori</a:t>
            </a:r>
          </a:p>
          <a:p>
            <a:pPr eaLnBrk="1" hangingPunct="1">
              <a:buClr>
                <a:srgbClr val="FBFB03"/>
              </a:buClr>
              <a:buFont typeface="Wingdings" pitchFamily="2" charset="2"/>
              <a:buChar char="Ø"/>
            </a:pPr>
            <a:r>
              <a:rPr lang="it-IT" sz="2400" smtClean="0">
                <a:effectLst/>
              </a:rPr>
              <a:t>dopo aver trovato l’inclinazione del tronco più funzionale per il capo</a:t>
            </a:r>
          </a:p>
          <a:p>
            <a:pPr eaLnBrk="1" hangingPunct="1">
              <a:lnSpc>
                <a:spcPct val="140000"/>
              </a:lnSpc>
              <a:buClr>
                <a:srgbClr val="FF0000"/>
              </a:buClr>
              <a:buSzPct val="85000"/>
              <a:buFont typeface="Wingdings" pitchFamily="2" charset="2"/>
              <a:buChar char="Ø"/>
            </a:pPr>
            <a:r>
              <a:rPr lang="it-IT" sz="2400" smtClean="0">
                <a:solidFill>
                  <a:srgbClr val="FFFF00"/>
                </a:solidFill>
                <a:effectLst/>
              </a:rPr>
              <a:t>… cominciando a sostenere dietro;</a:t>
            </a:r>
          </a:p>
          <a:p>
            <a:pPr marL="1049338" lvl="1" indent="-592138" eaLnBrk="1" hangingPunct="1"/>
            <a:r>
              <a:rPr lang="it-IT" sz="2200" i="1" smtClean="0">
                <a:solidFill>
                  <a:srgbClr val="FFFF00"/>
                </a:solidFill>
                <a:effectLst/>
              </a:rPr>
              <a:t>Generalmente, sia la nuca (sostegno sottoccipitale), sia l’occipite (sostegno occipitale)</a:t>
            </a:r>
          </a:p>
          <a:p>
            <a:pPr eaLnBrk="1" hangingPunct="1">
              <a:lnSpc>
                <a:spcPct val="130000"/>
              </a:lnSpc>
              <a:buClr>
                <a:srgbClr val="FF0000"/>
              </a:buClr>
              <a:buSzPct val="85000"/>
              <a:buFont typeface="Wingdings" pitchFamily="2" charset="2"/>
              <a:buChar char="Ø"/>
            </a:pPr>
            <a:r>
              <a:rPr lang="it-IT" sz="2400" smtClean="0">
                <a:solidFill>
                  <a:srgbClr val="FFFF00"/>
                </a:solidFill>
                <a:effectLst/>
              </a:rPr>
              <a:t>… Poi, al bisogno, sosteniamo di lato;</a:t>
            </a:r>
          </a:p>
          <a:p>
            <a:pPr marL="1049338" lvl="1" indent="-592138" eaLnBrk="1" hangingPunct="1"/>
            <a:r>
              <a:rPr lang="it-IT" sz="2200" i="1" smtClean="0">
                <a:solidFill>
                  <a:srgbClr val="FFFF00"/>
                </a:solidFill>
                <a:effectLst/>
              </a:rPr>
              <a:t>con un appoggiatesta sagomato (</a:t>
            </a:r>
            <a:r>
              <a:rPr lang="it-IT" sz="2200" i="1" smtClean="0">
                <a:solidFill>
                  <a:srgbClr val="FFFF00"/>
                </a:solidFill>
                <a:effectLst/>
                <a:sym typeface="Wingdings" pitchFamily="2" charset="2"/>
              </a:rPr>
              <a:t>)</a:t>
            </a:r>
            <a:endParaRPr lang="it-IT" sz="2200" i="1" smtClean="0">
              <a:solidFill>
                <a:srgbClr val="FFFF00"/>
              </a:solidFill>
              <a:effectLst/>
            </a:endParaRPr>
          </a:p>
          <a:p>
            <a:pPr marL="1049338" lvl="1" indent="-592138" eaLnBrk="1" hangingPunct="1"/>
            <a:r>
              <a:rPr lang="it-IT" sz="2200" i="1" smtClean="0">
                <a:solidFill>
                  <a:srgbClr val="FFFF00"/>
                </a:solidFill>
                <a:effectLst/>
              </a:rPr>
              <a:t>con sostegni laterali sottoccipitali</a:t>
            </a:r>
          </a:p>
          <a:p>
            <a:pPr eaLnBrk="1" hangingPunct="1">
              <a:lnSpc>
                <a:spcPct val="130000"/>
              </a:lnSpc>
              <a:buClr>
                <a:srgbClr val="FF0000"/>
              </a:buClr>
              <a:buSzPct val="85000"/>
              <a:buFont typeface="Wingdings" pitchFamily="2" charset="2"/>
              <a:buChar char="Ø"/>
            </a:pPr>
            <a:r>
              <a:rPr lang="it-IT" sz="2400" smtClean="0">
                <a:solidFill>
                  <a:srgbClr val="FFFF00"/>
                </a:solidFill>
                <a:effectLst/>
              </a:rPr>
              <a:t>… infine, se occorre, sosteniamo anche davanti</a:t>
            </a:r>
          </a:p>
        </p:txBody>
      </p:sp>
      <p:sp>
        <p:nvSpPr>
          <p:cNvPr id="5" name="Avanti o successivo 4">
            <a:hlinkClick r:id="" action="ppaction://hlinkshowjump?jump=nextslide" highlightClick="1"/>
          </p:cNvPr>
          <p:cNvSpPr/>
          <p:nvPr/>
        </p:nvSpPr>
        <p:spPr>
          <a:xfrm>
            <a:off x="6715125" y="1143000"/>
            <a:ext cx="1042988"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Avanti o successivo 5">
            <a:hlinkClick r:id="rId4" action="ppaction://hlinksldjump" highlightClick="1"/>
          </p:cNvPr>
          <p:cNvSpPr/>
          <p:nvPr/>
        </p:nvSpPr>
        <p:spPr>
          <a:xfrm>
            <a:off x="7358063" y="6143625"/>
            <a:ext cx="1042987" cy="4000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CasellaDiTesto 6"/>
          <p:cNvSpPr txBox="1">
            <a:spLocks noChangeArrowheads="1"/>
          </p:cNvSpPr>
          <p:nvPr/>
        </p:nvSpPr>
        <p:spPr bwMode="auto">
          <a:xfrm>
            <a:off x="6143625" y="4443249"/>
            <a:ext cx="2928938" cy="1200329"/>
          </a:xfrm>
          <a:prstGeom prst="rect">
            <a:avLst/>
          </a:prstGeom>
          <a:solidFill>
            <a:srgbClr val="C00000"/>
          </a:solidFill>
          <a:ln w="9525">
            <a:noFill/>
            <a:miter lim="800000"/>
            <a:headEnd/>
            <a:tailEnd/>
          </a:ln>
        </p:spPr>
        <p:txBody>
          <a:bodyPr>
            <a:spAutoFit/>
          </a:bodyPr>
          <a:lstStyle/>
          <a:p>
            <a:r>
              <a:rPr lang="it-IT" b="0" dirty="0"/>
              <a:t>Valutiamo con delle prove, </a:t>
            </a:r>
            <a:r>
              <a:rPr lang="it-IT" b="0" dirty="0" smtClean="0"/>
              <a:t>sostenendo con </a:t>
            </a:r>
            <a:r>
              <a:rPr lang="it-IT" b="0" dirty="0"/>
              <a:t>le mani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 calcmode="lin" valueType="num">
                                      <p:cBhvr additive="base">
                                        <p:cTn id="7" dur="500" fill="hold"/>
                                        <p:tgtEl>
                                          <p:spTgt spid="210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09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47">
                                            <p:txEl>
                                              <p:pRg st="1" end="1"/>
                                            </p:txEl>
                                          </p:spTgt>
                                        </p:tgtEl>
                                        <p:attrNameLst>
                                          <p:attrName>style.visibility</p:attrName>
                                        </p:attrNameLst>
                                      </p:cBhvr>
                                      <p:to>
                                        <p:strVal val="visible"/>
                                      </p:to>
                                    </p:set>
                                    <p:anim calcmode="lin" valueType="num">
                                      <p:cBhvr additive="base">
                                        <p:cTn id="13" dur="500" fill="hold"/>
                                        <p:tgtEl>
                                          <p:spTgt spid="2109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09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47">
                                            <p:txEl>
                                              <p:pRg st="2" end="2"/>
                                            </p:txEl>
                                          </p:spTgt>
                                        </p:tgtEl>
                                        <p:attrNameLst>
                                          <p:attrName>style.visibility</p:attrName>
                                        </p:attrNameLst>
                                      </p:cBhvr>
                                      <p:to>
                                        <p:strVal val="visible"/>
                                      </p:to>
                                    </p:set>
                                    <p:anim calcmode="lin" valueType="num">
                                      <p:cBhvr additive="base">
                                        <p:cTn id="19" dur="500" fill="hold"/>
                                        <p:tgtEl>
                                          <p:spTgt spid="2109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09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0947">
                                            <p:txEl>
                                              <p:pRg st="3" end="3"/>
                                            </p:txEl>
                                          </p:spTgt>
                                        </p:tgtEl>
                                        <p:attrNameLst>
                                          <p:attrName>style.visibility</p:attrName>
                                        </p:attrNameLst>
                                      </p:cBhvr>
                                      <p:to>
                                        <p:strVal val="visible"/>
                                      </p:to>
                                    </p:set>
                                    <p:anim calcmode="lin" valueType="num">
                                      <p:cBhvr additive="base">
                                        <p:cTn id="25" dur="500" fill="hold"/>
                                        <p:tgtEl>
                                          <p:spTgt spid="2109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09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0947">
                                            <p:txEl>
                                              <p:pRg st="4" end="4"/>
                                            </p:txEl>
                                          </p:spTgt>
                                        </p:tgtEl>
                                        <p:attrNameLst>
                                          <p:attrName>style.visibility</p:attrName>
                                        </p:attrNameLst>
                                      </p:cBhvr>
                                      <p:to>
                                        <p:strVal val="visible"/>
                                      </p:to>
                                    </p:set>
                                    <p:anim calcmode="lin" valueType="num">
                                      <p:cBhvr additive="base">
                                        <p:cTn id="31" dur="500" fill="hold"/>
                                        <p:tgtEl>
                                          <p:spTgt spid="2109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094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0947">
                                            <p:txEl>
                                              <p:pRg st="5" end="5"/>
                                            </p:txEl>
                                          </p:spTgt>
                                        </p:tgtEl>
                                        <p:attrNameLst>
                                          <p:attrName>style.visibility</p:attrName>
                                        </p:attrNameLst>
                                      </p:cBhvr>
                                      <p:to>
                                        <p:strVal val="visible"/>
                                      </p:to>
                                    </p:set>
                                    <p:anim calcmode="lin" valueType="num">
                                      <p:cBhvr additive="base">
                                        <p:cTn id="37" dur="500" fill="hold"/>
                                        <p:tgtEl>
                                          <p:spTgt spid="2109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09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0947">
                                            <p:txEl>
                                              <p:pRg st="6" end="6"/>
                                            </p:txEl>
                                          </p:spTgt>
                                        </p:tgtEl>
                                        <p:attrNameLst>
                                          <p:attrName>style.visibility</p:attrName>
                                        </p:attrNameLst>
                                      </p:cBhvr>
                                      <p:to>
                                        <p:strVal val="visible"/>
                                      </p:to>
                                    </p:set>
                                    <p:anim calcmode="lin" valueType="num">
                                      <p:cBhvr additive="base">
                                        <p:cTn id="43" dur="500" fill="hold"/>
                                        <p:tgtEl>
                                          <p:spTgt spid="2109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09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0947">
                                            <p:txEl>
                                              <p:pRg st="7" end="7"/>
                                            </p:txEl>
                                          </p:spTgt>
                                        </p:tgtEl>
                                        <p:attrNameLst>
                                          <p:attrName>style.visibility</p:attrName>
                                        </p:attrNameLst>
                                      </p:cBhvr>
                                      <p:to>
                                        <p:strVal val="visible"/>
                                      </p:to>
                                    </p:set>
                                    <p:anim calcmode="lin" valueType="num">
                                      <p:cBhvr additive="base">
                                        <p:cTn id="49" dur="500" fill="hold"/>
                                        <p:tgtEl>
                                          <p:spTgt spid="21094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1094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O.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0947">
                                            <p:txEl>
                                              <p:pRg st="8" end="8"/>
                                            </p:txEl>
                                          </p:spTgt>
                                        </p:tgtEl>
                                        <p:attrNameLst>
                                          <p:attrName>style.visibility</p:attrName>
                                        </p:attrNameLst>
                                      </p:cBhvr>
                                      <p:to>
                                        <p:strVal val="visible"/>
                                      </p:to>
                                    </p:set>
                                    <p:anim calcmode="lin" valueType="num">
                                      <p:cBhvr additive="base">
                                        <p:cTn id="55" dur="500" fill="hold"/>
                                        <p:tgtEl>
                                          <p:spTgt spid="21094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1094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VOLO.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bldLvl="2" autoUpdateAnimBg="0"/>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cstate="print"/>
          <a:srcRect l="4799" t="2078" r="9596" b="4851"/>
          <a:stretch>
            <a:fillRect/>
          </a:stretch>
        </p:blipFill>
        <p:spPr bwMode="auto">
          <a:xfrm>
            <a:off x="1784350" y="1071563"/>
            <a:ext cx="2501900" cy="4806950"/>
          </a:xfrm>
          <a:prstGeom prst="rect">
            <a:avLst/>
          </a:prstGeom>
          <a:noFill/>
          <a:ln w="9525">
            <a:noFill/>
            <a:miter lim="800000"/>
            <a:headEnd/>
            <a:tailEnd/>
          </a:ln>
        </p:spPr>
      </p:pic>
      <p:sp>
        <p:nvSpPr>
          <p:cNvPr id="248835" name="Titolo 3"/>
          <p:cNvSpPr>
            <a:spLocks noGrp="1"/>
          </p:cNvSpPr>
          <p:nvPr>
            <p:ph type="title"/>
          </p:nvPr>
        </p:nvSpPr>
        <p:spPr>
          <a:xfrm>
            <a:off x="142875" y="5643563"/>
            <a:ext cx="8858250" cy="1143000"/>
          </a:xfrm>
        </p:spPr>
        <p:txBody>
          <a:bodyPr/>
          <a:lstStyle/>
          <a:p>
            <a:pPr algn="l"/>
            <a:r>
              <a:rPr lang="it-IT" sz="2400" smtClean="0">
                <a:solidFill>
                  <a:srgbClr val="00FF00"/>
                </a:solidFill>
              </a:rPr>
              <a:t>(… e una semplice prolunga dello schienale non dà un buon sostegno al capo)</a:t>
            </a:r>
          </a:p>
        </p:txBody>
      </p:sp>
      <p:sp>
        <p:nvSpPr>
          <p:cNvPr id="248836" name="Segnaposto numero diapositiva 4"/>
          <p:cNvSpPr>
            <a:spLocks noGrp="1"/>
          </p:cNvSpPr>
          <p:nvPr>
            <p:ph type="sldNum" sz="quarter" idx="12"/>
          </p:nvPr>
        </p:nvSpPr>
        <p:spPr>
          <a:noFill/>
        </p:spPr>
        <p:txBody>
          <a:bodyPr/>
          <a:lstStyle/>
          <a:p>
            <a:fld id="{00EF9E3A-7EF0-4855-B8FD-63FAE6987F70}" type="slidenum">
              <a:rPr lang="it-IT" smtClean="0">
                <a:latin typeface="Arial" charset="0"/>
              </a:rPr>
              <a:pPr/>
              <a:t>94</a:t>
            </a:fld>
            <a:endParaRPr lang="it-IT" smtClean="0">
              <a:latin typeface="Arial" charset="0"/>
            </a:endParaRPr>
          </a:p>
        </p:txBody>
      </p:sp>
      <p:sp>
        <p:nvSpPr>
          <p:cNvPr id="7" name="Titolo 3"/>
          <p:cNvSpPr txBox="1">
            <a:spLocks/>
          </p:cNvSpPr>
          <p:nvPr/>
        </p:nvSpPr>
        <p:spPr bwMode="auto">
          <a:xfrm>
            <a:off x="142875" y="0"/>
            <a:ext cx="8929688" cy="1000125"/>
          </a:xfrm>
          <a:prstGeom prst="rect">
            <a:avLst/>
          </a:prstGeom>
          <a:noFill/>
          <a:ln w="9525">
            <a:noFill/>
            <a:miter lim="800000"/>
            <a:headEnd/>
            <a:tailEnd/>
          </a:ln>
        </p:spPr>
        <p:txBody>
          <a:bodyPr lIns="92075" tIns="46038" rIns="92075" bIns="46038" anchor="b"/>
          <a:lstStyle/>
          <a:p>
            <a:pPr algn="ctr" eaLnBrk="0" hangingPunct="0">
              <a:defRPr/>
            </a:pPr>
            <a:r>
              <a:rPr kumimoji="0" lang="it-IT" i="1" kern="0">
                <a:solidFill>
                  <a:srgbClr val="00FF00"/>
                </a:solidFill>
              </a:rPr>
              <a:t>Prima di approntare il sostegno del capo, b</a:t>
            </a:r>
            <a:r>
              <a:rPr kumimoji="0" lang="it-IT" i="1" kern="0">
                <a:solidFill>
                  <a:srgbClr val="00FF00"/>
                </a:solidFill>
                <a:latin typeface="+mj-lt"/>
                <a:ea typeface="+mj-ea"/>
                <a:cs typeface="+mj-cs"/>
              </a:rPr>
              <a:t>isogna </a:t>
            </a:r>
            <a:r>
              <a:rPr kumimoji="0" lang="it-IT" i="1" kern="0" dirty="0">
                <a:solidFill>
                  <a:srgbClr val="00FF00"/>
                </a:solidFill>
                <a:latin typeface="+mj-lt"/>
                <a:ea typeface="+mj-ea"/>
                <a:cs typeface="+mj-cs"/>
              </a:rPr>
              <a:t>stabilizzare bacino, tronco e arti superiori</a:t>
            </a:r>
          </a:p>
        </p:txBody>
      </p:sp>
      <p:pic>
        <p:nvPicPr>
          <p:cNvPr id="8" name="Immagine 7" descr="headrest si.png"/>
          <p:cNvPicPr>
            <a:picLocks noChangeAspect="1"/>
          </p:cNvPicPr>
          <p:nvPr/>
        </p:nvPicPr>
        <p:blipFill>
          <a:blip r:embed="rId4" cstate="print"/>
          <a:srcRect/>
          <a:stretch>
            <a:fillRect/>
          </a:stretch>
        </p:blipFill>
        <p:spPr bwMode="auto">
          <a:xfrm>
            <a:off x="4797425" y="1081088"/>
            <a:ext cx="2489200" cy="47767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323850" y="476250"/>
            <a:ext cx="8534400" cy="431800"/>
          </a:xfrm>
        </p:spPr>
        <p:txBody>
          <a:bodyPr/>
          <a:lstStyle/>
          <a:p>
            <a:pPr algn="ctr" eaLnBrk="1" hangingPunct="1"/>
            <a:r>
              <a:rPr lang="it-IT" sz="3200" b="1" i="1" smtClean="0">
                <a:solidFill>
                  <a:srgbClr val="00FF00"/>
                </a:solidFill>
                <a:latin typeface="Verdana" pitchFamily="34" charset="0"/>
              </a:rPr>
              <a:t>Il sostegno dl capo (appoggiatesta):</a:t>
            </a:r>
          </a:p>
        </p:txBody>
      </p:sp>
      <p:sp>
        <p:nvSpPr>
          <p:cNvPr id="279555" name="Rectangle 3"/>
          <p:cNvSpPr>
            <a:spLocks noGrp="1" noChangeArrowheads="1"/>
          </p:cNvSpPr>
          <p:nvPr>
            <p:ph type="body" idx="1"/>
          </p:nvPr>
        </p:nvSpPr>
        <p:spPr>
          <a:xfrm>
            <a:off x="142875" y="1125538"/>
            <a:ext cx="7929563" cy="3660775"/>
          </a:xfrm>
        </p:spPr>
        <p:txBody>
          <a:bodyPr/>
          <a:lstStyle/>
          <a:p>
            <a:pPr eaLnBrk="1" hangingPunct="1">
              <a:lnSpc>
                <a:spcPct val="90000"/>
              </a:lnSpc>
            </a:pPr>
            <a:r>
              <a:rPr lang="it-IT" sz="2300" smtClean="0">
                <a:latin typeface="Verdana" pitchFamily="34" charset="0"/>
              </a:rPr>
              <a:t>Deve essere ampiamente regolabile </a:t>
            </a:r>
            <a:r>
              <a:rPr lang="it-IT" sz="2300" i="1" smtClean="0">
                <a:latin typeface="Verdana" pitchFamily="34" charset="0"/>
              </a:rPr>
              <a:t>(</a:t>
            </a:r>
            <a:r>
              <a:rPr lang="it-IT" sz="2300" i="1" smtClean="0">
                <a:solidFill>
                  <a:srgbClr val="FFFF00"/>
                </a:solidFill>
                <a:latin typeface="Verdana" pitchFamily="34" charset="0"/>
              </a:rPr>
              <a:t>regoliamolo!</a:t>
            </a:r>
            <a:r>
              <a:rPr lang="it-IT" sz="2300" i="1" smtClean="0">
                <a:latin typeface="Verdana" pitchFamily="34" charset="0"/>
              </a:rPr>
              <a:t>)</a:t>
            </a:r>
            <a:r>
              <a:rPr lang="it-IT" sz="2300" smtClean="0">
                <a:latin typeface="Verdana" pitchFamily="34" charset="0"/>
              </a:rPr>
              <a:t>:</a:t>
            </a:r>
          </a:p>
          <a:p>
            <a:pPr lvl="1" eaLnBrk="1" hangingPunct="1">
              <a:lnSpc>
                <a:spcPct val="90000"/>
              </a:lnSpc>
            </a:pPr>
            <a:r>
              <a:rPr lang="it-IT" sz="2300" smtClean="0">
                <a:latin typeface="Verdana" pitchFamily="34" charset="0"/>
              </a:rPr>
              <a:t>In altezza e in profondità: </a:t>
            </a:r>
            <a:r>
              <a:rPr lang="it-IT" sz="2300" i="1" smtClean="0">
                <a:latin typeface="Verdana" pitchFamily="34" charset="0"/>
              </a:rPr>
              <a:t>sempre</a:t>
            </a:r>
          </a:p>
          <a:p>
            <a:pPr lvl="1" eaLnBrk="1" hangingPunct="1">
              <a:lnSpc>
                <a:spcPct val="120000"/>
              </a:lnSpc>
            </a:pPr>
            <a:r>
              <a:rPr lang="it-IT" sz="2300" smtClean="0">
                <a:latin typeface="Verdana" pitchFamily="34" charset="0"/>
              </a:rPr>
              <a:t>In laterale, in basculamento, in rotazione: </a:t>
            </a:r>
            <a:r>
              <a:rPr lang="it-IT" sz="2300" i="1" smtClean="0"/>
              <a:t>è spesso preferibile, per i casi complessi è indispensabile</a:t>
            </a:r>
            <a:endParaRPr lang="it-IT" sz="2300" i="1" smtClean="0">
              <a:latin typeface="Verdana" pitchFamily="34" charset="0"/>
            </a:endParaRPr>
          </a:p>
          <a:p>
            <a:pPr eaLnBrk="1" hangingPunct="1">
              <a:lnSpc>
                <a:spcPct val="90000"/>
              </a:lnSpc>
            </a:pPr>
            <a:r>
              <a:rPr lang="it-IT" sz="2300" smtClean="0">
                <a:latin typeface="Verdana" pitchFamily="34" charset="0"/>
              </a:rPr>
              <a:t>Valutiamo </a:t>
            </a:r>
            <a:r>
              <a:rPr lang="it-IT" sz="2300" b="1" smtClean="0">
                <a:solidFill>
                  <a:srgbClr val="FFFF00"/>
                </a:solidFill>
                <a:latin typeface="Verdana" pitchFamily="34" charset="0"/>
              </a:rPr>
              <a:t>individualmente e con delle prove</a:t>
            </a:r>
            <a:r>
              <a:rPr lang="it-IT" sz="2300" smtClean="0">
                <a:latin typeface="Verdana" pitchFamily="34" charset="0"/>
              </a:rPr>
              <a:t> </a:t>
            </a:r>
          </a:p>
          <a:p>
            <a:pPr lvl="1" eaLnBrk="1" hangingPunct="1">
              <a:lnSpc>
                <a:spcPct val="90000"/>
              </a:lnSpc>
            </a:pPr>
            <a:r>
              <a:rPr lang="it-IT" sz="2300" smtClean="0">
                <a:latin typeface="Verdana" pitchFamily="34" charset="0"/>
              </a:rPr>
              <a:t>dove va applicato il sostegno</a:t>
            </a:r>
          </a:p>
          <a:p>
            <a:pPr lvl="1" eaLnBrk="1" hangingPunct="1">
              <a:lnSpc>
                <a:spcPct val="90000"/>
              </a:lnSpc>
            </a:pPr>
            <a:r>
              <a:rPr lang="it-IT" sz="2300" smtClean="0"/>
              <a:t>il grado di sagomatura appropriato</a:t>
            </a:r>
          </a:p>
        </p:txBody>
      </p:sp>
      <p:pic>
        <p:nvPicPr>
          <p:cNvPr id="279557" name="Picture 5" descr="035JPD~1"/>
          <p:cNvPicPr>
            <a:picLocks noChangeAspect="1" noChangeArrowheads="1"/>
          </p:cNvPicPr>
          <p:nvPr/>
        </p:nvPicPr>
        <p:blipFill>
          <a:blip r:embed="rId4" cstate="print"/>
          <a:srcRect l="12341" t="2396" r="7172" b="2396"/>
          <a:stretch>
            <a:fillRect/>
          </a:stretch>
        </p:blipFill>
        <p:spPr bwMode="auto">
          <a:xfrm>
            <a:off x="6011863" y="4292600"/>
            <a:ext cx="2776537" cy="2462213"/>
          </a:xfrm>
          <a:prstGeom prst="rect">
            <a:avLst/>
          </a:prstGeom>
          <a:noFill/>
          <a:ln w="38100">
            <a:solidFill>
              <a:srgbClr val="000000"/>
            </a:solidFill>
            <a:miter lim="800000"/>
            <a:headEnd/>
            <a:tailEnd/>
          </a:ln>
        </p:spPr>
      </p:pic>
      <p:sp>
        <p:nvSpPr>
          <p:cNvPr id="279558" name="Text Box 6"/>
          <p:cNvSpPr txBox="1">
            <a:spLocks noChangeArrowheads="1"/>
          </p:cNvSpPr>
          <p:nvPr/>
        </p:nvSpPr>
        <p:spPr bwMode="auto">
          <a:xfrm>
            <a:off x="428625" y="4872038"/>
            <a:ext cx="5429250" cy="1200150"/>
          </a:xfrm>
          <a:prstGeom prst="rect">
            <a:avLst/>
          </a:prstGeom>
          <a:noFill/>
          <a:ln w="9525">
            <a:noFill/>
            <a:miter lim="800000"/>
            <a:headEnd/>
            <a:tailEnd/>
          </a:ln>
        </p:spPr>
        <p:txBody>
          <a:bodyPr>
            <a:spAutoFit/>
          </a:bodyPr>
          <a:lstStyle/>
          <a:p>
            <a:pPr marL="261938" indent="-261938">
              <a:spcBef>
                <a:spcPct val="20000"/>
              </a:spcBef>
              <a:buClr>
                <a:schemeClr val="accent1"/>
              </a:buClr>
              <a:buFontTx/>
              <a:buChar char="•"/>
            </a:pPr>
            <a:r>
              <a:rPr kumimoji="0" lang="it-IT" b="0"/>
              <a:t>Per il comfort e la sicurezza: la testa non deve potersi “intrappolare” di lato, sotto l’appoggiatesta</a:t>
            </a:r>
            <a:endParaRPr lang="it-IT"/>
          </a:p>
        </p:txBody>
      </p:sp>
      <p:sp>
        <p:nvSpPr>
          <p:cNvPr id="249862" name="Segnaposto numero diapositiva 5"/>
          <p:cNvSpPr>
            <a:spLocks noGrp="1"/>
          </p:cNvSpPr>
          <p:nvPr>
            <p:ph type="sldNum" sz="quarter" idx="12"/>
          </p:nvPr>
        </p:nvSpPr>
        <p:spPr>
          <a:noFill/>
        </p:spPr>
        <p:txBody>
          <a:bodyPr/>
          <a:lstStyle/>
          <a:p>
            <a:fld id="{885D61DC-599E-4262-BCDD-6B6DA046D231}" type="slidenum">
              <a:rPr lang="it-IT" smtClean="0"/>
              <a:pPr/>
              <a:t>95</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 calcmode="lin" valueType="num">
                                      <p:cBhvr additive="base">
                                        <p:cTn id="7" dur="500" fill="hold"/>
                                        <p:tgtEl>
                                          <p:spTgt spid="279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95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9555">
                                            <p:txEl>
                                              <p:pRg st="1" end="1"/>
                                            </p:txEl>
                                          </p:spTgt>
                                        </p:tgtEl>
                                        <p:attrNameLst>
                                          <p:attrName>style.visibility</p:attrName>
                                        </p:attrNameLst>
                                      </p:cBhvr>
                                      <p:to>
                                        <p:strVal val="visible"/>
                                      </p:to>
                                    </p:set>
                                    <p:anim calcmode="lin" valueType="num">
                                      <p:cBhvr additive="base">
                                        <p:cTn id="13" dur="500" fill="hold"/>
                                        <p:tgtEl>
                                          <p:spTgt spid="279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95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9555">
                                            <p:txEl>
                                              <p:pRg st="2" end="2"/>
                                            </p:txEl>
                                          </p:spTgt>
                                        </p:tgtEl>
                                        <p:attrNameLst>
                                          <p:attrName>style.visibility</p:attrName>
                                        </p:attrNameLst>
                                      </p:cBhvr>
                                      <p:to>
                                        <p:strVal val="visible"/>
                                      </p:to>
                                    </p:set>
                                    <p:anim calcmode="lin" valueType="num">
                                      <p:cBhvr additive="base">
                                        <p:cTn id="19" dur="500" fill="hold"/>
                                        <p:tgtEl>
                                          <p:spTgt spid="279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95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9555">
                                            <p:txEl>
                                              <p:pRg st="3" end="3"/>
                                            </p:txEl>
                                          </p:spTgt>
                                        </p:tgtEl>
                                        <p:attrNameLst>
                                          <p:attrName>style.visibility</p:attrName>
                                        </p:attrNameLst>
                                      </p:cBhvr>
                                      <p:to>
                                        <p:strVal val="visible"/>
                                      </p:to>
                                    </p:set>
                                    <p:anim calcmode="lin" valueType="num">
                                      <p:cBhvr additive="base">
                                        <p:cTn id="25" dur="500" fill="hold"/>
                                        <p:tgtEl>
                                          <p:spTgt spid="2795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95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9555">
                                            <p:txEl>
                                              <p:pRg st="4" end="4"/>
                                            </p:txEl>
                                          </p:spTgt>
                                        </p:tgtEl>
                                        <p:attrNameLst>
                                          <p:attrName>style.visibility</p:attrName>
                                        </p:attrNameLst>
                                      </p:cBhvr>
                                      <p:to>
                                        <p:strVal val="visible"/>
                                      </p:to>
                                    </p:set>
                                    <p:anim calcmode="lin" valueType="num">
                                      <p:cBhvr additive="base">
                                        <p:cTn id="31" dur="500" fill="hold"/>
                                        <p:tgtEl>
                                          <p:spTgt spid="2795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955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9555">
                                            <p:txEl>
                                              <p:pRg st="5" end="5"/>
                                            </p:txEl>
                                          </p:spTgt>
                                        </p:tgtEl>
                                        <p:attrNameLst>
                                          <p:attrName>style.visibility</p:attrName>
                                        </p:attrNameLst>
                                      </p:cBhvr>
                                      <p:to>
                                        <p:strVal val="visible"/>
                                      </p:to>
                                    </p:set>
                                    <p:anim calcmode="lin" valueType="num">
                                      <p:cBhvr additive="base">
                                        <p:cTn id="37" dur="500" fill="hold"/>
                                        <p:tgtEl>
                                          <p:spTgt spid="2795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95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9558"/>
                                        </p:tgtEl>
                                        <p:attrNameLst>
                                          <p:attrName>style.visibility</p:attrName>
                                        </p:attrNameLst>
                                      </p:cBhvr>
                                      <p:to>
                                        <p:strVal val="visible"/>
                                      </p:to>
                                    </p:set>
                                    <p:anim calcmode="lin" valueType="num">
                                      <p:cBhvr additive="base">
                                        <p:cTn id="43" dur="500" fill="hold"/>
                                        <p:tgtEl>
                                          <p:spTgt spid="279558"/>
                                        </p:tgtEl>
                                        <p:attrNameLst>
                                          <p:attrName>ppt_x</p:attrName>
                                        </p:attrNameLst>
                                      </p:cBhvr>
                                      <p:tavLst>
                                        <p:tav tm="0">
                                          <p:val>
                                            <p:strVal val="#ppt_x"/>
                                          </p:val>
                                        </p:tav>
                                        <p:tav tm="100000">
                                          <p:val>
                                            <p:strVal val="#ppt_x"/>
                                          </p:val>
                                        </p:tav>
                                      </p:tavLst>
                                    </p:anim>
                                    <p:anim calcmode="lin" valueType="num">
                                      <p:cBhvr additive="base">
                                        <p:cTn id="44" dur="500" fill="hold"/>
                                        <p:tgtEl>
                                          <p:spTgt spid="27955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9557"/>
                                        </p:tgtEl>
                                        <p:attrNameLst>
                                          <p:attrName>style.visibility</p:attrName>
                                        </p:attrNameLst>
                                      </p:cBhvr>
                                      <p:to>
                                        <p:strVal val="visible"/>
                                      </p:to>
                                    </p:set>
                                    <p:anim calcmode="lin" valueType="num">
                                      <p:cBhvr additive="base">
                                        <p:cTn id="47" dur="500" fill="hold"/>
                                        <p:tgtEl>
                                          <p:spTgt spid="279557"/>
                                        </p:tgtEl>
                                        <p:attrNameLst>
                                          <p:attrName>ppt_x</p:attrName>
                                        </p:attrNameLst>
                                      </p:cBhvr>
                                      <p:tavLst>
                                        <p:tav tm="0">
                                          <p:val>
                                            <p:strVal val="#ppt_x"/>
                                          </p:val>
                                        </p:tav>
                                        <p:tav tm="100000">
                                          <p:val>
                                            <p:strVal val="#ppt_x"/>
                                          </p:val>
                                        </p:tav>
                                      </p:tavLst>
                                    </p:anim>
                                    <p:anim calcmode="lin" valueType="num">
                                      <p:cBhvr additive="base">
                                        <p:cTn id="48" dur="500" fill="hold"/>
                                        <p:tgtEl>
                                          <p:spTgt spid="279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bldLvl="2" autoUpdateAnimBg="0"/>
      <p:bldP spid="279558"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85800" y="333375"/>
            <a:ext cx="7772400" cy="719138"/>
          </a:xfrm>
        </p:spPr>
        <p:txBody>
          <a:bodyPr/>
          <a:lstStyle/>
          <a:p>
            <a:pPr eaLnBrk="1" hangingPunct="1"/>
            <a:r>
              <a:rPr lang="it-IT" sz="3200" b="1" smtClean="0">
                <a:solidFill>
                  <a:srgbClr val="00FF00"/>
                </a:solidFill>
                <a:latin typeface="Verdana" pitchFamily="34" charset="0"/>
              </a:rPr>
              <a:t>Sistema di postura e deformità</a:t>
            </a:r>
            <a:endParaRPr lang="it-IT" sz="4000" b="1" smtClean="0">
              <a:solidFill>
                <a:srgbClr val="00FF00"/>
              </a:solidFill>
              <a:latin typeface="Verdana" pitchFamily="34" charset="0"/>
            </a:endParaRPr>
          </a:p>
        </p:txBody>
      </p:sp>
      <p:sp>
        <p:nvSpPr>
          <p:cNvPr id="281603" name="Rectangle 3"/>
          <p:cNvSpPr>
            <a:spLocks noGrp="1" noChangeArrowheads="1"/>
          </p:cNvSpPr>
          <p:nvPr>
            <p:ph type="body" idx="1"/>
          </p:nvPr>
        </p:nvSpPr>
        <p:spPr>
          <a:xfrm>
            <a:off x="357158" y="1285860"/>
            <a:ext cx="8177242" cy="5267340"/>
          </a:xfrm>
        </p:spPr>
        <p:txBody>
          <a:bodyPr/>
          <a:lstStyle/>
          <a:p>
            <a:pPr eaLnBrk="1" hangingPunct="1">
              <a:lnSpc>
                <a:spcPct val="90000"/>
              </a:lnSpc>
              <a:buFontTx/>
              <a:buNone/>
            </a:pPr>
            <a:r>
              <a:rPr lang="it-IT" sz="2400" b="1" dirty="0" smtClean="0">
                <a:solidFill>
                  <a:srgbClr val="FFFF00"/>
                </a:solidFill>
                <a:latin typeface="Verdana" pitchFamily="34" charset="0"/>
              </a:rPr>
              <a:t>Accogliamo</a:t>
            </a:r>
            <a:r>
              <a:rPr lang="it-IT" sz="2400" dirty="0" smtClean="0">
                <a:latin typeface="Verdana" pitchFamily="34" charset="0"/>
              </a:rPr>
              <a:t> le deformità </a:t>
            </a:r>
            <a:r>
              <a:rPr lang="it-IT" sz="2400" u="sng" dirty="0" smtClean="0">
                <a:solidFill>
                  <a:srgbClr val="FFFF00"/>
                </a:solidFill>
                <a:latin typeface="Verdana" pitchFamily="34" charset="0"/>
              </a:rPr>
              <a:t>statiche</a:t>
            </a:r>
            <a:r>
              <a:rPr lang="it-IT" sz="2400" dirty="0" smtClean="0">
                <a:solidFill>
                  <a:srgbClr val="FFFF00"/>
                </a:solidFill>
                <a:latin typeface="Verdana" pitchFamily="34" charset="0"/>
              </a:rPr>
              <a:t> </a:t>
            </a:r>
            <a:r>
              <a:rPr lang="it-IT" sz="2400" dirty="0" smtClean="0">
                <a:latin typeface="Verdana" pitchFamily="34" charset="0"/>
              </a:rPr>
              <a:t>in modo da:</a:t>
            </a:r>
          </a:p>
          <a:p>
            <a:pPr eaLnBrk="1" hangingPunct="1">
              <a:lnSpc>
                <a:spcPct val="130000"/>
              </a:lnSpc>
            </a:pPr>
            <a:r>
              <a:rPr lang="it-IT" sz="2400" dirty="0" smtClean="0">
                <a:latin typeface="Verdana" pitchFamily="34" charset="0"/>
              </a:rPr>
              <a:t>dare comfort </a:t>
            </a:r>
            <a:r>
              <a:rPr lang="it-IT" sz="2400" dirty="0" smtClean="0">
                <a:latin typeface="Verdana" pitchFamily="34" charset="0"/>
                <a:sym typeface="Wingdings" pitchFamily="2" charset="2"/>
              </a:rPr>
              <a:t></a:t>
            </a:r>
            <a:endParaRPr lang="it-IT" sz="2400" dirty="0" smtClean="0">
              <a:latin typeface="Verdana" pitchFamily="34" charset="0"/>
            </a:endParaRPr>
          </a:p>
          <a:p>
            <a:pPr lvl="1" eaLnBrk="1" hangingPunct="1">
              <a:lnSpc>
                <a:spcPct val="90000"/>
              </a:lnSpc>
            </a:pPr>
            <a:r>
              <a:rPr lang="it-IT" sz="2400" i="1" dirty="0" smtClean="0">
                <a:latin typeface="Verdana" pitchFamily="34" charset="0"/>
              </a:rPr>
              <a:t>ampia superficie di contatto</a:t>
            </a:r>
          </a:p>
          <a:p>
            <a:pPr lvl="1" eaLnBrk="1" hangingPunct="1">
              <a:lnSpc>
                <a:spcPct val="90000"/>
              </a:lnSpc>
            </a:pPr>
            <a:r>
              <a:rPr lang="it-IT" sz="2400" i="1" dirty="0" smtClean="0">
                <a:latin typeface="Verdana" pitchFamily="34" charset="0"/>
              </a:rPr>
              <a:t>basculamento indietro (e laterale, se opportuno), per “alleggerire” il rachide con deformità</a:t>
            </a:r>
          </a:p>
          <a:p>
            <a:pPr lvl="1" algn="ctr" eaLnBrk="1" hangingPunct="1">
              <a:lnSpc>
                <a:spcPct val="40000"/>
              </a:lnSpc>
              <a:buFontTx/>
              <a:buNone/>
            </a:pPr>
            <a:endParaRPr lang="it-IT" sz="2400" i="1" dirty="0" smtClean="0">
              <a:latin typeface="Verdana" pitchFamily="34" charset="0"/>
            </a:endParaRPr>
          </a:p>
          <a:p>
            <a:pPr eaLnBrk="1" hangingPunct="1">
              <a:lnSpc>
                <a:spcPct val="90000"/>
              </a:lnSpc>
            </a:pPr>
            <a:r>
              <a:rPr lang="it-IT" sz="2400" dirty="0" smtClean="0">
                <a:solidFill>
                  <a:srgbClr val="FFFF00"/>
                </a:solidFill>
                <a:latin typeface="Verdana" pitchFamily="34" charset="0"/>
              </a:rPr>
              <a:t>Privilegiare l’allineamento dei segmenti a maggiore rilievo funzionale</a:t>
            </a:r>
            <a:r>
              <a:rPr lang="it-IT" sz="2400" dirty="0" smtClean="0">
                <a:latin typeface="Verdana" pitchFamily="34" charset="0"/>
              </a:rPr>
              <a:t> </a:t>
            </a:r>
            <a:r>
              <a:rPr lang="it-IT" sz="2400" dirty="0" smtClean="0">
                <a:latin typeface="Verdana" pitchFamily="34" charset="0"/>
                <a:sym typeface="Wingdings" pitchFamily="2" charset="2"/>
              </a:rPr>
              <a:t></a:t>
            </a:r>
          </a:p>
          <a:p>
            <a:pPr lvl="1" algn="ctr" eaLnBrk="1" hangingPunct="1">
              <a:lnSpc>
                <a:spcPct val="90000"/>
              </a:lnSpc>
              <a:buFontTx/>
              <a:buNone/>
            </a:pPr>
            <a:r>
              <a:rPr lang="it-IT" sz="2400" i="1" dirty="0" smtClean="0">
                <a:latin typeface="Verdana" pitchFamily="34" charset="0"/>
              </a:rPr>
              <a:t>		       prima il capo,</a:t>
            </a:r>
          </a:p>
          <a:p>
            <a:pPr lvl="1" algn="ctr" eaLnBrk="1" hangingPunct="1">
              <a:lnSpc>
                <a:spcPct val="90000"/>
              </a:lnSpc>
              <a:buFontTx/>
              <a:buNone/>
            </a:pPr>
            <a:r>
              <a:rPr lang="it-IT" sz="2400" i="1" dirty="0" smtClean="0">
                <a:latin typeface="Verdana" pitchFamily="34" charset="0"/>
              </a:rPr>
              <a:t>         poi le spalle,</a:t>
            </a:r>
          </a:p>
          <a:p>
            <a:pPr lvl="1" algn="ctr" eaLnBrk="1" hangingPunct="1">
              <a:lnSpc>
                <a:spcPct val="90000"/>
              </a:lnSpc>
              <a:buFontTx/>
              <a:buNone/>
            </a:pPr>
            <a:r>
              <a:rPr lang="it-IT" sz="2400" i="1" dirty="0" smtClean="0">
                <a:latin typeface="Verdana" pitchFamily="34" charset="0"/>
              </a:rPr>
              <a:t>        poi il tronco,</a:t>
            </a:r>
          </a:p>
          <a:p>
            <a:pPr lvl="1" algn="ctr" eaLnBrk="1" hangingPunct="1">
              <a:lnSpc>
                <a:spcPct val="90000"/>
              </a:lnSpc>
              <a:buFontTx/>
              <a:buNone/>
            </a:pPr>
            <a:r>
              <a:rPr lang="it-IT" sz="2400" i="1" dirty="0" smtClean="0">
                <a:latin typeface="Verdana" pitchFamily="34" charset="0"/>
              </a:rPr>
              <a:t>       poi il bacino</a:t>
            </a:r>
            <a:endParaRPr lang="it-IT" sz="2400" dirty="0" smtClean="0">
              <a:latin typeface="Verdana" pitchFamily="34" charset="0"/>
            </a:endParaRPr>
          </a:p>
        </p:txBody>
      </p:sp>
      <p:sp>
        <p:nvSpPr>
          <p:cNvPr id="250884" name="Segnaposto numero diapositiva 3"/>
          <p:cNvSpPr>
            <a:spLocks noGrp="1"/>
          </p:cNvSpPr>
          <p:nvPr>
            <p:ph type="sldNum" sz="quarter" idx="12"/>
          </p:nvPr>
        </p:nvSpPr>
        <p:spPr>
          <a:noFill/>
        </p:spPr>
        <p:txBody>
          <a:bodyPr/>
          <a:lstStyle/>
          <a:p>
            <a:fld id="{32A66695-6CB9-4041-B249-98107955E7D4}" type="slidenum">
              <a:rPr lang="it-IT" smtClean="0">
                <a:solidFill>
                  <a:srgbClr val="F8F8F8"/>
                </a:solidFill>
              </a:rPr>
              <a:pPr/>
              <a:t>96</a:t>
            </a:fld>
            <a:endParaRPr lang="it-IT" smtClean="0">
              <a:solidFill>
                <a:srgbClr val="F8F8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 calcmode="lin" valueType="num">
                                      <p:cBhvr additive="base">
                                        <p:cTn id="7" dur="500" fill="hold"/>
                                        <p:tgtEl>
                                          <p:spTgt spid="281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16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1603">
                                            <p:txEl>
                                              <p:pRg st="1" end="1"/>
                                            </p:txEl>
                                          </p:spTgt>
                                        </p:tgtEl>
                                        <p:attrNameLst>
                                          <p:attrName>style.visibility</p:attrName>
                                        </p:attrNameLst>
                                      </p:cBhvr>
                                      <p:to>
                                        <p:strVal val="visible"/>
                                      </p:to>
                                    </p:set>
                                    <p:anim calcmode="lin" valueType="num">
                                      <p:cBhvr additive="base">
                                        <p:cTn id="13" dur="500" fill="hold"/>
                                        <p:tgtEl>
                                          <p:spTgt spid="281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16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281603">
                                            <p:txEl>
                                              <p:pRg st="2" end="2"/>
                                            </p:txEl>
                                          </p:spTgt>
                                        </p:tgtEl>
                                        <p:attrNameLst>
                                          <p:attrName>style.visibility</p:attrName>
                                        </p:attrNameLst>
                                      </p:cBhvr>
                                      <p:to>
                                        <p:strVal val="visible"/>
                                      </p:to>
                                    </p:set>
                                    <p:anim calcmode="lin" valueType="num">
                                      <p:cBhvr additive="base">
                                        <p:cTn id="17" dur="500" fill="hold"/>
                                        <p:tgtEl>
                                          <p:spTgt spid="2816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16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O.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281603">
                                            <p:txEl>
                                              <p:pRg st="3" end="3"/>
                                            </p:txEl>
                                          </p:spTgt>
                                        </p:tgtEl>
                                        <p:attrNameLst>
                                          <p:attrName>style.visibility</p:attrName>
                                        </p:attrNameLst>
                                      </p:cBhvr>
                                      <p:to>
                                        <p:strVal val="visible"/>
                                      </p:to>
                                    </p:set>
                                    <p:anim calcmode="lin" valueType="num">
                                      <p:cBhvr additive="base">
                                        <p:cTn id="21" dur="500" fill="hold"/>
                                        <p:tgtEl>
                                          <p:spTgt spid="28160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816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VOLO.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1603">
                                            <p:txEl>
                                              <p:pRg st="5" end="5"/>
                                            </p:txEl>
                                          </p:spTgt>
                                        </p:tgtEl>
                                        <p:attrNameLst>
                                          <p:attrName>style.visibility</p:attrName>
                                        </p:attrNameLst>
                                      </p:cBhvr>
                                      <p:to>
                                        <p:strVal val="visible"/>
                                      </p:to>
                                    </p:set>
                                    <p:anim calcmode="lin" valueType="num">
                                      <p:cBhvr additive="base">
                                        <p:cTn id="27" dur="500" fill="hold"/>
                                        <p:tgtEl>
                                          <p:spTgt spid="28160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160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O.WAV"/>
                                        </p:tgtEl>
                                      </p:cMediaNode>
                                    </p:audio>
                                  </p:subTnLst>
                                </p:cTn>
                              </p:par>
                              <p:par>
                                <p:cTn id="29" presetID="2" presetClass="entr" presetSubtype="8" fill="hold" grpId="0" nodeType="withEffect">
                                  <p:stCondLst>
                                    <p:cond delay="0"/>
                                  </p:stCondLst>
                                  <p:childTnLst>
                                    <p:set>
                                      <p:cBhvr>
                                        <p:cTn id="30" dur="1" fill="hold">
                                          <p:stCondLst>
                                            <p:cond delay="0"/>
                                          </p:stCondLst>
                                        </p:cTn>
                                        <p:tgtEl>
                                          <p:spTgt spid="281603">
                                            <p:txEl>
                                              <p:pRg st="6" end="6"/>
                                            </p:txEl>
                                          </p:spTgt>
                                        </p:tgtEl>
                                        <p:attrNameLst>
                                          <p:attrName>style.visibility</p:attrName>
                                        </p:attrNameLst>
                                      </p:cBhvr>
                                      <p:to>
                                        <p:strVal val="visible"/>
                                      </p:to>
                                    </p:set>
                                    <p:anim calcmode="lin" valueType="num">
                                      <p:cBhvr additive="base">
                                        <p:cTn id="31" dur="500" fill="hold"/>
                                        <p:tgtEl>
                                          <p:spTgt spid="28160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160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par>
                                <p:cTn id="33" presetID="2" presetClass="entr" presetSubtype="8" fill="hold" grpId="0" nodeType="withEffect">
                                  <p:stCondLst>
                                    <p:cond delay="0"/>
                                  </p:stCondLst>
                                  <p:childTnLst>
                                    <p:set>
                                      <p:cBhvr>
                                        <p:cTn id="34" dur="1" fill="hold">
                                          <p:stCondLst>
                                            <p:cond delay="0"/>
                                          </p:stCondLst>
                                        </p:cTn>
                                        <p:tgtEl>
                                          <p:spTgt spid="281603">
                                            <p:txEl>
                                              <p:pRg st="7" end="7"/>
                                            </p:txEl>
                                          </p:spTgt>
                                        </p:tgtEl>
                                        <p:attrNameLst>
                                          <p:attrName>style.visibility</p:attrName>
                                        </p:attrNameLst>
                                      </p:cBhvr>
                                      <p:to>
                                        <p:strVal val="visible"/>
                                      </p:to>
                                    </p:set>
                                    <p:anim calcmode="lin" valueType="num">
                                      <p:cBhvr additive="base">
                                        <p:cTn id="35" dur="500" fill="hold"/>
                                        <p:tgtEl>
                                          <p:spTgt spid="28160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8160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O.WAV"/>
                                        </p:tgtEl>
                                      </p:cMediaNode>
                                    </p:audio>
                                  </p:subTnLst>
                                </p:cTn>
                              </p:par>
                              <p:par>
                                <p:cTn id="37" presetID="2" presetClass="entr" presetSubtype="8" fill="hold" grpId="0" nodeType="withEffect">
                                  <p:stCondLst>
                                    <p:cond delay="0"/>
                                  </p:stCondLst>
                                  <p:childTnLst>
                                    <p:set>
                                      <p:cBhvr>
                                        <p:cTn id="38" dur="1" fill="hold">
                                          <p:stCondLst>
                                            <p:cond delay="0"/>
                                          </p:stCondLst>
                                        </p:cTn>
                                        <p:tgtEl>
                                          <p:spTgt spid="281603">
                                            <p:txEl>
                                              <p:pRg st="8" end="8"/>
                                            </p:txEl>
                                          </p:spTgt>
                                        </p:tgtEl>
                                        <p:attrNameLst>
                                          <p:attrName>style.visibility</p:attrName>
                                        </p:attrNameLst>
                                      </p:cBhvr>
                                      <p:to>
                                        <p:strVal val="visible"/>
                                      </p:to>
                                    </p:set>
                                    <p:anim calcmode="lin" valueType="num">
                                      <p:cBhvr additive="base">
                                        <p:cTn id="39" dur="500" fill="hold"/>
                                        <p:tgtEl>
                                          <p:spTgt spid="281603">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8160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O.WAV"/>
                                        </p:tgtEl>
                                      </p:cMediaNode>
                                    </p:audio>
                                  </p:subTnLst>
                                </p:cTn>
                              </p:par>
                              <p:par>
                                <p:cTn id="41" presetID="2" presetClass="entr" presetSubtype="8" fill="hold" grpId="0" nodeType="withEffect">
                                  <p:stCondLst>
                                    <p:cond delay="0"/>
                                  </p:stCondLst>
                                  <p:childTnLst>
                                    <p:set>
                                      <p:cBhvr>
                                        <p:cTn id="42" dur="1" fill="hold">
                                          <p:stCondLst>
                                            <p:cond delay="0"/>
                                          </p:stCondLst>
                                        </p:cTn>
                                        <p:tgtEl>
                                          <p:spTgt spid="281603">
                                            <p:txEl>
                                              <p:pRg st="9" end="9"/>
                                            </p:txEl>
                                          </p:spTgt>
                                        </p:tgtEl>
                                        <p:attrNameLst>
                                          <p:attrName>style.visibility</p:attrName>
                                        </p:attrNameLst>
                                      </p:cBhvr>
                                      <p:to>
                                        <p:strVal val="visible"/>
                                      </p:to>
                                    </p:set>
                                    <p:anim calcmode="lin" valueType="num">
                                      <p:cBhvr additive="base">
                                        <p:cTn id="43" dur="500" fill="hold"/>
                                        <p:tgtEl>
                                          <p:spTgt spid="281603">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8160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olo 1"/>
          <p:cNvSpPr>
            <a:spLocks noGrp="1"/>
          </p:cNvSpPr>
          <p:nvPr>
            <p:ph type="title"/>
          </p:nvPr>
        </p:nvSpPr>
        <p:spPr>
          <a:xfrm>
            <a:off x="285720" y="428604"/>
            <a:ext cx="8643998" cy="1357299"/>
          </a:xfrm>
        </p:spPr>
        <p:txBody>
          <a:bodyPr/>
          <a:lstStyle/>
          <a:p>
            <a:r>
              <a:rPr lang="it-IT" sz="2800" dirty="0" smtClean="0">
                <a:solidFill>
                  <a:srgbClr val="00FF00"/>
                </a:solidFill>
              </a:rPr>
              <a:t>Con rigidità in rotazione dell’anca (una o entrambe), è meglio lasciare i piedi in una posizione non centrata </a:t>
            </a:r>
            <a:r>
              <a:rPr lang="it-IT" sz="2800" dirty="0" smtClean="0">
                <a:solidFill>
                  <a:srgbClr val="FFFF00"/>
                </a:solidFill>
              </a:rPr>
              <a:t>al fine di allineare meglio il bacino</a:t>
            </a:r>
            <a:endParaRPr lang="it-IT" sz="2800" dirty="0" smtClean="0">
              <a:solidFill>
                <a:srgbClr val="00FF00"/>
              </a:solidFill>
            </a:endParaRPr>
          </a:p>
        </p:txBody>
      </p:sp>
      <p:pic>
        <p:nvPicPr>
          <p:cNvPr id="193539" name="Segnaposto contenuto 4" descr="piedi asimmetrici.jpg"/>
          <p:cNvPicPr>
            <a:picLocks noGrp="1" noChangeAspect="1"/>
          </p:cNvPicPr>
          <p:nvPr>
            <p:ph idx="1"/>
          </p:nvPr>
        </p:nvPicPr>
        <p:blipFill>
          <a:blip r:embed="rId3" cstate="print"/>
          <a:srcRect l="15727" r="12189" b="8908"/>
          <a:stretch>
            <a:fillRect/>
          </a:stretch>
        </p:blipFill>
        <p:spPr>
          <a:xfrm>
            <a:off x="2143108" y="2101660"/>
            <a:ext cx="4714908" cy="4470612"/>
          </a:xfrm>
        </p:spPr>
      </p:pic>
      <p:sp>
        <p:nvSpPr>
          <p:cNvPr id="193540" name="Segnaposto numero diapositiva 3"/>
          <p:cNvSpPr>
            <a:spLocks noGrp="1"/>
          </p:cNvSpPr>
          <p:nvPr>
            <p:ph type="sldNum" sz="quarter" idx="12"/>
          </p:nvPr>
        </p:nvSpPr>
        <p:spPr>
          <a:noFill/>
        </p:spPr>
        <p:txBody>
          <a:bodyPr/>
          <a:lstStyle/>
          <a:p>
            <a:fld id="{5941C351-678F-4E8F-AE95-A29CE9D13A41}" type="slidenum">
              <a:rPr lang="it-IT" smtClean="0">
                <a:solidFill>
                  <a:srgbClr val="F8F8F8"/>
                </a:solidFill>
              </a:rPr>
              <a:pPr/>
              <a:t>97</a:t>
            </a:fld>
            <a:endParaRPr lang="it-IT" smtClean="0">
              <a:solidFill>
                <a:srgbClr val="F8F8F8"/>
              </a:solidFill>
            </a:endParaRPr>
          </a:p>
        </p:txBody>
      </p:sp>
      <p:sp>
        <p:nvSpPr>
          <p:cNvPr id="5" name="Rectangle 4"/>
          <p:cNvSpPr txBox="1">
            <a:spLocks noChangeArrowheads="1"/>
          </p:cNvSpPr>
          <p:nvPr/>
        </p:nvSpPr>
        <p:spPr bwMode="auto">
          <a:xfrm>
            <a:off x="1295735" y="5949280"/>
            <a:ext cx="6552530" cy="504056"/>
          </a:xfrm>
          <a:prstGeom prst="rect">
            <a:avLst/>
          </a:prstGeom>
          <a:solidFill>
            <a:srgbClr val="C00000"/>
          </a:solidFill>
          <a:ln w="9525">
            <a:noFill/>
            <a:miter lim="800000"/>
            <a:headEnd/>
            <a:tailEnd/>
          </a:ln>
        </p:spPr>
        <p:txBody>
          <a:bodyPr vert="horz" wrap="square" lIns="91440" tIns="45720" rIns="91440" bIns="45720" numCol="1" anchor="b" anchorCtr="0" compatLnSpc="1">
            <a:prstTxWarp prst="textNoShape">
              <a:avLst/>
            </a:prstTxWarp>
          </a:bodyPr>
          <a:lstStyle/>
          <a:p>
            <a:pPr algn="ctr">
              <a:defRPr/>
            </a:pPr>
            <a:r>
              <a:rPr kumimoji="0" lang="it-IT" sz="2800" b="0" kern="0" dirty="0" smtClean="0">
                <a:solidFill>
                  <a:srgbClr val="FFFF00"/>
                </a:solidFill>
                <a:latin typeface="Tahoma"/>
              </a:rPr>
              <a:t>Il bacino “vale più” degli arti inferiori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gtEl>
                                        <p:attrNameLst>
                                          <p:attrName>style.visibility</p:attrName>
                                        </p:attrNameLst>
                                      </p:cBhvr>
                                      <p:to>
                                        <p:strVal val="visible"/>
                                      </p:to>
                                    </p:set>
                                    <p:anim calcmode="lin" valueType="num">
                                      <p:cBhvr additive="base">
                                        <p:cTn id="7" dur="500" fill="hold"/>
                                        <p:tgtEl>
                                          <p:spTgt spid="193539"/>
                                        </p:tgtEl>
                                        <p:attrNameLst>
                                          <p:attrName>ppt_x</p:attrName>
                                        </p:attrNameLst>
                                      </p:cBhvr>
                                      <p:tavLst>
                                        <p:tav tm="0">
                                          <p:val>
                                            <p:strVal val="#ppt_x"/>
                                          </p:val>
                                        </p:tav>
                                        <p:tav tm="100000">
                                          <p:val>
                                            <p:strVal val="#ppt_x"/>
                                          </p:val>
                                        </p:tav>
                                      </p:tavLst>
                                    </p:anim>
                                    <p:anim calcmode="lin" valueType="num">
                                      <p:cBhvr additive="base">
                                        <p:cTn id="8" dur="500" fill="hold"/>
                                        <p:tgtEl>
                                          <p:spTgt spid="1935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907" name="Picture 5"/>
          <p:cNvPicPr>
            <a:picLocks noChangeAspect="1" noChangeArrowheads="1"/>
          </p:cNvPicPr>
          <p:nvPr/>
        </p:nvPicPr>
        <p:blipFill>
          <a:blip r:embed="rId3" cstate="print"/>
          <a:srcRect b="22235"/>
          <a:stretch>
            <a:fillRect/>
          </a:stretch>
        </p:blipFill>
        <p:spPr bwMode="auto">
          <a:xfrm>
            <a:off x="731838" y="1257300"/>
            <a:ext cx="3576637" cy="5314950"/>
          </a:xfrm>
          <a:prstGeom prst="rect">
            <a:avLst/>
          </a:prstGeom>
          <a:noFill/>
          <a:ln w="12700">
            <a:noFill/>
            <a:miter lim="800000"/>
            <a:headEnd type="none" w="sm" len="sm"/>
            <a:tailEnd type="none" w="sm" len="sm"/>
          </a:ln>
        </p:spPr>
      </p:pic>
      <p:pic>
        <p:nvPicPr>
          <p:cNvPr id="132102" name="Picture 6"/>
          <p:cNvPicPr>
            <a:picLocks noChangeAspect="1" noChangeArrowheads="1"/>
          </p:cNvPicPr>
          <p:nvPr/>
        </p:nvPicPr>
        <p:blipFill>
          <a:blip r:embed="rId4" cstate="print"/>
          <a:srcRect/>
          <a:stretch>
            <a:fillRect/>
          </a:stretch>
        </p:blipFill>
        <p:spPr bwMode="auto">
          <a:xfrm>
            <a:off x="5276850" y="1169988"/>
            <a:ext cx="3286125" cy="5473700"/>
          </a:xfrm>
          <a:prstGeom prst="rect">
            <a:avLst/>
          </a:prstGeom>
          <a:noFill/>
          <a:ln w="12700">
            <a:noFill/>
            <a:miter lim="800000"/>
            <a:headEnd type="none" w="sm" len="sm"/>
            <a:tailEnd type="none" w="sm" len="sm"/>
          </a:ln>
        </p:spPr>
      </p:pic>
      <p:sp>
        <p:nvSpPr>
          <p:cNvPr id="6" name="Rectangle 4"/>
          <p:cNvSpPr>
            <a:spLocks noGrp="1" noChangeArrowheads="1"/>
          </p:cNvSpPr>
          <p:nvPr>
            <p:ph type="title"/>
          </p:nvPr>
        </p:nvSpPr>
        <p:spPr>
          <a:xfrm>
            <a:off x="539750" y="5472261"/>
            <a:ext cx="8135938" cy="981075"/>
          </a:xfrm>
          <a:solidFill>
            <a:srgbClr val="C00000"/>
          </a:solidFill>
        </p:spPr>
        <p:txBody>
          <a:bodyPr/>
          <a:lstStyle/>
          <a:p>
            <a:pPr algn="ctr" eaLnBrk="1" hangingPunct="1"/>
            <a:r>
              <a:rPr lang="it-IT" sz="2800" dirty="0" smtClean="0">
                <a:solidFill>
                  <a:srgbClr val="FFFF00"/>
                </a:solidFill>
              </a:rPr>
              <a:t>La parte superiore del tronco “vale più” </a:t>
            </a:r>
            <a:br>
              <a:rPr lang="it-IT" sz="2800" dirty="0" smtClean="0">
                <a:solidFill>
                  <a:srgbClr val="FFFF00"/>
                </a:solidFill>
              </a:rPr>
            </a:br>
            <a:r>
              <a:rPr lang="it-IT" sz="2800" dirty="0" smtClean="0">
                <a:solidFill>
                  <a:srgbClr val="FFFF00"/>
                </a:solidFill>
              </a:rPr>
              <a:t>di bacino e arti inferiori</a:t>
            </a:r>
          </a:p>
        </p:txBody>
      </p:sp>
      <p:sp>
        <p:nvSpPr>
          <p:cNvPr id="7" name="Titolo 1"/>
          <p:cNvSpPr txBox="1">
            <a:spLocks/>
          </p:cNvSpPr>
          <p:nvPr/>
        </p:nvSpPr>
        <p:spPr bwMode="auto">
          <a:xfrm>
            <a:off x="107141" y="188641"/>
            <a:ext cx="8929718" cy="864096"/>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eaLnBrk="0" hangingPunct="0">
              <a:defRPr/>
            </a:pPr>
            <a:r>
              <a:rPr kumimoji="0" lang="it-IT" b="0" i="1" kern="0" dirty="0" smtClean="0">
                <a:solidFill>
                  <a:srgbClr val="00FF00"/>
                </a:solidFill>
                <a:latin typeface="Verdana"/>
              </a:rPr>
              <a:t>Con deformità del tronco, è meglio lasciare il bacino in posizione non centrata </a:t>
            </a:r>
            <a:r>
              <a:rPr kumimoji="0" lang="it-IT" b="0" i="1" kern="0" dirty="0" smtClean="0">
                <a:solidFill>
                  <a:srgbClr val="FFFF00"/>
                </a:solidFill>
                <a:latin typeface="Verdana"/>
              </a:rPr>
              <a:t>al fine di allineare spalle e capo</a:t>
            </a:r>
            <a:endParaRPr kumimoji="0" lang="it-IT" b="0" i="1" kern="0" dirty="0" smtClean="0">
              <a:solidFill>
                <a:srgbClr val="00FF00"/>
              </a:solidFill>
              <a:latin typeface="Verdan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102"/>
                                        </p:tgtEl>
                                        <p:attrNameLst>
                                          <p:attrName>style.visibility</p:attrName>
                                        </p:attrNameLst>
                                      </p:cBhvr>
                                      <p:to>
                                        <p:strVal val="visible"/>
                                      </p:to>
                                    </p:set>
                                    <p:anim calcmode="lin" valueType="num">
                                      <p:cBhvr additive="base">
                                        <p:cTn id="7" dur="500" fill="hold"/>
                                        <p:tgtEl>
                                          <p:spTgt spid="132102"/>
                                        </p:tgtEl>
                                        <p:attrNameLst>
                                          <p:attrName>ppt_x</p:attrName>
                                        </p:attrNameLst>
                                      </p:cBhvr>
                                      <p:tavLst>
                                        <p:tav tm="0">
                                          <p:val>
                                            <p:strVal val="#ppt_x"/>
                                          </p:val>
                                        </p:tav>
                                        <p:tav tm="100000">
                                          <p:val>
                                            <p:strVal val="#ppt_x"/>
                                          </p:val>
                                        </p:tav>
                                      </p:tavLst>
                                    </p:anim>
                                    <p:anim calcmode="lin" valueType="num">
                                      <p:cBhvr additive="base">
                                        <p:cTn id="8" dur="500" fill="hold"/>
                                        <p:tgtEl>
                                          <p:spTgt spid="1321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Immagine2 - Copia.jpg"/>
          <p:cNvPicPr>
            <a:picLocks noGrp="1" noChangeAspect="1"/>
          </p:cNvPicPr>
          <p:nvPr>
            <p:ph idx="1"/>
          </p:nvPr>
        </p:nvPicPr>
        <p:blipFill>
          <a:blip r:embed="rId3" cstate="print"/>
          <a:stretch>
            <a:fillRect/>
          </a:stretch>
        </p:blipFill>
        <p:spPr>
          <a:xfrm>
            <a:off x="179511" y="1717242"/>
            <a:ext cx="2971673" cy="5040560"/>
          </a:xfrm>
        </p:spPr>
      </p:pic>
      <p:pic>
        <p:nvPicPr>
          <p:cNvPr id="7" name="Immagine 6" descr="Immagine2.jpg"/>
          <p:cNvPicPr>
            <a:picLocks noChangeAspect="1"/>
          </p:cNvPicPr>
          <p:nvPr/>
        </p:nvPicPr>
        <p:blipFill>
          <a:blip r:embed="rId4" cstate="print"/>
          <a:stretch>
            <a:fillRect/>
          </a:stretch>
        </p:blipFill>
        <p:spPr>
          <a:xfrm>
            <a:off x="3347864" y="1717241"/>
            <a:ext cx="2952328" cy="5096135"/>
          </a:xfrm>
          <a:prstGeom prst="rect">
            <a:avLst/>
          </a:prstGeom>
        </p:spPr>
      </p:pic>
      <p:sp>
        <p:nvSpPr>
          <p:cNvPr id="5" name="CasellaDiTesto 4"/>
          <p:cNvSpPr txBox="1"/>
          <p:nvPr/>
        </p:nvSpPr>
        <p:spPr>
          <a:xfrm>
            <a:off x="6500826" y="1624732"/>
            <a:ext cx="2500298" cy="2308324"/>
          </a:xfrm>
          <a:prstGeom prst="rect">
            <a:avLst/>
          </a:prstGeom>
          <a:noFill/>
        </p:spPr>
        <p:txBody>
          <a:bodyPr wrap="square" rtlCol="0">
            <a:spAutoFit/>
          </a:bodyPr>
          <a:lstStyle/>
          <a:p>
            <a:pPr marL="179388" indent="-179388" fontAlgn="auto">
              <a:spcBef>
                <a:spcPts val="0"/>
              </a:spcBef>
              <a:spcAft>
                <a:spcPts val="0"/>
              </a:spcAft>
              <a:buFont typeface="Arial" pitchFamily="34" charset="0"/>
              <a:buChar char="•"/>
            </a:pPr>
            <a:r>
              <a:rPr kumimoji="0" lang="it-IT" b="0" dirty="0" smtClean="0">
                <a:solidFill>
                  <a:srgbClr val="FFFF00"/>
                </a:solidFill>
                <a:latin typeface="Calibri"/>
                <a:cs typeface="Arial" charset="0"/>
              </a:rPr>
              <a:t>Obliquità pelvica poco riducibile</a:t>
            </a:r>
          </a:p>
          <a:p>
            <a:pPr marL="179388" indent="-179388" fontAlgn="auto">
              <a:spcBef>
                <a:spcPts val="0"/>
              </a:spcBef>
              <a:spcAft>
                <a:spcPts val="0"/>
              </a:spcAft>
              <a:buFont typeface="Arial" pitchFamily="34" charset="0"/>
              <a:buChar char="•"/>
            </a:pPr>
            <a:r>
              <a:rPr kumimoji="0" lang="it-IT" b="0" dirty="0" smtClean="0">
                <a:solidFill>
                  <a:srgbClr val="FFFF00"/>
                </a:solidFill>
                <a:latin typeface="Calibri"/>
                <a:cs typeface="Arial" charset="0"/>
              </a:rPr>
              <a:t>Sensazione di instabilità che genera</a:t>
            </a:r>
            <a:r>
              <a:rPr kumimoji="0" lang="it-IT" b="0" dirty="0" smtClean="0">
                <a:solidFill>
                  <a:srgbClr val="FFFF00"/>
                </a:solidFill>
                <a:latin typeface="Calibri"/>
                <a:cs typeface="Arial" charset="0"/>
                <a:sym typeface="Wingdings"/>
              </a:rPr>
              <a:t> ipertono</a:t>
            </a:r>
            <a:endParaRPr kumimoji="0" lang="it-IT" b="0" dirty="0" smtClean="0">
              <a:solidFill>
                <a:srgbClr val="FFFF00"/>
              </a:solidFill>
              <a:latin typeface="Calibri"/>
              <a:cs typeface="Arial" charset="0"/>
            </a:endParaRPr>
          </a:p>
          <a:p>
            <a:pPr marL="179388" indent="-179388" fontAlgn="auto">
              <a:spcBef>
                <a:spcPts val="0"/>
              </a:spcBef>
              <a:spcAft>
                <a:spcPts val="0"/>
              </a:spcAft>
              <a:buFont typeface="Arial" pitchFamily="34" charset="0"/>
              <a:buChar char="•"/>
            </a:pPr>
            <a:endParaRPr kumimoji="0" lang="it-IT" b="0" dirty="0">
              <a:solidFill>
                <a:srgbClr val="FFFF00"/>
              </a:solidFill>
              <a:latin typeface="Calibri"/>
              <a:cs typeface="Arial" charset="0"/>
            </a:endParaRPr>
          </a:p>
        </p:txBody>
      </p:sp>
      <p:sp>
        <p:nvSpPr>
          <p:cNvPr id="9" name="Rettangolo 8"/>
          <p:cNvSpPr/>
          <p:nvPr/>
        </p:nvSpPr>
        <p:spPr>
          <a:xfrm>
            <a:off x="6300192" y="3645024"/>
            <a:ext cx="2843808" cy="2308324"/>
          </a:xfrm>
          <a:prstGeom prst="rect">
            <a:avLst/>
          </a:prstGeom>
        </p:spPr>
        <p:txBody>
          <a:bodyPr wrap="square">
            <a:spAutoFit/>
          </a:bodyPr>
          <a:lstStyle/>
          <a:p>
            <a:pPr marL="177800" indent="-177800" fontAlgn="auto">
              <a:spcBef>
                <a:spcPts val="0"/>
              </a:spcBef>
              <a:spcAft>
                <a:spcPts val="0"/>
              </a:spcAft>
              <a:buFont typeface="Arial" pitchFamily="34" charset="0"/>
              <a:buChar char="•"/>
            </a:pPr>
            <a:r>
              <a:rPr kumimoji="0" lang="it-IT" b="0" dirty="0" smtClean="0">
                <a:solidFill>
                  <a:srgbClr val="92D050"/>
                </a:solidFill>
                <a:latin typeface="Calibri"/>
                <a:cs typeface="Arial" charset="0"/>
              </a:rPr>
              <a:t>Nel nuovo sistema, Il bacino </a:t>
            </a:r>
            <a:r>
              <a:rPr kumimoji="0" lang="it-IT" b="0" u="sng" dirty="0" smtClean="0">
                <a:solidFill>
                  <a:srgbClr val="92D050"/>
                </a:solidFill>
                <a:latin typeface="Calibri"/>
                <a:cs typeface="Arial" charset="0"/>
              </a:rPr>
              <a:t>è accolto </a:t>
            </a:r>
            <a:r>
              <a:rPr kumimoji="0" lang="it-IT" b="0" dirty="0" smtClean="0">
                <a:solidFill>
                  <a:srgbClr val="92D050"/>
                </a:solidFill>
                <a:latin typeface="Calibri"/>
                <a:cs typeface="Arial" charset="0"/>
              </a:rPr>
              <a:t>in forte obliquità: così  il tronco è più stabile e la postura più funzionale</a:t>
            </a:r>
          </a:p>
        </p:txBody>
      </p:sp>
      <p:sp>
        <p:nvSpPr>
          <p:cNvPr id="10" name="Titolo 1"/>
          <p:cNvSpPr txBox="1">
            <a:spLocks/>
          </p:cNvSpPr>
          <p:nvPr/>
        </p:nvSpPr>
        <p:spPr bwMode="auto">
          <a:xfrm>
            <a:off x="107141" y="188641"/>
            <a:ext cx="8929718" cy="864096"/>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eaLnBrk="0" hangingPunct="0">
              <a:defRPr/>
            </a:pPr>
            <a:r>
              <a:rPr kumimoji="0" lang="it-IT" b="0" i="1" kern="0" dirty="0" smtClean="0">
                <a:solidFill>
                  <a:srgbClr val="00FF00"/>
                </a:solidFill>
                <a:latin typeface="Verdana" pitchFamily="34" charset="0"/>
                <a:ea typeface="Verdana" pitchFamily="34" charset="0"/>
                <a:cs typeface="Verdana" pitchFamily="34" charset="0"/>
              </a:rPr>
              <a:t>Con deformità del tronco, è meglio lasciare il bacino in posizione non centrata </a:t>
            </a:r>
            <a:r>
              <a:rPr kumimoji="0" lang="it-IT" b="0" i="1" kern="0" dirty="0" smtClean="0">
                <a:solidFill>
                  <a:srgbClr val="FFFF00"/>
                </a:solidFill>
                <a:latin typeface="Verdana" pitchFamily="34" charset="0"/>
                <a:ea typeface="Verdana" pitchFamily="34" charset="0"/>
                <a:cs typeface="Verdana" pitchFamily="34" charset="0"/>
              </a:rPr>
              <a:t>al fine di allineare spalle e capo</a:t>
            </a:r>
            <a:endParaRPr kumimoji="0" lang="it-IT" b="0" i="1" kern="0" dirty="0" smtClean="0">
              <a:solidFill>
                <a:srgbClr val="00FF00"/>
              </a:solidFill>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theme/theme1.xml><?xml version="1.0" encoding="utf-8"?>
<a:theme xmlns:a="http://schemas.openxmlformats.org/drawingml/2006/main" name="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defRPr b="0" dirty="0" smtClean="0">
            <a:solidFill>
              <a:schemeClr val="bg1"/>
            </a:solidFill>
          </a:defRPr>
        </a:defPPr>
      </a:lstStyle>
    </a:tx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rgbClr val="FFFF00"/>
            </a:solidFill>
          </a:defRPr>
        </a:defPPr>
      </a:lstStyle>
    </a:txDef>
  </a:objectDefaults>
  <a:extraClrSchemeLst/>
</a:theme>
</file>

<file path=ppt/theme/theme1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rgbClr val="FFFF00"/>
            </a:solidFill>
          </a:defRPr>
        </a:defPPr>
      </a:lstStyle>
    </a:txDef>
  </a:objectDefaults>
  <a:extraClrSchemeLst/>
</a:theme>
</file>

<file path=ppt/theme/theme13.xml><?xml version="1.0" encoding="utf-8"?>
<a:theme xmlns:a="http://schemas.openxmlformats.org/drawingml/2006/main" name="4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Impulso">
  <a:themeElements>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Impuls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Im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Im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Im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Im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Im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FFFF00"/>
            </a:solidFill>
          </a:defRPr>
        </a:defPPr>
      </a:lstStyle>
    </a:txDef>
  </a:objectDefaults>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FFFF00"/>
            </a:solidFill>
          </a:defRPr>
        </a:defPPr>
      </a:lstStyle>
    </a:txDef>
  </a:objectDefaults>
  <a:extraClrSchemeLst/>
</a:theme>
</file>

<file path=ppt/theme/theme1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FFFF00"/>
            </a:solidFill>
          </a:defRPr>
        </a:defPPr>
      </a:lstStyle>
    </a:txDef>
  </a:objectDefaults>
  <a:extraClrSchemeLst/>
</a:theme>
</file>

<file path=ppt/theme/theme2.xml><?xml version="1.0" encoding="utf-8"?>
<a:theme xmlns:a="http://schemas.openxmlformats.org/drawingml/2006/main" name="Nastri">
  <a:themeElements>
    <a:clrScheme name="Nastri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Nastr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Nastri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Nastri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Nastri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Nastri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Nastri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Nastri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defRPr b="0" dirty="0" smtClean="0">
            <a:solidFill>
              <a:schemeClr val="bg1"/>
            </a:solidFill>
          </a:defRPr>
        </a:defPPr>
      </a:lstStyle>
    </a:tx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FFFF00"/>
            </a:solidFill>
          </a:defRPr>
        </a:defPPr>
      </a:lstStyle>
    </a:txDef>
  </a:objectDefaults>
  <a:extraClrSchemeLst/>
</a:theme>
</file>

<file path=ppt/theme/theme22.xml><?xml version="1.0" encoding="utf-8"?>
<a:theme xmlns:a="http://schemas.openxmlformats.org/drawingml/2006/main" name="13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defRPr b="0" dirty="0" smtClean="0">
            <a:solidFill>
              <a:schemeClr val="bg1"/>
            </a:solidFill>
          </a:defRPr>
        </a:defPPr>
      </a:lstStyle>
    </a:tx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defRPr b="0" dirty="0" smtClean="0">
            <a:solidFill>
              <a:schemeClr val="bg1"/>
            </a:solidFill>
          </a:defRPr>
        </a:defPPr>
      </a:lstStyle>
    </a:tx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Proiettile">
  <a:themeElements>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Proiett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Proiettil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Proietti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defRPr b="0" dirty="0" smtClean="0">
            <a:solidFill>
              <a:schemeClr val="bg1"/>
            </a:solidFill>
          </a:defRPr>
        </a:defPPr>
      </a:lstStyle>
    </a:tx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Cornice al neon">
  <a:themeElements>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Cornice al ne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rnice al neon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Cornice al neon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Cornice al neon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Cornice al neon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Cornice al neon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Cornice al neon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mpulso">
  <a:themeElements>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Impuls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it-IT"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Im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Im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Im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Im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Im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ussola">
  <a:themeElements>
    <a:clrScheme name="Busso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Bussol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so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usso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usso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usso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usso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usso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usso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usso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usso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rbita">
  <a:themeElements>
    <a:clrScheme name="O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iettile">
  <a:themeElements>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Proiett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b="0" dirty="0" smtClean="0">
            <a:solidFill>
              <a:schemeClr val="bg1"/>
            </a:solidFill>
          </a:defRPr>
        </a:defPPr>
      </a:lstStyle>
    </a:txDef>
  </a:objectDefaults>
  <a:extraClrSchemeLst>
    <a:extraClrScheme>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Proiettil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Proietti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roiettile">
  <a:themeElements>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Proiett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Proiettil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Proietti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Proiettile">
  <a:themeElements>
    <a:clrScheme name="1_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1_Proiett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1_Proiettil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1_Proiettil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1_Proietti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ussola">
  <a:themeElements>
    <a:clrScheme name="Busso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Bussol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so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usso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usso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usso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usso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usso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usso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usso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usso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Fireworks</Template>
  <TotalTime>52004</TotalTime>
  <Words>11280</Words>
  <Application>Microsoft Office PowerPoint</Application>
  <PresentationFormat>Presentazione su schermo (4:3)</PresentationFormat>
  <Paragraphs>1234</Paragraphs>
  <Slides>102</Slides>
  <Notes>100</Notes>
  <HiddenSlides>39</HiddenSlides>
  <MMClips>0</MMClips>
  <ScaleCrop>false</ScaleCrop>
  <HeadingPairs>
    <vt:vector size="6" baseType="variant">
      <vt:variant>
        <vt:lpstr>Tema</vt:lpstr>
      </vt:variant>
      <vt:variant>
        <vt:i4>29</vt:i4>
      </vt:variant>
      <vt:variant>
        <vt:lpstr>Server OLE incorporati</vt:lpstr>
      </vt:variant>
      <vt:variant>
        <vt:i4>3</vt:i4>
      </vt:variant>
      <vt:variant>
        <vt:lpstr>Titoli diapositive</vt:lpstr>
      </vt:variant>
      <vt:variant>
        <vt:i4>102</vt:i4>
      </vt:variant>
    </vt:vector>
  </HeadingPairs>
  <TitlesOfParts>
    <vt:vector size="134" baseType="lpstr">
      <vt:lpstr>Cornice al neon</vt:lpstr>
      <vt:lpstr>Nastri</vt:lpstr>
      <vt:lpstr>Impulso</vt:lpstr>
      <vt:lpstr>Bussola</vt:lpstr>
      <vt:lpstr>5_Orbita</vt:lpstr>
      <vt:lpstr>Proiettile</vt:lpstr>
      <vt:lpstr>1_Proiettile</vt:lpstr>
      <vt:lpstr>2_Proiettile</vt:lpstr>
      <vt:lpstr>1_Bussola</vt:lpstr>
      <vt:lpstr>3_Cornice al neon</vt:lpstr>
      <vt:lpstr>1_Tema di Office</vt:lpstr>
      <vt:lpstr>2_Tema di Office</vt:lpstr>
      <vt:lpstr>4_Cornice al neon</vt:lpstr>
      <vt:lpstr>15_Impulso</vt:lpstr>
      <vt:lpstr>12_Cornice al neon</vt:lpstr>
      <vt:lpstr>3_Tema di Office</vt:lpstr>
      <vt:lpstr>4_Tema di Office</vt:lpstr>
      <vt:lpstr>Tema di Office</vt:lpstr>
      <vt:lpstr>5_Tema di Office</vt:lpstr>
      <vt:lpstr>6_Cornice al neon</vt:lpstr>
      <vt:lpstr>6_Tema di Office</vt:lpstr>
      <vt:lpstr>13_Cornice al neon</vt:lpstr>
      <vt:lpstr>8_Cornice al neon</vt:lpstr>
      <vt:lpstr>2_Cornice al neon</vt:lpstr>
      <vt:lpstr>1_Cornice al neon</vt:lpstr>
      <vt:lpstr>7_Cornice al neon</vt:lpstr>
      <vt:lpstr>3_Proiettile</vt:lpstr>
      <vt:lpstr>5_Cornice al neon</vt:lpstr>
      <vt:lpstr>9_Cornice al neon</vt:lpstr>
      <vt:lpstr>Documento Imaging</vt:lpstr>
      <vt:lpstr>PhotoSuite Image</vt:lpstr>
      <vt:lpstr>Immagine bitmap</vt:lpstr>
      <vt:lpstr>I fondamenti di una buona postura</vt:lpstr>
      <vt:lpstr>Una buona base a bacino e arti inferiori</vt:lpstr>
      <vt:lpstr>… Ci vuole anche un cuscino?</vt:lpstr>
      <vt:lpstr>La sagomatura “sfrutta” l’anatomia  per distribuire i carichi e stabilizzare</vt:lpstr>
      <vt:lpstr>La sagomatura “sfrutta” l’anatomia  per distribuire i carichi e stabilizzare</vt:lpstr>
      <vt:lpstr>Un errore frequente: credere che  “un buon cuscino” vada bene per tutti  (es.: discinesie e bolle d’aria non vanno d’accordo)</vt:lpstr>
      <vt:lpstr>Il cuscino è usato come si deve?</vt:lpstr>
      <vt:lpstr>“Non riesce ad appoggiare bene la schiena”</vt:lpstr>
      <vt:lpstr>“Perché da un po’ di tempo il cuscino mi fa male?” “Sta peggiorando, e il cuscino è diventato vecchio“</vt:lpstr>
      <vt:lpstr>Supporti secondari (aggiuntivi) per il bacino  e le cosce</vt:lpstr>
      <vt:lpstr>Per dare una buona base a bacino e arti inferiori (e non solo)  bisogna scegliere  o regolare bene le misure del sistema di postura</vt:lpstr>
      <vt:lpstr>Rilevare le misure anatomiche:</vt:lpstr>
      <vt:lpstr>Misure adatte sono essenziali per stabilizzare </vt:lpstr>
      <vt:lpstr>Diapositiva 14</vt:lpstr>
      <vt:lpstr>Diapositiva 15</vt:lpstr>
      <vt:lpstr>Scegliamo/regoliamo la larghezza del sedile/cuscino:</vt:lpstr>
      <vt:lpstr>La profondità del sedile/cuscino</vt:lpstr>
      <vt:lpstr>L’altezza dell’appoggiapiedi</vt:lpstr>
      <vt:lpstr>Anca dx rigida  in semi-estensione</vt:lpstr>
      <vt:lpstr>Un’anca rigida</vt:lpstr>
      <vt:lpstr>A proposito di appoggio dei piedi</vt:lpstr>
      <vt:lpstr>Appoggiapiedi riscaldato</vt:lpstr>
      <vt:lpstr>Note sulla posizione delle pedane </vt:lpstr>
      <vt:lpstr>Con rigidità in rotazione dell’anca (una o entrambe), è meglio lasciare i piedi in una posizione non centrata al fine di allineare meglio il bacino</vt:lpstr>
      <vt:lpstr>Posizione dell’appoggiapiedi e angolo delle ginocchia:  che problemi causa un appoggiapiedi troppo avanti? </vt:lpstr>
      <vt:lpstr>L’angolo del ginocchio conta molto:</vt:lpstr>
      <vt:lpstr>Diapositiva 27</vt:lpstr>
      <vt:lpstr>Angoli dei supporti delle pedane:  spesso si possono scegliere o regolare</vt:lpstr>
      <vt:lpstr>Stare coi piedi per terra …</vt:lpstr>
      <vt:lpstr>L’autospinta a piede è funzionale se:</vt:lpstr>
      <vt:lpstr>Per dare un buon appoggio  posteriore a bacino e tronco:</vt:lpstr>
      <vt:lpstr>Stabiliamo l’altezza dello schienale</vt:lpstr>
      <vt:lpstr>Diapositiva 33</vt:lpstr>
      <vt:lpstr>L’altezza dello schienale,  se c’è una cifosi …</vt:lpstr>
      <vt:lpstr>Un dettaglio-chiave: l’inclinazione dello schienale</vt:lpstr>
      <vt:lpstr>Diapositiva 36</vt:lpstr>
      <vt:lpstr>Per stare eretto può essere necessaria una carrozzina molto “sdraiata” (“eretto” significa “col capo eretto”)</vt:lpstr>
      <vt:lpstr>A volte è necessaria un’inclinazione inusuale </vt:lpstr>
      <vt:lpstr>In alcuni bambini con p.c.i., inclinare indietro produce un effetto inaspettato – e indesiderato</vt:lpstr>
      <vt:lpstr>Come  ottenere l’inclinazione adatta dello schienale?</vt:lpstr>
      <vt:lpstr>Carrozzina  con sistema di postura fisso?</vt:lpstr>
      <vt:lpstr>Come ottenere l’inclinazione adatta dello schienale?</vt:lpstr>
      <vt:lpstr>Diapositiva 43</vt:lpstr>
      <vt:lpstr>Che tipo di schienale scegliere?</vt:lpstr>
      <vt:lpstr>“mi fanno male le spalle”</vt:lpstr>
      <vt:lpstr>Per l’estensione lombare (che non sempre è possibile o positiva!) uno schienale rigido può essere decisivo </vt:lpstr>
      <vt:lpstr>Per l’estensione lombare (che non sempre è possibile o positiva!) uno schienale rigido può essere decisivo </vt:lpstr>
      <vt:lpstr>Un supporto lombare è sempre utile?</vt:lpstr>
      <vt:lpstr>Per alcuni utenti la postura in retroversione e cifosi è una necessità</vt:lpstr>
      <vt:lpstr>Uno schienale modellato è per deformità:</vt:lpstr>
      <vt:lpstr>* scoliosi con gibbo * dismetria di coscia (sn&gt;dx)   (di passaggio, si noti il problema delle basculanti pieghevoli)</vt:lpstr>
      <vt:lpstr>Il gibbo costale e la dismetria sono accolte da un sistema modellato</vt:lpstr>
      <vt:lpstr>Diapositiva 53</vt:lpstr>
      <vt:lpstr>Diapositiva 54</vt:lpstr>
      <vt:lpstr>Come affrontare  lo scivolamento in avanti?</vt:lpstr>
      <vt:lpstr>Diapositiva 56</vt:lpstr>
      <vt:lpstr>Diapositiva 57</vt:lpstr>
      <vt:lpstr>Una rigidità di anca non accolta dal sistema di postura</vt:lpstr>
      <vt:lpstr>Diapositiva 59</vt:lpstr>
      <vt:lpstr>Valutare la mobilità passiva è indispensabile nei casi non semplici</vt:lpstr>
      <vt:lpstr>Come frenare le spinte in estensione? </vt:lpstr>
      <vt:lpstr>Diapositiva 62</vt:lpstr>
      <vt:lpstr>Spasmi estensori da controllare?</vt:lpstr>
      <vt:lpstr>cinture pelviche</vt:lpstr>
      <vt:lpstr>Una cintura pelvica ci vuole sempre quando si usa un sostegno anteriore di tronco</vt:lpstr>
      <vt:lpstr>Fornire comfort e stabilità: il primo passo per tranquillizzare gli utenti agitati</vt:lpstr>
      <vt:lpstr>A proposito di  “controllare la mobilità involontaria” e di “utenti agitati”: i sistemi dinamici </vt:lpstr>
      <vt:lpstr>I sistemi dinamici</vt:lpstr>
      <vt:lpstr>I sistemi dinamici</vt:lpstr>
      <vt:lpstr>I sistemi dinamici </vt:lpstr>
      <vt:lpstr>Il sostegno agli arti superiori</vt:lpstr>
      <vt:lpstr>Il sostegno agli arti superiori</vt:lpstr>
      <vt:lpstr>Il sostegno agli arti superiori</vt:lpstr>
      <vt:lpstr>Nel bambino, un tavolino è spesso preferibile ai braccioli:</vt:lpstr>
      <vt:lpstr>Se occorre, si può dare sostegno laterale al tronco. Alcuni strumenti:</vt:lpstr>
      <vt:lpstr>La posizione dei sostegni laterali del tronco è importante</vt:lpstr>
      <vt:lpstr>Se occorre, si può dare sostegno laterale al tronco. Altri strumenti:</vt:lpstr>
      <vt:lpstr>Spesso, va dato sostegno laterale al tronco. Alcuni mezzi:</vt:lpstr>
      <vt:lpstr>Per disabilità gravi con scoliosi di grado marcato, il basculamento laterale può essere una soluzione molto efficace</vt:lpstr>
      <vt:lpstr>Basculare lateralmente per:</vt:lpstr>
      <vt:lpstr>Basculare lateralmente: note pratiche</vt:lpstr>
      <vt:lpstr>Diapositiva 82</vt:lpstr>
      <vt:lpstr>Diapositiva 83</vt:lpstr>
      <vt:lpstr>Diapositiva 84</vt:lpstr>
      <vt:lpstr>Diapositiva 85</vt:lpstr>
      <vt:lpstr>Diapositiva 86</vt:lpstr>
      <vt:lpstr>Il sostegno dl capo (appoggiatesta):</vt:lpstr>
      <vt:lpstr>Diapositiva 88</vt:lpstr>
      <vt:lpstr>Sostenere il capo per migliorare il campo visivo</vt:lpstr>
      <vt:lpstr>Sostenere il capo per la funzione orale</vt:lpstr>
      <vt:lpstr>Diapositiva 91</vt:lpstr>
      <vt:lpstr>Sostenere il capo per inibire l’attività riflessa a partenza dal capo</vt:lpstr>
      <vt:lpstr>Un buon sostegno al capo: </vt:lpstr>
      <vt:lpstr>(… e una semplice prolunga dello schienale non dà un buon sostegno al capo)</vt:lpstr>
      <vt:lpstr>Il sostegno dl capo (appoggiatesta):</vt:lpstr>
      <vt:lpstr>Sistema di postura e deformità</vt:lpstr>
      <vt:lpstr>Con rigidità in rotazione dell’anca (una o entrambe), è meglio lasciare i piedi in una posizione non centrata al fine di allineare meglio il bacino</vt:lpstr>
      <vt:lpstr>La parte superiore del tronco “vale più”  di bacino e arti inferiori</vt:lpstr>
      <vt:lpstr>Diapositiva 99</vt:lpstr>
      <vt:lpstr>Diapositiva 100</vt:lpstr>
      <vt:lpstr>Diapositiva 101</vt:lpstr>
      <vt:lpstr>In caso di deformità statiche, bisogna scegliere l’allineamento più funzionale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carrozzina manuale</dc:title>
  <dc:creator>Antonio Spagnolin</dc:creator>
  <cp:lastModifiedBy>Antonio</cp:lastModifiedBy>
  <cp:revision>736</cp:revision>
  <dcterms:created xsi:type="dcterms:W3CDTF">2001-01-05T05:44:34Z</dcterms:created>
  <dcterms:modified xsi:type="dcterms:W3CDTF">2016-03-04T06:54:39Z</dcterms:modified>
</cp:coreProperties>
</file>