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949" r:id="rId2"/>
    <p:sldMasterId id="2147484964" r:id="rId3"/>
    <p:sldMasterId id="2147485030" r:id="rId4"/>
    <p:sldMasterId id="2147485062" r:id="rId5"/>
    <p:sldMasterId id="2147485088" r:id="rId6"/>
    <p:sldMasterId id="2147485100" r:id="rId7"/>
  </p:sldMasterIdLst>
  <p:notesMasterIdLst>
    <p:notesMasterId r:id="rId44"/>
  </p:notesMasterIdLst>
  <p:handoutMasterIdLst>
    <p:handoutMasterId r:id="rId45"/>
  </p:handoutMasterIdLst>
  <p:sldIdLst>
    <p:sldId id="351" r:id="rId8"/>
    <p:sldId id="352" r:id="rId9"/>
    <p:sldId id="396" r:id="rId10"/>
    <p:sldId id="308" r:id="rId11"/>
    <p:sldId id="307" r:id="rId12"/>
    <p:sldId id="311" r:id="rId13"/>
    <p:sldId id="394" r:id="rId14"/>
    <p:sldId id="325" r:id="rId15"/>
    <p:sldId id="323" r:id="rId16"/>
    <p:sldId id="395" r:id="rId17"/>
    <p:sldId id="328" r:id="rId18"/>
    <p:sldId id="329" r:id="rId19"/>
    <p:sldId id="324" r:id="rId20"/>
    <p:sldId id="314" r:id="rId21"/>
    <p:sldId id="315" r:id="rId22"/>
    <p:sldId id="320" r:id="rId23"/>
    <p:sldId id="321" r:id="rId24"/>
    <p:sldId id="284" r:id="rId25"/>
    <p:sldId id="354" r:id="rId26"/>
    <p:sldId id="277" r:id="rId27"/>
    <p:sldId id="304" r:id="rId28"/>
    <p:sldId id="326" r:id="rId29"/>
    <p:sldId id="363" r:id="rId30"/>
    <p:sldId id="346" r:id="rId31"/>
    <p:sldId id="392" r:id="rId32"/>
    <p:sldId id="391" r:id="rId33"/>
    <p:sldId id="279" r:id="rId34"/>
    <p:sldId id="347" r:id="rId35"/>
    <p:sldId id="398" r:id="rId36"/>
    <p:sldId id="359" r:id="rId37"/>
    <p:sldId id="281" r:id="rId38"/>
    <p:sldId id="397" r:id="rId39"/>
    <p:sldId id="385" r:id="rId40"/>
    <p:sldId id="388" r:id="rId41"/>
    <p:sldId id="345" r:id="rId42"/>
    <p:sldId id="350" r:id="rId43"/>
  </p:sldIdLst>
  <p:sldSz cx="9144000" cy="6858000" type="overhead"/>
  <p:notesSz cx="9737725" cy="6858000"/>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99CCFF"/>
    <a:srgbClr val="FF9999"/>
    <a:srgbClr val="F8FE0C"/>
    <a:srgbClr val="F8F8F8"/>
    <a:srgbClr val="66FF33"/>
    <a:srgbClr val="31A907"/>
    <a:srgbClr val="31F707"/>
    <a:srgbClr val="000000"/>
    <a:srgbClr val="FFFF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018" autoAdjust="0"/>
    <p:restoredTop sz="63844" autoAdjust="0"/>
  </p:normalViewPr>
  <p:slideViewPr>
    <p:cSldViewPr>
      <p:cViewPr varScale="1">
        <p:scale>
          <a:sx n="40" d="100"/>
          <a:sy n="40" d="100"/>
        </p:scale>
        <p:origin x="-1200" y="-7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972" y="72"/>
      </p:cViewPr>
      <p:guideLst>
        <p:guide orient="horz" pos="2160"/>
        <p:guide pos="306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7.xml"/><Relationship Id="rId3" Type="http://schemas.openxmlformats.org/officeDocument/2006/relationships/slide" Target="slides/slide5.xml"/><Relationship Id="rId21" Type="http://schemas.openxmlformats.org/officeDocument/2006/relationships/slide" Target="slides/slide32.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4.xml"/><Relationship Id="rId25" Type="http://schemas.openxmlformats.org/officeDocument/2006/relationships/slide" Target="slides/slide36.xml"/><Relationship Id="rId2" Type="http://schemas.openxmlformats.org/officeDocument/2006/relationships/slide" Target="slides/slide4.xml"/><Relationship Id="rId16" Type="http://schemas.openxmlformats.org/officeDocument/2006/relationships/slide" Target="slides/slide22.xml"/><Relationship Id="rId20" Type="http://schemas.openxmlformats.org/officeDocument/2006/relationships/slide" Target="slides/slide31.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35.xml"/><Relationship Id="rId5" Type="http://schemas.openxmlformats.org/officeDocument/2006/relationships/slide" Target="slides/slide8.xml"/><Relationship Id="rId15" Type="http://schemas.openxmlformats.org/officeDocument/2006/relationships/slide" Target="slides/slide20.xml"/><Relationship Id="rId23" Type="http://schemas.openxmlformats.org/officeDocument/2006/relationships/slide" Target="slides/slide34.xml"/><Relationship Id="rId10" Type="http://schemas.openxmlformats.org/officeDocument/2006/relationships/slide" Target="slides/slide13.xml"/><Relationship Id="rId19" Type="http://schemas.openxmlformats.org/officeDocument/2006/relationships/slide" Target="slides/slide28.xml"/><Relationship Id="rId4" Type="http://schemas.openxmlformats.org/officeDocument/2006/relationships/slide" Target="slides/slide6.xml"/><Relationship Id="rId9" Type="http://schemas.openxmlformats.org/officeDocument/2006/relationships/slide" Target="slides/slide12.xml"/><Relationship Id="rId14" Type="http://schemas.openxmlformats.org/officeDocument/2006/relationships/slide" Target="slides/slide18.xml"/><Relationship Id="rId22"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4219681" cy="3432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cs typeface="+mn-cs"/>
              </a:defRPr>
            </a:lvl1pPr>
          </a:lstStyle>
          <a:p>
            <a:pPr>
              <a:defRPr/>
            </a:pPr>
            <a:endParaRPr lang="it-IT"/>
          </a:p>
        </p:txBody>
      </p:sp>
      <p:sp>
        <p:nvSpPr>
          <p:cNvPr id="70659" name="Rectangle 3"/>
          <p:cNvSpPr>
            <a:spLocks noGrp="1" noChangeArrowheads="1"/>
          </p:cNvSpPr>
          <p:nvPr>
            <p:ph type="dt" sz="quarter" idx="1"/>
          </p:nvPr>
        </p:nvSpPr>
        <p:spPr bwMode="auto">
          <a:xfrm>
            <a:off x="5518044" y="0"/>
            <a:ext cx="4219681" cy="3432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cs typeface="+mn-cs"/>
              </a:defRPr>
            </a:lvl1pPr>
          </a:lstStyle>
          <a:p>
            <a:pPr>
              <a:defRPr/>
            </a:pPr>
            <a:fld id="{6A6F0CE8-A04E-4FAA-AF7F-C2E858E36292}" type="datetime1">
              <a:rPr lang="it-IT"/>
              <a:pPr>
                <a:defRPr/>
              </a:pPr>
              <a:t>04/03/2016</a:t>
            </a:fld>
            <a:endParaRPr lang="it-IT"/>
          </a:p>
        </p:txBody>
      </p:sp>
      <p:sp>
        <p:nvSpPr>
          <p:cNvPr id="70660" name="Rectangle 4"/>
          <p:cNvSpPr>
            <a:spLocks noGrp="1" noChangeArrowheads="1"/>
          </p:cNvSpPr>
          <p:nvPr>
            <p:ph type="ftr" sz="quarter" idx="2"/>
          </p:nvPr>
        </p:nvSpPr>
        <p:spPr bwMode="auto">
          <a:xfrm>
            <a:off x="0" y="6514765"/>
            <a:ext cx="4219681" cy="3432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cs typeface="+mn-cs"/>
              </a:defRPr>
            </a:lvl1pPr>
          </a:lstStyle>
          <a:p>
            <a:pPr>
              <a:defRPr/>
            </a:pPr>
            <a:r>
              <a:rPr lang="it-IT" smtClean="0"/>
              <a:t>luxwhc/valutazione</a:t>
            </a:r>
            <a:endParaRPr lang="it-IT"/>
          </a:p>
        </p:txBody>
      </p:sp>
      <p:sp>
        <p:nvSpPr>
          <p:cNvPr id="70661" name="Rectangle 5"/>
          <p:cNvSpPr>
            <a:spLocks noGrp="1" noChangeArrowheads="1"/>
          </p:cNvSpPr>
          <p:nvPr>
            <p:ph type="sldNum" sz="quarter" idx="3"/>
          </p:nvPr>
        </p:nvSpPr>
        <p:spPr bwMode="auto">
          <a:xfrm>
            <a:off x="5518044" y="6514765"/>
            <a:ext cx="4219681" cy="3432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cs typeface="+mn-cs"/>
              </a:defRPr>
            </a:lvl1pPr>
          </a:lstStyle>
          <a:p>
            <a:pPr>
              <a:defRPr/>
            </a:pPr>
            <a:fld id="{DD34317A-7D8F-477F-B9F9-E4D027455EFA}" type="slidenum">
              <a:rPr lang="it-IT"/>
              <a:pPr>
                <a:defRPr/>
              </a:pPr>
              <a:t>‹N›</a:t>
            </a:fld>
            <a:endParaRPr lang="it-IT"/>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219681" cy="3432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cs typeface="+mn-cs"/>
              </a:defRPr>
            </a:lvl1pPr>
          </a:lstStyle>
          <a:p>
            <a:pPr>
              <a:defRPr/>
            </a:pPr>
            <a:endParaRPr lang="it-IT"/>
          </a:p>
        </p:txBody>
      </p:sp>
      <p:sp>
        <p:nvSpPr>
          <p:cNvPr id="36867" name="Rectangle 3"/>
          <p:cNvSpPr>
            <a:spLocks noGrp="1" noChangeArrowheads="1"/>
          </p:cNvSpPr>
          <p:nvPr>
            <p:ph type="dt" idx="1"/>
          </p:nvPr>
        </p:nvSpPr>
        <p:spPr bwMode="auto">
          <a:xfrm>
            <a:off x="5518044" y="0"/>
            <a:ext cx="4219681" cy="3432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cs typeface="+mn-cs"/>
              </a:defRPr>
            </a:lvl1pPr>
          </a:lstStyle>
          <a:p>
            <a:pPr>
              <a:defRPr/>
            </a:pPr>
            <a:fld id="{37CA30AE-2909-498A-B8D6-FB742F1F805C}" type="datetime1">
              <a:rPr lang="it-IT"/>
              <a:pPr>
                <a:defRPr/>
              </a:pPr>
              <a:t>04/03/2016</a:t>
            </a:fld>
            <a:endParaRPr lang="it-IT"/>
          </a:p>
        </p:txBody>
      </p:sp>
      <p:sp>
        <p:nvSpPr>
          <p:cNvPr id="122884" name="Rectangle 4"/>
          <p:cNvSpPr>
            <a:spLocks noGrp="1" noRot="1" noChangeAspect="1" noChangeArrowheads="1" noTextEdit="1"/>
          </p:cNvSpPr>
          <p:nvPr>
            <p:ph type="sldImg" idx="2"/>
          </p:nvPr>
        </p:nvSpPr>
        <p:spPr bwMode="auto">
          <a:xfrm>
            <a:off x="3154363" y="514350"/>
            <a:ext cx="3430587" cy="25717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1298364" y="3256823"/>
            <a:ext cx="7140998" cy="30857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6870" name="Rectangle 6"/>
          <p:cNvSpPr>
            <a:spLocks noGrp="1" noChangeArrowheads="1"/>
          </p:cNvSpPr>
          <p:nvPr>
            <p:ph type="ftr" sz="quarter" idx="4"/>
          </p:nvPr>
        </p:nvSpPr>
        <p:spPr bwMode="auto">
          <a:xfrm>
            <a:off x="0" y="6514765"/>
            <a:ext cx="4219681" cy="3432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cs typeface="+mn-cs"/>
              </a:defRPr>
            </a:lvl1pPr>
          </a:lstStyle>
          <a:p>
            <a:pPr>
              <a:defRPr/>
            </a:pPr>
            <a:r>
              <a:rPr lang="it-IT" smtClean="0"/>
              <a:t>luxwhc/valutazione</a:t>
            </a:r>
            <a:endParaRPr lang="it-IT"/>
          </a:p>
        </p:txBody>
      </p:sp>
      <p:sp>
        <p:nvSpPr>
          <p:cNvPr id="36871" name="Rectangle 7"/>
          <p:cNvSpPr>
            <a:spLocks noGrp="1" noChangeArrowheads="1"/>
          </p:cNvSpPr>
          <p:nvPr>
            <p:ph type="sldNum" sz="quarter" idx="5"/>
          </p:nvPr>
        </p:nvSpPr>
        <p:spPr bwMode="auto">
          <a:xfrm>
            <a:off x="5518044" y="6514765"/>
            <a:ext cx="4219681" cy="3432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cs typeface="+mn-cs"/>
              </a:defRPr>
            </a:lvl1pPr>
          </a:lstStyle>
          <a:p>
            <a:pPr>
              <a:defRPr/>
            </a:pPr>
            <a:fld id="{2F161193-43D0-4BCC-9B0D-CB3B564892B3}" type="slidenum">
              <a:rPr lang="it-IT"/>
              <a:pPr>
                <a:defRPr/>
              </a:pPr>
              <a:t>‹N›</a:t>
            </a:fld>
            <a:endParaRPr lang="it-IT"/>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data 3"/>
          <p:cNvSpPr>
            <a:spLocks noGrp="1"/>
          </p:cNvSpPr>
          <p:nvPr>
            <p:ph type="dt" idx="10"/>
          </p:nvPr>
        </p:nvSpPr>
        <p:spPr/>
        <p:txBody>
          <a:bodyPr/>
          <a:lstStyle/>
          <a:p>
            <a:pPr>
              <a:defRPr/>
            </a:pPr>
            <a:fld id="{37CA30AE-2909-498A-B8D6-FB742F1F805C}" type="datetime1">
              <a:rPr lang="it-IT" smtClean="0"/>
              <a:pPr>
                <a:defRPr/>
              </a:pPr>
              <a:t>04/03/2016</a:t>
            </a:fld>
            <a:endParaRPr lang="it-IT"/>
          </a:p>
        </p:txBody>
      </p:sp>
      <p:sp>
        <p:nvSpPr>
          <p:cNvPr id="5" name="Segnaposto piè di pagina 4"/>
          <p:cNvSpPr>
            <a:spLocks noGrp="1"/>
          </p:cNvSpPr>
          <p:nvPr>
            <p:ph type="ftr" sz="quarter" idx="11"/>
          </p:nvPr>
        </p:nvSpPr>
        <p:spPr/>
        <p:txBody>
          <a:bodyPr/>
          <a:lstStyle/>
          <a:p>
            <a:pPr>
              <a:defRPr/>
            </a:pPr>
            <a:r>
              <a:rPr lang="it-IT" smtClean="0"/>
              <a:t>luxwhc/valutazione</a:t>
            </a:r>
            <a:endParaRPr lang="it-IT"/>
          </a:p>
        </p:txBody>
      </p:sp>
      <p:sp>
        <p:nvSpPr>
          <p:cNvPr id="6" name="Segnaposto numero diapositiva 5"/>
          <p:cNvSpPr>
            <a:spLocks noGrp="1"/>
          </p:cNvSpPr>
          <p:nvPr>
            <p:ph type="sldNum" sz="quarter" idx="12"/>
          </p:nvPr>
        </p:nvSpPr>
        <p:spPr/>
        <p:txBody>
          <a:bodyPr/>
          <a:lstStyle/>
          <a:p>
            <a:pPr>
              <a:defRPr/>
            </a:pPr>
            <a:fld id="{2F161193-43D0-4BCC-9B0D-CB3B564892B3}" type="slidenum">
              <a:rPr lang="it-IT"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4059B625-2D8F-4198-86D6-FC82203701F7}" type="slidenum">
              <a:rPr lang="it-IT" smtClean="0"/>
              <a:pPr>
                <a:defRPr/>
              </a:pPr>
              <a:t>10</a:t>
            </a:fld>
            <a:endParaRPr lang="it-IT" smtClean="0"/>
          </a:p>
        </p:txBody>
      </p:sp>
      <p:sp>
        <p:nvSpPr>
          <p:cNvPr id="129027" name="Rectangle 2"/>
          <p:cNvSpPr>
            <a:spLocks noGrp="1" noRot="1" noChangeAspect="1" noChangeArrowheads="1" noTextEdit="1"/>
          </p:cNvSpPr>
          <p:nvPr>
            <p:ph type="sldImg"/>
          </p:nvPr>
        </p:nvSpPr>
        <p:spPr>
          <a:xfrm>
            <a:off x="1339850" y="460375"/>
            <a:ext cx="2674938" cy="2006600"/>
          </a:xfrm>
          <a:ln/>
        </p:spPr>
      </p:sp>
      <p:sp>
        <p:nvSpPr>
          <p:cNvPr id="129028" name="Rectangle 3"/>
          <p:cNvSpPr>
            <a:spLocks noGrp="1" noChangeArrowheads="1"/>
          </p:cNvSpPr>
          <p:nvPr>
            <p:ph type="body" idx="1"/>
          </p:nvPr>
        </p:nvSpPr>
        <p:spPr>
          <a:xfrm>
            <a:off x="548382" y="2636912"/>
            <a:ext cx="8640959" cy="3888432"/>
          </a:xfrm>
          <a:noFill/>
          <a:ln/>
        </p:spPr>
        <p:txBody>
          <a:bodyPr>
            <a:normAutofit/>
          </a:bodyPr>
          <a:lstStyle/>
          <a:p>
            <a:pPr eaLnBrk="1" hangingPunct="1">
              <a:lnSpc>
                <a:spcPct val="110000"/>
              </a:lnSpc>
            </a:pPr>
            <a:r>
              <a:rPr lang="it-IT" sz="1400" dirty="0" smtClean="0">
                <a:latin typeface="Arial" charset="0"/>
              </a:rPr>
              <a:t>Il trasporto in auto o pullmino è oggi la regola, e </a:t>
            </a:r>
            <a:r>
              <a:rPr lang="it-IT" sz="1400" smtClean="0">
                <a:latin typeface="Arial" charset="0"/>
              </a:rPr>
              <a:t>tutti comprensibilmente vogliono </a:t>
            </a:r>
            <a:r>
              <a:rPr lang="it-IT" sz="1400" dirty="0" smtClean="0">
                <a:latin typeface="Arial" charset="0"/>
              </a:rPr>
              <a:t>che avvenga con manovre semplici e non faticose.</a:t>
            </a:r>
          </a:p>
          <a:p>
            <a:pPr eaLnBrk="1" hangingPunct="1">
              <a:lnSpc>
                <a:spcPct val="110000"/>
              </a:lnSpc>
            </a:pPr>
            <a:r>
              <a:rPr lang="it-IT" sz="1400" dirty="0" smtClean="0">
                <a:latin typeface="Arial" charset="0"/>
              </a:rPr>
              <a:t>Se la carica in auto, è meglio pieghevole o rigida? Deve abbattersi anche lo schienale?</a:t>
            </a:r>
          </a:p>
          <a:p>
            <a:pPr eaLnBrk="1" hangingPunct="1">
              <a:lnSpc>
                <a:spcPct val="110000"/>
              </a:lnSpc>
            </a:pPr>
            <a:r>
              <a:rPr lang="it-IT" sz="1400" dirty="0" smtClean="0">
                <a:latin typeface="Arial" charset="0"/>
              </a:rPr>
              <a:t>La portata della pedana e il peso della carrozzina elettronica</a:t>
            </a:r>
          </a:p>
          <a:p>
            <a:pPr eaLnBrk="1" hangingPunct="1">
              <a:lnSpc>
                <a:spcPct val="110000"/>
              </a:lnSpc>
            </a:pPr>
            <a:r>
              <a:rPr lang="it-IT" sz="1400" dirty="0" smtClean="0">
                <a:latin typeface="Arial" charset="0"/>
              </a:rPr>
              <a:t>La larghezza della pedana</a:t>
            </a:r>
          </a:p>
          <a:p>
            <a:pPr eaLnBrk="1" hangingPunct="1">
              <a:lnSpc>
                <a:spcPct val="110000"/>
              </a:lnSpc>
            </a:pPr>
            <a:r>
              <a:rPr lang="it-IT" sz="1400" dirty="0" smtClean="0">
                <a:latin typeface="Arial" charset="0"/>
              </a:rPr>
              <a:t>La rampa e la fatica a spingere la manuale</a:t>
            </a:r>
          </a:p>
          <a:p>
            <a:pPr eaLnBrk="1" hangingPunct="1">
              <a:lnSpc>
                <a:spcPct val="110000"/>
              </a:lnSpc>
            </a:pPr>
            <a:r>
              <a:rPr lang="it-IT" sz="1400" dirty="0" smtClean="0">
                <a:latin typeface="Arial" charset="0"/>
              </a:rPr>
              <a:t>L’altezza del vano e dell’apertura</a:t>
            </a:r>
          </a:p>
        </p:txBody>
      </p:sp>
      <p:sp>
        <p:nvSpPr>
          <p:cNvPr id="129029" name="Segnaposto data 4"/>
          <p:cNvSpPr>
            <a:spLocks noGrp="1"/>
          </p:cNvSpPr>
          <p:nvPr>
            <p:ph type="dt" sz="quarter" idx="1"/>
          </p:nvPr>
        </p:nvSpPr>
        <p:spPr/>
        <p:txBody>
          <a:bodyPr/>
          <a:lstStyle/>
          <a:p>
            <a:pPr>
              <a:defRPr/>
            </a:pPr>
            <a:fld id="{670FC6F5-E007-4DA6-AD06-D9B738251233}" type="datetime1">
              <a:rPr lang="it-IT" smtClean="0"/>
              <a:pPr>
                <a:defRPr/>
              </a:pPr>
              <a:t>04/03/2016</a:t>
            </a:fld>
            <a:endParaRPr lang="it-IT" smtClean="0"/>
          </a:p>
        </p:txBody>
      </p:sp>
      <p:sp>
        <p:nvSpPr>
          <p:cNvPr id="129030" name="Segnaposto piè di pagina 5"/>
          <p:cNvSpPr>
            <a:spLocks noGrp="1"/>
          </p:cNvSpPr>
          <p:nvPr>
            <p:ph type="ftr" sz="quarter" idx="4"/>
          </p:nvPr>
        </p:nvSpPr>
        <p:spPr/>
        <p:txBody>
          <a:bodyPr/>
          <a:lstStyle/>
          <a:p>
            <a:pPr>
              <a:defRPr/>
            </a:pPr>
            <a:r>
              <a:rPr lang="it-IT" smtClean="0"/>
              <a:t>luxwhc/valutazione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4EB6322C-896C-435E-80BE-4E6995E2075D}" type="slidenum">
              <a:rPr lang="it-IT" smtClean="0"/>
              <a:pPr>
                <a:defRPr/>
              </a:pPr>
              <a:t>11</a:t>
            </a:fld>
            <a:endParaRPr lang="it-IT" smtClean="0"/>
          </a:p>
        </p:txBody>
      </p:sp>
      <p:sp>
        <p:nvSpPr>
          <p:cNvPr id="130051" name="Rectangle 2"/>
          <p:cNvSpPr>
            <a:spLocks noGrp="1" noRot="1" noChangeAspect="1" noChangeArrowheads="1" noTextEdit="1"/>
          </p:cNvSpPr>
          <p:nvPr>
            <p:ph type="sldImg"/>
          </p:nvPr>
        </p:nvSpPr>
        <p:spPr>
          <a:xfrm>
            <a:off x="1773238" y="333375"/>
            <a:ext cx="2474912" cy="1855788"/>
          </a:xfrm>
          <a:ln/>
        </p:spPr>
      </p:sp>
      <p:sp>
        <p:nvSpPr>
          <p:cNvPr id="130052" name="Rectangle 3"/>
          <p:cNvSpPr>
            <a:spLocks noGrp="1" noChangeArrowheads="1"/>
          </p:cNvSpPr>
          <p:nvPr>
            <p:ph type="body" idx="1"/>
          </p:nvPr>
        </p:nvSpPr>
        <p:spPr>
          <a:xfrm>
            <a:off x="404366" y="2564904"/>
            <a:ext cx="8784976" cy="3888432"/>
          </a:xfrm>
          <a:ln/>
        </p:spPr>
        <p:txBody>
          <a:bodyPr>
            <a:normAutofit lnSpcReduction="10000"/>
          </a:bodyPr>
          <a:lstStyle/>
          <a:p>
            <a:pPr eaLnBrk="1" hangingPunct="1">
              <a:defRPr/>
            </a:pPr>
            <a:r>
              <a:rPr lang="it-IT" sz="1400" dirty="0" smtClean="0">
                <a:latin typeface="Arial" charset="0"/>
              </a:rPr>
              <a:t>Facciamoci un’idea della capacità e disponibilità e numero dei caregiver, che sono  interlocutori essenziali. Più sono, più rischio c’è che usino male il sistema (ma esistono anche ottimi assistenti!): c’è chi trova ottime soluzioni da solo (la madre di Mariella e i sostegni al bacino e al tronco) e c’è chi si procura più di una volta una UDP da cuscino usato male</a:t>
            </a:r>
          </a:p>
          <a:p>
            <a:pPr marL="84138" indent="-84138" eaLnBrk="1" hangingPunct="1">
              <a:buFontTx/>
              <a:buChar char="•"/>
              <a:defRPr/>
            </a:pPr>
            <a:r>
              <a:rPr lang="it-IT" sz="1400" dirty="0" smtClean="0">
                <a:latin typeface="Arial" charset="0"/>
              </a:rPr>
              <a:t>Fanno attenzione a posizionare come si deve? Ne capiscono l’importanza? (pensiamo ai problemi di uso della reclinazione o degli appoggiagambe regolabili)</a:t>
            </a:r>
          </a:p>
          <a:p>
            <a:pPr marL="84138" indent="-84138" eaLnBrk="1" hangingPunct="1">
              <a:buFontTx/>
              <a:buChar char="•"/>
              <a:defRPr/>
            </a:pPr>
            <a:r>
              <a:rPr lang="it-IT" sz="1400" dirty="0" smtClean="0">
                <a:latin typeface="Arial" charset="0"/>
              </a:rPr>
              <a:t>Riescono a capire quando “è fuori posto”? </a:t>
            </a:r>
          </a:p>
          <a:p>
            <a:pPr marL="84138" indent="-84138" eaLnBrk="1" hangingPunct="1">
              <a:buFontTx/>
              <a:buChar char="•"/>
              <a:defRPr/>
            </a:pPr>
            <a:r>
              <a:rPr lang="it-IT" sz="1400" dirty="0" smtClean="0">
                <a:latin typeface="Arial" charset="0"/>
              </a:rPr>
              <a:t>Riescono a  “metterlo a posto? Fanno attenzione alle parti da regolare?</a:t>
            </a:r>
          </a:p>
          <a:p>
            <a:pPr marL="84138" indent="-84138" eaLnBrk="1" hangingPunct="1">
              <a:buFontTx/>
              <a:buChar char="•"/>
              <a:defRPr/>
            </a:pPr>
            <a:r>
              <a:rPr lang="it-IT" sz="1400" dirty="0" smtClean="0">
                <a:latin typeface="Arial" charset="0"/>
              </a:rPr>
              <a:t>Se pensiamo ad un ausilio che potrebbe richiedere spesso degli aggiustamenti, chiediamoci se potrà essere usato bene e addestriamo con la necessaria pazienza</a:t>
            </a:r>
          </a:p>
          <a:p>
            <a:pPr eaLnBrk="1" hangingPunct="1">
              <a:defRPr/>
            </a:pPr>
            <a:r>
              <a:rPr lang="it-IT" sz="1400" i="1" dirty="0" smtClean="0">
                <a:latin typeface="Arial" charset="0"/>
              </a:rPr>
              <a:t>Alcuni passeggini per bambini devono la loro fortuna al fatto che sono facilissimi da usare (ma purtroppo anche molto inadatti …)</a:t>
            </a:r>
          </a:p>
          <a:p>
            <a:pPr eaLnBrk="1" hangingPunct="1">
              <a:defRPr/>
            </a:pPr>
            <a:r>
              <a:rPr lang="it-IT" sz="1400" dirty="0" smtClean="0">
                <a:latin typeface="Arial" charset="0"/>
              </a:rPr>
              <a:t>Capita che si assegni una carrozzina o un sistema di postura complesso senza chiedersi se potrà essere usata bene: quanti errori si fanno per questa mancanza! (tant’è che in alcuni centri per la postura si è sentita l’esigenza di preparare delle videocassette per addestrare i caregiver!) </a:t>
            </a:r>
          </a:p>
          <a:p>
            <a:pPr eaLnBrk="1" hangingPunct="1">
              <a:defRPr/>
            </a:pPr>
            <a:r>
              <a:rPr lang="it-IT" sz="1400" dirty="0" smtClean="0">
                <a:latin typeface="Arial" charset="0"/>
              </a:rPr>
              <a:t>“Vi sembra complicato? Pensate che sarebbe meglio un sistema un po’ meno “perfetto” ma più facile da usare?”</a:t>
            </a:r>
          </a:p>
        </p:txBody>
      </p:sp>
      <p:sp>
        <p:nvSpPr>
          <p:cNvPr id="130053" name="Segnaposto data 4"/>
          <p:cNvSpPr>
            <a:spLocks noGrp="1"/>
          </p:cNvSpPr>
          <p:nvPr>
            <p:ph type="dt" sz="quarter" idx="1"/>
          </p:nvPr>
        </p:nvSpPr>
        <p:spPr/>
        <p:txBody>
          <a:bodyPr/>
          <a:lstStyle/>
          <a:p>
            <a:pPr>
              <a:defRPr/>
            </a:pPr>
            <a:fld id="{4FE79E32-55F9-46D9-8529-995FE3679539}" type="datetime1">
              <a:rPr lang="it-IT" smtClean="0"/>
              <a:pPr>
                <a:defRPr/>
              </a:pPr>
              <a:t>04/03/2016</a:t>
            </a:fld>
            <a:endParaRPr lang="it-IT" smtClean="0"/>
          </a:p>
        </p:txBody>
      </p:sp>
      <p:sp>
        <p:nvSpPr>
          <p:cNvPr id="130054" name="Segnaposto piè di pagina 5"/>
          <p:cNvSpPr>
            <a:spLocks noGrp="1"/>
          </p:cNvSpPr>
          <p:nvPr>
            <p:ph type="ftr" sz="quarter" idx="4"/>
          </p:nvPr>
        </p:nvSpPr>
        <p:spPr/>
        <p:txBody>
          <a:bodyPr/>
          <a:lstStyle/>
          <a:p>
            <a:pPr>
              <a:defRPr/>
            </a:pPr>
            <a:r>
              <a:rPr lang="it-IT" smtClean="0"/>
              <a:t>luxwhc/valutazione</a:t>
            </a:r>
          </a:p>
        </p:txBody>
      </p:sp>
      <p:sp>
        <p:nvSpPr>
          <p:cNvPr id="7" name="CasellaDiTesto 6"/>
          <p:cNvSpPr txBox="1"/>
          <p:nvPr/>
        </p:nvSpPr>
        <p:spPr>
          <a:xfrm>
            <a:off x="4580830" y="512386"/>
            <a:ext cx="3024336" cy="523220"/>
          </a:xfrm>
          <a:prstGeom prst="rect">
            <a:avLst/>
          </a:prstGeom>
          <a:noFill/>
          <a:ln cap="rnd">
            <a:solidFill>
              <a:schemeClr val="tx1"/>
            </a:solidFill>
          </a:ln>
        </p:spPr>
        <p:txBody>
          <a:bodyPr wrap="square" rtlCol="0" anchor="ctr" anchorCtr="0">
            <a:spAutoFit/>
          </a:bodyPr>
          <a:lstStyle/>
          <a:p>
            <a:r>
              <a:rPr lang="it-IT" sz="1400" dirty="0" smtClean="0">
                <a:latin typeface="Tahoma" pitchFamily="34" charset="0"/>
              </a:rPr>
              <a:t>Importante solo per chi è assistito nel posizionamento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F47C6055-DF01-497C-A101-34A60B6EBCF0}" type="slidenum">
              <a:rPr lang="it-IT" smtClean="0"/>
              <a:pPr>
                <a:defRPr/>
              </a:pPr>
              <a:t>12</a:t>
            </a:fld>
            <a:endParaRPr lang="it-IT" smtClean="0"/>
          </a:p>
        </p:txBody>
      </p:sp>
      <p:sp>
        <p:nvSpPr>
          <p:cNvPr id="132099" name="Rectangle 2"/>
          <p:cNvSpPr>
            <a:spLocks noGrp="1" noRot="1" noChangeAspect="1" noChangeArrowheads="1" noTextEdit="1"/>
          </p:cNvSpPr>
          <p:nvPr>
            <p:ph type="sldImg"/>
          </p:nvPr>
        </p:nvSpPr>
        <p:spPr>
          <a:xfrm>
            <a:off x="1339850" y="476250"/>
            <a:ext cx="2560638" cy="1920875"/>
          </a:xfrm>
          <a:ln/>
        </p:spPr>
      </p:sp>
      <p:sp>
        <p:nvSpPr>
          <p:cNvPr id="132100" name="Rectangle 3"/>
          <p:cNvSpPr>
            <a:spLocks noGrp="1" noChangeArrowheads="1"/>
          </p:cNvSpPr>
          <p:nvPr>
            <p:ph type="body" idx="1"/>
          </p:nvPr>
        </p:nvSpPr>
        <p:spPr>
          <a:xfrm>
            <a:off x="548382" y="2636912"/>
            <a:ext cx="8856984" cy="3816361"/>
          </a:xfrm>
          <a:noFill/>
          <a:ln/>
        </p:spPr>
        <p:txBody>
          <a:bodyPr>
            <a:normAutofit lnSpcReduction="10000"/>
          </a:bodyPr>
          <a:lstStyle/>
          <a:p>
            <a:pPr marL="84138" indent="-84138" eaLnBrk="1" hangingPunct="1">
              <a:lnSpc>
                <a:spcPct val="110000"/>
              </a:lnSpc>
            </a:pPr>
            <a:r>
              <a:rPr lang="it-IT" sz="1400" dirty="0" smtClean="0">
                <a:latin typeface="Arial" charset="0"/>
              </a:rPr>
              <a:t>Anzianità vuol dire possibile inadeguatezza (o almeno </a:t>
            </a:r>
            <a:r>
              <a:rPr lang="it-IT" sz="1400" dirty="0" err="1" smtClean="0">
                <a:latin typeface="Arial" charset="0"/>
              </a:rPr>
              <a:t>migliorabilità</a:t>
            </a:r>
            <a:r>
              <a:rPr lang="it-IT" sz="1400" dirty="0" smtClean="0">
                <a:latin typeface="Arial" charset="0"/>
              </a:rPr>
              <a:t>): </a:t>
            </a:r>
          </a:p>
          <a:p>
            <a:pPr marL="541338" lvl="1" indent="-84138" eaLnBrk="1" hangingPunct="1">
              <a:buFontTx/>
              <a:buChar char="•"/>
            </a:pPr>
            <a:r>
              <a:rPr lang="it-IT" sz="1400" dirty="0" smtClean="0">
                <a:latin typeface="Arial" charset="0"/>
              </a:rPr>
              <a:t>Per cambiamenti dell’utente</a:t>
            </a:r>
          </a:p>
          <a:p>
            <a:pPr marL="541338" lvl="1" indent="-84138" eaLnBrk="1" hangingPunct="1">
              <a:buFontTx/>
              <a:buChar char="•"/>
            </a:pPr>
            <a:r>
              <a:rPr lang="it-IT" sz="1400" dirty="0" smtClean="0">
                <a:latin typeface="Arial" charset="0"/>
              </a:rPr>
              <a:t>Perché la tecnologia offre via via di meglio</a:t>
            </a:r>
          </a:p>
          <a:p>
            <a:pPr marL="84138" indent="-84138" eaLnBrk="1" hangingPunct="1"/>
            <a:r>
              <a:rPr lang="it-IT" sz="1400" dirty="0" smtClean="0">
                <a:latin typeface="Arial" charset="0"/>
              </a:rPr>
              <a:t>Condizione generale:</a:t>
            </a:r>
          </a:p>
          <a:p>
            <a:pPr marL="541338" lvl="1" indent="-84138" eaLnBrk="1" hangingPunct="1">
              <a:buFontTx/>
              <a:buChar char="•"/>
            </a:pPr>
            <a:r>
              <a:rPr lang="it-IT" sz="1400" dirty="0" smtClean="0">
                <a:latin typeface="Arial" charset="0"/>
              </a:rPr>
              <a:t>Valutare come è stata trattata</a:t>
            </a:r>
          </a:p>
          <a:p>
            <a:pPr marL="541338" lvl="1" indent="-84138" eaLnBrk="1" hangingPunct="1">
              <a:buFontTx/>
              <a:buChar char="•"/>
            </a:pPr>
            <a:r>
              <a:rPr lang="it-IT" sz="1400" dirty="0" smtClean="0">
                <a:latin typeface="Arial" charset="0"/>
              </a:rPr>
              <a:t>Capire quanto è stata usata</a:t>
            </a:r>
          </a:p>
          <a:p>
            <a:pPr marL="541338" lvl="1" indent="-84138" eaLnBrk="1" hangingPunct="1">
              <a:buFontTx/>
              <a:buChar char="•"/>
            </a:pPr>
            <a:r>
              <a:rPr lang="it-IT" sz="1400" dirty="0" smtClean="0">
                <a:latin typeface="Arial" charset="0"/>
              </a:rPr>
              <a:t>Individuare parti particolarmente soggette a sforzi o logorio</a:t>
            </a:r>
          </a:p>
          <a:p>
            <a:pPr marL="84138" indent="-84138" eaLnBrk="1" hangingPunct="1">
              <a:lnSpc>
                <a:spcPct val="110000"/>
              </a:lnSpc>
            </a:pPr>
            <a:r>
              <a:rPr lang="it-IT" sz="1400" dirty="0" smtClean="0">
                <a:latin typeface="Arial" charset="0"/>
              </a:rPr>
              <a:t>Indagare sui lati positivi e negativi ci dà informazioni preziose sulle esigenze! non è raro che si abbiano informazioni più utili così che chiedendo esplicitamente “che esigenze avete”?</a:t>
            </a:r>
          </a:p>
          <a:p>
            <a:pPr marL="84138" indent="-84138" eaLnBrk="1" hangingPunct="1">
              <a:lnSpc>
                <a:spcPct val="110000"/>
              </a:lnSpc>
            </a:pPr>
            <a:r>
              <a:rPr lang="it-IT" sz="1400" dirty="0" smtClean="0">
                <a:latin typeface="Arial" charset="0"/>
              </a:rPr>
              <a:t>Come sono andate le carrozzine usate in precedenza?</a:t>
            </a:r>
          </a:p>
          <a:p>
            <a:pPr marL="84138" indent="-84138" eaLnBrk="1" hangingPunct="1">
              <a:lnSpc>
                <a:spcPct val="110000"/>
              </a:lnSpc>
            </a:pPr>
            <a:r>
              <a:rPr lang="it-IT" sz="1400" dirty="0" smtClean="0">
                <a:latin typeface="Arial" charset="0"/>
              </a:rPr>
              <a:t>Il tutto per evitare errori già fatti e considerare le soluzioni rivelatesi adatte in precedenza. Questo non esclude affatto che la persona sia tanto soddisfatta della sua “vecchia” carrozzina da volerne una uguale: non è raro, e non va considerata una “sconfitta”! Voler cambiare ad ogni costo sostenendo che “nuovo è meglio” porta a scelte sbagliate e non rispetta l’utente.</a:t>
            </a:r>
          </a:p>
        </p:txBody>
      </p:sp>
      <p:sp>
        <p:nvSpPr>
          <p:cNvPr id="132101" name="Segnaposto data 4"/>
          <p:cNvSpPr>
            <a:spLocks noGrp="1"/>
          </p:cNvSpPr>
          <p:nvPr>
            <p:ph type="dt" sz="quarter" idx="1"/>
          </p:nvPr>
        </p:nvSpPr>
        <p:spPr/>
        <p:txBody>
          <a:bodyPr/>
          <a:lstStyle/>
          <a:p>
            <a:pPr>
              <a:defRPr/>
            </a:pPr>
            <a:fld id="{D52A9FAC-4739-47F4-A5ED-E00BFEFDD59F}" type="datetime1">
              <a:rPr lang="it-IT" smtClean="0"/>
              <a:pPr>
                <a:defRPr/>
              </a:pPr>
              <a:t>04/03/2016</a:t>
            </a:fld>
            <a:endParaRPr lang="it-IT" smtClean="0"/>
          </a:p>
        </p:txBody>
      </p:sp>
      <p:sp>
        <p:nvSpPr>
          <p:cNvPr id="132102" name="Segnaposto piè di pagina 5"/>
          <p:cNvSpPr>
            <a:spLocks noGrp="1"/>
          </p:cNvSpPr>
          <p:nvPr>
            <p:ph type="ftr" sz="quarter" idx="4"/>
          </p:nvPr>
        </p:nvSpPr>
        <p:spPr/>
        <p:txBody>
          <a:bodyPr/>
          <a:lstStyle/>
          <a:p>
            <a:pPr>
              <a:defRPr/>
            </a:pPr>
            <a:r>
              <a:rPr lang="it-IT" smtClean="0"/>
              <a:t>luxwhc/valutazione</a:t>
            </a:r>
          </a:p>
        </p:txBody>
      </p:sp>
      <p:sp>
        <p:nvSpPr>
          <p:cNvPr id="7" name="CasellaDiTesto 6"/>
          <p:cNvSpPr txBox="1"/>
          <p:nvPr/>
        </p:nvSpPr>
        <p:spPr>
          <a:xfrm>
            <a:off x="5012878" y="1124744"/>
            <a:ext cx="2440415" cy="523220"/>
          </a:xfrm>
          <a:prstGeom prst="rect">
            <a:avLst/>
          </a:prstGeom>
          <a:noFill/>
          <a:ln cap="rnd">
            <a:solidFill>
              <a:schemeClr val="tx1"/>
            </a:solidFill>
          </a:ln>
        </p:spPr>
        <p:txBody>
          <a:bodyPr wrap="square" rtlCol="0" anchor="ctr" anchorCtr="0">
            <a:spAutoFit/>
          </a:bodyPr>
          <a:lstStyle/>
          <a:p>
            <a:pPr algn="ctr"/>
            <a:r>
              <a:rPr lang="it-IT" sz="1400" dirty="0" smtClean="0">
                <a:latin typeface="Tahoma" pitchFamily="34" charset="0"/>
              </a:rPr>
              <a:t>Eventualmente, ne commettiamo di nuovi …</a:t>
            </a:r>
          </a:p>
        </p:txBody>
      </p:sp>
      <p:cxnSp>
        <p:nvCxnSpPr>
          <p:cNvPr id="9" name="Connettore 2 8"/>
          <p:cNvCxnSpPr>
            <a:stCxn id="7" idx="1"/>
          </p:cNvCxnSpPr>
          <p:nvPr/>
        </p:nvCxnSpPr>
        <p:spPr>
          <a:xfrm flipH="1" flipV="1">
            <a:off x="3572718" y="836712"/>
            <a:ext cx="1440160" cy="549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720201" y="476672"/>
            <a:ext cx="2380909" cy="307777"/>
          </a:xfrm>
          <a:prstGeom prst="rect">
            <a:avLst/>
          </a:prstGeom>
          <a:noFill/>
          <a:ln cap="rnd">
            <a:solidFill>
              <a:schemeClr val="tx1"/>
            </a:solidFill>
          </a:ln>
        </p:spPr>
        <p:txBody>
          <a:bodyPr wrap="none" rtlCol="0" anchor="ctr" anchorCtr="0">
            <a:spAutoFit/>
          </a:bodyPr>
          <a:lstStyle/>
          <a:p>
            <a:pPr algn="ctr"/>
            <a:r>
              <a:rPr lang="it-IT" sz="1400" dirty="0" smtClean="0">
                <a:latin typeface="Tahoma" pitchFamily="34" charset="0"/>
              </a:rPr>
              <a:t>Vale per i non freschi, ovvio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2505674C-E957-42A0-8E01-4606EDD2FD91}" type="slidenum">
              <a:rPr lang="it-IT" smtClean="0"/>
              <a:pPr>
                <a:defRPr/>
              </a:pPr>
              <a:t>13</a:t>
            </a:fld>
            <a:endParaRPr lang="it-IT" smtClean="0"/>
          </a:p>
        </p:txBody>
      </p:sp>
      <p:sp>
        <p:nvSpPr>
          <p:cNvPr id="131075" name="Rectangle 2"/>
          <p:cNvSpPr>
            <a:spLocks noGrp="1" noRot="1" noChangeAspect="1" noChangeArrowheads="1" noTextEdit="1"/>
          </p:cNvSpPr>
          <p:nvPr>
            <p:ph type="sldImg"/>
          </p:nvPr>
        </p:nvSpPr>
        <p:spPr>
          <a:xfrm>
            <a:off x="2892425" y="514350"/>
            <a:ext cx="2744788" cy="2058988"/>
          </a:xfrm>
          <a:ln/>
        </p:spPr>
      </p:sp>
      <p:sp>
        <p:nvSpPr>
          <p:cNvPr id="131076" name="Rectangle 3"/>
          <p:cNvSpPr>
            <a:spLocks noGrp="1" noChangeArrowheads="1"/>
          </p:cNvSpPr>
          <p:nvPr>
            <p:ph type="body" idx="1"/>
          </p:nvPr>
        </p:nvSpPr>
        <p:spPr>
          <a:xfrm>
            <a:off x="476374" y="3256824"/>
            <a:ext cx="7962988" cy="3196449"/>
          </a:xfrm>
          <a:noFill/>
          <a:ln/>
        </p:spPr>
        <p:txBody>
          <a:bodyPr/>
          <a:lstStyle/>
          <a:p>
            <a:pPr eaLnBrk="1" hangingPunct="1"/>
            <a:r>
              <a:rPr lang="it-IT" sz="1400" dirty="0" err="1" smtClean="0">
                <a:latin typeface="Arial" charset="0"/>
              </a:rPr>
              <a:t>N°</a:t>
            </a:r>
            <a:r>
              <a:rPr lang="it-IT" sz="1400" dirty="0" smtClean="0">
                <a:latin typeface="Arial" charset="0"/>
              </a:rPr>
              <a:t> di carrozzine: Le destinerebbe a usi diversi? Una più posturale e una più “agile”, per esempio. Allora è più probabile che non dobbiamo arrivare a compromessi e possiamo concentrarci su qualità diverse sulle due.</a:t>
            </a:r>
          </a:p>
          <a:p>
            <a:pPr eaLnBrk="1" hangingPunct="1"/>
            <a:endParaRPr lang="it-IT" sz="1400" dirty="0" smtClean="0">
              <a:latin typeface="Arial" charset="0"/>
            </a:endParaRPr>
          </a:p>
          <a:p>
            <a:pPr eaLnBrk="1" hangingPunct="1"/>
            <a:r>
              <a:rPr lang="it-IT" sz="1400" dirty="0" smtClean="0">
                <a:latin typeface="Arial" charset="0"/>
              </a:rPr>
              <a:t>Stabilire se è ancora sfruttabile con le opportune modifiche. Sarebbe peccato abbandonare un ausilio che può essere ancora funzionale. Non poche volte, variando l’assetto di una carrozzina o adeguando le misure di un SDP (Marco </a:t>
            </a:r>
            <a:r>
              <a:rPr lang="it-IT" sz="1400" dirty="0" err="1" smtClean="0">
                <a:latin typeface="Arial" charset="0"/>
              </a:rPr>
              <a:t>Lazzeri</a:t>
            </a:r>
            <a:r>
              <a:rPr lang="it-IT" sz="1400" dirty="0" smtClean="0">
                <a:latin typeface="Arial" charset="0"/>
              </a:rPr>
              <a:t>) l’ausilio diventa adatto.</a:t>
            </a:r>
          </a:p>
        </p:txBody>
      </p:sp>
      <p:sp>
        <p:nvSpPr>
          <p:cNvPr id="131077" name="Segnaposto data 4"/>
          <p:cNvSpPr>
            <a:spLocks noGrp="1"/>
          </p:cNvSpPr>
          <p:nvPr>
            <p:ph type="dt" sz="quarter" idx="1"/>
          </p:nvPr>
        </p:nvSpPr>
        <p:spPr/>
        <p:txBody>
          <a:bodyPr/>
          <a:lstStyle/>
          <a:p>
            <a:pPr>
              <a:defRPr/>
            </a:pPr>
            <a:fld id="{25E2D0D1-D84B-41A3-B6D3-C481CAEF0D3A}" type="datetime1">
              <a:rPr lang="it-IT" smtClean="0"/>
              <a:pPr>
                <a:defRPr/>
              </a:pPr>
              <a:t>04/03/2016</a:t>
            </a:fld>
            <a:endParaRPr lang="it-IT" smtClean="0"/>
          </a:p>
        </p:txBody>
      </p:sp>
      <p:sp>
        <p:nvSpPr>
          <p:cNvPr id="131078" name="Segnaposto piè di pagina 5"/>
          <p:cNvSpPr>
            <a:spLocks noGrp="1"/>
          </p:cNvSpPr>
          <p:nvPr>
            <p:ph type="ftr" sz="quarter" idx="4"/>
          </p:nvPr>
        </p:nvSpPr>
        <p:spPr/>
        <p:txBody>
          <a:bodyPr/>
          <a:lstStyle/>
          <a:p>
            <a:pPr>
              <a:defRPr/>
            </a:pPr>
            <a:r>
              <a:rPr lang="it-IT" smtClean="0"/>
              <a:t>luxwhc/valutazione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pPr>
              <a:defRPr/>
            </a:pPr>
            <a:fld id="{86B0454B-7167-47DF-B99E-2C07E0AB6F0E}" type="slidenum">
              <a:rPr lang="it-IT" smtClean="0"/>
              <a:pPr>
                <a:defRPr/>
              </a:pPr>
              <a:t>14</a:t>
            </a:fld>
            <a:endParaRPr lang="it-IT" smtClean="0"/>
          </a:p>
        </p:txBody>
      </p:sp>
      <p:sp>
        <p:nvSpPr>
          <p:cNvPr id="133123" name="Rectangle 2"/>
          <p:cNvSpPr>
            <a:spLocks noGrp="1" noRot="1" noChangeAspect="1" noChangeArrowheads="1" noTextEdit="1"/>
          </p:cNvSpPr>
          <p:nvPr>
            <p:ph type="sldImg"/>
          </p:nvPr>
        </p:nvSpPr>
        <p:spPr>
          <a:xfrm>
            <a:off x="1628775" y="511175"/>
            <a:ext cx="2576513" cy="1931988"/>
          </a:xfrm>
          <a:ln/>
        </p:spPr>
      </p:sp>
      <p:sp>
        <p:nvSpPr>
          <p:cNvPr id="133124" name="Rectangle 3"/>
          <p:cNvSpPr>
            <a:spLocks noGrp="1" noChangeArrowheads="1"/>
          </p:cNvSpPr>
          <p:nvPr>
            <p:ph type="body" idx="1"/>
          </p:nvPr>
        </p:nvSpPr>
        <p:spPr>
          <a:xfrm>
            <a:off x="404366" y="2708921"/>
            <a:ext cx="8928992" cy="3853920"/>
          </a:xfrm>
          <a:noFill/>
          <a:ln/>
        </p:spPr>
        <p:txBody>
          <a:bodyPr>
            <a:normAutofit/>
          </a:bodyPr>
          <a:lstStyle/>
          <a:p>
            <a:pPr marL="228600" indent="-228600" eaLnBrk="1" hangingPunct="1"/>
            <a:r>
              <a:rPr lang="it-IT" sz="1400" dirty="0" smtClean="0">
                <a:latin typeface="Arial" charset="0"/>
              </a:rPr>
              <a:t>Se lo riteniamo utile, proviamo delle soluzioni che potrebbero essere buone anche se “non in tariffario”:</a:t>
            </a:r>
          </a:p>
          <a:p>
            <a:pPr marL="228600" indent="-228600" eaLnBrk="1" hangingPunct="1">
              <a:buFontTx/>
              <a:buAutoNum type="arabicPeriod"/>
            </a:pPr>
            <a:r>
              <a:rPr lang="it-IT" sz="1400" dirty="0" smtClean="0">
                <a:latin typeface="Arial" charset="0"/>
              </a:rPr>
              <a:t>Gli utenti</a:t>
            </a:r>
            <a:r>
              <a:rPr lang="it-IT" sz="1400" baseline="0" dirty="0" smtClean="0">
                <a:latin typeface="Arial" charset="0"/>
              </a:rPr>
              <a:t> sono interessati, ci dicono che vorrebbero comunque conoscere le opzioni disponibili (vedi studi)</a:t>
            </a:r>
            <a:endParaRPr lang="it-IT" sz="1400" dirty="0" smtClean="0">
              <a:latin typeface="Arial" charset="0"/>
            </a:endParaRP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it-IT" sz="1400" dirty="0" smtClean="0">
                <a:latin typeface="Arial" charset="0"/>
              </a:rPr>
              <a:t>Perché una prova con un sistema “ideale” ma costoso può darci indicazioni che possiamo trasferire su un ausilio più “povero”</a:t>
            </a:r>
          </a:p>
          <a:p>
            <a:pPr marL="228600" indent="-228600" eaLnBrk="1" hangingPunct="1">
              <a:buFontTx/>
              <a:buAutoNum type="arabicPeriod"/>
            </a:pPr>
            <a:r>
              <a:rPr lang="it-IT" sz="1400" dirty="0" smtClean="0">
                <a:latin typeface="Arial" charset="0"/>
              </a:rPr>
              <a:t>Perché è formativo presentare delle opzioni e dargli le possibilità di fare delle scelte: l’obiettivo di contribuire alla maturazione di un utente informato è un risvolto importante della consulenza!</a:t>
            </a:r>
          </a:p>
          <a:p>
            <a:pPr marL="228600" indent="-228600" eaLnBrk="1" hangingPunct="1"/>
            <a:r>
              <a:rPr lang="it-IT" sz="1400" i="1" dirty="0" smtClean="0">
                <a:latin typeface="Arial" charset="0"/>
              </a:rPr>
              <a:t>“Sarà sempre più la preferenza dell’utente a determinare quale ausilio sarà scelto, non il suo costo o la sua facilità di ottenimento.” (</a:t>
            </a:r>
            <a:r>
              <a:rPr lang="it-IT" sz="1400" i="1" dirty="0" err="1" smtClean="0">
                <a:latin typeface="Arial" charset="0"/>
              </a:rPr>
              <a:t>Scherer</a:t>
            </a:r>
            <a:r>
              <a:rPr lang="it-IT" sz="1400" i="1" dirty="0" smtClean="0">
                <a:latin typeface="Arial" charset="0"/>
              </a:rPr>
              <a:t>) </a:t>
            </a:r>
          </a:p>
          <a:p>
            <a:pPr marL="228600" indent="-228600" eaLnBrk="1" hangingPunct="1"/>
            <a:r>
              <a:rPr lang="it-IT" sz="1400" i="1" dirty="0" smtClean="0">
                <a:latin typeface="Arial" charset="0"/>
              </a:rPr>
              <a:t>“È probabile che si andrà verso un sistema di fornitura in cui si lascia più responsabilità di scelta e di spesa all’utente” (Renzo)</a:t>
            </a:r>
          </a:p>
          <a:p>
            <a:pPr marL="228600" indent="-228600" eaLnBrk="1" hangingPunct="1"/>
            <a:r>
              <a:rPr lang="it-IT" sz="1400" dirty="0" smtClean="0">
                <a:latin typeface="Arial" charset="0"/>
              </a:rPr>
              <a:t>Anche se la consulenza non servirà a individuare l’ausilio giusto, avremo comunque fatto qualcosa di buono . Avremo</a:t>
            </a:r>
            <a:r>
              <a:rPr lang="it-IT" sz="1400" dirty="0" smtClean="0"/>
              <a:t>:</a:t>
            </a:r>
          </a:p>
          <a:p>
            <a:pPr marL="228600" indent="-228600" eaLnBrk="1" hangingPunct="1">
              <a:buFontTx/>
              <a:buChar char="•"/>
            </a:pPr>
            <a:r>
              <a:rPr lang="it-IT" sz="1400" dirty="0" smtClean="0">
                <a:latin typeface="Arial" charset="0"/>
              </a:rPr>
              <a:t>Dato informazioni pratiche (molti ci tengono a vedere e provare ausili che gli potrebbero interessare)</a:t>
            </a:r>
          </a:p>
          <a:p>
            <a:pPr marL="228600" indent="-228600" eaLnBrk="1" hangingPunct="1">
              <a:buFontTx/>
              <a:buChar char="•"/>
            </a:pPr>
            <a:r>
              <a:rPr lang="it-IT" sz="1400" dirty="0" smtClean="0">
                <a:latin typeface="Arial" charset="0"/>
              </a:rPr>
              <a:t>Dato un modello di come si può impostare una consulenza rispettosa delle scelte dell’utente, un modello prezioso in condizioni di disabilità.</a:t>
            </a:r>
          </a:p>
        </p:txBody>
      </p:sp>
      <p:sp>
        <p:nvSpPr>
          <p:cNvPr id="133125" name="Segnaposto data 4"/>
          <p:cNvSpPr>
            <a:spLocks noGrp="1"/>
          </p:cNvSpPr>
          <p:nvPr>
            <p:ph type="dt" sz="quarter" idx="1"/>
          </p:nvPr>
        </p:nvSpPr>
        <p:spPr/>
        <p:txBody>
          <a:bodyPr/>
          <a:lstStyle/>
          <a:p>
            <a:pPr>
              <a:defRPr/>
            </a:pPr>
            <a:fld id="{AA188B58-77E7-4C69-A095-5EA603F56418}" type="datetime1">
              <a:rPr lang="it-IT" smtClean="0"/>
              <a:pPr>
                <a:defRPr/>
              </a:pPr>
              <a:t>04/03/2016</a:t>
            </a:fld>
            <a:endParaRPr lang="it-IT" smtClean="0"/>
          </a:p>
        </p:txBody>
      </p:sp>
      <p:sp>
        <p:nvSpPr>
          <p:cNvPr id="133126" name="Segnaposto piè di pagina 5"/>
          <p:cNvSpPr>
            <a:spLocks noGrp="1"/>
          </p:cNvSpPr>
          <p:nvPr>
            <p:ph type="ftr" sz="quarter" idx="4"/>
          </p:nvPr>
        </p:nvSpPr>
        <p:spPr/>
        <p:txBody>
          <a:bodyPr/>
          <a:lstStyle/>
          <a:p>
            <a:pPr>
              <a:defRPr/>
            </a:pPr>
            <a:r>
              <a:rPr lang="it-IT" smtClean="0"/>
              <a:t>luxwhc/valutazione</a:t>
            </a:r>
          </a:p>
        </p:txBody>
      </p:sp>
      <p:sp>
        <p:nvSpPr>
          <p:cNvPr id="133127" name="CasellaDiTesto 6"/>
          <p:cNvSpPr txBox="1">
            <a:spLocks noChangeArrowheads="1"/>
          </p:cNvSpPr>
          <p:nvPr/>
        </p:nvSpPr>
        <p:spPr bwMode="auto">
          <a:xfrm>
            <a:off x="4364806" y="673532"/>
            <a:ext cx="4680520" cy="523220"/>
          </a:xfrm>
          <a:prstGeom prst="rect">
            <a:avLst/>
          </a:prstGeom>
          <a:noFill/>
          <a:ln w="9525" cap="rnd">
            <a:solidFill>
              <a:schemeClr val="tx1"/>
            </a:solidFill>
            <a:miter lim="800000"/>
            <a:headEnd/>
            <a:tailEnd/>
          </a:ln>
        </p:spPr>
        <p:txBody>
          <a:bodyPr wrap="square" anchor="ctr">
            <a:spAutoFit/>
          </a:bodyPr>
          <a:lstStyle/>
          <a:p>
            <a:pPr algn="ctr"/>
            <a:r>
              <a:rPr lang="it-IT" sz="1400" dirty="0">
                <a:latin typeface="Tahoma" pitchFamily="34" charset="0"/>
              </a:rPr>
              <a:t>Ai colleghi lo raccomando senza remore, per i rivenditori è più </a:t>
            </a:r>
            <a:r>
              <a:rPr lang="it-IT" sz="1400" dirty="0" smtClean="0">
                <a:latin typeface="Tahoma" pitchFamily="34" charset="0"/>
              </a:rPr>
              <a:t>delicato – ma con sensibilità lo possono fare</a:t>
            </a:r>
            <a:endParaRPr lang="it-IT" sz="1400" dirty="0">
              <a:latin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a:defRPr/>
            </a:pPr>
            <a:fld id="{B87C483D-AEB8-440C-B6CA-6D5A94ECE006}" type="slidenum">
              <a:rPr lang="it-IT" smtClean="0"/>
              <a:pPr>
                <a:defRPr/>
              </a:pPr>
              <a:t>15</a:t>
            </a:fld>
            <a:endParaRPr lang="it-IT" smtClean="0"/>
          </a:p>
        </p:txBody>
      </p:sp>
      <p:sp>
        <p:nvSpPr>
          <p:cNvPr id="135171" name="Rectangle 2"/>
          <p:cNvSpPr>
            <a:spLocks noGrp="1" noRot="1" noChangeAspect="1" noChangeArrowheads="1" noTextEdit="1"/>
          </p:cNvSpPr>
          <p:nvPr>
            <p:ph type="sldImg"/>
          </p:nvPr>
        </p:nvSpPr>
        <p:spPr>
          <a:xfrm>
            <a:off x="3644900" y="260350"/>
            <a:ext cx="2593975" cy="1944688"/>
          </a:xfrm>
          <a:ln/>
        </p:spPr>
      </p:sp>
      <p:sp>
        <p:nvSpPr>
          <p:cNvPr id="56324" name="Rectangle 3"/>
          <p:cNvSpPr>
            <a:spLocks noGrp="1" noChangeArrowheads="1"/>
          </p:cNvSpPr>
          <p:nvPr>
            <p:ph type="body" idx="1"/>
          </p:nvPr>
        </p:nvSpPr>
        <p:spPr>
          <a:xfrm>
            <a:off x="620390" y="2348880"/>
            <a:ext cx="8352927" cy="4176464"/>
          </a:xfrm>
          <a:ln/>
        </p:spPr>
        <p:txBody>
          <a:bodyPr>
            <a:normAutofit/>
          </a:bodyPr>
          <a:lstStyle/>
          <a:p>
            <a:pPr algn="ctr" eaLnBrk="1" hangingPunct="1">
              <a:defRPr/>
            </a:pPr>
            <a:r>
              <a:rPr lang="it-IT" sz="1400" b="1" dirty="0" smtClean="0">
                <a:latin typeface="Arial" charset="0"/>
              </a:rPr>
              <a:t>Non devo approfondire: è un lucido-indice</a:t>
            </a:r>
          </a:p>
          <a:p>
            <a:pPr eaLnBrk="1" hangingPunct="1">
              <a:defRPr/>
            </a:pPr>
            <a:r>
              <a:rPr lang="it-IT" dirty="0" smtClean="0">
                <a:latin typeface="Arial" charset="0"/>
              </a:rPr>
              <a:t>Abbiamo fin qui chiacchierato … (e magari osservato informalmente)</a:t>
            </a:r>
          </a:p>
          <a:p>
            <a:pPr eaLnBrk="1" hangingPunct="1">
              <a:defRPr/>
            </a:pPr>
            <a:r>
              <a:rPr lang="it-IT" b="1" i="1" dirty="0" smtClean="0">
                <a:latin typeface="Arial" charset="0"/>
              </a:rPr>
              <a:t>Ora cominciamo ad osservare e palpare – e però non consideriamo conclusa la parte basata sul colloquio: continuiamo a parlare, per informare e per chiedere</a:t>
            </a:r>
            <a:endParaRPr lang="it-IT" dirty="0" smtClean="0">
              <a:latin typeface="Arial" charset="0"/>
            </a:endParaRPr>
          </a:p>
          <a:p>
            <a:pPr eaLnBrk="1" hangingPunct="1">
              <a:defRPr/>
            </a:pPr>
            <a:r>
              <a:rPr lang="it-IT" dirty="0" smtClean="0">
                <a:latin typeface="Arial" charset="0"/>
              </a:rPr>
              <a:t>Usiamo occhi e mani per definire come è seduto e come si muove </a:t>
            </a:r>
          </a:p>
          <a:p>
            <a:pPr eaLnBrk="1" hangingPunct="1">
              <a:defRPr/>
            </a:pPr>
            <a:r>
              <a:rPr lang="it-IT" dirty="0" smtClean="0">
                <a:latin typeface="Arial" charset="0"/>
              </a:rPr>
              <a:t>Gli diciamo:</a:t>
            </a:r>
          </a:p>
          <a:p>
            <a:pPr marL="265113" lvl="1" indent="-84138" eaLnBrk="1" hangingPunct="1">
              <a:buFontTx/>
              <a:buChar char="•"/>
              <a:defRPr/>
            </a:pPr>
            <a:r>
              <a:rPr lang="it-IT" dirty="0" smtClean="0">
                <a:latin typeface="Arial" charset="0"/>
              </a:rPr>
              <a:t>Cosa cerchiamo di capire (“vediamo precisamente in che posizione è …”); se si sono presentati dichiarando un problema specifico, magari gli sembra strano che osserviamo altro: chiariamo che la postura è integrata.</a:t>
            </a:r>
          </a:p>
          <a:p>
            <a:pPr marL="265113" lvl="1" indent="-84138" eaLnBrk="1" hangingPunct="1">
              <a:buFontTx/>
              <a:buChar char="•"/>
              <a:defRPr/>
            </a:pPr>
            <a:r>
              <a:rPr lang="it-IT" dirty="0" smtClean="0">
                <a:latin typeface="Arial" charset="0"/>
              </a:rPr>
              <a:t>Perché cerchiamo di capirlo (“così cominciamo a immaginare come potrebbe essere una carrozzina che dia una buona postura”)</a:t>
            </a:r>
          </a:p>
          <a:p>
            <a:pPr marL="265113" lvl="1" indent="-84138" eaLnBrk="1" hangingPunct="1">
              <a:buFontTx/>
              <a:buChar char="•"/>
              <a:defRPr/>
            </a:pPr>
            <a:r>
              <a:rPr lang="it-IT" dirty="0" smtClean="0">
                <a:latin typeface="Arial" charset="0"/>
              </a:rPr>
              <a:t>Come cerchiamo di capirlo ( “ho bisogno di dare un’occhiata / palpare / fare una prova …” )</a:t>
            </a:r>
          </a:p>
          <a:p>
            <a:pPr eaLnBrk="1" hangingPunct="1">
              <a:defRPr/>
            </a:pPr>
            <a:r>
              <a:rPr lang="it-IT" dirty="0" smtClean="0">
                <a:latin typeface="Arial" charset="0"/>
              </a:rPr>
              <a:t>Guardiamo con la curiosità di chi cerca di capire, non con lo sguardo scrutatore di chi giudica … Si possono sentire sotto esame (“lo so che sono seduto storto”: mica colpa sua!)</a:t>
            </a:r>
          </a:p>
          <a:p>
            <a:pPr eaLnBrk="1" hangingPunct="1">
              <a:defRPr/>
            </a:pPr>
            <a:r>
              <a:rPr lang="it-IT" dirty="0" smtClean="0">
                <a:latin typeface="Arial" charset="0"/>
              </a:rPr>
              <a:t>… spieghiamo con semplicità, parliamo in modo da incoraggiare il loro contributo</a:t>
            </a:r>
          </a:p>
          <a:p>
            <a:pPr eaLnBrk="1" hangingPunct="1">
              <a:defRPr/>
            </a:pPr>
            <a:r>
              <a:rPr lang="it-IT" dirty="0" smtClean="0">
                <a:latin typeface="Arial" charset="0"/>
              </a:rPr>
              <a:t>Chiariamo che il loro contributo è vitale</a:t>
            </a:r>
          </a:p>
          <a:p>
            <a:pPr eaLnBrk="1" hangingPunct="1">
              <a:defRPr/>
            </a:pPr>
            <a:r>
              <a:rPr lang="it-IT" dirty="0" smtClean="0">
                <a:latin typeface="Arial" charset="0"/>
              </a:rPr>
              <a:t>Continuiamo a fare le domande che ci vengono in mente e chiediamo se i problemi che ci sembra di rilevare li sente anche lui. </a:t>
            </a:r>
          </a:p>
        </p:txBody>
      </p:sp>
      <p:sp>
        <p:nvSpPr>
          <p:cNvPr id="135173" name="CasellaDiTesto 4"/>
          <p:cNvSpPr txBox="1">
            <a:spLocks noChangeArrowheads="1"/>
          </p:cNvSpPr>
          <p:nvPr/>
        </p:nvSpPr>
        <p:spPr bwMode="auto">
          <a:xfrm>
            <a:off x="6391850" y="1309991"/>
            <a:ext cx="3157532" cy="369332"/>
          </a:xfrm>
          <a:prstGeom prst="rect">
            <a:avLst/>
          </a:prstGeom>
          <a:noFill/>
          <a:ln w="9525" cap="rnd">
            <a:solidFill>
              <a:schemeClr val="tx1"/>
            </a:solidFill>
            <a:miter lim="800000"/>
            <a:headEnd/>
            <a:tailEnd/>
          </a:ln>
        </p:spPr>
        <p:txBody>
          <a:bodyPr wrap="none" anchor="ctr">
            <a:spAutoFit/>
          </a:bodyPr>
          <a:lstStyle/>
          <a:p>
            <a:pPr algn="ctr"/>
            <a:r>
              <a:rPr lang="it-IT" sz="1800" dirty="0">
                <a:latin typeface="Tahoma" pitchFamily="34" charset="0"/>
              </a:rPr>
              <a:t>Se non è la </a:t>
            </a:r>
            <a:r>
              <a:rPr lang="it-IT" sz="1800" dirty="0">
                <a:latin typeface="Tahoma" pitchFamily="34" charset="0"/>
                <a:cs typeface="Tahoma" pitchFamily="34" charset="0"/>
              </a:rPr>
              <a:t>prima carrozzina!</a:t>
            </a:r>
          </a:p>
        </p:txBody>
      </p:sp>
      <p:sp>
        <p:nvSpPr>
          <p:cNvPr id="135174" name="Segnaposto data 5"/>
          <p:cNvSpPr>
            <a:spLocks noGrp="1"/>
          </p:cNvSpPr>
          <p:nvPr>
            <p:ph type="dt" sz="quarter" idx="1"/>
          </p:nvPr>
        </p:nvSpPr>
        <p:spPr/>
        <p:txBody>
          <a:bodyPr/>
          <a:lstStyle/>
          <a:p>
            <a:pPr>
              <a:defRPr/>
            </a:pPr>
            <a:fld id="{B33BD923-7153-4BDB-B6E2-A44D0C870225}" type="datetime1">
              <a:rPr lang="it-IT" smtClean="0"/>
              <a:pPr>
                <a:defRPr/>
              </a:pPr>
              <a:t>04/03/2016</a:t>
            </a:fld>
            <a:endParaRPr lang="it-IT" smtClean="0"/>
          </a:p>
        </p:txBody>
      </p:sp>
      <p:sp>
        <p:nvSpPr>
          <p:cNvPr id="135175" name="Segnaposto piè di pagina 6"/>
          <p:cNvSpPr>
            <a:spLocks noGrp="1"/>
          </p:cNvSpPr>
          <p:nvPr>
            <p:ph type="ftr" sz="quarter" idx="4"/>
          </p:nvPr>
        </p:nvSpPr>
        <p:spPr/>
        <p:txBody>
          <a:bodyPr/>
          <a:lstStyle/>
          <a:p>
            <a:pPr>
              <a:defRPr/>
            </a:pPr>
            <a:r>
              <a:rPr lang="it-IT" smtClean="0"/>
              <a:t>luxwhc/valutazione</a:t>
            </a:r>
          </a:p>
        </p:txBody>
      </p:sp>
      <p:sp>
        <p:nvSpPr>
          <p:cNvPr id="135176" name="CasellaDiTesto 7"/>
          <p:cNvSpPr txBox="1">
            <a:spLocks noChangeArrowheads="1"/>
          </p:cNvSpPr>
          <p:nvPr/>
        </p:nvSpPr>
        <p:spPr bwMode="auto">
          <a:xfrm>
            <a:off x="912913" y="910461"/>
            <a:ext cx="2231562" cy="646331"/>
          </a:xfrm>
          <a:prstGeom prst="rect">
            <a:avLst/>
          </a:prstGeom>
          <a:noFill/>
          <a:ln w="9525" cap="rnd">
            <a:solidFill>
              <a:schemeClr val="tx1"/>
            </a:solidFill>
            <a:miter lim="800000"/>
            <a:headEnd/>
            <a:tailEnd/>
          </a:ln>
        </p:spPr>
        <p:txBody>
          <a:bodyPr anchor="ctr">
            <a:spAutoFit/>
          </a:bodyPr>
          <a:lstStyle/>
          <a:p>
            <a:pPr>
              <a:buFont typeface="Arial" charset="0"/>
              <a:buChar char="•"/>
            </a:pPr>
            <a:r>
              <a:rPr lang="it-IT" sz="1200" dirty="0">
                <a:latin typeface="Tahoma" pitchFamily="34" charset="0"/>
              </a:rPr>
              <a:t>Come ci sta seduto</a:t>
            </a:r>
          </a:p>
          <a:p>
            <a:pPr>
              <a:buFont typeface="Arial" charset="0"/>
              <a:buChar char="•"/>
            </a:pPr>
            <a:r>
              <a:rPr lang="it-IT" sz="1200" dirty="0">
                <a:latin typeface="Tahoma" pitchFamily="34" charset="0"/>
              </a:rPr>
              <a:t>Cosa fa </a:t>
            </a:r>
          </a:p>
          <a:p>
            <a:pPr>
              <a:buFont typeface="Arial" charset="0"/>
              <a:buChar char="•"/>
            </a:pPr>
            <a:r>
              <a:rPr lang="it-IT" sz="1200" dirty="0">
                <a:latin typeface="Tahoma" pitchFamily="34" charset="0"/>
              </a:rPr>
              <a:t>Come lo fa</a:t>
            </a:r>
          </a:p>
        </p:txBody>
      </p:sp>
      <p:sp>
        <p:nvSpPr>
          <p:cNvPr id="9" name="CasellaDiTesto 4"/>
          <p:cNvSpPr txBox="1">
            <a:spLocks noChangeArrowheads="1"/>
          </p:cNvSpPr>
          <p:nvPr/>
        </p:nvSpPr>
        <p:spPr bwMode="auto">
          <a:xfrm>
            <a:off x="6455189" y="332656"/>
            <a:ext cx="2126736" cy="369332"/>
          </a:xfrm>
          <a:prstGeom prst="rect">
            <a:avLst/>
          </a:prstGeom>
          <a:noFill/>
          <a:ln w="9525" cap="rnd">
            <a:solidFill>
              <a:schemeClr val="tx1"/>
            </a:solidFill>
            <a:miter lim="800000"/>
            <a:headEnd/>
            <a:tailEnd/>
          </a:ln>
        </p:spPr>
        <p:txBody>
          <a:bodyPr wrap="none" anchor="ctr">
            <a:spAutoFit/>
          </a:bodyPr>
          <a:lstStyle/>
          <a:p>
            <a:pPr algn="ctr"/>
            <a:r>
              <a:rPr lang="it-IT" sz="1800" dirty="0">
                <a:latin typeface="Tahoma" pitchFamily="34" charset="0"/>
              </a:rPr>
              <a:t>Se </a:t>
            </a:r>
            <a:r>
              <a:rPr lang="it-IT" sz="1800" dirty="0" smtClean="0">
                <a:latin typeface="Tahoma" pitchFamily="34" charset="0"/>
              </a:rPr>
              <a:t>non va bene! …</a:t>
            </a:r>
            <a:endParaRPr lang="it-IT" sz="1800" dirty="0">
              <a:latin typeface="Tahoma" pitchFamily="34" charset="0"/>
              <a:cs typeface="Tahoma" pitchFamily="34" charset="0"/>
            </a:endParaRPr>
          </a:p>
        </p:txBody>
      </p:sp>
      <p:sp>
        <p:nvSpPr>
          <p:cNvPr id="10" name="CasellaDiTesto 4"/>
          <p:cNvSpPr txBox="1">
            <a:spLocks noChangeArrowheads="1"/>
          </p:cNvSpPr>
          <p:nvPr/>
        </p:nvSpPr>
        <p:spPr bwMode="auto">
          <a:xfrm>
            <a:off x="6380874" y="764704"/>
            <a:ext cx="3105081" cy="369332"/>
          </a:xfrm>
          <a:prstGeom prst="rect">
            <a:avLst/>
          </a:prstGeom>
          <a:noFill/>
          <a:ln w="9525" cap="rnd">
            <a:solidFill>
              <a:schemeClr val="tx1"/>
            </a:solidFill>
            <a:miter lim="800000"/>
            <a:headEnd/>
            <a:tailEnd/>
          </a:ln>
        </p:spPr>
        <p:txBody>
          <a:bodyPr wrap="none" anchor="ctr">
            <a:spAutoFit/>
          </a:bodyPr>
          <a:lstStyle/>
          <a:p>
            <a:pPr algn="ctr"/>
            <a:r>
              <a:rPr lang="it-IT" sz="1800" dirty="0" smtClean="0">
                <a:latin typeface="Tahoma" pitchFamily="34" charset="0"/>
              </a:rPr>
              <a:t>… o se la penso migliorabile</a:t>
            </a:r>
            <a:r>
              <a:rPr lang="it-IT" sz="1800" dirty="0" smtClean="0">
                <a:latin typeface="Tahoma" pitchFamily="34" charset="0"/>
                <a:cs typeface="Tahoma" pitchFamily="34" charset="0"/>
              </a:rPr>
              <a:t>!</a:t>
            </a:r>
            <a:endParaRPr lang="it-IT" sz="1800" dirty="0">
              <a:latin typeface="Tahoma" pitchFamily="34" charset="0"/>
              <a:cs typeface="Tahom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B3C8DEE4-BAF4-410E-9BC2-7CF5F26EC273}" type="slidenum">
              <a:rPr lang="it-IT" smtClean="0"/>
              <a:pPr>
                <a:defRPr/>
              </a:pPr>
              <a:t>16</a:t>
            </a:fld>
            <a:endParaRPr lang="it-IT" smtClean="0"/>
          </a:p>
        </p:txBody>
      </p:sp>
      <p:sp>
        <p:nvSpPr>
          <p:cNvPr id="138243" name="Rectangle 2"/>
          <p:cNvSpPr>
            <a:spLocks noGrp="1" noRot="1" noChangeAspect="1" noChangeArrowheads="1" noTextEdit="1"/>
          </p:cNvSpPr>
          <p:nvPr>
            <p:ph type="sldImg"/>
          </p:nvPr>
        </p:nvSpPr>
        <p:spPr>
          <a:xfrm>
            <a:off x="3789363" y="908050"/>
            <a:ext cx="2605087" cy="1952625"/>
          </a:xfrm>
          <a:ln/>
        </p:spPr>
      </p:sp>
      <p:sp>
        <p:nvSpPr>
          <p:cNvPr id="61444" name="Rectangle 3"/>
          <p:cNvSpPr>
            <a:spLocks noGrp="1" noChangeArrowheads="1"/>
          </p:cNvSpPr>
          <p:nvPr>
            <p:ph type="body" idx="1"/>
          </p:nvPr>
        </p:nvSpPr>
        <p:spPr>
          <a:xfrm>
            <a:off x="764406" y="3068960"/>
            <a:ext cx="8424936" cy="3456384"/>
          </a:xfrm>
          <a:ln/>
        </p:spPr>
        <p:txBody>
          <a:bodyPr>
            <a:normAutofit/>
          </a:bodyPr>
          <a:lstStyle/>
          <a:p>
            <a:pPr eaLnBrk="1" hangingPunct="1">
              <a:defRPr/>
            </a:pPr>
            <a:r>
              <a:rPr lang="it-IT" sz="1400" dirty="0" smtClean="0">
                <a:latin typeface="Tahoma" pitchFamily="34" charset="0"/>
                <a:ea typeface="Tahoma" pitchFamily="34" charset="0"/>
                <a:cs typeface="Tahoma" pitchFamily="34" charset="0"/>
              </a:rPr>
              <a:t>Esaminiamo un segmento alla volta, </a:t>
            </a:r>
          </a:p>
          <a:p>
            <a:pPr eaLnBrk="1" hangingPunct="1">
              <a:defRPr/>
            </a:pPr>
            <a:r>
              <a:rPr lang="it-IT" sz="1400" dirty="0" smtClean="0">
                <a:latin typeface="Tahoma" pitchFamily="34" charset="0"/>
                <a:ea typeface="Tahoma" pitchFamily="34" charset="0"/>
                <a:cs typeface="Tahoma" pitchFamily="34" charset="0"/>
              </a:rPr>
              <a:t>Prima di palpare e spogliare, chiediamo il permesso</a:t>
            </a:r>
          </a:p>
          <a:p>
            <a:pPr marL="631825" indent="-631825" eaLnBrk="1" hangingPunct="1">
              <a:defRPr/>
            </a:pPr>
            <a:r>
              <a:rPr lang="it-IT" sz="1400" i="1" dirty="0" smtClean="0">
                <a:latin typeface="Tahoma" pitchFamily="34" charset="0"/>
                <a:ea typeface="Tahoma" pitchFamily="34" charset="0"/>
                <a:cs typeface="Tahoma" pitchFamily="34" charset="0"/>
              </a:rPr>
              <a:t>(cogliamo l’occasione per:</a:t>
            </a:r>
          </a:p>
          <a:p>
            <a:pPr marL="271463" indent="-87313" eaLnBrk="1" hangingPunct="1">
              <a:buFontTx/>
              <a:buChar char="•"/>
              <a:defRPr/>
            </a:pPr>
            <a:r>
              <a:rPr lang="it-IT" sz="1400" i="1" dirty="0" smtClean="0">
                <a:latin typeface="Tahoma" pitchFamily="34" charset="0"/>
                <a:ea typeface="Tahoma" pitchFamily="34" charset="0"/>
                <a:cs typeface="Tahoma" pitchFamily="34" charset="0"/>
              </a:rPr>
              <a:t>osservare la condizione della carrozzina:</a:t>
            </a:r>
          </a:p>
          <a:p>
            <a:pPr marL="631825" lvl="2" indent="-185738" eaLnBrk="1" hangingPunct="1">
              <a:buFontTx/>
              <a:buChar char="•"/>
              <a:defRPr/>
            </a:pPr>
            <a:r>
              <a:rPr lang="it-IT" sz="1400" dirty="0" smtClean="0">
                <a:latin typeface="Tahoma" pitchFamily="34" charset="0"/>
                <a:ea typeface="Tahoma" pitchFamily="34" charset="0"/>
                <a:cs typeface="Tahoma" pitchFamily="34" charset="0"/>
              </a:rPr>
              <a:t>Ci sono rotture? Ci sono state?</a:t>
            </a:r>
          </a:p>
          <a:p>
            <a:pPr marL="631825" lvl="2" indent="-185738" eaLnBrk="1" hangingPunct="1">
              <a:buFontTx/>
              <a:buChar char="•"/>
              <a:defRPr/>
            </a:pPr>
            <a:r>
              <a:rPr lang="it-IT" sz="1400" dirty="0" smtClean="0">
                <a:latin typeface="Tahoma" pitchFamily="34" charset="0"/>
                <a:ea typeface="Tahoma" pitchFamily="34" charset="0"/>
                <a:cs typeface="Tahoma" pitchFamily="34" charset="0"/>
              </a:rPr>
              <a:t>Parti che vanno spesso fuori posto?</a:t>
            </a:r>
          </a:p>
          <a:p>
            <a:pPr marL="631825" lvl="2" indent="-185738" eaLnBrk="1" hangingPunct="1">
              <a:buFontTx/>
              <a:buChar char="•"/>
              <a:defRPr/>
            </a:pPr>
            <a:r>
              <a:rPr lang="it-IT" sz="1400" dirty="0" smtClean="0">
                <a:latin typeface="Tahoma" pitchFamily="34" charset="0"/>
                <a:ea typeface="Tahoma" pitchFamily="34" charset="0"/>
                <a:cs typeface="Tahoma" pitchFamily="34" charset="0"/>
              </a:rPr>
              <a:t>Parti che hanno gioco? </a:t>
            </a:r>
          </a:p>
          <a:p>
            <a:pPr marL="631825" lvl="2" indent="-185738" eaLnBrk="1" hangingPunct="1">
              <a:buFontTx/>
              <a:buChar char="•"/>
              <a:defRPr/>
            </a:pPr>
            <a:r>
              <a:rPr lang="it-IT" sz="1400" dirty="0" smtClean="0">
                <a:latin typeface="Tahoma" pitchFamily="34" charset="0"/>
                <a:ea typeface="Tahoma" pitchFamily="34" charset="0"/>
                <a:cs typeface="Tahoma" pitchFamily="34" charset="0"/>
              </a:rPr>
              <a:t>… parti montate male o addirittura al contrario?</a:t>
            </a:r>
          </a:p>
          <a:p>
            <a:pPr marL="268288" indent="-84138" eaLnBrk="1" hangingPunct="1">
              <a:buFontTx/>
              <a:buChar char="•"/>
              <a:defRPr/>
            </a:pPr>
            <a:r>
              <a:rPr lang="it-IT" sz="1400" i="1" dirty="0" smtClean="0">
                <a:latin typeface="Tahoma" pitchFamily="34" charset="0"/>
                <a:ea typeface="Tahoma" pitchFamily="34" charset="0"/>
                <a:cs typeface="Tahoma" pitchFamily="34" charset="0"/>
              </a:rPr>
              <a:t> notare la capacità di </a:t>
            </a:r>
            <a:r>
              <a:rPr lang="it-IT" sz="1400" dirty="0" err="1" smtClean="0">
                <a:latin typeface="Tahoma" pitchFamily="34" charset="0"/>
                <a:ea typeface="Tahoma" pitchFamily="34" charset="0"/>
                <a:cs typeface="Tahoma" pitchFamily="34" charset="0"/>
              </a:rPr>
              <a:t>handling</a:t>
            </a:r>
            <a:r>
              <a:rPr lang="it-IT" sz="1400" i="1" dirty="0" smtClean="0">
                <a:latin typeface="Tahoma" pitchFamily="34" charset="0"/>
                <a:ea typeface="Tahoma" pitchFamily="34" charset="0"/>
                <a:cs typeface="Tahoma" pitchFamily="34" charset="0"/>
              </a:rPr>
              <a:t> di chi assiste  </a:t>
            </a:r>
            <a:r>
              <a:rPr lang="it-IT" sz="1400" dirty="0" smtClean="0">
                <a:latin typeface="Tahoma" pitchFamily="34" charset="0"/>
                <a:ea typeface="Tahoma" pitchFamily="34" charset="0"/>
                <a:cs typeface="Tahoma" pitchFamily="34" charset="0"/>
              </a:rPr>
              <a:t>(Possiamo contare su caregiver capaci?)</a:t>
            </a:r>
            <a:endParaRPr lang="it-IT" sz="1400" i="1" dirty="0" smtClean="0">
              <a:latin typeface="Tahoma" pitchFamily="34" charset="0"/>
              <a:ea typeface="Tahoma" pitchFamily="34" charset="0"/>
              <a:cs typeface="Tahoma" pitchFamily="34" charset="0"/>
            </a:endParaRPr>
          </a:p>
          <a:p>
            <a:pPr marL="268288" indent="-84138" eaLnBrk="1" hangingPunct="1">
              <a:buFontTx/>
              <a:buChar char="•"/>
              <a:defRPr/>
            </a:pPr>
            <a:r>
              <a:rPr lang="it-IT" sz="1400" i="1" dirty="0" smtClean="0">
                <a:latin typeface="Tahoma" pitchFamily="34" charset="0"/>
                <a:ea typeface="Tahoma" pitchFamily="34" charset="0"/>
                <a:cs typeface="Tahoma" pitchFamily="34" charset="0"/>
              </a:rPr>
              <a:t> chiedere di nuovo come è la funzionalità del sistema, e come è cambiata nel tempo)</a:t>
            </a:r>
            <a:endParaRPr lang="it-IT" sz="1400" dirty="0" smtClean="0">
              <a:latin typeface="Tahoma" pitchFamily="34" charset="0"/>
              <a:ea typeface="Tahoma" pitchFamily="34" charset="0"/>
              <a:cs typeface="Tahoma" pitchFamily="34" charset="0"/>
            </a:endParaRPr>
          </a:p>
        </p:txBody>
      </p:sp>
      <p:sp>
        <p:nvSpPr>
          <p:cNvPr id="138245" name="Segnaposto data 4"/>
          <p:cNvSpPr>
            <a:spLocks noGrp="1"/>
          </p:cNvSpPr>
          <p:nvPr>
            <p:ph type="dt" sz="quarter" idx="1"/>
          </p:nvPr>
        </p:nvSpPr>
        <p:spPr/>
        <p:txBody>
          <a:bodyPr/>
          <a:lstStyle/>
          <a:p>
            <a:pPr>
              <a:defRPr/>
            </a:pPr>
            <a:fld id="{B6686685-E276-4D99-AFE7-CD30F1B94376}" type="datetime1">
              <a:rPr lang="it-IT" smtClean="0"/>
              <a:pPr>
                <a:defRPr/>
              </a:pPr>
              <a:t>04/03/2016</a:t>
            </a:fld>
            <a:endParaRPr lang="it-IT" smtClean="0"/>
          </a:p>
        </p:txBody>
      </p:sp>
      <p:sp>
        <p:nvSpPr>
          <p:cNvPr id="138246" name="Segnaposto piè di pagina 5"/>
          <p:cNvSpPr>
            <a:spLocks noGrp="1"/>
          </p:cNvSpPr>
          <p:nvPr>
            <p:ph type="ftr" sz="quarter" idx="4"/>
          </p:nvPr>
        </p:nvSpPr>
        <p:spPr/>
        <p:txBody>
          <a:bodyPr/>
          <a:lstStyle/>
          <a:p>
            <a:pPr>
              <a:defRPr/>
            </a:pPr>
            <a:r>
              <a:rPr lang="it-IT" smtClean="0"/>
              <a:t>luxwhc/valutazione</a:t>
            </a:r>
          </a:p>
        </p:txBody>
      </p:sp>
      <p:sp>
        <p:nvSpPr>
          <p:cNvPr id="7" name="CasellaDiTesto 6"/>
          <p:cNvSpPr txBox="1"/>
          <p:nvPr/>
        </p:nvSpPr>
        <p:spPr>
          <a:xfrm>
            <a:off x="6525046" y="1526015"/>
            <a:ext cx="2664296" cy="523220"/>
          </a:xfrm>
          <a:prstGeom prst="rect">
            <a:avLst/>
          </a:prstGeom>
          <a:noFill/>
          <a:ln cap="rnd">
            <a:solidFill>
              <a:schemeClr val="tx1"/>
            </a:solidFill>
          </a:ln>
        </p:spPr>
        <p:txBody>
          <a:bodyPr wrap="square" rtlCol="0" anchor="ctr" anchorCtr="0">
            <a:spAutoFit/>
          </a:bodyPr>
          <a:lstStyle/>
          <a:p>
            <a:r>
              <a:rPr lang="it-IT" sz="1400" dirty="0" smtClean="0">
                <a:latin typeface="Tahoma" pitchFamily="34" charset="0"/>
              </a:rPr>
              <a:t>Forse si sta sforzando di sedere bene in occasione della “visita”</a:t>
            </a:r>
          </a:p>
        </p:txBody>
      </p:sp>
      <p:sp>
        <p:nvSpPr>
          <p:cNvPr id="10" name="CasellaDiTesto 4"/>
          <p:cNvSpPr txBox="1">
            <a:spLocks noChangeArrowheads="1"/>
          </p:cNvSpPr>
          <p:nvPr/>
        </p:nvSpPr>
        <p:spPr bwMode="auto">
          <a:xfrm>
            <a:off x="188342" y="718101"/>
            <a:ext cx="3240360" cy="1384995"/>
          </a:xfrm>
          <a:prstGeom prst="rect">
            <a:avLst/>
          </a:prstGeom>
          <a:noFill/>
          <a:ln w="9525" cap="rnd">
            <a:solidFill>
              <a:schemeClr val="tx1"/>
            </a:solidFill>
            <a:miter lim="800000"/>
            <a:headEnd/>
            <a:tailEnd/>
          </a:ln>
        </p:spPr>
        <p:txBody>
          <a:bodyPr wrap="square" anchor="ctr">
            <a:spAutoFit/>
          </a:bodyPr>
          <a:lstStyle/>
          <a:p>
            <a:r>
              <a:rPr lang="it-IT" sz="1400" dirty="0" smtClean="0">
                <a:latin typeface="Tahoma" pitchFamily="34" charset="0"/>
              </a:rPr>
              <a:t>Credo sia utile solo:</a:t>
            </a:r>
          </a:p>
          <a:p>
            <a:pPr marL="185738" indent="-185738">
              <a:buFont typeface="Arial" pitchFamily="34" charset="0"/>
              <a:buChar char="•"/>
            </a:pPr>
            <a:r>
              <a:rPr lang="it-IT" sz="1400" dirty="0" smtClean="0">
                <a:latin typeface="Tahoma" pitchFamily="34" charset="0"/>
              </a:rPr>
              <a:t>Se dice che non va bene</a:t>
            </a:r>
            <a:endParaRPr lang="it-IT" sz="1400" dirty="0" smtClean="0">
              <a:latin typeface="Tahoma" pitchFamily="34" charset="0"/>
              <a:cs typeface="Tahoma" pitchFamily="34" charset="0"/>
            </a:endParaRPr>
          </a:p>
          <a:p>
            <a:pPr marL="185738" indent="-185738">
              <a:buFont typeface="Arial" pitchFamily="34" charset="0"/>
              <a:buChar char="•"/>
            </a:pPr>
            <a:r>
              <a:rPr lang="it-IT" sz="1400" dirty="0" smtClean="0">
                <a:latin typeface="Tahoma" pitchFamily="34" charset="0"/>
              </a:rPr>
              <a:t>Se notiamo anomalie che pensiamo possano essere fonte di disagio (nella figura qui ce ne sono diverse)</a:t>
            </a:r>
          </a:p>
          <a:p>
            <a:pPr marL="185738" indent="-185738">
              <a:buFont typeface="Arial" pitchFamily="34" charset="0"/>
              <a:buChar char="•"/>
            </a:pPr>
            <a:r>
              <a:rPr lang="it-IT" sz="1400" dirty="0" smtClean="0">
                <a:latin typeface="Tahoma" pitchFamily="34" charset="0"/>
              </a:rPr>
              <a:t>Se non è la </a:t>
            </a:r>
            <a:r>
              <a:rPr lang="it-IT" sz="1400" dirty="0" smtClean="0">
                <a:latin typeface="Tahoma" pitchFamily="34" charset="0"/>
                <a:cs typeface="Tahoma" pitchFamily="34" charset="0"/>
              </a:rPr>
              <a:t>prima carrozzina!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a:defRPr/>
            </a:pPr>
            <a:fld id="{257ED840-63C9-4AD3-99C7-90F5A8AE6474}" type="slidenum">
              <a:rPr lang="it-IT" smtClean="0"/>
              <a:pPr>
                <a:defRPr/>
              </a:pPr>
              <a:t>17</a:t>
            </a:fld>
            <a:endParaRPr lang="it-IT" smtClean="0"/>
          </a:p>
        </p:txBody>
      </p:sp>
      <p:sp>
        <p:nvSpPr>
          <p:cNvPr id="139267" name="Rectangle 2"/>
          <p:cNvSpPr>
            <a:spLocks noGrp="1" noRot="1" noChangeAspect="1" noChangeArrowheads="1" noTextEdit="1"/>
          </p:cNvSpPr>
          <p:nvPr>
            <p:ph type="sldImg"/>
          </p:nvPr>
        </p:nvSpPr>
        <p:spPr>
          <a:xfrm>
            <a:off x="3963988" y="549275"/>
            <a:ext cx="2425700" cy="1819275"/>
          </a:xfrm>
          <a:ln/>
        </p:spPr>
      </p:sp>
      <p:sp>
        <p:nvSpPr>
          <p:cNvPr id="139268" name="Rectangle 3"/>
          <p:cNvSpPr>
            <a:spLocks noGrp="1" noChangeArrowheads="1"/>
          </p:cNvSpPr>
          <p:nvPr>
            <p:ph type="body" idx="1"/>
          </p:nvPr>
        </p:nvSpPr>
        <p:spPr>
          <a:xfrm>
            <a:off x="908422" y="2780928"/>
            <a:ext cx="8064895" cy="3583113"/>
          </a:xfrm>
          <a:noFill/>
          <a:ln/>
        </p:spPr>
        <p:txBody>
          <a:bodyPr/>
          <a:lstStyle/>
          <a:p>
            <a:pPr eaLnBrk="1" hangingPunct="1"/>
            <a:r>
              <a:rPr lang="it-IT" sz="1400" dirty="0" smtClean="0">
                <a:latin typeface="Arial" charset="0"/>
              </a:rPr>
              <a:t>“Di riferimento “vuol dire appunto “cui ci possiamo riferire” per confrontare la postura della persona che abbiamo di fronte.</a:t>
            </a:r>
          </a:p>
          <a:p>
            <a:pPr eaLnBrk="1" hangingPunct="1"/>
            <a:r>
              <a:rPr lang="it-IT" sz="1400" dirty="0" smtClean="0">
                <a:latin typeface="Arial" charset="0"/>
              </a:rPr>
              <a:t>Definiamo la postura “di confronto” (come la posizione zero che ci serve per valutare la mobilità articolare). Questa è la postura in cui molti operatori alle prese con la carrozzina sognano di riportare ogni utente. </a:t>
            </a:r>
          </a:p>
          <a:p>
            <a:pPr eaLnBrk="1" hangingPunct="1"/>
            <a:r>
              <a:rPr lang="it-IT" sz="1400" dirty="0" smtClean="0">
                <a:latin typeface="Arial" charset="0"/>
              </a:rPr>
              <a:t>Quando si descrive una postura seduta, bisogna individuare ogni allontanamento da questa posizione, precisando </a:t>
            </a:r>
          </a:p>
          <a:p>
            <a:pPr marL="446088" indent="-174625" eaLnBrk="1" hangingPunct="1">
              <a:spcBef>
                <a:spcPts val="200"/>
              </a:spcBef>
              <a:buFont typeface="Arial" pitchFamily="34" charset="0"/>
              <a:buChar char="•"/>
            </a:pPr>
            <a:r>
              <a:rPr lang="it-IT" sz="1400" dirty="0" smtClean="0">
                <a:latin typeface="Arial" charset="0"/>
              </a:rPr>
              <a:t>a quale segmento si riferisce e </a:t>
            </a:r>
          </a:p>
          <a:p>
            <a:pPr marL="446088" indent="-174625" eaLnBrk="1" hangingPunct="1">
              <a:spcBef>
                <a:spcPts val="200"/>
              </a:spcBef>
              <a:buFont typeface="Arial" pitchFamily="34" charset="0"/>
              <a:buChar char="•"/>
            </a:pPr>
            <a:r>
              <a:rPr lang="it-IT" sz="1400" dirty="0" smtClean="0">
                <a:latin typeface="Arial" charset="0"/>
              </a:rPr>
              <a:t>in quale modo è allontanato dal normale </a:t>
            </a:r>
          </a:p>
          <a:p>
            <a:pPr marL="446088" indent="-174625" eaLnBrk="1" hangingPunct="1">
              <a:spcBef>
                <a:spcPts val="200"/>
              </a:spcBef>
              <a:buFont typeface="Arial" pitchFamily="34" charset="0"/>
              <a:buChar char="•"/>
            </a:pPr>
            <a:r>
              <a:rPr lang="it-IT" sz="1400" dirty="0" smtClean="0">
                <a:latin typeface="Arial" charset="0"/>
              </a:rPr>
              <a:t>e quanto, grosso modo. </a:t>
            </a:r>
          </a:p>
          <a:p>
            <a:pPr eaLnBrk="1" hangingPunct="1">
              <a:buFontTx/>
              <a:buChar char="•"/>
            </a:pPr>
            <a:r>
              <a:rPr lang="it-IT" sz="1400" dirty="0" smtClean="0">
                <a:latin typeface="Arial" charset="0"/>
              </a:rPr>
              <a:t>Bacino, Tronco, Capo, Anche, Ginocchia, Caviglie, Arti superiori</a:t>
            </a:r>
          </a:p>
          <a:p>
            <a:pPr eaLnBrk="1" hangingPunct="1"/>
            <a:r>
              <a:rPr lang="it-IT" sz="1400" dirty="0" smtClean="0">
                <a:latin typeface="Arial" charset="0"/>
              </a:rPr>
              <a:t>Rassegna delle deviazioni più comuni, anche per aiutarci a costruire un vocabolario condiviso.</a:t>
            </a:r>
          </a:p>
          <a:p>
            <a:pPr eaLnBrk="1" hangingPunct="1"/>
            <a:r>
              <a:rPr lang="it-IT" sz="1400" dirty="0" smtClean="0">
                <a:latin typeface="Arial" charset="0"/>
              </a:rPr>
              <a:t>Noterei che ci sono degli allontanamenti da questa postura che non chiamerei deviazioni, come una leggera estensione di anche e ginocchia. </a:t>
            </a:r>
          </a:p>
        </p:txBody>
      </p:sp>
      <p:sp>
        <p:nvSpPr>
          <p:cNvPr id="139269" name="Segnaposto data 4"/>
          <p:cNvSpPr>
            <a:spLocks noGrp="1"/>
          </p:cNvSpPr>
          <p:nvPr>
            <p:ph type="dt" sz="quarter" idx="1"/>
          </p:nvPr>
        </p:nvSpPr>
        <p:spPr/>
        <p:txBody>
          <a:bodyPr/>
          <a:lstStyle/>
          <a:p>
            <a:pPr>
              <a:defRPr/>
            </a:pPr>
            <a:fld id="{4374BBFA-5F3F-43BB-B9A6-9BB82F48A709}" type="datetime1">
              <a:rPr lang="it-IT" smtClean="0"/>
              <a:pPr>
                <a:defRPr/>
              </a:pPr>
              <a:t>04/03/2016</a:t>
            </a:fld>
            <a:endParaRPr lang="it-IT" smtClean="0"/>
          </a:p>
        </p:txBody>
      </p:sp>
      <p:sp>
        <p:nvSpPr>
          <p:cNvPr id="139270" name="Segnaposto piè di pagina 5"/>
          <p:cNvSpPr>
            <a:spLocks noGrp="1"/>
          </p:cNvSpPr>
          <p:nvPr>
            <p:ph type="ftr" sz="quarter" idx="4"/>
          </p:nvPr>
        </p:nvSpPr>
        <p:spPr/>
        <p:txBody>
          <a:bodyPr/>
          <a:lstStyle/>
          <a:p>
            <a:pPr>
              <a:defRPr/>
            </a:pPr>
            <a:r>
              <a:rPr lang="it-IT" smtClean="0"/>
              <a:t>luxwhc/valutazione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a:defRPr/>
            </a:pPr>
            <a:fld id="{AC2EBC52-9A99-45E6-ACB1-C859CFAB555B}" type="slidenum">
              <a:rPr lang="it-IT" smtClean="0"/>
              <a:pPr>
                <a:defRPr/>
              </a:pPr>
              <a:t>18</a:t>
            </a:fld>
            <a:endParaRPr lang="it-IT" smtClean="0"/>
          </a:p>
        </p:txBody>
      </p:sp>
      <p:sp>
        <p:nvSpPr>
          <p:cNvPr id="140291" name="Rectangle 2"/>
          <p:cNvSpPr>
            <a:spLocks noGrp="1" noRot="1" noChangeAspect="1" noChangeArrowheads="1" noTextEdit="1"/>
          </p:cNvSpPr>
          <p:nvPr>
            <p:ph type="sldImg"/>
          </p:nvPr>
        </p:nvSpPr>
        <p:spPr>
          <a:xfrm>
            <a:off x="3602038" y="404813"/>
            <a:ext cx="2535237" cy="1900237"/>
          </a:xfrm>
          <a:ln/>
        </p:spPr>
      </p:sp>
      <p:sp>
        <p:nvSpPr>
          <p:cNvPr id="140292" name="Rectangle 3"/>
          <p:cNvSpPr>
            <a:spLocks noGrp="1" noChangeArrowheads="1"/>
          </p:cNvSpPr>
          <p:nvPr>
            <p:ph type="body" idx="1"/>
          </p:nvPr>
        </p:nvSpPr>
        <p:spPr>
          <a:xfrm>
            <a:off x="548382" y="2924944"/>
            <a:ext cx="8856984" cy="3600400"/>
          </a:xfrm>
          <a:noFill/>
          <a:ln/>
        </p:spPr>
        <p:txBody>
          <a:bodyPr>
            <a:normAutofit/>
          </a:bodyPr>
          <a:lstStyle/>
          <a:p>
            <a:pPr eaLnBrk="1" hangingPunct="1"/>
            <a:r>
              <a:rPr lang="it-IT" sz="1400" dirty="0" smtClean="0">
                <a:latin typeface="Tahoma" pitchFamily="34" charset="0"/>
                <a:ea typeface="Tahoma" pitchFamily="34" charset="0"/>
                <a:cs typeface="Tahoma" pitchFamily="34" charset="0"/>
              </a:rPr>
              <a:t>Due considerazioni per prevenire possibili equivoci in merito alla postura di riferimento.</a:t>
            </a:r>
          </a:p>
          <a:p>
            <a:pPr eaLnBrk="1" hangingPunct="1"/>
            <a:r>
              <a:rPr lang="it-IT" sz="1400" dirty="0" smtClean="0">
                <a:latin typeface="Tahoma" pitchFamily="34" charset="0"/>
                <a:ea typeface="Tahoma" pitchFamily="34" charset="0"/>
                <a:cs typeface="Tahoma" pitchFamily="34" charset="0"/>
              </a:rPr>
              <a:t>Qualcuno non ha neppure la mobilità articolare sufficiente per arrivarci; qualcun altro ci arriva ma non ci sta bene. E qualcuno cambia molto spesso postura (Paolo </a:t>
            </a:r>
            <a:r>
              <a:rPr lang="it-IT" sz="1400" dirty="0" err="1" smtClean="0">
                <a:latin typeface="Tahoma" pitchFamily="34" charset="0"/>
                <a:ea typeface="Tahoma" pitchFamily="34" charset="0"/>
                <a:cs typeface="Tahoma" pitchFamily="34" charset="0"/>
              </a:rPr>
              <a:t>Ghilotti</a:t>
            </a:r>
            <a:r>
              <a:rPr lang="it-IT" sz="1400" dirty="0" smtClean="0">
                <a:latin typeface="Tahoma" pitchFamily="34" charset="0"/>
                <a:ea typeface="Tahoma" pitchFamily="34" charset="0"/>
                <a:cs typeface="Tahoma" pitchFamily="34" charset="0"/>
              </a:rPr>
              <a:t>, che guida piegato di lato ma si raddrizza quando entra in relazione con una persona o un compito).</a:t>
            </a:r>
          </a:p>
          <a:p>
            <a:pPr eaLnBrk="1" hangingPunct="1"/>
            <a:r>
              <a:rPr lang="it-IT" sz="1400" dirty="0" smtClean="0">
                <a:latin typeface="Tahoma" pitchFamily="34" charset="0"/>
                <a:ea typeface="Tahoma" pitchFamily="34" charset="0"/>
                <a:cs typeface="Tahoma" pitchFamily="34" charset="0"/>
              </a:rPr>
              <a:t>A questo proposito, c’è un altro chiarimento fondamentale: la postura ideale non è “la postura in cui uno dovrebbe sempre stare”. (È facile constatare su di noi stessi che rimanere a lungo in una postura identica è anzitutto sempre scomodo, poi in conflitto con la funzionalità: diversi compiti chiedono diverse posture.) La postura ideale per una persona è quella che più spesso la persona assume -ma non l’unica che assume!- e quella da cui più facilmente si muove per assumerne altre adatte ai compiti che vuole eseguire, se ne ha la capacità. </a:t>
            </a:r>
          </a:p>
          <a:p>
            <a:pPr eaLnBrk="1" hangingPunct="1"/>
            <a:r>
              <a:rPr lang="it-IT" sz="1400" dirty="0" smtClean="0">
                <a:latin typeface="Tahoma" pitchFamily="34" charset="0"/>
                <a:ea typeface="Tahoma" pitchFamily="34" charset="0"/>
                <a:cs typeface="Tahoma" pitchFamily="34" charset="0"/>
              </a:rPr>
              <a:t>Le variazioni posturali possono essere messe in atto da soli, da un caregiver,  manualmente (sempre più comune) o con un sistema motorizzato. Quando parliamo con gli utenti, chiariamo che cambiare posizione va bene, incoraggiamoli a farlo. </a:t>
            </a:r>
          </a:p>
        </p:txBody>
      </p:sp>
      <p:sp>
        <p:nvSpPr>
          <p:cNvPr id="140293" name="Segnaposto data 4"/>
          <p:cNvSpPr>
            <a:spLocks noGrp="1"/>
          </p:cNvSpPr>
          <p:nvPr>
            <p:ph type="dt" sz="quarter" idx="1"/>
          </p:nvPr>
        </p:nvSpPr>
        <p:spPr/>
        <p:txBody>
          <a:bodyPr/>
          <a:lstStyle/>
          <a:p>
            <a:pPr>
              <a:defRPr/>
            </a:pPr>
            <a:fld id="{B73358DA-F5E7-43E6-AF3E-24D155408416}" type="datetime1">
              <a:rPr lang="it-IT" smtClean="0"/>
              <a:pPr>
                <a:defRPr/>
              </a:pPr>
              <a:t>04/03/2016</a:t>
            </a:fld>
            <a:endParaRPr lang="it-IT" smtClean="0"/>
          </a:p>
        </p:txBody>
      </p:sp>
      <p:sp>
        <p:nvSpPr>
          <p:cNvPr id="140294" name="Segnaposto piè di pagina 5"/>
          <p:cNvSpPr>
            <a:spLocks noGrp="1"/>
          </p:cNvSpPr>
          <p:nvPr>
            <p:ph type="ftr" sz="quarter" idx="4"/>
          </p:nvPr>
        </p:nvSpPr>
        <p:spPr/>
        <p:txBody>
          <a:bodyPr/>
          <a:lstStyle/>
          <a:p>
            <a:pPr>
              <a:defRPr/>
            </a:pPr>
            <a:r>
              <a:rPr lang="it-IT" smtClean="0"/>
              <a:t>luxwhc/valutazione</a:t>
            </a:r>
          </a:p>
        </p:txBody>
      </p:sp>
      <p:sp>
        <p:nvSpPr>
          <p:cNvPr id="7" name="CasellaDiTesto 6"/>
          <p:cNvSpPr txBox="1"/>
          <p:nvPr/>
        </p:nvSpPr>
        <p:spPr>
          <a:xfrm>
            <a:off x="6381030" y="836712"/>
            <a:ext cx="3138744" cy="954107"/>
          </a:xfrm>
          <a:prstGeom prst="rect">
            <a:avLst/>
          </a:prstGeom>
          <a:noFill/>
          <a:ln cap="rnd">
            <a:solidFill>
              <a:schemeClr val="tx1"/>
            </a:solidFill>
          </a:ln>
        </p:spPr>
        <p:txBody>
          <a:bodyPr wrap="none" rtlCol="0" anchor="ctr" anchorCtr="0">
            <a:spAutoFit/>
          </a:bodyPr>
          <a:lstStyle/>
          <a:p>
            <a:pPr marL="85725" indent="-85725"/>
            <a:r>
              <a:rPr lang="it-IT" sz="1400" dirty="0" smtClean="0">
                <a:latin typeface="Tahoma" pitchFamily="34" charset="0"/>
              </a:rPr>
              <a:t>BS:</a:t>
            </a:r>
          </a:p>
          <a:p>
            <a:pPr marL="85725" indent="-85725">
              <a:buFont typeface="Arial" pitchFamily="34" charset="0"/>
              <a:buChar char="•"/>
            </a:pPr>
            <a:r>
              <a:rPr lang="it-IT" sz="1400" dirty="0" smtClean="0">
                <a:latin typeface="Tahoma" pitchFamily="34" charset="0"/>
              </a:rPr>
              <a:t>Tutti così?</a:t>
            </a:r>
          </a:p>
          <a:p>
            <a:pPr marL="85725" indent="-85725">
              <a:buFont typeface="Arial" pitchFamily="34" charset="0"/>
              <a:buChar char="•"/>
            </a:pPr>
            <a:r>
              <a:rPr lang="it-IT" sz="1400" dirty="0" smtClean="0">
                <a:latin typeface="Tahoma" pitchFamily="34" charset="0"/>
              </a:rPr>
              <a:t>Perché no?</a:t>
            </a:r>
          </a:p>
          <a:p>
            <a:pPr marL="85725" indent="-85725">
              <a:buFont typeface="Arial" pitchFamily="34" charset="0"/>
              <a:buChar char="•"/>
            </a:pPr>
            <a:r>
              <a:rPr lang="it-IT" sz="1400" dirty="0" smtClean="0">
                <a:latin typeface="Tahoma" pitchFamily="34" charset="0"/>
              </a:rPr>
              <a:t>Quali le qualità della postura ideale?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143250" y="549275"/>
            <a:ext cx="2517775" cy="1889125"/>
          </a:xfrm>
        </p:spPr>
      </p:sp>
      <p:sp>
        <p:nvSpPr>
          <p:cNvPr id="3" name="Segnaposto note 2"/>
          <p:cNvSpPr>
            <a:spLocks noGrp="1"/>
          </p:cNvSpPr>
          <p:nvPr>
            <p:ph type="body" idx="1"/>
          </p:nvPr>
        </p:nvSpPr>
        <p:spPr>
          <a:xfrm>
            <a:off x="692398" y="2636912"/>
            <a:ext cx="8424936" cy="3744416"/>
          </a:xfrm>
        </p:spPr>
        <p:txBody>
          <a:bodyPr>
            <a:normAutofit/>
          </a:bodyPr>
          <a:lstStyle/>
          <a:p>
            <a:r>
              <a:rPr lang="it-IT" sz="1600" dirty="0" smtClean="0">
                <a:latin typeface="+mn-lt"/>
              </a:rPr>
              <a:t>È molto utile fotografare la postura osservata o disegnarne uno schizzo: serve per avere un confronto chiaro fra il “prima” e il “dopo”, per arricchire la descrizione inviata a un collega, per dare completezza alla documentazione da allegare alla richiesta di contributi economici fuori dall’ordinario … e forse per prepararci ad un domani nel quale ci sarà richiesto di documentare dei buoni risultati per giustificare le spese che proponiamo, come già avviene in altri paesi.</a:t>
            </a:r>
          </a:p>
          <a:p>
            <a:r>
              <a:rPr lang="it-IT" sz="1600" b="0" i="0" kern="1200" noProof="0" dirty="0" smtClean="0">
                <a:solidFill>
                  <a:schemeClr val="tx1"/>
                </a:solidFill>
                <a:latin typeface="+mn-lt"/>
                <a:ea typeface="+mn-ea"/>
                <a:cs typeface="+mn-cs"/>
              </a:rPr>
              <a:t>Con il vecchio sistema (un </a:t>
            </a:r>
            <a:r>
              <a:rPr lang="it-IT" sz="1600" b="0" i="0" kern="1200" noProof="0" dirty="0" err="1" smtClean="0">
                <a:solidFill>
                  <a:schemeClr val="tx1"/>
                </a:solidFill>
                <a:latin typeface="+mn-lt"/>
                <a:ea typeface="+mn-ea"/>
                <a:cs typeface="+mn-cs"/>
              </a:rPr>
              <a:t>matrix</a:t>
            </a:r>
            <a:r>
              <a:rPr lang="it-IT" sz="1600" b="0" i="0" kern="1200" noProof="0" dirty="0" smtClean="0">
                <a:solidFill>
                  <a:schemeClr val="tx1"/>
                </a:solidFill>
                <a:latin typeface="+mn-lt"/>
                <a:ea typeface="+mn-ea"/>
                <a:cs typeface="+mn-cs"/>
              </a:rPr>
              <a:t>, venduto come infinitamente regolabile ma in pratica mai regolato perché il rimborso per il follow-up non c’era) doveva stare molto basculata – a discapito di relazione e ingombro – per stabilizzarsi (notare la mancanza di sostegni). Non usava gli appoggiapiedi per limitare la profondità totale. Una posizione meno basculata lo faceva scivolare fuori e perdeva contatto col joystick. </a:t>
            </a:r>
          </a:p>
          <a:p>
            <a:r>
              <a:rPr lang="it-IT" sz="1600" dirty="0" smtClean="0"/>
              <a:t>I cinturini per le caviglie hanno una leggera elasticità.</a:t>
            </a:r>
            <a:endParaRPr lang="it-IT" sz="1800" dirty="0" smtClean="0"/>
          </a:p>
          <a:p>
            <a:r>
              <a:rPr lang="it-IT" sz="1600" b="0" i="0" kern="1200" noProof="0" dirty="0" smtClean="0">
                <a:solidFill>
                  <a:schemeClr val="tx1"/>
                </a:solidFill>
                <a:latin typeface="+mn-lt"/>
                <a:ea typeface="+mn-ea"/>
                <a:cs typeface="+mn-cs"/>
              </a:rPr>
              <a:t>Dopo qualche settimana dall’uso del nuovo sistema (con un</a:t>
            </a:r>
            <a:r>
              <a:rPr lang="it-IT" sz="1600" b="0" i="0" kern="1200" baseline="0" noProof="0" dirty="0" smtClean="0">
                <a:solidFill>
                  <a:schemeClr val="tx1"/>
                </a:solidFill>
                <a:latin typeface="+mn-lt"/>
                <a:ea typeface="+mn-ea"/>
                <a:cs typeface="+mn-cs"/>
              </a:rPr>
              <a:t> recesso per il bacino e sostegni laterali a tronco e cosce</a:t>
            </a:r>
            <a:r>
              <a:rPr lang="it-IT" sz="1600" b="0" i="0" kern="1200" noProof="0" dirty="0" smtClean="0">
                <a:solidFill>
                  <a:schemeClr val="tx1"/>
                </a:solidFill>
                <a:latin typeface="+mn-lt"/>
                <a:ea typeface="+mn-ea"/>
                <a:cs typeface="+mn-cs"/>
              </a:rPr>
              <a:t>) ha scritto al tecnico che glielo ha realizzato per ringraziarlo del comfort, della stabilità e della possibilità di stare eretta come mai nella sua vita. </a:t>
            </a:r>
          </a:p>
        </p:txBody>
      </p:sp>
      <p:sp>
        <p:nvSpPr>
          <p:cNvPr id="4" name="Segnaposto numero diapositiva 3"/>
          <p:cNvSpPr>
            <a:spLocks noGrp="1"/>
          </p:cNvSpPr>
          <p:nvPr>
            <p:ph type="sldNum" sz="quarter" idx="10"/>
          </p:nvPr>
        </p:nvSpPr>
        <p:spPr/>
        <p:txBody>
          <a:bodyPr/>
          <a:lstStyle/>
          <a:p>
            <a:fld id="{4DC3167F-7515-46DC-9E15-4D2784209508}" type="slidenum">
              <a:rPr lang="it-IT" smtClean="0"/>
              <a:pPr/>
              <a:t>19</a:t>
            </a:fld>
            <a:endParaRPr lang="it-IT"/>
          </a:p>
        </p:txBody>
      </p:sp>
      <p:sp>
        <p:nvSpPr>
          <p:cNvPr id="5" name="CasellaDiTesto 4"/>
          <p:cNvSpPr txBox="1"/>
          <p:nvPr/>
        </p:nvSpPr>
        <p:spPr>
          <a:xfrm>
            <a:off x="6092998" y="404664"/>
            <a:ext cx="2324995" cy="584775"/>
          </a:xfrm>
          <a:prstGeom prst="rect">
            <a:avLst/>
          </a:prstGeom>
          <a:noFill/>
        </p:spPr>
        <p:txBody>
          <a:bodyPr wrap="none" rtlCol="0">
            <a:spAutoFit/>
          </a:bodyPr>
          <a:lstStyle/>
          <a:p>
            <a:pPr marL="182563" indent="-182563">
              <a:buFont typeface="Arial" pitchFamily="34" charset="0"/>
              <a:buChar char="•"/>
            </a:pPr>
            <a:r>
              <a:rPr lang="it-IT" sz="1600" dirty="0" smtClean="0"/>
              <a:t>Stabilità e funzionalità</a:t>
            </a:r>
          </a:p>
          <a:p>
            <a:pPr marL="182563" indent="-182563">
              <a:buFont typeface="Arial" pitchFamily="34" charset="0"/>
              <a:buChar char="•"/>
            </a:pPr>
            <a:r>
              <a:rPr lang="it-IT" sz="1600" dirty="0" smtClean="0"/>
              <a:t>Accogliere le deformità</a:t>
            </a:r>
          </a:p>
        </p:txBody>
      </p:sp>
      <p:sp>
        <p:nvSpPr>
          <p:cNvPr id="6" name="CasellaDiTesto 5"/>
          <p:cNvSpPr txBox="1"/>
          <p:nvPr/>
        </p:nvSpPr>
        <p:spPr>
          <a:xfrm>
            <a:off x="44326" y="457508"/>
            <a:ext cx="3044651" cy="523220"/>
          </a:xfrm>
          <a:prstGeom prst="rect">
            <a:avLst/>
          </a:prstGeom>
          <a:noFill/>
          <a:ln cap="rnd">
            <a:solidFill>
              <a:schemeClr val="tx1"/>
            </a:solidFill>
          </a:ln>
        </p:spPr>
        <p:txBody>
          <a:bodyPr wrap="square" rtlCol="0" anchor="ctr" anchorCtr="0">
            <a:spAutoFit/>
          </a:bodyPr>
          <a:lstStyle/>
          <a:p>
            <a:pPr algn="ctr"/>
            <a:r>
              <a:rPr lang="it-IT" sz="1400" dirty="0" smtClean="0">
                <a:latin typeface="Tahoma" pitchFamily="34" charset="0"/>
              </a:rPr>
              <a:t>Molto meglio della nostra memoria: la memoria fotografica non esiste!</a:t>
            </a:r>
          </a:p>
        </p:txBody>
      </p:sp>
      <p:sp>
        <p:nvSpPr>
          <p:cNvPr id="7" name="Segnaposto piè di pagina 6"/>
          <p:cNvSpPr>
            <a:spLocks noGrp="1"/>
          </p:cNvSpPr>
          <p:nvPr>
            <p:ph type="ftr" sz="quarter" idx="11"/>
          </p:nvPr>
        </p:nvSpPr>
        <p:spPr/>
        <p:txBody>
          <a:bodyPr/>
          <a:lstStyle/>
          <a:p>
            <a:pPr>
              <a:defRPr/>
            </a:pPr>
            <a:r>
              <a:rPr lang="it-IT" smtClean="0"/>
              <a:t>luxwhc/valutazione</a:t>
            </a:r>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7451F5FE-80A1-4E4A-A59F-97C6BB55EA49}" type="slidenum">
              <a:rPr lang="it-IT" smtClean="0"/>
              <a:pPr>
                <a:defRPr/>
              </a:pPr>
              <a:t>2</a:t>
            </a:fld>
            <a:endParaRPr lang="it-IT" smtClean="0"/>
          </a:p>
        </p:txBody>
      </p:sp>
      <p:sp>
        <p:nvSpPr>
          <p:cNvPr id="123907" name="Rectangle 2"/>
          <p:cNvSpPr>
            <a:spLocks noGrp="1" noRot="1" noChangeAspect="1" noChangeArrowheads="1" noTextEdit="1"/>
          </p:cNvSpPr>
          <p:nvPr>
            <p:ph type="sldImg"/>
          </p:nvPr>
        </p:nvSpPr>
        <p:spPr>
          <a:xfrm>
            <a:off x="1773238" y="476250"/>
            <a:ext cx="2305050" cy="1728788"/>
          </a:xfrm>
          <a:ln/>
        </p:spPr>
      </p:sp>
      <p:sp>
        <p:nvSpPr>
          <p:cNvPr id="123908" name="Rectangle 3"/>
          <p:cNvSpPr>
            <a:spLocks noGrp="1" noChangeArrowheads="1"/>
          </p:cNvSpPr>
          <p:nvPr>
            <p:ph type="body" idx="1"/>
          </p:nvPr>
        </p:nvSpPr>
        <p:spPr>
          <a:xfrm>
            <a:off x="656394" y="2708920"/>
            <a:ext cx="8424936" cy="3672408"/>
          </a:xfrm>
          <a:ln>
            <a:solidFill>
              <a:srgbClr val="F8FE0C"/>
            </a:solidFill>
          </a:ln>
        </p:spPr>
        <p:txBody>
          <a:bodyPr>
            <a:normAutofit/>
          </a:bodyPr>
          <a:lstStyle/>
          <a:p>
            <a:pPr eaLnBrk="1" hangingPunct="1">
              <a:defRPr/>
            </a:pPr>
            <a:r>
              <a:rPr lang="it-IT" sz="1400" dirty="0" smtClean="0">
                <a:latin typeface="Arial" charset="0"/>
                <a:cs typeface="Times New Roman" pitchFamily="18" charset="0"/>
              </a:rPr>
              <a:t>La domanda cui cercheremo risposta è: “Cosa ci serve sapere dell’utente e che prove dobbiamo fare  (le conoscenze relative agli ausili le diamo per acquisite) per decidere quale carrozzina e sistema di postura può andargli bene?” </a:t>
            </a:r>
          </a:p>
          <a:p>
            <a:pPr eaLnBrk="1" hangingPunct="1">
              <a:defRPr/>
            </a:pPr>
            <a:r>
              <a:rPr lang="it-IT" sz="1400" dirty="0" smtClean="0">
                <a:latin typeface="Arial" charset="0"/>
                <a:cs typeface="Times New Roman" pitchFamily="18" charset="0"/>
              </a:rPr>
              <a:t>Ce lo fanno decidere diverse caratteristiche dell’utente, come potete immaginare: </a:t>
            </a:r>
          </a:p>
          <a:p>
            <a:pPr marL="185738" indent="-185738" eaLnBrk="1" hangingPunct="1">
              <a:buFont typeface="Arial" pitchFamily="34" charset="0"/>
              <a:buChar char="•"/>
              <a:defRPr/>
            </a:pPr>
            <a:r>
              <a:rPr lang="it-IT" sz="1400" dirty="0" smtClean="0">
                <a:latin typeface="Arial" charset="0"/>
                <a:cs typeface="Times New Roman" pitchFamily="18" charset="0"/>
              </a:rPr>
              <a:t>sia legate alla patologia, </a:t>
            </a:r>
          </a:p>
          <a:p>
            <a:pPr marL="185738" indent="-185738" eaLnBrk="1" hangingPunct="1">
              <a:buFont typeface="Arial" pitchFamily="34" charset="0"/>
              <a:buChar char="•"/>
              <a:defRPr/>
            </a:pPr>
            <a:r>
              <a:rPr lang="it-IT" sz="1400" dirty="0" smtClean="0">
                <a:latin typeface="Arial" charset="0"/>
                <a:cs typeface="Times New Roman" pitchFamily="18" charset="0"/>
              </a:rPr>
              <a:t>sia legate alle caratteristiche fisiche della persona, ma non determinate dalla patologia, </a:t>
            </a:r>
          </a:p>
          <a:p>
            <a:pPr marL="185738" indent="-185738" eaLnBrk="1" hangingPunct="1">
              <a:buFont typeface="Arial" pitchFamily="34" charset="0"/>
              <a:buChar char="•"/>
              <a:defRPr/>
            </a:pPr>
            <a:r>
              <a:rPr lang="it-IT" sz="1400" dirty="0" smtClean="0">
                <a:latin typeface="Arial" charset="0"/>
                <a:cs typeface="Times New Roman" pitchFamily="18" charset="0"/>
              </a:rPr>
              <a:t>sia di natura non medica, cioè legate alle preferenze e alle risorse personali, e alle abitudini di vita. </a:t>
            </a:r>
          </a:p>
          <a:p>
            <a:pPr eaLnBrk="1" hangingPunct="1">
              <a:defRPr/>
            </a:pPr>
            <a:r>
              <a:rPr lang="it-IT" sz="1400" dirty="0" smtClean="0">
                <a:latin typeface="Arial" charset="0"/>
                <a:cs typeface="Times New Roman" pitchFamily="18" charset="0"/>
              </a:rPr>
              <a:t>Per individuare queste caratteristiche e pesarle in funzione della scelta, è indispensabile una valutazione dell’utente. Per questa valutazione occorre sia parlare con gli utenti, sia esaminarne delle caratteristiche anatomiche e motorie rilevanti, sia compiere una o più prove su carrozzine.</a:t>
            </a:r>
          </a:p>
          <a:p>
            <a:pPr eaLnBrk="1" hangingPunct="1">
              <a:defRPr/>
            </a:pPr>
            <a:endParaRPr lang="it-IT" sz="1400" dirty="0" smtClean="0">
              <a:latin typeface="Arial" charset="0"/>
              <a:cs typeface="Times New Roman" pitchFamily="18" charset="0"/>
            </a:endParaRPr>
          </a:p>
          <a:p>
            <a:pPr eaLnBrk="1" hangingPunct="1">
              <a:defRPr/>
            </a:pPr>
            <a:r>
              <a:rPr lang="it-IT" sz="1400" dirty="0" smtClean="0">
                <a:latin typeface="Arial" charset="0"/>
                <a:cs typeface="Times New Roman" pitchFamily="18" charset="0"/>
              </a:rPr>
              <a:t>Lo scopo del corso è affinare le capacità di scegliere e personalizzare la carrozzina pensando sia a quell’aspetto fondamentale che è </a:t>
            </a:r>
            <a:r>
              <a:rPr lang="it-IT" sz="1400" b="1" i="1" dirty="0" smtClean="0">
                <a:latin typeface="Arial" charset="0"/>
                <a:cs typeface="Times New Roman" pitchFamily="18" charset="0"/>
              </a:rPr>
              <a:t>come ci starà seduto l’utente</a:t>
            </a:r>
            <a:r>
              <a:rPr lang="it-IT" sz="1400" i="1" dirty="0" smtClean="0">
                <a:latin typeface="Arial" charset="0"/>
                <a:cs typeface="Times New Roman" pitchFamily="18" charset="0"/>
              </a:rPr>
              <a:t>, sia </a:t>
            </a:r>
            <a:r>
              <a:rPr lang="it-IT" sz="1400" dirty="0" smtClean="0">
                <a:latin typeface="Arial" charset="0"/>
                <a:cs typeface="Times New Roman" pitchFamily="18" charset="0"/>
              </a:rPr>
              <a:t>a come si sposterà</a:t>
            </a:r>
          </a:p>
        </p:txBody>
      </p:sp>
      <p:sp>
        <p:nvSpPr>
          <p:cNvPr id="123909" name="Segnaposto data 4"/>
          <p:cNvSpPr>
            <a:spLocks noGrp="1"/>
          </p:cNvSpPr>
          <p:nvPr>
            <p:ph type="dt" sz="quarter" idx="1"/>
          </p:nvPr>
        </p:nvSpPr>
        <p:spPr/>
        <p:txBody>
          <a:bodyPr/>
          <a:lstStyle/>
          <a:p>
            <a:pPr>
              <a:defRPr/>
            </a:pPr>
            <a:fld id="{F023FEBC-C340-4898-878C-0CA20810798D}" type="datetime1">
              <a:rPr lang="it-IT" smtClean="0"/>
              <a:pPr>
                <a:defRPr/>
              </a:pPr>
              <a:t>04/03/2016</a:t>
            </a:fld>
            <a:endParaRPr lang="it-IT" smtClean="0"/>
          </a:p>
        </p:txBody>
      </p:sp>
      <p:sp>
        <p:nvSpPr>
          <p:cNvPr id="123910" name="Segnaposto piè di pagina 5"/>
          <p:cNvSpPr>
            <a:spLocks noGrp="1"/>
          </p:cNvSpPr>
          <p:nvPr>
            <p:ph type="ftr" sz="quarter" idx="4"/>
          </p:nvPr>
        </p:nvSpPr>
        <p:spPr/>
        <p:txBody>
          <a:bodyPr/>
          <a:lstStyle/>
          <a:p>
            <a:pPr>
              <a:defRPr/>
            </a:pPr>
            <a:r>
              <a:rPr lang="it-IT" smtClean="0"/>
              <a:t>luxwhc/valutazione</a:t>
            </a:r>
          </a:p>
        </p:txBody>
      </p:sp>
      <p:sp>
        <p:nvSpPr>
          <p:cNvPr id="7" name="CasellaDiTesto 6"/>
          <p:cNvSpPr txBox="1"/>
          <p:nvPr/>
        </p:nvSpPr>
        <p:spPr>
          <a:xfrm>
            <a:off x="4364806" y="1916832"/>
            <a:ext cx="3705566" cy="307777"/>
          </a:xfrm>
          <a:prstGeom prst="rect">
            <a:avLst/>
          </a:prstGeom>
          <a:noFill/>
          <a:ln cap="rnd">
            <a:solidFill>
              <a:schemeClr val="tx1"/>
            </a:solidFill>
          </a:ln>
        </p:spPr>
        <p:txBody>
          <a:bodyPr wrap="none" rtlCol="0" anchor="ctr" anchorCtr="0">
            <a:spAutoFit/>
          </a:bodyPr>
          <a:lstStyle/>
          <a:p>
            <a:pPr algn="ctr"/>
            <a:r>
              <a:rPr lang="it-IT" sz="1400" dirty="0" smtClean="0">
                <a:latin typeface="Tahoma" pitchFamily="34" charset="0"/>
              </a:rPr>
              <a:t>Sia informazioni per i FT/OT, sia per i Tecnici</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p>
            <a:pPr>
              <a:defRPr/>
            </a:pPr>
            <a:fld id="{BD2FA71C-A022-4141-AECC-814759B1E9B1}" type="slidenum">
              <a:rPr lang="it-IT" smtClean="0"/>
              <a:pPr>
                <a:defRPr/>
              </a:pPr>
              <a:t>20</a:t>
            </a:fld>
            <a:endParaRPr lang="it-IT" smtClean="0"/>
          </a:p>
        </p:txBody>
      </p:sp>
      <p:sp>
        <p:nvSpPr>
          <p:cNvPr id="141315" name="Rectangle 2"/>
          <p:cNvSpPr>
            <a:spLocks noGrp="1" noRot="1" noChangeAspect="1" noChangeArrowheads="1" noTextEdit="1"/>
          </p:cNvSpPr>
          <p:nvPr>
            <p:ph type="sldImg"/>
          </p:nvPr>
        </p:nvSpPr>
        <p:spPr>
          <a:xfrm>
            <a:off x="1701800" y="549275"/>
            <a:ext cx="2517775" cy="1889125"/>
          </a:xfrm>
          <a:ln/>
        </p:spPr>
      </p:sp>
      <p:sp>
        <p:nvSpPr>
          <p:cNvPr id="141316" name="Rectangle 3"/>
          <p:cNvSpPr>
            <a:spLocks noGrp="1" noChangeArrowheads="1"/>
          </p:cNvSpPr>
          <p:nvPr>
            <p:ph type="body" idx="1"/>
          </p:nvPr>
        </p:nvSpPr>
        <p:spPr>
          <a:xfrm>
            <a:off x="476374" y="2780928"/>
            <a:ext cx="8640960" cy="3672408"/>
          </a:xfrm>
          <a:noFill/>
          <a:ln/>
        </p:spPr>
        <p:txBody>
          <a:bodyPr>
            <a:normAutofit/>
          </a:bodyPr>
          <a:lstStyle/>
          <a:p>
            <a:pPr eaLnBrk="1" hangingPunct="1"/>
            <a:r>
              <a:rPr lang="it-IT" sz="1300" dirty="0" smtClean="0">
                <a:latin typeface="Arial" charset="0"/>
              </a:rPr>
              <a:t>Chi usa da tempo la C ha già dei modi collaudati di sbrigare le sue faccende: dobbiamo conoscerli per conservargli la possibilità di fare ancora quello che fa, possibilmente meglio. L’obiettivo principe è arrivare al sistema di postura in cui riesce a fare meglio che può le cose che tiene a fare.</a:t>
            </a:r>
          </a:p>
          <a:p>
            <a:pPr eaLnBrk="1" hangingPunct="1"/>
            <a:r>
              <a:rPr lang="it-IT" sz="1300" dirty="0" smtClean="0">
                <a:latin typeface="Arial" charset="0"/>
              </a:rPr>
              <a:t>Non dico che dobbiamo osservarlo mentre fa tutte le azioni della sua giornata, ma almeno le fondamentali. È quando proverà la C che gli proponiamo, invitiamolo a farci le cose che fa normalmente, o se non è possibile a pensare come le farebbe.</a:t>
            </a:r>
          </a:p>
          <a:p>
            <a:pPr eaLnBrk="1" hangingPunct="1"/>
            <a:r>
              <a:rPr lang="it-IT" sz="1300" dirty="0" smtClean="0">
                <a:latin typeface="Arial" charset="0"/>
              </a:rPr>
              <a:t>Quanti mielolesi messi eretti scoprono che non gli riesce di spingersi senza portarsi in avanti con il bacino, o che un sedile molto inclinato non gli consente di trasferirsi da soli!</a:t>
            </a:r>
            <a:endParaRPr lang="it-IT" sz="1300" b="1" dirty="0" smtClean="0">
              <a:latin typeface="Arial" charset="0"/>
            </a:endParaRPr>
          </a:p>
          <a:p>
            <a:pPr eaLnBrk="1" hangingPunct="1"/>
            <a:r>
              <a:rPr lang="it-IT" sz="1300" dirty="0" smtClean="0">
                <a:latin typeface="Arial" charset="0"/>
              </a:rPr>
              <a:t>Ci sembra che limiti delle attività per mancanza di stabilizzazione? proviamo a creare un sistema che dia lui stesso la stabilizzazione voluta.</a:t>
            </a:r>
          </a:p>
          <a:p>
            <a:pPr eaLnBrk="1" hangingPunct="1"/>
            <a:r>
              <a:rPr lang="it-IT" sz="1300" dirty="0" smtClean="0">
                <a:latin typeface="Arial" charset="0"/>
              </a:rPr>
              <a:t>(se è necessario che cambi inclinazione per riuscire a mangiare, lavorare al </a:t>
            </a:r>
            <a:r>
              <a:rPr lang="it-IT" sz="1300" dirty="0" err="1" smtClean="0">
                <a:latin typeface="Arial" charset="0"/>
              </a:rPr>
              <a:t>pc</a:t>
            </a:r>
            <a:r>
              <a:rPr lang="it-IT" sz="1300" dirty="0" smtClean="0">
                <a:latin typeface="Arial" charset="0"/>
              </a:rPr>
              <a:t>, osservare …, è opportuno che il sistema gli faciliti questi cambiamenti! – vedi le nuove superleggere ad assetto variabile dinamicamente)</a:t>
            </a:r>
          </a:p>
          <a:p>
            <a:pPr eaLnBrk="1" hangingPunct="1"/>
            <a:r>
              <a:rPr lang="it-IT" sz="1300" dirty="0" smtClean="0">
                <a:latin typeface="Arial" charset="0"/>
              </a:rPr>
              <a:t>Porta un catetere esterno? L’impianto riesce a drenare oppure il sedile è troppo inclinato? Usa il pappagallo? Come deve essere il sedile per usarlo? Si cateterizza da solo? Quali caratteristiche deve avere la carrozzina per consentirglielo? Ha bisogno di reclinarsi? (Graziella che sceglie la reclinabile per non dover essere messa a letto)</a:t>
            </a:r>
          </a:p>
        </p:txBody>
      </p:sp>
      <p:sp>
        <p:nvSpPr>
          <p:cNvPr id="141317" name="Segnaposto data 4"/>
          <p:cNvSpPr>
            <a:spLocks noGrp="1"/>
          </p:cNvSpPr>
          <p:nvPr>
            <p:ph type="dt" sz="quarter" idx="1"/>
          </p:nvPr>
        </p:nvSpPr>
        <p:spPr/>
        <p:txBody>
          <a:bodyPr/>
          <a:lstStyle/>
          <a:p>
            <a:pPr>
              <a:defRPr/>
            </a:pPr>
            <a:fld id="{23E3F2A4-30A3-434E-8F98-F2E3995C8E5E}" type="datetime1">
              <a:rPr lang="it-IT" smtClean="0"/>
              <a:pPr>
                <a:defRPr/>
              </a:pPr>
              <a:t>04/03/2016</a:t>
            </a:fld>
            <a:endParaRPr lang="it-IT" smtClean="0"/>
          </a:p>
        </p:txBody>
      </p:sp>
      <p:sp>
        <p:nvSpPr>
          <p:cNvPr id="141318" name="Segnaposto piè di pagina 5"/>
          <p:cNvSpPr>
            <a:spLocks noGrp="1"/>
          </p:cNvSpPr>
          <p:nvPr>
            <p:ph type="ftr" sz="quarter" idx="4"/>
          </p:nvPr>
        </p:nvSpPr>
        <p:spPr/>
        <p:txBody>
          <a:bodyPr/>
          <a:lstStyle/>
          <a:p>
            <a:pPr>
              <a:defRPr/>
            </a:pPr>
            <a:r>
              <a:rPr lang="it-IT" smtClean="0"/>
              <a:t>luxwhc/valutazione</a:t>
            </a:r>
          </a:p>
        </p:txBody>
      </p:sp>
      <p:sp>
        <p:nvSpPr>
          <p:cNvPr id="7" name="CasellaDiTesto 6"/>
          <p:cNvSpPr txBox="1"/>
          <p:nvPr/>
        </p:nvSpPr>
        <p:spPr>
          <a:xfrm>
            <a:off x="6020990" y="530096"/>
            <a:ext cx="3456384" cy="738664"/>
          </a:xfrm>
          <a:prstGeom prst="rect">
            <a:avLst/>
          </a:prstGeom>
          <a:noFill/>
          <a:ln cap="rnd">
            <a:solidFill>
              <a:schemeClr val="tx1"/>
            </a:solidFill>
          </a:ln>
        </p:spPr>
        <p:txBody>
          <a:bodyPr wrap="square" rtlCol="0" anchor="ctr" anchorCtr="0">
            <a:spAutoFit/>
          </a:bodyPr>
          <a:lstStyle/>
          <a:p>
            <a:pPr algn="ctr"/>
            <a:r>
              <a:rPr lang="it-IT" sz="1400" dirty="0" smtClean="0">
                <a:latin typeface="Arial" charset="0"/>
              </a:rPr>
              <a:t>Influenza moltissimo la scelta: nessuno accetta una carrozzina che gli rende difficile fare le cose a cui tiene!</a:t>
            </a:r>
          </a:p>
        </p:txBody>
      </p:sp>
      <p:sp>
        <p:nvSpPr>
          <p:cNvPr id="8" name="CasellaDiTesto 7"/>
          <p:cNvSpPr txBox="1"/>
          <p:nvPr/>
        </p:nvSpPr>
        <p:spPr>
          <a:xfrm>
            <a:off x="4580830" y="1916832"/>
            <a:ext cx="3411881" cy="523220"/>
          </a:xfrm>
          <a:prstGeom prst="rect">
            <a:avLst/>
          </a:prstGeom>
          <a:noFill/>
          <a:ln cap="rnd">
            <a:solidFill>
              <a:schemeClr val="tx1"/>
            </a:solidFill>
          </a:ln>
        </p:spPr>
        <p:txBody>
          <a:bodyPr wrap="square" rtlCol="0" anchor="ctr" anchorCtr="0">
            <a:spAutoFit/>
          </a:bodyPr>
          <a:lstStyle/>
          <a:p>
            <a:pPr algn="ctr"/>
            <a:r>
              <a:rPr lang="it-IT" sz="1400" dirty="0" smtClean="0">
                <a:latin typeface="Arial" charset="0"/>
              </a:rPr>
              <a:t>Elenco riducibile o espandibile al bisogno: è solo un promemoria!</a:t>
            </a:r>
          </a:p>
        </p:txBody>
      </p:sp>
      <p:sp>
        <p:nvSpPr>
          <p:cNvPr id="9" name="CasellaDiTesto 8"/>
          <p:cNvSpPr txBox="1"/>
          <p:nvPr/>
        </p:nvSpPr>
        <p:spPr>
          <a:xfrm>
            <a:off x="260350" y="116632"/>
            <a:ext cx="8669361" cy="307777"/>
          </a:xfrm>
          <a:prstGeom prst="rect">
            <a:avLst/>
          </a:prstGeom>
          <a:noFill/>
          <a:ln cap="rnd">
            <a:solidFill>
              <a:schemeClr val="tx1"/>
            </a:solidFill>
          </a:ln>
        </p:spPr>
        <p:txBody>
          <a:bodyPr wrap="none" rtlCol="0" anchor="ctr" anchorCtr="0">
            <a:spAutoFit/>
          </a:bodyPr>
          <a:lstStyle/>
          <a:p>
            <a:pPr algn="ctr"/>
            <a:r>
              <a:rPr lang="it-IT" sz="1400" b="1" dirty="0" smtClean="0">
                <a:latin typeface="Arial" charset="0"/>
              </a:rPr>
              <a:t>… è sufficiente osservare come sta “in postura di riposo”, cioè quando non fa niente di particolare?</a:t>
            </a:r>
            <a:endParaRPr lang="it-IT" sz="1400" dirty="0" smtClean="0">
              <a:latin typeface="Tahoma" pitchFamily="34" charset="0"/>
            </a:endParaRPr>
          </a:p>
        </p:txBody>
      </p:sp>
      <p:sp>
        <p:nvSpPr>
          <p:cNvPr id="10" name="CasellaDiTesto 9"/>
          <p:cNvSpPr txBox="1"/>
          <p:nvPr/>
        </p:nvSpPr>
        <p:spPr>
          <a:xfrm>
            <a:off x="201763" y="1268760"/>
            <a:ext cx="1282723" cy="307777"/>
          </a:xfrm>
          <a:prstGeom prst="rect">
            <a:avLst/>
          </a:prstGeom>
          <a:noFill/>
          <a:ln cap="rnd">
            <a:solidFill>
              <a:schemeClr val="tx1"/>
            </a:solidFill>
          </a:ln>
        </p:spPr>
        <p:txBody>
          <a:bodyPr wrap="none" rtlCol="0" anchor="ctr" anchorCtr="0">
            <a:spAutoFit/>
          </a:bodyPr>
          <a:lstStyle/>
          <a:p>
            <a:pPr algn="ctr"/>
            <a:r>
              <a:rPr lang="it-IT" sz="1400" dirty="0" smtClean="0">
                <a:latin typeface="Tahoma" pitchFamily="34" charset="0"/>
              </a:rPr>
              <a:t>Chi lo decide?</a:t>
            </a:r>
          </a:p>
        </p:txBody>
      </p:sp>
      <p:cxnSp>
        <p:nvCxnSpPr>
          <p:cNvPr id="12" name="Connettore 2 11"/>
          <p:cNvCxnSpPr/>
          <p:nvPr/>
        </p:nvCxnSpPr>
        <p:spPr>
          <a:xfrm>
            <a:off x="1556494" y="1412776"/>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dt" sz="quarter" idx="1"/>
          </p:nvPr>
        </p:nvSpPr>
        <p:spPr/>
        <p:txBody>
          <a:bodyPr/>
          <a:lstStyle/>
          <a:p>
            <a:pPr>
              <a:defRPr/>
            </a:pPr>
            <a:fld id="{522BEF9C-2DCA-4728-A174-5F4386E5A0F7}" type="datetime1">
              <a:rPr lang="it-IT" smtClean="0"/>
              <a:pPr>
                <a:defRPr/>
              </a:pPr>
              <a:t>04/03/2016</a:t>
            </a:fld>
            <a:endParaRPr lang="it-IT" smtClean="0"/>
          </a:p>
        </p:txBody>
      </p:sp>
      <p:sp>
        <p:nvSpPr>
          <p:cNvPr id="142339" name="Rectangle 6"/>
          <p:cNvSpPr>
            <a:spLocks noGrp="1" noChangeArrowheads="1"/>
          </p:cNvSpPr>
          <p:nvPr>
            <p:ph type="ftr" sz="quarter" idx="4"/>
          </p:nvPr>
        </p:nvSpPr>
        <p:spPr/>
        <p:txBody>
          <a:bodyPr/>
          <a:lstStyle/>
          <a:p>
            <a:pPr>
              <a:defRPr/>
            </a:pPr>
            <a:r>
              <a:rPr lang="it-IT" smtClean="0"/>
              <a:t>luxwhc/valutazione</a:t>
            </a:r>
          </a:p>
        </p:txBody>
      </p:sp>
      <p:sp>
        <p:nvSpPr>
          <p:cNvPr id="142340" name="Rectangle 7"/>
          <p:cNvSpPr>
            <a:spLocks noGrp="1" noChangeArrowheads="1"/>
          </p:cNvSpPr>
          <p:nvPr>
            <p:ph type="sldNum" sz="quarter" idx="5"/>
          </p:nvPr>
        </p:nvSpPr>
        <p:spPr/>
        <p:txBody>
          <a:bodyPr/>
          <a:lstStyle/>
          <a:p>
            <a:pPr>
              <a:defRPr/>
            </a:pPr>
            <a:fld id="{F0797EF5-C123-45F9-9994-7C23BE37F65C}" type="slidenum">
              <a:rPr lang="it-IT" smtClean="0"/>
              <a:pPr>
                <a:defRPr/>
              </a:pPr>
              <a:t>21</a:t>
            </a:fld>
            <a:endParaRPr lang="it-IT" smtClean="0"/>
          </a:p>
        </p:txBody>
      </p:sp>
      <p:sp>
        <p:nvSpPr>
          <p:cNvPr id="142341" name="Rectangle 2"/>
          <p:cNvSpPr>
            <a:spLocks noGrp="1" noRot="1" noChangeAspect="1" noChangeArrowheads="1" noTextEdit="1"/>
          </p:cNvSpPr>
          <p:nvPr>
            <p:ph type="sldImg"/>
          </p:nvPr>
        </p:nvSpPr>
        <p:spPr>
          <a:xfrm>
            <a:off x="3440113" y="1160463"/>
            <a:ext cx="2154237" cy="1614487"/>
          </a:xfrm>
          <a:ln/>
        </p:spPr>
      </p:sp>
      <p:sp>
        <p:nvSpPr>
          <p:cNvPr id="65542" name="Rectangle 3"/>
          <p:cNvSpPr>
            <a:spLocks noGrp="1" noChangeArrowheads="1"/>
          </p:cNvSpPr>
          <p:nvPr>
            <p:ph type="body" idx="1"/>
          </p:nvPr>
        </p:nvSpPr>
        <p:spPr>
          <a:xfrm>
            <a:off x="1628502" y="3284984"/>
            <a:ext cx="7140998" cy="3085765"/>
          </a:xfrm>
          <a:ln/>
        </p:spPr>
        <p:txBody>
          <a:bodyPr/>
          <a:lstStyle/>
          <a:p>
            <a:pPr>
              <a:defRPr/>
            </a:pPr>
            <a:r>
              <a:rPr lang="it-IT" sz="1400" dirty="0" smtClean="0">
                <a:latin typeface="Tahoma" pitchFamily="34" charset="0"/>
                <a:ea typeface="Tahoma" pitchFamily="34" charset="0"/>
                <a:cs typeface="Tahoma" pitchFamily="34" charset="0"/>
              </a:rPr>
              <a:t>Mobilità passiva cioè:</a:t>
            </a:r>
          </a:p>
          <a:p>
            <a:pPr marL="182563" indent="-182563">
              <a:buFontTx/>
              <a:buChar char="•"/>
              <a:defRPr/>
            </a:pPr>
            <a:r>
              <a:rPr lang="it-IT" sz="1400" dirty="0" err="1" smtClean="0">
                <a:latin typeface="Tahoma" pitchFamily="34" charset="0"/>
                <a:ea typeface="Tahoma" pitchFamily="34" charset="0"/>
                <a:cs typeface="Tahoma" pitchFamily="34" charset="0"/>
              </a:rPr>
              <a:t>Articolarità</a:t>
            </a:r>
            <a:endParaRPr lang="it-IT" sz="1400" dirty="0" smtClean="0">
              <a:latin typeface="Tahoma" pitchFamily="34" charset="0"/>
              <a:ea typeface="Tahoma" pitchFamily="34" charset="0"/>
              <a:cs typeface="Tahoma" pitchFamily="34" charset="0"/>
            </a:endParaRPr>
          </a:p>
          <a:p>
            <a:pPr marL="182563" indent="-182563">
              <a:buFontTx/>
              <a:buChar char="•"/>
              <a:defRPr/>
            </a:pPr>
            <a:r>
              <a:rPr lang="it-IT" sz="1400" dirty="0" smtClean="0">
                <a:latin typeface="Tahoma" pitchFamily="34" charset="0"/>
                <a:ea typeface="Tahoma" pitchFamily="34" charset="0"/>
                <a:cs typeface="Tahoma" pitchFamily="34" charset="0"/>
              </a:rPr>
              <a:t>Estensibilità</a:t>
            </a:r>
          </a:p>
          <a:p>
            <a:pPr marL="182563" indent="-182563">
              <a:buFontTx/>
              <a:buChar char="•"/>
              <a:defRPr/>
            </a:pPr>
            <a:r>
              <a:rPr lang="it-IT" sz="1400" dirty="0" smtClean="0">
                <a:latin typeface="Tahoma" pitchFamily="34" charset="0"/>
                <a:ea typeface="Tahoma" pitchFamily="34" charset="0"/>
                <a:cs typeface="Tahoma" pitchFamily="34" charset="0"/>
              </a:rPr>
              <a:t>Resistenza neurologica allo stiramento </a:t>
            </a:r>
          </a:p>
          <a:p>
            <a:pPr marL="182563" indent="-182563">
              <a:buFontTx/>
              <a:buNone/>
              <a:defRPr/>
            </a:pPr>
            <a:endParaRPr lang="it-IT" sz="1400" dirty="0" smtClean="0">
              <a:latin typeface="Tahoma" pitchFamily="34" charset="0"/>
              <a:ea typeface="Tahoma" pitchFamily="34" charset="0"/>
              <a:cs typeface="Tahoma" pitchFamily="34" charset="0"/>
            </a:endParaRPr>
          </a:p>
          <a:p>
            <a:pPr marL="182563" indent="-182563">
              <a:buFontTx/>
              <a:buNone/>
              <a:defRPr/>
            </a:pPr>
            <a:r>
              <a:rPr lang="it-IT" sz="1400" dirty="0" smtClean="0">
                <a:latin typeface="Tahoma" pitchFamily="34" charset="0"/>
                <a:ea typeface="Tahoma" pitchFamily="34" charset="0"/>
                <a:cs typeface="Tahoma" pitchFamily="34" charset="0"/>
              </a:rPr>
              <a:t>Controllare la pelle:</a:t>
            </a:r>
          </a:p>
          <a:p>
            <a:pPr marL="182563" indent="-182563">
              <a:buFont typeface="Arial" pitchFamily="34" charset="0"/>
              <a:buChar char="•"/>
              <a:defRPr/>
            </a:pPr>
            <a:r>
              <a:rPr lang="it-IT" sz="1400" dirty="0" smtClean="0">
                <a:latin typeface="Tahoma" pitchFamily="34" charset="0"/>
                <a:ea typeface="Tahoma" pitchFamily="34" charset="0"/>
                <a:cs typeface="Tahoma" pitchFamily="34" charset="0"/>
              </a:rPr>
              <a:t>In quali zone? Quelle sottoposta a sforzi</a:t>
            </a:r>
          </a:p>
          <a:p>
            <a:pPr marL="182563" indent="-182563">
              <a:buFont typeface="Arial" pitchFamily="34" charset="0"/>
              <a:buChar char="•"/>
              <a:defRPr/>
            </a:pPr>
            <a:r>
              <a:rPr lang="it-IT" sz="1400" dirty="0" smtClean="0">
                <a:latin typeface="Tahoma" pitchFamily="34" charset="0"/>
                <a:ea typeface="Tahoma" pitchFamily="34" charset="0"/>
                <a:cs typeface="Tahoma" pitchFamily="34" charset="0"/>
              </a:rPr>
              <a:t>In tutti? Solo nelle persone che non hanno sensibilità e cognizione indenni – e ovviamente in chi si lamenta di dolori cutanei </a:t>
            </a:r>
          </a:p>
        </p:txBody>
      </p:sp>
      <p:sp>
        <p:nvSpPr>
          <p:cNvPr id="7" name="CasellaDiTesto 6"/>
          <p:cNvSpPr txBox="1"/>
          <p:nvPr/>
        </p:nvSpPr>
        <p:spPr>
          <a:xfrm>
            <a:off x="1124446" y="764704"/>
            <a:ext cx="1440523" cy="523220"/>
          </a:xfrm>
          <a:prstGeom prst="rect">
            <a:avLst/>
          </a:prstGeom>
          <a:noFill/>
          <a:ln cap="rnd">
            <a:solidFill>
              <a:schemeClr val="tx1"/>
            </a:solidFill>
          </a:ln>
        </p:spPr>
        <p:txBody>
          <a:bodyPr wrap="none" rtlCol="0" anchor="ctr" anchorCtr="0">
            <a:spAutoFit/>
          </a:bodyPr>
          <a:lstStyle/>
          <a:p>
            <a:pPr algn="ctr"/>
            <a:r>
              <a:rPr lang="it-IT" sz="1400" dirty="0" smtClean="0">
                <a:latin typeface="Tahoma" pitchFamily="34" charset="0"/>
              </a:rPr>
              <a:t>In che consiste:</a:t>
            </a:r>
          </a:p>
          <a:p>
            <a:pPr algn="ctr"/>
            <a:r>
              <a:rPr lang="it-IT" sz="1400" dirty="0" smtClean="0">
                <a:latin typeface="Tahoma" pitchFamily="34" charset="0"/>
              </a:rPr>
              <a:t>indice</a:t>
            </a:r>
          </a:p>
        </p:txBody>
      </p:sp>
      <p:sp>
        <p:nvSpPr>
          <p:cNvPr id="8" name="CasellaDiTesto 7"/>
          <p:cNvSpPr txBox="1"/>
          <p:nvPr/>
        </p:nvSpPr>
        <p:spPr>
          <a:xfrm>
            <a:off x="5780091" y="5893821"/>
            <a:ext cx="2641685" cy="307777"/>
          </a:xfrm>
          <a:prstGeom prst="rect">
            <a:avLst/>
          </a:prstGeom>
          <a:noFill/>
          <a:ln cap="rnd">
            <a:solidFill>
              <a:schemeClr val="tx1"/>
            </a:solidFill>
          </a:ln>
        </p:spPr>
        <p:txBody>
          <a:bodyPr wrap="none" rtlCol="0" anchor="ctr" anchorCtr="0">
            <a:spAutoFit/>
          </a:bodyPr>
          <a:lstStyle/>
          <a:p>
            <a:pPr algn="ctr"/>
            <a:r>
              <a:rPr lang="it-IT" sz="1400" dirty="0" smtClean="0">
                <a:latin typeface="Tahoma" pitchFamily="34" charset="0"/>
              </a:rPr>
              <a:t>Uno per volta, in questo ordine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p>
            <a:pPr>
              <a:defRPr/>
            </a:pPr>
            <a:fld id="{E382A457-994F-4BAB-9A7B-CD0B2C1CCC9B}" type="slidenum">
              <a:rPr lang="it-IT" smtClean="0"/>
              <a:pPr>
                <a:defRPr/>
              </a:pPr>
              <a:t>22</a:t>
            </a:fld>
            <a:endParaRPr lang="it-IT" smtClean="0"/>
          </a:p>
        </p:txBody>
      </p:sp>
      <p:sp>
        <p:nvSpPr>
          <p:cNvPr id="143363" name="Rectangle 2"/>
          <p:cNvSpPr>
            <a:spLocks noGrp="1" noRot="1" noChangeAspect="1" noChangeArrowheads="1" noTextEdit="1"/>
          </p:cNvSpPr>
          <p:nvPr>
            <p:ph type="sldImg"/>
          </p:nvPr>
        </p:nvSpPr>
        <p:spPr>
          <a:xfrm>
            <a:off x="2781300" y="514350"/>
            <a:ext cx="2681288" cy="2009775"/>
          </a:xfrm>
          <a:ln/>
        </p:spPr>
      </p:sp>
      <p:sp>
        <p:nvSpPr>
          <p:cNvPr id="66564" name="Rectangle 3"/>
          <p:cNvSpPr>
            <a:spLocks noGrp="1" noChangeArrowheads="1"/>
          </p:cNvSpPr>
          <p:nvPr>
            <p:ph type="body" idx="1"/>
          </p:nvPr>
        </p:nvSpPr>
        <p:spPr>
          <a:xfrm>
            <a:off x="404366" y="2996952"/>
            <a:ext cx="8712968" cy="3345637"/>
          </a:xfrm>
          <a:ln/>
        </p:spPr>
        <p:txBody>
          <a:bodyPr>
            <a:normAutofit/>
          </a:bodyPr>
          <a:lstStyle/>
          <a:p>
            <a:pPr eaLnBrk="1" hangingPunct="1">
              <a:defRPr/>
            </a:pPr>
            <a:r>
              <a:rPr lang="it-IT" sz="1400" dirty="0" smtClean="0">
                <a:latin typeface="Arial" charset="0"/>
              </a:rPr>
              <a:t>Ci dà delle idee iniziali su diversi punti (BS):</a:t>
            </a:r>
          </a:p>
          <a:p>
            <a:pPr marL="271463" indent="-184150" eaLnBrk="1" hangingPunct="1">
              <a:buFontTx/>
              <a:buChar char="•"/>
              <a:defRPr/>
            </a:pPr>
            <a:r>
              <a:rPr lang="it-IT" sz="1400" dirty="0" smtClean="0">
                <a:latin typeface="Arial" charset="0"/>
              </a:rPr>
              <a:t>Quanto dovrebbe essere alto lo schienale (…)</a:t>
            </a:r>
          </a:p>
          <a:p>
            <a:pPr marL="271463" indent="-184150" eaLnBrk="1" hangingPunct="1">
              <a:buFontTx/>
              <a:buChar char="•"/>
              <a:defRPr/>
            </a:pPr>
            <a:r>
              <a:rPr lang="it-IT" sz="1400" dirty="0" smtClean="0">
                <a:latin typeface="Arial" charset="0"/>
              </a:rPr>
              <a:t>Se occorre l’appoggiatesta </a:t>
            </a:r>
          </a:p>
          <a:p>
            <a:pPr marL="271463" indent="-184150" eaLnBrk="1" hangingPunct="1">
              <a:buFontTx/>
              <a:buChar char="•"/>
              <a:defRPr/>
            </a:pPr>
            <a:r>
              <a:rPr lang="it-IT" sz="1400" dirty="0" smtClean="0">
                <a:latin typeface="Arial" charset="0"/>
              </a:rPr>
              <a:t>In che inclinazione del tronco sembra stare meglio</a:t>
            </a:r>
          </a:p>
          <a:p>
            <a:pPr marL="271463" indent="-184150" eaLnBrk="1" hangingPunct="1">
              <a:buFontTx/>
              <a:buChar char="•"/>
              <a:defRPr/>
            </a:pPr>
            <a:r>
              <a:rPr lang="it-IT" sz="1400" dirty="0" smtClean="0">
                <a:latin typeface="Arial" charset="0"/>
              </a:rPr>
              <a:t>Se c’è presumibilmente bisogno di sostegni laterali</a:t>
            </a:r>
          </a:p>
          <a:p>
            <a:pPr marL="271463" indent="-184150" eaLnBrk="1" hangingPunct="1">
              <a:buFontTx/>
              <a:buChar char="•"/>
              <a:defRPr/>
            </a:pPr>
            <a:r>
              <a:rPr lang="it-IT" sz="1400" dirty="0" smtClean="0">
                <a:latin typeface="Arial" charset="0"/>
              </a:rPr>
              <a:t>Se ha anche bisogno di essere contenuto per contrastare la mobilità involontaria, oltre che sostenuto, e se perciò si devono prevedere dei componenti appositi</a:t>
            </a:r>
          </a:p>
          <a:p>
            <a:pPr eaLnBrk="1" hangingPunct="1">
              <a:defRPr/>
            </a:pPr>
            <a:r>
              <a:rPr lang="it-IT" sz="1400" dirty="0" smtClean="0">
                <a:latin typeface="Arial" charset="0"/>
              </a:rPr>
              <a:t>Sono domande che possiamo fare anche quando abbiamo occasione di prendere informazioni preliminari. E non sempre è necessario condurre un esame sul lettino: con l’esperienza, la capacità di equilibrio può anche risultarci evidente.</a:t>
            </a:r>
          </a:p>
        </p:txBody>
      </p:sp>
      <p:sp>
        <p:nvSpPr>
          <p:cNvPr id="143365" name="Segnaposto data 4"/>
          <p:cNvSpPr>
            <a:spLocks noGrp="1"/>
          </p:cNvSpPr>
          <p:nvPr>
            <p:ph type="dt" sz="quarter" idx="1"/>
          </p:nvPr>
        </p:nvSpPr>
        <p:spPr/>
        <p:txBody>
          <a:bodyPr/>
          <a:lstStyle/>
          <a:p>
            <a:pPr>
              <a:defRPr/>
            </a:pPr>
            <a:fld id="{00711088-23B6-41B2-8821-F31700AE6E85}" type="datetime1">
              <a:rPr lang="it-IT" smtClean="0"/>
              <a:pPr>
                <a:defRPr/>
              </a:pPr>
              <a:t>04/03/2016</a:t>
            </a:fld>
            <a:endParaRPr lang="it-IT" smtClean="0"/>
          </a:p>
        </p:txBody>
      </p:sp>
      <p:sp>
        <p:nvSpPr>
          <p:cNvPr id="143366" name="Segnaposto piè di pagina 5"/>
          <p:cNvSpPr>
            <a:spLocks noGrp="1"/>
          </p:cNvSpPr>
          <p:nvPr>
            <p:ph type="ftr" sz="quarter" idx="4"/>
          </p:nvPr>
        </p:nvSpPr>
        <p:spPr/>
        <p:txBody>
          <a:bodyPr/>
          <a:lstStyle/>
          <a:p>
            <a:pPr>
              <a:defRPr/>
            </a:pPr>
            <a:r>
              <a:rPr lang="it-IT" smtClean="0"/>
              <a:t>luxwhc/valutazione</a:t>
            </a:r>
          </a:p>
        </p:txBody>
      </p:sp>
      <p:sp>
        <p:nvSpPr>
          <p:cNvPr id="7" name="CasellaDiTesto 6"/>
          <p:cNvSpPr txBox="1"/>
          <p:nvPr/>
        </p:nvSpPr>
        <p:spPr>
          <a:xfrm>
            <a:off x="6597054" y="2060848"/>
            <a:ext cx="882486" cy="307777"/>
          </a:xfrm>
          <a:prstGeom prst="rect">
            <a:avLst/>
          </a:prstGeom>
          <a:noFill/>
          <a:ln cap="rnd">
            <a:solidFill>
              <a:schemeClr val="tx1"/>
            </a:solidFill>
          </a:ln>
        </p:spPr>
        <p:txBody>
          <a:bodyPr wrap="none" rtlCol="0" anchor="ctr" anchorCtr="0">
            <a:spAutoFit/>
          </a:bodyPr>
          <a:lstStyle/>
          <a:p>
            <a:pPr algn="ctr"/>
            <a:r>
              <a:rPr lang="it-IT" sz="1400" dirty="0" smtClean="0">
                <a:latin typeface="Tahoma" pitchFamily="34" charset="0"/>
              </a:rPr>
              <a:t>Nei gravi</a:t>
            </a:r>
          </a:p>
        </p:txBody>
      </p:sp>
      <p:cxnSp>
        <p:nvCxnSpPr>
          <p:cNvPr id="9" name="Connettore 2 8"/>
          <p:cNvCxnSpPr/>
          <p:nvPr/>
        </p:nvCxnSpPr>
        <p:spPr>
          <a:xfrm flipH="1">
            <a:off x="5084886" y="2204864"/>
            <a:ext cx="144016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40A9E0F9-B446-4E03-9696-B6671B07ABBC}" type="slidenum">
              <a:rPr lang="it-IT" smtClean="0"/>
              <a:pPr>
                <a:defRPr/>
              </a:pPr>
              <a:t>23</a:t>
            </a:fld>
            <a:endParaRPr lang="it-IT" smtClean="0"/>
          </a:p>
        </p:txBody>
      </p:sp>
      <p:sp>
        <p:nvSpPr>
          <p:cNvPr id="144387" name="Rectangle 2"/>
          <p:cNvSpPr>
            <a:spLocks noGrp="1" noRot="1" noChangeAspect="1" noChangeArrowheads="1" noTextEdit="1"/>
          </p:cNvSpPr>
          <p:nvPr>
            <p:ph type="sldImg"/>
          </p:nvPr>
        </p:nvSpPr>
        <p:spPr>
          <a:xfrm>
            <a:off x="5349875" y="1016000"/>
            <a:ext cx="2543175" cy="1908175"/>
          </a:xfrm>
          <a:solidFill>
            <a:srgbClr val="FFFFFF"/>
          </a:solidFill>
          <a:ln/>
        </p:spPr>
      </p:sp>
      <p:sp>
        <p:nvSpPr>
          <p:cNvPr id="144388" name="Rectangle 3"/>
          <p:cNvSpPr>
            <a:spLocks noGrp="1" noChangeArrowheads="1"/>
          </p:cNvSpPr>
          <p:nvPr>
            <p:ph type="body" idx="1"/>
          </p:nvPr>
        </p:nvSpPr>
        <p:spPr>
          <a:xfrm>
            <a:off x="1298364" y="4149080"/>
            <a:ext cx="7314914" cy="2193508"/>
          </a:xfrm>
          <a:solidFill>
            <a:srgbClr val="FFFFFF"/>
          </a:solidFill>
          <a:ln>
            <a:solidFill>
              <a:srgbClr val="000000"/>
            </a:solidFill>
          </a:ln>
        </p:spPr>
        <p:txBody>
          <a:bodyPr/>
          <a:lstStyle/>
          <a:p>
            <a:pPr eaLnBrk="1" hangingPunct="1"/>
            <a:r>
              <a:rPr lang="it-IT" sz="1400" dirty="0" smtClean="0">
                <a:latin typeface="Tahoma" pitchFamily="34" charset="0"/>
                <a:cs typeface="Tahoma" pitchFamily="34" charset="0"/>
              </a:rPr>
              <a:t>Chiedere punto per punto i corrispondenti nel sistema e il loro significato funzionale</a:t>
            </a:r>
          </a:p>
          <a:p>
            <a:pPr eaLnBrk="1" hangingPunct="1"/>
            <a:r>
              <a:rPr lang="it-IT" sz="1400" dirty="0" smtClean="0">
                <a:latin typeface="Tahoma" pitchFamily="34" charset="0"/>
                <a:cs typeface="Tahoma" pitchFamily="34" charset="0"/>
              </a:rPr>
              <a:t>Indicare come rilevarle </a:t>
            </a:r>
            <a:r>
              <a:rPr lang="it-IT" sz="1400" b="1" dirty="0" smtClean="0">
                <a:latin typeface="Tahoma" pitchFamily="34" charset="0"/>
                <a:cs typeface="Tahoma" pitchFamily="34" charset="0"/>
              </a:rPr>
              <a:t>e provare, </a:t>
            </a:r>
            <a:r>
              <a:rPr lang="it-IT" sz="1400" dirty="0" smtClean="0">
                <a:latin typeface="Tahoma" pitchFamily="34" charset="0"/>
                <a:cs typeface="Tahoma" pitchFamily="34" charset="0"/>
              </a:rPr>
              <a:t>sia da seduto che da sdraiato – da sdraiato le probabilità di sbagliare crescono con il sovrappeso</a:t>
            </a:r>
          </a:p>
          <a:p>
            <a:pPr eaLnBrk="1" hangingPunct="1"/>
            <a:r>
              <a:rPr lang="it-IT" sz="1400" dirty="0" smtClean="0">
                <a:latin typeface="Tahoma" pitchFamily="34" charset="0"/>
                <a:cs typeface="Tahoma" pitchFamily="34" charset="0"/>
              </a:rPr>
              <a:t>Non per tutti sono da rilevare tutte le misure. La regola generale è che quanto maggiore è il sostegno necessario, tanto più numerose devono essere le misure da rilevare.</a:t>
            </a:r>
          </a:p>
        </p:txBody>
      </p:sp>
      <p:sp>
        <p:nvSpPr>
          <p:cNvPr id="144389" name="Segnaposto data 4"/>
          <p:cNvSpPr>
            <a:spLocks noGrp="1"/>
          </p:cNvSpPr>
          <p:nvPr>
            <p:ph type="dt" sz="quarter" idx="1"/>
          </p:nvPr>
        </p:nvSpPr>
        <p:spPr/>
        <p:txBody>
          <a:bodyPr/>
          <a:lstStyle/>
          <a:p>
            <a:pPr>
              <a:defRPr/>
            </a:pPr>
            <a:fld id="{BD9869D8-1A3D-42D7-B656-4FEA742D5A55}" type="datetime1">
              <a:rPr lang="it-IT" smtClean="0"/>
              <a:pPr>
                <a:defRPr/>
              </a:pPr>
              <a:t>04/03/2016</a:t>
            </a:fld>
            <a:endParaRPr lang="it-IT" smtClean="0"/>
          </a:p>
        </p:txBody>
      </p:sp>
      <p:sp>
        <p:nvSpPr>
          <p:cNvPr id="144390" name="Segnaposto piè di pagina 5"/>
          <p:cNvSpPr>
            <a:spLocks noGrp="1"/>
          </p:cNvSpPr>
          <p:nvPr>
            <p:ph type="ftr" sz="quarter" idx="4"/>
          </p:nvPr>
        </p:nvSpPr>
        <p:spPr/>
        <p:txBody>
          <a:bodyPr/>
          <a:lstStyle/>
          <a:p>
            <a:pPr>
              <a:defRPr/>
            </a:pPr>
            <a:r>
              <a:rPr lang="it-IT" smtClean="0"/>
              <a:t>luxwhc/valutazione</a:t>
            </a:r>
          </a:p>
        </p:txBody>
      </p:sp>
      <p:sp>
        <p:nvSpPr>
          <p:cNvPr id="7" name="CasellaDiTesto 6"/>
          <p:cNvSpPr txBox="1"/>
          <p:nvPr/>
        </p:nvSpPr>
        <p:spPr>
          <a:xfrm>
            <a:off x="179541" y="476672"/>
            <a:ext cx="3105145" cy="307777"/>
          </a:xfrm>
          <a:prstGeom prst="rect">
            <a:avLst/>
          </a:prstGeom>
          <a:noFill/>
          <a:ln cap="rnd">
            <a:solidFill>
              <a:schemeClr val="tx1"/>
            </a:solidFill>
          </a:ln>
        </p:spPr>
        <p:txBody>
          <a:bodyPr wrap="none" rtlCol="0" anchor="ctr" anchorCtr="0">
            <a:spAutoFit/>
          </a:bodyPr>
          <a:lstStyle/>
          <a:p>
            <a:pPr algn="ctr"/>
            <a:r>
              <a:rPr lang="it-IT" sz="1400" dirty="0" smtClean="0">
                <a:latin typeface="Tahoma" pitchFamily="34" charset="0"/>
              </a:rPr>
              <a:t>Quali le misure da prendere sempre?</a:t>
            </a:r>
          </a:p>
        </p:txBody>
      </p:sp>
      <p:sp>
        <p:nvSpPr>
          <p:cNvPr id="8" name="CasellaDiTesto 7"/>
          <p:cNvSpPr txBox="1"/>
          <p:nvPr/>
        </p:nvSpPr>
        <p:spPr>
          <a:xfrm>
            <a:off x="188342" y="1152618"/>
            <a:ext cx="4752528" cy="1600438"/>
          </a:xfrm>
          <a:prstGeom prst="rect">
            <a:avLst/>
          </a:prstGeom>
          <a:noFill/>
          <a:ln cap="rnd">
            <a:solidFill>
              <a:schemeClr val="tx1"/>
            </a:solidFill>
          </a:ln>
        </p:spPr>
        <p:txBody>
          <a:bodyPr wrap="square" rtlCol="0" anchor="ctr" anchorCtr="0">
            <a:spAutoFit/>
          </a:bodyPr>
          <a:lstStyle/>
          <a:p>
            <a:pPr marL="85725" indent="-85725">
              <a:buFont typeface="Arial" pitchFamily="34" charset="0"/>
              <a:buChar char="•"/>
            </a:pPr>
            <a:r>
              <a:rPr lang="it-IT" sz="1400" dirty="0" smtClean="0">
                <a:latin typeface="Tahoma" pitchFamily="34" charset="0"/>
              </a:rPr>
              <a:t>Se sono in un centro o in un negozio con molte carrozzine, e se non è complicato trasferirlo, meglio avvalersi di carrozzine</a:t>
            </a:r>
          </a:p>
          <a:p>
            <a:pPr marL="85725" indent="-85725">
              <a:buFont typeface="Arial" pitchFamily="34" charset="0"/>
              <a:buChar char="•"/>
            </a:pPr>
            <a:r>
              <a:rPr lang="it-IT" sz="1400" dirty="0" smtClean="0">
                <a:latin typeface="Tahoma" pitchFamily="34" charset="0"/>
              </a:rPr>
              <a:t>Se non abbiamo le carrozzine, almeno seduto sul lettino (show)</a:t>
            </a:r>
          </a:p>
          <a:p>
            <a:pPr marL="85725" indent="-85725">
              <a:buFont typeface="Arial" pitchFamily="34" charset="0"/>
              <a:buChar char="•"/>
            </a:pPr>
            <a:r>
              <a:rPr lang="it-IT" sz="1400" dirty="0" smtClean="0">
                <a:latin typeface="Tahoma" pitchFamily="34" charset="0"/>
              </a:rPr>
              <a:t>Se da sdraiato, mettiamolo supino o sul fianco secondo le misure da prendere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63F14D75-B038-4056-BE4C-007BD3192F7C}" type="slidenum">
              <a:rPr lang="it-IT" smtClean="0">
                <a:solidFill>
                  <a:srgbClr val="000000"/>
                </a:solidFill>
                <a:latin typeface="Times New Roman" pitchFamily="18" charset="0"/>
                <a:cs typeface="Arial" charset="0"/>
              </a:rPr>
              <a:pPr/>
              <a:t>24</a:t>
            </a:fld>
            <a:endParaRPr lang="it-IT" smtClean="0">
              <a:solidFill>
                <a:srgbClr val="000000"/>
              </a:solidFill>
              <a:latin typeface="Times New Roman" pitchFamily="18" charset="0"/>
              <a:cs typeface="Arial" charset="0"/>
            </a:endParaRPr>
          </a:p>
        </p:txBody>
      </p:sp>
      <p:sp>
        <p:nvSpPr>
          <p:cNvPr id="149507" name="Rectangle 2"/>
          <p:cNvSpPr>
            <a:spLocks noGrp="1" noRot="1" noChangeAspect="1" noChangeArrowheads="1" noTextEdit="1"/>
          </p:cNvSpPr>
          <p:nvPr>
            <p:ph type="sldImg"/>
          </p:nvPr>
        </p:nvSpPr>
        <p:spPr>
          <a:xfrm>
            <a:off x="2276475" y="514350"/>
            <a:ext cx="3032125" cy="2274888"/>
          </a:xfrm>
          <a:ln/>
        </p:spPr>
      </p:sp>
      <p:sp>
        <p:nvSpPr>
          <p:cNvPr id="149508" name="Rectangle 3"/>
          <p:cNvSpPr>
            <a:spLocks noGrp="1" noChangeArrowheads="1"/>
          </p:cNvSpPr>
          <p:nvPr>
            <p:ph type="body" idx="1"/>
          </p:nvPr>
        </p:nvSpPr>
        <p:spPr>
          <a:xfrm>
            <a:off x="908422" y="3256823"/>
            <a:ext cx="7530940" cy="3085765"/>
          </a:xfrm>
          <a:noFill/>
          <a:ln/>
        </p:spPr>
        <p:txBody>
          <a:bodyPr/>
          <a:lstStyle/>
          <a:p>
            <a:pPr eaLnBrk="1" hangingPunct="1"/>
            <a:r>
              <a:rPr lang="it-IT" sz="1400" dirty="0" smtClean="0">
                <a:latin typeface="Arial" charset="0"/>
              </a:rPr>
              <a:t>Questa valutazione è essenziale quando:</a:t>
            </a:r>
          </a:p>
          <a:p>
            <a:pPr marL="185738" indent="-185738" eaLnBrk="1" hangingPunct="1">
              <a:buFont typeface="Arial" pitchFamily="34" charset="0"/>
              <a:buChar char="•"/>
            </a:pPr>
            <a:r>
              <a:rPr lang="it-IT" sz="1400" dirty="0" smtClean="0">
                <a:latin typeface="Arial" charset="0"/>
              </a:rPr>
              <a:t>La persona si presenta seduta in postura diversa da quella di riferimento</a:t>
            </a:r>
          </a:p>
          <a:p>
            <a:pPr marL="185738" indent="-185738" eaLnBrk="1" hangingPunct="1">
              <a:buFont typeface="Arial" pitchFamily="34" charset="0"/>
              <a:buChar char="•"/>
            </a:pPr>
            <a:r>
              <a:rPr lang="it-IT" sz="1400" dirty="0" smtClean="0">
                <a:latin typeface="Arial" charset="0"/>
              </a:rPr>
              <a:t>Sono segnalate limitazioni di mobilità passiva</a:t>
            </a:r>
          </a:p>
          <a:p>
            <a:pPr eaLnBrk="1" hangingPunct="1"/>
            <a:endParaRPr lang="it-IT" sz="1400" dirty="0" smtClean="0">
              <a:latin typeface="Arial" charset="0"/>
            </a:endParaRPr>
          </a:p>
          <a:p>
            <a:pPr eaLnBrk="1" hangingPunct="1"/>
            <a:r>
              <a:rPr lang="it-IT" sz="1400" dirty="0" smtClean="0">
                <a:latin typeface="Arial" charset="0"/>
              </a:rPr>
              <a:t>Stabiliamo quanta possibilità concreta di posizionare ci sono concesse dalla struttura scheletrica e muscolare (conoscere limitazioni articolari, deformità e retrazioni)</a:t>
            </a:r>
          </a:p>
          <a:p>
            <a:pPr eaLnBrk="1" hangingPunct="1"/>
            <a:r>
              <a:rPr lang="it-IT" sz="1400" dirty="0" smtClean="0">
                <a:latin typeface="Arial" charset="0"/>
              </a:rPr>
              <a:t> </a:t>
            </a:r>
            <a:r>
              <a:rPr lang="it-IT" sz="1400" i="1" dirty="0" smtClean="0">
                <a:latin typeface="Arial" pitchFamily="34" charset="0"/>
                <a:cs typeface="Arial" pitchFamily="34" charset="0"/>
              </a:rPr>
              <a:t>Ci sono altre cause che impediscano di raggiungere o mantenere la postura di riferimento (che non siano cause di dolore)? (io non ne trovo)</a:t>
            </a:r>
            <a:endParaRPr lang="it-IT" sz="1400" dirty="0" smtClean="0">
              <a:latin typeface="Arial" pitchFamily="34" charset="0"/>
              <a:cs typeface="Arial" pitchFamily="34" charset="0"/>
            </a:endParaRPr>
          </a:p>
          <a:p>
            <a:pPr eaLnBrk="1" hangingPunct="1"/>
            <a:r>
              <a:rPr lang="it-IT" sz="1400" b="1" dirty="0" smtClean="0">
                <a:latin typeface="Arial" charset="0"/>
              </a:rPr>
              <a:t>Ripeto una precisazione importante: </a:t>
            </a:r>
            <a:r>
              <a:rPr lang="it-IT" sz="1400" dirty="0" smtClean="0">
                <a:latin typeface="Arial" charset="0"/>
              </a:rPr>
              <a:t>Anche se c’è la mobilità necessaria, non è detto che la postura ideale sia quella ideale per l’utente: magari non la sente comoda né funzionale</a:t>
            </a:r>
          </a:p>
          <a:p>
            <a:pPr eaLnBrk="1" hangingPunct="1"/>
            <a:endParaRPr lang="it-IT" sz="1400" dirty="0" smtClean="0">
              <a:latin typeface="Arial" charset="0"/>
            </a:endParaRPr>
          </a:p>
        </p:txBody>
      </p:sp>
      <p:sp>
        <p:nvSpPr>
          <p:cNvPr id="149509" name="Segnaposto data 4"/>
          <p:cNvSpPr>
            <a:spLocks noGrp="1"/>
          </p:cNvSpPr>
          <p:nvPr>
            <p:ph type="dt" sz="quarter" idx="1"/>
          </p:nvPr>
        </p:nvSpPr>
        <p:spPr>
          <a:noFill/>
        </p:spPr>
        <p:txBody>
          <a:bodyPr/>
          <a:lstStyle/>
          <a:p>
            <a:fld id="{383F1D65-1DB1-4D22-A1E2-5A8F9B8B04D8}" type="datetime1">
              <a:rPr lang="it-IT" smtClean="0">
                <a:solidFill>
                  <a:srgbClr val="000000"/>
                </a:solidFill>
                <a:latin typeface="Times New Roman" pitchFamily="18" charset="0"/>
                <a:cs typeface="Arial" charset="0"/>
              </a:rPr>
              <a:pPr/>
              <a:t>04/03/2016</a:t>
            </a:fld>
            <a:endParaRPr lang="it-IT" smtClean="0">
              <a:solidFill>
                <a:srgbClr val="000000"/>
              </a:solidFill>
              <a:latin typeface="Times New Roman" pitchFamily="18" charset="0"/>
              <a:cs typeface="Arial" charset="0"/>
            </a:endParaRPr>
          </a:p>
        </p:txBody>
      </p:sp>
      <p:sp>
        <p:nvSpPr>
          <p:cNvPr id="149510" name="Segnaposto piè di pagina 5"/>
          <p:cNvSpPr>
            <a:spLocks noGrp="1"/>
          </p:cNvSpPr>
          <p:nvPr>
            <p:ph type="ftr" sz="quarter" idx="4"/>
          </p:nvPr>
        </p:nvSpPr>
        <p:spPr>
          <a:noFill/>
        </p:spPr>
        <p:txBody>
          <a:bodyPr/>
          <a:lstStyle/>
          <a:p>
            <a:r>
              <a:rPr lang="it-IT" smtClean="0">
                <a:solidFill>
                  <a:srgbClr val="000000"/>
                </a:solidFill>
                <a:latin typeface="Times New Roman" pitchFamily="18" charset="0"/>
                <a:cs typeface="Arial" charset="0"/>
              </a:rPr>
              <a:t>luxwhc/valutazione</a:t>
            </a:r>
          </a:p>
        </p:txBody>
      </p:sp>
      <p:sp>
        <p:nvSpPr>
          <p:cNvPr id="11" name="CasellaDiTesto 4"/>
          <p:cNvSpPr txBox="1">
            <a:spLocks noChangeArrowheads="1"/>
          </p:cNvSpPr>
          <p:nvPr/>
        </p:nvSpPr>
        <p:spPr bwMode="auto">
          <a:xfrm>
            <a:off x="5660950" y="477253"/>
            <a:ext cx="3772704" cy="954107"/>
          </a:xfrm>
          <a:prstGeom prst="rect">
            <a:avLst/>
          </a:prstGeom>
          <a:noFill/>
          <a:ln w="9525" cap="rnd">
            <a:solidFill>
              <a:schemeClr val="tx1"/>
            </a:solidFill>
            <a:miter lim="800000"/>
            <a:headEnd/>
            <a:tailEnd/>
          </a:ln>
        </p:spPr>
        <p:txBody>
          <a:bodyPr wrap="square" anchor="ctr">
            <a:spAutoFit/>
          </a:bodyPr>
          <a:lstStyle/>
          <a:p>
            <a:r>
              <a:rPr lang="it-IT" sz="1400" dirty="0" smtClean="0">
                <a:latin typeface="Tahoma" pitchFamily="34" charset="0"/>
              </a:rPr>
              <a:t>Ci si presenta un utente in postura “anomala”</a:t>
            </a:r>
            <a:r>
              <a:rPr lang="it-IT" sz="1400" dirty="0" smtClean="0">
                <a:latin typeface="Tahoma" pitchFamily="34" charset="0"/>
                <a:cs typeface="Tahoma" pitchFamily="34" charset="0"/>
              </a:rPr>
              <a:t> (PPT, obliquità, colpo di vento). Chiediamoci: riducibile? Quanto? Con che forza? </a:t>
            </a:r>
          </a:p>
          <a:p>
            <a:r>
              <a:rPr lang="it-IT" sz="1400" dirty="0" smtClean="0">
                <a:latin typeface="Tahoma" pitchFamily="34" charset="0"/>
                <a:cs typeface="Tahoma" pitchFamily="34" charset="0"/>
              </a:rPr>
              <a:t>Come cercare le risposte? </a:t>
            </a:r>
            <a:endParaRPr lang="it-IT" sz="1400" dirty="0">
              <a:latin typeface="Tahoma" pitchFamily="34" charset="0"/>
              <a:cs typeface="Tahom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52750" y="333375"/>
            <a:ext cx="2974975" cy="2232025"/>
          </a:xfrm>
        </p:spPr>
      </p:sp>
      <p:sp>
        <p:nvSpPr>
          <p:cNvPr id="3" name="Segnaposto note 2"/>
          <p:cNvSpPr>
            <a:spLocks noGrp="1"/>
          </p:cNvSpPr>
          <p:nvPr>
            <p:ph type="body" idx="1"/>
          </p:nvPr>
        </p:nvSpPr>
        <p:spPr>
          <a:xfrm>
            <a:off x="1217190" y="3068960"/>
            <a:ext cx="7756128" cy="3274691"/>
          </a:xfrm>
        </p:spPr>
        <p:txBody>
          <a:bodyPr>
            <a:normAutofit/>
          </a:bodyPr>
          <a:lstStyle/>
          <a:p>
            <a:r>
              <a:rPr lang="it-IT" sz="1600" kern="1200" dirty="0" smtClean="0">
                <a:solidFill>
                  <a:schemeClr val="tx1"/>
                </a:solidFill>
                <a:latin typeface="+mn-lt"/>
                <a:ea typeface="+mn-ea"/>
                <a:cs typeface="+mn-cs"/>
              </a:rPr>
              <a:t>Spondilite anchilosante, forma “appendicolare”. Riesce a camminare per qualche passo con un deambulatore, ma non a sedersi. </a:t>
            </a:r>
          </a:p>
          <a:p>
            <a:r>
              <a:rPr lang="it-IT" sz="1600" kern="1200" dirty="0" smtClean="0">
                <a:solidFill>
                  <a:schemeClr val="tx1"/>
                </a:solidFill>
                <a:latin typeface="+mn-lt"/>
                <a:ea typeface="+mn-ea"/>
                <a:cs typeface="+mn-cs"/>
              </a:rPr>
              <a:t>Ha praticamente anche e ginocchia rigide in pochi gradi di flessione. La forma inusuale del sedile serve a impedire di scivolare in avanti (giù). </a:t>
            </a:r>
          </a:p>
          <a:p>
            <a:r>
              <a:rPr lang="it-IT" sz="1600" dirty="0" smtClean="0"/>
              <a:t>Il basculamento è essenziale per la capacità di entrare ed uscire dalla carrozzina, per posizionarsi e per riposare: sta da solo per almeno 6 ore al giorno. Per questo, un blocco alle ginocchia sarebbe un ostacolo.</a:t>
            </a:r>
          </a:p>
          <a:p>
            <a:r>
              <a:rPr lang="it-IT" sz="1600" dirty="0" smtClean="0"/>
              <a:t>È vero: una verticalizzabile non gli avrebbe dato la possibilità di riposizionarsi né di riposarsi!</a:t>
            </a:r>
          </a:p>
          <a:p>
            <a:r>
              <a:rPr lang="it-IT" sz="1600" dirty="0" smtClean="0"/>
              <a:t>La cintura pelvica aiuta a tenere la posizione ma il lavoro lo fa soprattutto il cuscino.</a:t>
            </a:r>
            <a:endParaRPr lang="it-IT" sz="1600" kern="1200" dirty="0" smtClean="0">
              <a:solidFill>
                <a:schemeClr val="tx1"/>
              </a:solidFill>
              <a:latin typeface="+mn-lt"/>
              <a:ea typeface="+mn-ea"/>
              <a:cs typeface="+mn-cs"/>
            </a:endParaRPr>
          </a:p>
          <a:p>
            <a:r>
              <a:rPr lang="it-IT" sz="1600" kern="1200" dirty="0" smtClean="0">
                <a:solidFill>
                  <a:schemeClr val="tx1"/>
                </a:solidFill>
                <a:latin typeface="+mn-lt"/>
                <a:ea typeface="+mn-ea"/>
                <a:cs typeface="+mn-cs"/>
              </a:rPr>
              <a:t> </a:t>
            </a:r>
          </a:p>
        </p:txBody>
      </p:sp>
      <p:sp>
        <p:nvSpPr>
          <p:cNvPr id="4" name="Segnaposto numero diapositiva 3"/>
          <p:cNvSpPr>
            <a:spLocks noGrp="1"/>
          </p:cNvSpPr>
          <p:nvPr>
            <p:ph type="sldNum" sz="quarter" idx="10"/>
          </p:nvPr>
        </p:nvSpPr>
        <p:spPr/>
        <p:txBody>
          <a:bodyPr/>
          <a:lstStyle/>
          <a:p>
            <a:fld id="{4DC3167F-7515-46DC-9E15-4D2784209508}" type="slidenum">
              <a:rPr lang="it-IT" smtClean="0">
                <a:solidFill>
                  <a:prstClr val="black"/>
                </a:solidFill>
              </a:rPr>
              <a:pPr/>
              <a:t>25</a:t>
            </a:fld>
            <a:endParaRPr lang="it-IT">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51163" y="790575"/>
            <a:ext cx="2517775" cy="1887538"/>
          </a:xfrm>
        </p:spPr>
      </p:sp>
      <p:sp>
        <p:nvSpPr>
          <p:cNvPr id="3" name="Segnaposto note 2"/>
          <p:cNvSpPr>
            <a:spLocks noGrp="1"/>
          </p:cNvSpPr>
          <p:nvPr>
            <p:ph type="body" idx="1"/>
          </p:nvPr>
        </p:nvSpPr>
        <p:spPr>
          <a:xfrm>
            <a:off x="1217190" y="3000373"/>
            <a:ext cx="6999039" cy="3343278"/>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baseline="0" dirty="0" smtClean="0">
                <a:solidFill>
                  <a:schemeClr val="tx1"/>
                </a:solidFill>
                <a:latin typeface="+mn-lt"/>
                <a:ea typeface="+mn-ea"/>
                <a:cs typeface="+mn-cs"/>
              </a:rPr>
              <a:t>Fidarsi di una semplice occhiata da supino può portare a conclusioni sbagliate. </a:t>
            </a:r>
            <a:endParaRPr lang="it-IT" sz="1400" kern="1200" dirty="0" smtClean="0">
              <a:solidFill>
                <a:schemeClr val="tx1"/>
              </a:solidFill>
              <a:latin typeface="+mn-lt"/>
              <a:ea typeface="+mn-ea"/>
              <a:cs typeface="+mn-cs"/>
            </a:endParaRPr>
          </a:p>
          <a:p>
            <a:r>
              <a:rPr lang="it-IT" sz="1400" kern="1200" dirty="0" smtClean="0">
                <a:solidFill>
                  <a:schemeClr val="tx1"/>
                </a:solidFill>
                <a:latin typeface="+mn-lt"/>
                <a:ea typeface="+mn-ea"/>
                <a:cs typeface="+mn-cs"/>
              </a:rPr>
              <a:t>Era stato presentato come un caso con una grave </a:t>
            </a:r>
            <a:r>
              <a:rPr lang="it-IT" sz="1400" kern="1200" dirty="0" err="1" smtClean="0">
                <a:solidFill>
                  <a:schemeClr val="tx1"/>
                </a:solidFill>
                <a:latin typeface="+mn-lt"/>
                <a:ea typeface="+mn-ea"/>
                <a:cs typeface="+mn-cs"/>
              </a:rPr>
              <a:t>rotoscoliosi</a:t>
            </a:r>
            <a:r>
              <a:rPr lang="it-IT" sz="1400" kern="1200" dirty="0" smtClean="0">
                <a:solidFill>
                  <a:schemeClr val="tx1"/>
                </a:solidFill>
                <a:latin typeface="+mn-lt"/>
                <a:ea typeface="+mn-ea"/>
                <a:cs typeface="+mn-cs"/>
              </a:rPr>
              <a:t> e un marcato</a:t>
            </a:r>
            <a:r>
              <a:rPr lang="it-IT" sz="1400" kern="1200" baseline="0" dirty="0" smtClean="0">
                <a:solidFill>
                  <a:schemeClr val="tx1"/>
                </a:solidFill>
                <a:latin typeface="+mn-lt"/>
                <a:ea typeface="+mn-ea"/>
                <a:cs typeface="+mn-cs"/>
              </a:rPr>
              <a:t> colpo di vento</a:t>
            </a:r>
            <a:r>
              <a:rPr lang="it-IT" sz="1400" kern="1200" dirty="0" smtClean="0">
                <a:solidFill>
                  <a:schemeClr val="tx1"/>
                </a:solidFill>
                <a:latin typeface="+mn-lt"/>
                <a:ea typeface="+mn-ea"/>
                <a:cs typeface="+mn-cs"/>
              </a:rPr>
              <a:t>, e se non avessimo verificato la</a:t>
            </a:r>
            <a:r>
              <a:rPr lang="it-IT" sz="1400" kern="1200" baseline="0" dirty="0" smtClean="0">
                <a:solidFill>
                  <a:schemeClr val="tx1"/>
                </a:solidFill>
                <a:latin typeface="+mn-lt"/>
                <a:ea typeface="+mn-ea"/>
                <a:cs typeface="+mn-cs"/>
              </a:rPr>
              <a:t> mobilità articolare avremmo realizzato un sistema di postura per accoglierle …</a:t>
            </a:r>
          </a:p>
        </p:txBody>
      </p:sp>
      <p:sp>
        <p:nvSpPr>
          <p:cNvPr id="4" name="Segnaposto numero diapositiva 3"/>
          <p:cNvSpPr>
            <a:spLocks noGrp="1"/>
          </p:cNvSpPr>
          <p:nvPr>
            <p:ph type="sldNum" sz="quarter" idx="10"/>
          </p:nvPr>
        </p:nvSpPr>
        <p:spPr/>
        <p:txBody>
          <a:bodyPr/>
          <a:lstStyle/>
          <a:p>
            <a:fld id="{4DC3167F-7515-46DC-9E15-4D2784209508}" type="slidenum">
              <a:rPr lang="it-IT" smtClean="0">
                <a:solidFill>
                  <a:prstClr val="black"/>
                </a:solidFill>
              </a:rPr>
              <a:pPr/>
              <a:t>26</a:t>
            </a:fld>
            <a:endParaRPr lang="it-IT">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477D8C84-D2AC-46BF-B608-93E53B10EF34}" type="slidenum">
              <a:rPr lang="it-IT" smtClean="0"/>
              <a:pPr>
                <a:defRPr/>
              </a:pPr>
              <a:t>27</a:t>
            </a:fld>
            <a:endParaRPr lang="it-IT" smtClean="0"/>
          </a:p>
        </p:txBody>
      </p:sp>
      <p:sp>
        <p:nvSpPr>
          <p:cNvPr id="150531" name="Rectangle 2"/>
          <p:cNvSpPr>
            <a:spLocks noGrp="1" noRot="1" noChangeAspect="1" noChangeArrowheads="1" noTextEdit="1"/>
          </p:cNvSpPr>
          <p:nvPr>
            <p:ph type="sldImg"/>
          </p:nvPr>
        </p:nvSpPr>
        <p:spPr>
          <a:xfrm>
            <a:off x="1555750" y="549275"/>
            <a:ext cx="2784475" cy="2087563"/>
          </a:xfrm>
          <a:ln/>
        </p:spPr>
      </p:sp>
      <p:sp>
        <p:nvSpPr>
          <p:cNvPr id="150532" name="Rectangle 3"/>
          <p:cNvSpPr>
            <a:spLocks noGrp="1" noChangeArrowheads="1"/>
          </p:cNvSpPr>
          <p:nvPr>
            <p:ph type="body" idx="1"/>
          </p:nvPr>
        </p:nvSpPr>
        <p:spPr>
          <a:xfrm>
            <a:off x="548382" y="2996952"/>
            <a:ext cx="8712968" cy="3456384"/>
          </a:xfrm>
          <a:noFill/>
          <a:ln/>
        </p:spPr>
        <p:txBody>
          <a:bodyPr>
            <a:normAutofit/>
          </a:bodyPr>
          <a:lstStyle/>
          <a:p>
            <a:pPr eaLnBrk="1" hangingPunct="1"/>
            <a:r>
              <a:rPr lang="it-IT" sz="1400" dirty="0" smtClean="0">
                <a:latin typeface="Arial" charset="0"/>
              </a:rPr>
              <a:t>Mobilità passiva, cioè </a:t>
            </a:r>
            <a:r>
              <a:rPr lang="it-IT" sz="1400" u="sng" dirty="0" smtClean="0">
                <a:latin typeface="Arial" charset="0"/>
              </a:rPr>
              <a:t>non</a:t>
            </a:r>
            <a:r>
              <a:rPr lang="it-IT" sz="1400" dirty="0" smtClean="0">
                <a:latin typeface="Arial" charset="0"/>
              </a:rPr>
              <a:t> i movimenti che la persona riesce a fare attivamente (“con la sua forza”), ma quelli che gli sono concessi dalla sua flessibilità. </a:t>
            </a:r>
          </a:p>
          <a:p>
            <a:pPr eaLnBrk="1" hangingPunct="1"/>
            <a:r>
              <a:rPr lang="it-IT" sz="1400" dirty="0" smtClean="0">
                <a:latin typeface="Arial" charset="0"/>
              </a:rPr>
              <a:t>Per le valutazioni fisiche possono essere necessarie più persone, soprattutto se l’utente ha una disabilità motoria grave </a:t>
            </a:r>
          </a:p>
          <a:p>
            <a:pPr eaLnBrk="1" hangingPunct="1"/>
            <a:r>
              <a:rPr lang="it-IT" sz="1400" dirty="0" smtClean="0">
                <a:latin typeface="Arial" charset="0"/>
              </a:rPr>
              <a:t>Con anche e ginocchia flesse, come da seduto</a:t>
            </a:r>
          </a:p>
          <a:p>
            <a:pPr eaLnBrk="1" hangingPunct="1"/>
            <a:r>
              <a:rPr lang="it-IT" sz="1400" dirty="0" smtClean="0">
                <a:latin typeface="Arial" charset="0"/>
              </a:rPr>
              <a:t>Le limitazioni articolari e le retrazioni sono da ritenersi fisse, le contratture dipendono dallo stato di tensione e quindi possono scomparire in condizioni opportune (o con terapie opportune!). Con la pazienza e la manipolazione sapiente e il contributo di chi conosce bene l’utente si riesce a distinguere, prima o poi.</a:t>
            </a:r>
          </a:p>
          <a:p>
            <a:pPr eaLnBrk="1" hangingPunct="1"/>
            <a:r>
              <a:rPr lang="it-IT" sz="1400" dirty="0" err="1" smtClean="0">
                <a:latin typeface="Arial" charset="0"/>
              </a:rPr>
              <a:t>Setting</a:t>
            </a:r>
            <a:r>
              <a:rPr lang="it-IT" sz="1400" dirty="0" smtClean="0">
                <a:latin typeface="Arial" charset="0"/>
              </a:rPr>
              <a:t> confortevole:</a:t>
            </a:r>
          </a:p>
          <a:p>
            <a:pPr marL="282575" lvl="1" indent="-195263" eaLnBrk="1" hangingPunct="1">
              <a:buFontTx/>
              <a:buChar char="•"/>
            </a:pPr>
            <a:r>
              <a:rPr lang="it-IT" sz="1400" dirty="0" smtClean="0">
                <a:latin typeface="Arial" charset="0"/>
              </a:rPr>
              <a:t>In ambiente calmo, senza troppa gente intorno</a:t>
            </a:r>
          </a:p>
          <a:p>
            <a:pPr marL="282575" lvl="1" indent="-195263" eaLnBrk="1" hangingPunct="1">
              <a:buFontTx/>
              <a:buChar char="•"/>
            </a:pPr>
            <a:r>
              <a:rPr lang="it-IT" sz="1400" dirty="0" smtClean="0">
                <a:latin typeface="Arial" charset="0"/>
              </a:rPr>
              <a:t>Con i genitori vicini per tranquillizzare</a:t>
            </a:r>
          </a:p>
          <a:p>
            <a:pPr marL="282575" lvl="1" indent="-195263" eaLnBrk="1" hangingPunct="1">
              <a:buFontTx/>
              <a:buChar char="•"/>
            </a:pPr>
            <a:r>
              <a:rPr lang="it-IT" sz="1400" dirty="0" smtClean="0">
                <a:latin typeface="Arial" charset="0"/>
              </a:rPr>
              <a:t>accertandosi che non abbia fame, sete, freddo, caldo, fastidio da rumore e folla …</a:t>
            </a:r>
          </a:p>
          <a:p>
            <a:pPr marL="282575" lvl="1" indent="-195263" eaLnBrk="1" hangingPunct="1">
              <a:buFontTx/>
              <a:buChar char="•"/>
            </a:pPr>
            <a:r>
              <a:rPr lang="it-IT" sz="1400" dirty="0" smtClean="0">
                <a:latin typeface="Arial" charset="0"/>
              </a:rPr>
              <a:t>Procedendo con calma e rassicurando</a:t>
            </a:r>
          </a:p>
        </p:txBody>
      </p:sp>
      <p:sp>
        <p:nvSpPr>
          <p:cNvPr id="150533" name="Segnaposto data 4"/>
          <p:cNvSpPr>
            <a:spLocks noGrp="1"/>
          </p:cNvSpPr>
          <p:nvPr>
            <p:ph type="dt" sz="quarter" idx="1"/>
          </p:nvPr>
        </p:nvSpPr>
        <p:spPr/>
        <p:txBody>
          <a:bodyPr/>
          <a:lstStyle/>
          <a:p>
            <a:pPr>
              <a:defRPr/>
            </a:pPr>
            <a:fld id="{DB714A32-7248-42D2-BF2E-3D6D292EBA4B}" type="datetime1">
              <a:rPr lang="it-IT" smtClean="0"/>
              <a:pPr>
                <a:defRPr/>
              </a:pPr>
              <a:t>04/03/2016</a:t>
            </a:fld>
            <a:endParaRPr lang="it-IT" smtClean="0"/>
          </a:p>
        </p:txBody>
      </p:sp>
      <p:sp>
        <p:nvSpPr>
          <p:cNvPr id="150534" name="Segnaposto piè di pagina 5"/>
          <p:cNvSpPr>
            <a:spLocks noGrp="1"/>
          </p:cNvSpPr>
          <p:nvPr>
            <p:ph type="ftr" sz="quarter" idx="4"/>
          </p:nvPr>
        </p:nvSpPr>
        <p:spPr/>
        <p:txBody>
          <a:bodyPr/>
          <a:lstStyle/>
          <a:p>
            <a:pPr>
              <a:defRPr/>
            </a:pPr>
            <a:r>
              <a:rPr lang="it-IT" smtClean="0"/>
              <a:t>luxwhc/valutazione</a:t>
            </a:r>
            <a:endParaRPr lang="it-IT" dirty="0" smtClean="0"/>
          </a:p>
        </p:txBody>
      </p:sp>
      <p:sp>
        <p:nvSpPr>
          <p:cNvPr id="7" name="CasellaDiTesto 6"/>
          <p:cNvSpPr txBox="1"/>
          <p:nvPr/>
        </p:nvSpPr>
        <p:spPr>
          <a:xfrm>
            <a:off x="4436814" y="876779"/>
            <a:ext cx="4680520" cy="738664"/>
          </a:xfrm>
          <a:prstGeom prst="rect">
            <a:avLst/>
          </a:prstGeom>
          <a:noFill/>
          <a:ln cap="rnd">
            <a:solidFill>
              <a:schemeClr val="tx1"/>
            </a:solidFill>
          </a:ln>
        </p:spPr>
        <p:txBody>
          <a:bodyPr wrap="square" rtlCol="0" anchor="ctr" anchorCtr="0">
            <a:spAutoFit/>
          </a:bodyPr>
          <a:lstStyle/>
          <a:p>
            <a:r>
              <a:rPr lang="it-IT" sz="1400" dirty="0" smtClean="0">
                <a:latin typeface="Tahoma" pitchFamily="34" charset="0"/>
              </a:rPr>
              <a:t>Se preferite valutare da seduto, tenete conto che potrebbe irrigidirsi per mantenere l’equilibrio: sostenetelo bene. (c’è anche chi si irrigidisce da sdraiato: informarsi)</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1F51C4F4-FEA5-4826-8F66-AED37613F130}" type="slidenum">
              <a:rPr lang="it-IT" smtClean="0"/>
              <a:pPr>
                <a:defRPr/>
              </a:pPr>
              <a:t>28</a:t>
            </a:fld>
            <a:endParaRPr lang="it-IT" smtClean="0"/>
          </a:p>
        </p:txBody>
      </p:sp>
      <p:sp>
        <p:nvSpPr>
          <p:cNvPr id="160771" name="Rectangle 2"/>
          <p:cNvSpPr>
            <a:spLocks noGrp="1" noRot="1" noChangeAspect="1" noChangeArrowheads="1" noTextEdit="1"/>
          </p:cNvSpPr>
          <p:nvPr>
            <p:ph type="sldImg"/>
          </p:nvPr>
        </p:nvSpPr>
        <p:spPr>
          <a:xfrm>
            <a:off x="1851025" y="258763"/>
            <a:ext cx="3265488" cy="2449512"/>
          </a:xfrm>
          <a:ln/>
        </p:spPr>
      </p:sp>
      <p:sp>
        <p:nvSpPr>
          <p:cNvPr id="74756" name="Rectangle 3"/>
          <p:cNvSpPr>
            <a:spLocks noGrp="1" noChangeArrowheads="1"/>
          </p:cNvSpPr>
          <p:nvPr>
            <p:ph type="body" idx="1"/>
          </p:nvPr>
        </p:nvSpPr>
        <p:spPr>
          <a:xfrm>
            <a:off x="548382" y="3212977"/>
            <a:ext cx="8073563" cy="3385640"/>
          </a:xfrm>
          <a:ln/>
        </p:spPr>
        <p:txBody>
          <a:bodyPr/>
          <a:lstStyle/>
          <a:p>
            <a:pPr eaLnBrk="1" hangingPunct="1">
              <a:defRPr/>
            </a:pPr>
            <a:r>
              <a:rPr lang="it-IT" sz="1600" dirty="0" smtClean="0">
                <a:latin typeface="Arial" charset="0"/>
              </a:rPr>
              <a:t>È la valutazione finale, che serve a capire in quale postura l’utente si trova meglio e quindi ci fa definire il sistema in tutti i suoi dettagli. Proviamo e riproviamo fino ad ottenere la postura più congeniale.</a:t>
            </a:r>
          </a:p>
          <a:p>
            <a:pPr eaLnBrk="1" hangingPunct="1">
              <a:defRPr/>
            </a:pPr>
            <a:r>
              <a:rPr lang="it-IT" sz="1600" dirty="0" smtClean="0">
                <a:solidFill>
                  <a:schemeClr val="tx2">
                    <a:lumMod val="75000"/>
                  </a:schemeClr>
                </a:solidFill>
                <a:latin typeface="Tahoma" pitchFamily="34" charset="0"/>
                <a:ea typeface="Tahoma" pitchFamily="34" charset="0"/>
                <a:cs typeface="Tahoma" pitchFamily="34" charset="0"/>
              </a:rPr>
              <a:t>Dedichiamo tempo e cura a valutare le esigenze di sostegno </a:t>
            </a:r>
            <a:r>
              <a:rPr lang="it-IT" sz="1600" b="1" dirty="0" smtClean="0">
                <a:solidFill>
                  <a:schemeClr val="tx2">
                    <a:lumMod val="75000"/>
                  </a:schemeClr>
                </a:solidFill>
                <a:latin typeface="Tahoma" pitchFamily="34" charset="0"/>
                <a:ea typeface="Tahoma" pitchFamily="34" charset="0"/>
                <a:cs typeface="Tahoma" pitchFamily="34" charset="0"/>
              </a:rPr>
              <a:t>con le nostre mani</a:t>
            </a:r>
            <a:r>
              <a:rPr lang="it-IT" sz="1600" dirty="0" smtClean="0">
                <a:solidFill>
                  <a:schemeClr val="tx2">
                    <a:lumMod val="75000"/>
                  </a:schemeClr>
                </a:solidFill>
                <a:latin typeface="Tahoma" pitchFamily="34" charset="0"/>
                <a:ea typeface="Tahoma" pitchFamily="34" charset="0"/>
                <a:cs typeface="Tahoma" pitchFamily="34" charset="0"/>
              </a:rPr>
              <a:t>: può dare indicazioni preziose e trasmette fiducia. È un’idea falsa che gli utenti ambiscano ad una valutazione tutta strumentale, </a:t>
            </a:r>
            <a:r>
              <a:rPr lang="it-IT" sz="1600" dirty="0" err="1" smtClean="0">
                <a:solidFill>
                  <a:schemeClr val="tx2">
                    <a:lumMod val="75000"/>
                  </a:schemeClr>
                </a:solidFill>
                <a:latin typeface="Tahoma" pitchFamily="34" charset="0"/>
                <a:ea typeface="Tahoma" pitchFamily="34" charset="0"/>
                <a:cs typeface="Tahoma" pitchFamily="34" charset="0"/>
              </a:rPr>
              <a:t>ipertecnologica</a:t>
            </a:r>
            <a:r>
              <a:rPr lang="it-IT" sz="1600" dirty="0" smtClean="0">
                <a:solidFill>
                  <a:schemeClr val="tx2">
                    <a:lumMod val="75000"/>
                  </a:schemeClr>
                </a:solidFill>
                <a:latin typeface="Tahoma" pitchFamily="34" charset="0"/>
                <a:ea typeface="Tahoma" pitchFamily="34" charset="0"/>
                <a:cs typeface="Tahoma" pitchFamily="34" charset="0"/>
              </a:rPr>
              <a:t>: apprezzano moltissimo che li si ascolti, li si guardi, li si tocchi. </a:t>
            </a:r>
          </a:p>
          <a:p>
            <a:pPr eaLnBrk="1" hangingPunct="1">
              <a:defRPr/>
            </a:pPr>
            <a:r>
              <a:rPr lang="it-IT" sz="1600" dirty="0" smtClean="0">
                <a:latin typeface="Arial" charset="0"/>
              </a:rPr>
              <a:t>Valutare sul lettino non è un passaggio essenziale per tutti, ma direi che lo è per i casi complessi. Vediamo un esempio, per chiarire.</a:t>
            </a:r>
          </a:p>
        </p:txBody>
      </p:sp>
      <p:sp>
        <p:nvSpPr>
          <p:cNvPr id="160773" name="Segnaposto data 4"/>
          <p:cNvSpPr>
            <a:spLocks noGrp="1"/>
          </p:cNvSpPr>
          <p:nvPr>
            <p:ph type="dt" sz="quarter" idx="1"/>
          </p:nvPr>
        </p:nvSpPr>
        <p:spPr/>
        <p:txBody>
          <a:bodyPr/>
          <a:lstStyle/>
          <a:p>
            <a:pPr>
              <a:defRPr/>
            </a:pPr>
            <a:fld id="{02104DE9-9324-42F7-A1F4-185B911D3557}" type="datetime1">
              <a:rPr lang="it-IT" smtClean="0"/>
              <a:pPr>
                <a:defRPr/>
              </a:pPr>
              <a:t>04/03/2016</a:t>
            </a:fld>
            <a:endParaRPr lang="it-IT" smtClean="0"/>
          </a:p>
        </p:txBody>
      </p:sp>
      <p:sp>
        <p:nvSpPr>
          <p:cNvPr id="160774" name="Segnaposto piè di pagina 5"/>
          <p:cNvSpPr>
            <a:spLocks noGrp="1"/>
          </p:cNvSpPr>
          <p:nvPr>
            <p:ph type="ftr" sz="quarter" idx="4"/>
          </p:nvPr>
        </p:nvSpPr>
        <p:spPr/>
        <p:txBody>
          <a:bodyPr/>
          <a:lstStyle/>
          <a:p>
            <a:pPr>
              <a:defRPr/>
            </a:pPr>
            <a:r>
              <a:rPr lang="it-IT" smtClean="0"/>
              <a:t>luxwhc/valutazione</a:t>
            </a:r>
          </a:p>
        </p:txBody>
      </p:sp>
      <p:sp>
        <p:nvSpPr>
          <p:cNvPr id="160777" name="CasellaDiTesto 6"/>
          <p:cNvSpPr txBox="1">
            <a:spLocks noChangeArrowheads="1"/>
          </p:cNvSpPr>
          <p:nvPr/>
        </p:nvSpPr>
        <p:spPr bwMode="auto">
          <a:xfrm>
            <a:off x="6092998" y="1018554"/>
            <a:ext cx="3043039" cy="1569660"/>
          </a:xfrm>
          <a:prstGeom prst="rect">
            <a:avLst/>
          </a:prstGeom>
          <a:noFill/>
          <a:ln w="9525" cap="rnd">
            <a:solidFill>
              <a:schemeClr val="tx1"/>
            </a:solidFill>
            <a:miter lim="800000"/>
            <a:headEnd/>
            <a:tailEnd/>
          </a:ln>
        </p:spPr>
        <p:txBody>
          <a:bodyPr anchor="ctr">
            <a:spAutoFit/>
          </a:bodyPr>
          <a:lstStyle/>
          <a:p>
            <a:pPr marL="84138" indent="-84138"/>
            <a:r>
              <a:rPr lang="it-IT" sz="1600" dirty="0">
                <a:latin typeface="Arial" charset="0"/>
              </a:rPr>
              <a:t>Come simulare:</a:t>
            </a:r>
          </a:p>
          <a:p>
            <a:pPr marL="84138" indent="-84138">
              <a:buFont typeface="Arial" charset="0"/>
              <a:buChar char="•"/>
            </a:pPr>
            <a:r>
              <a:rPr lang="it-IT" sz="1600" dirty="0">
                <a:latin typeface="Arial" charset="0"/>
              </a:rPr>
              <a:t>Sostegno per obliquità pelvica</a:t>
            </a:r>
          </a:p>
          <a:p>
            <a:pPr marL="84138" indent="-84138">
              <a:buFont typeface="Arial" charset="0"/>
              <a:buChar char="•"/>
            </a:pPr>
            <a:r>
              <a:rPr lang="it-IT" sz="1600" dirty="0">
                <a:latin typeface="Arial" charset="0"/>
              </a:rPr>
              <a:t>Sostegno per lordosi</a:t>
            </a:r>
          </a:p>
          <a:p>
            <a:pPr marL="84138" indent="-84138">
              <a:buFont typeface="Arial" charset="0"/>
              <a:buChar char="•"/>
            </a:pPr>
            <a:r>
              <a:rPr lang="it-IT" sz="1600" dirty="0">
                <a:latin typeface="Arial" charset="0"/>
              </a:rPr>
              <a:t>Sostegni laterali del tronco</a:t>
            </a:r>
          </a:p>
          <a:p>
            <a:pPr marL="84138" indent="-84138">
              <a:buFont typeface="Arial" charset="0"/>
              <a:buChar char="•"/>
            </a:pPr>
            <a:r>
              <a:rPr lang="it-IT" sz="1600" dirty="0">
                <a:latin typeface="Arial" charset="0"/>
              </a:rPr>
              <a:t>Sostegni laterali del bacino</a:t>
            </a:r>
          </a:p>
          <a:p>
            <a:pPr marL="84138" indent="-84138">
              <a:buFont typeface="Arial" charset="0"/>
              <a:buChar char="•"/>
            </a:pPr>
            <a:r>
              <a:rPr lang="it-IT" sz="1600" dirty="0">
                <a:latin typeface="Arial" charset="0"/>
              </a:rPr>
              <a:t>Cintura pelvica </a:t>
            </a:r>
            <a:endParaRPr lang="it-IT" sz="1600" dirty="0">
              <a:latin typeface="Tahoma"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35350" y="611188"/>
            <a:ext cx="2974975" cy="2230437"/>
          </a:xfrm>
        </p:spPr>
      </p:sp>
      <p:sp>
        <p:nvSpPr>
          <p:cNvPr id="3" name="Segnaposto note 2"/>
          <p:cNvSpPr>
            <a:spLocks noGrp="1"/>
          </p:cNvSpPr>
          <p:nvPr>
            <p:ph type="body" idx="1"/>
          </p:nvPr>
        </p:nvSpPr>
        <p:spPr>
          <a:xfrm>
            <a:off x="1772518" y="3256823"/>
            <a:ext cx="6666844" cy="3085765"/>
          </a:xfrm>
        </p:spPr>
        <p:txBody>
          <a:bodyPr>
            <a:normAutofit/>
          </a:bodyPr>
          <a:lstStyle/>
          <a:p>
            <a:r>
              <a:rPr lang="it-IT" sz="1400" dirty="0" smtClean="0">
                <a:latin typeface="Tahoma" pitchFamily="34" charset="0"/>
                <a:ea typeface="Tahoma" pitchFamily="34" charset="0"/>
                <a:cs typeface="Tahoma" pitchFamily="34" charset="0"/>
              </a:rPr>
              <a:t>La collega ha cercato</a:t>
            </a:r>
            <a:r>
              <a:rPr lang="it-IT" sz="1400" baseline="0" dirty="0" smtClean="0">
                <a:latin typeface="Tahoma" pitchFamily="34" charset="0"/>
                <a:ea typeface="Tahoma" pitchFamily="34" charset="0"/>
                <a:cs typeface="Tahoma" pitchFamily="34" charset="0"/>
              </a:rPr>
              <a:t> con lei la postura migliore e l’ha presa come modello da realizzare sul SDP. </a:t>
            </a:r>
          </a:p>
          <a:p>
            <a:r>
              <a:rPr lang="it-IT" sz="1400" baseline="0" dirty="0" smtClean="0">
                <a:latin typeface="Tahoma" pitchFamily="34" charset="0"/>
                <a:ea typeface="Tahoma" pitchFamily="34" charset="0"/>
                <a:cs typeface="Tahoma" pitchFamily="34" charset="0"/>
              </a:rPr>
              <a:t>Non è da fare sempre, ma nei casi appena un po’ complessi mi pare proprio utile.</a:t>
            </a:r>
          </a:p>
          <a:p>
            <a:r>
              <a:rPr lang="it-IT" sz="1400" dirty="0" smtClean="0">
                <a:latin typeface="Tahoma" pitchFamily="34" charset="0"/>
                <a:ea typeface="Tahoma" pitchFamily="34" charset="0"/>
                <a:cs typeface="Tahoma" pitchFamily="34" charset="0"/>
              </a:rPr>
              <a:t>Qui c’è anche un passaggio sul simulatore.</a:t>
            </a:r>
            <a:r>
              <a:rPr lang="it-IT" sz="1400" baseline="0" dirty="0" smtClean="0">
                <a:latin typeface="Tahoma" pitchFamily="34" charset="0"/>
                <a:ea typeface="Tahoma" pitchFamily="34" charset="0"/>
                <a:cs typeface="Tahoma" pitchFamily="34" charset="0"/>
              </a:rPr>
              <a:t> </a:t>
            </a:r>
            <a:endParaRPr lang="it-IT" sz="1400" dirty="0">
              <a:latin typeface="Tahoma" pitchFamily="34" charset="0"/>
              <a:ea typeface="Tahoma" pitchFamily="34" charset="0"/>
              <a:cs typeface="Tahoma" pitchFamily="34" charset="0"/>
            </a:endParaRPr>
          </a:p>
        </p:txBody>
      </p:sp>
      <p:sp>
        <p:nvSpPr>
          <p:cNvPr id="4" name="Segnaposto data 3"/>
          <p:cNvSpPr>
            <a:spLocks noGrp="1"/>
          </p:cNvSpPr>
          <p:nvPr>
            <p:ph type="dt" idx="10"/>
          </p:nvPr>
        </p:nvSpPr>
        <p:spPr/>
        <p:txBody>
          <a:bodyPr/>
          <a:lstStyle/>
          <a:p>
            <a:pPr>
              <a:defRPr/>
            </a:pPr>
            <a:fld id="{3569AA52-1034-440A-97CF-C52C0A7AE9A9}" type="datetime1">
              <a:rPr lang="it-IT" smtClean="0">
                <a:solidFill>
                  <a:prstClr val="black"/>
                </a:solidFill>
              </a:rPr>
              <a:pPr>
                <a:defRPr/>
              </a:pPr>
              <a:t>04/03/2016</a:t>
            </a:fld>
            <a:endParaRPr lang="it-IT">
              <a:solidFill>
                <a:prstClr val="black"/>
              </a:solidFill>
            </a:endParaRPr>
          </a:p>
        </p:txBody>
      </p:sp>
      <p:sp>
        <p:nvSpPr>
          <p:cNvPr id="5" name="Segnaposto piè di pagina 4"/>
          <p:cNvSpPr>
            <a:spLocks noGrp="1"/>
          </p:cNvSpPr>
          <p:nvPr>
            <p:ph type="ftr" sz="quarter" idx="11"/>
          </p:nvPr>
        </p:nvSpPr>
        <p:spPr/>
        <p:txBody>
          <a:bodyPr/>
          <a:lstStyle/>
          <a:p>
            <a:pPr>
              <a:defRPr/>
            </a:pPr>
            <a:r>
              <a:rPr lang="it-IT" smtClean="0">
                <a:solidFill>
                  <a:prstClr val="black"/>
                </a:solidFill>
              </a:rPr>
              <a:t>luxwhc/valutazione</a:t>
            </a:r>
            <a:endParaRPr lang="it-IT">
              <a:solidFill>
                <a:prstClr val="black"/>
              </a:solidFill>
            </a:endParaRPr>
          </a:p>
        </p:txBody>
      </p:sp>
      <p:sp>
        <p:nvSpPr>
          <p:cNvPr id="6" name="Segnaposto numero diapositiva 5"/>
          <p:cNvSpPr>
            <a:spLocks noGrp="1"/>
          </p:cNvSpPr>
          <p:nvPr>
            <p:ph type="sldNum" sz="quarter" idx="12"/>
          </p:nvPr>
        </p:nvSpPr>
        <p:spPr/>
        <p:txBody>
          <a:bodyPr/>
          <a:lstStyle/>
          <a:p>
            <a:pPr>
              <a:defRPr/>
            </a:pPr>
            <a:fld id="{460FA78D-C904-4853-9D88-10C121FF6B52}" type="slidenum">
              <a:rPr lang="it-IT" smtClean="0">
                <a:solidFill>
                  <a:prstClr val="black"/>
                </a:solidFill>
              </a:rPr>
              <a:pPr>
                <a:defRPr/>
              </a:pPr>
              <a:t>29</a:t>
            </a:fld>
            <a:endParaRPr lang="it-IT">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800" dirty="0" smtClean="0"/>
              <a:t>In altre parole</a:t>
            </a:r>
            <a:endParaRPr lang="it-IT" sz="1800" dirty="0"/>
          </a:p>
        </p:txBody>
      </p:sp>
      <p:sp>
        <p:nvSpPr>
          <p:cNvPr id="4" name="Segnaposto data 3"/>
          <p:cNvSpPr>
            <a:spLocks noGrp="1"/>
          </p:cNvSpPr>
          <p:nvPr>
            <p:ph type="dt" idx="10"/>
          </p:nvPr>
        </p:nvSpPr>
        <p:spPr/>
        <p:txBody>
          <a:bodyPr/>
          <a:lstStyle/>
          <a:p>
            <a:pPr>
              <a:defRPr/>
            </a:pPr>
            <a:fld id="{37CA30AE-2909-498A-B8D6-FB742F1F805C}" type="datetime1">
              <a:rPr lang="it-IT" smtClean="0"/>
              <a:pPr>
                <a:defRPr/>
              </a:pPr>
              <a:t>04/03/2016</a:t>
            </a:fld>
            <a:endParaRPr lang="it-IT"/>
          </a:p>
        </p:txBody>
      </p:sp>
      <p:sp>
        <p:nvSpPr>
          <p:cNvPr id="5" name="Segnaposto piè di pagina 4"/>
          <p:cNvSpPr>
            <a:spLocks noGrp="1"/>
          </p:cNvSpPr>
          <p:nvPr>
            <p:ph type="ftr" sz="quarter" idx="11"/>
          </p:nvPr>
        </p:nvSpPr>
        <p:spPr/>
        <p:txBody>
          <a:bodyPr/>
          <a:lstStyle/>
          <a:p>
            <a:pPr>
              <a:defRPr/>
            </a:pPr>
            <a:r>
              <a:rPr lang="it-IT" smtClean="0"/>
              <a:t>luxwhc/valutazione</a:t>
            </a:r>
            <a:endParaRPr lang="it-IT"/>
          </a:p>
        </p:txBody>
      </p:sp>
      <p:sp>
        <p:nvSpPr>
          <p:cNvPr id="6" name="Segnaposto numero diapositiva 5"/>
          <p:cNvSpPr>
            <a:spLocks noGrp="1"/>
          </p:cNvSpPr>
          <p:nvPr>
            <p:ph type="sldNum" sz="quarter" idx="12"/>
          </p:nvPr>
        </p:nvSpPr>
        <p:spPr/>
        <p:txBody>
          <a:bodyPr/>
          <a:lstStyle/>
          <a:p>
            <a:pPr>
              <a:defRPr/>
            </a:pPr>
            <a:fld id="{2F161193-43D0-4BCC-9B0D-CB3B564892B3}" type="slidenum">
              <a:rPr lang="it-IT" smtClean="0"/>
              <a:pPr>
                <a:defRPr/>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527425" y="982663"/>
            <a:ext cx="2517775" cy="1889125"/>
          </a:xfrm>
        </p:spPr>
      </p:sp>
      <p:sp>
        <p:nvSpPr>
          <p:cNvPr id="3" name="Segnaposto note 2"/>
          <p:cNvSpPr>
            <a:spLocks noGrp="1"/>
          </p:cNvSpPr>
          <p:nvPr>
            <p:ph type="body" idx="1"/>
          </p:nvPr>
        </p:nvSpPr>
        <p:spPr>
          <a:xfrm>
            <a:off x="1217190" y="3226147"/>
            <a:ext cx="6999039" cy="3117503"/>
          </a:xfrm>
        </p:spPr>
        <p:txBody>
          <a:bodyPr>
            <a:normAutofit/>
          </a:bodyPr>
          <a:lstStyle/>
          <a:p>
            <a:r>
              <a:rPr lang="it-IT" sz="1600" b="0" i="0" kern="1200" noProof="0" dirty="0" smtClean="0">
                <a:solidFill>
                  <a:schemeClr val="tx1"/>
                </a:solidFill>
                <a:latin typeface="+mn-lt"/>
                <a:ea typeface="+mn-ea"/>
                <a:cs typeface="+mn-cs"/>
              </a:rPr>
              <a:t>Notate il numero di mani che serve per stabilizzare la postura di questa giovane. L’allineamento da seduto include una rotazione di bacino con una evidente dismetria delle cosce. Per flettere le anche è NECESSARIO abdurle e ruotarle esternamente. </a:t>
            </a:r>
          </a:p>
          <a:p>
            <a:r>
              <a:rPr lang="it-IT" sz="1600" b="0" i="0" kern="1200" noProof="0" dirty="0" smtClean="0">
                <a:solidFill>
                  <a:schemeClr val="tx1"/>
                </a:solidFill>
                <a:latin typeface="+mn-lt"/>
                <a:ea typeface="+mn-ea"/>
                <a:cs typeface="+mn-cs"/>
              </a:rPr>
              <a:t>Tecnico</a:t>
            </a:r>
            <a:r>
              <a:rPr lang="it-IT" sz="1600" b="0" i="0" kern="1200" baseline="0" noProof="0" dirty="0" smtClean="0">
                <a:solidFill>
                  <a:schemeClr val="tx1"/>
                </a:solidFill>
                <a:latin typeface="+mn-lt"/>
                <a:ea typeface="+mn-ea"/>
                <a:cs typeface="+mn-cs"/>
              </a:rPr>
              <a:t> e terapista lavorano insieme per trovare una posizione confortevole e che riduca la spinta </a:t>
            </a:r>
            <a:r>
              <a:rPr lang="it-IT" sz="1600" b="0" i="0" kern="1200" baseline="0" noProof="0" dirty="0" err="1" smtClean="0">
                <a:solidFill>
                  <a:schemeClr val="tx1"/>
                </a:solidFill>
                <a:latin typeface="+mn-lt"/>
                <a:ea typeface="+mn-ea"/>
                <a:cs typeface="+mn-cs"/>
              </a:rPr>
              <a:t>estensoria</a:t>
            </a:r>
            <a:r>
              <a:rPr lang="it-IT" sz="1600" b="0" i="0" kern="1200" baseline="0" noProof="0" dirty="0" smtClean="0">
                <a:solidFill>
                  <a:schemeClr val="tx1"/>
                </a:solidFill>
                <a:latin typeface="+mn-lt"/>
                <a:ea typeface="+mn-ea"/>
                <a:cs typeface="+mn-cs"/>
              </a:rPr>
              <a:t>.</a:t>
            </a:r>
            <a:endParaRPr lang="it-IT" sz="1600" b="0" i="0" kern="1200" noProof="0" dirty="0" smtClean="0">
              <a:solidFill>
                <a:schemeClr val="tx1"/>
              </a:solidFill>
              <a:latin typeface="+mn-lt"/>
              <a:ea typeface="+mn-ea"/>
              <a:cs typeface="+mn-cs"/>
            </a:endParaRPr>
          </a:p>
          <a:p>
            <a:r>
              <a:rPr lang="it-IT" sz="1600" b="0" i="0" kern="1200" noProof="0" dirty="0" smtClean="0">
                <a:solidFill>
                  <a:schemeClr val="tx1"/>
                </a:solidFill>
                <a:latin typeface="+mn-lt"/>
                <a:ea typeface="+mn-ea"/>
                <a:cs typeface="+mn-cs"/>
              </a:rPr>
              <a:t>La soluzione comprende un</a:t>
            </a:r>
            <a:r>
              <a:rPr lang="it-IT" sz="1600" b="0" i="0" kern="1200" baseline="0" noProof="0" dirty="0" smtClean="0">
                <a:solidFill>
                  <a:schemeClr val="tx1"/>
                </a:solidFill>
                <a:latin typeface="+mn-lt"/>
                <a:ea typeface="+mn-ea"/>
                <a:cs typeface="+mn-cs"/>
              </a:rPr>
              <a:t> cuscino con un recesso ischiatico e un abduttore incorporato, un</a:t>
            </a:r>
            <a:r>
              <a:rPr lang="it-IT" sz="1600" b="0" i="0" kern="1200" noProof="0" dirty="0" smtClean="0">
                <a:solidFill>
                  <a:schemeClr val="tx1"/>
                </a:solidFill>
                <a:latin typeface="+mn-lt"/>
                <a:ea typeface="+mn-ea"/>
                <a:cs typeface="+mn-cs"/>
              </a:rPr>
              <a:t>, una cintura pelvica</a:t>
            </a:r>
            <a:r>
              <a:rPr lang="it-IT" sz="1600" b="0" i="0" kern="1200" baseline="0" noProof="0" dirty="0" smtClean="0">
                <a:solidFill>
                  <a:schemeClr val="tx1"/>
                </a:solidFill>
                <a:latin typeface="+mn-lt"/>
                <a:ea typeface="+mn-ea"/>
                <a:cs typeface="+mn-cs"/>
              </a:rPr>
              <a:t> sulle cosce, una piattaforma di supporto ad angolo regolabile e </a:t>
            </a:r>
            <a:r>
              <a:rPr lang="it-IT" sz="1600" b="0" i="0" kern="1200" baseline="0" noProof="0" dirty="0" err="1" smtClean="0">
                <a:solidFill>
                  <a:schemeClr val="tx1"/>
                </a:solidFill>
                <a:latin typeface="+mn-lt"/>
                <a:ea typeface="+mn-ea"/>
                <a:cs typeface="+mn-cs"/>
              </a:rPr>
              <a:t>abbracciacaviglie</a:t>
            </a:r>
            <a:r>
              <a:rPr lang="it-IT" sz="1600" b="0" i="0" kern="1200" baseline="0" noProof="0" dirty="0" smtClean="0">
                <a:solidFill>
                  <a:schemeClr val="tx1"/>
                </a:solidFill>
                <a:latin typeface="+mn-lt"/>
                <a:ea typeface="+mn-ea"/>
                <a:cs typeface="+mn-cs"/>
              </a:rPr>
              <a:t>. La cinghia pubica purtroppo era l’unico mezzo per evitare che si destabilizzasse completamente e per consentire che i caregiver la potessero gestire. È peraltro ben</a:t>
            </a:r>
            <a:r>
              <a:rPr lang="it-IT" sz="1600" b="0" i="0" kern="1200" noProof="0" dirty="0" smtClean="0">
                <a:solidFill>
                  <a:schemeClr val="tx1"/>
                </a:solidFill>
                <a:latin typeface="+mn-lt"/>
                <a:ea typeface="+mn-ea"/>
                <a:cs typeface="+mn-cs"/>
              </a:rPr>
              <a:t> accettata.</a:t>
            </a:r>
            <a:endParaRPr lang="it-IT" sz="1600" b="0" i="0" kern="1200" baseline="0" noProof="0" dirty="0" smtClean="0">
              <a:solidFill>
                <a:schemeClr val="tx1"/>
              </a:solidFill>
              <a:latin typeface="+mn-lt"/>
              <a:ea typeface="+mn-ea"/>
              <a:cs typeface="+mn-cs"/>
            </a:endParaRPr>
          </a:p>
          <a:p>
            <a:endParaRPr lang="it-IT" sz="1600" b="0" i="0" kern="1200" noProof="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4DC3167F-7515-46DC-9E15-4D2784209508}" type="slidenum">
              <a:rPr lang="it-IT" smtClean="0">
                <a:solidFill>
                  <a:prstClr val="black"/>
                </a:solidFill>
              </a:rPr>
              <a:pPr/>
              <a:t>30</a:t>
            </a:fld>
            <a:endParaRPr lang="it-IT">
              <a:solidFill>
                <a:prstClr val="black"/>
              </a:solidFill>
            </a:endParaRPr>
          </a:p>
        </p:txBody>
      </p:sp>
      <p:sp>
        <p:nvSpPr>
          <p:cNvPr id="5" name="CasellaDiTesto 4"/>
          <p:cNvSpPr txBox="1"/>
          <p:nvPr/>
        </p:nvSpPr>
        <p:spPr>
          <a:xfrm>
            <a:off x="574586" y="386210"/>
            <a:ext cx="3278462" cy="307777"/>
          </a:xfrm>
          <a:prstGeom prst="rect">
            <a:avLst/>
          </a:prstGeom>
          <a:noFill/>
        </p:spPr>
        <p:txBody>
          <a:bodyPr wrap="none" rtlCol="0">
            <a:spAutoFit/>
          </a:bodyPr>
          <a:lstStyle/>
          <a:p>
            <a:pPr fontAlgn="auto">
              <a:spcBef>
                <a:spcPts val="0"/>
              </a:spcBef>
              <a:spcAft>
                <a:spcPts val="0"/>
              </a:spcAft>
            </a:pPr>
            <a:r>
              <a:rPr lang="it-IT" sz="1400" dirty="0" smtClean="0">
                <a:solidFill>
                  <a:prstClr val="black"/>
                </a:solidFill>
                <a:latin typeface="Calibri"/>
                <a:cs typeface="+mn-cs"/>
              </a:rPr>
              <a:t>Rivediamo alcuni passi di base della prova </a:t>
            </a:r>
            <a:endParaRPr lang="it-IT" sz="1400" dirty="0">
              <a:solidFill>
                <a:prstClr val="black"/>
              </a:solidFill>
              <a:latin typeface="Calibri"/>
              <a:cs typeface="+mn-cs"/>
            </a:endParaRPr>
          </a:p>
        </p:txBody>
      </p:sp>
      <p:sp>
        <p:nvSpPr>
          <p:cNvPr id="6" name="Segnaposto piè di pagina 5"/>
          <p:cNvSpPr>
            <a:spLocks noGrp="1"/>
          </p:cNvSpPr>
          <p:nvPr>
            <p:ph type="ftr" sz="quarter" idx="11"/>
          </p:nvPr>
        </p:nvSpPr>
        <p:spPr/>
        <p:txBody>
          <a:bodyPr/>
          <a:lstStyle/>
          <a:p>
            <a:pPr>
              <a:defRPr/>
            </a:pPr>
            <a:r>
              <a:rPr lang="it-IT" smtClean="0"/>
              <a:t>luxwhc/valutazione</a:t>
            </a:r>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1F51C4F4-FEA5-4826-8F66-AED37613F130}" type="slidenum">
              <a:rPr lang="it-IT" smtClean="0"/>
              <a:pPr>
                <a:defRPr/>
              </a:pPr>
              <a:t>31</a:t>
            </a:fld>
            <a:endParaRPr lang="it-IT" smtClean="0"/>
          </a:p>
        </p:txBody>
      </p:sp>
      <p:sp>
        <p:nvSpPr>
          <p:cNvPr id="160771" name="Rectangle 2"/>
          <p:cNvSpPr>
            <a:spLocks noGrp="1" noRot="1" noChangeAspect="1" noChangeArrowheads="1" noTextEdit="1"/>
          </p:cNvSpPr>
          <p:nvPr>
            <p:ph type="sldImg"/>
          </p:nvPr>
        </p:nvSpPr>
        <p:spPr>
          <a:xfrm>
            <a:off x="2365375" y="258763"/>
            <a:ext cx="2751138" cy="2063750"/>
          </a:xfrm>
          <a:ln/>
        </p:spPr>
      </p:sp>
      <p:sp>
        <p:nvSpPr>
          <p:cNvPr id="74756" name="Rectangle 3"/>
          <p:cNvSpPr>
            <a:spLocks noGrp="1" noChangeArrowheads="1"/>
          </p:cNvSpPr>
          <p:nvPr>
            <p:ph type="body" idx="1"/>
          </p:nvPr>
        </p:nvSpPr>
        <p:spPr>
          <a:xfrm>
            <a:off x="811477" y="2573707"/>
            <a:ext cx="7810468" cy="4024910"/>
          </a:xfrm>
          <a:ln/>
        </p:spPr>
        <p:txBody>
          <a:bodyPr>
            <a:normAutofit/>
          </a:bodyPr>
          <a:lstStyle/>
          <a:p>
            <a:pPr eaLnBrk="1" hangingPunct="1">
              <a:defRPr/>
            </a:pPr>
            <a:r>
              <a:rPr lang="it-IT" sz="1400" dirty="0" smtClean="0">
                <a:latin typeface="Arial" charset="0"/>
              </a:rPr>
              <a:t>In carrozzina, passeggino, seggiolone.</a:t>
            </a:r>
          </a:p>
          <a:p>
            <a:pPr eaLnBrk="1" hangingPunct="1">
              <a:defRPr/>
            </a:pPr>
            <a:r>
              <a:rPr lang="it-IT" sz="1400" dirty="0" smtClean="0">
                <a:latin typeface="Arial" charset="0"/>
              </a:rPr>
              <a:t>È la valutazione finale, che serve a capire in quale postura l’utente si trova meglio e quindi ci fa definire il sistema in tutti i suoi dettagli. Proviamo e riproviamo fino ad ottenere la postura più congeniale</a:t>
            </a:r>
          </a:p>
          <a:p>
            <a:pPr eaLnBrk="1" hangingPunct="1">
              <a:defRPr/>
            </a:pPr>
            <a:r>
              <a:rPr lang="it-IT" sz="1400" dirty="0" smtClean="0">
                <a:latin typeface="Arial" charset="0"/>
              </a:rPr>
              <a:t>Primo passo: allestire una carrozzina su cui fare la prova – potrebbe  anche essere la definitiva - che sia adeguata almeno nelle sue fattezza generali, in base alla taglia, all’equilibrio da seduto e alle caratteristiche scheletriche</a:t>
            </a:r>
          </a:p>
          <a:p>
            <a:pPr eaLnBrk="1" hangingPunct="1">
              <a:defRPr/>
            </a:pPr>
            <a:r>
              <a:rPr lang="it-IT" sz="1400" dirty="0" smtClean="0">
                <a:latin typeface="Arial" charset="0"/>
              </a:rPr>
              <a:t>Esempi di deformità da accogliere?</a:t>
            </a:r>
          </a:p>
          <a:p>
            <a:pPr marL="84138" indent="-84138" eaLnBrk="1" hangingPunct="1">
              <a:buFont typeface="Arial" pitchFamily="34" charset="0"/>
              <a:buChar char="•"/>
              <a:defRPr/>
            </a:pPr>
            <a:r>
              <a:rPr lang="it-IT" sz="1400" dirty="0" smtClean="0">
                <a:latin typeface="Arial" charset="0"/>
              </a:rPr>
              <a:t>Anche rigide </a:t>
            </a:r>
          </a:p>
          <a:p>
            <a:pPr marL="84138" indent="-84138" eaLnBrk="1" hangingPunct="1">
              <a:buFont typeface="Arial" pitchFamily="34" charset="0"/>
              <a:buChar char="•"/>
              <a:defRPr/>
            </a:pPr>
            <a:r>
              <a:rPr lang="it-IT" sz="1400" dirty="0" smtClean="0">
                <a:latin typeface="Arial" charset="0"/>
              </a:rPr>
              <a:t>Ischio retratti</a:t>
            </a:r>
          </a:p>
          <a:p>
            <a:pPr marL="84138" indent="-84138" eaLnBrk="1" hangingPunct="1">
              <a:buFont typeface="Arial" pitchFamily="34" charset="0"/>
              <a:buChar char="•"/>
              <a:defRPr/>
            </a:pPr>
            <a:r>
              <a:rPr lang="it-IT" sz="1400" dirty="0" smtClean="0">
                <a:latin typeface="Arial" charset="0"/>
              </a:rPr>
              <a:t>ipercifosi</a:t>
            </a:r>
          </a:p>
          <a:p>
            <a:pPr eaLnBrk="1" hangingPunct="1">
              <a:defRPr/>
            </a:pPr>
            <a:r>
              <a:rPr lang="it-IT" sz="1400" dirty="0" smtClean="0">
                <a:latin typeface="Arial" charset="0"/>
              </a:rPr>
              <a:t>Nei posti più attrezzati dei paesi più avanzati hanno un simulatore, noi ci accontentiamo … ma cerchiamo di procurarci almeno qualcosa di simile: qualche cuscino, schienale, appoggiatesta, tanti spessori (cinture e sostegni sono più facili da simulare con le mani).</a:t>
            </a:r>
          </a:p>
          <a:p>
            <a:pPr eaLnBrk="1" hangingPunct="1">
              <a:defRPr/>
            </a:pPr>
            <a:r>
              <a:rPr lang="it-IT" sz="1400" dirty="0" smtClean="0">
                <a:latin typeface="Arial" charset="0"/>
              </a:rPr>
              <a:t>A volte anche la sua attuale carrozzina può essere una base accettabile </a:t>
            </a:r>
          </a:p>
        </p:txBody>
      </p:sp>
      <p:sp>
        <p:nvSpPr>
          <p:cNvPr id="160773" name="Segnaposto data 4"/>
          <p:cNvSpPr>
            <a:spLocks noGrp="1"/>
          </p:cNvSpPr>
          <p:nvPr>
            <p:ph type="dt" sz="quarter" idx="1"/>
          </p:nvPr>
        </p:nvSpPr>
        <p:spPr/>
        <p:txBody>
          <a:bodyPr/>
          <a:lstStyle/>
          <a:p>
            <a:pPr>
              <a:defRPr/>
            </a:pPr>
            <a:fld id="{02104DE9-9324-42F7-A1F4-185B911D3557}" type="datetime1">
              <a:rPr lang="it-IT" smtClean="0"/>
              <a:pPr>
                <a:defRPr/>
              </a:pPr>
              <a:t>04/03/2016</a:t>
            </a:fld>
            <a:endParaRPr lang="it-IT" smtClean="0"/>
          </a:p>
        </p:txBody>
      </p:sp>
      <p:sp>
        <p:nvSpPr>
          <p:cNvPr id="160774" name="Segnaposto piè di pagina 5"/>
          <p:cNvSpPr>
            <a:spLocks noGrp="1"/>
          </p:cNvSpPr>
          <p:nvPr>
            <p:ph type="ftr" sz="quarter" idx="4"/>
          </p:nvPr>
        </p:nvSpPr>
        <p:spPr/>
        <p:txBody>
          <a:bodyPr/>
          <a:lstStyle/>
          <a:p>
            <a:pPr>
              <a:defRPr/>
            </a:pPr>
            <a:r>
              <a:rPr lang="it-IT" smtClean="0"/>
              <a:t>luxwhc/valutazione</a:t>
            </a:r>
          </a:p>
        </p:txBody>
      </p:sp>
      <p:sp>
        <p:nvSpPr>
          <p:cNvPr id="10" name="CasellaDiTesto 20"/>
          <p:cNvSpPr txBox="1">
            <a:spLocks noChangeArrowheads="1"/>
          </p:cNvSpPr>
          <p:nvPr/>
        </p:nvSpPr>
        <p:spPr bwMode="auto">
          <a:xfrm>
            <a:off x="2204566" y="4869160"/>
            <a:ext cx="1874104" cy="307777"/>
          </a:xfrm>
          <a:prstGeom prst="rect">
            <a:avLst/>
          </a:prstGeom>
          <a:noFill/>
          <a:ln w="9525" cap="rnd">
            <a:solidFill>
              <a:schemeClr val="tx1"/>
            </a:solidFill>
            <a:miter lim="800000"/>
            <a:headEnd/>
            <a:tailEnd/>
          </a:ln>
        </p:spPr>
        <p:txBody>
          <a:bodyPr wrap="none" anchor="ctr">
            <a:spAutoFit/>
          </a:bodyPr>
          <a:lstStyle/>
          <a:p>
            <a:pPr algn="ctr"/>
            <a:r>
              <a:rPr lang="it-IT" sz="1400" dirty="0">
                <a:latin typeface="Tahoma" pitchFamily="34" charset="0"/>
              </a:rPr>
              <a:t>BS: </a:t>
            </a:r>
            <a:r>
              <a:rPr lang="it-IT" sz="1400" dirty="0" smtClean="0">
                <a:latin typeface="Tahoma" pitchFamily="34" charset="0"/>
              </a:rPr>
              <a:t>cosa deve avere</a:t>
            </a:r>
            <a:r>
              <a:rPr lang="it-IT" sz="1400" dirty="0">
                <a:latin typeface="Tahoma" pitchFamily="34" charset="0"/>
              </a:rPr>
              <a:t>?</a:t>
            </a:r>
          </a:p>
        </p:txBody>
      </p:sp>
      <p:sp>
        <p:nvSpPr>
          <p:cNvPr id="9" name="CasellaDiTesto 8"/>
          <p:cNvSpPr txBox="1"/>
          <p:nvPr/>
        </p:nvSpPr>
        <p:spPr>
          <a:xfrm>
            <a:off x="260350" y="980728"/>
            <a:ext cx="1417183" cy="307777"/>
          </a:xfrm>
          <a:prstGeom prst="rect">
            <a:avLst/>
          </a:prstGeom>
          <a:noFill/>
          <a:ln cap="rnd">
            <a:solidFill>
              <a:schemeClr val="tx1"/>
            </a:solidFill>
          </a:ln>
        </p:spPr>
        <p:txBody>
          <a:bodyPr wrap="none" rtlCol="0" anchor="ctr" anchorCtr="0">
            <a:spAutoFit/>
          </a:bodyPr>
          <a:lstStyle/>
          <a:p>
            <a:pPr algn="ctr"/>
            <a:r>
              <a:rPr lang="it-IT" sz="1400" dirty="0" smtClean="0">
                <a:latin typeface="Tahoma" pitchFamily="34" charset="0"/>
              </a:rPr>
              <a:t>Ricordare come</a:t>
            </a:r>
          </a:p>
        </p:txBody>
      </p:sp>
      <p:cxnSp>
        <p:nvCxnSpPr>
          <p:cNvPr id="12" name="Connettore 2 11"/>
          <p:cNvCxnSpPr>
            <a:stCxn id="9" idx="3"/>
          </p:cNvCxnSpPr>
          <p:nvPr/>
        </p:nvCxnSpPr>
        <p:spPr>
          <a:xfrm flipV="1">
            <a:off x="1677533" y="980728"/>
            <a:ext cx="671049" cy="1538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9" idx="3"/>
          </p:cNvCxnSpPr>
          <p:nvPr/>
        </p:nvCxnSpPr>
        <p:spPr>
          <a:xfrm>
            <a:off x="1677533" y="1134617"/>
            <a:ext cx="815065" cy="621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1F51C4F4-FEA5-4826-8F66-AED37613F130}" type="slidenum">
              <a:rPr lang="it-IT" smtClean="0"/>
              <a:pPr>
                <a:defRPr/>
              </a:pPr>
              <a:t>32</a:t>
            </a:fld>
            <a:endParaRPr lang="it-IT" smtClean="0"/>
          </a:p>
        </p:txBody>
      </p:sp>
      <p:sp>
        <p:nvSpPr>
          <p:cNvPr id="160771" name="Rectangle 2"/>
          <p:cNvSpPr>
            <a:spLocks noGrp="1" noRot="1" noChangeAspect="1" noChangeArrowheads="1" noTextEdit="1"/>
          </p:cNvSpPr>
          <p:nvPr>
            <p:ph type="sldImg"/>
          </p:nvPr>
        </p:nvSpPr>
        <p:spPr>
          <a:xfrm>
            <a:off x="2365375" y="258763"/>
            <a:ext cx="2751138" cy="2063750"/>
          </a:xfrm>
          <a:ln/>
        </p:spPr>
      </p:sp>
      <p:sp>
        <p:nvSpPr>
          <p:cNvPr id="74756" name="Rectangle 3"/>
          <p:cNvSpPr>
            <a:spLocks noGrp="1" noChangeArrowheads="1"/>
          </p:cNvSpPr>
          <p:nvPr>
            <p:ph type="body" idx="1"/>
          </p:nvPr>
        </p:nvSpPr>
        <p:spPr>
          <a:xfrm>
            <a:off x="811477" y="2573707"/>
            <a:ext cx="7810468" cy="4024910"/>
          </a:xfrm>
          <a:ln/>
        </p:spPr>
        <p:txBody>
          <a:bodyPr>
            <a:normAutofit/>
          </a:bodyPr>
          <a:lstStyle/>
          <a:p>
            <a:pPr eaLnBrk="1" hangingPunct="1">
              <a:defRPr/>
            </a:pPr>
            <a:r>
              <a:rPr lang="it-IT" sz="1400" dirty="0" smtClean="0">
                <a:latin typeface="Arial" charset="0"/>
              </a:rPr>
              <a:t>Esempi di deformità da accogliere?</a:t>
            </a:r>
          </a:p>
          <a:p>
            <a:pPr marL="84138" indent="-84138" eaLnBrk="1" hangingPunct="1">
              <a:buFont typeface="Arial" pitchFamily="34" charset="0"/>
              <a:buChar char="•"/>
              <a:defRPr/>
            </a:pPr>
            <a:r>
              <a:rPr lang="it-IT" sz="1400" dirty="0" smtClean="0">
                <a:latin typeface="Arial" charset="0"/>
              </a:rPr>
              <a:t>Anche rigide </a:t>
            </a:r>
          </a:p>
          <a:p>
            <a:pPr marL="84138" indent="-84138" eaLnBrk="1" hangingPunct="1">
              <a:buFont typeface="Arial" pitchFamily="34" charset="0"/>
              <a:buChar char="•"/>
              <a:defRPr/>
            </a:pPr>
            <a:r>
              <a:rPr lang="it-IT" sz="1400" dirty="0" smtClean="0">
                <a:latin typeface="Arial" charset="0"/>
              </a:rPr>
              <a:t>Ischio retratti</a:t>
            </a:r>
          </a:p>
          <a:p>
            <a:pPr marL="84138" indent="-84138" eaLnBrk="1" hangingPunct="1">
              <a:buFont typeface="Arial" pitchFamily="34" charset="0"/>
              <a:buChar char="•"/>
              <a:defRPr/>
            </a:pPr>
            <a:r>
              <a:rPr lang="it-IT" sz="1400" dirty="0" smtClean="0">
                <a:latin typeface="Arial" charset="0"/>
              </a:rPr>
              <a:t>ipercifosi</a:t>
            </a:r>
          </a:p>
          <a:p>
            <a:pPr eaLnBrk="1" hangingPunct="1">
              <a:defRPr/>
            </a:pPr>
            <a:r>
              <a:rPr lang="it-IT" sz="1400" dirty="0" smtClean="0">
                <a:latin typeface="Arial" charset="0"/>
              </a:rPr>
              <a:t>Nei posti più attrezzati dei paesi più avanzati hanno un simulatore, noi ci accontentiamo … ma cerchiamo di procurarci almeno qualcosa di simile: qualche cuscino, schienale, appoggiatesta, tanti spessori (cinture e sostegni sono più facili da simulare con le mani).</a:t>
            </a:r>
          </a:p>
          <a:p>
            <a:pPr eaLnBrk="1" hangingPunct="1">
              <a:defRPr/>
            </a:pPr>
            <a:r>
              <a:rPr lang="it-IT" sz="1400" dirty="0" smtClean="0">
                <a:latin typeface="Arial" charset="0"/>
              </a:rPr>
              <a:t>A volte anche la sua attuale carrozzina può essere una base accettabile </a:t>
            </a:r>
          </a:p>
        </p:txBody>
      </p:sp>
      <p:sp>
        <p:nvSpPr>
          <p:cNvPr id="160773" name="Segnaposto data 4"/>
          <p:cNvSpPr>
            <a:spLocks noGrp="1"/>
          </p:cNvSpPr>
          <p:nvPr>
            <p:ph type="dt" sz="quarter" idx="1"/>
          </p:nvPr>
        </p:nvSpPr>
        <p:spPr/>
        <p:txBody>
          <a:bodyPr/>
          <a:lstStyle/>
          <a:p>
            <a:pPr>
              <a:defRPr/>
            </a:pPr>
            <a:fld id="{02104DE9-9324-42F7-A1F4-185B911D3557}" type="datetime1">
              <a:rPr lang="it-IT" smtClean="0"/>
              <a:pPr>
                <a:defRPr/>
              </a:pPr>
              <a:t>04/03/2016</a:t>
            </a:fld>
            <a:endParaRPr lang="it-IT" smtClean="0"/>
          </a:p>
        </p:txBody>
      </p:sp>
      <p:sp>
        <p:nvSpPr>
          <p:cNvPr id="160774" name="Segnaposto piè di pagina 5"/>
          <p:cNvSpPr>
            <a:spLocks noGrp="1"/>
          </p:cNvSpPr>
          <p:nvPr>
            <p:ph type="ftr" sz="quarter" idx="4"/>
          </p:nvPr>
        </p:nvSpPr>
        <p:spPr/>
        <p:txBody>
          <a:bodyPr/>
          <a:lstStyle/>
          <a:p>
            <a:pPr>
              <a:defRPr/>
            </a:pPr>
            <a:r>
              <a:rPr lang="it-IT" smtClean="0"/>
              <a:t>luxwhc/valutazione</a:t>
            </a:r>
          </a:p>
        </p:txBody>
      </p:sp>
      <p:sp>
        <p:nvSpPr>
          <p:cNvPr id="10" name="CasellaDiTesto 20"/>
          <p:cNvSpPr txBox="1">
            <a:spLocks noChangeArrowheads="1"/>
          </p:cNvSpPr>
          <p:nvPr/>
        </p:nvSpPr>
        <p:spPr bwMode="auto">
          <a:xfrm>
            <a:off x="2204566" y="4869160"/>
            <a:ext cx="1874104" cy="307777"/>
          </a:xfrm>
          <a:prstGeom prst="rect">
            <a:avLst/>
          </a:prstGeom>
          <a:noFill/>
          <a:ln w="9525" cap="rnd">
            <a:solidFill>
              <a:schemeClr val="tx1"/>
            </a:solidFill>
            <a:miter lim="800000"/>
            <a:headEnd/>
            <a:tailEnd/>
          </a:ln>
        </p:spPr>
        <p:txBody>
          <a:bodyPr wrap="none" anchor="ctr">
            <a:spAutoFit/>
          </a:bodyPr>
          <a:lstStyle/>
          <a:p>
            <a:pPr algn="ctr"/>
            <a:r>
              <a:rPr lang="it-IT" sz="1400" dirty="0">
                <a:latin typeface="Tahoma" pitchFamily="34" charset="0"/>
              </a:rPr>
              <a:t>BS: </a:t>
            </a:r>
            <a:r>
              <a:rPr lang="it-IT" sz="1400" dirty="0" smtClean="0">
                <a:latin typeface="Tahoma" pitchFamily="34" charset="0"/>
              </a:rPr>
              <a:t>cosa deve avere</a:t>
            </a:r>
            <a:r>
              <a:rPr lang="it-IT" sz="1400" dirty="0">
                <a:latin typeface="Tahoma" pitchFamily="34" charset="0"/>
              </a:rPr>
              <a:t>?</a:t>
            </a:r>
          </a:p>
        </p:txBody>
      </p:sp>
      <p:sp>
        <p:nvSpPr>
          <p:cNvPr id="9" name="CasellaDiTesto 8"/>
          <p:cNvSpPr txBox="1"/>
          <p:nvPr/>
        </p:nvSpPr>
        <p:spPr>
          <a:xfrm>
            <a:off x="260350" y="980728"/>
            <a:ext cx="1417183" cy="307777"/>
          </a:xfrm>
          <a:prstGeom prst="rect">
            <a:avLst/>
          </a:prstGeom>
          <a:noFill/>
          <a:ln cap="rnd">
            <a:solidFill>
              <a:schemeClr val="tx1"/>
            </a:solidFill>
          </a:ln>
        </p:spPr>
        <p:txBody>
          <a:bodyPr wrap="none" rtlCol="0" anchor="ctr" anchorCtr="0">
            <a:spAutoFit/>
          </a:bodyPr>
          <a:lstStyle/>
          <a:p>
            <a:pPr algn="ctr"/>
            <a:r>
              <a:rPr lang="it-IT" sz="1400" dirty="0" smtClean="0">
                <a:latin typeface="Tahoma" pitchFamily="34" charset="0"/>
              </a:rPr>
              <a:t>Ricordare come</a:t>
            </a:r>
          </a:p>
        </p:txBody>
      </p:sp>
      <p:cxnSp>
        <p:nvCxnSpPr>
          <p:cNvPr id="12" name="Connettore 2 11"/>
          <p:cNvCxnSpPr>
            <a:stCxn id="9" idx="3"/>
          </p:cNvCxnSpPr>
          <p:nvPr/>
        </p:nvCxnSpPr>
        <p:spPr>
          <a:xfrm flipV="1">
            <a:off x="1677533" y="980728"/>
            <a:ext cx="671049" cy="1538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9" idx="3"/>
          </p:cNvCxnSpPr>
          <p:nvPr/>
        </p:nvCxnSpPr>
        <p:spPr>
          <a:xfrm>
            <a:off x="1677533" y="1134617"/>
            <a:ext cx="815065" cy="621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1"/>
          </p:nvPr>
        </p:nvSpPr>
        <p:spPr>
          <a:noFill/>
        </p:spPr>
        <p:txBody>
          <a:bodyPr/>
          <a:lstStyle/>
          <a:p>
            <a:fld id="{30BDA57D-20A5-4B53-A4BB-D37FA5ADE393}" type="datetime1">
              <a:rPr lang="it-IT" smtClean="0">
                <a:solidFill>
                  <a:prstClr val="black"/>
                </a:solidFill>
              </a:rPr>
              <a:pPr/>
              <a:t>04/03/2016</a:t>
            </a:fld>
            <a:endParaRPr lang="it-IT" smtClean="0">
              <a:solidFill>
                <a:prstClr val="black"/>
              </a:solidFill>
            </a:endParaRPr>
          </a:p>
        </p:txBody>
      </p:sp>
      <p:sp>
        <p:nvSpPr>
          <p:cNvPr id="118787" name="Rectangle 6"/>
          <p:cNvSpPr>
            <a:spLocks noGrp="1" noChangeArrowheads="1"/>
          </p:cNvSpPr>
          <p:nvPr>
            <p:ph type="ftr" sz="quarter" idx="4"/>
          </p:nvPr>
        </p:nvSpPr>
        <p:spPr>
          <a:noFill/>
        </p:spPr>
        <p:txBody>
          <a:bodyPr/>
          <a:lstStyle/>
          <a:p>
            <a:r>
              <a:rPr lang="it-IT" smtClean="0">
                <a:solidFill>
                  <a:prstClr val="black"/>
                </a:solidFill>
              </a:rPr>
              <a:t>luxwhc/carrozzina manuale</a:t>
            </a:r>
          </a:p>
        </p:txBody>
      </p:sp>
      <p:sp>
        <p:nvSpPr>
          <p:cNvPr id="118788" name="Rectangle 7"/>
          <p:cNvSpPr>
            <a:spLocks noGrp="1" noChangeArrowheads="1"/>
          </p:cNvSpPr>
          <p:nvPr>
            <p:ph type="sldNum" sz="quarter" idx="5"/>
          </p:nvPr>
        </p:nvSpPr>
        <p:spPr>
          <a:noFill/>
        </p:spPr>
        <p:txBody>
          <a:bodyPr/>
          <a:lstStyle/>
          <a:p>
            <a:fld id="{E42D326A-74E6-4349-B4EA-279A97019305}" type="slidenum">
              <a:rPr lang="it-IT" smtClean="0">
                <a:solidFill>
                  <a:prstClr val="black"/>
                </a:solidFill>
              </a:rPr>
              <a:pPr/>
              <a:t>33</a:t>
            </a:fld>
            <a:endParaRPr lang="it-IT" smtClean="0">
              <a:solidFill>
                <a:prstClr val="black"/>
              </a:solidFill>
            </a:endParaRPr>
          </a:p>
        </p:txBody>
      </p:sp>
      <p:sp>
        <p:nvSpPr>
          <p:cNvPr id="118789" name="Rectangle 2"/>
          <p:cNvSpPr>
            <a:spLocks noGrp="1" noRot="1" noChangeAspect="1" noChangeArrowheads="1" noTextEdit="1"/>
          </p:cNvSpPr>
          <p:nvPr>
            <p:ph type="sldImg"/>
          </p:nvPr>
        </p:nvSpPr>
        <p:spPr>
          <a:xfrm>
            <a:off x="2205038" y="260350"/>
            <a:ext cx="2800350" cy="2101850"/>
          </a:xfrm>
          <a:ln/>
        </p:spPr>
      </p:sp>
      <p:sp>
        <p:nvSpPr>
          <p:cNvPr id="118790" name="Rectangle 3"/>
          <p:cNvSpPr>
            <a:spLocks noGrp="1" noChangeArrowheads="1"/>
          </p:cNvSpPr>
          <p:nvPr>
            <p:ph type="body" idx="1"/>
          </p:nvPr>
        </p:nvSpPr>
        <p:spPr>
          <a:xfrm>
            <a:off x="260350" y="2492896"/>
            <a:ext cx="9073008" cy="4131437"/>
          </a:xfrm>
          <a:noFill/>
          <a:ln/>
        </p:spPr>
        <p:txBody>
          <a:bodyPr>
            <a:normAutofit lnSpcReduction="10000"/>
          </a:bodyPr>
          <a:lstStyle/>
          <a:p>
            <a:pPr eaLnBrk="1" hangingPunct="1"/>
            <a:r>
              <a:rPr lang="it-IT" sz="1600" dirty="0" smtClean="0"/>
              <a:t>L’operatore competente non è uno che sa quale carrozzina ci vuole, ma che sa quale/i carrozzina/e è opportuno</a:t>
            </a:r>
            <a:r>
              <a:rPr lang="it-IT" sz="1600" i="1" dirty="0" smtClean="0"/>
              <a:t> provare</a:t>
            </a:r>
          </a:p>
          <a:p>
            <a:pPr eaLnBrk="1" hangingPunct="1">
              <a:spcBef>
                <a:spcPct val="0"/>
              </a:spcBef>
            </a:pPr>
            <a:r>
              <a:rPr lang="it-IT" sz="1600" dirty="0" smtClean="0"/>
              <a:t>Per decidere dobbiamo provare. Chi acquisterebbe anche solo un paio di scarpe senza averle provate prima? Cosa pensereste se un venditore vi volesse rifilare un’auto che voi non avete neppure visto, dicendo “</a:t>
            </a:r>
            <a:r>
              <a:rPr lang="it-IT" sz="1600" i="1" dirty="0" smtClean="0"/>
              <a:t>so io cosa ti occorre</a:t>
            </a:r>
            <a:r>
              <a:rPr lang="it-IT" sz="1600" dirty="0" smtClean="0"/>
              <a:t>”?</a:t>
            </a:r>
          </a:p>
          <a:p>
            <a:pPr eaLnBrk="1" hangingPunct="1"/>
            <a:r>
              <a:rPr lang="it-IT" sz="1600" dirty="0" smtClean="0"/>
              <a:t>A volte il candidato alla carrozzina che cammina, ma con molta fatica, deve provare una carrozzina per capire quanto lo facilita nel movimento (la prova serve spesso a vincere le resistenze psicologiche) e per valutare se gli spazi della sua abitazione gli consentono di usarla.</a:t>
            </a:r>
          </a:p>
          <a:p>
            <a:pPr eaLnBrk="1" hangingPunct="1"/>
            <a:r>
              <a:rPr lang="it-IT" sz="1600" dirty="0" smtClean="0"/>
              <a:t>Devo scegliere la carrozzina? Ho bisogno di un modello su cui sto posizionato bene, che riesco a manovrare efficacemente, che mi consente di muovermi negli spazi in cui mi interessa muovermi. Per sapere se è così, devo provarla! </a:t>
            </a:r>
          </a:p>
          <a:p>
            <a:pPr eaLnBrk="1" hangingPunct="1">
              <a:spcBef>
                <a:spcPct val="0"/>
              </a:spcBef>
            </a:pPr>
            <a:r>
              <a:rPr lang="it-IT" sz="1600" dirty="0" smtClean="0"/>
              <a:t>Avete tante carrozzine e sistemi di postura da far provare? Potete contare su dei fornitori disponibili a procurarvele? Le ditte serie si stanno attrezzando con i loro rappresentanti: approfittiamone!</a:t>
            </a:r>
          </a:p>
          <a:p>
            <a:pPr eaLnBrk="1" hangingPunct="1">
              <a:spcBef>
                <a:spcPct val="0"/>
              </a:spcBef>
            </a:pPr>
            <a:r>
              <a:rPr lang="it-IT" sz="1600" dirty="0" smtClean="0"/>
              <a:t>Chiariamo agli utenti che la prova si basa sulle loro impressioni. Niente può sostituire il loro giudizio, quindi è essenziale trasmettergli che e loro sensazioni sono di importanza capitale, e anche i loro suggerimenti!</a:t>
            </a:r>
          </a:p>
          <a:p>
            <a:pPr eaLnBrk="1" hangingPunct="1">
              <a:spcBef>
                <a:spcPct val="0"/>
              </a:spcBef>
            </a:pPr>
            <a:r>
              <a:rPr lang="it-IT" sz="1600" dirty="0" smtClean="0"/>
              <a:t>Follow-up: propongo di mettere la valutazione della carrozzina fra i dati da rilevare ad ogni controllo o seduta di terapia.</a:t>
            </a:r>
          </a:p>
        </p:txBody>
      </p:sp>
      <p:sp>
        <p:nvSpPr>
          <p:cNvPr id="118791" name="Text Box 4"/>
          <p:cNvSpPr txBox="1">
            <a:spLocks noChangeArrowheads="1"/>
          </p:cNvSpPr>
          <p:nvPr/>
        </p:nvSpPr>
        <p:spPr bwMode="auto">
          <a:xfrm>
            <a:off x="6381030" y="1628800"/>
            <a:ext cx="3028458" cy="830997"/>
          </a:xfrm>
          <a:prstGeom prst="rect">
            <a:avLst/>
          </a:prstGeom>
          <a:noFill/>
          <a:ln w="9525">
            <a:noFill/>
            <a:miter lim="800000"/>
            <a:headEnd/>
            <a:tailEnd/>
          </a:ln>
        </p:spPr>
        <p:txBody>
          <a:bodyPr wrap="square">
            <a:spAutoFit/>
          </a:bodyPr>
          <a:lstStyle/>
          <a:p>
            <a:r>
              <a:rPr kumimoji="1" lang="it-IT" sz="1200" dirty="0" smtClean="0">
                <a:solidFill>
                  <a:prstClr val="black"/>
                </a:solidFill>
                <a:latin typeface="Verdana" pitchFamily="34" charset="0"/>
                <a:cs typeface="+mn-cs"/>
              </a:rPr>
              <a:t>Questo sintetizza bene perché si deve scegliere rispettando le preferenze personali e con molta cura</a:t>
            </a:r>
            <a:endParaRPr kumimoji="1" lang="it-IT" sz="1200" dirty="0">
              <a:solidFill>
                <a:prstClr val="black"/>
              </a:solidFill>
              <a:latin typeface="Verdana" pitchFamily="34"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p:spPr>
        <p:txBody>
          <a:bodyPr/>
          <a:lstStyle/>
          <a:p>
            <a:fld id="{5C0717B2-4AD6-4434-A7D7-853C16A990C1}" type="datetime1">
              <a:rPr lang="it-IT">
                <a:solidFill>
                  <a:prstClr val="black"/>
                </a:solidFill>
              </a:rPr>
              <a:pPr/>
              <a:t>04/03/2016</a:t>
            </a:fld>
            <a:endParaRPr lang="it-IT">
              <a:solidFill>
                <a:prstClr val="black"/>
              </a:solidFill>
            </a:endParaRPr>
          </a:p>
        </p:txBody>
      </p:sp>
      <p:sp>
        <p:nvSpPr>
          <p:cNvPr id="39939" name="Rectangle 6"/>
          <p:cNvSpPr>
            <a:spLocks noGrp="1" noChangeArrowheads="1"/>
          </p:cNvSpPr>
          <p:nvPr>
            <p:ph type="ftr" sz="quarter" idx="4"/>
          </p:nvPr>
        </p:nvSpPr>
        <p:spPr>
          <a:noFill/>
        </p:spPr>
        <p:txBody>
          <a:bodyPr/>
          <a:lstStyle/>
          <a:p>
            <a:r>
              <a:rPr lang="it-IT" smtClean="0">
                <a:solidFill>
                  <a:prstClr val="black"/>
                </a:solidFill>
              </a:rPr>
              <a:t>luxwhc/spinali breve (SIMFER 2011)</a:t>
            </a:r>
            <a:endParaRPr lang="it-IT">
              <a:solidFill>
                <a:prstClr val="black"/>
              </a:solidFill>
            </a:endParaRPr>
          </a:p>
        </p:txBody>
      </p:sp>
      <p:sp>
        <p:nvSpPr>
          <p:cNvPr id="39940" name="Rectangle 7"/>
          <p:cNvSpPr>
            <a:spLocks noGrp="1" noChangeArrowheads="1"/>
          </p:cNvSpPr>
          <p:nvPr>
            <p:ph type="sldNum" sz="quarter" idx="5"/>
          </p:nvPr>
        </p:nvSpPr>
        <p:spPr>
          <a:noFill/>
        </p:spPr>
        <p:txBody>
          <a:bodyPr/>
          <a:lstStyle/>
          <a:p>
            <a:fld id="{F261F5CE-C7F9-4BF0-AA71-616CC299223F}" type="slidenum">
              <a:rPr lang="it-IT">
                <a:solidFill>
                  <a:prstClr val="black"/>
                </a:solidFill>
              </a:rPr>
              <a:pPr/>
              <a:t>34</a:t>
            </a:fld>
            <a:endParaRPr lang="it-IT">
              <a:solidFill>
                <a:prstClr val="black"/>
              </a:solidFill>
            </a:endParaRPr>
          </a:p>
        </p:txBody>
      </p:sp>
      <p:sp>
        <p:nvSpPr>
          <p:cNvPr id="39941" name="Rectangle 2"/>
          <p:cNvSpPr>
            <a:spLocks noGrp="1" noRot="1" noChangeAspect="1" noChangeArrowheads="1" noTextEdit="1"/>
          </p:cNvSpPr>
          <p:nvPr>
            <p:ph type="sldImg"/>
          </p:nvPr>
        </p:nvSpPr>
        <p:spPr>
          <a:xfrm>
            <a:off x="4551363" y="333375"/>
            <a:ext cx="2405062" cy="1803400"/>
          </a:xfrm>
          <a:ln/>
        </p:spPr>
      </p:sp>
      <p:sp>
        <p:nvSpPr>
          <p:cNvPr id="39942" name="Rectangle 3"/>
          <p:cNvSpPr>
            <a:spLocks noGrp="1" noChangeArrowheads="1"/>
          </p:cNvSpPr>
          <p:nvPr>
            <p:ph type="body" idx="1"/>
          </p:nvPr>
        </p:nvSpPr>
        <p:spPr>
          <a:xfrm>
            <a:off x="836414" y="2492896"/>
            <a:ext cx="8064896" cy="3815033"/>
          </a:xfrm>
          <a:noFill/>
          <a:ln/>
        </p:spPr>
        <p:txBody>
          <a:bodyPr>
            <a:normAutofit/>
          </a:bodyPr>
          <a:lstStyle/>
          <a:p>
            <a:pPr eaLnBrk="1" hangingPunct="1">
              <a:lnSpc>
                <a:spcPct val="110000"/>
              </a:lnSpc>
              <a:spcBef>
                <a:spcPct val="0"/>
              </a:spcBef>
            </a:pPr>
            <a:r>
              <a:rPr lang="it-IT" sz="1400" dirty="0" smtClean="0"/>
              <a:t>Provare una carrozzina serve a vedere che effetto ha sull’utente: sul suo comfort, sulla sua mobilità, sulla facilità con cui in carrozzina compie le attività quotidiane. Per conoscerli, questi effetti, è necessario interpellare gli interessati.</a:t>
            </a:r>
          </a:p>
          <a:p>
            <a:pPr eaLnBrk="1" hangingPunct="1">
              <a:lnSpc>
                <a:spcPct val="110000"/>
              </a:lnSpc>
              <a:spcBef>
                <a:spcPct val="0"/>
              </a:spcBef>
            </a:pPr>
            <a:r>
              <a:rPr lang="it-IT" sz="1400" dirty="0" smtClean="0"/>
              <a:t>Chiariamo agli utenti che la prova è guidata dalle loro impressioni. Niente può sostituire il loro giudizio, quindi è essenziale trasmettergli che le loro sensazioni e i loro suggerimenti sono di importanza capitale.</a:t>
            </a:r>
          </a:p>
          <a:p>
            <a:pPr eaLnBrk="1" hangingPunct="1">
              <a:lnSpc>
                <a:spcPct val="110000"/>
              </a:lnSpc>
              <a:spcBef>
                <a:spcPct val="0"/>
              </a:spcBef>
            </a:pPr>
            <a:r>
              <a:rPr lang="it-IT" sz="1400" dirty="0" smtClean="0"/>
              <a:t>In pratica, il nostro compito è preparare le prove e aiutarli a metter a fuoco i particolari importanti. </a:t>
            </a:r>
          </a:p>
          <a:p>
            <a:pPr eaLnBrk="1" hangingPunct="1">
              <a:lnSpc>
                <a:spcPct val="110000"/>
              </a:lnSpc>
              <a:spcBef>
                <a:spcPct val="0"/>
              </a:spcBef>
            </a:pPr>
            <a:r>
              <a:rPr lang="it-IT" sz="1400" dirty="0" smtClean="0"/>
              <a:t>Questo ruolo centrale dell’utente nella scelta è rappresentato in tutte le scale di valutazione dell’outcome, in cui il parere degli utenti non è uno degli indicatori importanti, ma è l’unico indicatore di efficacia.</a:t>
            </a:r>
          </a:p>
          <a:p>
            <a:pPr eaLnBrk="1" hangingPunct="1">
              <a:lnSpc>
                <a:spcPct val="110000"/>
              </a:lnSpc>
              <a:spcBef>
                <a:spcPct val="0"/>
              </a:spcBef>
            </a:pPr>
            <a:r>
              <a:rPr lang="it-IT" sz="1400" dirty="0" smtClean="0"/>
              <a:t>Il mancato coinvolgimento è indubbiamente la prima causa di errore.</a:t>
            </a:r>
          </a:p>
          <a:p>
            <a:pPr eaLnBrk="1" hangingPunct="1">
              <a:lnSpc>
                <a:spcPct val="110000"/>
              </a:lnSpc>
              <a:spcBef>
                <a:spcPct val="0"/>
              </a:spcBef>
            </a:pPr>
            <a:endParaRPr lang="it-IT" sz="1400" dirty="0" smtClean="0"/>
          </a:p>
          <a:p>
            <a:pPr marL="180975" indent="-180975">
              <a:buFont typeface="Arial" pitchFamily="34" charset="0"/>
              <a:buChar char="•"/>
            </a:pPr>
            <a:r>
              <a:rPr lang="it-IT" dirty="0" err="1" smtClean="0"/>
              <a:t>Wheelchair</a:t>
            </a:r>
            <a:r>
              <a:rPr lang="it-IT" dirty="0" smtClean="0"/>
              <a:t> outcome </a:t>
            </a:r>
            <a:r>
              <a:rPr lang="it-IT" dirty="0" err="1" smtClean="0"/>
              <a:t>measure</a:t>
            </a:r>
            <a:endParaRPr lang="it-IT" dirty="0" smtClean="0"/>
          </a:p>
          <a:p>
            <a:pPr marL="180975" indent="-180975">
              <a:buFont typeface="Arial" pitchFamily="34" charset="0"/>
              <a:buChar char="•"/>
            </a:pPr>
            <a:r>
              <a:rPr lang="it-IT" dirty="0" err="1" smtClean="0"/>
              <a:t>Functioning</a:t>
            </a:r>
            <a:r>
              <a:rPr lang="it-IT" dirty="0" smtClean="0"/>
              <a:t> </a:t>
            </a:r>
            <a:r>
              <a:rPr lang="it-IT" dirty="0" err="1" smtClean="0"/>
              <a:t>everyday</a:t>
            </a:r>
            <a:r>
              <a:rPr lang="it-IT" dirty="0" smtClean="0"/>
              <a:t> </a:t>
            </a:r>
            <a:r>
              <a:rPr lang="it-IT" dirty="0" err="1" smtClean="0"/>
              <a:t>with</a:t>
            </a:r>
            <a:r>
              <a:rPr lang="it-IT" dirty="0" smtClean="0"/>
              <a:t> the </a:t>
            </a:r>
            <a:r>
              <a:rPr lang="it-IT" dirty="0" err="1" smtClean="0"/>
              <a:t>wheelchair</a:t>
            </a:r>
            <a:endParaRPr lang="it-IT" dirty="0" smtClean="0"/>
          </a:p>
          <a:p>
            <a:pPr marL="180975" indent="-180975">
              <a:buFont typeface="Arial" pitchFamily="34" charset="0"/>
              <a:buChar char="•"/>
            </a:pPr>
            <a:r>
              <a:rPr lang="it-IT" dirty="0" err="1" smtClean="0"/>
              <a:t>Tool</a:t>
            </a:r>
            <a:r>
              <a:rPr lang="it-IT" dirty="0" smtClean="0"/>
              <a:t> </a:t>
            </a:r>
            <a:r>
              <a:rPr lang="it-IT" dirty="0" err="1" smtClean="0"/>
              <a:t>for</a:t>
            </a:r>
            <a:r>
              <a:rPr lang="it-IT" dirty="0" smtClean="0"/>
              <a:t> </a:t>
            </a:r>
            <a:r>
              <a:rPr lang="it-IT" dirty="0" err="1" smtClean="0"/>
              <a:t>assessing</a:t>
            </a:r>
            <a:r>
              <a:rPr lang="it-IT" dirty="0" smtClean="0"/>
              <a:t> </a:t>
            </a:r>
            <a:r>
              <a:rPr lang="it-IT" dirty="0" err="1" smtClean="0"/>
              <a:t>wheelchair</a:t>
            </a:r>
            <a:r>
              <a:rPr lang="it-IT" dirty="0" smtClean="0"/>
              <a:t> comfort</a:t>
            </a:r>
          </a:p>
          <a:p>
            <a:pPr marL="180975" indent="-180975">
              <a:buFont typeface="Arial" pitchFamily="34" charset="0"/>
              <a:buChar char="•"/>
            </a:pPr>
            <a:r>
              <a:rPr lang="en-US" dirty="0" smtClean="0"/>
              <a:t>Usability Scale for Assistive Technology-</a:t>
            </a:r>
            <a:r>
              <a:rPr lang="it-IT" dirty="0" err="1" smtClean="0"/>
              <a:t>Wheeled</a:t>
            </a:r>
            <a:r>
              <a:rPr lang="it-IT" dirty="0" smtClean="0"/>
              <a:t> </a:t>
            </a:r>
            <a:r>
              <a:rPr lang="it-IT" dirty="0" err="1" smtClean="0"/>
              <a:t>Mobility</a:t>
            </a:r>
            <a:r>
              <a:rPr lang="it-IT" dirty="0" smtClean="0"/>
              <a:t> </a:t>
            </a:r>
            <a:endParaRPr lang="it-IT" dirty="0"/>
          </a:p>
        </p:txBody>
      </p:sp>
      <p:sp>
        <p:nvSpPr>
          <p:cNvPr id="7" name="CasellaDiTesto 6"/>
          <p:cNvSpPr txBox="1"/>
          <p:nvPr/>
        </p:nvSpPr>
        <p:spPr>
          <a:xfrm>
            <a:off x="1268463" y="620688"/>
            <a:ext cx="2736304" cy="738664"/>
          </a:xfrm>
          <a:prstGeom prst="rect">
            <a:avLst/>
          </a:prstGeom>
          <a:noFill/>
        </p:spPr>
        <p:txBody>
          <a:bodyPr wrap="square" rtlCol="0">
            <a:spAutoFit/>
          </a:bodyPr>
          <a:lstStyle/>
          <a:p>
            <a:r>
              <a:rPr lang="it-IT" sz="1400" dirty="0" smtClean="0">
                <a:solidFill>
                  <a:prstClr val="black"/>
                </a:solidFill>
                <a:latin typeface="Tahoma" pitchFamily="34" charset="0"/>
                <a:cs typeface="+mn-cs"/>
              </a:rPr>
              <a:t>Ci fermiamo sulle prove, poiché il modo in cui sono condotte decide della loro efficacia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p:txBody>
          <a:bodyPr/>
          <a:lstStyle/>
          <a:p>
            <a:pPr>
              <a:defRPr/>
            </a:pPr>
            <a:fld id="{0463E82B-F866-4F0E-B88B-C93DC1F16B70}" type="slidenum">
              <a:rPr lang="it-IT" smtClean="0"/>
              <a:pPr>
                <a:defRPr/>
              </a:pPr>
              <a:t>35</a:t>
            </a:fld>
            <a:endParaRPr lang="it-IT" smtClean="0"/>
          </a:p>
        </p:txBody>
      </p:sp>
      <p:sp>
        <p:nvSpPr>
          <p:cNvPr id="163843" name="Rectangle 2"/>
          <p:cNvSpPr>
            <a:spLocks noGrp="1" noRot="1" noChangeAspect="1" noChangeArrowheads="1" noTextEdit="1"/>
          </p:cNvSpPr>
          <p:nvPr>
            <p:ph type="sldImg"/>
          </p:nvPr>
        </p:nvSpPr>
        <p:spPr>
          <a:xfrm>
            <a:off x="2239963" y="511175"/>
            <a:ext cx="2814637" cy="2109788"/>
          </a:xfrm>
          <a:ln/>
        </p:spPr>
      </p:sp>
      <p:sp>
        <p:nvSpPr>
          <p:cNvPr id="163844" name="Rectangle 3"/>
          <p:cNvSpPr>
            <a:spLocks noGrp="1" noChangeArrowheads="1"/>
          </p:cNvSpPr>
          <p:nvPr>
            <p:ph type="body" idx="1"/>
          </p:nvPr>
        </p:nvSpPr>
        <p:spPr>
          <a:xfrm>
            <a:off x="912913" y="3256823"/>
            <a:ext cx="7988397" cy="3085765"/>
          </a:xfrm>
          <a:noFill/>
          <a:ln/>
        </p:spPr>
        <p:txBody>
          <a:bodyPr>
            <a:normAutofit/>
          </a:bodyPr>
          <a:lstStyle/>
          <a:p>
            <a:pPr eaLnBrk="1" hangingPunct="1"/>
            <a:r>
              <a:rPr lang="it-IT" sz="1400" dirty="0" smtClean="0">
                <a:latin typeface="Arial" charset="0"/>
              </a:rPr>
              <a:t>Una volta sistemato sulla carrozzina di prova, osserviamo la postura che assume.</a:t>
            </a:r>
          </a:p>
          <a:p>
            <a:pPr eaLnBrk="1" hangingPunct="1"/>
            <a:r>
              <a:rPr lang="it-IT" sz="1400" dirty="0" smtClean="0">
                <a:latin typeface="Arial" charset="0"/>
              </a:rPr>
              <a:t>Cosa simuliamo? Gli elementi del sistema (una mano di lato al tronco simula un sostegno laterale)</a:t>
            </a:r>
          </a:p>
          <a:p>
            <a:pPr eaLnBrk="1" hangingPunct="1"/>
            <a:r>
              <a:rPr lang="it-IT" sz="1400" dirty="0" smtClean="0">
                <a:latin typeface="Arial" charset="0"/>
              </a:rPr>
              <a:t>Simulare con le nostre mani ci aiuta anche a “farci l’occhio” su come varia la postura secondo il sostegno che viene fornito, ed è anche un’operazione veloce e alla portata di chi conosce i principi di biomeccanica della postura seduta.</a:t>
            </a:r>
          </a:p>
          <a:p>
            <a:pPr eaLnBrk="1" hangingPunct="1"/>
            <a:r>
              <a:rPr lang="it-IT" sz="1400" dirty="0" smtClean="0">
                <a:latin typeface="Arial" charset="0"/>
              </a:rPr>
              <a:t>Può darsi che di mani ne servano molte (“… mi sento come una piovra”), soprattutto con chi ha bisogno di molto sostegno</a:t>
            </a:r>
          </a:p>
          <a:p>
            <a:pPr eaLnBrk="1" hangingPunct="1"/>
            <a:r>
              <a:rPr lang="it-IT" sz="1400" dirty="0" smtClean="0">
                <a:latin typeface="Arial" charset="0"/>
              </a:rPr>
              <a:t>Proviamo più volte, sia il basculamento sia i sostegni (non si riesce ad apprezzare bene quanto basculamento occorre se non si dà il sostegno necessario) </a:t>
            </a:r>
          </a:p>
          <a:p>
            <a:pPr eaLnBrk="1" hangingPunct="1"/>
            <a:r>
              <a:rPr lang="it-IT" sz="1400" dirty="0" smtClean="0">
                <a:latin typeface="Arial" charset="0"/>
              </a:rPr>
              <a:t>Usiamo le nostre mani anche per integrare i sostegni, se serve.</a:t>
            </a:r>
          </a:p>
          <a:p>
            <a:pPr eaLnBrk="1" hangingPunct="1"/>
            <a:r>
              <a:rPr lang="it-IT" sz="1400" dirty="0" smtClean="0">
                <a:latin typeface="Arial" charset="0"/>
              </a:rPr>
              <a:t>Ricordiamo di appoggiarci sull’impressione degli utenti! – e che può volerci del tempo prima che capiscano come va il sistema. </a:t>
            </a:r>
          </a:p>
        </p:txBody>
      </p:sp>
      <p:sp>
        <p:nvSpPr>
          <p:cNvPr id="163845" name="Segnaposto data 4"/>
          <p:cNvSpPr>
            <a:spLocks noGrp="1"/>
          </p:cNvSpPr>
          <p:nvPr>
            <p:ph type="dt" sz="quarter" idx="1"/>
          </p:nvPr>
        </p:nvSpPr>
        <p:spPr/>
        <p:txBody>
          <a:bodyPr/>
          <a:lstStyle/>
          <a:p>
            <a:pPr>
              <a:defRPr/>
            </a:pPr>
            <a:fld id="{C0171F00-5525-4BC8-BD8C-FE818DA5C26F}" type="datetime1">
              <a:rPr lang="it-IT" smtClean="0"/>
              <a:pPr>
                <a:defRPr/>
              </a:pPr>
              <a:t>04/03/2016</a:t>
            </a:fld>
            <a:endParaRPr lang="it-IT" smtClean="0"/>
          </a:p>
        </p:txBody>
      </p:sp>
      <p:sp>
        <p:nvSpPr>
          <p:cNvPr id="163846" name="Segnaposto piè di pagina 5"/>
          <p:cNvSpPr>
            <a:spLocks noGrp="1"/>
          </p:cNvSpPr>
          <p:nvPr>
            <p:ph type="ftr" sz="quarter" idx="4"/>
          </p:nvPr>
        </p:nvSpPr>
        <p:spPr/>
        <p:txBody>
          <a:bodyPr/>
          <a:lstStyle/>
          <a:p>
            <a:pPr>
              <a:defRPr/>
            </a:pPr>
            <a:r>
              <a:rPr lang="it-IT" smtClean="0"/>
              <a:t>luxwhc/valutazione</a:t>
            </a:r>
          </a:p>
        </p:txBody>
      </p:sp>
      <p:sp>
        <p:nvSpPr>
          <p:cNvPr id="163847" name="CasellaDiTesto 6"/>
          <p:cNvSpPr txBox="1">
            <a:spLocks noChangeArrowheads="1"/>
          </p:cNvSpPr>
          <p:nvPr/>
        </p:nvSpPr>
        <p:spPr bwMode="auto">
          <a:xfrm>
            <a:off x="6796122" y="1621249"/>
            <a:ext cx="2738734" cy="1015663"/>
          </a:xfrm>
          <a:prstGeom prst="rect">
            <a:avLst/>
          </a:prstGeom>
          <a:noFill/>
          <a:ln w="9525" cap="rnd">
            <a:solidFill>
              <a:schemeClr val="tx1"/>
            </a:solidFill>
            <a:miter lim="800000"/>
            <a:headEnd/>
            <a:tailEnd/>
          </a:ln>
        </p:spPr>
        <p:txBody>
          <a:bodyPr anchor="ctr">
            <a:spAutoFit/>
          </a:bodyPr>
          <a:lstStyle/>
          <a:p>
            <a:r>
              <a:rPr lang="it-IT" sz="1200" dirty="0">
                <a:latin typeface="Tahoma" pitchFamily="34" charset="0"/>
              </a:rPr>
              <a:t>Se riusciamo a malapena a sostenere / controllare con le nostre mani, non aspettiamoci che lo faccia il sistema di postura. (forze intense non si tollerano a lungo)</a:t>
            </a:r>
          </a:p>
        </p:txBody>
      </p:sp>
      <p:cxnSp>
        <p:nvCxnSpPr>
          <p:cNvPr id="9" name="Connettore 2 8"/>
          <p:cNvCxnSpPr>
            <a:stCxn id="163847" idx="1"/>
          </p:cNvCxnSpPr>
          <p:nvPr/>
        </p:nvCxnSpPr>
        <p:spPr>
          <a:xfrm flipH="1" flipV="1">
            <a:off x="4364806" y="1988840"/>
            <a:ext cx="2431316" cy="1402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849" name="CasellaDiTesto 9"/>
          <p:cNvSpPr txBox="1">
            <a:spLocks noChangeArrowheads="1"/>
          </p:cNvSpPr>
          <p:nvPr/>
        </p:nvSpPr>
        <p:spPr bwMode="auto">
          <a:xfrm>
            <a:off x="188342" y="2636912"/>
            <a:ext cx="2955130" cy="461665"/>
          </a:xfrm>
          <a:prstGeom prst="rect">
            <a:avLst/>
          </a:prstGeom>
          <a:noFill/>
          <a:ln w="9525" cap="rnd">
            <a:solidFill>
              <a:schemeClr val="tx1"/>
            </a:solidFill>
            <a:miter lim="800000"/>
            <a:headEnd/>
            <a:tailEnd/>
          </a:ln>
        </p:spPr>
        <p:txBody>
          <a:bodyPr anchor="ctr">
            <a:spAutoFit/>
          </a:bodyPr>
          <a:lstStyle/>
          <a:p>
            <a:r>
              <a:rPr lang="it-IT" sz="1200" dirty="0">
                <a:latin typeface="Tahoma" pitchFamily="34" charset="0"/>
              </a:rPr>
              <a:t>Proviamo a toglierne un po’ </a:t>
            </a:r>
            <a:r>
              <a:rPr lang="it-IT" sz="1200" dirty="0" smtClean="0">
                <a:latin typeface="Tahoma" pitchFamily="34" charset="0"/>
              </a:rPr>
              <a:t>e vediamo </a:t>
            </a:r>
            <a:r>
              <a:rPr lang="it-IT" sz="1200" dirty="0">
                <a:latin typeface="Tahoma" pitchFamily="34" charset="0"/>
              </a:rPr>
              <a:t>cosa succede</a:t>
            </a:r>
          </a:p>
        </p:txBody>
      </p:sp>
      <p:cxnSp>
        <p:nvCxnSpPr>
          <p:cNvPr id="11" name="Connettore 2 10"/>
          <p:cNvCxnSpPr>
            <a:stCxn id="163849" idx="0"/>
          </p:cNvCxnSpPr>
          <p:nvPr/>
        </p:nvCxnSpPr>
        <p:spPr>
          <a:xfrm rot="5400000" flipH="1" flipV="1">
            <a:off x="1900490" y="2218931"/>
            <a:ext cx="183398" cy="652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851" name="CasellaDiTesto 14"/>
          <p:cNvSpPr txBox="1">
            <a:spLocks noChangeArrowheads="1"/>
          </p:cNvSpPr>
          <p:nvPr/>
        </p:nvSpPr>
        <p:spPr bwMode="auto">
          <a:xfrm>
            <a:off x="6597054" y="2708920"/>
            <a:ext cx="2503008" cy="276999"/>
          </a:xfrm>
          <a:prstGeom prst="rect">
            <a:avLst/>
          </a:prstGeom>
          <a:noFill/>
          <a:ln w="9525" cap="rnd">
            <a:solidFill>
              <a:schemeClr val="tx1"/>
            </a:solidFill>
            <a:miter lim="800000"/>
            <a:headEnd/>
            <a:tailEnd/>
          </a:ln>
        </p:spPr>
        <p:txBody>
          <a:bodyPr wrap="square" anchor="ctr">
            <a:spAutoFit/>
          </a:bodyPr>
          <a:lstStyle/>
          <a:p>
            <a:r>
              <a:rPr lang="it-IT" sz="1200">
                <a:latin typeface="Tahoma" pitchFamily="34" charset="0"/>
              </a:rPr>
              <a:t>Con pazienza e attenzione</a:t>
            </a:r>
          </a:p>
        </p:txBody>
      </p:sp>
      <p:sp>
        <p:nvSpPr>
          <p:cNvPr id="12" name="CasellaDiTesto 6"/>
          <p:cNvSpPr txBox="1">
            <a:spLocks noChangeArrowheads="1"/>
          </p:cNvSpPr>
          <p:nvPr/>
        </p:nvSpPr>
        <p:spPr bwMode="auto">
          <a:xfrm>
            <a:off x="5660950" y="284455"/>
            <a:ext cx="3043039" cy="1200329"/>
          </a:xfrm>
          <a:prstGeom prst="rect">
            <a:avLst/>
          </a:prstGeom>
          <a:noFill/>
          <a:ln w="9525" cap="rnd">
            <a:solidFill>
              <a:schemeClr val="tx1"/>
            </a:solidFill>
            <a:miter lim="800000"/>
            <a:headEnd/>
            <a:tailEnd/>
          </a:ln>
        </p:spPr>
        <p:txBody>
          <a:bodyPr anchor="ctr">
            <a:spAutoFit/>
          </a:bodyPr>
          <a:lstStyle/>
          <a:p>
            <a:pPr marL="84138" indent="-84138"/>
            <a:r>
              <a:rPr lang="it-IT" sz="1200" dirty="0">
                <a:latin typeface="Arial" charset="0"/>
              </a:rPr>
              <a:t>Come simulare:</a:t>
            </a:r>
          </a:p>
          <a:p>
            <a:pPr marL="84138" indent="-84138">
              <a:buFont typeface="Arial" charset="0"/>
              <a:buChar char="•"/>
            </a:pPr>
            <a:r>
              <a:rPr lang="it-IT" sz="1200" dirty="0">
                <a:latin typeface="Arial" charset="0"/>
              </a:rPr>
              <a:t>Sostegno per obliquità pelvica</a:t>
            </a:r>
          </a:p>
          <a:p>
            <a:pPr marL="84138" indent="-84138">
              <a:buFont typeface="Arial" charset="0"/>
              <a:buChar char="•"/>
            </a:pPr>
            <a:r>
              <a:rPr lang="it-IT" sz="1200" dirty="0">
                <a:latin typeface="Arial" charset="0"/>
              </a:rPr>
              <a:t>Sostegno per lordosi</a:t>
            </a:r>
          </a:p>
          <a:p>
            <a:pPr marL="84138" indent="-84138">
              <a:buFont typeface="Arial" charset="0"/>
              <a:buChar char="•"/>
            </a:pPr>
            <a:r>
              <a:rPr lang="it-IT" sz="1200" dirty="0">
                <a:latin typeface="Arial" charset="0"/>
              </a:rPr>
              <a:t>Sostegni laterali del tronco</a:t>
            </a:r>
          </a:p>
          <a:p>
            <a:pPr marL="84138" indent="-84138">
              <a:buFont typeface="Arial" charset="0"/>
              <a:buChar char="•"/>
            </a:pPr>
            <a:r>
              <a:rPr lang="it-IT" sz="1200" dirty="0">
                <a:latin typeface="Arial" charset="0"/>
              </a:rPr>
              <a:t>Sostegni laterali del bacino</a:t>
            </a:r>
          </a:p>
          <a:p>
            <a:pPr marL="84138" indent="-84138">
              <a:buFont typeface="Arial" charset="0"/>
              <a:buChar char="•"/>
            </a:pPr>
            <a:r>
              <a:rPr lang="it-IT" sz="1200" dirty="0">
                <a:latin typeface="Arial" charset="0"/>
              </a:rPr>
              <a:t>Cintura pelvica </a:t>
            </a:r>
            <a:endParaRPr lang="it-IT" sz="1200" dirty="0">
              <a:latin typeface="Tahom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p:txBody>
          <a:bodyPr/>
          <a:lstStyle/>
          <a:p>
            <a:pPr>
              <a:defRPr/>
            </a:pPr>
            <a:fld id="{0463E82B-F866-4F0E-B88B-C93DC1F16B70}" type="slidenum">
              <a:rPr lang="it-IT" smtClean="0"/>
              <a:pPr>
                <a:defRPr/>
              </a:pPr>
              <a:t>36</a:t>
            </a:fld>
            <a:endParaRPr lang="it-IT" smtClean="0"/>
          </a:p>
        </p:txBody>
      </p:sp>
      <p:sp>
        <p:nvSpPr>
          <p:cNvPr id="163843" name="Rectangle 2"/>
          <p:cNvSpPr>
            <a:spLocks noGrp="1" noRot="1" noChangeAspect="1" noChangeArrowheads="1" noTextEdit="1"/>
          </p:cNvSpPr>
          <p:nvPr>
            <p:ph type="sldImg"/>
          </p:nvPr>
        </p:nvSpPr>
        <p:spPr>
          <a:xfrm>
            <a:off x="2239963" y="511175"/>
            <a:ext cx="2814637" cy="2109788"/>
          </a:xfrm>
          <a:ln/>
        </p:spPr>
      </p:sp>
      <p:sp>
        <p:nvSpPr>
          <p:cNvPr id="163844" name="Rectangle 3"/>
          <p:cNvSpPr>
            <a:spLocks noGrp="1" noChangeArrowheads="1"/>
          </p:cNvSpPr>
          <p:nvPr>
            <p:ph type="body" idx="1"/>
          </p:nvPr>
        </p:nvSpPr>
        <p:spPr>
          <a:xfrm>
            <a:off x="912913" y="3256823"/>
            <a:ext cx="7526449" cy="3085765"/>
          </a:xfrm>
          <a:noFill/>
          <a:ln/>
        </p:spPr>
        <p:txBody>
          <a:bodyPr/>
          <a:lstStyle/>
          <a:p>
            <a:pPr eaLnBrk="1" hangingPunct="1"/>
            <a:r>
              <a:rPr lang="it-IT" sz="1400" dirty="0" smtClean="0">
                <a:latin typeface="Arial" charset="0"/>
              </a:rPr>
              <a:t>Durante questa valutazione chiediamo di provare, o simulare, almeno le attività funzionali più importanti. (per</a:t>
            </a:r>
            <a:r>
              <a:rPr lang="it-IT" sz="1400" baseline="0" dirty="0" smtClean="0">
                <a:latin typeface="Arial" charset="0"/>
              </a:rPr>
              <a:t> quelle che chiedono di spostarsi, la simulazione con le nostre mani potrebbe essere </a:t>
            </a:r>
            <a:r>
              <a:rPr lang="it-IT" sz="1400" baseline="0" smtClean="0">
                <a:latin typeface="Arial" charset="0"/>
              </a:rPr>
              <a:t>poco pratica …</a:t>
            </a:r>
            <a:r>
              <a:rPr lang="it-IT" sz="1400" smtClean="0">
                <a:latin typeface="Arial" charset="0"/>
              </a:rPr>
              <a:t>)</a:t>
            </a:r>
            <a:endParaRPr lang="it-IT" sz="1400" dirty="0" smtClean="0">
              <a:latin typeface="Arial" charset="0"/>
            </a:endParaRPr>
          </a:p>
          <a:p>
            <a:pPr eaLnBrk="1" hangingPunct="1"/>
            <a:r>
              <a:rPr lang="it-IT" sz="1400" dirty="0" smtClean="0">
                <a:latin typeface="Arial" charset="0"/>
              </a:rPr>
              <a:t>A volte è indispensabile provare a casa – per esempio, quando l’ambiente ospedaliero condiziona in modo pesante, in un senso o nell’altro, le prestazioni della persona (penso a utenti con danni cognitivi)</a:t>
            </a:r>
          </a:p>
          <a:p>
            <a:pPr eaLnBrk="1" hangingPunct="1"/>
            <a:endParaRPr lang="it-IT" sz="1400" dirty="0" smtClean="0">
              <a:latin typeface="Arial" charset="0"/>
            </a:endParaRPr>
          </a:p>
        </p:txBody>
      </p:sp>
      <p:sp>
        <p:nvSpPr>
          <p:cNvPr id="163845" name="Segnaposto data 4"/>
          <p:cNvSpPr>
            <a:spLocks noGrp="1"/>
          </p:cNvSpPr>
          <p:nvPr>
            <p:ph type="dt" sz="quarter" idx="1"/>
          </p:nvPr>
        </p:nvSpPr>
        <p:spPr/>
        <p:txBody>
          <a:bodyPr/>
          <a:lstStyle/>
          <a:p>
            <a:pPr>
              <a:defRPr/>
            </a:pPr>
            <a:fld id="{C0171F00-5525-4BC8-BD8C-FE818DA5C26F}" type="datetime1">
              <a:rPr lang="it-IT" smtClean="0"/>
              <a:pPr>
                <a:defRPr/>
              </a:pPr>
              <a:t>04/03/2016</a:t>
            </a:fld>
            <a:endParaRPr lang="it-IT" smtClean="0"/>
          </a:p>
        </p:txBody>
      </p:sp>
      <p:sp>
        <p:nvSpPr>
          <p:cNvPr id="163846" name="Segnaposto piè di pagina 5"/>
          <p:cNvSpPr>
            <a:spLocks noGrp="1"/>
          </p:cNvSpPr>
          <p:nvPr>
            <p:ph type="ftr" sz="quarter" idx="4"/>
          </p:nvPr>
        </p:nvSpPr>
        <p:spPr/>
        <p:txBody>
          <a:bodyPr/>
          <a:lstStyle/>
          <a:p>
            <a:pPr>
              <a:defRPr/>
            </a:pPr>
            <a:r>
              <a:rPr lang="it-IT" smtClean="0"/>
              <a:t>luxwhc/valutazione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3C96520B-040B-44E3-B568-8789D05FF89D}" type="slidenum">
              <a:rPr lang="it-IT" smtClean="0"/>
              <a:pPr>
                <a:defRPr/>
              </a:pPr>
              <a:t>4</a:t>
            </a:fld>
            <a:endParaRPr lang="it-IT" smtClean="0"/>
          </a:p>
        </p:txBody>
      </p:sp>
      <p:sp>
        <p:nvSpPr>
          <p:cNvPr id="124931" name="Rectangle 2"/>
          <p:cNvSpPr>
            <a:spLocks noGrp="1" noRot="1" noChangeAspect="1" noChangeArrowheads="1" noTextEdit="1"/>
          </p:cNvSpPr>
          <p:nvPr>
            <p:ph type="sldImg"/>
          </p:nvPr>
        </p:nvSpPr>
        <p:spPr>
          <a:xfrm>
            <a:off x="619125" y="260350"/>
            <a:ext cx="2881313" cy="2160588"/>
          </a:xfrm>
          <a:ln/>
        </p:spPr>
      </p:sp>
      <p:sp>
        <p:nvSpPr>
          <p:cNvPr id="124932" name="Rectangle 3"/>
          <p:cNvSpPr>
            <a:spLocks noGrp="1" noChangeArrowheads="1"/>
          </p:cNvSpPr>
          <p:nvPr>
            <p:ph type="body" idx="1"/>
          </p:nvPr>
        </p:nvSpPr>
        <p:spPr>
          <a:xfrm>
            <a:off x="476374" y="2780928"/>
            <a:ext cx="8712968" cy="3744415"/>
          </a:xfrm>
          <a:noFill/>
          <a:ln/>
        </p:spPr>
        <p:txBody>
          <a:bodyPr>
            <a:normAutofit/>
          </a:bodyPr>
          <a:lstStyle/>
          <a:p>
            <a:pPr eaLnBrk="1" hangingPunct="1"/>
            <a:r>
              <a:rPr lang="it-IT" sz="1600" dirty="0" smtClean="0">
                <a:latin typeface="Arial" charset="0"/>
                <a:cs typeface="Times New Roman" pitchFamily="18" charset="0"/>
              </a:rPr>
              <a:t>Valutare è un atto cui dedichiamo spesso meno tempo e meno attenzione di quello che si merita. Vediamo i passi da fare. </a:t>
            </a:r>
          </a:p>
          <a:p>
            <a:pPr marL="185738" indent="-185738" eaLnBrk="1" hangingPunct="1">
              <a:buFont typeface="+mj-lt"/>
              <a:buAutoNum type="arabicPeriod"/>
            </a:pPr>
            <a:r>
              <a:rPr lang="it-IT" sz="1600" dirty="0" smtClean="0">
                <a:latin typeface="Arial" charset="0"/>
                <a:cs typeface="Times New Roman" pitchFamily="18" charset="0"/>
              </a:rPr>
              <a:t>Si comincia con una chiacchierata </a:t>
            </a:r>
            <a:r>
              <a:rPr lang="it-IT" sz="1600" b="1" dirty="0" smtClean="0">
                <a:latin typeface="Arial" charset="0"/>
                <a:cs typeface="Times New Roman" pitchFamily="18" charset="0"/>
              </a:rPr>
              <a:t>1) </a:t>
            </a:r>
            <a:r>
              <a:rPr lang="it-IT" sz="1600" dirty="0" smtClean="0">
                <a:latin typeface="Arial" charset="0"/>
                <a:cs typeface="Times New Roman" pitchFamily="18" charset="0"/>
              </a:rPr>
              <a:t>per capire cosa vuole e </a:t>
            </a:r>
            <a:r>
              <a:rPr lang="it-IT" sz="1600" b="1" dirty="0" smtClean="0">
                <a:latin typeface="Arial" charset="0"/>
                <a:cs typeface="Times New Roman" pitchFamily="18" charset="0"/>
              </a:rPr>
              <a:t>2) </a:t>
            </a:r>
            <a:r>
              <a:rPr lang="it-IT" sz="1600" dirty="0" smtClean="0">
                <a:latin typeface="Arial" charset="0"/>
                <a:cs typeface="Times New Roman" pitchFamily="18" charset="0"/>
              </a:rPr>
              <a:t>cominciare a trasmettergli che il suo punto di vista (o quello di chi si prende speciale cura di lui) ci interessa, e molto. </a:t>
            </a:r>
          </a:p>
          <a:p>
            <a:pPr marL="185738" indent="-185738" eaLnBrk="1" hangingPunct="1">
              <a:buFont typeface="+mj-lt"/>
              <a:buAutoNum type="arabicPeriod"/>
            </a:pPr>
            <a:r>
              <a:rPr lang="it-IT" sz="1600" dirty="0" smtClean="0">
                <a:latin typeface="Arial" charset="0"/>
                <a:cs typeface="Times New Roman" pitchFamily="18" charset="0"/>
              </a:rPr>
              <a:t>Si prendono le informazioni mediche utili per la scelta (non tutte …) </a:t>
            </a:r>
          </a:p>
          <a:p>
            <a:pPr marL="185738" indent="-185738" eaLnBrk="1" hangingPunct="1">
              <a:buFont typeface="+mj-lt"/>
              <a:buAutoNum type="arabicPeriod"/>
            </a:pPr>
            <a:r>
              <a:rPr lang="it-IT" sz="1600" dirty="0" smtClean="0">
                <a:latin typeface="Arial" charset="0"/>
                <a:cs typeface="Times New Roman" pitchFamily="18" charset="0"/>
              </a:rPr>
              <a:t>ci si informa su cosa fa in carrozzina e come lo fa, per capire cosa vorrebbe e cosa si potrebbe migliorare in questi ambiti e si dà un’occhiata alla sua carrozzina e a come ci sta e come ci si muove (se non è la prima)</a:t>
            </a:r>
          </a:p>
          <a:p>
            <a:pPr marL="185738" indent="-185738" eaLnBrk="1" hangingPunct="1"/>
            <a:r>
              <a:rPr lang="it-IT" sz="1600" b="1" i="1" dirty="0" smtClean="0">
                <a:latin typeface="Arial" charset="0"/>
                <a:cs typeface="Times New Roman" pitchFamily="18" charset="0"/>
              </a:rPr>
              <a:t>(Di questa prima parte ci limiteremo ai punti da affrontare più spesso. Potete consultare la dispensa per un promemoria più ricco) </a:t>
            </a:r>
            <a:endParaRPr lang="it-IT" sz="1600" dirty="0" smtClean="0">
              <a:latin typeface="Arial" charset="0"/>
              <a:cs typeface="Times New Roman" pitchFamily="18" charset="0"/>
            </a:endParaRPr>
          </a:p>
          <a:p>
            <a:pPr marL="185738" indent="-185738" eaLnBrk="1" hangingPunct="1">
              <a:buFont typeface="+mj-lt"/>
              <a:buAutoNum type="arabicPeriod" startAt="4"/>
            </a:pPr>
            <a:r>
              <a:rPr lang="it-IT" sz="1600" dirty="0" smtClean="0">
                <a:latin typeface="Arial" charset="0"/>
                <a:cs typeface="Times New Roman" pitchFamily="18" charset="0"/>
              </a:rPr>
              <a:t>Si fa un esame delle caratteristiche fisiche e capacità motorie </a:t>
            </a:r>
            <a:r>
              <a:rPr lang="it-IT" sz="1600" b="1" dirty="0" smtClean="0">
                <a:latin typeface="Arial" charset="0"/>
                <a:cs typeface="Times New Roman" pitchFamily="18" charset="0"/>
              </a:rPr>
              <a:t>importanti per la scelta</a:t>
            </a:r>
          </a:p>
          <a:p>
            <a:pPr marL="185738" indent="-185738" eaLnBrk="1" hangingPunct="1">
              <a:buFont typeface="+mj-lt"/>
              <a:buAutoNum type="arabicPeriod" startAt="4"/>
            </a:pPr>
            <a:r>
              <a:rPr lang="it-IT" sz="1600" dirty="0" smtClean="0">
                <a:latin typeface="Arial" charset="0"/>
                <a:cs typeface="Times New Roman" pitchFamily="18" charset="0"/>
              </a:rPr>
              <a:t>Si cerca di capire mediante delle </a:t>
            </a:r>
            <a:r>
              <a:rPr lang="it-IT" sz="1600" u="sng" dirty="0" smtClean="0">
                <a:latin typeface="Arial" charset="0"/>
                <a:cs typeface="Times New Roman" pitchFamily="18" charset="0"/>
              </a:rPr>
              <a:t>prove pratiche</a:t>
            </a:r>
            <a:r>
              <a:rPr lang="it-IT" sz="1600" dirty="0" smtClean="0">
                <a:latin typeface="Arial" charset="0"/>
                <a:cs typeface="Times New Roman" pitchFamily="18" charset="0"/>
              </a:rPr>
              <a:t> come potrebbe essere la carrozzina buona per l’utente</a:t>
            </a:r>
            <a:endParaRPr lang="it-IT" sz="1600" dirty="0" smtClean="0"/>
          </a:p>
        </p:txBody>
      </p:sp>
      <p:sp>
        <p:nvSpPr>
          <p:cNvPr id="124935" name="Segnaposto data 10"/>
          <p:cNvSpPr>
            <a:spLocks noGrp="1"/>
          </p:cNvSpPr>
          <p:nvPr>
            <p:ph type="dt" sz="quarter" idx="1"/>
          </p:nvPr>
        </p:nvSpPr>
        <p:spPr/>
        <p:txBody>
          <a:bodyPr/>
          <a:lstStyle/>
          <a:p>
            <a:pPr>
              <a:defRPr/>
            </a:pPr>
            <a:fld id="{40AE834A-050A-473A-B6F8-20AA3DCE9334}" type="datetime1">
              <a:rPr lang="it-IT" smtClean="0"/>
              <a:pPr>
                <a:defRPr/>
              </a:pPr>
              <a:t>04/03/2016</a:t>
            </a:fld>
            <a:endParaRPr lang="it-IT" smtClean="0"/>
          </a:p>
        </p:txBody>
      </p:sp>
      <p:sp>
        <p:nvSpPr>
          <p:cNvPr id="124936" name="Segnaposto piè di pagina 11"/>
          <p:cNvSpPr>
            <a:spLocks noGrp="1"/>
          </p:cNvSpPr>
          <p:nvPr>
            <p:ph type="ftr" sz="quarter" idx="4"/>
          </p:nvPr>
        </p:nvSpPr>
        <p:spPr/>
        <p:txBody>
          <a:bodyPr/>
          <a:lstStyle/>
          <a:p>
            <a:pPr>
              <a:defRPr/>
            </a:pPr>
            <a:r>
              <a:rPr lang="it-IT" smtClean="0"/>
              <a:t>luxwhc/valutazione</a:t>
            </a:r>
          </a:p>
        </p:txBody>
      </p:sp>
      <p:sp>
        <p:nvSpPr>
          <p:cNvPr id="7" name="CasellaDiTesto 6"/>
          <p:cNvSpPr txBox="1"/>
          <p:nvPr/>
        </p:nvSpPr>
        <p:spPr>
          <a:xfrm>
            <a:off x="4004766" y="323074"/>
            <a:ext cx="5040560" cy="523220"/>
          </a:xfrm>
          <a:prstGeom prst="rect">
            <a:avLst/>
          </a:prstGeom>
          <a:noFill/>
          <a:ln cap="rnd">
            <a:solidFill>
              <a:schemeClr val="tx1"/>
            </a:solidFill>
          </a:ln>
        </p:spPr>
        <p:txBody>
          <a:bodyPr wrap="square" rtlCol="0" anchor="ctr" anchorCtr="0">
            <a:spAutoFit/>
          </a:bodyPr>
          <a:lstStyle/>
          <a:p>
            <a:r>
              <a:rPr lang="it-IT" sz="1400" dirty="0" smtClean="0">
                <a:latin typeface="Tahoma" pitchFamily="34" charset="0"/>
              </a:rPr>
              <a:t>Come vedete, alcune cose hanno senso solo se ha già anni di carrozzina alle spalle, altre valgono anche se è “fresco”</a:t>
            </a:r>
          </a:p>
        </p:txBody>
      </p:sp>
      <p:sp>
        <p:nvSpPr>
          <p:cNvPr id="8" name="CasellaDiTesto 7"/>
          <p:cNvSpPr txBox="1"/>
          <p:nvPr/>
        </p:nvSpPr>
        <p:spPr>
          <a:xfrm>
            <a:off x="3788742" y="1124744"/>
            <a:ext cx="5256584" cy="738664"/>
          </a:xfrm>
          <a:prstGeom prst="rect">
            <a:avLst/>
          </a:prstGeom>
          <a:noFill/>
          <a:ln cap="rnd">
            <a:solidFill>
              <a:schemeClr val="tx1"/>
            </a:solidFill>
          </a:ln>
        </p:spPr>
        <p:txBody>
          <a:bodyPr wrap="square" rtlCol="0" anchor="t" anchorCtr="0">
            <a:spAutoFit/>
          </a:bodyPr>
          <a:lstStyle/>
          <a:p>
            <a:pPr lvl="0"/>
            <a:r>
              <a:rPr lang="it-IT" sz="1400" dirty="0" smtClean="0">
                <a:latin typeface="Tahoma" pitchFamily="34" charset="0"/>
              </a:rPr>
              <a:t>Qui ci sono i punti per una valutazione completa. Sta a noi scegliere cosa ci serve sapere - secondo quanto conosciamo l’utente e secondo quanto complesse sono le sue esigenze.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p>
            <a:pPr>
              <a:defRPr/>
            </a:pPr>
            <a:fld id="{6B09D8D1-F312-467E-AC41-887FA061AE78}" type="slidenum">
              <a:rPr lang="it-IT" smtClean="0"/>
              <a:pPr>
                <a:defRPr/>
              </a:pPr>
              <a:t>5</a:t>
            </a:fld>
            <a:endParaRPr lang="it-IT" smtClean="0"/>
          </a:p>
        </p:txBody>
      </p:sp>
      <p:sp>
        <p:nvSpPr>
          <p:cNvPr id="125955" name="Rectangle 2"/>
          <p:cNvSpPr>
            <a:spLocks noGrp="1" noRot="1" noChangeAspect="1" noChangeArrowheads="1" noTextEdit="1"/>
          </p:cNvSpPr>
          <p:nvPr>
            <p:ph type="sldImg"/>
          </p:nvPr>
        </p:nvSpPr>
        <p:spPr>
          <a:xfrm>
            <a:off x="544513" y="288925"/>
            <a:ext cx="2744787" cy="2060575"/>
          </a:xfrm>
          <a:ln/>
        </p:spPr>
      </p:sp>
      <p:sp>
        <p:nvSpPr>
          <p:cNvPr id="44036" name="Rectangle 3"/>
          <p:cNvSpPr>
            <a:spLocks noGrp="1" noChangeArrowheads="1"/>
          </p:cNvSpPr>
          <p:nvPr>
            <p:ph type="body" idx="1"/>
          </p:nvPr>
        </p:nvSpPr>
        <p:spPr>
          <a:xfrm>
            <a:off x="332358" y="2924944"/>
            <a:ext cx="9001000" cy="3628396"/>
          </a:xfrm>
          <a:ln/>
        </p:spPr>
        <p:txBody>
          <a:bodyPr>
            <a:normAutofit/>
          </a:bodyPr>
          <a:lstStyle/>
          <a:p>
            <a:pPr eaLnBrk="1" hangingPunct="1">
              <a:defRPr/>
            </a:pPr>
            <a:r>
              <a:rPr lang="it-IT" dirty="0" smtClean="0">
                <a:latin typeface="Arial" charset="0"/>
                <a:cs typeface="Times New Roman" pitchFamily="18" charset="0"/>
              </a:rPr>
              <a:t>Gli obiettivi dell’utente sono il punto di partenza … ma non gli unici obiettivi da esplorare: </a:t>
            </a:r>
          </a:p>
          <a:p>
            <a:pPr marL="87313" indent="-87313" eaLnBrk="1" hangingPunct="1">
              <a:buFont typeface="Arial" pitchFamily="34" charset="0"/>
              <a:buChar char="•"/>
              <a:defRPr/>
            </a:pPr>
            <a:r>
              <a:rPr lang="it-IT" dirty="0" smtClean="0">
                <a:latin typeface="Arial" charset="0"/>
                <a:cs typeface="Times New Roman" pitchFamily="18" charset="0"/>
              </a:rPr>
              <a:t>c</a:t>
            </a:r>
            <a:r>
              <a:rPr lang="it-IT" dirty="0" smtClean="0">
                <a:latin typeface="Arial" charset="0"/>
              </a:rPr>
              <a:t>aregiver (eventuali, ma frequenti): aspettative? problemi? (“si lamenta, si arrossa, va sempre fuori posizione, cade …”) </a:t>
            </a:r>
          </a:p>
          <a:p>
            <a:pPr marL="87313" indent="-87313" eaLnBrk="1" hangingPunct="1">
              <a:buFont typeface="Arial" pitchFamily="34" charset="0"/>
              <a:buChar char="•"/>
              <a:defRPr/>
            </a:pPr>
            <a:r>
              <a:rPr lang="it-IT" dirty="0" smtClean="0">
                <a:latin typeface="Arial" charset="0"/>
              </a:rPr>
              <a:t>Operatori: cosa pensano di migliorare? (deformità, training, funzionalità …)</a:t>
            </a:r>
          </a:p>
          <a:p>
            <a:pPr eaLnBrk="1" hangingPunct="1">
              <a:defRPr/>
            </a:pPr>
            <a:r>
              <a:rPr lang="it-IT" dirty="0" smtClean="0">
                <a:latin typeface="Arial" charset="0"/>
                <a:cs typeface="Times New Roman" pitchFamily="18" charset="0"/>
              </a:rPr>
              <a:t>Ci sono tutti gli interessati?</a:t>
            </a:r>
            <a:r>
              <a:rPr lang="it-IT" dirty="0" smtClean="0">
                <a:latin typeface="Arial" charset="0"/>
              </a:rPr>
              <a:t> Coinvolgiamoli, sono alleati preziosi.</a:t>
            </a:r>
          </a:p>
          <a:p>
            <a:pPr eaLnBrk="1" hangingPunct="1">
              <a:defRPr/>
            </a:pPr>
            <a:r>
              <a:rPr lang="it-IT" dirty="0" smtClean="0">
                <a:latin typeface="Arial" charset="0"/>
                <a:cs typeface="Times New Roman" pitchFamily="18" charset="0"/>
              </a:rPr>
              <a:t>Può darsi che non sappiano cosa possono ottenere: </a:t>
            </a:r>
            <a:r>
              <a:rPr lang="it-IT" b="1" dirty="0" smtClean="0">
                <a:latin typeface="Arial" charset="0"/>
                <a:cs typeface="Times New Roman" pitchFamily="18" charset="0"/>
              </a:rPr>
              <a:t>a) </a:t>
            </a:r>
            <a:r>
              <a:rPr lang="it-IT" dirty="0" smtClean="0">
                <a:latin typeface="Arial" charset="0"/>
                <a:cs typeface="Times New Roman" pitchFamily="18" charset="0"/>
              </a:rPr>
              <a:t>sono “freschi” (per la prima carrozzina punteremo agli obiettivi comuni, </a:t>
            </a:r>
            <a:r>
              <a:rPr lang="it-IT" u="sng" dirty="0" smtClean="0">
                <a:latin typeface="Arial" charset="0"/>
                <a:cs typeface="Times New Roman" pitchFamily="18" charset="0"/>
              </a:rPr>
              <a:t>che gli illustreremo</a:t>
            </a:r>
            <a:r>
              <a:rPr lang="it-IT" dirty="0" smtClean="0">
                <a:latin typeface="Arial" charset="0"/>
                <a:cs typeface="Times New Roman" pitchFamily="18" charset="0"/>
              </a:rPr>
              <a:t>), </a:t>
            </a:r>
            <a:r>
              <a:rPr lang="it-IT" b="1" dirty="0" smtClean="0">
                <a:latin typeface="Arial" charset="0"/>
                <a:cs typeface="Times New Roman" pitchFamily="18" charset="0"/>
              </a:rPr>
              <a:t>b) </a:t>
            </a:r>
            <a:r>
              <a:rPr lang="it-IT" dirty="0" smtClean="0">
                <a:latin typeface="Arial" charset="0"/>
                <a:cs typeface="Times New Roman" pitchFamily="18" charset="0"/>
              </a:rPr>
              <a:t>oppure non hanno contatti con operatori che danno la dovuta importanza a questo aspetto o con utenti esperti e allora sono su un veicolo molto lontano dall’ottimale, ma credono normale (inevitabile) stare scomodi, spingersi con difficoltà, sentirsi instabili …</a:t>
            </a:r>
          </a:p>
          <a:p>
            <a:pPr eaLnBrk="1" hangingPunct="1">
              <a:defRPr/>
            </a:pPr>
            <a:r>
              <a:rPr lang="it-IT" dirty="0" smtClean="0">
                <a:latin typeface="Arial" charset="0"/>
                <a:cs typeface="Times New Roman" pitchFamily="18" charset="0"/>
              </a:rPr>
              <a:t>Presentiamo noi i possibili benefici: “le interesserebbe../dobbiamo cercare …</a:t>
            </a:r>
          </a:p>
          <a:p>
            <a:pPr eaLnBrk="1" hangingPunct="1">
              <a:defRPr/>
            </a:pPr>
            <a:r>
              <a:rPr lang="it-IT" dirty="0" smtClean="0">
                <a:latin typeface="Arial" charset="0"/>
                <a:cs typeface="Times New Roman" pitchFamily="18" charset="0"/>
              </a:rPr>
              <a:t>Prudenza: non vendiamo probabilità per certezze! L’unica cosa certa sarà il nostro impegno.</a:t>
            </a:r>
          </a:p>
          <a:p>
            <a:pPr eaLnBrk="1" hangingPunct="1">
              <a:defRPr/>
            </a:pPr>
            <a:r>
              <a:rPr lang="it-IT" dirty="0" smtClean="0">
                <a:latin typeface="Arial" charset="0"/>
                <a:cs typeface="Times New Roman" pitchFamily="18" charset="0"/>
              </a:rPr>
              <a:t>Promuovere il dialogo con domande</a:t>
            </a:r>
            <a:r>
              <a:rPr lang="it-IT" dirty="0" smtClean="0">
                <a:latin typeface="Arial" charset="0"/>
              </a:rPr>
              <a:t> </a:t>
            </a:r>
          </a:p>
          <a:p>
            <a:pPr eaLnBrk="1" hangingPunct="1">
              <a:defRPr/>
            </a:pPr>
            <a:r>
              <a:rPr lang="it-IT" dirty="0" smtClean="0">
                <a:latin typeface="Arial" charset="0"/>
                <a:cs typeface="Times New Roman" pitchFamily="18" charset="0"/>
              </a:rPr>
              <a:t>Più chiari sono i problemi, più mirate possono essere le soluzioni: ci accontentiamo di un “non sono seduto bene”? Non è più facile intervenire su un “scivolo sempre in avanti”? </a:t>
            </a:r>
          </a:p>
          <a:p>
            <a:pPr eaLnBrk="1" hangingPunct="1">
              <a:defRPr/>
            </a:pPr>
            <a:r>
              <a:rPr lang="it-IT" dirty="0" smtClean="0">
                <a:latin typeface="Arial" charset="0"/>
              </a:rPr>
              <a:t>I problemi e le aspettative sono esposti genericamente? È normale, soprattutto per chi non ha esperienza</a:t>
            </a:r>
          </a:p>
          <a:p>
            <a:pPr eaLnBrk="1" hangingPunct="1">
              <a:defRPr/>
            </a:pPr>
            <a:r>
              <a:rPr lang="it-IT" b="1" dirty="0" smtClean="0">
                <a:latin typeface="Arial" charset="0"/>
              </a:rPr>
              <a:t>Quando faremo le prove, ricordiamoci di chiedere se ci stiamo avvicinando agli obiettivi specificati!</a:t>
            </a:r>
          </a:p>
        </p:txBody>
      </p:sp>
      <p:sp>
        <p:nvSpPr>
          <p:cNvPr id="125957" name="CasellaDiTesto 4"/>
          <p:cNvSpPr txBox="1">
            <a:spLocks noChangeArrowheads="1"/>
          </p:cNvSpPr>
          <p:nvPr/>
        </p:nvSpPr>
        <p:spPr bwMode="auto">
          <a:xfrm>
            <a:off x="5804966" y="3440033"/>
            <a:ext cx="2310441" cy="276999"/>
          </a:xfrm>
          <a:prstGeom prst="rect">
            <a:avLst/>
          </a:prstGeom>
          <a:noFill/>
          <a:ln w="9525">
            <a:solidFill>
              <a:schemeClr val="tx1"/>
            </a:solidFill>
            <a:miter lim="800000"/>
            <a:headEnd/>
            <a:tailEnd/>
          </a:ln>
        </p:spPr>
        <p:txBody>
          <a:bodyPr wrap="none">
            <a:spAutoFit/>
          </a:bodyPr>
          <a:lstStyle/>
          <a:p>
            <a:r>
              <a:rPr lang="it-IT" sz="1200">
                <a:latin typeface="Tahoma" pitchFamily="34" charset="0"/>
              </a:rPr>
              <a:t>Vale per chi è già in carrozzina!</a:t>
            </a:r>
          </a:p>
        </p:txBody>
      </p:sp>
      <p:sp>
        <p:nvSpPr>
          <p:cNvPr id="125958" name="Segnaposto data 5"/>
          <p:cNvSpPr>
            <a:spLocks noGrp="1"/>
          </p:cNvSpPr>
          <p:nvPr>
            <p:ph type="dt" sz="quarter" idx="1"/>
          </p:nvPr>
        </p:nvSpPr>
        <p:spPr/>
        <p:txBody>
          <a:bodyPr/>
          <a:lstStyle/>
          <a:p>
            <a:pPr>
              <a:defRPr/>
            </a:pPr>
            <a:fld id="{82F48C50-7A3C-4E32-9169-8F58742F76C3}" type="datetime1">
              <a:rPr lang="it-IT" smtClean="0"/>
              <a:pPr>
                <a:defRPr/>
              </a:pPr>
              <a:t>04/03/2016</a:t>
            </a:fld>
            <a:endParaRPr lang="it-IT" smtClean="0"/>
          </a:p>
        </p:txBody>
      </p:sp>
      <p:sp>
        <p:nvSpPr>
          <p:cNvPr id="125959" name="Segnaposto piè di pagina 6"/>
          <p:cNvSpPr>
            <a:spLocks noGrp="1"/>
          </p:cNvSpPr>
          <p:nvPr>
            <p:ph type="ftr" sz="quarter" idx="4"/>
          </p:nvPr>
        </p:nvSpPr>
        <p:spPr/>
        <p:txBody>
          <a:bodyPr/>
          <a:lstStyle/>
          <a:p>
            <a:pPr>
              <a:defRPr/>
            </a:pPr>
            <a:r>
              <a:rPr lang="it-IT" smtClean="0"/>
              <a:t>luxwhc/valutazione</a:t>
            </a:r>
          </a:p>
        </p:txBody>
      </p:sp>
      <p:sp>
        <p:nvSpPr>
          <p:cNvPr id="13" name="CasellaDiTesto 12"/>
          <p:cNvSpPr txBox="1"/>
          <p:nvPr/>
        </p:nvSpPr>
        <p:spPr>
          <a:xfrm>
            <a:off x="4580830" y="188640"/>
            <a:ext cx="4680520" cy="2062103"/>
          </a:xfrm>
          <a:prstGeom prst="rect">
            <a:avLst/>
          </a:prstGeom>
          <a:noFill/>
          <a:ln cap="rnd">
            <a:noFill/>
          </a:ln>
        </p:spPr>
        <p:txBody>
          <a:bodyPr wrap="square" rtlCol="0" anchor="ctr" anchorCtr="0">
            <a:spAutoFit/>
          </a:bodyPr>
          <a:lstStyle/>
          <a:p>
            <a:pPr eaLnBrk="1" hangingPunct="1">
              <a:spcAft>
                <a:spcPts val="600"/>
              </a:spcAft>
              <a:defRPr/>
            </a:pPr>
            <a:r>
              <a:rPr lang="it-IT" sz="1200" dirty="0" smtClean="0">
                <a:latin typeface="Arial" charset="0"/>
              </a:rPr>
              <a:t>Veniamo alla prima parte, a volte data per scontata e perciò trascurata: </a:t>
            </a:r>
            <a:r>
              <a:rPr lang="it-IT" sz="1200" b="1" dirty="0" smtClean="0">
                <a:latin typeface="Arial" charset="0"/>
              </a:rPr>
              <a:t>invece, tutte le consulenze devono partire da qui.</a:t>
            </a:r>
            <a:r>
              <a:rPr lang="it-IT" sz="1200" dirty="0" smtClean="0">
                <a:latin typeface="Arial" charset="0"/>
              </a:rPr>
              <a:t> </a:t>
            </a:r>
          </a:p>
          <a:p>
            <a:pPr marL="228600" indent="-228600" eaLnBrk="1" hangingPunct="1">
              <a:spcAft>
                <a:spcPts val="600"/>
              </a:spcAft>
              <a:defRPr/>
            </a:pPr>
            <a:r>
              <a:rPr lang="it-IT" sz="1200" dirty="0" smtClean="0">
                <a:latin typeface="Arial" charset="0"/>
              </a:rPr>
              <a:t>Non incamminiamoci a testa bassa! </a:t>
            </a:r>
          </a:p>
          <a:p>
            <a:pPr marL="174625" indent="-174625" eaLnBrk="1" hangingPunct="1">
              <a:spcAft>
                <a:spcPts val="400"/>
              </a:spcAft>
              <a:buFontTx/>
              <a:buChar char="•"/>
              <a:defRPr/>
            </a:pPr>
            <a:r>
              <a:rPr lang="it-IT" sz="1200" i="1" dirty="0" smtClean="0">
                <a:latin typeface="Arial" charset="0"/>
              </a:rPr>
              <a:t>“è tutto storto”</a:t>
            </a:r>
          </a:p>
          <a:p>
            <a:pPr marL="174625" indent="-174625" eaLnBrk="1" hangingPunct="1">
              <a:spcAft>
                <a:spcPts val="400"/>
              </a:spcAft>
              <a:buFontTx/>
              <a:buChar char="•"/>
              <a:defRPr/>
            </a:pPr>
            <a:r>
              <a:rPr lang="it-IT" sz="1200" i="1" dirty="0" smtClean="0">
                <a:latin typeface="Arial" charset="0"/>
              </a:rPr>
              <a:t>“Si sfinisce a spingersi ma non fa un metro”</a:t>
            </a:r>
          </a:p>
          <a:p>
            <a:pPr marL="174625" indent="-174625" eaLnBrk="1" hangingPunct="1">
              <a:spcAft>
                <a:spcPts val="400"/>
              </a:spcAft>
              <a:buFontTx/>
              <a:buChar char="•"/>
              <a:defRPr/>
            </a:pPr>
            <a:r>
              <a:rPr lang="it-IT" sz="1200" i="1" dirty="0" smtClean="0">
                <a:latin typeface="Arial" charset="0"/>
              </a:rPr>
              <a:t>“Continua ad agitarsi, adesso lo piazzo io come si deve”</a:t>
            </a:r>
          </a:p>
          <a:p>
            <a:pPr eaLnBrk="1" hangingPunct="1">
              <a:spcAft>
                <a:spcPts val="600"/>
              </a:spcAft>
              <a:defRPr/>
            </a:pPr>
            <a:r>
              <a:rPr lang="it-IT" sz="1200" dirty="0" smtClean="0">
                <a:latin typeface="Arial" charset="0"/>
              </a:rPr>
              <a:t>La domanda iniziale: cosa vorrebbe ottenere? Più comfort, spostamenti più facili, un aspetto migliore, meno UDP, più stabilità, meno fatica, meno guasti, …</a:t>
            </a:r>
            <a:endParaRPr lang="it-IT" sz="1200" dirty="0" smtClean="0">
              <a:latin typeface="Tahoma" pitchFamily="34" charset="0"/>
            </a:endParaRPr>
          </a:p>
        </p:txBody>
      </p:sp>
      <p:sp>
        <p:nvSpPr>
          <p:cNvPr id="9" name="CasellaDiTesto 8"/>
          <p:cNvSpPr txBox="1"/>
          <p:nvPr/>
        </p:nvSpPr>
        <p:spPr>
          <a:xfrm>
            <a:off x="2353655" y="2492896"/>
            <a:ext cx="4675447" cy="307777"/>
          </a:xfrm>
          <a:prstGeom prst="rect">
            <a:avLst/>
          </a:prstGeom>
          <a:noFill/>
          <a:ln cap="rnd">
            <a:solidFill>
              <a:schemeClr val="tx1"/>
            </a:solidFill>
          </a:ln>
        </p:spPr>
        <p:txBody>
          <a:bodyPr wrap="none" rtlCol="0" anchor="ctr" anchorCtr="0">
            <a:spAutoFit/>
          </a:bodyPr>
          <a:lstStyle/>
          <a:p>
            <a:pPr algn="ctr"/>
            <a:r>
              <a:rPr lang="it-IT" sz="1400" dirty="0" smtClean="0">
                <a:latin typeface="Tahoma" pitchFamily="34" charset="0"/>
              </a:rPr>
              <a:t>BS: quali obiettivi sono prioritari, se tocca a noi stabilirli?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a:defRPr/>
            </a:pPr>
            <a:fld id="{EDFB2F0D-D8CE-443B-9B3F-5DCE404BCCB3}" type="slidenum">
              <a:rPr lang="it-IT" smtClean="0"/>
              <a:pPr>
                <a:defRPr/>
              </a:pPr>
              <a:t>6</a:t>
            </a:fld>
            <a:endParaRPr lang="it-IT" smtClean="0"/>
          </a:p>
        </p:txBody>
      </p:sp>
      <p:sp>
        <p:nvSpPr>
          <p:cNvPr id="126979" name="Rectangle 2"/>
          <p:cNvSpPr>
            <a:spLocks noGrp="1" noRot="1" noChangeAspect="1" noChangeArrowheads="1" noTextEdit="1"/>
          </p:cNvSpPr>
          <p:nvPr>
            <p:ph type="sldImg"/>
          </p:nvPr>
        </p:nvSpPr>
        <p:spPr>
          <a:xfrm>
            <a:off x="3105150" y="376238"/>
            <a:ext cx="2527300" cy="1895475"/>
          </a:xfrm>
          <a:ln/>
        </p:spPr>
      </p:sp>
      <p:sp>
        <p:nvSpPr>
          <p:cNvPr id="126980" name="Rectangle 3"/>
          <p:cNvSpPr>
            <a:spLocks noGrp="1" noChangeArrowheads="1"/>
          </p:cNvSpPr>
          <p:nvPr>
            <p:ph type="body" idx="1"/>
          </p:nvPr>
        </p:nvSpPr>
        <p:spPr>
          <a:xfrm>
            <a:off x="404366" y="2420889"/>
            <a:ext cx="8568952" cy="4141952"/>
          </a:xfrm>
          <a:noFill/>
          <a:ln/>
        </p:spPr>
        <p:txBody>
          <a:bodyPr>
            <a:normAutofit/>
          </a:bodyPr>
          <a:lstStyle/>
          <a:p>
            <a:pPr eaLnBrk="1" hangingPunct="1">
              <a:lnSpc>
                <a:spcPct val="120000"/>
              </a:lnSpc>
            </a:pPr>
            <a:r>
              <a:rPr lang="it-IT" dirty="0" smtClean="0">
                <a:latin typeface="Arial" charset="0"/>
              </a:rPr>
              <a:t>Le priorità vanno definite soprattutto se intuiamo delle incompatibilità (dei risvolti indesiderati, appunto).</a:t>
            </a:r>
          </a:p>
          <a:p>
            <a:pPr eaLnBrk="1" hangingPunct="1">
              <a:spcBef>
                <a:spcPts val="400"/>
              </a:spcBef>
            </a:pPr>
            <a:r>
              <a:rPr lang="it-IT" dirty="0" smtClean="0">
                <a:latin typeface="Arial" charset="0"/>
              </a:rPr>
              <a:t>Facciamo riflettere (così nel frattempo ci riflettiamo anche noi …) sui risvolti di ogni scelta (postura/trasferimenti; spinta/caricamento, ). E</a:t>
            </a:r>
            <a:r>
              <a:rPr lang="it-IT" i="1" dirty="0" smtClean="0">
                <a:latin typeface="Arial" charset="0"/>
              </a:rPr>
              <a:t>sempio: Il passeggino standard, la facilità d’uso e la postura / la manuale e la mobilità esterna autonoma / la posturale e l’ingombro / l’elettrica e l’accesso e il caricamento / il cuscino leggero e “facile” e la protezione</a:t>
            </a:r>
            <a:endParaRPr lang="it-IT" dirty="0" smtClean="0">
              <a:latin typeface="Arial" charset="0"/>
            </a:endParaRPr>
          </a:p>
          <a:p>
            <a:pPr algn="just" eaLnBrk="1" hangingPunct="1"/>
            <a:r>
              <a:rPr lang="it-IT" dirty="0" smtClean="0">
                <a:latin typeface="Arial" charset="0"/>
                <a:cs typeface="Times New Roman" pitchFamily="18" charset="0"/>
              </a:rPr>
              <a:t>Non è scontato che sappiano cosa può essere ottenuto e cosa è invece fuori portata (non corregge la scoliosi, non garantisce che le anche stiano in sede, non previene di per sé le UDP, … non lo fa stare seduto o spingere “come quell’altro tetra che sta così ben dritto e spinge così bene” (magari ha un altro livello o ha la schiena fatta diversa, approfittiamone per spiegargli che non sono tutti uguali)</a:t>
            </a:r>
          </a:p>
          <a:p>
            <a:pPr algn="just" eaLnBrk="1" hangingPunct="1"/>
            <a:r>
              <a:rPr lang="it-IT" dirty="0" smtClean="0">
                <a:latin typeface="Arial" charset="0"/>
                <a:cs typeface="Times New Roman" pitchFamily="18" charset="0"/>
              </a:rPr>
              <a:t>Non è detto che tutti i problemi presentati siano affrontabili dal solo sistema di postura (ortesi, antispastici, chirurgia ortopedica)</a:t>
            </a:r>
          </a:p>
          <a:p>
            <a:pPr eaLnBrk="1" hangingPunct="1"/>
            <a:r>
              <a:rPr lang="it-IT" dirty="0" smtClean="0">
                <a:latin typeface="Arial" charset="0"/>
                <a:cs typeface="Times New Roman" pitchFamily="18" charset="0"/>
              </a:rPr>
              <a:t>Non si può pretendere che vada bene per fare tutto. È normale averne più di una. Un passeggino “veloce” per il trasporto e un sistema “pieno” per l’uso corrente; una carrozzina comoda per il lavoro di ufficio e una sportiva per la mobilità (c’è chi ne ha ben più di una); </a:t>
            </a:r>
            <a:r>
              <a:rPr lang="it-IT" dirty="0" err="1" smtClean="0">
                <a:latin typeface="Arial" charset="0"/>
                <a:cs typeface="Times New Roman" pitchFamily="18" charset="0"/>
              </a:rPr>
              <a:t>una</a:t>
            </a:r>
            <a:r>
              <a:rPr lang="it-IT" dirty="0" smtClean="0">
                <a:latin typeface="Arial" charset="0"/>
                <a:cs typeface="Times New Roman" pitchFamily="18" charset="0"/>
              </a:rPr>
              <a:t> manuale e una elettrica.</a:t>
            </a:r>
          </a:p>
          <a:p>
            <a:pPr algn="just" eaLnBrk="1" hangingPunct="1"/>
            <a:r>
              <a:rPr lang="it-IT" dirty="0" smtClean="0">
                <a:latin typeface="Arial" charset="0"/>
                <a:cs typeface="Times New Roman" pitchFamily="18" charset="0"/>
              </a:rPr>
              <a:t>È probabile che col procedere della prova gli obiettivi aumentino, si riducano, si precisino (“non si riesce a tenere su la testa senza </a:t>
            </a:r>
            <a:r>
              <a:rPr lang="it-IT" dirty="0" err="1" smtClean="0">
                <a:latin typeface="Arial" charset="0"/>
                <a:cs typeface="Times New Roman" pitchFamily="18" charset="0"/>
              </a:rPr>
              <a:t>bascularlo</a:t>
            </a:r>
            <a:r>
              <a:rPr lang="it-IT" dirty="0" smtClean="0">
                <a:latin typeface="Arial" charset="0"/>
                <a:cs typeface="Times New Roman" pitchFamily="18" charset="0"/>
              </a:rPr>
              <a:t>?” “A tenere le braccia dentro senza farlo sbattere contro i muri?”)</a:t>
            </a:r>
          </a:p>
          <a:p>
            <a:pPr eaLnBrk="1" hangingPunct="1"/>
            <a:r>
              <a:rPr lang="it-IT" dirty="0" smtClean="0">
                <a:latin typeface="Arial" charset="0"/>
                <a:cs typeface="Times New Roman" pitchFamily="18" charset="0"/>
              </a:rPr>
              <a:t>Durante l’intera valutazione, teniamo sempre vivo il colloquio, spiegando il senso di quello che stiamo facendo e cercando di capire sempre meglio cosa gli serve!</a:t>
            </a:r>
          </a:p>
          <a:p>
            <a:pPr algn="just" eaLnBrk="1" hangingPunct="1"/>
            <a:r>
              <a:rPr lang="it-IT" b="1" dirty="0" smtClean="0">
                <a:latin typeface="Arial" charset="0"/>
                <a:cs typeface="Times New Roman" pitchFamily="18" charset="0"/>
              </a:rPr>
              <a:t>Alla fine della chiacchierata … </a:t>
            </a:r>
            <a:r>
              <a:rPr lang="it-IT" dirty="0" smtClean="0">
                <a:cs typeface="Times New Roman" pitchFamily="18" charset="0"/>
              </a:rPr>
              <a:t>  </a:t>
            </a:r>
            <a:r>
              <a:rPr lang="it-IT" dirty="0" smtClean="0">
                <a:latin typeface="Arial" charset="0"/>
                <a:cs typeface="Times New Roman" pitchFamily="18" charset="0"/>
              </a:rPr>
              <a:t>Obiettivi raccolti; Obiettivi messi in ordine di importanza</a:t>
            </a:r>
            <a:r>
              <a:rPr lang="it-IT" dirty="0" smtClean="0">
                <a:cs typeface="Times New Roman" pitchFamily="18" charset="0"/>
              </a:rPr>
              <a:t> </a:t>
            </a:r>
            <a:r>
              <a:rPr lang="it-IT" dirty="0" smtClean="0">
                <a:latin typeface="Arial" charset="0"/>
                <a:cs typeface="Times New Roman" pitchFamily="18" charset="0"/>
              </a:rPr>
              <a:t>…  ma non necessariamente definitivi</a:t>
            </a:r>
          </a:p>
        </p:txBody>
      </p:sp>
      <p:sp>
        <p:nvSpPr>
          <p:cNvPr id="126981" name="Segnaposto data 4"/>
          <p:cNvSpPr>
            <a:spLocks noGrp="1"/>
          </p:cNvSpPr>
          <p:nvPr>
            <p:ph type="dt" sz="quarter" idx="1"/>
          </p:nvPr>
        </p:nvSpPr>
        <p:spPr/>
        <p:txBody>
          <a:bodyPr/>
          <a:lstStyle/>
          <a:p>
            <a:pPr>
              <a:defRPr/>
            </a:pPr>
            <a:fld id="{3512316C-0EB8-4E88-B269-BDF668BA4A04}" type="datetime1">
              <a:rPr lang="it-IT" smtClean="0"/>
              <a:pPr>
                <a:defRPr/>
              </a:pPr>
              <a:t>04/03/2016</a:t>
            </a:fld>
            <a:endParaRPr lang="it-IT" smtClean="0"/>
          </a:p>
        </p:txBody>
      </p:sp>
      <p:sp>
        <p:nvSpPr>
          <p:cNvPr id="126982" name="Segnaposto piè di pagina 5"/>
          <p:cNvSpPr>
            <a:spLocks noGrp="1"/>
          </p:cNvSpPr>
          <p:nvPr>
            <p:ph type="ftr" sz="quarter" idx="4"/>
          </p:nvPr>
        </p:nvSpPr>
        <p:spPr/>
        <p:txBody>
          <a:bodyPr/>
          <a:lstStyle/>
          <a:p>
            <a:pPr>
              <a:defRPr/>
            </a:pPr>
            <a:r>
              <a:rPr lang="it-IT" smtClean="0"/>
              <a:t>luxwhc/valutazione</a:t>
            </a:r>
          </a:p>
        </p:txBody>
      </p:sp>
      <p:sp>
        <p:nvSpPr>
          <p:cNvPr id="126983" name="CasellaDiTesto 6"/>
          <p:cNvSpPr txBox="1">
            <a:spLocks noChangeArrowheads="1"/>
          </p:cNvSpPr>
          <p:nvPr/>
        </p:nvSpPr>
        <p:spPr bwMode="auto">
          <a:xfrm>
            <a:off x="8907144" y="2628891"/>
            <a:ext cx="389850" cy="307777"/>
          </a:xfrm>
          <a:prstGeom prst="rect">
            <a:avLst/>
          </a:prstGeom>
          <a:noFill/>
          <a:ln w="9525" cap="rnd">
            <a:solidFill>
              <a:schemeClr val="tx1"/>
            </a:solidFill>
            <a:miter lim="800000"/>
            <a:headEnd/>
            <a:tailEnd/>
          </a:ln>
        </p:spPr>
        <p:txBody>
          <a:bodyPr wrap="none" anchor="ctr">
            <a:spAutoFit/>
          </a:bodyPr>
          <a:lstStyle/>
          <a:p>
            <a:pPr algn="ctr"/>
            <a:r>
              <a:rPr lang="it-IT" sz="1400">
                <a:latin typeface="Tahoma" pitchFamily="34" charset="0"/>
              </a:rPr>
              <a:t>BS</a:t>
            </a:r>
          </a:p>
        </p:txBody>
      </p:sp>
      <p:cxnSp>
        <p:nvCxnSpPr>
          <p:cNvPr id="8" name="Connettore 2 7"/>
          <p:cNvCxnSpPr/>
          <p:nvPr/>
        </p:nvCxnSpPr>
        <p:spPr>
          <a:xfrm rot="10800000" flipV="1">
            <a:off x="7303294" y="2875575"/>
            <a:ext cx="1420085" cy="3018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88342" y="116632"/>
            <a:ext cx="2304256" cy="523220"/>
          </a:xfrm>
          <a:prstGeom prst="rect">
            <a:avLst/>
          </a:prstGeom>
          <a:noFill/>
          <a:ln cap="rnd">
            <a:solidFill>
              <a:schemeClr val="tx1"/>
            </a:solidFill>
          </a:ln>
        </p:spPr>
        <p:txBody>
          <a:bodyPr wrap="square" rtlCol="0" anchor="ctr" anchorCtr="0">
            <a:spAutoFit/>
          </a:bodyPr>
          <a:lstStyle/>
          <a:p>
            <a:pPr algn="ctr"/>
            <a:r>
              <a:rPr lang="it-IT" sz="1400" b="1" dirty="0" smtClean="0">
                <a:latin typeface="Arial" charset="0"/>
              </a:rPr>
              <a:t>Cosa vuole ottenere e cosa possiamo dargli</a:t>
            </a:r>
          </a:p>
        </p:txBody>
      </p:sp>
      <p:sp>
        <p:nvSpPr>
          <p:cNvPr id="10" name="CasellaDiTesto 9"/>
          <p:cNvSpPr txBox="1"/>
          <p:nvPr/>
        </p:nvSpPr>
        <p:spPr>
          <a:xfrm>
            <a:off x="692398" y="1268760"/>
            <a:ext cx="1863824" cy="523220"/>
          </a:xfrm>
          <a:prstGeom prst="rect">
            <a:avLst/>
          </a:prstGeom>
          <a:noFill/>
          <a:ln cap="rnd">
            <a:solidFill>
              <a:schemeClr val="tx1"/>
            </a:solidFill>
          </a:ln>
        </p:spPr>
        <p:txBody>
          <a:bodyPr wrap="square" rtlCol="0" anchor="ctr" anchorCtr="0">
            <a:spAutoFit/>
          </a:bodyPr>
          <a:lstStyle/>
          <a:p>
            <a:pPr algn="ctr"/>
            <a:r>
              <a:rPr lang="it-IT" sz="1400" dirty="0" smtClean="0">
                <a:latin typeface="Arial" charset="0"/>
              </a:rPr>
              <a:t>Si applica soprattutto ai bambini</a:t>
            </a:r>
          </a:p>
        </p:txBody>
      </p:sp>
      <p:cxnSp>
        <p:nvCxnSpPr>
          <p:cNvPr id="12" name="Connettore 2 11"/>
          <p:cNvCxnSpPr>
            <a:stCxn id="10" idx="3"/>
          </p:cNvCxnSpPr>
          <p:nvPr/>
        </p:nvCxnSpPr>
        <p:spPr>
          <a:xfrm>
            <a:off x="2556222" y="1530370"/>
            <a:ext cx="656456" cy="26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5688370" y="358498"/>
            <a:ext cx="3836756" cy="400110"/>
          </a:xfrm>
          <a:prstGeom prst="rect">
            <a:avLst/>
          </a:prstGeom>
          <a:noFill/>
          <a:ln cap="rnd">
            <a:solidFill>
              <a:schemeClr val="tx1"/>
            </a:solidFill>
          </a:ln>
        </p:spPr>
        <p:txBody>
          <a:bodyPr wrap="none" rtlCol="0" anchor="ctr" anchorCtr="0">
            <a:spAutoFit/>
          </a:bodyPr>
          <a:lstStyle/>
          <a:p>
            <a:pPr algn="ctr"/>
            <a:r>
              <a:rPr lang="it-IT" sz="2000" dirty="0" smtClean="0">
                <a:latin typeface="Tahoma" pitchFamily="34" charset="0"/>
              </a:rPr>
              <a:t>Solo parlarne, senza proiettarla?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155950" y="260350"/>
            <a:ext cx="2936875" cy="2203450"/>
          </a:xfrm>
        </p:spPr>
      </p:sp>
      <p:sp>
        <p:nvSpPr>
          <p:cNvPr id="3" name="Segnaposto note 2"/>
          <p:cNvSpPr>
            <a:spLocks noGrp="1"/>
          </p:cNvSpPr>
          <p:nvPr>
            <p:ph type="body" idx="1"/>
          </p:nvPr>
        </p:nvSpPr>
        <p:spPr>
          <a:xfrm>
            <a:off x="332359" y="2695160"/>
            <a:ext cx="9073008" cy="3742581"/>
          </a:xfrm>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b="1" kern="1200" dirty="0" smtClean="0">
                <a:solidFill>
                  <a:schemeClr val="tx1"/>
                </a:solidFill>
                <a:latin typeface="Verdana" pitchFamily="34" charset="0"/>
                <a:ea typeface="+mn-ea"/>
                <a:cs typeface="+mn-cs"/>
              </a:rPr>
              <a:t>Somma importanza ha il colloquio, una vera "arte" da cui si ricavano informazioni essenziali e che aiuta l'utente a chiarire i propri obiettivi. E che come tutte le arti si impara col tempo e l’applicazione</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b="1" kern="1200" dirty="0" smtClean="0">
              <a:solidFill>
                <a:schemeClr val="tx1"/>
              </a:solidFill>
              <a:latin typeface="Verdana" pitchFamily="34" charset="0"/>
              <a:ea typeface="+mn-ea"/>
              <a:cs typeface="+mn-cs"/>
            </a:endParaRPr>
          </a:p>
          <a:p>
            <a:r>
              <a:rPr lang="it-IT" sz="1200" b="1" kern="1200" dirty="0" err="1" smtClean="0">
                <a:solidFill>
                  <a:schemeClr val="tx1"/>
                </a:solidFill>
                <a:latin typeface="Verdana" pitchFamily="34" charset="0"/>
                <a:ea typeface="+mn-ea"/>
                <a:cs typeface="+mn-cs"/>
              </a:rPr>
              <a:t>Scherer</a:t>
            </a:r>
            <a:r>
              <a:rPr lang="it-IT" sz="1200" b="1" kern="1200" dirty="0" smtClean="0">
                <a:solidFill>
                  <a:schemeClr val="tx1"/>
                </a:solidFill>
                <a:latin typeface="Verdana" pitchFamily="34" charset="0"/>
                <a:ea typeface="+mn-ea"/>
                <a:cs typeface="+mn-cs"/>
              </a:rPr>
              <a:t> – BO 2012</a:t>
            </a:r>
          </a:p>
          <a:p>
            <a:r>
              <a:rPr lang="it-IT" sz="1200" kern="1200" dirty="0" smtClean="0">
                <a:solidFill>
                  <a:schemeClr val="tx1"/>
                </a:solidFill>
                <a:latin typeface="Verdana" pitchFamily="34" charset="0"/>
                <a:ea typeface="+mn-ea"/>
                <a:cs typeface="+mn-cs"/>
              </a:rPr>
              <a:t>Stiamo sulla stessa lunghezza d’onda</a:t>
            </a:r>
          </a:p>
          <a:p>
            <a:r>
              <a:rPr lang="it-IT" sz="1200" kern="1200" dirty="0" smtClean="0">
                <a:solidFill>
                  <a:schemeClr val="tx1"/>
                </a:solidFill>
                <a:latin typeface="Verdana" pitchFamily="34" charset="0"/>
                <a:ea typeface="+mn-ea"/>
                <a:cs typeface="+mn-cs"/>
              </a:rPr>
              <a:t>Importanza del fattore personale. OMS vorrebbe vederlo sempre più presente. </a:t>
            </a:r>
          </a:p>
          <a:p>
            <a:r>
              <a:rPr lang="it-IT" sz="1200" b="1" kern="1200" dirty="0" smtClean="0">
                <a:solidFill>
                  <a:schemeClr val="tx1"/>
                </a:solidFill>
                <a:latin typeface="Verdana" pitchFamily="34" charset="0"/>
                <a:ea typeface="+mn-ea"/>
                <a:cs typeface="+mn-cs"/>
              </a:rPr>
              <a:t>30% del rifiuto di AT è rimasto invariato negli ultimi 20 anni</a:t>
            </a:r>
            <a:r>
              <a:rPr lang="it-IT" sz="1200" kern="1200" dirty="0" smtClean="0">
                <a:solidFill>
                  <a:schemeClr val="tx1"/>
                </a:solidFill>
                <a:latin typeface="Verdana" pitchFamily="34" charset="0"/>
                <a:ea typeface="+mn-ea"/>
                <a:cs typeface="+mn-cs"/>
              </a:rPr>
              <a:t>: soprattutto a causa di fattori personali.</a:t>
            </a:r>
          </a:p>
          <a:p>
            <a:r>
              <a:rPr lang="it-IT" sz="1200" kern="1200" dirty="0" smtClean="0">
                <a:solidFill>
                  <a:schemeClr val="tx1"/>
                </a:solidFill>
                <a:latin typeface="Verdana" pitchFamily="34" charset="0"/>
                <a:ea typeface="+mn-ea"/>
                <a:cs typeface="+mn-cs"/>
              </a:rPr>
              <a:t>E poi c’è l’uso parziale, non completo dell’AT</a:t>
            </a:r>
          </a:p>
          <a:p>
            <a:r>
              <a:rPr lang="it-IT" sz="1200" b="1" kern="1200" dirty="0" smtClean="0">
                <a:solidFill>
                  <a:schemeClr val="tx1"/>
                </a:solidFill>
                <a:latin typeface="Verdana" pitchFamily="34" charset="0"/>
                <a:ea typeface="+mn-ea"/>
                <a:cs typeface="+mn-cs"/>
              </a:rPr>
              <a:t>La letteratura non dà l’importanza giusta ai </a:t>
            </a:r>
            <a:r>
              <a:rPr lang="it-IT" sz="1200" b="1" u="sng" kern="1200" dirty="0" smtClean="0">
                <a:solidFill>
                  <a:schemeClr val="tx1"/>
                </a:solidFill>
                <a:latin typeface="Verdana" pitchFamily="34" charset="0"/>
                <a:ea typeface="+mn-ea"/>
                <a:cs typeface="+mn-cs"/>
              </a:rPr>
              <a:t>fattori personali</a:t>
            </a:r>
            <a:r>
              <a:rPr lang="it-IT" sz="1200" b="1" kern="1200" dirty="0" smtClean="0">
                <a:solidFill>
                  <a:schemeClr val="tx1"/>
                </a:solidFill>
                <a:latin typeface="Verdana" pitchFamily="34" charset="0"/>
                <a:ea typeface="+mn-ea"/>
                <a:cs typeface="+mn-cs"/>
              </a:rPr>
              <a:t> (ICF).</a:t>
            </a:r>
          </a:p>
          <a:p>
            <a:r>
              <a:rPr lang="it-IT" sz="1200" kern="1200" dirty="0" smtClean="0">
                <a:solidFill>
                  <a:schemeClr val="tx1"/>
                </a:solidFill>
                <a:latin typeface="Verdana" pitchFamily="34" charset="0"/>
                <a:ea typeface="+mn-ea"/>
                <a:cs typeface="+mn-cs"/>
              </a:rPr>
              <a:t>Erogare AT è costoso per la presenza di variabilità (fattori personali). E i soldi sono pochi, quindi dobbiamo imparare a fare di più con meno risorse.</a:t>
            </a:r>
          </a:p>
          <a:p>
            <a:r>
              <a:rPr lang="it-IT" sz="1200" kern="1200" dirty="0" smtClean="0">
                <a:solidFill>
                  <a:schemeClr val="tx1"/>
                </a:solidFill>
                <a:latin typeface="Verdana" pitchFamily="34" charset="0"/>
                <a:ea typeface="+mn-ea"/>
                <a:cs typeface="+mn-cs"/>
              </a:rPr>
              <a:t>Affrontare i FP vuol dire anche far provare l’ausilio, oltre a cercare di capire come potrebbero entrare nella loro vita. Dobbiamo conoscere la persona, capirla. Molti prodotti si incorporano nella loro immagine di sé.</a:t>
            </a:r>
          </a:p>
          <a:p>
            <a:r>
              <a:rPr lang="it-IT" sz="1200" kern="1200" dirty="0" smtClean="0">
                <a:solidFill>
                  <a:schemeClr val="tx1"/>
                </a:solidFill>
                <a:latin typeface="Verdana" pitchFamily="34" charset="0"/>
                <a:ea typeface="+mn-ea"/>
                <a:cs typeface="+mn-cs"/>
              </a:rPr>
              <a:t>OMS 2011: enfatizzano la necessità di dare &gt; scelta all’utente. Dimostrare che AT ha prodotto miglioramenti nella persona - non solo funzionali, ma anche di benessere. Troppa attenzione sul danno, ancora poca sulla partecipazione.  </a:t>
            </a:r>
          </a:p>
          <a:p>
            <a:r>
              <a:rPr lang="it-IT" sz="1200" kern="1200" dirty="0" smtClean="0">
                <a:solidFill>
                  <a:schemeClr val="tx1"/>
                </a:solidFill>
                <a:latin typeface="Verdana" pitchFamily="34" charset="0"/>
                <a:ea typeface="+mn-ea"/>
                <a:cs typeface="+mn-cs"/>
              </a:rPr>
              <a:t>Ci vuole una collaborazione con l’utente, quindi. </a:t>
            </a:r>
          </a:p>
        </p:txBody>
      </p:sp>
      <p:sp>
        <p:nvSpPr>
          <p:cNvPr id="4" name="Segnaposto data 3"/>
          <p:cNvSpPr>
            <a:spLocks noGrp="1"/>
          </p:cNvSpPr>
          <p:nvPr>
            <p:ph type="dt" idx="10"/>
          </p:nvPr>
        </p:nvSpPr>
        <p:spPr/>
        <p:txBody>
          <a:bodyPr/>
          <a:lstStyle/>
          <a:p>
            <a:pPr>
              <a:defRPr/>
            </a:pPr>
            <a:fld id="{48447D08-0B10-4A12-8737-81173F10EE34}" type="datetime1">
              <a:rPr lang="it-IT" smtClean="0">
                <a:solidFill>
                  <a:prstClr val="black"/>
                </a:solidFill>
              </a:rPr>
              <a:pPr>
                <a:defRPr/>
              </a:pPr>
              <a:t>04/03/2016</a:t>
            </a:fld>
            <a:endParaRPr lang="it-IT">
              <a:solidFill>
                <a:prstClr val="black"/>
              </a:solidFill>
            </a:endParaRPr>
          </a:p>
        </p:txBody>
      </p:sp>
      <p:sp>
        <p:nvSpPr>
          <p:cNvPr id="5" name="Segnaposto piè di pagina 4"/>
          <p:cNvSpPr>
            <a:spLocks noGrp="1"/>
          </p:cNvSpPr>
          <p:nvPr>
            <p:ph type="ftr" sz="quarter" idx="11"/>
          </p:nvPr>
        </p:nvSpPr>
        <p:spPr/>
        <p:txBody>
          <a:bodyPr/>
          <a:lstStyle/>
          <a:p>
            <a:pPr>
              <a:defRPr/>
            </a:pPr>
            <a:r>
              <a:rPr lang="it-IT" smtClean="0">
                <a:solidFill>
                  <a:prstClr val="black"/>
                </a:solidFill>
              </a:rPr>
              <a:t>luxwhc/carrozzina manuale</a:t>
            </a:r>
            <a:endParaRPr lang="it-IT">
              <a:solidFill>
                <a:prstClr val="black"/>
              </a:solidFill>
            </a:endParaRPr>
          </a:p>
        </p:txBody>
      </p:sp>
      <p:sp>
        <p:nvSpPr>
          <p:cNvPr id="6" name="Segnaposto numero diapositiva 5"/>
          <p:cNvSpPr>
            <a:spLocks noGrp="1"/>
          </p:cNvSpPr>
          <p:nvPr>
            <p:ph type="sldNum" sz="quarter" idx="12"/>
          </p:nvPr>
        </p:nvSpPr>
        <p:spPr/>
        <p:txBody>
          <a:bodyPr/>
          <a:lstStyle/>
          <a:p>
            <a:pPr>
              <a:defRPr/>
            </a:pPr>
            <a:fld id="{C8D958B1-2312-402C-9E37-B927D69FE98D}" type="slidenum">
              <a:rPr lang="it-IT" smtClean="0">
                <a:solidFill>
                  <a:prstClr val="black"/>
                </a:solidFill>
              </a:rPr>
              <a:pPr>
                <a:defRPr/>
              </a:pPr>
              <a:t>7</a:t>
            </a:fld>
            <a:endParaRPr lang="it-IT">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a:defRPr/>
            </a:pPr>
            <a:fld id="{100F38EC-FDC2-4990-B673-185DD92EB276}" type="slidenum">
              <a:rPr lang="it-IT" smtClean="0"/>
              <a:pPr>
                <a:defRPr/>
              </a:pPr>
              <a:t>8</a:t>
            </a:fld>
            <a:endParaRPr lang="it-IT" smtClean="0"/>
          </a:p>
        </p:txBody>
      </p:sp>
      <p:sp>
        <p:nvSpPr>
          <p:cNvPr id="128003" name="Rectangle 2"/>
          <p:cNvSpPr>
            <a:spLocks noGrp="1" noRot="1" noChangeAspect="1" noChangeArrowheads="1" noTextEdit="1"/>
          </p:cNvSpPr>
          <p:nvPr>
            <p:ph type="sldImg"/>
          </p:nvPr>
        </p:nvSpPr>
        <p:spPr>
          <a:xfrm>
            <a:off x="2682875" y="209550"/>
            <a:ext cx="3082925" cy="2312988"/>
          </a:xfrm>
          <a:ln/>
        </p:spPr>
      </p:sp>
      <p:sp>
        <p:nvSpPr>
          <p:cNvPr id="128004" name="Rectangle 3"/>
          <p:cNvSpPr>
            <a:spLocks noGrp="1" noChangeArrowheads="1"/>
          </p:cNvSpPr>
          <p:nvPr>
            <p:ph type="body" idx="1"/>
          </p:nvPr>
        </p:nvSpPr>
        <p:spPr>
          <a:xfrm>
            <a:off x="347758" y="2708920"/>
            <a:ext cx="9042208" cy="4133359"/>
          </a:xfrm>
          <a:noFill/>
          <a:ln/>
        </p:spPr>
        <p:txBody>
          <a:bodyPr>
            <a:normAutofit/>
          </a:bodyPr>
          <a:lstStyle/>
          <a:p>
            <a:pPr eaLnBrk="1" hangingPunct="1"/>
            <a:r>
              <a:rPr lang="it-IT" b="1" dirty="0" smtClean="0">
                <a:latin typeface="Arial" charset="0"/>
              </a:rPr>
              <a:t>Secondo passo </a:t>
            </a:r>
            <a:r>
              <a:rPr lang="it-IT" dirty="0" smtClean="0">
                <a:latin typeface="Arial" charset="0"/>
              </a:rPr>
              <a:t>(potrebbe benissimo essere il primo passo, se vi trovate più a vostro agio o se la consulenza è preceduta da un colloquio con gli operatori che si occupano di lui)</a:t>
            </a:r>
          </a:p>
          <a:p>
            <a:pPr eaLnBrk="1" hangingPunct="1"/>
            <a:r>
              <a:rPr lang="it-IT" b="1" dirty="0" smtClean="0">
                <a:latin typeface="Arial" charset="0"/>
              </a:rPr>
              <a:t>BS: </a:t>
            </a:r>
            <a:r>
              <a:rPr lang="it-IT" dirty="0" smtClean="0">
                <a:latin typeface="Arial" charset="0"/>
              </a:rPr>
              <a:t>se arriva da voi un utente per una consulenza, quali notizie </a:t>
            </a:r>
            <a:r>
              <a:rPr lang="it-IT" b="1" dirty="0" smtClean="0">
                <a:latin typeface="Arial" charset="0"/>
              </a:rPr>
              <a:t>cliniche </a:t>
            </a:r>
            <a:r>
              <a:rPr lang="it-IT" dirty="0" smtClean="0">
                <a:latin typeface="Arial" charset="0"/>
              </a:rPr>
              <a:t>cercate per farvi un’idea di cosa procurarsi da provare? </a:t>
            </a:r>
          </a:p>
          <a:p>
            <a:pPr eaLnBrk="1" hangingPunct="1"/>
            <a:r>
              <a:rPr lang="it-IT" dirty="0" smtClean="0">
                <a:latin typeface="Arial" charset="0"/>
              </a:rPr>
              <a:t>Reperibili da lui, da chi lo segue, dalla documentazione, dall’osservazione</a:t>
            </a:r>
          </a:p>
          <a:p>
            <a:pPr eaLnBrk="1" hangingPunct="1"/>
            <a:r>
              <a:rPr lang="it-IT" i="1" dirty="0" smtClean="0">
                <a:latin typeface="Arial" charset="0"/>
              </a:rPr>
              <a:t>Non tutti i punti segnalati sono rilevanti per ogni utente: è probabile che con una persona con una paraplegia non sia il caso di informarsi su tanti aspetti che sono tipici delle </a:t>
            </a:r>
            <a:r>
              <a:rPr lang="it-IT" i="1" dirty="0" err="1" smtClean="0">
                <a:latin typeface="Arial" charset="0"/>
              </a:rPr>
              <a:t>pc</a:t>
            </a:r>
            <a:r>
              <a:rPr lang="it-IT" i="1" dirty="0" smtClean="0">
                <a:latin typeface="Arial" charset="0"/>
              </a:rPr>
              <a:t> gravi! Con l’esperienza impariamo a cercare le notizie utili secondo la patologia. </a:t>
            </a:r>
          </a:p>
          <a:p>
            <a:pPr eaLnBrk="1" hangingPunct="1"/>
            <a:r>
              <a:rPr lang="it-IT" b="1" dirty="0" smtClean="0">
                <a:latin typeface="Arial" charset="0"/>
              </a:rPr>
              <a:t>Qual è la prima domanda?</a:t>
            </a:r>
            <a:r>
              <a:rPr lang="it-IT" dirty="0" smtClean="0">
                <a:latin typeface="Arial" charset="0"/>
              </a:rPr>
              <a:t> Una data patologia ci dà un’idea almeno generale del deficit motorio, percettivo e cognitivo (che preciseremo poi, mettendo a fuoco quello che riguarda </a:t>
            </a:r>
            <a:r>
              <a:rPr lang="it-IT" dirty="0" err="1" smtClean="0">
                <a:latin typeface="Arial" charset="0"/>
              </a:rPr>
              <a:t>S&amp;M</a:t>
            </a:r>
            <a:r>
              <a:rPr lang="it-IT" dirty="0" smtClean="0">
                <a:latin typeface="Arial" charset="0"/>
              </a:rPr>
              <a:t>) e fa pensare a date esigenze e problemi, e orienta quindi la parte successiva del colloquio! (provate a pensare a cosa ha senso chiedere secondo se si tratta di una paraplegia da </a:t>
            </a:r>
            <a:r>
              <a:rPr lang="it-IT" dirty="0" err="1" smtClean="0">
                <a:latin typeface="Arial" charset="0"/>
              </a:rPr>
              <a:t>lm</a:t>
            </a:r>
            <a:r>
              <a:rPr lang="it-IT" dirty="0" smtClean="0">
                <a:latin typeface="Arial" charset="0"/>
              </a:rPr>
              <a:t>, di una </a:t>
            </a:r>
            <a:r>
              <a:rPr lang="it-IT" dirty="0" err="1" smtClean="0">
                <a:latin typeface="Arial" charset="0"/>
              </a:rPr>
              <a:t>pci</a:t>
            </a:r>
            <a:r>
              <a:rPr lang="it-IT" dirty="0" smtClean="0">
                <a:latin typeface="Arial" charset="0"/>
              </a:rPr>
              <a:t> o di una BPCO grave)</a:t>
            </a:r>
          </a:p>
          <a:p>
            <a:pPr eaLnBrk="1" hangingPunct="1"/>
            <a:r>
              <a:rPr lang="it-IT" dirty="0" smtClean="0">
                <a:latin typeface="Arial" charset="0"/>
              </a:rPr>
              <a:t>Deformità? Lussazioni o rischi di lussazioni? Sono in programma interventi che influiscono sulla postura seduta cambiando conformazione e/o mobilità?</a:t>
            </a:r>
          </a:p>
          <a:p>
            <a:pPr eaLnBrk="1" hangingPunct="1"/>
            <a:r>
              <a:rPr lang="it-IT" dirty="0" smtClean="0">
                <a:latin typeface="Arial" charset="0"/>
              </a:rPr>
              <a:t>Respiratorio e circolatorio influenzano il livello di energia (è di rilievo per la mobilità) e sono influenzati dalla postura.</a:t>
            </a:r>
          </a:p>
          <a:p>
            <a:pPr eaLnBrk="1" hangingPunct="1"/>
            <a:r>
              <a:rPr lang="it-IT" dirty="0" smtClean="0">
                <a:latin typeface="Arial" charset="0"/>
              </a:rPr>
              <a:t>UDP presenti o passate? Oltre alle solite misure: deve cambiare spesso postura per proteggersi?</a:t>
            </a:r>
          </a:p>
          <a:p>
            <a:pPr eaLnBrk="1" hangingPunct="1"/>
            <a:r>
              <a:rPr lang="it-IT" dirty="0" smtClean="0">
                <a:latin typeface="Arial" charset="0"/>
              </a:rPr>
              <a:t>Aree insensibili o ipersensibili? </a:t>
            </a:r>
            <a:r>
              <a:rPr lang="it-IT" dirty="0" err="1" smtClean="0">
                <a:latin typeface="Arial" charset="0"/>
              </a:rPr>
              <a:t>Dispercezioni</a:t>
            </a:r>
            <a:r>
              <a:rPr lang="it-IT" dirty="0" smtClean="0">
                <a:latin typeface="Arial" charset="0"/>
              </a:rPr>
              <a:t>? </a:t>
            </a:r>
          </a:p>
          <a:p>
            <a:pPr eaLnBrk="1" hangingPunct="1"/>
            <a:r>
              <a:rPr lang="it-IT" dirty="0" smtClean="0">
                <a:latin typeface="Arial" charset="0"/>
              </a:rPr>
              <a:t>Comportamenti che possono incidere sulla sicurezza? (movimenti delle braccia – in fuori o fra i raggi-, “tuffi”, automutilazioni)</a:t>
            </a:r>
          </a:p>
          <a:p>
            <a:pPr eaLnBrk="1" hangingPunct="1"/>
            <a:r>
              <a:rPr lang="it-IT" dirty="0" smtClean="0">
                <a:latin typeface="Arial" charset="0"/>
              </a:rPr>
              <a:t>Ricordiamo che gli utenti sono diversi uno dall’altro non solo clinicamente, ma anche funzionalmente. Non solo funzionalmente, ma anche personalmente.</a:t>
            </a:r>
          </a:p>
        </p:txBody>
      </p:sp>
      <p:sp>
        <p:nvSpPr>
          <p:cNvPr id="128005" name="Segnaposto data 4"/>
          <p:cNvSpPr>
            <a:spLocks noGrp="1"/>
          </p:cNvSpPr>
          <p:nvPr>
            <p:ph type="dt" sz="quarter" idx="1"/>
          </p:nvPr>
        </p:nvSpPr>
        <p:spPr/>
        <p:txBody>
          <a:bodyPr/>
          <a:lstStyle/>
          <a:p>
            <a:pPr>
              <a:defRPr/>
            </a:pPr>
            <a:fld id="{D29DD6C4-3D86-4BDE-92DE-17389330C809}" type="datetime1">
              <a:rPr lang="it-IT" smtClean="0"/>
              <a:pPr>
                <a:defRPr/>
              </a:pPr>
              <a:t>04/03/2016</a:t>
            </a:fld>
            <a:endParaRPr lang="it-IT" smtClean="0"/>
          </a:p>
        </p:txBody>
      </p:sp>
      <p:sp>
        <p:nvSpPr>
          <p:cNvPr id="128006" name="Segnaposto piè di pagina 5"/>
          <p:cNvSpPr>
            <a:spLocks noGrp="1"/>
          </p:cNvSpPr>
          <p:nvPr>
            <p:ph type="ftr" sz="quarter" idx="4"/>
          </p:nvPr>
        </p:nvSpPr>
        <p:spPr/>
        <p:txBody>
          <a:bodyPr/>
          <a:lstStyle/>
          <a:p>
            <a:pPr>
              <a:defRPr/>
            </a:pPr>
            <a:r>
              <a:rPr lang="it-IT" smtClean="0"/>
              <a:t>luxwhc/valutazione</a:t>
            </a:r>
          </a:p>
        </p:txBody>
      </p:sp>
      <p:sp>
        <p:nvSpPr>
          <p:cNvPr id="128007" name="CasellaDiTesto 6"/>
          <p:cNvSpPr txBox="1">
            <a:spLocks noChangeArrowheads="1"/>
          </p:cNvSpPr>
          <p:nvPr/>
        </p:nvSpPr>
        <p:spPr bwMode="auto">
          <a:xfrm>
            <a:off x="7847243" y="213944"/>
            <a:ext cx="1139158" cy="307777"/>
          </a:xfrm>
          <a:prstGeom prst="rect">
            <a:avLst/>
          </a:prstGeom>
          <a:noFill/>
          <a:ln w="9525" cap="rnd">
            <a:solidFill>
              <a:schemeClr val="tx1"/>
            </a:solidFill>
            <a:miter lim="800000"/>
            <a:headEnd/>
            <a:tailEnd/>
          </a:ln>
        </p:spPr>
        <p:txBody>
          <a:bodyPr wrap="none" anchor="ctr">
            <a:spAutoFit/>
          </a:bodyPr>
          <a:lstStyle/>
          <a:p>
            <a:pPr algn="ctr"/>
            <a:r>
              <a:rPr lang="it-IT" sz="1400">
                <a:latin typeface="Tahoma" pitchFamily="34" charset="0"/>
              </a:rPr>
              <a:t>promemoria</a:t>
            </a:r>
          </a:p>
        </p:txBody>
      </p:sp>
      <p:sp>
        <p:nvSpPr>
          <p:cNvPr id="128010" name="CasellaDiTesto 10"/>
          <p:cNvSpPr txBox="1">
            <a:spLocks noChangeArrowheads="1"/>
          </p:cNvSpPr>
          <p:nvPr/>
        </p:nvSpPr>
        <p:spPr bwMode="auto">
          <a:xfrm>
            <a:off x="44326" y="4087921"/>
            <a:ext cx="389850" cy="307777"/>
          </a:xfrm>
          <a:prstGeom prst="rect">
            <a:avLst/>
          </a:prstGeom>
          <a:noFill/>
          <a:ln w="9525" cap="rnd">
            <a:solidFill>
              <a:schemeClr val="tx1"/>
            </a:solidFill>
            <a:miter lim="800000"/>
            <a:headEnd/>
            <a:tailEnd/>
          </a:ln>
        </p:spPr>
        <p:txBody>
          <a:bodyPr wrap="none" anchor="ctr">
            <a:spAutoFit/>
          </a:bodyPr>
          <a:lstStyle/>
          <a:p>
            <a:pPr algn="ctr"/>
            <a:r>
              <a:rPr lang="it-IT" sz="1400">
                <a:latin typeface="Tahoma" pitchFamily="34" charset="0"/>
              </a:rPr>
              <a:t>BS</a:t>
            </a:r>
          </a:p>
        </p:txBody>
      </p:sp>
      <p:sp>
        <p:nvSpPr>
          <p:cNvPr id="128011" name="CasellaDiTesto 11"/>
          <p:cNvSpPr txBox="1">
            <a:spLocks noChangeArrowheads="1"/>
          </p:cNvSpPr>
          <p:nvPr/>
        </p:nvSpPr>
        <p:spPr bwMode="auto">
          <a:xfrm>
            <a:off x="6165006" y="2348880"/>
            <a:ext cx="951927" cy="307777"/>
          </a:xfrm>
          <a:prstGeom prst="rect">
            <a:avLst/>
          </a:prstGeom>
          <a:noFill/>
          <a:ln w="9525" cap="rnd">
            <a:solidFill>
              <a:schemeClr val="tx1"/>
            </a:solidFill>
            <a:miter lim="800000"/>
            <a:headEnd/>
            <a:tailEnd/>
          </a:ln>
        </p:spPr>
        <p:txBody>
          <a:bodyPr wrap="none" anchor="ctr">
            <a:spAutoFit/>
          </a:bodyPr>
          <a:lstStyle/>
          <a:p>
            <a:pPr algn="ctr"/>
            <a:r>
              <a:rPr lang="it-IT" sz="1400">
                <a:latin typeface="Tahoma" pitchFamily="34" charset="0"/>
              </a:rPr>
              <a:t>BS: altro?</a:t>
            </a:r>
          </a:p>
        </p:txBody>
      </p:sp>
      <p:sp>
        <p:nvSpPr>
          <p:cNvPr id="10" name="CasellaDiTesto 9"/>
          <p:cNvSpPr txBox="1"/>
          <p:nvPr/>
        </p:nvSpPr>
        <p:spPr>
          <a:xfrm>
            <a:off x="5876975" y="827130"/>
            <a:ext cx="3528392" cy="523220"/>
          </a:xfrm>
          <a:prstGeom prst="rect">
            <a:avLst/>
          </a:prstGeom>
          <a:noFill/>
          <a:ln cap="rnd">
            <a:solidFill>
              <a:schemeClr val="tx1"/>
            </a:solidFill>
          </a:ln>
        </p:spPr>
        <p:txBody>
          <a:bodyPr wrap="square" rtlCol="0" anchor="ctr" anchorCtr="0">
            <a:spAutoFit/>
          </a:bodyPr>
          <a:lstStyle/>
          <a:p>
            <a:r>
              <a:rPr lang="it-IT" sz="1400" dirty="0" smtClean="0">
                <a:latin typeface="Tahoma" pitchFamily="34" charset="0"/>
              </a:rPr>
              <a:t>Deformità e rigidità le “peseremo” durante la valutazione fisica “a mani addosso”</a:t>
            </a:r>
          </a:p>
        </p:txBody>
      </p:sp>
      <p:sp>
        <p:nvSpPr>
          <p:cNvPr id="11" name="CasellaDiTesto 10"/>
          <p:cNvSpPr txBox="1"/>
          <p:nvPr/>
        </p:nvSpPr>
        <p:spPr>
          <a:xfrm>
            <a:off x="332358" y="404664"/>
            <a:ext cx="2088232" cy="954107"/>
          </a:xfrm>
          <a:prstGeom prst="rect">
            <a:avLst/>
          </a:prstGeom>
          <a:noFill/>
          <a:ln cap="rnd">
            <a:solidFill>
              <a:schemeClr val="tx1"/>
            </a:solidFill>
          </a:ln>
        </p:spPr>
        <p:txBody>
          <a:bodyPr wrap="square" rtlCol="0" anchor="ctr" anchorCtr="0">
            <a:spAutoFit/>
          </a:bodyPr>
          <a:lstStyle/>
          <a:p>
            <a:r>
              <a:rPr lang="it-IT" sz="1400" dirty="0" smtClean="0">
                <a:latin typeface="Tahoma" pitchFamily="34" charset="0"/>
              </a:rPr>
              <a:t>L’analisi dell’apparato locomotore in funzione di postura e mobilità la faremo dopo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4059B625-2D8F-4198-86D6-FC82203701F7}" type="slidenum">
              <a:rPr lang="it-IT" smtClean="0"/>
              <a:pPr>
                <a:defRPr/>
              </a:pPr>
              <a:t>9</a:t>
            </a:fld>
            <a:endParaRPr lang="it-IT" smtClean="0"/>
          </a:p>
        </p:txBody>
      </p:sp>
      <p:sp>
        <p:nvSpPr>
          <p:cNvPr id="129027" name="Rectangle 2"/>
          <p:cNvSpPr>
            <a:spLocks noGrp="1" noRot="1" noChangeAspect="1" noChangeArrowheads="1" noTextEdit="1"/>
          </p:cNvSpPr>
          <p:nvPr>
            <p:ph type="sldImg"/>
          </p:nvPr>
        </p:nvSpPr>
        <p:spPr>
          <a:xfrm>
            <a:off x="1339850" y="460375"/>
            <a:ext cx="2674938" cy="2006600"/>
          </a:xfrm>
          <a:ln/>
        </p:spPr>
      </p:sp>
      <p:sp>
        <p:nvSpPr>
          <p:cNvPr id="129028" name="Rectangle 3"/>
          <p:cNvSpPr>
            <a:spLocks noGrp="1" noChangeArrowheads="1"/>
          </p:cNvSpPr>
          <p:nvPr>
            <p:ph type="body" idx="1"/>
          </p:nvPr>
        </p:nvSpPr>
        <p:spPr>
          <a:xfrm>
            <a:off x="548382" y="2636912"/>
            <a:ext cx="8640959" cy="3888432"/>
          </a:xfrm>
          <a:noFill/>
          <a:ln/>
        </p:spPr>
        <p:txBody>
          <a:bodyPr>
            <a:normAutofit/>
          </a:bodyPr>
          <a:lstStyle/>
          <a:p>
            <a:pPr algn="ctr" eaLnBrk="1" hangingPunct="1">
              <a:lnSpc>
                <a:spcPct val="110000"/>
              </a:lnSpc>
            </a:pPr>
            <a:r>
              <a:rPr lang="it-IT" sz="1400" b="1" dirty="0" smtClean="0">
                <a:latin typeface="Arial" charset="0"/>
              </a:rPr>
              <a:t>Dove e come si sposta?</a:t>
            </a:r>
          </a:p>
          <a:p>
            <a:pPr eaLnBrk="1" hangingPunct="1">
              <a:lnSpc>
                <a:spcPct val="110000"/>
              </a:lnSpc>
            </a:pPr>
            <a:r>
              <a:rPr lang="it-IT" sz="1400" dirty="0" smtClean="0">
                <a:latin typeface="Arial" charset="0"/>
              </a:rPr>
              <a:t>Le prime due domande sono legate. </a:t>
            </a:r>
          </a:p>
          <a:p>
            <a:pPr eaLnBrk="1" hangingPunct="1">
              <a:lnSpc>
                <a:spcPct val="110000"/>
              </a:lnSpc>
            </a:pPr>
            <a:r>
              <a:rPr lang="it-IT" sz="1400" dirty="0" smtClean="0">
                <a:latin typeface="Arial" charset="0"/>
              </a:rPr>
              <a:t>… riesce a muoversi dove vorrebbe con una manuale? </a:t>
            </a:r>
          </a:p>
          <a:p>
            <a:pPr eaLnBrk="1" hangingPunct="1">
              <a:lnSpc>
                <a:spcPct val="110000"/>
              </a:lnSpc>
            </a:pPr>
            <a:r>
              <a:rPr lang="it-IT" sz="1400" dirty="0" smtClean="0">
                <a:latin typeface="Arial" charset="0"/>
              </a:rPr>
              <a:t>… riesce ad entrare ed uscire di casa con una elettronica?</a:t>
            </a:r>
          </a:p>
          <a:p>
            <a:pPr eaLnBrk="1" hangingPunct="1">
              <a:lnSpc>
                <a:spcPct val="110000"/>
              </a:lnSpc>
            </a:pPr>
            <a:endParaRPr lang="it-IT" sz="1400" b="1" dirty="0" smtClean="0">
              <a:latin typeface="Arial" charset="0"/>
            </a:endParaRPr>
          </a:p>
          <a:p>
            <a:pPr eaLnBrk="1" hangingPunct="1">
              <a:lnSpc>
                <a:spcPct val="110000"/>
              </a:lnSpc>
            </a:pPr>
            <a:r>
              <a:rPr lang="it-IT" sz="1400" dirty="0" smtClean="0">
                <a:latin typeface="Arial" charset="0"/>
              </a:rPr>
              <a:t>Come e dove verrà usata la carrozzina detta diverse condizioni. </a:t>
            </a:r>
          </a:p>
          <a:p>
            <a:pPr eaLnBrk="1" hangingPunct="1">
              <a:lnSpc>
                <a:spcPct val="110000"/>
              </a:lnSpc>
            </a:pPr>
            <a:r>
              <a:rPr lang="it-IT" sz="1400" dirty="0" smtClean="0">
                <a:latin typeface="Arial" charset="0"/>
              </a:rPr>
              <a:t>Informiamoci con precisione sull’accessibilità: può essere utile fargli prendere le misure di casa, farci avere delle foto di come è disposto il bagno, lasciargli una carrozzina da provare a vuoto per vedere se ci sono passaggi difficili, fare un sopralluogo, simulare gli spazi, …</a:t>
            </a:r>
          </a:p>
        </p:txBody>
      </p:sp>
      <p:sp>
        <p:nvSpPr>
          <p:cNvPr id="129029" name="Segnaposto data 4"/>
          <p:cNvSpPr>
            <a:spLocks noGrp="1"/>
          </p:cNvSpPr>
          <p:nvPr>
            <p:ph type="dt" sz="quarter" idx="1"/>
          </p:nvPr>
        </p:nvSpPr>
        <p:spPr/>
        <p:txBody>
          <a:bodyPr/>
          <a:lstStyle/>
          <a:p>
            <a:pPr>
              <a:defRPr/>
            </a:pPr>
            <a:fld id="{670FC6F5-E007-4DA6-AD06-D9B738251233}" type="datetime1">
              <a:rPr lang="it-IT" smtClean="0"/>
              <a:pPr>
                <a:defRPr/>
              </a:pPr>
              <a:t>04/03/2016</a:t>
            </a:fld>
            <a:endParaRPr lang="it-IT" smtClean="0"/>
          </a:p>
        </p:txBody>
      </p:sp>
      <p:sp>
        <p:nvSpPr>
          <p:cNvPr id="129030" name="Segnaposto piè di pagina 5"/>
          <p:cNvSpPr>
            <a:spLocks noGrp="1"/>
          </p:cNvSpPr>
          <p:nvPr>
            <p:ph type="ftr" sz="quarter" idx="4"/>
          </p:nvPr>
        </p:nvSpPr>
        <p:spPr/>
        <p:txBody>
          <a:bodyPr/>
          <a:lstStyle/>
          <a:p>
            <a:pPr>
              <a:defRPr/>
            </a:pPr>
            <a:r>
              <a:rPr lang="it-IT" smtClean="0"/>
              <a:t>luxwhc/valutazione</a:t>
            </a:r>
          </a:p>
        </p:txBody>
      </p:sp>
      <p:sp>
        <p:nvSpPr>
          <p:cNvPr id="129031" name="CasellaDiTesto 6"/>
          <p:cNvSpPr txBox="1">
            <a:spLocks noChangeArrowheads="1"/>
          </p:cNvSpPr>
          <p:nvPr/>
        </p:nvSpPr>
        <p:spPr bwMode="auto">
          <a:xfrm>
            <a:off x="6597054" y="445895"/>
            <a:ext cx="2304255" cy="523220"/>
          </a:xfrm>
          <a:prstGeom prst="rect">
            <a:avLst/>
          </a:prstGeom>
          <a:noFill/>
          <a:ln w="9525" cap="rnd">
            <a:solidFill>
              <a:schemeClr val="tx1"/>
            </a:solidFill>
            <a:miter lim="800000"/>
            <a:headEnd/>
            <a:tailEnd/>
          </a:ln>
        </p:spPr>
        <p:txBody>
          <a:bodyPr wrap="square" anchor="ctr">
            <a:spAutoFit/>
          </a:bodyPr>
          <a:lstStyle/>
          <a:p>
            <a:pPr algn="ctr"/>
            <a:r>
              <a:rPr lang="it-IT" sz="1400" dirty="0">
                <a:latin typeface="Tahoma" pitchFamily="34" charset="0"/>
              </a:rPr>
              <a:t>Interessa ottimizzare l’autospinta?</a:t>
            </a:r>
          </a:p>
        </p:txBody>
      </p:sp>
      <p:cxnSp>
        <p:nvCxnSpPr>
          <p:cNvPr id="8" name="Connettore 2 7"/>
          <p:cNvCxnSpPr/>
          <p:nvPr/>
        </p:nvCxnSpPr>
        <p:spPr>
          <a:xfrm rot="10800000" flipV="1">
            <a:off x="4508822" y="712186"/>
            <a:ext cx="2028693" cy="2012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9033" name="CasellaDiTesto 10"/>
          <p:cNvSpPr txBox="1">
            <a:spLocks noChangeArrowheads="1"/>
          </p:cNvSpPr>
          <p:nvPr/>
        </p:nvSpPr>
        <p:spPr bwMode="auto">
          <a:xfrm>
            <a:off x="5228902" y="1178168"/>
            <a:ext cx="3651647" cy="738664"/>
          </a:xfrm>
          <a:prstGeom prst="rect">
            <a:avLst/>
          </a:prstGeom>
          <a:noFill/>
          <a:ln w="9525" cap="rnd">
            <a:solidFill>
              <a:schemeClr val="tx1"/>
            </a:solidFill>
            <a:miter lim="800000"/>
            <a:headEnd/>
            <a:tailEnd/>
          </a:ln>
        </p:spPr>
        <p:txBody>
          <a:bodyPr anchor="ctr">
            <a:spAutoFit/>
          </a:bodyPr>
          <a:lstStyle/>
          <a:p>
            <a:r>
              <a:rPr lang="it-IT" sz="1400" dirty="0">
                <a:latin typeface="Tahoma" pitchFamily="34" charset="0"/>
              </a:rPr>
              <a:t>Ha già preferenze?</a:t>
            </a:r>
          </a:p>
          <a:p>
            <a:r>
              <a:rPr lang="it-IT" sz="1400" dirty="0">
                <a:latin typeface="Tahoma" pitchFamily="34" charset="0"/>
              </a:rPr>
              <a:t>Ha considerato </a:t>
            </a:r>
            <a:r>
              <a:rPr lang="it-IT" sz="1400" dirty="0" smtClean="0">
                <a:latin typeface="Tahoma" pitchFamily="34" charset="0"/>
              </a:rPr>
              <a:t>l’elettronica? </a:t>
            </a:r>
            <a:r>
              <a:rPr lang="it-IT" sz="1400" dirty="0">
                <a:latin typeface="Tahoma" pitchFamily="34" charset="0"/>
              </a:rPr>
              <a:t>(non è scontato che la conosca: I ≠ USA)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w="9525">
              <a:noFill/>
              <a:miter lim="800000"/>
              <a:headEnd/>
              <a:tailEnd/>
            </a:ln>
            <a:effectLst/>
          </p:spPr>
          <p:txBody>
            <a:bodyPr wrap="none" anchor="ctr"/>
            <a:lstStyle/>
            <a:p>
              <a:pPr>
                <a:defRPr/>
              </a:pPr>
              <a:endParaRPr lang="it-IT">
                <a:cs typeface="+mn-cs"/>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it-IT">
                <a:cs typeface="+mn-cs"/>
              </a:endParaRPr>
            </a:p>
          </p:txBody>
        </p:sp>
        <p:sp>
          <p:nvSpPr>
            <p:cNvPr id="7" name="Freeform 5"/>
            <p:cNvSpPr>
              <a:spLocks/>
            </p:cNvSpPr>
            <p:nvPr/>
          </p:nvSpPr>
          <p:spPr bwMode="hidden">
            <a:xfrm>
              <a:off x="0" y="-8"/>
              <a:ext cx="3640" cy="1434"/>
            </a:xfrm>
            <a:custGeom>
              <a:avLst/>
              <a:gdLst/>
              <a:ahLst/>
              <a:cxnLst>
                <a:cxn ang="0">
                  <a:pos x="0" y="1152"/>
                </a:cxn>
                <a:cxn ang="0">
                  <a:pos x="672" y="1392"/>
                </a:cxn>
                <a:cxn ang="0">
                  <a:pos x="912" y="1152"/>
                </a:cxn>
                <a:cxn ang="0">
                  <a:pos x="864" y="816"/>
                </a:cxn>
                <a:cxn ang="0">
                  <a:pos x="1170" y="588"/>
                </a:cxn>
                <a:cxn ang="0">
                  <a:pos x="1692" y="546"/>
                </a:cxn>
                <a:cxn ang="0">
                  <a:pos x="2112" y="576"/>
                </a:cxn>
                <a:cxn ang="0">
                  <a:pos x="2208" y="384"/>
                </a:cxn>
                <a:cxn ang="0">
                  <a:pos x="2184" y="138"/>
                </a:cxn>
                <a:cxn ang="0">
                  <a:pos x="2640" y="144"/>
                </a:cxn>
                <a:cxn ang="0">
                  <a:pos x="3024" y="432"/>
                </a:cxn>
                <a:cxn ang="0">
                  <a:pos x="3552" y="192"/>
                </a:cxn>
                <a:cxn ang="0">
                  <a:pos x="3552" y="0"/>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 name="Freeform 6"/>
            <p:cNvSpPr>
              <a:spLocks/>
            </p:cNvSpPr>
            <p:nvPr/>
          </p:nvSpPr>
          <p:spPr bwMode="hidden">
            <a:xfrm>
              <a:off x="0" y="-8"/>
              <a:ext cx="1996" cy="1240"/>
            </a:xfrm>
            <a:custGeom>
              <a:avLst/>
              <a:gdLst/>
              <a:ahLst/>
              <a:cxnLst>
                <a:cxn ang="0">
                  <a:pos x="0" y="960"/>
                </a:cxn>
                <a:cxn ang="0">
                  <a:pos x="336" y="1200"/>
                </a:cxn>
                <a:cxn ang="0">
                  <a:pos x="576" y="1200"/>
                </a:cxn>
                <a:cxn ang="0">
                  <a:pos x="696" y="972"/>
                </a:cxn>
                <a:cxn ang="0">
                  <a:pos x="636" y="462"/>
                </a:cxn>
                <a:cxn ang="0">
                  <a:pos x="816" y="276"/>
                </a:cxn>
                <a:cxn ang="0">
                  <a:pos x="1392" y="432"/>
                </a:cxn>
                <a:cxn ang="0">
                  <a:pos x="1740" y="390"/>
                </a:cxn>
                <a:cxn ang="0">
                  <a:pos x="1974" y="348"/>
                </a:cxn>
                <a:cxn ang="0">
                  <a:pos x="1872" y="0"/>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9" name="Freeform 7"/>
            <p:cNvSpPr>
              <a:spLocks/>
            </p:cNvSpPr>
            <p:nvPr/>
          </p:nvSpPr>
          <p:spPr bwMode="hidden">
            <a:xfrm>
              <a:off x="0" y="-8"/>
              <a:ext cx="1584" cy="1008"/>
            </a:xfrm>
            <a:custGeom>
              <a:avLst/>
              <a:gdLst/>
              <a:ahLst/>
              <a:cxnLst>
                <a:cxn ang="0">
                  <a:pos x="0" y="576"/>
                </a:cxn>
                <a:cxn ang="0">
                  <a:pos x="336" y="960"/>
                </a:cxn>
                <a:cxn ang="0">
                  <a:pos x="480" y="864"/>
                </a:cxn>
                <a:cxn ang="0">
                  <a:pos x="318" y="414"/>
                </a:cxn>
                <a:cxn ang="0">
                  <a:pos x="780" y="36"/>
                </a:cxn>
                <a:cxn ang="0">
                  <a:pos x="1440" y="192"/>
                </a:cxn>
                <a:cxn ang="0">
                  <a:pos x="1584" y="0"/>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p:spPr>
          <p:txBody>
            <a:bodyPr wrap="none" anchor="ctr"/>
            <a:lstStyle/>
            <a:p>
              <a:pPr>
                <a:defRPr/>
              </a:pPr>
              <a:endParaRPr lang="it-IT">
                <a:cs typeface="+mn-cs"/>
              </a:endParaRPr>
            </a:p>
          </p:txBody>
        </p:sp>
        <p:sp>
          <p:nvSpPr>
            <p:cNvPr id="10" name="Freeform 8"/>
            <p:cNvSpPr>
              <a:spLocks/>
            </p:cNvSpPr>
            <p:nvPr/>
          </p:nvSpPr>
          <p:spPr bwMode="hidden">
            <a:xfrm>
              <a:off x="856" y="144"/>
              <a:ext cx="3752" cy="1816"/>
            </a:xfrm>
            <a:custGeom>
              <a:avLst/>
              <a:gdLst/>
              <a:ahLst/>
              <a:cxnLst>
                <a:cxn ang="0">
                  <a:pos x="248" y="1000"/>
                </a:cxn>
                <a:cxn ang="0">
                  <a:pos x="200" y="760"/>
                </a:cxn>
                <a:cxn ang="0">
                  <a:pos x="248" y="664"/>
                </a:cxn>
                <a:cxn ang="0">
                  <a:pos x="584" y="616"/>
                </a:cxn>
                <a:cxn ang="0">
                  <a:pos x="1304" y="664"/>
                </a:cxn>
                <a:cxn ang="0">
                  <a:pos x="1640" y="424"/>
                </a:cxn>
                <a:cxn ang="0">
                  <a:pos x="1976" y="472"/>
                </a:cxn>
                <a:cxn ang="0">
                  <a:pos x="2600" y="424"/>
                </a:cxn>
                <a:cxn ang="0">
                  <a:pos x="3128" y="88"/>
                </a:cxn>
                <a:cxn ang="0">
                  <a:pos x="3560" y="40"/>
                </a:cxn>
                <a:cxn ang="0">
                  <a:pos x="3656" y="328"/>
                </a:cxn>
                <a:cxn ang="0">
                  <a:pos x="2984" y="760"/>
                </a:cxn>
                <a:cxn ang="0">
                  <a:pos x="2456" y="952"/>
                </a:cxn>
                <a:cxn ang="0">
                  <a:pos x="1976" y="1432"/>
                </a:cxn>
                <a:cxn ang="0">
                  <a:pos x="1400" y="1768"/>
                </a:cxn>
                <a:cxn ang="0">
                  <a:pos x="968" y="1720"/>
                </a:cxn>
                <a:cxn ang="0">
                  <a:pos x="296" y="1768"/>
                </a:cxn>
                <a:cxn ang="0">
                  <a:pos x="8" y="1432"/>
                </a:cxn>
                <a:cxn ang="0">
                  <a:pos x="248" y="1000"/>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11" name="Freeform 9"/>
            <p:cNvSpPr>
              <a:spLocks/>
            </p:cNvSpPr>
            <p:nvPr/>
          </p:nvSpPr>
          <p:spPr bwMode="hidden">
            <a:xfrm>
              <a:off x="972" y="688"/>
              <a:ext cx="2580" cy="1140"/>
            </a:xfrm>
            <a:custGeom>
              <a:avLst/>
              <a:gdLst/>
              <a:ahLst/>
              <a:cxnLst>
                <a:cxn ang="0">
                  <a:pos x="36" y="792"/>
                </a:cxn>
                <a:cxn ang="0">
                  <a:pos x="228" y="456"/>
                </a:cxn>
                <a:cxn ang="0">
                  <a:pos x="324" y="264"/>
                </a:cxn>
                <a:cxn ang="0">
                  <a:pos x="612" y="216"/>
                </a:cxn>
                <a:cxn ang="0">
                  <a:pos x="1092" y="312"/>
                </a:cxn>
                <a:cxn ang="0">
                  <a:pos x="1536" y="60"/>
                </a:cxn>
                <a:cxn ang="0">
                  <a:pos x="2388" y="120"/>
                </a:cxn>
                <a:cxn ang="0">
                  <a:pos x="2328" y="288"/>
                </a:cxn>
                <a:cxn ang="0">
                  <a:pos x="2028" y="612"/>
                </a:cxn>
                <a:cxn ang="0">
                  <a:pos x="1428" y="1032"/>
                </a:cxn>
                <a:cxn ang="0">
                  <a:pos x="1140" y="1080"/>
                </a:cxn>
                <a:cxn ang="0">
                  <a:pos x="324" y="1032"/>
                </a:cxn>
                <a:cxn ang="0">
                  <a:pos x="36" y="792"/>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12" name="Freeform 10"/>
            <p:cNvSpPr>
              <a:spLocks/>
            </p:cNvSpPr>
            <p:nvPr/>
          </p:nvSpPr>
          <p:spPr bwMode="hidden">
            <a:xfrm>
              <a:off x="1170" y="910"/>
              <a:ext cx="1758" cy="696"/>
            </a:xfrm>
            <a:custGeom>
              <a:avLst/>
              <a:gdLst/>
              <a:ahLst/>
              <a:cxnLst>
                <a:cxn ang="0">
                  <a:pos x="60" y="594"/>
                </a:cxn>
                <a:cxn ang="0">
                  <a:pos x="126" y="234"/>
                </a:cxn>
                <a:cxn ang="0">
                  <a:pos x="1182" y="234"/>
                </a:cxn>
                <a:cxn ang="0">
                  <a:pos x="1518" y="90"/>
                </a:cxn>
                <a:cxn ang="0">
                  <a:pos x="1710" y="138"/>
                </a:cxn>
                <a:cxn ang="0">
                  <a:pos x="1230" y="522"/>
                </a:cxn>
                <a:cxn ang="0">
                  <a:pos x="750" y="666"/>
                </a:cxn>
                <a:cxn ang="0">
                  <a:pos x="60" y="594"/>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13" name="Freeform 11"/>
            <p:cNvSpPr>
              <a:spLocks/>
            </p:cNvSpPr>
            <p:nvPr/>
          </p:nvSpPr>
          <p:spPr bwMode="hidden">
            <a:xfrm rot="-299203">
              <a:off x="1296" y="1240"/>
              <a:ext cx="928" cy="192"/>
            </a:xfrm>
            <a:custGeom>
              <a:avLst/>
              <a:gdLst/>
              <a:ahLst/>
              <a:cxnLst>
                <a:cxn ang="0">
                  <a:pos x="104" y="96"/>
                </a:cxn>
                <a:cxn ang="0">
                  <a:pos x="152" y="0"/>
                </a:cxn>
                <a:cxn ang="0">
                  <a:pos x="728" y="96"/>
                </a:cxn>
                <a:cxn ang="0">
                  <a:pos x="920" y="96"/>
                </a:cxn>
                <a:cxn ang="0">
                  <a:pos x="776" y="192"/>
                </a:cxn>
                <a:cxn ang="0">
                  <a:pos x="104" y="96"/>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14" name="Freeform 12"/>
            <p:cNvSpPr>
              <a:spLocks/>
            </p:cNvSpPr>
            <p:nvPr/>
          </p:nvSpPr>
          <p:spPr bwMode="hidden">
            <a:xfrm>
              <a:off x="0" y="1584"/>
              <a:ext cx="5754" cy="2280"/>
            </a:xfrm>
            <a:custGeom>
              <a:avLst/>
              <a:gdLst/>
              <a:ahLst/>
              <a:cxnLst>
                <a:cxn ang="0">
                  <a:pos x="0" y="40"/>
                </a:cxn>
                <a:cxn ang="0">
                  <a:pos x="336" y="40"/>
                </a:cxn>
                <a:cxn ang="0">
                  <a:pos x="720" y="280"/>
                </a:cxn>
                <a:cxn ang="0">
                  <a:pos x="912" y="712"/>
                </a:cxn>
                <a:cxn ang="0">
                  <a:pos x="864" y="1240"/>
                </a:cxn>
                <a:cxn ang="0">
                  <a:pos x="960" y="1768"/>
                </a:cxn>
                <a:cxn ang="0">
                  <a:pos x="1440" y="2152"/>
                </a:cxn>
                <a:cxn ang="0">
                  <a:pos x="2160" y="2248"/>
                </a:cxn>
                <a:cxn ang="0">
                  <a:pos x="2688" y="1960"/>
                </a:cxn>
                <a:cxn ang="0">
                  <a:pos x="2706" y="472"/>
                </a:cxn>
                <a:cxn ang="0">
                  <a:pos x="3456" y="424"/>
                </a:cxn>
                <a:cxn ang="0">
                  <a:pos x="4416" y="712"/>
                </a:cxn>
                <a:cxn ang="0">
                  <a:pos x="4416" y="1432"/>
                </a:cxn>
                <a:cxn ang="0">
                  <a:pos x="4728" y="1822"/>
                </a:cxn>
                <a:cxn ang="0">
                  <a:pos x="5322" y="2206"/>
                </a:cxn>
                <a:cxn ang="0">
                  <a:pos x="5754" y="1510"/>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15" name="Freeform 13"/>
            <p:cNvSpPr>
              <a:spLocks/>
            </p:cNvSpPr>
            <p:nvPr/>
          </p:nvSpPr>
          <p:spPr bwMode="hidden">
            <a:xfrm>
              <a:off x="1056" y="2008"/>
              <a:ext cx="1496" cy="1464"/>
            </a:xfrm>
            <a:custGeom>
              <a:avLst/>
              <a:gdLst/>
              <a:ahLst/>
              <a:cxnLst>
                <a:cxn ang="0">
                  <a:pos x="408" y="16"/>
                </a:cxn>
                <a:cxn ang="0">
                  <a:pos x="72" y="304"/>
                </a:cxn>
                <a:cxn ang="0">
                  <a:pos x="72" y="976"/>
                </a:cxn>
                <a:cxn ang="0">
                  <a:pos x="504" y="1360"/>
                </a:cxn>
                <a:cxn ang="0">
                  <a:pos x="1128" y="1408"/>
                </a:cxn>
                <a:cxn ang="0">
                  <a:pos x="1464" y="1024"/>
                </a:cxn>
                <a:cxn ang="0">
                  <a:pos x="1320" y="208"/>
                </a:cxn>
                <a:cxn ang="0">
                  <a:pos x="408" y="16"/>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16" name="Freeform 14"/>
            <p:cNvSpPr>
              <a:spLocks/>
            </p:cNvSpPr>
            <p:nvPr/>
          </p:nvSpPr>
          <p:spPr bwMode="hidden">
            <a:xfrm rot="1159149">
              <a:off x="1296" y="2152"/>
              <a:ext cx="1126" cy="730"/>
            </a:xfrm>
            <a:custGeom>
              <a:avLst/>
              <a:gdLst/>
              <a:ahLst/>
              <a:cxnLst>
                <a:cxn ang="0">
                  <a:pos x="940" y="196"/>
                </a:cxn>
                <a:cxn ang="0">
                  <a:pos x="576" y="20"/>
                </a:cxn>
                <a:cxn ang="0">
                  <a:pos x="192" y="76"/>
                </a:cxn>
                <a:cxn ang="0">
                  <a:pos x="24" y="372"/>
                </a:cxn>
                <a:cxn ang="0">
                  <a:pos x="520" y="670"/>
                </a:cxn>
                <a:cxn ang="0">
                  <a:pos x="1048" y="568"/>
                </a:cxn>
                <a:cxn ang="0">
                  <a:pos x="940" y="196"/>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17" name="Freeform 15"/>
            <p:cNvSpPr>
              <a:spLocks/>
            </p:cNvSpPr>
            <p:nvPr/>
          </p:nvSpPr>
          <p:spPr bwMode="hidden">
            <a:xfrm>
              <a:off x="3112" y="-8"/>
              <a:ext cx="2648" cy="3394"/>
            </a:xfrm>
            <a:custGeom>
              <a:avLst/>
              <a:gdLst/>
              <a:ahLst/>
              <a:cxnLst>
                <a:cxn ang="0">
                  <a:pos x="1496" y="0"/>
                </a:cxn>
                <a:cxn ang="0">
                  <a:pos x="1640" y="384"/>
                </a:cxn>
                <a:cxn ang="0">
                  <a:pos x="1400" y="864"/>
                </a:cxn>
                <a:cxn ang="0">
                  <a:pos x="536" y="1200"/>
                </a:cxn>
                <a:cxn ang="0">
                  <a:pos x="56" y="1584"/>
                </a:cxn>
                <a:cxn ang="0">
                  <a:pos x="200" y="1872"/>
                </a:cxn>
                <a:cxn ang="0">
                  <a:pos x="1064" y="2016"/>
                </a:cxn>
                <a:cxn ang="0">
                  <a:pos x="1592" y="2304"/>
                </a:cxn>
                <a:cxn ang="0">
                  <a:pos x="1562" y="2940"/>
                </a:cxn>
                <a:cxn ang="0">
                  <a:pos x="2120" y="3384"/>
                </a:cxn>
                <a:cxn ang="0">
                  <a:pos x="2648" y="2880"/>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18" name="Freeform 16"/>
            <p:cNvSpPr>
              <a:spLocks/>
            </p:cNvSpPr>
            <p:nvPr/>
          </p:nvSpPr>
          <p:spPr bwMode="hidden">
            <a:xfrm>
              <a:off x="3504" y="-8"/>
              <a:ext cx="2256" cy="3160"/>
            </a:xfrm>
            <a:custGeom>
              <a:avLst/>
              <a:gdLst/>
              <a:ahLst/>
              <a:cxnLst>
                <a:cxn ang="0">
                  <a:pos x="1488" y="0"/>
                </a:cxn>
                <a:cxn ang="0">
                  <a:pos x="1488" y="528"/>
                </a:cxn>
                <a:cxn ang="0">
                  <a:pos x="1104" y="1008"/>
                </a:cxn>
                <a:cxn ang="0">
                  <a:pos x="144" y="1488"/>
                </a:cxn>
                <a:cxn ang="0">
                  <a:pos x="240" y="1776"/>
                </a:cxn>
                <a:cxn ang="0">
                  <a:pos x="1056" y="1872"/>
                </a:cxn>
                <a:cxn ang="0">
                  <a:pos x="1536" y="2064"/>
                </a:cxn>
                <a:cxn ang="0">
                  <a:pos x="1536" y="2448"/>
                </a:cxn>
                <a:cxn ang="0">
                  <a:pos x="1344" y="2784"/>
                </a:cxn>
                <a:cxn ang="0">
                  <a:pos x="1632" y="3120"/>
                </a:cxn>
                <a:cxn ang="0">
                  <a:pos x="1968" y="3024"/>
                </a:cxn>
                <a:cxn ang="0">
                  <a:pos x="2208" y="2496"/>
                </a:cxn>
                <a:cxn ang="0">
                  <a:pos x="2112" y="1968"/>
                </a:cxn>
                <a:cxn ang="0">
                  <a:pos x="1776" y="1584"/>
                </a:cxn>
                <a:cxn ang="0">
                  <a:pos x="1824" y="1152"/>
                </a:cxn>
                <a:cxn ang="0">
                  <a:pos x="2256" y="672"/>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19" name="Freeform 17"/>
            <p:cNvSpPr>
              <a:spLocks/>
            </p:cNvSpPr>
            <p:nvPr/>
          </p:nvSpPr>
          <p:spPr bwMode="hidden">
            <a:xfrm>
              <a:off x="4008" y="1080"/>
              <a:ext cx="1048" cy="696"/>
            </a:xfrm>
            <a:custGeom>
              <a:avLst/>
              <a:gdLst/>
              <a:ahLst/>
              <a:cxnLst>
                <a:cxn ang="0">
                  <a:pos x="984" y="256"/>
                </a:cxn>
                <a:cxn ang="0">
                  <a:pos x="840" y="16"/>
                </a:cxn>
                <a:cxn ang="0">
                  <a:pos x="552" y="160"/>
                </a:cxn>
                <a:cxn ang="0">
                  <a:pos x="320" y="304"/>
                </a:cxn>
                <a:cxn ang="0">
                  <a:pos x="600" y="592"/>
                </a:cxn>
                <a:cxn ang="0">
                  <a:pos x="984" y="640"/>
                </a:cxn>
                <a:cxn ang="0">
                  <a:pos x="984" y="256"/>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20" name="Freeform 18"/>
            <p:cNvSpPr>
              <a:spLocks/>
            </p:cNvSpPr>
            <p:nvPr/>
          </p:nvSpPr>
          <p:spPr bwMode="hidden">
            <a:xfrm>
              <a:off x="5117" y="-8"/>
              <a:ext cx="547" cy="696"/>
            </a:xfrm>
            <a:custGeom>
              <a:avLst/>
              <a:gdLst/>
              <a:ahLst/>
              <a:cxnLst>
                <a:cxn ang="0">
                  <a:pos x="19" y="0"/>
                </a:cxn>
                <a:cxn ang="0">
                  <a:pos x="19" y="528"/>
                </a:cxn>
                <a:cxn ang="0">
                  <a:pos x="131" y="680"/>
                </a:cxn>
                <a:cxn ang="0">
                  <a:pos x="355" y="624"/>
                </a:cxn>
                <a:cxn ang="0">
                  <a:pos x="499" y="384"/>
                </a:cxn>
                <a:cxn ang="0">
                  <a:pos x="547" y="0"/>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21" name="Freeform 19"/>
            <p:cNvSpPr>
              <a:spLocks/>
            </p:cNvSpPr>
            <p:nvPr/>
          </p:nvSpPr>
          <p:spPr bwMode="hidden">
            <a:xfrm>
              <a:off x="0" y="2024"/>
              <a:ext cx="1984" cy="2296"/>
            </a:xfrm>
            <a:custGeom>
              <a:avLst/>
              <a:gdLst/>
              <a:ahLst/>
              <a:cxnLst>
                <a:cxn ang="0">
                  <a:pos x="0" y="32"/>
                </a:cxn>
                <a:cxn ang="0">
                  <a:pos x="336" y="32"/>
                </a:cxn>
                <a:cxn ang="0">
                  <a:pos x="592" y="224"/>
                </a:cxn>
                <a:cxn ang="0">
                  <a:pos x="696" y="664"/>
                </a:cxn>
                <a:cxn ang="0">
                  <a:pos x="664" y="1224"/>
                </a:cxn>
                <a:cxn ang="0">
                  <a:pos x="816" y="1784"/>
                </a:cxn>
                <a:cxn ang="0">
                  <a:pos x="1128" y="2128"/>
                </a:cxn>
                <a:cxn ang="0">
                  <a:pos x="1984" y="2296"/>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22" name="Freeform 20"/>
            <p:cNvSpPr>
              <a:spLocks/>
            </p:cNvSpPr>
            <p:nvPr/>
          </p:nvSpPr>
          <p:spPr bwMode="hidden">
            <a:xfrm>
              <a:off x="0" y="2400"/>
              <a:ext cx="816" cy="1912"/>
            </a:xfrm>
            <a:custGeom>
              <a:avLst/>
              <a:gdLst/>
              <a:ahLst/>
              <a:cxnLst>
                <a:cxn ang="0">
                  <a:pos x="0" y="280"/>
                </a:cxn>
                <a:cxn ang="0">
                  <a:pos x="384" y="280"/>
                </a:cxn>
                <a:cxn ang="0">
                  <a:pos x="368" y="896"/>
                </a:cxn>
                <a:cxn ang="0">
                  <a:pos x="528" y="1528"/>
                </a:cxn>
                <a:cxn ang="0">
                  <a:pos x="816" y="1912"/>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23" name="Freeform 21"/>
            <p:cNvSpPr>
              <a:spLocks/>
            </p:cNvSpPr>
            <p:nvPr/>
          </p:nvSpPr>
          <p:spPr bwMode="hidden">
            <a:xfrm>
              <a:off x="2688" y="3228"/>
              <a:ext cx="3080" cy="1084"/>
            </a:xfrm>
            <a:custGeom>
              <a:avLst/>
              <a:gdLst/>
              <a:ahLst/>
              <a:cxnLst>
                <a:cxn ang="0">
                  <a:pos x="0" y="1084"/>
                </a:cxn>
                <a:cxn ang="0">
                  <a:pos x="424" y="932"/>
                </a:cxn>
                <a:cxn ang="0">
                  <a:pos x="640" y="292"/>
                </a:cxn>
                <a:cxn ang="0">
                  <a:pos x="1032" y="20"/>
                </a:cxn>
                <a:cxn ang="0">
                  <a:pos x="1536" y="172"/>
                </a:cxn>
                <a:cxn ang="0">
                  <a:pos x="2064" y="604"/>
                </a:cxn>
                <a:cxn ang="0">
                  <a:pos x="2400" y="940"/>
                </a:cxn>
                <a:cxn ang="0">
                  <a:pos x="3080" y="1084"/>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pic>
          <p:nvPicPr>
            <p:cNvPr id="24" name="Picture 22" descr="Topbanx"/>
            <p:cNvPicPr>
              <a:picLocks noChangeAspect="1" noChangeArrowheads="1"/>
            </p:cNvPicPr>
            <p:nvPr/>
          </p:nvPicPr>
          <p:blipFill>
            <a:blip r:embed="rId2"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sp>
          <p:nvSpPr>
            <p:cNvPr id="25" name="Rectangle 23"/>
            <p:cNvSpPr>
              <a:spLocks noChangeArrowheads="1"/>
            </p:cNvSpPr>
            <p:nvPr/>
          </p:nvSpPr>
          <p:spPr bwMode="ltGray">
            <a:xfrm>
              <a:off x="240" y="2112"/>
              <a:ext cx="2688" cy="96"/>
            </a:xfrm>
            <a:prstGeom prst="rect">
              <a:avLst/>
            </a:prstGeom>
            <a:solidFill>
              <a:schemeClr val="bg1"/>
            </a:solidFill>
            <a:ln w="9525">
              <a:noFill/>
              <a:miter lim="800000"/>
              <a:headEnd/>
              <a:tailEnd/>
            </a:ln>
            <a:effectLst/>
          </p:spPr>
          <p:txBody>
            <a:bodyPr wrap="none" anchor="ctr"/>
            <a:lstStyle/>
            <a:p>
              <a:pPr>
                <a:defRPr/>
              </a:pPr>
              <a:endParaRPr lang="it-IT">
                <a:cs typeface="+mn-cs"/>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p:spPr>
        <p:txBody>
          <a:bodyPr wrap="none" anchor="ctr"/>
          <a:lstStyle/>
          <a:p>
            <a:pPr>
              <a:defRPr/>
            </a:pPr>
            <a:endParaRPr lang="it-IT">
              <a:cs typeface="+mn-cs"/>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p:spPr>
          <p:txBody>
            <a:bodyPr wrap="none" anchor="ctr"/>
            <a:lstStyle/>
            <a:p>
              <a:pPr>
                <a:defRPr/>
              </a:pPr>
              <a:endParaRPr lang="it-IT">
                <a:cs typeface="+mn-cs"/>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p:spPr>
          <p:txBody>
            <a:bodyPr wrap="none" anchor="ctr"/>
            <a:lstStyle/>
            <a:p>
              <a:pPr>
                <a:defRPr/>
              </a:pPr>
              <a:endParaRPr lang="it-IT">
                <a:cs typeface="+mn-cs"/>
              </a:endParaRPr>
            </a:p>
          </p:txBody>
        </p:sp>
      </p:grpSp>
      <p:sp>
        <p:nvSpPr>
          <p:cNvPr id="83996" name="Rectangle 28"/>
          <p:cNvSpPr>
            <a:spLocks noGrp="1" noChangeArrowheads="1"/>
          </p:cNvSpPr>
          <p:nvPr>
            <p:ph type="ctrTitle" sz="quarter"/>
          </p:nvPr>
        </p:nvSpPr>
        <p:spPr>
          <a:xfrm>
            <a:off x="685800" y="2133600"/>
            <a:ext cx="7772400" cy="1143000"/>
          </a:xfrm>
        </p:spPr>
        <p:txBody>
          <a:bodyPr anchor="ctr"/>
          <a:lstStyle>
            <a:lvl1pPr>
              <a:defRPr/>
            </a:lvl1pPr>
          </a:lstStyle>
          <a:p>
            <a:r>
              <a:rPr lang="it-IT"/>
              <a:t>Fare clic per modificare lo stile del titolo dello schema</a:t>
            </a:r>
          </a:p>
        </p:txBody>
      </p:sp>
      <p:sp>
        <p:nvSpPr>
          <p:cNvPr id="83997"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it-IT"/>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it-IT"/>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85A82330-A445-4180-8BC0-6FD39179503F}" type="slidenum">
              <a:rPr lang="it-IT"/>
              <a:pPr>
                <a:defRPr/>
              </a:pPr>
              <a:t>‹N›</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p:txBody>
          <a:bodyPr/>
          <a:lstStyle>
            <a:lvl1pPr>
              <a:defRPr/>
            </a:lvl1pPr>
          </a:lstStyle>
          <a:p>
            <a:pPr>
              <a:defRPr/>
            </a:pPr>
            <a:endParaRPr lang="it-IT"/>
          </a:p>
        </p:txBody>
      </p:sp>
      <p:sp>
        <p:nvSpPr>
          <p:cNvPr id="5" name="Rectangle 26"/>
          <p:cNvSpPr>
            <a:spLocks noGrp="1" noChangeArrowheads="1"/>
          </p:cNvSpPr>
          <p:nvPr>
            <p:ph type="ftr" sz="quarter" idx="11"/>
          </p:nvPr>
        </p:nvSpPr>
        <p:spPr/>
        <p:txBody>
          <a:bodyPr/>
          <a:lstStyle>
            <a:lvl1pPr>
              <a:defRPr/>
            </a:lvl1pPr>
          </a:lstStyle>
          <a:p>
            <a:pPr>
              <a:defRPr/>
            </a:pPr>
            <a:endParaRPr lang="it-IT"/>
          </a:p>
        </p:txBody>
      </p:sp>
      <p:sp>
        <p:nvSpPr>
          <p:cNvPr id="6" name="Rectangle 27"/>
          <p:cNvSpPr>
            <a:spLocks noGrp="1" noChangeArrowheads="1"/>
          </p:cNvSpPr>
          <p:nvPr>
            <p:ph type="sldNum" sz="quarter" idx="12"/>
          </p:nvPr>
        </p:nvSpPr>
        <p:spPr/>
        <p:txBody>
          <a:bodyPr/>
          <a:lstStyle>
            <a:lvl1pPr>
              <a:defRPr/>
            </a:lvl1pPr>
          </a:lstStyle>
          <a:p>
            <a:pPr>
              <a:defRPr/>
            </a:pPr>
            <a:fld id="{502C15A8-DF02-4AC0-9C5D-0B4F192C656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p:txBody>
          <a:bodyPr/>
          <a:lstStyle>
            <a:lvl1pPr>
              <a:defRPr/>
            </a:lvl1pPr>
          </a:lstStyle>
          <a:p>
            <a:pPr>
              <a:defRPr/>
            </a:pPr>
            <a:endParaRPr lang="it-IT"/>
          </a:p>
        </p:txBody>
      </p:sp>
      <p:sp>
        <p:nvSpPr>
          <p:cNvPr id="5" name="Rectangle 26"/>
          <p:cNvSpPr>
            <a:spLocks noGrp="1" noChangeArrowheads="1"/>
          </p:cNvSpPr>
          <p:nvPr>
            <p:ph type="ftr" sz="quarter" idx="11"/>
          </p:nvPr>
        </p:nvSpPr>
        <p:spPr/>
        <p:txBody>
          <a:bodyPr/>
          <a:lstStyle>
            <a:lvl1pPr>
              <a:defRPr/>
            </a:lvl1pPr>
          </a:lstStyle>
          <a:p>
            <a:pPr>
              <a:defRPr/>
            </a:pPr>
            <a:endParaRPr lang="it-IT"/>
          </a:p>
        </p:txBody>
      </p:sp>
      <p:sp>
        <p:nvSpPr>
          <p:cNvPr id="6" name="Rectangle 27"/>
          <p:cNvSpPr>
            <a:spLocks noGrp="1" noChangeArrowheads="1"/>
          </p:cNvSpPr>
          <p:nvPr>
            <p:ph type="sldNum" sz="quarter" idx="12"/>
          </p:nvPr>
        </p:nvSpPr>
        <p:spPr/>
        <p:txBody>
          <a:bodyPr/>
          <a:lstStyle>
            <a:lvl1pPr>
              <a:defRPr/>
            </a:lvl1pPr>
          </a:lstStyle>
          <a:p>
            <a:pPr>
              <a:defRPr/>
            </a:pPr>
            <a:fld id="{71E35DB8-7894-4CCD-B3B5-1E73FB19EFD2}"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kumimoji="1" lang="it-IT" b="1">
                <a:solidFill>
                  <a:srgbClr val="FFFFCC"/>
                </a:solidFill>
                <a:latin typeface="Tahoma" pitchFamily="34" charset="0"/>
                <a:cs typeface="+mn-cs"/>
              </a:endParaRPr>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kumimoji="1" lang="it-IT" b="1">
                <a:solidFill>
                  <a:srgbClr val="FFFFCC"/>
                </a:solidFill>
                <a:latin typeface="Tahoma" pitchFamily="34" charset="0"/>
                <a:cs typeface="+mn-cs"/>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kumimoji="1" lang="it-IT" b="1">
                <a:solidFill>
                  <a:srgbClr val="FFFFCC"/>
                </a:solidFill>
                <a:latin typeface="Tahoma" pitchFamily="34" charset="0"/>
                <a:cs typeface="+mn-cs"/>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kumimoji="1" lang="it-IT" b="1">
                <a:solidFill>
                  <a:srgbClr val="FFFFCC"/>
                </a:solidFill>
                <a:latin typeface="Tahoma" pitchFamily="34" charset="0"/>
                <a:cs typeface="+mn-cs"/>
              </a:endParaRPr>
            </a:p>
          </p:txBody>
        </p:sp>
      </p:grpSp>
      <p:sp>
        <p:nvSpPr>
          <p:cNvPr id="18439" name="Rectangle 7"/>
          <p:cNvSpPr>
            <a:spLocks noGrp="1" noChangeArrowheads="1"/>
          </p:cNvSpPr>
          <p:nvPr>
            <p:ph type="ctrTitle" sz="quarter"/>
          </p:nvPr>
        </p:nvSpPr>
        <p:spPr>
          <a:xfrm>
            <a:off x="685800" y="1447800"/>
            <a:ext cx="7772400" cy="1143000"/>
          </a:xfrm>
        </p:spPr>
        <p:txBody>
          <a:bodyPr/>
          <a:lstStyle>
            <a:lvl1pPr>
              <a:defRPr/>
            </a:lvl1pPr>
          </a:lstStyle>
          <a:p>
            <a:r>
              <a:rPr lang="it-IT"/>
              <a:t>Fare clic per modificare lo stile del titolo dello schema</a:t>
            </a:r>
          </a:p>
        </p:txBody>
      </p:sp>
      <p:sp>
        <p:nvSpPr>
          <p:cNvPr id="18440"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it-IT"/>
              <a:t>Fare clic per modificare lo stile del sottotitolo dello schema</a:t>
            </a:r>
          </a:p>
        </p:txBody>
      </p:sp>
      <p:sp>
        <p:nvSpPr>
          <p:cNvPr id="9" name="Rectangle 9"/>
          <p:cNvSpPr>
            <a:spLocks noGrp="1" noChangeArrowheads="1"/>
          </p:cNvSpPr>
          <p:nvPr>
            <p:ph type="dt" sz="quarter" idx="10"/>
          </p:nvPr>
        </p:nvSpPr>
        <p:spPr/>
        <p:txBody>
          <a:bodyPr/>
          <a:lstStyle>
            <a:lvl1pPr>
              <a:defRPr/>
            </a:lvl1pPr>
          </a:lstStyle>
          <a:p>
            <a:pPr>
              <a:defRPr/>
            </a:pPr>
            <a:endParaRPr lang="it-IT">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11" name="Rectangle 11"/>
          <p:cNvSpPr>
            <a:spLocks noGrp="1" noChangeArrowheads="1"/>
          </p:cNvSpPr>
          <p:nvPr>
            <p:ph type="sldNum" sz="quarter" idx="12"/>
          </p:nvPr>
        </p:nvSpPr>
        <p:spPr/>
        <p:txBody>
          <a:bodyPr/>
          <a:lstStyle>
            <a:lvl1pPr>
              <a:defRPr/>
            </a:lvl1pPr>
          </a:lstStyle>
          <a:p>
            <a:pPr>
              <a:defRPr/>
            </a:pPr>
            <a:fld id="{BAAD63D6-EE5B-45AB-B3BF-7303754A3811}"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89C16CB8-E97B-470D-881A-229C2A528EFD}"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9E13A51F-63BA-43CC-9D11-08E88B39692C}"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BCDC1C64-E2DD-476C-99E5-68757ECF9DA4}"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8"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9" name="Rectangle 11"/>
          <p:cNvSpPr>
            <a:spLocks noGrp="1" noChangeArrowheads="1"/>
          </p:cNvSpPr>
          <p:nvPr>
            <p:ph type="sldNum" sz="quarter" idx="12"/>
          </p:nvPr>
        </p:nvSpPr>
        <p:spPr/>
        <p:txBody>
          <a:bodyPr/>
          <a:lstStyle>
            <a:lvl1pPr>
              <a:defRPr/>
            </a:lvl1pPr>
          </a:lstStyle>
          <a:p>
            <a:pPr>
              <a:defRPr/>
            </a:pPr>
            <a:fld id="{FCEBBD7D-6C2A-4037-925E-B125AA721020}"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4"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5" name="Rectangle 11"/>
          <p:cNvSpPr>
            <a:spLocks noGrp="1" noChangeArrowheads="1"/>
          </p:cNvSpPr>
          <p:nvPr>
            <p:ph type="sldNum" sz="quarter" idx="12"/>
          </p:nvPr>
        </p:nvSpPr>
        <p:spPr/>
        <p:txBody>
          <a:bodyPr/>
          <a:lstStyle>
            <a:lvl1pPr>
              <a:defRPr/>
            </a:lvl1pPr>
          </a:lstStyle>
          <a:p>
            <a:pPr>
              <a:defRPr/>
            </a:pPr>
            <a:fld id="{3CE5F18D-3692-4637-842D-9B95A272D632}"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3"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4" name="Rectangle 11"/>
          <p:cNvSpPr>
            <a:spLocks noGrp="1" noChangeArrowheads="1"/>
          </p:cNvSpPr>
          <p:nvPr>
            <p:ph type="sldNum" sz="quarter" idx="12"/>
          </p:nvPr>
        </p:nvSpPr>
        <p:spPr/>
        <p:txBody>
          <a:bodyPr/>
          <a:lstStyle>
            <a:lvl1pPr>
              <a:defRPr/>
            </a:lvl1pPr>
          </a:lstStyle>
          <a:p>
            <a:pPr>
              <a:defRPr/>
            </a:pPr>
            <a:fld id="{69861C65-D8E0-4819-94FA-E9D7DE277888}"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497A98E4-8E9B-4E58-BB58-C89D94243AB1}"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p:txBody>
          <a:bodyPr/>
          <a:lstStyle>
            <a:lvl1pPr>
              <a:defRPr/>
            </a:lvl1pPr>
          </a:lstStyle>
          <a:p>
            <a:pPr>
              <a:defRPr/>
            </a:pPr>
            <a:endParaRPr lang="it-IT"/>
          </a:p>
        </p:txBody>
      </p:sp>
      <p:sp>
        <p:nvSpPr>
          <p:cNvPr id="5" name="Rectangle 26"/>
          <p:cNvSpPr>
            <a:spLocks noGrp="1" noChangeArrowheads="1"/>
          </p:cNvSpPr>
          <p:nvPr>
            <p:ph type="ftr" sz="quarter" idx="11"/>
          </p:nvPr>
        </p:nvSpPr>
        <p:spPr/>
        <p:txBody>
          <a:bodyPr/>
          <a:lstStyle>
            <a:lvl1pPr>
              <a:defRPr/>
            </a:lvl1pPr>
          </a:lstStyle>
          <a:p>
            <a:pPr>
              <a:defRPr/>
            </a:pPr>
            <a:endParaRPr lang="it-IT"/>
          </a:p>
        </p:txBody>
      </p:sp>
      <p:sp>
        <p:nvSpPr>
          <p:cNvPr id="6" name="Rectangle 27"/>
          <p:cNvSpPr>
            <a:spLocks noGrp="1" noChangeArrowheads="1"/>
          </p:cNvSpPr>
          <p:nvPr>
            <p:ph type="sldNum" sz="quarter" idx="12"/>
          </p:nvPr>
        </p:nvSpPr>
        <p:spPr/>
        <p:txBody>
          <a:bodyPr/>
          <a:lstStyle>
            <a:lvl1pPr>
              <a:defRPr/>
            </a:lvl1pPr>
          </a:lstStyle>
          <a:p>
            <a:pPr>
              <a:defRPr/>
            </a:pPr>
            <a:fld id="{209FF4B8-A542-499A-8FF1-54ACFDDB3854}"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3BD8D7E7-A92B-4C43-A153-82C5E398CA11}"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2510A3CD-EC81-4987-B195-314185B26BE7}"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381000"/>
            <a:ext cx="1943100" cy="5791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381000"/>
            <a:ext cx="5676900" cy="5791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4CF01AA8-347C-428F-A92A-F51641F69EA4}"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3810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20574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20574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6503A8B7-B0E9-4138-BF5F-33E00AD799F5}"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3810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20574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2057400"/>
            <a:ext cx="3810000" cy="4114800"/>
          </a:xfrm>
        </p:spPr>
        <p:txBody>
          <a:bodyPr/>
          <a:lstStyle/>
          <a:p>
            <a:pPr lvl="0"/>
            <a:endParaRPr lang="it-IT" noProof="0" smtClean="0"/>
          </a:p>
        </p:txBody>
      </p:sp>
      <p:sp>
        <p:nvSpPr>
          <p:cNvPr id="5"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AD6A8ADD-E06C-4EBF-9048-E940D55F8AFE}"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381000"/>
            <a:ext cx="7772400" cy="579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9"/>
          <p:cNvSpPr>
            <a:spLocks noGrp="1" noChangeArrowheads="1"/>
          </p:cNvSpPr>
          <p:nvPr>
            <p:ph type="dt" sz="half" idx="10"/>
          </p:nvPr>
        </p:nvSpPr>
        <p:spPr/>
        <p:txBody>
          <a:bodyPr/>
          <a:lstStyle>
            <a:lvl1pPr>
              <a:defRPr/>
            </a:lvl1pPr>
          </a:lstStyle>
          <a:p>
            <a:pPr>
              <a:defRPr/>
            </a:pPr>
            <a:endParaRPr lang="it-IT">
              <a:solidFill>
                <a:srgbClr val="FFFFCC"/>
              </a:solidFill>
            </a:endParaRPr>
          </a:p>
        </p:txBody>
      </p:sp>
      <p:sp>
        <p:nvSpPr>
          <p:cNvPr id="4" name="Rectangle 10"/>
          <p:cNvSpPr>
            <a:spLocks noGrp="1" noChangeArrowheads="1"/>
          </p:cNvSpPr>
          <p:nvPr>
            <p:ph type="ftr" sz="quarter" idx="11"/>
          </p:nvPr>
        </p:nvSpPr>
        <p:spPr/>
        <p:txBody>
          <a:bodyPr/>
          <a:lstStyle>
            <a:lvl1pPr>
              <a:defRPr/>
            </a:lvl1pPr>
          </a:lstStyle>
          <a:p>
            <a:pPr>
              <a:defRPr/>
            </a:pPr>
            <a:endParaRPr lang="it-IT">
              <a:solidFill>
                <a:srgbClr val="FFFFCC"/>
              </a:solidFill>
            </a:endParaRPr>
          </a:p>
        </p:txBody>
      </p:sp>
      <p:sp>
        <p:nvSpPr>
          <p:cNvPr id="5" name="Rectangle 11"/>
          <p:cNvSpPr>
            <a:spLocks noGrp="1" noChangeArrowheads="1"/>
          </p:cNvSpPr>
          <p:nvPr>
            <p:ph type="sldNum" sz="quarter" idx="12"/>
          </p:nvPr>
        </p:nvSpPr>
        <p:spPr/>
        <p:txBody>
          <a:bodyPr/>
          <a:lstStyle>
            <a:lvl1pPr>
              <a:defRPr/>
            </a:lvl1pPr>
          </a:lstStyle>
          <a:p>
            <a:pPr>
              <a:defRPr/>
            </a:pPr>
            <a:fld id="{B6B01D32-0F4E-4FD7-86AB-DA667AC19D70}"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5"/>
          <p:cNvSpPr>
            <a:spLocks noGrp="1" noChangeArrowheads="1"/>
          </p:cNvSpPr>
          <p:nvPr>
            <p:ph type="dt" sz="half" idx="10"/>
          </p:nvPr>
        </p:nvSpPr>
        <p:spPr/>
        <p:txBody>
          <a:bodyPr/>
          <a:lstStyle>
            <a:lvl1pPr>
              <a:defRPr/>
            </a:lvl1pPr>
          </a:lstStyle>
          <a:p>
            <a:pPr>
              <a:defRPr/>
            </a:pPr>
            <a:endParaRPr lang="it-IT"/>
          </a:p>
        </p:txBody>
      </p:sp>
      <p:sp>
        <p:nvSpPr>
          <p:cNvPr id="5" name="Rectangle 26"/>
          <p:cNvSpPr>
            <a:spLocks noGrp="1" noChangeArrowheads="1"/>
          </p:cNvSpPr>
          <p:nvPr>
            <p:ph type="ftr" sz="quarter" idx="11"/>
          </p:nvPr>
        </p:nvSpPr>
        <p:spPr/>
        <p:txBody>
          <a:bodyPr/>
          <a:lstStyle>
            <a:lvl1pPr>
              <a:defRPr/>
            </a:lvl1pPr>
          </a:lstStyle>
          <a:p>
            <a:pPr>
              <a:defRPr/>
            </a:pPr>
            <a:endParaRPr lang="it-IT"/>
          </a:p>
        </p:txBody>
      </p:sp>
      <p:sp>
        <p:nvSpPr>
          <p:cNvPr id="6" name="Rectangle 27"/>
          <p:cNvSpPr>
            <a:spLocks noGrp="1" noChangeArrowheads="1"/>
          </p:cNvSpPr>
          <p:nvPr>
            <p:ph type="sldNum" sz="quarter" idx="12"/>
          </p:nvPr>
        </p:nvSpPr>
        <p:spPr/>
        <p:txBody>
          <a:bodyPr/>
          <a:lstStyle>
            <a:lvl1pPr>
              <a:defRPr/>
            </a:lvl1pPr>
          </a:lstStyle>
          <a:p>
            <a:pPr>
              <a:defRPr/>
            </a:pPr>
            <a:fld id="{DC258094-B4F0-4EA6-8CAC-EA83FCE5EE6B}" type="slidenum">
              <a:rPr lang="it-IT"/>
              <a:pPr>
                <a:defRPr/>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it-IT">
                <a:solidFill>
                  <a:srgbClr val="F8F8F8"/>
                </a:solidFill>
                <a:cs typeface="+mn-cs"/>
              </a:endParaRPr>
            </a:p>
          </p:txBody>
        </p:sp>
      </p:grpSp>
      <p:grpSp>
        <p:nvGrpSpPr>
          <p:cNvPr id="3" name="Group 5"/>
          <p:cNvGrpSpPr>
            <a:grpSpLocks/>
          </p:cNvGrpSpPr>
          <p:nvPr/>
        </p:nvGrpSpPr>
        <p:grpSpPr bwMode="auto">
          <a:xfrm>
            <a:off x="8793164" y="220664"/>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grpSp>
      <p:grpSp>
        <p:nvGrpSpPr>
          <p:cNvPr id="4" name="Group 8"/>
          <p:cNvGrpSpPr>
            <a:grpSpLocks/>
          </p:cNvGrpSpPr>
          <p:nvPr/>
        </p:nvGrpSpPr>
        <p:grpSpPr bwMode="auto">
          <a:xfrm>
            <a:off x="412751"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grpSp>
      <p:grpSp>
        <p:nvGrpSpPr>
          <p:cNvPr id="7" name="Group 11"/>
          <p:cNvGrpSpPr>
            <a:grpSpLocks/>
          </p:cNvGrpSpPr>
          <p:nvPr/>
        </p:nvGrpSpPr>
        <p:grpSpPr bwMode="auto">
          <a:xfrm>
            <a:off x="76200" y="176213"/>
            <a:ext cx="8745539"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grpSp>
      <p:sp>
        <p:nvSpPr>
          <p:cNvPr id="182286"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it-IT"/>
              <a:t>Fare clic per modificare lo stile del titolo dello schema</a:t>
            </a:r>
          </a:p>
        </p:txBody>
      </p:sp>
      <p:sp>
        <p:nvSpPr>
          <p:cNvPr id="182287"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it-IT"/>
              <a:t>Fare clic per modificare lo stile del sottotitolo dello schema</a:t>
            </a:r>
          </a:p>
        </p:txBody>
      </p:sp>
      <p:sp>
        <p:nvSpPr>
          <p:cNvPr id="16" name="Rectangle 16"/>
          <p:cNvSpPr>
            <a:spLocks noGrp="1" noChangeArrowheads="1"/>
          </p:cNvSpPr>
          <p:nvPr>
            <p:ph type="dt" sz="quarter" idx="10"/>
          </p:nvPr>
        </p:nvSpPr>
        <p:spPr>
          <a:xfrm>
            <a:off x="439739" y="5989638"/>
            <a:ext cx="1905000" cy="457200"/>
          </a:xfrm>
        </p:spPr>
        <p:txBody>
          <a:bodyPr/>
          <a:lstStyle>
            <a:lvl1pPr>
              <a:defRPr/>
            </a:lvl1pPr>
          </a:lstStyle>
          <a:p>
            <a:pPr>
              <a:defRPr/>
            </a:pPr>
            <a:fld id="{649636FB-6C32-49BD-8BDA-4FCD28DF8031}" type="datetime1">
              <a:rPr lang="it-IT" smtClean="0">
                <a:solidFill>
                  <a:srgbClr val="F8F8F8"/>
                </a:solidFill>
              </a:rPr>
              <a:pPr>
                <a:defRPr/>
              </a:pPr>
              <a:t>04/03/2016</a:t>
            </a:fld>
            <a:endParaRPr lang="it-IT">
              <a:solidFill>
                <a:srgbClr val="F8F8F8"/>
              </a:solidFill>
            </a:endParaRPr>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it-IT">
              <a:solidFill>
                <a:srgbClr val="F8F8F8"/>
              </a:solidFill>
            </a:endParaRPr>
          </a:p>
        </p:txBody>
      </p:sp>
      <p:sp>
        <p:nvSpPr>
          <p:cNvPr id="18" name="Rectangle 18"/>
          <p:cNvSpPr>
            <a:spLocks noGrp="1" noChangeArrowheads="1"/>
          </p:cNvSpPr>
          <p:nvPr>
            <p:ph type="sldNum" sz="quarter" idx="12"/>
          </p:nvPr>
        </p:nvSpPr>
        <p:spPr>
          <a:xfrm>
            <a:off x="6800851" y="5978525"/>
            <a:ext cx="1905000" cy="457200"/>
          </a:xfrm>
        </p:spPr>
        <p:txBody>
          <a:bodyPr/>
          <a:lstStyle>
            <a:lvl1pPr>
              <a:defRPr/>
            </a:lvl1pPr>
          </a:lstStyle>
          <a:p>
            <a:pPr>
              <a:defRPr/>
            </a:pPr>
            <a:fld id="{6631D2BB-BBD1-43C7-86FA-64FE9F76BA64}" type="slidenum">
              <a:rPr lang="it-IT">
                <a:solidFill>
                  <a:srgbClr val="F8F8F8"/>
                </a:solidFill>
              </a:rPr>
              <a:pPr>
                <a:defRPr/>
              </a:pPr>
              <a:t>‹N›</a:t>
            </a:fld>
            <a:endParaRPr lang="it-IT">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110F8E04-8751-4FC2-A1F6-2300A6FFDBD9}"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47880CC-B66C-4BBC-B3D7-30CCAEC459C6}"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9"/>
          <p:cNvSpPr>
            <a:spLocks noGrp="1" noChangeArrowheads="1"/>
          </p:cNvSpPr>
          <p:nvPr>
            <p:ph type="dt" sz="half" idx="10"/>
          </p:nvPr>
        </p:nvSpPr>
        <p:spPr/>
        <p:txBody>
          <a:bodyPr/>
          <a:lstStyle>
            <a:lvl1pPr>
              <a:defRPr/>
            </a:lvl1pPr>
          </a:lstStyle>
          <a:p>
            <a:pPr>
              <a:defRPr/>
            </a:pPr>
            <a:fld id="{DE5A1ECC-B7D6-4D98-A820-49278C3604D7}"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D0FFB2B1-225C-429F-A741-3FD6BD31C64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5"/>
          <p:cNvSpPr>
            <a:spLocks noGrp="1" noChangeArrowheads="1"/>
          </p:cNvSpPr>
          <p:nvPr>
            <p:ph type="dt" sz="half" idx="10"/>
          </p:nvPr>
        </p:nvSpPr>
        <p:spPr/>
        <p:txBody>
          <a:bodyPr/>
          <a:lstStyle>
            <a:lvl1pPr>
              <a:defRPr/>
            </a:lvl1pPr>
          </a:lstStyle>
          <a:p>
            <a:pPr>
              <a:defRPr/>
            </a:pPr>
            <a:endParaRPr lang="it-IT"/>
          </a:p>
        </p:txBody>
      </p:sp>
      <p:sp>
        <p:nvSpPr>
          <p:cNvPr id="6" name="Rectangle 26"/>
          <p:cNvSpPr>
            <a:spLocks noGrp="1" noChangeArrowheads="1"/>
          </p:cNvSpPr>
          <p:nvPr>
            <p:ph type="ftr" sz="quarter" idx="11"/>
          </p:nvPr>
        </p:nvSpPr>
        <p:spPr/>
        <p:txBody>
          <a:bodyPr/>
          <a:lstStyle>
            <a:lvl1pPr>
              <a:defRPr/>
            </a:lvl1pPr>
          </a:lstStyle>
          <a:p>
            <a:pPr>
              <a:defRPr/>
            </a:pPr>
            <a:endParaRPr lang="it-IT"/>
          </a:p>
        </p:txBody>
      </p:sp>
      <p:sp>
        <p:nvSpPr>
          <p:cNvPr id="7" name="Rectangle 27"/>
          <p:cNvSpPr>
            <a:spLocks noGrp="1" noChangeArrowheads="1"/>
          </p:cNvSpPr>
          <p:nvPr>
            <p:ph type="sldNum" sz="quarter" idx="12"/>
          </p:nvPr>
        </p:nvSpPr>
        <p:spPr/>
        <p:txBody>
          <a:bodyPr/>
          <a:lstStyle>
            <a:lvl1pPr>
              <a:defRPr/>
            </a:lvl1pPr>
          </a:lstStyle>
          <a:p>
            <a:pPr>
              <a:defRPr/>
            </a:pPr>
            <a:fld id="{906EC9F9-6C0E-4D42-94D5-5C58DF5CBDBF}" type="slidenum">
              <a:rPr lang="it-IT"/>
              <a:pPr>
                <a:defRPr/>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B08DBAC8-1D36-4848-BB15-557520841803}"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7135E6E0-13CE-4053-90AB-9BA2A3B29D5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9"/>
          <p:cNvSpPr>
            <a:spLocks noGrp="1" noChangeArrowheads="1"/>
          </p:cNvSpPr>
          <p:nvPr>
            <p:ph type="dt" sz="half" idx="10"/>
          </p:nvPr>
        </p:nvSpPr>
        <p:spPr/>
        <p:txBody>
          <a:bodyPr/>
          <a:lstStyle>
            <a:lvl1pPr>
              <a:defRPr/>
            </a:lvl1pPr>
          </a:lstStyle>
          <a:p>
            <a:pPr>
              <a:defRPr/>
            </a:pPr>
            <a:fld id="{59FE3990-8710-4C73-B926-B69464869BAC}" type="datetime1">
              <a:rPr lang="it-IT" smtClean="0">
                <a:solidFill>
                  <a:srgbClr val="F8F8F8"/>
                </a:solidFill>
              </a:rPr>
              <a:pPr>
                <a:defRPr/>
              </a:pPr>
              <a:t>04/03/2016</a:t>
            </a:fld>
            <a:endParaRPr lang="it-IT">
              <a:solidFill>
                <a:srgbClr val="F8F8F8"/>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DC5DF019-01A4-41AC-A95D-4516594D7D1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9"/>
          <p:cNvSpPr>
            <a:spLocks noGrp="1" noChangeArrowheads="1"/>
          </p:cNvSpPr>
          <p:nvPr>
            <p:ph type="dt" sz="half" idx="10"/>
          </p:nvPr>
        </p:nvSpPr>
        <p:spPr/>
        <p:txBody>
          <a:bodyPr/>
          <a:lstStyle>
            <a:lvl1pPr>
              <a:defRPr/>
            </a:lvl1pPr>
          </a:lstStyle>
          <a:p>
            <a:pPr>
              <a:defRPr/>
            </a:pPr>
            <a:fld id="{B8202EC3-983D-4CE3-9B27-3F52B0B97097}" type="datetime1">
              <a:rPr lang="it-IT" smtClean="0">
                <a:solidFill>
                  <a:srgbClr val="F8F8F8"/>
                </a:solidFill>
              </a:rPr>
              <a:pPr>
                <a:defRPr/>
              </a:pPr>
              <a:t>04/03/2016</a:t>
            </a:fld>
            <a:endParaRPr lang="it-IT">
              <a:solidFill>
                <a:srgbClr val="F8F8F8"/>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09926886-0ACC-4BF5-AC62-D4EB92CA9C79}"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fld id="{5F1A0C56-68F0-470B-AFEE-F16DDA2F0FF1}" type="datetime1">
              <a:rPr lang="it-IT" smtClean="0">
                <a:solidFill>
                  <a:srgbClr val="F8F8F8"/>
                </a:solidFill>
              </a:rPr>
              <a:pPr>
                <a:defRPr/>
              </a:pPr>
              <a:t>04/03/2016</a:t>
            </a:fld>
            <a:endParaRPr lang="it-IT">
              <a:solidFill>
                <a:srgbClr val="F8F8F8"/>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7CFF5F2C-C6C9-4521-8527-49FA2BC9B5AE}"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fld id="{8B635668-772E-461C-B3E0-2E76475CC3FB}"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85CDF94E-7E2C-4766-A8A0-BB9BDF4D32AD}"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fld id="{62717581-A2E9-4D89-BCFD-9143EB570FC5}"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434D553F-9A31-4721-8955-546FFD0B6C78}"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2AC72200-7E72-4BF6-BCB4-B81A0836CDE2}"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B6548D8F-AB51-4E33-8A2A-78B5DE098E7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1" y="609600"/>
            <a:ext cx="567690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A43C1FD8-032B-44F9-8D06-949B4F213F5A}"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43200783-F7B4-4519-B473-097614AD817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752600"/>
            <a:ext cx="3810000" cy="4191000"/>
          </a:xfrm>
        </p:spPr>
        <p:txBody>
          <a:bodyPr/>
          <a:lstStyle/>
          <a:p>
            <a:pPr lvl="0"/>
            <a:endParaRPr lang="it-IT" noProof="0" smtClean="0"/>
          </a:p>
        </p:txBody>
      </p:sp>
      <p:sp>
        <p:nvSpPr>
          <p:cNvPr id="5" name="Rectangle 19"/>
          <p:cNvSpPr>
            <a:spLocks noGrp="1" noChangeArrowheads="1"/>
          </p:cNvSpPr>
          <p:nvPr>
            <p:ph type="dt" sz="half" idx="10"/>
          </p:nvPr>
        </p:nvSpPr>
        <p:spPr/>
        <p:txBody>
          <a:bodyPr/>
          <a:lstStyle>
            <a:lvl1pPr>
              <a:defRPr/>
            </a:lvl1pPr>
          </a:lstStyle>
          <a:p>
            <a:pPr>
              <a:defRPr/>
            </a:pPr>
            <a:fld id="{9425FA24-7299-460D-88B7-5C6DB55BC74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E893A969-CB06-4D82-BE30-F08A38589455}"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376983FC-2840-4A83-817B-F48C79EE801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5512D56B-3EB3-47BB-8510-AF93313EC23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5"/>
          <p:cNvSpPr>
            <a:spLocks noGrp="1" noChangeArrowheads="1"/>
          </p:cNvSpPr>
          <p:nvPr>
            <p:ph type="dt" sz="half" idx="10"/>
          </p:nvPr>
        </p:nvSpPr>
        <p:spPr/>
        <p:txBody>
          <a:bodyPr/>
          <a:lstStyle>
            <a:lvl1pPr>
              <a:defRPr/>
            </a:lvl1pPr>
          </a:lstStyle>
          <a:p>
            <a:pPr>
              <a:defRPr/>
            </a:pPr>
            <a:endParaRPr lang="it-IT"/>
          </a:p>
        </p:txBody>
      </p:sp>
      <p:sp>
        <p:nvSpPr>
          <p:cNvPr id="8" name="Rectangle 26"/>
          <p:cNvSpPr>
            <a:spLocks noGrp="1" noChangeArrowheads="1"/>
          </p:cNvSpPr>
          <p:nvPr>
            <p:ph type="ftr" sz="quarter" idx="11"/>
          </p:nvPr>
        </p:nvSpPr>
        <p:spPr/>
        <p:txBody>
          <a:bodyPr/>
          <a:lstStyle>
            <a:lvl1pPr>
              <a:defRPr/>
            </a:lvl1pPr>
          </a:lstStyle>
          <a:p>
            <a:pPr>
              <a:defRPr/>
            </a:pPr>
            <a:endParaRPr lang="it-IT"/>
          </a:p>
        </p:txBody>
      </p:sp>
      <p:sp>
        <p:nvSpPr>
          <p:cNvPr id="9" name="Rectangle 27"/>
          <p:cNvSpPr>
            <a:spLocks noGrp="1" noChangeArrowheads="1"/>
          </p:cNvSpPr>
          <p:nvPr>
            <p:ph type="sldNum" sz="quarter" idx="12"/>
          </p:nvPr>
        </p:nvSpPr>
        <p:spPr/>
        <p:txBody>
          <a:bodyPr/>
          <a:lstStyle>
            <a:lvl1pPr>
              <a:defRPr/>
            </a:lvl1pPr>
          </a:lstStyle>
          <a:p>
            <a:pPr>
              <a:defRPr/>
            </a:pPr>
            <a:fld id="{8CF9A9FF-A4AC-4571-AA88-34CDCE82A7B0}" type="slidenum">
              <a:rPr lang="it-IT"/>
              <a:pPr>
                <a:defRPr/>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E941AFDE-D232-4B1C-95BB-D2F50D699D7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A913231-388D-4ADC-AC34-DA7BC6926C8C}"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Freeform 2"/>
          <p:cNvSpPr>
            <a:spLocks/>
          </p:cNvSpPr>
          <p:nvPr/>
        </p:nvSpPr>
        <p:spPr bwMode="auto">
          <a:xfrm>
            <a:off x="3024188" y="46038"/>
            <a:ext cx="3144837" cy="1046162"/>
          </a:xfrm>
          <a:custGeom>
            <a:avLst/>
            <a:gdLst/>
            <a:ahLst/>
            <a:cxnLst>
              <a:cxn ang="0">
                <a:pos x="26" y="107"/>
              </a:cxn>
              <a:cxn ang="0">
                <a:pos x="42" y="100"/>
              </a:cxn>
              <a:cxn ang="0">
                <a:pos x="717" y="100"/>
              </a:cxn>
              <a:cxn ang="0">
                <a:pos x="767" y="64"/>
              </a:cxn>
              <a:cxn ang="0">
                <a:pos x="801" y="44"/>
              </a:cxn>
              <a:cxn ang="0">
                <a:pos x="835" y="28"/>
              </a:cxn>
              <a:cxn ang="0">
                <a:pos x="877" y="18"/>
              </a:cxn>
              <a:cxn ang="0">
                <a:pos x="917" y="9"/>
              </a:cxn>
              <a:cxn ang="0">
                <a:pos x="960" y="4"/>
              </a:cxn>
              <a:cxn ang="0">
                <a:pos x="1014" y="0"/>
              </a:cxn>
              <a:cxn ang="0">
                <a:pos x="1076" y="9"/>
              </a:cxn>
              <a:cxn ang="0">
                <a:pos x="1133" y="24"/>
              </a:cxn>
              <a:cxn ang="0">
                <a:pos x="1174" y="44"/>
              </a:cxn>
              <a:cxn ang="0">
                <a:pos x="1219" y="64"/>
              </a:cxn>
              <a:cxn ang="0">
                <a:pos x="1247" y="82"/>
              </a:cxn>
              <a:cxn ang="0">
                <a:pos x="1273" y="103"/>
              </a:cxn>
              <a:cxn ang="0">
                <a:pos x="1919" y="100"/>
              </a:cxn>
              <a:cxn ang="0">
                <a:pos x="1941" y="105"/>
              </a:cxn>
              <a:cxn ang="0">
                <a:pos x="1956" y="116"/>
              </a:cxn>
              <a:cxn ang="0">
                <a:pos x="1970" y="146"/>
              </a:cxn>
              <a:cxn ang="0">
                <a:pos x="1978" y="180"/>
              </a:cxn>
              <a:cxn ang="0">
                <a:pos x="1980" y="220"/>
              </a:cxn>
              <a:cxn ang="0">
                <a:pos x="1980" y="559"/>
              </a:cxn>
              <a:cxn ang="0">
                <a:pos x="1284" y="560"/>
              </a:cxn>
              <a:cxn ang="0">
                <a:pos x="1112" y="656"/>
              </a:cxn>
              <a:cxn ang="0">
                <a:pos x="829" y="658"/>
              </a:cxn>
              <a:cxn ang="0">
                <a:pos x="694" y="554"/>
              </a:cxn>
              <a:cxn ang="0">
                <a:pos x="74" y="559"/>
              </a:cxn>
              <a:cxn ang="0">
                <a:pos x="0" y="559"/>
              </a:cxn>
              <a:cxn ang="0">
                <a:pos x="0" y="243"/>
              </a:cxn>
              <a:cxn ang="0">
                <a:pos x="0" y="196"/>
              </a:cxn>
              <a:cxn ang="0">
                <a:pos x="8" y="151"/>
              </a:cxn>
              <a:cxn ang="0">
                <a:pos x="15" y="128"/>
              </a:cxn>
              <a:cxn ang="0">
                <a:pos x="26" y="10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5" name="Oval 3"/>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w="9525">
            <a:noFill/>
            <a:round/>
            <a:headEnd/>
            <a:tailEnd/>
          </a:ln>
          <a:effectLst/>
        </p:spPr>
        <p:txBody>
          <a:bodyPr/>
          <a:lstStyle/>
          <a:p>
            <a:pPr algn="ctr">
              <a:defRPr/>
            </a:pPr>
            <a:endParaRPr kumimoji="1" lang="it-IT">
              <a:solidFill>
                <a:srgbClr val="FFFFCC"/>
              </a:solidFill>
              <a:latin typeface="Tahoma" pitchFamily="34" charset="0"/>
              <a:cs typeface="+mn-cs"/>
            </a:endParaRPr>
          </a:p>
        </p:txBody>
      </p:sp>
      <p:sp>
        <p:nvSpPr>
          <p:cNvPr id="6" name="Freeform 4"/>
          <p:cNvSpPr>
            <a:spLocks/>
          </p:cNvSpPr>
          <p:nvPr/>
        </p:nvSpPr>
        <p:spPr bwMode="auto">
          <a:xfrm>
            <a:off x="3022600" y="684213"/>
            <a:ext cx="3146425" cy="485775"/>
          </a:xfrm>
          <a:custGeom>
            <a:avLst/>
            <a:gdLst/>
            <a:ahLst/>
            <a:cxnLst>
              <a:cxn ang="0">
                <a:pos x="96" y="68"/>
              </a:cxn>
              <a:cxn ang="0">
                <a:pos x="156" y="68"/>
              </a:cxn>
              <a:cxn ang="0">
                <a:pos x="203" y="101"/>
              </a:cxn>
              <a:cxn ang="0">
                <a:pos x="279" y="82"/>
              </a:cxn>
              <a:cxn ang="0">
                <a:pos x="366" y="71"/>
              </a:cxn>
              <a:cxn ang="0">
                <a:pos x="427" y="92"/>
              </a:cxn>
              <a:cxn ang="0">
                <a:pos x="493" y="82"/>
              </a:cxn>
              <a:cxn ang="0">
                <a:pos x="599" y="87"/>
              </a:cxn>
              <a:cxn ang="0">
                <a:pos x="667" y="101"/>
              </a:cxn>
              <a:cxn ang="0">
                <a:pos x="766" y="128"/>
              </a:cxn>
              <a:cxn ang="0">
                <a:pos x="814" y="158"/>
              </a:cxn>
              <a:cxn ang="0">
                <a:pos x="850" y="208"/>
              </a:cxn>
              <a:cxn ang="0">
                <a:pos x="917" y="206"/>
              </a:cxn>
              <a:cxn ang="0">
                <a:pos x="979" y="222"/>
              </a:cxn>
              <a:cxn ang="0">
                <a:pos x="1033" y="210"/>
              </a:cxn>
              <a:cxn ang="0">
                <a:pos x="1091" y="194"/>
              </a:cxn>
              <a:cxn ang="0">
                <a:pos x="1156" y="162"/>
              </a:cxn>
              <a:cxn ang="0">
                <a:pos x="1220" y="109"/>
              </a:cxn>
              <a:cxn ang="0">
                <a:pos x="1291" y="83"/>
              </a:cxn>
              <a:cxn ang="0">
                <a:pos x="1339" y="90"/>
              </a:cxn>
              <a:cxn ang="0">
                <a:pos x="1398" y="91"/>
              </a:cxn>
              <a:cxn ang="0">
                <a:pos x="1480" y="111"/>
              </a:cxn>
              <a:cxn ang="0">
                <a:pos x="1527" y="82"/>
              </a:cxn>
              <a:cxn ang="0">
                <a:pos x="1569" y="88"/>
              </a:cxn>
              <a:cxn ang="0">
                <a:pos x="1642" y="53"/>
              </a:cxn>
              <a:cxn ang="0">
                <a:pos x="1687" y="57"/>
              </a:cxn>
              <a:cxn ang="0">
                <a:pos x="1739" y="11"/>
              </a:cxn>
              <a:cxn ang="0">
                <a:pos x="1792" y="51"/>
              </a:cxn>
              <a:cxn ang="0">
                <a:pos x="1847" y="0"/>
              </a:cxn>
              <a:cxn ang="0">
                <a:pos x="1896" y="61"/>
              </a:cxn>
              <a:cxn ang="0">
                <a:pos x="1946" y="26"/>
              </a:cxn>
              <a:cxn ang="0">
                <a:pos x="1981" y="46"/>
              </a:cxn>
              <a:cxn ang="0">
                <a:pos x="1304" y="230"/>
              </a:cxn>
              <a:cxn ang="0">
                <a:pos x="893" y="305"/>
              </a:cxn>
              <a:cxn ang="0">
                <a:pos x="699" y="157"/>
              </a:cxn>
              <a:cxn ang="0">
                <a:pos x="0" y="31"/>
              </a:cxn>
              <a:cxn ang="0">
                <a:pos x="29" y="53"/>
              </a:cxn>
              <a:cxn ang="0">
                <a:pos x="68" y="61"/>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7" name="Freeform 5"/>
          <p:cNvSpPr>
            <a:spLocks/>
          </p:cNvSpPr>
          <p:nvPr/>
        </p:nvSpPr>
        <p:spPr bwMode="auto">
          <a:xfrm>
            <a:off x="3022600" y="771525"/>
            <a:ext cx="3146425" cy="490538"/>
          </a:xfrm>
          <a:custGeom>
            <a:avLst/>
            <a:gdLst/>
            <a:ahLst/>
            <a:cxnLst>
              <a:cxn ang="0">
                <a:pos x="42" y="200"/>
              </a:cxn>
              <a:cxn ang="0">
                <a:pos x="714" y="201"/>
              </a:cxn>
              <a:cxn ang="0">
                <a:pos x="772" y="249"/>
              </a:cxn>
              <a:cxn ang="0">
                <a:pos x="844" y="281"/>
              </a:cxn>
              <a:cxn ang="0">
                <a:pos x="932" y="301"/>
              </a:cxn>
              <a:cxn ang="0">
                <a:pos x="1065" y="301"/>
              </a:cxn>
              <a:cxn ang="0">
                <a:pos x="1221" y="253"/>
              </a:cxn>
              <a:cxn ang="0">
                <a:pos x="1287" y="200"/>
              </a:cxn>
              <a:cxn ang="0">
                <a:pos x="1942" y="199"/>
              </a:cxn>
              <a:cxn ang="0">
                <a:pos x="1971" y="184"/>
              </a:cxn>
              <a:cxn ang="0">
                <a:pos x="1981" y="155"/>
              </a:cxn>
              <a:cxn ang="0">
                <a:pos x="1964" y="0"/>
              </a:cxn>
              <a:cxn ang="0">
                <a:pos x="1946" y="29"/>
              </a:cxn>
              <a:cxn ang="0">
                <a:pos x="1931" y="53"/>
              </a:cxn>
              <a:cxn ang="0">
                <a:pos x="1897" y="38"/>
              </a:cxn>
              <a:cxn ang="0">
                <a:pos x="1856" y="23"/>
              </a:cxn>
              <a:cxn ang="0">
                <a:pos x="1805" y="53"/>
              </a:cxn>
              <a:cxn ang="0">
                <a:pos x="1771" y="38"/>
              </a:cxn>
              <a:cxn ang="0">
                <a:pos x="1727" y="31"/>
              </a:cxn>
              <a:cxn ang="0">
                <a:pos x="1705" y="61"/>
              </a:cxn>
              <a:cxn ang="0">
                <a:pos x="1660" y="53"/>
              </a:cxn>
              <a:cxn ang="0">
                <a:pos x="1597" y="61"/>
              </a:cxn>
              <a:cxn ang="0">
                <a:pos x="1538" y="53"/>
              </a:cxn>
              <a:cxn ang="0">
                <a:pos x="1479" y="76"/>
              </a:cxn>
              <a:cxn ang="0">
                <a:pos x="1429" y="55"/>
              </a:cxn>
              <a:cxn ang="0">
                <a:pos x="1344" y="72"/>
              </a:cxn>
              <a:cxn ang="0">
                <a:pos x="1281" y="69"/>
              </a:cxn>
              <a:cxn ang="0">
                <a:pos x="1242" y="130"/>
              </a:cxn>
              <a:cxn ang="0">
                <a:pos x="1214" y="178"/>
              </a:cxn>
              <a:cxn ang="0">
                <a:pos x="1156" y="196"/>
              </a:cxn>
              <a:cxn ang="0">
                <a:pos x="1106" y="213"/>
              </a:cxn>
              <a:cxn ang="0">
                <a:pos x="1005" y="221"/>
              </a:cxn>
              <a:cxn ang="0">
                <a:pos x="883" y="233"/>
              </a:cxn>
              <a:cxn ang="0">
                <a:pos x="792" y="186"/>
              </a:cxn>
              <a:cxn ang="0">
                <a:pos x="721" y="91"/>
              </a:cxn>
              <a:cxn ang="0">
                <a:pos x="634" y="76"/>
              </a:cxn>
              <a:cxn ang="0">
                <a:pos x="526" y="53"/>
              </a:cxn>
              <a:cxn ang="0">
                <a:pos x="415" y="38"/>
              </a:cxn>
              <a:cxn ang="0">
                <a:pos x="339" y="57"/>
              </a:cxn>
              <a:cxn ang="0">
                <a:pos x="295" y="51"/>
              </a:cxn>
              <a:cxn ang="0">
                <a:pos x="231" y="59"/>
              </a:cxn>
              <a:cxn ang="0">
                <a:pos x="162" y="57"/>
              </a:cxn>
              <a:cxn ang="0">
                <a:pos x="90" y="70"/>
              </a:cxn>
              <a:cxn ang="0">
                <a:pos x="18" y="61"/>
              </a:cxn>
              <a:cxn ang="0">
                <a:pos x="2" y="120"/>
              </a:cxn>
              <a:cxn ang="0">
                <a:pos x="14" y="190"/>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8" name="Freeform 6"/>
          <p:cNvSpPr>
            <a:spLocks/>
          </p:cNvSpPr>
          <p:nvPr/>
        </p:nvSpPr>
        <p:spPr bwMode="auto">
          <a:xfrm>
            <a:off x="3044825" y="850900"/>
            <a:ext cx="3086100" cy="365125"/>
          </a:xfrm>
          <a:custGeom>
            <a:avLst/>
            <a:gdLst/>
            <a:ahLst/>
            <a:cxnLst>
              <a:cxn ang="0">
                <a:pos x="477" y="72"/>
              </a:cxn>
              <a:cxn ang="0">
                <a:pos x="348" y="81"/>
              </a:cxn>
              <a:cxn ang="0">
                <a:pos x="154" y="81"/>
              </a:cxn>
              <a:cxn ang="0">
                <a:pos x="64" y="79"/>
              </a:cxn>
              <a:cxn ang="0">
                <a:pos x="12" y="58"/>
              </a:cxn>
              <a:cxn ang="0">
                <a:pos x="0" y="74"/>
              </a:cxn>
              <a:cxn ang="0">
                <a:pos x="73" y="103"/>
              </a:cxn>
              <a:cxn ang="0">
                <a:pos x="163" y="101"/>
              </a:cxn>
              <a:cxn ang="0">
                <a:pos x="212" y="105"/>
              </a:cxn>
              <a:cxn ang="0">
                <a:pos x="324" y="109"/>
              </a:cxn>
              <a:cxn ang="0">
                <a:pos x="541" y="101"/>
              </a:cxn>
              <a:cxn ang="0">
                <a:pos x="698" y="103"/>
              </a:cxn>
              <a:cxn ang="0">
                <a:pos x="769" y="168"/>
              </a:cxn>
              <a:cxn ang="0">
                <a:pos x="885" y="218"/>
              </a:cxn>
              <a:cxn ang="0">
                <a:pos x="1018" y="229"/>
              </a:cxn>
              <a:cxn ang="0">
                <a:pos x="1154" y="194"/>
              </a:cxn>
              <a:cxn ang="0">
                <a:pos x="1246" y="131"/>
              </a:cxn>
              <a:cxn ang="0">
                <a:pos x="1311" y="107"/>
              </a:cxn>
              <a:cxn ang="0">
                <a:pos x="1485" y="109"/>
              </a:cxn>
              <a:cxn ang="0">
                <a:pos x="1618" y="107"/>
              </a:cxn>
              <a:cxn ang="0">
                <a:pos x="1773" y="107"/>
              </a:cxn>
              <a:cxn ang="0">
                <a:pos x="1919" y="111"/>
              </a:cxn>
              <a:cxn ang="0">
                <a:pos x="1943" y="54"/>
              </a:cxn>
              <a:cxn ang="0">
                <a:pos x="1919" y="60"/>
              </a:cxn>
              <a:cxn ang="0">
                <a:pos x="1857" y="95"/>
              </a:cxn>
              <a:cxn ang="0">
                <a:pos x="1687" y="91"/>
              </a:cxn>
              <a:cxn ang="0">
                <a:pos x="1491" y="93"/>
              </a:cxn>
              <a:cxn ang="0">
                <a:pos x="1349" y="99"/>
              </a:cxn>
              <a:cxn ang="0">
                <a:pos x="1291" y="85"/>
              </a:cxn>
              <a:cxn ang="0">
                <a:pos x="1283" y="52"/>
              </a:cxn>
              <a:cxn ang="0">
                <a:pos x="1265" y="36"/>
              </a:cxn>
              <a:cxn ang="0">
                <a:pos x="1205" y="115"/>
              </a:cxn>
              <a:cxn ang="0">
                <a:pos x="1139" y="162"/>
              </a:cxn>
              <a:cxn ang="0">
                <a:pos x="1063" y="180"/>
              </a:cxn>
              <a:cxn ang="0">
                <a:pos x="980" y="198"/>
              </a:cxn>
              <a:cxn ang="0">
                <a:pos x="883" y="176"/>
              </a:cxn>
              <a:cxn ang="0">
                <a:pos x="825" y="149"/>
              </a:cxn>
              <a:cxn ang="0">
                <a:pos x="771" y="137"/>
              </a:cxn>
              <a:cxn ang="0">
                <a:pos x="730" y="99"/>
              </a:cxn>
              <a:cxn ang="0">
                <a:pos x="685" y="38"/>
              </a:cxn>
              <a:cxn ang="0">
                <a:pos x="655" y="68"/>
              </a:cxn>
              <a:cxn ang="0">
                <a:pos x="537" y="77"/>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9" name="Freeform 7"/>
          <p:cNvSpPr>
            <a:spLocks/>
          </p:cNvSpPr>
          <p:nvPr/>
        </p:nvSpPr>
        <p:spPr bwMode="auto">
          <a:xfrm>
            <a:off x="5057775" y="358775"/>
            <a:ext cx="193675" cy="649288"/>
          </a:xfrm>
          <a:custGeom>
            <a:avLst/>
            <a:gdLst/>
            <a:ahLst/>
            <a:cxnLst>
              <a:cxn ang="0">
                <a:pos x="82" y="10"/>
              </a:cxn>
              <a:cxn ang="0">
                <a:pos x="75" y="40"/>
              </a:cxn>
              <a:cxn ang="0">
                <a:pos x="121" y="44"/>
              </a:cxn>
              <a:cxn ang="0">
                <a:pos x="103" y="98"/>
              </a:cxn>
              <a:cxn ang="0">
                <a:pos x="105" y="140"/>
              </a:cxn>
              <a:cxn ang="0">
                <a:pos x="116" y="176"/>
              </a:cxn>
              <a:cxn ang="0">
                <a:pos x="97" y="214"/>
              </a:cxn>
              <a:cxn ang="0">
                <a:pos x="90" y="252"/>
              </a:cxn>
              <a:cxn ang="0">
                <a:pos x="82" y="290"/>
              </a:cxn>
              <a:cxn ang="0">
                <a:pos x="66" y="316"/>
              </a:cxn>
              <a:cxn ang="0">
                <a:pos x="51" y="342"/>
              </a:cxn>
              <a:cxn ang="0">
                <a:pos x="32" y="368"/>
              </a:cxn>
              <a:cxn ang="0">
                <a:pos x="21" y="386"/>
              </a:cxn>
              <a:cxn ang="0">
                <a:pos x="0" y="408"/>
              </a:cxn>
              <a:cxn ang="0">
                <a:pos x="12" y="368"/>
              </a:cxn>
              <a:cxn ang="0">
                <a:pos x="38" y="340"/>
              </a:cxn>
              <a:cxn ang="0">
                <a:pos x="34" y="308"/>
              </a:cxn>
              <a:cxn ang="0">
                <a:pos x="58" y="268"/>
              </a:cxn>
              <a:cxn ang="0">
                <a:pos x="71" y="220"/>
              </a:cxn>
              <a:cxn ang="0">
                <a:pos x="64" y="174"/>
              </a:cxn>
              <a:cxn ang="0">
                <a:pos x="69" y="136"/>
              </a:cxn>
              <a:cxn ang="0">
                <a:pos x="64" y="110"/>
              </a:cxn>
              <a:cxn ang="0">
                <a:pos x="30" y="58"/>
              </a:cxn>
              <a:cxn ang="0">
                <a:pos x="10" y="6"/>
              </a:cxn>
              <a:cxn ang="0">
                <a:pos x="79" y="0"/>
              </a:cxn>
              <a:cxn ang="0">
                <a:pos x="82" y="10"/>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10" name="Freeform 8"/>
          <p:cNvSpPr>
            <a:spLocks/>
          </p:cNvSpPr>
          <p:nvPr/>
        </p:nvSpPr>
        <p:spPr bwMode="auto">
          <a:xfrm>
            <a:off x="3052763" y="4763"/>
            <a:ext cx="3092450" cy="642937"/>
          </a:xfrm>
          <a:custGeom>
            <a:avLst/>
            <a:gdLst/>
            <a:ahLst/>
            <a:cxnLst>
              <a:cxn ang="0">
                <a:pos x="0" y="405"/>
              </a:cxn>
              <a:cxn ang="0">
                <a:pos x="8" y="238"/>
              </a:cxn>
              <a:cxn ang="0">
                <a:pos x="37" y="199"/>
              </a:cxn>
              <a:cxn ang="0">
                <a:pos x="88" y="224"/>
              </a:cxn>
              <a:cxn ang="0">
                <a:pos x="135" y="195"/>
              </a:cxn>
              <a:cxn ang="0">
                <a:pos x="185" y="222"/>
              </a:cxn>
              <a:cxn ang="0">
                <a:pos x="242" y="222"/>
              </a:cxn>
              <a:cxn ang="0">
                <a:pos x="330" y="211"/>
              </a:cxn>
              <a:cxn ang="0">
                <a:pos x="395" y="186"/>
              </a:cxn>
              <a:cxn ang="0">
                <a:pos x="458" y="211"/>
              </a:cxn>
              <a:cxn ang="0">
                <a:pos x="495" y="219"/>
              </a:cxn>
              <a:cxn ang="0">
                <a:pos x="573" y="210"/>
              </a:cxn>
              <a:cxn ang="0">
                <a:pos x="712" y="184"/>
              </a:cxn>
              <a:cxn ang="0">
                <a:pos x="791" y="124"/>
              </a:cxn>
              <a:cxn ang="0">
                <a:pos x="776" y="181"/>
              </a:cxn>
              <a:cxn ang="0">
                <a:pos x="842" y="203"/>
              </a:cxn>
              <a:cxn ang="0">
                <a:pos x="887" y="243"/>
              </a:cxn>
              <a:cxn ang="0">
                <a:pos x="929" y="275"/>
              </a:cxn>
              <a:cxn ang="0">
                <a:pos x="955" y="275"/>
              </a:cxn>
              <a:cxn ang="0">
                <a:pos x="921" y="223"/>
              </a:cxn>
              <a:cxn ang="0">
                <a:pos x="889" y="156"/>
              </a:cxn>
              <a:cxn ang="0">
                <a:pos x="867" y="122"/>
              </a:cxn>
              <a:cxn ang="0">
                <a:pos x="910" y="90"/>
              </a:cxn>
              <a:cxn ang="0">
                <a:pos x="849" y="80"/>
              </a:cxn>
              <a:cxn ang="0">
                <a:pos x="951" y="58"/>
              </a:cxn>
              <a:cxn ang="0">
                <a:pos x="1072" y="78"/>
              </a:cxn>
              <a:cxn ang="0">
                <a:pos x="1142" y="86"/>
              </a:cxn>
              <a:cxn ang="0">
                <a:pos x="1225" y="164"/>
              </a:cxn>
              <a:cxn ang="0">
                <a:pos x="1313" y="214"/>
              </a:cxn>
              <a:cxn ang="0">
                <a:pos x="1394" y="217"/>
              </a:cxn>
              <a:cxn ang="0">
                <a:pos x="1471" y="195"/>
              </a:cxn>
              <a:cxn ang="0">
                <a:pos x="1517" y="214"/>
              </a:cxn>
              <a:cxn ang="0">
                <a:pos x="1555" y="198"/>
              </a:cxn>
              <a:cxn ang="0">
                <a:pos x="1608" y="224"/>
              </a:cxn>
              <a:cxn ang="0">
                <a:pos x="1651" y="222"/>
              </a:cxn>
              <a:cxn ang="0">
                <a:pos x="1686" y="199"/>
              </a:cxn>
              <a:cxn ang="0">
                <a:pos x="1742" y="225"/>
              </a:cxn>
              <a:cxn ang="0">
                <a:pos x="1789" y="214"/>
              </a:cxn>
              <a:cxn ang="0">
                <a:pos x="1830" y="229"/>
              </a:cxn>
              <a:cxn ang="0">
                <a:pos x="1898" y="211"/>
              </a:cxn>
              <a:cxn ang="0">
                <a:pos x="1936" y="254"/>
              </a:cxn>
              <a:cxn ang="0">
                <a:pos x="1948" y="238"/>
              </a:cxn>
              <a:cxn ang="0">
                <a:pos x="1940" y="170"/>
              </a:cxn>
              <a:cxn ang="0">
                <a:pos x="1881" y="140"/>
              </a:cxn>
              <a:cxn ang="0">
                <a:pos x="1807" y="152"/>
              </a:cxn>
              <a:cxn ang="0">
                <a:pos x="1742" y="140"/>
              </a:cxn>
              <a:cxn ang="0">
                <a:pos x="1648" y="142"/>
              </a:cxn>
              <a:cxn ang="0">
                <a:pos x="1580" y="140"/>
              </a:cxn>
              <a:cxn ang="0">
                <a:pos x="1514" y="145"/>
              </a:cxn>
              <a:cxn ang="0">
                <a:pos x="1442" y="145"/>
              </a:cxn>
              <a:cxn ang="0">
                <a:pos x="1365" y="146"/>
              </a:cxn>
              <a:cxn ang="0">
                <a:pos x="1310" y="145"/>
              </a:cxn>
              <a:cxn ang="0">
                <a:pos x="1244" y="102"/>
              </a:cxn>
              <a:cxn ang="0">
                <a:pos x="1153" y="39"/>
              </a:cxn>
              <a:cxn ang="0">
                <a:pos x="1008" y="0"/>
              </a:cxn>
              <a:cxn ang="0">
                <a:pos x="821" y="31"/>
              </a:cxn>
              <a:cxn ang="0">
                <a:pos x="676" y="130"/>
              </a:cxn>
              <a:cxn ang="0">
                <a:pos x="558" y="152"/>
              </a:cxn>
              <a:cxn ang="0">
                <a:pos x="395" y="147"/>
              </a:cxn>
              <a:cxn ang="0">
                <a:pos x="234" y="147"/>
              </a:cxn>
              <a:cxn ang="0">
                <a:pos x="51" y="142"/>
              </a:cxn>
              <a:cxn ang="0">
                <a:pos x="4" y="172"/>
              </a:cxn>
              <a:cxn ang="0">
                <a:pos x="0" y="271"/>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11" name="Freeform 9"/>
          <p:cNvSpPr>
            <a:spLocks/>
          </p:cNvSpPr>
          <p:nvPr/>
        </p:nvSpPr>
        <p:spPr bwMode="auto">
          <a:xfrm>
            <a:off x="3981450" y="334963"/>
            <a:ext cx="142875" cy="638175"/>
          </a:xfrm>
          <a:custGeom>
            <a:avLst/>
            <a:gdLst/>
            <a:ahLst/>
            <a:cxnLst>
              <a:cxn ang="0">
                <a:pos x="21" y="10"/>
              </a:cxn>
              <a:cxn ang="0">
                <a:pos x="28" y="40"/>
              </a:cxn>
              <a:cxn ang="0">
                <a:pos x="21" y="54"/>
              </a:cxn>
              <a:cxn ang="0">
                <a:pos x="10" y="99"/>
              </a:cxn>
              <a:cxn ang="0">
                <a:pos x="2" y="138"/>
              </a:cxn>
              <a:cxn ang="0">
                <a:pos x="0" y="173"/>
              </a:cxn>
              <a:cxn ang="0">
                <a:pos x="8" y="215"/>
              </a:cxn>
              <a:cxn ang="0">
                <a:pos x="13" y="256"/>
              </a:cxn>
              <a:cxn ang="0">
                <a:pos x="21" y="295"/>
              </a:cxn>
              <a:cxn ang="0">
                <a:pos x="43" y="319"/>
              </a:cxn>
              <a:cxn ang="0">
                <a:pos x="52" y="348"/>
              </a:cxn>
              <a:cxn ang="0">
                <a:pos x="71" y="374"/>
              </a:cxn>
              <a:cxn ang="0">
                <a:pos x="89" y="401"/>
              </a:cxn>
              <a:cxn ang="0">
                <a:pos x="82" y="376"/>
              </a:cxn>
              <a:cxn ang="0">
                <a:pos x="65" y="346"/>
              </a:cxn>
              <a:cxn ang="0">
                <a:pos x="69" y="313"/>
              </a:cxn>
              <a:cxn ang="0">
                <a:pos x="45" y="272"/>
              </a:cxn>
              <a:cxn ang="0">
                <a:pos x="23" y="223"/>
              </a:cxn>
              <a:cxn ang="0">
                <a:pos x="19" y="150"/>
              </a:cxn>
              <a:cxn ang="0">
                <a:pos x="28" y="103"/>
              </a:cxn>
              <a:cxn ang="0">
                <a:pos x="41" y="54"/>
              </a:cxn>
              <a:cxn ang="0">
                <a:pos x="43" y="20"/>
              </a:cxn>
              <a:cxn ang="0">
                <a:pos x="23" y="0"/>
              </a:cxn>
              <a:cxn ang="0">
                <a:pos x="21" y="10"/>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grpSp>
        <p:nvGrpSpPr>
          <p:cNvPr id="2" name="Group 10"/>
          <p:cNvGrpSpPr>
            <a:grpSpLocks/>
          </p:cNvGrpSpPr>
          <p:nvPr/>
        </p:nvGrpSpPr>
        <p:grpSpPr bwMode="auto">
          <a:xfrm>
            <a:off x="134938" y="209550"/>
            <a:ext cx="2808287" cy="844550"/>
            <a:chOff x="85" y="132"/>
            <a:chExt cx="1769" cy="532"/>
          </a:xfrm>
        </p:grpSpPr>
        <p:sp>
          <p:nvSpPr>
            <p:cNvPr id="13" name="Freeform 11"/>
            <p:cNvSpPr>
              <a:spLocks/>
            </p:cNvSpPr>
            <p:nvPr/>
          </p:nvSpPr>
          <p:spPr bwMode="auto">
            <a:xfrm>
              <a:off x="93" y="132"/>
              <a:ext cx="1761" cy="427"/>
            </a:xfrm>
            <a:custGeom>
              <a:avLst/>
              <a:gdLst/>
              <a:ahLst/>
              <a:cxnLst>
                <a:cxn ang="0">
                  <a:pos x="23" y="6"/>
                </a:cxn>
                <a:cxn ang="0">
                  <a:pos x="37" y="0"/>
                </a:cxn>
                <a:cxn ang="0">
                  <a:pos x="1706" y="0"/>
                </a:cxn>
                <a:cxn ang="0">
                  <a:pos x="1725" y="4"/>
                </a:cxn>
                <a:cxn ang="0">
                  <a:pos x="1739" y="15"/>
                </a:cxn>
                <a:cxn ang="0">
                  <a:pos x="1751" y="42"/>
                </a:cxn>
                <a:cxn ang="0">
                  <a:pos x="1758" y="74"/>
                </a:cxn>
                <a:cxn ang="0">
                  <a:pos x="1760" y="110"/>
                </a:cxn>
                <a:cxn ang="0">
                  <a:pos x="1760" y="426"/>
                </a:cxn>
                <a:cxn ang="0">
                  <a:pos x="66" y="426"/>
                </a:cxn>
                <a:cxn ang="0">
                  <a:pos x="0" y="426"/>
                </a:cxn>
                <a:cxn ang="0">
                  <a:pos x="0" y="132"/>
                </a:cxn>
                <a:cxn ang="0">
                  <a:pos x="0" y="89"/>
                </a:cxn>
                <a:cxn ang="0">
                  <a:pos x="7" y="47"/>
                </a:cxn>
                <a:cxn ang="0">
                  <a:pos x="13" y="25"/>
                </a:cxn>
                <a:cxn ang="0">
                  <a:pos x="23" y="6"/>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14" name="Freeform 12"/>
            <p:cNvSpPr>
              <a:spLocks/>
            </p:cNvSpPr>
            <p:nvPr/>
          </p:nvSpPr>
          <p:spPr bwMode="auto">
            <a:xfrm>
              <a:off x="85" y="412"/>
              <a:ext cx="1761" cy="185"/>
            </a:xfrm>
            <a:custGeom>
              <a:avLst/>
              <a:gdLst/>
              <a:ahLst/>
              <a:cxnLst>
                <a:cxn ang="0">
                  <a:pos x="85" y="63"/>
                </a:cxn>
                <a:cxn ang="0">
                  <a:pos x="138" y="63"/>
                </a:cxn>
                <a:cxn ang="0">
                  <a:pos x="180" y="95"/>
                </a:cxn>
                <a:cxn ang="0">
                  <a:pos x="248" y="76"/>
                </a:cxn>
                <a:cxn ang="0">
                  <a:pos x="325" y="67"/>
                </a:cxn>
                <a:cxn ang="0">
                  <a:pos x="379" y="86"/>
                </a:cxn>
                <a:cxn ang="0">
                  <a:pos x="438" y="76"/>
                </a:cxn>
                <a:cxn ang="0">
                  <a:pos x="532" y="82"/>
                </a:cxn>
                <a:cxn ang="0">
                  <a:pos x="592" y="95"/>
                </a:cxn>
                <a:cxn ang="0">
                  <a:pos x="663" y="57"/>
                </a:cxn>
                <a:cxn ang="0">
                  <a:pos x="716" y="90"/>
                </a:cxn>
                <a:cxn ang="0">
                  <a:pos x="787" y="85"/>
                </a:cxn>
                <a:cxn ang="0">
                  <a:pos x="824" y="90"/>
                </a:cxn>
                <a:cxn ang="0">
                  <a:pos x="857" y="57"/>
                </a:cxn>
                <a:cxn ang="0">
                  <a:pos x="899" y="34"/>
                </a:cxn>
                <a:cxn ang="0">
                  <a:pos x="949" y="31"/>
                </a:cxn>
                <a:cxn ang="0">
                  <a:pos x="991" y="22"/>
                </a:cxn>
                <a:cxn ang="0">
                  <a:pos x="1030" y="48"/>
                </a:cxn>
                <a:cxn ang="0">
                  <a:pos x="1071" y="67"/>
                </a:cxn>
                <a:cxn ang="0">
                  <a:pos x="1138" y="53"/>
                </a:cxn>
                <a:cxn ang="0">
                  <a:pos x="1168" y="89"/>
                </a:cxn>
                <a:cxn ang="0">
                  <a:pos x="1215" y="95"/>
                </a:cxn>
                <a:cxn ang="0">
                  <a:pos x="1293" y="95"/>
                </a:cxn>
                <a:cxn ang="0">
                  <a:pos x="1340" y="79"/>
                </a:cxn>
                <a:cxn ang="0">
                  <a:pos x="1376" y="86"/>
                </a:cxn>
                <a:cxn ang="0">
                  <a:pos x="1418" y="57"/>
                </a:cxn>
                <a:cxn ang="0">
                  <a:pos x="1478" y="53"/>
                </a:cxn>
                <a:cxn ang="0">
                  <a:pos x="1528" y="22"/>
                </a:cxn>
                <a:cxn ang="0">
                  <a:pos x="1567" y="15"/>
                </a:cxn>
                <a:cxn ang="0">
                  <a:pos x="1617" y="27"/>
                </a:cxn>
                <a:cxn ang="0">
                  <a:pos x="1661" y="1"/>
                </a:cxn>
                <a:cxn ang="0">
                  <a:pos x="1703" y="48"/>
                </a:cxn>
                <a:cxn ang="0">
                  <a:pos x="1750" y="24"/>
                </a:cxn>
                <a:cxn ang="0">
                  <a:pos x="1760" y="184"/>
                </a:cxn>
                <a:cxn ang="0">
                  <a:pos x="727" y="149"/>
                </a:cxn>
                <a:cxn ang="0">
                  <a:pos x="0" y="29"/>
                </a:cxn>
                <a:cxn ang="0">
                  <a:pos x="26" y="50"/>
                </a:cxn>
                <a:cxn ang="0">
                  <a:pos x="61" y="57"/>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15" name="Freeform 13"/>
            <p:cNvSpPr>
              <a:spLocks/>
            </p:cNvSpPr>
            <p:nvPr/>
          </p:nvSpPr>
          <p:spPr bwMode="auto">
            <a:xfrm>
              <a:off x="85" y="476"/>
              <a:ext cx="1761" cy="188"/>
            </a:xfrm>
            <a:custGeom>
              <a:avLst/>
              <a:gdLst/>
              <a:ahLst/>
              <a:cxnLst>
                <a:cxn ang="0">
                  <a:pos x="37" y="185"/>
                </a:cxn>
                <a:cxn ang="0">
                  <a:pos x="1706" y="187"/>
                </a:cxn>
                <a:cxn ang="0">
                  <a:pos x="1739" y="181"/>
                </a:cxn>
                <a:cxn ang="0">
                  <a:pos x="1758" y="158"/>
                </a:cxn>
                <a:cxn ang="0">
                  <a:pos x="1760" y="22"/>
                </a:cxn>
                <a:cxn ang="0">
                  <a:pos x="1736" y="6"/>
                </a:cxn>
                <a:cxn ang="0">
                  <a:pos x="1723" y="51"/>
                </a:cxn>
                <a:cxn ang="0">
                  <a:pos x="1706" y="47"/>
                </a:cxn>
                <a:cxn ang="0">
                  <a:pos x="1671" y="25"/>
                </a:cxn>
                <a:cxn ang="0">
                  <a:pos x="1625" y="32"/>
                </a:cxn>
                <a:cxn ang="0">
                  <a:pos x="1588" y="37"/>
                </a:cxn>
                <a:cxn ang="0">
                  <a:pos x="1554" y="25"/>
                </a:cxn>
                <a:cxn ang="0">
                  <a:pos x="1520" y="40"/>
                </a:cxn>
                <a:cxn ang="0">
                  <a:pos x="1498" y="49"/>
                </a:cxn>
                <a:cxn ang="0">
                  <a:pos x="1445" y="43"/>
                </a:cxn>
                <a:cxn ang="0">
                  <a:pos x="1396" y="36"/>
                </a:cxn>
                <a:cxn ang="0">
                  <a:pos x="1337" y="82"/>
                </a:cxn>
                <a:cxn ang="0">
                  <a:pos x="1293" y="58"/>
                </a:cxn>
                <a:cxn ang="0">
                  <a:pos x="1240" y="56"/>
                </a:cxn>
                <a:cxn ang="0">
                  <a:pos x="1153" y="55"/>
                </a:cxn>
                <a:cxn ang="0">
                  <a:pos x="1112" y="49"/>
                </a:cxn>
                <a:cxn ang="0">
                  <a:pos x="1079" y="36"/>
                </a:cxn>
                <a:cxn ang="0">
                  <a:pos x="1006" y="65"/>
                </a:cxn>
                <a:cxn ang="0">
                  <a:pos x="943" y="50"/>
                </a:cxn>
                <a:cxn ang="0">
                  <a:pos x="866" y="58"/>
                </a:cxn>
                <a:cxn ang="0">
                  <a:pos x="804" y="58"/>
                </a:cxn>
                <a:cxn ang="0">
                  <a:pos x="730" y="78"/>
                </a:cxn>
                <a:cxn ang="0">
                  <a:pos x="652" y="68"/>
                </a:cxn>
                <a:cxn ang="0">
                  <a:pos x="563" y="70"/>
                </a:cxn>
                <a:cxn ang="0">
                  <a:pos x="468" y="49"/>
                </a:cxn>
                <a:cxn ang="0">
                  <a:pos x="369" y="35"/>
                </a:cxn>
                <a:cxn ang="0">
                  <a:pos x="301" y="53"/>
                </a:cxn>
                <a:cxn ang="0">
                  <a:pos x="262" y="47"/>
                </a:cxn>
                <a:cxn ang="0">
                  <a:pos x="205" y="55"/>
                </a:cxn>
                <a:cxn ang="0">
                  <a:pos x="143" y="53"/>
                </a:cxn>
                <a:cxn ang="0">
                  <a:pos x="80" y="65"/>
                </a:cxn>
                <a:cxn ang="0">
                  <a:pos x="16" y="56"/>
                </a:cxn>
                <a:cxn ang="0">
                  <a:pos x="2" y="111"/>
                </a:cxn>
                <a:cxn ang="0">
                  <a:pos x="13" y="175"/>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16" name="Freeform 14"/>
            <p:cNvSpPr>
              <a:spLocks/>
            </p:cNvSpPr>
            <p:nvPr/>
          </p:nvSpPr>
          <p:spPr bwMode="auto">
            <a:xfrm>
              <a:off x="95" y="151"/>
              <a:ext cx="1733" cy="245"/>
            </a:xfrm>
            <a:custGeom>
              <a:avLst/>
              <a:gdLst/>
              <a:ahLst/>
              <a:cxnLst>
                <a:cxn ang="0">
                  <a:pos x="0" y="185"/>
                </a:cxn>
                <a:cxn ang="0">
                  <a:pos x="4" y="196"/>
                </a:cxn>
                <a:cxn ang="0">
                  <a:pos x="7" y="88"/>
                </a:cxn>
                <a:cxn ang="0">
                  <a:pos x="22" y="44"/>
                </a:cxn>
                <a:cxn ang="0">
                  <a:pos x="82" y="39"/>
                </a:cxn>
                <a:cxn ang="0">
                  <a:pos x="198" y="45"/>
                </a:cxn>
                <a:cxn ang="0">
                  <a:pos x="308" y="42"/>
                </a:cxn>
                <a:cxn ang="0">
                  <a:pos x="437" y="45"/>
                </a:cxn>
                <a:cxn ang="0">
                  <a:pos x="525" y="39"/>
                </a:cxn>
                <a:cxn ang="0">
                  <a:pos x="598" y="39"/>
                </a:cxn>
                <a:cxn ang="0">
                  <a:pos x="708" y="51"/>
                </a:cxn>
                <a:cxn ang="0">
                  <a:pos x="788" y="53"/>
                </a:cxn>
                <a:cxn ang="0">
                  <a:pos x="878" y="45"/>
                </a:cxn>
                <a:cxn ang="0">
                  <a:pos x="986" y="61"/>
                </a:cxn>
                <a:cxn ang="0">
                  <a:pos x="1071" y="57"/>
                </a:cxn>
                <a:cxn ang="0">
                  <a:pos x="1150" y="49"/>
                </a:cxn>
                <a:cxn ang="0">
                  <a:pos x="1241" y="54"/>
                </a:cxn>
                <a:cxn ang="0">
                  <a:pos x="1319" y="49"/>
                </a:cxn>
                <a:cxn ang="0">
                  <a:pos x="1395" y="44"/>
                </a:cxn>
                <a:cxn ang="0">
                  <a:pos x="1449" y="48"/>
                </a:cxn>
                <a:cxn ang="0">
                  <a:pos x="1557" y="39"/>
                </a:cxn>
                <a:cxn ang="0">
                  <a:pos x="1665" y="51"/>
                </a:cxn>
                <a:cxn ang="0">
                  <a:pos x="1703" y="71"/>
                </a:cxn>
                <a:cxn ang="0">
                  <a:pos x="1721" y="104"/>
                </a:cxn>
                <a:cxn ang="0">
                  <a:pos x="1732" y="189"/>
                </a:cxn>
                <a:cxn ang="0">
                  <a:pos x="1732" y="63"/>
                </a:cxn>
                <a:cxn ang="0">
                  <a:pos x="1725" y="25"/>
                </a:cxn>
                <a:cxn ang="0">
                  <a:pos x="1606" y="9"/>
                </a:cxn>
                <a:cxn ang="0">
                  <a:pos x="1510" y="2"/>
                </a:cxn>
                <a:cxn ang="0">
                  <a:pos x="1443" y="5"/>
                </a:cxn>
                <a:cxn ang="0">
                  <a:pos x="1349" y="12"/>
                </a:cxn>
                <a:cxn ang="0">
                  <a:pos x="1182" y="9"/>
                </a:cxn>
                <a:cxn ang="0">
                  <a:pos x="1067" y="10"/>
                </a:cxn>
                <a:cxn ang="0">
                  <a:pos x="986" y="9"/>
                </a:cxn>
                <a:cxn ang="0">
                  <a:pos x="923" y="6"/>
                </a:cxn>
                <a:cxn ang="0">
                  <a:pos x="813" y="9"/>
                </a:cxn>
                <a:cxn ang="0">
                  <a:pos x="681" y="10"/>
                </a:cxn>
                <a:cxn ang="0">
                  <a:pos x="531" y="6"/>
                </a:cxn>
                <a:cxn ang="0">
                  <a:pos x="463" y="4"/>
                </a:cxn>
                <a:cxn ang="0">
                  <a:pos x="351" y="4"/>
                </a:cxn>
                <a:cxn ang="0">
                  <a:pos x="208" y="4"/>
                </a:cxn>
                <a:cxn ang="0">
                  <a:pos x="87" y="0"/>
                </a:cxn>
                <a:cxn ang="0">
                  <a:pos x="28" y="2"/>
                </a:cxn>
                <a:cxn ang="0">
                  <a:pos x="4" y="27"/>
                </a:cxn>
                <a:cxn ang="0">
                  <a:pos x="0" y="86"/>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17" name="Freeform 15"/>
            <p:cNvSpPr>
              <a:spLocks/>
            </p:cNvSpPr>
            <p:nvPr/>
          </p:nvSpPr>
          <p:spPr bwMode="auto">
            <a:xfrm>
              <a:off x="98" y="539"/>
              <a:ext cx="1733" cy="100"/>
            </a:xfrm>
            <a:custGeom>
              <a:avLst/>
              <a:gdLst/>
              <a:ahLst/>
              <a:cxnLst>
                <a:cxn ang="0">
                  <a:pos x="0" y="24"/>
                </a:cxn>
                <a:cxn ang="0">
                  <a:pos x="4" y="19"/>
                </a:cxn>
                <a:cxn ang="0">
                  <a:pos x="6" y="63"/>
                </a:cxn>
                <a:cxn ang="0">
                  <a:pos x="22" y="80"/>
                </a:cxn>
                <a:cxn ang="0">
                  <a:pos x="48" y="76"/>
                </a:cxn>
                <a:cxn ang="0">
                  <a:pos x="90" y="76"/>
                </a:cxn>
                <a:cxn ang="0">
                  <a:pos x="132" y="78"/>
                </a:cxn>
                <a:cxn ang="0">
                  <a:pos x="156" y="80"/>
                </a:cxn>
                <a:cxn ang="0">
                  <a:pos x="202" y="75"/>
                </a:cxn>
                <a:cxn ang="0">
                  <a:pos x="266" y="80"/>
                </a:cxn>
                <a:cxn ang="0">
                  <a:pos x="336" y="79"/>
                </a:cxn>
                <a:cxn ang="0">
                  <a:pos x="390" y="82"/>
                </a:cxn>
                <a:cxn ang="0">
                  <a:pos x="421" y="81"/>
                </a:cxn>
                <a:cxn ang="0">
                  <a:pos x="525" y="83"/>
                </a:cxn>
                <a:cxn ang="0">
                  <a:pos x="590" y="76"/>
                </a:cxn>
                <a:cxn ang="0">
                  <a:pos x="656" y="78"/>
                </a:cxn>
                <a:cxn ang="0">
                  <a:pos x="708" y="78"/>
                </a:cxn>
                <a:cxn ang="0">
                  <a:pos x="788" y="77"/>
                </a:cxn>
                <a:cxn ang="0">
                  <a:pos x="850" y="71"/>
                </a:cxn>
                <a:cxn ang="0">
                  <a:pos x="942" y="73"/>
                </a:cxn>
                <a:cxn ang="0">
                  <a:pos x="1055" y="76"/>
                </a:cxn>
                <a:cxn ang="0">
                  <a:pos x="1121" y="71"/>
                </a:cxn>
                <a:cxn ang="0">
                  <a:pos x="1150" y="79"/>
                </a:cxn>
                <a:cxn ang="0">
                  <a:pos x="1237" y="79"/>
                </a:cxn>
                <a:cxn ang="0">
                  <a:pos x="1308" y="79"/>
                </a:cxn>
                <a:cxn ang="0">
                  <a:pos x="1332" y="75"/>
                </a:cxn>
                <a:cxn ang="0">
                  <a:pos x="1373" y="80"/>
                </a:cxn>
                <a:cxn ang="0">
                  <a:pos x="1394" y="80"/>
                </a:cxn>
                <a:cxn ang="0">
                  <a:pos x="1451" y="80"/>
                </a:cxn>
                <a:cxn ang="0">
                  <a:pos x="1499" y="77"/>
                </a:cxn>
                <a:cxn ang="0">
                  <a:pos x="1578" y="74"/>
                </a:cxn>
                <a:cxn ang="0">
                  <a:pos x="1687" y="73"/>
                </a:cxn>
                <a:cxn ang="0">
                  <a:pos x="1713" y="65"/>
                </a:cxn>
                <a:cxn ang="0">
                  <a:pos x="1727" y="42"/>
                </a:cxn>
                <a:cxn ang="0">
                  <a:pos x="1732" y="63"/>
                </a:cxn>
                <a:cxn ang="0">
                  <a:pos x="1730" y="80"/>
                </a:cxn>
                <a:cxn ang="0">
                  <a:pos x="1716" y="95"/>
                </a:cxn>
                <a:cxn ang="0">
                  <a:pos x="1606" y="95"/>
                </a:cxn>
                <a:cxn ang="0">
                  <a:pos x="1510" y="97"/>
                </a:cxn>
                <a:cxn ang="0">
                  <a:pos x="1466" y="99"/>
                </a:cxn>
                <a:cxn ang="0">
                  <a:pos x="1416" y="99"/>
                </a:cxn>
                <a:cxn ang="0">
                  <a:pos x="1325" y="93"/>
                </a:cxn>
                <a:cxn ang="0">
                  <a:pos x="1216" y="92"/>
                </a:cxn>
                <a:cxn ang="0">
                  <a:pos x="1125" y="94"/>
                </a:cxn>
                <a:cxn ang="0">
                  <a:pos x="1067" y="94"/>
                </a:cxn>
                <a:cxn ang="0">
                  <a:pos x="1022" y="95"/>
                </a:cxn>
                <a:cxn ang="0">
                  <a:pos x="987" y="97"/>
                </a:cxn>
                <a:cxn ang="0">
                  <a:pos x="947" y="93"/>
                </a:cxn>
                <a:cxn ang="0">
                  <a:pos x="901" y="97"/>
                </a:cxn>
                <a:cxn ang="0">
                  <a:pos x="839" y="97"/>
                </a:cxn>
                <a:cxn ang="0">
                  <a:pos x="791" y="95"/>
                </a:cxn>
                <a:cxn ang="0">
                  <a:pos x="720" y="99"/>
                </a:cxn>
                <a:cxn ang="0">
                  <a:pos x="638" y="99"/>
                </a:cxn>
                <a:cxn ang="0">
                  <a:pos x="563" y="99"/>
                </a:cxn>
                <a:cxn ang="0">
                  <a:pos x="496" y="95"/>
                </a:cxn>
                <a:cxn ang="0">
                  <a:pos x="435" y="97"/>
                </a:cxn>
                <a:cxn ang="0">
                  <a:pos x="326" y="97"/>
                </a:cxn>
                <a:cxn ang="0">
                  <a:pos x="208" y="97"/>
                </a:cxn>
                <a:cxn ang="0">
                  <a:pos x="15" y="95"/>
                </a:cxn>
                <a:cxn ang="0">
                  <a:pos x="0" y="76"/>
                </a:cxn>
                <a:cxn ang="0">
                  <a:pos x="0" y="50"/>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grpSp>
      <p:grpSp>
        <p:nvGrpSpPr>
          <p:cNvPr id="3" name="Group 16"/>
          <p:cNvGrpSpPr>
            <a:grpSpLocks/>
          </p:cNvGrpSpPr>
          <p:nvPr/>
        </p:nvGrpSpPr>
        <p:grpSpPr bwMode="auto">
          <a:xfrm>
            <a:off x="6243638" y="222250"/>
            <a:ext cx="2795587" cy="866775"/>
            <a:chOff x="3933" y="140"/>
            <a:chExt cx="1761" cy="546"/>
          </a:xfrm>
        </p:grpSpPr>
        <p:sp>
          <p:nvSpPr>
            <p:cNvPr id="19" name="Freeform 17"/>
            <p:cNvSpPr>
              <a:spLocks/>
            </p:cNvSpPr>
            <p:nvPr/>
          </p:nvSpPr>
          <p:spPr bwMode="auto">
            <a:xfrm>
              <a:off x="3933" y="140"/>
              <a:ext cx="1761" cy="445"/>
            </a:xfrm>
            <a:custGeom>
              <a:avLst/>
              <a:gdLst/>
              <a:ahLst/>
              <a:cxnLst>
                <a:cxn ang="0">
                  <a:pos x="23" y="6"/>
                </a:cxn>
                <a:cxn ang="0">
                  <a:pos x="37" y="0"/>
                </a:cxn>
                <a:cxn ang="0">
                  <a:pos x="1706" y="0"/>
                </a:cxn>
                <a:cxn ang="0">
                  <a:pos x="1725" y="4"/>
                </a:cxn>
                <a:cxn ang="0">
                  <a:pos x="1739" y="15"/>
                </a:cxn>
                <a:cxn ang="0">
                  <a:pos x="1751" y="44"/>
                </a:cxn>
                <a:cxn ang="0">
                  <a:pos x="1758" y="77"/>
                </a:cxn>
                <a:cxn ang="0">
                  <a:pos x="1760" y="115"/>
                </a:cxn>
                <a:cxn ang="0">
                  <a:pos x="1760" y="444"/>
                </a:cxn>
                <a:cxn ang="0">
                  <a:pos x="66" y="444"/>
                </a:cxn>
                <a:cxn ang="0">
                  <a:pos x="0" y="444"/>
                </a:cxn>
                <a:cxn ang="0">
                  <a:pos x="0" y="138"/>
                </a:cxn>
                <a:cxn ang="0">
                  <a:pos x="0" y="93"/>
                </a:cxn>
                <a:cxn ang="0">
                  <a:pos x="7" y="49"/>
                </a:cxn>
                <a:cxn ang="0">
                  <a:pos x="13" y="26"/>
                </a:cxn>
                <a:cxn ang="0">
                  <a:pos x="23" y="6"/>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20" name="Freeform 18"/>
            <p:cNvSpPr>
              <a:spLocks/>
            </p:cNvSpPr>
            <p:nvPr/>
          </p:nvSpPr>
          <p:spPr bwMode="auto">
            <a:xfrm>
              <a:off x="3933" y="425"/>
              <a:ext cx="1761" cy="190"/>
            </a:xfrm>
            <a:custGeom>
              <a:avLst/>
              <a:gdLst/>
              <a:ahLst/>
              <a:cxnLst>
                <a:cxn ang="0">
                  <a:pos x="85" y="65"/>
                </a:cxn>
                <a:cxn ang="0">
                  <a:pos x="138" y="65"/>
                </a:cxn>
                <a:cxn ang="0">
                  <a:pos x="180" y="97"/>
                </a:cxn>
                <a:cxn ang="0">
                  <a:pos x="248" y="78"/>
                </a:cxn>
                <a:cxn ang="0">
                  <a:pos x="325" y="69"/>
                </a:cxn>
                <a:cxn ang="0">
                  <a:pos x="379" y="88"/>
                </a:cxn>
                <a:cxn ang="0">
                  <a:pos x="438" y="78"/>
                </a:cxn>
                <a:cxn ang="0">
                  <a:pos x="532" y="84"/>
                </a:cxn>
                <a:cxn ang="0">
                  <a:pos x="592" y="97"/>
                </a:cxn>
                <a:cxn ang="0">
                  <a:pos x="663" y="59"/>
                </a:cxn>
                <a:cxn ang="0">
                  <a:pos x="716" y="93"/>
                </a:cxn>
                <a:cxn ang="0">
                  <a:pos x="787" y="87"/>
                </a:cxn>
                <a:cxn ang="0">
                  <a:pos x="824" y="93"/>
                </a:cxn>
                <a:cxn ang="0">
                  <a:pos x="857" y="59"/>
                </a:cxn>
                <a:cxn ang="0">
                  <a:pos x="899" y="35"/>
                </a:cxn>
                <a:cxn ang="0">
                  <a:pos x="949" y="32"/>
                </a:cxn>
                <a:cxn ang="0">
                  <a:pos x="991" y="23"/>
                </a:cxn>
                <a:cxn ang="0">
                  <a:pos x="1030" y="49"/>
                </a:cxn>
                <a:cxn ang="0">
                  <a:pos x="1071" y="69"/>
                </a:cxn>
                <a:cxn ang="0">
                  <a:pos x="1138" y="55"/>
                </a:cxn>
                <a:cxn ang="0">
                  <a:pos x="1168" y="92"/>
                </a:cxn>
                <a:cxn ang="0">
                  <a:pos x="1215" y="97"/>
                </a:cxn>
                <a:cxn ang="0">
                  <a:pos x="1293" y="97"/>
                </a:cxn>
                <a:cxn ang="0">
                  <a:pos x="1340" y="81"/>
                </a:cxn>
                <a:cxn ang="0">
                  <a:pos x="1376" y="88"/>
                </a:cxn>
                <a:cxn ang="0">
                  <a:pos x="1418" y="59"/>
                </a:cxn>
                <a:cxn ang="0">
                  <a:pos x="1478" y="55"/>
                </a:cxn>
                <a:cxn ang="0">
                  <a:pos x="1528" y="23"/>
                </a:cxn>
                <a:cxn ang="0">
                  <a:pos x="1567" y="15"/>
                </a:cxn>
                <a:cxn ang="0">
                  <a:pos x="1617" y="28"/>
                </a:cxn>
                <a:cxn ang="0">
                  <a:pos x="1661" y="1"/>
                </a:cxn>
                <a:cxn ang="0">
                  <a:pos x="1703" y="49"/>
                </a:cxn>
                <a:cxn ang="0">
                  <a:pos x="1750" y="24"/>
                </a:cxn>
                <a:cxn ang="0">
                  <a:pos x="1760" y="189"/>
                </a:cxn>
                <a:cxn ang="0">
                  <a:pos x="727" y="153"/>
                </a:cxn>
                <a:cxn ang="0">
                  <a:pos x="0" y="30"/>
                </a:cxn>
                <a:cxn ang="0">
                  <a:pos x="26" y="51"/>
                </a:cxn>
                <a:cxn ang="0">
                  <a:pos x="61" y="59"/>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21" name="Freeform 19"/>
            <p:cNvSpPr>
              <a:spLocks/>
            </p:cNvSpPr>
            <p:nvPr/>
          </p:nvSpPr>
          <p:spPr bwMode="auto">
            <a:xfrm>
              <a:off x="3933" y="489"/>
              <a:ext cx="1761" cy="197"/>
            </a:xfrm>
            <a:custGeom>
              <a:avLst/>
              <a:gdLst/>
              <a:ahLst/>
              <a:cxnLst>
                <a:cxn ang="0">
                  <a:pos x="37" y="194"/>
                </a:cxn>
                <a:cxn ang="0">
                  <a:pos x="1706" y="196"/>
                </a:cxn>
                <a:cxn ang="0">
                  <a:pos x="1739" y="189"/>
                </a:cxn>
                <a:cxn ang="0">
                  <a:pos x="1758" y="165"/>
                </a:cxn>
                <a:cxn ang="0">
                  <a:pos x="1760" y="23"/>
                </a:cxn>
                <a:cxn ang="0">
                  <a:pos x="1736" y="7"/>
                </a:cxn>
                <a:cxn ang="0">
                  <a:pos x="1723" y="53"/>
                </a:cxn>
                <a:cxn ang="0">
                  <a:pos x="1706" y="50"/>
                </a:cxn>
                <a:cxn ang="0">
                  <a:pos x="1671" y="26"/>
                </a:cxn>
                <a:cxn ang="0">
                  <a:pos x="1625" y="34"/>
                </a:cxn>
                <a:cxn ang="0">
                  <a:pos x="1588" y="39"/>
                </a:cxn>
                <a:cxn ang="0">
                  <a:pos x="1554" y="26"/>
                </a:cxn>
                <a:cxn ang="0">
                  <a:pos x="1520" y="42"/>
                </a:cxn>
                <a:cxn ang="0">
                  <a:pos x="1498" y="52"/>
                </a:cxn>
                <a:cxn ang="0">
                  <a:pos x="1445" y="45"/>
                </a:cxn>
                <a:cxn ang="0">
                  <a:pos x="1396" y="37"/>
                </a:cxn>
                <a:cxn ang="0">
                  <a:pos x="1337" y="86"/>
                </a:cxn>
                <a:cxn ang="0">
                  <a:pos x="1293" y="61"/>
                </a:cxn>
                <a:cxn ang="0">
                  <a:pos x="1240" y="59"/>
                </a:cxn>
                <a:cxn ang="0">
                  <a:pos x="1153" y="58"/>
                </a:cxn>
                <a:cxn ang="0">
                  <a:pos x="1112" y="52"/>
                </a:cxn>
                <a:cxn ang="0">
                  <a:pos x="1079" y="37"/>
                </a:cxn>
                <a:cxn ang="0">
                  <a:pos x="1006" y="68"/>
                </a:cxn>
                <a:cxn ang="0">
                  <a:pos x="943" y="53"/>
                </a:cxn>
                <a:cxn ang="0">
                  <a:pos x="866" y="61"/>
                </a:cxn>
                <a:cxn ang="0">
                  <a:pos x="804" y="61"/>
                </a:cxn>
                <a:cxn ang="0">
                  <a:pos x="730" y="82"/>
                </a:cxn>
                <a:cxn ang="0">
                  <a:pos x="652" y="71"/>
                </a:cxn>
                <a:cxn ang="0">
                  <a:pos x="563" y="73"/>
                </a:cxn>
                <a:cxn ang="0">
                  <a:pos x="468" y="52"/>
                </a:cxn>
                <a:cxn ang="0">
                  <a:pos x="369" y="37"/>
                </a:cxn>
                <a:cxn ang="0">
                  <a:pos x="301" y="55"/>
                </a:cxn>
                <a:cxn ang="0">
                  <a:pos x="262" y="50"/>
                </a:cxn>
                <a:cxn ang="0">
                  <a:pos x="205" y="57"/>
                </a:cxn>
                <a:cxn ang="0">
                  <a:pos x="143" y="55"/>
                </a:cxn>
                <a:cxn ang="0">
                  <a:pos x="80" y="68"/>
                </a:cxn>
                <a:cxn ang="0">
                  <a:pos x="16" y="59"/>
                </a:cxn>
                <a:cxn ang="0">
                  <a:pos x="2" y="116"/>
                </a:cxn>
                <a:cxn ang="0">
                  <a:pos x="13" y="184"/>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22" name="Freeform 20"/>
            <p:cNvSpPr>
              <a:spLocks/>
            </p:cNvSpPr>
            <p:nvPr/>
          </p:nvSpPr>
          <p:spPr bwMode="auto">
            <a:xfrm>
              <a:off x="3943" y="152"/>
              <a:ext cx="1733" cy="254"/>
            </a:xfrm>
            <a:custGeom>
              <a:avLst/>
              <a:gdLst/>
              <a:ahLst/>
              <a:cxnLst>
                <a:cxn ang="0">
                  <a:pos x="0" y="191"/>
                </a:cxn>
                <a:cxn ang="0">
                  <a:pos x="4" y="203"/>
                </a:cxn>
                <a:cxn ang="0">
                  <a:pos x="7" y="92"/>
                </a:cxn>
                <a:cxn ang="0">
                  <a:pos x="22" y="46"/>
                </a:cxn>
                <a:cxn ang="0">
                  <a:pos x="82" y="40"/>
                </a:cxn>
                <a:cxn ang="0">
                  <a:pos x="198" y="46"/>
                </a:cxn>
                <a:cxn ang="0">
                  <a:pos x="308" y="44"/>
                </a:cxn>
                <a:cxn ang="0">
                  <a:pos x="437" y="46"/>
                </a:cxn>
                <a:cxn ang="0">
                  <a:pos x="525" y="40"/>
                </a:cxn>
                <a:cxn ang="0">
                  <a:pos x="598" y="40"/>
                </a:cxn>
                <a:cxn ang="0">
                  <a:pos x="708" y="53"/>
                </a:cxn>
                <a:cxn ang="0">
                  <a:pos x="788" y="55"/>
                </a:cxn>
                <a:cxn ang="0">
                  <a:pos x="878" y="46"/>
                </a:cxn>
                <a:cxn ang="0">
                  <a:pos x="986" y="63"/>
                </a:cxn>
                <a:cxn ang="0">
                  <a:pos x="1071" y="59"/>
                </a:cxn>
                <a:cxn ang="0">
                  <a:pos x="1150" y="51"/>
                </a:cxn>
                <a:cxn ang="0">
                  <a:pos x="1241" y="56"/>
                </a:cxn>
                <a:cxn ang="0">
                  <a:pos x="1319" y="51"/>
                </a:cxn>
                <a:cxn ang="0">
                  <a:pos x="1395" y="46"/>
                </a:cxn>
                <a:cxn ang="0">
                  <a:pos x="1449" y="50"/>
                </a:cxn>
                <a:cxn ang="0">
                  <a:pos x="1557" y="40"/>
                </a:cxn>
                <a:cxn ang="0">
                  <a:pos x="1665" y="53"/>
                </a:cxn>
                <a:cxn ang="0">
                  <a:pos x="1703" y="74"/>
                </a:cxn>
                <a:cxn ang="0">
                  <a:pos x="1721" y="107"/>
                </a:cxn>
                <a:cxn ang="0">
                  <a:pos x="1732" y="196"/>
                </a:cxn>
                <a:cxn ang="0">
                  <a:pos x="1732" y="65"/>
                </a:cxn>
                <a:cxn ang="0">
                  <a:pos x="1725" y="26"/>
                </a:cxn>
                <a:cxn ang="0">
                  <a:pos x="1606" y="9"/>
                </a:cxn>
                <a:cxn ang="0">
                  <a:pos x="1510" y="2"/>
                </a:cxn>
                <a:cxn ang="0">
                  <a:pos x="1443" y="6"/>
                </a:cxn>
                <a:cxn ang="0">
                  <a:pos x="1349" y="13"/>
                </a:cxn>
                <a:cxn ang="0">
                  <a:pos x="1182" y="9"/>
                </a:cxn>
                <a:cxn ang="0">
                  <a:pos x="1067" y="10"/>
                </a:cxn>
                <a:cxn ang="0">
                  <a:pos x="986" y="9"/>
                </a:cxn>
                <a:cxn ang="0">
                  <a:pos x="923" y="7"/>
                </a:cxn>
                <a:cxn ang="0">
                  <a:pos x="813" y="9"/>
                </a:cxn>
                <a:cxn ang="0">
                  <a:pos x="681" y="10"/>
                </a:cxn>
                <a:cxn ang="0">
                  <a:pos x="531" y="7"/>
                </a:cxn>
                <a:cxn ang="0">
                  <a:pos x="463" y="4"/>
                </a:cxn>
                <a:cxn ang="0">
                  <a:pos x="351" y="4"/>
                </a:cxn>
                <a:cxn ang="0">
                  <a:pos x="208" y="4"/>
                </a:cxn>
                <a:cxn ang="0">
                  <a:pos x="87" y="0"/>
                </a:cxn>
                <a:cxn ang="0">
                  <a:pos x="28" y="2"/>
                </a:cxn>
                <a:cxn ang="0">
                  <a:pos x="4" y="28"/>
                </a:cxn>
                <a:cxn ang="0">
                  <a:pos x="0" y="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23" name="Freeform 21"/>
            <p:cNvSpPr>
              <a:spLocks/>
            </p:cNvSpPr>
            <p:nvPr/>
          </p:nvSpPr>
          <p:spPr bwMode="auto">
            <a:xfrm>
              <a:off x="3946" y="556"/>
              <a:ext cx="1733" cy="103"/>
            </a:xfrm>
            <a:custGeom>
              <a:avLst/>
              <a:gdLst/>
              <a:ahLst/>
              <a:cxnLst>
                <a:cxn ang="0">
                  <a:pos x="0" y="24"/>
                </a:cxn>
                <a:cxn ang="0">
                  <a:pos x="4" y="20"/>
                </a:cxn>
                <a:cxn ang="0">
                  <a:pos x="6" y="65"/>
                </a:cxn>
                <a:cxn ang="0">
                  <a:pos x="22" y="83"/>
                </a:cxn>
                <a:cxn ang="0">
                  <a:pos x="48" y="78"/>
                </a:cxn>
                <a:cxn ang="0">
                  <a:pos x="90" y="78"/>
                </a:cxn>
                <a:cxn ang="0">
                  <a:pos x="132" y="80"/>
                </a:cxn>
                <a:cxn ang="0">
                  <a:pos x="156" y="82"/>
                </a:cxn>
                <a:cxn ang="0">
                  <a:pos x="202" y="77"/>
                </a:cxn>
                <a:cxn ang="0">
                  <a:pos x="266" y="82"/>
                </a:cxn>
                <a:cxn ang="0">
                  <a:pos x="336" y="82"/>
                </a:cxn>
                <a:cxn ang="0">
                  <a:pos x="390" y="85"/>
                </a:cxn>
                <a:cxn ang="0">
                  <a:pos x="421" y="83"/>
                </a:cxn>
                <a:cxn ang="0">
                  <a:pos x="525" y="85"/>
                </a:cxn>
                <a:cxn ang="0">
                  <a:pos x="590" y="78"/>
                </a:cxn>
                <a:cxn ang="0">
                  <a:pos x="656" y="80"/>
                </a:cxn>
                <a:cxn ang="0">
                  <a:pos x="708" y="80"/>
                </a:cxn>
                <a:cxn ang="0">
                  <a:pos x="788" y="79"/>
                </a:cxn>
                <a:cxn ang="0">
                  <a:pos x="850" y="74"/>
                </a:cxn>
                <a:cxn ang="0">
                  <a:pos x="942" y="75"/>
                </a:cxn>
                <a:cxn ang="0">
                  <a:pos x="1055" y="78"/>
                </a:cxn>
                <a:cxn ang="0">
                  <a:pos x="1121" y="74"/>
                </a:cxn>
                <a:cxn ang="0">
                  <a:pos x="1150" y="81"/>
                </a:cxn>
                <a:cxn ang="0">
                  <a:pos x="1237" y="81"/>
                </a:cxn>
                <a:cxn ang="0">
                  <a:pos x="1308" y="81"/>
                </a:cxn>
                <a:cxn ang="0">
                  <a:pos x="1332" y="77"/>
                </a:cxn>
                <a:cxn ang="0">
                  <a:pos x="1373" y="82"/>
                </a:cxn>
                <a:cxn ang="0">
                  <a:pos x="1394" y="83"/>
                </a:cxn>
                <a:cxn ang="0">
                  <a:pos x="1451" y="82"/>
                </a:cxn>
                <a:cxn ang="0">
                  <a:pos x="1499" y="80"/>
                </a:cxn>
                <a:cxn ang="0">
                  <a:pos x="1578" y="76"/>
                </a:cxn>
                <a:cxn ang="0">
                  <a:pos x="1687" y="75"/>
                </a:cxn>
                <a:cxn ang="0">
                  <a:pos x="1713" y="67"/>
                </a:cxn>
                <a:cxn ang="0">
                  <a:pos x="1727" y="43"/>
                </a:cxn>
                <a:cxn ang="0">
                  <a:pos x="1732" y="65"/>
                </a:cxn>
                <a:cxn ang="0">
                  <a:pos x="1730" y="82"/>
                </a:cxn>
                <a:cxn ang="0">
                  <a:pos x="1716" y="98"/>
                </a:cxn>
                <a:cxn ang="0">
                  <a:pos x="1606" y="98"/>
                </a:cxn>
                <a:cxn ang="0">
                  <a:pos x="1510" y="100"/>
                </a:cxn>
                <a:cxn ang="0">
                  <a:pos x="1466" y="102"/>
                </a:cxn>
                <a:cxn ang="0">
                  <a:pos x="1416" y="102"/>
                </a:cxn>
                <a:cxn ang="0">
                  <a:pos x="1325" y="96"/>
                </a:cxn>
                <a:cxn ang="0">
                  <a:pos x="1216" y="95"/>
                </a:cxn>
                <a:cxn ang="0">
                  <a:pos x="1125" y="97"/>
                </a:cxn>
                <a:cxn ang="0">
                  <a:pos x="1067" y="97"/>
                </a:cxn>
                <a:cxn ang="0">
                  <a:pos x="1022" y="98"/>
                </a:cxn>
                <a:cxn ang="0">
                  <a:pos x="987" y="100"/>
                </a:cxn>
                <a:cxn ang="0">
                  <a:pos x="947" y="96"/>
                </a:cxn>
                <a:cxn ang="0">
                  <a:pos x="901" y="100"/>
                </a:cxn>
                <a:cxn ang="0">
                  <a:pos x="839" y="100"/>
                </a:cxn>
                <a:cxn ang="0">
                  <a:pos x="791" y="98"/>
                </a:cxn>
                <a:cxn ang="0">
                  <a:pos x="720" y="102"/>
                </a:cxn>
                <a:cxn ang="0">
                  <a:pos x="638" y="102"/>
                </a:cxn>
                <a:cxn ang="0">
                  <a:pos x="563" y="102"/>
                </a:cxn>
                <a:cxn ang="0">
                  <a:pos x="496" y="98"/>
                </a:cxn>
                <a:cxn ang="0">
                  <a:pos x="435" y="100"/>
                </a:cxn>
                <a:cxn ang="0">
                  <a:pos x="326" y="100"/>
                </a:cxn>
                <a:cxn ang="0">
                  <a:pos x="208" y="100"/>
                </a:cxn>
                <a:cxn ang="0">
                  <a:pos x="15" y="98"/>
                </a:cxn>
                <a:cxn ang="0">
                  <a:pos x="0" y="78"/>
                </a:cxn>
                <a:cxn ang="0">
                  <a:pos x="0" y="52"/>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grpSp>
      <p:sp>
        <p:nvSpPr>
          <p:cNvPr id="4118" name="Rectangle 22"/>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it-IT"/>
              <a:t>Fare clic per modificare lo stile del titolo dello schema</a:t>
            </a:r>
          </a:p>
        </p:txBody>
      </p:sp>
      <p:sp>
        <p:nvSpPr>
          <p:cNvPr id="4119" name="Rectangle 23"/>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 typeface="Wingdings" pitchFamily="2" charset="2"/>
              <a:buNone/>
              <a:defRPr/>
            </a:lvl1pPr>
          </a:lstStyle>
          <a:p>
            <a:r>
              <a:rPr lang="it-IT"/>
              <a:t>Fare clic per modificare lo stile del sottotitolo dello schema</a:t>
            </a:r>
          </a:p>
        </p:txBody>
      </p:sp>
      <p:sp>
        <p:nvSpPr>
          <p:cNvPr id="24" name="Rectangle 24"/>
          <p:cNvSpPr>
            <a:spLocks noGrp="1" noChangeArrowheads="1"/>
          </p:cNvSpPr>
          <p:nvPr>
            <p:ph type="dt" sz="quarter" idx="10"/>
          </p:nvPr>
        </p:nvSpPr>
        <p:spPr/>
        <p:txBody>
          <a:bodyPr/>
          <a:lstStyle>
            <a:lvl1pPr>
              <a:defRPr smtClean="0"/>
            </a:lvl1pPr>
          </a:lstStyle>
          <a:p>
            <a:pPr>
              <a:defRPr/>
            </a:pPr>
            <a:endParaRPr lang="it-IT">
              <a:solidFill>
                <a:srgbClr val="FFFFCC"/>
              </a:solidFill>
            </a:endParaRPr>
          </a:p>
        </p:txBody>
      </p:sp>
      <p:sp>
        <p:nvSpPr>
          <p:cNvPr id="25" name="Rectangle 25"/>
          <p:cNvSpPr>
            <a:spLocks noGrp="1" noChangeArrowheads="1"/>
          </p:cNvSpPr>
          <p:nvPr>
            <p:ph type="ftr" sz="quarter" idx="11"/>
          </p:nvPr>
        </p:nvSpPr>
        <p:spPr/>
        <p:txBody>
          <a:bodyPr/>
          <a:lstStyle>
            <a:lvl1pPr>
              <a:defRPr smtClean="0"/>
            </a:lvl1pPr>
          </a:lstStyle>
          <a:p>
            <a:pPr>
              <a:defRPr/>
            </a:pPr>
            <a:endParaRPr lang="it-IT">
              <a:solidFill>
                <a:srgbClr val="FFFFCC"/>
              </a:solidFill>
            </a:endParaRPr>
          </a:p>
        </p:txBody>
      </p:sp>
      <p:sp>
        <p:nvSpPr>
          <p:cNvPr id="26" name="Rectangle 26"/>
          <p:cNvSpPr>
            <a:spLocks noGrp="1" noChangeArrowheads="1"/>
          </p:cNvSpPr>
          <p:nvPr>
            <p:ph type="sldNum" sz="quarter" idx="12"/>
          </p:nvPr>
        </p:nvSpPr>
        <p:spPr/>
        <p:txBody>
          <a:bodyPr/>
          <a:lstStyle>
            <a:lvl1pPr>
              <a:defRPr smtClean="0"/>
            </a:lvl1pPr>
          </a:lstStyle>
          <a:p>
            <a:pPr>
              <a:defRPr/>
            </a:pPr>
            <a:fld id="{99CFE880-FCB7-4F31-A614-C2AE977D5E3E}"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4"/>
          <p:cNvSpPr>
            <a:spLocks noGrp="1" noChangeArrowheads="1"/>
          </p:cNvSpPr>
          <p:nvPr>
            <p:ph type="dt" sz="half" idx="10"/>
          </p:nvPr>
        </p:nvSpPr>
        <p:spPr>
          <a:ln/>
        </p:spPr>
        <p:txBody>
          <a:bodyPr/>
          <a:lstStyle>
            <a:lvl1pPr>
              <a:defRPr/>
            </a:lvl1pPr>
          </a:lstStyle>
          <a:p>
            <a:pPr>
              <a:defRPr/>
            </a:pPr>
            <a:endParaRPr lang="it-IT">
              <a:solidFill>
                <a:srgbClr val="FFFFCC"/>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it-IT">
              <a:solidFill>
                <a:srgbClr val="FFFFCC"/>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376F8C39-22DD-4E2B-B337-E333156D3069}"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4"/>
          <p:cNvSpPr>
            <a:spLocks noGrp="1" noChangeArrowheads="1"/>
          </p:cNvSpPr>
          <p:nvPr>
            <p:ph type="dt" sz="half" idx="10"/>
          </p:nvPr>
        </p:nvSpPr>
        <p:spPr>
          <a:ln/>
        </p:spPr>
        <p:txBody>
          <a:bodyPr/>
          <a:lstStyle>
            <a:lvl1pPr>
              <a:defRPr/>
            </a:lvl1pPr>
          </a:lstStyle>
          <a:p>
            <a:pPr>
              <a:defRPr/>
            </a:pPr>
            <a:endParaRPr lang="it-IT">
              <a:solidFill>
                <a:srgbClr val="FFFFCC"/>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it-IT">
              <a:solidFill>
                <a:srgbClr val="FFFFCC"/>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7EFE6291-CB7D-4B49-A010-C494E09A9CF8}"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4938"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4"/>
          <p:cNvSpPr>
            <a:spLocks noGrp="1" noChangeArrowheads="1"/>
          </p:cNvSpPr>
          <p:nvPr>
            <p:ph type="dt" sz="half" idx="10"/>
          </p:nvPr>
        </p:nvSpPr>
        <p:spPr>
          <a:ln/>
        </p:spPr>
        <p:txBody>
          <a:bodyPr/>
          <a:lstStyle>
            <a:lvl1pPr>
              <a:defRPr/>
            </a:lvl1pPr>
          </a:lstStyle>
          <a:p>
            <a:pPr>
              <a:defRPr/>
            </a:pPr>
            <a:endParaRPr lang="it-IT">
              <a:solidFill>
                <a:srgbClr val="FFFFCC"/>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it-IT">
              <a:solidFill>
                <a:srgbClr val="FFFFCC"/>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ACBB1A1-5BE2-4A9D-B176-BA297D3A6A75}"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4"/>
          <p:cNvSpPr>
            <a:spLocks noGrp="1" noChangeArrowheads="1"/>
          </p:cNvSpPr>
          <p:nvPr>
            <p:ph type="dt" sz="half" idx="10"/>
          </p:nvPr>
        </p:nvSpPr>
        <p:spPr>
          <a:ln/>
        </p:spPr>
        <p:txBody>
          <a:bodyPr/>
          <a:lstStyle>
            <a:lvl1pPr>
              <a:defRPr/>
            </a:lvl1pPr>
          </a:lstStyle>
          <a:p>
            <a:pPr>
              <a:defRPr/>
            </a:pPr>
            <a:endParaRPr lang="it-IT">
              <a:solidFill>
                <a:srgbClr val="FFFFCC"/>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it-IT">
              <a:solidFill>
                <a:srgbClr val="FFFFCC"/>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FEE076A8-EC03-4709-BB0E-F37F56309BCE}"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4"/>
          <p:cNvSpPr>
            <a:spLocks noGrp="1" noChangeArrowheads="1"/>
          </p:cNvSpPr>
          <p:nvPr>
            <p:ph type="dt" sz="half" idx="10"/>
          </p:nvPr>
        </p:nvSpPr>
        <p:spPr>
          <a:ln/>
        </p:spPr>
        <p:txBody>
          <a:bodyPr/>
          <a:lstStyle>
            <a:lvl1pPr>
              <a:defRPr/>
            </a:lvl1pPr>
          </a:lstStyle>
          <a:p>
            <a:pPr>
              <a:defRPr/>
            </a:pPr>
            <a:endParaRPr lang="it-IT">
              <a:solidFill>
                <a:srgbClr val="FFFFCC"/>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it-IT">
              <a:solidFill>
                <a:srgbClr val="FFFFCC"/>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78092A2-C46C-42E2-8448-86A59DCEE474}"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it-IT">
              <a:solidFill>
                <a:srgbClr val="FFFFCC"/>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it-IT">
              <a:solidFill>
                <a:srgbClr val="FFFFCC"/>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E2682789-3E33-44C0-A392-7655303E4CF1}"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4"/>
          <p:cNvSpPr>
            <a:spLocks noGrp="1" noChangeArrowheads="1"/>
          </p:cNvSpPr>
          <p:nvPr>
            <p:ph type="dt" sz="half" idx="10"/>
          </p:nvPr>
        </p:nvSpPr>
        <p:spPr>
          <a:ln/>
        </p:spPr>
        <p:txBody>
          <a:bodyPr/>
          <a:lstStyle>
            <a:lvl1pPr>
              <a:defRPr/>
            </a:lvl1pPr>
          </a:lstStyle>
          <a:p>
            <a:pPr>
              <a:defRPr/>
            </a:pPr>
            <a:endParaRPr lang="it-IT">
              <a:solidFill>
                <a:srgbClr val="FFFFCC"/>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it-IT">
              <a:solidFill>
                <a:srgbClr val="FFFFCC"/>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56A734C-3E3C-479B-BA28-AC96C0E51C71}"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4"/>
          <p:cNvSpPr>
            <a:spLocks noGrp="1" noChangeArrowheads="1"/>
          </p:cNvSpPr>
          <p:nvPr>
            <p:ph type="dt" sz="half" idx="10"/>
          </p:nvPr>
        </p:nvSpPr>
        <p:spPr>
          <a:ln/>
        </p:spPr>
        <p:txBody>
          <a:bodyPr/>
          <a:lstStyle>
            <a:lvl1pPr>
              <a:defRPr/>
            </a:lvl1pPr>
          </a:lstStyle>
          <a:p>
            <a:pPr>
              <a:defRPr/>
            </a:pPr>
            <a:endParaRPr lang="it-IT">
              <a:solidFill>
                <a:srgbClr val="FFFFCC"/>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it-IT">
              <a:solidFill>
                <a:srgbClr val="FFFFCC"/>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CF3EA7D-44EC-4F05-9E38-BFF8FF02E521}"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5"/>
          <p:cNvSpPr>
            <a:spLocks noGrp="1" noChangeArrowheads="1"/>
          </p:cNvSpPr>
          <p:nvPr>
            <p:ph type="dt" sz="half" idx="10"/>
          </p:nvPr>
        </p:nvSpPr>
        <p:spPr/>
        <p:txBody>
          <a:bodyPr/>
          <a:lstStyle>
            <a:lvl1pPr>
              <a:defRPr/>
            </a:lvl1pPr>
          </a:lstStyle>
          <a:p>
            <a:pPr>
              <a:defRPr/>
            </a:pPr>
            <a:endParaRPr lang="it-IT"/>
          </a:p>
        </p:txBody>
      </p:sp>
      <p:sp>
        <p:nvSpPr>
          <p:cNvPr id="4" name="Rectangle 26"/>
          <p:cNvSpPr>
            <a:spLocks noGrp="1" noChangeArrowheads="1"/>
          </p:cNvSpPr>
          <p:nvPr>
            <p:ph type="ftr" sz="quarter" idx="11"/>
          </p:nvPr>
        </p:nvSpPr>
        <p:spPr/>
        <p:txBody>
          <a:bodyPr/>
          <a:lstStyle>
            <a:lvl1pPr>
              <a:defRPr/>
            </a:lvl1pPr>
          </a:lstStyle>
          <a:p>
            <a:pPr>
              <a:defRPr/>
            </a:pPr>
            <a:endParaRPr lang="it-IT"/>
          </a:p>
        </p:txBody>
      </p:sp>
      <p:sp>
        <p:nvSpPr>
          <p:cNvPr id="5" name="Rectangle 27"/>
          <p:cNvSpPr>
            <a:spLocks noGrp="1" noChangeArrowheads="1"/>
          </p:cNvSpPr>
          <p:nvPr>
            <p:ph type="sldNum" sz="quarter" idx="12"/>
          </p:nvPr>
        </p:nvSpPr>
        <p:spPr/>
        <p:txBody>
          <a:bodyPr/>
          <a:lstStyle>
            <a:lvl1pPr>
              <a:defRPr/>
            </a:lvl1pPr>
          </a:lstStyle>
          <a:p>
            <a:pPr>
              <a:defRPr/>
            </a:pPr>
            <a:fld id="{85D4B6D9-6D12-4554-863B-82BE83775D55}" type="slidenum">
              <a:rPr lang="it-IT"/>
              <a:pPr>
                <a:defRPr/>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4"/>
          <p:cNvSpPr>
            <a:spLocks noGrp="1" noChangeArrowheads="1"/>
          </p:cNvSpPr>
          <p:nvPr>
            <p:ph type="dt" sz="half" idx="10"/>
          </p:nvPr>
        </p:nvSpPr>
        <p:spPr>
          <a:ln/>
        </p:spPr>
        <p:txBody>
          <a:bodyPr/>
          <a:lstStyle>
            <a:lvl1pPr>
              <a:defRPr/>
            </a:lvl1pPr>
          </a:lstStyle>
          <a:p>
            <a:pPr>
              <a:defRPr/>
            </a:pPr>
            <a:endParaRPr lang="it-IT">
              <a:solidFill>
                <a:srgbClr val="FFFFCC"/>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it-IT">
              <a:solidFill>
                <a:srgbClr val="FFFFCC"/>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37A20615-5FAA-47BE-896F-D179988CF1E1}"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07200" y="889000"/>
            <a:ext cx="2224088" cy="53625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34938" y="889000"/>
            <a:ext cx="6519862" cy="53625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4"/>
          <p:cNvSpPr>
            <a:spLocks noGrp="1" noChangeArrowheads="1"/>
          </p:cNvSpPr>
          <p:nvPr>
            <p:ph type="dt" sz="half" idx="10"/>
          </p:nvPr>
        </p:nvSpPr>
        <p:spPr>
          <a:ln/>
        </p:spPr>
        <p:txBody>
          <a:bodyPr/>
          <a:lstStyle>
            <a:lvl1pPr>
              <a:defRPr/>
            </a:lvl1pPr>
          </a:lstStyle>
          <a:p>
            <a:pPr>
              <a:defRPr/>
            </a:pPr>
            <a:endParaRPr lang="it-IT">
              <a:solidFill>
                <a:srgbClr val="FFFFCC"/>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it-IT">
              <a:solidFill>
                <a:srgbClr val="FFFFCC"/>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439F39D5-B956-4775-872E-FFF8F9ADBD19}"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34938" y="889000"/>
            <a:ext cx="8885237" cy="11557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34938" y="2116138"/>
            <a:ext cx="4371975" cy="413543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2116138"/>
            <a:ext cx="4371975" cy="413543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4"/>
          <p:cNvSpPr>
            <a:spLocks noGrp="1" noChangeArrowheads="1"/>
          </p:cNvSpPr>
          <p:nvPr>
            <p:ph type="dt" sz="half" idx="10"/>
          </p:nvPr>
        </p:nvSpPr>
        <p:spPr>
          <a:ln/>
        </p:spPr>
        <p:txBody>
          <a:bodyPr/>
          <a:lstStyle>
            <a:lvl1pPr>
              <a:defRPr/>
            </a:lvl1pPr>
          </a:lstStyle>
          <a:p>
            <a:pPr>
              <a:defRPr/>
            </a:pPr>
            <a:endParaRPr lang="it-IT">
              <a:solidFill>
                <a:srgbClr val="FFFFCC"/>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it-IT">
              <a:solidFill>
                <a:srgbClr val="FFFFCC"/>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96214A9B-6467-4587-9C15-256AC1226624}" type="slidenum">
              <a:rPr lang="it-IT">
                <a:solidFill>
                  <a:srgbClr val="FFFFCC"/>
                </a:solidFill>
              </a:rPr>
              <a:pPr>
                <a:defRPr/>
              </a:pPr>
              <a:t>‹N›</a:t>
            </a:fld>
            <a:endParaRPr lang="it-IT">
              <a:solidFill>
                <a:srgbClr val="FFFFCC"/>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it-IT"/>
          </a:p>
        </p:txBody>
      </p:sp>
      <p:sp>
        <p:nvSpPr>
          <p:cNvPr id="3" name="Rectangle 26"/>
          <p:cNvSpPr>
            <a:spLocks noGrp="1" noChangeArrowheads="1"/>
          </p:cNvSpPr>
          <p:nvPr>
            <p:ph type="ftr" sz="quarter" idx="11"/>
          </p:nvPr>
        </p:nvSpPr>
        <p:spPr/>
        <p:txBody>
          <a:bodyPr/>
          <a:lstStyle>
            <a:lvl1pPr>
              <a:defRPr/>
            </a:lvl1pPr>
          </a:lstStyle>
          <a:p>
            <a:pPr>
              <a:defRPr/>
            </a:pPr>
            <a:endParaRPr lang="it-IT"/>
          </a:p>
        </p:txBody>
      </p:sp>
      <p:sp>
        <p:nvSpPr>
          <p:cNvPr id="4" name="Rectangle 27"/>
          <p:cNvSpPr>
            <a:spLocks noGrp="1" noChangeArrowheads="1"/>
          </p:cNvSpPr>
          <p:nvPr>
            <p:ph type="sldNum" sz="quarter" idx="12"/>
          </p:nvPr>
        </p:nvSpPr>
        <p:spPr/>
        <p:txBody>
          <a:bodyPr/>
          <a:lstStyle>
            <a:lvl1pPr>
              <a:defRPr/>
            </a:lvl1pPr>
          </a:lstStyle>
          <a:p>
            <a:pPr>
              <a:defRPr/>
            </a:pPr>
            <a:fld id="{82C372EC-E3CC-4BAB-AA72-F740466F7A7E}" type="slidenum">
              <a:rPr lang="it-IT"/>
              <a:pPr>
                <a:defRPr/>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39E4D03-D0F9-4597-87BA-CAC3A948B53E}" type="datetimeFigureOut">
              <a:rPr lang="it-IT" smtClean="0">
                <a:solidFill>
                  <a:prstClr val="black">
                    <a:tint val="75000"/>
                  </a:prstClr>
                </a:solidFill>
              </a:rPr>
              <a:pPr/>
              <a:t>04/03/2016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16FFD6A-8394-467F-92AC-CDB50D3D6E0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kumimoji="1" lang="it-IT" b="1">
                <a:solidFill>
                  <a:srgbClr val="FFFFFF"/>
                </a:solidFill>
                <a:latin typeface="Tahoma" charset="0"/>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kumimoji="1" lang="it-IT" b="1">
                <a:solidFill>
                  <a:srgbClr val="FFFFFF"/>
                </a:solidFill>
                <a:latin typeface="Tahoma" charset="0"/>
              </a:endParaRPr>
            </a:p>
          </p:txBody>
        </p:sp>
      </p:grpSp>
      <p:sp>
        <p:nvSpPr>
          <p:cNvPr id="501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501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it-IT"/>
              <a:t>Fare clic per modificare lo stile del titolo</a:t>
            </a:r>
          </a:p>
        </p:txBody>
      </p:sp>
      <p:sp>
        <p:nvSpPr>
          <p:cNvPr id="7" name="Rectangle 6"/>
          <p:cNvSpPr>
            <a:spLocks noGrp="1" noChangeArrowheads="1"/>
          </p:cNvSpPr>
          <p:nvPr>
            <p:ph type="dt" sz="quarter" idx="10"/>
          </p:nvPr>
        </p:nvSpPr>
        <p:spPr/>
        <p:txBody>
          <a:bodyPr/>
          <a:lstStyle>
            <a:lvl1pPr>
              <a:defRPr/>
            </a:lvl1pPr>
          </a:lstStyle>
          <a:p>
            <a:pPr>
              <a:defRPr/>
            </a:pPr>
            <a:endParaRPr lang="it-IT"/>
          </a:p>
        </p:txBody>
      </p:sp>
      <p:sp>
        <p:nvSpPr>
          <p:cNvPr id="8" name="Rectangle 7"/>
          <p:cNvSpPr>
            <a:spLocks noGrp="1" noChangeArrowheads="1"/>
          </p:cNvSpPr>
          <p:nvPr>
            <p:ph type="ftr" sz="quarter" idx="11"/>
          </p:nvPr>
        </p:nvSpPr>
        <p:spPr/>
        <p:txBody>
          <a:bodyPr/>
          <a:lstStyle>
            <a:lvl1pPr>
              <a:defRPr/>
            </a:lvl1pPr>
          </a:lstStyle>
          <a:p>
            <a:pPr>
              <a:defRPr/>
            </a:pPr>
            <a:endParaRPr lang="it-IT"/>
          </a:p>
        </p:txBody>
      </p:sp>
      <p:sp>
        <p:nvSpPr>
          <p:cNvPr id="9" name="Rectangle 8"/>
          <p:cNvSpPr>
            <a:spLocks noGrp="1" noChangeArrowheads="1"/>
          </p:cNvSpPr>
          <p:nvPr>
            <p:ph type="sldNum" sz="quarter" idx="12"/>
          </p:nvPr>
        </p:nvSpPr>
        <p:spPr/>
        <p:txBody>
          <a:bodyPr/>
          <a:lstStyle>
            <a:lvl1pPr>
              <a:defRPr/>
            </a:lvl1pPr>
          </a:lstStyle>
          <a:p>
            <a:pPr>
              <a:defRPr/>
            </a:pPr>
            <a:fld id="{E75782D9-7598-400D-ADAD-76954FC46E2A}" type="slidenum">
              <a:rPr lang="it-IT"/>
              <a:pPr>
                <a:defRPr/>
              </a:pPr>
              <a:t>‹N›</a:t>
            </a:fld>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dt" sz="half" idx="10"/>
          </p:nvPr>
        </p:nvSpPr>
        <p:spPr/>
        <p:txBody>
          <a:bodyPr/>
          <a:lstStyle>
            <a:lvl1pPr>
              <a:defRPr/>
            </a:lvl1pPr>
          </a:lstStyle>
          <a:p>
            <a:pPr>
              <a:defRPr/>
            </a:pPr>
            <a:endParaRPr lang="it-IT"/>
          </a:p>
        </p:txBody>
      </p:sp>
      <p:sp>
        <p:nvSpPr>
          <p:cNvPr id="5" name="Rectangle 8"/>
          <p:cNvSpPr>
            <a:spLocks noGrp="1" noChangeArrowheads="1"/>
          </p:cNvSpPr>
          <p:nvPr>
            <p:ph type="ftr" sz="quarter" idx="11"/>
          </p:nvPr>
        </p:nvSpPr>
        <p:spPr/>
        <p:txBody>
          <a:bodyPr/>
          <a:lstStyle>
            <a:lvl1pPr>
              <a:defRPr/>
            </a:lvl1pPr>
          </a:lstStyle>
          <a:p>
            <a:pPr>
              <a:defRPr/>
            </a:pPr>
            <a:endParaRPr lang="it-IT"/>
          </a:p>
        </p:txBody>
      </p:sp>
      <p:sp>
        <p:nvSpPr>
          <p:cNvPr id="6" name="Rectangle 9"/>
          <p:cNvSpPr>
            <a:spLocks noGrp="1" noChangeArrowheads="1"/>
          </p:cNvSpPr>
          <p:nvPr>
            <p:ph type="sldNum" sz="quarter" idx="12"/>
          </p:nvPr>
        </p:nvSpPr>
        <p:spPr/>
        <p:txBody>
          <a:bodyPr/>
          <a:lstStyle>
            <a:lvl1pPr>
              <a:defRPr/>
            </a:lvl1pPr>
          </a:lstStyle>
          <a:p>
            <a:pPr>
              <a:defRPr/>
            </a:pPr>
            <a:fld id="{390FA6DB-4A08-4791-AED8-29E04FFDE8AC}" type="slidenum">
              <a:rPr lang="it-IT"/>
              <a:pPr>
                <a:defRPr/>
              </a:pPr>
              <a:t>‹N›</a:t>
            </a:fld>
            <a:endParaRPr lang="it-I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7"/>
          <p:cNvSpPr>
            <a:spLocks noGrp="1" noChangeArrowheads="1"/>
          </p:cNvSpPr>
          <p:nvPr>
            <p:ph type="dt" sz="half" idx="10"/>
          </p:nvPr>
        </p:nvSpPr>
        <p:spPr/>
        <p:txBody>
          <a:bodyPr/>
          <a:lstStyle>
            <a:lvl1pPr>
              <a:defRPr/>
            </a:lvl1pPr>
          </a:lstStyle>
          <a:p>
            <a:pPr>
              <a:defRPr/>
            </a:pPr>
            <a:endParaRPr lang="it-IT"/>
          </a:p>
        </p:txBody>
      </p:sp>
      <p:sp>
        <p:nvSpPr>
          <p:cNvPr id="5" name="Rectangle 8"/>
          <p:cNvSpPr>
            <a:spLocks noGrp="1" noChangeArrowheads="1"/>
          </p:cNvSpPr>
          <p:nvPr>
            <p:ph type="ftr" sz="quarter" idx="11"/>
          </p:nvPr>
        </p:nvSpPr>
        <p:spPr/>
        <p:txBody>
          <a:bodyPr/>
          <a:lstStyle>
            <a:lvl1pPr>
              <a:defRPr/>
            </a:lvl1pPr>
          </a:lstStyle>
          <a:p>
            <a:pPr>
              <a:defRPr/>
            </a:pPr>
            <a:endParaRPr lang="it-IT"/>
          </a:p>
        </p:txBody>
      </p:sp>
      <p:sp>
        <p:nvSpPr>
          <p:cNvPr id="6" name="Rectangle 9"/>
          <p:cNvSpPr>
            <a:spLocks noGrp="1" noChangeArrowheads="1"/>
          </p:cNvSpPr>
          <p:nvPr>
            <p:ph type="sldNum" sz="quarter" idx="12"/>
          </p:nvPr>
        </p:nvSpPr>
        <p:spPr/>
        <p:txBody>
          <a:bodyPr/>
          <a:lstStyle>
            <a:lvl1pPr>
              <a:defRPr/>
            </a:lvl1pPr>
          </a:lstStyle>
          <a:p>
            <a:pPr>
              <a:defRPr/>
            </a:pPr>
            <a:fld id="{99546E45-5A44-4EA9-8059-D354FF14C398}" type="slidenum">
              <a:rPr lang="it-IT"/>
              <a:pPr>
                <a:defRPr/>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7"/>
          <p:cNvSpPr>
            <a:spLocks noGrp="1" noChangeArrowheads="1"/>
          </p:cNvSpPr>
          <p:nvPr>
            <p:ph type="dt" sz="half" idx="10"/>
          </p:nvPr>
        </p:nvSpPr>
        <p:spPr/>
        <p:txBody>
          <a:bodyPr/>
          <a:lstStyle>
            <a:lvl1pPr>
              <a:defRPr/>
            </a:lvl1pPr>
          </a:lstStyle>
          <a:p>
            <a:pPr>
              <a:defRPr/>
            </a:pPr>
            <a:endParaRPr lang="it-IT"/>
          </a:p>
        </p:txBody>
      </p:sp>
      <p:sp>
        <p:nvSpPr>
          <p:cNvPr id="6" name="Rectangle 8"/>
          <p:cNvSpPr>
            <a:spLocks noGrp="1" noChangeArrowheads="1"/>
          </p:cNvSpPr>
          <p:nvPr>
            <p:ph type="ftr" sz="quarter" idx="11"/>
          </p:nvPr>
        </p:nvSpPr>
        <p:spPr/>
        <p:txBody>
          <a:bodyPr/>
          <a:lstStyle>
            <a:lvl1pPr>
              <a:defRPr/>
            </a:lvl1pPr>
          </a:lstStyle>
          <a:p>
            <a:pPr>
              <a:defRPr/>
            </a:pPr>
            <a:endParaRPr lang="it-IT"/>
          </a:p>
        </p:txBody>
      </p:sp>
      <p:sp>
        <p:nvSpPr>
          <p:cNvPr id="7" name="Rectangle 9"/>
          <p:cNvSpPr>
            <a:spLocks noGrp="1" noChangeArrowheads="1"/>
          </p:cNvSpPr>
          <p:nvPr>
            <p:ph type="sldNum" sz="quarter" idx="12"/>
          </p:nvPr>
        </p:nvSpPr>
        <p:spPr/>
        <p:txBody>
          <a:bodyPr/>
          <a:lstStyle>
            <a:lvl1pPr>
              <a:defRPr/>
            </a:lvl1pPr>
          </a:lstStyle>
          <a:p>
            <a:pPr>
              <a:defRPr/>
            </a:pPr>
            <a:fld id="{DA1A06FF-D9A3-4D44-88F3-CAD014EFE9E8}" type="slidenum">
              <a:rPr lang="it-IT"/>
              <a:pPr>
                <a:defRPr/>
              </a:pPr>
              <a:t>‹N›</a:t>
            </a:fld>
            <a:endParaRPr lang="it-I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7"/>
          <p:cNvSpPr>
            <a:spLocks noGrp="1" noChangeArrowheads="1"/>
          </p:cNvSpPr>
          <p:nvPr>
            <p:ph type="dt" sz="half" idx="10"/>
          </p:nvPr>
        </p:nvSpPr>
        <p:spPr/>
        <p:txBody>
          <a:bodyPr/>
          <a:lstStyle>
            <a:lvl1pPr>
              <a:defRPr/>
            </a:lvl1pPr>
          </a:lstStyle>
          <a:p>
            <a:pPr>
              <a:defRPr/>
            </a:pPr>
            <a:endParaRPr lang="it-IT"/>
          </a:p>
        </p:txBody>
      </p:sp>
      <p:sp>
        <p:nvSpPr>
          <p:cNvPr id="8" name="Rectangle 8"/>
          <p:cNvSpPr>
            <a:spLocks noGrp="1" noChangeArrowheads="1"/>
          </p:cNvSpPr>
          <p:nvPr>
            <p:ph type="ftr" sz="quarter" idx="11"/>
          </p:nvPr>
        </p:nvSpPr>
        <p:spPr/>
        <p:txBody>
          <a:bodyPr/>
          <a:lstStyle>
            <a:lvl1pPr>
              <a:defRPr/>
            </a:lvl1pPr>
          </a:lstStyle>
          <a:p>
            <a:pPr>
              <a:defRPr/>
            </a:pPr>
            <a:endParaRPr lang="it-IT"/>
          </a:p>
        </p:txBody>
      </p:sp>
      <p:sp>
        <p:nvSpPr>
          <p:cNvPr id="9" name="Rectangle 9"/>
          <p:cNvSpPr>
            <a:spLocks noGrp="1" noChangeArrowheads="1"/>
          </p:cNvSpPr>
          <p:nvPr>
            <p:ph type="sldNum" sz="quarter" idx="12"/>
          </p:nvPr>
        </p:nvSpPr>
        <p:spPr/>
        <p:txBody>
          <a:bodyPr/>
          <a:lstStyle>
            <a:lvl1pPr>
              <a:defRPr/>
            </a:lvl1pPr>
          </a:lstStyle>
          <a:p>
            <a:pPr>
              <a:defRPr/>
            </a:pPr>
            <a:fld id="{4F418B2D-79C2-41BC-A5C2-CC44A4BCE1E0}" type="slidenum">
              <a:rPr lang="it-IT"/>
              <a:pPr>
                <a:defRPr/>
              </a:pPr>
              <a:t>‹N›</a:t>
            </a:fld>
            <a:endParaRPr lang="it-I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7"/>
          <p:cNvSpPr>
            <a:spLocks noGrp="1" noChangeArrowheads="1"/>
          </p:cNvSpPr>
          <p:nvPr>
            <p:ph type="dt" sz="half" idx="10"/>
          </p:nvPr>
        </p:nvSpPr>
        <p:spPr/>
        <p:txBody>
          <a:bodyPr/>
          <a:lstStyle>
            <a:lvl1pPr>
              <a:defRPr/>
            </a:lvl1pPr>
          </a:lstStyle>
          <a:p>
            <a:pPr>
              <a:defRPr/>
            </a:pPr>
            <a:endParaRPr lang="it-IT"/>
          </a:p>
        </p:txBody>
      </p:sp>
      <p:sp>
        <p:nvSpPr>
          <p:cNvPr id="4" name="Rectangle 8"/>
          <p:cNvSpPr>
            <a:spLocks noGrp="1" noChangeArrowheads="1"/>
          </p:cNvSpPr>
          <p:nvPr>
            <p:ph type="ftr" sz="quarter" idx="11"/>
          </p:nvPr>
        </p:nvSpPr>
        <p:spPr/>
        <p:txBody>
          <a:bodyPr/>
          <a:lstStyle>
            <a:lvl1pPr>
              <a:defRPr/>
            </a:lvl1pPr>
          </a:lstStyle>
          <a:p>
            <a:pPr>
              <a:defRPr/>
            </a:pPr>
            <a:endParaRPr lang="it-IT"/>
          </a:p>
        </p:txBody>
      </p:sp>
      <p:sp>
        <p:nvSpPr>
          <p:cNvPr id="5" name="Rectangle 9"/>
          <p:cNvSpPr>
            <a:spLocks noGrp="1" noChangeArrowheads="1"/>
          </p:cNvSpPr>
          <p:nvPr>
            <p:ph type="sldNum" sz="quarter" idx="12"/>
          </p:nvPr>
        </p:nvSpPr>
        <p:spPr/>
        <p:txBody>
          <a:bodyPr/>
          <a:lstStyle>
            <a:lvl1pPr>
              <a:defRPr/>
            </a:lvl1pPr>
          </a:lstStyle>
          <a:p>
            <a:pPr>
              <a:defRPr/>
            </a:pPr>
            <a:fld id="{802963E9-F4E7-420F-B51C-01C7A5A5E5A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p:txBody>
          <a:bodyPr/>
          <a:lstStyle>
            <a:lvl1pPr>
              <a:defRPr/>
            </a:lvl1pPr>
          </a:lstStyle>
          <a:p>
            <a:pPr>
              <a:defRPr/>
            </a:pPr>
            <a:endParaRPr lang="it-IT"/>
          </a:p>
        </p:txBody>
      </p:sp>
      <p:sp>
        <p:nvSpPr>
          <p:cNvPr id="6" name="Rectangle 26"/>
          <p:cNvSpPr>
            <a:spLocks noGrp="1" noChangeArrowheads="1"/>
          </p:cNvSpPr>
          <p:nvPr>
            <p:ph type="ftr" sz="quarter" idx="11"/>
          </p:nvPr>
        </p:nvSpPr>
        <p:spPr/>
        <p:txBody>
          <a:bodyPr/>
          <a:lstStyle>
            <a:lvl1pPr>
              <a:defRPr/>
            </a:lvl1pPr>
          </a:lstStyle>
          <a:p>
            <a:pPr>
              <a:defRPr/>
            </a:pPr>
            <a:endParaRPr lang="it-IT"/>
          </a:p>
        </p:txBody>
      </p:sp>
      <p:sp>
        <p:nvSpPr>
          <p:cNvPr id="7" name="Rectangle 27"/>
          <p:cNvSpPr>
            <a:spLocks noGrp="1" noChangeArrowheads="1"/>
          </p:cNvSpPr>
          <p:nvPr>
            <p:ph type="sldNum" sz="quarter" idx="12"/>
          </p:nvPr>
        </p:nvSpPr>
        <p:spPr/>
        <p:txBody>
          <a:bodyPr/>
          <a:lstStyle>
            <a:lvl1pPr>
              <a:defRPr/>
            </a:lvl1pPr>
          </a:lstStyle>
          <a:p>
            <a:pPr>
              <a:defRPr/>
            </a:pPr>
            <a:fld id="{36DE6375-5CF2-4D7F-BB57-2FF038D9E960}" type="slidenum">
              <a:rPr lang="it-IT"/>
              <a:pPr>
                <a:defRPr/>
              </a:pPr>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it-IT"/>
          </a:p>
        </p:txBody>
      </p:sp>
      <p:sp>
        <p:nvSpPr>
          <p:cNvPr id="3" name="Rectangle 8"/>
          <p:cNvSpPr>
            <a:spLocks noGrp="1" noChangeArrowheads="1"/>
          </p:cNvSpPr>
          <p:nvPr>
            <p:ph type="ftr" sz="quarter" idx="11"/>
          </p:nvPr>
        </p:nvSpPr>
        <p:spPr/>
        <p:txBody>
          <a:bodyPr/>
          <a:lstStyle>
            <a:lvl1pPr>
              <a:defRPr/>
            </a:lvl1pPr>
          </a:lstStyle>
          <a:p>
            <a:pPr>
              <a:defRPr/>
            </a:pPr>
            <a:endParaRPr lang="it-IT"/>
          </a:p>
        </p:txBody>
      </p:sp>
      <p:sp>
        <p:nvSpPr>
          <p:cNvPr id="4" name="Rectangle 9"/>
          <p:cNvSpPr>
            <a:spLocks noGrp="1" noChangeArrowheads="1"/>
          </p:cNvSpPr>
          <p:nvPr>
            <p:ph type="sldNum" sz="quarter" idx="12"/>
          </p:nvPr>
        </p:nvSpPr>
        <p:spPr/>
        <p:txBody>
          <a:bodyPr/>
          <a:lstStyle>
            <a:lvl1pPr>
              <a:defRPr/>
            </a:lvl1pPr>
          </a:lstStyle>
          <a:p>
            <a:pPr>
              <a:defRPr/>
            </a:pPr>
            <a:fld id="{082D0E48-9005-4BE2-9790-A2ABBEC3857C}" type="slidenum">
              <a:rPr lang="it-IT"/>
              <a:pPr>
                <a:defRPr/>
              </a:pPr>
              <a:t>‹N›</a:t>
            </a:fld>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7"/>
          <p:cNvSpPr>
            <a:spLocks noGrp="1" noChangeArrowheads="1"/>
          </p:cNvSpPr>
          <p:nvPr>
            <p:ph type="dt" sz="half" idx="10"/>
          </p:nvPr>
        </p:nvSpPr>
        <p:spPr/>
        <p:txBody>
          <a:bodyPr/>
          <a:lstStyle>
            <a:lvl1pPr>
              <a:defRPr/>
            </a:lvl1pPr>
          </a:lstStyle>
          <a:p>
            <a:pPr>
              <a:defRPr/>
            </a:pPr>
            <a:endParaRPr lang="it-IT"/>
          </a:p>
        </p:txBody>
      </p:sp>
      <p:sp>
        <p:nvSpPr>
          <p:cNvPr id="6" name="Rectangle 8"/>
          <p:cNvSpPr>
            <a:spLocks noGrp="1" noChangeArrowheads="1"/>
          </p:cNvSpPr>
          <p:nvPr>
            <p:ph type="ftr" sz="quarter" idx="11"/>
          </p:nvPr>
        </p:nvSpPr>
        <p:spPr/>
        <p:txBody>
          <a:bodyPr/>
          <a:lstStyle>
            <a:lvl1pPr>
              <a:defRPr/>
            </a:lvl1pPr>
          </a:lstStyle>
          <a:p>
            <a:pPr>
              <a:defRPr/>
            </a:pPr>
            <a:endParaRPr lang="it-IT"/>
          </a:p>
        </p:txBody>
      </p:sp>
      <p:sp>
        <p:nvSpPr>
          <p:cNvPr id="7" name="Rectangle 9"/>
          <p:cNvSpPr>
            <a:spLocks noGrp="1" noChangeArrowheads="1"/>
          </p:cNvSpPr>
          <p:nvPr>
            <p:ph type="sldNum" sz="quarter" idx="12"/>
          </p:nvPr>
        </p:nvSpPr>
        <p:spPr/>
        <p:txBody>
          <a:bodyPr/>
          <a:lstStyle>
            <a:lvl1pPr>
              <a:defRPr/>
            </a:lvl1pPr>
          </a:lstStyle>
          <a:p>
            <a:pPr>
              <a:defRPr/>
            </a:pPr>
            <a:fld id="{CE710D39-6188-43A6-A3FF-64C73DA67484}" type="slidenum">
              <a:rPr lang="it-IT"/>
              <a:pPr>
                <a:defRPr/>
              </a:pPr>
              <a:t>‹N›</a:t>
            </a:fld>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7"/>
          <p:cNvSpPr>
            <a:spLocks noGrp="1" noChangeArrowheads="1"/>
          </p:cNvSpPr>
          <p:nvPr>
            <p:ph type="dt" sz="half" idx="10"/>
          </p:nvPr>
        </p:nvSpPr>
        <p:spPr/>
        <p:txBody>
          <a:bodyPr/>
          <a:lstStyle>
            <a:lvl1pPr>
              <a:defRPr/>
            </a:lvl1pPr>
          </a:lstStyle>
          <a:p>
            <a:pPr>
              <a:defRPr/>
            </a:pPr>
            <a:endParaRPr lang="it-IT"/>
          </a:p>
        </p:txBody>
      </p:sp>
      <p:sp>
        <p:nvSpPr>
          <p:cNvPr id="6" name="Rectangle 8"/>
          <p:cNvSpPr>
            <a:spLocks noGrp="1" noChangeArrowheads="1"/>
          </p:cNvSpPr>
          <p:nvPr>
            <p:ph type="ftr" sz="quarter" idx="11"/>
          </p:nvPr>
        </p:nvSpPr>
        <p:spPr/>
        <p:txBody>
          <a:bodyPr/>
          <a:lstStyle>
            <a:lvl1pPr>
              <a:defRPr/>
            </a:lvl1pPr>
          </a:lstStyle>
          <a:p>
            <a:pPr>
              <a:defRPr/>
            </a:pPr>
            <a:endParaRPr lang="it-IT"/>
          </a:p>
        </p:txBody>
      </p:sp>
      <p:sp>
        <p:nvSpPr>
          <p:cNvPr id="7" name="Rectangle 9"/>
          <p:cNvSpPr>
            <a:spLocks noGrp="1" noChangeArrowheads="1"/>
          </p:cNvSpPr>
          <p:nvPr>
            <p:ph type="sldNum" sz="quarter" idx="12"/>
          </p:nvPr>
        </p:nvSpPr>
        <p:spPr/>
        <p:txBody>
          <a:bodyPr/>
          <a:lstStyle>
            <a:lvl1pPr>
              <a:defRPr/>
            </a:lvl1pPr>
          </a:lstStyle>
          <a:p>
            <a:pPr>
              <a:defRPr/>
            </a:pPr>
            <a:fld id="{70B41AF2-3B59-47C4-8791-C6423E84D7EB}" type="slidenum">
              <a:rPr lang="it-IT"/>
              <a:pPr>
                <a:defRPr/>
              </a:pPr>
              <a:t>‹N›</a:t>
            </a:fld>
            <a:endParaRPr lang="it-IT"/>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dt" sz="half" idx="10"/>
          </p:nvPr>
        </p:nvSpPr>
        <p:spPr/>
        <p:txBody>
          <a:bodyPr/>
          <a:lstStyle>
            <a:lvl1pPr>
              <a:defRPr/>
            </a:lvl1pPr>
          </a:lstStyle>
          <a:p>
            <a:pPr>
              <a:defRPr/>
            </a:pPr>
            <a:endParaRPr lang="it-IT"/>
          </a:p>
        </p:txBody>
      </p:sp>
      <p:sp>
        <p:nvSpPr>
          <p:cNvPr id="5" name="Rectangle 8"/>
          <p:cNvSpPr>
            <a:spLocks noGrp="1" noChangeArrowheads="1"/>
          </p:cNvSpPr>
          <p:nvPr>
            <p:ph type="ftr" sz="quarter" idx="11"/>
          </p:nvPr>
        </p:nvSpPr>
        <p:spPr/>
        <p:txBody>
          <a:bodyPr/>
          <a:lstStyle>
            <a:lvl1pPr>
              <a:defRPr/>
            </a:lvl1pPr>
          </a:lstStyle>
          <a:p>
            <a:pPr>
              <a:defRPr/>
            </a:pPr>
            <a:endParaRPr lang="it-IT"/>
          </a:p>
        </p:txBody>
      </p:sp>
      <p:sp>
        <p:nvSpPr>
          <p:cNvPr id="6" name="Rectangle 9"/>
          <p:cNvSpPr>
            <a:spLocks noGrp="1" noChangeArrowheads="1"/>
          </p:cNvSpPr>
          <p:nvPr>
            <p:ph type="sldNum" sz="quarter" idx="12"/>
          </p:nvPr>
        </p:nvSpPr>
        <p:spPr/>
        <p:txBody>
          <a:bodyPr/>
          <a:lstStyle>
            <a:lvl1pPr>
              <a:defRPr/>
            </a:lvl1pPr>
          </a:lstStyle>
          <a:p>
            <a:pPr>
              <a:defRPr/>
            </a:pPr>
            <a:fld id="{471540A3-3C96-42DB-929D-AA9567C46674}" type="slidenum">
              <a:rPr lang="it-IT"/>
              <a:pPr>
                <a:defRPr/>
              </a:pPr>
              <a:t>‹N›</a:t>
            </a:fld>
            <a:endParaRPr lang="it-I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213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21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dt" sz="half" idx="10"/>
          </p:nvPr>
        </p:nvSpPr>
        <p:spPr/>
        <p:txBody>
          <a:bodyPr/>
          <a:lstStyle>
            <a:lvl1pPr>
              <a:defRPr/>
            </a:lvl1pPr>
          </a:lstStyle>
          <a:p>
            <a:pPr>
              <a:defRPr/>
            </a:pPr>
            <a:endParaRPr lang="it-IT"/>
          </a:p>
        </p:txBody>
      </p:sp>
      <p:sp>
        <p:nvSpPr>
          <p:cNvPr id="5" name="Rectangle 8"/>
          <p:cNvSpPr>
            <a:spLocks noGrp="1" noChangeArrowheads="1"/>
          </p:cNvSpPr>
          <p:nvPr>
            <p:ph type="ftr" sz="quarter" idx="11"/>
          </p:nvPr>
        </p:nvSpPr>
        <p:spPr/>
        <p:txBody>
          <a:bodyPr/>
          <a:lstStyle>
            <a:lvl1pPr>
              <a:defRPr/>
            </a:lvl1pPr>
          </a:lstStyle>
          <a:p>
            <a:pPr>
              <a:defRPr/>
            </a:pPr>
            <a:endParaRPr lang="it-IT"/>
          </a:p>
        </p:txBody>
      </p:sp>
      <p:sp>
        <p:nvSpPr>
          <p:cNvPr id="6" name="Rectangle 9"/>
          <p:cNvSpPr>
            <a:spLocks noGrp="1" noChangeArrowheads="1"/>
          </p:cNvSpPr>
          <p:nvPr>
            <p:ph type="sldNum" sz="quarter" idx="12"/>
          </p:nvPr>
        </p:nvSpPr>
        <p:spPr/>
        <p:txBody>
          <a:bodyPr/>
          <a:lstStyle>
            <a:lvl1pPr>
              <a:defRPr/>
            </a:lvl1pPr>
          </a:lstStyle>
          <a:p>
            <a:pPr>
              <a:defRPr/>
            </a:pPr>
            <a:fld id="{68D1209F-F063-4310-81F2-D9E2DE96267A}"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p:txBody>
          <a:bodyPr/>
          <a:lstStyle>
            <a:lvl1pPr>
              <a:defRPr/>
            </a:lvl1pPr>
          </a:lstStyle>
          <a:p>
            <a:pPr>
              <a:defRPr/>
            </a:pPr>
            <a:endParaRPr lang="it-IT"/>
          </a:p>
        </p:txBody>
      </p:sp>
      <p:sp>
        <p:nvSpPr>
          <p:cNvPr id="6" name="Rectangle 26"/>
          <p:cNvSpPr>
            <a:spLocks noGrp="1" noChangeArrowheads="1"/>
          </p:cNvSpPr>
          <p:nvPr>
            <p:ph type="ftr" sz="quarter" idx="11"/>
          </p:nvPr>
        </p:nvSpPr>
        <p:spPr/>
        <p:txBody>
          <a:bodyPr/>
          <a:lstStyle>
            <a:lvl1pPr>
              <a:defRPr/>
            </a:lvl1pPr>
          </a:lstStyle>
          <a:p>
            <a:pPr>
              <a:defRPr/>
            </a:pPr>
            <a:endParaRPr lang="it-IT"/>
          </a:p>
        </p:txBody>
      </p:sp>
      <p:sp>
        <p:nvSpPr>
          <p:cNvPr id="7" name="Rectangle 27"/>
          <p:cNvSpPr>
            <a:spLocks noGrp="1" noChangeArrowheads="1"/>
          </p:cNvSpPr>
          <p:nvPr>
            <p:ph type="sldNum" sz="quarter" idx="12"/>
          </p:nvPr>
        </p:nvSpPr>
        <p:spPr/>
        <p:txBody>
          <a:bodyPr/>
          <a:lstStyle>
            <a:lvl1pPr>
              <a:defRPr/>
            </a:lvl1pPr>
          </a:lstStyle>
          <a:p>
            <a:pPr>
              <a:defRPr/>
            </a:pPr>
            <a:fld id="{EF19DB0B-9B86-4369-A1C8-C25189BB5974}"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12700"/>
            <a:ext cx="9156700" cy="6870700"/>
            <a:chOff x="0" y="-8"/>
            <a:chExt cx="5768" cy="4328"/>
          </a:xfrm>
        </p:grpSpPr>
        <p:sp>
          <p:nvSpPr>
            <p:cNvPr id="82947" name="Rectangle 3"/>
            <p:cNvSpPr>
              <a:spLocks noChangeArrowheads="1"/>
            </p:cNvSpPr>
            <p:nvPr/>
          </p:nvSpPr>
          <p:spPr bwMode="auto">
            <a:xfrm>
              <a:off x="0" y="624"/>
              <a:ext cx="5760" cy="3696"/>
            </a:xfrm>
            <a:prstGeom prst="rect">
              <a:avLst/>
            </a:prstGeom>
            <a:solidFill>
              <a:schemeClr val="bg1"/>
            </a:solidFill>
            <a:ln w="9525">
              <a:noFill/>
              <a:miter lim="800000"/>
              <a:headEnd/>
              <a:tailEnd/>
            </a:ln>
            <a:effectLst/>
          </p:spPr>
          <p:txBody>
            <a:bodyPr wrap="none" anchor="ctr"/>
            <a:lstStyle/>
            <a:p>
              <a:pPr>
                <a:defRPr/>
              </a:pPr>
              <a:endParaRPr lang="it-IT">
                <a:cs typeface="+mn-cs"/>
              </a:endParaRPr>
            </a:p>
          </p:txBody>
        </p:sp>
        <p:sp>
          <p:nvSpPr>
            <p:cNvPr id="82948"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it-IT">
                <a:cs typeface="+mn-cs"/>
              </a:endParaRPr>
            </a:p>
          </p:txBody>
        </p:sp>
        <p:sp>
          <p:nvSpPr>
            <p:cNvPr id="82949" name="Freeform 5"/>
            <p:cNvSpPr>
              <a:spLocks/>
            </p:cNvSpPr>
            <p:nvPr/>
          </p:nvSpPr>
          <p:spPr bwMode="hidden">
            <a:xfrm>
              <a:off x="0" y="-8"/>
              <a:ext cx="3640" cy="1434"/>
            </a:xfrm>
            <a:custGeom>
              <a:avLst/>
              <a:gdLst/>
              <a:ahLst/>
              <a:cxnLst>
                <a:cxn ang="0">
                  <a:pos x="0" y="1152"/>
                </a:cxn>
                <a:cxn ang="0">
                  <a:pos x="672" y="1392"/>
                </a:cxn>
                <a:cxn ang="0">
                  <a:pos x="912" y="1152"/>
                </a:cxn>
                <a:cxn ang="0">
                  <a:pos x="864" y="816"/>
                </a:cxn>
                <a:cxn ang="0">
                  <a:pos x="1170" y="588"/>
                </a:cxn>
                <a:cxn ang="0">
                  <a:pos x="1692" y="546"/>
                </a:cxn>
                <a:cxn ang="0">
                  <a:pos x="2112" y="576"/>
                </a:cxn>
                <a:cxn ang="0">
                  <a:pos x="2208" y="384"/>
                </a:cxn>
                <a:cxn ang="0">
                  <a:pos x="2184" y="138"/>
                </a:cxn>
                <a:cxn ang="0">
                  <a:pos x="2640" y="144"/>
                </a:cxn>
                <a:cxn ang="0">
                  <a:pos x="3024" y="432"/>
                </a:cxn>
                <a:cxn ang="0">
                  <a:pos x="3552" y="192"/>
                </a:cxn>
                <a:cxn ang="0">
                  <a:pos x="3552" y="0"/>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50" name="Freeform 6"/>
            <p:cNvSpPr>
              <a:spLocks/>
            </p:cNvSpPr>
            <p:nvPr/>
          </p:nvSpPr>
          <p:spPr bwMode="hidden">
            <a:xfrm>
              <a:off x="0" y="-8"/>
              <a:ext cx="1996" cy="1240"/>
            </a:xfrm>
            <a:custGeom>
              <a:avLst/>
              <a:gdLst/>
              <a:ahLst/>
              <a:cxnLst>
                <a:cxn ang="0">
                  <a:pos x="0" y="960"/>
                </a:cxn>
                <a:cxn ang="0">
                  <a:pos x="336" y="1200"/>
                </a:cxn>
                <a:cxn ang="0">
                  <a:pos x="576" y="1200"/>
                </a:cxn>
                <a:cxn ang="0">
                  <a:pos x="696" y="972"/>
                </a:cxn>
                <a:cxn ang="0">
                  <a:pos x="636" y="462"/>
                </a:cxn>
                <a:cxn ang="0">
                  <a:pos x="816" y="276"/>
                </a:cxn>
                <a:cxn ang="0">
                  <a:pos x="1392" y="432"/>
                </a:cxn>
                <a:cxn ang="0">
                  <a:pos x="1740" y="390"/>
                </a:cxn>
                <a:cxn ang="0">
                  <a:pos x="1974" y="348"/>
                </a:cxn>
                <a:cxn ang="0">
                  <a:pos x="1872" y="0"/>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51" name="Freeform 7"/>
            <p:cNvSpPr>
              <a:spLocks/>
            </p:cNvSpPr>
            <p:nvPr/>
          </p:nvSpPr>
          <p:spPr bwMode="hidden">
            <a:xfrm>
              <a:off x="0" y="-8"/>
              <a:ext cx="1584" cy="1008"/>
            </a:xfrm>
            <a:custGeom>
              <a:avLst/>
              <a:gdLst/>
              <a:ahLst/>
              <a:cxnLst>
                <a:cxn ang="0">
                  <a:pos x="0" y="576"/>
                </a:cxn>
                <a:cxn ang="0">
                  <a:pos x="336" y="960"/>
                </a:cxn>
                <a:cxn ang="0">
                  <a:pos x="480" y="864"/>
                </a:cxn>
                <a:cxn ang="0">
                  <a:pos x="318" y="414"/>
                </a:cxn>
                <a:cxn ang="0">
                  <a:pos x="780" y="36"/>
                </a:cxn>
                <a:cxn ang="0">
                  <a:pos x="1440" y="192"/>
                </a:cxn>
                <a:cxn ang="0">
                  <a:pos x="1584" y="0"/>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p:spPr>
          <p:txBody>
            <a:bodyPr wrap="none" anchor="ctr"/>
            <a:lstStyle/>
            <a:p>
              <a:pPr>
                <a:defRPr/>
              </a:pPr>
              <a:endParaRPr lang="it-IT">
                <a:cs typeface="+mn-cs"/>
              </a:endParaRPr>
            </a:p>
          </p:txBody>
        </p:sp>
        <p:sp>
          <p:nvSpPr>
            <p:cNvPr id="82952" name="Freeform 8"/>
            <p:cNvSpPr>
              <a:spLocks/>
            </p:cNvSpPr>
            <p:nvPr/>
          </p:nvSpPr>
          <p:spPr bwMode="hidden">
            <a:xfrm>
              <a:off x="856" y="144"/>
              <a:ext cx="3752" cy="1816"/>
            </a:xfrm>
            <a:custGeom>
              <a:avLst/>
              <a:gdLst/>
              <a:ahLst/>
              <a:cxnLst>
                <a:cxn ang="0">
                  <a:pos x="248" y="1000"/>
                </a:cxn>
                <a:cxn ang="0">
                  <a:pos x="200" y="760"/>
                </a:cxn>
                <a:cxn ang="0">
                  <a:pos x="248" y="664"/>
                </a:cxn>
                <a:cxn ang="0">
                  <a:pos x="584" y="616"/>
                </a:cxn>
                <a:cxn ang="0">
                  <a:pos x="1304" y="664"/>
                </a:cxn>
                <a:cxn ang="0">
                  <a:pos x="1640" y="424"/>
                </a:cxn>
                <a:cxn ang="0">
                  <a:pos x="1976" y="472"/>
                </a:cxn>
                <a:cxn ang="0">
                  <a:pos x="2600" y="424"/>
                </a:cxn>
                <a:cxn ang="0">
                  <a:pos x="3128" y="88"/>
                </a:cxn>
                <a:cxn ang="0">
                  <a:pos x="3560" y="40"/>
                </a:cxn>
                <a:cxn ang="0">
                  <a:pos x="3656" y="328"/>
                </a:cxn>
                <a:cxn ang="0">
                  <a:pos x="2984" y="760"/>
                </a:cxn>
                <a:cxn ang="0">
                  <a:pos x="2456" y="952"/>
                </a:cxn>
                <a:cxn ang="0">
                  <a:pos x="1976" y="1432"/>
                </a:cxn>
                <a:cxn ang="0">
                  <a:pos x="1400" y="1768"/>
                </a:cxn>
                <a:cxn ang="0">
                  <a:pos x="968" y="1720"/>
                </a:cxn>
                <a:cxn ang="0">
                  <a:pos x="296" y="1768"/>
                </a:cxn>
                <a:cxn ang="0">
                  <a:pos x="8" y="1432"/>
                </a:cxn>
                <a:cxn ang="0">
                  <a:pos x="248" y="1000"/>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53" name="Freeform 9"/>
            <p:cNvSpPr>
              <a:spLocks/>
            </p:cNvSpPr>
            <p:nvPr/>
          </p:nvSpPr>
          <p:spPr bwMode="hidden">
            <a:xfrm>
              <a:off x="972" y="688"/>
              <a:ext cx="2580" cy="1140"/>
            </a:xfrm>
            <a:custGeom>
              <a:avLst/>
              <a:gdLst/>
              <a:ahLst/>
              <a:cxnLst>
                <a:cxn ang="0">
                  <a:pos x="36" y="792"/>
                </a:cxn>
                <a:cxn ang="0">
                  <a:pos x="228" y="456"/>
                </a:cxn>
                <a:cxn ang="0">
                  <a:pos x="324" y="264"/>
                </a:cxn>
                <a:cxn ang="0">
                  <a:pos x="612" y="216"/>
                </a:cxn>
                <a:cxn ang="0">
                  <a:pos x="1092" y="312"/>
                </a:cxn>
                <a:cxn ang="0">
                  <a:pos x="1536" y="60"/>
                </a:cxn>
                <a:cxn ang="0">
                  <a:pos x="2388" y="120"/>
                </a:cxn>
                <a:cxn ang="0">
                  <a:pos x="2328" y="288"/>
                </a:cxn>
                <a:cxn ang="0">
                  <a:pos x="2028" y="612"/>
                </a:cxn>
                <a:cxn ang="0">
                  <a:pos x="1428" y="1032"/>
                </a:cxn>
                <a:cxn ang="0">
                  <a:pos x="1140" y="1080"/>
                </a:cxn>
                <a:cxn ang="0">
                  <a:pos x="324" y="1032"/>
                </a:cxn>
                <a:cxn ang="0">
                  <a:pos x="36" y="792"/>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54" name="Freeform 10"/>
            <p:cNvSpPr>
              <a:spLocks/>
            </p:cNvSpPr>
            <p:nvPr/>
          </p:nvSpPr>
          <p:spPr bwMode="hidden">
            <a:xfrm>
              <a:off x="1170" y="910"/>
              <a:ext cx="1758" cy="696"/>
            </a:xfrm>
            <a:custGeom>
              <a:avLst/>
              <a:gdLst/>
              <a:ahLst/>
              <a:cxnLst>
                <a:cxn ang="0">
                  <a:pos x="60" y="594"/>
                </a:cxn>
                <a:cxn ang="0">
                  <a:pos x="126" y="234"/>
                </a:cxn>
                <a:cxn ang="0">
                  <a:pos x="1182" y="234"/>
                </a:cxn>
                <a:cxn ang="0">
                  <a:pos x="1518" y="90"/>
                </a:cxn>
                <a:cxn ang="0">
                  <a:pos x="1710" y="138"/>
                </a:cxn>
                <a:cxn ang="0">
                  <a:pos x="1230" y="522"/>
                </a:cxn>
                <a:cxn ang="0">
                  <a:pos x="750" y="666"/>
                </a:cxn>
                <a:cxn ang="0">
                  <a:pos x="60" y="594"/>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55" name="Freeform 11"/>
            <p:cNvSpPr>
              <a:spLocks/>
            </p:cNvSpPr>
            <p:nvPr/>
          </p:nvSpPr>
          <p:spPr bwMode="hidden">
            <a:xfrm rot="-299203">
              <a:off x="1296" y="1240"/>
              <a:ext cx="928" cy="192"/>
            </a:xfrm>
            <a:custGeom>
              <a:avLst/>
              <a:gdLst/>
              <a:ahLst/>
              <a:cxnLst>
                <a:cxn ang="0">
                  <a:pos x="104" y="96"/>
                </a:cxn>
                <a:cxn ang="0">
                  <a:pos x="152" y="0"/>
                </a:cxn>
                <a:cxn ang="0">
                  <a:pos x="728" y="96"/>
                </a:cxn>
                <a:cxn ang="0">
                  <a:pos x="920" y="96"/>
                </a:cxn>
                <a:cxn ang="0">
                  <a:pos x="776" y="192"/>
                </a:cxn>
                <a:cxn ang="0">
                  <a:pos x="104" y="96"/>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56" name="Freeform 12"/>
            <p:cNvSpPr>
              <a:spLocks/>
            </p:cNvSpPr>
            <p:nvPr/>
          </p:nvSpPr>
          <p:spPr bwMode="hidden">
            <a:xfrm>
              <a:off x="0" y="1584"/>
              <a:ext cx="5754" cy="2280"/>
            </a:xfrm>
            <a:custGeom>
              <a:avLst/>
              <a:gdLst/>
              <a:ahLst/>
              <a:cxnLst>
                <a:cxn ang="0">
                  <a:pos x="0" y="40"/>
                </a:cxn>
                <a:cxn ang="0">
                  <a:pos x="336" y="40"/>
                </a:cxn>
                <a:cxn ang="0">
                  <a:pos x="720" y="280"/>
                </a:cxn>
                <a:cxn ang="0">
                  <a:pos x="912" y="712"/>
                </a:cxn>
                <a:cxn ang="0">
                  <a:pos x="864" y="1240"/>
                </a:cxn>
                <a:cxn ang="0">
                  <a:pos x="960" y="1768"/>
                </a:cxn>
                <a:cxn ang="0">
                  <a:pos x="1440" y="2152"/>
                </a:cxn>
                <a:cxn ang="0">
                  <a:pos x="2160" y="2248"/>
                </a:cxn>
                <a:cxn ang="0">
                  <a:pos x="2688" y="1960"/>
                </a:cxn>
                <a:cxn ang="0">
                  <a:pos x="2706" y="472"/>
                </a:cxn>
                <a:cxn ang="0">
                  <a:pos x="3456" y="424"/>
                </a:cxn>
                <a:cxn ang="0">
                  <a:pos x="4416" y="712"/>
                </a:cxn>
                <a:cxn ang="0">
                  <a:pos x="4416" y="1432"/>
                </a:cxn>
                <a:cxn ang="0">
                  <a:pos x="4728" y="1822"/>
                </a:cxn>
                <a:cxn ang="0">
                  <a:pos x="5322" y="2206"/>
                </a:cxn>
                <a:cxn ang="0">
                  <a:pos x="5754" y="1510"/>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57" name="Freeform 13"/>
            <p:cNvSpPr>
              <a:spLocks/>
            </p:cNvSpPr>
            <p:nvPr/>
          </p:nvSpPr>
          <p:spPr bwMode="hidden">
            <a:xfrm>
              <a:off x="1056" y="2008"/>
              <a:ext cx="1496" cy="1464"/>
            </a:xfrm>
            <a:custGeom>
              <a:avLst/>
              <a:gdLst/>
              <a:ahLst/>
              <a:cxnLst>
                <a:cxn ang="0">
                  <a:pos x="408" y="16"/>
                </a:cxn>
                <a:cxn ang="0">
                  <a:pos x="72" y="304"/>
                </a:cxn>
                <a:cxn ang="0">
                  <a:pos x="72" y="976"/>
                </a:cxn>
                <a:cxn ang="0">
                  <a:pos x="504" y="1360"/>
                </a:cxn>
                <a:cxn ang="0">
                  <a:pos x="1128" y="1408"/>
                </a:cxn>
                <a:cxn ang="0">
                  <a:pos x="1464" y="1024"/>
                </a:cxn>
                <a:cxn ang="0">
                  <a:pos x="1320" y="208"/>
                </a:cxn>
                <a:cxn ang="0">
                  <a:pos x="408" y="16"/>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58" name="Freeform 14"/>
            <p:cNvSpPr>
              <a:spLocks/>
            </p:cNvSpPr>
            <p:nvPr/>
          </p:nvSpPr>
          <p:spPr bwMode="hidden">
            <a:xfrm rot="1159149">
              <a:off x="1296" y="2152"/>
              <a:ext cx="1126" cy="730"/>
            </a:xfrm>
            <a:custGeom>
              <a:avLst/>
              <a:gdLst/>
              <a:ahLst/>
              <a:cxnLst>
                <a:cxn ang="0">
                  <a:pos x="940" y="196"/>
                </a:cxn>
                <a:cxn ang="0">
                  <a:pos x="576" y="20"/>
                </a:cxn>
                <a:cxn ang="0">
                  <a:pos x="192" y="76"/>
                </a:cxn>
                <a:cxn ang="0">
                  <a:pos x="24" y="372"/>
                </a:cxn>
                <a:cxn ang="0">
                  <a:pos x="520" y="670"/>
                </a:cxn>
                <a:cxn ang="0">
                  <a:pos x="1048" y="568"/>
                </a:cxn>
                <a:cxn ang="0">
                  <a:pos x="940" y="196"/>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59" name="Freeform 15"/>
            <p:cNvSpPr>
              <a:spLocks/>
            </p:cNvSpPr>
            <p:nvPr/>
          </p:nvSpPr>
          <p:spPr bwMode="hidden">
            <a:xfrm>
              <a:off x="3112" y="-8"/>
              <a:ext cx="2648" cy="3394"/>
            </a:xfrm>
            <a:custGeom>
              <a:avLst/>
              <a:gdLst/>
              <a:ahLst/>
              <a:cxnLst>
                <a:cxn ang="0">
                  <a:pos x="1496" y="0"/>
                </a:cxn>
                <a:cxn ang="0">
                  <a:pos x="1640" y="384"/>
                </a:cxn>
                <a:cxn ang="0">
                  <a:pos x="1400" y="864"/>
                </a:cxn>
                <a:cxn ang="0">
                  <a:pos x="536" y="1200"/>
                </a:cxn>
                <a:cxn ang="0">
                  <a:pos x="56" y="1584"/>
                </a:cxn>
                <a:cxn ang="0">
                  <a:pos x="200" y="1872"/>
                </a:cxn>
                <a:cxn ang="0">
                  <a:pos x="1064" y="2016"/>
                </a:cxn>
                <a:cxn ang="0">
                  <a:pos x="1592" y="2304"/>
                </a:cxn>
                <a:cxn ang="0">
                  <a:pos x="1562" y="2940"/>
                </a:cxn>
                <a:cxn ang="0">
                  <a:pos x="2120" y="3384"/>
                </a:cxn>
                <a:cxn ang="0">
                  <a:pos x="2648" y="2880"/>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60" name="Freeform 16"/>
            <p:cNvSpPr>
              <a:spLocks/>
            </p:cNvSpPr>
            <p:nvPr/>
          </p:nvSpPr>
          <p:spPr bwMode="hidden">
            <a:xfrm>
              <a:off x="3504" y="-8"/>
              <a:ext cx="2256" cy="3160"/>
            </a:xfrm>
            <a:custGeom>
              <a:avLst/>
              <a:gdLst/>
              <a:ahLst/>
              <a:cxnLst>
                <a:cxn ang="0">
                  <a:pos x="1488" y="0"/>
                </a:cxn>
                <a:cxn ang="0">
                  <a:pos x="1488" y="528"/>
                </a:cxn>
                <a:cxn ang="0">
                  <a:pos x="1104" y="1008"/>
                </a:cxn>
                <a:cxn ang="0">
                  <a:pos x="144" y="1488"/>
                </a:cxn>
                <a:cxn ang="0">
                  <a:pos x="240" y="1776"/>
                </a:cxn>
                <a:cxn ang="0">
                  <a:pos x="1056" y="1872"/>
                </a:cxn>
                <a:cxn ang="0">
                  <a:pos x="1536" y="2064"/>
                </a:cxn>
                <a:cxn ang="0">
                  <a:pos x="1536" y="2448"/>
                </a:cxn>
                <a:cxn ang="0">
                  <a:pos x="1344" y="2784"/>
                </a:cxn>
                <a:cxn ang="0">
                  <a:pos x="1632" y="3120"/>
                </a:cxn>
                <a:cxn ang="0">
                  <a:pos x="1968" y="3024"/>
                </a:cxn>
                <a:cxn ang="0">
                  <a:pos x="2208" y="2496"/>
                </a:cxn>
                <a:cxn ang="0">
                  <a:pos x="2112" y="1968"/>
                </a:cxn>
                <a:cxn ang="0">
                  <a:pos x="1776" y="1584"/>
                </a:cxn>
                <a:cxn ang="0">
                  <a:pos x="1824" y="1152"/>
                </a:cxn>
                <a:cxn ang="0">
                  <a:pos x="2256" y="672"/>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61" name="Freeform 17"/>
            <p:cNvSpPr>
              <a:spLocks/>
            </p:cNvSpPr>
            <p:nvPr/>
          </p:nvSpPr>
          <p:spPr bwMode="hidden">
            <a:xfrm>
              <a:off x="4008" y="1080"/>
              <a:ext cx="1048" cy="696"/>
            </a:xfrm>
            <a:custGeom>
              <a:avLst/>
              <a:gdLst/>
              <a:ahLst/>
              <a:cxnLst>
                <a:cxn ang="0">
                  <a:pos x="984" y="256"/>
                </a:cxn>
                <a:cxn ang="0">
                  <a:pos x="840" y="16"/>
                </a:cxn>
                <a:cxn ang="0">
                  <a:pos x="552" y="160"/>
                </a:cxn>
                <a:cxn ang="0">
                  <a:pos x="320" y="304"/>
                </a:cxn>
                <a:cxn ang="0">
                  <a:pos x="600" y="592"/>
                </a:cxn>
                <a:cxn ang="0">
                  <a:pos x="984" y="640"/>
                </a:cxn>
                <a:cxn ang="0">
                  <a:pos x="984" y="256"/>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62" name="Freeform 18"/>
            <p:cNvSpPr>
              <a:spLocks/>
            </p:cNvSpPr>
            <p:nvPr/>
          </p:nvSpPr>
          <p:spPr bwMode="hidden">
            <a:xfrm>
              <a:off x="5117" y="-8"/>
              <a:ext cx="547" cy="696"/>
            </a:xfrm>
            <a:custGeom>
              <a:avLst/>
              <a:gdLst/>
              <a:ahLst/>
              <a:cxnLst>
                <a:cxn ang="0">
                  <a:pos x="19" y="0"/>
                </a:cxn>
                <a:cxn ang="0">
                  <a:pos x="19" y="528"/>
                </a:cxn>
                <a:cxn ang="0">
                  <a:pos x="131" y="680"/>
                </a:cxn>
                <a:cxn ang="0">
                  <a:pos x="355" y="624"/>
                </a:cxn>
                <a:cxn ang="0">
                  <a:pos x="499" y="384"/>
                </a:cxn>
                <a:cxn ang="0">
                  <a:pos x="547" y="0"/>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63" name="Freeform 19"/>
            <p:cNvSpPr>
              <a:spLocks/>
            </p:cNvSpPr>
            <p:nvPr/>
          </p:nvSpPr>
          <p:spPr bwMode="hidden">
            <a:xfrm>
              <a:off x="0" y="2024"/>
              <a:ext cx="1984" cy="2296"/>
            </a:xfrm>
            <a:custGeom>
              <a:avLst/>
              <a:gdLst/>
              <a:ahLst/>
              <a:cxnLst>
                <a:cxn ang="0">
                  <a:pos x="0" y="32"/>
                </a:cxn>
                <a:cxn ang="0">
                  <a:pos x="336" y="32"/>
                </a:cxn>
                <a:cxn ang="0">
                  <a:pos x="592" y="224"/>
                </a:cxn>
                <a:cxn ang="0">
                  <a:pos x="696" y="664"/>
                </a:cxn>
                <a:cxn ang="0">
                  <a:pos x="664" y="1224"/>
                </a:cxn>
                <a:cxn ang="0">
                  <a:pos x="816" y="1784"/>
                </a:cxn>
                <a:cxn ang="0">
                  <a:pos x="1128" y="2128"/>
                </a:cxn>
                <a:cxn ang="0">
                  <a:pos x="1984" y="2296"/>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64" name="Freeform 20"/>
            <p:cNvSpPr>
              <a:spLocks/>
            </p:cNvSpPr>
            <p:nvPr/>
          </p:nvSpPr>
          <p:spPr bwMode="hidden">
            <a:xfrm>
              <a:off x="0" y="2400"/>
              <a:ext cx="816" cy="1912"/>
            </a:xfrm>
            <a:custGeom>
              <a:avLst/>
              <a:gdLst/>
              <a:ahLst/>
              <a:cxnLst>
                <a:cxn ang="0">
                  <a:pos x="0" y="280"/>
                </a:cxn>
                <a:cxn ang="0">
                  <a:pos x="384" y="280"/>
                </a:cxn>
                <a:cxn ang="0">
                  <a:pos x="368" y="896"/>
                </a:cxn>
                <a:cxn ang="0">
                  <a:pos x="528" y="1528"/>
                </a:cxn>
                <a:cxn ang="0">
                  <a:pos x="816" y="1912"/>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sp>
          <p:nvSpPr>
            <p:cNvPr id="82965" name="Freeform 21"/>
            <p:cNvSpPr>
              <a:spLocks/>
            </p:cNvSpPr>
            <p:nvPr/>
          </p:nvSpPr>
          <p:spPr bwMode="hidden">
            <a:xfrm>
              <a:off x="2688" y="3228"/>
              <a:ext cx="3080" cy="1084"/>
            </a:xfrm>
            <a:custGeom>
              <a:avLst/>
              <a:gdLst/>
              <a:ahLst/>
              <a:cxnLst>
                <a:cxn ang="0">
                  <a:pos x="0" y="1084"/>
                </a:cxn>
                <a:cxn ang="0">
                  <a:pos x="424" y="932"/>
                </a:cxn>
                <a:cxn ang="0">
                  <a:pos x="640" y="292"/>
                </a:cxn>
                <a:cxn ang="0">
                  <a:pos x="1032" y="20"/>
                </a:cxn>
                <a:cxn ang="0">
                  <a:pos x="1536" y="172"/>
                </a:cxn>
                <a:cxn ang="0">
                  <a:pos x="2064" y="604"/>
                </a:cxn>
                <a:cxn ang="0">
                  <a:pos x="2400" y="940"/>
                </a:cxn>
                <a:cxn ang="0">
                  <a:pos x="3080" y="1084"/>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it-IT">
                <a:cs typeface="+mn-cs"/>
              </a:endParaRPr>
            </a:p>
          </p:txBody>
        </p:sp>
        <p:pic>
          <p:nvPicPr>
            <p:cNvPr id="8219" name="Picture 22" descr="Topbanx"/>
            <p:cNvPicPr>
              <a:picLocks noChangeAspect="1" noChangeArrowheads="1"/>
            </p:cNvPicPr>
            <p:nvPr/>
          </p:nvPicPr>
          <p:blipFill>
            <a:blip r:embed="rId13"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grpSp>
      <p:sp>
        <p:nvSpPr>
          <p:cNvPr id="8195" name="Rectangle 2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8196" name="Rectangle 2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82969"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mn-cs"/>
              </a:defRPr>
            </a:lvl1pPr>
          </a:lstStyle>
          <a:p>
            <a:pPr>
              <a:defRPr/>
            </a:pPr>
            <a:endParaRPr lang="it-IT"/>
          </a:p>
        </p:txBody>
      </p:sp>
      <p:sp>
        <p:nvSpPr>
          <p:cNvPr id="82970"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mn-cs"/>
              </a:defRPr>
            </a:lvl1pPr>
          </a:lstStyle>
          <a:p>
            <a:pPr>
              <a:defRPr/>
            </a:pPr>
            <a:endParaRPr lang="it-IT"/>
          </a:p>
        </p:txBody>
      </p:sp>
      <p:sp>
        <p:nvSpPr>
          <p:cNvPr id="82971"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mn-cs"/>
              </a:defRPr>
            </a:lvl1pPr>
          </a:lstStyle>
          <a:p>
            <a:pPr>
              <a:defRPr/>
            </a:pPr>
            <a:fld id="{EB26180D-A65B-4D6E-AAE2-6594585EA1F5}" type="slidenum">
              <a:rPr lang="it-IT"/>
              <a:pPr>
                <a:defRPr/>
              </a:pPr>
              <a:t>‹N›</a:t>
            </a:fld>
            <a:endParaRPr lang="it-IT"/>
          </a:p>
        </p:txBody>
      </p:sp>
    </p:spTree>
  </p:cSld>
  <p:clrMap bg1="dk1" tx1="lt1" bg2="dk2" tx2="lt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5"/>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992188"/>
            <a:ext cx="8153400" cy="1600200"/>
            <a:chOff x="288" y="625"/>
            <a:chExt cx="5136" cy="1008"/>
          </a:xfrm>
        </p:grpSpPr>
        <p:sp>
          <p:nvSpPr>
            <p:cNvPr id="17411"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kumimoji="1" lang="it-IT" b="1">
                <a:solidFill>
                  <a:srgbClr val="FFFFCC"/>
                </a:solidFill>
                <a:latin typeface="Tahoma" pitchFamily="34" charset="0"/>
                <a:cs typeface="+mn-cs"/>
              </a:endParaRPr>
            </a:p>
          </p:txBody>
        </p:sp>
        <p:sp>
          <p:nvSpPr>
            <p:cNvPr id="17412"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kumimoji="1" lang="it-IT" b="1">
                <a:solidFill>
                  <a:srgbClr val="FFFFCC"/>
                </a:solidFill>
                <a:latin typeface="Tahoma" pitchFamily="34" charset="0"/>
                <a:cs typeface="+mn-cs"/>
              </a:endParaRPr>
            </a:p>
          </p:txBody>
        </p:sp>
        <p:sp>
          <p:nvSpPr>
            <p:cNvPr id="17413"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kumimoji="1" lang="it-IT" b="1">
                <a:solidFill>
                  <a:srgbClr val="FFFFCC"/>
                </a:solidFill>
                <a:latin typeface="Tahoma" pitchFamily="34" charset="0"/>
                <a:cs typeface="+mn-cs"/>
              </a:endParaRPr>
            </a:p>
          </p:txBody>
        </p:sp>
        <p:sp>
          <p:nvSpPr>
            <p:cNvPr id="17414"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kumimoji="1" lang="it-IT" b="1">
                <a:solidFill>
                  <a:srgbClr val="FFFFCC"/>
                </a:solidFill>
                <a:latin typeface="Tahoma" pitchFamily="34" charset="0"/>
                <a:cs typeface="+mn-cs"/>
              </a:endParaRPr>
            </a:p>
          </p:txBody>
        </p:sp>
      </p:grpSp>
      <p:sp>
        <p:nvSpPr>
          <p:cNvPr id="19459"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it-IT" smtClean="0"/>
              <a:t>Fare clic per modificare lo stile del titolo dello schema</a:t>
            </a:r>
          </a:p>
        </p:txBody>
      </p:sp>
      <p:sp>
        <p:nvSpPr>
          <p:cNvPr id="19460"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7417"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i="0">
                <a:latin typeface="Arial" pitchFamily="34" charset="0"/>
              </a:defRPr>
            </a:lvl1pPr>
          </a:lstStyle>
          <a:p>
            <a:pPr>
              <a:defRPr/>
            </a:pPr>
            <a:endParaRPr kumimoji="1" lang="it-IT" b="1">
              <a:solidFill>
                <a:srgbClr val="FFFFCC"/>
              </a:solidFill>
              <a:cs typeface="+mn-cs"/>
            </a:endParaRPr>
          </a:p>
        </p:txBody>
      </p:sp>
      <p:sp>
        <p:nvSpPr>
          <p:cNvPr id="17418"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i="0">
                <a:latin typeface="Arial" pitchFamily="34" charset="0"/>
              </a:defRPr>
            </a:lvl1pPr>
          </a:lstStyle>
          <a:p>
            <a:pPr>
              <a:defRPr/>
            </a:pPr>
            <a:endParaRPr kumimoji="1" lang="it-IT" b="1">
              <a:solidFill>
                <a:srgbClr val="FFFFCC"/>
              </a:solidFill>
              <a:cs typeface="+mn-cs"/>
            </a:endParaRPr>
          </a:p>
        </p:txBody>
      </p:sp>
      <p:sp>
        <p:nvSpPr>
          <p:cNvPr id="17419"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i="0">
                <a:latin typeface="Arial" pitchFamily="34" charset="0"/>
              </a:defRPr>
            </a:lvl1pPr>
          </a:lstStyle>
          <a:p>
            <a:pPr>
              <a:defRPr/>
            </a:pPr>
            <a:fld id="{49C27EA0-C94F-481D-8C17-90B72C49721A}" type="slidenum">
              <a:rPr kumimoji="1" lang="it-IT" b="1">
                <a:solidFill>
                  <a:srgbClr val="FFFFCC"/>
                </a:solidFill>
                <a:cs typeface="+mn-cs"/>
              </a:rPr>
              <a:pPr>
                <a:defRPr/>
              </a:pPr>
              <a:t>‹N›</a:t>
            </a:fld>
            <a:endParaRPr kumimoji="1" lang="it-IT" b="1">
              <a:solidFill>
                <a:srgbClr val="FFFFCC"/>
              </a:solidFill>
              <a:cs typeface="+mn-cs"/>
            </a:endParaRPr>
          </a:p>
        </p:txBody>
      </p:sp>
    </p:spTree>
  </p:cSld>
  <p:clrMap bg1="dk2" tx1="lt1" bg2="dk1" tx2="lt2" accent1="accent1" accent2="accent2" accent3="accent3" accent4="accent4" accent5="accent5" accent6="accent6" hlink="hlink" folHlink="folHlink"/>
  <p:sldLayoutIdLst>
    <p:sldLayoutId id="2147484950" r:id="rId1"/>
    <p:sldLayoutId id="2147484951" r:id="rId2"/>
    <p:sldLayoutId id="2147484952" r:id="rId3"/>
    <p:sldLayoutId id="2147484953" r:id="rId4"/>
    <p:sldLayoutId id="2147484954" r:id="rId5"/>
    <p:sldLayoutId id="2147484955" r:id="rId6"/>
    <p:sldLayoutId id="2147484956" r:id="rId7"/>
    <p:sldLayoutId id="2147484957" r:id="rId8"/>
    <p:sldLayoutId id="2147484958" r:id="rId9"/>
    <p:sldLayoutId id="2147484959" r:id="rId10"/>
    <p:sldLayoutId id="2147484960" r:id="rId11"/>
    <p:sldLayoutId id="2147484961" r:id="rId12"/>
    <p:sldLayoutId id="2147484962" r:id="rId13"/>
    <p:sldLayoutId id="2147484963" r:id="rId14"/>
  </p:sldLayoutIdLst>
  <p:hf hdr="0" ftr="0" dt="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Verdana" pitchFamily="34" charset="0"/>
        </a:defRPr>
      </a:lvl2pPr>
      <a:lvl3pPr algn="r" rtl="0" eaLnBrk="0" fontAlgn="base" hangingPunct="0">
        <a:spcBef>
          <a:spcPct val="0"/>
        </a:spcBef>
        <a:spcAft>
          <a:spcPct val="0"/>
        </a:spcAft>
        <a:defRPr sz="4400" i="1">
          <a:solidFill>
            <a:schemeClr val="tx2"/>
          </a:solidFill>
          <a:latin typeface="Verdana" pitchFamily="34" charset="0"/>
        </a:defRPr>
      </a:lvl3pPr>
      <a:lvl4pPr algn="r" rtl="0" eaLnBrk="0" fontAlgn="base" hangingPunct="0">
        <a:spcBef>
          <a:spcPct val="0"/>
        </a:spcBef>
        <a:spcAft>
          <a:spcPct val="0"/>
        </a:spcAft>
        <a:defRPr sz="4400" i="1">
          <a:solidFill>
            <a:schemeClr val="tx2"/>
          </a:solidFill>
          <a:latin typeface="Verdana" pitchFamily="34" charset="0"/>
        </a:defRPr>
      </a:lvl4pPr>
      <a:lvl5pPr algn="r" rtl="0" eaLnBrk="0" fontAlgn="base" hangingPunct="0">
        <a:spcBef>
          <a:spcPct val="0"/>
        </a:spcBef>
        <a:spcAft>
          <a:spcPct val="0"/>
        </a:spcAft>
        <a:defRPr sz="4400" i="1">
          <a:solidFill>
            <a:schemeClr val="tx2"/>
          </a:solidFill>
          <a:latin typeface="Verdana" pitchFamily="34" charset="0"/>
        </a:defRPr>
      </a:lvl5pPr>
      <a:lvl6pPr marL="457200" algn="r" rtl="0" fontAlgn="base">
        <a:spcBef>
          <a:spcPct val="0"/>
        </a:spcBef>
        <a:spcAft>
          <a:spcPct val="0"/>
        </a:spcAft>
        <a:defRPr sz="4400" i="1">
          <a:solidFill>
            <a:schemeClr val="tx2"/>
          </a:solidFill>
          <a:latin typeface="Verdana" pitchFamily="34" charset="0"/>
        </a:defRPr>
      </a:lvl6pPr>
      <a:lvl7pPr marL="914400" algn="r" rtl="0" fontAlgn="base">
        <a:spcBef>
          <a:spcPct val="0"/>
        </a:spcBef>
        <a:spcAft>
          <a:spcPct val="0"/>
        </a:spcAft>
        <a:defRPr sz="4400" i="1">
          <a:solidFill>
            <a:schemeClr val="tx2"/>
          </a:solidFill>
          <a:latin typeface="Verdana" pitchFamily="34" charset="0"/>
        </a:defRPr>
      </a:lvl7pPr>
      <a:lvl8pPr marL="1371600" algn="r" rtl="0" fontAlgn="base">
        <a:spcBef>
          <a:spcPct val="0"/>
        </a:spcBef>
        <a:spcAft>
          <a:spcPct val="0"/>
        </a:spcAft>
        <a:defRPr sz="4400" i="1">
          <a:solidFill>
            <a:schemeClr val="tx2"/>
          </a:solidFill>
          <a:latin typeface="Verdana" pitchFamily="34" charset="0"/>
        </a:defRPr>
      </a:lvl8pPr>
      <a:lvl9pPr marL="1828800" algn="r" rtl="0" fontAlgn="base">
        <a:spcBef>
          <a:spcPct val="0"/>
        </a:spcBef>
        <a:spcAft>
          <a:spcPct val="0"/>
        </a:spcAft>
        <a:defRPr sz="4400" i="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9E4D03-D0F9-4597-87BA-CAC3A948B53E}" type="datetimeFigureOut">
              <a:rPr lang="it-IT" smtClean="0">
                <a:solidFill>
                  <a:prstClr val="black">
                    <a:tint val="75000"/>
                  </a:prstClr>
                </a:solidFill>
                <a:latin typeface="Calibri"/>
                <a:cs typeface="+mn-cs"/>
              </a:rPr>
              <a:pPr fontAlgn="auto">
                <a:spcBef>
                  <a:spcPts val="0"/>
                </a:spcBef>
                <a:spcAft>
                  <a:spcPts val="0"/>
                </a:spcAft>
              </a:pPr>
              <a:t>04/03/2016</a:t>
            </a:fld>
            <a:endParaRPr lang="it-IT">
              <a:solidFill>
                <a:prstClr val="black">
                  <a:tint val="75000"/>
                </a:prstClr>
              </a:solidFill>
              <a:latin typeface="Calibri"/>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6FFD6A-8394-467F-92AC-CDB50D3D6E0E}" type="slidenum">
              <a:rPr lang="it-IT" smtClean="0">
                <a:solidFill>
                  <a:prstClr val="black">
                    <a:tint val="75000"/>
                  </a:prstClr>
                </a:solidFill>
                <a:latin typeface="Calibri"/>
                <a:cs typeface="+mn-cs"/>
              </a:rPr>
              <a:pPr fontAlgn="auto">
                <a:spcBef>
                  <a:spcPts val="0"/>
                </a:spcBef>
                <a:spcAft>
                  <a:spcPts val="0"/>
                </a:spcAft>
              </a:pPr>
              <a:t>‹N›</a:t>
            </a:fld>
            <a:endParaRPr lang="it-IT">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965"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181251"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sp>
          <p:nvSpPr>
            <p:cNvPr id="181252"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it-IT">
                <a:solidFill>
                  <a:srgbClr val="F8F8F8"/>
                </a:solidFill>
                <a:cs typeface="+mn-cs"/>
              </a:endParaRPr>
            </a:p>
          </p:txBody>
        </p:sp>
      </p:grpSp>
      <p:grpSp>
        <p:nvGrpSpPr>
          <p:cNvPr id="3" name="Group 5"/>
          <p:cNvGrpSpPr>
            <a:grpSpLocks/>
          </p:cNvGrpSpPr>
          <p:nvPr/>
        </p:nvGrpSpPr>
        <p:grpSpPr bwMode="auto">
          <a:xfrm>
            <a:off x="8793164" y="220664"/>
            <a:ext cx="198437" cy="6408737"/>
            <a:chOff x="5539" y="139"/>
            <a:chExt cx="125" cy="4037"/>
          </a:xfrm>
        </p:grpSpPr>
        <p:sp>
          <p:nvSpPr>
            <p:cNvPr id="181254"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sp>
          <p:nvSpPr>
            <p:cNvPr id="181255"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grpSp>
      <p:grpSp>
        <p:nvGrpSpPr>
          <p:cNvPr id="4" name="Group 8"/>
          <p:cNvGrpSpPr>
            <a:grpSpLocks/>
          </p:cNvGrpSpPr>
          <p:nvPr/>
        </p:nvGrpSpPr>
        <p:grpSpPr bwMode="auto">
          <a:xfrm>
            <a:off x="412751" y="6477000"/>
            <a:ext cx="8686800" cy="228600"/>
            <a:chOff x="260" y="4080"/>
            <a:chExt cx="5472" cy="144"/>
          </a:xfrm>
        </p:grpSpPr>
        <p:sp>
          <p:nvSpPr>
            <p:cNvPr id="181257"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sp>
          <p:nvSpPr>
            <p:cNvPr id="181258"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grpSp>
      <p:grpSp>
        <p:nvGrpSpPr>
          <p:cNvPr id="5" name="Group 11"/>
          <p:cNvGrpSpPr>
            <a:grpSpLocks/>
          </p:cNvGrpSpPr>
          <p:nvPr/>
        </p:nvGrpSpPr>
        <p:grpSpPr bwMode="auto">
          <a:xfrm>
            <a:off x="76200" y="176213"/>
            <a:ext cx="8745539" cy="161925"/>
            <a:chOff x="48" y="111"/>
            <a:chExt cx="5509" cy="102"/>
          </a:xfrm>
        </p:grpSpPr>
        <p:sp>
          <p:nvSpPr>
            <p:cNvPr id="181260"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sp>
          <p:nvSpPr>
            <p:cNvPr id="181261"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grpSp>
      <p:grpSp>
        <p:nvGrpSpPr>
          <p:cNvPr id="6" name="Group 14"/>
          <p:cNvGrpSpPr>
            <a:grpSpLocks/>
          </p:cNvGrpSpPr>
          <p:nvPr/>
        </p:nvGrpSpPr>
        <p:grpSpPr bwMode="auto">
          <a:xfrm>
            <a:off x="71440" y="176213"/>
            <a:ext cx="8745537" cy="161925"/>
            <a:chOff x="45" y="111"/>
            <a:chExt cx="5509" cy="102"/>
          </a:xfrm>
        </p:grpSpPr>
        <p:sp>
          <p:nvSpPr>
            <p:cNvPr id="181263"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sp>
          <p:nvSpPr>
            <p:cNvPr id="181264"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kumimoji="1" lang="it-IT" b="1">
                <a:solidFill>
                  <a:srgbClr val="F8F8F8"/>
                </a:solidFill>
                <a:latin typeface="Tahoma" pitchFamily="34" charset="0"/>
                <a:cs typeface="+mn-cs"/>
              </a:endParaRPr>
            </a:p>
          </p:txBody>
        </p:sp>
      </p:grpSp>
      <p:sp>
        <p:nvSpPr>
          <p:cNvPr id="3079"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3080"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81267"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b="0">
                <a:latin typeface="Times New Roman" pitchFamily="18" charset="0"/>
              </a:defRPr>
            </a:lvl1pPr>
          </a:lstStyle>
          <a:p>
            <a:pPr>
              <a:defRPr/>
            </a:pPr>
            <a:fld id="{7C66AA64-3102-4A24-9943-6608C180A2A4}" type="datetime1">
              <a:rPr lang="it-IT" smtClean="0">
                <a:solidFill>
                  <a:srgbClr val="F8F8F8"/>
                </a:solidFill>
                <a:cs typeface="+mn-cs"/>
              </a:rPr>
              <a:pPr>
                <a:defRPr/>
              </a:pPr>
              <a:t>04/03/2016</a:t>
            </a:fld>
            <a:endParaRPr lang="it-IT">
              <a:solidFill>
                <a:srgbClr val="F8F8F8"/>
              </a:solidFill>
              <a:cs typeface="+mn-cs"/>
            </a:endParaRPr>
          </a:p>
        </p:txBody>
      </p:sp>
      <p:sp>
        <p:nvSpPr>
          <p:cNvPr id="181268"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b="0">
                <a:latin typeface="Times New Roman" pitchFamily="18" charset="0"/>
              </a:defRPr>
            </a:lvl1pPr>
          </a:lstStyle>
          <a:p>
            <a:pPr>
              <a:defRPr/>
            </a:pPr>
            <a:endParaRPr lang="it-IT">
              <a:solidFill>
                <a:srgbClr val="F8F8F8"/>
              </a:solidFill>
              <a:cs typeface="+mn-cs"/>
            </a:endParaRPr>
          </a:p>
        </p:txBody>
      </p:sp>
      <p:sp>
        <p:nvSpPr>
          <p:cNvPr id="181269"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b="0">
                <a:latin typeface="Times New Roman" pitchFamily="18" charset="0"/>
              </a:defRPr>
            </a:lvl1pPr>
          </a:lstStyle>
          <a:p>
            <a:pPr>
              <a:defRPr/>
            </a:pPr>
            <a:fld id="{84E5E334-6E82-4E53-9DE8-BFCF430A7686}" type="slidenum">
              <a:rPr lang="it-IT">
                <a:solidFill>
                  <a:srgbClr val="F8F8F8"/>
                </a:solidFill>
                <a:cs typeface="+mn-cs"/>
              </a:rPr>
              <a:pPr>
                <a:defRPr/>
              </a:pPr>
              <a:t>‹N›</a:t>
            </a:fld>
            <a:endParaRPr lang="it-IT">
              <a:solidFill>
                <a:srgbClr val="F8F8F8"/>
              </a:solidFill>
              <a:cs typeface="+mn-cs"/>
            </a:endParaRPr>
          </a:p>
        </p:txBody>
      </p:sp>
    </p:spTree>
  </p:cSld>
  <p:clrMap bg1="dk2" tx1="lt1" bg2="dk1" tx2="lt2" accent1="accent1" accent2="accent2" accent3="accent3" accent4="accent4" accent5="accent5" accent6="accent6" hlink="hlink" folHlink="folHlink"/>
  <p:sldLayoutIdLst>
    <p:sldLayoutId id="2147485031" r:id="rId1"/>
    <p:sldLayoutId id="2147485032" r:id="rId2"/>
    <p:sldLayoutId id="2147485033" r:id="rId3"/>
    <p:sldLayoutId id="2147485034" r:id="rId4"/>
    <p:sldLayoutId id="2147485035" r:id="rId5"/>
    <p:sldLayoutId id="2147485036" r:id="rId6"/>
    <p:sldLayoutId id="2147485037" r:id="rId7"/>
    <p:sldLayoutId id="2147485038" r:id="rId8"/>
    <p:sldLayoutId id="2147485039" r:id="rId9"/>
    <p:sldLayoutId id="2147485040" r:id="rId10"/>
    <p:sldLayoutId id="2147485041" r:id="rId11"/>
    <p:sldLayoutId id="2147485042" r:id="rId12"/>
    <p:sldLayoutId id="2147485043" r:id="rId13"/>
    <p:sldLayoutId id="2147485044" r:id="rId14"/>
  </p:sldLayoutIdLst>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4938" y="889000"/>
            <a:ext cx="8885237" cy="1155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134938" y="2116138"/>
            <a:ext cx="8896350" cy="413543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076" name="Freeform 4"/>
          <p:cNvSpPr>
            <a:spLocks/>
          </p:cNvSpPr>
          <p:nvPr/>
        </p:nvSpPr>
        <p:spPr bwMode="auto">
          <a:xfrm>
            <a:off x="3587750" y="53975"/>
            <a:ext cx="1982788" cy="654050"/>
          </a:xfrm>
          <a:custGeom>
            <a:avLst/>
            <a:gdLst/>
            <a:ahLst/>
            <a:cxnLst>
              <a:cxn ang="0">
                <a:pos x="16" y="67"/>
              </a:cxn>
              <a:cxn ang="0">
                <a:pos x="26" y="62"/>
              </a:cxn>
              <a:cxn ang="0">
                <a:pos x="452" y="62"/>
              </a:cxn>
              <a:cxn ang="0">
                <a:pos x="483" y="40"/>
              </a:cxn>
              <a:cxn ang="0">
                <a:pos x="505" y="27"/>
              </a:cxn>
              <a:cxn ang="0">
                <a:pos x="526" y="17"/>
              </a:cxn>
              <a:cxn ang="0">
                <a:pos x="552" y="11"/>
              </a:cxn>
              <a:cxn ang="0">
                <a:pos x="578" y="5"/>
              </a:cxn>
              <a:cxn ang="0">
                <a:pos x="605" y="2"/>
              </a:cxn>
              <a:cxn ang="0">
                <a:pos x="639" y="0"/>
              </a:cxn>
              <a:cxn ang="0">
                <a:pos x="678" y="5"/>
              </a:cxn>
              <a:cxn ang="0">
                <a:pos x="714" y="15"/>
              </a:cxn>
              <a:cxn ang="0">
                <a:pos x="740" y="27"/>
              </a:cxn>
              <a:cxn ang="0">
                <a:pos x="768" y="40"/>
              </a:cxn>
              <a:cxn ang="0">
                <a:pos x="786" y="51"/>
              </a:cxn>
              <a:cxn ang="0">
                <a:pos x="802" y="64"/>
              </a:cxn>
              <a:cxn ang="0">
                <a:pos x="1209" y="62"/>
              </a:cxn>
              <a:cxn ang="0">
                <a:pos x="1223" y="66"/>
              </a:cxn>
              <a:cxn ang="0">
                <a:pos x="1233" y="73"/>
              </a:cxn>
              <a:cxn ang="0">
                <a:pos x="1242" y="91"/>
              </a:cxn>
              <a:cxn ang="0">
                <a:pos x="1246" y="112"/>
              </a:cxn>
              <a:cxn ang="0">
                <a:pos x="1248" y="137"/>
              </a:cxn>
              <a:cxn ang="0">
                <a:pos x="1248" y="349"/>
              </a:cxn>
              <a:cxn ang="0">
                <a:pos x="809" y="350"/>
              </a:cxn>
              <a:cxn ang="0">
                <a:pos x="700" y="409"/>
              </a:cxn>
              <a:cxn ang="0">
                <a:pos x="523" y="411"/>
              </a:cxn>
              <a:cxn ang="0">
                <a:pos x="437" y="346"/>
              </a:cxn>
              <a:cxn ang="0">
                <a:pos x="46" y="349"/>
              </a:cxn>
              <a:cxn ang="0">
                <a:pos x="0" y="349"/>
              </a:cxn>
              <a:cxn ang="0">
                <a:pos x="0" y="152"/>
              </a:cxn>
              <a:cxn ang="0">
                <a:pos x="0" y="123"/>
              </a:cxn>
              <a:cxn ang="0">
                <a:pos x="5" y="94"/>
              </a:cxn>
              <a:cxn ang="0">
                <a:pos x="9" y="80"/>
              </a:cxn>
              <a:cxn ang="0">
                <a:pos x="16" y="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77" name="Oval 5"/>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w="9525">
            <a:noFill/>
            <a:round/>
            <a:headEnd/>
            <a:tailEnd/>
          </a:ln>
          <a:effectLst/>
        </p:spPr>
        <p:txBody>
          <a:bodyPr/>
          <a:lstStyle/>
          <a:p>
            <a:pPr algn="ctr">
              <a:defRPr/>
            </a:pPr>
            <a:endParaRPr kumimoji="1" lang="it-IT">
              <a:solidFill>
                <a:srgbClr val="FFFFCC"/>
              </a:solidFill>
              <a:latin typeface="Tahoma" pitchFamily="34" charset="0"/>
              <a:cs typeface="+mn-cs"/>
            </a:endParaRPr>
          </a:p>
        </p:txBody>
      </p:sp>
      <p:sp>
        <p:nvSpPr>
          <p:cNvPr id="3078" name="Freeform 6"/>
          <p:cNvSpPr>
            <a:spLocks/>
          </p:cNvSpPr>
          <p:nvPr/>
        </p:nvSpPr>
        <p:spPr bwMode="auto">
          <a:xfrm>
            <a:off x="3586163" y="452438"/>
            <a:ext cx="1984375" cy="304800"/>
          </a:xfrm>
          <a:custGeom>
            <a:avLst/>
            <a:gdLst/>
            <a:ahLst/>
            <a:cxnLst>
              <a:cxn ang="0">
                <a:pos x="60" y="42"/>
              </a:cxn>
              <a:cxn ang="0">
                <a:pos x="98" y="42"/>
              </a:cxn>
              <a:cxn ang="0">
                <a:pos x="128" y="63"/>
              </a:cxn>
              <a:cxn ang="0">
                <a:pos x="176" y="51"/>
              </a:cxn>
              <a:cxn ang="0">
                <a:pos x="231" y="45"/>
              </a:cxn>
              <a:cxn ang="0">
                <a:pos x="269" y="57"/>
              </a:cxn>
              <a:cxn ang="0">
                <a:pos x="311" y="51"/>
              </a:cxn>
              <a:cxn ang="0">
                <a:pos x="378" y="54"/>
              </a:cxn>
              <a:cxn ang="0">
                <a:pos x="420" y="63"/>
              </a:cxn>
              <a:cxn ang="0">
                <a:pos x="483" y="80"/>
              </a:cxn>
              <a:cxn ang="0">
                <a:pos x="513" y="99"/>
              </a:cxn>
              <a:cxn ang="0">
                <a:pos x="536" y="130"/>
              </a:cxn>
              <a:cxn ang="0">
                <a:pos x="578" y="129"/>
              </a:cxn>
              <a:cxn ang="0">
                <a:pos x="617" y="139"/>
              </a:cxn>
              <a:cxn ang="0">
                <a:pos x="651" y="131"/>
              </a:cxn>
              <a:cxn ang="0">
                <a:pos x="688" y="121"/>
              </a:cxn>
              <a:cxn ang="0">
                <a:pos x="728" y="101"/>
              </a:cxn>
              <a:cxn ang="0">
                <a:pos x="769" y="68"/>
              </a:cxn>
              <a:cxn ang="0">
                <a:pos x="814" y="52"/>
              </a:cxn>
              <a:cxn ang="0">
                <a:pos x="844" y="56"/>
              </a:cxn>
              <a:cxn ang="0">
                <a:pos x="881" y="57"/>
              </a:cxn>
              <a:cxn ang="0">
                <a:pos x="933" y="69"/>
              </a:cxn>
              <a:cxn ang="0">
                <a:pos x="963" y="51"/>
              </a:cxn>
              <a:cxn ang="0">
                <a:pos x="989" y="55"/>
              </a:cxn>
              <a:cxn ang="0">
                <a:pos x="1035" y="33"/>
              </a:cxn>
              <a:cxn ang="0">
                <a:pos x="1063" y="35"/>
              </a:cxn>
              <a:cxn ang="0">
                <a:pos x="1096" y="6"/>
              </a:cxn>
              <a:cxn ang="0">
                <a:pos x="1130" y="32"/>
              </a:cxn>
              <a:cxn ang="0">
                <a:pos x="1164" y="0"/>
              </a:cxn>
              <a:cxn ang="0">
                <a:pos x="1195" y="38"/>
              </a:cxn>
              <a:cxn ang="0">
                <a:pos x="1227" y="16"/>
              </a:cxn>
              <a:cxn ang="0">
                <a:pos x="1249" y="28"/>
              </a:cxn>
              <a:cxn ang="0">
                <a:pos x="822" y="144"/>
              </a:cxn>
              <a:cxn ang="0">
                <a:pos x="563" y="191"/>
              </a:cxn>
              <a:cxn ang="0">
                <a:pos x="441" y="98"/>
              </a:cxn>
              <a:cxn ang="0">
                <a:pos x="0" y="19"/>
              </a:cxn>
              <a:cxn ang="0">
                <a:pos x="18" y="33"/>
              </a:cxn>
              <a:cxn ang="0">
                <a:pos x="43" y="38"/>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79" name="Freeform 7"/>
          <p:cNvSpPr>
            <a:spLocks/>
          </p:cNvSpPr>
          <p:nvPr/>
        </p:nvSpPr>
        <p:spPr bwMode="auto">
          <a:xfrm>
            <a:off x="3586163" y="508000"/>
            <a:ext cx="1984375" cy="306388"/>
          </a:xfrm>
          <a:custGeom>
            <a:avLst/>
            <a:gdLst/>
            <a:ahLst/>
            <a:cxnLst>
              <a:cxn ang="0">
                <a:pos x="26" y="125"/>
              </a:cxn>
              <a:cxn ang="0">
                <a:pos x="450" y="125"/>
              </a:cxn>
              <a:cxn ang="0">
                <a:pos x="487" y="155"/>
              </a:cxn>
              <a:cxn ang="0">
                <a:pos x="532" y="175"/>
              </a:cxn>
              <a:cxn ang="0">
                <a:pos x="587" y="188"/>
              </a:cxn>
              <a:cxn ang="0">
                <a:pos x="672" y="188"/>
              </a:cxn>
              <a:cxn ang="0">
                <a:pos x="769" y="158"/>
              </a:cxn>
              <a:cxn ang="0">
                <a:pos x="811" y="125"/>
              </a:cxn>
              <a:cxn ang="0">
                <a:pos x="1224" y="124"/>
              </a:cxn>
              <a:cxn ang="0">
                <a:pos x="1243" y="114"/>
              </a:cxn>
              <a:cxn ang="0">
                <a:pos x="1249" y="96"/>
              </a:cxn>
              <a:cxn ang="0">
                <a:pos x="1238" y="0"/>
              </a:cxn>
              <a:cxn ang="0">
                <a:pos x="1227" y="18"/>
              </a:cxn>
              <a:cxn ang="0">
                <a:pos x="1218" y="33"/>
              </a:cxn>
              <a:cxn ang="0">
                <a:pos x="1196" y="24"/>
              </a:cxn>
              <a:cxn ang="0">
                <a:pos x="1170" y="14"/>
              </a:cxn>
              <a:cxn ang="0">
                <a:pos x="1138" y="33"/>
              </a:cxn>
              <a:cxn ang="0">
                <a:pos x="1117" y="24"/>
              </a:cxn>
              <a:cxn ang="0">
                <a:pos x="1089" y="19"/>
              </a:cxn>
              <a:cxn ang="0">
                <a:pos x="1074" y="38"/>
              </a:cxn>
              <a:cxn ang="0">
                <a:pos x="1046" y="33"/>
              </a:cxn>
              <a:cxn ang="0">
                <a:pos x="1007" y="38"/>
              </a:cxn>
              <a:cxn ang="0">
                <a:pos x="969" y="33"/>
              </a:cxn>
              <a:cxn ang="0">
                <a:pos x="932" y="47"/>
              </a:cxn>
              <a:cxn ang="0">
                <a:pos x="901" y="34"/>
              </a:cxn>
              <a:cxn ang="0">
                <a:pos x="847" y="44"/>
              </a:cxn>
              <a:cxn ang="0">
                <a:pos x="807" y="43"/>
              </a:cxn>
              <a:cxn ang="0">
                <a:pos x="783" y="81"/>
              </a:cxn>
              <a:cxn ang="0">
                <a:pos x="765" y="111"/>
              </a:cxn>
              <a:cxn ang="0">
                <a:pos x="729" y="122"/>
              </a:cxn>
              <a:cxn ang="0">
                <a:pos x="697" y="132"/>
              </a:cxn>
              <a:cxn ang="0">
                <a:pos x="634" y="137"/>
              </a:cxn>
              <a:cxn ang="0">
                <a:pos x="556" y="145"/>
              </a:cxn>
              <a:cxn ang="0">
                <a:pos x="499" y="116"/>
              </a:cxn>
              <a:cxn ang="0">
                <a:pos x="454" y="57"/>
              </a:cxn>
              <a:cxn ang="0">
                <a:pos x="399" y="47"/>
              </a:cxn>
              <a:cxn ang="0">
                <a:pos x="332" y="33"/>
              </a:cxn>
              <a:cxn ang="0">
                <a:pos x="262" y="24"/>
              </a:cxn>
              <a:cxn ang="0">
                <a:pos x="214" y="35"/>
              </a:cxn>
              <a:cxn ang="0">
                <a:pos x="186" y="32"/>
              </a:cxn>
              <a:cxn ang="0">
                <a:pos x="145" y="37"/>
              </a:cxn>
              <a:cxn ang="0">
                <a:pos x="102" y="35"/>
              </a:cxn>
              <a:cxn ang="0">
                <a:pos x="57" y="43"/>
              </a:cxn>
              <a:cxn ang="0">
                <a:pos x="11" y="38"/>
              </a:cxn>
              <a:cxn ang="0">
                <a:pos x="1" y="74"/>
              </a:cxn>
              <a:cxn ang="0">
                <a:pos x="9" y="118"/>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80" name="Freeform 8"/>
          <p:cNvSpPr>
            <a:spLocks/>
          </p:cNvSpPr>
          <p:nvPr/>
        </p:nvSpPr>
        <p:spPr bwMode="auto">
          <a:xfrm>
            <a:off x="3598863" y="557213"/>
            <a:ext cx="1947862" cy="228600"/>
          </a:xfrm>
          <a:custGeom>
            <a:avLst/>
            <a:gdLst/>
            <a:ahLst/>
            <a:cxnLst>
              <a:cxn ang="0">
                <a:pos x="301" y="45"/>
              </a:cxn>
              <a:cxn ang="0">
                <a:pos x="219" y="50"/>
              </a:cxn>
              <a:cxn ang="0">
                <a:pos x="97" y="50"/>
              </a:cxn>
              <a:cxn ang="0">
                <a:pos x="40" y="49"/>
              </a:cxn>
              <a:cxn ang="0">
                <a:pos x="8" y="36"/>
              </a:cxn>
              <a:cxn ang="0">
                <a:pos x="0" y="46"/>
              </a:cxn>
              <a:cxn ang="0">
                <a:pos x="46" y="64"/>
              </a:cxn>
              <a:cxn ang="0">
                <a:pos x="103" y="63"/>
              </a:cxn>
              <a:cxn ang="0">
                <a:pos x="134" y="65"/>
              </a:cxn>
              <a:cxn ang="0">
                <a:pos x="204" y="68"/>
              </a:cxn>
              <a:cxn ang="0">
                <a:pos x="341" y="63"/>
              </a:cxn>
              <a:cxn ang="0">
                <a:pos x="440" y="64"/>
              </a:cxn>
              <a:cxn ang="0">
                <a:pos x="485" y="105"/>
              </a:cxn>
              <a:cxn ang="0">
                <a:pos x="558" y="136"/>
              </a:cxn>
              <a:cxn ang="0">
                <a:pos x="642" y="143"/>
              </a:cxn>
              <a:cxn ang="0">
                <a:pos x="728" y="121"/>
              </a:cxn>
              <a:cxn ang="0">
                <a:pos x="786" y="82"/>
              </a:cxn>
              <a:cxn ang="0">
                <a:pos x="827" y="67"/>
              </a:cxn>
              <a:cxn ang="0">
                <a:pos x="937" y="68"/>
              </a:cxn>
              <a:cxn ang="0">
                <a:pos x="1021" y="67"/>
              </a:cxn>
              <a:cxn ang="0">
                <a:pos x="1118" y="67"/>
              </a:cxn>
              <a:cxn ang="0">
                <a:pos x="1211" y="69"/>
              </a:cxn>
              <a:cxn ang="0">
                <a:pos x="1226" y="34"/>
              </a:cxn>
              <a:cxn ang="0">
                <a:pos x="1211" y="37"/>
              </a:cxn>
              <a:cxn ang="0">
                <a:pos x="1171" y="59"/>
              </a:cxn>
              <a:cxn ang="0">
                <a:pos x="1064" y="56"/>
              </a:cxn>
              <a:cxn ang="0">
                <a:pos x="941" y="58"/>
              </a:cxn>
              <a:cxn ang="0">
                <a:pos x="851" y="62"/>
              </a:cxn>
              <a:cxn ang="0">
                <a:pos x="815" y="53"/>
              </a:cxn>
              <a:cxn ang="0">
                <a:pos x="809" y="32"/>
              </a:cxn>
              <a:cxn ang="0">
                <a:pos x="798" y="22"/>
              </a:cxn>
              <a:cxn ang="0">
                <a:pos x="760" y="72"/>
              </a:cxn>
              <a:cxn ang="0">
                <a:pos x="718" y="101"/>
              </a:cxn>
              <a:cxn ang="0">
                <a:pos x="671" y="112"/>
              </a:cxn>
              <a:cxn ang="0">
                <a:pos x="618" y="124"/>
              </a:cxn>
              <a:cxn ang="0">
                <a:pos x="557" y="110"/>
              </a:cxn>
              <a:cxn ang="0">
                <a:pos x="520" y="93"/>
              </a:cxn>
              <a:cxn ang="0">
                <a:pos x="486" y="86"/>
              </a:cxn>
              <a:cxn ang="0">
                <a:pos x="461" y="62"/>
              </a:cxn>
              <a:cxn ang="0">
                <a:pos x="432" y="24"/>
              </a:cxn>
              <a:cxn ang="0">
                <a:pos x="413" y="43"/>
              </a:cxn>
              <a:cxn ang="0">
                <a:pos x="339" y="48"/>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81" name="Freeform 9"/>
          <p:cNvSpPr>
            <a:spLocks/>
          </p:cNvSpPr>
          <p:nvPr/>
        </p:nvSpPr>
        <p:spPr bwMode="auto">
          <a:xfrm>
            <a:off x="4868863" y="249238"/>
            <a:ext cx="122237" cy="406400"/>
          </a:xfrm>
          <a:custGeom>
            <a:avLst/>
            <a:gdLst/>
            <a:ahLst/>
            <a:cxnLst>
              <a:cxn ang="0">
                <a:pos x="51" y="6"/>
              </a:cxn>
              <a:cxn ang="0">
                <a:pos x="47" y="25"/>
              </a:cxn>
              <a:cxn ang="0">
                <a:pos x="76" y="27"/>
              </a:cxn>
              <a:cxn ang="0">
                <a:pos x="65" y="61"/>
              </a:cxn>
              <a:cxn ang="0">
                <a:pos x="66" y="87"/>
              </a:cxn>
              <a:cxn ang="0">
                <a:pos x="73" y="110"/>
              </a:cxn>
              <a:cxn ang="0">
                <a:pos x="61" y="133"/>
              </a:cxn>
              <a:cxn ang="0">
                <a:pos x="57" y="157"/>
              </a:cxn>
              <a:cxn ang="0">
                <a:pos x="51" y="181"/>
              </a:cxn>
              <a:cxn ang="0">
                <a:pos x="42" y="197"/>
              </a:cxn>
              <a:cxn ang="0">
                <a:pos x="32" y="213"/>
              </a:cxn>
              <a:cxn ang="0">
                <a:pos x="20" y="230"/>
              </a:cxn>
              <a:cxn ang="0">
                <a:pos x="13" y="241"/>
              </a:cxn>
              <a:cxn ang="0">
                <a:pos x="0" y="255"/>
              </a:cxn>
              <a:cxn ang="0">
                <a:pos x="8" y="230"/>
              </a:cxn>
              <a:cxn ang="0">
                <a:pos x="24" y="212"/>
              </a:cxn>
              <a:cxn ang="0">
                <a:pos x="21" y="192"/>
              </a:cxn>
              <a:cxn ang="0">
                <a:pos x="36" y="167"/>
              </a:cxn>
              <a:cxn ang="0">
                <a:pos x="44" y="137"/>
              </a:cxn>
              <a:cxn ang="0">
                <a:pos x="40" y="108"/>
              </a:cxn>
              <a:cxn ang="0">
                <a:pos x="43" y="85"/>
              </a:cxn>
              <a:cxn ang="0">
                <a:pos x="40" y="68"/>
              </a:cxn>
              <a:cxn ang="0">
                <a:pos x="19" y="36"/>
              </a:cxn>
              <a:cxn ang="0">
                <a:pos x="6" y="3"/>
              </a:cxn>
              <a:cxn ang="0">
                <a:pos x="50" y="0"/>
              </a:cxn>
              <a:cxn ang="0">
                <a:pos x="51" y="6"/>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82" name="Freeform 10"/>
          <p:cNvSpPr>
            <a:spLocks/>
          </p:cNvSpPr>
          <p:nvPr/>
        </p:nvSpPr>
        <p:spPr bwMode="auto">
          <a:xfrm>
            <a:off x="3605213" y="19050"/>
            <a:ext cx="1951037" cy="411163"/>
          </a:xfrm>
          <a:custGeom>
            <a:avLst/>
            <a:gdLst/>
            <a:ahLst/>
            <a:cxnLst>
              <a:cxn ang="0">
                <a:pos x="0" y="259"/>
              </a:cxn>
              <a:cxn ang="0">
                <a:pos x="5" y="154"/>
              </a:cxn>
              <a:cxn ang="0">
                <a:pos x="23" y="130"/>
              </a:cxn>
              <a:cxn ang="0">
                <a:pos x="56" y="146"/>
              </a:cxn>
              <a:cxn ang="0">
                <a:pos x="85" y="128"/>
              </a:cxn>
              <a:cxn ang="0">
                <a:pos x="117" y="144"/>
              </a:cxn>
              <a:cxn ang="0">
                <a:pos x="152" y="144"/>
              </a:cxn>
              <a:cxn ang="0">
                <a:pos x="208" y="138"/>
              </a:cxn>
              <a:cxn ang="0">
                <a:pos x="249" y="122"/>
              </a:cxn>
              <a:cxn ang="0">
                <a:pos x="289" y="138"/>
              </a:cxn>
              <a:cxn ang="0">
                <a:pos x="312" y="143"/>
              </a:cxn>
              <a:cxn ang="0">
                <a:pos x="362" y="137"/>
              </a:cxn>
              <a:cxn ang="0">
                <a:pos x="449" y="121"/>
              </a:cxn>
              <a:cxn ang="0">
                <a:pos x="499" y="83"/>
              </a:cxn>
              <a:cxn ang="0">
                <a:pos x="489" y="119"/>
              </a:cxn>
              <a:cxn ang="0">
                <a:pos x="531" y="132"/>
              </a:cxn>
              <a:cxn ang="0">
                <a:pos x="559" y="158"/>
              </a:cxn>
              <a:cxn ang="0">
                <a:pos x="586" y="178"/>
              </a:cxn>
              <a:cxn ang="0">
                <a:pos x="602" y="178"/>
              </a:cxn>
              <a:cxn ang="0">
                <a:pos x="581" y="145"/>
              </a:cxn>
              <a:cxn ang="0">
                <a:pos x="561" y="103"/>
              </a:cxn>
              <a:cxn ang="0">
                <a:pos x="547" y="82"/>
              </a:cxn>
              <a:cxn ang="0">
                <a:pos x="574" y="62"/>
              </a:cxn>
              <a:cxn ang="0">
                <a:pos x="535" y="56"/>
              </a:cxn>
              <a:cxn ang="0">
                <a:pos x="600" y="42"/>
              </a:cxn>
              <a:cxn ang="0">
                <a:pos x="676" y="55"/>
              </a:cxn>
              <a:cxn ang="0">
                <a:pos x="721" y="60"/>
              </a:cxn>
              <a:cxn ang="0">
                <a:pos x="773" y="108"/>
              </a:cxn>
              <a:cxn ang="0">
                <a:pos x="828" y="139"/>
              </a:cxn>
              <a:cxn ang="0">
                <a:pos x="879" y="141"/>
              </a:cxn>
              <a:cxn ang="0">
                <a:pos x="928" y="128"/>
              </a:cxn>
              <a:cxn ang="0">
                <a:pos x="957" y="139"/>
              </a:cxn>
              <a:cxn ang="0">
                <a:pos x="981" y="130"/>
              </a:cxn>
              <a:cxn ang="0">
                <a:pos x="1015" y="146"/>
              </a:cxn>
              <a:cxn ang="0">
                <a:pos x="1041" y="144"/>
              </a:cxn>
              <a:cxn ang="0">
                <a:pos x="1063" y="130"/>
              </a:cxn>
              <a:cxn ang="0">
                <a:pos x="1099" y="146"/>
              </a:cxn>
              <a:cxn ang="0">
                <a:pos x="1128" y="139"/>
              </a:cxn>
              <a:cxn ang="0">
                <a:pos x="1154" y="149"/>
              </a:cxn>
              <a:cxn ang="0">
                <a:pos x="1197" y="138"/>
              </a:cxn>
              <a:cxn ang="0">
                <a:pos x="1221" y="165"/>
              </a:cxn>
              <a:cxn ang="0">
                <a:pos x="1229" y="154"/>
              </a:cxn>
              <a:cxn ang="0">
                <a:pos x="1224" y="112"/>
              </a:cxn>
              <a:cxn ang="0">
                <a:pos x="1187" y="93"/>
              </a:cxn>
              <a:cxn ang="0">
                <a:pos x="1140" y="101"/>
              </a:cxn>
              <a:cxn ang="0">
                <a:pos x="1099" y="93"/>
              </a:cxn>
              <a:cxn ang="0">
                <a:pos x="1040" y="95"/>
              </a:cxn>
              <a:cxn ang="0">
                <a:pos x="996" y="93"/>
              </a:cxn>
              <a:cxn ang="0">
                <a:pos x="955" y="96"/>
              </a:cxn>
              <a:cxn ang="0">
                <a:pos x="909" y="96"/>
              </a:cxn>
              <a:cxn ang="0">
                <a:pos x="861" y="97"/>
              </a:cxn>
              <a:cxn ang="0">
                <a:pos x="826" y="96"/>
              </a:cxn>
              <a:cxn ang="0">
                <a:pos x="785" y="69"/>
              </a:cxn>
              <a:cxn ang="0">
                <a:pos x="727" y="30"/>
              </a:cxn>
              <a:cxn ang="0">
                <a:pos x="644" y="2"/>
              </a:cxn>
              <a:cxn ang="0">
                <a:pos x="560" y="8"/>
              </a:cxn>
              <a:cxn ang="0">
                <a:pos x="474" y="45"/>
              </a:cxn>
              <a:cxn ang="0">
                <a:pos x="399" y="95"/>
              </a:cxn>
              <a:cxn ang="0">
                <a:pos x="328" y="97"/>
              </a:cxn>
              <a:cxn ang="0">
                <a:pos x="231" y="96"/>
              </a:cxn>
              <a:cxn ang="0">
                <a:pos x="109" y="93"/>
              </a:cxn>
              <a:cxn ang="0">
                <a:pos x="19" y="96"/>
              </a:cxn>
              <a:cxn ang="0">
                <a:pos x="0" y="132"/>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83" name="Freeform 11"/>
          <p:cNvSpPr>
            <a:spLocks/>
          </p:cNvSpPr>
          <p:nvPr/>
        </p:nvSpPr>
        <p:spPr bwMode="auto">
          <a:xfrm>
            <a:off x="4191000" y="234950"/>
            <a:ext cx="90488" cy="400050"/>
          </a:xfrm>
          <a:custGeom>
            <a:avLst/>
            <a:gdLst/>
            <a:ahLst/>
            <a:cxnLst>
              <a:cxn ang="0">
                <a:pos x="13" y="6"/>
              </a:cxn>
              <a:cxn ang="0">
                <a:pos x="17" y="25"/>
              </a:cxn>
              <a:cxn ang="0">
                <a:pos x="13" y="34"/>
              </a:cxn>
              <a:cxn ang="0">
                <a:pos x="6" y="62"/>
              </a:cxn>
              <a:cxn ang="0">
                <a:pos x="1" y="86"/>
              </a:cxn>
              <a:cxn ang="0">
                <a:pos x="0" y="108"/>
              </a:cxn>
              <a:cxn ang="0">
                <a:pos x="5" y="135"/>
              </a:cxn>
              <a:cxn ang="0">
                <a:pos x="8" y="160"/>
              </a:cxn>
              <a:cxn ang="0">
                <a:pos x="13" y="184"/>
              </a:cxn>
              <a:cxn ang="0">
                <a:pos x="27" y="200"/>
              </a:cxn>
              <a:cxn ang="0">
                <a:pos x="32" y="217"/>
              </a:cxn>
              <a:cxn ang="0">
                <a:pos x="45" y="234"/>
              </a:cxn>
              <a:cxn ang="0">
                <a:pos x="56" y="251"/>
              </a:cxn>
              <a:cxn ang="0">
                <a:pos x="51" y="235"/>
              </a:cxn>
              <a:cxn ang="0">
                <a:pos x="40" y="216"/>
              </a:cxn>
              <a:cxn ang="0">
                <a:pos x="43" y="196"/>
              </a:cxn>
              <a:cxn ang="0">
                <a:pos x="28" y="170"/>
              </a:cxn>
              <a:cxn ang="0">
                <a:pos x="15" y="140"/>
              </a:cxn>
              <a:cxn ang="0">
                <a:pos x="12" y="94"/>
              </a:cxn>
              <a:cxn ang="0">
                <a:pos x="17" y="64"/>
              </a:cxn>
              <a:cxn ang="0">
                <a:pos x="25" y="34"/>
              </a:cxn>
              <a:cxn ang="0">
                <a:pos x="27" y="12"/>
              </a:cxn>
              <a:cxn ang="0">
                <a:pos x="15" y="0"/>
              </a:cxn>
              <a:cxn ang="0">
                <a:pos x="13" y="6"/>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grpSp>
        <p:nvGrpSpPr>
          <p:cNvPr id="2" name="Group 12"/>
          <p:cNvGrpSpPr>
            <a:grpSpLocks/>
          </p:cNvGrpSpPr>
          <p:nvPr/>
        </p:nvGrpSpPr>
        <p:grpSpPr bwMode="auto">
          <a:xfrm>
            <a:off x="63500" y="153988"/>
            <a:ext cx="3435350" cy="520700"/>
            <a:chOff x="40" y="97"/>
            <a:chExt cx="2164" cy="328"/>
          </a:xfrm>
        </p:grpSpPr>
        <p:sp>
          <p:nvSpPr>
            <p:cNvPr id="3085" name="Freeform 13"/>
            <p:cNvSpPr>
              <a:spLocks/>
            </p:cNvSpPr>
            <p:nvPr/>
          </p:nvSpPr>
          <p:spPr bwMode="auto">
            <a:xfrm>
              <a:off x="40" y="97"/>
              <a:ext cx="2164" cy="267"/>
            </a:xfrm>
            <a:custGeom>
              <a:avLst/>
              <a:gdLst/>
              <a:ahLst/>
              <a:cxnLst>
                <a:cxn ang="0">
                  <a:pos x="29" y="3"/>
                </a:cxn>
                <a:cxn ang="0">
                  <a:pos x="46" y="0"/>
                </a:cxn>
                <a:cxn ang="0">
                  <a:pos x="2096" y="0"/>
                </a:cxn>
                <a:cxn ang="0">
                  <a:pos x="2120" y="2"/>
                </a:cxn>
                <a:cxn ang="0">
                  <a:pos x="2137" y="9"/>
                </a:cxn>
                <a:cxn ang="0">
                  <a:pos x="2152" y="26"/>
                </a:cxn>
                <a:cxn ang="0">
                  <a:pos x="2160" y="46"/>
                </a:cxn>
                <a:cxn ang="0">
                  <a:pos x="2163" y="69"/>
                </a:cxn>
                <a:cxn ang="0">
                  <a:pos x="2163" y="266"/>
                </a:cxn>
                <a:cxn ang="0">
                  <a:pos x="81" y="266"/>
                </a:cxn>
                <a:cxn ang="0">
                  <a:pos x="0" y="266"/>
                </a:cxn>
                <a:cxn ang="0">
                  <a:pos x="0" y="82"/>
                </a:cxn>
                <a:cxn ang="0">
                  <a:pos x="1" y="55"/>
                </a:cxn>
                <a:cxn ang="0">
                  <a:pos x="9" y="29"/>
                </a:cxn>
                <a:cxn ang="0">
                  <a:pos x="16" y="15"/>
                </a:cxn>
                <a:cxn ang="0">
                  <a:pos x="29" y="3"/>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86" name="Freeform 14"/>
            <p:cNvSpPr>
              <a:spLocks/>
            </p:cNvSpPr>
            <p:nvPr/>
          </p:nvSpPr>
          <p:spPr bwMode="auto">
            <a:xfrm>
              <a:off x="40" y="268"/>
              <a:ext cx="2164" cy="115"/>
            </a:xfrm>
            <a:custGeom>
              <a:avLst/>
              <a:gdLst/>
              <a:ahLst/>
              <a:cxnLst>
                <a:cxn ang="0">
                  <a:pos x="105" y="39"/>
                </a:cxn>
                <a:cxn ang="0">
                  <a:pos x="170" y="39"/>
                </a:cxn>
                <a:cxn ang="0">
                  <a:pos x="221" y="58"/>
                </a:cxn>
                <a:cxn ang="0">
                  <a:pos x="305" y="47"/>
                </a:cxn>
                <a:cxn ang="0">
                  <a:pos x="400" y="41"/>
                </a:cxn>
                <a:cxn ang="0">
                  <a:pos x="466" y="53"/>
                </a:cxn>
                <a:cxn ang="0">
                  <a:pos x="538" y="47"/>
                </a:cxn>
                <a:cxn ang="0">
                  <a:pos x="654" y="50"/>
                </a:cxn>
                <a:cxn ang="0">
                  <a:pos x="728" y="58"/>
                </a:cxn>
                <a:cxn ang="0">
                  <a:pos x="815" y="35"/>
                </a:cxn>
                <a:cxn ang="0">
                  <a:pos x="880" y="56"/>
                </a:cxn>
                <a:cxn ang="0">
                  <a:pos x="968" y="52"/>
                </a:cxn>
                <a:cxn ang="0">
                  <a:pos x="1013" y="56"/>
                </a:cxn>
                <a:cxn ang="0">
                  <a:pos x="1053" y="35"/>
                </a:cxn>
                <a:cxn ang="0">
                  <a:pos x="1105" y="21"/>
                </a:cxn>
                <a:cxn ang="0">
                  <a:pos x="1167" y="19"/>
                </a:cxn>
                <a:cxn ang="0">
                  <a:pos x="1218" y="13"/>
                </a:cxn>
                <a:cxn ang="0">
                  <a:pos x="1265" y="29"/>
                </a:cxn>
                <a:cxn ang="0">
                  <a:pos x="1316" y="41"/>
                </a:cxn>
                <a:cxn ang="0">
                  <a:pos x="1399" y="33"/>
                </a:cxn>
                <a:cxn ang="0">
                  <a:pos x="1436" y="55"/>
                </a:cxn>
                <a:cxn ang="0">
                  <a:pos x="1493" y="58"/>
                </a:cxn>
                <a:cxn ang="0">
                  <a:pos x="1589" y="58"/>
                </a:cxn>
                <a:cxn ang="0">
                  <a:pos x="1647" y="49"/>
                </a:cxn>
                <a:cxn ang="0">
                  <a:pos x="1691" y="53"/>
                </a:cxn>
                <a:cxn ang="0">
                  <a:pos x="1743" y="35"/>
                </a:cxn>
                <a:cxn ang="0">
                  <a:pos x="1817" y="33"/>
                </a:cxn>
                <a:cxn ang="0">
                  <a:pos x="1878" y="13"/>
                </a:cxn>
                <a:cxn ang="0">
                  <a:pos x="1926" y="9"/>
                </a:cxn>
                <a:cxn ang="0">
                  <a:pos x="1988" y="17"/>
                </a:cxn>
                <a:cxn ang="0">
                  <a:pos x="2042" y="1"/>
                </a:cxn>
                <a:cxn ang="0">
                  <a:pos x="2093" y="29"/>
                </a:cxn>
                <a:cxn ang="0">
                  <a:pos x="2150" y="14"/>
                </a:cxn>
                <a:cxn ang="0">
                  <a:pos x="2163" y="114"/>
                </a:cxn>
                <a:cxn ang="0">
                  <a:pos x="893" y="92"/>
                </a:cxn>
                <a:cxn ang="0">
                  <a:pos x="0" y="18"/>
                </a:cxn>
                <a:cxn ang="0">
                  <a:pos x="32" y="31"/>
                </a:cxn>
                <a:cxn ang="0">
                  <a:pos x="75" y="3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87" name="Freeform 15"/>
            <p:cNvSpPr>
              <a:spLocks/>
            </p:cNvSpPr>
            <p:nvPr/>
          </p:nvSpPr>
          <p:spPr bwMode="auto">
            <a:xfrm>
              <a:off x="40" y="307"/>
              <a:ext cx="2164" cy="118"/>
            </a:xfrm>
            <a:custGeom>
              <a:avLst/>
              <a:gdLst/>
              <a:ahLst/>
              <a:cxnLst>
                <a:cxn ang="0">
                  <a:pos x="46" y="116"/>
                </a:cxn>
                <a:cxn ang="0">
                  <a:pos x="2096" y="117"/>
                </a:cxn>
                <a:cxn ang="0">
                  <a:pos x="2137" y="113"/>
                </a:cxn>
                <a:cxn ang="0">
                  <a:pos x="2160" y="98"/>
                </a:cxn>
                <a:cxn ang="0">
                  <a:pos x="2163" y="13"/>
                </a:cxn>
                <a:cxn ang="0">
                  <a:pos x="2134" y="4"/>
                </a:cxn>
                <a:cxn ang="0">
                  <a:pos x="2118" y="32"/>
                </a:cxn>
                <a:cxn ang="0">
                  <a:pos x="2097" y="29"/>
                </a:cxn>
                <a:cxn ang="0">
                  <a:pos x="2054" y="16"/>
                </a:cxn>
                <a:cxn ang="0">
                  <a:pos x="1998" y="20"/>
                </a:cxn>
                <a:cxn ang="0">
                  <a:pos x="1951" y="23"/>
                </a:cxn>
                <a:cxn ang="0">
                  <a:pos x="1910" y="16"/>
                </a:cxn>
                <a:cxn ang="0">
                  <a:pos x="1868" y="25"/>
                </a:cxn>
                <a:cxn ang="0">
                  <a:pos x="1841" y="31"/>
                </a:cxn>
                <a:cxn ang="0">
                  <a:pos x="1776" y="26"/>
                </a:cxn>
                <a:cxn ang="0">
                  <a:pos x="1716" y="22"/>
                </a:cxn>
                <a:cxn ang="0">
                  <a:pos x="1644" y="51"/>
                </a:cxn>
                <a:cxn ang="0">
                  <a:pos x="1589" y="36"/>
                </a:cxn>
                <a:cxn ang="0">
                  <a:pos x="1524" y="35"/>
                </a:cxn>
                <a:cxn ang="0">
                  <a:pos x="1417" y="34"/>
                </a:cxn>
                <a:cxn ang="0">
                  <a:pos x="1367" y="31"/>
                </a:cxn>
                <a:cxn ang="0">
                  <a:pos x="1327" y="22"/>
                </a:cxn>
                <a:cxn ang="0">
                  <a:pos x="1237" y="41"/>
                </a:cxn>
                <a:cxn ang="0">
                  <a:pos x="1159" y="31"/>
                </a:cxn>
                <a:cxn ang="0">
                  <a:pos x="1065" y="36"/>
                </a:cxn>
                <a:cxn ang="0">
                  <a:pos x="988" y="36"/>
                </a:cxn>
                <a:cxn ang="0">
                  <a:pos x="897" y="48"/>
                </a:cxn>
                <a:cxn ang="0">
                  <a:pos x="801" y="42"/>
                </a:cxn>
                <a:cxn ang="0">
                  <a:pos x="692" y="44"/>
                </a:cxn>
                <a:cxn ang="0">
                  <a:pos x="575" y="31"/>
                </a:cxn>
                <a:cxn ang="0">
                  <a:pos x="454" y="22"/>
                </a:cxn>
                <a:cxn ang="0">
                  <a:pos x="371" y="33"/>
                </a:cxn>
                <a:cxn ang="0">
                  <a:pos x="322" y="29"/>
                </a:cxn>
                <a:cxn ang="0">
                  <a:pos x="252" y="34"/>
                </a:cxn>
                <a:cxn ang="0">
                  <a:pos x="176" y="33"/>
                </a:cxn>
                <a:cxn ang="0">
                  <a:pos x="99" y="40"/>
                </a:cxn>
                <a:cxn ang="0">
                  <a:pos x="20" y="35"/>
                </a:cxn>
                <a:cxn ang="0">
                  <a:pos x="2" y="69"/>
                </a:cxn>
                <a:cxn ang="0">
                  <a:pos x="16" y="110"/>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88" name="Freeform 16"/>
            <p:cNvSpPr>
              <a:spLocks/>
            </p:cNvSpPr>
            <p:nvPr/>
          </p:nvSpPr>
          <p:spPr bwMode="auto">
            <a:xfrm>
              <a:off x="52" y="104"/>
              <a:ext cx="2130" cy="153"/>
            </a:xfrm>
            <a:custGeom>
              <a:avLst/>
              <a:gdLst/>
              <a:ahLst/>
              <a:cxnLst>
                <a:cxn ang="0">
                  <a:pos x="0" y="115"/>
                </a:cxn>
                <a:cxn ang="0">
                  <a:pos x="5" y="122"/>
                </a:cxn>
                <a:cxn ang="0">
                  <a:pos x="9" y="55"/>
                </a:cxn>
                <a:cxn ang="0">
                  <a:pos x="28" y="27"/>
                </a:cxn>
                <a:cxn ang="0">
                  <a:pos x="101" y="24"/>
                </a:cxn>
                <a:cxn ang="0">
                  <a:pos x="243" y="28"/>
                </a:cxn>
                <a:cxn ang="0">
                  <a:pos x="378" y="26"/>
                </a:cxn>
                <a:cxn ang="0">
                  <a:pos x="537" y="28"/>
                </a:cxn>
                <a:cxn ang="0">
                  <a:pos x="645" y="24"/>
                </a:cxn>
                <a:cxn ang="0">
                  <a:pos x="735" y="24"/>
                </a:cxn>
                <a:cxn ang="0">
                  <a:pos x="870" y="31"/>
                </a:cxn>
                <a:cxn ang="0">
                  <a:pos x="968" y="33"/>
                </a:cxn>
                <a:cxn ang="0">
                  <a:pos x="1080" y="28"/>
                </a:cxn>
                <a:cxn ang="0">
                  <a:pos x="1212" y="38"/>
                </a:cxn>
                <a:cxn ang="0">
                  <a:pos x="1316" y="35"/>
                </a:cxn>
                <a:cxn ang="0">
                  <a:pos x="1414" y="30"/>
                </a:cxn>
                <a:cxn ang="0">
                  <a:pos x="1526" y="34"/>
                </a:cxn>
                <a:cxn ang="0">
                  <a:pos x="1621" y="30"/>
                </a:cxn>
                <a:cxn ang="0">
                  <a:pos x="1714" y="27"/>
                </a:cxn>
                <a:cxn ang="0">
                  <a:pos x="1781" y="30"/>
                </a:cxn>
                <a:cxn ang="0">
                  <a:pos x="1914" y="24"/>
                </a:cxn>
                <a:cxn ang="0">
                  <a:pos x="2046" y="31"/>
                </a:cxn>
                <a:cxn ang="0">
                  <a:pos x="2094" y="44"/>
                </a:cxn>
                <a:cxn ang="0">
                  <a:pos x="2115" y="64"/>
                </a:cxn>
                <a:cxn ang="0">
                  <a:pos x="2129" y="117"/>
                </a:cxn>
                <a:cxn ang="0">
                  <a:pos x="2129" y="39"/>
                </a:cxn>
                <a:cxn ang="0">
                  <a:pos x="2120" y="15"/>
                </a:cxn>
                <a:cxn ang="0">
                  <a:pos x="1974" y="5"/>
                </a:cxn>
                <a:cxn ang="0">
                  <a:pos x="1856" y="1"/>
                </a:cxn>
                <a:cxn ang="0">
                  <a:pos x="1774" y="3"/>
                </a:cxn>
                <a:cxn ang="0">
                  <a:pos x="1658" y="7"/>
                </a:cxn>
                <a:cxn ang="0">
                  <a:pos x="1453" y="5"/>
                </a:cxn>
                <a:cxn ang="0">
                  <a:pos x="1312" y="6"/>
                </a:cxn>
                <a:cxn ang="0">
                  <a:pos x="1212" y="5"/>
                </a:cxn>
                <a:cxn ang="0">
                  <a:pos x="1135" y="4"/>
                </a:cxn>
                <a:cxn ang="0">
                  <a:pos x="1000" y="5"/>
                </a:cxn>
                <a:cxn ang="0">
                  <a:pos x="837" y="6"/>
                </a:cxn>
                <a:cxn ang="0">
                  <a:pos x="652" y="4"/>
                </a:cxn>
                <a:cxn ang="0">
                  <a:pos x="569" y="2"/>
                </a:cxn>
                <a:cxn ang="0">
                  <a:pos x="431" y="2"/>
                </a:cxn>
                <a:cxn ang="0">
                  <a:pos x="256" y="2"/>
                </a:cxn>
                <a:cxn ang="0">
                  <a:pos x="107" y="0"/>
                </a:cxn>
                <a:cxn ang="0">
                  <a:pos x="34" y="1"/>
                </a:cxn>
                <a:cxn ang="0">
                  <a:pos x="5" y="17"/>
                </a:cxn>
                <a:cxn ang="0">
                  <a:pos x="0" y="53"/>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89" name="Freeform 17"/>
            <p:cNvSpPr>
              <a:spLocks/>
            </p:cNvSpPr>
            <p:nvPr/>
          </p:nvSpPr>
          <p:spPr bwMode="auto">
            <a:xfrm>
              <a:off x="57" y="347"/>
              <a:ext cx="2128" cy="62"/>
            </a:xfrm>
            <a:custGeom>
              <a:avLst/>
              <a:gdLst/>
              <a:ahLst/>
              <a:cxnLst>
                <a:cxn ang="0">
                  <a:pos x="0" y="14"/>
                </a:cxn>
                <a:cxn ang="0">
                  <a:pos x="6" y="12"/>
                </a:cxn>
                <a:cxn ang="0">
                  <a:pos x="8" y="39"/>
                </a:cxn>
                <a:cxn ang="0">
                  <a:pos x="27" y="49"/>
                </a:cxn>
                <a:cxn ang="0">
                  <a:pos x="59" y="47"/>
                </a:cxn>
                <a:cxn ang="0">
                  <a:pos x="110" y="47"/>
                </a:cxn>
                <a:cxn ang="0">
                  <a:pos x="162" y="48"/>
                </a:cxn>
                <a:cxn ang="0">
                  <a:pos x="192" y="49"/>
                </a:cxn>
                <a:cxn ang="0">
                  <a:pos x="248" y="46"/>
                </a:cxn>
                <a:cxn ang="0">
                  <a:pos x="327" y="49"/>
                </a:cxn>
                <a:cxn ang="0">
                  <a:pos x="413" y="49"/>
                </a:cxn>
                <a:cxn ang="0">
                  <a:pos x="479" y="50"/>
                </a:cxn>
                <a:cxn ang="0">
                  <a:pos x="517" y="50"/>
                </a:cxn>
                <a:cxn ang="0">
                  <a:pos x="645" y="51"/>
                </a:cxn>
                <a:cxn ang="0">
                  <a:pos x="725" y="47"/>
                </a:cxn>
                <a:cxn ang="0">
                  <a:pos x="805" y="48"/>
                </a:cxn>
                <a:cxn ang="0">
                  <a:pos x="869" y="48"/>
                </a:cxn>
                <a:cxn ang="0">
                  <a:pos x="968" y="47"/>
                </a:cxn>
                <a:cxn ang="0">
                  <a:pos x="1044" y="44"/>
                </a:cxn>
                <a:cxn ang="0">
                  <a:pos x="1157" y="45"/>
                </a:cxn>
                <a:cxn ang="0">
                  <a:pos x="1295" y="47"/>
                </a:cxn>
                <a:cxn ang="0">
                  <a:pos x="1377" y="44"/>
                </a:cxn>
                <a:cxn ang="0">
                  <a:pos x="1412" y="48"/>
                </a:cxn>
                <a:cxn ang="0">
                  <a:pos x="1519" y="48"/>
                </a:cxn>
                <a:cxn ang="0">
                  <a:pos x="1606" y="48"/>
                </a:cxn>
                <a:cxn ang="0">
                  <a:pos x="1636" y="46"/>
                </a:cxn>
                <a:cxn ang="0">
                  <a:pos x="1686" y="49"/>
                </a:cxn>
                <a:cxn ang="0">
                  <a:pos x="1712" y="49"/>
                </a:cxn>
                <a:cxn ang="0">
                  <a:pos x="1782" y="49"/>
                </a:cxn>
                <a:cxn ang="0">
                  <a:pos x="1841" y="47"/>
                </a:cxn>
                <a:cxn ang="0">
                  <a:pos x="1937" y="45"/>
                </a:cxn>
                <a:cxn ang="0">
                  <a:pos x="2072" y="45"/>
                </a:cxn>
                <a:cxn ang="0">
                  <a:pos x="2104" y="40"/>
                </a:cxn>
                <a:cxn ang="0">
                  <a:pos x="2120" y="26"/>
                </a:cxn>
                <a:cxn ang="0">
                  <a:pos x="2127" y="39"/>
                </a:cxn>
                <a:cxn ang="0">
                  <a:pos x="2124" y="49"/>
                </a:cxn>
                <a:cxn ang="0">
                  <a:pos x="2107" y="58"/>
                </a:cxn>
                <a:cxn ang="0">
                  <a:pos x="1972" y="58"/>
                </a:cxn>
                <a:cxn ang="0">
                  <a:pos x="1854" y="60"/>
                </a:cxn>
                <a:cxn ang="0">
                  <a:pos x="1800" y="61"/>
                </a:cxn>
                <a:cxn ang="0">
                  <a:pos x="1739" y="61"/>
                </a:cxn>
                <a:cxn ang="0">
                  <a:pos x="1628" y="57"/>
                </a:cxn>
                <a:cxn ang="0">
                  <a:pos x="1493" y="56"/>
                </a:cxn>
                <a:cxn ang="0">
                  <a:pos x="1382" y="58"/>
                </a:cxn>
                <a:cxn ang="0">
                  <a:pos x="1310" y="58"/>
                </a:cxn>
                <a:cxn ang="0">
                  <a:pos x="1256" y="58"/>
                </a:cxn>
                <a:cxn ang="0">
                  <a:pos x="1212" y="59"/>
                </a:cxn>
                <a:cxn ang="0">
                  <a:pos x="1163" y="57"/>
                </a:cxn>
                <a:cxn ang="0">
                  <a:pos x="1106" y="60"/>
                </a:cxn>
                <a:cxn ang="0">
                  <a:pos x="1030" y="59"/>
                </a:cxn>
                <a:cxn ang="0">
                  <a:pos x="971" y="59"/>
                </a:cxn>
                <a:cxn ang="0">
                  <a:pos x="885" y="61"/>
                </a:cxn>
                <a:cxn ang="0">
                  <a:pos x="784" y="61"/>
                </a:cxn>
                <a:cxn ang="0">
                  <a:pos x="692" y="61"/>
                </a:cxn>
                <a:cxn ang="0">
                  <a:pos x="609" y="58"/>
                </a:cxn>
                <a:cxn ang="0">
                  <a:pos x="534" y="59"/>
                </a:cxn>
                <a:cxn ang="0">
                  <a:pos x="401" y="60"/>
                </a:cxn>
                <a:cxn ang="0">
                  <a:pos x="256" y="59"/>
                </a:cxn>
                <a:cxn ang="0">
                  <a:pos x="19" y="58"/>
                </a:cxn>
                <a:cxn ang="0">
                  <a:pos x="1" y="46"/>
                </a:cxn>
                <a:cxn ang="0">
                  <a:pos x="0" y="3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grpSp>
      <p:grpSp>
        <p:nvGrpSpPr>
          <p:cNvPr id="3" name="Group 18"/>
          <p:cNvGrpSpPr>
            <a:grpSpLocks/>
          </p:cNvGrpSpPr>
          <p:nvPr/>
        </p:nvGrpSpPr>
        <p:grpSpPr bwMode="auto">
          <a:xfrm>
            <a:off x="5646738" y="153988"/>
            <a:ext cx="3435350" cy="552450"/>
            <a:chOff x="3557" y="97"/>
            <a:chExt cx="2164" cy="348"/>
          </a:xfrm>
        </p:grpSpPr>
        <p:sp>
          <p:nvSpPr>
            <p:cNvPr id="3091" name="Freeform 19"/>
            <p:cNvSpPr>
              <a:spLocks/>
            </p:cNvSpPr>
            <p:nvPr/>
          </p:nvSpPr>
          <p:spPr bwMode="auto">
            <a:xfrm>
              <a:off x="3557" y="97"/>
              <a:ext cx="2164" cy="284"/>
            </a:xfrm>
            <a:custGeom>
              <a:avLst/>
              <a:gdLst/>
              <a:ahLst/>
              <a:cxnLst>
                <a:cxn ang="0">
                  <a:pos x="29" y="4"/>
                </a:cxn>
                <a:cxn ang="0">
                  <a:pos x="46" y="0"/>
                </a:cxn>
                <a:cxn ang="0">
                  <a:pos x="2096" y="0"/>
                </a:cxn>
                <a:cxn ang="0">
                  <a:pos x="2120" y="3"/>
                </a:cxn>
                <a:cxn ang="0">
                  <a:pos x="2137" y="10"/>
                </a:cxn>
                <a:cxn ang="0">
                  <a:pos x="2152" y="28"/>
                </a:cxn>
                <a:cxn ang="0">
                  <a:pos x="2160" y="49"/>
                </a:cxn>
                <a:cxn ang="0">
                  <a:pos x="2163" y="73"/>
                </a:cxn>
                <a:cxn ang="0">
                  <a:pos x="2163" y="283"/>
                </a:cxn>
                <a:cxn ang="0">
                  <a:pos x="81" y="283"/>
                </a:cxn>
                <a:cxn ang="0">
                  <a:pos x="0" y="283"/>
                </a:cxn>
                <a:cxn ang="0">
                  <a:pos x="0" y="87"/>
                </a:cxn>
                <a:cxn ang="0">
                  <a:pos x="1" y="59"/>
                </a:cxn>
                <a:cxn ang="0">
                  <a:pos x="9" y="31"/>
                </a:cxn>
                <a:cxn ang="0">
                  <a:pos x="16" y="16"/>
                </a:cxn>
                <a:cxn ang="0">
                  <a:pos x="29" y="4"/>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92" name="Freeform 20"/>
            <p:cNvSpPr>
              <a:spLocks/>
            </p:cNvSpPr>
            <p:nvPr/>
          </p:nvSpPr>
          <p:spPr bwMode="auto">
            <a:xfrm>
              <a:off x="3557" y="278"/>
              <a:ext cx="2164" cy="123"/>
            </a:xfrm>
            <a:custGeom>
              <a:avLst/>
              <a:gdLst/>
              <a:ahLst/>
              <a:cxnLst>
                <a:cxn ang="0">
                  <a:pos x="105" y="42"/>
                </a:cxn>
                <a:cxn ang="0">
                  <a:pos x="170" y="42"/>
                </a:cxn>
                <a:cxn ang="0">
                  <a:pos x="221" y="63"/>
                </a:cxn>
                <a:cxn ang="0">
                  <a:pos x="305" y="50"/>
                </a:cxn>
                <a:cxn ang="0">
                  <a:pos x="400" y="44"/>
                </a:cxn>
                <a:cxn ang="0">
                  <a:pos x="466" y="57"/>
                </a:cxn>
                <a:cxn ang="0">
                  <a:pos x="538" y="50"/>
                </a:cxn>
                <a:cxn ang="0">
                  <a:pos x="654" y="54"/>
                </a:cxn>
                <a:cxn ang="0">
                  <a:pos x="728" y="63"/>
                </a:cxn>
                <a:cxn ang="0">
                  <a:pos x="815" y="38"/>
                </a:cxn>
                <a:cxn ang="0">
                  <a:pos x="880" y="60"/>
                </a:cxn>
                <a:cxn ang="0">
                  <a:pos x="968" y="56"/>
                </a:cxn>
                <a:cxn ang="0">
                  <a:pos x="1013" y="60"/>
                </a:cxn>
                <a:cxn ang="0">
                  <a:pos x="1053" y="38"/>
                </a:cxn>
                <a:cxn ang="0">
                  <a:pos x="1105" y="22"/>
                </a:cxn>
                <a:cxn ang="0">
                  <a:pos x="1167" y="21"/>
                </a:cxn>
                <a:cxn ang="0">
                  <a:pos x="1218" y="14"/>
                </a:cxn>
                <a:cxn ang="0">
                  <a:pos x="1265" y="32"/>
                </a:cxn>
                <a:cxn ang="0">
                  <a:pos x="1316" y="44"/>
                </a:cxn>
                <a:cxn ang="0">
                  <a:pos x="1399" y="35"/>
                </a:cxn>
                <a:cxn ang="0">
                  <a:pos x="1436" y="59"/>
                </a:cxn>
                <a:cxn ang="0">
                  <a:pos x="1493" y="63"/>
                </a:cxn>
                <a:cxn ang="0">
                  <a:pos x="1589" y="63"/>
                </a:cxn>
                <a:cxn ang="0">
                  <a:pos x="1647" y="52"/>
                </a:cxn>
                <a:cxn ang="0">
                  <a:pos x="1691" y="57"/>
                </a:cxn>
                <a:cxn ang="0">
                  <a:pos x="1743" y="38"/>
                </a:cxn>
                <a:cxn ang="0">
                  <a:pos x="1817" y="35"/>
                </a:cxn>
                <a:cxn ang="0">
                  <a:pos x="1878" y="14"/>
                </a:cxn>
                <a:cxn ang="0">
                  <a:pos x="1926" y="10"/>
                </a:cxn>
                <a:cxn ang="0">
                  <a:pos x="1988" y="18"/>
                </a:cxn>
                <a:cxn ang="0">
                  <a:pos x="2042" y="1"/>
                </a:cxn>
                <a:cxn ang="0">
                  <a:pos x="2093" y="32"/>
                </a:cxn>
                <a:cxn ang="0">
                  <a:pos x="2150" y="16"/>
                </a:cxn>
                <a:cxn ang="0">
                  <a:pos x="2163" y="122"/>
                </a:cxn>
                <a:cxn ang="0">
                  <a:pos x="893" y="99"/>
                </a:cxn>
                <a:cxn ang="0">
                  <a:pos x="0" y="19"/>
                </a:cxn>
                <a:cxn ang="0">
                  <a:pos x="32" y="33"/>
                </a:cxn>
                <a:cxn ang="0">
                  <a:pos x="75" y="38"/>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93" name="Freeform 21"/>
            <p:cNvSpPr>
              <a:spLocks/>
            </p:cNvSpPr>
            <p:nvPr/>
          </p:nvSpPr>
          <p:spPr bwMode="auto">
            <a:xfrm>
              <a:off x="3557" y="320"/>
              <a:ext cx="2164" cy="125"/>
            </a:xfrm>
            <a:custGeom>
              <a:avLst/>
              <a:gdLst/>
              <a:ahLst/>
              <a:cxnLst>
                <a:cxn ang="0">
                  <a:pos x="46" y="123"/>
                </a:cxn>
                <a:cxn ang="0">
                  <a:pos x="2096" y="124"/>
                </a:cxn>
                <a:cxn ang="0">
                  <a:pos x="2137" y="120"/>
                </a:cxn>
                <a:cxn ang="0">
                  <a:pos x="2160" y="104"/>
                </a:cxn>
                <a:cxn ang="0">
                  <a:pos x="2163" y="14"/>
                </a:cxn>
                <a:cxn ang="0">
                  <a:pos x="2134" y="4"/>
                </a:cxn>
                <a:cxn ang="0">
                  <a:pos x="2118" y="34"/>
                </a:cxn>
                <a:cxn ang="0">
                  <a:pos x="2097" y="31"/>
                </a:cxn>
                <a:cxn ang="0">
                  <a:pos x="2054" y="17"/>
                </a:cxn>
                <a:cxn ang="0">
                  <a:pos x="1998" y="21"/>
                </a:cxn>
                <a:cxn ang="0">
                  <a:pos x="1951" y="25"/>
                </a:cxn>
                <a:cxn ang="0">
                  <a:pos x="1910" y="17"/>
                </a:cxn>
                <a:cxn ang="0">
                  <a:pos x="1868" y="27"/>
                </a:cxn>
                <a:cxn ang="0">
                  <a:pos x="1841" y="33"/>
                </a:cxn>
                <a:cxn ang="0">
                  <a:pos x="1776" y="28"/>
                </a:cxn>
                <a:cxn ang="0">
                  <a:pos x="1716" y="24"/>
                </a:cxn>
                <a:cxn ang="0">
                  <a:pos x="1644" y="54"/>
                </a:cxn>
                <a:cxn ang="0">
                  <a:pos x="1589" y="38"/>
                </a:cxn>
                <a:cxn ang="0">
                  <a:pos x="1524" y="37"/>
                </a:cxn>
                <a:cxn ang="0">
                  <a:pos x="1417" y="36"/>
                </a:cxn>
                <a:cxn ang="0">
                  <a:pos x="1367" y="33"/>
                </a:cxn>
                <a:cxn ang="0">
                  <a:pos x="1327" y="24"/>
                </a:cxn>
                <a:cxn ang="0">
                  <a:pos x="1237" y="43"/>
                </a:cxn>
                <a:cxn ang="0">
                  <a:pos x="1159" y="33"/>
                </a:cxn>
                <a:cxn ang="0">
                  <a:pos x="1065" y="38"/>
                </a:cxn>
                <a:cxn ang="0">
                  <a:pos x="988" y="38"/>
                </a:cxn>
                <a:cxn ang="0">
                  <a:pos x="897" y="51"/>
                </a:cxn>
                <a:cxn ang="0">
                  <a:pos x="801" y="45"/>
                </a:cxn>
                <a:cxn ang="0">
                  <a:pos x="692" y="46"/>
                </a:cxn>
                <a:cxn ang="0">
                  <a:pos x="575" y="33"/>
                </a:cxn>
                <a:cxn ang="0">
                  <a:pos x="454" y="23"/>
                </a:cxn>
                <a:cxn ang="0">
                  <a:pos x="371" y="35"/>
                </a:cxn>
                <a:cxn ang="0">
                  <a:pos x="322" y="31"/>
                </a:cxn>
                <a:cxn ang="0">
                  <a:pos x="252" y="36"/>
                </a:cxn>
                <a:cxn ang="0">
                  <a:pos x="176" y="35"/>
                </a:cxn>
                <a:cxn ang="0">
                  <a:pos x="99" y="43"/>
                </a:cxn>
                <a:cxn ang="0">
                  <a:pos x="20" y="37"/>
                </a:cxn>
                <a:cxn ang="0">
                  <a:pos x="2" y="73"/>
                </a:cxn>
                <a:cxn ang="0">
                  <a:pos x="16" y="116"/>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94" name="Freeform 22"/>
            <p:cNvSpPr>
              <a:spLocks/>
            </p:cNvSpPr>
            <p:nvPr/>
          </p:nvSpPr>
          <p:spPr bwMode="auto">
            <a:xfrm>
              <a:off x="3570" y="104"/>
              <a:ext cx="2129" cy="162"/>
            </a:xfrm>
            <a:custGeom>
              <a:avLst/>
              <a:gdLst/>
              <a:ahLst/>
              <a:cxnLst>
                <a:cxn ang="0">
                  <a:pos x="0" y="122"/>
                </a:cxn>
                <a:cxn ang="0">
                  <a:pos x="5" y="129"/>
                </a:cxn>
                <a:cxn ang="0">
                  <a:pos x="9" y="58"/>
                </a:cxn>
                <a:cxn ang="0">
                  <a:pos x="28" y="29"/>
                </a:cxn>
                <a:cxn ang="0">
                  <a:pos x="101" y="25"/>
                </a:cxn>
                <a:cxn ang="0">
                  <a:pos x="243" y="29"/>
                </a:cxn>
                <a:cxn ang="0">
                  <a:pos x="378" y="28"/>
                </a:cxn>
                <a:cxn ang="0">
                  <a:pos x="537" y="29"/>
                </a:cxn>
                <a:cxn ang="0">
                  <a:pos x="645" y="25"/>
                </a:cxn>
                <a:cxn ang="0">
                  <a:pos x="735" y="25"/>
                </a:cxn>
                <a:cxn ang="0">
                  <a:pos x="870" y="33"/>
                </a:cxn>
                <a:cxn ang="0">
                  <a:pos x="968" y="35"/>
                </a:cxn>
                <a:cxn ang="0">
                  <a:pos x="1079" y="29"/>
                </a:cxn>
                <a:cxn ang="0">
                  <a:pos x="1212" y="40"/>
                </a:cxn>
                <a:cxn ang="0">
                  <a:pos x="1316" y="37"/>
                </a:cxn>
                <a:cxn ang="0">
                  <a:pos x="1414" y="32"/>
                </a:cxn>
                <a:cxn ang="0">
                  <a:pos x="1525" y="36"/>
                </a:cxn>
                <a:cxn ang="0">
                  <a:pos x="1621" y="32"/>
                </a:cxn>
                <a:cxn ang="0">
                  <a:pos x="1714" y="29"/>
                </a:cxn>
                <a:cxn ang="0">
                  <a:pos x="1781" y="32"/>
                </a:cxn>
                <a:cxn ang="0">
                  <a:pos x="1913" y="25"/>
                </a:cxn>
                <a:cxn ang="0">
                  <a:pos x="2046" y="33"/>
                </a:cxn>
                <a:cxn ang="0">
                  <a:pos x="2093" y="47"/>
                </a:cxn>
                <a:cxn ang="0">
                  <a:pos x="2115" y="68"/>
                </a:cxn>
                <a:cxn ang="0">
                  <a:pos x="2128" y="124"/>
                </a:cxn>
                <a:cxn ang="0">
                  <a:pos x="2128" y="41"/>
                </a:cxn>
                <a:cxn ang="0">
                  <a:pos x="2120" y="16"/>
                </a:cxn>
                <a:cxn ang="0">
                  <a:pos x="1974" y="6"/>
                </a:cxn>
                <a:cxn ang="0">
                  <a:pos x="1855" y="1"/>
                </a:cxn>
                <a:cxn ang="0">
                  <a:pos x="1774" y="3"/>
                </a:cxn>
                <a:cxn ang="0">
                  <a:pos x="1658" y="8"/>
                </a:cxn>
                <a:cxn ang="0">
                  <a:pos x="1453" y="6"/>
                </a:cxn>
                <a:cxn ang="0">
                  <a:pos x="1311" y="6"/>
                </a:cxn>
                <a:cxn ang="0">
                  <a:pos x="1212" y="6"/>
                </a:cxn>
                <a:cxn ang="0">
                  <a:pos x="1135" y="4"/>
                </a:cxn>
                <a:cxn ang="0">
                  <a:pos x="1000" y="6"/>
                </a:cxn>
                <a:cxn ang="0">
                  <a:pos x="837" y="6"/>
                </a:cxn>
                <a:cxn ang="0">
                  <a:pos x="652" y="4"/>
                </a:cxn>
                <a:cxn ang="0">
                  <a:pos x="569" y="2"/>
                </a:cxn>
                <a:cxn ang="0">
                  <a:pos x="431" y="2"/>
                </a:cxn>
                <a:cxn ang="0">
                  <a:pos x="256" y="2"/>
                </a:cxn>
                <a:cxn ang="0">
                  <a:pos x="107" y="0"/>
                </a:cxn>
                <a:cxn ang="0">
                  <a:pos x="34" y="1"/>
                </a:cxn>
                <a:cxn ang="0">
                  <a:pos x="5" y="18"/>
                </a:cxn>
                <a:cxn ang="0">
                  <a:pos x="0" y="56"/>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sp>
          <p:nvSpPr>
            <p:cNvPr id="3095" name="Freeform 23"/>
            <p:cNvSpPr>
              <a:spLocks/>
            </p:cNvSpPr>
            <p:nvPr/>
          </p:nvSpPr>
          <p:spPr bwMode="auto">
            <a:xfrm>
              <a:off x="3574" y="363"/>
              <a:ext cx="2128" cy="65"/>
            </a:xfrm>
            <a:custGeom>
              <a:avLst/>
              <a:gdLst/>
              <a:ahLst/>
              <a:cxnLst>
                <a:cxn ang="0">
                  <a:pos x="0" y="15"/>
                </a:cxn>
                <a:cxn ang="0">
                  <a:pos x="6" y="12"/>
                </a:cxn>
                <a:cxn ang="0">
                  <a:pos x="8" y="40"/>
                </a:cxn>
                <a:cxn ang="0">
                  <a:pos x="27" y="52"/>
                </a:cxn>
                <a:cxn ang="0">
                  <a:pos x="59" y="49"/>
                </a:cxn>
                <a:cxn ang="0">
                  <a:pos x="110" y="49"/>
                </a:cxn>
                <a:cxn ang="0">
                  <a:pos x="162" y="50"/>
                </a:cxn>
                <a:cxn ang="0">
                  <a:pos x="192" y="51"/>
                </a:cxn>
                <a:cxn ang="0">
                  <a:pos x="248" y="48"/>
                </a:cxn>
                <a:cxn ang="0">
                  <a:pos x="327" y="51"/>
                </a:cxn>
                <a:cxn ang="0">
                  <a:pos x="413" y="51"/>
                </a:cxn>
                <a:cxn ang="0">
                  <a:pos x="479" y="53"/>
                </a:cxn>
                <a:cxn ang="0">
                  <a:pos x="517" y="52"/>
                </a:cxn>
                <a:cxn ang="0">
                  <a:pos x="645" y="53"/>
                </a:cxn>
                <a:cxn ang="0">
                  <a:pos x="725" y="49"/>
                </a:cxn>
                <a:cxn ang="0">
                  <a:pos x="805" y="50"/>
                </a:cxn>
                <a:cxn ang="0">
                  <a:pos x="869" y="50"/>
                </a:cxn>
                <a:cxn ang="0">
                  <a:pos x="968" y="49"/>
                </a:cxn>
                <a:cxn ang="0">
                  <a:pos x="1044" y="46"/>
                </a:cxn>
                <a:cxn ang="0">
                  <a:pos x="1157" y="47"/>
                </a:cxn>
                <a:cxn ang="0">
                  <a:pos x="1295" y="49"/>
                </a:cxn>
                <a:cxn ang="0">
                  <a:pos x="1377" y="46"/>
                </a:cxn>
                <a:cxn ang="0">
                  <a:pos x="1412" y="51"/>
                </a:cxn>
                <a:cxn ang="0">
                  <a:pos x="1519" y="51"/>
                </a:cxn>
                <a:cxn ang="0">
                  <a:pos x="1606" y="51"/>
                </a:cxn>
                <a:cxn ang="0">
                  <a:pos x="1636" y="48"/>
                </a:cxn>
                <a:cxn ang="0">
                  <a:pos x="1686" y="51"/>
                </a:cxn>
                <a:cxn ang="0">
                  <a:pos x="1712" y="52"/>
                </a:cxn>
                <a:cxn ang="0">
                  <a:pos x="1782" y="51"/>
                </a:cxn>
                <a:cxn ang="0">
                  <a:pos x="1841" y="50"/>
                </a:cxn>
                <a:cxn ang="0">
                  <a:pos x="1937" y="48"/>
                </a:cxn>
                <a:cxn ang="0">
                  <a:pos x="2072" y="47"/>
                </a:cxn>
                <a:cxn ang="0">
                  <a:pos x="2104" y="42"/>
                </a:cxn>
                <a:cxn ang="0">
                  <a:pos x="2120" y="27"/>
                </a:cxn>
                <a:cxn ang="0">
                  <a:pos x="2127" y="40"/>
                </a:cxn>
                <a:cxn ang="0">
                  <a:pos x="2124" y="51"/>
                </a:cxn>
                <a:cxn ang="0">
                  <a:pos x="2107" y="61"/>
                </a:cxn>
                <a:cxn ang="0">
                  <a:pos x="1972" y="61"/>
                </a:cxn>
                <a:cxn ang="0">
                  <a:pos x="1854" y="63"/>
                </a:cxn>
                <a:cxn ang="0">
                  <a:pos x="1800" y="64"/>
                </a:cxn>
                <a:cxn ang="0">
                  <a:pos x="1739" y="64"/>
                </a:cxn>
                <a:cxn ang="0">
                  <a:pos x="1628" y="60"/>
                </a:cxn>
                <a:cxn ang="0">
                  <a:pos x="1493" y="59"/>
                </a:cxn>
                <a:cxn ang="0">
                  <a:pos x="1382" y="61"/>
                </a:cxn>
                <a:cxn ang="0">
                  <a:pos x="1310" y="61"/>
                </a:cxn>
                <a:cxn ang="0">
                  <a:pos x="1256" y="61"/>
                </a:cxn>
                <a:cxn ang="0">
                  <a:pos x="1212" y="62"/>
                </a:cxn>
                <a:cxn ang="0">
                  <a:pos x="1163" y="60"/>
                </a:cxn>
                <a:cxn ang="0">
                  <a:pos x="1106" y="63"/>
                </a:cxn>
                <a:cxn ang="0">
                  <a:pos x="1030" y="62"/>
                </a:cxn>
                <a:cxn ang="0">
                  <a:pos x="971" y="62"/>
                </a:cxn>
                <a:cxn ang="0">
                  <a:pos x="885" y="64"/>
                </a:cxn>
                <a:cxn ang="0">
                  <a:pos x="784" y="64"/>
                </a:cxn>
                <a:cxn ang="0">
                  <a:pos x="692" y="64"/>
                </a:cxn>
                <a:cxn ang="0">
                  <a:pos x="609" y="61"/>
                </a:cxn>
                <a:cxn ang="0">
                  <a:pos x="534" y="62"/>
                </a:cxn>
                <a:cxn ang="0">
                  <a:pos x="401" y="63"/>
                </a:cxn>
                <a:cxn ang="0">
                  <a:pos x="256" y="62"/>
                </a:cxn>
                <a:cxn ang="0">
                  <a:pos x="19" y="61"/>
                </a:cxn>
                <a:cxn ang="0">
                  <a:pos x="1" y="49"/>
                </a:cxn>
                <a:cxn ang="0">
                  <a:pos x="0" y="32"/>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w="9525">
              <a:noFill/>
              <a:round/>
              <a:headEnd type="none" w="sm" len="sm"/>
              <a:tailEnd type="none" w="sm" len="sm"/>
            </a:ln>
            <a:effectLst/>
          </p:spPr>
          <p:txBody>
            <a:bodyPr/>
            <a:lstStyle/>
            <a:p>
              <a:pPr>
                <a:defRPr/>
              </a:pPr>
              <a:endParaRPr lang="it-IT">
                <a:solidFill>
                  <a:srgbClr val="FFFFCC"/>
                </a:solidFill>
                <a:latin typeface="Tahoma" pitchFamily="34" charset="0"/>
                <a:cs typeface="+mn-cs"/>
              </a:endParaRPr>
            </a:p>
          </p:txBody>
        </p:sp>
      </p:grpSp>
      <p:sp>
        <p:nvSpPr>
          <p:cNvPr id="3096" name="Rectangle 24"/>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it-IT">
              <a:solidFill>
                <a:srgbClr val="FFFFCC"/>
              </a:solidFill>
              <a:latin typeface="Tahoma" pitchFamily="34" charset="0"/>
              <a:cs typeface="+mn-cs"/>
            </a:endParaRPr>
          </a:p>
        </p:txBody>
      </p:sp>
      <p:sp>
        <p:nvSpPr>
          <p:cNvPr id="3097" name="Rectangle 25"/>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it-IT">
              <a:solidFill>
                <a:srgbClr val="FFFFCC"/>
              </a:solidFill>
              <a:latin typeface="Tahoma" pitchFamily="34" charset="0"/>
              <a:cs typeface="+mn-cs"/>
            </a:endParaRPr>
          </a:p>
        </p:txBody>
      </p:sp>
      <p:sp>
        <p:nvSpPr>
          <p:cNvPr id="3098" name="Rectangle 26"/>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DDD1771-8B59-4A61-8CDF-4C7D3FC064A8}" type="slidenum">
              <a:rPr lang="it-IT">
                <a:solidFill>
                  <a:srgbClr val="FFFFCC"/>
                </a:solidFill>
                <a:latin typeface="Tahoma" pitchFamily="34" charset="0"/>
                <a:cs typeface="+mn-cs"/>
              </a:rPr>
              <a:pPr>
                <a:defRPr/>
              </a:pPr>
              <a:t>‹N›</a:t>
            </a:fld>
            <a:endParaRPr lang="it-IT">
              <a:solidFill>
                <a:srgbClr val="FFFFCC"/>
              </a:solidFill>
              <a:latin typeface="Tahoma" pitchFamily="34" charset="0"/>
              <a:cs typeface="+mn-cs"/>
            </a:endParaRPr>
          </a:p>
        </p:txBody>
      </p:sp>
    </p:spTree>
  </p:cSld>
  <p:clrMap bg1="dk2" tx1="lt1" bg2="dk1" tx2="lt2" accent1="accent1" accent2="accent2" accent3="accent3" accent4="accent4" accent5="accent5" accent6="accent6" hlink="hlink" folHlink="folHlink"/>
  <p:sldLayoutIdLst>
    <p:sldLayoutId id="2147485063" r:id="rId1"/>
    <p:sldLayoutId id="2147485064" r:id="rId2"/>
    <p:sldLayoutId id="2147485065" r:id="rId3"/>
    <p:sldLayoutId id="2147485066" r:id="rId4"/>
    <p:sldLayoutId id="2147485067" r:id="rId5"/>
    <p:sldLayoutId id="2147485068" r:id="rId6"/>
    <p:sldLayoutId id="2147485069" r:id="rId7"/>
    <p:sldLayoutId id="2147485070" r:id="rId8"/>
    <p:sldLayoutId id="2147485071" r:id="rId9"/>
    <p:sldLayoutId id="2147485072" r:id="rId10"/>
    <p:sldLayoutId id="2147485073" r:id="rId11"/>
    <p:sldLayoutId id="214748507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75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v"/>
        <a:defRPr sz="2800">
          <a:solidFill>
            <a:schemeClr val="tx1"/>
          </a:solidFill>
          <a:latin typeface="+mn-lt"/>
        </a:defRPr>
      </a:lvl2pPr>
      <a:lvl3pPr marL="1143000" indent="-228600" algn="l" rtl="0" eaLnBrk="0" fontAlgn="base" hangingPunct="0">
        <a:spcBef>
          <a:spcPct val="20000"/>
        </a:spcBef>
        <a:spcAft>
          <a:spcPct val="0"/>
        </a:spcAft>
        <a:buSzPct val="75000"/>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4pPr>
      <a:lvl5pPr marL="20574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5pPr>
      <a:lvl6pPr marL="2514600" indent="-228600" algn="l" rtl="0" fontAlgn="base">
        <a:spcBef>
          <a:spcPct val="20000"/>
        </a:spcBef>
        <a:spcAft>
          <a:spcPct val="0"/>
        </a:spcAft>
        <a:buSzPct val="75000"/>
        <a:buFont typeface="Wingdings" pitchFamily="2" charset="2"/>
        <a:buChar char="v"/>
        <a:defRPr sz="2000">
          <a:solidFill>
            <a:schemeClr val="tx1"/>
          </a:solidFill>
          <a:latin typeface="+mn-lt"/>
        </a:defRPr>
      </a:lvl6pPr>
      <a:lvl7pPr marL="2971800" indent="-228600" algn="l" rtl="0" fontAlgn="base">
        <a:spcBef>
          <a:spcPct val="20000"/>
        </a:spcBef>
        <a:spcAft>
          <a:spcPct val="0"/>
        </a:spcAft>
        <a:buSzPct val="75000"/>
        <a:buFont typeface="Wingdings" pitchFamily="2" charset="2"/>
        <a:buChar char="v"/>
        <a:defRPr sz="2000">
          <a:solidFill>
            <a:schemeClr val="tx1"/>
          </a:solidFill>
          <a:latin typeface="+mn-lt"/>
        </a:defRPr>
      </a:lvl7pPr>
      <a:lvl8pPr marL="3429000" indent="-228600" algn="l" rtl="0" fontAlgn="base">
        <a:spcBef>
          <a:spcPct val="20000"/>
        </a:spcBef>
        <a:spcAft>
          <a:spcPct val="0"/>
        </a:spcAft>
        <a:buSzPct val="75000"/>
        <a:buFont typeface="Wingdings" pitchFamily="2" charset="2"/>
        <a:buChar char="v"/>
        <a:defRPr sz="2000">
          <a:solidFill>
            <a:schemeClr val="tx1"/>
          </a:solidFill>
          <a:latin typeface="+mn-lt"/>
        </a:defRPr>
      </a:lvl8pPr>
      <a:lvl9pPr marL="3886200" indent="-228600" algn="l" rtl="0" fontAlgn="base">
        <a:spcBef>
          <a:spcPct val="20000"/>
        </a:spcBef>
        <a:spcAft>
          <a:spcPct val="0"/>
        </a:spcAft>
        <a:buSzPct val="75000"/>
        <a:buFont typeface="Wingdings" pitchFamily="2" charset="2"/>
        <a:buChar char="v"/>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9E4D03-D0F9-4597-87BA-CAC3A948B53E}" type="datetimeFigureOut">
              <a:rPr lang="it-IT" smtClean="0">
                <a:solidFill>
                  <a:prstClr val="black">
                    <a:tint val="75000"/>
                  </a:prstClr>
                </a:solidFill>
                <a:latin typeface="Calibri"/>
                <a:cs typeface="+mn-cs"/>
              </a:rPr>
              <a:pPr fontAlgn="auto">
                <a:spcBef>
                  <a:spcPts val="0"/>
                </a:spcBef>
                <a:spcAft>
                  <a:spcPts val="0"/>
                </a:spcAft>
              </a:pPr>
              <a:t>04/03/2016</a:t>
            </a:fld>
            <a:endParaRPr lang="it-IT">
              <a:solidFill>
                <a:prstClr val="black">
                  <a:tint val="75000"/>
                </a:prstClr>
              </a:solidFill>
              <a:latin typeface="Calibri"/>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6FFD6A-8394-467F-92AC-CDB50D3D6E0E}" type="slidenum">
              <a:rPr lang="it-IT" smtClean="0">
                <a:solidFill>
                  <a:prstClr val="black">
                    <a:tint val="75000"/>
                  </a:prstClr>
                </a:solidFill>
                <a:latin typeface="Calibri"/>
                <a:cs typeface="+mn-cs"/>
              </a:rPr>
              <a:pPr fontAlgn="auto">
                <a:spcBef>
                  <a:spcPts val="0"/>
                </a:spcBef>
                <a:spcAft>
                  <a:spcPts val="0"/>
                </a:spcAft>
              </a:pPr>
              <a:t>‹N›</a:t>
            </a:fld>
            <a:endParaRPr lang="it-IT">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491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kumimoji="1" lang="it-IT" b="1">
                <a:solidFill>
                  <a:srgbClr val="FFFFFF"/>
                </a:solidFill>
                <a:latin typeface="Tahoma" charset="0"/>
              </a:endParaRPr>
            </a:p>
          </p:txBody>
        </p:sp>
        <p:sp>
          <p:nvSpPr>
            <p:cNvPr id="4915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kumimoji="1" lang="it-IT" b="1">
                <a:solidFill>
                  <a:srgbClr val="FFFFFF"/>
                </a:solidFill>
                <a:latin typeface="Tahoma" charset="0"/>
              </a:endParaRPr>
            </a:p>
          </p:txBody>
        </p:sp>
      </p:grpSp>
      <p:sp>
        <p:nvSpPr>
          <p:cNvPr id="491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91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91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Tahoma" charset="0"/>
                <a:cs typeface="+mn-cs"/>
              </a:defRPr>
            </a:lvl1pPr>
          </a:lstStyle>
          <a:p>
            <a:pPr>
              <a:defRPr/>
            </a:pPr>
            <a:endParaRPr kumimoji="1" lang="it-IT" b="1"/>
          </a:p>
        </p:txBody>
      </p:sp>
      <p:sp>
        <p:nvSpPr>
          <p:cNvPr id="491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Tahoma" charset="0"/>
                <a:cs typeface="+mn-cs"/>
              </a:defRPr>
            </a:lvl1pPr>
          </a:lstStyle>
          <a:p>
            <a:pPr>
              <a:defRPr/>
            </a:pPr>
            <a:endParaRPr kumimoji="1" lang="it-IT" b="1"/>
          </a:p>
        </p:txBody>
      </p:sp>
      <p:sp>
        <p:nvSpPr>
          <p:cNvPr id="491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latin typeface="Tahoma" charset="0"/>
                <a:cs typeface="+mn-cs"/>
              </a:defRPr>
            </a:lvl1pPr>
          </a:lstStyle>
          <a:p>
            <a:pPr>
              <a:defRPr/>
            </a:pPr>
            <a:fld id="{C4E5CBA7-22C1-484A-A551-32C80667A042}" type="slidenum">
              <a:rPr kumimoji="1" lang="it-IT" b="1"/>
              <a:pPr>
                <a:defRPr/>
              </a:pPr>
              <a:t>‹N›</a:t>
            </a:fld>
            <a:endParaRPr kumimoji="1" lang="it-IT" b="1"/>
          </a:p>
        </p:txBody>
      </p:sp>
    </p:spTree>
  </p:cSld>
  <p:clrMap bg1="dk2" tx1="lt1" bg2="dk1" tx2="lt2" accent1="accent1" accent2="accent2" accent3="accent3" accent4="accent4" accent5="accent5" accent6="accent6" hlink="hlink" folHlink="folHlink"/>
  <p:sldLayoutIdLst>
    <p:sldLayoutId id="2147485101" r:id="rId1"/>
    <p:sldLayoutId id="2147485102" r:id="rId2"/>
    <p:sldLayoutId id="2147485103" r:id="rId3"/>
    <p:sldLayoutId id="2147485104" r:id="rId4"/>
    <p:sldLayoutId id="2147485105" r:id="rId5"/>
    <p:sldLayoutId id="2147485106" r:id="rId6"/>
    <p:sldLayoutId id="2147485107" r:id="rId7"/>
    <p:sldLayoutId id="2147485108" r:id="rId8"/>
    <p:sldLayoutId id="2147485109" r:id="rId9"/>
    <p:sldLayoutId id="2147485110" r:id="rId10"/>
    <p:sldLayoutId id="214748511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4.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7.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chor="t"/>
          <a:lstStyle/>
          <a:p>
            <a:pPr marL="357188" indent="-268288"/>
            <a:r>
              <a:rPr lang="it-IT" sz="2800" dirty="0" smtClean="0"/>
              <a:t/>
            </a:r>
            <a:br>
              <a:rPr lang="it-IT" sz="2800" dirty="0" smtClean="0"/>
            </a:br>
            <a:r>
              <a:rPr lang="it-IT" sz="2800" dirty="0" smtClean="0"/>
              <a:t/>
            </a:r>
            <a:br>
              <a:rPr lang="it-IT" sz="2800" dirty="0" smtClean="0"/>
            </a:br>
            <a:endParaRPr lang="it-IT" sz="2800" dirty="0"/>
          </a:p>
        </p:txBody>
      </p:sp>
      <p:sp>
        <p:nvSpPr>
          <p:cNvPr id="7" name="Segnaposto contenuto 6"/>
          <p:cNvSpPr>
            <a:spLocks noGrp="1"/>
          </p:cNvSpPr>
          <p:nvPr>
            <p:ph idx="1"/>
          </p:nvPr>
        </p:nvSpPr>
        <p:spPr>
          <a:xfrm>
            <a:off x="171450" y="188640"/>
            <a:ext cx="8801100" cy="6525344"/>
          </a:xfrm>
        </p:spPr>
        <p:txBody>
          <a:bodyPr>
            <a:normAutofit/>
          </a:bodyPr>
          <a:lstStyle/>
          <a:p>
            <a:r>
              <a:rPr lang="it-IT" dirty="0" smtClean="0"/>
              <a:t>Quando incontriamo un utente per cui dobbiamo scegliere o modificare la carrozzina, da dove cominciamo?</a:t>
            </a:r>
          </a:p>
          <a:p>
            <a:r>
              <a:rPr lang="it-IT" dirty="0" smtClean="0"/>
              <a:t>Sta a ciascuno di noi scegliere cosa ci serve sapere - secondo quanto sono complesse le esigenze dell’utente e secondo quanto lo conosciamo.</a:t>
            </a:r>
          </a:p>
          <a:p>
            <a:r>
              <a:rPr lang="it-IT" dirty="0" smtClean="0"/>
              <a:t>Molte indicazioni valgono per tutti gli utenti, alcune solo per chi già usa una carrozzina e chiede di cambiarla o migliorarla</a:t>
            </a:r>
          </a:p>
        </p:txBody>
      </p:sp>
      <p:sp>
        <p:nvSpPr>
          <p:cNvPr id="4" name="Segnaposto numero diapositiva 3"/>
          <p:cNvSpPr>
            <a:spLocks noGrp="1"/>
          </p:cNvSpPr>
          <p:nvPr>
            <p:ph type="sldNum" sz="quarter" idx="12"/>
          </p:nvPr>
        </p:nvSpPr>
        <p:spPr/>
        <p:txBody>
          <a:bodyPr/>
          <a:lstStyle/>
          <a:p>
            <a:pPr>
              <a:defRPr/>
            </a:pPr>
            <a:fld id="{209FF4B8-A542-499A-8FF1-54ACFDDB3854}" type="slidenum">
              <a:rPr lang="it-IT" smtClean="0"/>
              <a:pPr>
                <a:defRPr/>
              </a:pPr>
              <a:t>1</a:t>
            </a:fld>
            <a:endParaRPr lang="it-IT"/>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7379" y="-27384"/>
            <a:ext cx="9001125" cy="1152128"/>
          </a:xfrm>
        </p:spPr>
        <p:txBody>
          <a:bodyPr/>
          <a:lstStyle/>
          <a:p>
            <a:pPr eaLnBrk="1" hangingPunct="1"/>
            <a:r>
              <a:rPr lang="it-IT" sz="3200" b="1" dirty="0" smtClean="0">
                <a:solidFill>
                  <a:srgbClr val="00FF00"/>
                </a:solidFill>
              </a:rPr>
              <a:t>Informazioni sull’uso della carrozzina </a:t>
            </a:r>
            <a:r>
              <a:rPr lang="it-IT" sz="3200" b="1" dirty="0" smtClean="0">
                <a:solidFill>
                  <a:srgbClr val="F8FE0C"/>
                </a:solidFill>
              </a:rPr>
              <a:t>1) </a:t>
            </a:r>
            <a:r>
              <a:rPr lang="it-IT" sz="3200" b="1" dirty="0" smtClean="0">
                <a:solidFill>
                  <a:srgbClr val="00FF00"/>
                </a:solidFill>
              </a:rPr>
              <a:t>in funzione della locomozione</a:t>
            </a:r>
          </a:p>
        </p:txBody>
      </p:sp>
      <p:sp>
        <p:nvSpPr>
          <p:cNvPr id="19459" name="Rectangle 3"/>
          <p:cNvSpPr>
            <a:spLocks noGrp="1" noChangeArrowheads="1"/>
          </p:cNvSpPr>
          <p:nvPr>
            <p:ph sz="half" idx="1"/>
          </p:nvPr>
        </p:nvSpPr>
        <p:spPr>
          <a:xfrm>
            <a:off x="71438" y="1484784"/>
            <a:ext cx="4932610" cy="3240360"/>
          </a:xfrm>
        </p:spPr>
        <p:txBody>
          <a:bodyPr>
            <a:noAutofit/>
          </a:bodyPr>
          <a:lstStyle/>
          <a:p>
            <a:pPr marL="533400" indent="-533400" eaLnBrk="1" hangingPunct="1">
              <a:buClr>
                <a:schemeClr val="folHlink"/>
              </a:buClr>
              <a:buSzTx/>
              <a:buFont typeface="Wingdings" pitchFamily="2" charset="2"/>
              <a:buNone/>
              <a:defRPr/>
            </a:pPr>
            <a:r>
              <a:rPr lang="it-IT" sz="3200" b="1" dirty="0" smtClean="0">
                <a:solidFill>
                  <a:srgbClr val="66FF33"/>
                </a:solidFill>
              </a:rPr>
              <a:t>In auto:</a:t>
            </a:r>
          </a:p>
          <a:p>
            <a:pPr marL="533400" indent="-533400" eaLnBrk="1" hangingPunct="1">
              <a:buClr>
                <a:schemeClr val="folHlink"/>
              </a:buClr>
              <a:buSzTx/>
              <a:buFont typeface="Wingdings" pitchFamily="2" charset="2"/>
              <a:buNone/>
              <a:defRPr/>
            </a:pPr>
            <a:endParaRPr lang="it-IT" sz="1100" dirty="0" smtClean="0">
              <a:solidFill>
                <a:srgbClr val="66FF33"/>
              </a:solidFill>
            </a:endParaRPr>
          </a:p>
          <a:p>
            <a:pPr marL="274638" indent="-274638" eaLnBrk="1" hangingPunct="1">
              <a:buClr>
                <a:srgbClr val="00B0F0"/>
              </a:buClr>
              <a:buSzTx/>
              <a:buFont typeface="Wingdings" pitchFamily="2" charset="2"/>
              <a:buChar char="n"/>
              <a:defRPr/>
            </a:pPr>
            <a:r>
              <a:rPr lang="it-IT" dirty="0" smtClean="0">
                <a:solidFill>
                  <a:srgbClr val="EAEAEA"/>
                </a:solidFill>
              </a:rPr>
              <a:t>Se la carica in auto, come è meglio ridurla? </a:t>
            </a:r>
          </a:p>
          <a:p>
            <a:pPr marL="274638" indent="-274638" eaLnBrk="1" hangingPunct="1">
              <a:buClr>
                <a:srgbClr val="00B0F0"/>
              </a:buClr>
              <a:buSzTx/>
              <a:buFont typeface="Wingdings" pitchFamily="2" charset="2"/>
              <a:buChar char="n"/>
              <a:defRPr/>
            </a:pPr>
            <a:r>
              <a:rPr lang="it-IT" dirty="0" smtClean="0">
                <a:solidFill>
                  <a:srgbClr val="FFFF00"/>
                </a:solidFill>
              </a:rPr>
              <a:t>Se sta sulla carrozzina: </a:t>
            </a:r>
          </a:p>
          <a:p>
            <a:pPr marL="622300" lvl="1" indent="-347663" eaLnBrk="1" hangingPunct="1">
              <a:buClr>
                <a:srgbClr val="FF0000"/>
              </a:buClr>
              <a:buSzTx/>
              <a:buFont typeface="Wingdings" pitchFamily="2" charset="2"/>
              <a:buChar char="Ø"/>
              <a:defRPr/>
            </a:pPr>
            <a:r>
              <a:rPr lang="it-IT" sz="2800" dirty="0" smtClean="0">
                <a:solidFill>
                  <a:srgbClr val="FF9999"/>
                </a:solidFill>
              </a:rPr>
              <a:t>Occorrono sostegni posturali appositi? </a:t>
            </a:r>
          </a:p>
        </p:txBody>
      </p:sp>
      <p:pic>
        <p:nvPicPr>
          <p:cNvPr id="93189" name="Immagine 3" descr="sopra il tetto.bmp"/>
          <p:cNvPicPr>
            <a:picLocks noChangeAspect="1"/>
          </p:cNvPicPr>
          <p:nvPr/>
        </p:nvPicPr>
        <p:blipFill>
          <a:blip r:embed="rId3" cstate="print"/>
          <a:srcRect l="4204" b="4538"/>
          <a:stretch>
            <a:fillRect/>
          </a:stretch>
        </p:blipFill>
        <p:spPr bwMode="auto">
          <a:xfrm>
            <a:off x="4932040" y="1628800"/>
            <a:ext cx="4130675" cy="3029396"/>
          </a:xfrm>
          <a:prstGeom prst="rect">
            <a:avLst/>
          </a:prstGeom>
          <a:noFill/>
          <a:ln w="9525">
            <a:noFill/>
            <a:miter lim="800000"/>
            <a:headEnd/>
            <a:tailEnd/>
          </a:ln>
        </p:spPr>
      </p:pic>
      <p:sp>
        <p:nvSpPr>
          <p:cNvPr id="93190" name="Segnaposto numero diapositiva 5"/>
          <p:cNvSpPr>
            <a:spLocks noGrp="1"/>
          </p:cNvSpPr>
          <p:nvPr>
            <p:ph type="sldNum" sz="quarter" idx="12"/>
          </p:nvPr>
        </p:nvSpPr>
        <p:spPr/>
        <p:txBody>
          <a:bodyPr/>
          <a:lstStyle/>
          <a:p>
            <a:pPr>
              <a:defRPr/>
            </a:pPr>
            <a:fld id="{3D97333F-F5D1-45F8-B4C0-BB9421E3CCD4}" type="slidenum">
              <a:rPr lang="it-IT" smtClean="0"/>
              <a:pPr>
                <a:defRPr/>
              </a:pPr>
              <a:t>10</a:t>
            </a:fld>
            <a:endParaRPr lang="it-IT" smtClean="0"/>
          </a:p>
        </p:txBody>
      </p:sp>
      <p:sp>
        <p:nvSpPr>
          <p:cNvPr id="8" name="Rectangle 3"/>
          <p:cNvSpPr>
            <a:spLocks noGrp="1" noChangeArrowheads="1"/>
          </p:cNvSpPr>
          <p:nvPr>
            <p:ph sz="half" idx="1"/>
          </p:nvPr>
        </p:nvSpPr>
        <p:spPr>
          <a:xfrm>
            <a:off x="0" y="4797152"/>
            <a:ext cx="9144000" cy="2060848"/>
          </a:xfrm>
        </p:spPr>
        <p:txBody>
          <a:bodyPr>
            <a:noAutofit/>
          </a:bodyPr>
          <a:lstStyle/>
          <a:p>
            <a:pPr marL="622300" lvl="1" indent="-347663" eaLnBrk="1" hangingPunct="1">
              <a:buClr>
                <a:srgbClr val="FF0000"/>
              </a:buClr>
              <a:buSzTx/>
              <a:buFont typeface="Wingdings" pitchFamily="2" charset="2"/>
              <a:buChar char="Ø"/>
              <a:defRPr/>
            </a:pPr>
            <a:r>
              <a:rPr lang="it-IT" sz="2800" dirty="0" smtClean="0">
                <a:solidFill>
                  <a:srgbClr val="99CCFF"/>
                </a:solidFill>
              </a:rPr>
              <a:t>Sale su una pedana? Quanto misura? Quanto peso porta?</a:t>
            </a:r>
          </a:p>
          <a:p>
            <a:pPr marL="622300" lvl="1" indent="-347663" eaLnBrk="1" hangingPunct="1">
              <a:buClr>
                <a:srgbClr val="FF0000"/>
              </a:buClr>
              <a:buSzTx/>
              <a:buFont typeface="Wingdings" pitchFamily="2" charset="2"/>
              <a:buChar char="Ø"/>
              <a:defRPr/>
            </a:pPr>
            <a:r>
              <a:rPr lang="it-IT" sz="2800" dirty="0" smtClean="0">
                <a:solidFill>
                  <a:srgbClr val="FF9999"/>
                </a:solidFill>
              </a:rPr>
              <a:t>Quanto è alto il vano? E l’apertura?</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3189"/>
                                        </p:tgtEl>
                                        <p:attrNameLst>
                                          <p:attrName>style.visibility</p:attrName>
                                        </p:attrNameLst>
                                      </p:cBhvr>
                                      <p:to>
                                        <p:strVal val="visible"/>
                                      </p:to>
                                    </p:set>
                                    <p:anim calcmode="lin" valueType="num">
                                      <p:cBhvr additive="base">
                                        <p:cTn id="17" dur="500" fill="hold"/>
                                        <p:tgtEl>
                                          <p:spTgt spid="93189"/>
                                        </p:tgtEl>
                                        <p:attrNameLst>
                                          <p:attrName>ppt_x</p:attrName>
                                        </p:attrNameLst>
                                      </p:cBhvr>
                                      <p:tavLst>
                                        <p:tav tm="0">
                                          <p:val>
                                            <p:strVal val="#ppt_x"/>
                                          </p:val>
                                        </p:tav>
                                        <p:tav tm="100000">
                                          <p:val>
                                            <p:strVal val="#ppt_x"/>
                                          </p:val>
                                        </p:tav>
                                      </p:tavLst>
                                    </p:anim>
                                    <p:anim calcmode="lin" valueType="num">
                                      <p:cBhvr additive="base">
                                        <p:cTn id="18" dur="500" fill="hold"/>
                                        <p:tgtEl>
                                          <p:spTgt spid="9318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 calcmode="lin" valueType="num">
                                      <p:cBhvr additive="base">
                                        <p:cTn id="23"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459">
                                            <p:txEl>
                                              <p:pRg st="4" end="4"/>
                                            </p:txEl>
                                          </p:spTgt>
                                        </p:tgtEl>
                                        <p:attrNameLst>
                                          <p:attrName>style.visibility</p:attrName>
                                        </p:attrNameLst>
                                      </p:cBhvr>
                                      <p:to>
                                        <p:strVal val="visible"/>
                                      </p:to>
                                    </p:set>
                                    <p:anim calcmode="lin" valueType="num">
                                      <p:cBhvr additive="base">
                                        <p:cTn id="29"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459">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51520" y="116632"/>
            <a:ext cx="8640960" cy="1368152"/>
          </a:xfrm>
        </p:spPr>
        <p:txBody>
          <a:bodyPr anchor="ctr">
            <a:normAutofit fontScale="90000"/>
          </a:bodyPr>
          <a:lstStyle/>
          <a:p>
            <a:pPr eaLnBrk="1" hangingPunct="1"/>
            <a:r>
              <a:rPr lang="it-IT" sz="3200" b="1" dirty="0" smtClean="0">
                <a:solidFill>
                  <a:srgbClr val="00FF00"/>
                </a:solidFill>
              </a:rPr>
              <a:t>Informazioni sull’uso della carrozzina </a:t>
            </a:r>
            <a:br>
              <a:rPr lang="it-IT" sz="3200" b="1" dirty="0" smtClean="0">
                <a:solidFill>
                  <a:srgbClr val="00FF00"/>
                </a:solidFill>
              </a:rPr>
            </a:br>
            <a:r>
              <a:rPr lang="it-IT" sz="3200" b="1" dirty="0" smtClean="0">
                <a:solidFill>
                  <a:srgbClr val="F8FE0C"/>
                </a:solidFill>
              </a:rPr>
              <a:t> 2) </a:t>
            </a:r>
            <a:r>
              <a:rPr lang="it-IT" sz="3200" b="1" dirty="0" smtClean="0">
                <a:solidFill>
                  <a:srgbClr val="00FF00"/>
                </a:solidFill>
              </a:rPr>
              <a:t>in funzione della postura</a:t>
            </a:r>
          </a:p>
        </p:txBody>
      </p:sp>
      <p:sp>
        <p:nvSpPr>
          <p:cNvPr id="19459" name="Rectangle 3"/>
          <p:cNvSpPr>
            <a:spLocks noGrp="1" noChangeArrowheads="1"/>
          </p:cNvSpPr>
          <p:nvPr>
            <p:ph sz="half" idx="1"/>
          </p:nvPr>
        </p:nvSpPr>
        <p:spPr>
          <a:xfrm>
            <a:off x="413507" y="1412776"/>
            <a:ext cx="8316986" cy="4781748"/>
          </a:xfrm>
        </p:spPr>
        <p:txBody>
          <a:bodyPr>
            <a:normAutofit/>
          </a:bodyPr>
          <a:lstStyle/>
          <a:p>
            <a:pPr marL="0" indent="0" eaLnBrk="1" hangingPunct="1">
              <a:lnSpc>
                <a:spcPct val="110000"/>
              </a:lnSpc>
              <a:buClr>
                <a:schemeClr val="folHlink"/>
              </a:buClr>
              <a:buSzTx/>
              <a:buFont typeface="Wingdings" pitchFamily="2" charset="2"/>
              <a:buNone/>
              <a:defRPr/>
            </a:pPr>
            <a:r>
              <a:rPr lang="it-IT" sz="2400" b="1" dirty="0" smtClean="0">
                <a:solidFill>
                  <a:srgbClr val="FFFF00"/>
                </a:solidFill>
              </a:rPr>
              <a:t>Se l’utente non si posiziona da sé ed è difficile posizionarlo :</a:t>
            </a:r>
          </a:p>
          <a:p>
            <a:pPr marL="0" indent="0" eaLnBrk="1" hangingPunct="1">
              <a:lnSpc>
                <a:spcPct val="110000"/>
              </a:lnSpc>
              <a:buClr>
                <a:schemeClr val="folHlink"/>
              </a:buClr>
              <a:buSzTx/>
              <a:buFont typeface="Wingdings" pitchFamily="2" charset="2"/>
              <a:buNone/>
              <a:defRPr/>
            </a:pPr>
            <a:endParaRPr lang="it-IT" sz="1100" b="1" dirty="0" smtClean="0">
              <a:solidFill>
                <a:srgbClr val="FFFF00"/>
              </a:solidFill>
            </a:endParaRPr>
          </a:p>
          <a:p>
            <a:pPr marL="623888" lvl="1" indent="-436563" eaLnBrk="1" hangingPunct="1">
              <a:lnSpc>
                <a:spcPct val="110000"/>
              </a:lnSpc>
              <a:buClr>
                <a:srgbClr val="00B0F0"/>
              </a:buClr>
              <a:buSzTx/>
              <a:buFont typeface="Wingdings" pitchFamily="2" charset="2"/>
              <a:buChar char="n"/>
              <a:defRPr/>
            </a:pPr>
            <a:r>
              <a:rPr lang="it-IT" dirty="0" smtClean="0">
                <a:solidFill>
                  <a:srgbClr val="FF9999"/>
                </a:solidFill>
              </a:rPr>
              <a:t>chi si occuperà di posizionare?</a:t>
            </a:r>
          </a:p>
          <a:p>
            <a:pPr marL="623888" lvl="1" indent="-436563" eaLnBrk="1" hangingPunct="1">
              <a:lnSpc>
                <a:spcPct val="110000"/>
              </a:lnSpc>
              <a:buClr>
                <a:srgbClr val="00B0F0"/>
              </a:buClr>
              <a:buSzTx/>
              <a:buFont typeface="Wingdings" pitchFamily="2" charset="2"/>
              <a:buChar char="n"/>
              <a:defRPr/>
            </a:pPr>
            <a:r>
              <a:rPr lang="it-IT" dirty="0" smtClean="0">
                <a:solidFill>
                  <a:srgbClr val="FF9999"/>
                </a:solidFill>
              </a:rPr>
              <a:t>Quante persone? </a:t>
            </a:r>
          </a:p>
          <a:p>
            <a:pPr marL="623888" lvl="1" indent="-436563" eaLnBrk="1" hangingPunct="1">
              <a:lnSpc>
                <a:spcPct val="110000"/>
              </a:lnSpc>
              <a:buClr>
                <a:srgbClr val="00B0F0"/>
              </a:buClr>
              <a:buSzTx/>
              <a:buFont typeface="Wingdings" pitchFamily="2" charset="2"/>
              <a:buChar char="n"/>
              <a:defRPr/>
            </a:pPr>
            <a:r>
              <a:rPr lang="it-IT" dirty="0" smtClean="0">
                <a:solidFill>
                  <a:srgbClr val="FF9999"/>
                </a:solidFill>
              </a:rPr>
              <a:t>Con quanta attenzione?</a:t>
            </a:r>
          </a:p>
          <a:p>
            <a:pPr marL="933450" lvl="1" indent="-533400" algn="ctr" eaLnBrk="1" hangingPunct="1">
              <a:buClr>
                <a:schemeClr val="folHlink"/>
              </a:buClr>
              <a:buSzTx/>
              <a:buFont typeface="Wingdings" pitchFamily="2" charset="2"/>
              <a:buNone/>
              <a:defRPr/>
            </a:pPr>
            <a:r>
              <a:rPr lang="it-IT" sz="3200" b="1" dirty="0" smtClean="0">
                <a:sym typeface="Wingdings"/>
              </a:rPr>
              <a:t></a:t>
            </a:r>
            <a:endParaRPr lang="it-IT" sz="3600" b="1" dirty="0" smtClean="0"/>
          </a:p>
          <a:p>
            <a:pPr marL="727075" lvl="1" indent="-457200" eaLnBrk="1" hangingPunct="1">
              <a:lnSpc>
                <a:spcPct val="110000"/>
              </a:lnSpc>
              <a:buClr>
                <a:srgbClr val="00B0F0"/>
              </a:buClr>
              <a:buSzTx/>
              <a:buFont typeface="Wingdings" pitchFamily="2" charset="2"/>
              <a:buChar char="ü"/>
              <a:defRPr/>
            </a:pPr>
            <a:r>
              <a:rPr lang="it-IT" i="1" dirty="0" smtClean="0"/>
              <a:t>Quanto complesso può essere il sistema di postura?</a:t>
            </a:r>
          </a:p>
          <a:p>
            <a:pPr marL="727075" lvl="1" indent="-457200" eaLnBrk="1" hangingPunct="1">
              <a:buClr>
                <a:srgbClr val="00B0F0"/>
              </a:buClr>
              <a:buSzTx/>
              <a:buFont typeface="Wingdings" pitchFamily="2" charset="2"/>
              <a:buChar char="ü"/>
              <a:defRPr/>
            </a:pPr>
            <a:r>
              <a:rPr lang="it-IT" i="1" dirty="0" smtClean="0"/>
              <a:t>Quanto addestramento ci vuole?</a:t>
            </a:r>
          </a:p>
          <a:p>
            <a:pPr marL="914400" lvl="1" indent="-457200" eaLnBrk="1" hangingPunct="1">
              <a:buClr>
                <a:srgbClr val="FFFF00"/>
              </a:buClr>
              <a:buSzTx/>
              <a:buNone/>
              <a:defRPr/>
            </a:pPr>
            <a:endParaRPr lang="it-IT" i="1" dirty="0" smtClean="0"/>
          </a:p>
        </p:txBody>
      </p:sp>
      <p:sp>
        <p:nvSpPr>
          <p:cNvPr id="94212" name="Segnaposto numero diapositiva 5"/>
          <p:cNvSpPr>
            <a:spLocks noGrp="1"/>
          </p:cNvSpPr>
          <p:nvPr>
            <p:ph type="sldNum" sz="quarter" idx="12"/>
          </p:nvPr>
        </p:nvSpPr>
        <p:spPr/>
        <p:txBody>
          <a:bodyPr/>
          <a:lstStyle/>
          <a:p>
            <a:pPr>
              <a:defRPr/>
            </a:pPr>
            <a:fld id="{59E4D463-D189-4723-9B09-A00D48D5DF96}" type="slidenum">
              <a:rPr lang="it-IT" smtClean="0"/>
              <a:pPr>
                <a:defRPr/>
              </a:pPr>
              <a:t>11</a:t>
            </a:fld>
            <a:endParaRPr lang="it-IT"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 calcmode="lin" valueType="num">
                                      <p:cBhvr additive="base">
                                        <p:cTn id="7"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anim calcmode="lin" valueType="num">
                                      <p:cBhvr additive="base">
                                        <p:cTn id="11"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anim calcmode="lin" valueType="num">
                                      <p:cBhvr additive="base">
                                        <p:cTn id="15"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anim calcmode="lin" valueType="num">
                                      <p:cBhvr additive="base">
                                        <p:cTn id="21"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459">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459">
                                            <p:txEl>
                                              <p:pRg st="7" end="7"/>
                                            </p:txEl>
                                          </p:spTgt>
                                        </p:tgtEl>
                                        <p:attrNameLst>
                                          <p:attrName>style.visibility</p:attrName>
                                        </p:attrNameLst>
                                      </p:cBhvr>
                                      <p:to>
                                        <p:strVal val="visible"/>
                                      </p:to>
                                    </p:set>
                                    <p:anim calcmode="lin" valueType="num">
                                      <p:cBhvr additive="base">
                                        <p:cTn id="25" dur="500" fill="hold"/>
                                        <p:tgtEl>
                                          <p:spTgt spid="1945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14313" y="381000"/>
            <a:ext cx="8786812" cy="547688"/>
          </a:xfrm>
        </p:spPr>
        <p:txBody>
          <a:bodyPr/>
          <a:lstStyle/>
          <a:p>
            <a:pPr algn="ctr" eaLnBrk="1" hangingPunct="1"/>
            <a:r>
              <a:rPr lang="it-IT" sz="3200" b="1" dirty="0" smtClean="0">
                <a:solidFill>
                  <a:srgbClr val="00FF00"/>
                </a:solidFill>
              </a:rPr>
              <a:t>Valutazione della carrozzina attuale </a:t>
            </a:r>
          </a:p>
        </p:txBody>
      </p:sp>
      <p:sp>
        <p:nvSpPr>
          <p:cNvPr id="3075" name="Rectangle 3"/>
          <p:cNvSpPr>
            <a:spLocks noGrp="1" noChangeArrowheads="1"/>
          </p:cNvSpPr>
          <p:nvPr>
            <p:ph type="body" idx="1"/>
          </p:nvPr>
        </p:nvSpPr>
        <p:spPr>
          <a:xfrm>
            <a:off x="142875" y="1988840"/>
            <a:ext cx="8501063" cy="4726285"/>
          </a:xfrm>
        </p:spPr>
        <p:txBody>
          <a:bodyPr>
            <a:normAutofit/>
          </a:bodyPr>
          <a:lstStyle/>
          <a:p>
            <a:pPr marL="361950" indent="-361950" eaLnBrk="1" hangingPunct="1">
              <a:lnSpc>
                <a:spcPct val="110000"/>
              </a:lnSpc>
              <a:buClr>
                <a:srgbClr val="FF0000"/>
              </a:buClr>
              <a:buSzTx/>
              <a:buFont typeface="Wingdings" pitchFamily="2" charset="2"/>
              <a:buChar char="Ø"/>
              <a:defRPr/>
            </a:pPr>
            <a:r>
              <a:rPr lang="it-IT" sz="2600" dirty="0" smtClean="0">
                <a:solidFill>
                  <a:srgbClr val="FFFF00"/>
                </a:solidFill>
              </a:rPr>
              <a:t>A quando risale?</a:t>
            </a:r>
          </a:p>
          <a:p>
            <a:pPr marL="361950" indent="-361950" eaLnBrk="1" hangingPunct="1">
              <a:lnSpc>
                <a:spcPct val="110000"/>
              </a:lnSpc>
              <a:buClr>
                <a:srgbClr val="FF0000"/>
              </a:buClr>
              <a:buSzTx/>
              <a:buFont typeface="Wingdings" pitchFamily="2" charset="2"/>
              <a:buChar char="Ø"/>
              <a:defRPr/>
            </a:pPr>
            <a:r>
              <a:rPr lang="it-IT" sz="2600" dirty="0" smtClean="0">
                <a:solidFill>
                  <a:srgbClr val="FFFF00"/>
                </a:solidFill>
              </a:rPr>
              <a:t>In che condizione è?</a:t>
            </a:r>
            <a:endParaRPr lang="it-IT" sz="1100" dirty="0" smtClean="0">
              <a:solidFill>
                <a:srgbClr val="FFFF00"/>
              </a:solidFill>
            </a:endParaRPr>
          </a:p>
          <a:p>
            <a:pPr marL="361950" indent="-361950" eaLnBrk="1" hangingPunct="1">
              <a:lnSpc>
                <a:spcPct val="110000"/>
              </a:lnSpc>
              <a:buClr>
                <a:srgbClr val="FF0000"/>
              </a:buClr>
              <a:buSzTx/>
              <a:buFont typeface="Wingdings" pitchFamily="2" charset="2"/>
              <a:buChar char="Ø"/>
              <a:defRPr/>
            </a:pPr>
            <a:r>
              <a:rPr lang="it-IT" sz="2600" b="1" u="sng" dirty="0" smtClean="0">
                <a:solidFill>
                  <a:srgbClr val="FFFF00"/>
                </a:solidFill>
              </a:rPr>
              <a:t>Cosa ne pensa l’utente?</a:t>
            </a:r>
            <a:endParaRPr lang="it-IT" sz="3000" b="1" u="sng" dirty="0" smtClean="0">
              <a:solidFill>
                <a:srgbClr val="FFFF00"/>
              </a:solidFill>
            </a:endParaRPr>
          </a:p>
          <a:p>
            <a:pPr marL="722313" lvl="1" indent="-360363" eaLnBrk="1" hangingPunct="1">
              <a:lnSpc>
                <a:spcPct val="110000"/>
              </a:lnSpc>
              <a:buClr>
                <a:srgbClr val="FF0000"/>
              </a:buClr>
              <a:buSzTx/>
              <a:buFont typeface="Wingdings" pitchFamily="2" charset="2"/>
              <a:buChar char="ð"/>
              <a:defRPr/>
            </a:pPr>
            <a:r>
              <a:rPr lang="it-IT" sz="2600" dirty="0" smtClean="0"/>
              <a:t>Lati positivi e negativi, </a:t>
            </a:r>
          </a:p>
          <a:p>
            <a:pPr marL="722313" lvl="1" indent="-360363" eaLnBrk="1" hangingPunct="1">
              <a:lnSpc>
                <a:spcPct val="110000"/>
              </a:lnSpc>
              <a:buClr>
                <a:srgbClr val="FF0000"/>
              </a:buClr>
              <a:buSzTx/>
              <a:buFont typeface="Wingdings" pitchFamily="2" charset="2"/>
              <a:buChar char="ð"/>
              <a:defRPr/>
            </a:pPr>
            <a:r>
              <a:rPr lang="it-IT" sz="2600" dirty="0" smtClean="0"/>
              <a:t>aspettative soddisfatte e no</a:t>
            </a:r>
          </a:p>
          <a:p>
            <a:pPr marL="322263" indent="-360363" eaLnBrk="1" hangingPunct="1">
              <a:lnSpc>
                <a:spcPct val="110000"/>
              </a:lnSpc>
              <a:buClr>
                <a:srgbClr val="FF0000"/>
              </a:buClr>
              <a:buSzTx/>
              <a:buFont typeface="Wingdings" pitchFamily="2" charset="2"/>
              <a:buChar char="Ø"/>
              <a:defRPr/>
            </a:pPr>
            <a:r>
              <a:rPr lang="it-IT" sz="2600" b="1" dirty="0" smtClean="0">
                <a:solidFill>
                  <a:srgbClr val="F8FE0C"/>
                </a:solidFill>
              </a:rPr>
              <a:t>Eventuali esperienze con altre carrozzine e sistemi di postura</a:t>
            </a:r>
          </a:p>
          <a:p>
            <a:pPr marL="722313" lvl="1" indent="-360363" eaLnBrk="1" hangingPunct="1">
              <a:lnSpc>
                <a:spcPct val="110000"/>
              </a:lnSpc>
              <a:buClr>
                <a:srgbClr val="FF0000"/>
              </a:buClr>
              <a:buSzTx/>
              <a:buFont typeface="Wingdings" pitchFamily="2" charset="2"/>
              <a:buChar char="ð"/>
              <a:defRPr/>
            </a:pPr>
            <a:r>
              <a:rPr lang="it-IT" sz="2600" dirty="0" smtClean="0"/>
              <a:t>Lati positivi e negativi, </a:t>
            </a:r>
          </a:p>
          <a:p>
            <a:pPr marL="722313" lvl="1" indent="-360363" eaLnBrk="1" hangingPunct="1">
              <a:lnSpc>
                <a:spcPct val="110000"/>
              </a:lnSpc>
              <a:buClr>
                <a:srgbClr val="FF0000"/>
              </a:buClr>
              <a:buSzTx/>
              <a:buFont typeface="Wingdings" pitchFamily="2" charset="2"/>
              <a:buChar char="ð"/>
              <a:defRPr/>
            </a:pPr>
            <a:r>
              <a:rPr lang="it-IT" sz="2600" dirty="0" smtClean="0"/>
              <a:t>aspettative soddisfatte e no</a:t>
            </a:r>
            <a:endParaRPr lang="it-IT" sz="1300" dirty="0" smtClean="0"/>
          </a:p>
        </p:txBody>
      </p:sp>
      <p:pic>
        <p:nvPicPr>
          <p:cNvPr id="96260" name="Immagine 3" descr="old.jpg"/>
          <p:cNvPicPr>
            <a:picLocks noChangeAspect="1"/>
          </p:cNvPicPr>
          <p:nvPr/>
        </p:nvPicPr>
        <p:blipFill>
          <a:blip r:embed="rId3" cstate="print"/>
          <a:srcRect/>
          <a:stretch>
            <a:fillRect/>
          </a:stretch>
        </p:blipFill>
        <p:spPr bwMode="auto">
          <a:xfrm>
            <a:off x="5180013" y="1785938"/>
            <a:ext cx="3892550" cy="2239962"/>
          </a:xfrm>
          <a:prstGeom prst="rect">
            <a:avLst/>
          </a:prstGeom>
          <a:noFill/>
          <a:ln w="9525">
            <a:noFill/>
            <a:miter lim="800000"/>
            <a:headEnd/>
            <a:tailEnd/>
          </a:ln>
        </p:spPr>
      </p:pic>
      <p:sp>
        <p:nvSpPr>
          <p:cNvPr id="96261" name="Segnaposto numero diapositiva 5"/>
          <p:cNvSpPr>
            <a:spLocks noGrp="1"/>
          </p:cNvSpPr>
          <p:nvPr>
            <p:ph type="sldNum" sz="quarter" idx="12"/>
          </p:nvPr>
        </p:nvSpPr>
        <p:spPr/>
        <p:txBody>
          <a:bodyPr/>
          <a:lstStyle/>
          <a:p>
            <a:pPr>
              <a:defRPr/>
            </a:pPr>
            <a:fld id="{6219D254-1588-4DBB-B136-56FD56ED4FDA}" type="slidenum">
              <a:rPr lang="it-IT" smtClean="0"/>
              <a:pPr>
                <a:defRPr/>
              </a:pPr>
              <a:t>12</a:t>
            </a:fld>
            <a:endParaRPr lang="it-IT" smtClean="0"/>
          </a:p>
        </p:txBody>
      </p:sp>
      <p:sp>
        <p:nvSpPr>
          <p:cNvPr id="96262" name="CasellaDiTesto 6"/>
          <p:cNvSpPr txBox="1">
            <a:spLocks noChangeArrowheads="1"/>
          </p:cNvSpPr>
          <p:nvPr/>
        </p:nvSpPr>
        <p:spPr bwMode="auto">
          <a:xfrm>
            <a:off x="214883" y="980728"/>
            <a:ext cx="7957517" cy="523220"/>
          </a:xfrm>
          <a:prstGeom prst="rect">
            <a:avLst/>
          </a:prstGeom>
          <a:noFill/>
          <a:ln w="9525">
            <a:noFill/>
            <a:miter lim="800000"/>
            <a:headEnd/>
            <a:tailEnd/>
          </a:ln>
        </p:spPr>
        <p:txBody>
          <a:bodyPr wrap="square">
            <a:spAutoFit/>
          </a:bodyPr>
          <a:lstStyle/>
          <a:p>
            <a:r>
              <a:rPr lang="it-IT" sz="2800" dirty="0" smtClean="0">
                <a:solidFill>
                  <a:srgbClr val="66FF33"/>
                </a:solidFill>
                <a:latin typeface="Tahoma" pitchFamily="34" charset="0"/>
                <a:cs typeface="Tahoma" pitchFamily="34" charset="0"/>
              </a:rPr>
              <a:t>(per avere un modello; per non </a:t>
            </a:r>
            <a:r>
              <a:rPr lang="it-IT" sz="2800" dirty="0">
                <a:solidFill>
                  <a:srgbClr val="66FF33"/>
                </a:solidFill>
                <a:latin typeface="Tahoma" pitchFamily="34" charset="0"/>
                <a:cs typeface="Tahoma" pitchFamily="34" charset="0"/>
              </a:rPr>
              <a:t>ripetere errori)</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6260"/>
                                        </p:tgtEl>
                                        <p:attrNameLst>
                                          <p:attrName>style.visibility</p:attrName>
                                        </p:attrNameLst>
                                      </p:cBhvr>
                                      <p:to>
                                        <p:strVal val="visible"/>
                                      </p:to>
                                    </p:set>
                                    <p:anim calcmode="lin" valueType="num">
                                      <p:cBhvr additive="base">
                                        <p:cTn id="11" dur="500" fill="hold"/>
                                        <p:tgtEl>
                                          <p:spTgt spid="96260"/>
                                        </p:tgtEl>
                                        <p:attrNameLst>
                                          <p:attrName>ppt_x</p:attrName>
                                        </p:attrNameLst>
                                      </p:cBhvr>
                                      <p:tavLst>
                                        <p:tav tm="0">
                                          <p:val>
                                            <p:strVal val="#ppt_x"/>
                                          </p:val>
                                        </p:tav>
                                        <p:tav tm="100000">
                                          <p:val>
                                            <p:strVal val="#ppt_x"/>
                                          </p:val>
                                        </p:tav>
                                      </p:tavLst>
                                    </p:anim>
                                    <p:anim calcmode="lin" valueType="num">
                                      <p:cBhvr additive="base">
                                        <p:cTn id="12"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 calcmode="lin" valueType="num">
                                      <p:cBhvr additive="base">
                                        <p:cTn id="1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75">
                                            <p:txEl>
                                              <p:pRg st="2" end="2"/>
                                            </p:txEl>
                                          </p:spTgt>
                                        </p:tgtEl>
                                        <p:attrNameLst>
                                          <p:attrName>style.visibility</p:attrName>
                                        </p:attrNameLst>
                                      </p:cBhvr>
                                      <p:to>
                                        <p:strVal val="visible"/>
                                      </p:to>
                                    </p:set>
                                    <p:anim calcmode="lin" valueType="num">
                                      <p:cBhvr additive="base">
                                        <p:cTn id="2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 calcmode="lin" valueType="num">
                                      <p:cBhvr additive="base">
                                        <p:cTn id="27"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75">
                                            <p:txEl>
                                              <p:pRg st="6" end="6"/>
                                            </p:txEl>
                                          </p:spTgt>
                                        </p:tgtEl>
                                        <p:attrNameLst>
                                          <p:attrName>style.visibility</p:attrName>
                                        </p:attrNameLst>
                                      </p:cBhvr>
                                      <p:to>
                                        <p:strVal val="visible"/>
                                      </p:to>
                                    </p:set>
                                    <p:anim calcmode="lin" valueType="num">
                                      <p:cBhvr additive="base">
                                        <p:cTn id="41"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75">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075">
                                            <p:txEl>
                                              <p:pRg st="7" end="7"/>
                                            </p:txEl>
                                          </p:spTgt>
                                        </p:tgtEl>
                                        <p:attrNameLst>
                                          <p:attrName>style.visibility</p:attrName>
                                        </p:attrNameLst>
                                      </p:cBhvr>
                                      <p:to>
                                        <p:strVal val="visible"/>
                                      </p:to>
                                    </p:set>
                                    <p:anim calcmode="lin" valueType="num">
                                      <p:cBhvr additive="base">
                                        <p:cTn id="45"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14313" y="260648"/>
            <a:ext cx="8786812" cy="936104"/>
          </a:xfrm>
        </p:spPr>
        <p:txBody>
          <a:bodyPr>
            <a:noAutofit/>
          </a:bodyPr>
          <a:lstStyle/>
          <a:p>
            <a:pPr eaLnBrk="1" hangingPunct="1"/>
            <a:r>
              <a:rPr lang="it-IT" sz="3200" b="1" dirty="0" smtClean="0">
                <a:solidFill>
                  <a:srgbClr val="00FF00"/>
                </a:solidFill>
              </a:rPr>
              <a:t>Altre informazioni </a:t>
            </a:r>
            <a:br>
              <a:rPr lang="it-IT" sz="3200" b="1" dirty="0" smtClean="0">
                <a:solidFill>
                  <a:srgbClr val="00FF00"/>
                </a:solidFill>
              </a:rPr>
            </a:br>
            <a:r>
              <a:rPr lang="it-IT" sz="3200" b="1" dirty="0" smtClean="0">
                <a:solidFill>
                  <a:srgbClr val="00FF00"/>
                </a:solidFill>
              </a:rPr>
              <a:t>sulla carrozzina attuale </a:t>
            </a:r>
          </a:p>
        </p:txBody>
      </p:sp>
      <p:sp>
        <p:nvSpPr>
          <p:cNvPr id="3075" name="Rectangle 3"/>
          <p:cNvSpPr>
            <a:spLocks noGrp="1" noChangeArrowheads="1"/>
          </p:cNvSpPr>
          <p:nvPr>
            <p:ph type="body" idx="1"/>
          </p:nvPr>
        </p:nvSpPr>
        <p:spPr>
          <a:xfrm>
            <a:off x="35496" y="1412776"/>
            <a:ext cx="9001125" cy="5328592"/>
          </a:xfrm>
        </p:spPr>
        <p:txBody>
          <a:bodyPr/>
          <a:lstStyle/>
          <a:p>
            <a:pPr marL="361950" indent="-361950" eaLnBrk="1" hangingPunct="1">
              <a:lnSpc>
                <a:spcPct val="110000"/>
              </a:lnSpc>
              <a:buClr>
                <a:srgbClr val="FF0000"/>
              </a:buClr>
              <a:buSzTx/>
              <a:buFont typeface="Wingdings" pitchFamily="2" charset="2"/>
              <a:buChar char="Ø"/>
            </a:pPr>
            <a:r>
              <a:rPr lang="it-IT" sz="2600" b="1" dirty="0" smtClean="0">
                <a:solidFill>
                  <a:srgbClr val="FFFF00"/>
                </a:solidFill>
              </a:rPr>
              <a:t>Dettagli pratici:</a:t>
            </a:r>
          </a:p>
          <a:p>
            <a:pPr marL="981075" lvl="2" indent="-446088" eaLnBrk="1" hangingPunct="1">
              <a:lnSpc>
                <a:spcPct val="110000"/>
              </a:lnSpc>
              <a:buClr>
                <a:srgbClr val="FF0000"/>
              </a:buClr>
              <a:buSzTx/>
              <a:buFont typeface="Wingdings" pitchFamily="2" charset="2"/>
              <a:buChar char="ð"/>
            </a:pPr>
            <a:r>
              <a:rPr lang="it-IT" dirty="0" smtClean="0"/>
              <a:t>Ha più di una carrozzina?</a:t>
            </a:r>
          </a:p>
          <a:p>
            <a:pPr marL="981075" lvl="2" indent="-446088" eaLnBrk="1" hangingPunct="1">
              <a:lnSpc>
                <a:spcPct val="110000"/>
              </a:lnSpc>
              <a:buClr>
                <a:srgbClr val="FF0000"/>
              </a:buClr>
              <a:buSzTx/>
              <a:buFont typeface="Wingdings" pitchFamily="2" charset="2"/>
              <a:buChar char="ð"/>
            </a:pPr>
            <a:r>
              <a:rPr lang="it-IT" dirty="0" smtClean="0"/>
              <a:t>È necessario trasferire unità posturali da una carrozzina ad un’altra?</a:t>
            </a:r>
          </a:p>
          <a:p>
            <a:pPr marL="981075" lvl="2" indent="-446088" eaLnBrk="1" hangingPunct="1">
              <a:lnSpc>
                <a:spcPct val="110000"/>
              </a:lnSpc>
              <a:buClr>
                <a:srgbClr val="FF0000"/>
              </a:buClr>
              <a:buSzTx/>
              <a:buFont typeface="Wingdings" pitchFamily="2" charset="2"/>
              <a:buChar char="ð"/>
            </a:pPr>
            <a:r>
              <a:rPr lang="it-IT" dirty="0" smtClean="0"/>
              <a:t>Abbina degli ausili alla carrozzina (montascale, ventilatore, ausili per comunicazione, …)?</a:t>
            </a:r>
            <a:endParaRPr lang="it-IT" sz="2200" dirty="0" smtClean="0"/>
          </a:p>
          <a:p>
            <a:pPr marL="361950" indent="-361950" eaLnBrk="1" hangingPunct="1">
              <a:lnSpc>
                <a:spcPct val="110000"/>
              </a:lnSpc>
              <a:buClr>
                <a:srgbClr val="FF0000"/>
              </a:buClr>
              <a:buSzTx/>
              <a:buFont typeface="Wingdings" pitchFamily="2" charset="2"/>
              <a:buChar char="Ø"/>
            </a:pPr>
            <a:endParaRPr lang="it-IT" sz="800" b="1" dirty="0" smtClean="0">
              <a:solidFill>
                <a:srgbClr val="FFFF00"/>
              </a:solidFill>
            </a:endParaRPr>
          </a:p>
          <a:p>
            <a:pPr marL="361950" indent="-361950" eaLnBrk="1" hangingPunct="1">
              <a:lnSpc>
                <a:spcPct val="110000"/>
              </a:lnSpc>
              <a:buClr>
                <a:srgbClr val="FF0000"/>
              </a:buClr>
              <a:buSzTx/>
              <a:buFont typeface="Wingdings" pitchFamily="2" charset="2"/>
              <a:buChar char="Ø"/>
            </a:pPr>
            <a:r>
              <a:rPr lang="it-IT" sz="2600" b="1" dirty="0" smtClean="0">
                <a:solidFill>
                  <a:srgbClr val="FFFF00"/>
                </a:solidFill>
              </a:rPr>
              <a:t>Potrebbe usare ancora la carrozzina attuale? Valutiamone l’adattabilità:</a:t>
            </a:r>
          </a:p>
          <a:p>
            <a:pPr marL="981075" lvl="2" indent="-446088" eaLnBrk="1" hangingPunct="1">
              <a:lnSpc>
                <a:spcPct val="110000"/>
              </a:lnSpc>
              <a:buClr>
                <a:srgbClr val="FF0000"/>
              </a:buClr>
              <a:buSzTx/>
              <a:buFont typeface="Wingdings" pitchFamily="2" charset="2"/>
              <a:buChar char="ð"/>
            </a:pPr>
            <a:r>
              <a:rPr lang="it-IT" dirty="0" smtClean="0"/>
              <a:t>Il sistema di postura è regolabile? Si possono aggiungere parti?</a:t>
            </a:r>
          </a:p>
          <a:p>
            <a:pPr marL="981075" lvl="2" indent="-446088" eaLnBrk="1" hangingPunct="1">
              <a:lnSpc>
                <a:spcPct val="110000"/>
              </a:lnSpc>
              <a:buClr>
                <a:srgbClr val="FF0000"/>
              </a:buClr>
              <a:buSzTx/>
              <a:buFont typeface="Wingdings" pitchFamily="2" charset="2"/>
              <a:buChar char="ð"/>
            </a:pPr>
            <a:r>
              <a:rPr lang="it-IT" dirty="0" smtClean="0"/>
              <a:t>L’assetto è regolabile?</a:t>
            </a:r>
          </a:p>
        </p:txBody>
      </p:sp>
      <p:sp>
        <p:nvSpPr>
          <p:cNvPr id="95236" name="Segnaposto numero diapositiva 5"/>
          <p:cNvSpPr>
            <a:spLocks noGrp="1"/>
          </p:cNvSpPr>
          <p:nvPr>
            <p:ph type="sldNum" sz="quarter" idx="12"/>
          </p:nvPr>
        </p:nvSpPr>
        <p:spPr/>
        <p:txBody>
          <a:bodyPr/>
          <a:lstStyle/>
          <a:p>
            <a:pPr>
              <a:defRPr/>
            </a:pPr>
            <a:fld id="{0C6DF44A-45C7-43D0-B5EE-78FBECA35B87}" type="slidenum">
              <a:rPr lang="it-IT" smtClean="0"/>
              <a:pPr>
                <a:defRPr/>
              </a:pPr>
              <a:t>13</a:t>
            </a:fld>
            <a:endParaRPr lang="it-IT"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calcmode="lin" valueType="num">
                                      <p:cBhvr additive="base">
                                        <p:cTn id="15"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5" end="5"/>
                                            </p:txEl>
                                          </p:spTgt>
                                        </p:tgtEl>
                                        <p:attrNameLst>
                                          <p:attrName>style.visibility</p:attrName>
                                        </p:attrNameLst>
                                      </p:cBhvr>
                                      <p:to>
                                        <p:strVal val="visible"/>
                                      </p:to>
                                    </p:set>
                                    <p:anim calcmode="lin" valueType="num">
                                      <p:cBhvr additive="base">
                                        <p:cTn id="25"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5">
                                            <p:txEl>
                                              <p:pRg st="6" end="6"/>
                                            </p:txEl>
                                          </p:spTgt>
                                        </p:tgtEl>
                                        <p:attrNameLst>
                                          <p:attrName>style.visibility</p:attrName>
                                        </p:attrNameLst>
                                      </p:cBhvr>
                                      <p:to>
                                        <p:strVal val="visible"/>
                                      </p:to>
                                    </p:set>
                                    <p:anim calcmode="lin" valueType="num">
                                      <p:cBhvr additive="base">
                                        <p:cTn id="29"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75">
                                            <p:txEl>
                                              <p:pRg st="7" end="7"/>
                                            </p:txEl>
                                          </p:spTgt>
                                        </p:tgtEl>
                                        <p:attrNameLst>
                                          <p:attrName>style.visibility</p:attrName>
                                        </p:attrNameLst>
                                      </p:cBhvr>
                                      <p:to>
                                        <p:strVal val="visible"/>
                                      </p:to>
                                    </p:set>
                                    <p:anim calcmode="lin" valueType="num">
                                      <p:cBhvr additive="base">
                                        <p:cTn id="33"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14300" y="252413"/>
            <a:ext cx="8815388" cy="819150"/>
          </a:xfrm>
        </p:spPr>
        <p:txBody>
          <a:bodyPr/>
          <a:lstStyle/>
          <a:p>
            <a:pPr eaLnBrk="1" hangingPunct="1"/>
            <a:r>
              <a:rPr lang="it-IT" sz="3600" b="1" smtClean="0">
                <a:solidFill>
                  <a:srgbClr val="66FF33"/>
                </a:solidFill>
              </a:rPr>
              <a:t>Le risorse economiche disponibili</a:t>
            </a:r>
          </a:p>
        </p:txBody>
      </p:sp>
      <p:sp>
        <p:nvSpPr>
          <p:cNvPr id="20483" name="Rectangle 3"/>
          <p:cNvSpPr>
            <a:spLocks noGrp="1" noChangeArrowheads="1"/>
          </p:cNvSpPr>
          <p:nvPr>
            <p:ph sz="half" idx="1"/>
          </p:nvPr>
        </p:nvSpPr>
        <p:spPr>
          <a:xfrm>
            <a:off x="0" y="1340768"/>
            <a:ext cx="9144000" cy="2286000"/>
          </a:xfrm>
        </p:spPr>
        <p:txBody>
          <a:bodyPr/>
          <a:lstStyle/>
          <a:p>
            <a:pPr marL="442913" indent="-441325" eaLnBrk="1" hangingPunct="1">
              <a:lnSpc>
                <a:spcPct val="90000"/>
              </a:lnSpc>
              <a:buClr>
                <a:srgbClr val="FF0000"/>
              </a:buClr>
              <a:buSzTx/>
              <a:buFont typeface="Wingdings" pitchFamily="2" charset="2"/>
              <a:buChar char="Ø"/>
            </a:pPr>
            <a:r>
              <a:rPr lang="it-IT" sz="2600" i="1" dirty="0" smtClean="0">
                <a:solidFill>
                  <a:srgbClr val="FFFF00"/>
                </a:solidFill>
              </a:rPr>
              <a:t>Non limitiamo sempre le informazioni e le prove a quanto è interamente prescrivibile</a:t>
            </a:r>
          </a:p>
          <a:p>
            <a:pPr marL="442913" indent="-441325" eaLnBrk="1" hangingPunct="1">
              <a:lnSpc>
                <a:spcPct val="90000"/>
              </a:lnSpc>
              <a:buClr>
                <a:srgbClr val="FF0000"/>
              </a:buClr>
              <a:buSzTx/>
              <a:buFont typeface="Wingdings" pitchFamily="2" charset="2"/>
              <a:buChar char="Ø"/>
            </a:pPr>
            <a:r>
              <a:rPr lang="it-IT" sz="2600" dirty="0" smtClean="0">
                <a:solidFill>
                  <a:srgbClr val="FFFF00"/>
                </a:solidFill>
              </a:rPr>
              <a:t>Presentiamo / proviamo le varie opzioni in modo da facilitare una scelta </a:t>
            </a:r>
            <a:r>
              <a:rPr lang="it-IT" sz="2600" i="1" dirty="0" smtClean="0">
                <a:solidFill>
                  <a:srgbClr val="FFFF00"/>
                </a:solidFill>
              </a:rPr>
              <a:t>informata, </a:t>
            </a:r>
            <a:r>
              <a:rPr lang="it-IT" sz="2600" dirty="0" smtClean="0">
                <a:solidFill>
                  <a:srgbClr val="FFFF00"/>
                </a:solidFill>
              </a:rPr>
              <a:t>se non altro:</a:t>
            </a:r>
          </a:p>
        </p:txBody>
      </p:sp>
      <p:sp>
        <p:nvSpPr>
          <p:cNvPr id="97284" name="Segnaposto contenuto 5"/>
          <p:cNvSpPr>
            <a:spLocks noGrp="1"/>
          </p:cNvSpPr>
          <p:nvPr>
            <p:ph sz="half" idx="2"/>
          </p:nvPr>
        </p:nvSpPr>
        <p:spPr>
          <a:xfrm>
            <a:off x="142875" y="2924944"/>
            <a:ext cx="4501133" cy="3933056"/>
          </a:xfrm>
        </p:spPr>
        <p:txBody>
          <a:bodyPr/>
          <a:lstStyle/>
          <a:p>
            <a:pPr marL="457200" lvl="2" indent="-377825" eaLnBrk="1" hangingPunct="1">
              <a:buClr>
                <a:srgbClr val="FF0000"/>
              </a:buClr>
              <a:buSzTx/>
              <a:buFont typeface="Wingdings" pitchFamily="2" charset="2"/>
              <a:buChar char="Ø"/>
            </a:pPr>
            <a:r>
              <a:rPr lang="it-IT" sz="2600" dirty="0" smtClean="0"/>
              <a:t>Per trasmettere conoscenze utili</a:t>
            </a:r>
          </a:p>
          <a:p>
            <a:pPr marL="457200" lvl="2" indent="-377825" eaLnBrk="1" hangingPunct="1">
              <a:buClr>
                <a:srgbClr val="FF0000"/>
              </a:buClr>
              <a:buSzTx/>
              <a:buFont typeface="Wingdings" pitchFamily="2" charset="2"/>
              <a:buChar char="Ø"/>
            </a:pPr>
            <a:r>
              <a:rPr lang="it-IT" sz="2600" dirty="0" smtClean="0"/>
              <a:t>Per comunicare con i fatti che la parola finale è lasciata agli utenti</a:t>
            </a:r>
          </a:p>
        </p:txBody>
      </p:sp>
      <p:pic>
        <p:nvPicPr>
          <p:cNvPr id="97285" name="Immagine 4" descr="preistoria.png"/>
          <p:cNvPicPr>
            <a:picLocks noChangeAspect="1"/>
          </p:cNvPicPr>
          <p:nvPr/>
        </p:nvPicPr>
        <p:blipFill>
          <a:blip r:embed="rId3" cstate="print"/>
          <a:srcRect/>
          <a:stretch>
            <a:fillRect/>
          </a:stretch>
        </p:blipFill>
        <p:spPr bwMode="auto">
          <a:xfrm>
            <a:off x="4532535" y="3212977"/>
            <a:ext cx="4575969" cy="3312368"/>
          </a:xfrm>
          <a:prstGeom prst="rect">
            <a:avLst/>
          </a:prstGeom>
          <a:noFill/>
          <a:ln w="9525">
            <a:noFill/>
            <a:miter lim="800000"/>
            <a:headEnd/>
            <a:tailEnd/>
          </a:ln>
        </p:spPr>
      </p:pic>
      <p:sp>
        <p:nvSpPr>
          <p:cNvPr id="97286" name="Segnaposto numero diapositiva 5"/>
          <p:cNvSpPr>
            <a:spLocks noGrp="1"/>
          </p:cNvSpPr>
          <p:nvPr>
            <p:ph type="sldNum" sz="quarter" idx="12"/>
          </p:nvPr>
        </p:nvSpPr>
        <p:spPr/>
        <p:txBody>
          <a:bodyPr/>
          <a:lstStyle/>
          <a:p>
            <a:pPr>
              <a:defRPr/>
            </a:pPr>
            <a:fld id="{E26C169C-A42B-4B1F-8F82-1B18E0C0FFAE}" type="slidenum">
              <a:rPr lang="it-IT" smtClean="0"/>
              <a:pPr>
                <a:defRPr/>
              </a:pPr>
              <a:t>14</a:t>
            </a:fld>
            <a:endParaRPr lang="it-IT"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anim calcmode="lin" valueType="num">
                                      <p:cBhvr additive="base">
                                        <p:cTn id="7" dur="500" fill="hold"/>
                                        <p:tgtEl>
                                          <p:spTgt spid="97285"/>
                                        </p:tgtEl>
                                        <p:attrNameLst>
                                          <p:attrName>ppt_x</p:attrName>
                                        </p:attrNameLst>
                                      </p:cBhvr>
                                      <p:tavLst>
                                        <p:tav tm="0">
                                          <p:val>
                                            <p:strVal val="#ppt_x"/>
                                          </p:val>
                                        </p:tav>
                                        <p:tav tm="100000">
                                          <p:val>
                                            <p:strVal val="#ppt_x"/>
                                          </p:val>
                                        </p:tav>
                                      </p:tavLst>
                                    </p:anim>
                                    <p:anim calcmode="lin" valueType="num">
                                      <p:cBhvr additive="base">
                                        <p:cTn id="8" dur="500" fill="hold"/>
                                        <p:tgtEl>
                                          <p:spTgt spid="972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 calcmode="lin" valueType="num">
                                      <p:cBhvr additive="base">
                                        <p:cTn id="11"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 calcmode="lin" valueType="num">
                                      <p:cBhvr additive="base">
                                        <p:cTn id="17"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7284">
                                            <p:txEl>
                                              <p:pRg st="0" end="0"/>
                                            </p:txEl>
                                          </p:spTgt>
                                        </p:tgtEl>
                                        <p:attrNameLst>
                                          <p:attrName>style.visibility</p:attrName>
                                        </p:attrNameLst>
                                      </p:cBhvr>
                                      <p:to>
                                        <p:strVal val="visible"/>
                                      </p:to>
                                    </p:set>
                                    <p:anim calcmode="lin" valueType="num">
                                      <p:cBhvr additive="base">
                                        <p:cTn id="23" dur="500" fill="hold"/>
                                        <p:tgtEl>
                                          <p:spTgt spid="9728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728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284">
                                            <p:txEl>
                                              <p:pRg st="1" end="1"/>
                                            </p:txEl>
                                          </p:spTgt>
                                        </p:tgtEl>
                                        <p:attrNameLst>
                                          <p:attrName>style.visibility</p:attrName>
                                        </p:attrNameLst>
                                      </p:cBhvr>
                                      <p:to>
                                        <p:strVal val="visible"/>
                                      </p:to>
                                    </p:set>
                                    <p:anim calcmode="lin" valueType="num">
                                      <p:cBhvr additive="base">
                                        <p:cTn id="27" dur="500" fill="hold"/>
                                        <p:tgtEl>
                                          <p:spTgt spid="9728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728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9728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4313" y="357188"/>
            <a:ext cx="8429625" cy="1143000"/>
          </a:xfrm>
        </p:spPr>
        <p:txBody>
          <a:bodyPr>
            <a:normAutofit fontScale="90000"/>
          </a:bodyPr>
          <a:lstStyle/>
          <a:p>
            <a:pPr eaLnBrk="1" hangingPunct="1">
              <a:defRPr/>
            </a:pPr>
            <a:r>
              <a:rPr lang="it-IT" sz="4000" b="1" dirty="0" smtClean="0">
                <a:solidFill>
                  <a:srgbClr val="66FF33"/>
                </a:solidFill>
              </a:rPr>
              <a:t>Analizzare postura e mobilità sulla carrozzina attuale</a:t>
            </a:r>
          </a:p>
        </p:txBody>
      </p:sp>
      <p:sp>
        <p:nvSpPr>
          <p:cNvPr id="21507" name="Rectangle 3"/>
          <p:cNvSpPr>
            <a:spLocks noGrp="1" noChangeArrowheads="1"/>
          </p:cNvSpPr>
          <p:nvPr>
            <p:ph type="body" idx="1"/>
          </p:nvPr>
        </p:nvSpPr>
        <p:spPr>
          <a:xfrm>
            <a:off x="285750" y="1797347"/>
            <a:ext cx="8501063" cy="4872013"/>
          </a:xfrm>
        </p:spPr>
        <p:txBody>
          <a:bodyPr>
            <a:normAutofit fontScale="92500"/>
          </a:bodyPr>
          <a:lstStyle/>
          <a:p>
            <a:pPr eaLnBrk="1" hangingPunct="1">
              <a:lnSpc>
                <a:spcPct val="90000"/>
              </a:lnSpc>
              <a:buClr>
                <a:srgbClr val="FF0000"/>
              </a:buClr>
              <a:buFont typeface="Wingdings" pitchFamily="2" charset="2"/>
              <a:buNone/>
              <a:defRPr/>
            </a:pPr>
            <a:r>
              <a:rPr lang="it-IT" sz="2800" b="1" dirty="0" smtClean="0">
                <a:solidFill>
                  <a:schemeClr val="tx2">
                    <a:lumMod val="75000"/>
                  </a:schemeClr>
                </a:solidFill>
              </a:rPr>
              <a:t>Analizziamo:</a:t>
            </a:r>
          </a:p>
          <a:p>
            <a:pPr marL="457200" indent="-457200" eaLnBrk="1" hangingPunct="1">
              <a:lnSpc>
                <a:spcPct val="90000"/>
              </a:lnSpc>
              <a:buClr>
                <a:srgbClr val="FF0000"/>
              </a:buClr>
              <a:buSzTx/>
              <a:buFont typeface="Wingdings" pitchFamily="2" charset="2"/>
              <a:buChar char="Ø"/>
              <a:defRPr/>
            </a:pPr>
            <a:r>
              <a:rPr lang="it-IT" sz="2800" dirty="0" smtClean="0"/>
              <a:t>La postura “di riposo”</a:t>
            </a:r>
          </a:p>
          <a:p>
            <a:pPr marL="457200" indent="-457200" eaLnBrk="1" hangingPunct="1">
              <a:lnSpc>
                <a:spcPct val="90000"/>
              </a:lnSpc>
              <a:buClr>
                <a:srgbClr val="FF0000"/>
              </a:buClr>
              <a:buSzTx/>
              <a:buFont typeface="Wingdings" pitchFamily="2" charset="2"/>
              <a:buChar char="Ø"/>
              <a:defRPr/>
            </a:pPr>
            <a:r>
              <a:rPr lang="it-IT" sz="2800" dirty="0" smtClean="0"/>
              <a:t>La postura e la mobilità nelle attività funzionali</a:t>
            </a:r>
          </a:p>
          <a:p>
            <a:pPr eaLnBrk="1" hangingPunct="1">
              <a:lnSpc>
                <a:spcPct val="50000"/>
              </a:lnSpc>
              <a:buClr>
                <a:srgbClr val="FF0000"/>
              </a:buClr>
              <a:buSzTx/>
              <a:buFont typeface="Wingdings" pitchFamily="2" charset="2"/>
              <a:buNone/>
              <a:defRPr/>
            </a:pPr>
            <a:endParaRPr lang="it-IT" sz="2800" i="1" dirty="0" smtClean="0"/>
          </a:p>
          <a:p>
            <a:pPr eaLnBrk="1" hangingPunct="1">
              <a:lnSpc>
                <a:spcPct val="90000"/>
              </a:lnSpc>
              <a:buClr>
                <a:srgbClr val="FF0000"/>
              </a:buClr>
              <a:buSzTx/>
              <a:buFont typeface="Wingdings" pitchFamily="2" charset="2"/>
              <a:buNone/>
              <a:defRPr/>
            </a:pPr>
            <a:r>
              <a:rPr lang="it-IT" sz="2800" b="1" dirty="0" smtClean="0">
                <a:solidFill>
                  <a:schemeClr val="tx2">
                    <a:lumMod val="75000"/>
                  </a:schemeClr>
                </a:solidFill>
              </a:rPr>
              <a:t>Conduciamo questa parte della valutazione:</a:t>
            </a:r>
          </a:p>
          <a:p>
            <a:pPr marL="457200" indent="-457200" eaLnBrk="1" hangingPunct="1">
              <a:lnSpc>
                <a:spcPct val="90000"/>
              </a:lnSpc>
              <a:buClr>
                <a:srgbClr val="FF0000"/>
              </a:buClr>
              <a:buSzTx/>
              <a:buFont typeface="Wingdings" pitchFamily="2" charset="2"/>
              <a:buChar char="ü"/>
              <a:defRPr/>
            </a:pPr>
            <a:r>
              <a:rPr lang="it-IT" sz="2800" i="1" dirty="0" smtClean="0"/>
              <a:t>Senza “correggere”, per ora</a:t>
            </a:r>
          </a:p>
          <a:p>
            <a:pPr marL="457200" indent="-457200" eaLnBrk="1" hangingPunct="1">
              <a:lnSpc>
                <a:spcPct val="90000"/>
              </a:lnSpc>
              <a:buClr>
                <a:srgbClr val="FF0000"/>
              </a:buClr>
              <a:buSzTx/>
              <a:buFont typeface="Wingdings" pitchFamily="2" charset="2"/>
              <a:buChar char="ü"/>
              <a:defRPr/>
            </a:pPr>
            <a:r>
              <a:rPr lang="it-IT" sz="2800" i="1" dirty="0" smtClean="0"/>
              <a:t>Documentando con foto o disegni</a:t>
            </a:r>
          </a:p>
          <a:p>
            <a:pPr marL="457200" indent="-457200" eaLnBrk="1" hangingPunct="1">
              <a:lnSpc>
                <a:spcPct val="90000"/>
              </a:lnSpc>
              <a:buClr>
                <a:srgbClr val="FF0000"/>
              </a:buClr>
              <a:buSzTx/>
              <a:buFont typeface="Wingdings" pitchFamily="2" charset="2"/>
              <a:buChar char="ü"/>
              <a:defRPr/>
            </a:pPr>
            <a:r>
              <a:rPr lang="it-IT" sz="2800" i="1" dirty="0" smtClean="0"/>
              <a:t>Spiegando agli utenti il senso della valutazione:</a:t>
            </a:r>
          </a:p>
          <a:p>
            <a:pPr marL="814388" lvl="1" indent="-357188" eaLnBrk="1" hangingPunct="1">
              <a:lnSpc>
                <a:spcPct val="90000"/>
              </a:lnSpc>
              <a:buClr>
                <a:srgbClr val="FF0000"/>
              </a:buClr>
              <a:buSzTx/>
              <a:buFont typeface="Wingdings" pitchFamily="2" charset="2"/>
              <a:buChar char="Ø"/>
              <a:defRPr/>
            </a:pPr>
            <a:r>
              <a:rPr lang="it-IT" dirty="0" smtClean="0"/>
              <a:t>Per metterli a loro agio</a:t>
            </a:r>
          </a:p>
          <a:p>
            <a:pPr marL="814388" lvl="1" indent="-357188" eaLnBrk="1" hangingPunct="1">
              <a:lnSpc>
                <a:spcPct val="90000"/>
              </a:lnSpc>
              <a:buClr>
                <a:srgbClr val="FF0000"/>
              </a:buClr>
              <a:buSzTx/>
              <a:buFont typeface="Wingdings" pitchFamily="2" charset="2"/>
              <a:buChar char="Ø"/>
              <a:defRPr/>
            </a:pPr>
            <a:r>
              <a:rPr lang="it-IT" dirty="0" smtClean="0"/>
              <a:t>Per facilitarne il prezioso contributo</a:t>
            </a:r>
          </a:p>
        </p:txBody>
      </p:sp>
      <p:sp>
        <p:nvSpPr>
          <p:cNvPr id="99332" name="Segnaposto numero diapositiva 3"/>
          <p:cNvSpPr>
            <a:spLocks noGrp="1"/>
          </p:cNvSpPr>
          <p:nvPr>
            <p:ph type="sldNum" sz="quarter" idx="12"/>
          </p:nvPr>
        </p:nvSpPr>
        <p:spPr/>
        <p:txBody>
          <a:bodyPr/>
          <a:lstStyle/>
          <a:p>
            <a:pPr>
              <a:defRPr/>
            </a:pPr>
            <a:fld id="{C1613634-B69C-470A-B112-6D9737FFFF53}" type="slidenum">
              <a:rPr lang="it-IT" smtClean="0"/>
              <a:pPr>
                <a:defRPr/>
              </a:pPr>
              <a:t>15</a:t>
            </a:fld>
            <a:endParaRPr lang="it-IT"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anim calcmode="lin" valueType="num">
                                      <p:cBhvr additive="base">
                                        <p:cTn id="11"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 calcmode="lin" valueType="num">
                                      <p:cBhvr additive="base">
                                        <p:cTn id="17"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anim calcmode="lin" valueType="num">
                                      <p:cBhvr additive="base">
                                        <p:cTn id="21"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anim calcmode="lin" valueType="num">
                                      <p:cBhvr additive="base">
                                        <p:cTn id="25"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07">
                                            <p:txEl>
                                              <p:pRg st="7" end="7"/>
                                            </p:txEl>
                                          </p:spTgt>
                                        </p:tgtEl>
                                        <p:attrNameLst>
                                          <p:attrName>style.visibility</p:attrName>
                                        </p:attrNameLst>
                                      </p:cBhvr>
                                      <p:to>
                                        <p:strVal val="visible"/>
                                      </p:to>
                                    </p:set>
                                    <p:anim calcmode="lin" valueType="num">
                                      <p:cBhvr additive="base">
                                        <p:cTn id="29"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507">
                                            <p:txEl>
                                              <p:pRg st="8" end="8"/>
                                            </p:txEl>
                                          </p:spTgt>
                                        </p:tgtEl>
                                        <p:attrNameLst>
                                          <p:attrName>style.visibility</p:attrName>
                                        </p:attrNameLst>
                                      </p:cBhvr>
                                      <p:to>
                                        <p:strVal val="visible"/>
                                      </p:to>
                                    </p:set>
                                    <p:anim calcmode="lin" valueType="num">
                                      <p:cBhvr additive="base">
                                        <p:cTn id="33"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507">
                                            <p:txEl>
                                              <p:pRg st="9" end="9"/>
                                            </p:txEl>
                                          </p:spTgt>
                                        </p:tgtEl>
                                        <p:attrNameLst>
                                          <p:attrName>style.visibility</p:attrName>
                                        </p:attrNameLst>
                                      </p:cBhvr>
                                      <p:to>
                                        <p:strVal val="visible"/>
                                      </p:to>
                                    </p:set>
                                    <p:anim calcmode="lin" valueType="num">
                                      <p:cBhvr additive="base">
                                        <p:cTn id="37"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16632"/>
            <a:ext cx="7772400" cy="1143000"/>
          </a:xfrm>
        </p:spPr>
        <p:txBody>
          <a:bodyPr>
            <a:normAutofit fontScale="90000"/>
          </a:bodyPr>
          <a:lstStyle/>
          <a:p>
            <a:pPr eaLnBrk="1" hangingPunct="1">
              <a:defRPr/>
            </a:pPr>
            <a:r>
              <a:rPr lang="it-IT" sz="3600" b="1" dirty="0" smtClean="0">
                <a:solidFill>
                  <a:srgbClr val="66FF33"/>
                </a:solidFill>
              </a:rPr>
              <a:t>Valutare la postura “di riposo” sulla carrozzina in uso</a:t>
            </a:r>
          </a:p>
        </p:txBody>
      </p:sp>
      <p:sp>
        <p:nvSpPr>
          <p:cNvPr id="22531" name="Rectangle 3"/>
          <p:cNvSpPr>
            <a:spLocks noGrp="1" noChangeArrowheads="1"/>
          </p:cNvSpPr>
          <p:nvPr>
            <p:ph sz="half" idx="1"/>
          </p:nvPr>
        </p:nvSpPr>
        <p:spPr>
          <a:xfrm>
            <a:off x="71438" y="980728"/>
            <a:ext cx="9072562" cy="1008112"/>
          </a:xfrm>
        </p:spPr>
        <p:txBody>
          <a:bodyPr anchor="ctr">
            <a:noAutofit/>
          </a:bodyPr>
          <a:lstStyle/>
          <a:p>
            <a:pPr eaLnBrk="1" hangingPunct="1">
              <a:lnSpc>
                <a:spcPct val="40000"/>
              </a:lnSpc>
              <a:buFont typeface="Wingdings" pitchFamily="2" charset="2"/>
              <a:buNone/>
              <a:defRPr/>
            </a:pPr>
            <a:endParaRPr lang="it-IT" dirty="0" smtClean="0">
              <a:solidFill>
                <a:srgbClr val="FFFF00"/>
              </a:solidFill>
            </a:endParaRPr>
          </a:p>
          <a:p>
            <a:pPr marL="457200" indent="-457200" eaLnBrk="1" hangingPunct="1">
              <a:buClr>
                <a:srgbClr val="FFFF00"/>
              </a:buClr>
              <a:buSzTx/>
              <a:buFont typeface="Wingdings" pitchFamily="2" charset="2"/>
              <a:buChar char="Ø"/>
              <a:defRPr/>
            </a:pPr>
            <a:r>
              <a:rPr lang="it-IT" u="sng" dirty="0" smtClean="0">
                <a:solidFill>
                  <a:srgbClr val="FFFF00"/>
                </a:solidFill>
              </a:rPr>
              <a:t>Chiediamogli come si trova </a:t>
            </a:r>
          </a:p>
        </p:txBody>
      </p:sp>
      <p:sp>
        <p:nvSpPr>
          <p:cNvPr id="103428" name="Segnaposto contenuto 4"/>
          <p:cNvSpPr>
            <a:spLocks noGrp="1"/>
          </p:cNvSpPr>
          <p:nvPr>
            <p:ph sz="half" idx="2"/>
          </p:nvPr>
        </p:nvSpPr>
        <p:spPr>
          <a:xfrm>
            <a:off x="72008" y="2996952"/>
            <a:ext cx="5436096" cy="3528392"/>
          </a:xfrm>
        </p:spPr>
        <p:txBody>
          <a:bodyPr/>
          <a:lstStyle/>
          <a:p>
            <a:pPr marL="457200" indent="-457200" eaLnBrk="1" hangingPunct="1">
              <a:buClr>
                <a:srgbClr val="FFFF00"/>
              </a:buClr>
              <a:buSzTx/>
              <a:buFont typeface="Wingdings" pitchFamily="2" charset="2"/>
              <a:buChar char="Ø"/>
            </a:pPr>
            <a:r>
              <a:rPr lang="it-IT" dirty="0" smtClean="0">
                <a:solidFill>
                  <a:srgbClr val="FFFF00"/>
                </a:solidFill>
              </a:rPr>
              <a:t>… sincerandoci che sia la postura abituale</a:t>
            </a:r>
          </a:p>
          <a:p>
            <a:pPr marL="457200" indent="-457200" eaLnBrk="1" hangingPunct="1">
              <a:buClr>
                <a:srgbClr val="FFFF00"/>
              </a:buClr>
              <a:buSzTx/>
              <a:buFont typeface="Wingdings" pitchFamily="2" charset="2"/>
              <a:buChar char="Ø"/>
            </a:pPr>
            <a:endParaRPr lang="it-IT" dirty="0" smtClean="0"/>
          </a:p>
          <a:p>
            <a:pPr marL="457200" indent="-457200" eaLnBrk="1" hangingPunct="1">
              <a:buClr>
                <a:srgbClr val="FFFF00"/>
              </a:buClr>
              <a:buSzTx/>
              <a:buFont typeface="Wingdings" pitchFamily="2" charset="2"/>
              <a:buChar char="Ø"/>
            </a:pPr>
            <a:r>
              <a:rPr lang="it-IT" dirty="0" smtClean="0"/>
              <a:t>Per capire che prove fare, confrontiamola con la </a:t>
            </a:r>
            <a:r>
              <a:rPr lang="it-IT" b="1" dirty="0" smtClean="0">
                <a:solidFill>
                  <a:srgbClr val="31F707"/>
                </a:solidFill>
              </a:rPr>
              <a:t>postura di riferimento</a:t>
            </a:r>
            <a:r>
              <a:rPr lang="it-IT" dirty="0" smtClean="0"/>
              <a:t> </a:t>
            </a:r>
          </a:p>
        </p:txBody>
      </p:sp>
      <p:pic>
        <p:nvPicPr>
          <p:cNvPr id="101381" name="Immagine 3" descr="eval.jpg"/>
          <p:cNvPicPr>
            <a:picLocks noChangeAspect="1"/>
          </p:cNvPicPr>
          <p:nvPr/>
        </p:nvPicPr>
        <p:blipFill>
          <a:blip r:embed="rId4" cstate="print"/>
          <a:srcRect/>
          <a:stretch>
            <a:fillRect/>
          </a:stretch>
        </p:blipFill>
        <p:spPr bwMode="auto">
          <a:xfrm>
            <a:off x="9900592" y="0"/>
            <a:ext cx="3719512" cy="3214688"/>
          </a:xfrm>
          <a:prstGeom prst="rect">
            <a:avLst/>
          </a:prstGeom>
          <a:noFill/>
          <a:ln w="9525">
            <a:noFill/>
            <a:miter lim="800000"/>
            <a:headEnd/>
            <a:tailEnd/>
          </a:ln>
        </p:spPr>
      </p:pic>
      <p:sp>
        <p:nvSpPr>
          <p:cNvPr id="101382" name="Segnaposto numero diapositiva 5"/>
          <p:cNvSpPr>
            <a:spLocks noGrp="1"/>
          </p:cNvSpPr>
          <p:nvPr>
            <p:ph type="sldNum" sz="quarter" idx="12"/>
          </p:nvPr>
        </p:nvSpPr>
        <p:spPr/>
        <p:txBody>
          <a:bodyPr/>
          <a:lstStyle/>
          <a:p>
            <a:pPr>
              <a:defRPr/>
            </a:pPr>
            <a:fld id="{CB7A8233-9995-4017-B242-217F2F2DCEEF}" type="slidenum">
              <a:rPr lang="it-IT" smtClean="0"/>
              <a:pPr>
                <a:defRPr/>
              </a:pPr>
              <a:t>16</a:t>
            </a:fld>
            <a:endParaRPr lang="it-IT" smtClean="0"/>
          </a:p>
        </p:txBody>
      </p:sp>
      <p:pic>
        <p:nvPicPr>
          <p:cNvPr id="4097" name="Picture 1"/>
          <p:cNvPicPr>
            <a:picLocks noChangeAspect="1" noChangeArrowheads="1"/>
          </p:cNvPicPr>
          <p:nvPr/>
        </p:nvPicPr>
        <p:blipFill>
          <a:blip r:embed="rId5" cstate="print"/>
          <a:srcRect/>
          <a:stretch>
            <a:fillRect/>
          </a:stretch>
        </p:blipFill>
        <p:spPr bwMode="auto">
          <a:xfrm>
            <a:off x="5652120" y="3019476"/>
            <a:ext cx="3491880" cy="3838523"/>
          </a:xfrm>
          <a:prstGeom prst="rect">
            <a:avLst/>
          </a:prstGeom>
          <a:noFill/>
          <a:ln w="9525">
            <a:noFill/>
            <a:miter lim="800000"/>
            <a:headEnd/>
            <a:tailEnd/>
          </a:ln>
        </p:spPr>
      </p:pic>
      <p:sp>
        <p:nvSpPr>
          <p:cNvPr id="8" name="Rectangle 3"/>
          <p:cNvSpPr txBox="1">
            <a:spLocks noChangeArrowheads="1"/>
          </p:cNvSpPr>
          <p:nvPr/>
        </p:nvSpPr>
        <p:spPr bwMode="auto">
          <a:xfrm>
            <a:off x="71438" y="1412776"/>
            <a:ext cx="9072562" cy="1872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342900" marR="0" lvl="0" indent="-342900" algn="l" defTabSz="914400" rtl="0" eaLnBrk="1" fontAlgn="base" latinLnBrk="0" hangingPunct="1">
              <a:lnSpc>
                <a:spcPct val="40000"/>
              </a:lnSpc>
              <a:spcBef>
                <a:spcPct val="20000"/>
              </a:spcBef>
              <a:spcAft>
                <a:spcPct val="0"/>
              </a:spcAft>
              <a:buClr>
                <a:schemeClr val="accent2"/>
              </a:buClr>
              <a:buSzPct val="80000"/>
              <a:buFont typeface="Wingdings" pitchFamily="2" charset="2"/>
              <a:buNone/>
              <a:tabLst/>
              <a:defRPr/>
            </a:pPr>
            <a:endParaRPr kumimoji="0" lang="it-IT" sz="2800" b="0" i="0" u="none" strike="noStrike" kern="0" cap="none" spc="0" normalizeH="0" baseline="0" noProof="0" dirty="0" smtClean="0">
              <a:ln>
                <a:noFill/>
              </a:ln>
              <a:solidFill>
                <a:srgbClr val="FFFF00"/>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
                <a:srgbClr val="FFFF00"/>
              </a:buClr>
              <a:buSzTx/>
              <a:buFont typeface="Wingdings" pitchFamily="2" charset="2"/>
              <a:buChar char="Ø"/>
              <a:tabLst/>
              <a:defRPr/>
            </a:pPr>
            <a:r>
              <a:rPr lang="it-IT" sz="2800" kern="0" noProof="0" dirty="0" smtClean="0">
                <a:solidFill>
                  <a:schemeClr val="tx2"/>
                </a:solidFill>
                <a:latin typeface="+mn-lt"/>
                <a:cs typeface="+mn-cs"/>
              </a:rPr>
              <a:t>individuia</a:t>
            </a:r>
            <a:r>
              <a:rPr kumimoji="0" lang="it-IT" sz="2800" b="0" i="0" u="none" strike="noStrike" kern="0" cap="none" spc="0" normalizeH="0" baseline="0" noProof="0" dirty="0" smtClean="0">
                <a:ln>
                  <a:noFill/>
                </a:ln>
                <a:solidFill>
                  <a:schemeClr val="tx2"/>
                </a:solidFill>
                <a:effectLst/>
                <a:uLnTx/>
                <a:uFillTx/>
                <a:latin typeface="+mn-lt"/>
                <a:ea typeface="+mn-ea"/>
                <a:cs typeface="+mn-cs"/>
              </a:rPr>
              <a:t>mo la postura nel sistema attuale </a:t>
            </a:r>
            <a:r>
              <a:rPr kumimoji="0" lang="it-IT" sz="2800" b="0" i="0" u="none" strike="noStrike" kern="0" cap="none" spc="0" normalizeH="0" baseline="0" noProof="0" dirty="0" smtClean="0">
                <a:ln>
                  <a:noFill/>
                </a:ln>
                <a:solidFill>
                  <a:schemeClr val="tx2"/>
                </a:solidFill>
                <a:effectLst/>
                <a:uLnTx/>
                <a:uFillTx/>
                <a:latin typeface="+mn-lt"/>
                <a:ea typeface="+mn-ea"/>
                <a:cs typeface="+mn-cs"/>
                <a:sym typeface="Wingdings" pitchFamily="2" charset="2"/>
              </a:rPr>
              <a:t> </a:t>
            </a:r>
            <a:r>
              <a:rPr kumimoji="0" lang="it-IT" sz="2800" b="0" i="0" u="none" strike="noStrike" kern="0" cap="none" spc="0" normalizeH="0" baseline="0" noProof="0" dirty="0" smtClean="0">
                <a:ln>
                  <a:noFill/>
                </a:ln>
                <a:solidFill>
                  <a:schemeClr val="tx2"/>
                </a:solidFill>
                <a:effectLst/>
                <a:uLnTx/>
                <a:uFillTx/>
                <a:latin typeface="+mn-lt"/>
                <a:ea typeface="+mn-ea"/>
                <a:cs typeface="+mn-cs"/>
              </a:rPr>
              <a:t>aiutandoci con la palpazione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0-#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28">
                                            <p:txEl>
                                              <p:pRg st="0" end="0"/>
                                            </p:txEl>
                                          </p:spTgt>
                                        </p:tgtEl>
                                        <p:attrNameLst>
                                          <p:attrName>style.visibility</p:attrName>
                                        </p:attrNameLst>
                                      </p:cBhvr>
                                      <p:to>
                                        <p:strVal val="visible"/>
                                      </p:to>
                                    </p:set>
                                    <p:anim calcmode="lin" valueType="num">
                                      <p:cBhvr additive="base">
                                        <p:cTn id="19" dur="500" fill="hold"/>
                                        <p:tgtEl>
                                          <p:spTgt spid="1034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3428">
                                            <p:txEl>
                                              <p:pRg st="2" end="2"/>
                                            </p:txEl>
                                          </p:spTgt>
                                        </p:tgtEl>
                                        <p:attrNameLst>
                                          <p:attrName>style.visibility</p:attrName>
                                        </p:attrNameLst>
                                      </p:cBhvr>
                                      <p:to>
                                        <p:strVal val="visible"/>
                                      </p:to>
                                    </p:set>
                                    <p:anim calcmode="lin" valueType="num">
                                      <p:cBhvr additive="base">
                                        <p:cTn id="25" dur="500" fill="hold"/>
                                        <p:tgtEl>
                                          <p:spTgt spid="10342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4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103428" grpId="0" uiExpand="1" build="p"/>
      <p:bldP spid="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09600" y="142875"/>
            <a:ext cx="7772400" cy="677863"/>
          </a:xfrm>
        </p:spPr>
        <p:txBody>
          <a:bodyPr/>
          <a:lstStyle/>
          <a:p>
            <a:pPr algn="ctr" eaLnBrk="1" hangingPunct="1"/>
            <a:r>
              <a:rPr lang="it-IT" sz="3200" b="1" dirty="0" smtClean="0">
                <a:solidFill>
                  <a:srgbClr val="66FF33"/>
                </a:solidFill>
              </a:rPr>
              <a:t>La postura di riferimento</a:t>
            </a:r>
          </a:p>
        </p:txBody>
      </p:sp>
      <p:graphicFrame>
        <p:nvGraphicFramePr>
          <p:cNvPr id="106496" name="Object 0"/>
          <p:cNvGraphicFramePr>
            <a:graphicFrameLocks noChangeAspect="1"/>
          </p:cNvGraphicFramePr>
          <p:nvPr/>
        </p:nvGraphicFramePr>
        <p:xfrm>
          <a:off x="1250950" y="928688"/>
          <a:ext cx="6638925" cy="5608637"/>
        </p:xfrm>
        <a:graphic>
          <a:graphicData uri="http://schemas.openxmlformats.org/presentationml/2006/ole">
            <p:oleObj spid="_x0000_s2050" name="Documento Imaging" r:id="rId5" imgW="6629400" imgH="5600880" progId="">
              <p:embed/>
            </p:oleObj>
          </a:graphicData>
        </a:graphic>
      </p:graphicFrame>
      <p:sp>
        <p:nvSpPr>
          <p:cNvPr id="2052" name="Segnaposto numero diapositiva 3"/>
          <p:cNvSpPr>
            <a:spLocks noGrp="1"/>
          </p:cNvSpPr>
          <p:nvPr>
            <p:ph type="sldNum" sz="quarter" idx="12"/>
          </p:nvPr>
        </p:nvSpPr>
        <p:spPr/>
        <p:txBody>
          <a:bodyPr/>
          <a:lstStyle/>
          <a:p>
            <a:pPr>
              <a:defRPr/>
            </a:pPr>
            <a:fld id="{A1C20A3F-5BBF-4127-B553-0FE95E6B24FC}" type="slidenum">
              <a:rPr lang="it-IT" smtClean="0"/>
              <a:pPr>
                <a:defRPr/>
              </a:pPr>
              <a:t>17</a:t>
            </a:fld>
            <a:endParaRPr lang="it-IT"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6496"/>
                                        </p:tgtEl>
                                        <p:attrNameLst>
                                          <p:attrName>style.visibility</p:attrName>
                                        </p:attrNameLst>
                                      </p:cBhvr>
                                      <p:to>
                                        <p:strVal val="visible"/>
                                      </p:to>
                                    </p:set>
                                    <p:anim calcmode="lin" valueType="num">
                                      <p:cBhvr additive="base">
                                        <p:cTn id="7" dur="500" fill="hold"/>
                                        <p:tgtEl>
                                          <p:spTgt spid="106496"/>
                                        </p:tgtEl>
                                        <p:attrNameLst>
                                          <p:attrName>ppt_x</p:attrName>
                                        </p:attrNameLst>
                                      </p:cBhvr>
                                      <p:tavLst>
                                        <p:tav tm="0">
                                          <p:val>
                                            <p:strVal val="0-#ppt_w/2"/>
                                          </p:val>
                                        </p:tav>
                                        <p:tav tm="100000">
                                          <p:val>
                                            <p:strVal val="#ppt_x"/>
                                          </p:val>
                                        </p:tav>
                                      </p:tavLst>
                                    </p:anim>
                                    <p:anim calcmode="lin" valueType="num">
                                      <p:cBhvr additive="base">
                                        <p:cTn id="8" dur="500" fill="hold"/>
                                        <p:tgtEl>
                                          <p:spTgt spid="1064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85750" y="214313"/>
            <a:ext cx="8858250" cy="857250"/>
          </a:xfrm>
        </p:spPr>
        <p:txBody>
          <a:bodyPr/>
          <a:lstStyle/>
          <a:p>
            <a:pPr eaLnBrk="1" hangingPunct="1"/>
            <a:r>
              <a:rPr lang="it-IT" sz="3200" b="1" dirty="0" smtClean="0">
                <a:solidFill>
                  <a:srgbClr val="66FF33"/>
                </a:solidFill>
              </a:rPr>
              <a:t>La postura di riferimento …</a:t>
            </a:r>
          </a:p>
        </p:txBody>
      </p:sp>
      <p:sp>
        <p:nvSpPr>
          <p:cNvPr id="32771" name="Rectangle 3"/>
          <p:cNvSpPr>
            <a:spLocks noGrp="1" noChangeArrowheads="1"/>
          </p:cNvSpPr>
          <p:nvPr>
            <p:ph type="body" idx="1"/>
          </p:nvPr>
        </p:nvSpPr>
        <p:spPr>
          <a:xfrm>
            <a:off x="285750" y="1285875"/>
            <a:ext cx="8501063" cy="5286375"/>
          </a:xfrm>
        </p:spPr>
        <p:txBody>
          <a:bodyPr>
            <a:normAutofit fontScale="92500" lnSpcReduction="20000"/>
          </a:bodyPr>
          <a:lstStyle/>
          <a:p>
            <a:pPr marL="542925" indent="-542925" eaLnBrk="1" hangingPunct="1">
              <a:lnSpc>
                <a:spcPct val="110000"/>
              </a:lnSpc>
              <a:buClr>
                <a:srgbClr val="FFFF00"/>
              </a:buClr>
              <a:buSzTx/>
              <a:buFont typeface="Wingdings" pitchFamily="2" charset="2"/>
              <a:buAutoNum type="alphaUcPeriod"/>
              <a:defRPr/>
            </a:pPr>
            <a:r>
              <a:rPr lang="it-IT" sz="2800" dirty="0" smtClean="0"/>
              <a:t>… non è “l’obiettivo per tutti”, non è l’unica postura desiderabile: </a:t>
            </a:r>
          </a:p>
          <a:p>
            <a:pPr marL="609600" indent="-609600" algn="ctr" eaLnBrk="1" hangingPunct="1">
              <a:lnSpc>
                <a:spcPct val="110000"/>
              </a:lnSpc>
              <a:buClr>
                <a:srgbClr val="FF0000"/>
              </a:buClr>
              <a:buFont typeface="Wingdings" pitchFamily="2" charset="2"/>
              <a:buNone/>
              <a:defRPr/>
            </a:pPr>
            <a:endParaRPr lang="it-IT" sz="2800" i="1" dirty="0" smtClean="0"/>
          </a:p>
          <a:p>
            <a:pPr marL="609600" indent="-609600" algn="ctr" eaLnBrk="1" hangingPunct="1">
              <a:lnSpc>
                <a:spcPct val="110000"/>
              </a:lnSpc>
              <a:buClr>
                <a:srgbClr val="FF0000"/>
              </a:buClr>
              <a:buFont typeface="Wingdings" pitchFamily="2" charset="2"/>
              <a:buNone/>
              <a:defRPr/>
            </a:pPr>
            <a:endParaRPr lang="it-IT" sz="2800" b="1" i="1" dirty="0" smtClean="0"/>
          </a:p>
          <a:p>
            <a:pPr marL="542925" indent="0" eaLnBrk="1" hangingPunct="1">
              <a:lnSpc>
                <a:spcPct val="110000"/>
              </a:lnSpc>
              <a:buClr>
                <a:srgbClr val="FF0000"/>
              </a:buClr>
              <a:buSzTx/>
              <a:buFont typeface="Wingdings" pitchFamily="2" charset="2"/>
              <a:buNone/>
              <a:defRPr/>
            </a:pPr>
            <a:r>
              <a:rPr lang="it-IT" sz="2800" dirty="0" smtClean="0"/>
              <a:t>La postura di riferimento è una meta desiderabile </a:t>
            </a:r>
            <a:r>
              <a:rPr lang="it-IT" sz="2800" u="sng" dirty="0" smtClean="0"/>
              <a:t>solo se</a:t>
            </a:r>
            <a:r>
              <a:rPr lang="it-IT" sz="2800" dirty="0" smtClean="0"/>
              <a:t>:</a:t>
            </a:r>
          </a:p>
          <a:p>
            <a:pPr marL="989013" lvl="1" indent="-446088" eaLnBrk="1" hangingPunct="1">
              <a:lnSpc>
                <a:spcPct val="110000"/>
              </a:lnSpc>
              <a:buClr>
                <a:srgbClr val="FFFF00"/>
              </a:buClr>
              <a:buSzTx/>
              <a:buFont typeface="Wingdings" pitchFamily="2" charset="2"/>
              <a:buChar char="Ø"/>
              <a:defRPr/>
            </a:pPr>
            <a:r>
              <a:rPr lang="it-IT" dirty="0" smtClean="0"/>
              <a:t>è anatomicamente possibile conseguirla </a:t>
            </a:r>
          </a:p>
          <a:p>
            <a:pPr marL="989013" lvl="1" indent="-446088" eaLnBrk="1" hangingPunct="1">
              <a:lnSpc>
                <a:spcPct val="110000"/>
              </a:lnSpc>
              <a:buClr>
                <a:srgbClr val="FFFF00"/>
              </a:buClr>
              <a:buSzTx/>
              <a:buFont typeface="Wingdings" pitchFamily="2" charset="2"/>
              <a:buChar char="Ø"/>
              <a:defRPr/>
            </a:pPr>
            <a:r>
              <a:rPr lang="it-IT" dirty="0" smtClean="0"/>
              <a:t>risulta comoda e funzionale</a:t>
            </a:r>
          </a:p>
          <a:p>
            <a:pPr marL="990600" lvl="1" indent="-533400" eaLnBrk="1" hangingPunct="1">
              <a:lnSpc>
                <a:spcPct val="110000"/>
              </a:lnSpc>
              <a:buClr>
                <a:srgbClr val="FF0000"/>
              </a:buClr>
              <a:buSzTx/>
              <a:buFont typeface="Wingdings" pitchFamily="2" charset="2"/>
              <a:buNone/>
              <a:defRPr/>
            </a:pPr>
            <a:endParaRPr lang="it-IT" dirty="0" smtClean="0"/>
          </a:p>
          <a:p>
            <a:pPr marL="542925" indent="-542925" eaLnBrk="1" hangingPunct="1">
              <a:lnSpc>
                <a:spcPct val="110000"/>
              </a:lnSpc>
              <a:buClr>
                <a:srgbClr val="FFFF00"/>
              </a:buClr>
              <a:buSzTx/>
              <a:buFont typeface="Wingdings" pitchFamily="2" charset="2"/>
              <a:buAutoNum type="alphaUcPeriod" startAt="2"/>
              <a:defRPr/>
            </a:pPr>
            <a:r>
              <a:rPr lang="it-IT" sz="2800" dirty="0" smtClean="0"/>
              <a:t>… anche se l’utente ci si trova bene, questa postura (come ogni altra!) non va mantenuta a lungo senza variazioni</a:t>
            </a:r>
          </a:p>
        </p:txBody>
      </p:sp>
      <p:sp>
        <p:nvSpPr>
          <p:cNvPr id="5" name="CasellaDiTesto 4"/>
          <p:cNvSpPr txBox="1"/>
          <p:nvPr/>
        </p:nvSpPr>
        <p:spPr>
          <a:xfrm>
            <a:off x="214313" y="2286000"/>
            <a:ext cx="8701087" cy="492125"/>
          </a:xfrm>
          <a:prstGeom prst="rect">
            <a:avLst/>
          </a:prstGeom>
          <a:solidFill>
            <a:srgbClr val="FF0000"/>
          </a:solidFill>
        </p:spPr>
        <p:txBody>
          <a:bodyPr wrap="none">
            <a:spAutoFit/>
          </a:bodyPr>
          <a:lstStyle/>
          <a:p>
            <a:pPr marL="609600" indent="-609600" algn="ctr">
              <a:lnSpc>
                <a:spcPct val="110000"/>
              </a:lnSpc>
              <a:spcBef>
                <a:spcPct val="20000"/>
              </a:spcBef>
              <a:buClr>
                <a:srgbClr val="376D6C"/>
              </a:buClr>
              <a:buSzPct val="80000"/>
              <a:defRPr/>
            </a:pPr>
            <a:r>
              <a:rPr lang="it-IT" sz="2600" b="1" i="1" kern="0" dirty="0">
                <a:solidFill>
                  <a:srgbClr val="EAEAEA"/>
                </a:solidFill>
                <a:latin typeface="Verdana"/>
                <a:cs typeface="+mn-cs"/>
              </a:rPr>
              <a:t>ognuno ha una sua postura ideale </a:t>
            </a:r>
            <a:r>
              <a:rPr lang="it-IT" sz="2600" b="1" i="1" kern="0" dirty="0">
                <a:solidFill>
                  <a:srgbClr val="F8FE0C"/>
                </a:solidFill>
                <a:latin typeface="Verdana"/>
                <a:cs typeface="+mn-cs"/>
              </a:rPr>
              <a:t>individuale</a:t>
            </a:r>
          </a:p>
        </p:txBody>
      </p:sp>
      <p:sp>
        <p:nvSpPr>
          <p:cNvPr id="102405" name="Segnaposto numero diapositiva 5"/>
          <p:cNvSpPr>
            <a:spLocks noGrp="1"/>
          </p:cNvSpPr>
          <p:nvPr>
            <p:ph type="sldNum" sz="quarter" idx="12"/>
          </p:nvPr>
        </p:nvSpPr>
        <p:spPr/>
        <p:txBody>
          <a:bodyPr/>
          <a:lstStyle/>
          <a:p>
            <a:pPr>
              <a:defRPr/>
            </a:pPr>
            <a:fld id="{F9F2EFE0-F9A3-49ED-9F27-1AA21D7D0219}" type="slidenum">
              <a:rPr lang="it-IT" smtClean="0"/>
              <a:pPr>
                <a:defRPr/>
              </a:pPr>
              <a:t>18</a:t>
            </a:fld>
            <a:endParaRPr lang="it-IT"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 calcmode="lin" valueType="num">
                                      <p:cBhvr additive="base">
                                        <p:cTn id="19"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4" end="4"/>
                                            </p:txEl>
                                          </p:spTgt>
                                        </p:tgtEl>
                                        <p:attrNameLst>
                                          <p:attrName>style.visibility</p:attrName>
                                        </p:attrNameLst>
                                      </p:cBhvr>
                                      <p:to>
                                        <p:strVal val="visible"/>
                                      </p:to>
                                    </p:set>
                                    <p:anim calcmode="lin" valueType="num">
                                      <p:cBhvr additive="base">
                                        <p:cTn id="25"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5" end="5"/>
                                            </p:txEl>
                                          </p:spTgt>
                                        </p:tgtEl>
                                        <p:attrNameLst>
                                          <p:attrName>style.visibility</p:attrName>
                                        </p:attrNameLst>
                                      </p:cBhvr>
                                      <p:to>
                                        <p:strVal val="visible"/>
                                      </p:to>
                                    </p:set>
                                    <p:anim calcmode="lin" valueType="num">
                                      <p:cBhvr additive="base">
                                        <p:cTn id="31"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1">
                                            <p:txEl>
                                              <p:pRg st="7" end="7"/>
                                            </p:txEl>
                                          </p:spTgt>
                                        </p:tgtEl>
                                        <p:attrNameLst>
                                          <p:attrName>style.visibility</p:attrName>
                                        </p:attrNameLst>
                                      </p:cBhvr>
                                      <p:to>
                                        <p:strVal val="visible"/>
                                      </p:to>
                                    </p:set>
                                    <p:anim calcmode="lin" valueType="num">
                                      <p:cBhvr additive="base">
                                        <p:cTn id="37"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3" cstate="print"/>
          <a:srcRect/>
          <a:stretch>
            <a:fillRect/>
          </a:stretch>
        </p:blipFill>
        <p:spPr bwMode="auto">
          <a:xfrm>
            <a:off x="2987824" y="1432567"/>
            <a:ext cx="3096344" cy="5236793"/>
          </a:xfrm>
          <a:prstGeom prst="rect">
            <a:avLst/>
          </a:prstGeom>
          <a:noFill/>
          <a:ln w="9525">
            <a:noFill/>
            <a:miter lim="800000"/>
            <a:headEnd/>
            <a:tailEnd/>
          </a:ln>
          <a:effectLst/>
        </p:spPr>
      </p:pic>
      <p:pic>
        <p:nvPicPr>
          <p:cNvPr id="30726" name="Picture 6"/>
          <p:cNvPicPr>
            <a:picLocks noChangeAspect="1" noChangeArrowheads="1"/>
          </p:cNvPicPr>
          <p:nvPr/>
        </p:nvPicPr>
        <p:blipFill>
          <a:blip r:embed="rId4" cstate="print"/>
          <a:srcRect/>
          <a:stretch>
            <a:fillRect/>
          </a:stretch>
        </p:blipFill>
        <p:spPr bwMode="auto">
          <a:xfrm>
            <a:off x="6300191" y="1192493"/>
            <a:ext cx="2736305" cy="5476867"/>
          </a:xfrm>
          <a:prstGeom prst="rect">
            <a:avLst/>
          </a:prstGeom>
          <a:noFill/>
          <a:ln w="9525">
            <a:noFill/>
            <a:miter lim="800000"/>
            <a:headEnd/>
            <a:tailEnd/>
          </a:ln>
          <a:effectLst/>
        </p:spPr>
      </p:pic>
      <p:sp>
        <p:nvSpPr>
          <p:cNvPr id="12" name="CasellaDiTesto 11"/>
          <p:cNvSpPr txBox="1"/>
          <p:nvPr/>
        </p:nvSpPr>
        <p:spPr>
          <a:xfrm>
            <a:off x="72009" y="2636912"/>
            <a:ext cx="2843807" cy="3046988"/>
          </a:xfrm>
          <a:prstGeom prst="rect">
            <a:avLst/>
          </a:prstGeom>
          <a:noFill/>
        </p:spPr>
        <p:txBody>
          <a:bodyPr wrap="square" rtlCol="0">
            <a:spAutoFit/>
          </a:bodyPr>
          <a:lstStyle/>
          <a:p>
            <a:pPr marL="179388" indent="-179388">
              <a:buFont typeface="Arial" pitchFamily="34" charset="0"/>
              <a:buChar char="•"/>
            </a:pPr>
            <a:r>
              <a:rPr lang="it-IT" sz="2400" dirty="0" smtClean="0">
                <a:solidFill>
                  <a:srgbClr val="FFFF00"/>
                </a:solidFill>
              </a:rPr>
              <a:t>Senza sufficiente stabilizzazione , doveva stare molto basculata indietro</a:t>
            </a:r>
          </a:p>
          <a:p>
            <a:pPr marL="179388" indent="-179388">
              <a:buFont typeface="Arial" pitchFamily="34" charset="0"/>
              <a:buChar char="•"/>
            </a:pPr>
            <a:r>
              <a:rPr lang="it-IT" sz="2400" dirty="0" smtClean="0">
                <a:solidFill>
                  <a:srgbClr val="FFFF00"/>
                </a:solidFill>
              </a:rPr>
              <a:t>Mancavano sia una sede adeguata per il bacino, sia supporti per tronco e cosce</a:t>
            </a:r>
            <a:endParaRPr lang="it-IT" sz="2400" dirty="0">
              <a:solidFill>
                <a:srgbClr val="FFFF00"/>
              </a:solidFill>
            </a:endParaRPr>
          </a:p>
        </p:txBody>
      </p:sp>
      <p:cxnSp>
        <p:nvCxnSpPr>
          <p:cNvPr id="14" name="Connettore 2 13"/>
          <p:cNvCxnSpPr/>
          <p:nvPr/>
        </p:nvCxnSpPr>
        <p:spPr>
          <a:xfrm flipV="1">
            <a:off x="2771800" y="3789040"/>
            <a:ext cx="1368152" cy="792088"/>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214313" y="228600"/>
            <a:ext cx="8786812" cy="89614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3000" b="1" i="0" u="none" strike="noStrike" kern="0" cap="none" spc="0" normalizeH="0" baseline="0" noProof="0" dirty="0" smtClean="0">
                <a:ln>
                  <a:noFill/>
                </a:ln>
                <a:solidFill>
                  <a:srgbClr val="66FF33"/>
                </a:solidFill>
                <a:effectLst/>
                <a:uLnTx/>
                <a:uFillTx/>
                <a:latin typeface="+mj-lt"/>
                <a:ea typeface="+mj-ea"/>
                <a:cs typeface="+mj-cs"/>
              </a:rPr>
              <a:t>Una documentazione fotografica aggiunge chiarezza alla descrizione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6"/>
                                        </p:tgtEl>
                                        <p:attrNameLst>
                                          <p:attrName>style.visibility</p:attrName>
                                        </p:attrNameLst>
                                      </p:cBhvr>
                                      <p:to>
                                        <p:strVal val="visible"/>
                                      </p:to>
                                    </p:set>
                                    <p:anim calcmode="lin" valueType="num">
                                      <p:cBhvr additive="base">
                                        <p:cTn id="17" dur="500" fill="hold"/>
                                        <p:tgtEl>
                                          <p:spTgt spid="30726"/>
                                        </p:tgtEl>
                                        <p:attrNameLst>
                                          <p:attrName>ppt_x</p:attrName>
                                        </p:attrNameLst>
                                      </p:cBhvr>
                                      <p:tavLst>
                                        <p:tav tm="0">
                                          <p:val>
                                            <p:strVal val="#ppt_x"/>
                                          </p:val>
                                        </p:tav>
                                        <p:tav tm="100000">
                                          <p:val>
                                            <p:strVal val="#ppt_x"/>
                                          </p:val>
                                        </p:tav>
                                      </p:tavLst>
                                    </p:anim>
                                    <p:anim calcmode="lin" valueType="num">
                                      <p:cBhvr additive="base">
                                        <p:cTn id="18"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B050"/>
        </a:solidFill>
        <a:effectLst/>
      </p:bgPr>
    </p:bg>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539552" y="3088928"/>
            <a:ext cx="8136904" cy="2356296"/>
          </a:xfrm>
          <a:solidFill>
            <a:schemeClr val="tx1">
              <a:lumMod val="10000"/>
            </a:schemeClr>
          </a:solidFill>
        </p:spPr>
        <p:txBody>
          <a:bodyPr>
            <a:normAutofit fontScale="92500" lnSpcReduction="10000"/>
          </a:bodyPr>
          <a:lstStyle/>
          <a:p>
            <a:pPr marL="0" indent="0" eaLnBrk="1" hangingPunct="1">
              <a:buClr>
                <a:srgbClr val="FFFF00"/>
              </a:buClr>
              <a:buFont typeface="Wingdings" pitchFamily="2" charset="2"/>
              <a:buNone/>
              <a:defRPr/>
            </a:pPr>
            <a:r>
              <a:rPr lang="it-IT" sz="3600" dirty="0" smtClean="0"/>
              <a:t>Raccogliere informazioni utili:</a:t>
            </a:r>
          </a:p>
          <a:p>
            <a:pPr marL="715963" lvl="1" indent="-457200" eaLnBrk="1" hangingPunct="1">
              <a:buClr>
                <a:srgbClr val="FFFF00"/>
              </a:buClr>
              <a:buFont typeface="Wingdings" pitchFamily="2" charset="2"/>
              <a:buChar char="Ø"/>
              <a:defRPr/>
            </a:pPr>
            <a:r>
              <a:rPr lang="it-IT" sz="3600" dirty="0" smtClean="0"/>
              <a:t>dal colloquio</a:t>
            </a:r>
          </a:p>
          <a:p>
            <a:pPr marL="715963" lvl="1" indent="-457200" eaLnBrk="1" hangingPunct="1">
              <a:buClr>
                <a:srgbClr val="FFFF00"/>
              </a:buClr>
              <a:buFont typeface="Wingdings" pitchFamily="2" charset="2"/>
              <a:buChar char="Ø"/>
              <a:defRPr/>
            </a:pPr>
            <a:r>
              <a:rPr lang="it-IT" sz="3600" dirty="0" smtClean="0"/>
              <a:t>dall’esame fisico</a:t>
            </a:r>
          </a:p>
          <a:p>
            <a:pPr marL="715963" lvl="1" indent="-457200" eaLnBrk="1" hangingPunct="1">
              <a:buClr>
                <a:srgbClr val="FFFF00"/>
              </a:buClr>
              <a:buFont typeface="Wingdings" pitchFamily="2" charset="2"/>
              <a:buChar char="Ø"/>
              <a:defRPr/>
            </a:pPr>
            <a:r>
              <a:rPr lang="it-IT" sz="3600" dirty="0" smtClean="0"/>
              <a:t>da prove di carrozzine</a:t>
            </a:r>
          </a:p>
        </p:txBody>
      </p:sp>
      <p:sp>
        <p:nvSpPr>
          <p:cNvPr id="88067" name="Segnaposto numero diapositiva 4"/>
          <p:cNvSpPr>
            <a:spLocks noGrp="1"/>
          </p:cNvSpPr>
          <p:nvPr>
            <p:ph type="sldNum" sz="quarter" idx="12"/>
          </p:nvPr>
        </p:nvSpPr>
        <p:spPr/>
        <p:txBody>
          <a:bodyPr/>
          <a:lstStyle/>
          <a:p>
            <a:pPr>
              <a:defRPr/>
            </a:pPr>
            <a:fld id="{2BB30C08-6137-4467-A9E6-28753DB42938}" type="slidenum">
              <a:rPr lang="it-IT" smtClean="0"/>
              <a:pPr>
                <a:defRPr/>
              </a:pPr>
              <a:t>2</a:t>
            </a:fld>
            <a:endParaRPr lang="it-IT" smtClean="0"/>
          </a:p>
        </p:txBody>
      </p:sp>
      <p:sp>
        <p:nvSpPr>
          <p:cNvPr id="5" name="Rettangolo 4"/>
          <p:cNvSpPr/>
          <p:nvPr/>
        </p:nvSpPr>
        <p:spPr>
          <a:xfrm>
            <a:off x="3203848" y="5445224"/>
            <a:ext cx="184731" cy="461665"/>
          </a:xfrm>
          <a:prstGeom prst="rect">
            <a:avLst/>
          </a:prstGeom>
        </p:spPr>
        <p:txBody>
          <a:bodyPr wrap="none">
            <a:spAutoFit/>
          </a:bodyPr>
          <a:lstStyle/>
          <a:p>
            <a:pPr marL="0" indent="0" eaLnBrk="1" hangingPunct="1">
              <a:buClr>
                <a:srgbClr val="FFFF00"/>
              </a:buClr>
              <a:buFont typeface="Wingdings" pitchFamily="2" charset="2"/>
              <a:buNone/>
              <a:defRPr/>
            </a:pPr>
            <a:endParaRPr lang="it-IT" dirty="0" smtClean="0"/>
          </a:p>
        </p:txBody>
      </p:sp>
      <p:sp>
        <p:nvSpPr>
          <p:cNvPr id="6" name="Rectangle 3"/>
          <p:cNvSpPr txBox="1">
            <a:spLocks noChangeArrowheads="1"/>
          </p:cNvSpPr>
          <p:nvPr/>
        </p:nvSpPr>
        <p:spPr bwMode="auto">
          <a:xfrm>
            <a:off x="503548" y="1507431"/>
            <a:ext cx="8136904" cy="769441"/>
          </a:xfrm>
          <a:prstGeom prst="rect">
            <a:avLst/>
          </a:prstGeom>
          <a:solidFill>
            <a:schemeClr val="tx1">
              <a:lumMod val="10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lgn="ctr">
              <a:spcBef>
                <a:spcPct val="20000"/>
              </a:spcBef>
              <a:buClr>
                <a:srgbClr val="FFFF00"/>
              </a:buClr>
              <a:buSzPct val="80000"/>
              <a:defRPr/>
            </a:pPr>
            <a:r>
              <a:rPr lang="it-IT" sz="4400" kern="0" dirty="0" smtClean="0">
                <a:latin typeface="+mn-lt"/>
              </a:rPr>
              <a:t>La valutazione dell’utente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79512" y="1772816"/>
            <a:ext cx="5148063" cy="3096344"/>
          </a:xfrm>
        </p:spPr>
        <p:txBody>
          <a:bodyPr>
            <a:normAutofit/>
          </a:bodyPr>
          <a:lstStyle/>
          <a:p>
            <a:pPr eaLnBrk="1" hangingPunct="1">
              <a:buClr>
                <a:srgbClr val="FFFF00"/>
              </a:buClr>
              <a:buSzTx/>
              <a:buFont typeface="Wingdings" pitchFamily="2" charset="2"/>
              <a:buChar char="Ø"/>
            </a:pPr>
            <a:r>
              <a:rPr lang="it-IT" sz="2600" dirty="0" smtClean="0"/>
              <a:t>Spostarsi </a:t>
            </a:r>
          </a:p>
          <a:p>
            <a:pPr eaLnBrk="1" hangingPunct="1">
              <a:buClr>
                <a:srgbClr val="FFFF00"/>
              </a:buClr>
              <a:buSzTx/>
              <a:buFont typeface="Wingdings" pitchFamily="2" charset="2"/>
              <a:buChar char="Ø"/>
            </a:pPr>
            <a:r>
              <a:rPr lang="it-IT" sz="2600" dirty="0" smtClean="0"/>
              <a:t>Trasferirsi</a:t>
            </a:r>
          </a:p>
          <a:p>
            <a:pPr eaLnBrk="1" hangingPunct="1">
              <a:buClr>
                <a:srgbClr val="FFFF00"/>
              </a:buClr>
              <a:buSzTx/>
              <a:buFont typeface="Wingdings" pitchFamily="2" charset="2"/>
              <a:buChar char="Ø"/>
            </a:pPr>
            <a:r>
              <a:rPr lang="it-IT" sz="2600" dirty="0" smtClean="0"/>
              <a:t>Alzarsi in piedi</a:t>
            </a:r>
          </a:p>
          <a:p>
            <a:pPr eaLnBrk="1" hangingPunct="1">
              <a:buClr>
                <a:srgbClr val="FFFF00"/>
              </a:buClr>
              <a:buSzTx/>
              <a:buFont typeface="Wingdings" pitchFamily="2" charset="2"/>
              <a:buChar char="Ø"/>
            </a:pPr>
            <a:r>
              <a:rPr lang="it-IT" sz="2600" dirty="0" smtClean="0"/>
              <a:t>Vestirsi</a:t>
            </a:r>
          </a:p>
          <a:p>
            <a:pPr eaLnBrk="1" hangingPunct="1">
              <a:buClr>
                <a:srgbClr val="FFFF00"/>
              </a:buClr>
              <a:buSzTx/>
              <a:buFont typeface="Wingdings" pitchFamily="2" charset="2"/>
              <a:buChar char="Ø"/>
            </a:pPr>
            <a:r>
              <a:rPr lang="it-IT" sz="2600" dirty="0" smtClean="0"/>
              <a:t>Lavorare al tavolo / al p.c.</a:t>
            </a:r>
          </a:p>
          <a:p>
            <a:pPr eaLnBrk="1" hangingPunct="1">
              <a:buClr>
                <a:srgbClr val="FFFF00"/>
              </a:buClr>
              <a:buSzTx/>
              <a:buFont typeface="Wingdings" pitchFamily="2" charset="2"/>
              <a:buChar char="Ø"/>
            </a:pPr>
            <a:r>
              <a:rPr lang="it-IT" sz="2600" dirty="0" smtClean="0"/>
              <a:t>Altre attività</a:t>
            </a:r>
          </a:p>
        </p:txBody>
      </p:sp>
      <p:sp>
        <p:nvSpPr>
          <p:cNvPr id="103428" name="Segnaposto numero diapositiva 4"/>
          <p:cNvSpPr>
            <a:spLocks noGrp="1"/>
          </p:cNvSpPr>
          <p:nvPr>
            <p:ph type="sldNum" sz="quarter" idx="12"/>
          </p:nvPr>
        </p:nvSpPr>
        <p:spPr/>
        <p:txBody>
          <a:bodyPr/>
          <a:lstStyle/>
          <a:p>
            <a:pPr>
              <a:defRPr/>
            </a:pPr>
            <a:fld id="{345C0139-E4EB-40B8-8E6F-FE7D72E7AFAC}" type="slidenum">
              <a:rPr lang="it-IT" smtClean="0"/>
              <a:pPr>
                <a:defRPr/>
              </a:pPr>
              <a:t>20</a:t>
            </a:fld>
            <a:endParaRPr lang="it-IT" smtClean="0"/>
          </a:p>
        </p:txBody>
      </p:sp>
      <p:pic>
        <p:nvPicPr>
          <p:cNvPr id="105477" name="Immagine 5" descr="nei cerchi.BMP"/>
          <p:cNvPicPr>
            <a:picLocks noChangeAspect="1"/>
          </p:cNvPicPr>
          <p:nvPr/>
        </p:nvPicPr>
        <p:blipFill>
          <a:blip r:embed="rId4" cstate="print"/>
          <a:srcRect l="2620" r="1311"/>
          <a:stretch>
            <a:fillRect/>
          </a:stretch>
        </p:blipFill>
        <p:spPr bwMode="auto">
          <a:xfrm>
            <a:off x="4600458" y="764704"/>
            <a:ext cx="4508046" cy="2952328"/>
          </a:xfrm>
          <a:prstGeom prst="rect">
            <a:avLst/>
          </a:prstGeom>
          <a:noFill/>
          <a:ln w="9525">
            <a:noFill/>
            <a:miter lim="800000"/>
            <a:headEnd/>
            <a:tailEnd/>
          </a:ln>
        </p:spPr>
      </p:pic>
      <p:sp>
        <p:nvSpPr>
          <p:cNvPr id="105478" name="CasellaDiTesto 6"/>
          <p:cNvSpPr txBox="1">
            <a:spLocks noChangeArrowheads="1"/>
          </p:cNvSpPr>
          <p:nvPr/>
        </p:nvSpPr>
        <p:spPr bwMode="auto">
          <a:xfrm>
            <a:off x="2339752" y="2636912"/>
            <a:ext cx="4464496" cy="954107"/>
          </a:xfrm>
          <a:prstGeom prst="rect">
            <a:avLst/>
          </a:prstGeom>
          <a:solidFill>
            <a:srgbClr val="C00000"/>
          </a:solidFill>
          <a:ln w="9525">
            <a:noFill/>
            <a:miter lim="800000"/>
            <a:headEnd/>
            <a:tailEnd/>
          </a:ln>
        </p:spPr>
        <p:txBody>
          <a:bodyPr wrap="square">
            <a:spAutoFit/>
          </a:bodyPr>
          <a:lstStyle/>
          <a:p>
            <a:pPr algn="ctr"/>
            <a:r>
              <a:rPr lang="it-IT" sz="2800" b="1" dirty="0" smtClean="0">
                <a:solidFill>
                  <a:srgbClr val="FFFF00"/>
                </a:solidFill>
                <a:latin typeface="Tahoma" pitchFamily="34" charset="0"/>
                <a:cs typeface="Tahoma" pitchFamily="34" charset="0"/>
              </a:rPr>
              <a:t>Quali sono importanti?</a:t>
            </a:r>
          </a:p>
          <a:p>
            <a:pPr algn="ctr"/>
            <a:r>
              <a:rPr lang="it-IT" sz="2800" b="1" dirty="0" smtClean="0">
                <a:solidFill>
                  <a:srgbClr val="FFFF00"/>
                </a:solidFill>
                <a:latin typeface="Tahoma" pitchFamily="34" charset="0"/>
                <a:cs typeface="Tahoma" pitchFamily="34" charset="0"/>
              </a:rPr>
              <a:t>In che ordine?</a:t>
            </a:r>
            <a:endParaRPr lang="it-IT" sz="2800" b="1" dirty="0">
              <a:solidFill>
                <a:srgbClr val="FFFF00"/>
              </a:solidFill>
              <a:latin typeface="Tahoma" pitchFamily="34" charset="0"/>
              <a:cs typeface="Tahoma" pitchFamily="34" charset="0"/>
            </a:endParaRPr>
          </a:p>
        </p:txBody>
      </p:sp>
      <p:pic>
        <p:nvPicPr>
          <p:cNvPr id="7" name="Immagine 6" descr="vescica ahi!.png"/>
          <p:cNvPicPr>
            <a:picLocks noChangeAspect="1"/>
          </p:cNvPicPr>
          <p:nvPr/>
        </p:nvPicPr>
        <p:blipFill>
          <a:blip r:embed="rId5" cstate="print"/>
          <a:srcRect t="6693" b="5423"/>
          <a:stretch>
            <a:fillRect/>
          </a:stretch>
        </p:blipFill>
        <p:spPr>
          <a:xfrm>
            <a:off x="6168277" y="3861048"/>
            <a:ext cx="2508179" cy="2924944"/>
          </a:xfrm>
          <a:prstGeom prst="rect">
            <a:avLst/>
          </a:prstGeom>
        </p:spPr>
      </p:pic>
      <p:sp>
        <p:nvSpPr>
          <p:cNvPr id="8" name="Rectangle 3"/>
          <p:cNvSpPr txBox="1">
            <a:spLocks noChangeArrowheads="1"/>
          </p:cNvSpPr>
          <p:nvPr/>
        </p:nvSpPr>
        <p:spPr bwMode="auto">
          <a:xfrm>
            <a:off x="395536" y="4941168"/>
            <a:ext cx="5688632" cy="1728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534988" marR="0" lvl="0" indent="-534988" algn="l" defTabSz="914400" rtl="0" eaLnBrk="1" fontAlgn="base" latinLnBrk="0" hangingPunct="1">
              <a:lnSpc>
                <a:spcPct val="100000"/>
              </a:lnSpc>
              <a:spcBef>
                <a:spcPct val="20000"/>
              </a:spcBef>
              <a:spcAft>
                <a:spcPct val="0"/>
              </a:spcAft>
              <a:buClr>
                <a:srgbClr val="FFFF00"/>
              </a:buClr>
              <a:buSzTx/>
              <a:buFont typeface="Wingdings" pitchFamily="2" charset="2"/>
              <a:buChar char="Ø"/>
              <a:tabLst/>
              <a:defRPr/>
            </a:pPr>
            <a:r>
              <a:rPr kumimoji="0" lang="it-IT" sz="2600" b="0" i="0" u="none" strike="noStrike" kern="0" cap="none" spc="0" normalizeH="0" baseline="0" noProof="0" dirty="0" smtClean="0">
                <a:ln>
                  <a:noFill/>
                </a:ln>
                <a:solidFill>
                  <a:srgbClr val="FF9999"/>
                </a:solidFill>
                <a:effectLst/>
                <a:uLnTx/>
                <a:uFillTx/>
                <a:latin typeface="+mn-lt"/>
                <a:ea typeface="+mn-ea"/>
                <a:cs typeface="+mn-cs"/>
              </a:rPr>
              <a:t>Gestire la vescica</a:t>
            </a:r>
          </a:p>
          <a:p>
            <a:pPr marL="534988" marR="0" lvl="0" indent="-534988" algn="l" defTabSz="914400" rtl="0" eaLnBrk="1" fontAlgn="base" latinLnBrk="0" hangingPunct="1">
              <a:lnSpc>
                <a:spcPct val="100000"/>
              </a:lnSpc>
              <a:spcBef>
                <a:spcPct val="20000"/>
              </a:spcBef>
              <a:spcAft>
                <a:spcPct val="0"/>
              </a:spcAft>
              <a:buClr>
                <a:srgbClr val="FFFF00"/>
              </a:buClr>
              <a:buSzTx/>
              <a:buFont typeface="Wingdings" pitchFamily="2" charset="2"/>
              <a:buChar char="Ø"/>
              <a:tabLst/>
              <a:defRPr/>
            </a:pPr>
            <a:r>
              <a:rPr kumimoji="0" lang="it-IT" sz="2600" b="0" i="0" u="none" strike="noStrike" kern="0" cap="none" spc="0" normalizeH="0" baseline="0" noProof="0" dirty="0" smtClean="0">
                <a:ln>
                  <a:noFill/>
                </a:ln>
                <a:solidFill>
                  <a:srgbClr val="FF9999"/>
                </a:solidFill>
                <a:effectLst/>
                <a:uLnTx/>
                <a:uFillTx/>
                <a:latin typeface="+mn-lt"/>
                <a:ea typeface="+mn-ea"/>
                <a:cs typeface="+mn-cs"/>
              </a:rPr>
              <a:t>Alimentarsi / digerire</a:t>
            </a:r>
          </a:p>
          <a:p>
            <a:pPr marL="534988" marR="0" lvl="0" indent="-534988" algn="l" defTabSz="914400" rtl="0" eaLnBrk="1" fontAlgn="base" latinLnBrk="0" hangingPunct="1">
              <a:lnSpc>
                <a:spcPct val="100000"/>
              </a:lnSpc>
              <a:spcBef>
                <a:spcPct val="20000"/>
              </a:spcBef>
              <a:spcAft>
                <a:spcPct val="0"/>
              </a:spcAft>
              <a:buClr>
                <a:srgbClr val="FFFF00"/>
              </a:buClr>
              <a:buSzTx/>
              <a:buFont typeface="Wingdings" pitchFamily="2" charset="2"/>
              <a:buChar char="Ø"/>
              <a:tabLst/>
              <a:defRPr/>
            </a:pPr>
            <a:r>
              <a:rPr kumimoji="0" lang="it-IT" sz="2600" b="0" i="0" u="none" strike="noStrike" kern="0" cap="none" spc="0" normalizeH="0" baseline="0" noProof="0" dirty="0" smtClean="0">
                <a:ln>
                  <a:noFill/>
                </a:ln>
                <a:solidFill>
                  <a:srgbClr val="FF9999"/>
                </a:solidFill>
                <a:effectLst/>
                <a:uLnTx/>
                <a:uFillTx/>
                <a:latin typeface="+mn-lt"/>
                <a:ea typeface="+mn-ea"/>
                <a:cs typeface="+mn-cs"/>
              </a:rPr>
              <a:t>Respirare </a:t>
            </a:r>
          </a:p>
        </p:txBody>
      </p:sp>
      <p:sp>
        <p:nvSpPr>
          <p:cNvPr id="103426" name="Rectangle 2"/>
          <p:cNvSpPr>
            <a:spLocks noGrp="1" noChangeArrowheads="1"/>
          </p:cNvSpPr>
          <p:nvPr>
            <p:ph type="title"/>
          </p:nvPr>
        </p:nvSpPr>
        <p:spPr>
          <a:xfrm>
            <a:off x="73834" y="-171399"/>
            <a:ext cx="9144000" cy="1152127"/>
          </a:xfrm>
          <a:solidFill>
            <a:schemeClr val="bg1"/>
          </a:solidFill>
        </p:spPr>
        <p:txBody>
          <a:bodyPr/>
          <a:lstStyle/>
          <a:p>
            <a:pPr eaLnBrk="1" hangingPunct="1"/>
            <a:r>
              <a:rPr lang="it-IT" sz="3200" dirty="0" smtClean="0">
                <a:solidFill>
                  <a:srgbClr val="66FF33"/>
                </a:solidFill>
              </a:rPr>
              <a:t>Attività e funzioni fisiologiche influenzate dalla postura:</a:t>
            </a:r>
          </a:p>
        </p:txBody>
      </p:sp>
      <p:sp>
        <p:nvSpPr>
          <p:cNvPr id="9" name="Rectangle 2"/>
          <p:cNvSpPr txBox="1">
            <a:spLocks noChangeArrowheads="1"/>
          </p:cNvSpPr>
          <p:nvPr/>
        </p:nvSpPr>
        <p:spPr bwMode="auto">
          <a:xfrm>
            <a:off x="107504" y="980728"/>
            <a:ext cx="4680520" cy="504056"/>
          </a:xfrm>
          <a:prstGeom prst="rect">
            <a:avLst/>
          </a:prstGeom>
          <a:solidFill>
            <a:schemeClr val="bg1"/>
          </a:solid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3200" b="0" i="0" u="none" strike="noStrike" kern="0" cap="none" spc="0" normalizeH="0" baseline="0" noProof="0" dirty="0" smtClean="0">
                <a:ln>
                  <a:noFill/>
                </a:ln>
                <a:solidFill>
                  <a:srgbClr val="66FF33"/>
                </a:solidFill>
                <a:effectLst/>
                <a:uLnTx/>
                <a:uFillTx/>
                <a:latin typeface="+mj-lt"/>
                <a:ea typeface="+mj-ea"/>
                <a:cs typeface="+mj-cs"/>
              </a:rPr>
              <a:t>una lista promemoria</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5478"/>
                                        </p:tgtEl>
                                        <p:attrNameLst>
                                          <p:attrName>style.visibility</p:attrName>
                                        </p:attrNameLst>
                                      </p:cBhvr>
                                      <p:to>
                                        <p:strVal val="visible"/>
                                      </p:to>
                                    </p:set>
                                    <p:anim calcmode="lin" valueType="num">
                                      <p:cBhvr additive="base">
                                        <p:cTn id="23" dur="500" fill="hold"/>
                                        <p:tgtEl>
                                          <p:spTgt spid="105478"/>
                                        </p:tgtEl>
                                        <p:attrNameLst>
                                          <p:attrName>ppt_x</p:attrName>
                                        </p:attrNameLst>
                                      </p:cBhvr>
                                      <p:tavLst>
                                        <p:tav tm="0">
                                          <p:val>
                                            <p:strVal val="#ppt_x"/>
                                          </p:val>
                                        </p:tav>
                                        <p:tav tm="100000">
                                          <p:val>
                                            <p:strVal val="#ppt_x"/>
                                          </p:val>
                                        </p:tav>
                                      </p:tavLst>
                                    </p:anim>
                                    <p:anim calcmode="lin" valueType="num">
                                      <p:cBhvr additive="base">
                                        <p:cTn id="24" dur="500" fill="hold"/>
                                        <p:tgtEl>
                                          <p:spTgt spid="1054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105478" grpId="0" animBg="1"/>
      <p:bldP spid="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32"/>
          <p:cNvSpPr>
            <a:spLocks noGrp="1" noChangeArrowheads="1"/>
          </p:cNvSpPr>
          <p:nvPr>
            <p:ph type="sldNum" sz="quarter" idx="12"/>
          </p:nvPr>
        </p:nvSpPr>
        <p:spPr/>
        <p:txBody>
          <a:bodyPr/>
          <a:lstStyle/>
          <a:p>
            <a:pPr>
              <a:defRPr/>
            </a:pPr>
            <a:fld id="{CCFBD2F2-F788-4C41-A60B-75DD6A4A0521}" type="slidenum">
              <a:rPr lang="it-IT" smtClean="0"/>
              <a:pPr>
                <a:defRPr/>
              </a:pPr>
              <a:t>21</a:t>
            </a:fld>
            <a:endParaRPr lang="it-IT" smtClean="0"/>
          </a:p>
        </p:txBody>
      </p:sp>
      <p:sp>
        <p:nvSpPr>
          <p:cNvPr id="104451" name="Rectangle 4"/>
          <p:cNvSpPr>
            <a:spLocks noGrp="1" noChangeArrowheads="1"/>
          </p:cNvSpPr>
          <p:nvPr>
            <p:ph type="ctrTitle"/>
          </p:nvPr>
        </p:nvSpPr>
        <p:spPr>
          <a:xfrm>
            <a:off x="285750" y="928688"/>
            <a:ext cx="8572500" cy="1990725"/>
          </a:xfrm>
        </p:spPr>
        <p:txBody>
          <a:bodyPr/>
          <a:lstStyle/>
          <a:p>
            <a:r>
              <a:rPr lang="it-IT" b="1" smtClean="0">
                <a:solidFill>
                  <a:srgbClr val="FFFF00"/>
                </a:solidFill>
              </a:rPr>
              <a:t>La valutazione fisica per la postura seduta</a:t>
            </a:r>
          </a:p>
        </p:txBody>
      </p:sp>
      <p:sp>
        <p:nvSpPr>
          <p:cNvPr id="158725" name="Rectangle 5"/>
          <p:cNvSpPr>
            <a:spLocks noGrp="1" noChangeArrowheads="1"/>
          </p:cNvSpPr>
          <p:nvPr>
            <p:ph type="subTitle" idx="1"/>
          </p:nvPr>
        </p:nvSpPr>
        <p:spPr>
          <a:xfrm>
            <a:off x="428625" y="3214688"/>
            <a:ext cx="8429625" cy="2786062"/>
          </a:xfrm>
        </p:spPr>
        <p:txBody>
          <a:bodyPr/>
          <a:lstStyle/>
          <a:p>
            <a:pPr marL="533400" indent="-533400" algn="l">
              <a:buClr>
                <a:srgbClr val="FF0000"/>
              </a:buClr>
              <a:buFont typeface="Wingdings" pitchFamily="2" charset="2"/>
              <a:buChar char="Ø"/>
            </a:pPr>
            <a:r>
              <a:rPr lang="it-IT" sz="2800" b="1" dirty="0" smtClean="0"/>
              <a:t>Valutare l’equilibrio da seduto</a:t>
            </a:r>
          </a:p>
          <a:p>
            <a:pPr marL="533400" indent="-533400" algn="l">
              <a:buClr>
                <a:srgbClr val="FF0000"/>
              </a:buClr>
              <a:buFont typeface="Wingdings" pitchFamily="2" charset="2"/>
              <a:buChar char="Ø"/>
            </a:pPr>
            <a:r>
              <a:rPr lang="it-IT" sz="2800" b="1" dirty="0" smtClean="0"/>
              <a:t>Rilevare le misure anatomiche utili</a:t>
            </a:r>
          </a:p>
          <a:p>
            <a:pPr marL="533400" indent="-533400" algn="l">
              <a:buClr>
                <a:srgbClr val="FF0000"/>
              </a:buClr>
              <a:buFont typeface="Wingdings" pitchFamily="2" charset="2"/>
              <a:buChar char="Ø"/>
            </a:pPr>
            <a:r>
              <a:rPr lang="it-IT" sz="2800" b="1" dirty="0" smtClean="0"/>
              <a:t>Valutare la mobilità passiva pertinente</a:t>
            </a:r>
          </a:p>
          <a:p>
            <a:pPr marL="533400" indent="-533400" algn="l">
              <a:buClr>
                <a:srgbClr val="FF0000"/>
              </a:buClr>
              <a:buFont typeface="Wingdings" pitchFamily="2" charset="2"/>
              <a:buChar char="Ø"/>
            </a:pPr>
            <a:r>
              <a:rPr lang="it-IT" sz="2800" b="1" dirty="0" smtClean="0"/>
              <a:t>Controllare la pelle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5">
                                            <p:txEl>
                                              <p:pRg st="0" end="0"/>
                                            </p:txEl>
                                          </p:spTgt>
                                        </p:tgtEl>
                                        <p:attrNameLst>
                                          <p:attrName>style.visibility</p:attrName>
                                        </p:attrNameLst>
                                      </p:cBhvr>
                                      <p:to>
                                        <p:strVal val="visible"/>
                                      </p:to>
                                    </p:set>
                                    <p:anim calcmode="lin" valueType="num">
                                      <p:cBhvr additive="base">
                                        <p:cTn id="7" dur="500" fill="hold"/>
                                        <p:tgtEl>
                                          <p:spTgt spid="1587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8725">
                                            <p:txEl>
                                              <p:pRg st="1" end="1"/>
                                            </p:txEl>
                                          </p:spTgt>
                                        </p:tgtEl>
                                        <p:attrNameLst>
                                          <p:attrName>style.visibility</p:attrName>
                                        </p:attrNameLst>
                                      </p:cBhvr>
                                      <p:to>
                                        <p:strVal val="visible"/>
                                      </p:to>
                                    </p:set>
                                    <p:anim calcmode="lin" valueType="num">
                                      <p:cBhvr additive="base">
                                        <p:cTn id="13" dur="500" fill="hold"/>
                                        <p:tgtEl>
                                          <p:spTgt spid="1587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8725">
                                            <p:txEl>
                                              <p:pRg st="2" end="2"/>
                                            </p:txEl>
                                          </p:spTgt>
                                        </p:tgtEl>
                                        <p:attrNameLst>
                                          <p:attrName>style.visibility</p:attrName>
                                        </p:attrNameLst>
                                      </p:cBhvr>
                                      <p:to>
                                        <p:strVal val="visible"/>
                                      </p:to>
                                    </p:set>
                                    <p:anim calcmode="lin" valueType="num">
                                      <p:cBhvr additive="base">
                                        <p:cTn id="19" dur="500" fill="hold"/>
                                        <p:tgtEl>
                                          <p:spTgt spid="15872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87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8725">
                                            <p:txEl>
                                              <p:pRg st="3" end="3"/>
                                            </p:txEl>
                                          </p:spTgt>
                                        </p:tgtEl>
                                        <p:attrNameLst>
                                          <p:attrName>style.visibility</p:attrName>
                                        </p:attrNameLst>
                                      </p:cBhvr>
                                      <p:to>
                                        <p:strVal val="visible"/>
                                      </p:to>
                                    </p:set>
                                    <p:anim calcmode="lin" valueType="num">
                                      <p:cBhvr additive="base">
                                        <p:cTn id="25" dur="500" fill="hold"/>
                                        <p:tgtEl>
                                          <p:spTgt spid="15872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872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CasellaDiTesto 4"/>
          <p:cNvSpPr txBox="1">
            <a:spLocks noChangeArrowheads="1"/>
          </p:cNvSpPr>
          <p:nvPr/>
        </p:nvSpPr>
        <p:spPr bwMode="auto">
          <a:xfrm>
            <a:off x="-36512" y="5805264"/>
            <a:ext cx="5024709" cy="461665"/>
          </a:xfrm>
          <a:prstGeom prst="rect">
            <a:avLst/>
          </a:prstGeom>
          <a:solidFill>
            <a:schemeClr val="bg1">
              <a:lumMod val="85000"/>
              <a:lumOff val="15000"/>
            </a:schemeClr>
          </a:solidFill>
          <a:ln w="9525">
            <a:noFill/>
            <a:miter lim="800000"/>
            <a:headEnd/>
            <a:tailEnd/>
          </a:ln>
        </p:spPr>
        <p:txBody>
          <a:bodyPr wrap="none">
            <a:spAutoFit/>
          </a:bodyPr>
          <a:lstStyle/>
          <a:p>
            <a:pPr marL="261938" indent="-261938"/>
            <a:r>
              <a:rPr lang="it-IT" dirty="0" smtClean="0">
                <a:solidFill>
                  <a:srgbClr val="FFFF00"/>
                </a:solidFill>
                <a:latin typeface="Tahoma" pitchFamily="34" charset="0"/>
                <a:cs typeface="Tahoma" pitchFamily="34" charset="0"/>
              </a:rPr>
              <a:t>Di passaggio, possiamo chiederci: </a:t>
            </a:r>
            <a:endParaRPr lang="it-IT" dirty="0">
              <a:solidFill>
                <a:srgbClr val="FFFF00"/>
              </a:solidFill>
              <a:latin typeface="Tahoma" pitchFamily="34" charset="0"/>
              <a:cs typeface="Tahoma" pitchFamily="34" charset="0"/>
            </a:endParaRPr>
          </a:p>
        </p:txBody>
      </p:sp>
      <p:sp>
        <p:nvSpPr>
          <p:cNvPr id="37890" name="Rectangle 2"/>
          <p:cNvSpPr>
            <a:spLocks noGrp="1" noChangeArrowheads="1"/>
          </p:cNvSpPr>
          <p:nvPr>
            <p:ph type="title"/>
          </p:nvPr>
        </p:nvSpPr>
        <p:spPr>
          <a:xfrm>
            <a:off x="214313" y="0"/>
            <a:ext cx="8643937" cy="857250"/>
          </a:xfrm>
        </p:spPr>
        <p:txBody>
          <a:bodyPr>
            <a:normAutofit fontScale="90000"/>
          </a:bodyPr>
          <a:lstStyle/>
          <a:p>
            <a:pPr algn="ctr" eaLnBrk="1" hangingPunct="1">
              <a:defRPr/>
            </a:pPr>
            <a:r>
              <a:rPr lang="it-IT" sz="4000" b="1" dirty="0" smtClean="0">
                <a:solidFill>
                  <a:srgbClr val="66FF33"/>
                </a:solidFill>
              </a:rPr>
              <a:t>Valutare l’equilibrio da seduto</a:t>
            </a:r>
          </a:p>
        </p:txBody>
      </p:sp>
      <p:sp>
        <p:nvSpPr>
          <p:cNvPr id="28675" name="Rectangle 3"/>
          <p:cNvSpPr>
            <a:spLocks noGrp="1" noChangeArrowheads="1"/>
          </p:cNvSpPr>
          <p:nvPr>
            <p:ph type="body" idx="1"/>
          </p:nvPr>
        </p:nvSpPr>
        <p:spPr>
          <a:xfrm>
            <a:off x="109983" y="1071563"/>
            <a:ext cx="8926513" cy="5572125"/>
          </a:xfrm>
        </p:spPr>
        <p:txBody>
          <a:bodyPr/>
          <a:lstStyle/>
          <a:p>
            <a:pPr marL="357188" indent="-357188" eaLnBrk="1" hangingPunct="1">
              <a:buClr>
                <a:srgbClr val="FFFF00"/>
              </a:buClr>
              <a:buSzTx/>
              <a:buFont typeface="Wingdings" pitchFamily="2" charset="2"/>
              <a:buChar char="Ø"/>
            </a:pPr>
            <a:r>
              <a:rPr lang="it-IT" sz="2400" dirty="0" smtClean="0"/>
              <a:t>Serve a stimare le necessità di sostenere il tronco</a:t>
            </a:r>
          </a:p>
          <a:p>
            <a:pPr marL="357188" indent="-357188" eaLnBrk="1" hangingPunct="1">
              <a:buClr>
                <a:srgbClr val="FFFF00"/>
              </a:buClr>
              <a:buSzTx/>
              <a:buFont typeface="Wingdings" pitchFamily="2" charset="2"/>
              <a:buChar char="Ø"/>
            </a:pPr>
            <a:r>
              <a:rPr lang="it-IT" sz="2400" dirty="0" smtClean="0"/>
              <a:t>Si può valutare da seduto su una superficie stabile, con i piedi ben appoggiati.  </a:t>
            </a:r>
          </a:p>
          <a:p>
            <a:pPr marL="357188" indent="-357188" eaLnBrk="1" hangingPunct="1">
              <a:buClr>
                <a:srgbClr val="FFFF00"/>
              </a:buClr>
              <a:buSzTx/>
              <a:buFont typeface="Wingdings" pitchFamily="2" charset="2"/>
              <a:buChar char="Ø"/>
            </a:pPr>
            <a:r>
              <a:rPr lang="it-IT" sz="2400" dirty="0" smtClean="0"/>
              <a:t>Definiamo 3 livelli:</a:t>
            </a:r>
          </a:p>
          <a:p>
            <a:pPr marL="889000" lvl="1" indent="-444500" eaLnBrk="1" hangingPunct="1">
              <a:buClr>
                <a:srgbClr val="FFFF00"/>
              </a:buClr>
              <a:buSzPct val="108000"/>
              <a:buFont typeface="Wingdings" pitchFamily="2" charset="2"/>
              <a:buAutoNum type="arabicPeriod"/>
            </a:pPr>
            <a:r>
              <a:rPr lang="it-IT" sz="2400" b="1" dirty="0" smtClean="0"/>
              <a:t>Buono</a:t>
            </a:r>
            <a:r>
              <a:rPr lang="it-IT" sz="2400" dirty="0" smtClean="0"/>
              <a:t>: siede da solo senza aiutarsi con gli arti superiori</a:t>
            </a:r>
          </a:p>
          <a:p>
            <a:pPr marL="889000" lvl="1" indent="-444500" eaLnBrk="1" hangingPunct="1">
              <a:buClr>
                <a:srgbClr val="FFFF00"/>
              </a:buClr>
              <a:buSzPct val="108000"/>
              <a:buFont typeface="Wingdings" pitchFamily="2" charset="2"/>
              <a:buAutoNum type="arabicPeriod"/>
            </a:pPr>
            <a:r>
              <a:rPr lang="it-IT" sz="2400" b="1" dirty="0" smtClean="0"/>
              <a:t>Discreto</a:t>
            </a:r>
            <a:r>
              <a:rPr lang="it-IT" sz="2400" dirty="0" smtClean="0"/>
              <a:t>: siede da solo con aiuto degli arti superiori</a:t>
            </a:r>
          </a:p>
          <a:p>
            <a:pPr marL="889000" lvl="1" indent="-444500" eaLnBrk="1" hangingPunct="1">
              <a:buClr>
                <a:srgbClr val="FFFF00"/>
              </a:buClr>
              <a:buSzPct val="108000"/>
              <a:buFont typeface="Wingdings" pitchFamily="2" charset="2"/>
              <a:buAutoNum type="arabicPeriod"/>
            </a:pPr>
            <a:r>
              <a:rPr lang="it-IT" sz="2400" b="1" dirty="0" smtClean="0"/>
              <a:t>Non autonomo</a:t>
            </a:r>
            <a:r>
              <a:rPr lang="it-IT" sz="2400" dirty="0" smtClean="0"/>
              <a:t>:</a:t>
            </a:r>
            <a:r>
              <a:rPr lang="it-IT" sz="2400" b="1" dirty="0" smtClean="0"/>
              <a:t> </a:t>
            </a:r>
            <a:r>
              <a:rPr lang="it-IT" sz="2400" dirty="0" smtClean="0"/>
              <a:t>ha bisogno di essere sostenuto</a:t>
            </a:r>
          </a:p>
          <a:p>
            <a:pPr marL="1260475" lvl="2" indent="-271463" eaLnBrk="1" hangingPunct="1">
              <a:buClr>
                <a:srgbClr val="FFFF00"/>
              </a:buClr>
            </a:pPr>
            <a:r>
              <a:rPr lang="it-IT" dirty="0" smtClean="0"/>
              <a:t>Al tronco</a:t>
            </a:r>
          </a:p>
          <a:p>
            <a:pPr marL="1260475" lvl="2" indent="-271463" eaLnBrk="1" hangingPunct="1">
              <a:buClr>
                <a:srgbClr val="FFFF00"/>
              </a:buClr>
            </a:pPr>
            <a:r>
              <a:rPr lang="it-IT" dirty="0" smtClean="0"/>
              <a:t>Anche al capo</a:t>
            </a:r>
          </a:p>
        </p:txBody>
      </p:sp>
      <p:sp>
        <p:nvSpPr>
          <p:cNvPr id="105476" name="Segnaposto numero diapositiva 3"/>
          <p:cNvSpPr>
            <a:spLocks noGrp="1"/>
          </p:cNvSpPr>
          <p:nvPr>
            <p:ph type="sldNum" sz="quarter" idx="12"/>
          </p:nvPr>
        </p:nvSpPr>
        <p:spPr/>
        <p:txBody>
          <a:bodyPr/>
          <a:lstStyle/>
          <a:p>
            <a:pPr>
              <a:defRPr/>
            </a:pPr>
            <a:fld id="{90F696E9-F6A2-49A4-B3CB-5562FF88E9D0}" type="slidenum">
              <a:rPr lang="it-IT" smtClean="0"/>
              <a:pPr>
                <a:defRPr/>
              </a:pPr>
              <a:t>22</a:t>
            </a:fld>
            <a:endParaRPr lang="it-IT" smtClean="0"/>
          </a:p>
        </p:txBody>
      </p:sp>
      <p:sp>
        <p:nvSpPr>
          <p:cNvPr id="107525" name="CasellaDiTesto 4"/>
          <p:cNvSpPr txBox="1">
            <a:spLocks noChangeArrowheads="1"/>
          </p:cNvSpPr>
          <p:nvPr/>
        </p:nvSpPr>
        <p:spPr bwMode="auto">
          <a:xfrm>
            <a:off x="4658562" y="5027692"/>
            <a:ext cx="4089902" cy="1569660"/>
          </a:xfrm>
          <a:prstGeom prst="rect">
            <a:avLst/>
          </a:prstGeom>
          <a:solidFill>
            <a:schemeClr val="bg1">
              <a:lumMod val="85000"/>
              <a:lumOff val="15000"/>
            </a:schemeClr>
          </a:solidFill>
          <a:ln w="9525">
            <a:noFill/>
            <a:miter lim="800000"/>
            <a:headEnd/>
            <a:tailEnd/>
          </a:ln>
        </p:spPr>
        <p:txBody>
          <a:bodyPr wrap="none">
            <a:spAutoFit/>
          </a:bodyPr>
          <a:lstStyle/>
          <a:p>
            <a:pPr marL="261938" indent="-261938">
              <a:buFont typeface="Arial" charset="0"/>
              <a:buChar char="•"/>
            </a:pPr>
            <a:r>
              <a:rPr lang="it-IT" dirty="0">
                <a:solidFill>
                  <a:srgbClr val="FFFF00"/>
                </a:solidFill>
                <a:latin typeface="Tahoma" pitchFamily="34" charset="0"/>
                <a:cs typeface="Tahoma" pitchFamily="34" charset="0"/>
              </a:rPr>
              <a:t>Con che </a:t>
            </a:r>
            <a:r>
              <a:rPr lang="it-IT" dirty="0" smtClean="0">
                <a:solidFill>
                  <a:srgbClr val="FFFF00"/>
                </a:solidFill>
                <a:latin typeface="Tahoma" pitchFamily="34" charset="0"/>
                <a:cs typeface="Tahoma" pitchFamily="34" charset="0"/>
              </a:rPr>
              <a:t>inclinazione?</a:t>
            </a:r>
            <a:endParaRPr lang="it-IT" dirty="0">
              <a:solidFill>
                <a:srgbClr val="FFFF00"/>
              </a:solidFill>
              <a:latin typeface="Tahoma" pitchFamily="34" charset="0"/>
              <a:cs typeface="Tahoma" pitchFamily="34" charset="0"/>
            </a:endParaRPr>
          </a:p>
          <a:p>
            <a:pPr marL="261938" indent="-261938">
              <a:buFont typeface="Arial" charset="0"/>
              <a:buChar char="•"/>
            </a:pPr>
            <a:r>
              <a:rPr lang="it-IT" dirty="0" smtClean="0">
                <a:solidFill>
                  <a:srgbClr val="FFFF00"/>
                </a:solidFill>
                <a:latin typeface="Tahoma" pitchFamily="34" charset="0"/>
                <a:cs typeface="Tahoma" pitchFamily="34" charset="0"/>
              </a:rPr>
              <a:t>Sosteniamo anche </a:t>
            </a:r>
            <a:r>
              <a:rPr lang="it-IT" dirty="0">
                <a:solidFill>
                  <a:srgbClr val="FFFF00"/>
                </a:solidFill>
                <a:latin typeface="Tahoma" pitchFamily="34" charset="0"/>
                <a:cs typeface="Tahoma" pitchFamily="34" charset="0"/>
              </a:rPr>
              <a:t>di lato? </a:t>
            </a:r>
          </a:p>
          <a:p>
            <a:pPr marL="261938" indent="-261938">
              <a:buFont typeface="Arial" charset="0"/>
              <a:buChar char="•"/>
            </a:pPr>
            <a:r>
              <a:rPr lang="it-IT" dirty="0">
                <a:solidFill>
                  <a:srgbClr val="FFFF00"/>
                </a:solidFill>
                <a:latin typeface="Tahoma" pitchFamily="34" charset="0"/>
                <a:cs typeface="Tahoma" pitchFamily="34" charset="0"/>
              </a:rPr>
              <a:t>Anche davanti?</a:t>
            </a:r>
          </a:p>
          <a:p>
            <a:pPr marL="261938" indent="-261938">
              <a:buFont typeface="Arial" charset="0"/>
              <a:buChar char="•"/>
            </a:pPr>
            <a:r>
              <a:rPr lang="it-IT" dirty="0" smtClean="0">
                <a:solidFill>
                  <a:srgbClr val="FFFF00"/>
                </a:solidFill>
                <a:latin typeface="Tahoma" pitchFamily="34" charset="0"/>
                <a:cs typeface="Tahoma" pitchFamily="34" charset="0"/>
              </a:rPr>
              <a:t>Con quanta forza</a:t>
            </a:r>
            <a:r>
              <a:rPr lang="it-IT" dirty="0">
                <a:solidFill>
                  <a:srgbClr val="FFFF00"/>
                </a:solidFill>
                <a:latin typeface="Tahoma" pitchFamily="34" charset="0"/>
                <a:cs typeface="Tahoma" pitchFamily="34" charset="0"/>
              </a:rPr>
              <a:t>?</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8675">
                                            <p:txEl>
                                              <p:pRg st="4" end="4"/>
                                            </p:txEl>
                                          </p:spTgt>
                                        </p:tgtEl>
                                        <p:attrNameLst>
                                          <p:attrName>style.visibility</p:attrName>
                                        </p:attrNameLst>
                                      </p:cBhvr>
                                      <p:to>
                                        <p:strVal val="visible"/>
                                      </p:to>
                                    </p:set>
                                    <p:anim calcmode="lin" valueType="num">
                                      <p:cBhvr additive="base">
                                        <p:cTn id="29"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67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8675">
                                            <p:txEl>
                                              <p:pRg st="5" end="5"/>
                                            </p:txEl>
                                          </p:spTgt>
                                        </p:tgtEl>
                                        <p:attrNameLst>
                                          <p:attrName>style.visibility</p:attrName>
                                        </p:attrNameLst>
                                      </p:cBhvr>
                                      <p:to>
                                        <p:strVal val="visible"/>
                                      </p:to>
                                    </p:set>
                                    <p:anim calcmode="lin" valueType="num">
                                      <p:cBhvr additive="base">
                                        <p:cTn id="33"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867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 calcmode="lin" valueType="num">
                                      <p:cBhvr additive="base">
                                        <p:cTn id="37"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8675">
                                            <p:txEl>
                                              <p:pRg st="7" end="7"/>
                                            </p:txEl>
                                          </p:spTgt>
                                        </p:tgtEl>
                                        <p:attrNameLst>
                                          <p:attrName>style.visibility</p:attrName>
                                        </p:attrNameLst>
                                      </p:cBhvr>
                                      <p:to>
                                        <p:strVal val="visible"/>
                                      </p:to>
                                    </p:set>
                                    <p:anim calcmode="lin" valueType="num">
                                      <p:cBhvr additive="base">
                                        <p:cTn id="41" dur="5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86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7525"/>
                                        </p:tgtEl>
                                        <p:attrNameLst>
                                          <p:attrName>style.visibility</p:attrName>
                                        </p:attrNameLst>
                                      </p:cBhvr>
                                      <p:to>
                                        <p:strVal val="visible"/>
                                      </p:to>
                                    </p:set>
                                    <p:anim calcmode="lin" valueType="num">
                                      <p:cBhvr additive="base">
                                        <p:cTn id="47" dur="500" fill="hold"/>
                                        <p:tgtEl>
                                          <p:spTgt spid="107525"/>
                                        </p:tgtEl>
                                        <p:attrNameLst>
                                          <p:attrName>ppt_x</p:attrName>
                                        </p:attrNameLst>
                                      </p:cBhvr>
                                      <p:tavLst>
                                        <p:tav tm="0">
                                          <p:val>
                                            <p:strVal val="#ppt_x"/>
                                          </p:val>
                                        </p:tav>
                                        <p:tav tm="100000">
                                          <p:val>
                                            <p:strVal val="#ppt_x"/>
                                          </p:val>
                                        </p:tav>
                                      </p:tavLst>
                                    </p:anim>
                                    <p:anim calcmode="lin" valueType="num">
                                      <p:cBhvr additive="base">
                                        <p:cTn id="48" dur="500" fill="hold"/>
                                        <p:tgtEl>
                                          <p:spTgt spid="1075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752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4644008" y="2226344"/>
            <a:ext cx="4427984" cy="4524315"/>
          </a:xfrm>
          <a:prstGeom prst="rect">
            <a:avLst/>
          </a:prstGeom>
          <a:noFill/>
          <a:ln w="9525">
            <a:noFill/>
            <a:miter lim="800000"/>
            <a:headEnd/>
            <a:tailEnd/>
          </a:ln>
        </p:spPr>
        <p:txBody>
          <a:bodyPr wrap="square">
            <a:spAutoFit/>
          </a:bodyPr>
          <a:lstStyle/>
          <a:p>
            <a:pPr fontAlgn="auto">
              <a:spcBef>
                <a:spcPts val="0"/>
              </a:spcBef>
              <a:spcAft>
                <a:spcPts val="0"/>
              </a:spcAft>
              <a:defRPr/>
            </a:pPr>
            <a:r>
              <a:rPr lang="it-IT" kern="0" dirty="0">
                <a:solidFill>
                  <a:srgbClr val="00FF00"/>
                </a:solidFill>
                <a:latin typeface="Tahoma" pitchFamily="34" charset="0"/>
                <a:cs typeface="+mn-cs"/>
              </a:rPr>
              <a:t>Note:</a:t>
            </a:r>
          </a:p>
          <a:p>
            <a:pPr marL="271463" indent="-271463" fontAlgn="auto">
              <a:spcBef>
                <a:spcPts val="0"/>
              </a:spcBef>
              <a:spcAft>
                <a:spcPts val="0"/>
              </a:spcAft>
              <a:buFont typeface="Arial" pitchFamily="34" charset="0"/>
              <a:buChar char="•"/>
              <a:defRPr/>
            </a:pPr>
            <a:r>
              <a:rPr lang="it-IT" kern="0" dirty="0">
                <a:solidFill>
                  <a:srgbClr val="FFFF00"/>
                </a:solidFill>
                <a:latin typeface="Tahoma" pitchFamily="34" charset="0"/>
                <a:cs typeface="+mn-cs"/>
              </a:rPr>
              <a:t>La rilevazione </a:t>
            </a:r>
            <a:r>
              <a:rPr lang="it-IT" u="sng" kern="0" dirty="0">
                <a:solidFill>
                  <a:srgbClr val="FFFF00"/>
                </a:solidFill>
                <a:latin typeface="Tahoma" pitchFamily="34" charset="0"/>
                <a:cs typeface="+mn-cs"/>
              </a:rPr>
              <a:t>da seduto </a:t>
            </a:r>
            <a:r>
              <a:rPr lang="it-IT" u="sng" kern="0" dirty="0" smtClean="0">
                <a:solidFill>
                  <a:srgbClr val="FFFF00"/>
                </a:solidFill>
                <a:latin typeface="Tahoma" pitchFamily="34" charset="0"/>
                <a:cs typeface="+mn-cs"/>
              </a:rPr>
              <a:t>(</a:t>
            </a:r>
            <a:r>
              <a:rPr lang="it-IT" kern="0" dirty="0" smtClean="0">
                <a:solidFill>
                  <a:srgbClr val="FFFF00"/>
                </a:solidFill>
                <a:latin typeface="Tahoma" pitchFamily="34" charset="0"/>
                <a:cs typeface="+mn-cs"/>
              </a:rPr>
              <a:t>meglio se in carrozzina</a:t>
            </a:r>
            <a:r>
              <a:rPr lang="it-IT" u="sng" kern="0" dirty="0" smtClean="0">
                <a:solidFill>
                  <a:srgbClr val="FFFF00"/>
                </a:solidFill>
                <a:latin typeface="Tahoma" pitchFamily="34" charset="0"/>
                <a:cs typeface="+mn-cs"/>
              </a:rPr>
              <a:t>)</a:t>
            </a:r>
            <a:r>
              <a:rPr lang="it-IT" kern="0" dirty="0" smtClean="0">
                <a:solidFill>
                  <a:srgbClr val="FFFF00"/>
                </a:solidFill>
                <a:latin typeface="Tahoma" pitchFamily="34" charset="0"/>
                <a:cs typeface="+mn-cs"/>
              </a:rPr>
              <a:t> </a:t>
            </a:r>
            <a:r>
              <a:rPr lang="it-IT" kern="0" dirty="0">
                <a:solidFill>
                  <a:srgbClr val="FFFF00"/>
                </a:solidFill>
                <a:latin typeface="Tahoma" pitchFamily="34" charset="0"/>
                <a:cs typeface="+mn-cs"/>
              </a:rPr>
              <a:t>dà misure molto più affidabili della rilevazione da sdraiato – soprattutto con persone “robuste”</a:t>
            </a:r>
          </a:p>
          <a:p>
            <a:pPr marL="271463" indent="-271463" fontAlgn="auto">
              <a:spcBef>
                <a:spcPts val="0"/>
              </a:spcBef>
              <a:spcAft>
                <a:spcPts val="0"/>
              </a:spcAft>
              <a:buFont typeface="Arial" pitchFamily="34" charset="0"/>
              <a:buChar char="•"/>
              <a:defRPr/>
            </a:pPr>
            <a:r>
              <a:rPr lang="it-IT" kern="0" dirty="0">
                <a:solidFill>
                  <a:srgbClr val="FFFFFF"/>
                </a:solidFill>
                <a:latin typeface="Tahoma" pitchFamily="34" charset="0"/>
                <a:cs typeface="+mn-cs"/>
              </a:rPr>
              <a:t>In caso di deformità gravi, le misurazioni </a:t>
            </a:r>
            <a:r>
              <a:rPr lang="it-IT" kern="0" dirty="0" smtClean="0">
                <a:solidFill>
                  <a:srgbClr val="FFFFFF"/>
                </a:solidFill>
                <a:latin typeface="Tahoma" pitchFamily="34" charset="0"/>
                <a:cs typeface="+mn-cs"/>
              </a:rPr>
              <a:t>servono a poco: è opportuno </a:t>
            </a:r>
            <a:r>
              <a:rPr lang="it-IT" kern="0" dirty="0">
                <a:solidFill>
                  <a:srgbClr val="FFFFFF"/>
                </a:solidFill>
                <a:latin typeface="Tahoma" pitchFamily="34" charset="0"/>
                <a:cs typeface="+mn-cs"/>
              </a:rPr>
              <a:t>integrarle con delle fotografie o rilevarle su calco</a:t>
            </a:r>
          </a:p>
        </p:txBody>
      </p:sp>
      <p:sp>
        <p:nvSpPr>
          <p:cNvPr id="3077" name="Segnaposto numero diapositiva 5"/>
          <p:cNvSpPr>
            <a:spLocks noGrp="1"/>
          </p:cNvSpPr>
          <p:nvPr>
            <p:ph type="sldNum" sz="quarter" idx="12"/>
          </p:nvPr>
        </p:nvSpPr>
        <p:spPr/>
        <p:txBody>
          <a:bodyPr/>
          <a:lstStyle/>
          <a:p>
            <a:pPr>
              <a:defRPr/>
            </a:pPr>
            <a:fld id="{1744D554-37C7-48A5-BEBC-1F6F788E2B2F}" type="slidenum">
              <a:rPr lang="it-IT" smtClean="0"/>
              <a:pPr>
                <a:defRPr/>
              </a:pPr>
              <a:t>23</a:t>
            </a:fld>
            <a:endParaRPr lang="it-IT" smtClean="0"/>
          </a:p>
        </p:txBody>
      </p:sp>
      <p:pic>
        <p:nvPicPr>
          <p:cNvPr id="7" name="Immagine 6" descr="misure tutte.JPG"/>
          <p:cNvPicPr>
            <a:picLocks noChangeAspect="1"/>
          </p:cNvPicPr>
          <p:nvPr/>
        </p:nvPicPr>
        <p:blipFill>
          <a:blip r:embed="rId3" cstate="print"/>
          <a:stretch>
            <a:fillRect/>
          </a:stretch>
        </p:blipFill>
        <p:spPr>
          <a:xfrm>
            <a:off x="35496" y="68731"/>
            <a:ext cx="4536504" cy="6744645"/>
          </a:xfrm>
          <a:prstGeom prst="rect">
            <a:avLst/>
          </a:prstGeom>
        </p:spPr>
      </p:pic>
      <p:sp>
        <p:nvSpPr>
          <p:cNvPr id="3075" name="Rectangle 2"/>
          <p:cNvSpPr>
            <a:spLocks noGrp="1" noChangeArrowheads="1"/>
          </p:cNvSpPr>
          <p:nvPr>
            <p:ph type="title"/>
          </p:nvPr>
        </p:nvSpPr>
        <p:spPr>
          <a:xfrm>
            <a:off x="4536504" y="-99392"/>
            <a:ext cx="4644008" cy="1268760"/>
          </a:xfrm>
          <a:noFill/>
        </p:spPr>
        <p:txBody>
          <a:bodyPr>
            <a:normAutofit/>
          </a:bodyPr>
          <a:lstStyle/>
          <a:p>
            <a:pPr algn="ctr" eaLnBrk="1" hangingPunct="1">
              <a:defRPr/>
            </a:pPr>
            <a:r>
              <a:rPr lang="it-IT" sz="3200" b="1" dirty="0" smtClean="0">
                <a:solidFill>
                  <a:srgbClr val="66FF33"/>
                </a:solidFill>
              </a:rPr>
              <a:t>Rilevare le misure anatomiche utili</a:t>
            </a:r>
          </a:p>
        </p:txBody>
      </p:sp>
      <p:sp>
        <p:nvSpPr>
          <p:cNvPr id="9" name="CasellaDiTesto 8"/>
          <p:cNvSpPr txBox="1"/>
          <p:nvPr/>
        </p:nvSpPr>
        <p:spPr>
          <a:xfrm>
            <a:off x="1835696" y="466219"/>
            <a:ext cx="2520280" cy="830997"/>
          </a:xfrm>
          <a:prstGeom prst="rect">
            <a:avLst/>
          </a:prstGeom>
          <a:solidFill>
            <a:srgbClr val="FF0000"/>
          </a:solidFill>
        </p:spPr>
        <p:txBody>
          <a:bodyPr wrap="square" lIns="180000" rIns="180000" rtlCol="0" anchor="ctr">
            <a:spAutoFit/>
          </a:bodyPr>
          <a:lstStyle/>
          <a:p>
            <a:pPr algn="ctr"/>
            <a:r>
              <a:rPr lang="it-IT" dirty="0" smtClean="0">
                <a:solidFill>
                  <a:schemeClr val="tx2">
                    <a:lumMod val="75000"/>
                  </a:schemeClr>
                </a:solidFill>
                <a:latin typeface="Tahoma" pitchFamily="34" charset="0"/>
                <a:ea typeface="Tahoma" pitchFamily="34" charset="0"/>
                <a:cs typeface="Tahoma" pitchFamily="34" charset="0"/>
              </a:rPr>
              <a:t>Non sempre occorrono tutte</a:t>
            </a:r>
          </a:p>
        </p:txBody>
      </p:sp>
      <p:pic>
        <p:nvPicPr>
          <p:cNvPr id="10" name="Immagine 9" descr="simulare con le mani.jpg"/>
          <p:cNvPicPr>
            <a:picLocks noChangeAspect="1"/>
          </p:cNvPicPr>
          <p:nvPr/>
        </p:nvPicPr>
        <p:blipFill>
          <a:blip r:embed="rId4" cstate="print"/>
          <a:stretch>
            <a:fillRect/>
          </a:stretch>
        </p:blipFill>
        <p:spPr>
          <a:xfrm>
            <a:off x="5076056" y="1234283"/>
            <a:ext cx="1872208" cy="3562869"/>
          </a:xfrm>
          <a:prstGeom prst="rect">
            <a:avLst/>
          </a:prstGeom>
        </p:spPr>
      </p:pic>
      <p:pic>
        <p:nvPicPr>
          <p:cNvPr id="11" name="Immagine 10" descr="simulare con le sacche.jpg"/>
          <p:cNvPicPr>
            <a:picLocks noChangeAspect="1"/>
          </p:cNvPicPr>
          <p:nvPr/>
        </p:nvPicPr>
        <p:blipFill>
          <a:blip r:embed="rId5" cstate="print"/>
          <a:stretch>
            <a:fillRect/>
          </a:stretch>
        </p:blipFill>
        <p:spPr>
          <a:xfrm>
            <a:off x="7164288" y="1700808"/>
            <a:ext cx="1723256" cy="2832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85750" y="142875"/>
            <a:ext cx="7858125" cy="1143000"/>
          </a:xfrm>
        </p:spPr>
        <p:txBody>
          <a:bodyPr/>
          <a:lstStyle/>
          <a:p>
            <a:pPr eaLnBrk="1" hangingPunct="1"/>
            <a:r>
              <a:rPr lang="it-IT" sz="3600" b="1" dirty="0" smtClean="0">
                <a:solidFill>
                  <a:srgbClr val="66FF33"/>
                </a:solidFill>
              </a:rPr>
              <a:t>Valutare la mobilità passiva: a cosa serve?</a:t>
            </a:r>
          </a:p>
        </p:txBody>
      </p:sp>
      <p:sp>
        <p:nvSpPr>
          <p:cNvPr id="26627" name="Rectangle 3"/>
          <p:cNvSpPr>
            <a:spLocks noGrp="1" noChangeArrowheads="1"/>
          </p:cNvSpPr>
          <p:nvPr>
            <p:ph sz="half" idx="1"/>
          </p:nvPr>
        </p:nvSpPr>
        <p:spPr>
          <a:xfrm>
            <a:off x="178594" y="4286250"/>
            <a:ext cx="8786812" cy="2428875"/>
          </a:xfrm>
        </p:spPr>
        <p:txBody>
          <a:bodyPr/>
          <a:lstStyle/>
          <a:p>
            <a:pPr marL="436563" indent="-436563" eaLnBrk="1" hangingPunct="1">
              <a:buClr>
                <a:srgbClr val="FFFF00"/>
              </a:buClr>
              <a:buSzTx/>
              <a:buFont typeface="Wingdings" pitchFamily="2" charset="2"/>
              <a:buChar char="Ø"/>
            </a:pPr>
            <a:r>
              <a:rPr lang="it-IT" sz="2400" dirty="0" smtClean="0"/>
              <a:t>A capire quale </a:t>
            </a:r>
            <a:r>
              <a:rPr lang="it-IT" sz="2400" b="1" i="1" dirty="0" smtClean="0"/>
              <a:t>potrebbe</a:t>
            </a:r>
            <a:r>
              <a:rPr lang="it-IT" sz="2400" dirty="0" smtClean="0"/>
              <a:t> essere la postura ideale individuale in presenza di:</a:t>
            </a:r>
          </a:p>
          <a:p>
            <a:pPr marL="982663" lvl="1" indent="-315913" eaLnBrk="1" hangingPunct="1">
              <a:buClr>
                <a:srgbClr val="FFFF00"/>
              </a:buClr>
              <a:buSzTx/>
              <a:buFont typeface="Wingdings" pitchFamily="2" charset="2"/>
              <a:buChar char="Ø"/>
            </a:pPr>
            <a:r>
              <a:rPr lang="it-IT" dirty="0" smtClean="0"/>
              <a:t>Deformità</a:t>
            </a:r>
          </a:p>
          <a:p>
            <a:pPr marL="982663" lvl="1" indent="-315913" eaLnBrk="1" hangingPunct="1">
              <a:buClr>
                <a:srgbClr val="FFFF00"/>
              </a:buClr>
              <a:buSzTx/>
              <a:buFont typeface="Wingdings" pitchFamily="2" charset="2"/>
              <a:buChar char="Ø"/>
            </a:pPr>
            <a:r>
              <a:rPr lang="it-IT" i="1" dirty="0" smtClean="0"/>
              <a:t>Limitazioni articolari e retrazioni muscolari, </a:t>
            </a:r>
          </a:p>
          <a:p>
            <a:pPr marL="982663" lvl="1" indent="-315913" eaLnBrk="1" hangingPunct="1">
              <a:buClr>
                <a:srgbClr val="FFFF00"/>
              </a:buClr>
              <a:buSzTx/>
              <a:buFont typeface="Wingdings" pitchFamily="2" charset="2"/>
              <a:buChar char="Ø"/>
            </a:pPr>
            <a:r>
              <a:rPr lang="it-IT" i="1" dirty="0" smtClean="0"/>
              <a:t>Dolori</a:t>
            </a:r>
          </a:p>
        </p:txBody>
      </p:sp>
      <p:sp>
        <p:nvSpPr>
          <p:cNvPr id="109572" name="Segnaposto contenuto 5"/>
          <p:cNvSpPr>
            <a:spLocks noGrp="1"/>
          </p:cNvSpPr>
          <p:nvPr>
            <p:ph sz="half" idx="2"/>
          </p:nvPr>
        </p:nvSpPr>
        <p:spPr>
          <a:xfrm>
            <a:off x="0" y="1500188"/>
            <a:ext cx="4357688" cy="3000375"/>
          </a:xfrm>
        </p:spPr>
        <p:txBody>
          <a:bodyPr/>
          <a:lstStyle/>
          <a:p>
            <a:pPr marL="457200" indent="-436563" eaLnBrk="1" hangingPunct="1">
              <a:buClr>
                <a:srgbClr val="FFFF00"/>
              </a:buClr>
              <a:buSzTx/>
              <a:buFont typeface="Wingdings" pitchFamily="2" charset="2"/>
              <a:buChar char="Ø"/>
            </a:pPr>
            <a:r>
              <a:rPr lang="it-IT" sz="2400" dirty="0" smtClean="0">
                <a:solidFill>
                  <a:srgbClr val="EAEAEA"/>
                </a:solidFill>
              </a:rPr>
              <a:t>A rilevare deformità e difetti di flessibilità importanti per la postura seduta</a:t>
            </a:r>
            <a:r>
              <a:rPr lang="it-IT" sz="2400" i="1" dirty="0" smtClean="0">
                <a:solidFill>
                  <a:srgbClr val="EAEAEA"/>
                </a:solidFill>
              </a:rPr>
              <a:t> </a:t>
            </a:r>
            <a:r>
              <a:rPr lang="it-IT" sz="2400" dirty="0" smtClean="0">
                <a:solidFill>
                  <a:srgbClr val="EAEAEA"/>
                </a:solidFill>
              </a:rPr>
              <a:t>(</a:t>
            </a:r>
            <a:r>
              <a:rPr lang="it-IT" sz="2400" dirty="0" smtClean="0">
                <a:solidFill>
                  <a:srgbClr val="FFFF00"/>
                </a:solidFill>
              </a:rPr>
              <a:t>per non forzare in posture dolorose o mirare a posture irraggiungibili</a:t>
            </a:r>
            <a:r>
              <a:rPr lang="it-IT" sz="2400" dirty="0" smtClean="0">
                <a:solidFill>
                  <a:srgbClr val="EAEAEA"/>
                </a:solidFill>
              </a:rPr>
              <a:t>)</a:t>
            </a:r>
            <a:endParaRPr lang="it-IT" dirty="0" smtClean="0">
              <a:solidFill>
                <a:srgbClr val="EAEAEA"/>
              </a:solidFill>
            </a:endParaRPr>
          </a:p>
        </p:txBody>
      </p:sp>
      <p:pic>
        <p:nvPicPr>
          <p:cNvPr id="109573" name="Immagine 4" descr="eval2.png"/>
          <p:cNvPicPr>
            <a:picLocks noChangeAspect="1"/>
          </p:cNvPicPr>
          <p:nvPr/>
        </p:nvPicPr>
        <p:blipFill>
          <a:blip r:embed="rId4" cstate="print"/>
          <a:srcRect/>
          <a:stretch>
            <a:fillRect/>
          </a:stretch>
        </p:blipFill>
        <p:spPr bwMode="auto">
          <a:xfrm>
            <a:off x="4357688" y="1071563"/>
            <a:ext cx="4673600" cy="3000375"/>
          </a:xfrm>
          <a:prstGeom prst="rect">
            <a:avLst/>
          </a:prstGeom>
          <a:noFill/>
          <a:ln w="9525">
            <a:noFill/>
            <a:miter lim="800000"/>
            <a:headEnd/>
            <a:tailEnd/>
          </a:ln>
        </p:spPr>
      </p:pic>
      <p:sp>
        <p:nvSpPr>
          <p:cNvPr id="203782" name="Segnaposto numero diapositiva 5"/>
          <p:cNvSpPr>
            <a:spLocks noGrp="1"/>
          </p:cNvSpPr>
          <p:nvPr>
            <p:ph type="sldNum" sz="quarter" idx="12"/>
          </p:nvPr>
        </p:nvSpPr>
        <p:spPr/>
        <p:txBody>
          <a:bodyPr/>
          <a:lstStyle/>
          <a:p>
            <a:pPr>
              <a:defRPr/>
            </a:pPr>
            <a:fld id="{EF1A5B9C-8327-4D62-8B0A-9D2CD2E64958}" type="slidenum">
              <a:rPr lang="it-IT" smtClean="0"/>
              <a:pPr>
                <a:defRPr/>
              </a:pPr>
              <a:t>24</a:t>
            </a:fld>
            <a:endParaRPr lang="it-IT"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anim calcmode="lin" valueType="num">
                                      <p:cBhvr additive="base">
                                        <p:cTn id="7" dur="500" fill="hold"/>
                                        <p:tgtEl>
                                          <p:spTgt spid="109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par>
                                <p:cTn id="15" presetID="2" presetClass="entr" presetSubtype="8" fill="hold" grpId="0" nodeType="with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 calcmode="lin" valueType="num">
                                      <p:cBhvr additive="base">
                                        <p:cTn id="17"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6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par>
                                <p:cTn id="19" presetID="2" presetClass="entr" presetSubtype="8" fill="hold" grpId="0" nodeType="with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 calcmode="lin" valueType="num">
                                      <p:cBhvr additive="base">
                                        <p:cTn id="21"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66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par>
                                <p:cTn id="23" presetID="2" presetClass="entr" presetSubtype="8" fill="hold" grpId="0" nodeType="with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P spid="10957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4624"/>
            <a:ext cx="9144000" cy="1010082"/>
          </a:xfrm>
        </p:spPr>
        <p:txBody>
          <a:bodyPr>
            <a:noAutofit/>
          </a:bodyPr>
          <a:lstStyle/>
          <a:p>
            <a:r>
              <a:rPr lang="it-IT" sz="3600" dirty="0" smtClean="0">
                <a:solidFill>
                  <a:srgbClr val="00FF00"/>
                </a:solidFill>
              </a:rPr>
              <a:t>È essenziale rilevare limitazioni articolari e deformità ed accoglierle senza forzare</a:t>
            </a:r>
            <a:endParaRPr lang="it-IT" sz="3600" dirty="0">
              <a:solidFill>
                <a:srgbClr val="00FF00"/>
              </a:solidFill>
            </a:endParaRPr>
          </a:p>
        </p:txBody>
      </p:sp>
      <p:pic>
        <p:nvPicPr>
          <p:cNvPr id="4" name="Immagine 3" descr="WalkerCantSit.jpg"/>
          <p:cNvPicPr>
            <a:picLocks noChangeAspect="1"/>
          </p:cNvPicPr>
          <p:nvPr/>
        </p:nvPicPr>
        <p:blipFill>
          <a:blip r:embed="rId3" cstate="print"/>
          <a:srcRect l="57718" t="49234" r="26783" b="5344"/>
          <a:stretch>
            <a:fillRect/>
          </a:stretch>
        </p:blipFill>
        <p:spPr>
          <a:xfrm>
            <a:off x="2915816" y="2308875"/>
            <a:ext cx="2304256" cy="4352483"/>
          </a:xfrm>
          <a:prstGeom prst="rect">
            <a:avLst/>
          </a:prstGeom>
        </p:spPr>
      </p:pic>
      <p:pic>
        <p:nvPicPr>
          <p:cNvPr id="5" name="Immagine 4" descr="WalkerCantSit.jpg"/>
          <p:cNvPicPr>
            <a:picLocks noChangeAspect="1"/>
          </p:cNvPicPr>
          <p:nvPr/>
        </p:nvPicPr>
        <p:blipFill>
          <a:blip r:embed="rId3" cstate="print"/>
          <a:srcRect l="78957" t="48343" b="2672"/>
          <a:stretch>
            <a:fillRect/>
          </a:stretch>
        </p:blipFill>
        <p:spPr>
          <a:xfrm>
            <a:off x="5508104" y="2275956"/>
            <a:ext cx="3024336" cy="4537420"/>
          </a:xfrm>
          <a:prstGeom prst="rect">
            <a:avLst/>
          </a:prstGeom>
        </p:spPr>
      </p:pic>
      <p:pic>
        <p:nvPicPr>
          <p:cNvPr id="6" name="Immagine 5" descr="WalkerCantSit.jpg"/>
          <p:cNvPicPr>
            <a:picLocks noChangeAspect="1"/>
          </p:cNvPicPr>
          <p:nvPr/>
        </p:nvPicPr>
        <p:blipFill>
          <a:blip r:embed="rId3" cstate="print"/>
          <a:srcRect l="55371" t="3689" r="23603" b="55564"/>
          <a:stretch>
            <a:fillRect/>
          </a:stretch>
        </p:blipFill>
        <p:spPr>
          <a:xfrm>
            <a:off x="539552" y="3278412"/>
            <a:ext cx="2138303" cy="2670868"/>
          </a:xfrm>
          <a:prstGeom prst="rect">
            <a:avLst/>
          </a:prstGeom>
        </p:spPr>
      </p:pic>
      <p:sp>
        <p:nvSpPr>
          <p:cNvPr id="7" name="CasellaDiTesto 6"/>
          <p:cNvSpPr txBox="1"/>
          <p:nvPr/>
        </p:nvSpPr>
        <p:spPr>
          <a:xfrm>
            <a:off x="35496" y="1052736"/>
            <a:ext cx="8767228" cy="461665"/>
          </a:xfrm>
          <a:prstGeom prst="rect">
            <a:avLst/>
          </a:prstGeom>
          <a:noFill/>
        </p:spPr>
        <p:txBody>
          <a:bodyPr wrap="square" rtlCol="0">
            <a:spAutoFit/>
          </a:bodyPr>
          <a:lstStyle/>
          <a:p>
            <a:pPr fontAlgn="auto">
              <a:spcBef>
                <a:spcPts val="0"/>
              </a:spcBef>
              <a:spcAft>
                <a:spcPts val="0"/>
              </a:spcAft>
            </a:pPr>
            <a:r>
              <a:rPr lang="it-IT" dirty="0" smtClean="0">
                <a:solidFill>
                  <a:srgbClr val="FFFF00"/>
                </a:solidFill>
                <a:latin typeface="Calibri"/>
                <a:cs typeface="+mn-cs"/>
              </a:rPr>
              <a:t>Estensione rigida di anche e ginocchia:</a:t>
            </a:r>
          </a:p>
        </p:txBody>
      </p:sp>
      <p:sp>
        <p:nvSpPr>
          <p:cNvPr id="8" name="CasellaDiTesto 7"/>
          <p:cNvSpPr txBox="1"/>
          <p:nvPr/>
        </p:nvSpPr>
        <p:spPr>
          <a:xfrm>
            <a:off x="125252" y="1484784"/>
            <a:ext cx="8767228" cy="830997"/>
          </a:xfrm>
          <a:prstGeom prst="rect">
            <a:avLst/>
          </a:prstGeom>
          <a:noFill/>
        </p:spPr>
        <p:txBody>
          <a:bodyPr wrap="square" rtlCol="0">
            <a:spAutoFit/>
          </a:bodyPr>
          <a:lstStyle/>
          <a:p>
            <a:pPr fontAlgn="auto">
              <a:spcBef>
                <a:spcPts val="0"/>
              </a:spcBef>
              <a:spcAft>
                <a:spcPts val="0"/>
              </a:spcAft>
            </a:pPr>
            <a:r>
              <a:rPr lang="it-IT" b="1" dirty="0" err="1" smtClean="0">
                <a:solidFill>
                  <a:srgbClr val="FF0000"/>
                </a:solidFill>
                <a:latin typeface="Calibri"/>
                <a:cs typeface="+mn-cs"/>
              </a:rPr>
              <a:t>*</a:t>
            </a:r>
            <a:r>
              <a:rPr lang="it-IT" dirty="0" err="1" smtClean="0">
                <a:solidFill>
                  <a:srgbClr val="FFFF00"/>
                </a:solidFill>
                <a:latin typeface="Calibri"/>
                <a:cs typeface="+mn-cs"/>
              </a:rPr>
              <a:t>sagomatura</a:t>
            </a:r>
            <a:r>
              <a:rPr lang="it-IT" dirty="0" smtClean="0">
                <a:solidFill>
                  <a:srgbClr val="FFFF00"/>
                </a:solidFill>
                <a:latin typeface="Calibri"/>
                <a:cs typeface="+mn-cs"/>
              </a:rPr>
              <a:t> del cuscino, </a:t>
            </a:r>
            <a:r>
              <a:rPr lang="it-IT" b="1" dirty="0" err="1" smtClean="0">
                <a:solidFill>
                  <a:srgbClr val="FF0000"/>
                </a:solidFill>
                <a:latin typeface="Calibri"/>
              </a:rPr>
              <a:t>*</a:t>
            </a:r>
            <a:r>
              <a:rPr lang="it-IT" dirty="0" err="1" smtClean="0">
                <a:solidFill>
                  <a:srgbClr val="FFFF00"/>
                </a:solidFill>
                <a:latin typeface="Calibri"/>
                <a:cs typeface="+mn-cs"/>
              </a:rPr>
              <a:t>cintura</a:t>
            </a:r>
            <a:r>
              <a:rPr lang="it-IT" dirty="0" smtClean="0">
                <a:solidFill>
                  <a:srgbClr val="FFFF00"/>
                </a:solidFill>
                <a:latin typeface="Calibri"/>
                <a:cs typeface="+mn-cs"/>
              </a:rPr>
              <a:t> pelvica e </a:t>
            </a:r>
            <a:r>
              <a:rPr lang="it-IT" b="1" dirty="0" err="1" smtClean="0">
                <a:solidFill>
                  <a:srgbClr val="FF0000"/>
                </a:solidFill>
                <a:latin typeface="Calibri"/>
              </a:rPr>
              <a:t>*</a:t>
            </a:r>
            <a:r>
              <a:rPr lang="it-IT" dirty="0" err="1" smtClean="0">
                <a:solidFill>
                  <a:srgbClr val="FFFF00"/>
                </a:solidFill>
                <a:latin typeface="Calibri"/>
                <a:cs typeface="+mn-cs"/>
              </a:rPr>
              <a:t>appoggio</a:t>
            </a:r>
            <a:r>
              <a:rPr lang="it-IT" dirty="0" smtClean="0">
                <a:solidFill>
                  <a:srgbClr val="FFFF00"/>
                </a:solidFill>
                <a:latin typeface="Calibri"/>
                <a:cs typeface="+mn-cs"/>
              </a:rPr>
              <a:t> sulle pedane si oppongono allo scivolamento. </a:t>
            </a:r>
            <a:r>
              <a:rPr lang="it-IT" b="1" dirty="0" err="1" smtClean="0">
                <a:solidFill>
                  <a:srgbClr val="FF0000"/>
                </a:solidFill>
                <a:latin typeface="Calibri"/>
              </a:rPr>
              <a:t>*</a:t>
            </a:r>
            <a:r>
              <a:rPr lang="it-IT" dirty="0" err="1" smtClean="0">
                <a:solidFill>
                  <a:srgbClr val="FFFF00"/>
                </a:solidFill>
                <a:latin typeface="Calibri"/>
                <a:cs typeface="+mn-cs"/>
              </a:rPr>
              <a:t>La</a:t>
            </a:r>
            <a:r>
              <a:rPr lang="it-IT" dirty="0" smtClean="0">
                <a:solidFill>
                  <a:srgbClr val="FFFF00"/>
                </a:solidFill>
                <a:latin typeface="Calibri"/>
                <a:cs typeface="+mn-cs"/>
              </a:rPr>
              <a:t> carrozzina è basculante.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58678"/>
            <a:ext cx="5220072" cy="2162210"/>
          </a:xfrm>
        </p:spPr>
        <p:txBody>
          <a:bodyPr>
            <a:noAutofit/>
          </a:bodyPr>
          <a:lstStyle/>
          <a:p>
            <a:pPr algn="l"/>
            <a:r>
              <a:rPr lang="it-IT" sz="3600" dirty="0" smtClean="0">
                <a:solidFill>
                  <a:srgbClr val="00FF00"/>
                </a:solidFill>
              </a:rPr>
              <a:t>A volte le deformità non sono gravi come sembra … ad una valutazione  superficiale</a:t>
            </a:r>
            <a:endParaRPr lang="it-IT" sz="3600" dirty="0">
              <a:solidFill>
                <a:srgbClr val="00FF00"/>
              </a:solidFill>
            </a:endParaRPr>
          </a:p>
        </p:txBody>
      </p:sp>
      <p:pic>
        <p:nvPicPr>
          <p:cNvPr id="1026" name="Picture 2"/>
          <p:cNvPicPr>
            <a:picLocks noChangeAspect="1" noChangeArrowheads="1"/>
          </p:cNvPicPr>
          <p:nvPr/>
        </p:nvPicPr>
        <p:blipFill>
          <a:blip r:embed="rId3" cstate="print"/>
          <a:srcRect/>
          <a:stretch>
            <a:fillRect/>
          </a:stretch>
        </p:blipFill>
        <p:spPr bwMode="auto">
          <a:xfrm>
            <a:off x="221378" y="4581128"/>
            <a:ext cx="5050608" cy="208823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400797" y="2117204"/>
            <a:ext cx="1819275" cy="2247900"/>
          </a:xfrm>
          <a:prstGeom prst="rect">
            <a:avLst/>
          </a:prstGeom>
          <a:noFill/>
          <a:ln w="9525">
            <a:noFill/>
            <a:miter lim="800000"/>
            <a:headEnd/>
            <a:tailEnd/>
          </a:ln>
        </p:spPr>
      </p:pic>
      <p:sp>
        <p:nvSpPr>
          <p:cNvPr id="1029" name="AutoShape 5" descr="Roto-Scoliosis 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it-IT" sz="1800">
              <a:solidFill>
                <a:prstClr val="black"/>
              </a:solidFill>
              <a:latin typeface="Calibri"/>
              <a:cs typeface="+mn-cs"/>
            </a:endParaRPr>
          </a:p>
        </p:txBody>
      </p:sp>
      <p:pic>
        <p:nvPicPr>
          <p:cNvPr id="1030" name="Picture 6"/>
          <p:cNvPicPr>
            <a:picLocks noChangeAspect="1" noChangeArrowheads="1"/>
          </p:cNvPicPr>
          <p:nvPr/>
        </p:nvPicPr>
        <p:blipFill>
          <a:blip r:embed="rId5" cstate="print"/>
          <a:srcRect/>
          <a:stretch>
            <a:fillRect/>
          </a:stretch>
        </p:blipFill>
        <p:spPr bwMode="auto">
          <a:xfrm>
            <a:off x="5436096" y="267900"/>
            <a:ext cx="3531840" cy="64014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ppt_x"/>
                                          </p:val>
                                        </p:tav>
                                        <p:tav tm="100000">
                                          <p:val>
                                            <p:strVal val="#ppt_x"/>
                                          </p:val>
                                        </p:tav>
                                      </p:tavLst>
                                    </p:anim>
                                    <p:anim calcmode="lin" valueType="num">
                                      <p:cBhvr additive="base">
                                        <p:cTn id="1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14313" y="1000125"/>
            <a:ext cx="8715375" cy="5572125"/>
          </a:xfrm>
        </p:spPr>
        <p:txBody>
          <a:bodyPr/>
          <a:lstStyle/>
          <a:p>
            <a:pPr eaLnBrk="1" hangingPunct="1">
              <a:buClr>
                <a:srgbClr val="FF0000"/>
              </a:buClr>
              <a:buSzTx/>
              <a:buFont typeface="Wingdings" pitchFamily="2" charset="2"/>
              <a:buChar char="ü"/>
            </a:pPr>
            <a:r>
              <a:rPr lang="it-IT" sz="2400" dirty="0" smtClean="0"/>
              <a:t>Si esamina </a:t>
            </a:r>
            <a:r>
              <a:rPr lang="it-IT" sz="2400" i="1" dirty="0" smtClean="0"/>
              <a:t>solo la mobilità rilevante per la postura seduta</a:t>
            </a:r>
            <a:r>
              <a:rPr lang="it-IT" sz="2400" dirty="0" smtClean="0"/>
              <a:t>, per mettere in luce deformità e limitazioni articolari che vi influiscono</a:t>
            </a:r>
          </a:p>
          <a:p>
            <a:pPr eaLnBrk="1" hangingPunct="1">
              <a:buClr>
                <a:srgbClr val="FF0000"/>
              </a:buClr>
              <a:buSzTx/>
              <a:buFont typeface="Wingdings" pitchFamily="2" charset="2"/>
              <a:buChar char="ü"/>
            </a:pPr>
            <a:r>
              <a:rPr lang="it-IT" sz="2400" dirty="0" smtClean="0">
                <a:solidFill>
                  <a:srgbClr val="FFFF00"/>
                </a:solidFill>
              </a:rPr>
              <a:t>Con un numero adeguato di operatori</a:t>
            </a:r>
          </a:p>
          <a:p>
            <a:pPr eaLnBrk="1" hangingPunct="1">
              <a:buClr>
                <a:srgbClr val="FF0000"/>
              </a:buClr>
              <a:buSzTx/>
              <a:buFont typeface="Wingdings" pitchFamily="2" charset="2"/>
              <a:buChar char="ü"/>
            </a:pPr>
            <a:r>
              <a:rPr lang="it-IT" sz="2400" dirty="0" smtClean="0"/>
              <a:t>Su una superficie poco cedevole</a:t>
            </a:r>
          </a:p>
          <a:p>
            <a:pPr eaLnBrk="1" hangingPunct="1">
              <a:buClr>
                <a:srgbClr val="FF0000"/>
              </a:buClr>
              <a:buSzTx/>
              <a:buFont typeface="Wingdings" pitchFamily="2" charset="2"/>
              <a:buChar char="ü"/>
            </a:pPr>
            <a:r>
              <a:rPr lang="it-IT" sz="2400" dirty="0" smtClean="0">
                <a:solidFill>
                  <a:srgbClr val="FFFF00"/>
                </a:solidFill>
              </a:rPr>
              <a:t>Da supino, con anche e ginocchia flesse</a:t>
            </a:r>
          </a:p>
          <a:p>
            <a:pPr eaLnBrk="1" hangingPunct="1">
              <a:buClr>
                <a:srgbClr val="FF0000"/>
              </a:buClr>
              <a:buSzTx/>
              <a:buFont typeface="Wingdings" pitchFamily="2" charset="2"/>
              <a:buChar char="ü"/>
            </a:pPr>
            <a:r>
              <a:rPr lang="it-IT" sz="2400" dirty="0" smtClean="0"/>
              <a:t>Curando in particolare i movimenti opposti alle posture “difformi”</a:t>
            </a:r>
          </a:p>
          <a:p>
            <a:pPr eaLnBrk="1" hangingPunct="1">
              <a:buClr>
                <a:srgbClr val="FF0000"/>
              </a:buClr>
              <a:buSzTx/>
              <a:buFont typeface="Wingdings" pitchFamily="2" charset="2"/>
              <a:buChar char="ü"/>
            </a:pPr>
            <a:r>
              <a:rPr lang="it-IT" sz="2400" smtClean="0">
                <a:solidFill>
                  <a:srgbClr val="FFFF00"/>
                </a:solidFill>
              </a:rPr>
              <a:t>Notando </a:t>
            </a:r>
            <a:r>
              <a:rPr lang="it-IT" sz="2400" dirty="0" smtClean="0">
                <a:solidFill>
                  <a:srgbClr val="FFFF00"/>
                </a:solidFill>
              </a:rPr>
              <a:t>quanta forza serve per correggere</a:t>
            </a:r>
          </a:p>
          <a:p>
            <a:pPr eaLnBrk="1" hangingPunct="1">
              <a:buClr>
                <a:srgbClr val="FF0000"/>
              </a:buClr>
              <a:buSzTx/>
              <a:buFont typeface="Wingdings" pitchFamily="2" charset="2"/>
              <a:buChar char="ü"/>
            </a:pPr>
            <a:r>
              <a:rPr lang="it-IT" sz="2400" dirty="0" smtClean="0"/>
              <a:t>Distinguendo limitazioni ortopediche da contratture</a:t>
            </a:r>
          </a:p>
          <a:p>
            <a:pPr eaLnBrk="1" hangingPunct="1">
              <a:buClr>
                <a:srgbClr val="FF0000"/>
              </a:buClr>
              <a:buSzTx/>
              <a:buFont typeface="Wingdings" pitchFamily="2" charset="2"/>
              <a:buChar char="ü"/>
            </a:pPr>
            <a:r>
              <a:rPr lang="it-IT" sz="2400" dirty="0" smtClean="0">
                <a:solidFill>
                  <a:srgbClr val="FFFF00"/>
                </a:solidFill>
              </a:rPr>
              <a:t>Senza forzare, senza provocare disagio</a:t>
            </a:r>
          </a:p>
          <a:p>
            <a:pPr eaLnBrk="1" hangingPunct="1">
              <a:buClr>
                <a:srgbClr val="FF0000"/>
              </a:buClr>
              <a:buSzTx/>
              <a:buFont typeface="Wingdings" pitchFamily="2" charset="2"/>
              <a:buChar char="ü"/>
            </a:pPr>
            <a:r>
              <a:rPr lang="it-IT" sz="2400" dirty="0" smtClean="0"/>
              <a:t>Creando un </a:t>
            </a:r>
            <a:r>
              <a:rPr lang="it-IT" sz="2400" i="1" dirty="0" err="1" smtClean="0"/>
              <a:t>setting</a:t>
            </a:r>
            <a:r>
              <a:rPr lang="it-IT" sz="2400" i="1" dirty="0" smtClean="0"/>
              <a:t> </a:t>
            </a:r>
            <a:r>
              <a:rPr lang="it-IT" sz="2400" dirty="0" smtClean="0"/>
              <a:t>confortevole</a:t>
            </a:r>
          </a:p>
          <a:p>
            <a:pPr eaLnBrk="1" hangingPunct="1">
              <a:buClr>
                <a:srgbClr val="FF0000"/>
              </a:buClr>
              <a:buSzTx/>
              <a:buFont typeface="Wingdings" pitchFamily="2" charset="2"/>
              <a:buChar char="ü"/>
            </a:pPr>
            <a:r>
              <a:rPr lang="it-IT" sz="2400" dirty="0" smtClean="0">
                <a:solidFill>
                  <a:srgbClr val="FFFF00"/>
                </a:solidFill>
              </a:rPr>
              <a:t>Informando l’utente sul perché e il come</a:t>
            </a:r>
          </a:p>
        </p:txBody>
      </p:sp>
      <p:sp>
        <p:nvSpPr>
          <p:cNvPr id="4" name="Rectangle 2"/>
          <p:cNvSpPr txBox="1">
            <a:spLocks noChangeArrowheads="1"/>
          </p:cNvSpPr>
          <p:nvPr/>
        </p:nvSpPr>
        <p:spPr bwMode="auto">
          <a:xfrm>
            <a:off x="214313" y="142875"/>
            <a:ext cx="8929687" cy="714375"/>
          </a:xfrm>
          <a:prstGeom prst="rect">
            <a:avLst/>
          </a:prstGeom>
          <a:noFill/>
          <a:ln w="9525">
            <a:noFill/>
            <a:miter lim="800000"/>
            <a:headEnd/>
            <a:tailEnd/>
          </a:ln>
        </p:spPr>
        <p:txBody>
          <a:bodyPr anchor="b">
            <a:normAutofit fontScale="97500"/>
          </a:bodyPr>
          <a:lstStyle/>
          <a:p>
            <a:pPr>
              <a:defRPr/>
            </a:pPr>
            <a:r>
              <a:rPr lang="it-IT" sz="3200" b="1" kern="0" dirty="0">
                <a:solidFill>
                  <a:srgbClr val="66FF33"/>
                </a:solidFill>
                <a:latin typeface="+mj-lt"/>
                <a:ea typeface="+mj-ea"/>
                <a:cs typeface="+mj-cs"/>
              </a:rPr>
              <a:t>Valutare la mobilità passiva: come si fa</a:t>
            </a:r>
          </a:p>
        </p:txBody>
      </p:sp>
      <p:sp>
        <p:nvSpPr>
          <p:cNvPr id="110596" name="Segnaposto numero diapositiva 4"/>
          <p:cNvSpPr>
            <a:spLocks noGrp="1"/>
          </p:cNvSpPr>
          <p:nvPr>
            <p:ph type="sldNum" sz="quarter" idx="12"/>
          </p:nvPr>
        </p:nvSpPr>
        <p:spPr/>
        <p:txBody>
          <a:bodyPr/>
          <a:lstStyle/>
          <a:p>
            <a:pPr>
              <a:defRPr/>
            </a:pPr>
            <a:fld id="{DF7BD999-C76B-4339-A47E-FD08D75D4DFB}" type="slidenum">
              <a:rPr lang="it-IT" smtClean="0"/>
              <a:pPr>
                <a:defRPr/>
              </a:pPr>
              <a:t>27</a:t>
            </a:fld>
            <a:endParaRPr lang="it-IT"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65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 calcmode="lin" valueType="num">
                                      <p:cBhvr additive="base">
                                        <p:cTn id="49" dur="5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65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651">
                                            <p:txEl>
                                              <p:pRg st="8" end="8"/>
                                            </p:txEl>
                                          </p:spTgt>
                                        </p:tgtEl>
                                        <p:attrNameLst>
                                          <p:attrName>style.visibility</p:attrName>
                                        </p:attrNameLst>
                                      </p:cBhvr>
                                      <p:to>
                                        <p:strVal val="visible"/>
                                      </p:to>
                                    </p:set>
                                    <p:anim calcmode="lin" valueType="num">
                                      <p:cBhvr additive="base">
                                        <p:cTn id="55" dur="500" fill="hold"/>
                                        <p:tgtEl>
                                          <p:spTgt spid="2765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765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7651">
                                            <p:txEl>
                                              <p:pRg st="9" end="9"/>
                                            </p:txEl>
                                          </p:spTgt>
                                        </p:tgtEl>
                                        <p:attrNameLst>
                                          <p:attrName>style.visibility</p:attrName>
                                        </p:attrNameLst>
                                      </p:cBhvr>
                                      <p:to>
                                        <p:strVal val="visible"/>
                                      </p:to>
                                    </p:set>
                                    <p:anim calcmode="lin" valueType="num">
                                      <p:cBhvr additive="base">
                                        <p:cTn id="61" dur="500" fill="hold"/>
                                        <p:tgtEl>
                                          <p:spTgt spid="2765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765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142875"/>
            <a:ext cx="9144000" cy="928688"/>
          </a:xfrm>
        </p:spPr>
        <p:txBody>
          <a:bodyPr/>
          <a:lstStyle/>
          <a:p>
            <a:pPr algn="ctr" eaLnBrk="1" hangingPunct="1"/>
            <a:r>
              <a:rPr lang="it-IT" sz="3600" b="1" dirty="0" smtClean="0">
                <a:solidFill>
                  <a:srgbClr val="31A907"/>
                </a:solidFill>
              </a:rPr>
              <a:t>La valutazione sulla carrozzina</a:t>
            </a:r>
          </a:p>
        </p:txBody>
      </p:sp>
      <p:sp>
        <p:nvSpPr>
          <p:cNvPr id="29699" name="Rectangle 3"/>
          <p:cNvSpPr>
            <a:spLocks noGrp="1" noChangeArrowheads="1"/>
          </p:cNvSpPr>
          <p:nvPr>
            <p:ph sz="half" idx="1"/>
          </p:nvPr>
        </p:nvSpPr>
        <p:spPr>
          <a:xfrm>
            <a:off x="0" y="908720"/>
            <a:ext cx="5868144" cy="4608512"/>
          </a:xfrm>
        </p:spPr>
        <p:txBody>
          <a:bodyPr>
            <a:normAutofit fontScale="92500" lnSpcReduction="10000"/>
          </a:bodyPr>
          <a:lstStyle/>
          <a:p>
            <a:pPr eaLnBrk="1" hangingPunct="1">
              <a:lnSpc>
                <a:spcPct val="120000"/>
              </a:lnSpc>
              <a:buClr>
                <a:srgbClr val="FF0000"/>
              </a:buClr>
              <a:buFont typeface="Wingdings" pitchFamily="2" charset="2"/>
              <a:buChar char="Ø"/>
              <a:defRPr/>
            </a:pPr>
            <a:r>
              <a:rPr lang="it-IT" sz="2600" b="1" dirty="0" smtClean="0">
                <a:solidFill>
                  <a:srgbClr val="FFFF00"/>
                </a:solidFill>
              </a:rPr>
              <a:t>Serve a definire:</a:t>
            </a:r>
          </a:p>
          <a:p>
            <a:pPr lvl="1" eaLnBrk="1" hangingPunct="1">
              <a:lnSpc>
                <a:spcPct val="120000"/>
              </a:lnSpc>
              <a:buClr>
                <a:srgbClr val="FFFF00"/>
              </a:buClr>
              <a:buSzTx/>
              <a:buFont typeface="Wingdings" pitchFamily="2" charset="2"/>
              <a:buChar char="ü"/>
              <a:defRPr/>
            </a:pPr>
            <a:r>
              <a:rPr lang="it-IT" sz="2600" dirty="0" smtClean="0"/>
              <a:t>Quale postura è più comoda e funzionale per l’utente (la postura ideale </a:t>
            </a:r>
            <a:r>
              <a:rPr lang="it-IT" sz="2600" i="1" dirty="0" smtClean="0"/>
              <a:t>individuale</a:t>
            </a:r>
            <a:r>
              <a:rPr lang="it-IT" sz="2600" dirty="0" smtClean="0"/>
              <a:t>)</a:t>
            </a:r>
          </a:p>
          <a:p>
            <a:pPr lvl="1" eaLnBrk="1" hangingPunct="1">
              <a:lnSpc>
                <a:spcPct val="120000"/>
              </a:lnSpc>
              <a:buClr>
                <a:srgbClr val="FFFF00"/>
              </a:buClr>
              <a:buSzTx/>
              <a:buFont typeface="Wingdings" pitchFamily="2" charset="2"/>
              <a:buChar char="ü"/>
              <a:defRPr/>
            </a:pPr>
            <a:r>
              <a:rPr lang="it-IT" sz="2600" dirty="0" smtClean="0"/>
              <a:t>Che sostegno bisogna dare per ottenerla </a:t>
            </a:r>
            <a:r>
              <a:rPr lang="it-IT" sz="2600" dirty="0" smtClean="0">
                <a:sym typeface="Wingdings"/>
              </a:rPr>
              <a:t></a:t>
            </a:r>
            <a:endParaRPr lang="it-IT" sz="2600" dirty="0" smtClean="0"/>
          </a:p>
          <a:p>
            <a:pPr marL="1246188" lvl="2" indent="-331788" eaLnBrk="1" hangingPunct="1">
              <a:lnSpc>
                <a:spcPct val="120000"/>
              </a:lnSpc>
              <a:buClr>
                <a:srgbClr val="FFFFFF"/>
              </a:buClr>
              <a:buSzTx/>
              <a:buFont typeface="Wingdings" pitchFamily="2" charset="2"/>
              <a:buChar char="v"/>
              <a:defRPr/>
            </a:pPr>
            <a:r>
              <a:rPr lang="it-IT" sz="2600" dirty="0" smtClean="0"/>
              <a:t>Che angoli deve avere il sistema di postura</a:t>
            </a:r>
          </a:p>
          <a:p>
            <a:pPr marL="1246188" lvl="2" indent="-331788" eaLnBrk="1" hangingPunct="1">
              <a:lnSpc>
                <a:spcPct val="120000"/>
              </a:lnSpc>
              <a:buClr>
                <a:srgbClr val="FFFFFF"/>
              </a:buClr>
              <a:buSzTx/>
              <a:buFont typeface="Wingdings" pitchFamily="2" charset="2"/>
              <a:buChar char="v"/>
              <a:defRPr/>
            </a:pPr>
            <a:r>
              <a:rPr lang="it-IT" sz="2600" dirty="0" smtClean="0"/>
              <a:t>che supporti occorrono e dove posizionarli</a:t>
            </a:r>
          </a:p>
        </p:txBody>
      </p:sp>
      <p:sp>
        <p:nvSpPr>
          <p:cNvPr id="119813" name="Segnaposto numero diapositiva 3"/>
          <p:cNvSpPr>
            <a:spLocks noGrp="1"/>
          </p:cNvSpPr>
          <p:nvPr>
            <p:ph type="sldNum" sz="quarter" idx="12"/>
          </p:nvPr>
        </p:nvSpPr>
        <p:spPr>
          <a:xfrm>
            <a:off x="6588224" y="6400800"/>
            <a:ext cx="1905000" cy="457200"/>
          </a:xfrm>
        </p:spPr>
        <p:txBody>
          <a:bodyPr/>
          <a:lstStyle/>
          <a:p>
            <a:pPr>
              <a:defRPr/>
            </a:pPr>
            <a:fld id="{798F37B3-56AC-498A-9E1E-2B2251028F59}" type="slidenum">
              <a:rPr lang="it-IT" smtClean="0"/>
              <a:pPr>
                <a:defRPr/>
              </a:pPr>
              <a:t>28</a:t>
            </a:fld>
            <a:endParaRPr lang="it-IT" smtClean="0"/>
          </a:p>
        </p:txBody>
      </p:sp>
      <p:pic>
        <p:nvPicPr>
          <p:cNvPr id="19" name="Immagine 18" descr="eval4.bmp"/>
          <p:cNvPicPr>
            <a:picLocks noChangeAspect="1"/>
          </p:cNvPicPr>
          <p:nvPr/>
        </p:nvPicPr>
        <p:blipFill>
          <a:blip r:embed="rId4" cstate="print"/>
          <a:srcRect/>
          <a:stretch>
            <a:fillRect/>
          </a:stretch>
        </p:blipFill>
        <p:spPr bwMode="auto">
          <a:xfrm>
            <a:off x="5757292" y="1863824"/>
            <a:ext cx="3351212" cy="3581400"/>
          </a:xfrm>
          <a:prstGeom prst="rect">
            <a:avLst/>
          </a:prstGeom>
          <a:noFill/>
          <a:ln w="9525">
            <a:noFill/>
            <a:miter lim="800000"/>
            <a:headEnd/>
            <a:tailEnd/>
          </a:ln>
        </p:spPr>
      </p:pic>
      <p:sp>
        <p:nvSpPr>
          <p:cNvPr id="9" name="Rectangle 3"/>
          <p:cNvSpPr>
            <a:spLocks noGrp="1" noChangeArrowheads="1"/>
          </p:cNvSpPr>
          <p:nvPr>
            <p:ph sz="half" idx="1"/>
          </p:nvPr>
        </p:nvSpPr>
        <p:spPr>
          <a:xfrm>
            <a:off x="0" y="5517232"/>
            <a:ext cx="7740352" cy="1152128"/>
          </a:xfrm>
        </p:spPr>
        <p:txBody>
          <a:bodyPr>
            <a:normAutofit/>
          </a:bodyPr>
          <a:lstStyle/>
          <a:p>
            <a:pPr eaLnBrk="1" hangingPunct="1">
              <a:lnSpc>
                <a:spcPct val="120000"/>
              </a:lnSpc>
              <a:buClr>
                <a:srgbClr val="FF0000"/>
              </a:buClr>
              <a:buFont typeface="Wingdings" pitchFamily="2" charset="2"/>
              <a:buChar char="Ø"/>
              <a:defRPr/>
            </a:pPr>
            <a:r>
              <a:rPr lang="it-IT" sz="2400" b="1" dirty="0" smtClean="0">
                <a:solidFill>
                  <a:srgbClr val="FFFF00"/>
                </a:solidFill>
              </a:rPr>
              <a:t>Nei casi complessi è utile valutare prima seduto su un lettino, con le nostre mani</a:t>
            </a:r>
            <a:endParaRPr lang="it-IT" sz="2400" dirty="0" smtClean="0"/>
          </a:p>
        </p:txBody>
      </p:sp>
      <p:sp>
        <p:nvSpPr>
          <p:cNvPr id="7" name="Freccia angolare in su 6"/>
          <p:cNvSpPr/>
          <p:nvPr/>
        </p:nvSpPr>
        <p:spPr bwMode="auto">
          <a:xfrm>
            <a:off x="7452320" y="5517232"/>
            <a:ext cx="850392" cy="731520"/>
          </a:xfrm>
          <a:prstGeom prst="bentUpArrow">
            <a:avLst/>
          </a:prstGeom>
          <a:solidFill>
            <a:srgbClr val="31A90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rgbClr val="31A907"/>
              </a:solidFill>
              <a:effectLst/>
              <a:latin typeface="Times New Roman"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 calcmode="lin" valueType="num">
                                      <p:cBhvr additive="base">
                                        <p:cTn id="15"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699">
                                            <p:txEl>
                                              <p:pRg st="3" end="3"/>
                                            </p:txEl>
                                          </p:spTgt>
                                        </p:tgtEl>
                                        <p:attrNameLst>
                                          <p:attrName>style.visibility</p:attrName>
                                        </p:attrNameLst>
                                      </p:cBhvr>
                                      <p:to>
                                        <p:strVal val="visible"/>
                                      </p:to>
                                    </p:set>
                                    <p:anim calcmode="lin" valueType="num">
                                      <p:cBhvr additive="base">
                                        <p:cTn id="21"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69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 calcmode="lin" valueType="num">
                                      <p:cBhvr additive="base">
                                        <p:cTn id="25"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P spid="9" grpId="0" build="p" autoUpdateAnimBg="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6881842" y="6253162"/>
            <a:ext cx="1905000" cy="457200"/>
          </a:xfrm>
        </p:spPr>
        <p:txBody>
          <a:bodyPr/>
          <a:lstStyle/>
          <a:p>
            <a:pPr>
              <a:defRPr/>
            </a:pPr>
            <a:fld id="{3CE5F18D-3692-4637-842D-9B95A272D632}" type="slidenum">
              <a:rPr lang="it-IT" smtClean="0">
                <a:solidFill>
                  <a:srgbClr val="FFFFCC"/>
                </a:solidFill>
              </a:rPr>
              <a:pPr>
                <a:defRPr/>
              </a:pPr>
              <a:t>29</a:t>
            </a:fld>
            <a:endParaRPr lang="it-IT" dirty="0">
              <a:solidFill>
                <a:srgbClr val="FFFFCC"/>
              </a:solidFill>
            </a:endParaRPr>
          </a:p>
        </p:txBody>
      </p:sp>
      <p:sp>
        <p:nvSpPr>
          <p:cNvPr id="9" name="Rectangle 2"/>
          <p:cNvSpPr>
            <a:spLocks noGrp="1" noChangeArrowheads="1"/>
          </p:cNvSpPr>
          <p:nvPr>
            <p:ph type="title"/>
          </p:nvPr>
        </p:nvSpPr>
        <p:spPr>
          <a:xfrm>
            <a:off x="0" y="377637"/>
            <a:ext cx="5220072" cy="1570303"/>
          </a:xfrm>
        </p:spPr>
        <p:txBody>
          <a:bodyPr wrap="square" anchor="ctr" anchorCtr="0">
            <a:spAutoFit/>
          </a:bodyPr>
          <a:lstStyle/>
          <a:p>
            <a:pPr algn="ctr" eaLnBrk="1" hangingPunct="1"/>
            <a:r>
              <a:rPr lang="it-IT" sz="3200" b="1" dirty="0" smtClean="0">
                <a:solidFill>
                  <a:srgbClr val="66FF33"/>
                </a:solidFill>
              </a:rPr>
              <a:t>Valutare da seduto sul lettino per intravedere soluzioni </a:t>
            </a:r>
          </a:p>
        </p:txBody>
      </p:sp>
      <p:pic>
        <p:nvPicPr>
          <p:cNvPr id="262145" name="Picture 1"/>
          <p:cNvPicPr>
            <a:picLocks noChangeAspect="1" noChangeArrowheads="1"/>
          </p:cNvPicPr>
          <p:nvPr/>
        </p:nvPicPr>
        <p:blipFill>
          <a:blip r:embed="rId3" cstate="print"/>
          <a:srcRect/>
          <a:stretch>
            <a:fillRect/>
          </a:stretch>
        </p:blipFill>
        <p:spPr bwMode="auto">
          <a:xfrm>
            <a:off x="179512" y="2408485"/>
            <a:ext cx="4896544" cy="426087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rcRect/>
          <a:stretch>
            <a:fillRect/>
          </a:stretch>
        </p:blipFill>
        <p:spPr bwMode="auto">
          <a:xfrm>
            <a:off x="5292080" y="1464919"/>
            <a:ext cx="3600400" cy="5276449"/>
          </a:xfrm>
          <a:prstGeom prst="rect">
            <a:avLst/>
          </a:prstGeom>
          <a:noFill/>
          <a:ln w="9525">
            <a:noFill/>
            <a:miter lim="800000"/>
            <a:headEnd/>
            <a:tailEnd/>
          </a:ln>
        </p:spPr>
      </p:pic>
      <p:pic>
        <p:nvPicPr>
          <p:cNvPr id="6" name="Immagine 5" descr="stabilità - 1.png"/>
          <p:cNvPicPr>
            <a:picLocks noChangeAspect="1"/>
          </p:cNvPicPr>
          <p:nvPr/>
        </p:nvPicPr>
        <p:blipFill>
          <a:blip r:embed="rId5" cstate="print"/>
          <a:stretch>
            <a:fillRect/>
          </a:stretch>
        </p:blipFill>
        <p:spPr>
          <a:xfrm>
            <a:off x="5364088" y="777733"/>
            <a:ext cx="3744417" cy="603564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0" y="980728"/>
            <a:ext cx="9144000" cy="5115272"/>
          </a:xfrm>
        </p:spPr>
        <p:txBody>
          <a:bodyPr anchor="ctr"/>
          <a:lstStyle/>
          <a:p>
            <a:pPr marL="457200" indent="-457200">
              <a:lnSpc>
                <a:spcPct val="150000"/>
              </a:lnSpc>
              <a:buClr>
                <a:srgbClr val="C00000"/>
              </a:buClr>
              <a:buFont typeface="Wingdings" pitchFamily="2" charset="2"/>
              <a:buChar char="Ø"/>
            </a:pPr>
            <a:r>
              <a:rPr lang="it-IT" sz="3400" dirty="0" smtClean="0">
                <a:solidFill>
                  <a:srgbClr val="66FF33"/>
                </a:solidFill>
              </a:rPr>
              <a:t>Cosa chiedere</a:t>
            </a:r>
          </a:p>
          <a:p>
            <a:pPr marL="457200" indent="-457200">
              <a:lnSpc>
                <a:spcPct val="150000"/>
              </a:lnSpc>
              <a:buClr>
                <a:srgbClr val="C00000"/>
              </a:buClr>
              <a:buFont typeface="Wingdings" pitchFamily="2" charset="2"/>
              <a:buChar char="Ø"/>
            </a:pPr>
            <a:r>
              <a:rPr lang="it-IT" sz="3400" dirty="0" smtClean="0">
                <a:solidFill>
                  <a:srgbClr val="66FF33"/>
                </a:solidFill>
              </a:rPr>
              <a:t>Cosa osservare </a:t>
            </a:r>
          </a:p>
          <a:p>
            <a:pPr marL="457200" indent="-457200">
              <a:lnSpc>
                <a:spcPct val="150000"/>
              </a:lnSpc>
              <a:buClr>
                <a:srgbClr val="C00000"/>
              </a:buClr>
              <a:buFont typeface="Wingdings" pitchFamily="2" charset="2"/>
              <a:buChar char="Ø"/>
            </a:pPr>
            <a:r>
              <a:rPr lang="it-IT" sz="3400" dirty="0" smtClean="0">
                <a:solidFill>
                  <a:srgbClr val="66FF33"/>
                </a:solidFill>
              </a:rPr>
              <a:t>Che manovre fare (se occorre farle)</a:t>
            </a:r>
          </a:p>
          <a:p>
            <a:pPr marL="457200" indent="-457200">
              <a:lnSpc>
                <a:spcPct val="150000"/>
              </a:lnSpc>
              <a:buClr>
                <a:srgbClr val="C00000"/>
              </a:buClr>
              <a:buFont typeface="Wingdings" pitchFamily="2" charset="2"/>
              <a:buChar char="Ø"/>
            </a:pPr>
            <a:r>
              <a:rPr lang="it-IT" sz="3400" dirty="0" smtClean="0">
                <a:solidFill>
                  <a:srgbClr val="66FF33"/>
                </a:solidFill>
              </a:rPr>
              <a:t>Che prove fare (occorre sempre farle!)</a:t>
            </a:r>
            <a:endParaRPr lang="it-IT" sz="3400" dirty="0">
              <a:solidFill>
                <a:srgbClr val="66FF33"/>
              </a:solidFill>
            </a:endParaRPr>
          </a:p>
        </p:txBody>
      </p:sp>
      <p:sp>
        <p:nvSpPr>
          <p:cNvPr id="4" name="Segnaposto numero diapositiva 3"/>
          <p:cNvSpPr>
            <a:spLocks noGrp="1"/>
          </p:cNvSpPr>
          <p:nvPr>
            <p:ph type="sldNum" sz="quarter" idx="12"/>
          </p:nvPr>
        </p:nvSpPr>
        <p:spPr/>
        <p:txBody>
          <a:bodyPr/>
          <a:lstStyle/>
          <a:p>
            <a:pPr>
              <a:defRPr/>
            </a:pPr>
            <a:fld id="{209FF4B8-A542-499A-8FF1-54ACFDDB3854}" type="slidenum">
              <a:rPr lang="it-IT" smtClean="0"/>
              <a:pPr>
                <a:defRPr/>
              </a:pPr>
              <a:t>3</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03548" y="42654"/>
            <a:ext cx="8136904" cy="1154098"/>
          </a:xfrm>
        </p:spPr>
        <p:txBody>
          <a:bodyPr>
            <a:noAutofit/>
          </a:bodyPr>
          <a:lstStyle/>
          <a:p>
            <a:pPr>
              <a:lnSpc>
                <a:spcPts val="3500"/>
              </a:lnSpc>
            </a:pPr>
            <a:r>
              <a:rPr lang="it-IT" sz="3600" dirty="0" smtClean="0">
                <a:solidFill>
                  <a:srgbClr val="00FF00"/>
                </a:solidFill>
              </a:rPr>
              <a:t>Ipertono estensorio assai forte: occorrono molte mani per la valutazione</a:t>
            </a:r>
            <a:endParaRPr lang="it-IT" sz="3600" dirty="0">
              <a:solidFill>
                <a:srgbClr val="00FF00"/>
              </a:solidFill>
            </a:endParaRPr>
          </a:p>
        </p:txBody>
      </p:sp>
      <p:sp>
        <p:nvSpPr>
          <p:cNvPr id="43010" name="AutoShape 2" descr="http://api.ning.com/files/X1wQTWuXCRy0KDNJyisrEizK6YWCmpRDKG3L4lYyMi5dKo-BsahLcZ5N855CYIKAuzP-jnkgagoGOALsuZB*DpxC7oCBHvKR/P1010011.JPG?width=448&amp;height=6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it-IT" sz="1800">
              <a:solidFill>
                <a:prstClr val="black"/>
              </a:solidFill>
              <a:latin typeface="Calibri"/>
              <a:cs typeface="+mn-cs"/>
            </a:endParaRPr>
          </a:p>
        </p:txBody>
      </p:sp>
      <p:sp>
        <p:nvSpPr>
          <p:cNvPr id="43012" name="AutoShape 4" descr="http://api.ning.com/files/X1wQTWuXCRy0KDNJyisrEizK6YWCmpRDKG3L4lYyMi5dKo-BsahLcZ5N855CYIKAuzP-jnkgagoGOALsuZB*DpxC7oCBHvKR/P1010011.JPG?width=448&amp;height=6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it-IT" sz="1800">
              <a:solidFill>
                <a:prstClr val="black"/>
              </a:solidFill>
              <a:latin typeface="Calibri"/>
              <a:cs typeface="+mn-cs"/>
            </a:endParaRPr>
          </a:p>
        </p:txBody>
      </p:sp>
      <p:pic>
        <p:nvPicPr>
          <p:cNvPr id="43015" name="Picture 7"/>
          <p:cNvPicPr>
            <a:picLocks noChangeAspect="1" noChangeArrowheads="1"/>
          </p:cNvPicPr>
          <p:nvPr/>
        </p:nvPicPr>
        <p:blipFill>
          <a:blip r:embed="rId3" cstate="print"/>
          <a:srcRect/>
          <a:stretch>
            <a:fillRect/>
          </a:stretch>
        </p:blipFill>
        <p:spPr bwMode="auto">
          <a:xfrm>
            <a:off x="179512" y="1196752"/>
            <a:ext cx="3175142" cy="3960440"/>
          </a:xfrm>
          <a:prstGeom prst="rect">
            <a:avLst/>
          </a:prstGeom>
          <a:noFill/>
          <a:ln w="9525">
            <a:noFill/>
            <a:miter lim="800000"/>
            <a:headEnd/>
            <a:tailEnd/>
          </a:ln>
          <a:effectLst/>
        </p:spPr>
      </p:pic>
      <p:pic>
        <p:nvPicPr>
          <p:cNvPr id="43016" name="Picture 8"/>
          <p:cNvPicPr>
            <a:picLocks noChangeAspect="1" noChangeArrowheads="1"/>
          </p:cNvPicPr>
          <p:nvPr/>
        </p:nvPicPr>
        <p:blipFill>
          <a:blip r:embed="rId4" cstate="print"/>
          <a:srcRect/>
          <a:stretch>
            <a:fillRect/>
          </a:stretch>
        </p:blipFill>
        <p:spPr bwMode="auto">
          <a:xfrm>
            <a:off x="5249869" y="1196752"/>
            <a:ext cx="3642611" cy="4464496"/>
          </a:xfrm>
          <a:prstGeom prst="rect">
            <a:avLst/>
          </a:prstGeom>
          <a:noFill/>
          <a:ln w="9525">
            <a:noFill/>
            <a:miter lim="800000"/>
            <a:headEnd/>
            <a:tailEnd/>
          </a:ln>
          <a:effectLst/>
        </p:spPr>
      </p:pic>
      <p:pic>
        <p:nvPicPr>
          <p:cNvPr id="7" name="Picture 9"/>
          <p:cNvPicPr>
            <a:picLocks noChangeAspect="1" noChangeArrowheads="1"/>
          </p:cNvPicPr>
          <p:nvPr/>
        </p:nvPicPr>
        <p:blipFill>
          <a:blip r:embed="rId5" cstate="print"/>
          <a:srcRect/>
          <a:stretch>
            <a:fillRect/>
          </a:stretch>
        </p:blipFill>
        <p:spPr bwMode="auto">
          <a:xfrm>
            <a:off x="2815952" y="2204864"/>
            <a:ext cx="3124200" cy="4572000"/>
          </a:xfrm>
          <a:prstGeom prst="rect">
            <a:avLst/>
          </a:prstGeom>
          <a:noFill/>
          <a:ln w="9525">
            <a:noFill/>
            <a:miter lim="800000"/>
            <a:headEnd/>
            <a:tailEnd/>
          </a:ln>
          <a:effectLst/>
        </p:spPr>
      </p:pic>
      <p:sp>
        <p:nvSpPr>
          <p:cNvPr id="8" name="CasellaDiTesto 7"/>
          <p:cNvSpPr txBox="1"/>
          <p:nvPr/>
        </p:nvSpPr>
        <p:spPr>
          <a:xfrm>
            <a:off x="5868144" y="5661248"/>
            <a:ext cx="3275857" cy="830997"/>
          </a:xfrm>
          <a:prstGeom prst="rect">
            <a:avLst/>
          </a:prstGeom>
          <a:solidFill>
            <a:srgbClr val="C00000"/>
          </a:solidFill>
        </p:spPr>
        <p:txBody>
          <a:bodyPr wrap="square" rtlCol="0">
            <a:spAutoFit/>
          </a:bodyPr>
          <a:lstStyle/>
          <a:p>
            <a:pPr algn="ctr"/>
            <a:r>
              <a:rPr lang="it-IT" sz="2400" dirty="0" smtClean="0">
                <a:solidFill>
                  <a:srgbClr val="FFFF00"/>
                </a:solidFill>
                <a:latin typeface="Tahoma" pitchFamily="34" charset="0"/>
                <a:ea typeface="Tahoma" pitchFamily="34" charset="0"/>
                <a:cs typeface="Tahoma" pitchFamily="34" charset="0"/>
              </a:rPr>
              <a:t>Simulare con le mani sulla carrozzina</a:t>
            </a:r>
          </a:p>
        </p:txBody>
      </p:sp>
      <p:sp>
        <p:nvSpPr>
          <p:cNvPr id="9" name="CasellaDiTesto 8"/>
          <p:cNvSpPr txBox="1"/>
          <p:nvPr/>
        </p:nvSpPr>
        <p:spPr>
          <a:xfrm>
            <a:off x="-36512" y="5157192"/>
            <a:ext cx="3275857" cy="830997"/>
          </a:xfrm>
          <a:prstGeom prst="rect">
            <a:avLst/>
          </a:prstGeom>
          <a:solidFill>
            <a:srgbClr val="C00000"/>
          </a:solidFill>
        </p:spPr>
        <p:txBody>
          <a:bodyPr wrap="square" rtlCol="0">
            <a:spAutoFit/>
          </a:bodyPr>
          <a:lstStyle/>
          <a:p>
            <a:pPr algn="ctr"/>
            <a:r>
              <a:rPr lang="it-IT" sz="2400" dirty="0" smtClean="0">
                <a:solidFill>
                  <a:srgbClr val="FFFF00"/>
                </a:solidFill>
                <a:latin typeface="Tahoma" pitchFamily="34" charset="0"/>
                <a:ea typeface="Tahoma" pitchFamily="34" charset="0"/>
                <a:cs typeface="Tahoma" pitchFamily="34" charset="0"/>
              </a:rPr>
              <a:t>Simulare con le mani sul lettino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25760" y="188640"/>
            <a:ext cx="8892480" cy="792088"/>
          </a:xfrm>
        </p:spPr>
        <p:txBody>
          <a:bodyPr anchor="ctr"/>
          <a:lstStyle/>
          <a:p>
            <a:pPr algn="ctr" eaLnBrk="1" hangingPunct="1"/>
            <a:r>
              <a:rPr lang="it-IT" sz="4000" dirty="0" smtClean="0">
                <a:solidFill>
                  <a:srgbClr val="66FF33"/>
                </a:solidFill>
              </a:rPr>
              <a:t>Per la valutazione finale</a:t>
            </a:r>
          </a:p>
        </p:txBody>
      </p:sp>
      <p:sp>
        <p:nvSpPr>
          <p:cNvPr id="6" name="Segnaposto contenuto 5"/>
          <p:cNvSpPr>
            <a:spLocks noGrp="1"/>
          </p:cNvSpPr>
          <p:nvPr>
            <p:ph sz="half" idx="2"/>
          </p:nvPr>
        </p:nvSpPr>
        <p:spPr>
          <a:xfrm>
            <a:off x="197768" y="1052737"/>
            <a:ext cx="8748464" cy="4320479"/>
          </a:xfrm>
        </p:spPr>
        <p:txBody>
          <a:bodyPr>
            <a:normAutofit lnSpcReduction="10000"/>
          </a:bodyPr>
          <a:lstStyle/>
          <a:p>
            <a:pPr marL="514350" indent="-514350" eaLnBrk="1" hangingPunct="1">
              <a:lnSpc>
                <a:spcPct val="120000"/>
              </a:lnSpc>
              <a:buClr>
                <a:srgbClr val="FFFF00"/>
              </a:buClr>
              <a:buSzTx/>
              <a:buFont typeface="+mj-lt"/>
              <a:buAutoNum type="arabicPeriod"/>
              <a:defRPr/>
            </a:pPr>
            <a:r>
              <a:rPr lang="it-IT" sz="2600" dirty="0" smtClean="0"/>
              <a:t>Procuriamoci una carrozzina del tipo adatto:</a:t>
            </a:r>
          </a:p>
          <a:p>
            <a:pPr marL="914400" lvl="1" indent="-514350" eaLnBrk="1" hangingPunct="1">
              <a:lnSpc>
                <a:spcPct val="120000"/>
              </a:lnSpc>
              <a:buClr>
                <a:srgbClr val="FF0000"/>
              </a:buClr>
              <a:buSzTx/>
              <a:buFont typeface="Arial" pitchFamily="34" charset="0"/>
              <a:buChar char="•"/>
              <a:defRPr/>
            </a:pPr>
            <a:r>
              <a:rPr lang="it-IT" sz="2600" dirty="0" smtClean="0">
                <a:solidFill>
                  <a:srgbClr val="FF9999"/>
                </a:solidFill>
              </a:rPr>
              <a:t>Pieghevole?</a:t>
            </a:r>
          </a:p>
          <a:p>
            <a:pPr marL="914400" lvl="1" indent="-514350" eaLnBrk="1" hangingPunct="1">
              <a:lnSpc>
                <a:spcPct val="120000"/>
              </a:lnSpc>
              <a:buClr>
                <a:srgbClr val="FF0000"/>
              </a:buClr>
              <a:buSzTx/>
              <a:buFont typeface="Arial" pitchFamily="34" charset="0"/>
              <a:buChar char="•"/>
              <a:defRPr/>
            </a:pPr>
            <a:r>
              <a:rPr lang="it-IT" sz="2600" dirty="0" smtClean="0"/>
              <a:t>Posturale?</a:t>
            </a:r>
          </a:p>
          <a:p>
            <a:pPr marL="914400" lvl="1" indent="-514350" eaLnBrk="1" hangingPunct="1">
              <a:lnSpc>
                <a:spcPct val="120000"/>
              </a:lnSpc>
              <a:buClr>
                <a:srgbClr val="FF0000"/>
              </a:buClr>
              <a:buSzTx/>
              <a:buFont typeface="Arial" pitchFamily="34" charset="0"/>
              <a:buChar char="•"/>
              <a:defRPr/>
            </a:pPr>
            <a:r>
              <a:rPr lang="it-IT" sz="2600" dirty="0" smtClean="0">
                <a:solidFill>
                  <a:srgbClr val="FF9999"/>
                </a:solidFill>
              </a:rPr>
              <a:t>Elettronica?</a:t>
            </a:r>
            <a:endParaRPr lang="it-IT" sz="3100" dirty="0" smtClean="0">
              <a:solidFill>
                <a:srgbClr val="FF9999"/>
              </a:solidFill>
            </a:endParaRPr>
          </a:p>
          <a:p>
            <a:pPr marL="514350" indent="-514350" eaLnBrk="1" hangingPunct="1">
              <a:lnSpc>
                <a:spcPct val="120000"/>
              </a:lnSpc>
              <a:buClr>
                <a:srgbClr val="FFFF00"/>
              </a:buClr>
              <a:buSzTx/>
              <a:buFont typeface="+mj-lt"/>
              <a:buAutoNum type="arabicPeriod"/>
              <a:defRPr/>
            </a:pPr>
            <a:r>
              <a:rPr lang="it-IT" sz="2600" dirty="0" smtClean="0"/>
              <a:t>Scegliamola delle misure appropriate</a:t>
            </a:r>
          </a:p>
          <a:p>
            <a:pPr marL="514350" indent="-514350" eaLnBrk="1" hangingPunct="1">
              <a:lnSpc>
                <a:spcPct val="120000"/>
              </a:lnSpc>
              <a:buClr>
                <a:srgbClr val="FFFF00"/>
              </a:buClr>
              <a:buSzTx/>
              <a:buFont typeface="+mj-lt"/>
              <a:buAutoNum type="arabicPeriod"/>
              <a:defRPr/>
            </a:pPr>
            <a:r>
              <a:rPr lang="it-IT" sz="2600" dirty="0" smtClean="0">
                <a:solidFill>
                  <a:srgbClr val="FFFF00"/>
                </a:solidFill>
              </a:rPr>
              <a:t>Regoliamo le misure regolabili</a:t>
            </a:r>
          </a:p>
          <a:p>
            <a:pPr marL="514350" indent="-514350" eaLnBrk="1" hangingPunct="1">
              <a:lnSpc>
                <a:spcPct val="120000"/>
              </a:lnSpc>
              <a:buClr>
                <a:srgbClr val="FFFF00"/>
              </a:buClr>
              <a:buSzTx/>
              <a:buFont typeface="+mj-lt"/>
              <a:buAutoNum type="arabicPeriod"/>
              <a:defRPr/>
            </a:pPr>
            <a:r>
              <a:rPr lang="it-IT" sz="2600" dirty="0" smtClean="0">
                <a:solidFill>
                  <a:srgbClr val="F8F8F8"/>
                </a:solidFill>
              </a:rPr>
              <a:t>Cerchiamo l’inclinazione di schienale e sedile più adatte:</a:t>
            </a:r>
          </a:p>
        </p:txBody>
      </p:sp>
      <p:sp>
        <p:nvSpPr>
          <p:cNvPr id="119813" name="Segnaposto numero diapositiva 3"/>
          <p:cNvSpPr>
            <a:spLocks noGrp="1"/>
          </p:cNvSpPr>
          <p:nvPr>
            <p:ph type="sldNum" sz="quarter" idx="12"/>
          </p:nvPr>
        </p:nvSpPr>
        <p:spPr/>
        <p:txBody>
          <a:bodyPr/>
          <a:lstStyle/>
          <a:p>
            <a:pPr>
              <a:defRPr/>
            </a:pPr>
            <a:fld id="{798F37B3-56AC-498A-9E1E-2B2251028F59}" type="slidenum">
              <a:rPr lang="it-IT" smtClean="0"/>
              <a:pPr>
                <a:defRPr/>
              </a:pPr>
              <a:t>31</a:t>
            </a:fld>
            <a:endParaRPr lang="it-IT" smtClean="0"/>
          </a:p>
        </p:txBody>
      </p:sp>
      <p:sp>
        <p:nvSpPr>
          <p:cNvPr id="5" name="CasellaDiTesto 4"/>
          <p:cNvSpPr txBox="1"/>
          <p:nvPr/>
        </p:nvSpPr>
        <p:spPr>
          <a:xfrm>
            <a:off x="2194128" y="5235628"/>
            <a:ext cx="4755744" cy="1001684"/>
          </a:xfrm>
          <a:prstGeom prst="rect">
            <a:avLst/>
          </a:prstGeom>
          <a:solidFill>
            <a:srgbClr val="FF0000"/>
          </a:solidFill>
        </p:spPr>
        <p:txBody>
          <a:bodyPr wrap="none" lIns="180000" rIns="180000" rtlCol="0">
            <a:spAutoFit/>
          </a:bodyPr>
          <a:lstStyle/>
          <a:p>
            <a:pPr marL="514350" indent="-514350" algn="ctr" eaLnBrk="1" hangingPunct="1">
              <a:lnSpc>
                <a:spcPct val="120000"/>
              </a:lnSpc>
              <a:buClr>
                <a:srgbClr val="FFFF00"/>
              </a:buClr>
              <a:buSzTx/>
              <a:buNone/>
              <a:defRPr/>
            </a:pPr>
            <a:r>
              <a:rPr lang="it-IT" sz="2600" dirty="0" smtClean="0">
                <a:solidFill>
                  <a:srgbClr val="F8FE0C"/>
                </a:solidFill>
                <a:latin typeface="+mn-lt"/>
              </a:rPr>
              <a:t>Angolo di basculamento +</a:t>
            </a:r>
          </a:p>
          <a:p>
            <a:pPr marL="514350" indent="-514350" algn="ctr" eaLnBrk="1" hangingPunct="1">
              <a:lnSpc>
                <a:spcPct val="120000"/>
              </a:lnSpc>
              <a:buClr>
                <a:srgbClr val="FFFF00"/>
              </a:buClr>
              <a:buSzTx/>
              <a:buNone/>
              <a:defRPr/>
            </a:pPr>
            <a:r>
              <a:rPr lang="it-IT" sz="2600" dirty="0" smtClean="0">
                <a:solidFill>
                  <a:srgbClr val="F8FE0C"/>
                </a:solidFill>
                <a:latin typeface="+mn-lt"/>
              </a:rPr>
              <a:t> angolo sedile-schienale  </a:t>
            </a:r>
            <a:endParaRPr lang="it-IT" sz="2600" dirty="0" smtClean="0">
              <a:latin typeface="+mn-lt"/>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25760" y="188640"/>
            <a:ext cx="8892480" cy="1800200"/>
          </a:xfrm>
        </p:spPr>
        <p:txBody>
          <a:bodyPr anchor="ctr"/>
          <a:lstStyle/>
          <a:p>
            <a:pPr eaLnBrk="1" hangingPunct="1"/>
            <a:r>
              <a:rPr lang="it-IT" sz="3600" u="sng" dirty="0" smtClean="0">
                <a:solidFill>
                  <a:srgbClr val="66FF33"/>
                </a:solidFill>
              </a:rPr>
              <a:t>Nei casi complessi</a:t>
            </a:r>
            <a:r>
              <a:rPr lang="it-IT" sz="3600" dirty="0" smtClean="0">
                <a:solidFill>
                  <a:srgbClr val="66FF33"/>
                </a:solidFill>
              </a:rPr>
              <a:t>, la carrozzina per la valutazione finale dovrebbe avere:</a:t>
            </a:r>
          </a:p>
        </p:txBody>
      </p:sp>
      <p:sp>
        <p:nvSpPr>
          <p:cNvPr id="6" name="Segnaposto contenuto 5"/>
          <p:cNvSpPr>
            <a:spLocks noGrp="1"/>
          </p:cNvSpPr>
          <p:nvPr>
            <p:ph sz="half" idx="2"/>
          </p:nvPr>
        </p:nvSpPr>
        <p:spPr>
          <a:xfrm>
            <a:off x="197768" y="1844824"/>
            <a:ext cx="5022304" cy="4752528"/>
          </a:xfrm>
        </p:spPr>
        <p:txBody>
          <a:bodyPr>
            <a:normAutofit fontScale="92500" lnSpcReduction="10000"/>
          </a:bodyPr>
          <a:lstStyle/>
          <a:p>
            <a:pPr marL="454025" indent="-454025" eaLnBrk="1" hangingPunct="1">
              <a:lnSpc>
                <a:spcPct val="120000"/>
              </a:lnSpc>
              <a:buClr>
                <a:srgbClr val="FFFF00"/>
              </a:buClr>
              <a:buSzTx/>
              <a:buFont typeface="Wingdings" pitchFamily="2" charset="2"/>
              <a:buChar char="ü"/>
              <a:defRPr/>
            </a:pPr>
            <a:r>
              <a:rPr lang="it-IT" dirty="0" smtClean="0">
                <a:solidFill>
                  <a:srgbClr val="FFFF00"/>
                </a:solidFill>
              </a:rPr>
              <a:t>La possibilità di accogliere eventuali limitazioni articolari e deformità</a:t>
            </a:r>
          </a:p>
          <a:p>
            <a:pPr marL="454025" indent="-454025" eaLnBrk="1" hangingPunct="1">
              <a:lnSpc>
                <a:spcPct val="120000"/>
              </a:lnSpc>
              <a:buClr>
                <a:srgbClr val="FFFF00"/>
              </a:buClr>
              <a:buSzTx/>
              <a:buFont typeface="Wingdings" pitchFamily="2" charset="2"/>
              <a:buChar char="ü"/>
              <a:defRPr/>
            </a:pPr>
            <a:r>
              <a:rPr lang="it-IT" dirty="0" smtClean="0"/>
              <a:t>La possibilità di applicare i supporti che si ritiene utile provare.</a:t>
            </a:r>
          </a:p>
          <a:p>
            <a:pPr marL="454025" indent="439738" eaLnBrk="1" hangingPunct="1">
              <a:lnSpc>
                <a:spcPct val="120000"/>
              </a:lnSpc>
              <a:buClr>
                <a:srgbClr val="FFFF00"/>
              </a:buClr>
              <a:buSzTx/>
              <a:buNone/>
              <a:defRPr/>
            </a:pPr>
            <a:r>
              <a:rPr lang="it-IT" i="1" u="sng" dirty="0" smtClean="0"/>
              <a:t>Se occorrono supporti secondari per dare stabilità</a:t>
            </a:r>
            <a:r>
              <a:rPr lang="it-IT" dirty="0" smtClean="0"/>
              <a:t>, simuliamoli con le nostre mani.</a:t>
            </a:r>
          </a:p>
        </p:txBody>
      </p:sp>
      <p:sp>
        <p:nvSpPr>
          <p:cNvPr id="119813" name="Segnaposto numero diapositiva 3"/>
          <p:cNvSpPr>
            <a:spLocks noGrp="1"/>
          </p:cNvSpPr>
          <p:nvPr>
            <p:ph type="sldNum" sz="quarter" idx="12"/>
          </p:nvPr>
        </p:nvSpPr>
        <p:spPr/>
        <p:txBody>
          <a:bodyPr/>
          <a:lstStyle/>
          <a:p>
            <a:pPr>
              <a:defRPr/>
            </a:pPr>
            <a:fld id="{798F37B3-56AC-498A-9E1E-2B2251028F59}" type="slidenum">
              <a:rPr lang="it-IT" smtClean="0"/>
              <a:pPr>
                <a:defRPr/>
              </a:pPr>
              <a:t>32</a:t>
            </a:fld>
            <a:endParaRPr lang="it-IT" smtClean="0"/>
          </a:p>
        </p:txBody>
      </p:sp>
      <p:pic>
        <p:nvPicPr>
          <p:cNvPr id="5" name="Immagine 4" descr="simulare con mani.jpg"/>
          <p:cNvPicPr>
            <a:picLocks noChangeAspect="1"/>
          </p:cNvPicPr>
          <p:nvPr/>
        </p:nvPicPr>
        <p:blipFill>
          <a:blip r:embed="rId3" cstate="print"/>
          <a:srcRect t="10740"/>
          <a:stretch>
            <a:fillRect/>
          </a:stretch>
        </p:blipFill>
        <p:spPr>
          <a:xfrm>
            <a:off x="5724128" y="2060848"/>
            <a:ext cx="3123830" cy="450912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9751" y="260648"/>
            <a:ext cx="8001000" cy="685800"/>
          </a:xfrm>
        </p:spPr>
        <p:txBody>
          <a:bodyPr/>
          <a:lstStyle/>
          <a:p>
            <a:pPr eaLnBrk="1" hangingPunct="1"/>
            <a:r>
              <a:rPr lang="it-IT" sz="3200" b="1" dirty="0" smtClean="0">
                <a:solidFill>
                  <a:srgbClr val="00FF00"/>
                </a:solidFill>
              </a:rPr>
              <a:t>Regole di buona prassi</a:t>
            </a:r>
          </a:p>
        </p:txBody>
      </p:sp>
      <p:sp>
        <p:nvSpPr>
          <p:cNvPr id="461827" name="Rectangle 3"/>
          <p:cNvSpPr>
            <a:spLocks noGrp="1" noChangeArrowheads="1"/>
          </p:cNvSpPr>
          <p:nvPr>
            <p:ph type="body" idx="1"/>
          </p:nvPr>
        </p:nvSpPr>
        <p:spPr>
          <a:xfrm>
            <a:off x="323404" y="1196752"/>
            <a:ext cx="8497192" cy="5472608"/>
          </a:xfrm>
        </p:spPr>
        <p:txBody>
          <a:bodyPr/>
          <a:lstStyle/>
          <a:p>
            <a:pPr marL="609600" indent="-609600" eaLnBrk="1" hangingPunct="1">
              <a:lnSpc>
                <a:spcPct val="80000"/>
              </a:lnSpc>
              <a:buClr>
                <a:srgbClr val="00FFCC"/>
              </a:buClr>
            </a:pPr>
            <a:r>
              <a:rPr lang="it-IT" sz="2400" dirty="0" smtClean="0"/>
              <a:t>Prevediamo </a:t>
            </a:r>
            <a:r>
              <a:rPr lang="it-IT" sz="2400" b="1" dirty="0" smtClean="0">
                <a:solidFill>
                  <a:srgbClr val="FFFF00"/>
                </a:solidFill>
              </a:rPr>
              <a:t>sempre</a:t>
            </a:r>
            <a:r>
              <a:rPr lang="it-IT" sz="2400" dirty="0" smtClean="0"/>
              <a:t> delle prove</a:t>
            </a:r>
          </a:p>
          <a:p>
            <a:pPr marL="609600" indent="-609600" eaLnBrk="1" hangingPunct="1">
              <a:lnSpc>
                <a:spcPct val="90000"/>
              </a:lnSpc>
              <a:buClr>
                <a:srgbClr val="00FFCC"/>
              </a:buClr>
              <a:buFont typeface="Wingdings" pitchFamily="2" charset="2"/>
              <a:buAutoNum type="arabicPeriod"/>
            </a:pPr>
            <a:endParaRPr lang="it-IT" sz="2000" dirty="0" smtClean="0"/>
          </a:p>
          <a:p>
            <a:pPr marL="271463" indent="-271463">
              <a:buSzPct val="75000"/>
              <a:buFont typeface="Arial" pitchFamily="34" charset="0"/>
              <a:buChar char="•"/>
              <a:tabLst>
                <a:tab pos="8428038" algn="l"/>
              </a:tabLst>
            </a:pPr>
            <a:endParaRPr lang="it-IT" sz="2400" dirty="0" smtClean="0"/>
          </a:p>
          <a:p>
            <a:pPr marL="271463" indent="-271463">
              <a:buSzPct val="75000"/>
              <a:buFont typeface="Arial" pitchFamily="34" charset="0"/>
              <a:buChar char="•"/>
              <a:tabLst>
                <a:tab pos="8428038" algn="l"/>
              </a:tabLst>
            </a:pPr>
            <a:r>
              <a:rPr lang="it-IT" sz="2400" dirty="0" smtClean="0"/>
              <a:t>Durante ogni prova, </a:t>
            </a:r>
            <a:r>
              <a:rPr lang="it-IT" sz="2400" dirty="0" smtClean="0">
                <a:solidFill>
                  <a:srgbClr val="FFFF00"/>
                </a:solidFill>
              </a:rPr>
              <a:t>richiediamo sempre  impressioni e proposte degli utenti</a:t>
            </a:r>
          </a:p>
          <a:p>
            <a:pPr marL="271463" indent="-271463">
              <a:buSzPct val="75000"/>
              <a:buFont typeface="Arial" pitchFamily="34" charset="0"/>
              <a:buChar char="•"/>
              <a:tabLst>
                <a:tab pos="8428038" algn="l"/>
              </a:tabLst>
            </a:pPr>
            <a:r>
              <a:rPr lang="it-IT" sz="2400" b="1" dirty="0" smtClean="0"/>
              <a:t>Basiamo ogni decisione sulle priorità e preferenze degli utenti</a:t>
            </a:r>
            <a:endParaRPr lang="it-IT" sz="2400" dirty="0" smtClean="0"/>
          </a:p>
          <a:p>
            <a:pPr marL="609600" indent="-609600" eaLnBrk="1" hangingPunct="1">
              <a:lnSpc>
                <a:spcPct val="80000"/>
              </a:lnSpc>
              <a:buClr>
                <a:srgbClr val="00FFCC"/>
              </a:buClr>
              <a:buFont typeface="Wingdings" pitchFamily="2" charset="2"/>
              <a:buNone/>
            </a:pPr>
            <a:endParaRPr lang="it-IT" sz="2300" dirty="0" smtClean="0"/>
          </a:p>
          <a:p>
            <a:pPr marL="609600" indent="-609600" eaLnBrk="1" hangingPunct="1">
              <a:lnSpc>
                <a:spcPct val="80000"/>
              </a:lnSpc>
              <a:buClr>
                <a:srgbClr val="00FFCC"/>
              </a:buClr>
              <a:buFont typeface="Wingdings" pitchFamily="2" charset="2"/>
              <a:buNone/>
            </a:pPr>
            <a:endParaRPr lang="it-IT" sz="2300" dirty="0" smtClean="0"/>
          </a:p>
          <a:p>
            <a:pPr marL="609600" indent="-609600" eaLnBrk="1" hangingPunct="1">
              <a:lnSpc>
                <a:spcPct val="80000"/>
              </a:lnSpc>
              <a:buClr>
                <a:srgbClr val="00FFCC"/>
              </a:buClr>
              <a:buFont typeface="Wingdings" pitchFamily="2" charset="2"/>
              <a:buNone/>
            </a:pPr>
            <a:endParaRPr lang="it-IT" sz="2300" dirty="0" smtClean="0"/>
          </a:p>
          <a:p>
            <a:pPr marL="609600" indent="-609600" eaLnBrk="1" hangingPunct="1">
              <a:lnSpc>
                <a:spcPct val="80000"/>
              </a:lnSpc>
              <a:buClr>
                <a:srgbClr val="00FFCC"/>
              </a:buClr>
              <a:buFont typeface="Wingdings" pitchFamily="2" charset="2"/>
              <a:buNone/>
            </a:pPr>
            <a:endParaRPr lang="it-IT" sz="2300" dirty="0" smtClean="0"/>
          </a:p>
        </p:txBody>
      </p:sp>
      <p:sp>
        <p:nvSpPr>
          <p:cNvPr id="461829" name="Text Box 5"/>
          <p:cNvSpPr txBox="1">
            <a:spLocks noChangeArrowheads="1"/>
          </p:cNvSpPr>
          <p:nvPr/>
        </p:nvSpPr>
        <p:spPr bwMode="auto">
          <a:xfrm>
            <a:off x="971762" y="4365104"/>
            <a:ext cx="7200477" cy="1938992"/>
          </a:xfrm>
          <a:prstGeom prst="rect">
            <a:avLst/>
          </a:prstGeom>
          <a:solidFill>
            <a:srgbClr val="000080"/>
          </a:solidFill>
          <a:ln w="57150" cmpd="thinThick">
            <a:solidFill>
              <a:srgbClr val="FFFF00"/>
            </a:solidFill>
            <a:miter lim="800000"/>
            <a:headEnd/>
            <a:tailEnd/>
          </a:ln>
        </p:spPr>
        <p:txBody>
          <a:bodyPr wrap="square">
            <a:spAutoFit/>
          </a:bodyPr>
          <a:lstStyle/>
          <a:p>
            <a:r>
              <a:rPr kumimoji="1" lang="it-IT" dirty="0">
                <a:solidFill>
                  <a:srgbClr val="FFFF00"/>
                </a:solidFill>
                <a:latin typeface="Tahoma" pitchFamily="34" charset="0"/>
                <a:cs typeface="+mn-cs"/>
              </a:rPr>
              <a:t>“Scegliere una carrozzina è più </a:t>
            </a:r>
            <a:r>
              <a:rPr kumimoji="1" lang="it-IT" b="1" i="1" dirty="0">
                <a:solidFill>
                  <a:srgbClr val="FFFF00"/>
                </a:solidFill>
                <a:latin typeface="Tahoma" pitchFamily="34" charset="0"/>
                <a:cs typeface="+mn-cs"/>
              </a:rPr>
              <a:t>personale</a:t>
            </a:r>
            <a:r>
              <a:rPr kumimoji="1" lang="it-IT" dirty="0">
                <a:solidFill>
                  <a:srgbClr val="FFFF00"/>
                </a:solidFill>
                <a:latin typeface="Tahoma" pitchFamily="34" charset="0"/>
                <a:cs typeface="+mn-cs"/>
              </a:rPr>
              <a:t> </a:t>
            </a:r>
            <a:r>
              <a:rPr kumimoji="1" lang="it-IT" dirty="0" smtClean="0">
                <a:solidFill>
                  <a:srgbClr val="FFFF00"/>
                </a:solidFill>
                <a:latin typeface="Tahoma" pitchFamily="34" charset="0"/>
                <a:cs typeface="+mn-cs"/>
              </a:rPr>
              <a:t>(e più complesso)</a:t>
            </a:r>
            <a:r>
              <a:rPr kumimoji="1" lang="it-IT" b="1" dirty="0" smtClean="0">
                <a:solidFill>
                  <a:srgbClr val="FFFF00"/>
                </a:solidFill>
                <a:latin typeface="Tahoma" pitchFamily="34" charset="0"/>
                <a:cs typeface="+mn-cs"/>
              </a:rPr>
              <a:t> </a:t>
            </a:r>
            <a:r>
              <a:rPr kumimoji="1" lang="it-IT" dirty="0" smtClean="0">
                <a:solidFill>
                  <a:srgbClr val="FFFF00"/>
                </a:solidFill>
                <a:latin typeface="Tahoma" pitchFamily="34" charset="0"/>
                <a:cs typeface="+mn-cs"/>
              </a:rPr>
              <a:t>di </a:t>
            </a:r>
            <a:r>
              <a:rPr kumimoji="1" lang="it-IT" dirty="0">
                <a:solidFill>
                  <a:srgbClr val="FFFF00"/>
                </a:solidFill>
                <a:latin typeface="Tahoma" pitchFamily="34" charset="0"/>
                <a:cs typeface="+mn-cs"/>
              </a:rPr>
              <a:t>scegliere un’auto. </a:t>
            </a:r>
            <a:endParaRPr kumimoji="1" lang="it-IT" dirty="0" smtClean="0">
              <a:solidFill>
                <a:srgbClr val="FFFF00"/>
              </a:solidFill>
              <a:latin typeface="Tahoma" pitchFamily="34" charset="0"/>
              <a:cs typeface="+mn-cs"/>
            </a:endParaRPr>
          </a:p>
          <a:p>
            <a:r>
              <a:rPr kumimoji="1" lang="it-IT" dirty="0" smtClean="0">
                <a:solidFill>
                  <a:srgbClr val="FFFF00"/>
                </a:solidFill>
                <a:latin typeface="Tahoma" pitchFamily="34" charset="0"/>
                <a:cs typeface="+mn-cs"/>
              </a:rPr>
              <a:t>È </a:t>
            </a:r>
            <a:r>
              <a:rPr kumimoji="1" lang="it-IT" dirty="0">
                <a:solidFill>
                  <a:srgbClr val="FFFF00"/>
                </a:solidFill>
                <a:latin typeface="Tahoma" pitchFamily="34" charset="0"/>
                <a:cs typeface="+mn-cs"/>
              </a:rPr>
              <a:t>come scegliere un’auto, una sedia da ufficio, una poltrona, il guardaroba quotidiano e un supporto ortopedico </a:t>
            </a:r>
            <a:r>
              <a:rPr kumimoji="1" lang="it-IT" b="1" i="1" dirty="0" smtClean="0">
                <a:solidFill>
                  <a:srgbClr val="FFFF00"/>
                </a:solidFill>
                <a:latin typeface="Tahoma" pitchFamily="34" charset="0"/>
                <a:cs typeface="+mn-cs"/>
              </a:rPr>
              <a:t>tutti insieme</a:t>
            </a:r>
            <a:r>
              <a:rPr kumimoji="1" lang="it-IT" dirty="0" smtClean="0">
                <a:solidFill>
                  <a:srgbClr val="FFFF00"/>
                </a:solidFill>
                <a:latin typeface="Tahoma" pitchFamily="34" charset="0"/>
                <a:cs typeface="+mn-cs"/>
              </a:rPr>
              <a:t>.”</a:t>
            </a:r>
            <a:endParaRPr kumimoji="1" lang="it-IT" dirty="0">
              <a:solidFill>
                <a:srgbClr val="FFFF00"/>
              </a:solidFill>
              <a:latin typeface="Tahoma" pitchFamily="34" charset="0"/>
              <a:cs typeface="+mn-cs"/>
            </a:endParaRPr>
          </a:p>
        </p:txBody>
      </p:sp>
      <p:sp>
        <p:nvSpPr>
          <p:cNvPr id="461831" name="Text Box 7"/>
          <p:cNvSpPr txBox="1">
            <a:spLocks noChangeArrowheads="1"/>
          </p:cNvSpPr>
          <p:nvPr/>
        </p:nvSpPr>
        <p:spPr bwMode="auto">
          <a:xfrm>
            <a:off x="827584" y="1753652"/>
            <a:ext cx="7200900" cy="523220"/>
          </a:xfrm>
          <a:prstGeom prst="rect">
            <a:avLst/>
          </a:prstGeom>
          <a:solidFill>
            <a:schemeClr val="tx1"/>
          </a:solidFill>
          <a:ln w="9525">
            <a:noFill/>
            <a:miter lim="800000"/>
            <a:headEnd/>
            <a:tailEnd/>
          </a:ln>
        </p:spPr>
        <p:txBody>
          <a:bodyPr>
            <a:spAutoFit/>
          </a:bodyPr>
          <a:lstStyle/>
          <a:p>
            <a:r>
              <a:rPr lang="it-IT" sz="2800" b="1" dirty="0">
                <a:solidFill>
                  <a:srgbClr val="FF0000"/>
                </a:solidFill>
                <a:latin typeface="Tahoma" pitchFamily="34" charset="0"/>
                <a:cs typeface="+mn-cs"/>
              </a:rPr>
              <a:t>le prove sono il cuore della valutazione</a:t>
            </a:r>
          </a:p>
        </p:txBody>
      </p:sp>
      <p:sp>
        <p:nvSpPr>
          <p:cNvPr id="6" name="Segnaposto numero diapositiva 5"/>
          <p:cNvSpPr>
            <a:spLocks noGrp="1"/>
          </p:cNvSpPr>
          <p:nvPr>
            <p:ph type="sldNum" sz="quarter" idx="12"/>
          </p:nvPr>
        </p:nvSpPr>
        <p:spPr/>
        <p:txBody>
          <a:bodyPr/>
          <a:lstStyle/>
          <a:p>
            <a:pPr>
              <a:defRPr/>
            </a:pPr>
            <a:fld id="{847880CC-B66C-4BBC-B3D7-30CCAEC459C6}" type="slidenum">
              <a:rPr lang="it-IT" smtClean="0">
                <a:solidFill>
                  <a:srgbClr val="F8F8F8"/>
                </a:solidFill>
              </a:rPr>
              <a:pPr>
                <a:defRPr/>
              </a:pPr>
              <a:t>33</a:t>
            </a:fld>
            <a:endParaRPr lang="it-IT" dirty="0">
              <a:solidFill>
                <a:srgbClr val="F8F8F8"/>
              </a:solidFill>
            </a:endParaRPr>
          </a:p>
        </p:txBody>
      </p:sp>
      <p:sp>
        <p:nvSpPr>
          <p:cNvPr id="7" name="CasellaDiTesto 6"/>
          <p:cNvSpPr txBox="1"/>
          <p:nvPr/>
        </p:nvSpPr>
        <p:spPr>
          <a:xfrm>
            <a:off x="-6013176" y="5397023"/>
            <a:ext cx="5797152" cy="1200329"/>
          </a:xfrm>
          <a:prstGeom prst="rect">
            <a:avLst/>
          </a:prstGeom>
          <a:noFill/>
        </p:spPr>
        <p:txBody>
          <a:bodyPr wrap="square" rtlCol="0">
            <a:spAutoFit/>
          </a:bodyPr>
          <a:lstStyle/>
          <a:p>
            <a:r>
              <a:rPr kumimoji="1" lang="it-IT" b="1" dirty="0" smtClean="0">
                <a:solidFill>
                  <a:srgbClr val="000000"/>
                </a:solidFill>
                <a:latin typeface="Tahoma" pitchFamily="34" charset="0"/>
                <a:cs typeface="+mn-cs"/>
              </a:rPr>
              <a:t> la valutazione della carrozzina fra i dati da rilevare ad ogni controllo o seduta di terapia.</a:t>
            </a:r>
            <a:endParaRPr kumimoji="1" lang="it-IT" b="1" dirty="0">
              <a:solidFill>
                <a:srgbClr val="000000"/>
              </a:solidFill>
              <a:latin typeface="Tahoma" pitchFamily="34" charset="0"/>
              <a:cs typeface="+mn-cs"/>
            </a:endParaRPr>
          </a:p>
        </p:txBody>
      </p:sp>
      <p:sp>
        <p:nvSpPr>
          <p:cNvPr id="8" name="CasellaDiTesto 7"/>
          <p:cNvSpPr txBox="1"/>
          <p:nvPr/>
        </p:nvSpPr>
        <p:spPr>
          <a:xfrm>
            <a:off x="-5941168" y="2348880"/>
            <a:ext cx="5688632" cy="1200329"/>
          </a:xfrm>
          <a:prstGeom prst="rect">
            <a:avLst/>
          </a:prstGeom>
          <a:noFill/>
        </p:spPr>
        <p:txBody>
          <a:bodyPr wrap="square" rtlCol="0">
            <a:spAutoFit/>
          </a:bodyPr>
          <a:lstStyle/>
          <a:p>
            <a:r>
              <a:rPr kumimoji="1" lang="it-IT" b="1" dirty="0" smtClean="0">
                <a:solidFill>
                  <a:srgbClr val="000000"/>
                </a:solidFill>
                <a:latin typeface="Tahoma" pitchFamily="34" charset="0"/>
                <a:cs typeface="+mn-cs"/>
              </a:rPr>
              <a:t>Prendiamoci il tempo di chiedergli “le pare che possa esserle utile? / andarle bene?</a:t>
            </a:r>
            <a:endParaRPr kumimoji="1" lang="it-IT" b="1" dirty="0">
              <a:solidFill>
                <a:srgbClr val="000000"/>
              </a:solidFill>
              <a:latin typeface="Tahoma" pitchFamily="34" charset="0"/>
              <a:cs typeface="+mn-cs"/>
            </a:endParaRPr>
          </a:p>
        </p:txBody>
      </p:sp>
      <p:sp>
        <p:nvSpPr>
          <p:cNvPr id="9" name="CasellaDiTesto 8"/>
          <p:cNvSpPr txBox="1"/>
          <p:nvPr/>
        </p:nvSpPr>
        <p:spPr>
          <a:xfrm>
            <a:off x="9612560" y="4221088"/>
            <a:ext cx="5976664" cy="1200329"/>
          </a:xfrm>
          <a:prstGeom prst="rect">
            <a:avLst/>
          </a:prstGeom>
          <a:noFill/>
        </p:spPr>
        <p:txBody>
          <a:bodyPr wrap="square" rtlCol="0">
            <a:spAutoFit/>
          </a:bodyPr>
          <a:lstStyle/>
          <a:p>
            <a:r>
              <a:rPr kumimoji="1" lang="it-IT" b="1" dirty="0" smtClean="0">
                <a:solidFill>
                  <a:srgbClr val="000000"/>
                </a:solidFill>
                <a:latin typeface="Tahoma" pitchFamily="34" charset="0"/>
                <a:cs typeface="+mn-cs"/>
              </a:rPr>
              <a:t>Questo sintetizza bene perché si deve scegliere rispettando le preferenze personali e con molta cura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1827">
                                            <p:txEl>
                                              <p:pRg st="0" end="0"/>
                                            </p:txEl>
                                          </p:spTgt>
                                        </p:tgtEl>
                                        <p:attrNameLst>
                                          <p:attrName>style.visibility</p:attrName>
                                        </p:attrNameLst>
                                      </p:cBhvr>
                                      <p:to>
                                        <p:strVal val="visible"/>
                                      </p:to>
                                    </p:set>
                                    <p:anim calcmode="lin" valueType="num">
                                      <p:cBhvr additive="base">
                                        <p:cTn id="7" dur="500" fill="hold"/>
                                        <p:tgtEl>
                                          <p:spTgt spid="461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18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LO.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61831"/>
                                        </p:tgtEl>
                                        <p:attrNameLst>
                                          <p:attrName>style.visibility</p:attrName>
                                        </p:attrNameLst>
                                      </p:cBhvr>
                                      <p:to>
                                        <p:strVal val="visible"/>
                                      </p:to>
                                    </p:set>
                                    <p:animEffect transition="in" filter="wipe(down)">
                                      <p:cBhvr>
                                        <p:cTn id="13" dur="500"/>
                                        <p:tgtEl>
                                          <p:spTgt spid="4618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1827">
                                            <p:txEl>
                                              <p:pRg st="3" end="3"/>
                                            </p:txEl>
                                          </p:spTgt>
                                        </p:tgtEl>
                                        <p:attrNameLst>
                                          <p:attrName>style.visibility</p:attrName>
                                        </p:attrNameLst>
                                      </p:cBhvr>
                                      <p:to>
                                        <p:strVal val="visible"/>
                                      </p:to>
                                    </p:set>
                                    <p:anim calcmode="lin" valueType="num">
                                      <p:cBhvr additive="base">
                                        <p:cTn id="18" dur="500" fill="hold"/>
                                        <p:tgtEl>
                                          <p:spTgt spid="461827">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618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VOLO.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61827">
                                            <p:txEl>
                                              <p:pRg st="4" end="4"/>
                                            </p:txEl>
                                          </p:spTgt>
                                        </p:tgtEl>
                                        <p:attrNameLst>
                                          <p:attrName>style.visibility</p:attrName>
                                        </p:attrNameLst>
                                      </p:cBhvr>
                                      <p:to>
                                        <p:strVal val="visible"/>
                                      </p:to>
                                    </p:set>
                                    <p:anim calcmode="lin" valueType="num">
                                      <p:cBhvr additive="base">
                                        <p:cTn id="24" dur="500" fill="hold"/>
                                        <p:tgtEl>
                                          <p:spTgt spid="461827">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618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VOLO.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61829"/>
                                        </p:tgtEl>
                                        <p:attrNameLst>
                                          <p:attrName>style.visibility</p:attrName>
                                        </p:attrNameLst>
                                      </p:cBhvr>
                                      <p:to>
                                        <p:strVal val="visible"/>
                                      </p:to>
                                    </p:set>
                                    <p:anim calcmode="lin" valueType="num">
                                      <p:cBhvr additive="base">
                                        <p:cTn id="30" dur="500" fill="hold"/>
                                        <p:tgtEl>
                                          <p:spTgt spid="461829"/>
                                        </p:tgtEl>
                                        <p:attrNameLst>
                                          <p:attrName>ppt_x</p:attrName>
                                        </p:attrNameLst>
                                      </p:cBhvr>
                                      <p:tavLst>
                                        <p:tav tm="0">
                                          <p:val>
                                            <p:strVal val="#ppt_x"/>
                                          </p:val>
                                        </p:tav>
                                        <p:tav tm="100000">
                                          <p:val>
                                            <p:strVal val="#ppt_x"/>
                                          </p:val>
                                        </p:tav>
                                      </p:tavLst>
                                    </p:anim>
                                    <p:anim calcmode="lin" valueType="num">
                                      <p:cBhvr additive="base">
                                        <p:cTn id="31" dur="500" fill="hold"/>
                                        <p:tgtEl>
                                          <p:spTgt spid="461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bldLvl="2" autoUpdateAnimBg="0"/>
      <p:bldP spid="461829" grpId="0" animBg="1"/>
      <p:bldP spid="46183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16386" name="Segnaposto numero diapositiva 5"/>
          <p:cNvSpPr>
            <a:spLocks noGrp="1"/>
          </p:cNvSpPr>
          <p:nvPr>
            <p:ph type="sldNum" sz="quarter" idx="12"/>
          </p:nvPr>
        </p:nvSpPr>
        <p:spPr>
          <a:noFill/>
        </p:spPr>
        <p:txBody>
          <a:bodyPr/>
          <a:lstStyle/>
          <a:p>
            <a:fld id="{EA9B3BA8-DE1E-4D9B-8187-A7D1EDDE9791}" type="slidenum">
              <a:rPr lang="it-IT">
                <a:solidFill>
                  <a:srgbClr val="FFFFCC"/>
                </a:solidFill>
              </a:rPr>
              <a:pPr/>
              <a:t>34</a:t>
            </a:fld>
            <a:endParaRPr lang="it-IT">
              <a:solidFill>
                <a:srgbClr val="FFFFCC"/>
              </a:solidFill>
            </a:endParaRPr>
          </a:p>
        </p:txBody>
      </p:sp>
      <p:sp>
        <p:nvSpPr>
          <p:cNvPr id="16387" name="Rectangle 2"/>
          <p:cNvSpPr>
            <a:spLocks noGrp="1" noChangeArrowheads="1"/>
          </p:cNvSpPr>
          <p:nvPr>
            <p:ph type="title"/>
          </p:nvPr>
        </p:nvSpPr>
        <p:spPr>
          <a:xfrm>
            <a:off x="185738" y="260648"/>
            <a:ext cx="8707437" cy="658813"/>
          </a:xfrm>
        </p:spPr>
        <p:txBody>
          <a:bodyPr/>
          <a:lstStyle/>
          <a:p>
            <a:pPr eaLnBrk="1" hangingPunct="1"/>
            <a:r>
              <a:rPr lang="it-IT" sz="3600" b="1" dirty="0" smtClean="0">
                <a:solidFill>
                  <a:srgbClr val="00FF00"/>
                </a:solidFill>
              </a:rPr>
              <a:t>Regole di buona prassi</a:t>
            </a:r>
          </a:p>
        </p:txBody>
      </p:sp>
      <p:sp>
        <p:nvSpPr>
          <p:cNvPr id="8" name="Rettangolo 7"/>
          <p:cNvSpPr/>
          <p:nvPr/>
        </p:nvSpPr>
        <p:spPr>
          <a:xfrm>
            <a:off x="332656" y="1268760"/>
            <a:ext cx="8478688" cy="3855671"/>
          </a:xfrm>
          <a:prstGeom prst="rect">
            <a:avLst/>
          </a:prstGeom>
        </p:spPr>
        <p:txBody>
          <a:bodyPr wrap="square">
            <a:spAutoFit/>
          </a:bodyPr>
          <a:lstStyle/>
          <a:p>
            <a:pPr marL="271463" indent="-271463">
              <a:lnSpc>
                <a:spcPct val="70000"/>
              </a:lnSpc>
              <a:buSzPct val="75000"/>
              <a:buFont typeface="Arial" pitchFamily="34" charset="0"/>
              <a:buChar char="•"/>
            </a:pPr>
            <a:r>
              <a:rPr lang="it-IT" sz="2800" dirty="0" smtClean="0">
                <a:solidFill>
                  <a:srgbClr val="F8F8F8"/>
                </a:solidFill>
                <a:latin typeface="Tahoma"/>
                <a:cs typeface="+mn-cs"/>
              </a:rPr>
              <a:t>Prevediamo </a:t>
            </a:r>
            <a:r>
              <a:rPr lang="it-IT" sz="2800" b="1" dirty="0" smtClean="0">
                <a:solidFill>
                  <a:srgbClr val="FFFF00"/>
                </a:solidFill>
                <a:latin typeface="Tahoma"/>
                <a:cs typeface="+mn-cs"/>
              </a:rPr>
              <a:t>sempre</a:t>
            </a:r>
            <a:r>
              <a:rPr lang="it-IT" sz="2800" dirty="0" smtClean="0">
                <a:solidFill>
                  <a:srgbClr val="F8F8F8"/>
                </a:solidFill>
                <a:latin typeface="Tahoma"/>
                <a:cs typeface="+mn-cs"/>
              </a:rPr>
              <a:t> delle prove</a:t>
            </a:r>
          </a:p>
          <a:p>
            <a:pPr marL="271463" indent="-271463">
              <a:lnSpc>
                <a:spcPct val="70000"/>
              </a:lnSpc>
              <a:buSzPct val="75000"/>
            </a:pPr>
            <a:endParaRPr lang="it-IT" sz="2800" dirty="0" smtClean="0">
              <a:solidFill>
                <a:srgbClr val="F8F8F8"/>
              </a:solidFill>
              <a:latin typeface="Tahoma"/>
              <a:cs typeface="+mn-cs"/>
            </a:endParaRPr>
          </a:p>
          <a:p>
            <a:pPr marL="271463" indent="-271463">
              <a:lnSpc>
                <a:spcPct val="70000"/>
              </a:lnSpc>
              <a:buSzPct val="75000"/>
              <a:buFont typeface="Arial" pitchFamily="34" charset="0"/>
              <a:buChar char="•"/>
            </a:pPr>
            <a:endParaRPr lang="it-IT" sz="2800" b="1" dirty="0" smtClean="0">
              <a:solidFill>
                <a:srgbClr val="F8F8F8"/>
              </a:solidFill>
              <a:latin typeface="Tahoma"/>
              <a:cs typeface="+mn-cs"/>
            </a:endParaRPr>
          </a:p>
          <a:p>
            <a:pPr marL="271463" indent="-271463">
              <a:lnSpc>
                <a:spcPct val="70000"/>
              </a:lnSpc>
              <a:buSzPct val="75000"/>
              <a:buFont typeface="Arial" pitchFamily="34" charset="0"/>
              <a:buChar char="•"/>
            </a:pPr>
            <a:endParaRPr lang="it-IT" sz="2800" b="1" dirty="0" smtClean="0">
              <a:solidFill>
                <a:srgbClr val="F8F8F8"/>
              </a:solidFill>
              <a:latin typeface="Tahoma"/>
              <a:cs typeface="+mn-cs"/>
            </a:endParaRPr>
          </a:p>
          <a:p>
            <a:pPr marL="271463" indent="-271463">
              <a:lnSpc>
                <a:spcPct val="70000"/>
              </a:lnSpc>
              <a:buSzPct val="75000"/>
              <a:buFont typeface="Arial" pitchFamily="34" charset="0"/>
              <a:buChar char="•"/>
            </a:pPr>
            <a:endParaRPr lang="it-IT" sz="1050" b="1" dirty="0" smtClean="0">
              <a:solidFill>
                <a:srgbClr val="FFFFCC"/>
              </a:solidFill>
              <a:latin typeface="Tahoma" pitchFamily="34" charset="0"/>
              <a:cs typeface="+mn-cs"/>
            </a:endParaRPr>
          </a:p>
          <a:p>
            <a:pPr marL="271463" indent="-271463">
              <a:lnSpc>
                <a:spcPct val="90000"/>
              </a:lnSpc>
              <a:buSzPct val="75000"/>
              <a:buFont typeface="Arial" pitchFamily="34" charset="0"/>
              <a:buChar char="•"/>
              <a:tabLst>
                <a:tab pos="8428038" algn="l"/>
              </a:tabLst>
            </a:pPr>
            <a:endParaRPr lang="it-IT" sz="1400" dirty="0" smtClean="0">
              <a:solidFill>
                <a:srgbClr val="FFFFCC"/>
              </a:solidFill>
              <a:latin typeface="Tahoma" pitchFamily="34" charset="0"/>
              <a:cs typeface="+mn-cs"/>
            </a:endParaRPr>
          </a:p>
          <a:p>
            <a:pPr marL="271463" indent="-271463">
              <a:buSzPct val="75000"/>
              <a:buFont typeface="Arial" pitchFamily="34" charset="0"/>
              <a:buChar char="•"/>
              <a:tabLst>
                <a:tab pos="8428038" algn="l"/>
              </a:tabLst>
            </a:pPr>
            <a:r>
              <a:rPr lang="it-IT" sz="2800" dirty="0" smtClean="0">
                <a:solidFill>
                  <a:srgbClr val="FFFFCC"/>
                </a:solidFill>
                <a:latin typeface="Tahoma" pitchFamily="34" charset="0"/>
                <a:cs typeface="+mn-cs"/>
              </a:rPr>
              <a:t>Durante ogni prova, </a:t>
            </a:r>
            <a:r>
              <a:rPr lang="it-IT" sz="2800" dirty="0" smtClean="0">
                <a:solidFill>
                  <a:srgbClr val="FFFF00"/>
                </a:solidFill>
                <a:latin typeface="Tahoma" pitchFamily="34" charset="0"/>
                <a:cs typeface="+mn-cs"/>
              </a:rPr>
              <a:t>richiediamo sempre  impressioni e proposte degli utenti</a:t>
            </a:r>
          </a:p>
          <a:p>
            <a:pPr marL="271463" indent="-271463">
              <a:buSzPct val="75000"/>
              <a:buFont typeface="Arial" pitchFamily="34" charset="0"/>
              <a:buChar char="•"/>
              <a:tabLst>
                <a:tab pos="8428038" algn="l"/>
              </a:tabLst>
            </a:pPr>
            <a:r>
              <a:rPr lang="it-IT" sz="2800" b="1" dirty="0" smtClean="0">
                <a:solidFill>
                  <a:srgbClr val="FFFFCC"/>
                </a:solidFill>
                <a:latin typeface="Tahoma" pitchFamily="34" charset="0"/>
                <a:cs typeface="+mn-cs"/>
              </a:rPr>
              <a:t>Basiamo ogni decisione sulle priorità e preferenze degli utenti</a:t>
            </a:r>
            <a:endParaRPr lang="it-IT" sz="2800" dirty="0" smtClean="0">
              <a:solidFill>
                <a:srgbClr val="FFFFCC"/>
              </a:solidFill>
              <a:latin typeface="Tahoma" pitchFamily="34" charset="0"/>
              <a:cs typeface="+mn-cs"/>
            </a:endParaRPr>
          </a:p>
          <a:p>
            <a:pPr marL="271463" indent="-271463">
              <a:lnSpc>
                <a:spcPct val="90000"/>
              </a:lnSpc>
              <a:buSzPct val="75000"/>
              <a:buFont typeface="Arial" pitchFamily="34" charset="0"/>
              <a:buChar char="•"/>
              <a:tabLst>
                <a:tab pos="8428038" algn="l"/>
              </a:tabLst>
            </a:pPr>
            <a:endParaRPr lang="it-IT" sz="2800" dirty="0" smtClean="0">
              <a:solidFill>
                <a:srgbClr val="FFFF00"/>
              </a:solidFill>
              <a:latin typeface="Tahoma" pitchFamily="34" charset="0"/>
              <a:cs typeface="+mn-cs"/>
            </a:endParaRPr>
          </a:p>
        </p:txBody>
      </p:sp>
      <p:sp>
        <p:nvSpPr>
          <p:cNvPr id="9" name="Text Box 7"/>
          <p:cNvSpPr txBox="1">
            <a:spLocks noChangeArrowheads="1"/>
          </p:cNvSpPr>
          <p:nvPr/>
        </p:nvSpPr>
        <p:spPr bwMode="auto">
          <a:xfrm>
            <a:off x="179512" y="1908121"/>
            <a:ext cx="8748464" cy="584775"/>
          </a:xfrm>
          <a:prstGeom prst="rect">
            <a:avLst/>
          </a:prstGeom>
          <a:solidFill>
            <a:srgbClr val="F8F8F8"/>
          </a:solidFill>
          <a:ln w="9525">
            <a:noFill/>
            <a:miter lim="800000"/>
            <a:headEnd/>
            <a:tailEnd/>
          </a:ln>
        </p:spPr>
        <p:txBody>
          <a:bodyPr wrap="square" anchor="ctr">
            <a:spAutoFit/>
          </a:bodyPr>
          <a:lstStyle/>
          <a:p>
            <a:pPr algn="ctr">
              <a:defRPr/>
            </a:pPr>
            <a:r>
              <a:rPr lang="it-IT" sz="3200" b="1" kern="0" dirty="0">
                <a:solidFill>
                  <a:srgbClr val="FF0000"/>
                </a:solidFill>
                <a:latin typeface="Tahoma" pitchFamily="34" charset="0"/>
                <a:cs typeface="+mn-cs"/>
              </a:rPr>
              <a:t>le prove sono il </a:t>
            </a:r>
            <a:r>
              <a:rPr lang="it-IT" sz="3200" b="1" kern="0" dirty="0" smtClean="0">
                <a:solidFill>
                  <a:srgbClr val="FF0000"/>
                </a:solidFill>
                <a:latin typeface="Tahoma" pitchFamily="34" charset="0"/>
                <a:cs typeface="+mn-cs"/>
              </a:rPr>
              <a:t>cardine </a:t>
            </a:r>
            <a:r>
              <a:rPr lang="it-IT" sz="3200" b="1" kern="0" dirty="0">
                <a:solidFill>
                  <a:srgbClr val="FF0000"/>
                </a:solidFill>
                <a:latin typeface="Tahoma" pitchFamily="34" charset="0"/>
                <a:cs typeface="+mn-cs"/>
              </a:rPr>
              <a:t>della valutazione</a:t>
            </a:r>
          </a:p>
        </p:txBody>
      </p:sp>
      <p:sp>
        <p:nvSpPr>
          <p:cNvPr id="6" name="Titolo 1"/>
          <p:cNvSpPr txBox="1">
            <a:spLocks/>
          </p:cNvSpPr>
          <p:nvPr/>
        </p:nvSpPr>
        <p:spPr bwMode="auto">
          <a:xfrm>
            <a:off x="278905" y="4924324"/>
            <a:ext cx="8586191" cy="1384995"/>
          </a:xfrm>
          <a:prstGeom prst="rect">
            <a:avLst/>
          </a:prstGeom>
          <a:solidFill>
            <a:srgbClr val="F8F8F8"/>
          </a:solidFill>
          <a:ln w="9525">
            <a:noFill/>
            <a:miter lim="800000"/>
            <a:headEnd/>
            <a:tailEnd/>
          </a:ln>
          <a:effectLst/>
        </p:spPr>
        <p:txBody>
          <a:bodyPr vert="horz" wrap="square" lIns="180000" tIns="45720" rIns="180000" bIns="45720" numCol="1" anchor="ctr" anchorCtr="1" compatLnSpc="1">
            <a:prstTxWarp prst="textNoShape">
              <a:avLst/>
            </a:prstTxWarp>
            <a:spAutoFit/>
          </a:bodyPr>
          <a:lstStyle/>
          <a:p>
            <a:pPr defTabSz="935038">
              <a:tabLst>
                <a:tab pos="8332788" algn="l"/>
              </a:tabLst>
              <a:defRPr/>
            </a:pPr>
            <a:r>
              <a:rPr lang="it-IT" sz="2800" kern="0" dirty="0" smtClean="0">
                <a:solidFill>
                  <a:srgbClr val="FF0000"/>
                </a:solidFill>
                <a:latin typeface="Tahoma" pitchFamily="34" charset="0"/>
                <a:ea typeface="Tahoma" pitchFamily="34" charset="0"/>
                <a:cs typeface="Tahoma" pitchFamily="34" charset="0"/>
              </a:rPr>
              <a:t>Le scale di valutazione dell’outcome relative alla carrozzina (</a:t>
            </a:r>
            <a:r>
              <a:rPr lang="it-IT" sz="2800" kern="0" dirty="0" err="1" smtClean="0">
                <a:solidFill>
                  <a:srgbClr val="FF0000"/>
                </a:solidFill>
                <a:latin typeface="Tahoma" pitchFamily="34" charset="0"/>
                <a:ea typeface="Tahoma" pitchFamily="34" charset="0"/>
                <a:cs typeface="Tahoma" pitchFamily="34" charset="0"/>
              </a:rPr>
              <a:t>WhOM</a:t>
            </a:r>
            <a:r>
              <a:rPr lang="it-IT" sz="2800" kern="0" dirty="0" smtClean="0">
                <a:solidFill>
                  <a:srgbClr val="FF0000"/>
                </a:solidFill>
                <a:latin typeface="Tahoma" pitchFamily="34" charset="0"/>
                <a:ea typeface="Tahoma" pitchFamily="34" charset="0"/>
                <a:cs typeface="Tahoma" pitchFamily="34" charset="0"/>
              </a:rPr>
              <a:t>, FEW, USAT-WM, TAWC) </a:t>
            </a:r>
            <a:r>
              <a:rPr lang="it-IT" sz="2800" kern="0" smtClean="0">
                <a:solidFill>
                  <a:srgbClr val="FF0000"/>
                </a:solidFill>
                <a:latin typeface="Tahoma" pitchFamily="34" charset="0"/>
                <a:ea typeface="Tahoma" pitchFamily="34" charset="0"/>
                <a:cs typeface="Tahoma" pitchFamily="34" charset="0"/>
              </a:rPr>
              <a:t>si basano </a:t>
            </a:r>
            <a:r>
              <a:rPr lang="it-IT" sz="2800" b="1" i="1" kern="0" dirty="0" smtClean="0">
                <a:solidFill>
                  <a:srgbClr val="FF0000"/>
                </a:solidFill>
                <a:latin typeface="Tahoma" pitchFamily="34" charset="0"/>
                <a:ea typeface="Tahoma" pitchFamily="34" charset="0"/>
                <a:cs typeface="Tahoma" pitchFamily="34" charset="0"/>
              </a:rPr>
              <a:t>esclusivamente</a:t>
            </a:r>
            <a:r>
              <a:rPr lang="it-IT" sz="2800" i="1" kern="0" dirty="0" smtClean="0">
                <a:solidFill>
                  <a:srgbClr val="FF0000"/>
                </a:solidFill>
                <a:latin typeface="Tahoma" pitchFamily="34" charset="0"/>
                <a:ea typeface="Tahoma" pitchFamily="34" charset="0"/>
                <a:cs typeface="Tahoma" pitchFamily="34" charset="0"/>
              </a:rPr>
              <a:t> </a:t>
            </a:r>
            <a:r>
              <a:rPr lang="it-IT" sz="2800" kern="0" dirty="0" smtClean="0">
                <a:solidFill>
                  <a:srgbClr val="FF0000"/>
                </a:solidFill>
                <a:latin typeface="Tahoma" pitchFamily="34" charset="0"/>
                <a:ea typeface="Tahoma" pitchFamily="34" charset="0"/>
                <a:cs typeface="Tahoma" pitchFamily="34" charset="0"/>
              </a:rPr>
              <a:t>sulla opinione degli utenti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additive="base">
                                        <p:cTn id="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 calcmode="lin" valueType="num">
                                      <p:cBhvr additive="base">
                                        <p:cTn id="1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247650"/>
            <a:ext cx="9144000" cy="538163"/>
          </a:xfrm>
        </p:spPr>
        <p:txBody>
          <a:bodyPr/>
          <a:lstStyle/>
          <a:p>
            <a:pPr algn="ctr" eaLnBrk="1" hangingPunct="1"/>
            <a:r>
              <a:rPr lang="it-IT" sz="3400" dirty="0" smtClean="0">
                <a:solidFill>
                  <a:srgbClr val="66FF33"/>
                </a:solidFill>
              </a:rPr>
              <a:t>Valutazione finale sulla carrozzina</a:t>
            </a:r>
          </a:p>
        </p:txBody>
      </p:sp>
      <p:sp>
        <p:nvSpPr>
          <p:cNvPr id="97283" name="Rectangle 3"/>
          <p:cNvSpPr>
            <a:spLocks noGrp="1" noChangeArrowheads="1"/>
          </p:cNvSpPr>
          <p:nvPr>
            <p:ph type="body" idx="1"/>
          </p:nvPr>
        </p:nvSpPr>
        <p:spPr>
          <a:xfrm>
            <a:off x="-36512" y="908720"/>
            <a:ext cx="9144000" cy="2808312"/>
          </a:xfrm>
        </p:spPr>
        <p:txBody>
          <a:bodyPr>
            <a:noAutofit/>
          </a:bodyPr>
          <a:lstStyle/>
          <a:p>
            <a:pPr marL="533400" indent="-533400" eaLnBrk="1" hangingPunct="1">
              <a:lnSpc>
                <a:spcPct val="110000"/>
              </a:lnSpc>
              <a:buFont typeface="Wingdings" pitchFamily="2" charset="2"/>
              <a:buNone/>
              <a:defRPr/>
            </a:pPr>
            <a:r>
              <a:rPr lang="it-IT" sz="2400" b="1" dirty="0" smtClean="0"/>
              <a:t>Quando l’utente è sulla carrozzina:</a:t>
            </a:r>
            <a:endParaRPr lang="it-IT" sz="2400" dirty="0" smtClean="0"/>
          </a:p>
          <a:p>
            <a:pPr marL="447675" indent="-447675" eaLnBrk="1" hangingPunct="1">
              <a:lnSpc>
                <a:spcPct val="110000"/>
              </a:lnSpc>
              <a:buClr>
                <a:srgbClr val="FF0000"/>
              </a:buClr>
              <a:buSzTx/>
              <a:buFont typeface="Wingdings" pitchFamily="2" charset="2"/>
              <a:buAutoNum type="arabicPeriod"/>
              <a:defRPr/>
            </a:pPr>
            <a:r>
              <a:rPr lang="it-IT" sz="2400" dirty="0" smtClean="0"/>
              <a:t>Cerchiamo </a:t>
            </a:r>
            <a:r>
              <a:rPr lang="it-IT" sz="2400" dirty="0" smtClean="0">
                <a:solidFill>
                  <a:srgbClr val="FFFF00"/>
                </a:solidFill>
              </a:rPr>
              <a:t>l’inclinazione di sedile e schienale (angolo di basculamento + angolo sedile-schienale) più adatta</a:t>
            </a:r>
            <a:endParaRPr lang="it-IT" sz="2400" b="1" dirty="0" smtClean="0">
              <a:solidFill>
                <a:srgbClr val="FFFF00"/>
              </a:solidFill>
            </a:endParaRPr>
          </a:p>
          <a:p>
            <a:pPr marL="447675" indent="-447675" eaLnBrk="1" hangingPunct="1">
              <a:lnSpc>
                <a:spcPct val="110000"/>
              </a:lnSpc>
              <a:buClr>
                <a:srgbClr val="FF0000"/>
              </a:buClr>
              <a:buSzTx/>
              <a:buFont typeface="Wingdings" pitchFamily="2" charset="2"/>
              <a:buAutoNum type="arabicPeriod"/>
              <a:defRPr/>
            </a:pPr>
            <a:r>
              <a:rPr lang="it-IT" sz="2400" i="1" u="sng" dirty="0" smtClean="0"/>
              <a:t>Se occorrono supporti secondari per dare stabilità</a:t>
            </a:r>
            <a:r>
              <a:rPr lang="it-IT" sz="2400" dirty="0" smtClean="0"/>
              <a:t>, simuliamoli con le nostre mani. Trovata la postura in cui l’utente sta meglio, chiediamoci:</a:t>
            </a:r>
            <a:endParaRPr lang="it-IT" sz="2400" b="1" dirty="0" smtClean="0">
              <a:solidFill>
                <a:srgbClr val="FFFF00"/>
              </a:solidFill>
            </a:endParaRPr>
          </a:p>
        </p:txBody>
      </p:sp>
      <p:sp>
        <p:nvSpPr>
          <p:cNvPr id="4" name="CasellaDiTesto 3"/>
          <p:cNvSpPr txBox="1"/>
          <p:nvPr/>
        </p:nvSpPr>
        <p:spPr>
          <a:xfrm>
            <a:off x="5364088" y="5445224"/>
            <a:ext cx="3672408" cy="1273362"/>
          </a:xfrm>
          <a:prstGeom prst="rect">
            <a:avLst/>
          </a:prstGeom>
          <a:solidFill>
            <a:schemeClr val="tx1">
              <a:lumMod val="10000"/>
            </a:schemeClr>
          </a:solidFill>
        </p:spPr>
        <p:txBody>
          <a:bodyPr wrap="square">
            <a:spAutoFit/>
          </a:bodyPr>
          <a:lstStyle/>
          <a:p>
            <a:pPr>
              <a:lnSpc>
                <a:spcPct val="110000"/>
              </a:lnSpc>
              <a:spcBef>
                <a:spcPct val="20000"/>
              </a:spcBef>
              <a:buClr>
                <a:srgbClr val="376D6C"/>
              </a:buClr>
              <a:buSzPct val="80000"/>
              <a:defRPr/>
            </a:pPr>
            <a:r>
              <a:rPr lang="it-IT" b="1" kern="0" dirty="0">
                <a:solidFill>
                  <a:srgbClr val="FFFF00"/>
                </a:solidFill>
                <a:latin typeface="Verdana"/>
                <a:cs typeface="+mn-cs"/>
              </a:rPr>
              <a:t>Le risposte ci guidano a definire il sistema di postura</a:t>
            </a:r>
          </a:p>
        </p:txBody>
      </p:sp>
      <p:sp>
        <p:nvSpPr>
          <p:cNvPr id="121861" name="Segnaposto numero diapositiva 4"/>
          <p:cNvSpPr>
            <a:spLocks noGrp="1"/>
          </p:cNvSpPr>
          <p:nvPr>
            <p:ph type="sldNum" sz="quarter" idx="12"/>
          </p:nvPr>
        </p:nvSpPr>
        <p:spPr/>
        <p:txBody>
          <a:bodyPr/>
          <a:lstStyle/>
          <a:p>
            <a:pPr>
              <a:defRPr/>
            </a:pPr>
            <a:fld id="{AA1A365F-38CE-449D-A074-FEEDFF98C7CF}" type="slidenum">
              <a:rPr lang="it-IT" smtClean="0"/>
              <a:pPr>
                <a:defRPr/>
              </a:pPr>
              <a:t>35</a:t>
            </a:fld>
            <a:endParaRPr lang="it-IT" dirty="0" smtClean="0"/>
          </a:p>
        </p:txBody>
      </p:sp>
      <p:sp>
        <p:nvSpPr>
          <p:cNvPr id="6" name="CasellaDiTesto 5"/>
          <p:cNvSpPr txBox="1"/>
          <p:nvPr/>
        </p:nvSpPr>
        <p:spPr>
          <a:xfrm>
            <a:off x="288032" y="3645024"/>
            <a:ext cx="6876256" cy="3100849"/>
          </a:xfrm>
          <a:prstGeom prst="rect">
            <a:avLst/>
          </a:prstGeom>
          <a:noFill/>
        </p:spPr>
        <p:txBody>
          <a:bodyPr wrap="square">
            <a:spAutoFit/>
          </a:bodyPr>
          <a:lstStyle/>
          <a:p>
            <a:pPr marL="630238" lvl="1" indent="-373063">
              <a:lnSpc>
                <a:spcPct val="110000"/>
              </a:lnSpc>
              <a:spcBef>
                <a:spcPct val="20000"/>
              </a:spcBef>
              <a:buClr>
                <a:srgbClr val="FF0000"/>
              </a:buClr>
              <a:buFont typeface="Wingdings" pitchFamily="2" charset="2"/>
              <a:buChar char="Ø"/>
              <a:defRPr/>
            </a:pPr>
            <a:r>
              <a:rPr lang="it-IT" sz="2300" b="1" kern="0" dirty="0">
                <a:solidFill>
                  <a:srgbClr val="EAEAEA"/>
                </a:solidFill>
                <a:latin typeface="Verdana"/>
                <a:cs typeface="+mn-cs"/>
              </a:rPr>
              <a:t>Dove</a:t>
            </a:r>
            <a:r>
              <a:rPr lang="it-IT" sz="2300" kern="0" dirty="0">
                <a:solidFill>
                  <a:srgbClr val="EAEAEA"/>
                </a:solidFill>
                <a:latin typeface="Verdana"/>
                <a:cs typeface="+mn-cs"/>
              </a:rPr>
              <a:t> stiamo sostenendo/controllando?</a:t>
            </a:r>
          </a:p>
          <a:p>
            <a:pPr marL="630238" lvl="1" indent="-373063">
              <a:lnSpc>
                <a:spcPct val="110000"/>
              </a:lnSpc>
              <a:spcBef>
                <a:spcPct val="20000"/>
              </a:spcBef>
              <a:buClr>
                <a:srgbClr val="FF0000"/>
              </a:buClr>
              <a:buFont typeface="Wingdings" pitchFamily="2" charset="2"/>
              <a:buChar char="Ø"/>
              <a:defRPr/>
            </a:pPr>
            <a:r>
              <a:rPr lang="it-IT" sz="2300" b="1" kern="0" dirty="0">
                <a:solidFill>
                  <a:srgbClr val="EAEAEA"/>
                </a:solidFill>
                <a:latin typeface="Verdana"/>
                <a:cs typeface="+mn-cs"/>
              </a:rPr>
              <a:t>Quanta forza </a:t>
            </a:r>
            <a:r>
              <a:rPr lang="it-IT" sz="2300" kern="0" dirty="0">
                <a:solidFill>
                  <a:srgbClr val="EAEAEA"/>
                </a:solidFill>
                <a:latin typeface="Verdana"/>
                <a:cs typeface="+mn-cs"/>
              </a:rPr>
              <a:t>stiamo applicando?</a:t>
            </a:r>
          </a:p>
          <a:p>
            <a:pPr marL="630238" lvl="1" indent="-373063">
              <a:lnSpc>
                <a:spcPct val="110000"/>
              </a:lnSpc>
              <a:spcBef>
                <a:spcPct val="20000"/>
              </a:spcBef>
              <a:buClr>
                <a:srgbClr val="FF0000"/>
              </a:buClr>
              <a:buFont typeface="Wingdings" pitchFamily="2" charset="2"/>
              <a:buChar char="Ø"/>
              <a:defRPr/>
            </a:pPr>
            <a:r>
              <a:rPr lang="it-IT" sz="2300" b="1" kern="0" dirty="0">
                <a:solidFill>
                  <a:srgbClr val="EAEAEA"/>
                </a:solidFill>
                <a:latin typeface="Verdana"/>
                <a:cs typeface="+mn-cs"/>
              </a:rPr>
              <a:t>In che direzione?</a:t>
            </a:r>
            <a:endParaRPr lang="it-IT" sz="2300" kern="0" dirty="0">
              <a:solidFill>
                <a:srgbClr val="EAEAEA"/>
              </a:solidFill>
              <a:latin typeface="Verdana"/>
              <a:cs typeface="+mn-cs"/>
            </a:endParaRPr>
          </a:p>
          <a:p>
            <a:pPr marL="630238" lvl="1" indent="-373063">
              <a:lnSpc>
                <a:spcPct val="110000"/>
              </a:lnSpc>
              <a:spcBef>
                <a:spcPct val="20000"/>
              </a:spcBef>
              <a:buClr>
                <a:srgbClr val="FF0000"/>
              </a:buClr>
              <a:buFont typeface="Wingdings" pitchFamily="2" charset="2"/>
              <a:buChar char="Ø"/>
              <a:defRPr/>
            </a:pPr>
            <a:r>
              <a:rPr lang="it-IT" sz="2300" b="1" kern="0" dirty="0">
                <a:solidFill>
                  <a:srgbClr val="EAEAEA"/>
                </a:solidFill>
                <a:latin typeface="Verdana"/>
                <a:cs typeface="+mn-cs"/>
              </a:rPr>
              <a:t>Quanta superficie di contatto</a:t>
            </a:r>
            <a:r>
              <a:rPr lang="it-IT" sz="2300" kern="0" dirty="0">
                <a:solidFill>
                  <a:srgbClr val="EAEAEA"/>
                </a:solidFill>
                <a:latin typeface="Verdana"/>
                <a:cs typeface="+mn-cs"/>
              </a:rPr>
              <a:t> serve per sostenere?</a:t>
            </a:r>
          </a:p>
          <a:p>
            <a:pPr marL="630238" lvl="1" indent="-373063">
              <a:lnSpc>
                <a:spcPct val="110000"/>
              </a:lnSpc>
              <a:spcBef>
                <a:spcPct val="20000"/>
              </a:spcBef>
              <a:buClr>
                <a:srgbClr val="FF0000"/>
              </a:buClr>
              <a:buFont typeface="Wingdings" pitchFamily="2" charset="2"/>
              <a:buChar char="Ø"/>
              <a:defRPr/>
            </a:pPr>
            <a:r>
              <a:rPr lang="it-IT" sz="2300" b="1" kern="0" dirty="0">
                <a:solidFill>
                  <a:srgbClr val="EAEAEA"/>
                </a:solidFill>
                <a:latin typeface="Verdana"/>
                <a:cs typeface="+mn-cs"/>
              </a:rPr>
              <a:t>Qual è il minimo sostegno indispensabile</a:t>
            </a:r>
            <a:r>
              <a:rPr lang="it-IT" sz="2300" kern="0" dirty="0">
                <a:solidFill>
                  <a:srgbClr val="EAEAEA"/>
                </a:solidFill>
                <a:latin typeface="Verdana"/>
                <a:cs typeface="+mn-cs"/>
              </a:rPr>
              <a:t>?</a:t>
            </a:r>
            <a:endParaRPr lang="it-IT" sz="2300" dirty="0">
              <a:cs typeface="+mn-cs"/>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anim calcmode="lin" valueType="num">
                                      <p:cBhvr additive="base">
                                        <p:cTn id="7"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bldLvl="2" autoUpdateAnimBg="0"/>
      <p:bldP spid="4"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586581"/>
            <a:ext cx="9144000" cy="538163"/>
          </a:xfrm>
        </p:spPr>
        <p:txBody>
          <a:bodyPr/>
          <a:lstStyle/>
          <a:p>
            <a:pPr algn="ctr" eaLnBrk="1" hangingPunct="1"/>
            <a:r>
              <a:rPr lang="it-IT" sz="3400" dirty="0" smtClean="0">
                <a:solidFill>
                  <a:srgbClr val="66FF33"/>
                </a:solidFill>
              </a:rPr>
              <a:t>Valutazione finale sulla carrozzina</a:t>
            </a:r>
            <a:endParaRPr lang="it-IT" sz="3400" b="1" dirty="0" smtClean="0">
              <a:solidFill>
                <a:srgbClr val="66FF33"/>
              </a:solidFill>
            </a:endParaRPr>
          </a:p>
        </p:txBody>
      </p:sp>
      <p:sp>
        <p:nvSpPr>
          <p:cNvPr id="97283" name="Rectangle 3"/>
          <p:cNvSpPr>
            <a:spLocks noGrp="1" noChangeArrowheads="1"/>
          </p:cNvSpPr>
          <p:nvPr>
            <p:ph type="body" idx="1"/>
          </p:nvPr>
        </p:nvSpPr>
        <p:spPr>
          <a:xfrm>
            <a:off x="251966" y="1484784"/>
            <a:ext cx="8712522" cy="4824536"/>
          </a:xfrm>
        </p:spPr>
        <p:txBody>
          <a:bodyPr>
            <a:noAutofit/>
          </a:bodyPr>
          <a:lstStyle/>
          <a:p>
            <a:pPr marL="0" indent="0" eaLnBrk="1" hangingPunct="1">
              <a:lnSpc>
                <a:spcPct val="110000"/>
              </a:lnSpc>
              <a:buFont typeface="Wingdings" pitchFamily="2" charset="2"/>
              <a:buNone/>
              <a:defRPr/>
            </a:pPr>
            <a:r>
              <a:rPr lang="it-IT" sz="2800" dirty="0" smtClean="0"/>
              <a:t>Valutiamo non solo la postura “di riposo”, ma anche:</a:t>
            </a:r>
          </a:p>
          <a:p>
            <a:pPr marL="623888" indent="-355600" eaLnBrk="1" hangingPunct="1">
              <a:lnSpc>
                <a:spcPct val="110000"/>
              </a:lnSpc>
              <a:buClr>
                <a:srgbClr val="FF0000"/>
              </a:buClr>
              <a:buSzPct val="100000"/>
              <a:buFont typeface="Wingdings" pitchFamily="2" charset="2"/>
              <a:buChar char="Ø"/>
              <a:tabLst>
                <a:tab pos="0" algn="l"/>
              </a:tabLst>
              <a:defRPr/>
            </a:pPr>
            <a:r>
              <a:rPr lang="it-IT" sz="2800" dirty="0" smtClean="0">
                <a:solidFill>
                  <a:srgbClr val="FFFF00"/>
                </a:solidFill>
              </a:rPr>
              <a:t>se riesce a compiere </a:t>
            </a:r>
            <a:r>
              <a:rPr lang="it-IT" sz="2800" b="1" dirty="0" smtClean="0">
                <a:solidFill>
                  <a:srgbClr val="FFFF00"/>
                </a:solidFill>
              </a:rPr>
              <a:t>le attività funzionali </a:t>
            </a:r>
            <a:r>
              <a:rPr lang="it-IT" sz="2800" dirty="0" smtClean="0">
                <a:solidFill>
                  <a:srgbClr val="FFFF00"/>
                </a:solidFill>
              </a:rPr>
              <a:t>che gli interessano</a:t>
            </a:r>
          </a:p>
          <a:p>
            <a:pPr marL="623888" indent="-355600" eaLnBrk="1" hangingPunct="1">
              <a:lnSpc>
                <a:spcPct val="110000"/>
              </a:lnSpc>
              <a:buClr>
                <a:srgbClr val="FF0000"/>
              </a:buClr>
              <a:buSzPct val="100000"/>
              <a:buFont typeface="Wingdings" pitchFamily="2" charset="2"/>
              <a:buChar char="Ø"/>
              <a:defRPr/>
            </a:pPr>
            <a:r>
              <a:rPr lang="it-IT" sz="2800" i="1" dirty="0" smtClean="0">
                <a:solidFill>
                  <a:srgbClr val="FFFF00"/>
                </a:solidFill>
              </a:rPr>
              <a:t>Come </a:t>
            </a:r>
            <a:r>
              <a:rPr lang="it-IT" sz="2800" dirty="0" smtClean="0">
                <a:solidFill>
                  <a:srgbClr val="FFFF00"/>
                </a:solidFill>
              </a:rPr>
              <a:t>le compie: come si stabilizza e come si muove quando le compie. Il sistema che sta provando gli dà una buona combinazione di stabilità e libertà di movimento?</a:t>
            </a:r>
          </a:p>
          <a:p>
            <a:pPr marL="623888" indent="-355600" eaLnBrk="1" hangingPunct="1">
              <a:lnSpc>
                <a:spcPct val="110000"/>
              </a:lnSpc>
              <a:buClr>
                <a:srgbClr val="FF0000"/>
              </a:buClr>
              <a:buSzPct val="90000"/>
              <a:buFont typeface="Wingdings" pitchFamily="2" charset="2"/>
              <a:buChar char="Ø"/>
              <a:defRPr/>
            </a:pPr>
            <a:endParaRPr lang="it-IT" sz="2800" i="1" dirty="0" smtClean="0"/>
          </a:p>
        </p:txBody>
      </p:sp>
      <p:sp>
        <p:nvSpPr>
          <p:cNvPr id="121861" name="Segnaposto numero diapositiva 4"/>
          <p:cNvSpPr>
            <a:spLocks noGrp="1"/>
          </p:cNvSpPr>
          <p:nvPr>
            <p:ph type="sldNum" sz="quarter" idx="12"/>
          </p:nvPr>
        </p:nvSpPr>
        <p:spPr/>
        <p:txBody>
          <a:bodyPr/>
          <a:lstStyle/>
          <a:p>
            <a:pPr>
              <a:defRPr/>
            </a:pPr>
            <a:fld id="{AA1A365F-38CE-449D-A074-FEEDFF98C7CF}" type="slidenum">
              <a:rPr lang="it-IT" smtClean="0"/>
              <a:pPr>
                <a:defRPr/>
              </a:pPr>
              <a:t>36</a:t>
            </a:fld>
            <a:endParaRPr lang="it-IT" dirty="0"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42938" y="285750"/>
            <a:ext cx="7727950" cy="830263"/>
          </a:xfrm>
        </p:spPr>
        <p:txBody>
          <a:bodyPr/>
          <a:lstStyle/>
          <a:p>
            <a:pPr algn="ctr" eaLnBrk="1" hangingPunct="1"/>
            <a:r>
              <a:rPr lang="it-IT" sz="3600" b="1" smtClean="0">
                <a:solidFill>
                  <a:srgbClr val="66FF33"/>
                </a:solidFill>
              </a:rPr>
              <a:t>I passi della valutazione</a:t>
            </a:r>
          </a:p>
        </p:txBody>
      </p:sp>
      <p:sp>
        <p:nvSpPr>
          <p:cNvPr id="38915" name="Rectangle 3"/>
          <p:cNvSpPr>
            <a:spLocks noGrp="1" noChangeArrowheads="1"/>
          </p:cNvSpPr>
          <p:nvPr>
            <p:ph type="body" idx="1"/>
          </p:nvPr>
        </p:nvSpPr>
        <p:spPr>
          <a:xfrm>
            <a:off x="71438" y="1340768"/>
            <a:ext cx="9001125" cy="5410200"/>
          </a:xfrm>
        </p:spPr>
        <p:txBody>
          <a:bodyPr/>
          <a:lstStyle/>
          <a:p>
            <a:pPr marL="457200" indent="-457200" eaLnBrk="1" hangingPunct="1">
              <a:lnSpc>
                <a:spcPct val="110000"/>
              </a:lnSpc>
              <a:buClr>
                <a:srgbClr val="FF0000"/>
              </a:buClr>
              <a:buSzPct val="120000"/>
              <a:buFont typeface="+mj-lt"/>
              <a:buAutoNum type="arabicPeriod"/>
            </a:pPr>
            <a:r>
              <a:rPr lang="it-IT" sz="2500" dirty="0" smtClean="0">
                <a:solidFill>
                  <a:srgbClr val="FFFF00"/>
                </a:solidFill>
              </a:rPr>
              <a:t>Individuare le esigenze dell’utente </a:t>
            </a:r>
          </a:p>
          <a:p>
            <a:pPr marL="457200" indent="-457200" eaLnBrk="1" hangingPunct="1">
              <a:lnSpc>
                <a:spcPct val="110000"/>
              </a:lnSpc>
              <a:buClr>
                <a:srgbClr val="FF0000"/>
              </a:buClr>
              <a:buSzPct val="120000"/>
              <a:buFont typeface="+mj-lt"/>
              <a:buAutoNum type="arabicPeriod"/>
            </a:pPr>
            <a:r>
              <a:rPr lang="it-IT" sz="2500" dirty="0" smtClean="0"/>
              <a:t>Raccogliere notizie cliniche</a:t>
            </a:r>
          </a:p>
          <a:p>
            <a:pPr marL="457200" indent="-457200" eaLnBrk="1" hangingPunct="1">
              <a:lnSpc>
                <a:spcPct val="110000"/>
              </a:lnSpc>
              <a:buClr>
                <a:srgbClr val="FF0000"/>
              </a:buClr>
              <a:buSzPct val="120000"/>
              <a:buFont typeface="+mj-lt"/>
              <a:buAutoNum type="arabicPeriod"/>
            </a:pPr>
            <a:r>
              <a:rPr lang="it-IT" sz="2500" dirty="0" smtClean="0">
                <a:solidFill>
                  <a:srgbClr val="FFFF00"/>
                </a:solidFill>
              </a:rPr>
              <a:t>Definire l’uso della carrozzina</a:t>
            </a:r>
          </a:p>
          <a:p>
            <a:pPr marL="457200" indent="-457200" eaLnBrk="1" hangingPunct="1">
              <a:lnSpc>
                <a:spcPct val="110000"/>
              </a:lnSpc>
              <a:buClr>
                <a:srgbClr val="FF0000"/>
              </a:buClr>
              <a:buSzPct val="120000"/>
              <a:buFont typeface="+mj-lt"/>
              <a:buAutoNum type="arabicPeriod"/>
            </a:pPr>
            <a:r>
              <a:rPr lang="it-IT" sz="2500" dirty="0" smtClean="0">
                <a:solidFill>
                  <a:srgbClr val="FFFF00"/>
                </a:solidFill>
              </a:rPr>
              <a:t>Analizzare la carrozzina in uso</a:t>
            </a:r>
          </a:p>
          <a:p>
            <a:pPr marL="457200" indent="-457200" eaLnBrk="1" hangingPunct="1">
              <a:lnSpc>
                <a:spcPct val="110000"/>
              </a:lnSpc>
              <a:buClr>
                <a:srgbClr val="FF0000"/>
              </a:buClr>
              <a:buSzPct val="120000"/>
              <a:buFont typeface="+mj-lt"/>
              <a:buAutoNum type="arabicPeriod"/>
            </a:pPr>
            <a:r>
              <a:rPr lang="it-IT" sz="2500" dirty="0" smtClean="0">
                <a:solidFill>
                  <a:srgbClr val="F8FE0C"/>
                </a:solidFill>
              </a:rPr>
              <a:t>Analizzare postura, mobilità e attività funzionali sulla carrozzina in uso</a:t>
            </a:r>
          </a:p>
          <a:p>
            <a:pPr marL="457200" indent="-457200" eaLnBrk="1" hangingPunct="1">
              <a:lnSpc>
                <a:spcPct val="110000"/>
              </a:lnSpc>
              <a:buClr>
                <a:srgbClr val="FF0000"/>
              </a:buClr>
              <a:buSzPct val="120000"/>
              <a:buFont typeface="+mj-lt"/>
              <a:buAutoNum type="arabicPeriod"/>
            </a:pPr>
            <a:r>
              <a:rPr lang="it-IT" sz="2500" dirty="0" smtClean="0">
                <a:solidFill>
                  <a:srgbClr val="FFFFFF"/>
                </a:solidFill>
              </a:rPr>
              <a:t>Valutare l’equilibrio da seduto</a:t>
            </a:r>
          </a:p>
          <a:p>
            <a:pPr marL="457200" indent="-457200" eaLnBrk="1" hangingPunct="1">
              <a:lnSpc>
                <a:spcPct val="110000"/>
              </a:lnSpc>
              <a:buClr>
                <a:srgbClr val="FF0000"/>
              </a:buClr>
              <a:buSzPct val="120000"/>
              <a:buFont typeface="+mj-lt"/>
              <a:buAutoNum type="arabicPeriod"/>
            </a:pPr>
            <a:r>
              <a:rPr lang="it-IT" sz="2500" dirty="0" smtClean="0">
                <a:solidFill>
                  <a:srgbClr val="F8F8F8"/>
                </a:solidFill>
              </a:rPr>
              <a:t>Rilevare le misure anatomiche</a:t>
            </a:r>
          </a:p>
          <a:p>
            <a:pPr marL="457200" indent="-457200" eaLnBrk="1" hangingPunct="1">
              <a:lnSpc>
                <a:spcPct val="110000"/>
              </a:lnSpc>
              <a:buClr>
                <a:srgbClr val="FF0000"/>
              </a:buClr>
              <a:buSzPct val="120000"/>
              <a:buFont typeface="+mj-lt"/>
              <a:buAutoNum type="arabicPeriod"/>
            </a:pPr>
            <a:r>
              <a:rPr lang="it-IT" sz="2500" dirty="0" smtClean="0">
                <a:solidFill>
                  <a:srgbClr val="F8F8F8"/>
                </a:solidFill>
              </a:rPr>
              <a:t>Valutare sul lettino la mobilità passiva</a:t>
            </a:r>
          </a:p>
          <a:p>
            <a:pPr marL="457200" indent="-457200" eaLnBrk="1" hangingPunct="1">
              <a:lnSpc>
                <a:spcPct val="110000"/>
              </a:lnSpc>
              <a:buClr>
                <a:srgbClr val="FF0000"/>
              </a:buClr>
              <a:buSzPct val="120000"/>
              <a:buFont typeface="+mj-lt"/>
              <a:buAutoNum type="arabicPeriod"/>
            </a:pPr>
            <a:r>
              <a:rPr lang="it-IT" sz="2500" dirty="0" smtClean="0">
                <a:solidFill>
                  <a:srgbClr val="F8FE0C"/>
                </a:solidFill>
              </a:rPr>
              <a:t>Cercare </a:t>
            </a:r>
            <a:r>
              <a:rPr lang="it-IT" sz="2500" b="1" dirty="0" smtClean="0">
                <a:solidFill>
                  <a:srgbClr val="F8FE0C"/>
                </a:solidFill>
              </a:rPr>
              <a:t>mediante prove </a:t>
            </a:r>
            <a:r>
              <a:rPr lang="it-IT" sz="2500" dirty="0" smtClean="0">
                <a:solidFill>
                  <a:srgbClr val="F8FE0C"/>
                </a:solidFill>
              </a:rPr>
              <a:t>una carrozzina a lui adatta (con attenzione speciale alla postura)</a:t>
            </a:r>
          </a:p>
        </p:txBody>
      </p:sp>
      <p:sp>
        <p:nvSpPr>
          <p:cNvPr id="89092" name="Segnaposto numero diapositiva 3"/>
          <p:cNvSpPr>
            <a:spLocks noGrp="1"/>
          </p:cNvSpPr>
          <p:nvPr>
            <p:ph type="sldNum" sz="quarter" idx="12"/>
          </p:nvPr>
        </p:nvSpPr>
        <p:spPr/>
        <p:txBody>
          <a:bodyPr/>
          <a:lstStyle/>
          <a:p>
            <a:pPr>
              <a:defRPr/>
            </a:pPr>
            <a:fld id="{3A55C5FC-34DF-4309-8E64-683D657AC362}" type="slidenum">
              <a:rPr lang="it-IT" smtClean="0"/>
              <a:pPr>
                <a:defRPr/>
              </a:pPr>
              <a:t>4</a:t>
            </a:fld>
            <a:endParaRPr lang="it-IT"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38915">
                                            <p:txEl>
                                              <p:pRg st="3" end="3"/>
                                            </p:txEl>
                                          </p:spTgt>
                                        </p:tgtEl>
                                        <p:attrNameLst>
                                          <p:attrName>style.visibility</p:attrName>
                                        </p:attrNameLst>
                                      </p:cBhvr>
                                      <p:to>
                                        <p:strVal val="visible"/>
                                      </p:to>
                                    </p:set>
                                    <p:anim calcmode="lin" valueType="num">
                                      <p:cBhvr additive="base">
                                        <p:cTn id="23"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89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 calcmode="lin" valueType="num">
                                      <p:cBhvr additive="base">
                                        <p:cTn id="27"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8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8915">
                                            <p:txEl>
                                              <p:pRg st="5" end="5"/>
                                            </p:txEl>
                                          </p:spTgt>
                                        </p:tgtEl>
                                        <p:attrNameLst>
                                          <p:attrName>style.visibility</p:attrName>
                                        </p:attrNameLst>
                                      </p:cBhvr>
                                      <p:to>
                                        <p:strVal val="visible"/>
                                      </p:to>
                                    </p:set>
                                    <p:anim calcmode="lin" valueType="num">
                                      <p:cBhvr additive="base">
                                        <p:cTn id="33"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89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par>
                                <p:cTn id="35" presetID="2" presetClass="entr" presetSubtype="8" fill="hold" grpId="0" nodeType="withEffect">
                                  <p:stCondLst>
                                    <p:cond delay="0"/>
                                  </p:stCondLst>
                                  <p:childTnLst>
                                    <p:set>
                                      <p:cBhvr>
                                        <p:cTn id="36" dur="1" fill="hold">
                                          <p:stCondLst>
                                            <p:cond delay="0"/>
                                          </p:stCondLst>
                                        </p:cTn>
                                        <p:tgtEl>
                                          <p:spTgt spid="38915">
                                            <p:txEl>
                                              <p:pRg st="6" end="6"/>
                                            </p:txEl>
                                          </p:spTgt>
                                        </p:tgtEl>
                                        <p:attrNameLst>
                                          <p:attrName>style.visibility</p:attrName>
                                        </p:attrNameLst>
                                      </p:cBhvr>
                                      <p:to>
                                        <p:strVal val="visible"/>
                                      </p:to>
                                    </p:set>
                                    <p:anim calcmode="lin" valueType="num">
                                      <p:cBhvr additive="base">
                                        <p:cTn id="37"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par>
                                <p:cTn id="39" presetID="2" presetClass="entr" presetSubtype="8" fill="hold" grpId="0" nodeType="withEffect">
                                  <p:stCondLst>
                                    <p:cond delay="0"/>
                                  </p:stCondLst>
                                  <p:childTnLst>
                                    <p:set>
                                      <p:cBhvr>
                                        <p:cTn id="40" dur="1" fill="hold">
                                          <p:stCondLst>
                                            <p:cond delay="0"/>
                                          </p:stCondLst>
                                        </p:cTn>
                                        <p:tgtEl>
                                          <p:spTgt spid="38915">
                                            <p:txEl>
                                              <p:pRg st="7" end="7"/>
                                            </p:txEl>
                                          </p:spTgt>
                                        </p:tgtEl>
                                        <p:attrNameLst>
                                          <p:attrName>style.visibility</p:attrName>
                                        </p:attrNameLst>
                                      </p:cBhvr>
                                      <p:to>
                                        <p:strVal val="visible"/>
                                      </p:to>
                                    </p:set>
                                    <p:anim calcmode="lin" valueType="num">
                                      <p:cBhvr additive="base">
                                        <p:cTn id="41" dur="5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9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8915">
                                            <p:txEl>
                                              <p:pRg st="8" end="8"/>
                                            </p:txEl>
                                          </p:spTgt>
                                        </p:tgtEl>
                                        <p:attrNameLst>
                                          <p:attrName>style.visibility</p:attrName>
                                        </p:attrNameLst>
                                      </p:cBhvr>
                                      <p:to>
                                        <p:strVal val="visible"/>
                                      </p:to>
                                    </p:set>
                                    <p:anim calcmode="lin" valueType="num">
                                      <p:cBhvr additive="base">
                                        <p:cTn id="47" dur="500" fill="hold"/>
                                        <p:tgtEl>
                                          <p:spTgt spid="3891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891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61765" y="260648"/>
            <a:ext cx="8820471" cy="1199604"/>
          </a:xfrm>
        </p:spPr>
        <p:txBody>
          <a:bodyPr/>
          <a:lstStyle/>
          <a:p>
            <a:pPr eaLnBrk="1" hangingPunct="1"/>
            <a:r>
              <a:rPr lang="it-IT" sz="3500" b="1" dirty="0" smtClean="0">
                <a:solidFill>
                  <a:srgbClr val="66FF33"/>
                </a:solidFill>
              </a:rPr>
              <a:t>Un passo essenziale: </a:t>
            </a:r>
            <a:br>
              <a:rPr lang="it-IT" sz="3500" b="1" dirty="0" smtClean="0">
                <a:solidFill>
                  <a:srgbClr val="66FF33"/>
                </a:solidFill>
              </a:rPr>
            </a:br>
            <a:r>
              <a:rPr lang="it-IT" sz="3500" b="1" dirty="0" smtClean="0">
                <a:solidFill>
                  <a:srgbClr val="66FF33"/>
                </a:solidFill>
              </a:rPr>
              <a:t>individuare le esigenze dell’utente</a:t>
            </a:r>
          </a:p>
        </p:txBody>
      </p:sp>
      <p:sp>
        <p:nvSpPr>
          <p:cNvPr id="17411" name="Rectangle 3"/>
          <p:cNvSpPr>
            <a:spLocks noGrp="1" noChangeArrowheads="1"/>
          </p:cNvSpPr>
          <p:nvPr>
            <p:ph type="body" idx="1"/>
          </p:nvPr>
        </p:nvSpPr>
        <p:spPr>
          <a:xfrm>
            <a:off x="144016" y="1676276"/>
            <a:ext cx="8892480" cy="4824536"/>
          </a:xfrm>
        </p:spPr>
        <p:txBody>
          <a:bodyPr>
            <a:normAutofit/>
          </a:bodyPr>
          <a:lstStyle/>
          <a:p>
            <a:pPr marL="631825" indent="-457200" eaLnBrk="1" hangingPunct="1">
              <a:lnSpc>
                <a:spcPct val="120000"/>
              </a:lnSpc>
              <a:buClr>
                <a:srgbClr val="FF0000"/>
              </a:buClr>
              <a:buSzTx/>
              <a:buFontTx/>
              <a:buAutoNum type="romanUcPeriod"/>
              <a:defRPr/>
            </a:pPr>
            <a:r>
              <a:rPr lang="it-IT" sz="2400" b="1" dirty="0" smtClean="0">
                <a:solidFill>
                  <a:srgbClr val="F8FE0C"/>
                </a:solidFill>
              </a:rPr>
              <a:t>Definiamo </a:t>
            </a:r>
            <a:r>
              <a:rPr lang="it-IT" sz="2400" b="1" i="1" dirty="0" smtClean="0">
                <a:solidFill>
                  <a:srgbClr val="F8FE0C"/>
                </a:solidFill>
              </a:rPr>
              <a:t>in modo esplicito</a:t>
            </a:r>
            <a:r>
              <a:rPr lang="it-IT" sz="2400" b="1" dirty="0" smtClean="0">
                <a:solidFill>
                  <a:srgbClr val="F8FE0C"/>
                </a:solidFill>
              </a:rPr>
              <a:t> gli obiettivi</a:t>
            </a:r>
          </a:p>
          <a:p>
            <a:pPr marL="979488" lvl="1" indent="-347663" eaLnBrk="1" hangingPunct="1">
              <a:lnSpc>
                <a:spcPct val="120000"/>
              </a:lnSpc>
              <a:buClr>
                <a:srgbClr val="FF0000"/>
              </a:buClr>
              <a:buSzTx/>
              <a:buFontTx/>
              <a:buChar char="•"/>
              <a:defRPr/>
            </a:pPr>
            <a:r>
              <a:rPr lang="it-IT" sz="2400" dirty="0" smtClean="0"/>
              <a:t>Dell’utente</a:t>
            </a:r>
          </a:p>
          <a:p>
            <a:pPr marL="979488" lvl="1" indent="-347663" eaLnBrk="1" hangingPunct="1">
              <a:lnSpc>
                <a:spcPct val="120000"/>
              </a:lnSpc>
              <a:buClr>
                <a:srgbClr val="FF0000"/>
              </a:buClr>
              <a:buSzTx/>
              <a:buFontTx/>
              <a:buChar char="•"/>
              <a:defRPr/>
            </a:pPr>
            <a:r>
              <a:rPr lang="it-IT" sz="2400" dirty="0" smtClean="0"/>
              <a:t>Dei caregiver (eventualmente)</a:t>
            </a:r>
          </a:p>
          <a:p>
            <a:pPr marL="979488" lvl="1" indent="-347663" eaLnBrk="1" hangingPunct="1">
              <a:lnSpc>
                <a:spcPct val="120000"/>
              </a:lnSpc>
              <a:buClr>
                <a:srgbClr val="FF0000"/>
              </a:buClr>
              <a:buSzTx/>
              <a:buFontTx/>
              <a:buChar char="•"/>
              <a:defRPr/>
            </a:pPr>
            <a:r>
              <a:rPr lang="it-IT" sz="2400" dirty="0" smtClean="0"/>
              <a:t>Degli operatori (eventualmente)</a:t>
            </a:r>
          </a:p>
          <a:p>
            <a:pPr marL="628650" indent="-87313" eaLnBrk="1" hangingPunct="1">
              <a:lnSpc>
                <a:spcPct val="120000"/>
              </a:lnSpc>
              <a:buSzTx/>
              <a:buFontTx/>
              <a:buNone/>
              <a:defRPr/>
            </a:pPr>
            <a:r>
              <a:rPr lang="it-IT" sz="2400" i="1" dirty="0" smtClean="0"/>
              <a:t>(Non sempre l’utente sa cosa potrebbe ottenere con una carrozzina e con un sistema di postura adatti: allora, sta a noi proporre o stabilire degli obiettivi – </a:t>
            </a:r>
            <a:r>
              <a:rPr lang="it-IT" sz="2400" i="1" u="sng" dirty="0" smtClean="0"/>
              <a:t>e comunicarglieli</a:t>
            </a:r>
            <a:r>
              <a:rPr lang="it-IT" sz="2400" i="1" dirty="0" smtClean="0"/>
              <a:t>)</a:t>
            </a:r>
          </a:p>
          <a:p>
            <a:pPr marL="631825" indent="-457200" eaLnBrk="1" hangingPunct="1">
              <a:lnSpc>
                <a:spcPct val="120000"/>
              </a:lnSpc>
              <a:buClr>
                <a:srgbClr val="FF0000"/>
              </a:buClr>
              <a:buSzTx/>
              <a:buFontTx/>
              <a:buAutoNum type="romanUcPeriod" startAt="2"/>
              <a:defRPr/>
            </a:pPr>
            <a:r>
              <a:rPr lang="it-IT" sz="2400" b="1" dirty="0" smtClean="0">
                <a:solidFill>
                  <a:srgbClr val="F8FE0C"/>
                </a:solidFill>
              </a:rPr>
              <a:t> Specifichiamo gli obiettivi</a:t>
            </a:r>
          </a:p>
        </p:txBody>
      </p:sp>
      <p:sp>
        <p:nvSpPr>
          <p:cNvPr id="90116" name="Segnaposto numero diapositiva 3"/>
          <p:cNvSpPr>
            <a:spLocks noGrp="1"/>
          </p:cNvSpPr>
          <p:nvPr>
            <p:ph type="sldNum" sz="quarter" idx="12"/>
          </p:nvPr>
        </p:nvSpPr>
        <p:spPr>
          <a:xfrm>
            <a:off x="6553200" y="6269335"/>
            <a:ext cx="1905000" cy="457200"/>
          </a:xfrm>
        </p:spPr>
        <p:txBody>
          <a:bodyPr/>
          <a:lstStyle/>
          <a:p>
            <a:pPr>
              <a:defRPr/>
            </a:pPr>
            <a:fld id="{8AFADB43-DBA4-4112-B298-E8C08CCAFCCF}" type="slidenum">
              <a:rPr lang="it-IT" smtClean="0"/>
              <a:pPr>
                <a:defRPr/>
              </a:pPr>
              <a:t>5</a:t>
            </a:fld>
            <a:endParaRPr lang="it-IT"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 calcmode="lin" valueType="num">
                                      <p:cBhvr additive="base">
                                        <p:cTn id="2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5" end="5"/>
                                            </p:txEl>
                                          </p:spTgt>
                                        </p:tgtEl>
                                        <p:attrNameLst>
                                          <p:attrName>style.visibility</p:attrName>
                                        </p:attrNameLst>
                                      </p:cBhvr>
                                      <p:to>
                                        <p:strVal val="visible"/>
                                      </p:to>
                                    </p:set>
                                    <p:anim calcmode="lin" valueType="num">
                                      <p:cBhvr additive="base">
                                        <p:cTn id="31"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428625" y="44624"/>
            <a:ext cx="8375650" cy="800100"/>
          </a:xfrm>
        </p:spPr>
        <p:txBody>
          <a:bodyPr/>
          <a:lstStyle/>
          <a:p>
            <a:pPr algn="ctr" eaLnBrk="1" hangingPunct="1"/>
            <a:r>
              <a:rPr lang="it-IT" sz="3600" b="1" dirty="0" smtClean="0">
                <a:solidFill>
                  <a:srgbClr val="66FF33"/>
                </a:solidFill>
              </a:rPr>
              <a:t>A proposito degli obiettivi:</a:t>
            </a:r>
          </a:p>
        </p:txBody>
      </p:sp>
      <p:sp>
        <p:nvSpPr>
          <p:cNvPr id="35843" name="Rectangle 1027"/>
          <p:cNvSpPr>
            <a:spLocks noGrp="1" noChangeArrowheads="1"/>
          </p:cNvSpPr>
          <p:nvPr>
            <p:ph type="body" idx="1"/>
          </p:nvPr>
        </p:nvSpPr>
        <p:spPr>
          <a:xfrm>
            <a:off x="72008" y="2467223"/>
            <a:ext cx="6156176" cy="4221088"/>
          </a:xfrm>
        </p:spPr>
        <p:txBody>
          <a:bodyPr>
            <a:normAutofit fontScale="92500"/>
          </a:bodyPr>
          <a:lstStyle/>
          <a:p>
            <a:pPr marL="609600" indent="-609600" eaLnBrk="1" hangingPunct="1">
              <a:buSzTx/>
              <a:buFontTx/>
              <a:buNone/>
              <a:defRPr/>
            </a:pPr>
            <a:r>
              <a:rPr lang="it-IT" sz="2600" b="1" dirty="0" smtClean="0"/>
              <a:t>Gli obiettivi:</a:t>
            </a:r>
          </a:p>
          <a:p>
            <a:pPr marL="271463" indent="-271463" eaLnBrk="1" hangingPunct="1">
              <a:buClr>
                <a:srgbClr val="FF0000"/>
              </a:buClr>
              <a:buSzTx/>
              <a:buFontTx/>
              <a:buChar char="•"/>
              <a:defRPr/>
            </a:pPr>
            <a:r>
              <a:rPr lang="it-IT" sz="2600" dirty="0" smtClean="0">
                <a:solidFill>
                  <a:srgbClr val="FFFF00"/>
                </a:solidFill>
              </a:rPr>
              <a:t>Vanno rivisti se non sono realistici: </a:t>
            </a:r>
          </a:p>
          <a:p>
            <a:pPr marL="671513" lvl="1" indent="-271463" eaLnBrk="1" hangingPunct="1">
              <a:buClr>
                <a:srgbClr val="FF0000"/>
              </a:buClr>
              <a:buSzTx/>
              <a:buFontTx/>
              <a:buChar char="•"/>
              <a:defRPr/>
            </a:pPr>
            <a:r>
              <a:rPr lang="it-IT" sz="2600" dirty="0" smtClean="0">
                <a:solidFill>
                  <a:srgbClr val="FF9999"/>
                </a:solidFill>
              </a:rPr>
              <a:t>Forse occorrono più carrozzine</a:t>
            </a:r>
          </a:p>
          <a:p>
            <a:pPr marL="671513" lvl="1" indent="-271463" eaLnBrk="1" hangingPunct="1">
              <a:buClr>
                <a:srgbClr val="FF0000"/>
              </a:buClr>
              <a:buSzTx/>
              <a:buFontTx/>
              <a:buChar char="•"/>
              <a:defRPr/>
            </a:pPr>
            <a:r>
              <a:rPr lang="it-IT" sz="2600" dirty="0" smtClean="0">
                <a:solidFill>
                  <a:srgbClr val="FF9999"/>
                </a:solidFill>
              </a:rPr>
              <a:t>Forse occorrono interventi medici di altro tipo </a:t>
            </a:r>
          </a:p>
          <a:p>
            <a:pPr marL="271463" indent="-271463" eaLnBrk="1" hangingPunct="1">
              <a:buClr>
                <a:srgbClr val="FF0000"/>
              </a:buClr>
              <a:buSzTx/>
              <a:buFontTx/>
              <a:buChar char="•"/>
              <a:defRPr/>
            </a:pPr>
            <a:r>
              <a:rPr lang="it-IT" sz="2600" dirty="0" smtClean="0"/>
              <a:t>Possono essere ridefiniti strada facendo</a:t>
            </a:r>
          </a:p>
          <a:p>
            <a:pPr marL="271463" indent="-271463" eaLnBrk="1" hangingPunct="1">
              <a:buClr>
                <a:srgbClr val="FF0000"/>
              </a:buClr>
              <a:buSzTx/>
              <a:buFontTx/>
              <a:buChar char="•"/>
              <a:defRPr/>
            </a:pPr>
            <a:r>
              <a:rPr lang="it-IT" sz="2600" i="1" dirty="0" smtClean="0">
                <a:solidFill>
                  <a:srgbClr val="FFFF00"/>
                </a:solidFill>
              </a:rPr>
              <a:t>Si delineano al meglio se il colloquio con gli interessati è aperto </a:t>
            </a:r>
            <a:endParaRPr lang="it-IT" sz="2600" dirty="0" smtClean="0">
              <a:solidFill>
                <a:srgbClr val="FFFF00"/>
              </a:solidFill>
            </a:endParaRPr>
          </a:p>
        </p:txBody>
      </p:sp>
      <p:sp>
        <p:nvSpPr>
          <p:cNvPr id="91140" name="Segnaposto numero diapositiva 3"/>
          <p:cNvSpPr>
            <a:spLocks noGrp="1"/>
          </p:cNvSpPr>
          <p:nvPr>
            <p:ph type="sldNum" sz="quarter" idx="12"/>
          </p:nvPr>
        </p:nvSpPr>
        <p:spPr>
          <a:xfrm>
            <a:off x="6553200" y="6196186"/>
            <a:ext cx="1905000" cy="457200"/>
          </a:xfrm>
        </p:spPr>
        <p:txBody>
          <a:bodyPr/>
          <a:lstStyle/>
          <a:p>
            <a:pPr>
              <a:defRPr/>
            </a:pPr>
            <a:fld id="{83D0FEB2-F604-443C-A54F-750FB1F2F58C}" type="slidenum">
              <a:rPr lang="it-IT" smtClean="0"/>
              <a:pPr>
                <a:defRPr/>
              </a:pPr>
              <a:t>6</a:t>
            </a:fld>
            <a:endParaRPr lang="it-IT" smtClean="0"/>
          </a:p>
        </p:txBody>
      </p:sp>
      <p:sp>
        <p:nvSpPr>
          <p:cNvPr id="5" name="CasellaDiTesto 4"/>
          <p:cNvSpPr txBox="1"/>
          <p:nvPr/>
        </p:nvSpPr>
        <p:spPr>
          <a:xfrm>
            <a:off x="251520" y="1002677"/>
            <a:ext cx="8604448" cy="1274195"/>
          </a:xfrm>
          <a:prstGeom prst="rect">
            <a:avLst/>
          </a:prstGeom>
          <a:solidFill>
            <a:schemeClr val="bg1">
              <a:lumMod val="95000"/>
              <a:lumOff val="5000"/>
            </a:schemeClr>
          </a:solidFill>
        </p:spPr>
        <p:txBody>
          <a:bodyPr wrap="square" lIns="180000" rIns="180000">
            <a:spAutoFit/>
          </a:bodyPr>
          <a:lstStyle/>
          <a:p>
            <a:pPr marL="269875" indent="-269875">
              <a:spcBef>
                <a:spcPct val="20000"/>
              </a:spcBef>
              <a:buClr>
                <a:srgbClr val="FFFF00"/>
              </a:buClr>
              <a:buFont typeface="Arial" pitchFamily="34" charset="0"/>
              <a:buChar char="•"/>
              <a:defRPr/>
            </a:pPr>
            <a:r>
              <a:rPr lang="it-IT" b="1" i="1" kern="0" dirty="0">
                <a:solidFill>
                  <a:srgbClr val="FF9999"/>
                </a:solidFill>
                <a:latin typeface="Verdana"/>
                <a:cs typeface="+mn-cs"/>
              </a:rPr>
              <a:t>Bisogna decidere cosa è più importante e cosa è </a:t>
            </a:r>
            <a:r>
              <a:rPr lang="it-IT" b="1" i="1" kern="0" dirty="0" smtClean="0">
                <a:solidFill>
                  <a:srgbClr val="FF9999"/>
                </a:solidFill>
                <a:latin typeface="Verdana"/>
                <a:cs typeface="+mn-cs"/>
              </a:rPr>
              <a:t>secondario</a:t>
            </a:r>
          </a:p>
          <a:p>
            <a:pPr marL="269875" indent="-269875">
              <a:spcBef>
                <a:spcPct val="20000"/>
              </a:spcBef>
              <a:buClr>
                <a:srgbClr val="FFFF00"/>
              </a:buClr>
              <a:buFont typeface="Arial" pitchFamily="34" charset="0"/>
              <a:buChar char="•"/>
              <a:defRPr/>
            </a:pPr>
            <a:r>
              <a:rPr lang="it-IT" b="1" i="1" kern="0" dirty="0" smtClean="0">
                <a:solidFill>
                  <a:srgbClr val="FF9999"/>
                </a:solidFill>
                <a:latin typeface="Verdana"/>
                <a:cs typeface="+mn-cs"/>
              </a:rPr>
              <a:t>bisogna </a:t>
            </a:r>
            <a:r>
              <a:rPr lang="it-IT" b="1" i="1" kern="0" dirty="0">
                <a:solidFill>
                  <a:srgbClr val="FF9999"/>
                </a:solidFill>
                <a:latin typeface="Verdana"/>
                <a:cs typeface="+mn-cs"/>
              </a:rPr>
              <a:t>spiegare i risvolti di ogni scelta</a:t>
            </a:r>
            <a:endParaRPr lang="it-IT" sz="1400" i="1" kern="0" dirty="0">
              <a:solidFill>
                <a:srgbClr val="FF9999"/>
              </a:solidFill>
              <a:latin typeface="Verdana"/>
              <a:cs typeface="+mn-cs"/>
            </a:endParaRPr>
          </a:p>
        </p:txBody>
      </p:sp>
      <p:pic>
        <p:nvPicPr>
          <p:cNvPr id="91142" name="Immagine 5" descr="ele volante.jpg"/>
          <p:cNvPicPr>
            <a:picLocks noChangeAspect="1"/>
          </p:cNvPicPr>
          <p:nvPr/>
        </p:nvPicPr>
        <p:blipFill>
          <a:blip r:embed="rId4" cstate="print"/>
          <a:srcRect/>
          <a:stretch>
            <a:fillRect/>
          </a:stretch>
        </p:blipFill>
        <p:spPr bwMode="auto">
          <a:xfrm>
            <a:off x="6233988" y="2420888"/>
            <a:ext cx="2730500" cy="39624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 calcmode="lin" valueType="num">
                                      <p:cBhvr additive="base">
                                        <p:cTn id="7"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4" fill="hold" nodeType="withEffect">
                                  <p:stCondLst>
                                    <p:cond delay="0"/>
                                  </p:stCondLst>
                                  <p:childTnLst>
                                    <p:set>
                                      <p:cBhvr>
                                        <p:cTn id="10" dur="1" fill="hold">
                                          <p:stCondLst>
                                            <p:cond delay="0"/>
                                          </p:stCondLst>
                                        </p:cTn>
                                        <p:tgtEl>
                                          <p:spTgt spid="91142"/>
                                        </p:tgtEl>
                                        <p:attrNameLst>
                                          <p:attrName>style.visibility</p:attrName>
                                        </p:attrNameLst>
                                      </p:cBhvr>
                                      <p:to>
                                        <p:strVal val="visible"/>
                                      </p:to>
                                    </p:set>
                                    <p:anim calcmode="lin" valueType="num">
                                      <p:cBhvr additive="base">
                                        <p:cTn id="11" dur="500" fill="hold"/>
                                        <p:tgtEl>
                                          <p:spTgt spid="91142"/>
                                        </p:tgtEl>
                                        <p:attrNameLst>
                                          <p:attrName>ppt_x</p:attrName>
                                        </p:attrNameLst>
                                      </p:cBhvr>
                                      <p:tavLst>
                                        <p:tav tm="0">
                                          <p:val>
                                            <p:strVal val="#ppt_x"/>
                                          </p:val>
                                        </p:tav>
                                        <p:tav tm="100000">
                                          <p:val>
                                            <p:strVal val="#ppt_x"/>
                                          </p:val>
                                        </p:tav>
                                      </p:tavLst>
                                    </p:anim>
                                    <p:anim calcmode="lin" valueType="num">
                                      <p:cBhvr additive="base">
                                        <p:cTn id="12"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 calcmode="lin" valueType="num">
                                      <p:cBhvr additive="base">
                                        <p:cTn id="17"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5843">
                                            <p:txEl>
                                              <p:pRg st="3" end="3"/>
                                            </p:txEl>
                                          </p:spTgt>
                                        </p:tgtEl>
                                        <p:attrNameLst>
                                          <p:attrName>style.visibility</p:attrName>
                                        </p:attrNameLst>
                                      </p:cBhvr>
                                      <p:to>
                                        <p:strVal val="visible"/>
                                      </p:to>
                                    </p:set>
                                    <p:anim calcmode="lin" valueType="num">
                                      <p:cBhvr additive="base">
                                        <p:cTn id="23"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5843">
                                            <p:txEl>
                                              <p:pRg st="4" end="4"/>
                                            </p:txEl>
                                          </p:spTgt>
                                        </p:tgtEl>
                                        <p:attrNameLst>
                                          <p:attrName>style.visibility</p:attrName>
                                        </p:attrNameLst>
                                      </p:cBhvr>
                                      <p:to>
                                        <p:strVal val="visible"/>
                                      </p:to>
                                    </p:set>
                                    <p:anim calcmode="lin" valueType="num">
                                      <p:cBhvr additive="base">
                                        <p:cTn id="29"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5843">
                                            <p:txEl>
                                              <p:pRg st="5" end="5"/>
                                            </p:txEl>
                                          </p:spTgt>
                                        </p:tgtEl>
                                        <p:attrNameLst>
                                          <p:attrName>style.visibility</p:attrName>
                                        </p:attrNameLst>
                                      </p:cBhvr>
                                      <p:to>
                                        <p:strVal val="visible"/>
                                      </p:to>
                                    </p:set>
                                    <p:anim calcmode="lin" valueType="num">
                                      <p:cBhvr additive="base">
                                        <p:cTn id="35"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allAtOnce"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634082"/>
          </a:xfrm>
        </p:spPr>
        <p:txBody>
          <a:bodyPr/>
          <a:lstStyle/>
          <a:p>
            <a:r>
              <a:rPr lang="it-IT" sz="4000" dirty="0" smtClean="0">
                <a:solidFill>
                  <a:srgbClr val="66FF33"/>
                </a:solidFill>
              </a:rPr>
              <a:t>Gli esperti dicono che …</a:t>
            </a:r>
            <a:endParaRPr lang="it-IT" sz="4000" dirty="0"/>
          </a:p>
        </p:txBody>
      </p:sp>
      <p:sp>
        <p:nvSpPr>
          <p:cNvPr id="3" name="Segnaposto contenuto 2"/>
          <p:cNvSpPr>
            <a:spLocks noGrp="1"/>
          </p:cNvSpPr>
          <p:nvPr>
            <p:ph idx="1"/>
          </p:nvPr>
        </p:nvSpPr>
        <p:spPr>
          <a:xfrm>
            <a:off x="144016" y="1196752"/>
            <a:ext cx="8748464" cy="3816424"/>
          </a:xfrm>
        </p:spPr>
        <p:txBody>
          <a:bodyPr>
            <a:normAutofit/>
          </a:bodyPr>
          <a:lstStyle/>
          <a:p>
            <a:pPr>
              <a:buClr>
                <a:srgbClr val="C00000"/>
              </a:buClr>
            </a:pPr>
            <a:r>
              <a:rPr lang="it-IT" sz="2600" dirty="0" smtClean="0"/>
              <a:t>Esperienza e competenza sono INUTILI se manca l'attenzione alle esigenze dell'utente.</a:t>
            </a:r>
          </a:p>
          <a:p>
            <a:pPr>
              <a:buClr>
                <a:srgbClr val="C00000"/>
              </a:buClr>
            </a:pPr>
            <a:r>
              <a:rPr lang="it-IT" sz="2600" dirty="0" smtClean="0">
                <a:solidFill>
                  <a:srgbClr val="FFFF00"/>
                </a:solidFill>
              </a:rPr>
              <a:t>“Gli utenti sanno più cose di loro stessi e delle loro esigenze di quanto possa impararne io con qualsiasi valutazione. Pertanto, il modello della buona prassi è quello dell'alleanza” ("partnership")  </a:t>
            </a:r>
          </a:p>
          <a:p>
            <a:pPr>
              <a:buNone/>
            </a:pPr>
            <a:r>
              <a:rPr lang="it-IT" sz="2400" dirty="0" smtClean="0"/>
              <a:t>(</a:t>
            </a:r>
            <a:r>
              <a:rPr lang="en-US" sz="2000" dirty="0" smtClean="0"/>
              <a:t>Best Practices by Occupational and Physical Therapists Performing Seating and Mobility Evaluations; Isaacson, M. Ass. Tech. 2011 </a:t>
            </a:r>
            <a:r>
              <a:rPr lang="it-IT" sz="2000" dirty="0" smtClean="0"/>
              <a:t>)</a:t>
            </a:r>
          </a:p>
        </p:txBody>
      </p:sp>
      <p:sp>
        <p:nvSpPr>
          <p:cNvPr id="4" name="Segnaposto numero diapositiva 3"/>
          <p:cNvSpPr>
            <a:spLocks noGrp="1"/>
          </p:cNvSpPr>
          <p:nvPr>
            <p:ph type="sldNum" sz="quarter" idx="12"/>
          </p:nvPr>
        </p:nvSpPr>
        <p:spPr>
          <a:xfrm>
            <a:off x="6553200" y="5960368"/>
            <a:ext cx="2133600" cy="457200"/>
          </a:xfrm>
        </p:spPr>
        <p:txBody>
          <a:bodyPr/>
          <a:lstStyle/>
          <a:p>
            <a:pPr>
              <a:defRPr/>
            </a:pPr>
            <a:fld id="{390FA6DB-4A08-4791-AED8-29E04FFDE8AC}" type="slidenum">
              <a:rPr lang="it-IT" smtClean="0"/>
              <a:pPr>
                <a:defRPr/>
              </a:pPr>
              <a:t>7</a:t>
            </a:fld>
            <a:endParaRPr lang="it-IT"/>
          </a:p>
        </p:txBody>
      </p:sp>
      <p:sp>
        <p:nvSpPr>
          <p:cNvPr id="5" name="CasellaDiTesto 4"/>
          <p:cNvSpPr txBox="1">
            <a:spLocks noChangeArrowheads="1"/>
          </p:cNvSpPr>
          <p:nvPr/>
        </p:nvSpPr>
        <p:spPr bwMode="auto">
          <a:xfrm>
            <a:off x="161764" y="4725144"/>
            <a:ext cx="8820472" cy="1274195"/>
          </a:xfrm>
          <a:prstGeom prst="rect">
            <a:avLst/>
          </a:prstGeom>
          <a:solidFill>
            <a:srgbClr val="C00000"/>
          </a:solidFill>
          <a:ln w="9525">
            <a:solidFill>
              <a:srgbClr val="FFFF00"/>
            </a:solidFill>
            <a:miter lim="800000"/>
            <a:headEnd/>
            <a:tailEnd/>
          </a:ln>
        </p:spPr>
        <p:txBody>
          <a:bodyPr wrap="square">
            <a:spAutoFit/>
          </a:bodyPr>
          <a:lstStyle/>
          <a:p>
            <a:pPr>
              <a:lnSpc>
                <a:spcPct val="80000"/>
              </a:lnSpc>
            </a:pPr>
            <a:r>
              <a:rPr kumimoji="1" lang="it-IT" sz="3200" b="1" dirty="0" smtClean="0">
                <a:solidFill>
                  <a:srgbClr val="00FF00"/>
                </a:solidFill>
                <a:latin typeface="Calibri" pitchFamily="34" charset="0"/>
              </a:rPr>
              <a:t>OMS (2011) raccomanda: </a:t>
            </a:r>
          </a:p>
          <a:p>
            <a:pPr marL="261938" indent="-261938">
              <a:lnSpc>
                <a:spcPct val="80000"/>
              </a:lnSpc>
              <a:buFont typeface="Arial" pitchFamily="34" charset="0"/>
              <a:buChar char="•"/>
            </a:pPr>
            <a:r>
              <a:rPr kumimoji="1" lang="it-IT" sz="3200" b="1" dirty="0" smtClean="0">
                <a:solidFill>
                  <a:srgbClr val="00FF00"/>
                </a:solidFill>
                <a:latin typeface="Calibri" pitchFamily="34" charset="0"/>
              </a:rPr>
              <a:t>Lasciate più scelta possibile all’utente   </a:t>
            </a:r>
          </a:p>
          <a:p>
            <a:pPr marL="261938" indent="-261938">
              <a:lnSpc>
                <a:spcPct val="80000"/>
              </a:lnSpc>
              <a:buFont typeface="Arial" pitchFamily="34" charset="0"/>
              <a:buChar char="•"/>
            </a:pPr>
            <a:r>
              <a:rPr kumimoji="1" lang="it-IT" sz="3200" b="1" dirty="0" smtClean="0">
                <a:solidFill>
                  <a:srgbClr val="00FF00"/>
                </a:solidFill>
                <a:latin typeface="Calibri" pitchFamily="34" charset="0"/>
              </a:rPr>
              <a:t>Meno enfasi sul danno, più sulla partecipazione</a:t>
            </a:r>
            <a:endParaRPr kumimoji="1" lang="it-IT" sz="3200" b="1" dirty="0">
              <a:solidFill>
                <a:srgbClr val="00FF00"/>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a:xfrm>
            <a:off x="685800" y="228600"/>
            <a:ext cx="7791450" cy="582613"/>
          </a:xfrm>
        </p:spPr>
        <p:txBody>
          <a:bodyPr/>
          <a:lstStyle/>
          <a:p>
            <a:pPr eaLnBrk="1" hangingPunct="1"/>
            <a:r>
              <a:rPr lang="it-IT" sz="3600" dirty="0" smtClean="0">
                <a:solidFill>
                  <a:srgbClr val="00FF00"/>
                </a:solidFill>
              </a:rPr>
              <a:t>Informazioni cliniche </a:t>
            </a:r>
            <a:r>
              <a:rPr lang="it-IT" sz="3600" b="1" i="1" dirty="0" smtClean="0">
                <a:solidFill>
                  <a:srgbClr val="00FF00"/>
                </a:solidFill>
              </a:rPr>
              <a:t>utili</a:t>
            </a:r>
          </a:p>
        </p:txBody>
      </p:sp>
      <p:sp>
        <p:nvSpPr>
          <p:cNvPr id="89091" name="Rectangle 1027"/>
          <p:cNvSpPr>
            <a:spLocks noGrp="1" noChangeArrowheads="1"/>
          </p:cNvSpPr>
          <p:nvPr>
            <p:ph type="body" idx="1"/>
          </p:nvPr>
        </p:nvSpPr>
        <p:spPr>
          <a:xfrm>
            <a:off x="85725" y="1052736"/>
            <a:ext cx="8972550" cy="5805264"/>
          </a:xfrm>
        </p:spPr>
        <p:txBody>
          <a:bodyPr/>
          <a:lstStyle/>
          <a:p>
            <a:pPr marL="444500" indent="-444500" eaLnBrk="1" hangingPunct="1">
              <a:lnSpc>
                <a:spcPct val="90000"/>
              </a:lnSpc>
              <a:buClr>
                <a:srgbClr val="FF0000"/>
              </a:buClr>
              <a:buSzTx/>
              <a:buFont typeface="Wingdings" pitchFamily="2" charset="2"/>
              <a:buAutoNum type="arabicPeriod"/>
            </a:pPr>
            <a:r>
              <a:rPr lang="it-IT" sz="2400" b="1" dirty="0" smtClean="0">
                <a:solidFill>
                  <a:srgbClr val="FFFF00"/>
                </a:solidFill>
                <a:latin typeface="Tahoma" pitchFamily="34" charset="0"/>
                <a:ea typeface="Tahoma" pitchFamily="34" charset="0"/>
                <a:cs typeface="Tahoma" pitchFamily="34" charset="0"/>
              </a:rPr>
              <a:t>Diagnosi ed evoluzione</a:t>
            </a:r>
          </a:p>
          <a:p>
            <a:pPr marL="444500" indent="-444500" eaLnBrk="1" hangingPunct="1">
              <a:lnSpc>
                <a:spcPct val="90000"/>
              </a:lnSpc>
              <a:buClr>
                <a:srgbClr val="FF0000"/>
              </a:buClr>
              <a:buSzTx/>
              <a:buFont typeface="Wingdings" pitchFamily="2" charset="2"/>
              <a:buAutoNum type="arabicPeriod"/>
            </a:pPr>
            <a:r>
              <a:rPr lang="it-IT" sz="2400" b="1" dirty="0" smtClean="0">
                <a:solidFill>
                  <a:srgbClr val="FFFF00"/>
                </a:solidFill>
                <a:latin typeface="Tahoma" pitchFamily="34" charset="0"/>
                <a:ea typeface="Tahoma" pitchFamily="34" charset="0"/>
                <a:cs typeface="Tahoma" pitchFamily="34" charset="0"/>
              </a:rPr>
              <a:t>Condizione dell’apparato locomotore</a:t>
            </a:r>
          </a:p>
          <a:p>
            <a:pPr marL="815975" lvl="1" indent="-358775" eaLnBrk="1" hangingPunct="1">
              <a:lnSpc>
                <a:spcPct val="90000"/>
              </a:lnSpc>
              <a:buClr>
                <a:srgbClr val="FF0000"/>
              </a:buClr>
              <a:buFont typeface="Wingdings" pitchFamily="2" charset="2"/>
              <a:buChar char="Ø"/>
            </a:pPr>
            <a:r>
              <a:rPr lang="it-IT" sz="2400" i="1" dirty="0" smtClean="0">
                <a:latin typeface="Tahoma" pitchFamily="34" charset="0"/>
                <a:ea typeface="Tahoma" pitchFamily="34" charset="0"/>
                <a:cs typeface="Tahoma" pitchFamily="34" charset="0"/>
              </a:rPr>
              <a:t>Deformità, rigidità, dolori (solo da annotare, per ora)</a:t>
            </a:r>
          </a:p>
          <a:p>
            <a:pPr marL="815975" lvl="1" indent="-358775" eaLnBrk="1" hangingPunct="1">
              <a:lnSpc>
                <a:spcPct val="90000"/>
              </a:lnSpc>
              <a:buClr>
                <a:srgbClr val="FF0000"/>
              </a:buClr>
              <a:buFont typeface="Wingdings" pitchFamily="2" charset="2"/>
              <a:buChar char="Ø"/>
            </a:pPr>
            <a:r>
              <a:rPr lang="it-IT" sz="2400" i="1" dirty="0" smtClean="0">
                <a:latin typeface="Tahoma" pitchFamily="34" charset="0"/>
                <a:ea typeface="Tahoma" pitchFamily="34" charset="0"/>
                <a:cs typeface="Tahoma" pitchFamily="34" charset="0"/>
              </a:rPr>
              <a:t>Interventi di chirurgia ortopedica previsti</a:t>
            </a:r>
          </a:p>
          <a:p>
            <a:pPr marL="815975" lvl="1" indent="-358775" eaLnBrk="1" hangingPunct="1">
              <a:lnSpc>
                <a:spcPct val="90000"/>
              </a:lnSpc>
              <a:buClr>
                <a:srgbClr val="FF0000"/>
              </a:buClr>
              <a:buFont typeface="Wingdings" pitchFamily="2" charset="2"/>
              <a:buChar char="Ø"/>
            </a:pPr>
            <a:r>
              <a:rPr lang="it-IT" sz="2400" i="1" dirty="0" smtClean="0">
                <a:latin typeface="Tahoma" pitchFamily="34" charset="0"/>
                <a:ea typeface="Tahoma" pitchFamily="34" charset="0"/>
                <a:cs typeface="Tahoma" pitchFamily="34" charset="0"/>
              </a:rPr>
              <a:t>Uso di ortesi</a:t>
            </a:r>
          </a:p>
          <a:p>
            <a:pPr marL="444500" indent="-444500" eaLnBrk="1" hangingPunct="1">
              <a:lnSpc>
                <a:spcPct val="90000"/>
              </a:lnSpc>
              <a:buClr>
                <a:srgbClr val="FF0000"/>
              </a:buClr>
              <a:buSzTx/>
              <a:buFont typeface="Wingdings" pitchFamily="2" charset="2"/>
              <a:buAutoNum type="arabicPeriod"/>
            </a:pPr>
            <a:r>
              <a:rPr lang="it-IT" sz="2400" b="1" dirty="0" smtClean="0">
                <a:solidFill>
                  <a:srgbClr val="FFFF00"/>
                </a:solidFill>
                <a:latin typeface="Tahoma" pitchFamily="34" charset="0"/>
                <a:ea typeface="Tahoma" pitchFamily="34" charset="0"/>
                <a:cs typeface="Tahoma" pitchFamily="34" charset="0"/>
              </a:rPr>
              <a:t>Problemi fisiologici rilevanti per la postura  e la mobilità in carrozzina</a:t>
            </a:r>
          </a:p>
          <a:p>
            <a:pPr marL="815975" lvl="1" indent="-358775" eaLnBrk="1" hangingPunct="1">
              <a:lnSpc>
                <a:spcPct val="90000"/>
              </a:lnSpc>
              <a:buClr>
                <a:srgbClr val="FF0000"/>
              </a:buClr>
              <a:buFont typeface="Wingdings" pitchFamily="2" charset="2"/>
              <a:buChar char="Ø"/>
            </a:pPr>
            <a:r>
              <a:rPr lang="it-IT" sz="2400" i="1" dirty="0" smtClean="0">
                <a:latin typeface="Tahoma" pitchFamily="34" charset="0"/>
                <a:ea typeface="Tahoma" pitchFamily="34" charset="0"/>
                <a:cs typeface="Tahoma" pitchFamily="34" charset="0"/>
              </a:rPr>
              <a:t>Problemi respiratori e circolatori</a:t>
            </a:r>
          </a:p>
          <a:p>
            <a:pPr marL="815975" lvl="1" indent="-358775" eaLnBrk="1" hangingPunct="1">
              <a:lnSpc>
                <a:spcPct val="90000"/>
              </a:lnSpc>
              <a:buClr>
                <a:srgbClr val="FF0000"/>
              </a:buClr>
              <a:buFont typeface="Wingdings" pitchFamily="2" charset="2"/>
              <a:buChar char="Ø"/>
            </a:pPr>
            <a:r>
              <a:rPr lang="it-IT" sz="2400" i="1" dirty="0" smtClean="0">
                <a:latin typeface="Tahoma" pitchFamily="34" charset="0"/>
                <a:ea typeface="Tahoma" pitchFamily="34" charset="0"/>
                <a:cs typeface="Tahoma" pitchFamily="34" charset="0"/>
              </a:rPr>
              <a:t>Problemi di deglutizione / digestione</a:t>
            </a:r>
          </a:p>
          <a:p>
            <a:pPr marL="815975" lvl="1" indent="-358775" eaLnBrk="1" hangingPunct="1">
              <a:lnSpc>
                <a:spcPct val="90000"/>
              </a:lnSpc>
              <a:buClr>
                <a:srgbClr val="FF0000"/>
              </a:buClr>
              <a:buFont typeface="Wingdings" pitchFamily="2" charset="2"/>
              <a:buChar char="Ø"/>
            </a:pPr>
            <a:r>
              <a:rPr lang="it-IT" sz="2400" i="1" dirty="0" smtClean="0">
                <a:latin typeface="Tahoma" pitchFamily="34" charset="0"/>
                <a:ea typeface="Tahoma" pitchFamily="34" charset="0"/>
                <a:cs typeface="Tahoma" pitchFamily="34" charset="0"/>
              </a:rPr>
              <a:t>Problemi visivi e uditivi</a:t>
            </a:r>
          </a:p>
          <a:p>
            <a:pPr marL="444500" indent="-444500" eaLnBrk="1" hangingPunct="1">
              <a:lnSpc>
                <a:spcPct val="90000"/>
              </a:lnSpc>
              <a:buClr>
                <a:srgbClr val="FF0000"/>
              </a:buClr>
              <a:buSzTx/>
              <a:buFont typeface="Wingdings" pitchFamily="2" charset="2"/>
              <a:buAutoNum type="arabicPeriod"/>
            </a:pPr>
            <a:r>
              <a:rPr lang="it-IT" sz="2400" b="1" dirty="0" smtClean="0">
                <a:solidFill>
                  <a:srgbClr val="FFFF00"/>
                </a:solidFill>
                <a:latin typeface="Tahoma" pitchFamily="34" charset="0"/>
                <a:ea typeface="Tahoma" pitchFamily="34" charset="0"/>
                <a:cs typeface="Tahoma" pitchFamily="34" charset="0"/>
              </a:rPr>
              <a:t>Rischi legati alla postura seduta</a:t>
            </a:r>
          </a:p>
          <a:p>
            <a:pPr marL="815975" lvl="1" indent="-358775" eaLnBrk="1" hangingPunct="1">
              <a:lnSpc>
                <a:spcPct val="90000"/>
              </a:lnSpc>
              <a:buClr>
                <a:srgbClr val="FF0000"/>
              </a:buClr>
              <a:buFont typeface="Wingdings" pitchFamily="2" charset="2"/>
              <a:buChar char="Ø"/>
            </a:pPr>
            <a:r>
              <a:rPr lang="it-IT" sz="2400" i="1" dirty="0" smtClean="0">
                <a:latin typeface="Tahoma" pitchFamily="34" charset="0"/>
                <a:ea typeface="Tahoma" pitchFamily="34" charset="0"/>
                <a:cs typeface="Tahoma" pitchFamily="34" charset="0"/>
              </a:rPr>
              <a:t>Condizione della pelle e stato della sensibilità</a:t>
            </a:r>
          </a:p>
          <a:p>
            <a:pPr marL="815975" lvl="1" indent="-358775" eaLnBrk="1" hangingPunct="1">
              <a:lnSpc>
                <a:spcPct val="90000"/>
              </a:lnSpc>
              <a:buClr>
                <a:srgbClr val="FF0000"/>
              </a:buClr>
              <a:buFont typeface="Wingdings" pitchFamily="2" charset="2"/>
              <a:buChar char="Ø"/>
            </a:pPr>
            <a:r>
              <a:rPr lang="it-IT" sz="2400" i="1" dirty="0" smtClean="0">
                <a:latin typeface="Tahoma" pitchFamily="34" charset="0"/>
                <a:ea typeface="Tahoma" pitchFamily="34" charset="0"/>
                <a:cs typeface="Tahoma" pitchFamily="34" charset="0"/>
              </a:rPr>
              <a:t>Stato percettivo, cognitivo e comportamentale</a:t>
            </a:r>
          </a:p>
          <a:p>
            <a:pPr marL="815975" lvl="1" indent="-358775" eaLnBrk="1" hangingPunct="1">
              <a:lnSpc>
                <a:spcPct val="90000"/>
              </a:lnSpc>
              <a:buClr>
                <a:srgbClr val="FF0000"/>
              </a:buClr>
              <a:buFont typeface="Wingdings" pitchFamily="2" charset="2"/>
              <a:buChar char="Ø"/>
            </a:pPr>
            <a:r>
              <a:rPr lang="it-IT" sz="2400" i="1" dirty="0" smtClean="0">
                <a:latin typeface="Tahoma" pitchFamily="34" charset="0"/>
                <a:ea typeface="Tahoma" pitchFamily="34" charset="0"/>
                <a:cs typeface="Tahoma" pitchFamily="34" charset="0"/>
              </a:rPr>
              <a:t>Crisi epilettiche</a:t>
            </a:r>
          </a:p>
        </p:txBody>
      </p:sp>
      <p:sp>
        <p:nvSpPr>
          <p:cNvPr id="92164" name="Segnaposto numero diapositiva 3"/>
          <p:cNvSpPr>
            <a:spLocks noGrp="1"/>
          </p:cNvSpPr>
          <p:nvPr>
            <p:ph type="sldNum" sz="quarter" idx="12"/>
          </p:nvPr>
        </p:nvSpPr>
        <p:spPr/>
        <p:txBody>
          <a:bodyPr/>
          <a:lstStyle/>
          <a:p>
            <a:pPr>
              <a:defRPr/>
            </a:pPr>
            <a:fld id="{12C7B5F9-E386-4B5A-9F25-6ED6A571D2E0}" type="slidenum">
              <a:rPr lang="it-IT" smtClean="0"/>
              <a:pPr>
                <a:defRPr/>
              </a:pPr>
              <a:t>8</a:t>
            </a:fld>
            <a:endParaRPr lang="it-IT"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par>
                                <p:cTn id="15" presetID="2" presetClass="entr" presetSubtype="8" fill="hold" grpId="0" nodeType="with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 calcmode="lin" valueType="num">
                                      <p:cBhvr additive="base">
                                        <p:cTn id="17"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90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par>
                                <p:cTn id="19" presetID="2" presetClass="entr" presetSubtype="8" fill="hold" grpId="0" nodeType="withEffect">
                                  <p:stCondLst>
                                    <p:cond delay="0"/>
                                  </p:stCondLst>
                                  <p:childTnLst>
                                    <p:set>
                                      <p:cBhvr>
                                        <p:cTn id="20" dur="1" fill="hold">
                                          <p:stCondLst>
                                            <p:cond delay="0"/>
                                          </p:stCondLst>
                                        </p:cTn>
                                        <p:tgtEl>
                                          <p:spTgt spid="89091">
                                            <p:txEl>
                                              <p:pRg st="3" end="3"/>
                                            </p:txEl>
                                          </p:spTgt>
                                        </p:tgtEl>
                                        <p:attrNameLst>
                                          <p:attrName>style.visibility</p:attrName>
                                        </p:attrNameLst>
                                      </p:cBhvr>
                                      <p:to>
                                        <p:strVal val="visible"/>
                                      </p:to>
                                    </p:set>
                                    <p:anim calcmode="lin" valueType="num">
                                      <p:cBhvr additive="base">
                                        <p:cTn id="21"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90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par>
                                <p:cTn id="23" presetID="2" presetClass="entr" presetSubtype="8" fill="hold" grpId="0" nodeType="withEffect">
                                  <p:stCondLst>
                                    <p:cond delay="0"/>
                                  </p:stCondLst>
                                  <p:childTnLst>
                                    <p:set>
                                      <p:cBhvr>
                                        <p:cTn id="24" dur="1" fill="hold">
                                          <p:stCondLst>
                                            <p:cond delay="0"/>
                                          </p:stCondLst>
                                        </p:cTn>
                                        <p:tgtEl>
                                          <p:spTgt spid="89091">
                                            <p:txEl>
                                              <p:pRg st="4" end="4"/>
                                            </p:txEl>
                                          </p:spTgt>
                                        </p:tgtEl>
                                        <p:attrNameLst>
                                          <p:attrName>style.visibility</p:attrName>
                                        </p:attrNameLst>
                                      </p:cBhvr>
                                      <p:to>
                                        <p:strVal val="visible"/>
                                      </p:to>
                                    </p:set>
                                    <p:anim calcmode="lin" valueType="num">
                                      <p:cBhvr additive="base">
                                        <p:cTn id="25" dur="500" fill="hold"/>
                                        <p:tgtEl>
                                          <p:spTgt spid="8909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90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9091">
                                            <p:txEl>
                                              <p:pRg st="5" end="5"/>
                                            </p:txEl>
                                          </p:spTgt>
                                        </p:tgtEl>
                                        <p:attrNameLst>
                                          <p:attrName>style.visibility</p:attrName>
                                        </p:attrNameLst>
                                      </p:cBhvr>
                                      <p:to>
                                        <p:strVal val="visible"/>
                                      </p:to>
                                    </p:set>
                                    <p:anim calcmode="lin" valueType="num">
                                      <p:cBhvr additive="base">
                                        <p:cTn id="31" dur="500" fill="hold"/>
                                        <p:tgtEl>
                                          <p:spTgt spid="8909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90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par>
                                <p:cTn id="33" presetID="2" presetClass="entr" presetSubtype="8" fill="hold" grpId="0" nodeType="withEffect">
                                  <p:stCondLst>
                                    <p:cond delay="0"/>
                                  </p:stCondLst>
                                  <p:childTnLst>
                                    <p:set>
                                      <p:cBhvr>
                                        <p:cTn id="34" dur="1" fill="hold">
                                          <p:stCondLst>
                                            <p:cond delay="0"/>
                                          </p:stCondLst>
                                        </p:cTn>
                                        <p:tgtEl>
                                          <p:spTgt spid="89091">
                                            <p:txEl>
                                              <p:pRg st="6" end="6"/>
                                            </p:txEl>
                                          </p:spTgt>
                                        </p:tgtEl>
                                        <p:attrNameLst>
                                          <p:attrName>style.visibility</p:attrName>
                                        </p:attrNameLst>
                                      </p:cBhvr>
                                      <p:to>
                                        <p:strVal val="visible"/>
                                      </p:to>
                                    </p:set>
                                    <p:anim calcmode="lin" valueType="num">
                                      <p:cBhvr additive="base">
                                        <p:cTn id="35" dur="500" fill="hold"/>
                                        <p:tgtEl>
                                          <p:spTgt spid="8909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909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89091">
                                            <p:txEl>
                                              <p:pRg st="7" end="7"/>
                                            </p:txEl>
                                          </p:spTgt>
                                        </p:tgtEl>
                                        <p:attrNameLst>
                                          <p:attrName>style.visibility</p:attrName>
                                        </p:attrNameLst>
                                      </p:cBhvr>
                                      <p:to>
                                        <p:strVal val="visible"/>
                                      </p:to>
                                    </p:set>
                                    <p:anim calcmode="lin" valueType="num">
                                      <p:cBhvr additive="base">
                                        <p:cTn id="39" dur="500" fill="hold"/>
                                        <p:tgtEl>
                                          <p:spTgt spid="89091">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8909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par>
                                <p:cTn id="41" presetID="2" presetClass="entr" presetSubtype="8" fill="hold" grpId="0" nodeType="withEffect">
                                  <p:stCondLst>
                                    <p:cond delay="0"/>
                                  </p:stCondLst>
                                  <p:childTnLst>
                                    <p:set>
                                      <p:cBhvr>
                                        <p:cTn id="42" dur="1" fill="hold">
                                          <p:stCondLst>
                                            <p:cond delay="0"/>
                                          </p:stCondLst>
                                        </p:cTn>
                                        <p:tgtEl>
                                          <p:spTgt spid="89091">
                                            <p:txEl>
                                              <p:pRg st="8" end="8"/>
                                            </p:txEl>
                                          </p:spTgt>
                                        </p:tgtEl>
                                        <p:attrNameLst>
                                          <p:attrName>style.visibility</p:attrName>
                                        </p:attrNameLst>
                                      </p:cBhvr>
                                      <p:to>
                                        <p:strVal val="visible"/>
                                      </p:to>
                                    </p:set>
                                    <p:anim calcmode="lin" valueType="num">
                                      <p:cBhvr additive="base">
                                        <p:cTn id="43" dur="500" fill="hold"/>
                                        <p:tgtEl>
                                          <p:spTgt spid="89091">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909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9091">
                                            <p:txEl>
                                              <p:pRg st="9" end="9"/>
                                            </p:txEl>
                                          </p:spTgt>
                                        </p:tgtEl>
                                        <p:attrNameLst>
                                          <p:attrName>style.visibility</p:attrName>
                                        </p:attrNameLst>
                                      </p:cBhvr>
                                      <p:to>
                                        <p:strVal val="visible"/>
                                      </p:to>
                                    </p:set>
                                    <p:anim calcmode="lin" valueType="num">
                                      <p:cBhvr additive="base">
                                        <p:cTn id="49" dur="500" fill="hold"/>
                                        <p:tgtEl>
                                          <p:spTgt spid="89091">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909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par>
                                <p:cTn id="51" presetID="2" presetClass="entr" presetSubtype="8" fill="hold" grpId="0" nodeType="withEffect">
                                  <p:stCondLst>
                                    <p:cond delay="0"/>
                                  </p:stCondLst>
                                  <p:childTnLst>
                                    <p:set>
                                      <p:cBhvr>
                                        <p:cTn id="52" dur="1" fill="hold">
                                          <p:stCondLst>
                                            <p:cond delay="0"/>
                                          </p:stCondLst>
                                        </p:cTn>
                                        <p:tgtEl>
                                          <p:spTgt spid="89091">
                                            <p:txEl>
                                              <p:pRg st="10" end="10"/>
                                            </p:txEl>
                                          </p:spTgt>
                                        </p:tgtEl>
                                        <p:attrNameLst>
                                          <p:attrName>style.visibility</p:attrName>
                                        </p:attrNameLst>
                                      </p:cBhvr>
                                      <p:to>
                                        <p:strVal val="visible"/>
                                      </p:to>
                                    </p:set>
                                    <p:anim calcmode="lin" valueType="num">
                                      <p:cBhvr additive="base">
                                        <p:cTn id="53" dur="500" fill="hold"/>
                                        <p:tgtEl>
                                          <p:spTgt spid="89091">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8909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wav"/>
                                        </p:tgtEl>
                                      </p:cMediaNode>
                                    </p:audio>
                                  </p:subTnLst>
                                </p:cTn>
                              </p:par>
                              <p:par>
                                <p:cTn id="55" presetID="2" presetClass="entr" presetSubtype="8" fill="hold" grpId="0" nodeType="withEffect">
                                  <p:stCondLst>
                                    <p:cond delay="0"/>
                                  </p:stCondLst>
                                  <p:childTnLst>
                                    <p:set>
                                      <p:cBhvr>
                                        <p:cTn id="56" dur="1" fill="hold">
                                          <p:stCondLst>
                                            <p:cond delay="0"/>
                                          </p:stCondLst>
                                        </p:cTn>
                                        <p:tgtEl>
                                          <p:spTgt spid="89091">
                                            <p:txEl>
                                              <p:pRg st="11" end="11"/>
                                            </p:txEl>
                                          </p:spTgt>
                                        </p:tgtEl>
                                        <p:attrNameLst>
                                          <p:attrName>style.visibility</p:attrName>
                                        </p:attrNameLst>
                                      </p:cBhvr>
                                      <p:to>
                                        <p:strVal val="visible"/>
                                      </p:to>
                                    </p:set>
                                    <p:anim calcmode="lin" valueType="num">
                                      <p:cBhvr additive="base">
                                        <p:cTn id="57" dur="500" fill="hold"/>
                                        <p:tgtEl>
                                          <p:spTgt spid="89091">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89091">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wav"/>
                                        </p:tgtEl>
                                      </p:cMediaNode>
                                    </p:audio>
                                  </p:subTnLst>
                                </p:cTn>
                              </p:par>
                              <p:par>
                                <p:cTn id="59" presetID="2" presetClass="entr" presetSubtype="8" fill="hold" grpId="0" nodeType="withEffect">
                                  <p:stCondLst>
                                    <p:cond delay="0"/>
                                  </p:stCondLst>
                                  <p:childTnLst>
                                    <p:set>
                                      <p:cBhvr>
                                        <p:cTn id="60" dur="1" fill="hold">
                                          <p:stCondLst>
                                            <p:cond delay="0"/>
                                          </p:stCondLst>
                                        </p:cTn>
                                        <p:tgtEl>
                                          <p:spTgt spid="89091">
                                            <p:txEl>
                                              <p:pRg st="12" end="12"/>
                                            </p:txEl>
                                          </p:spTgt>
                                        </p:tgtEl>
                                        <p:attrNameLst>
                                          <p:attrName>style.visibility</p:attrName>
                                        </p:attrNameLst>
                                      </p:cBhvr>
                                      <p:to>
                                        <p:strVal val="visible"/>
                                      </p:to>
                                    </p:set>
                                    <p:anim calcmode="lin" valueType="num">
                                      <p:cBhvr additive="base">
                                        <p:cTn id="61" dur="500" fill="hold"/>
                                        <p:tgtEl>
                                          <p:spTgt spid="89091">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9091">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7379" y="-27384"/>
            <a:ext cx="9001125" cy="1152128"/>
          </a:xfrm>
        </p:spPr>
        <p:txBody>
          <a:bodyPr/>
          <a:lstStyle/>
          <a:p>
            <a:pPr eaLnBrk="1" hangingPunct="1"/>
            <a:r>
              <a:rPr lang="it-IT" sz="3200" b="1" dirty="0" smtClean="0">
                <a:solidFill>
                  <a:srgbClr val="00FF00"/>
                </a:solidFill>
              </a:rPr>
              <a:t>Informazioni sull’uso della carrozzina </a:t>
            </a:r>
            <a:r>
              <a:rPr lang="it-IT" sz="3200" b="1" dirty="0" smtClean="0">
                <a:solidFill>
                  <a:srgbClr val="F8FE0C"/>
                </a:solidFill>
              </a:rPr>
              <a:t>1)</a:t>
            </a:r>
            <a:r>
              <a:rPr lang="it-IT" sz="3200" b="1" dirty="0" smtClean="0">
                <a:solidFill>
                  <a:srgbClr val="00FF00"/>
                </a:solidFill>
              </a:rPr>
              <a:t> in funzione della locomozione</a:t>
            </a:r>
          </a:p>
        </p:txBody>
      </p:sp>
      <p:sp>
        <p:nvSpPr>
          <p:cNvPr id="5" name="Segnaposto contenuto 4"/>
          <p:cNvSpPr>
            <a:spLocks noGrp="1"/>
          </p:cNvSpPr>
          <p:nvPr>
            <p:ph sz="half" idx="2"/>
          </p:nvPr>
        </p:nvSpPr>
        <p:spPr>
          <a:xfrm>
            <a:off x="-36512" y="1628800"/>
            <a:ext cx="5220642" cy="4752528"/>
          </a:xfrm>
        </p:spPr>
        <p:txBody>
          <a:bodyPr>
            <a:normAutofit/>
          </a:bodyPr>
          <a:lstStyle/>
          <a:p>
            <a:pPr marL="438150" indent="-346075" eaLnBrk="1" hangingPunct="1">
              <a:buClr>
                <a:srgbClr val="00B0F0"/>
              </a:buClr>
              <a:buSzTx/>
              <a:buFont typeface="Wingdings" pitchFamily="2" charset="2"/>
              <a:buChar char="n"/>
              <a:defRPr/>
            </a:pPr>
            <a:r>
              <a:rPr lang="it-IT" dirty="0" smtClean="0">
                <a:solidFill>
                  <a:srgbClr val="EAEAEA"/>
                </a:solidFill>
              </a:rPr>
              <a:t>Si sposta in modo indipendente? Come? </a:t>
            </a:r>
          </a:p>
          <a:p>
            <a:pPr marL="438150" indent="-346075" eaLnBrk="1" hangingPunct="1">
              <a:buClr>
                <a:srgbClr val="00B0F0"/>
              </a:buClr>
              <a:buSzTx/>
              <a:buFont typeface="Wingdings" pitchFamily="2" charset="2"/>
              <a:buChar char="n"/>
              <a:defRPr/>
            </a:pPr>
            <a:r>
              <a:rPr lang="it-IT" dirty="0" smtClean="0">
                <a:solidFill>
                  <a:srgbClr val="FFFF00"/>
                </a:solidFill>
              </a:rPr>
              <a:t>Si sposta con aiuto? Di chi?</a:t>
            </a:r>
          </a:p>
          <a:p>
            <a:pPr marL="438150" indent="-346075" eaLnBrk="1" hangingPunct="1">
              <a:buClr>
                <a:srgbClr val="00B0F0"/>
              </a:buClr>
              <a:buSzTx/>
              <a:buFont typeface="Wingdings" pitchFamily="2" charset="2"/>
              <a:buChar char="n"/>
              <a:defRPr/>
            </a:pPr>
            <a:r>
              <a:rPr lang="it-IT" dirty="0" smtClean="0">
                <a:solidFill>
                  <a:srgbClr val="EAEAEA"/>
                </a:solidFill>
              </a:rPr>
              <a:t>Per che distanze la usa? Su che terreni si sposta?</a:t>
            </a:r>
          </a:p>
          <a:p>
            <a:pPr marL="438150" indent="-346075" eaLnBrk="1" hangingPunct="1">
              <a:buClr>
                <a:srgbClr val="00B0F0"/>
              </a:buClr>
              <a:buSzTx/>
              <a:buFont typeface="Wingdings" pitchFamily="2" charset="2"/>
              <a:buChar char="n"/>
              <a:defRPr/>
            </a:pPr>
            <a:r>
              <a:rPr lang="it-IT" dirty="0" smtClean="0">
                <a:solidFill>
                  <a:srgbClr val="FFFF00"/>
                </a:solidFill>
              </a:rPr>
              <a:t>La usa in casa? </a:t>
            </a:r>
            <a:r>
              <a:rPr lang="it-IT" b="1" i="1" dirty="0" smtClean="0">
                <a:solidFill>
                  <a:srgbClr val="FFFF00"/>
                </a:solidFill>
              </a:rPr>
              <a:t>In che spazi</a:t>
            </a:r>
            <a:r>
              <a:rPr lang="it-IT" dirty="0" smtClean="0">
                <a:solidFill>
                  <a:srgbClr val="FFFF00"/>
                </a:solidFill>
              </a:rPr>
              <a:t>? Ha scale da superare?</a:t>
            </a:r>
          </a:p>
        </p:txBody>
      </p:sp>
      <p:sp>
        <p:nvSpPr>
          <p:cNvPr id="93190" name="Segnaposto numero diapositiva 5"/>
          <p:cNvSpPr>
            <a:spLocks noGrp="1"/>
          </p:cNvSpPr>
          <p:nvPr>
            <p:ph type="sldNum" sz="quarter" idx="12"/>
          </p:nvPr>
        </p:nvSpPr>
        <p:spPr/>
        <p:txBody>
          <a:bodyPr/>
          <a:lstStyle/>
          <a:p>
            <a:pPr>
              <a:defRPr/>
            </a:pPr>
            <a:fld id="{3D97333F-F5D1-45F8-B4C0-BB9421E3CCD4}" type="slidenum">
              <a:rPr lang="it-IT" smtClean="0"/>
              <a:pPr>
                <a:defRPr/>
              </a:pPr>
              <a:t>9</a:t>
            </a:fld>
            <a:endParaRPr lang="it-IT" smtClean="0"/>
          </a:p>
        </p:txBody>
      </p:sp>
      <p:pic>
        <p:nvPicPr>
          <p:cNvPr id="7" name="Immagine 6" descr="autospinge.png"/>
          <p:cNvPicPr>
            <a:picLocks noChangeAspect="1"/>
          </p:cNvPicPr>
          <p:nvPr/>
        </p:nvPicPr>
        <p:blipFill>
          <a:blip r:embed="rId3" cstate="print"/>
          <a:stretch>
            <a:fillRect/>
          </a:stretch>
        </p:blipFill>
        <p:spPr>
          <a:xfrm>
            <a:off x="5049870" y="2204864"/>
            <a:ext cx="3914618" cy="3312368"/>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Cartina topografica">
  <a:themeElements>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txDef>
      <a:spPr>
        <a:solidFill>
          <a:srgbClr val="FF0000"/>
        </a:solidFill>
      </a:spPr>
      <a:bodyPr wrap="square" lIns="180000" rIns="180000" rtlCol="0">
        <a:spAutoFit/>
      </a:bodyPr>
      <a:lstStyle>
        <a:defPPr>
          <a:defRPr sz="2800" dirty="0" smtClean="0">
            <a:solidFill>
              <a:schemeClr val="tx2">
                <a:lumMod val="75000"/>
              </a:schemeClr>
            </a:solidFill>
            <a:latin typeface="Tahoma" pitchFamily="34" charset="0"/>
            <a:ea typeface="Tahoma" pitchFamily="34" charset="0"/>
            <a:cs typeface="Tahoma" pitchFamily="34" charset="0"/>
          </a:defRPr>
        </a:defPPr>
      </a:lstStyle>
    </a:txDef>
  </a:objectDefaults>
  <a:extraClrSchemeLst>
    <a:extraClrScheme>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Cartina topografica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Cartina topografica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rtina topografica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roiettile">
  <a:themeElements>
    <a:clrScheme name="Proiettil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Proiett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Proiettil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Proiettil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Proiettil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solidFill>
              <a:srgbClr val="FFFF00"/>
            </a:solidFill>
          </a:defRPr>
        </a:defPPr>
      </a:lstStyle>
    </a:txDef>
  </a:objectDefaults>
  <a:extraClrSchemeLst/>
</a:theme>
</file>

<file path=ppt/theme/theme4.xml><?xml version="1.0" encoding="utf-8"?>
<a:theme xmlns:a="http://schemas.openxmlformats.org/drawingml/2006/main" name="2_Cornice al neon">
  <a:themeElements>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Cornice al ne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lnDef>
    <a:txDef>
      <a:spPr>
        <a:noFill/>
      </a:spPr>
      <a:bodyPr wrap="none" rtlCol="0">
        <a:spAutoFit/>
      </a:bodyPr>
      <a:lstStyle>
        <a:defPPr>
          <a:defRPr dirty="0" smtClean="0">
            <a:solidFill>
              <a:schemeClr val="bg1"/>
            </a:solidFill>
          </a:defRPr>
        </a:defPPr>
      </a:lstStyle>
    </a:txDef>
  </a:objectDefaults>
  <a:extraClrSchemeLst>
    <a:extraClrScheme>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Cornice al ne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Cornice al ne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Cornice al ne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Cornice al neo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Cornice al neo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ntagne">
  <a:themeElements>
    <a:clrScheme name="Montagne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Montagn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ontagne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ntagne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ntagn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ntagne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ntagne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solidFill>
              <a:srgbClr val="FFFF00"/>
            </a:solidFill>
          </a:defRPr>
        </a:defPPr>
      </a:lstStyle>
    </a:txDef>
  </a:objectDefaults>
  <a:extraClrSchemeLst/>
</a:theme>
</file>

<file path=ppt/theme/theme7.xml><?xml version="1.0" encoding="utf-8"?>
<a:theme xmlns:a="http://schemas.openxmlformats.org/drawingml/2006/main" name="Fenditura">
  <a:themeElements>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Fendi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ahoma" charset="0"/>
          </a:defRPr>
        </a:defPPr>
      </a:lstStyle>
    </a:lnDef>
    <a:txDef>
      <a:spPr>
        <a:solidFill>
          <a:srgbClr val="C00000"/>
        </a:solidFill>
      </a:spPr>
      <a:bodyPr wrap="square" rtlCol="0">
        <a:spAutoFit/>
      </a:bodyPr>
      <a:lstStyle>
        <a:defPPr>
          <a:defRPr sz="2400" dirty="0" smtClean="0">
            <a:solidFill>
              <a:srgbClr val="FFFF00"/>
            </a:solidFill>
          </a:defRPr>
        </a:defPPr>
      </a:lstStyle>
    </a:txDef>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cap="rnd">
          <a:solidFill>
            <a:schemeClr val="tx1"/>
          </a:solidFill>
        </a:ln>
      </a:spPr>
      <a:bodyPr wrap="none" rtlCol="0" anchor="ctr" anchorCtr="0">
        <a:spAutoFit/>
      </a:bodyPr>
      <a:lstStyle>
        <a:defPPr algn="ctr">
          <a:defRPr sz="1400" dirty="0" smtClean="0">
            <a:latin typeface="Tahoma" pitchFamily="34" charset="0"/>
          </a:defRPr>
        </a:defPPr>
      </a:lstStyle>
    </a:txDef>
  </a:objectDefaults>
  <a:extraClrSchemeLst/>
</a:theme>
</file>

<file path=ppt/theme/theme9.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Office\Templates\Presentation Designs\Cartina topografica.pot</Template>
  <TotalTime>52373</TotalTime>
  <Words>8036</Words>
  <Application>Microsoft Office PowerPoint</Application>
  <PresentationFormat>Lucidi</PresentationFormat>
  <Paragraphs>715</Paragraphs>
  <Slides>36</Slides>
  <Notes>36</Notes>
  <HiddenSlides>5</HiddenSlides>
  <MMClips>0</MMClips>
  <ScaleCrop>false</ScaleCrop>
  <HeadingPairs>
    <vt:vector size="6" baseType="variant">
      <vt:variant>
        <vt:lpstr>Tema</vt:lpstr>
      </vt:variant>
      <vt:variant>
        <vt:i4>7</vt:i4>
      </vt:variant>
      <vt:variant>
        <vt:lpstr>Server OLE incorporati</vt:lpstr>
      </vt:variant>
      <vt:variant>
        <vt:i4>1</vt:i4>
      </vt:variant>
      <vt:variant>
        <vt:lpstr>Titoli diapositive</vt:lpstr>
      </vt:variant>
      <vt:variant>
        <vt:i4>36</vt:i4>
      </vt:variant>
    </vt:vector>
  </HeadingPairs>
  <TitlesOfParts>
    <vt:vector size="44" baseType="lpstr">
      <vt:lpstr>Cartina topografica</vt:lpstr>
      <vt:lpstr>3_Proiettile</vt:lpstr>
      <vt:lpstr>3_Tema di Office</vt:lpstr>
      <vt:lpstr>2_Cornice al neon</vt:lpstr>
      <vt:lpstr>Montagne</vt:lpstr>
      <vt:lpstr>4_Tema di Office</vt:lpstr>
      <vt:lpstr>Fenditura</vt:lpstr>
      <vt:lpstr>Documento Imaging</vt:lpstr>
      <vt:lpstr>  </vt:lpstr>
      <vt:lpstr>Diapositiva 2</vt:lpstr>
      <vt:lpstr>Diapositiva 3</vt:lpstr>
      <vt:lpstr>I passi della valutazione</vt:lpstr>
      <vt:lpstr>Un passo essenziale:  individuare le esigenze dell’utente</vt:lpstr>
      <vt:lpstr>A proposito degli obiettivi:</vt:lpstr>
      <vt:lpstr>Gli esperti dicono che …</vt:lpstr>
      <vt:lpstr>Informazioni cliniche utili</vt:lpstr>
      <vt:lpstr>Informazioni sull’uso della carrozzina 1) in funzione della locomozione</vt:lpstr>
      <vt:lpstr>Informazioni sull’uso della carrozzina 1) in funzione della locomozione</vt:lpstr>
      <vt:lpstr>Informazioni sull’uso della carrozzina   2) in funzione della postura</vt:lpstr>
      <vt:lpstr>Valutazione della carrozzina attuale </vt:lpstr>
      <vt:lpstr>Altre informazioni  sulla carrozzina attuale </vt:lpstr>
      <vt:lpstr>Le risorse economiche disponibili</vt:lpstr>
      <vt:lpstr>Analizzare postura e mobilità sulla carrozzina attuale</vt:lpstr>
      <vt:lpstr>Valutare la postura “di riposo” sulla carrozzina in uso</vt:lpstr>
      <vt:lpstr>La postura di riferimento</vt:lpstr>
      <vt:lpstr>La postura di riferimento …</vt:lpstr>
      <vt:lpstr>Diapositiva 19</vt:lpstr>
      <vt:lpstr>Attività e funzioni fisiologiche influenzate dalla postura:</vt:lpstr>
      <vt:lpstr>La valutazione fisica per la postura seduta</vt:lpstr>
      <vt:lpstr>Valutare l’equilibrio da seduto</vt:lpstr>
      <vt:lpstr>Rilevare le misure anatomiche utili</vt:lpstr>
      <vt:lpstr>Valutare la mobilità passiva: a cosa serve?</vt:lpstr>
      <vt:lpstr>È essenziale rilevare limitazioni articolari e deformità ed accoglierle senza forzare</vt:lpstr>
      <vt:lpstr>A volte le deformità non sono gravi come sembra … ad una valutazione  superficiale</vt:lpstr>
      <vt:lpstr>Diapositiva 27</vt:lpstr>
      <vt:lpstr>La valutazione sulla carrozzina</vt:lpstr>
      <vt:lpstr>Valutare da seduto sul lettino per intravedere soluzioni </vt:lpstr>
      <vt:lpstr>Ipertono estensorio assai forte: occorrono molte mani per la valutazione</vt:lpstr>
      <vt:lpstr>Per la valutazione finale</vt:lpstr>
      <vt:lpstr>Nei casi complessi, la carrozzina per la valutazione finale dovrebbe avere:</vt:lpstr>
      <vt:lpstr>Regole di buona prassi</vt:lpstr>
      <vt:lpstr>Regole di buona prassi</vt:lpstr>
      <vt:lpstr>Valutazione finale sulla carrozzina</vt:lpstr>
      <vt:lpstr>Valutazione finale sulla carrozzina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prove con casi di studio</dc:title>
  <dc:creator>Antonio Spagnolin</dc:creator>
  <cp:lastModifiedBy>Antonio</cp:lastModifiedBy>
  <cp:revision>419</cp:revision>
  <dcterms:created xsi:type="dcterms:W3CDTF">2001-01-11T06:43:52Z</dcterms:created>
  <dcterms:modified xsi:type="dcterms:W3CDTF">2016-03-04T12:09:01Z</dcterms:modified>
</cp:coreProperties>
</file>