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5" r:id="rId2"/>
    <p:sldId id="258" r:id="rId3"/>
    <p:sldId id="286" r:id="rId4"/>
    <p:sldId id="284" r:id="rId5"/>
    <p:sldId id="257" r:id="rId6"/>
    <p:sldId id="288" r:id="rId7"/>
    <p:sldId id="259" r:id="rId8"/>
    <p:sldId id="261" r:id="rId9"/>
    <p:sldId id="260" r:id="rId10"/>
    <p:sldId id="262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9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DC07D-0551-584D-B414-C35D58786013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95CF0-65F2-784D-9413-BDD5D1D10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92D58-1C2E-AE4B-9D59-426343A3E429}" type="slidenum">
              <a:rPr lang="it-IT"/>
              <a:pPr/>
              <a:t>2</a:t>
            </a:fld>
            <a:endParaRPr 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94AD9-ADDB-814E-BAD4-D6C09EB31CD8}" type="slidenum">
              <a:rPr lang="it-IT"/>
              <a:pPr/>
              <a:t>13</a:t>
            </a:fld>
            <a:endParaRPr lang="it-IT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952D1-78F6-234A-B622-D385CF2F8ADF}" type="slidenum">
              <a:rPr lang="it-IT"/>
              <a:pPr/>
              <a:t>14</a:t>
            </a:fld>
            <a:endParaRPr lang="it-IT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4FA3C-7154-CF42-81BB-CA2F58D66AFE}" type="slidenum">
              <a:rPr lang="it-IT"/>
              <a:pPr/>
              <a:t>17</a:t>
            </a:fld>
            <a:endParaRPr lang="it-IT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41675-CB8D-0144-B4B9-652C7AB05254}" type="slidenum">
              <a:rPr lang="it-IT"/>
              <a:pPr/>
              <a:t>22</a:t>
            </a:fld>
            <a:endParaRPr 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EDBB2-D847-BF43-86AC-BBBD99138786}" type="slidenum">
              <a:rPr lang="it-IT"/>
              <a:pPr/>
              <a:t>24</a:t>
            </a:fld>
            <a:endParaRPr lang="it-IT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123AF-566D-E645-A405-C9B7C1A494A3}" type="slidenum">
              <a:rPr lang="it-IT"/>
              <a:pPr/>
              <a:t>25</a:t>
            </a:fld>
            <a:endParaRPr lang="it-IT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B2B77-54C9-7549-96D9-47203FD6D2EE}" type="slidenum">
              <a:rPr lang="it-IT"/>
              <a:pPr/>
              <a:t>26</a:t>
            </a:fld>
            <a:endParaRPr lang="it-IT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3D75-FF55-B74E-881F-83C169E85AE9}" type="slidenum">
              <a:rPr lang="it-IT"/>
              <a:pPr/>
              <a:t>27</a:t>
            </a:fld>
            <a:endParaRPr lang="it-IT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A5969-50DC-2F4E-9E09-7D2E8F26C4C5}" type="slidenum">
              <a:rPr lang="it-IT"/>
              <a:pPr/>
              <a:t>28</a:t>
            </a:fld>
            <a:endParaRPr lang="it-IT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BEE3-0687-FD43-B2EA-C9F1426B109E}" type="slidenum">
              <a:rPr lang="it-IT"/>
              <a:pPr/>
              <a:t>29</a:t>
            </a:fld>
            <a:endParaRPr lang="it-IT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E02EC-32BF-A44F-9E46-6DD67482DDCA}" type="slidenum">
              <a:rPr lang="it-IT"/>
              <a:pPr/>
              <a:t>4</a:t>
            </a:fld>
            <a:endParaRPr lang="it-IT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8EEB6-4E71-7343-A980-1BFCBBA0AA2D}" type="slidenum">
              <a:rPr lang="it-IT"/>
              <a:pPr/>
              <a:t>5</a:t>
            </a:fld>
            <a:endParaRPr lang="it-IT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DF1D6-C1A4-9E47-8D31-115EBEC0E104}" type="slidenum">
              <a:rPr lang="it-IT"/>
              <a:pPr/>
              <a:t>7</a:t>
            </a:fld>
            <a:endParaRPr 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6C632-D1A0-E549-824D-D4966CF11742}" type="slidenum">
              <a:rPr lang="it-IT"/>
              <a:pPr/>
              <a:t>8</a:t>
            </a:fld>
            <a:endParaRPr 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EF89F-9409-1544-80B1-7061C0DFD20C}" type="slidenum">
              <a:rPr lang="it-IT"/>
              <a:pPr/>
              <a:t>9</a:t>
            </a:fld>
            <a:endParaRPr 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29B5A-A158-F84E-AA12-8BD6BFE63BC2}" type="slidenum">
              <a:rPr lang="it-IT"/>
              <a:pPr/>
              <a:t>10</a:t>
            </a:fld>
            <a:endParaRPr 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6B9E9-73AF-7F48-B6FB-4A0FD9B00291}" type="slidenum">
              <a:rPr lang="it-IT"/>
              <a:pPr/>
              <a:t>11</a:t>
            </a:fld>
            <a:endParaRPr 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D5DF8-E71C-D841-A733-A01E121AACC2}" type="slidenum">
              <a:rPr lang="it-IT"/>
              <a:pPr/>
              <a:t>12</a:t>
            </a:fld>
            <a:endParaRPr 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6CAAAA0-BF74-2248-BA55-73DB112F102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AEE8E64-CC20-6E47-A3EA-DC5ECC551ECF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0C3179-B2D4-0343-97D3-3B0F21DE8D0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C89B472-2AB7-E54F-9E3C-932C561BEAD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B65C33A-7CDA-7B45-A65C-8E0049FCCF35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2F84-A424-684E-9E75-46E8675BE7BF}" type="datetimeFigureOut">
              <a:rPr lang="it-IT" smtClean="0"/>
              <a:pPr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B4A3-EE4D-9D41-B52A-FB1F8689F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it/imgres?imgurl=http://www.sicurezzalimentare.it/schede_05/malattie1.jpg&amp;imgrefurl=http://www.sicurezzalimentare.it/schede_05/malattie.htm&amp;h=195&amp;w=200&amp;sz=6&amp;hl=it&amp;start=1&amp;tbnid=TCXONbRNwib3eM:&amp;tbnh=101&amp;tbnw=104&amp;prev=/images?q=microrganismi&amp;svnum=10&amp;hl=it&amp;lr=&amp;sa=G" TargetMode="Externa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00"/>
                </a:solidFill>
                <a:latin typeface="Arial Black"/>
                <a:ea typeface="ヒラギノ角ゴ Pro W3" pitchFamily="-65" charset="-128"/>
                <a:cs typeface="Arial Black"/>
              </a:rPr>
              <a:t>My</a:t>
            </a:r>
            <a:r>
              <a:rPr lang="it-IT" dirty="0" smtClean="0">
                <a:solidFill>
                  <a:srgbClr val="000000"/>
                </a:solidFill>
                <a:latin typeface="Arial Black"/>
                <a:ea typeface="ヒラギノ角ゴ Pro W3" pitchFamily="-65" charset="-128"/>
                <a:cs typeface="Arial Black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 Black"/>
                <a:ea typeface="ヒラギノ角ゴ Pro W3" pitchFamily="-65" charset="-128"/>
                <a:cs typeface="Arial Black"/>
              </a:rPr>
              <a:t>disclosures</a:t>
            </a:r>
            <a:endParaRPr lang="it-IT" dirty="0" smtClean="0">
              <a:solidFill>
                <a:srgbClr val="000000"/>
              </a:solidFill>
              <a:latin typeface="Arial Black"/>
              <a:ea typeface="ヒラギノ角ゴ Pro W3" pitchFamily="-65" charset="-128"/>
              <a:cs typeface="Arial Black"/>
            </a:endParaRPr>
          </a:p>
        </p:txBody>
      </p:sp>
      <p:sp>
        <p:nvSpPr>
          <p:cNvPr id="16387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>
                <a:ea typeface="ヒラギノ角ゴ Pro W3" pitchFamily="-65" charset="-128"/>
                <a:cs typeface="ヒラギノ角ゴ Pro W3" pitchFamily="-65" charset="-128"/>
              </a:rPr>
              <a:t>Consultant</a:t>
            </a:r>
            <a:endParaRPr lang="it-IT" dirty="0"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6388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Pfizer Italy and </a:t>
            </a:r>
            <a:r>
              <a:rPr lang="it-IT" dirty="0" err="1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Europe</a:t>
            </a:r>
            <a:endParaRPr lang="it-IT" dirty="0" smtClean="0">
              <a:solidFill>
                <a:srgbClr val="000000"/>
              </a:solidFill>
              <a:ea typeface="ヒラギノ角ゴ Pro W3" pitchFamily="-65" charset="-128"/>
              <a:cs typeface="ヒラギノ角ゴ Pro W3" pitchFamily="-65" charset="-128"/>
            </a:endParaRPr>
          </a:p>
          <a:p>
            <a:r>
              <a:rPr lang="it-IT" dirty="0" err="1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Zambon</a:t>
            </a:r>
            <a:r>
              <a:rPr lang="it-IT" dirty="0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 Italia</a:t>
            </a:r>
          </a:p>
          <a:p>
            <a:r>
              <a:rPr lang="it-IT" dirty="0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MSD</a:t>
            </a:r>
          </a:p>
          <a:p>
            <a:r>
              <a:rPr lang="it-IT" dirty="0" err="1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Angelini</a:t>
            </a:r>
            <a:endParaRPr lang="it-IT" dirty="0" smtClean="0">
              <a:solidFill>
                <a:srgbClr val="000000"/>
              </a:solidFill>
              <a:ea typeface="ヒラギノ角ゴ Pro W3" pitchFamily="-65" charset="-128"/>
              <a:cs typeface="ヒラギノ角ゴ Pro W3" pitchFamily="-65" charset="-128"/>
            </a:endParaRPr>
          </a:p>
          <a:p>
            <a:pPr>
              <a:buNone/>
            </a:pPr>
            <a:endParaRPr lang="it-IT" dirty="0" smtClean="0">
              <a:solidFill>
                <a:srgbClr val="000000"/>
              </a:solidFill>
              <a:ea typeface="ヒラギノ角ゴ Pro W3" pitchFamily="-65" charset="-128"/>
              <a:cs typeface="ヒラギノ角ゴ Pro W3" pitchFamily="-65" charset="-128"/>
            </a:endParaRPr>
          </a:p>
          <a:p>
            <a:pPr>
              <a:buNone/>
            </a:pPr>
            <a:endParaRPr lang="it-IT" dirty="0" smtClean="0">
              <a:solidFill>
                <a:srgbClr val="000000"/>
              </a:solidFill>
              <a:ea typeface="ヒラギノ角ゴ Pro W3" pitchFamily="-65" charset="-128"/>
              <a:cs typeface="ヒラギノ角ゴ Pro W3" pitchFamily="-65" charset="-128"/>
            </a:endParaRPr>
          </a:p>
          <a:p>
            <a:endParaRPr lang="it-IT" dirty="0" smtClean="0">
              <a:solidFill>
                <a:srgbClr val="000000"/>
              </a:solidFill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6389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 smtClean="0">
                <a:ea typeface="ヒラギノ角ゴ Pro W3" pitchFamily="-65" charset="-128"/>
                <a:cs typeface="ヒラギノ角ゴ Pro W3" pitchFamily="-65" charset="-128"/>
              </a:rPr>
              <a:t>Grants</a:t>
            </a:r>
            <a:endParaRPr lang="it-IT" dirty="0"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6390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DMG</a:t>
            </a:r>
          </a:p>
          <a:p>
            <a:r>
              <a:rPr lang="it-IT" dirty="0" err="1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Biotest</a:t>
            </a:r>
            <a:endParaRPr lang="it-IT" dirty="0" smtClean="0">
              <a:solidFill>
                <a:srgbClr val="000000"/>
              </a:solidFill>
              <a:ea typeface="ヒラギノ角ゴ Pro W3" pitchFamily="-65" charset="-128"/>
              <a:cs typeface="ヒラギノ角ゴ Pro W3" pitchFamily="-65" charset="-128"/>
            </a:endParaRPr>
          </a:p>
          <a:p>
            <a:r>
              <a:rPr lang="it-IT" dirty="0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Astra </a:t>
            </a:r>
            <a:r>
              <a:rPr lang="it-IT" dirty="0" err="1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Zeneca</a:t>
            </a:r>
            <a:endParaRPr lang="it-IT" dirty="0" smtClean="0">
              <a:solidFill>
                <a:srgbClr val="000000"/>
              </a:solidFill>
              <a:ea typeface="ヒラギノ角ゴ Pro W3" pitchFamily="-65" charset="-128"/>
              <a:cs typeface="ヒラギノ角ゴ Pro W3" pitchFamily="-65" charset="-128"/>
            </a:endParaRPr>
          </a:p>
          <a:p>
            <a:r>
              <a:rPr lang="it-IT" dirty="0" err="1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Zambon</a:t>
            </a:r>
            <a:r>
              <a:rPr lang="it-IT" dirty="0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 Italia</a:t>
            </a:r>
          </a:p>
          <a:p>
            <a:r>
              <a:rPr lang="it-IT" dirty="0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Basilea </a:t>
            </a:r>
            <a:r>
              <a:rPr lang="it-IT" dirty="0" err="1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Pharma</a:t>
            </a:r>
            <a:endParaRPr lang="it-IT" dirty="0" smtClean="0">
              <a:solidFill>
                <a:srgbClr val="000000"/>
              </a:solidFill>
              <a:ea typeface="ヒラギノ角ゴ Pro W3" pitchFamily="-65" charset="-128"/>
              <a:cs typeface="ヒラギノ角ゴ Pro W3" pitchFamily="-65" charset="-128"/>
            </a:endParaRPr>
          </a:p>
          <a:p>
            <a:r>
              <a:rPr lang="it-IT" dirty="0" err="1" smtClean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Angelini</a:t>
            </a:r>
            <a:endParaRPr lang="it-IT" dirty="0" smtClean="0">
              <a:solidFill>
                <a:srgbClr val="000000"/>
              </a:solidFill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6391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dirty="0" smtClean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760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47675" y="501650"/>
            <a:ext cx="576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METODOLOGIE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DI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LABORATORIO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032000" y="2517775"/>
            <a:ext cx="311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endParaRPr lang="it-IT" sz="2400" b="1">
              <a:latin typeface="Comic Sans MS" pitchFamily="4" charset="0"/>
            </a:endParaRPr>
          </a:p>
          <a:p>
            <a:endParaRPr lang="it-IT" sz="2400" b="1">
              <a:latin typeface="Comic Sans MS" pitchFamily="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65100" y="990600"/>
            <a:ext cx="8978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 smtClean="0">
                <a:latin typeface="Arial Narrow"/>
                <a:cs typeface="Arial Narrow"/>
              </a:rPr>
              <a:t>In caso di sospetta flogosi infettiva oculare</a:t>
            </a:r>
          </a:p>
          <a:p>
            <a:pPr algn="ctr"/>
            <a:r>
              <a:rPr lang="it-IT" sz="2800" b="1" dirty="0" smtClean="0">
                <a:latin typeface="Arial Narrow"/>
                <a:cs typeface="Arial Narrow"/>
              </a:rPr>
              <a:t>l’ideale sarebbe identificare al più presto </a:t>
            </a:r>
          </a:p>
          <a:p>
            <a:pPr algn="ctr"/>
            <a:r>
              <a:rPr lang="it-IT" sz="2800" b="1" dirty="0" smtClean="0">
                <a:latin typeface="Arial Narrow"/>
                <a:cs typeface="Arial Narrow"/>
              </a:rPr>
              <a:t>l’agente patogeno ed instaurare una terapia mirata</a:t>
            </a:r>
          </a:p>
          <a:p>
            <a:pPr algn="ctr"/>
            <a:endParaRPr lang="it-IT" sz="2800" b="1" dirty="0" smtClean="0">
              <a:latin typeface="Arial Narrow"/>
              <a:cs typeface="Arial Narrow"/>
            </a:endParaRPr>
          </a:p>
          <a:p>
            <a:pPr algn="ctr"/>
            <a:r>
              <a:rPr lang="it-IT" sz="2800" b="1" dirty="0" smtClean="0">
                <a:latin typeface="Arial Narrow"/>
                <a:cs typeface="Arial Narrow"/>
              </a:rPr>
              <a:t>Metodologie tradizionali</a:t>
            </a:r>
          </a:p>
          <a:p>
            <a:pPr algn="ctr"/>
            <a:r>
              <a:rPr lang="it-IT" sz="2800" b="1" dirty="0" smtClean="0">
                <a:latin typeface="Arial Narrow"/>
                <a:cs typeface="Arial Narrow"/>
              </a:rPr>
              <a:t>Metodologie molecolari</a:t>
            </a:r>
            <a:endParaRPr lang="it-IT" sz="2800" b="1" dirty="0">
              <a:latin typeface="Arial Narrow"/>
              <a:cs typeface="Arial Narrow"/>
            </a:endParaRPr>
          </a:p>
        </p:txBody>
      </p:sp>
      <p:pic>
        <p:nvPicPr>
          <p:cNvPr id="56325" name="Picture 5" descr="Senza nome(1)"/>
          <p:cNvPicPr>
            <a:picLocks noChangeAspect="1" noChangeArrowheads="1"/>
          </p:cNvPicPr>
          <p:nvPr/>
        </p:nvPicPr>
        <p:blipFill>
          <a:blip r:embed="rId3"/>
          <a:srcRect l="63248" t="6081"/>
          <a:stretch>
            <a:fillRect/>
          </a:stretch>
        </p:blipFill>
        <p:spPr bwMode="auto">
          <a:xfrm>
            <a:off x="755650" y="4221163"/>
            <a:ext cx="1296988" cy="1103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6" name="Picture 6" descr="MCj019819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500438"/>
            <a:ext cx="1192213" cy="1728787"/>
          </a:xfrm>
          <a:prstGeom prst="rect">
            <a:avLst/>
          </a:prstGeom>
          <a:noFill/>
        </p:spPr>
      </p:pic>
      <p:pic>
        <p:nvPicPr>
          <p:cNvPr id="56327" name="Picture 7" descr="malattie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3995738" y="5445125"/>
            <a:ext cx="990600" cy="962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8" name="Picture 8" descr="MCj0350449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3429000"/>
            <a:ext cx="1812925" cy="1744663"/>
          </a:xfrm>
          <a:prstGeom prst="rect">
            <a:avLst/>
          </a:prstGeom>
          <a:noFill/>
        </p:spPr>
      </p:pic>
      <p:pic>
        <p:nvPicPr>
          <p:cNvPr id="56329" name="Picture 9" descr="MCj0234225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5445125"/>
            <a:ext cx="1512887" cy="1204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2411413" y="4652963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5651500" y="4724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0000"/>
                </a:solidFill>
                <a:latin typeface="Arial Black"/>
                <a:cs typeface="Arial Black"/>
              </a:rPr>
              <a:t>1</a:t>
            </a:r>
            <a:r>
              <a:rPr lang="it-IT" dirty="0" smtClean="0">
                <a:solidFill>
                  <a:srgbClr val="000000"/>
                </a:solidFill>
                <a:latin typeface="Arial Black"/>
                <a:cs typeface="Arial Black"/>
              </a:rPr>
              <a:t>. Principali antibiotici</a:t>
            </a:r>
            <a:br>
              <a:rPr lang="it-IT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it-IT" dirty="0" err="1" smtClean="0">
                <a:solidFill>
                  <a:srgbClr val="000000"/>
                </a:solidFill>
                <a:latin typeface="Arial Black"/>
                <a:cs typeface="Arial Black"/>
              </a:rPr>
              <a:t>2</a:t>
            </a:r>
            <a:r>
              <a:rPr lang="it-IT" dirty="0" smtClean="0">
                <a:solidFill>
                  <a:srgbClr val="000000"/>
                </a:solidFill>
                <a:latin typeface="Arial Black"/>
                <a:cs typeface="Arial Black"/>
              </a:rPr>
              <a:t>. Esistono problemi di resistenza?</a:t>
            </a:r>
            <a:endParaRPr lang="it-IT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74638"/>
            <a:ext cx="8353425" cy="114300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000000"/>
                </a:solidFill>
                <a:latin typeface="Arial Black"/>
                <a:cs typeface="Arial Black"/>
              </a:rPr>
              <a:t>Spettro d’azione degli antibiotici in uso in oftalmologia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39750" y="1628775"/>
            <a:ext cx="8208963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>
                <a:latin typeface="Arial" pitchFamily="4" charset="0"/>
              </a:rPr>
              <a:t>Gram-negativi                                                            Gram-positivi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11188" y="3068638"/>
            <a:ext cx="16573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>
                <a:latin typeface="Arial" pitchFamily="4" charset="0"/>
              </a:rPr>
              <a:t>Colistina</a:t>
            </a:r>
          </a:p>
          <a:p>
            <a:pPr algn="ctr"/>
            <a:r>
              <a:rPr lang="it-IT" sz="2000">
                <a:latin typeface="Arial" pitchFamily="4" charset="0"/>
              </a:rPr>
              <a:t>Polimixina B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732588" y="3068638"/>
            <a:ext cx="20161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>
                <a:latin typeface="Arial" pitchFamily="4" charset="0"/>
              </a:rPr>
              <a:t>Penicillina</a:t>
            </a:r>
          </a:p>
          <a:p>
            <a:pPr algn="ctr"/>
            <a:r>
              <a:rPr lang="it-IT" sz="2000">
                <a:latin typeface="Arial" pitchFamily="4" charset="0"/>
              </a:rPr>
              <a:t>Bacitracina</a:t>
            </a:r>
          </a:p>
          <a:p>
            <a:pPr algn="ctr"/>
            <a:r>
              <a:rPr lang="it-IT" sz="2000">
                <a:latin typeface="Arial" pitchFamily="4" charset="0"/>
              </a:rPr>
              <a:t>Macrolidi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39750" y="5013325"/>
            <a:ext cx="82073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>
                <a:solidFill>
                  <a:schemeClr val="tx2"/>
                </a:solidFill>
                <a:latin typeface="Arial" pitchFamily="4" charset="0"/>
              </a:rPr>
              <a:t>Aminoglicosidi,  cloramfenicolo, fluorchinoloni, </a:t>
            </a:r>
          </a:p>
          <a:p>
            <a:pPr algn="ctr"/>
            <a:r>
              <a:rPr lang="it-IT" sz="2000">
                <a:solidFill>
                  <a:schemeClr val="tx2"/>
                </a:solidFill>
                <a:latin typeface="Arial" pitchFamily="4" charset="0"/>
              </a:rPr>
              <a:t>sulfonamidi, tetracicline</a:t>
            </a:r>
          </a:p>
          <a:p>
            <a:pPr algn="ctr"/>
            <a:endParaRPr lang="it-IT" sz="2000">
              <a:latin typeface="Arial" pitchFamily="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120062" cy="1152525"/>
          </a:xfrm>
        </p:spPr>
        <p:txBody>
          <a:bodyPr/>
          <a:lstStyle/>
          <a:p>
            <a:r>
              <a:rPr lang="it-IT" sz="3200" dirty="0" err="1">
                <a:solidFill>
                  <a:srgbClr val="000000"/>
                </a:solidFill>
                <a:latin typeface="Arial Black"/>
                <a:cs typeface="Arial Black"/>
              </a:rPr>
              <a:t>Aminoglucosidi</a:t>
            </a:r>
            <a:endParaRPr lang="it-IT" sz="3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8631" name="Group 23"/>
          <p:cNvGraphicFramePr>
            <a:graphicFrameLocks noGrp="1"/>
          </p:cNvGraphicFramePr>
          <p:nvPr>
            <p:ph sz="half" idx="2"/>
          </p:nvPr>
        </p:nvGraphicFramePr>
        <p:xfrm>
          <a:off x="468313" y="1196975"/>
          <a:ext cx="8280400" cy="5538598"/>
        </p:xfrm>
        <a:graphic>
          <a:graphicData uri="http://schemas.openxmlformats.org/drawingml/2006/table">
            <a:tbl>
              <a:tblPr/>
              <a:tblGrid>
                <a:gridCol w="2735262"/>
                <a:gridCol w="5545138"/>
              </a:tblGrid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Spettro d’azione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Gentamicina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Gram -: 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Pseudomonas aeruginosa,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Enterobacter, Escherichia coli, Klebsiella,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Proteus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Indolo-positivo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 Serratia.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Gram+ : 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Staphylococcus aureus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Tobramicina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Gram - : 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Pseudomonas aeruginosa,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Escherichia coli, Klebsiella, 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Proteus  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Indolo-positivo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Gram + : 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Staphylococcus aureus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Amikacina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Gram - : 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Pseudomonas aeruginosa,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Enterobacter, Escherichia coli, Klebsiella,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Proteus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Indolo-positivo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 Serratia</a:t>
                      </a:r>
                      <a:r>
                        <a:rPr kumimoji="0" 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Netilmicina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FFCC">
                            <a:gamma/>
                            <a:tint val="90588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Gram - : 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Pseudomonas aeruginosa, Haemophilus influenzae, Enterobacter, Escherichia coli, Klebsiella,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Indolo-positivo 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Proteus, Serratia.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Gram + : </a:t>
                      </a: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Staphylococcus aureus,Staphylococcus epidermidis, Staphylococcus spp 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coagulasi-negativi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FFCC">
                            <a:gamma/>
                            <a:tint val="90588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000000"/>
                </a:solidFill>
                <a:latin typeface="Arial Black"/>
                <a:cs typeface="Arial Black"/>
              </a:rPr>
              <a:t>Superamento delle resistenze nei vari </a:t>
            </a:r>
            <a:r>
              <a:rPr lang="it-IT" sz="4000" dirty="0" err="1">
                <a:solidFill>
                  <a:srgbClr val="000000"/>
                </a:solidFill>
                <a:latin typeface="Arial Black"/>
                <a:cs typeface="Arial Black"/>
              </a:rPr>
              <a:t>aminoglucosidi</a:t>
            </a:r>
            <a:endParaRPr lang="it-IT" sz="4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4755" name="Group 3"/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893175" cy="3096578"/>
        </p:xfrm>
        <a:graphic>
          <a:graphicData uri="http://schemas.openxmlformats.org/drawingml/2006/table">
            <a:tbl>
              <a:tblPr/>
              <a:tblGrid>
                <a:gridCol w="1744663"/>
                <a:gridCol w="1077912"/>
                <a:gridCol w="1244600"/>
                <a:gridCol w="1246188"/>
                <a:gridCol w="1327150"/>
                <a:gridCol w="1246187"/>
                <a:gridCol w="1006475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Aminoglucosidi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APH(2”)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ANT (2”)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ANT (4’)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AAC(3)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AAC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AAC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Kanamycin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Tobramycin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Amikacin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Gentamycin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Netilmicin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4813" name="Text Box 61"/>
          <p:cNvSpPr txBox="1">
            <a:spLocks noChangeArrowheads="1"/>
          </p:cNvSpPr>
          <p:nvPr/>
        </p:nvSpPr>
        <p:spPr bwMode="auto">
          <a:xfrm>
            <a:off x="808038" y="5897563"/>
            <a:ext cx="334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Arial" pitchFamily="4" charset="0"/>
              </a:rPr>
              <a:t>Modificato da </a:t>
            </a:r>
            <a:r>
              <a:rPr lang="it-IT" dirty="0" err="1">
                <a:solidFill>
                  <a:srgbClr val="000000"/>
                </a:solidFill>
                <a:latin typeface="Arial" pitchFamily="4" charset="0"/>
              </a:rPr>
              <a:t>Courvalin</a:t>
            </a:r>
            <a:r>
              <a:rPr lang="it-IT" dirty="0">
                <a:solidFill>
                  <a:srgbClr val="000000"/>
                </a:solidFill>
                <a:latin typeface="Arial" pitchFamily="4" charset="0"/>
              </a:rPr>
              <a:t> P. </a:t>
            </a:r>
            <a:r>
              <a:rPr lang="it-IT" dirty="0" err="1">
                <a:solidFill>
                  <a:srgbClr val="000000"/>
                </a:solidFill>
                <a:latin typeface="Arial" pitchFamily="4" charset="0"/>
              </a:rPr>
              <a:t>et</a:t>
            </a:r>
            <a:r>
              <a:rPr lang="it-IT" dirty="0">
                <a:solidFill>
                  <a:srgbClr val="000000"/>
                </a:solidFill>
                <a:latin typeface="Arial" pitchFamily="4" charset="0"/>
              </a:rPr>
              <a:t> al</a:t>
            </a:r>
          </a:p>
        </p:txBody>
      </p:sp>
      <p:sp>
        <p:nvSpPr>
          <p:cNvPr id="74814" name="Oval 62"/>
          <p:cNvSpPr>
            <a:spLocks noChangeArrowheads="1"/>
          </p:cNvSpPr>
          <p:nvPr/>
        </p:nvSpPr>
        <p:spPr bwMode="auto">
          <a:xfrm>
            <a:off x="250825" y="3357563"/>
            <a:ext cx="8893175" cy="93662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74638"/>
            <a:ext cx="8218487" cy="777875"/>
          </a:xfrm>
        </p:spPr>
        <p:txBody>
          <a:bodyPr/>
          <a:lstStyle/>
          <a:p>
            <a:r>
              <a:rPr lang="it-IT" dirty="0" err="1">
                <a:latin typeface="Arial Black"/>
                <a:cs typeface="Arial Black"/>
              </a:rPr>
              <a:t>Gram</a:t>
            </a:r>
            <a:r>
              <a:rPr lang="it-IT" dirty="0">
                <a:latin typeface="Arial Black"/>
                <a:cs typeface="Arial Black"/>
              </a:rPr>
              <a:t> +</a:t>
            </a:r>
          </a:p>
        </p:txBody>
      </p:sp>
      <p:graphicFrame>
        <p:nvGraphicFramePr>
          <p:cNvPr id="106631" name="Group 135"/>
          <p:cNvGraphicFramePr>
            <a:graphicFrameLocks noGrp="1"/>
          </p:cNvGraphicFramePr>
          <p:nvPr>
            <p:ph type="body" idx="1"/>
          </p:nvPr>
        </p:nvGraphicFramePr>
        <p:xfrm>
          <a:off x="395288" y="1052513"/>
          <a:ext cx="8229600" cy="5040312"/>
        </p:xfrm>
        <a:graphic>
          <a:graphicData uri="http://schemas.openxmlformats.org/drawingml/2006/table">
            <a:tbl>
              <a:tblPr/>
              <a:tblGrid>
                <a:gridCol w="2270125"/>
                <a:gridCol w="1701800"/>
                <a:gridCol w="1419225"/>
                <a:gridCol w="944562"/>
                <a:gridCol w="936625"/>
                <a:gridCol w="95726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SPECIE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ANTIBIOTICO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RANGE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MIC </a:t>
                      </a:r>
                      <a:r>
                        <a:rPr kumimoji="0" lang="it-IT" sz="1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50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MIC </a:t>
                      </a:r>
                      <a:r>
                        <a:rPr kumimoji="0" lang="it-IT" sz="1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90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% R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S.aureus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(n.24)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0.06 - 8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8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0.25 - 256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64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20.8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0.25 - 128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8.3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S.epidermidis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(n.16)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≤ 0.12 - 0.5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0.12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0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0.06 - 16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6.25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-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CoNS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(n.13)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0.06 - 0.25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0.12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0.06 - 1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4 - 8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4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8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S.pyogenes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(n.15)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≤ 0.12 - 2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0.03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≤ 0.03 - &gt;32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0.06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6.66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1 - 8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S.pneumoniae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(n.13)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≤ 0.12 - 4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4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≤ 0.03 - &gt;32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32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7.70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0.5 - 16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16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38.5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6632" name="Text Box 136"/>
          <p:cNvSpPr txBox="1">
            <a:spLocks noChangeArrowheads="1"/>
          </p:cNvSpPr>
          <p:nvPr/>
        </p:nvSpPr>
        <p:spPr bwMode="auto">
          <a:xfrm>
            <a:off x="447675" y="6269038"/>
            <a:ext cx="629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Stefani S et al – poster presentato al 24° Congresso SIC Verona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0000"/>
                </a:solidFill>
                <a:latin typeface="Arial Black"/>
                <a:cs typeface="Arial Black"/>
              </a:rPr>
              <a:t>Gram</a:t>
            </a:r>
            <a:r>
              <a:rPr lang="it-IT" dirty="0">
                <a:solidFill>
                  <a:srgbClr val="000000"/>
                </a:solidFill>
                <a:latin typeface="Arial Black"/>
                <a:cs typeface="Arial Black"/>
              </a:rPr>
              <a:t> -</a:t>
            </a:r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>
            <p:ph type="body" idx="1"/>
          </p:nvPr>
        </p:nvGraphicFramePr>
        <p:xfrm>
          <a:off x="468313" y="1268413"/>
          <a:ext cx="8229600" cy="5090159"/>
        </p:xfrm>
        <a:graphic>
          <a:graphicData uri="http://schemas.openxmlformats.org/drawingml/2006/table">
            <a:tbl>
              <a:tblPr/>
              <a:tblGrid>
                <a:gridCol w="2270125"/>
                <a:gridCol w="1701800"/>
                <a:gridCol w="1419225"/>
                <a:gridCol w="944562"/>
                <a:gridCol w="936625"/>
                <a:gridCol w="957263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SPECIE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ANTIBIOTICO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RANGE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MIC </a:t>
                      </a:r>
                      <a:r>
                        <a:rPr kumimoji="0" lang="it-IT" sz="1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50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MIC </a:t>
                      </a:r>
                      <a:r>
                        <a:rPr kumimoji="0" lang="it-IT" sz="1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90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% R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Proteus spp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(n.32)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0.25 - 8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0.25 - 8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9.37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4 - &gt;128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16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128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53.12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P.aeruginosa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(n.14)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0.25 - 8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0.25 - 128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128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35.7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32 - 256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128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256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100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Enterobacteriaceae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(n.8)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0.12 - 2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0.25 - 2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2 - 128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16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50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H.influenzae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(n.15)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0.25 - 2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0.06 - 8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13.33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0.5 - 4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M.catarrhalis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 (n.10)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Netilmicina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≤ 0.12 - 0.5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≤ 0.12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Tobramicina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≤ 0.03 - 0.5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0.06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 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Cloramfenicolo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0.5 - 2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0.5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/>
                        <a:cs typeface="Arial Blac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/>
                          <a:ea typeface="Times New Roman" pitchFamily="4" charset="0"/>
                          <a:cs typeface="Arial Black"/>
                        </a:rPr>
                        <a:t>0 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7644" name="Text Box 124"/>
          <p:cNvSpPr txBox="1">
            <a:spLocks noChangeArrowheads="1"/>
          </p:cNvSpPr>
          <p:nvPr/>
        </p:nvSpPr>
        <p:spPr bwMode="auto">
          <a:xfrm>
            <a:off x="611188" y="6237288"/>
            <a:ext cx="629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Stefani S et al – poster presentato al 24° Congresso SIC Verona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2096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sz="4000"/>
              <a:t>ATTIVITA’ IN VITRO</a:t>
            </a:r>
            <a:br>
              <a:rPr lang="it-IT" sz="4000"/>
            </a:br>
            <a:r>
              <a:rPr lang="it-IT" sz="4000"/>
              <a:t>espressa come MIC</a:t>
            </a:r>
            <a:r>
              <a:rPr lang="it-IT" sz="4000" baseline="-25000"/>
              <a:t>90</a:t>
            </a:r>
          </a:p>
        </p:txBody>
      </p:sp>
      <p:graphicFrame>
        <p:nvGraphicFramePr>
          <p:cNvPr id="66563" name="Group 3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8229600" cy="406082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Strains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Netilmicin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Tobramycin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Ciprofloxacin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S.aureus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0.25-0.5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S.epidermidis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0.25-0.5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S.pneumoniae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16-32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P.mirabilis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Moraxella spp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S.marcescens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P.aeruginosa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H.influenzae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6615" name="Text Box 55"/>
          <p:cNvSpPr txBox="1">
            <a:spLocks noChangeArrowheads="1"/>
          </p:cNvSpPr>
          <p:nvPr/>
        </p:nvSpPr>
        <p:spPr bwMode="auto">
          <a:xfrm>
            <a:off x="684213" y="616585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Arial" pitchFamily="4" charset="0"/>
              </a:rPr>
              <a:t>SIFI data on 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>
                <a:solidFill>
                  <a:srgbClr val="000000"/>
                </a:solidFill>
                <a:latin typeface="Arial Black"/>
                <a:cs typeface="Arial Black"/>
              </a:rPr>
              <a:t>S.epidermidis</a:t>
            </a:r>
            <a:endParaRPr lang="it-IT" i="1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>
            <p:ph idx="1"/>
          </p:nvPr>
        </p:nvGraphicFramePr>
        <p:xfrm>
          <a:off x="539750" y="1557338"/>
          <a:ext cx="8229600" cy="4429125"/>
        </p:xfrm>
        <a:graphic>
          <a:graphicData uri="http://schemas.openxmlformats.org/presentationml/2006/ole">
            <p:oleObj spid="_x0000_s48130" name="Grafico" r:id="rId3" imgW="8991735" imgH="4838843" progId="MSGraph.Chart.8">
              <p:embed/>
            </p:oleObj>
          </a:graphicData>
        </a:graphic>
      </p:graphicFrame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908175" y="3357563"/>
            <a:ext cx="11509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>
                <a:solidFill>
                  <a:srgbClr val="000000"/>
                </a:solidFill>
                <a:latin typeface="Arial Black"/>
                <a:cs typeface="Arial Black"/>
              </a:rPr>
              <a:t>P.aeruginosa</a:t>
            </a:r>
            <a:endParaRPr lang="it-IT" i="1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643063"/>
          <a:ext cx="8229600" cy="4440237"/>
        </p:xfrm>
        <a:graphic>
          <a:graphicData uri="http://schemas.openxmlformats.org/presentationml/2006/ole">
            <p:oleObj spid="_x0000_s49154" name="Grafico" r:id="rId3" imgW="9144181" imgH="4933976" progId="MSGraph.Chart.8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0062" y="398463"/>
            <a:ext cx="84153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latin typeface="Arial Narrow"/>
                <a:cs typeface="Arial Narrow"/>
              </a:rPr>
              <a:t>La flora batterica commensale del sacco congiuntivale</a:t>
            </a:r>
          </a:p>
          <a:p>
            <a:pPr algn="ctr"/>
            <a:r>
              <a:rPr lang="it-IT" sz="2400" b="1" dirty="0">
                <a:latin typeface="Arial Narrow"/>
                <a:cs typeface="Arial Narrow"/>
              </a:rPr>
              <a:t>gioca un ruolo difensivo indiretto</a:t>
            </a:r>
          </a:p>
          <a:p>
            <a:pPr algn="ctr"/>
            <a:r>
              <a:rPr lang="it-IT" sz="2400" b="1" dirty="0">
                <a:latin typeface="Arial Narrow"/>
                <a:cs typeface="Arial Narrow"/>
              </a:rPr>
              <a:t>INIBENDO</a:t>
            </a:r>
          </a:p>
          <a:p>
            <a:pPr algn="ctr"/>
            <a:r>
              <a:rPr lang="it-IT" sz="2400" b="1" dirty="0">
                <a:latin typeface="Arial Narrow"/>
                <a:cs typeface="Arial Narrow"/>
              </a:rPr>
              <a:t>la moltiplicazione delle specie patogene attraverso </a:t>
            </a:r>
          </a:p>
          <a:p>
            <a:pPr algn="ctr"/>
            <a:r>
              <a:rPr lang="it-IT" sz="2400" b="1" dirty="0">
                <a:latin typeface="Arial Narrow"/>
                <a:cs typeface="Arial Narrow"/>
              </a:rPr>
              <a:t>meccanismi di inibizione competitiva</a:t>
            </a:r>
          </a:p>
          <a:p>
            <a:pPr algn="ctr"/>
            <a:endParaRPr lang="it-IT" sz="2400" b="1" dirty="0">
              <a:latin typeface="Arial Narrow"/>
              <a:cs typeface="Arial Narrow"/>
            </a:endParaRPr>
          </a:p>
          <a:p>
            <a:pPr algn="ctr"/>
            <a:r>
              <a:rPr lang="it-IT" sz="2400" b="1" dirty="0">
                <a:latin typeface="Arial Narrow"/>
                <a:cs typeface="Arial Narrow"/>
              </a:rPr>
              <a:t>E’ rappresentata da: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16013" y="3062288"/>
            <a:ext cx="6889476" cy="34163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  <a:latin typeface="Arial" pitchFamily="4" charset="0"/>
              </a:rPr>
              <a:t>Staphylococcus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Arial" pitchFamily="4" charset="0"/>
              </a:rPr>
              <a:t>epidermidis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                50-90%</a:t>
            </a:r>
          </a:p>
          <a:p>
            <a:endParaRPr lang="it-IT" sz="2400" b="1" dirty="0">
              <a:solidFill>
                <a:schemeClr val="bg1"/>
              </a:solidFill>
              <a:latin typeface="Arial" pitchFamily="4" charset="0"/>
            </a:endParaRPr>
          </a:p>
          <a:p>
            <a:r>
              <a:rPr lang="it-IT" sz="2400" b="1" dirty="0" err="1">
                <a:solidFill>
                  <a:schemeClr val="bg1"/>
                </a:solidFill>
                <a:latin typeface="Arial" pitchFamily="4" charset="0"/>
              </a:rPr>
              <a:t>Corynebacterium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                         	</a:t>
            </a:r>
            <a:r>
              <a:rPr lang="it-IT" sz="2400" b="1" dirty="0" smtClean="0">
                <a:solidFill>
                  <a:schemeClr val="bg1"/>
                </a:solidFill>
                <a:latin typeface="Arial" pitchFamily="4" charset="0"/>
              </a:rPr>
              <a:t> 	 10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-40%</a:t>
            </a:r>
          </a:p>
          <a:p>
            <a:endParaRPr lang="it-IT" sz="2400" b="1" dirty="0">
              <a:solidFill>
                <a:schemeClr val="bg1"/>
              </a:solidFill>
              <a:latin typeface="Arial" pitchFamily="4" charset="0"/>
            </a:endParaRPr>
          </a:p>
          <a:p>
            <a:r>
              <a:rPr lang="it-IT" sz="2400" b="1" dirty="0" err="1">
                <a:solidFill>
                  <a:schemeClr val="bg1"/>
                </a:solidFill>
                <a:latin typeface="Arial" pitchFamily="4" charset="0"/>
              </a:rPr>
              <a:t>Propionibacterium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Arial" pitchFamily="4" charset="0"/>
              </a:rPr>
              <a:t>acnes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                      20-35%</a:t>
            </a:r>
          </a:p>
          <a:p>
            <a:endParaRPr lang="it-IT" sz="2400" b="1" dirty="0">
              <a:solidFill>
                <a:schemeClr val="bg1"/>
              </a:solidFill>
              <a:latin typeface="Arial" pitchFamily="4" charset="0"/>
            </a:endParaRPr>
          </a:p>
          <a:p>
            <a:r>
              <a:rPr lang="it-IT" sz="2400" b="1" dirty="0" err="1">
                <a:solidFill>
                  <a:schemeClr val="bg1"/>
                </a:solidFill>
                <a:latin typeface="Arial" pitchFamily="4" charset="0"/>
              </a:rPr>
              <a:t>Staphylococcus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Arial" pitchFamily="4" charset="0"/>
              </a:rPr>
              <a:t>aureus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                         1-10%</a:t>
            </a:r>
          </a:p>
          <a:p>
            <a:endParaRPr lang="it-IT" sz="2400" b="1" dirty="0">
              <a:solidFill>
                <a:schemeClr val="bg1"/>
              </a:solidFill>
              <a:latin typeface="Arial" pitchFamily="4" charset="0"/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Altri                                         		</a:t>
            </a:r>
            <a:r>
              <a:rPr lang="it-IT" sz="2400" b="1" dirty="0" smtClean="0">
                <a:solidFill>
                  <a:schemeClr val="bg1"/>
                </a:solidFill>
                <a:latin typeface="Arial" pitchFamily="4" charset="0"/>
              </a:rPr>
              <a:t> 	  1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-2%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0062" y="76200"/>
            <a:ext cx="23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0000"/>
                </a:solidFill>
              </a:rPr>
              <a:t>Vecchia slide: 2009</a:t>
            </a:r>
            <a:endParaRPr lang="it-IT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>
                <a:solidFill>
                  <a:srgbClr val="000000"/>
                </a:solidFill>
                <a:latin typeface="Arial Black"/>
                <a:cs typeface="Arial Black"/>
              </a:rPr>
              <a:t>S.pneumoniae</a:t>
            </a:r>
            <a:endParaRPr lang="it-IT" i="1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647825"/>
          <a:ext cx="8229600" cy="4429125"/>
        </p:xfrm>
        <a:graphic>
          <a:graphicData uri="http://schemas.openxmlformats.org/presentationml/2006/ole">
            <p:oleObj spid="_x0000_s50178" name="Grafico" r:id="rId3" imgW="8991735" imgH="4838843" progId="MSGraph.Chart.8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Group 2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845624"/>
        </p:xfrm>
        <a:graphic>
          <a:graphicData uri="http://schemas.openxmlformats.org/drawingml/2006/table">
            <a:tbl>
              <a:tblPr/>
              <a:tblGrid>
                <a:gridCol w="1854200"/>
                <a:gridCol w="1852612"/>
                <a:gridCol w="1354138"/>
                <a:gridCol w="1582737"/>
                <a:gridCol w="1585913"/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SPECIE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ANTIBIOTICO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Battericidia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entro 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2h (3 log</a:t>
                      </a:r>
                      <a:r>
                        <a:rPr kumimoji="0" lang="it-IT" sz="16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10 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Battericidia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entro 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4h (3 log</a:t>
                      </a:r>
                      <a:r>
                        <a:rPr kumimoji="0" lang="it-IT" sz="16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10 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)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Battericidia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entro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8h (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3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log</a:t>
                      </a:r>
                      <a:r>
                        <a:rPr kumimoji="0" lang="it-IT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10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Stafilococchi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. n.3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/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3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Netildex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3/3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3/3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S.pyogenes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n.2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Netildex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/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S.pneumoniae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n.2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Netildex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E.coli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n.3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/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3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Netildex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3/3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3/3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Proteus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spp. n.2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Netildex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2/2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P.aeruginosa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n.1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Netildex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M.catarrhalis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n.1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Netildex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1/1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Totale n.14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4/14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7/14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9/14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6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Netildex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10/14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13/14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14/14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8664" name="Text Box 120"/>
          <p:cNvSpPr txBox="1">
            <a:spLocks noChangeArrowheads="1"/>
          </p:cNvSpPr>
          <p:nvPr/>
        </p:nvSpPr>
        <p:spPr bwMode="auto">
          <a:xfrm>
            <a:off x="3832225" y="298450"/>
            <a:ext cx="3151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600" b="1" dirty="0" err="1">
                <a:solidFill>
                  <a:srgbClr val="000000"/>
                </a:solidFill>
                <a:latin typeface="Arial Black"/>
                <a:cs typeface="Arial Black"/>
              </a:rPr>
              <a:t>Battericidia</a:t>
            </a:r>
            <a:endParaRPr lang="it-IT" sz="3600" b="1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8665" name="Oval 121"/>
          <p:cNvSpPr>
            <a:spLocks noChangeArrowheads="1"/>
          </p:cNvSpPr>
          <p:nvPr/>
        </p:nvSpPr>
        <p:spPr bwMode="auto">
          <a:xfrm>
            <a:off x="539750" y="5373688"/>
            <a:ext cx="8280400" cy="9144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48038" y="549275"/>
          <a:ext cx="2063750" cy="2185988"/>
        </p:xfrm>
        <a:graphic>
          <a:graphicData uri="http://schemas.openxmlformats.org/presentationml/2006/ole">
            <p:oleObj spid="_x0000_s53250" name="ChemSketch" r:id="rId4" imgW="2212920" imgH="2343960" progId="">
              <p:embed/>
            </p:oleObj>
          </a:graphicData>
        </a:graphic>
      </p:graphicFrame>
      <p:pic>
        <p:nvPicPr>
          <p:cNvPr id="76803" name="Picture 3" descr="C 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30000" contrast="16000"/>
          </a:blip>
          <a:srcRect l="24565" t="9448" r="8031" b="8858"/>
          <a:stretch>
            <a:fillRect/>
          </a:stretch>
        </p:blipFill>
        <p:spPr>
          <a:xfrm>
            <a:off x="6227763" y="4076700"/>
            <a:ext cx="2447925" cy="1957388"/>
          </a:xfrm>
          <a:solidFill>
            <a:srgbClr val="FF9900"/>
          </a:solidFill>
          <a:ln/>
        </p:spPr>
      </p:pic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5508625" y="1341438"/>
            <a:ext cx="1295400" cy="1655762"/>
          </a:xfrm>
          <a:prstGeom prst="line">
            <a:avLst/>
          </a:prstGeom>
          <a:noFill/>
          <a:ln w="3175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703888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>
              <a:latin typeface="Arial" pitchFamily="4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084888" y="1700213"/>
            <a:ext cx="286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dirty="0" err="1">
                <a:solidFill>
                  <a:srgbClr val="000000"/>
                </a:solidFill>
                <a:latin typeface="Arial" pitchFamily="4" charset="0"/>
              </a:rPr>
              <a:t>Pharmacodynamics</a:t>
            </a:r>
            <a:endParaRPr lang="it-IT" sz="2400" dirty="0">
              <a:solidFill>
                <a:srgbClr val="000000"/>
              </a:solidFill>
              <a:latin typeface="Arial" pitchFamily="4" charset="0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2411413" y="1412875"/>
            <a:ext cx="792162" cy="1944688"/>
          </a:xfrm>
          <a:prstGeom prst="line">
            <a:avLst/>
          </a:prstGeom>
          <a:noFill/>
          <a:ln w="3175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0" y="184467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dirty="0" err="1">
                <a:solidFill>
                  <a:srgbClr val="000000"/>
                </a:solidFill>
                <a:latin typeface="Arial" pitchFamily="4" charset="0"/>
              </a:rPr>
              <a:t>Pharmacokinetics</a:t>
            </a:r>
            <a:endParaRPr lang="it-IT" sz="2400" dirty="0">
              <a:solidFill>
                <a:srgbClr val="000000"/>
              </a:solidFill>
              <a:latin typeface="Arial" pitchFamily="4" charset="0"/>
            </a:endParaRP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3059113" y="3789363"/>
            <a:ext cx="295275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6300788" y="31400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FF3300"/>
                </a:solidFill>
                <a:latin typeface="Arial" pitchFamily="4" charset="0"/>
              </a:rPr>
              <a:t>Microrganism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771775" y="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FF3300"/>
                </a:solidFill>
                <a:latin typeface="Arial" pitchFamily="4" charset="0"/>
              </a:rPr>
              <a:t>Antimicrobial Agent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3492500" y="4221163"/>
            <a:ext cx="2232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 err="1">
                <a:solidFill>
                  <a:srgbClr val="000000"/>
                </a:solidFill>
                <a:latin typeface="Arial" pitchFamily="4" charset="0"/>
              </a:rPr>
              <a:t>Virulence</a:t>
            </a:r>
            <a:endParaRPr lang="it-IT" sz="2400" dirty="0">
              <a:solidFill>
                <a:srgbClr val="000000"/>
              </a:solidFill>
              <a:latin typeface="Arial" pitchFamily="4" charset="0"/>
            </a:endParaRPr>
          </a:p>
          <a:p>
            <a:pPr algn="ctr">
              <a:spcBef>
                <a:spcPct val="50000"/>
              </a:spcBef>
            </a:pPr>
            <a:r>
              <a:rPr lang="it-IT" sz="2400" dirty="0" err="1">
                <a:solidFill>
                  <a:srgbClr val="000000"/>
                </a:solidFill>
                <a:latin typeface="Arial" pitchFamily="4" charset="0"/>
              </a:rPr>
              <a:t>Patogenicity</a:t>
            </a:r>
            <a:endParaRPr lang="it-IT" sz="2400" dirty="0">
              <a:solidFill>
                <a:srgbClr val="000000"/>
              </a:solidFill>
              <a:latin typeface="Arial" pitchFamily="4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1692275" y="3500438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FF3300"/>
                </a:solidFill>
                <a:latin typeface="Arial" pitchFamily="4" charset="0"/>
              </a:rPr>
              <a:t>Patient</a:t>
            </a:r>
          </a:p>
        </p:txBody>
      </p:sp>
      <p:pic>
        <p:nvPicPr>
          <p:cNvPr id="76814" name="Picture 14" descr="collir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95288" y="4076700"/>
            <a:ext cx="2447925" cy="201612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 Black"/>
                <a:cs typeface="Arial Black"/>
              </a:rPr>
              <a:t>In case </a:t>
            </a:r>
            <a:r>
              <a:rPr lang="it-IT" dirty="0" err="1" smtClean="0">
                <a:latin typeface="Arial Black"/>
                <a:cs typeface="Arial Black"/>
              </a:rPr>
              <a:t>of</a:t>
            </a:r>
            <a:r>
              <a:rPr lang="it-IT" dirty="0" smtClean="0">
                <a:latin typeface="Arial Black"/>
                <a:cs typeface="Arial Black"/>
              </a:rPr>
              <a:t> </a:t>
            </a:r>
            <a:r>
              <a:rPr lang="it-IT" dirty="0" err="1" smtClean="0">
                <a:latin typeface="Arial Black"/>
                <a:cs typeface="Arial Black"/>
              </a:rPr>
              <a:t>systemic</a:t>
            </a:r>
            <a:r>
              <a:rPr lang="it-IT" dirty="0" smtClean="0">
                <a:latin typeface="Arial Black"/>
                <a:cs typeface="Arial Black"/>
              </a:rPr>
              <a:t> </a:t>
            </a:r>
            <a:r>
              <a:rPr lang="it-IT" dirty="0" err="1" smtClean="0">
                <a:latin typeface="Arial Black"/>
                <a:cs typeface="Arial Black"/>
              </a:rPr>
              <a:t>use</a:t>
            </a:r>
            <a:endParaRPr lang="it-IT" dirty="0">
              <a:latin typeface="Arial Black"/>
              <a:cs typeface="Arial Black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Arial Narrow"/>
                <a:cs typeface="Arial Narrow"/>
              </a:rPr>
              <a:t>AMR </a:t>
            </a:r>
            <a:r>
              <a:rPr lang="it-IT" dirty="0" err="1" smtClean="0">
                <a:latin typeface="Arial Narrow"/>
                <a:cs typeface="Arial Narrow"/>
              </a:rPr>
              <a:t>susceptibility</a:t>
            </a: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 err="1" smtClean="0">
                <a:latin typeface="Arial Narrow"/>
                <a:cs typeface="Arial Narrow"/>
              </a:rPr>
              <a:t>testings</a:t>
            </a:r>
            <a:r>
              <a:rPr lang="it-IT" dirty="0" smtClean="0">
                <a:latin typeface="Arial Narrow"/>
                <a:cs typeface="Arial Narrow"/>
              </a:rPr>
              <a:t> are </a:t>
            </a:r>
            <a:r>
              <a:rPr lang="it-IT" dirty="0" err="1" smtClean="0">
                <a:latin typeface="Arial Narrow"/>
                <a:cs typeface="Arial Narrow"/>
              </a:rPr>
              <a:t>necessary</a:t>
            </a:r>
            <a:endParaRPr lang="it-IT" dirty="0" smtClean="0">
              <a:latin typeface="Arial Narrow"/>
              <a:cs typeface="Arial Narrow"/>
            </a:endParaRPr>
          </a:p>
          <a:p>
            <a:r>
              <a:rPr lang="it-IT" dirty="0" err="1" smtClean="0">
                <a:latin typeface="Arial Narrow"/>
                <a:cs typeface="Arial Narrow"/>
              </a:rPr>
              <a:t>Nosocomial</a:t>
            </a: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 err="1" smtClean="0">
                <a:latin typeface="Arial Narrow"/>
                <a:cs typeface="Arial Narrow"/>
              </a:rPr>
              <a:t>pathogens</a:t>
            </a:r>
            <a:r>
              <a:rPr lang="it-IT" dirty="0" smtClean="0">
                <a:latin typeface="Arial Narrow"/>
                <a:cs typeface="Arial Narrow"/>
              </a:rPr>
              <a:t> can </a:t>
            </a:r>
            <a:r>
              <a:rPr lang="it-IT" dirty="0" err="1" smtClean="0">
                <a:latin typeface="Arial Narrow"/>
                <a:cs typeface="Arial Narrow"/>
              </a:rPr>
              <a:t>be</a:t>
            </a:r>
            <a:r>
              <a:rPr lang="it-IT" dirty="0" smtClean="0">
                <a:latin typeface="Arial Narrow"/>
                <a:cs typeface="Arial Narrow"/>
              </a:rPr>
              <a:t> MDR</a:t>
            </a:r>
          </a:p>
          <a:p>
            <a:r>
              <a:rPr lang="it-IT" dirty="0" err="1" smtClean="0">
                <a:latin typeface="Arial Narrow"/>
                <a:cs typeface="Arial Narrow"/>
              </a:rPr>
              <a:t>From</a:t>
            </a:r>
            <a:r>
              <a:rPr lang="it-IT" dirty="0" smtClean="0">
                <a:latin typeface="Arial Narrow"/>
                <a:cs typeface="Arial Narrow"/>
              </a:rPr>
              <a:t> the </a:t>
            </a:r>
            <a:r>
              <a:rPr lang="it-IT" dirty="0" err="1" smtClean="0">
                <a:latin typeface="Arial Narrow"/>
                <a:cs typeface="Arial Narrow"/>
              </a:rPr>
              <a:t>methodological</a:t>
            </a: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 err="1" smtClean="0">
                <a:latin typeface="Arial Narrow"/>
                <a:cs typeface="Arial Narrow"/>
              </a:rPr>
              <a:t>point</a:t>
            </a: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 err="1" smtClean="0">
                <a:latin typeface="Arial Narrow"/>
                <a:cs typeface="Arial Narrow"/>
              </a:rPr>
              <a:t>of</a:t>
            </a: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 err="1" smtClean="0">
                <a:latin typeface="Arial Narrow"/>
                <a:cs typeface="Arial Narrow"/>
              </a:rPr>
              <a:t>view</a:t>
            </a:r>
            <a:r>
              <a:rPr lang="it-IT" dirty="0" smtClean="0">
                <a:latin typeface="Arial Narrow"/>
                <a:cs typeface="Arial Narrow"/>
              </a:rPr>
              <a:t>: no </a:t>
            </a:r>
            <a:r>
              <a:rPr lang="it-IT" smtClean="0">
                <a:latin typeface="Arial Narrow"/>
                <a:cs typeface="Arial Narrow"/>
              </a:rPr>
              <a:t>differences</a:t>
            </a:r>
            <a:endParaRPr lang="it-IT">
              <a:latin typeface="Arial Narrow"/>
              <a:cs typeface="Arial Narrow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549275"/>
            <a:ext cx="6913562" cy="633413"/>
          </a:xfrm>
          <a:noFill/>
          <a:ln/>
        </p:spPr>
        <p:txBody>
          <a:bodyPr>
            <a:normAutofit fontScale="90000"/>
          </a:bodyPr>
          <a:lstStyle/>
          <a:p>
            <a:r>
              <a:rPr lang="it-IT" sz="3200" b="0" dirty="0">
                <a:solidFill>
                  <a:srgbClr val="000000"/>
                </a:solidFill>
                <a:latin typeface="Arial Black"/>
                <a:cs typeface="Arial Black"/>
              </a:rPr>
              <a:t>Parametri PK/PD in </a:t>
            </a:r>
            <a:r>
              <a:rPr lang="it-IT" sz="3600" b="0" dirty="0">
                <a:solidFill>
                  <a:srgbClr val="000000"/>
                </a:solidFill>
                <a:latin typeface="Arial Black"/>
                <a:cs typeface="Arial Black"/>
              </a:rPr>
              <a:t>Congiuntiva</a:t>
            </a:r>
          </a:p>
        </p:txBody>
      </p:sp>
      <p:graphicFrame>
        <p:nvGraphicFramePr>
          <p:cNvPr id="80899" name="Group 3"/>
          <p:cNvGraphicFramePr>
            <a:graphicFrameLocks noGrp="1"/>
          </p:cNvGraphicFramePr>
          <p:nvPr>
            <p:ph sz="half" idx="1"/>
          </p:nvPr>
        </p:nvGraphicFramePr>
        <p:xfrm>
          <a:off x="1116013" y="1412875"/>
          <a:ext cx="6985000" cy="2112201"/>
        </p:xfrm>
        <a:graphic>
          <a:graphicData uri="http://schemas.openxmlformats.org/drawingml/2006/table">
            <a:tbl>
              <a:tblPr/>
              <a:tblGrid>
                <a:gridCol w="1746250"/>
                <a:gridCol w="1747837"/>
                <a:gridCol w="1744663"/>
                <a:gridCol w="17462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Antibiotico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Tmax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Cmax </a:t>
                      </a:r>
                      <a:r>
                        <a:rPr kumimoji="0" lang="it-IT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+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SD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AUC</a:t>
                      </a:r>
                      <a:r>
                        <a:rPr kumimoji="0" lang="it-IT" sz="1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0-12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0.5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408.90 </a:t>
                      </a:r>
                      <a:r>
                        <a:rPr kumimoji="0" lang="it-IT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+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378.73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ng/g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1393.99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hr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x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ng/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g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4" charset="0"/>
                        <a:ea typeface="Times New Roman" pitchFamily="4" charset="0"/>
                        <a:cs typeface="Times New Roman" pitchFamily="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Tobramicina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0.5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601.31 </a:t>
                      </a:r>
                      <a:r>
                        <a:rPr kumimoji="0" lang="it-IT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+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424.29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ng/g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1169.55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hr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x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ng/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g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4" charset="0"/>
                        <a:ea typeface="Times New Roman" pitchFamily="4" charset="0"/>
                        <a:cs typeface="Times New Roman" pitchFamily="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80921" name="Rectangle 25"/>
          <p:cNvSpPr>
            <a:spLocks noChangeArrowheads="1"/>
          </p:cNvSpPr>
          <p:nvPr/>
        </p:nvSpPr>
        <p:spPr bwMode="auto">
          <a:xfrm>
            <a:off x="0" y="407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it-IT">
              <a:latin typeface="Arial" pitchFamily="4" charset="0"/>
            </a:endParaRPr>
          </a:p>
        </p:txBody>
      </p:sp>
      <p:graphicFrame>
        <p:nvGraphicFramePr>
          <p:cNvPr id="80922" name="Group 26"/>
          <p:cNvGraphicFramePr>
            <a:graphicFrameLocks noGrp="1"/>
          </p:cNvGraphicFramePr>
          <p:nvPr>
            <p:ph sz="half" idx="2"/>
          </p:nvPr>
        </p:nvGraphicFramePr>
        <p:xfrm>
          <a:off x="900113" y="3860800"/>
          <a:ext cx="7704137" cy="2238376"/>
        </p:xfrm>
        <a:graphic>
          <a:graphicData uri="http://schemas.openxmlformats.org/drawingml/2006/table">
            <a:tbl>
              <a:tblPr/>
              <a:tblGrid>
                <a:gridCol w="2519362"/>
                <a:gridCol w="2590800"/>
                <a:gridCol w="2593975"/>
              </a:tblGrid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Quoziente di inibizione 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C</a:t>
                      </a:r>
                      <a:r>
                        <a:rPr kumimoji="0" lang="it-IT" sz="16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max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/MIC</a:t>
                      </a:r>
                      <a:r>
                        <a:rPr kumimoji="0" lang="it-IT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Antibiotico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S.aureus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S.epidermidis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1.64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8.18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Tobramicina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0.60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0.04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80943" name="Text Box 4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11638" y="45085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latin typeface="Tahoma" pitchFamily="4" charset="0"/>
            </a:endParaRPr>
          </a:p>
        </p:txBody>
      </p:sp>
      <p:sp>
        <p:nvSpPr>
          <p:cNvPr id="80944" name="Oval 48"/>
          <p:cNvSpPr>
            <a:spLocks noChangeArrowheads="1"/>
          </p:cNvSpPr>
          <p:nvPr/>
        </p:nvSpPr>
        <p:spPr bwMode="auto">
          <a:xfrm>
            <a:off x="4183063" y="5259388"/>
            <a:ext cx="1022350" cy="865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0945" name="Oval 49"/>
          <p:cNvSpPr>
            <a:spLocks noChangeArrowheads="1"/>
          </p:cNvSpPr>
          <p:nvPr/>
        </p:nvSpPr>
        <p:spPr bwMode="auto">
          <a:xfrm>
            <a:off x="6761163" y="5243513"/>
            <a:ext cx="1022350" cy="865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44" grpId="0" animBg="1"/>
      <p:bldP spid="809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476250"/>
            <a:ext cx="8229600" cy="792163"/>
          </a:xfrm>
          <a:noFill/>
          <a:ln/>
        </p:spPr>
        <p:txBody>
          <a:bodyPr/>
          <a:lstStyle/>
          <a:p>
            <a:r>
              <a:rPr lang="it-IT" sz="3200" b="0" dirty="0">
                <a:solidFill>
                  <a:srgbClr val="000000"/>
                </a:solidFill>
                <a:latin typeface="Arial Black"/>
                <a:cs typeface="Arial Black"/>
              </a:rPr>
              <a:t>Parametri PK/PD in </a:t>
            </a:r>
            <a:r>
              <a:rPr lang="it-IT" sz="3600" b="0" dirty="0">
                <a:solidFill>
                  <a:srgbClr val="000000"/>
                </a:solidFill>
                <a:latin typeface="Arial Black"/>
                <a:cs typeface="Arial Black"/>
              </a:rPr>
              <a:t>Cornea</a:t>
            </a:r>
          </a:p>
        </p:txBody>
      </p:sp>
      <p:graphicFrame>
        <p:nvGraphicFramePr>
          <p:cNvPr id="82947" name="Group 3"/>
          <p:cNvGraphicFramePr>
            <a:graphicFrameLocks noGrp="1"/>
          </p:cNvGraphicFramePr>
          <p:nvPr>
            <p:ph sz="half" idx="1"/>
          </p:nvPr>
        </p:nvGraphicFramePr>
        <p:xfrm>
          <a:off x="588963" y="1608138"/>
          <a:ext cx="7932737" cy="2245932"/>
        </p:xfrm>
        <a:graphic>
          <a:graphicData uri="http://schemas.openxmlformats.org/drawingml/2006/table">
            <a:tbl>
              <a:tblPr/>
              <a:tblGrid>
                <a:gridCol w="1984375"/>
                <a:gridCol w="2020887"/>
                <a:gridCol w="1946275"/>
                <a:gridCol w="19812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Antibiotico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Tmax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Cmax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+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 SD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AUC</a:t>
                      </a:r>
                      <a:r>
                        <a:rPr kumimoji="0" lang="it-IT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0-12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0.5 </a:t>
                      </a: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hr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4" charset="0"/>
                        <a:ea typeface="Times New Roman" pitchFamily="4" charset="0"/>
                        <a:cs typeface="Times New Roman" pitchFamily="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825.87 </a:t>
                      </a:r>
                      <a:r>
                        <a:rPr kumimoji="0" lang="it-IT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+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465.47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ng/g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3116.84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hr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x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ng/</a:t>
                      </a: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g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4" charset="0"/>
                        <a:ea typeface="Times New Roman" pitchFamily="4" charset="0"/>
                        <a:cs typeface="Times New Roman" pitchFamily="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Tobramicina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0.5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74.01 </a:t>
                      </a:r>
                      <a:r>
                        <a:rPr kumimoji="0" lang="it-IT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+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85.07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ng/g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101.21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hr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x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4" charset="2"/>
                          <a:ea typeface="Times New Roman" pitchFamily="4" charset="0"/>
                          <a:cs typeface="Times New Roman" pitchFamily="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ng/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g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4" charset="0"/>
                        <a:ea typeface="Times New Roman" pitchFamily="4" charset="0"/>
                        <a:cs typeface="Times New Roman" pitchFamily="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969" name="Group 25"/>
          <p:cNvGraphicFramePr>
            <a:graphicFrameLocks noGrp="1"/>
          </p:cNvGraphicFramePr>
          <p:nvPr>
            <p:ph sz="half" idx="2"/>
          </p:nvPr>
        </p:nvGraphicFramePr>
        <p:xfrm>
          <a:off x="611188" y="4437063"/>
          <a:ext cx="8208962" cy="2087564"/>
        </p:xfrm>
        <a:graphic>
          <a:graphicData uri="http://schemas.openxmlformats.org/drawingml/2006/table">
            <a:tbl>
              <a:tblPr/>
              <a:tblGrid>
                <a:gridCol w="2736850"/>
                <a:gridCol w="2733675"/>
                <a:gridCol w="2738437"/>
              </a:tblGrid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Quoziente di inibizione 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C</a:t>
                      </a:r>
                      <a:r>
                        <a:rPr kumimoji="0" lang="it-IT" sz="16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max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/MIC</a:t>
                      </a:r>
                      <a:r>
                        <a:rPr kumimoji="0" lang="it-IT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Antibiotico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S.aureus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S.epidermidis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Netilmicina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Times New Roman" pitchFamily="4" charset="0"/>
                        <a:cs typeface="Times New Roman" pitchFamily="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3.30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16.52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Times New Roman" pitchFamily="4" charset="0"/>
                          <a:cs typeface="Times New Roman" pitchFamily="4" charset="0"/>
                        </a:rPr>
                        <a:t>Tobramicina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4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4" charset="0"/>
                          <a:ea typeface="Times New Roman" pitchFamily="4" charset="0"/>
                          <a:cs typeface="Times New Roman" pitchFamily="4" charset="0"/>
                        </a:rPr>
                        <a:t>0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4" charset="0"/>
                        <a:ea typeface="Times New Roman" pitchFamily="4" charset="0"/>
                        <a:cs typeface="Times New Roman" pitchFamily="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82990" name="Oval 46"/>
          <p:cNvSpPr>
            <a:spLocks noChangeArrowheads="1"/>
          </p:cNvSpPr>
          <p:nvPr/>
        </p:nvSpPr>
        <p:spPr bwMode="auto">
          <a:xfrm>
            <a:off x="4183063" y="5659438"/>
            <a:ext cx="1022350" cy="865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991" name="Oval 47"/>
          <p:cNvSpPr>
            <a:spLocks noChangeArrowheads="1"/>
          </p:cNvSpPr>
          <p:nvPr/>
        </p:nvSpPr>
        <p:spPr bwMode="auto">
          <a:xfrm>
            <a:off x="6875463" y="5643563"/>
            <a:ext cx="1022350" cy="865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0" grpId="0" animBg="1"/>
      <p:bldP spid="829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>
            <p:ph idx="1"/>
          </p:nvPr>
        </p:nvGraphicFramePr>
        <p:xfrm>
          <a:off x="900113" y="2708275"/>
          <a:ext cx="5545137" cy="3313113"/>
        </p:xfrm>
        <a:graphic>
          <a:graphicData uri="http://schemas.openxmlformats.org/presentationml/2006/ole">
            <p:oleObj spid="_x0000_s59394" name="Prism Project" r:id="rId4" imgW="3899880" imgH="2329920" progId="">
              <p:embed/>
            </p:oleObj>
          </a:graphicData>
        </a:graphic>
      </p:graphicFrame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574675"/>
          </a:xfrm>
          <a:noFill/>
          <a:ln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b="0">
                <a:solidFill>
                  <a:srgbClr val="FF6600"/>
                </a:solidFill>
                <a:latin typeface="Tahoma" pitchFamily="4" charset="0"/>
              </a:rPr>
              <a:t>CONGIUNTIVA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805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Concentrazione di </a:t>
            </a:r>
            <a:r>
              <a:rPr lang="it-IT" sz="2000" dirty="0" err="1">
                <a:solidFill>
                  <a:srgbClr val="000000"/>
                </a:solidFill>
                <a:latin typeface="Arial Black"/>
                <a:cs typeface="Arial Black"/>
              </a:rPr>
              <a:t>Netilmicina</a:t>
            </a: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, </a:t>
            </a:r>
            <a:r>
              <a:rPr lang="it-IT" sz="2000" dirty="0" err="1">
                <a:solidFill>
                  <a:srgbClr val="000000"/>
                </a:solidFill>
                <a:latin typeface="Arial Black"/>
                <a:cs typeface="Arial Black"/>
              </a:rPr>
              <a:t>Tobramicina</a:t>
            </a: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 dopo somministrazione di </a:t>
            </a:r>
            <a:r>
              <a:rPr lang="it-IT" sz="2000" b="1" dirty="0" err="1">
                <a:solidFill>
                  <a:srgbClr val="000000"/>
                </a:solidFill>
                <a:latin typeface="Arial Black"/>
                <a:cs typeface="Arial Black"/>
              </a:rPr>
              <a:t>Netildex</a:t>
            </a: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 e </a:t>
            </a:r>
            <a:r>
              <a:rPr lang="it-IT" sz="2000" b="1" dirty="0" err="1">
                <a:solidFill>
                  <a:srgbClr val="000000"/>
                </a:solidFill>
                <a:latin typeface="Arial Black"/>
                <a:cs typeface="Arial Black"/>
              </a:rPr>
              <a:t>Tobradex</a:t>
            </a: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 rispettivamente</a:t>
            </a:r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3563938" y="3357563"/>
            <a:ext cx="117475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2771775" y="2781300"/>
            <a:ext cx="792163" cy="576263"/>
          </a:xfrm>
          <a:prstGeom prst="line">
            <a:avLst/>
          </a:prstGeom>
          <a:noFill/>
          <a:ln w="1587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2484438" y="5013325"/>
            <a:ext cx="117475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H="1">
            <a:off x="2555875" y="2781300"/>
            <a:ext cx="174625" cy="2087563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6300788" y="25654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QI Netilmicina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6084888" y="2924175"/>
            <a:ext cx="2400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aureus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2.9</a:t>
            </a:r>
          </a:p>
          <a:p>
            <a:pPr>
              <a:spcBef>
                <a:spcPct val="50000"/>
              </a:spcBef>
            </a:pPr>
            <a:r>
              <a:rPr lang="it-IT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epidermidis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14.8</a:t>
            </a:r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5795963" y="2420938"/>
            <a:ext cx="2895600" cy="15621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6156325" y="4076700"/>
            <a:ext cx="2057400" cy="1112838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6227763" y="4292600"/>
            <a:ext cx="200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4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4" charset="0"/>
              </a:rPr>
              <a:t> </a:t>
            </a:r>
            <a:r>
              <a:rPr lang="it-IT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4" charset="0"/>
              </a:rPr>
              <a:t>QI Tobramicina</a:t>
            </a:r>
          </a:p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4" charset="0"/>
              </a:rPr>
              <a:t>&lt; 1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5003800" y="6092825"/>
            <a:ext cx="414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*MIC</a:t>
            </a:r>
            <a:r>
              <a:rPr lang="it-IT" sz="1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90</a:t>
            </a:r>
            <a:r>
              <a:rPr lang="it-IT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 della tobramicina è 16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µg/ml</a:t>
            </a:r>
            <a:endParaRPr lang="en-US" sz="1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4" charset="0"/>
            </a:endParaRPr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 flipH="1">
            <a:off x="2916238" y="3933825"/>
            <a:ext cx="803275" cy="1358900"/>
          </a:xfrm>
          <a:prstGeom prst="line">
            <a:avLst/>
          </a:prstGeom>
          <a:noFill/>
          <a:ln w="1587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2268538" y="23495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aureus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3419475" y="3573463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epidermidis*</a:t>
            </a:r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2771775" y="5373688"/>
            <a:ext cx="131763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708400" y="333375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CORNEA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23850" y="908050"/>
            <a:ext cx="8437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Concentrazione di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Netilmicina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,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Tobramicina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 dopo somministrazione di </a:t>
            </a:r>
            <a:r>
              <a:rPr lang="it-IT" sz="2000" b="1" dirty="0" err="1">
                <a:latin typeface="Tahoma" pitchFamily="4" charset="0"/>
              </a:rPr>
              <a:t>Netildex</a:t>
            </a:r>
            <a:r>
              <a:rPr lang="it-IT" sz="2000" dirty="0">
                <a:latin typeface="Tahoma" pitchFamily="4" charset="0"/>
              </a:rPr>
              <a:t> 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e </a:t>
            </a:r>
            <a:r>
              <a:rPr lang="it-IT" sz="2000" b="1" dirty="0" err="1">
                <a:latin typeface="Tahoma" pitchFamily="4" charset="0"/>
              </a:rPr>
              <a:t>Tobradex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 rispettivamente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ph/>
          </p:nvPr>
        </p:nvGraphicFramePr>
        <p:xfrm>
          <a:off x="827088" y="2720975"/>
          <a:ext cx="4465637" cy="3005138"/>
        </p:xfrm>
        <a:graphic>
          <a:graphicData uri="http://schemas.openxmlformats.org/presentationml/2006/ole">
            <p:oleObj spid="_x0000_s62466" name="Prism Project" r:id="rId4" imgW="3826440" imgH="2329920" progId="">
              <p:embed/>
            </p:oleObj>
          </a:graphicData>
        </a:graphic>
      </p:graphicFrame>
      <p:sp>
        <p:nvSpPr>
          <p:cNvPr id="89093" name="Oval 5"/>
          <p:cNvSpPr>
            <a:spLocks noChangeArrowheads="1"/>
          </p:cNvSpPr>
          <p:nvPr/>
        </p:nvSpPr>
        <p:spPr bwMode="auto">
          <a:xfrm flipH="1">
            <a:off x="2051050" y="5157788"/>
            <a:ext cx="144463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H="1">
            <a:off x="2124075" y="3213100"/>
            <a:ext cx="792163" cy="1871663"/>
          </a:xfrm>
          <a:prstGeom prst="line">
            <a:avLst/>
          </a:prstGeom>
          <a:noFill/>
          <a:ln w="1587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3276600" y="3860800"/>
            <a:ext cx="0" cy="649288"/>
          </a:xfrm>
          <a:prstGeom prst="line">
            <a:avLst/>
          </a:prstGeom>
          <a:noFill/>
          <a:ln w="1587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3203575" y="4581525"/>
            <a:ext cx="153988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H="1">
            <a:off x="2484438" y="3789363"/>
            <a:ext cx="792162" cy="1152525"/>
          </a:xfrm>
          <a:prstGeom prst="line">
            <a:avLst/>
          </a:prstGeom>
          <a:noFill/>
          <a:ln w="1587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5292725" y="2133600"/>
            <a:ext cx="2641600" cy="183038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5737225" y="2274888"/>
            <a:ext cx="207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QI Netilmicina</a:t>
            </a:r>
          </a:p>
          <a:p>
            <a:pPr>
              <a:spcBef>
                <a:spcPct val="50000"/>
              </a:spcBef>
            </a:pPr>
            <a:endParaRPr lang="it-IT" sz="24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4" charset="0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422900" y="2813050"/>
            <a:ext cx="24511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it-IT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aureus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5.6</a:t>
            </a:r>
          </a:p>
          <a:p>
            <a:pPr>
              <a:lnSpc>
                <a:spcPct val="80000"/>
              </a:lnSpc>
            </a:pPr>
            <a:endParaRPr lang="it-IT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4" charset="0"/>
            </a:endParaRPr>
          </a:p>
          <a:p>
            <a:pPr>
              <a:lnSpc>
                <a:spcPct val="80000"/>
              </a:lnSpc>
            </a:pPr>
            <a:r>
              <a:rPr lang="it-IT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epidermidis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27.9</a:t>
            </a:r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5580063" y="4221163"/>
            <a:ext cx="2160587" cy="1223962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5651500" y="4481513"/>
            <a:ext cx="20161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QI Tobramicina</a:t>
            </a:r>
          </a:p>
          <a:p>
            <a:pPr algn="ctr"/>
            <a:r>
              <a:rPr lang="it-IT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&lt; 1</a:t>
            </a:r>
          </a:p>
          <a:p>
            <a:pPr>
              <a:spcBef>
                <a:spcPct val="50000"/>
              </a:spcBef>
            </a:pPr>
            <a:endParaRPr lang="it-IT" sz="20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4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4787900" y="6237288"/>
            <a:ext cx="3944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*MIC</a:t>
            </a:r>
            <a:r>
              <a:rPr lang="it-IT" sz="1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90</a:t>
            </a:r>
            <a:r>
              <a:rPr lang="it-IT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 della tobramicina è 16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µg/ml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3203575" y="34290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aureus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2339975" y="27813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epidermidis*</a:t>
            </a:r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2411413" y="5013325"/>
            <a:ext cx="153987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116013" y="2349500"/>
            <a:ext cx="3600450" cy="2951163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848600" cy="935038"/>
          </a:xfrm>
          <a:noFill/>
          <a:ln/>
        </p:spPr>
        <p:txBody>
          <a:bodyPr>
            <a:normAutofit fontScale="90000"/>
          </a:bodyPr>
          <a:lstStyle/>
          <a:p>
            <a:pPr defTabSz="801688"/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Concentrazione di </a:t>
            </a:r>
            <a:r>
              <a:rPr lang="it-IT" sz="2000" dirty="0" err="1">
                <a:solidFill>
                  <a:srgbClr val="000000"/>
                </a:solidFill>
                <a:latin typeface="Arial Black"/>
                <a:cs typeface="Arial Black"/>
              </a:rPr>
              <a:t>Netilmicina</a:t>
            </a: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, </a:t>
            </a:r>
            <a:r>
              <a:rPr lang="it-IT" sz="2000" dirty="0" err="1">
                <a:solidFill>
                  <a:srgbClr val="000000"/>
                </a:solidFill>
                <a:latin typeface="Arial Black"/>
                <a:cs typeface="Arial Black"/>
              </a:rPr>
              <a:t>Tobramicina</a:t>
            </a: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 dopo somministrazione</a:t>
            </a:r>
            <a:b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it-IT" sz="20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della associazione</a:t>
            </a:r>
            <a:r>
              <a:rPr lang="it-IT" sz="2000" b="0" dirty="0">
                <a:solidFill>
                  <a:srgbClr val="000000"/>
                </a:solidFill>
                <a:latin typeface="Arial Black"/>
                <a:cs typeface="Arial Black"/>
              </a:rPr>
              <a:t>  </a:t>
            </a:r>
            <a:r>
              <a:rPr lang="it-IT" sz="2000" b="0" dirty="0" err="1">
                <a:solidFill>
                  <a:srgbClr val="000000"/>
                </a:solidFill>
                <a:latin typeface="Arial Black"/>
                <a:cs typeface="Arial Black"/>
              </a:rPr>
              <a:t>Netildex</a:t>
            </a:r>
            <a:r>
              <a:rPr lang="it-IT" sz="20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e </a:t>
            </a:r>
            <a:r>
              <a:rPr lang="it-IT" sz="2000" b="0" dirty="0" err="1">
                <a:solidFill>
                  <a:srgbClr val="000000"/>
                </a:solidFill>
                <a:latin typeface="Arial Black"/>
                <a:cs typeface="Arial Black"/>
              </a:rPr>
              <a:t>Tobradex</a:t>
            </a:r>
            <a:r>
              <a:rPr lang="it-IT" sz="2000" dirty="0">
                <a:solidFill>
                  <a:srgbClr val="000000"/>
                </a:solidFill>
                <a:latin typeface="Arial Black"/>
                <a:cs typeface="Arial Black"/>
              </a:rPr>
              <a:t> rispettivamente</a:t>
            </a:r>
            <a:r>
              <a:rPr lang="it-IT" sz="2000" b="0" dirty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it-IT" sz="2000" b="0" dirty="0">
                <a:solidFill>
                  <a:srgbClr val="000000"/>
                </a:solidFill>
                <a:latin typeface="Arial Black"/>
                <a:cs typeface="Arial Black"/>
              </a:rPr>
            </a:br>
            <a:endParaRPr lang="it-IT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marL="300038" indent="-300038" defTabSz="801688">
              <a:buFont typeface="Wingdings" pitchFamily="4" charset="2"/>
              <a:buNone/>
            </a:pPr>
            <a:endParaRPr lang="it-IT" sz="2800" dirty="0"/>
          </a:p>
          <a:p>
            <a:pPr marL="300038" indent="-300038" defTabSz="801688">
              <a:buFont typeface="Wingdings" pitchFamily="4" charset="2"/>
              <a:buNone/>
            </a:pPr>
            <a:endParaRPr lang="it-IT" sz="2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91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276600" y="260350"/>
            <a:ext cx="222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FF6600"/>
                </a:solidFill>
                <a:latin typeface="Tahoma" pitchFamily="4" charset="0"/>
              </a:rPr>
              <a:t>SCLERA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582738" y="3832225"/>
            <a:ext cx="361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4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6227763" y="23495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QI Netilmicina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5930900" y="2968625"/>
            <a:ext cx="25066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aureus    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19.1</a:t>
            </a:r>
          </a:p>
          <a:p>
            <a:pPr algn="ctr">
              <a:lnSpc>
                <a:spcPct val="80000"/>
              </a:lnSpc>
            </a:pPr>
            <a:endParaRPr lang="it-IT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4" charset="0"/>
            </a:endParaRPr>
          </a:p>
          <a:p>
            <a:pPr algn="ctr">
              <a:lnSpc>
                <a:spcPct val="80000"/>
              </a:lnSpc>
            </a:pPr>
            <a:r>
              <a:rPr lang="it-IT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S. epidermidis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95.4</a:t>
            </a:r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6156325" y="4365625"/>
            <a:ext cx="2232025" cy="104775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6300788" y="4581525"/>
            <a:ext cx="215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QI Tobramicina</a:t>
            </a:r>
          </a:p>
          <a:p>
            <a:pPr algn="ctr"/>
            <a:r>
              <a:rPr lang="it-IT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" charset="0"/>
              </a:rPr>
              <a:t>&lt; 1</a:t>
            </a:r>
          </a:p>
          <a:p>
            <a:pPr algn="ctr"/>
            <a:endParaRPr lang="it-IT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4" charset="0"/>
            </a:endParaRP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3948113" y="2132013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4" charset="0"/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292725" y="6138863"/>
            <a:ext cx="349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4" charset="0"/>
              </a:rPr>
              <a:t>*MIC</a:t>
            </a:r>
            <a:r>
              <a:rPr lang="it-IT" sz="1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4" charset="0"/>
              </a:rPr>
              <a:t>90</a:t>
            </a:r>
            <a:r>
              <a:rPr lang="it-IT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4" charset="0"/>
              </a:rPr>
              <a:t> della tobramicina è16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4" charset="0"/>
              </a:rPr>
              <a:t>µg/ml</a:t>
            </a:r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2870200" y="4884738"/>
            <a:ext cx="117475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2771775" y="2708275"/>
            <a:ext cx="115888" cy="20304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3276600" y="2997200"/>
            <a:ext cx="175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4" charset="0"/>
              </a:rPr>
              <a:t>S. epidermidis*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5288" y="2276475"/>
            <a:ext cx="4405312" cy="3387725"/>
            <a:chOff x="232" y="1445"/>
            <a:chExt cx="2775" cy="2134"/>
          </a:xfrm>
        </p:grpSpPr>
        <p:sp>
          <p:nvSpPr>
            <p:cNvPr id="91154" name="Line 18"/>
            <p:cNvSpPr>
              <a:spLocks noChangeShapeType="1"/>
            </p:cNvSpPr>
            <p:nvPr/>
          </p:nvSpPr>
          <p:spPr bwMode="auto">
            <a:xfrm>
              <a:off x="1850" y="3202"/>
              <a:ext cx="1" cy="119"/>
            </a:xfrm>
            <a:prstGeom prst="line">
              <a:avLst/>
            </a:prstGeom>
            <a:noFill/>
            <a:ln w="12700">
              <a:solidFill>
                <a:srgbClr val="C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32" y="1445"/>
              <a:ext cx="462" cy="2003"/>
              <a:chOff x="232" y="1445"/>
              <a:chExt cx="462" cy="2003"/>
            </a:xfrm>
          </p:grpSpPr>
          <p:sp>
            <p:nvSpPr>
              <p:cNvPr id="91156" name="Line 20"/>
              <p:cNvSpPr>
                <a:spLocks noChangeShapeType="1"/>
              </p:cNvSpPr>
              <p:nvPr/>
            </p:nvSpPr>
            <p:spPr bwMode="auto">
              <a:xfrm flipV="1">
                <a:off x="693" y="1519"/>
                <a:ext cx="1" cy="184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57" name="Line 21"/>
              <p:cNvSpPr>
                <a:spLocks noChangeShapeType="1"/>
              </p:cNvSpPr>
              <p:nvPr/>
            </p:nvSpPr>
            <p:spPr bwMode="auto">
              <a:xfrm flipH="1">
                <a:off x="650" y="3368"/>
                <a:ext cx="43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58" name="Rectangle 22"/>
              <p:cNvSpPr>
                <a:spLocks noChangeArrowheads="1"/>
              </p:cNvSpPr>
              <p:nvPr/>
            </p:nvSpPr>
            <p:spPr bwMode="auto">
              <a:xfrm>
                <a:off x="528" y="3294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chemeClr val="bg1"/>
                    </a:solidFill>
                    <a:latin typeface="Arial" pitchFamily="4" charset="0"/>
                  </a:rPr>
                  <a:t>0</a:t>
                </a:r>
                <a:endParaRPr lang="it-IT" sz="2400">
                  <a:solidFill>
                    <a:schemeClr val="bg1"/>
                  </a:solidFill>
                  <a:latin typeface="Times New Roman" pitchFamily="4" charset="0"/>
                </a:endParaRPr>
              </a:p>
            </p:txBody>
          </p:sp>
          <p:sp>
            <p:nvSpPr>
              <p:cNvPr id="91159" name="Line 23"/>
              <p:cNvSpPr>
                <a:spLocks noChangeShapeType="1"/>
              </p:cNvSpPr>
              <p:nvPr/>
            </p:nvSpPr>
            <p:spPr bwMode="auto">
              <a:xfrm flipH="1">
                <a:off x="650" y="3137"/>
                <a:ext cx="43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60" name="Rectangle 24"/>
              <p:cNvSpPr>
                <a:spLocks noChangeArrowheads="1"/>
              </p:cNvSpPr>
              <p:nvPr/>
            </p:nvSpPr>
            <p:spPr bwMode="auto">
              <a:xfrm>
                <a:off x="528" y="3063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chemeClr val="bg1"/>
                    </a:solidFill>
                    <a:latin typeface="Arial" pitchFamily="4" charset="0"/>
                  </a:rPr>
                  <a:t>1</a:t>
                </a:r>
                <a:endParaRPr lang="it-IT" sz="2400">
                  <a:solidFill>
                    <a:schemeClr val="bg1"/>
                  </a:solidFill>
                  <a:latin typeface="Times New Roman" pitchFamily="4" charset="0"/>
                </a:endParaRPr>
              </a:p>
            </p:txBody>
          </p:sp>
          <p:sp>
            <p:nvSpPr>
              <p:cNvPr id="91161" name="Line 25"/>
              <p:cNvSpPr>
                <a:spLocks noChangeShapeType="1"/>
              </p:cNvSpPr>
              <p:nvPr/>
            </p:nvSpPr>
            <p:spPr bwMode="auto">
              <a:xfrm flipH="1">
                <a:off x="650" y="2906"/>
                <a:ext cx="43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62" name="Rectangle 26"/>
              <p:cNvSpPr>
                <a:spLocks noChangeArrowheads="1"/>
              </p:cNvSpPr>
              <p:nvPr/>
            </p:nvSpPr>
            <p:spPr bwMode="auto">
              <a:xfrm>
                <a:off x="528" y="2832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chemeClr val="bg1"/>
                    </a:solidFill>
                    <a:latin typeface="Arial" pitchFamily="4" charset="0"/>
                  </a:rPr>
                  <a:t>2</a:t>
                </a:r>
                <a:endParaRPr lang="it-IT" sz="2400">
                  <a:solidFill>
                    <a:schemeClr val="bg1"/>
                  </a:solidFill>
                  <a:latin typeface="Times New Roman" pitchFamily="4" charset="0"/>
                </a:endParaRPr>
              </a:p>
            </p:txBody>
          </p:sp>
          <p:sp>
            <p:nvSpPr>
              <p:cNvPr id="91163" name="Line 27"/>
              <p:cNvSpPr>
                <a:spLocks noChangeShapeType="1"/>
              </p:cNvSpPr>
              <p:nvPr/>
            </p:nvSpPr>
            <p:spPr bwMode="auto">
              <a:xfrm flipH="1">
                <a:off x="650" y="2675"/>
                <a:ext cx="43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64" name="Rectangle 28"/>
              <p:cNvSpPr>
                <a:spLocks noChangeArrowheads="1"/>
              </p:cNvSpPr>
              <p:nvPr/>
            </p:nvSpPr>
            <p:spPr bwMode="auto">
              <a:xfrm>
                <a:off x="528" y="2601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chemeClr val="bg1"/>
                    </a:solidFill>
                    <a:latin typeface="Arial" pitchFamily="4" charset="0"/>
                  </a:rPr>
                  <a:t>3</a:t>
                </a:r>
                <a:endParaRPr lang="it-IT" sz="2400">
                  <a:solidFill>
                    <a:schemeClr val="bg1"/>
                  </a:solidFill>
                  <a:latin typeface="Times New Roman" pitchFamily="4" charset="0"/>
                </a:endParaRPr>
              </a:p>
            </p:txBody>
          </p:sp>
          <p:sp>
            <p:nvSpPr>
              <p:cNvPr id="91165" name="Line 29"/>
              <p:cNvSpPr>
                <a:spLocks noChangeShapeType="1"/>
              </p:cNvSpPr>
              <p:nvPr/>
            </p:nvSpPr>
            <p:spPr bwMode="auto">
              <a:xfrm flipH="1">
                <a:off x="650" y="2444"/>
                <a:ext cx="43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66" name="Rectangle 30"/>
              <p:cNvSpPr>
                <a:spLocks noChangeArrowheads="1"/>
              </p:cNvSpPr>
              <p:nvPr/>
            </p:nvSpPr>
            <p:spPr bwMode="auto">
              <a:xfrm>
                <a:off x="528" y="2370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chemeClr val="bg1"/>
                    </a:solidFill>
                    <a:latin typeface="Arial" pitchFamily="4" charset="0"/>
                  </a:rPr>
                  <a:t>4</a:t>
                </a:r>
                <a:endParaRPr lang="it-IT" sz="2400">
                  <a:solidFill>
                    <a:schemeClr val="bg1"/>
                  </a:solidFill>
                  <a:latin typeface="Times New Roman" pitchFamily="4" charset="0"/>
                </a:endParaRPr>
              </a:p>
            </p:txBody>
          </p:sp>
          <p:sp>
            <p:nvSpPr>
              <p:cNvPr id="91167" name="Line 31"/>
              <p:cNvSpPr>
                <a:spLocks noChangeShapeType="1"/>
              </p:cNvSpPr>
              <p:nvPr/>
            </p:nvSpPr>
            <p:spPr bwMode="auto">
              <a:xfrm flipH="1">
                <a:off x="650" y="2213"/>
                <a:ext cx="43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68" name="Rectangle 32"/>
              <p:cNvSpPr>
                <a:spLocks noChangeArrowheads="1"/>
              </p:cNvSpPr>
              <p:nvPr/>
            </p:nvSpPr>
            <p:spPr bwMode="auto">
              <a:xfrm>
                <a:off x="528" y="2139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chemeClr val="bg1"/>
                    </a:solidFill>
                    <a:latin typeface="Arial" pitchFamily="4" charset="0"/>
                  </a:rPr>
                  <a:t>5</a:t>
                </a:r>
                <a:endParaRPr lang="it-IT" sz="2400">
                  <a:solidFill>
                    <a:schemeClr val="bg1"/>
                  </a:solidFill>
                  <a:latin typeface="Times New Roman" pitchFamily="4" charset="0"/>
                </a:endParaRPr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/>
            </p:nvSpPr>
            <p:spPr bwMode="auto">
              <a:xfrm flipH="1">
                <a:off x="650" y="1982"/>
                <a:ext cx="43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70" name="Rectangle 34"/>
              <p:cNvSpPr>
                <a:spLocks noChangeArrowheads="1"/>
              </p:cNvSpPr>
              <p:nvPr/>
            </p:nvSpPr>
            <p:spPr bwMode="auto">
              <a:xfrm>
                <a:off x="528" y="1908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chemeClr val="bg1"/>
                    </a:solidFill>
                    <a:latin typeface="Arial" pitchFamily="4" charset="0"/>
                  </a:rPr>
                  <a:t>6</a:t>
                </a:r>
                <a:endParaRPr lang="it-IT" sz="2400">
                  <a:solidFill>
                    <a:schemeClr val="bg1"/>
                  </a:solidFill>
                  <a:latin typeface="Times New Roman" pitchFamily="4" charset="0"/>
                </a:endParaRPr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/>
            </p:nvSpPr>
            <p:spPr bwMode="auto">
              <a:xfrm flipH="1">
                <a:off x="650" y="1751"/>
                <a:ext cx="43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72" name="Rectangle 36"/>
              <p:cNvSpPr>
                <a:spLocks noChangeArrowheads="1"/>
              </p:cNvSpPr>
              <p:nvPr/>
            </p:nvSpPr>
            <p:spPr bwMode="auto">
              <a:xfrm>
                <a:off x="528" y="1677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chemeClr val="bg1"/>
                    </a:solidFill>
                    <a:latin typeface="Arial" pitchFamily="4" charset="0"/>
                  </a:rPr>
                  <a:t>7</a:t>
                </a:r>
                <a:endParaRPr lang="it-IT" sz="2400">
                  <a:solidFill>
                    <a:schemeClr val="bg1"/>
                  </a:solidFill>
                  <a:latin typeface="Times New Roman" pitchFamily="4" charset="0"/>
                </a:endParaRPr>
              </a:p>
            </p:txBody>
          </p:sp>
          <p:sp>
            <p:nvSpPr>
              <p:cNvPr id="91173" name="Line 37"/>
              <p:cNvSpPr>
                <a:spLocks noChangeShapeType="1"/>
              </p:cNvSpPr>
              <p:nvPr/>
            </p:nvSpPr>
            <p:spPr bwMode="auto">
              <a:xfrm flipH="1">
                <a:off x="650" y="1519"/>
                <a:ext cx="43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74" name="Rectangle 38"/>
              <p:cNvSpPr>
                <a:spLocks noChangeArrowheads="1"/>
              </p:cNvSpPr>
              <p:nvPr/>
            </p:nvSpPr>
            <p:spPr bwMode="auto">
              <a:xfrm>
                <a:off x="528" y="1445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chemeClr val="bg1"/>
                    </a:solidFill>
                    <a:latin typeface="Arial" pitchFamily="4" charset="0"/>
                  </a:rPr>
                  <a:t>8</a:t>
                </a:r>
                <a:endParaRPr lang="it-IT" sz="2400">
                  <a:solidFill>
                    <a:schemeClr val="bg1"/>
                  </a:solidFill>
                  <a:latin typeface="Times New Roman" pitchFamily="4" charset="0"/>
                </a:endParaRPr>
              </a:p>
            </p:txBody>
          </p:sp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232" y="1711"/>
                <a:ext cx="170" cy="1292"/>
                <a:chOff x="358" y="1741"/>
                <a:chExt cx="170" cy="1292"/>
              </a:xfrm>
            </p:grpSpPr>
            <p:sp>
              <p:nvSpPr>
                <p:cNvPr id="91176" name="Rectangle 40"/>
                <p:cNvSpPr>
                  <a:spLocks noChangeArrowheads="1"/>
                </p:cNvSpPr>
                <p:nvPr/>
              </p:nvSpPr>
              <p:spPr bwMode="auto">
                <a:xfrm rot="16200000">
                  <a:off x="-40" y="2469"/>
                  <a:ext cx="97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it-IT" sz="1600">
                      <a:solidFill>
                        <a:schemeClr val="bg1"/>
                      </a:solidFill>
                      <a:latin typeface="Arial" pitchFamily="4" charset="0"/>
                    </a:rPr>
                    <a:t>Concentrazione (</a:t>
                  </a:r>
                  <a:endParaRPr lang="it-IT" sz="1600">
                    <a:solidFill>
                      <a:schemeClr val="bg1"/>
                    </a:solidFill>
                    <a:latin typeface="Times New Roman" pitchFamily="4" charset="0"/>
                  </a:endParaRPr>
                </a:p>
              </p:txBody>
            </p:sp>
            <p:grpSp>
              <p:nvGrpSpPr>
                <p:cNvPr id="5" name="Group 41"/>
                <p:cNvGrpSpPr>
                  <a:grpSpLocks/>
                </p:cNvGrpSpPr>
                <p:nvPr/>
              </p:nvGrpSpPr>
              <p:grpSpPr bwMode="auto">
                <a:xfrm>
                  <a:off x="358" y="1741"/>
                  <a:ext cx="170" cy="309"/>
                  <a:chOff x="110" y="1489"/>
                  <a:chExt cx="170" cy="309"/>
                </a:xfrm>
              </p:grpSpPr>
              <p:sp>
                <p:nvSpPr>
                  <p:cNvPr id="91178" name="Rectangle 4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50" y="1684"/>
                    <a:ext cx="74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it-IT" sz="1600">
                        <a:solidFill>
                          <a:schemeClr val="bg1"/>
                        </a:solidFill>
                        <a:latin typeface="Symbol" pitchFamily="4" charset="2"/>
                      </a:rPr>
                      <a:t>m</a:t>
                    </a:r>
                    <a:endParaRPr lang="it-IT" sz="1600">
                      <a:solidFill>
                        <a:schemeClr val="bg1"/>
                      </a:solidFill>
                      <a:latin typeface="Times New Roman" pitchFamily="4" charset="0"/>
                    </a:endParaRPr>
                  </a:p>
                </p:txBody>
              </p:sp>
              <p:sp>
                <p:nvSpPr>
                  <p:cNvPr id="91179" name="Rectangle 4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92" y="1523"/>
                    <a:ext cx="22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it-IT" sz="1600">
                        <a:solidFill>
                          <a:schemeClr val="bg1"/>
                        </a:solidFill>
                        <a:latin typeface="Arial" pitchFamily="4" charset="0"/>
                      </a:rPr>
                      <a:t>g/g)</a:t>
                    </a:r>
                    <a:endParaRPr lang="it-IT" sz="1600">
                      <a:solidFill>
                        <a:schemeClr val="bg1"/>
                      </a:solidFill>
                      <a:latin typeface="Times New Roman" pitchFamily="4" charset="0"/>
                    </a:endParaRPr>
                  </a:p>
                </p:txBody>
              </p:sp>
            </p:grpSp>
          </p:grp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93" y="1575"/>
              <a:ext cx="2314" cy="2004"/>
              <a:chOff x="693" y="1575"/>
              <a:chExt cx="2314" cy="2004"/>
            </a:xfrm>
          </p:grpSpPr>
          <p:sp>
            <p:nvSpPr>
              <p:cNvPr id="91181" name="Rectangle 45"/>
              <p:cNvSpPr>
                <a:spLocks noChangeArrowheads="1"/>
              </p:cNvSpPr>
              <p:nvPr/>
            </p:nvSpPr>
            <p:spPr bwMode="auto">
              <a:xfrm>
                <a:off x="1618" y="3321"/>
                <a:ext cx="463" cy="47"/>
              </a:xfrm>
              <a:prstGeom prst="rect">
                <a:avLst/>
              </a:prstGeom>
              <a:solidFill>
                <a:srgbClr val="FF7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82" name="Line 46"/>
              <p:cNvSpPr>
                <a:spLocks noChangeShapeType="1"/>
              </p:cNvSpPr>
              <p:nvPr/>
            </p:nvSpPr>
            <p:spPr bwMode="auto">
              <a:xfrm>
                <a:off x="1618" y="3321"/>
                <a:ext cx="463" cy="1"/>
              </a:xfrm>
              <a:prstGeom prst="line">
                <a:avLst/>
              </a:prstGeom>
              <a:noFill/>
              <a:ln w="12700">
                <a:solidFill>
                  <a:srgbClr val="C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83" name="Line 47"/>
              <p:cNvSpPr>
                <a:spLocks noChangeShapeType="1"/>
              </p:cNvSpPr>
              <p:nvPr/>
            </p:nvSpPr>
            <p:spPr bwMode="auto">
              <a:xfrm flipH="1">
                <a:off x="1618" y="3321"/>
                <a:ext cx="463" cy="1"/>
              </a:xfrm>
              <a:prstGeom prst="line">
                <a:avLst/>
              </a:prstGeom>
              <a:noFill/>
              <a:ln w="12700">
                <a:solidFill>
                  <a:srgbClr val="C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84" name="Line 48"/>
              <p:cNvSpPr>
                <a:spLocks noChangeShapeType="1"/>
              </p:cNvSpPr>
              <p:nvPr/>
            </p:nvSpPr>
            <p:spPr bwMode="auto">
              <a:xfrm flipV="1">
                <a:off x="2081" y="3321"/>
                <a:ext cx="1" cy="47"/>
              </a:xfrm>
              <a:prstGeom prst="line">
                <a:avLst/>
              </a:prstGeom>
              <a:noFill/>
              <a:ln w="12700">
                <a:solidFill>
                  <a:srgbClr val="C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85" name="Line 49"/>
              <p:cNvSpPr>
                <a:spLocks noChangeShapeType="1"/>
              </p:cNvSpPr>
              <p:nvPr/>
            </p:nvSpPr>
            <p:spPr bwMode="auto">
              <a:xfrm>
                <a:off x="2081" y="3321"/>
                <a:ext cx="1" cy="47"/>
              </a:xfrm>
              <a:prstGeom prst="line">
                <a:avLst/>
              </a:prstGeom>
              <a:noFill/>
              <a:ln w="12700">
                <a:solidFill>
                  <a:srgbClr val="C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86" name="Line 50"/>
              <p:cNvSpPr>
                <a:spLocks noChangeShapeType="1"/>
              </p:cNvSpPr>
              <p:nvPr/>
            </p:nvSpPr>
            <p:spPr bwMode="auto">
              <a:xfrm>
                <a:off x="1618" y="3368"/>
                <a:ext cx="463" cy="1"/>
              </a:xfrm>
              <a:prstGeom prst="line">
                <a:avLst/>
              </a:prstGeom>
              <a:noFill/>
              <a:ln w="12700">
                <a:solidFill>
                  <a:srgbClr val="C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87" name="Line 51"/>
              <p:cNvSpPr>
                <a:spLocks noChangeShapeType="1"/>
              </p:cNvSpPr>
              <p:nvPr/>
            </p:nvSpPr>
            <p:spPr bwMode="auto">
              <a:xfrm flipH="1">
                <a:off x="1618" y="3368"/>
                <a:ext cx="463" cy="1"/>
              </a:xfrm>
              <a:prstGeom prst="line">
                <a:avLst/>
              </a:prstGeom>
              <a:noFill/>
              <a:ln w="12700">
                <a:solidFill>
                  <a:srgbClr val="C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88" name="Line 52"/>
              <p:cNvSpPr>
                <a:spLocks noChangeShapeType="1"/>
              </p:cNvSpPr>
              <p:nvPr/>
            </p:nvSpPr>
            <p:spPr bwMode="auto">
              <a:xfrm>
                <a:off x="1734" y="3202"/>
                <a:ext cx="233" cy="1"/>
              </a:xfrm>
              <a:prstGeom prst="line">
                <a:avLst/>
              </a:prstGeom>
              <a:noFill/>
              <a:ln w="12700">
                <a:solidFill>
                  <a:srgbClr val="C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89" name="Line 53"/>
              <p:cNvSpPr>
                <a:spLocks noChangeShapeType="1"/>
              </p:cNvSpPr>
              <p:nvPr/>
            </p:nvSpPr>
            <p:spPr bwMode="auto">
              <a:xfrm>
                <a:off x="1040" y="1575"/>
                <a:ext cx="232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90" name="Line 54"/>
              <p:cNvSpPr>
                <a:spLocks noChangeShapeType="1"/>
              </p:cNvSpPr>
              <p:nvPr/>
            </p:nvSpPr>
            <p:spPr bwMode="auto">
              <a:xfrm>
                <a:off x="1155" y="1575"/>
                <a:ext cx="1" cy="692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91" name="Line 55"/>
              <p:cNvSpPr>
                <a:spLocks noChangeShapeType="1"/>
              </p:cNvSpPr>
              <p:nvPr/>
            </p:nvSpPr>
            <p:spPr bwMode="auto">
              <a:xfrm>
                <a:off x="693" y="3368"/>
                <a:ext cx="2314" cy="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92" name="Rectangle 56"/>
              <p:cNvSpPr>
                <a:spLocks noChangeArrowheads="1"/>
              </p:cNvSpPr>
              <p:nvPr/>
            </p:nvSpPr>
            <p:spPr bwMode="auto">
              <a:xfrm>
                <a:off x="1531" y="3425"/>
                <a:ext cx="66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rgbClr val="FFFF00"/>
                    </a:solidFill>
                    <a:latin typeface="Arial" pitchFamily="4" charset="0"/>
                  </a:rPr>
                  <a:t>Tobramycin</a:t>
                </a:r>
                <a:endParaRPr lang="it-IT" sz="2400">
                  <a:solidFill>
                    <a:srgbClr val="FFFF00"/>
                  </a:solidFill>
                  <a:latin typeface="Times New Roman" pitchFamily="4" charset="0"/>
                </a:endParaRPr>
              </a:p>
            </p:txBody>
          </p:sp>
          <p:sp>
            <p:nvSpPr>
              <p:cNvPr id="91193" name="Line 57"/>
              <p:cNvSpPr>
                <a:spLocks noChangeShapeType="1"/>
              </p:cNvSpPr>
              <p:nvPr/>
            </p:nvSpPr>
            <p:spPr bwMode="auto">
              <a:xfrm flipV="1">
                <a:off x="1618" y="3321"/>
                <a:ext cx="1" cy="47"/>
              </a:xfrm>
              <a:prstGeom prst="line">
                <a:avLst/>
              </a:prstGeom>
              <a:noFill/>
              <a:ln w="12700">
                <a:solidFill>
                  <a:srgbClr val="C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94" name="Line 58"/>
              <p:cNvSpPr>
                <a:spLocks noChangeShapeType="1"/>
              </p:cNvSpPr>
              <p:nvPr/>
            </p:nvSpPr>
            <p:spPr bwMode="auto">
              <a:xfrm>
                <a:off x="1618" y="3321"/>
                <a:ext cx="1" cy="47"/>
              </a:xfrm>
              <a:prstGeom prst="line">
                <a:avLst/>
              </a:prstGeom>
              <a:noFill/>
              <a:ln w="12700">
                <a:solidFill>
                  <a:srgbClr val="C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95" name="Rectangle 59"/>
              <p:cNvSpPr>
                <a:spLocks noChangeArrowheads="1"/>
              </p:cNvSpPr>
              <p:nvPr/>
            </p:nvSpPr>
            <p:spPr bwMode="auto">
              <a:xfrm>
                <a:off x="932" y="2260"/>
                <a:ext cx="463" cy="1101"/>
              </a:xfrm>
              <a:prstGeom prst="rect">
                <a:avLst/>
              </a:prstGeom>
              <a:solidFill>
                <a:srgbClr val="99CCFF">
                  <a:alpha val="84000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96" name="Rectangle 60"/>
              <p:cNvSpPr>
                <a:spLocks noChangeArrowheads="1"/>
              </p:cNvSpPr>
              <p:nvPr/>
            </p:nvSpPr>
            <p:spPr bwMode="auto">
              <a:xfrm>
                <a:off x="870" y="3425"/>
                <a:ext cx="55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>
                    <a:solidFill>
                      <a:srgbClr val="FFFF00"/>
                    </a:solidFill>
                    <a:latin typeface="Arial" pitchFamily="4" charset="0"/>
                  </a:rPr>
                  <a:t>Netilmicin</a:t>
                </a:r>
                <a:endParaRPr lang="it-IT" sz="2400">
                  <a:solidFill>
                    <a:srgbClr val="FFFF00"/>
                  </a:solidFill>
                  <a:latin typeface="Times New Roman" pitchFamily="4" charset="0"/>
                </a:endParaRPr>
              </a:p>
            </p:txBody>
          </p:sp>
        </p:grpSp>
        <p:sp>
          <p:nvSpPr>
            <p:cNvPr id="91197" name="Line 61"/>
            <p:cNvSpPr>
              <a:spLocks noChangeShapeType="1"/>
            </p:cNvSpPr>
            <p:nvPr/>
          </p:nvSpPr>
          <p:spPr bwMode="auto">
            <a:xfrm>
              <a:off x="924" y="3368"/>
              <a:ext cx="463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198" name="Line 62"/>
            <p:cNvSpPr>
              <a:spLocks noChangeShapeType="1"/>
            </p:cNvSpPr>
            <p:nvPr/>
          </p:nvSpPr>
          <p:spPr bwMode="auto">
            <a:xfrm flipH="1">
              <a:off x="924" y="3368"/>
              <a:ext cx="463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91199" name="Oval 63"/>
          <p:cNvSpPr>
            <a:spLocks noChangeArrowheads="1"/>
          </p:cNvSpPr>
          <p:nvPr/>
        </p:nvSpPr>
        <p:spPr bwMode="auto">
          <a:xfrm>
            <a:off x="1574800" y="5127625"/>
            <a:ext cx="117475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1200" name="Line 64"/>
          <p:cNvSpPr>
            <a:spLocks noChangeShapeType="1"/>
          </p:cNvSpPr>
          <p:nvPr/>
        </p:nvSpPr>
        <p:spPr bwMode="auto">
          <a:xfrm flipH="1">
            <a:off x="2124075" y="3357563"/>
            <a:ext cx="1670050" cy="17716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2000250" y="5178425"/>
            <a:ext cx="131763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5580063" y="2205038"/>
            <a:ext cx="3095625" cy="1857375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1203" name="Text Box 67"/>
          <p:cNvSpPr txBox="1">
            <a:spLocks noChangeArrowheads="1"/>
          </p:cNvSpPr>
          <p:nvPr/>
        </p:nvSpPr>
        <p:spPr bwMode="auto">
          <a:xfrm>
            <a:off x="2411413" y="227647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4" charset="0"/>
              </a:rPr>
              <a:t>S. aureus</a:t>
            </a:r>
          </a:p>
        </p:txBody>
      </p:sp>
      <p:sp>
        <p:nvSpPr>
          <p:cNvPr id="91204" name="Line 68"/>
          <p:cNvSpPr>
            <a:spLocks noChangeShapeType="1"/>
          </p:cNvSpPr>
          <p:nvPr/>
        </p:nvSpPr>
        <p:spPr bwMode="auto">
          <a:xfrm flipH="1">
            <a:off x="1619250" y="2636838"/>
            <a:ext cx="1090613" cy="23510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  <a:latin typeface="Arial Black"/>
                <a:cs typeface="Arial Black"/>
              </a:rPr>
              <a:t>Conclusioni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rgbClr val="000000"/>
                </a:solidFill>
                <a:latin typeface="Arial Black"/>
                <a:cs typeface="Arial Black"/>
              </a:rPr>
              <a:t>Scelta dell’antibiotico più attivo/efficace/</a:t>
            </a:r>
            <a:r>
              <a:rPr lang="it-IT" dirty="0" smtClean="0">
                <a:solidFill>
                  <a:srgbClr val="000000"/>
                </a:solidFill>
                <a:latin typeface="Arial Black"/>
                <a:cs typeface="Arial Black"/>
              </a:rPr>
              <a:t>biodisponibile</a:t>
            </a:r>
          </a:p>
          <a:p>
            <a:endParaRPr lang="it-IT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Arial Black"/>
                <a:cs typeface="Arial Black"/>
              </a:rPr>
              <a:t>Cortisone: nelle formulazioni saggiate in vitro, ne migliora le caratteristiche</a:t>
            </a:r>
          </a:p>
          <a:p>
            <a:endParaRPr lang="it-IT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it-IT" dirty="0">
                <a:solidFill>
                  <a:srgbClr val="000000"/>
                </a:solidFill>
                <a:latin typeface="Arial Black"/>
                <a:cs typeface="Arial Black"/>
              </a:rPr>
              <a:t>Controllo delle sensibilità dei principali patogeni</a:t>
            </a:r>
          </a:p>
          <a:p>
            <a:endParaRPr lang="it-IT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it-IT" dirty="0">
                <a:solidFill>
                  <a:srgbClr val="000000"/>
                </a:solidFill>
                <a:latin typeface="Arial Black"/>
                <a:cs typeface="Arial Black"/>
              </a:rPr>
              <a:t>Collaborazione tra il microbiologo e il clinico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it-IT" sz="3200" b="1" dirty="0" err="1">
                <a:latin typeface="Arial Black"/>
                <a:cs typeface="Arial Black"/>
              </a:rPr>
              <a:t>Defining</a:t>
            </a:r>
            <a:r>
              <a:rPr lang="it-IT" sz="3200" b="1" dirty="0">
                <a:latin typeface="Arial Black"/>
                <a:cs typeface="Arial Black"/>
              </a:rPr>
              <a:t> the </a:t>
            </a:r>
            <a:r>
              <a:rPr lang="it-IT" sz="3200" b="1" dirty="0" err="1">
                <a:latin typeface="Arial Black"/>
                <a:cs typeface="Arial Black"/>
              </a:rPr>
              <a:t>normal</a:t>
            </a:r>
            <a:r>
              <a:rPr lang="it-IT" sz="3200" b="1" dirty="0">
                <a:latin typeface="Arial Black"/>
                <a:cs typeface="Arial Black"/>
              </a:rPr>
              <a:t> "</a:t>
            </a:r>
            <a:r>
              <a:rPr lang="it-IT" sz="3200" b="1" dirty="0" err="1">
                <a:latin typeface="Arial Black"/>
                <a:cs typeface="Arial Black"/>
              </a:rPr>
              <a:t>core</a:t>
            </a:r>
            <a:r>
              <a:rPr lang="it-IT" sz="3200" b="1" dirty="0">
                <a:latin typeface="Arial Black"/>
                <a:cs typeface="Arial Black"/>
              </a:rPr>
              <a:t> </a:t>
            </a:r>
            <a:r>
              <a:rPr lang="it-IT" sz="3200" b="1" dirty="0" err="1">
                <a:latin typeface="Arial Black"/>
                <a:cs typeface="Arial Black"/>
              </a:rPr>
              <a:t>microbiome</a:t>
            </a:r>
            <a:r>
              <a:rPr lang="it-IT" sz="3200" b="1" dirty="0">
                <a:latin typeface="Arial Black"/>
                <a:cs typeface="Arial Black"/>
              </a:rPr>
              <a:t>" </a:t>
            </a:r>
            <a:r>
              <a:rPr lang="it-IT" sz="3200" b="1" dirty="0" err="1">
                <a:latin typeface="Arial Black"/>
                <a:cs typeface="Arial Black"/>
              </a:rPr>
              <a:t>of</a:t>
            </a:r>
            <a:r>
              <a:rPr lang="it-IT" sz="3200" b="1" dirty="0">
                <a:latin typeface="Arial Black"/>
                <a:cs typeface="Arial Black"/>
              </a:rPr>
              <a:t> </a:t>
            </a:r>
            <a:r>
              <a:rPr lang="it-IT" sz="3200" b="1" dirty="0" err="1">
                <a:latin typeface="Arial Black"/>
                <a:cs typeface="Arial Black"/>
              </a:rPr>
              <a:t>conjunctival</a:t>
            </a:r>
            <a:r>
              <a:rPr lang="it-IT" sz="3200" b="1" dirty="0">
                <a:latin typeface="Arial Black"/>
                <a:cs typeface="Arial Black"/>
              </a:rPr>
              <a:t> </a:t>
            </a:r>
            <a:r>
              <a:rPr lang="it-IT" sz="3200" b="1" dirty="0" err="1">
                <a:latin typeface="Arial Black"/>
                <a:cs typeface="Arial Black"/>
              </a:rPr>
              <a:t>microbial</a:t>
            </a:r>
            <a:r>
              <a:rPr lang="it-IT" sz="3200" b="1" dirty="0">
                <a:latin typeface="Arial Black"/>
                <a:cs typeface="Arial Black"/>
              </a:rPr>
              <a:t> </a:t>
            </a:r>
            <a:r>
              <a:rPr lang="it-IT" sz="3200" b="1" dirty="0" err="1">
                <a:latin typeface="Arial Black"/>
                <a:cs typeface="Arial Black"/>
              </a:rPr>
              <a:t>communities</a:t>
            </a:r>
            <a:r>
              <a:rPr lang="it-IT" sz="3200" b="1" dirty="0">
                <a:latin typeface="Arial Black"/>
                <a:cs typeface="Arial Black"/>
              </a:rPr>
              <a:t>.</a:t>
            </a:r>
            <a:endParaRPr lang="it-IT" sz="3200" dirty="0">
              <a:latin typeface="Arial Black"/>
              <a:cs typeface="Arial Black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sz="2400" dirty="0" smtClean="0">
              <a:latin typeface="Arial Narrow"/>
              <a:cs typeface="Arial Narrow"/>
            </a:endParaRPr>
          </a:p>
          <a:p>
            <a:endParaRPr lang="it-IT" sz="2400" dirty="0" smtClean="0">
              <a:latin typeface="Arial Narrow"/>
              <a:cs typeface="Arial Narrow"/>
            </a:endParaRPr>
          </a:p>
          <a:p>
            <a:r>
              <a:rPr lang="it-IT" sz="2400" dirty="0" smtClean="0">
                <a:latin typeface="Arial Narrow"/>
                <a:cs typeface="Arial Narrow"/>
              </a:rPr>
              <a:t>The </a:t>
            </a:r>
            <a:r>
              <a:rPr lang="it-IT" sz="2400" dirty="0" err="1">
                <a:latin typeface="Arial Narrow"/>
                <a:cs typeface="Arial Narrow"/>
              </a:rPr>
              <a:t>number</a:t>
            </a:r>
            <a:r>
              <a:rPr lang="it-IT" sz="2400" dirty="0">
                <a:latin typeface="Arial Narrow"/>
                <a:cs typeface="Arial Narrow"/>
              </a:rPr>
              <a:t> </a:t>
            </a:r>
            <a:r>
              <a:rPr lang="it-IT" sz="2400" dirty="0" err="1">
                <a:latin typeface="Arial Narrow"/>
                <a:cs typeface="Arial Narrow"/>
              </a:rPr>
              <a:t>of</a:t>
            </a:r>
            <a:r>
              <a:rPr lang="it-IT" sz="2400" dirty="0">
                <a:latin typeface="Arial Narrow"/>
                <a:cs typeface="Arial Narrow"/>
              </a:rPr>
              <a:t> the </a:t>
            </a:r>
            <a:r>
              <a:rPr lang="it-IT" sz="2400" dirty="0" err="1">
                <a:latin typeface="Arial Narrow"/>
                <a:cs typeface="Arial Narrow"/>
              </a:rPr>
              <a:t>species</a:t>
            </a:r>
            <a:r>
              <a:rPr lang="it-IT" sz="2400" dirty="0">
                <a:latin typeface="Arial Narrow"/>
                <a:cs typeface="Arial Narrow"/>
              </a:rPr>
              <a:t> </a:t>
            </a:r>
            <a:r>
              <a:rPr lang="it-IT" sz="2400" dirty="0" err="1">
                <a:latin typeface="Arial Narrow"/>
                <a:cs typeface="Arial Narrow"/>
              </a:rPr>
              <a:t>OTUs</a:t>
            </a:r>
            <a:r>
              <a:rPr lang="it-IT" sz="2400" dirty="0">
                <a:latin typeface="Arial Narrow"/>
                <a:cs typeface="Arial Narrow"/>
              </a:rPr>
              <a:t> </a:t>
            </a:r>
            <a:r>
              <a:rPr lang="it-IT" sz="2400" dirty="0" err="1">
                <a:latin typeface="Arial Narrow"/>
                <a:cs typeface="Arial Narrow"/>
              </a:rPr>
              <a:t>ranged</a:t>
            </a:r>
            <a:r>
              <a:rPr lang="it-IT" sz="2400" dirty="0">
                <a:latin typeface="Arial Narrow"/>
                <a:cs typeface="Arial Narrow"/>
              </a:rPr>
              <a:t> </a:t>
            </a:r>
            <a:r>
              <a:rPr lang="it-IT" sz="2400" dirty="0" err="1">
                <a:latin typeface="Arial Narrow"/>
                <a:cs typeface="Arial Narrow"/>
              </a:rPr>
              <a:t>from</a:t>
            </a:r>
            <a:r>
              <a:rPr lang="it-IT" sz="2400" dirty="0">
                <a:latin typeface="Arial Narrow"/>
                <a:cs typeface="Arial Narrow"/>
              </a:rPr>
              <a:t> 159 </a:t>
            </a:r>
            <a:r>
              <a:rPr lang="it-IT" sz="2400" dirty="0" err="1">
                <a:latin typeface="Arial Narrow"/>
                <a:cs typeface="Arial Narrow"/>
              </a:rPr>
              <a:t>to</a:t>
            </a:r>
            <a:r>
              <a:rPr lang="it-IT" sz="2400" dirty="0">
                <a:latin typeface="Arial Narrow"/>
                <a:cs typeface="Arial Narrow"/>
              </a:rPr>
              <a:t> 2042, </a:t>
            </a:r>
            <a:r>
              <a:rPr lang="it-IT" sz="2400" dirty="0" err="1">
                <a:latin typeface="Arial Narrow"/>
                <a:cs typeface="Arial Narrow"/>
              </a:rPr>
              <a:t>indicating</a:t>
            </a:r>
            <a:r>
              <a:rPr lang="it-IT" sz="2400" dirty="0">
                <a:latin typeface="Arial Narrow"/>
                <a:cs typeface="Arial Narrow"/>
              </a:rPr>
              <a:t> a high </a:t>
            </a:r>
            <a:r>
              <a:rPr lang="it-IT" sz="2400" dirty="0" err="1">
                <a:latin typeface="Arial Narrow"/>
                <a:cs typeface="Arial Narrow"/>
              </a:rPr>
              <a:t>microbial</a:t>
            </a:r>
            <a:r>
              <a:rPr lang="it-IT" sz="2400" dirty="0">
                <a:latin typeface="Arial Narrow"/>
                <a:cs typeface="Arial Narrow"/>
              </a:rPr>
              <a:t> </a:t>
            </a:r>
            <a:r>
              <a:rPr lang="it-IT" sz="2400" dirty="0" err="1">
                <a:latin typeface="Arial Narrow"/>
                <a:cs typeface="Arial Narrow"/>
              </a:rPr>
              <a:t>diversity</a:t>
            </a:r>
            <a:r>
              <a:rPr lang="it-IT" sz="2400" dirty="0">
                <a:latin typeface="Arial Narrow"/>
                <a:cs typeface="Arial Narrow"/>
              </a:rPr>
              <a:t>.</a:t>
            </a:r>
            <a:r>
              <a:rPr lang="it-IT" sz="2400" dirty="0" smtClean="0">
                <a:latin typeface="Arial Narrow"/>
                <a:cs typeface="Arial Narrow"/>
              </a:rPr>
              <a:t> </a:t>
            </a:r>
          </a:p>
          <a:p>
            <a:r>
              <a:rPr lang="it-IT" sz="2400" dirty="0" smtClean="0">
                <a:latin typeface="Arial Narrow"/>
                <a:cs typeface="Arial Narrow"/>
              </a:rPr>
              <a:t>The </a:t>
            </a:r>
            <a:r>
              <a:rPr lang="it-IT" sz="2400" dirty="0" err="1">
                <a:latin typeface="Arial Narrow"/>
                <a:cs typeface="Arial Narrow"/>
              </a:rPr>
              <a:t>combined</a:t>
            </a:r>
            <a:r>
              <a:rPr lang="it-IT" sz="2400" dirty="0">
                <a:latin typeface="Arial Narrow"/>
                <a:cs typeface="Arial Narrow"/>
              </a:rPr>
              <a:t> </a:t>
            </a:r>
            <a:r>
              <a:rPr lang="it-IT" sz="2400" dirty="0" err="1">
                <a:latin typeface="Arial Narrow"/>
                <a:cs typeface="Arial Narrow"/>
              </a:rPr>
              <a:t>bacterial</a:t>
            </a:r>
            <a:r>
              <a:rPr lang="it-IT" sz="2400" dirty="0">
                <a:latin typeface="Arial Narrow"/>
                <a:cs typeface="Arial Narrow"/>
              </a:rPr>
              <a:t> community </a:t>
            </a:r>
            <a:r>
              <a:rPr lang="it-IT" sz="2400" dirty="0" err="1">
                <a:latin typeface="Arial Narrow"/>
                <a:cs typeface="Arial Narrow"/>
              </a:rPr>
              <a:t>was</a:t>
            </a:r>
            <a:r>
              <a:rPr lang="it-IT" sz="2400" dirty="0">
                <a:latin typeface="Arial Narrow"/>
                <a:cs typeface="Arial Narrow"/>
              </a:rPr>
              <a:t> </a:t>
            </a:r>
            <a:r>
              <a:rPr lang="it-IT" sz="2400" dirty="0" err="1">
                <a:latin typeface="Arial Narrow"/>
                <a:cs typeface="Arial Narrow"/>
              </a:rPr>
              <a:t>classified</a:t>
            </a:r>
            <a:r>
              <a:rPr lang="it-IT" sz="2400" dirty="0">
                <a:latin typeface="Arial Narrow"/>
                <a:cs typeface="Arial Narrow"/>
              </a:rPr>
              <a:t> </a:t>
            </a:r>
            <a:r>
              <a:rPr lang="it-IT" sz="2400" dirty="0" err="1">
                <a:latin typeface="Arial Narrow"/>
                <a:cs typeface="Arial Narrow"/>
              </a:rPr>
              <a:t>into</a:t>
            </a:r>
            <a:r>
              <a:rPr lang="it-IT" sz="2400" dirty="0">
                <a:latin typeface="Arial Narrow"/>
                <a:cs typeface="Arial Narrow"/>
              </a:rPr>
              <a:t> 25 </a:t>
            </a:r>
            <a:r>
              <a:rPr lang="it-IT" sz="2400" dirty="0" err="1">
                <a:latin typeface="Arial Narrow"/>
                <a:cs typeface="Arial Narrow"/>
              </a:rPr>
              <a:t>phyla</a:t>
            </a:r>
            <a:r>
              <a:rPr lang="it-IT" sz="2400" dirty="0">
                <a:latin typeface="Arial Narrow"/>
                <a:cs typeface="Arial Narrow"/>
              </a:rPr>
              <a:t> and 526 </a:t>
            </a:r>
            <a:r>
              <a:rPr lang="it-IT" sz="2400" dirty="0" err="1">
                <a:latin typeface="Arial Narrow"/>
                <a:cs typeface="Arial Narrow"/>
              </a:rPr>
              <a:t>distinct</a:t>
            </a:r>
            <a:r>
              <a:rPr lang="it-IT" sz="2400" dirty="0">
                <a:latin typeface="Arial Narrow"/>
                <a:cs typeface="Arial Narrow"/>
              </a:rPr>
              <a:t> genera.</a:t>
            </a:r>
            <a:r>
              <a:rPr lang="it-IT" sz="2400" dirty="0" smtClean="0">
                <a:latin typeface="Arial Narrow"/>
                <a:cs typeface="Arial Narrow"/>
              </a:rPr>
              <a:t> </a:t>
            </a:r>
          </a:p>
          <a:p>
            <a:r>
              <a:rPr lang="it-IT" sz="2400" u="sng" dirty="0" smtClean="0">
                <a:latin typeface="Arial Narrow"/>
                <a:cs typeface="Arial Narrow"/>
              </a:rPr>
              <a:t>At </a:t>
            </a:r>
            <a:r>
              <a:rPr lang="it-IT" sz="2400" u="sng" dirty="0">
                <a:latin typeface="Arial Narrow"/>
                <a:cs typeface="Arial Narrow"/>
              </a:rPr>
              <a:t>the </a:t>
            </a:r>
            <a:r>
              <a:rPr lang="it-IT" sz="2400" u="sng" dirty="0" err="1">
                <a:latin typeface="Arial Narrow"/>
                <a:cs typeface="Arial Narrow"/>
              </a:rPr>
              <a:t>genus</a:t>
            </a:r>
            <a:r>
              <a:rPr lang="it-IT" sz="2400" u="sng" dirty="0">
                <a:latin typeface="Arial Narrow"/>
                <a:cs typeface="Arial Narrow"/>
              </a:rPr>
              <a:t> </a:t>
            </a:r>
            <a:r>
              <a:rPr lang="it-IT" sz="2400" u="sng" dirty="0" err="1">
                <a:latin typeface="Arial Narrow"/>
                <a:cs typeface="Arial Narrow"/>
              </a:rPr>
              <a:t>level</a:t>
            </a:r>
            <a:r>
              <a:rPr lang="it-IT" sz="2400" u="sng" dirty="0">
                <a:latin typeface="Arial Narrow"/>
                <a:cs typeface="Arial Narrow"/>
              </a:rPr>
              <a:t>, </a:t>
            </a:r>
            <a:r>
              <a:rPr lang="it-IT" sz="2400" u="sng" dirty="0" err="1">
                <a:latin typeface="Arial Narrow"/>
                <a:cs typeface="Arial Narrow"/>
              </a:rPr>
              <a:t>Corynebacterium</a:t>
            </a:r>
            <a:r>
              <a:rPr lang="it-IT" sz="2400" u="sng" dirty="0">
                <a:latin typeface="Arial Narrow"/>
                <a:cs typeface="Arial Narrow"/>
              </a:rPr>
              <a:t> (28.22%), </a:t>
            </a:r>
            <a:r>
              <a:rPr lang="it-IT" sz="2400" u="sng" dirty="0" err="1">
                <a:latin typeface="Arial Narrow"/>
                <a:cs typeface="Arial Narrow"/>
              </a:rPr>
              <a:t>Pseudomonas</a:t>
            </a:r>
            <a:r>
              <a:rPr lang="it-IT" sz="2400" u="sng" dirty="0">
                <a:latin typeface="Arial Narrow"/>
                <a:cs typeface="Arial Narrow"/>
              </a:rPr>
              <a:t> (26.75%), </a:t>
            </a:r>
            <a:r>
              <a:rPr lang="it-IT" sz="2400" u="sng" dirty="0" err="1">
                <a:latin typeface="Arial Narrow"/>
                <a:cs typeface="Arial Narrow"/>
              </a:rPr>
              <a:t>Staphylococcus</a:t>
            </a:r>
            <a:r>
              <a:rPr lang="it-IT" sz="2400" u="sng" dirty="0">
                <a:latin typeface="Arial Narrow"/>
                <a:cs typeface="Arial Narrow"/>
              </a:rPr>
              <a:t> (5.28%), </a:t>
            </a:r>
            <a:r>
              <a:rPr lang="it-IT" sz="2400" u="sng" dirty="0" err="1">
                <a:latin typeface="Arial Narrow"/>
                <a:cs typeface="Arial Narrow"/>
              </a:rPr>
              <a:t>Acinetobacter</a:t>
            </a:r>
            <a:r>
              <a:rPr lang="it-IT" sz="2400" u="sng" dirty="0">
                <a:latin typeface="Arial Narrow"/>
                <a:cs typeface="Arial Narrow"/>
              </a:rPr>
              <a:t> (4.74%), </a:t>
            </a:r>
            <a:r>
              <a:rPr lang="it-IT" sz="2400" u="sng" dirty="0" err="1">
                <a:latin typeface="Arial Narrow"/>
                <a:cs typeface="Arial Narrow"/>
              </a:rPr>
              <a:t>Streptococcus</a:t>
            </a:r>
            <a:r>
              <a:rPr lang="it-IT" sz="2400" u="sng" dirty="0">
                <a:latin typeface="Arial Narrow"/>
                <a:cs typeface="Arial Narrow"/>
              </a:rPr>
              <a:t> (2.85%), </a:t>
            </a:r>
            <a:r>
              <a:rPr lang="it-IT" sz="2400" u="sng" dirty="0" err="1">
                <a:latin typeface="Arial Narrow"/>
                <a:cs typeface="Arial Narrow"/>
              </a:rPr>
              <a:t>Millisia</a:t>
            </a:r>
            <a:r>
              <a:rPr lang="it-IT" sz="2400" u="sng" dirty="0">
                <a:latin typeface="Arial Narrow"/>
                <a:cs typeface="Arial Narrow"/>
              </a:rPr>
              <a:t> (2.16%), </a:t>
            </a:r>
            <a:r>
              <a:rPr lang="it-IT" sz="2400" u="sng" dirty="0" err="1">
                <a:latin typeface="Arial Narrow"/>
                <a:cs typeface="Arial Narrow"/>
              </a:rPr>
              <a:t>Anaerococcus</a:t>
            </a:r>
            <a:r>
              <a:rPr lang="it-IT" sz="2400" u="sng" dirty="0">
                <a:latin typeface="Arial Narrow"/>
                <a:cs typeface="Arial Narrow"/>
              </a:rPr>
              <a:t> (1.86%), </a:t>
            </a:r>
            <a:r>
              <a:rPr lang="it-IT" sz="2400" u="sng" dirty="0" err="1">
                <a:latin typeface="Arial Narrow"/>
                <a:cs typeface="Arial Narrow"/>
              </a:rPr>
              <a:t>Finegoldia</a:t>
            </a:r>
            <a:r>
              <a:rPr lang="it-IT" sz="2400" u="sng" dirty="0">
                <a:latin typeface="Arial Narrow"/>
                <a:cs typeface="Arial Narrow"/>
              </a:rPr>
              <a:t> (1.68%), </a:t>
            </a:r>
            <a:r>
              <a:rPr lang="it-IT" sz="2400" u="sng" dirty="0" err="1">
                <a:latin typeface="Arial Narrow"/>
                <a:cs typeface="Arial Narrow"/>
              </a:rPr>
              <a:t>Simonsiella</a:t>
            </a:r>
            <a:r>
              <a:rPr lang="it-IT" sz="2400" u="sng" dirty="0">
                <a:latin typeface="Arial Narrow"/>
                <a:cs typeface="Arial Narrow"/>
              </a:rPr>
              <a:t> (1.48%), and </a:t>
            </a:r>
            <a:r>
              <a:rPr lang="it-IT" sz="2400" u="sng" dirty="0" err="1">
                <a:latin typeface="Arial Narrow"/>
                <a:cs typeface="Arial Narrow"/>
              </a:rPr>
              <a:t>Veillonella</a:t>
            </a:r>
            <a:r>
              <a:rPr lang="it-IT" sz="2400" u="sng" dirty="0">
                <a:latin typeface="Arial Narrow"/>
                <a:cs typeface="Arial Narrow"/>
              </a:rPr>
              <a:t> (1.00%) </a:t>
            </a:r>
            <a:r>
              <a:rPr lang="it-IT" sz="2400" u="sng" dirty="0" err="1">
                <a:latin typeface="Arial Narrow"/>
                <a:cs typeface="Arial Narrow"/>
              </a:rPr>
              <a:t>accounted</a:t>
            </a:r>
            <a:r>
              <a:rPr lang="it-IT" sz="2400" u="sng" dirty="0">
                <a:latin typeface="Arial Narrow"/>
                <a:cs typeface="Arial Narrow"/>
              </a:rPr>
              <a:t> </a:t>
            </a:r>
            <a:r>
              <a:rPr lang="it-IT" sz="2400" u="sng" dirty="0" err="1">
                <a:latin typeface="Arial Narrow"/>
                <a:cs typeface="Arial Narrow"/>
              </a:rPr>
              <a:t>for</a:t>
            </a:r>
            <a:r>
              <a:rPr lang="it-IT" sz="2400" u="sng" dirty="0">
                <a:latin typeface="Arial Narrow"/>
                <a:cs typeface="Arial Narrow"/>
              </a:rPr>
              <a:t> </a:t>
            </a:r>
            <a:r>
              <a:rPr lang="it-IT" sz="2400" u="sng" dirty="0" err="1">
                <a:latin typeface="Arial Narrow"/>
                <a:cs typeface="Arial Narrow"/>
              </a:rPr>
              <a:t>over</a:t>
            </a:r>
            <a:r>
              <a:rPr lang="it-IT" sz="2400" u="sng" dirty="0">
                <a:latin typeface="Arial Narrow"/>
                <a:cs typeface="Arial Narrow"/>
              </a:rPr>
              <a:t> 76% </a:t>
            </a:r>
            <a:r>
              <a:rPr lang="it-IT" sz="2400" u="sng" dirty="0" err="1">
                <a:latin typeface="Arial Narrow"/>
                <a:cs typeface="Arial Narrow"/>
              </a:rPr>
              <a:t>of</a:t>
            </a:r>
            <a:r>
              <a:rPr lang="it-IT" sz="2400" u="sng" dirty="0">
                <a:latin typeface="Arial Narrow"/>
                <a:cs typeface="Arial Narrow"/>
              </a:rPr>
              <a:t> the </a:t>
            </a:r>
            <a:r>
              <a:rPr lang="it-IT" sz="2400" u="sng" dirty="0" err="1">
                <a:latin typeface="Arial Narrow"/>
                <a:cs typeface="Arial Narrow"/>
              </a:rPr>
              <a:t>microbial</a:t>
            </a:r>
            <a:r>
              <a:rPr lang="it-IT" sz="2400" u="sng" dirty="0">
                <a:latin typeface="Arial Narrow"/>
                <a:cs typeface="Arial Narrow"/>
              </a:rPr>
              <a:t> community, </a:t>
            </a:r>
            <a:r>
              <a:rPr lang="it-IT" sz="2400" u="sng" dirty="0" err="1">
                <a:latin typeface="Arial Narrow"/>
                <a:cs typeface="Arial Narrow"/>
              </a:rPr>
              <a:t>possibly</a:t>
            </a:r>
            <a:r>
              <a:rPr lang="it-IT" sz="2400" u="sng" dirty="0">
                <a:latin typeface="Arial Narrow"/>
                <a:cs typeface="Arial Narrow"/>
              </a:rPr>
              <a:t> </a:t>
            </a:r>
            <a:r>
              <a:rPr lang="it-IT" sz="2400" u="sng" dirty="0" err="1">
                <a:latin typeface="Arial Narrow"/>
                <a:cs typeface="Arial Narrow"/>
              </a:rPr>
              <a:t>representing</a:t>
            </a:r>
            <a:r>
              <a:rPr lang="it-IT" sz="2400" u="sng" dirty="0">
                <a:latin typeface="Arial Narrow"/>
                <a:cs typeface="Arial Narrow"/>
              </a:rPr>
              <a:t> the "</a:t>
            </a:r>
            <a:r>
              <a:rPr lang="it-IT" sz="2400" u="sng" dirty="0" err="1">
                <a:latin typeface="Arial Narrow"/>
                <a:cs typeface="Arial Narrow"/>
              </a:rPr>
              <a:t>core</a:t>
            </a:r>
            <a:r>
              <a:rPr lang="it-IT" sz="2400" u="sng" dirty="0">
                <a:latin typeface="Arial Narrow"/>
                <a:cs typeface="Arial Narrow"/>
              </a:rPr>
              <a:t> genera" in </a:t>
            </a:r>
            <a:r>
              <a:rPr lang="it-IT" sz="2400" u="sng" dirty="0" err="1">
                <a:latin typeface="Arial Narrow"/>
                <a:cs typeface="Arial Narrow"/>
              </a:rPr>
              <a:t>normal</a:t>
            </a:r>
            <a:r>
              <a:rPr lang="it-IT" sz="2400" u="sng" dirty="0">
                <a:latin typeface="Arial Narrow"/>
                <a:cs typeface="Arial Narrow"/>
              </a:rPr>
              <a:t> </a:t>
            </a:r>
            <a:r>
              <a:rPr lang="it-IT" sz="2400" u="sng" dirty="0" err="1">
                <a:latin typeface="Arial Narrow"/>
                <a:cs typeface="Arial Narrow"/>
              </a:rPr>
              <a:t>conjunctival</a:t>
            </a:r>
            <a:r>
              <a:rPr lang="it-IT" sz="2400" u="sng" dirty="0">
                <a:latin typeface="Arial Narrow"/>
                <a:cs typeface="Arial Narrow"/>
              </a:rPr>
              <a:t> </a:t>
            </a:r>
            <a:r>
              <a:rPr lang="it-IT" sz="2400" u="sng" dirty="0" err="1">
                <a:latin typeface="Arial Narrow"/>
                <a:cs typeface="Arial Narrow"/>
              </a:rPr>
              <a:t>microbiota</a:t>
            </a:r>
            <a:r>
              <a:rPr lang="it-IT" sz="2400" u="sng" dirty="0">
                <a:latin typeface="Arial Narrow"/>
                <a:cs typeface="Arial Narrow"/>
              </a:rPr>
              <a:t>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44422" y="6400800"/>
            <a:ext cx="514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Huang </a:t>
            </a:r>
            <a:r>
              <a:rPr lang="it-IT" dirty="0" err="1" smtClean="0"/>
              <a:t>Y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</a:t>
            </a:r>
            <a:r>
              <a:rPr lang="it-IT" dirty="0" err="1" smtClean="0"/>
              <a:t>CMI</a:t>
            </a:r>
            <a:r>
              <a:rPr lang="it-IT" dirty="0" smtClean="0"/>
              <a:t> 2016; </a:t>
            </a:r>
            <a:r>
              <a:rPr lang="it-IT" dirty="0" err="1" smtClean="0"/>
              <a:t>April</a:t>
            </a:r>
            <a:r>
              <a:rPr lang="it-IT" dirty="0" smtClean="0"/>
              <a:t> pub </a:t>
            </a:r>
            <a:r>
              <a:rPr lang="it-IT" dirty="0" err="1" smtClean="0"/>
              <a:t>ahead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print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177925" y="184150"/>
            <a:ext cx="6878638" cy="854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800" b="1">
                <a:solidFill>
                  <a:schemeClr val="bg1"/>
                </a:solidFill>
                <a:latin typeface="Tahoma" pitchFamily="4" charset="0"/>
              </a:rPr>
              <a:t>Epidemiologia delle infezioni oculari: come sta cambiando</a:t>
            </a:r>
            <a:endParaRPr lang="it-IT" sz="2800">
              <a:solidFill>
                <a:schemeClr val="bg1"/>
              </a:solidFill>
              <a:latin typeface="Tahoma" pitchFamily="4" charset="0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7312025" y="2212975"/>
            <a:ext cx="78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Gram+</a:t>
            </a:r>
            <a:endParaRPr lang="it-IT" sz="1400" b="1">
              <a:solidFill>
                <a:schemeClr val="bg1"/>
              </a:solidFill>
              <a:latin typeface="Tahoma" pitchFamily="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59563" y="2276475"/>
            <a:ext cx="436562" cy="163513"/>
            <a:chOff x="4257" y="1431"/>
            <a:chExt cx="275" cy="103"/>
          </a:xfrm>
        </p:grpSpPr>
        <p:sp>
          <p:nvSpPr>
            <p:cNvPr id="134149" name="Rectangle 5"/>
            <p:cNvSpPr>
              <a:spLocks noChangeArrowheads="1"/>
            </p:cNvSpPr>
            <p:nvPr/>
          </p:nvSpPr>
          <p:spPr bwMode="auto">
            <a:xfrm>
              <a:off x="4257" y="1431"/>
              <a:ext cx="275" cy="10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4261" y="1435"/>
              <a:ext cx="267" cy="95"/>
            </a:xfrm>
            <a:prstGeom prst="rect">
              <a:avLst/>
            </a:prstGeom>
            <a:solidFill>
              <a:srgbClr val="FF3300"/>
            </a:solidFill>
            <a:ln w="14288">
              <a:solidFill>
                <a:srgbClr val="0000C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7312025" y="2554288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Gram-</a:t>
            </a:r>
            <a:endParaRPr lang="it-IT" sz="1400" b="1">
              <a:solidFill>
                <a:schemeClr val="bg1"/>
              </a:solidFill>
              <a:latin typeface="Tahoma" pitchFamily="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659563" y="2565400"/>
            <a:ext cx="436562" cy="163513"/>
            <a:chOff x="4257" y="1646"/>
            <a:chExt cx="275" cy="103"/>
          </a:xfrm>
        </p:grpSpPr>
        <p:sp>
          <p:nvSpPr>
            <p:cNvPr id="134153" name="Rectangle 9"/>
            <p:cNvSpPr>
              <a:spLocks noChangeArrowheads="1"/>
            </p:cNvSpPr>
            <p:nvPr/>
          </p:nvSpPr>
          <p:spPr bwMode="auto">
            <a:xfrm>
              <a:off x="4257" y="1646"/>
              <a:ext cx="275" cy="10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54" name="Rectangle 10"/>
            <p:cNvSpPr>
              <a:spLocks noChangeArrowheads="1"/>
            </p:cNvSpPr>
            <p:nvPr/>
          </p:nvSpPr>
          <p:spPr bwMode="auto">
            <a:xfrm>
              <a:off x="4261" y="1650"/>
              <a:ext cx="267" cy="9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C06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44888" y="3938588"/>
            <a:ext cx="534987" cy="1141412"/>
            <a:chOff x="1705" y="2481"/>
            <a:chExt cx="337" cy="719"/>
          </a:xfrm>
        </p:grpSpPr>
        <p:sp>
          <p:nvSpPr>
            <p:cNvPr id="134156" name="Rectangle 12"/>
            <p:cNvSpPr>
              <a:spLocks noChangeArrowheads="1"/>
            </p:cNvSpPr>
            <p:nvPr/>
          </p:nvSpPr>
          <p:spPr bwMode="auto">
            <a:xfrm>
              <a:off x="1705" y="2481"/>
              <a:ext cx="337" cy="71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57" name="Line 13"/>
            <p:cNvSpPr>
              <a:spLocks noChangeShapeType="1"/>
            </p:cNvSpPr>
            <p:nvPr/>
          </p:nvSpPr>
          <p:spPr bwMode="auto">
            <a:xfrm flipV="1">
              <a:off x="1705" y="2481"/>
              <a:ext cx="1" cy="718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58" name="Line 14"/>
            <p:cNvSpPr>
              <a:spLocks noChangeShapeType="1"/>
            </p:cNvSpPr>
            <p:nvPr/>
          </p:nvSpPr>
          <p:spPr bwMode="auto">
            <a:xfrm>
              <a:off x="1705" y="2481"/>
              <a:ext cx="1" cy="718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59" name="Line 15"/>
            <p:cNvSpPr>
              <a:spLocks noChangeShapeType="1"/>
            </p:cNvSpPr>
            <p:nvPr/>
          </p:nvSpPr>
          <p:spPr bwMode="auto">
            <a:xfrm>
              <a:off x="1705" y="2481"/>
              <a:ext cx="335" cy="1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60" name="Line 16"/>
            <p:cNvSpPr>
              <a:spLocks noChangeShapeType="1"/>
            </p:cNvSpPr>
            <p:nvPr/>
          </p:nvSpPr>
          <p:spPr bwMode="auto">
            <a:xfrm flipH="1">
              <a:off x="1705" y="2481"/>
              <a:ext cx="335" cy="1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61" name="Line 17"/>
            <p:cNvSpPr>
              <a:spLocks noChangeShapeType="1"/>
            </p:cNvSpPr>
            <p:nvPr/>
          </p:nvSpPr>
          <p:spPr bwMode="auto">
            <a:xfrm flipV="1">
              <a:off x="2040" y="2481"/>
              <a:ext cx="1" cy="718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62" name="Line 18"/>
            <p:cNvSpPr>
              <a:spLocks noChangeShapeType="1"/>
            </p:cNvSpPr>
            <p:nvPr/>
          </p:nvSpPr>
          <p:spPr bwMode="auto">
            <a:xfrm>
              <a:off x="2040" y="2481"/>
              <a:ext cx="1" cy="718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63" name="Line 19"/>
            <p:cNvSpPr>
              <a:spLocks noChangeShapeType="1"/>
            </p:cNvSpPr>
            <p:nvPr/>
          </p:nvSpPr>
          <p:spPr bwMode="auto">
            <a:xfrm>
              <a:off x="1705" y="3199"/>
              <a:ext cx="335" cy="1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64" name="Line 20"/>
            <p:cNvSpPr>
              <a:spLocks noChangeShapeType="1"/>
            </p:cNvSpPr>
            <p:nvPr/>
          </p:nvSpPr>
          <p:spPr bwMode="auto">
            <a:xfrm flipH="1">
              <a:off x="1705" y="3199"/>
              <a:ext cx="335" cy="1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948363" y="4792663"/>
            <a:ext cx="534987" cy="287337"/>
            <a:chOff x="3219" y="3019"/>
            <a:chExt cx="337" cy="181"/>
          </a:xfrm>
        </p:grpSpPr>
        <p:sp>
          <p:nvSpPr>
            <p:cNvPr id="134166" name="Rectangle 22"/>
            <p:cNvSpPr>
              <a:spLocks noChangeArrowheads="1"/>
            </p:cNvSpPr>
            <p:nvPr/>
          </p:nvSpPr>
          <p:spPr bwMode="auto">
            <a:xfrm>
              <a:off x="3219" y="3019"/>
              <a:ext cx="337" cy="1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67" name="Line 23"/>
            <p:cNvSpPr>
              <a:spLocks noChangeShapeType="1"/>
            </p:cNvSpPr>
            <p:nvPr/>
          </p:nvSpPr>
          <p:spPr bwMode="auto">
            <a:xfrm flipV="1">
              <a:off x="3219" y="3019"/>
              <a:ext cx="1" cy="180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68" name="Line 24"/>
            <p:cNvSpPr>
              <a:spLocks noChangeShapeType="1"/>
            </p:cNvSpPr>
            <p:nvPr/>
          </p:nvSpPr>
          <p:spPr bwMode="auto">
            <a:xfrm>
              <a:off x="3219" y="3019"/>
              <a:ext cx="1" cy="180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69" name="Line 25"/>
            <p:cNvSpPr>
              <a:spLocks noChangeShapeType="1"/>
            </p:cNvSpPr>
            <p:nvPr/>
          </p:nvSpPr>
          <p:spPr bwMode="auto">
            <a:xfrm>
              <a:off x="3219" y="3019"/>
              <a:ext cx="335" cy="1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70" name="Line 26"/>
            <p:cNvSpPr>
              <a:spLocks noChangeShapeType="1"/>
            </p:cNvSpPr>
            <p:nvPr/>
          </p:nvSpPr>
          <p:spPr bwMode="auto">
            <a:xfrm flipH="1">
              <a:off x="3219" y="3019"/>
              <a:ext cx="335" cy="1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71" name="Line 27"/>
            <p:cNvSpPr>
              <a:spLocks noChangeShapeType="1"/>
            </p:cNvSpPr>
            <p:nvPr/>
          </p:nvSpPr>
          <p:spPr bwMode="auto">
            <a:xfrm flipV="1">
              <a:off x="3554" y="3019"/>
              <a:ext cx="1" cy="180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72" name="Line 28"/>
            <p:cNvSpPr>
              <a:spLocks noChangeShapeType="1"/>
            </p:cNvSpPr>
            <p:nvPr/>
          </p:nvSpPr>
          <p:spPr bwMode="auto">
            <a:xfrm>
              <a:off x="3554" y="3019"/>
              <a:ext cx="1" cy="180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73" name="Line 29"/>
            <p:cNvSpPr>
              <a:spLocks noChangeShapeType="1"/>
            </p:cNvSpPr>
            <p:nvPr/>
          </p:nvSpPr>
          <p:spPr bwMode="auto">
            <a:xfrm>
              <a:off x="3219" y="3199"/>
              <a:ext cx="335" cy="1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74" name="Line 30"/>
            <p:cNvSpPr>
              <a:spLocks noChangeShapeType="1"/>
            </p:cNvSpPr>
            <p:nvPr/>
          </p:nvSpPr>
          <p:spPr bwMode="auto">
            <a:xfrm flipH="1">
              <a:off x="3219" y="3199"/>
              <a:ext cx="335" cy="1"/>
            </a:xfrm>
            <a:prstGeom prst="line">
              <a:avLst/>
            </a:prstGeom>
            <a:noFill/>
            <a:ln w="14288">
              <a:solidFill>
                <a:srgbClr val="C06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146675" y="2513013"/>
            <a:ext cx="534988" cy="2566987"/>
            <a:chOff x="2714" y="1583"/>
            <a:chExt cx="337" cy="1617"/>
          </a:xfrm>
        </p:grpSpPr>
        <p:sp>
          <p:nvSpPr>
            <p:cNvPr id="134176" name="Rectangle 32"/>
            <p:cNvSpPr>
              <a:spLocks noChangeArrowheads="1"/>
            </p:cNvSpPr>
            <p:nvPr/>
          </p:nvSpPr>
          <p:spPr bwMode="auto">
            <a:xfrm>
              <a:off x="2714" y="1583"/>
              <a:ext cx="337" cy="1616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77" name="Line 33"/>
            <p:cNvSpPr>
              <a:spLocks noChangeShapeType="1"/>
            </p:cNvSpPr>
            <p:nvPr/>
          </p:nvSpPr>
          <p:spPr bwMode="auto">
            <a:xfrm flipV="1">
              <a:off x="2714" y="1583"/>
              <a:ext cx="1" cy="1616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78" name="Line 34"/>
            <p:cNvSpPr>
              <a:spLocks noChangeShapeType="1"/>
            </p:cNvSpPr>
            <p:nvPr/>
          </p:nvSpPr>
          <p:spPr bwMode="auto">
            <a:xfrm>
              <a:off x="2714" y="1583"/>
              <a:ext cx="1" cy="1616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79" name="Line 35"/>
            <p:cNvSpPr>
              <a:spLocks noChangeShapeType="1"/>
            </p:cNvSpPr>
            <p:nvPr/>
          </p:nvSpPr>
          <p:spPr bwMode="auto">
            <a:xfrm>
              <a:off x="2714" y="1583"/>
              <a:ext cx="335" cy="1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80" name="Line 36"/>
            <p:cNvSpPr>
              <a:spLocks noChangeShapeType="1"/>
            </p:cNvSpPr>
            <p:nvPr/>
          </p:nvSpPr>
          <p:spPr bwMode="auto">
            <a:xfrm flipH="1">
              <a:off x="2714" y="1583"/>
              <a:ext cx="335" cy="1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81" name="Line 37"/>
            <p:cNvSpPr>
              <a:spLocks noChangeShapeType="1"/>
            </p:cNvSpPr>
            <p:nvPr/>
          </p:nvSpPr>
          <p:spPr bwMode="auto">
            <a:xfrm flipV="1">
              <a:off x="3049" y="1583"/>
              <a:ext cx="1" cy="1616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82" name="Line 38"/>
            <p:cNvSpPr>
              <a:spLocks noChangeShapeType="1"/>
            </p:cNvSpPr>
            <p:nvPr/>
          </p:nvSpPr>
          <p:spPr bwMode="auto">
            <a:xfrm>
              <a:off x="3049" y="1583"/>
              <a:ext cx="1" cy="1616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83" name="Line 39"/>
            <p:cNvSpPr>
              <a:spLocks noChangeShapeType="1"/>
            </p:cNvSpPr>
            <p:nvPr/>
          </p:nvSpPr>
          <p:spPr bwMode="auto">
            <a:xfrm>
              <a:off x="2714" y="3199"/>
              <a:ext cx="335" cy="1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84" name="Line 40"/>
            <p:cNvSpPr>
              <a:spLocks noChangeShapeType="1"/>
            </p:cNvSpPr>
            <p:nvPr/>
          </p:nvSpPr>
          <p:spPr bwMode="auto">
            <a:xfrm flipH="1">
              <a:off x="2714" y="3199"/>
              <a:ext cx="335" cy="1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4185" name="Rectangle 41"/>
          <p:cNvSpPr>
            <a:spLocks noChangeArrowheads="1"/>
          </p:cNvSpPr>
          <p:nvPr/>
        </p:nvSpPr>
        <p:spPr bwMode="auto">
          <a:xfrm>
            <a:off x="3033713" y="1543050"/>
            <a:ext cx="3392487" cy="3349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200" b="1">
                <a:solidFill>
                  <a:schemeClr val="bg1"/>
                </a:solidFill>
              </a:rPr>
              <a:t>Etiologia infezioni oculari</a:t>
            </a:r>
            <a:endParaRPr lang="it-IT" sz="1400" b="1">
              <a:solidFill>
                <a:schemeClr val="bg1"/>
              </a:solidFill>
              <a:latin typeface="Tahoma" pitchFamily="4" charset="0"/>
            </a:endParaRPr>
          </a:p>
        </p:txBody>
      </p:sp>
      <p:sp>
        <p:nvSpPr>
          <p:cNvPr id="134186" name="Rectangle 42"/>
          <p:cNvSpPr>
            <a:spLocks noChangeArrowheads="1"/>
          </p:cNvSpPr>
          <p:nvPr/>
        </p:nvSpPr>
        <p:spPr bwMode="auto">
          <a:xfrm>
            <a:off x="3055938" y="5165725"/>
            <a:ext cx="7112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200" b="1">
                <a:solidFill>
                  <a:schemeClr val="bg1"/>
                </a:solidFill>
                <a:latin typeface="Tahoma" pitchFamily="4" charset="0"/>
              </a:rPr>
              <a:t>1970</a:t>
            </a:r>
            <a:endParaRPr lang="it-IT" sz="1400" b="1">
              <a:solidFill>
                <a:schemeClr val="bg1"/>
              </a:solidFill>
              <a:latin typeface="Tahoma" pitchFamily="4" charset="0"/>
            </a:endParaRPr>
          </a:p>
        </p:txBody>
      </p:sp>
      <p:sp>
        <p:nvSpPr>
          <p:cNvPr id="134187" name="Rectangle 43"/>
          <p:cNvSpPr>
            <a:spLocks noChangeArrowheads="1"/>
          </p:cNvSpPr>
          <p:nvPr/>
        </p:nvSpPr>
        <p:spPr bwMode="auto">
          <a:xfrm>
            <a:off x="5459413" y="5165725"/>
            <a:ext cx="7112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200" b="1">
                <a:solidFill>
                  <a:schemeClr val="bg1"/>
                </a:solidFill>
                <a:latin typeface="Tahoma" pitchFamily="4" charset="0"/>
              </a:rPr>
              <a:t>2000</a:t>
            </a:r>
            <a:endParaRPr lang="it-IT" sz="1400" b="1">
              <a:solidFill>
                <a:schemeClr val="bg1"/>
              </a:solidFill>
              <a:latin typeface="Tahoma" pitchFamily="4" charset="0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725738" y="3367088"/>
            <a:ext cx="552450" cy="1712912"/>
            <a:chOff x="1717" y="2121"/>
            <a:chExt cx="348" cy="1079"/>
          </a:xfrm>
        </p:grpSpPr>
        <p:sp>
          <p:nvSpPr>
            <p:cNvPr id="134189" name="Rectangle 45"/>
            <p:cNvSpPr>
              <a:spLocks noChangeArrowheads="1"/>
            </p:cNvSpPr>
            <p:nvPr/>
          </p:nvSpPr>
          <p:spPr bwMode="auto">
            <a:xfrm>
              <a:off x="1728" y="2121"/>
              <a:ext cx="337" cy="107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90" name="Line 46"/>
            <p:cNvSpPr>
              <a:spLocks noChangeShapeType="1"/>
            </p:cNvSpPr>
            <p:nvPr/>
          </p:nvSpPr>
          <p:spPr bwMode="auto">
            <a:xfrm>
              <a:off x="1717" y="2121"/>
              <a:ext cx="336" cy="1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91" name="Line 47"/>
            <p:cNvSpPr>
              <a:spLocks noChangeShapeType="1"/>
            </p:cNvSpPr>
            <p:nvPr/>
          </p:nvSpPr>
          <p:spPr bwMode="auto">
            <a:xfrm flipV="1">
              <a:off x="2053" y="2121"/>
              <a:ext cx="1" cy="1078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92" name="Line 48"/>
            <p:cNvSpPr>
              <a:spLocks noChangeShapeType="1"/>
            </p:cNvSpPr>
            <p:nvPr/>
          </p:nvSpPr>
          <p:spPr bwMode="auto">
            <a:xfrm>
              <a:off x="1717" y="3199"/>
              <a:ext cx="336" cy="1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93" name="Line 49"/>
            <p:cNvSpPr>
              <a:spLocks noChangeShapeType="1"/>
            </p:cNvSpPr>
            <p:nvPr/>
          </p:nvSpPr>
          <p:spPr bwMode="auto">
            <a:xfrm flipH="1">
              <a:off x="1717" y="3199"/>
              <a:ext cx="336" cy="1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94" name="Line 50"/>
            <p:cNvSpPr>
              <a:spLocks noChangeShapeType="1"/>
            </p:cNvSpPr>
            <p:nvPr/>
          </p:nvSpPr>
          <p:spPr bwMode="auto">
            <a:xfrm flipV="1">
              <a:off x="1728" y="2121"/>
              <a:ext cx="1" cy="1078"/>
            </a:xfrm>
            <a:prstGeom prst="line">
              <a:avLst/>
            </a:prstGeom>
            <a:noFill/>
            <a:ln w="14288">
              <a:solidFill>
                <a:srgbClr val="000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1728" y="2121"/>
              <a:ext cx="337" cy="1078"/>
              <a:chOff x="1728" y="2121"/>
              <a:chExt cx="337" cy="1078"/>
            </a:xfrm>
          </p:grpSpPr>
          <p:sp>
            <p:nvSpPr>
              <p:cNvPr id="134196" name="Line 52"/>
              <p:cNvSpPr>
                <a:spLocks noChangeShapeType="1"/>
              </p:cNvSpPr>
              <p:nvPr/>
            </p:nvSpPr>
            <p:spPr bwMode="auto">
              <a:xfrm flipH="1">
                <a:off x="1728" y="2121"/>
                <a:ext cx="336" cy="1"/>
              </a:xfrm>
              <a:prstGeom prst="line">
                <a:avLst/>
              </a:prstGeom>
              <a:noFill/>
              <a:ln w="14288">
                <a:solidFill>
                  <a:srgbClr val="0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197" name="Line 53"/>
              <p:cNvSpPr>
                <a:spLocks noChangeShapeType="1"/>
              </p:cNvSpPr>
              <p:nvPr/>
            </p:nvSpPr>
            <p:spPr bwMode="auto">
              <a:xfrm>
                <a:off x="2064" y="2121"/>
                <a:ext cx="1" cy="1078"/>
              </a:xfrm>
              <a:prstGeom prst="line">
                <a:avLst/>
              </a:prstGeom>
              <a:noFill/>
              <a:ln w="14288">
                <a:solidFill>
                  <a:srgbClr val="0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198" name="Line 54"/>
              <p:cNvSpPr>
                <a:spLocks noChangeShapeType="1"/>
              </p:cNvSpPr>
              <p:nvPr/>
            </p:nvSpPr>
            <p:spPr bwMode="auto">
              <a:xfrm>
                <a:off x="1728" y="2121"/>
                <a:ext cx="1" cy="1078"/>
              </a:xfrm>
              <a:prstGeom prst="line">
                <a:avLst/>
              </a:prstGeom>
              <a:noFill/>
              <a:ln w="14288">
                <a:solidFill>
                  <a:srgbClr val="0000C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1476375" y="2133600"/>
            <a:ext cx="5202238" cy="3149600"/>
            <a:chOff x="979" y="1313"/>
            <a:chExt cx="3277" cy="1984"/>
          </a:xfrm>
        </p:grpSpPr>
        <p:sp>
          <p:nvSpPr>
            <p:cNvPr id="134200" name="Line 56"/>
            <p:cNvSpPr>
              <a:spLocks noChangeShapeType="1"/>
            </p:cNvSpPr>
            <p:nvPr/>
          </p:nvSpPr>
          <p:spPr bwMode="auto">
            <a:xfrm>
              <a:off x="1560" y="3199"/>
              <a:ext cx="269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979" y="1313"/>
              <a:ext cx="582" cy="1984"/>
              <a:chOff x="979" y="1313"/>
              <a:chExt cx="582" cy="1984"/>
            </a:xfrm>
          </p:grpSpPr>
          <p:sp>
            <p:nvSpPr>
              <p:cNvPr id="134202" name="Line 58"/>
              <p:cNvSpPr>
                <a:spLocks noChangeShapeType="1"/>
              </p:cNvSpPr>
              <p:nvPr/>
            </p:nvSpPr>
            <p:spPr bwMode="auto">
              <a:xfrm flipV="1">
                <a:off x="1560" y="1403"/>
                <a:ext cx="1" cy="1796"/>
              </a:xfrm>
              <a:prstGeom prst="line">
                <a:avLst/>
              </a:prstGeom>
              <a:noFill/>
              <a:ln w="14351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203" name="Line 59"/>
              <p:cNvSpPr>
                <a:spLocks noChangeShapeType="1"/>
              </p:cNvSpPr>
              <p:nvPr/>
            </p:nvSpPr>
            <p:spPr bwMode="auto">
              <a:xfrm flipH="1">
                <a:off x="1511" y="3199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204" name="Rectangle 60"/>
              <p:cNvSpPr>
                <a:spLocks noChangeArrowheads="1"/>
              </p:cNvSpPr>
              <p:nvPr/>
            </p:nvSpPr>
            <p:spPr bwMode="auto">
              <a:xfrm>
                <a:off x="1354" y="3109"/>
                <a:ext cx="103" cy="18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chemeClr val="bg1"/>
                    </a:solidFill>
                    <a:latin typeface="Tahoma" pitchFamily="4" charset="0"/>
                  </a:rPr>
                  <a:t>0</a:t>
                </a:r>
                <a:endParaRPr lang="it-IT" sz="1400" b="1">
                  <a:solidFill>
                    <a:schemeClr val="bg1"/>
                  </a:solidFill>
                  <a:latin typeface="Tahoma" pitchFamily="4" charset="0"/>
                </a:endParaRPr>
              </a:p>
            </p:txBody>
          </p:sp>
          <p:sp>
            <p:nvSpPr>
              <p:cNvPr id="134205" name="Line 61"/>
              <p:cNvSpPr>
                <a:spLocks noChangeShapeType="1"/>
              </p:cNvSpPr>
              <p:nvPr/>
            </p:nvSpPr>
            <p:spPr bwMode="auto">
              <a:xfrm flipH="1">
                <a:off x="1511" y="2750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206" name="Rectangle 62"/>
              <p:cNvSpPr>
                <a:spLocks noChangeArrowheads="1"/>
              </p:cNvSpPr>
              <p:nvPr/>
            </p:nvSpPr>
            <p:spPr bwMode="auto">
              <a:xfrm>
                <a:off x="1256" y="2660"/>
                <a:ext cx="200" cy="18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chemeClr val="bg1"/>
                    </a:solidFill>
                    <a:latin typeface="Tahoma" pitchFamily="4" charset="0"/>
                  </a:rPr>
                  <a:t>25</a:t>
                </a:r>
                <a:endParaRPr lang="it-IT" sz="1400" b="1">
                  <a:solidFill>
                    <a:schemeClr val="bg1"/>
                  </a:solidFill>
                  <a:latin typeface="Tahoma" pitchFamily="4" charset="0"/>
                </a:endParaRPr>
              </a:p>
            </p:txBody>
          </p:sp>
          <p:sp>
            <p:nvSpPr>
              <p:cNvPr id="134207" name="Line 63"/>
              <p:cNvSpPr>
                <a:spLocks noChangeShapeType="1"/>
              </p:cNvSpPr>
              <p:nvPr/>
            </p:nvSpPr>
            <p:spPr bwMode="auto">
              <a:xfrm flipH="1">
                <a:off x="1511" y="2301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208" name="Rectangle 64"/>
              <p:cNvSpPr>
                <a:spLocks noChangeArrowheads="1"/>
              </p:cNvSpPr>
              <p:nvPr/>
            </p:nvSpPr>
            <p:spPr bwMode="auto">
              <a:xfrm>
                <a:off x="1256" y="2211"/>
                <a:ext cx="200" cy="18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chemeClr val="bg1"/>
                    </a:solidFill>
                    <a:latin typeface="Tahoma" pitchFamily="4" charset="0"/>
                  </a:rPr>
                  <a:t>50</a:t>
                </a:r>
                <a:endParaRPr lang="it-IT" sz="1400" b="1">
                  <a:solidFill>
                    <a:schemeClr val="bg1"/>
                  </a:solidFill>
                  <a:latin typeface="Tahoma" pitchFamily="4" charset="0"/>
                </a:endParaRPr>
              </a:p>
            </p:txBody>
          </p:sp>
          <p:sp>
            <p:nvSpPr>
              <p:cNvPr id="134209" name="Line 65"/>
              <p:cNvSpPr>
                <a:spLocks noChangeShapeType="1"/>
              </p:cNvSpPr>
              <p:nvPr/>
            </p:nvSpPr>
            <p:spPr bwMode="auto">
              <a:xfrm flipH="1">
                <a:off x="1511" y="1852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210" name="Rectangle 66"/>
              <p:cNvSpPr>
                <a:spLocks noChangeArrowheads="1"/>
              </p:cNvSpPr>
              <p:nvPr/>
            </p:nvSpPr>
            <p:spPr bwMode="auto">
              <a:xfrm>
                <a:off x="1256" y="1762"/>
                <a:ext cx="200" cy="18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chemeClr val="bg1"/>
                    </a:solidFill>
                    <a:latin typeface="Tahoma" pitchFamily="4" charset="0"/>
                  </a:rPr>
                  <a:t>75</a:t>
                </a:r>
                <a:endParaRPr lang="it-IT" sz="1400" b="1">
                  <a:solidFill>
                    <a:schemeClr val="bg1"/>
                  </a:solidFill>
                  <a:latin typeface="Tahoma" pitchFamily="4" charset="0"/>
                </a:endParaRPr>
              </a:p>
            </p:txBody>
          </p:sp>
          <p:sp>
            <p:nvSpPr>
              <p:cNvPr id="134211" name="Line 67"/>
              <p:cNvSpPr>
                <a:spLocks noChangeShapeType="1"/>
              </p:cNvSpPr>
              <p:nvPr/>
            </p:nvSpPr>
            <p:spPr bwMode="auto">
              <a:xfrm flipH="1">
                <a:off x="1511" y="1403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212" name="Rectangle 68"/>
              <p:cNvSpPr>
                <a:spLocks noChangeArrowheads="1"/>
              </p:cNvSpPr>
              <p:nvPr/>
            </p:nvSpPr>
            <p:spPr bwMode="auto">
              <a:xfrm>
                <a:off x="1159" y="1313"/>
                <a:ext cx="297" cy="18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chemeClr val="bg1"/>
                    </a:solidFill>
                    <a:latin typeface="Tahoma" pitchFamily="4" charset="0"/>
                  </a:rPr>
                  <a:t>100</a:t>
                </a:r>
                <a:endParaRPr lang="it-IT" sz="1400" b="1">
                  <a:solidFill>
                    <a:schemeClr val="bg1"/>
                  </a:solidFill>
                  <a:latin typeface="Tahoma" pitchFamily="4" charset="0"/>
                </a:endParaRPr>
              </a:p>
            </p:txBody>
          </p:sp>
          <p:sp>
            <p:nvSpPr>
              <p:cNvPr id="134213" name="Rectangle 69"/>
              <p:cNvSpPr>
                <a:spLocks noChangeArrowheads="1"/>
              </p:cNvSpPr>
              <p:nvPr/>
            </p:nvSpPr>
            <p:spPr bwMode="auto">
              <a:xfrm rot="16200000">
                <a:off x="1010" y="2029"/>
                <a:ext cx="184" cy="246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sz="2500" b="1">
                    <a:solidFill>
                      <a:schemeClr val="bg1"/>
                    </a:solidFill>
                  </a:rPr>
                  <a:t>%</a:t>
                </a:r>
                <a:endParaRPr lang="it-IT" b="1">
                  <a:solidFill>
                    <a:schemeClr val="bg1"/>
                  </a:solidFill>
                  <a:latin typeface="Tahoma" pitchFamily="4" charset="0"/>
                </a:endParaRPr>
              </a:p>
            </p:txBody>
          </p:sp>
        </p:grpSp>
      </p:grpSp>
      <p:sp>
        <p:nvSpPr>
          <p:cNvPr id="134214" name="Text Box 70"/>
          <p:cNvSpPr txBox="1">
            <a:spLocks noChangeArrowheads="1"/>
          </p:cNvSpPr>
          <p:nvPr/>
        </p:nvSpPr>
        <p:spPr bwMode="auto">
          <a:xfrm>
            <a:off x="395288" y="594995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i="1">
                <a:solidFill>
                  <a:schemeClr val="bg1"/>
                </a:solidFill>
              </a:rPr>
              <a:t>Star et al., IOVS,ARVO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06375" y="5834063"/>
            <a:ext cx="871696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/>
            <a:r>
              <a:rPr kumimoji="1" lang="en-US" sz="1200" b="1">
                <a:ea typeface="Times New Roman" pitchFamily="4" charset="0"/>
                <a:cs typeface="Tahoma" pitchFamily="4" charset="0"/>
              </a:rPr>
              <a:t>(*) Enterobacter, Salmonella, Klebsiella, Proteus, Serratia, Acinetobacter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5818188" y="5153025"/>
            <a:ext cx="310515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it-IT" sz="120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092450" y="5030788"/>
            <a:ext cx="272573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aureus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epidermidis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Strep. pneumoniae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Strep. pyogenes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06375" y="5030788"/>
            <a:ext cx="288607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/>
            <a:r>
              <a:rPr kumimoji="1" lang="en-US" sz="1400" b="1">
                <a:solidFill>
                  <a:srgbClr val="CC0000"/>
                </a:solidFill>
                <a:ea typeface="Times New Roman" pitchFamily="4" charset="0"/>
                <a:cs typeface="Tahoma" pitchFamily="4" charset="0"/>
              </a:rPr>
              <a:t>dacriocistiti</a:t>
            </a:r>
            <a:endParaRPr kumimoji="1" lang="en-US" sz="1400">
              <a:solidFill>
                <a:srgbClr val="CC0000"/>
              </a:solidFill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5818188" y="4210050"/>
            <a:ext cx="310515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Haemophilus influenzae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Pseudomonas aeruginosa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Escherichia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altre specie (*)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092450" y="4210050"/>
            <a:ext cx="27257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aureus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epidermidis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Strep. pneumoniae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Strep. pyogenes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206375" y="4210050"/>
            <a:ext cx="288607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/>
            <a:r>
              <a:rPr kumimoji="1" lang="en-US" sz="1400" b="1">
                <a:solidFill>
                  <a:srgbClr val="CC0000"/>
                </a:solidFill>
                <a:ea typeface="Times New Roman" pitchFamily="4" charset="0"/>
                <a:cs typeface="Tahoma" pitchFamily="4" charset="0"/>
              </a:rPr>
              <a:t>endoftalmiti</a:t>
            </a:r>
            <a:endParaRPr kumimoji="1" lang="en-US" sz="1400">
              <a:solidFill>
                <a:srgbClr val="CC0000"/>
              </a:solidFill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5818188" y="2978150"/>
            <a:ext cx="31051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Corynebacterium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Moraxella lacunata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Pseudomonas aeruginosa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Escherichia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altre specie (*)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3092450" y="2978150"/>
            <a:ext cx="272573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aureus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epidermidis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Strep. pneumoniae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Strep. pyogenes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Strep. viridans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Enterococcus faecalis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209550" y="2978150"/>
            <a:ext cx="28860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/>
            <a:r>
              <a:rPr kumimoji="1" lang="en-US" sz="1400" b="1">
                <a:solidFill>
                  <a:srgbClr val="CC0000"/>
                </a:solidFill>
                <a:ea typeface="Times New Roman" pitchFamily="4" charset="0"/>
                <a:cs typeface="Tahoma" pitchFamily="4" charset="0"/>
              </a:rPr>
              <a:t>Cheratiti  batteriche (60 -95% di tutte le cheratiti)</a:t>
            </a:r>
            <a:endParaRPr kumimoji="1" lang="en-US" sz="1400">
              <a:solidFill>
                <a:srgbClr val="CC0000"/>
              </a:solidFill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5802313" y="1752600"/>
            <a:ext cx="31051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Corynebacterium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Neisseria gonorrhoeae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Neisseria menigitidis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Moraxella catarrhalis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Haemophilus influenzae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Escherichia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altre specie (*)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3076575" y="1752600"/>
            <a:ext cx="27257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aureus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epidermidis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Strep. pneumoniae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Strep. viridans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Enterococcus faecalis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206375" y="1752600"/>
            <a:ext cx="28860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/>
            <a:r>
              <a:rPr kumimoji="1" lang="en-US" sz="1400" b="1">
                <a:solidFill>
                  <a:srgbClr val="CC0000"/>
                </a:solidFill>
                <a:ea typeface="Times New Roman" pitchFamily="4" charset="0"/>
                <a:cs typeface="Tahoma" pitchFamily="4" charset="0"/>
              </a:rPr>
              <a:t>congiuntiviti</a:t>
            </a:r>
            <a:endParaRPr kumimoji="1" lang="en-US" sz="1400">
              <a:solidFill>
                <a:srgbClr val="CC0000"/>
              </a:solidFill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5818188" y="1446213"/>
            <a:ext cx="31051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Moraxella lacunata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3092450" y="1446213"/>
            <a:ext cx="27257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aureus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206375" y="1446213"/>
            <a:ext cx="288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/>
            <a:r>
              <a:rPr kumimoji="1" lang="en-US" sz="1400" b="1">
                <a:solidFill>
                  <a:srgbClr val="CC0000"/>
                </a:solidFill>
                <a:ea typeface="Times New Roman" pitchFamily="4" charset="0"/>
                <a:cs typeface="Tahoma" pitchFamily="4" charset="0"/>
              </a:rPr>
              <a:t>blefarocongiuntiviti</a:t>
            </a:r>
            <a:endParaRPr kumimoji="1" lang="en-US" sz="1400">
              <a:solidFill>
                <a:srgbClr val="CC0000"/>
              </a:solidFill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5818188" y="1122363"/>
            <a:ext cx="31051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it-IT" sz="1200"/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3092450" y="1087438"/>
            <a:ext cx="27257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aureus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  <a:p>
            <a:pPr eaLnBrk="0" hangingPunct="0">
              <a:buFont typeface="Wingdings" pitchFamily="4" charset="2"/>
              <a:buChar char=""/>
              <a:tabLst>
                <a:tab pos="228600" algn="l"/>
              </a:tabLst>
            </a:pPr>
            <a:r>
              <a:rPr kumimoji="1" lang="en-US" sz="1200" b="1">
                <a:ea typeface="Times New Roman" pitchFamily="4" charset="0"/>
                <a:cs typeface="Tahoma" pitchFamily="4" charset="0"/>
              </a:rPr>
              <a:t>Staph. epidermidis</a:t>
            </a:r>
            <a:endParaRPr kumimoji="1" lang="en-US" sz="1200"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206375" y="1087438"/>
            <a:ext cx="28860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eaLnBrk="0" hangingPunct="0"/>
            <a:r>
              <a:rPr kumimoji="1" lang="en-US" sz="1400" b="1">
                <a:solidFill>
                  <a:srgbClr val="CC0000"/>
                </a:solidFill>
                <a:ea typeface="Times New Roman" pitchFamily="4" charset="0"/>
                <a:cs typeface="Tahoma" pitchFamily="4" charset="0"/>
              </a:rPr>
              <a:t>blefariti</a:t>
            </a:r>
            <a:endParaRPr kumimoji="1" lang="en-US" sz="1400">
              <a:solidFill>
                <a:srgbClr val="CC0000"/>
              </a:solidFill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5818188" y="846138"/>
            <a:ext cx="31051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b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1200" b="1">
                <a:solidFill>
                  <a:srgbClr val="FF0000"/>
                </a:solidFill>
                <a:ea typeface="Times New Roman" pitchFamily="4" charset="0"/>
                <a:cs typeface="Tahoma" pitchFamily="4" charset="0"/>
              </a:rPr>
              <a:t>Gram-</a:t>
            </a:r>
            <a:endParaRPr kumimoji="1" lang="en-US" sz="1200">
              <a:solidFill>
                <a:srgbClr val="FF0000"/>
              </a:solidFill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18" name="Rectangle 22"/>
          <p:cNvSpPr>
            <a:spLocks noChangeArrowheads="1"/>
          </p:cNvSpPr>
          <p:nvPr/>
        </p:nvSpPr>
        <p:spPr bwMode="auto">
          <a:xfrm>
            <a:off x="3092450" y="846138"/>
            <a:ext cx="27257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b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1200" b="1">
                <a:solidFill>
                  <a:srgbClr val="FF0000"/>
                </a:solidFill>
                <a:ea typeface="Times New Roman" pitchFamily="4" charset="0"/>
                <a:cs typeface="Tahoma" pitchFamily="4" charset="0"/>
              </a:rPr>
              <a:t>Gram+</a:t>
            </a:r>
            <a:endParaRPr kumimoji="1" lang="en-US" sz="1200">
              <a:solidFill>
                <a:srgbClr val="FF0000"/>
              </a:solidFill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206375" y="846138"/>
            <a:ext cx="2886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0" bIns="36000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1200" b="1">
                <a:solidFill>
                  <a:srgbClr val="FF0000"/>
                </a:solidFill>
                <a:ea typeface="Times New Roman" pitchFamily="4" charset="0"/>
                <a:cs typeface="Tahoma" pitchFamily="4" charset="0"/>
              </a:rPr>
              <a:t>INFEZIONE</a:t>
            </a:r>
            <a:endParaRPr kumimoji="1" lang="en-US" sz="1200">
              <a:solidFill>
                <a:srgbClr val="FF0000"/>
              </a:solidFill>
              <a:latin typeface="Times New Roman" pitchFamily="4" charset="0"/>
              <a:ea typeface="Times New Roman" pitchFamily="4" charset="0"/>
              <a:cs typeface="Tahoma" pitchFamily="4" charset="0"/>
            </a:endParaRPr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>
            <a:off x="206375" y="898525"/>
            <a:ext cx="2886075" cy="0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>
            <a:off x="0" y="6092825"/>
            <a:ext cx="8716963" cy="0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>
            <a:off x="206375" y="898525"/>
            <a:ext cx="0" cy="223838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>
            <a:off x="8923338" y="898525"/>
            <a:ext cx="0" cy="223838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>
            <a:off x="206375" y="1069975"/>
            <a:ext cx="87169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>
            <a:off x="3092450" y="898525"/>
            <a:ext cx="0" cy="49355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26" name="Line 30"/>
          <p:cNvSpPr>
            <a:spLocks noChangeShapeType="1"/>
          </p:cNvSpPr>
          <p:nvPr/>
        </p:nvSpPr>
        <p:spPr bwMode="auto">
          <a:xfrm>
            <a:off x="5818188" y="898525"/>
            <a:ext cx="0" cy="49355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>
            <a:off x="206375" y="1481138"/>
            <a:ext cx="87169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>
            <a:off x="206375" y="1682750"/>
            <a:ext cx="87169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>
            <a:off x="206375" y="2978150"/>
            <a:ext cx="87169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0" name="Line 34"/>
          <p:cNvSpPr>
            <a:spLocks noChangeShapeType="1"/>
          </p:cNvSpPr>
          <p:nvPr/>
        </p:nvSpPr>
        <p:spPr bwMode="auto">
          <a:xfrm>
            <a:off x="206375" y="4140200"/>
            <a:ext cx="87169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1" name="Line 35"/>
          <p:cNvSpPr>
            <a:spLocks noChangeShapeType="1"/>
          </p:cNvSpPr>
          <p:nvPr/>
        </p:nvSpPr>
        <p:spPr bwMode="auto">
          <a:xfrm>
            <a:off x="206375" y="4978400"/>
            <a:ext cx="87169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2" name="Line 36"/>
          <p:cNvSpPr>
            <a:spLocks noChangeShapeType="1"/>
          </p:cNvSpPr>
          <p:nvPr/>
        </p:nvSpPr>
        <p:spPr bwMode="auto">
          <a:xfrm>
            <a:off x="206375" y="5834063"/>
            <a:ext cx="87169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3" name="Line 37"/>
          <p:cNvSpPr>
            <a:spLocks noChangeShapeType="1"/>
          </p:cNvSpPr>
          <p:nvPr/>
        </p:nvSpPr>
        <p:spPr bwMode="auto">
          <a:xfrm>
            <a:off x="3092450" y="898525"/>
            <a:ext cx="2725738" cy="0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4" name="Line 38"/>
          <p:cNvSpPr>
            <a:spLocks noChangeShapeType="1"/>
          </p:cNvSpPr>
          <p:nvPr/>
        </p:nvSpPr>
        <p:spPr bwMode="auto">
          <a:xfrm>
            <a:off x="206375" y="1122363"/>
            <a:ext cx="0" cy="376237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5" name="Line 39"/>
          <p:cNvSpPr>
            <a:spLocks noChangeShapeType="1"/>
          </p:cNvSpPr>
          <p:nvPr/>
        </p:nvSpPr>
        <p:spPr bwMode="auto">
          <a:xfrm>
            <a:off x="8923338" y="1122363"/>
            <a:ext cx="0" cy="376237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6" name="Line 40"/>
          <p:cNvSpPr>
            <a:spLocks noChangeShapeType="1"/>
          </p:cNvSpPr>
          <p:nvPr/>
        </p:nvSpPr>
        <p:spPr bwMode="auto">
          <a:xfrm>
            <a:off x="206375" y="1498600"/>
            <a:ext cx="0" cy="254000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7" name="Line 41"/>
          <p:cNvSpPr>
            <a:spLocks noChangeShapeType="1"/>
          </p:cNvSpPr>
          <p:nvPr/>
        </p:nvSpPr>
        <p:spPr bwMode="auto">
          <a:xfrm>
            <a:off x="8923338" y="1498600"/>
            <a:ext cx="0" cy="254000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8" name="Line 42"/>
          <p:cNvSpPr>
            <a:spLocks noChangeShapeType="1"/>
          </p:cNvSpPr>
          <p:nvPr/>
        </p:nvSpPr>
        <p:spPr bwMode="auto">
          <a:xfrm>
            <a:off x="206375" y="1752600"/>
            <a:ext cx="0" cy="1138238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39" name="Line 43"/>
          <p:cNvSpPr>
            <a:spLocks noChangeShapeType="1"/>
          </p:cNvSpPr>
          <p:nvPr/>
        </p:nvSpPr>
        <p:spPr bwMode="auto">
          <a:xfrm>
            <a:off x="8923338" y="1752600"/>
            <a:ext cx="0" cy="1138238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0" name="Line 44"/>
          <p:cNvSpPr>
            <a:spLocks noChangeShapeType="1"/>
          </p:cNvSpPr>
          <p:nvPr/>
        </p:nvSpPr>
        <p:spPr bwMode="auto">
          <a:xfrm>
            <a:off x="206375" y="2890838"/>
            <a:ext cx="0" cy="1144587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1" name="Line 45"/>
          <p:cNvSpPr>
            <a:spLocks noChangeShapeType="1"/>
          </p:cNvSpPr>
          <p:nvPr/>
        </p:nvSpPr>
        <p:spPr bwMode="auto">
          <a:xfrm>
            <a:off x="8923338" y="2890838"/>
            <a:ext cx="0" cy="1144587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2" name="Line 46"/>
          <p:cNvSpPr>
            <a:spLocks noChangeShapeType="1"/>
          </p:cNvSpPr>
          <p:nvPr/>
        </p:nvSpPr>
        <p:spPr bwMode="auto">
          <a:xfrm>
            <a:off x="206375" y="4035425"/>
            <a:ext cx="0" cy="681038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3" name="Line 47"/>
          <p:cNvSpPr>
            <a:spLocks noChangeShapeType="1"/>
          </p:cNvSpPr>
          <p:nvPr/>
        </p:nvSpPr>
        <p:spPr bwMode="auto">
          <a:xfrm>
            <a:off x="8923338" y="4035425"/>
            <a:ext cx="0" cy="681038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4" name="Line 48"/>
          <p:cNvSpPr>
            <a:spLocks noChangeShapeType="1"/>
          </p:cNvSpPr>
          <p:nvPr/>
        </p:nvSpPr>
        <p:spPr bwMode="auto">
          <a:xfrm>
            <a:off x="206375" y="4716463"/>
            <a:ext cx="0" cy="436562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5" name="Line 49"/>
          <p:cNvSpPr>
            <a:spLocks noChangeShapeType="1"/>
          </p:cNvSpPr>
          <p:nvPr/>
        </p:nvSpPr>
        <p:spPr bwMode="auto">
          <a:xfrm>
            <a:off x="8923338" y="4716463"/>
            <a:ext cx="0" cy="436562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6" name="Line 50"/>
          <p:cNvSpPr>
            <a:spLocks noChangeShapeType="1"/>
          </p:cNvSpPr>
          <p:nvPr/>
        </p:nvSpPr>
        <p:spPr bwMode="auto">
          <a:xfrm>
            <a:off x="206375" y="5153025"/>
            <a:ext cx="0" cy="681038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7" name="Line 51"/>
          <p:cNvSpPr>
            <a:spLocks noChangeShapeType="1"/>
          </p:cNvSpPr>
          <p:nvPr/>
        </p:nvSpPr>
        <p:spPr bwMode="auto">
          <a:xfrm>
            <a:off x="8923338" y="5153025"/>
            <a:ext cx="0" cy="681038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8" name="Line 52"/>
          <p:cNvSpPr>
            <a:spLocks noChangeShapeType="1"/>
          </p:cNvSpPr>
          <p:nvPr/>
        </p:nvSpPr>
        <p:spPr bwMode="auto">
          <a:xfrm>
            <a:off x="206375" y="5834063"/>
            <a:ext cx="0" cy="223837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49" name="Line 53"/>
          <p:cNvSpPr>
            <a:spLocks noChangeShapeType="1"/>
          </p:cNvSpPr>
          <p:nvPr/>
        </p:nvSpPr>
        <p:spPr bwMode="auto">
          <a:xfrm>
            <a:off x="8923338" y="5834063"/>
            <a:ext cx="0" cy="223837"/>
          </a:xfrm>
          <a:prstGeom prst="line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lIns="90000" tIns="36000" rIns="0" bIns="3600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2150" name="Rectangle 54"/>
          <p:cNvSpPr>
            <a:spLocks noGrp="1" noChangeArrowheads="1"/>
          </p:cNvSpPr>
          <p:nvPr>
            <p:ph type="title"/>
          </p:nvPr>
        </p:nvSpPr>
        <p:spPr>
          <a:xfrm>
            <a:off x="968375" y="190500"/>
            <a:ext cx="6402388" cy="539750"/>
          </a:xfrm>
          <a:noFill/>
          <a:ln/>
        </p:spPr>
        <p:txBody>
          <a:bodyPr/>
          <a:lstStyle/>
          <a:p>
            <a:r>
              <a:rPr lang="it-IT" sz="2800" b="1">
                <a:solidFill>
                  <a:schemeClr val="tx1"/>
                </a:solidFill>
              </a:rPr>
              <a:t>Infezioni oculari e agenti etiologici</a:t>
            </a:r>
          </a:p>
        </p:txBody>
      </p:sp>
      <p:sp>
        <p:nvSpPr>
          <p:cNvPr id="132151" name="Text Box 55"/>
          <p:cNvSpPr txBox="1">
            <a:spLocks noChangeArrowheads="1"/>
          </p:cNvSpPr>
          <p:nvPr/>
        </p:nvSpPr>
        <p:spPr bwMode="auto">
          <a:xfrm>
            <a:off x="114300" y="6402388"/>
            <a:ext cx="2990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i="1">
                <a:solidFill>
                  <a:srgbClr val="0066CC"/>
                </a:solidFill>
                <a:latin typeface="Tahoma" pitchFamily="4" charset="0"/>
              </a:rPr>
              <a:t>mod. da Bartlett JD, Jaanus SD, 4th 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1"/>
            <a:ext cx="9007805" cy="4191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81600" y="5715000"/>
            <a:ext cx="387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Kowalski</a:t>
            </a:r>
            <a:r>
              <a:rPr lang="it-IT" dirty="0" smtClean="0"/>
              <a:t> RP  - Expert </a:t>
            </a:r>
            <a:r>
              <a:rPr lang="it-IT" dirty="0" err="1" smtClean="0"/>
              <a:t>Review</a:t>
            </a:r>
            <a:r>
              <a:rPr lang="it-IT" dirty="0" smtClean="0"/>
              <a:t> 2013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4800"/>
            <a:ext cx="5918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892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 dirty="0" smtClean="0">
                <a:solidFill>
                  <a:srgbClr val="000000"/>
                </a:solidFill>
                <a:latin typeface="Arial Black"/>
                <a:cs typeface="Arial Black"/>
              </a:rPr>
              <a:t>Principali patogeni, dal punto di vista </a:t>
            </a:r>
            <a:r>
              <a:rPr lang="it-IT" sz="2400" b="1" dirty="0" err="1" smtClean="0">
                <a:solidFill>
                  <a:srgbClr val="000000"/>
                </a:solidFill>
                <a:latin typeface="Arial Black"/>
                <a:cs typeface="Arial Black"/>
              </a:rPr>
              <a:t>microbico……</a:t>
            </a:r>
            <a:endParaRPr lang="it-IT" sz="2400" b="1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95375" y="1965325"/>
            <a:ext cx="5536041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latin typeface="Arial Narrow"/>
                <a:cs typeface="Arial Narrow"/>
              </a:rPr>
              <a:t>Microrganismi residenti e commensali</a:t>
            </a:r>
          </a:p>
          <a:p>
            <a:r>
              <a:rPr lang="it-IT" sz="2800" b="1" dirty="0">
                <a:latin typeface="Arial Narrow"/>
                <a:cs typeface="Arial Narrow"/>
              </a:rPr>
              <a:t>                        - transitori</a:t>
            </a:r>
          </a:p>
          <a:p>
            <a:r>
              <a:rPr lang="it-IT" sz="2800" b="1" dirty="0">
                <a:latin typeface="Arial Narrow"/>
                <a:cs typeface="Arial Narrow"/>
              </a:rPr>
              <a:t>                        - permanenti</a:t>
            </a:r>
          </a:p>
          <a:p>
            <a:endParaRPr lang="it-IT" sz="2800" b="1" dirty="0">
              <a:latin typeface="Arial Narrow"/>
              <a:cs typeface="Arial Narrow"/>
            </a:endParaRPr>
          </a:p>
          <a:p>
            <a:endParaRPr lang="it-IT" sz="2800" b="1" dirty="0">
              <a:latin typeface="Arial Narrow"/>
              <a:cs typeface="Arial Narrow"/>
            </a:endParaRPr>
          </a:p>
          <a:p>
            <a:r>
              <a:rPr lang="it-IT" sz="2800" b="1" dirty="0">
                <a:latin typeface="Arial Narrow"/>
                <a:cs typeface="Arial Narrow"/>
              </a:rPr>
              <a:t>Microrganismi patogeni e/o patogeni </a:t>
            </a:r>
          </a:p>
          <a:p>
            <a:r>
              <a:rPr lang="it-IT" sz="2800" b="1" dirty="0">
                <a:latin typeface="Arial Narrow"/>
                <a:cs typeface="Arial Narrow"/>
              </a:rPr>
              <a:t>opportunisti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539750" y="2133600"/>
            <a:ext cx="287338" cy="2159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539750" y="4292600"/>
            <a:ext cx="287338" cy="2159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84400" y="398463"/>
            <a:ext cx="46822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  <a:latin typeface="Arial" pitchFamily="4" charset="0"/>
              </a:rPr>
              <a:t>Correlazioni </a:t>
            </a:r>
            <a:r>
              <a:rPr lang="it-IT" sz="2400" b="1" dirty="0" err="1">
                <a:solidFill>
                  <a:srgbClr val="000000"/>
                </a:solidFill>
                <a:latin typeface="Arial" pitchFamily="4" charset="0"/>
              </a:rPr>
              <a:t>etiopatogenetiche</a:t>
            </a:r>
            <a:endParaRPr lang="it-IT" sz="2400" b="1" dirty="0">
              <a:solidFill>
                <a:srgbClr val="000000"/>
              </a:solidFill>
              <a:latin typeface="Arial" pitchFamily="4" charset="0"/>
            </a:endParaRPr>
          </a:p>
          <a:p>
            <a:pPr algn="ctr"/>
            <a:endParaRPr lang="it-IT" sz="2400" b="1" dirty="0">
              <a:solidFill>
                <a:srgbClr val="000000"/>
              </a:solidFill>
              <a:latin typeface="Arial" pitchFamily="4" charset="0"/>
            </a:endParaRPr>
          </a:p>
          <a:p>
            <a:pPr algn="ctr"/>
            <a:endParaRPr lang="it-IT" sz="2400" b="1" dirty="0">
              <a:solidFill>
                <a:srgbClr val="000000"/>
              </a:solidFill>
              <a:latin typeface="Arial" pitchFamily="4" charset="0"/>
            </a:endParaRPr>
          </a:p>
          <a:p>
            <a:pPr algn="ctr"/>
            <a:r>
              <a:rPr lang="it-IT" sz="2400" b="1" dirty="0">
                <a:solidFill>
                  <a:srgbClr val="000000"/>
                </a:solidFill>
                <a:latin typeface="Arial" pitchFamily="4" charset="0"/>
              </a:rPr>
              <a:t> due tipi di lesioni infettive: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8763" y="2209800"/>
            <a:ext cx="8917826" cy="452431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Le prime riconoscono nella loro patogenesi fenomeni che</a:t>
            </a:r>
          </a:p>
          <a:p>
            <a:pPr marL="342900" indent="-342900"/>
            <a:r>
              <a:rPr lang="it-IT" sz="2400" b="1" dirty="0">
                <a:solidFill>
                  <a:srgbClr val="FFFF00"/>
                </a:solidFill>
                <a:latin typeface="Arial" pitchFamily="4" charset="0"/>
              </a:rPr>
              <a:t>alterano l’ecosistema </a:t>
            </a:r>
            <a:r>
              <a:rPr lang="it-IT" sz="2400" b="1" dirty="0" err="1">
                <a:solidFill>
                  <a:srgbClr val="FFFF00"/>
                </a:solidFill>
                <a:latin typeface="Arial" pitchFamily="4" charset="0"/>
              </a:rPr>
              <a:t>corneo-congiuntivale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: </a:t>
            </a:r>
          </a:p>
          <a:p>
            <a:pPr marL="342900" indent="-342900"/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               </a:t>
            </a:r>
            <a:r>
              <a:rPr lang="it-IT" sz="2400" b="1" dirty="0" smtClean="0">
                <a:solidFill>
                  <a:schemeClr val="bg1"/>
                </a:solidFill>
                <a:latin typeface="Arial" pitchFamily="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" pitchFamily="4" charset="0"/>
                <a:ea typeface="Arial" pitchFamily="4" charset="0"/>
                <a:cs typeface="Arial" pitchFamily="4" charset="0"/>
              </a:rPr>
              <a:t>¤ 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microrganismi</a:t>
            </a:r>
          </a:p>
          <a:p>
            <a:pPr marL="342900" indent="-342900"/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			         </a:t>
            </a:r>
            <a:r>
              <a:rPr lang="en-US" sz="2400" b="1" dirty="0">
                <a:solidFill>
                  <a:schemeClr val="bg1"/>
                </a:solidFill>
                <a:latin typeface="Arial" pitchFamily="4" charset="0"/>
              </a:rPr>
              <a:t>¤</a:t>
            </a:r>
            <a:r>
              <a:rPr lang="it-IT" dirty="0">
                <a:latin typeface="Arial" pitchFamily="4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traumi</a:t>
            </a:r>
          </a:p>
          <a:p>
            <a:pPr marL="342900" indent="-342900"/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			         </a:t>
            </a:r>
            <a:r>
              <a:rPr lang="en-US" sz="2400" b="1" dirty="0">
                <a:solidFill>
                  <a:schemeClr val="bg1"/>
                </a:solidFill>
                <a:latin typeface="Arial" pitchFamily="4" charset="0"/>
              </a:rPr>
              <a:t>¤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 interventi chirurgici</a:t>
            </a:r>
          </a:p>
          <a:p>
            <a:pPr marL="342900" indent="-342900"/>
            <a:endParaRPr lang="it-IT" sz="2400" b="1" dirty="0">
              <a:solidFill>
                <a:schemeClr val="bg1"/>
              </a:solidFill>
              <a:latin typeface="Arial" pitchFamily="4" charset="0"/>
            </a:endParaRPr>
          </a:p>
          <a:p>
            <a:pPr marL="342900" indent="-342900"/>
            <a:r>
              <a:rPr lang="it-IT" sz="2400" b="1" dirty="0" err="1">
                <a:solidFill>
                  <a:schemeClr val="bg1"/>
                </a:solidFill>
                <a:latin typeface="Arial" pitchFamily="4" charset="0"/>
              </a:rPr>
              <a:t>2</a:t>
            </a:r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. Le seconde interessano i tessuti interni del bulbo ed, in</a:t>
            </a:r>
          </a:p>
          <a:p>
            <a:pPr marL="342900" indent="-342900"/>
            <a:r>
              <a:rPr lang="it-IT" sz="2400" b="1" dirty="0">
                <a:solidFill>
                  <a:schemeClr val="bg1"/>
                </a:solidFill>
                <a:latin typeface="Arial" pitchFamily="4" charset="0"/>
              </a:rPr>
              <a:t>maggioranza, hanno eziologia diversificata e </a:t>
            </a:r>
            <a:r>
              <a:rPr lang="it-IT" sz="2400" b="1" dirty="0">
                <a:solidFill>
                  <a:srgbClr val="FFFF00"/>
                </a:solidFill>
                <a:latin typeface="Arial" pitchFamily="4" charset="0"/>
              </a:rPr>
              <a:t>via di </a:t>
            </a:r>
          </a:p>
          <a:p>
            <a:pPr marL="342900" indent="-342900"/>
            <a:r>
              <a:rPr lang="it-IT" sz="2400" b="1" dirty="0">
                <a:solidFill>
                  <a:srgbClr val="FFFF00"/>
                </a:solidFill>
                <a:latin typeface="Arial" pitchFamily="4" charset="0"/>
              </a:rPr>
              <a:t>contagio </a:t>
            </a:r>
            <a:r>
              <a:rPr lang="it-IT" sz="2400" b="1" dirty="0" smtClean="0">
                <a:solidFill>
                  <a:srgbClr val="FFFF00"/>
                </a:solidFill>
                <a:latin typeface="Arial" pitchFamily="4" charset="0"/>
              </a:rPr>
              <a:t>ematogena (</a:t>
            </a:r>
            <a:r>
              <a:rPr lang="it-IT" sz="2400" b="1" dirty="0" err="1" smtClean="0">
                <a:solidFill>
                  <a:srgbClr val="FFFF00"/>
                </a:solidFill>
                <a:latin typeface="Arial" pitchFamily="4" charset="0"/>
              </a:rPr>
              <a:t>endoftalmiti</a:t>
            </a:r>
            <a:r>
              <a:rPr lang="it-IT" sz="2400" b="1" dirty="0" smtClean="0">
                <a:solidFill>
                  <a:srgbClr val="FFFF00"/>
                </a:solidFill>
                <a:latin typeface="Arial" pitchFamily="4" charset="0"/>
              </a:rPr>
              <a:t> ematogene)</a:t>
            </a:r>
          </a:p>
          <a:p>
            <a:pPr marL="342900" indent="-342900"/>
            <a:endParaRPr lang="it-IT" sz="2400" b="1" dirty="0" smtClean="0">
              <a:solidFill>
                <a:srgbClr val="FFFF00"/>
              </a:solidFill>
              <a:latin typeface="Arial" pitchFamily="4" charset="0"/>
            </a:endParaRPr>
          </a:p>
          <a:p>
            <a:pPr marL="342900" indent="-342900"/>
            <a:r>
              <a:rPr lang="it-IT" sz="2400" b="1" dirty="0" smtClean="0">
                <a:solidFill>
                  <a:srgbClr val="000000"/>
                </a:solidFill>
                <a:latin typeface="Arial" pitchFamily="4" charset="0"/>
              </a:rPr>
              <a:t>Ne consegue infiammazione</a:t>
            </a:r>
          </a:p>
          <a:p>
            <a:pPr marL="342900" indent="-342900"/>
            <a:endParaRPr lang="it-IT" sz="2400" b="1" dirty="0">
              <a:solidFill>
                <a:srgbClr val="FFFF00"/>
              </a:solidFill>
              <a:latin typeface="Arial" pitchFamily="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835150" y="333375"/>
            <a:ext cx="5257800" cy="64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35167478">
            <a:off x="4044157" y="980281"/>
            <a:ext cx="706438" cy="7207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000000"/>
                </a:solidFill>
              </a:rPr>
              <a:t>Parlare di appropriatezza </a:t>
            </a:r>
            <a:r>
              <a:rPr lang="it-IT" sz="4000" dirty="0" err="1">
                <a:solidFill>
                  <a:srgbClr val="000000"/>
                </a:solidFill>
              </a:rPr>
              <a:t>significa</a:t>
            </a:r>
            <a:r>
              <a:rPr lang="it-IT" sz="4000" dirty="0" err="1">
                <a:solidFill>
                  <a:srgbClr val="FFFF00"/>
                </a:solidFill>
              </a:rPr>
              <a:t>…</a:t>
            </a:r>
            <a:r>
              <a:rPr lang="it-IT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7704138" cy="3916363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Corretta diagnosi clinica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Diagnostica di laboratorio in grado di isolare il patogeno responsabile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Selezione dell’antibiotico a cui il microrganismo è maggiormente sensibile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Concentrazioni adeguate del farmaco nel sito d’infezione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Via di somministrazione ottimale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Durata della terapia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Minore tossicità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Minore capacità di indurre resistenza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1461</Words>
  <Application>Microsoft PowerPoint per Mac</Application>
  <PresentationFormat>Presentazione su schermo (4:3)</PresentationFormat>
  <Paragraphs>677</Paragraphs>
  <Slides>29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Tema di Office</vt:lpstr>
      <vt:lpstr>Grafico</vt:lpstr>
      <vt:lpstr>ChemSketch</vt:lpstr>
      <vt:lpstr>Prism Project</vt:lpstr>
      <vt:lpstr>My disclosures</vt:lpstr>
      <vt:lpstr>Diapositiva 2</vt:lpstr>
      <vt:lpstr>Defining the normal "core microbiome" of conjunctival microbial communities.</vt:lpstr>
      <vt:lpstr>Diapositiva 4</vt:lpstr>
      <vt:lpstr>Infezioni oculari e agenti etiologici</vt:lpstr>
      <vt:lpstr>Diapositiva 6</vt:lpstr>
      <vt:lpstr>Diapositiva 7</vt:lpstr>
      <vt:lpstr>Diapositiva 8</vt:lpstr>
      <vt:lpstr>Parlare di appropriatezza significa….</vt:lpstr>
      <vt:lpstr>Diapositiva 10</vt:lpstr>
      <vt:lpstr>1. Principali antibiotici 2. Esistono problemi di resistenza?</vt:lpstr>
      <vt:lpstr>Spettro d’azione degli antibiotici in uso in oftalmologia</vt:lpstr>
      <vt:lpstr>Aminoglucosidi</vt:lpstr>
      <vt:lpstr>Superamento delle resistenze nei vari aminoglucosidi</vt:lpstr>
      <vt:lpstr>Gram +</vt:lpstr>
      <vt:lpstr>Gram -</vt:lpstr>
      <vt:lpstr>ATTIVITA’ IN VITRO espressa come MIC90</vt:lpstr>
      <vt:lpstr>S.epidermidis</vt:lpstr>
      <vt:lpstr>P.aeruginosa</vt:lpstr>
      <vt:lpstr>S.pneumoniae</vt:lpstr>
      <vt:lpstr>Diapositiva 21</vt:lpstr>
      <vt:lpstr>Diapositiva 22</vt:lpstr>
      <vt:lpstr>In case of systemic use</vt:lpstr>
      <vt:lpstr>Parametri PK/PD in Congiuntiva</vt:lpstr>
      <vt:lpstr>Parametri PK/PD in Cornea</vt:lpstr>
      <vt:lpstr>CONGIUNTIVA</vt:lpstr>
      <vt:lpstr>Diapositiva 27</vt:lpstr>
      <vt:lpstr>Concentrazione di Netilmicina, Tobramicina dopo somministrazione  della associazione  Netildex e Tobradex rispettivamente </vt:lpstr>
      <vt:lpstr>Conclusioni</vt:lpstr>
    </vt:vector>
  </TitlesOfParts>
  <Company>Universita degli Studi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Infezioni in oculistica</dc:title>
  <dc:creator>Stefania Stefani</dc:creator>
  <cp:lastModifiedBy>Utente_2</cp:lastModifiedBy>
  <cp:revision>18</cp:revision>
  <dcterms:created xsi:type="dcterms:W3CDTF">2016-05-07T04:59:58Z</dcterms:created>
  <dcterms:modified xsi:type="dcterms:W3CDTF">2016-05-09T08:09:10Z</dcterms:modified>
</cp:coreProperties>
</file>