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57" r:id="rId3"/>
    <p:sldId id="318" r:id="rId4"/>
    <p:sldId id="274" r:id="rId5"/>
    <p:sldId id="256" r:id="rId6"/>
    <p:sldId id="317" r:id="rId7"/>
    <p:sldId id="321" r:id="rId8"/>
    <p:sldId id="319" r:id="rId9"/>
    <p:sldId id="330" r:id="rId10"/>
    <p:sldId id="331" r:id="rId11"/>
    <p:sldId id="364" r:id="rId12"/>
    <p:sldId id="258" r:id="rId13"/>
    <p:sldId id="322" r:id="rId14"/>
    <p:sldId id="312" r:id="rId15"/>
    <p:sldId id="316" r:id="rId16"/>
    <p:sldId id="315" r:id="rId17"/>
    <p:sldId id="323" r:id="rId18"/>
    <p:sldId id="342" r:id="rId19"/>
    <p:sldId id="377" r:id="rId20"/>
    <p:sldId id="320" r:id="rId21"/>
    <p:sldId id="343" r:id="rId22"/>
    <p:sldId id="268" r:id="rId23"/>
    <p:sldId id="332" r:id="rId24"/>
    <p:sldId id="333" r:id="rId25"/>
    <p:sldId id="334" r:id="rId26"/>
    <p:sldId id="341" r:id="rId27"/>
    <p:sldId id="335" r:id="rId28"/>
    <p:sldId id="339" r:id="rId29"/>
    <p:sldId id="336" r:id="rId30"/>
    <p:sldId id="338" r:id="rId31"/>
    <p:sldId id="309" r:id="rId32"/>
    <p:sldId id="273" r:id="rId33"/>
    <p:sldId id="285" r:id="rId34"/>
    <p:sldId id="267" r:id="rId35"/>
    <p:sldId id="344" r:id="rId36"/>
    <p:sldId id="349" r:id="rId37"/>
    <p:sldId id="350" r:id="rId38"/>
    <p:sldId id="310" r:id="rId39"/>
    <p:sldId id="259" r:id="rId40"/>
    <p:sldId id="375" r:id="rId41"/>
    <p:sldId id="345" r:id="rId42"/>
    <p:sldId id="352" r:id="rId43"/>
    <p:sldId id="360" r:id="rId44"/>
    <p:sldId id="361" r:id="rId45"/>
    <p:sldId id="362" r:id="rId46"/>
    <p:sldId id="353" r:id="rId47"/>
    <p:sldId id="376" r:id="rId48"/>
    <p:sldId id="363" r:id="rId49"/>
    <p:sldId id="379" r:id="rId50"/>
    <p:sldId id="380" r:id="rId51"/>
    <p:sldId id="354" r:id="rId52"/>
    <p:sldId id="374" r:id="rId53"/>
    <p:sldId id="329" r:id="rId54"/>
    <p:sldId id="365" r:id="rId55"/>
    <p:sldId id="366" r:id="rId56"/>
    <p:sldId id="367" r:id="rId57"/>
    <p:sldId id="368" r:id="rId58"/>
    <p:sldId id="378" r:id="rId59"/>
    <p:sldId id="328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3" autoAdjust="0"/>
  </p:normalViewPr>
  <p:slideViewPr>
    <p:cSldViewPr>
      <p:cViewPr>
        <p:scale>
          <a:sx n="90" d="100"/>
          <a:sy n="90" d="100"/>
        </p:scale>
        <p:origin x="-3114" y="-1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63BB-4E8E-4420-92F0-77F89395CC10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45BE-A0B7-4D0F-8B05-97774C504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1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5A68-3BE5-4A95-AC7E-CCFF86B9DFD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07/05/2016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5724128" y="5085184"/>
            <a:ext cx="2448272" cy="10801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9C9C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865956" cy="432048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INFEZIONI 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IN OCULISTICA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/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QUANDO  IL  CORTISONE ?</a:t>
            </a:r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Sottotitolo 5"/>
          <p:cNvSpPr txBox="1">
            <a:spLocks noGrp="1"/>
          </p:cNvSpPr>
          <p:nvPr>
            <p:ph type="subTitle" idx="1"/>
          </p:nvPr>
        </p:nvSpPr>
        <p:spPr>
          <a:xfrm>
            <a:off x="4211960" y="908720"/>
            <a:ext cx="54770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>
                <a:solidFill>
                  <a:srgbClr val="002060"/>
                </a:solidFill>
              </a:rPr>
              <a:t>    </a:t>
            </a:r>
            <a:endParaRPr lang="it-IT" sz="3600" b="1" dirty="0" smtClean="0">
              <a:solidFill>
                <a:srgbClr val="002060"/>
              </a:solidFill>
            </a:endParaRPr>
          </a:p>
          <a:p>
            <a:r>
              <a:rPr lang="it-IT" sz="3600" b="1" dirty="0" smtClean="0">
                <a:solidFill>
                  <a:srgbClr val="002060"/>
                </a:solidFill>
              </a:rPr>
              <a:t> 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              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                             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it-IT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F. </a:t>
            </a:r>
            <a:r>
              <a:rPr lang="it-IT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Tita</a:t>
            </a:r>
            <a:endParaRPr lang="it-IT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7</a:t>
            </a:r>
            <a:r>
              <a:rPr lang="it-IT" sz="1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Maggio 2016</a:t>
            </a:r>
            <a:endParaRPr lang="it-IT" sz="1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889763" y="58452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VIRUS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2008" y="1412776"/>
            <a:ext cx="9036496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>
                <a:solidFill>
                  <a:srgbClr val="002060"/>
                </a:solidFill>
              </a:rPr>
              <a:t>Rispetto ai batteri, </a:t>
            </a:r>
            <a:r>
              <a:rPr lang="it-IT" sz="9600" dirty="0" smtClean="0">
                <a:solidFill>
                  <a:srgbClr val="002060"/>
                </a:solidFill>
              </a:rPr>
              <a:t>i virus </a:t>
            </a:r>
            <a:r>
              <a:rPr lang="it-IT" sz="9600" dirty="0">
                <a:solidFill>
                  <a:srgbClr val="002060"/>
                </a:solidFill>
              </a:rPr>
              <a:t>sono più piccoli: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il </a:t>
            </a:r>
            <a:r>
              <a:rPr lang="it-IT" sz="9600" dirty="0">
                <a:solidFill>
                  <a:srgbClr val="002060"/>
                </a:solidFill>
              </a:rPr>
              <a:t>virus più grande resta comunque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più </a:t>
            </a:r>
            <a:r>
              <a:rPr lang="it-IT" sz="9600" dirty="0">
                <a:solidFill>
                  <a:srgbClr val="002060"/>
                </a:solidFill>
              </a:rPr>
              <a:t>piccolo di un batterio.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Sono </a:t>
            </a:r>
            <a:r>
              <a:rPr lang="it-IT" sz="9600" dirty="0">
                <a:solidFill>
                  <a:srgbClr val="002060"/>
                </a:solidFill>
              </a:rPr>
              <a:t>costituiti solo da un </a:t>
            </a:r>
            <a:r>
              <a:rPr lang="it-IT" sz="9600" dirty="0">
                <a:solidFill>
                  <a:srgbClr val="FF0000"/>
                </a:solidFill>
              </a:rPr>
              <a:t>rivestimento proteico </a:t>
            </a:r>
            <a:r>
              <a:rPr lang="it-IT" sz="9600" dirty="0">
                <a:solidFill>
                  <a:srgbClr val="002060"/>
                </a:solidFill>
              </a:rPr>
              <a:t>e da un nucleo di materiale genetico, RNA o DNA</a:t>
            </a:r>
            <a:r>
              <a:rPr lang="it-IT" sz="96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b="1" dirty="0" smtClean="0">
                <a:solidFill>
                  <a:schemeClr val="accent3">
                    <a:lumMod val="50000"/>
                  </a:schemeClr>
                </a:solidFill>
              </a:rPr>
              <a:t>Contrariamente </a:t>
            </a:r>
            <a:r>
              <a:rPr lang="it-IT" sz="9600" b="1" dirty="0">
                <a:solidFill>
                  <a:schemeClr val="accent3">
                    <a:lumMod val="50000"/>
                  </a:schemeClr>
                </a:solidFill>
              </a:rPr>
              <a:t>ai batteri, i virus hanno bisogno di un ospite per riprodursi.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La </a:t>
            </a:r>
            <a:r>
              <a:rPr lang="it-IT" sz="9600" dirty="0">
                <a:solidFill>
                  <a:srgbClr val="002060"/>
                </a:solidFill>
              </a:rPr>
              <a:t>loro riproduzione avviene solo se si attaccano alle cellule dell’organismo ospite.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Spesso </a:t>
            </a:r>
            <a:r>
              <a:rPr lang="it-IT" sz="9600" dirty="0">
                <a:solidFill>
                  <a:srgbClr val="002060"/>
                </a:solidFill>
              </a:rPr>
              <a:t>essi possono riprogrammare le cellule in modo che creino nuovi </a:t>
            </a:r>
            <a:r>
              <a:rPr lang="it-IT" sz="9600" dirty="0" smtClean="0">
                <a:solidFill>
                  <a:srgbClr val="002060"/>
                </a:solidFill>
              </a:rPr>
              <a:t>virus.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In </a:t>
            </a:r>
            <a:r>
              <a:rPr lang="it-IT" sz="9600" dirty="0">
                <a:solidFill>
                  <a:srgbClr val="002060"/>
                </a:solidFill>
              </a:rPr>
              <a:t>altri casi, i virus trasformano le cellule sane in cellule maligne o cancerose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35916"/>
            <a:ext cx="2889293" cy="1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805334" y="58452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BATTERI - VIRUS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412776"/>
            <a:ext cx="8928992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Le </a:t>
            </a:r>
            <a:r>
              <a:rPr lang="it-IT" sz="2400" b="1" dirty="0">
                <a:solidFill>
                  <a:srgbClr val="FF0000"/>
                </a:solidFill>
              </a:rPr>
              <a:t>Infezioni </a:t>
            </a:r>
            <a:r>
              <a:rPr lang="it-IT" sz="2400" b="1" dirty="0" smtClean="0">
                <a:solidFill>
                  <a:srgbClr val="FF0000"/>
                </a:solidFill>
              </a:rPr>
              <a:t>Batteriche </a:t>
            </a:r>
            <a:r>
              <a:rPr lang="it-IT" sz="2400" b="1" dirty="0" smtClean="0">
                <a:solidFill>
                  <a:srgbClr val="002060"/>
                </a:solidFill>
              </a:rPr>
              <a:t>si curano </a:t>
            </a:r>
            <a:r>
              <a:rPr lang="it-IT" sz="2400" b="1" dirty="0">
                <a:solidFill>
                  <a:srgbClr val="002060"/>
                </a:solidFill>
              </a:rPr>
              <a:t>con gli </a:t>
            </a:r>
            <a:r>
              <a:rPr lang="it-IT" sz="2400" b="1" dirty="0" smtClean="0">
                <a:solidFill>
                  <a:srgbClr val="002060"/>
                </a:solidFill>
              </a:rPr>
              <a:t>antibiotici.</a:t>
            </a:r>
            <a:endParaRPr lang="it-IT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Le  </a:t>
            </a:r>
            <a:r>
              <a:rPr lang="it-IT" sz="2400" b="1" dirty="0">
                <a:solidFill>
                  <a:srgbClr val="FF0000"/>
                </a:solidFill>
              </a:rPr>
              <a:t>I</a:t>
            </a:r>
            <a:r>
              <a:rPr lang="it-IT" sz="2400" b="1" dirty="0" smtClean="0">
                <a:solidFill>
                  <a:srgbClr val="FF0000"/>
                </a:solidFill>
              </a:rPr>
              <a:t>nfezioni  </a:t>
            </a:r>
            <a:r>
              <a:rPr lang="it-IT" sz="2400" b="1" dirty="0">
                <a:solidFill>
                  <a:srgbClr val="FF0000"/>
                </a:solidFill>
              </a:rPr>
              <a:t>V</a:t>
            </a:r>
            <a:r>
              <a:rPr lang="it-IT" sz="2400" b="1" dirty="0" smtClean="0">
                <a:solidFill>
                  <a:srgbClr val="FF0000"/>
                </a:solidFill>
              </a:rPr>
              <a:t>irali </a:t>
            </a:r>
            <a:r>
              <a:rPr lang="it-IT" sz="2400" b="1" dirty="0" smtClean="0">
                <a:solidFill>
                  <a:srgbClr val="002060"/>
                </a:solidFill>
              </a:rPr>
              <a:t>non risentono per nulla degli antibiotici.</a:t>
            </a: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Esse solitamente </a:t>
            </a:r>
            <a:r>
              <a:rPr lang="it-IT" sz="2400" b="1" dirty="0">
                <a:solidFill>
                  <a:srgbClr val="002060"/>
                </a:solidFill>
              </a:rPr>
              <a:t>si attenuano da sole entro una settimana.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E’ il </a:t>
            </a:r>
            <a:r>
              <a:rPr lang="it-IT" sz="2400" b="1" dirty="0">
                <a:solidFill>
                  <a:srgbClr val="002060"/>
                </a:solidFill>
              </a:rPr>
              <a:t>sistema immunitario del corpo sconfigge i </a:t>
            </a:r>
            <a:r>
              <a:rPr lang="it-IT" sz="2400" b="1" dirty="0" smtClean="0">
                <a:solidFill>
                  <a:srgbClr val="002060"/>
                </a:solidFill>
              </a:rPr>
              <a:t>virus.</a:t>
            </a: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Si possono  curare con gli antivirali.  </a:t>
            </a: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Si possono prevenire con la vaccinazione.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358626" y="522973"/>
            <a:ext cx="6426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LE  INFEZIONI  OCULARI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484784"/>
            <a:ext cx="8928992" cy="5328592"/>
          </a:xfrm>
        </p:spPr>
        <p:txBody>
          <a:bodyPr>
            <a:normAutofit fontScale="40000" lnSpcReduction="20000"/>
          </a:bodyPr>
          <a:lstStyle/>
          <a:p>
            <a:r>
              <a:rPr lang="it-IT" sz="8000" b="1" dirty="0" smtClean="0">
                <a:solidFill>
                  <a:srgbClr val="002060"/>
                </a:solidFill>
              </a:rPr>
              <a:t>BLEFARITI</a:t>
            </a:r>
            <a:endParaRPr lang="it-IT" sz="8000" b="1" dirty="0">
              <a:solidFill>
                <a:srgbClr val="002060"/>
              </a:solidFill>
            </a:endParaRPr>
          </a:p>
          <a:p>
            <a:r>
              <a:rPr lang="it-IT" sz="8000" b="1" dirty="0">
                <a:solidFill>
                  <a:srgbClr val="002060"/>
                </a:solidFill>
              </a:rPr>
              <a:t>CANALICOLITI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DACRIOCISTITI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DACRIOADENITI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CONGIUNTIVITI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CHERATITI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UVEITI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ENDOFTALMITI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NEURITI  OTTICHE</a:t>
            </a:r>
          </a:p>
          <a:p>
            <a:r>
              <a:rPr lang="it-IT" sz="8000" b="1" dirty="0">
                <a:solidFill>
                  <a:srgbClr val="002060"/>
                </a:solidFill>
              </a:rPr>
              <a:t>CELLULITI  ORBITARIE</a:t>
            </a:r>
          </a:p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LE  INFEZIONI  BATTERICHE  OCULARI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NELLA  PRATICA  CLINICA  LA  MAGGIOR   PARTE   RIGUARDANO  LA “SUPERFICIE  OCULARE”</a:t>
            </a:r>
          </a:p>
          <a:p>
            <a:pPr algn="ctr">
              <a:buFont typeface="Wingdings" pitchFamily="2" charset="2"/>
              <a:buNone/>
            </a:pPr>
            <a:endParaRPr lang="it-IT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- BLEFARITI</a:t>
            </a:r>
          </a:p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- CONGIUNTIVITI</a:t>
            </a:r>
          </a:p>
          <a:p>
            <a:pPr>
              <a:buFont typeface="Wingdings" pitchFamily="2" charset="2"/>
              <a:buNone/>
            </a:pP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- CHERATITI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37" y="3574756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63240"/>
            <a:ext cx="2361527" cy="1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8645"/>
            <a:ext cx="228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LE  INFEZIONI  BATTERICHE  OCULARI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CONGIUNTIVITI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it-IT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      </a:t>
            </a:r>
            <a:r>
              <a:rPr lang="it-IT" sz="2000" dirty="0" err="1" smtClean="0">
                <a:solidFill>
                  <a:srgbClr val="002060"/>
                </a:solidFill>
                <a:latin typeface="Comic Sans MS" pitchFamily="66" charset="0"/>
              </a:rPr>
              <a:t>aureus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GRAM  +  :</a:t>
            </a: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Comic Sans MS" pitchFamily="66" charset="0"/>
              </a:rPr>
              <a:t>Staphilococcus</a:t>
            </a: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it-IT" sz="2000" dirty="0" err="1" smtClean="0">
                <a:solidFill>
                  <a:srgbClr val="002060"/>
                </a:solidFill>
                <a:latin typeface="Comic Sans MS" pitchFamily="66" charset="0"/>
              </a:rPr>
              <a:t>epidermidis</a:t>
            </a: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      75-90 %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        </a:t>
            </a:r>
            <a:r>
              <a:rPr lang="it-IT" sz="2000" dirty="0" err="1" smtClean="0">
                <a:solidFill>
                  <a:srgbClr val="002060"/>
                </a:solidFill>
                <a:latin typeface="Comic Sans MS" pitchFamily="66" charset="0"/>
              </a:rPr>
              <a:t>pneumoniae</a:t>
            </a:r>
            <a:endParaRPr lang="it-IT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                 </a:t>
            </a: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Streptococco     </a:t>
            </a:r>
            <a:r>
              <a:rPr lang="it-IT" sz="2000" dirty="0" err="1">
                <a:solidFill>
                  <a:srgbClr val="002060"/>
                </a:solidFill>
                <a:latin typeface="Comic Sans MS" pitchFamily="66" charset="0"/>
              </a:rPr>
              <a:t>viridans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GRAM  -  : </a:t>
            </a:r>
            <a:r>
              <a:rPr lang="it-IT" sz="2000" dirty="0" err="1">
                <a:solidFill>
                  <a:srgbClr val="002060"/>
                </a:solidFill>
                <a:latin typeface="Comic Sans MS" pitchFamily="66" charset="0"/>
              </a:rPr>
              <a:t>Pseudomonas</a:t>
            </a: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2000" dirty="0" err="1" smtClean="0">
                <a:solidFill>
                  <a:srgbClr val="002060"/>
                </a:solidFill>
                <a:latin typeface="Comic Sans MS" pitchFamily="66" charset="0"/>
              </a:rPr>
              <a:t>aeruginosa</a:t>
            </a: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            10-25 %</a:t>
            </a:r>
            <a:endParaRPr lang="it-IT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                          </a:t>
            </a:r>
            <a:r>
              <a:rPr lang="it-IT" sz="2000" dirty="0" err="1">
                <a:solidFill>
                  <a:srgbClr val="002060"/>
                </a:solidFill>
                <a:latin typeface="Comic Sans MS" pitchFamily="66" charset="0"/>
              </a:rPr>
              <a:t>Hemophilus</a:t>
            </a:r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2000" dirty="0" err="1">
                <a:solidFill>
                  <a:srgbClr val="002060"/>
                </a:solidFill>
                <a:latin typeface="Comic Sans MS" pitchFamily="66" charset="0"/>
              </a:rPr>
              <a:t>influenzae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4499992" y="2852936"/>
            <a:ext cx="0" cy="14401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228184" y="2852936"/>
            <a:ext cx="0" cy="14401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228184" y="5157192"/>
            <a:ext cx="0" cy="9361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4800" y="184150"/>
            <a:ext cx="853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rgbClr val="C00000"/>
                </a:solidFill>
                <a:latin typeface="Comic Sans MS" pitchFamily="66" charset="0"/>
              </a:rPr>
              <a:t>Epidemiologia delle infezioni oculari:</a:t>
            </a:r>
          </a:p>
          <a:p>
            <a:pPr algn="ctr" eaLnBrk="0" hangingPunct="0"/>
            <a:r>
              <a:rPr lang="it-IT" sz="2800" b="1" dirty="0">
                <a:solidFill>
                  <a:srgbClr val="C00000"/>
                </a:solidFill>
                <a:latin typeface="Comic Sans MS" pitchFamily="66" charset="0"/>
              </a:rPr>
              <a:t> come sta cambiando</a:t>
            </a:r>
            <a:endParaRPr lang="it-IT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329488" y="2212975"/>
            <a:ext cx="74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2000">
                <a:latin typeface="Comic Sans MS" pitchFamily="66" charset="0"/>
              </a:rPr>
              <a:t>Gram+</a:t>
            </a:r>
            <a:endParaRPr lang="it-IT" sz="1400" b="1">
              <a:latin typeface="Comic Sans MS" pitchFamily="66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6757988" y="2271713"/>
            <a:ext cx="436562" cy="163512"/>
            <a:chOff x="4257" y="1431"/>
            <a:chExt cx="275" cy="103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4257" y="1431"/>
              <a:ext cx="275" cy="10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4261" y="1435"/>
              <a:ext cx="267" cy="95"/>
            </a:xfrm>
            <a:prstGeom prst="rect">
              <a:avLst/>
            </a:prstGeom>
            <a:solidFill>
              <a:srgbClr val="CC0000"/>
            </a:solidFill>
            <a:ln w="14288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307263" y="2554288"/>
            <a:ext cx="728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2000">
                <a:latin typeface="Comic Sans MS" pitchFamily="66" charset="0"/>
              </a:rPr>
              <a:t>Gram-</a:t>
            </a:r>
            <a:endParaRPr lang="it-IT" sz="1400" b="1">
              <a:latin typeface="Comic Sans MS" pitchFamily="66" charset="0"/>
            </a:endParaRPr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6757988" y="2613025"/>
            <a:ext cx="436562" cy="163513"/>
            <a:chOff x="4257" y="1646"/>
            <a:chExt cx="275" cy="103"/>
          </a:xfrm>
        </p:grpSpPr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257" y="1646"/>
              <a:ext cx="275" cy="10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4261" y="1650"/>
              <a:ext cx="267" cy="95"/>
            </a:xfrm>
            <a:prstGeom prst="rect">
              <a:avLst/>
            </a:prstGeom>
            <a:solidFill>
              <a:schemeClr val="hlink"/>
            </a:solidFill>
            <a:ln w="14288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3544888" y="3938588"/>
            <a:ext cx="534987" cy="1141412"/>
            <a:chOff x="1705" y="2481"/>
            <a:chExt cx="337" cy="719"/>
          </a:xfrm>
        </p:grpSpPr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705" y="2481"/>
              <a:ext cx="337" cy="7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1705" y="2481"/>
              <a:ext cx="1" cy="718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705" y="2481"/>
              <a:ext cx="1" cy="718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705" y="2481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H="1">
              <a:off x="1705" y="2481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V="1">
              <a:off x="2040" y="2481"/>
              <a:ext cx="1" cy="718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2040" y="2481"/>
              <a:ext cx="1" cy="718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705" y="319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 flipH="1">
              <a:off x="1705" y="319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5948363" y="4792663"/>
            <a:ext cx="534987" cy="287337"/>
            <a:chOff x="3219" y="3019"/>
            <a:chExt cx="337" cy="181"/>
          </a:xfrm>
        </p:grpSpPr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>
              <a:off x="3219" y="3019"/>
              <a:ext cx="337" cy="1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V="1">
              <a:off x="3219" y="3019"/>
              <a:ext cx="1" cy="180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3219" y="3019"/>
              <a:ext cx="1" cy="180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>
              <a:off x="3219" y="301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H="1">
              <a:off x="3219" y="301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 flipV="1">
              <a:off x="3554" y="3019"/>
              <a:ext cx="1" cy="180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3554" y="3019"/>
              <a:ext cx="1" cy="180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3219" y="319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 flipH="1">
              <a:off x="3219" y="3199"/>
              <a:ext cx="335" cy="1"/>
            </a:xfrm>
            <a:prstGeom prst="line">
              <a:avLst/>
            </a:prstGeom>
            <a:noFill/>
            <a:ln w="14288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5146675" y="2513013"/>
            <a:ext cx="534988" cy="2566987"/>
            <a:chOff x="2714" y="1583"/>
            <a:chExt cx="337" cy="1617"/>
          </a:xfrm>
        </p:grpSpPr>
        <p:sp>
          <p:nvSpPr>
            <p:cNvPr id="48160" name="Rectangle 32"/>
            <p:cNvSpPr>
              <a:spLocks noChangeArrowheads="1"/>
            </p:cNvSpPr>
            <p:nvPr/>
          </p:nvSpPr>
          <p:spPr bwMode="auto">
            <a:xfrm>
              <a:off x="2714" y="1583"/>
              <a:ext cx="337" cy="161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 flipV="1">
              <a:off x="2714" y="1583"/>
              <a:ext cx="1" cy="1616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2714" y="1583"/>
              <a:ext cx="1" cy="1616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>
              <a:off x="2714" y="1583"/>
              <a:ext cx="335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 flipH="1">
              <a:off x="2714" y="1583"/>
              <a:ext cx="335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5" name="Line 37"/>
            <p:cNvSpPr>
              <a:spLocks noChangeShapeType="1"/>
            </p:cNvSpPr>
            <p:nvPr/>
          </p:nvSpPr>
          <p:spPr bwMode="auto">
            <a:xfrm flipV="1">
              <a:off x="3049" y="1583"/>
              <a:ext cx="1" cy="1616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3049" y="1583"/>
              <a:ext cx="1" cy="1616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>
              <a:off x="2714" y="3199"/>
              <a:ext cx="335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 flipH="1">
              <a:off x="2714" y="3199"/>
              <a:ext cx="335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3023560" y="1543050"/>
            <a:ext cx="34127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  <a:latin typeface="Comic Sans MS" pitchFamily="66" charset="0"/>
              </a:rPr>
              <a:t>Etiologia infezioni oculari</a:t>
            </a:r>
            <a:endParaRPr lang="it-IT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3055938" y="5165725"/>
            <a:ext cx="711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2200" b="1">
                <a:latin typeface="Tahoma" pitchFamily="34" charset="0"/>
              </a:rPr>
              <a:t>1970</a:t>
            </a:r>
            <a:endParaRPr lang="it-IT" sz="1400" b="1">
              <a:latin typeface="Tahoma" pitchFamily="34" charset="0"/>
            </a:endParaRP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5455940" y="5165725"/>
            <a:ext cx="718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2200" b="1" dirty="0" smtClean="0">
                <a:latin typeface="Tahoma" pitchFamily="34" charset="0"/>
              </a:rPr>
              <a:t>2008</a:t>
            </a:r>
            <a:endParaRPr lang="it-IT" sz="1400" b="1" dirty="0">
              <a:latin typeface="Tahoma" pitchFamily="34" charset="0"/>
            </a:endParaRPr>
          </a:p>
        </p:txBody>
      </p:sp>
      <p:grpSp>
        <p:nvGrpSpPr>
          <p:cNvPr id="48172" name="Group 44"/>
          <p:cNvGrpSpPr>
            <a:grpSpLocks/>
          </p:cNvGrpSpPr>
          <p:nvPr/>
        </p:nvGrpSpPr>
        <p:grpSpPr bwMode="auto">
          <a:xfrm>
            <a:off x="2725738" y="3367088"/>
            <a:ext cx="552450" cy="1712912"/>
            <a:chOff x="1717" y="2121"/>
            <a:chExt cx="348" cy="1079"/>
          </a:xfrm>
        </p:grpSpPr>
        <p:sp>
          <p:nvSpPr>
            <p:cNvPr id="48173" name="Rectangle 45"/>
            <p:cNvSpPr>
              <a:spLocks noChangeArrowheads="1"/>
            </p:cNvSpPr>
            <p:nvPr/>
          </p:nvSpPr>
          <p:spPr bwMode="auto">
            <a:xfrm>
              <a:off x="1728" y="2121"/>
              <a:ext cx="337" cy="107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>
              <a:off x="1717" y="2121"/>
              <a:ext cx="336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 flipV="1">
              <a:off x="2053" y="2121"/>
              <a:ext cx="1" cy="1078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6" name="Line 48"/>
            <p:cNvSpPr>
              <a:spLocks noChangeShapeType="1"/>
            </p:cNvSpPr>
            <p:nvPr/>
          </p:nvSpPr>
          <p:spPr bwMode="auto">
            <a:xfrm>
              <a:off x="1717" y="3199"/>
              <a:ext cx="336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 flipH="1">
              <a:off x="1717" y="3199"/>
              <a:ext cx="336" cy="1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8" name="Line 50"/>
            <p:cNvSpPr>
              <a:spLocks noChangeShapeType="1"/>
            </p:cNvSpPr>
            <p:nvPr/>
          </p:nvSpPr>
          <p:spPr bwMode="auto">
            <a:xfrm flipV="1">
              <a:off x="1728" y="2121"/>
              <a:ext cx="1" cy="1078"/>
            </a:xfrm>
            <a:prstGeom prst="line">
              <a:avLst/>
            </a:prstGeom>
            <a:noFill/>
            <a:ln w="14288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8179" name="Group 51"/>
            <p:cNvGrpSpPr>
              <a:grpSpLocks/>
            </p:cNvGrpSpPr>
            <p:nvPr/>
          </p:nvGrpSpPr>
          <p:grpSpPr bwMode="auto">
            <a:xfrm>
              <a:off x="1728" y="2121"/>
              <a:ext cx="337" cy="1078"/>
              <a:chOff x="1728" y="2121"/>
              <a:chExt cx="337" cy="1078"/>
            </a:xfrm>
          </p:grpSpPr>
          <p:sp>
            <p:nvSpPr>
              <p:cNvPr id="48180" name="Line 52"/>
              <p:cNvSpPr>
                <a:spLocks noChangeShapeType="1"/>
              </p:cNvSpPr>
              <p:nvPr/>
            </p:nvSpPr>
            <p:spPr bwMode="auto">
              <a:xfrm flipH="1">
                <a:off x="1728" y="2121"/>
                <a:ext cx="336" cy="1"/>
              </a:xfrm>
              <a:prstGeom prst="line">
                <a:avLst/>
              </a:prstGeom>
              <a:noFill/>
              <a:ln w="14288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181" name="Line 53"/>
              <p:cNvSpPr>
                <a:spLocks noChangeShapeType="1"/>
              </p:cNvSpPr>
              <p:nvPr/>
            </p:nvSpPr>
            <p:spPr bwMode="auto">
              <a:xfrm>
                <a:off x="2064" y="2121"/>
                <a:ext cx="1" cy="1078"/>
              </a:xfrm>
              <a:prstGeom prst="line">
                <a:avLst/>
              </a:prstGeom>
              <a:noFill/>
              <a:ln w="14288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182" name="Line 54"/>
              <p:cNvSpPr>
                <a:spLocks noChangeShapeType="1"/>
              </p:cNvSpPr>
              <p:nvPr/>
            </p:nvSpPr>
            <p:spPr bwMode="auto">
              <a:xfrm>
                <a:off x="1728" y="2121"/>
                <a:ext cx="1" cy="1078"/>
              </a:xfrm>
              <a:prstGeom prst="line">
                <a:avLst/>
              </a:prstGeom>
              <a:noFill/>
              <a:ln w="14288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8183" name="Group 55"/>
          <p:cNvGrpSpPr>
            <a:grpSpLocks/>
          </p:cNvGrpSpPr>
          <p:nvPr/>
        </p:nvGrpSpPr>
        <p:grpSpPr bwMode="auto">
          <a:xfrm>
            <a:off x="1503363" y="2133600"/>
            <a:ext cx="5202237" cy="3143250"/>
            <a:chOff x="979" y="1313"/>
            <a:chExt cx="3277" cy="1980"/>
          </a:xfrm>
        </p:grpSpPr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>
              <a:off x="1560" y="3199"/>
              <a:ext cx="269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002060"/>
                </a:solidFill>
              </a:endParaRPr>
            </a:p>
          </p:txBody>
        </p:sp>
        <p:grpSp>
          <p:nvGrpSpPr>
            <p:cNvPr id="48185" name="Group 57"/>
            <p:cNvGrpSpPr>
              <a:grpSpLocks/>
            </p:cNvGrpSpPr>
            <p:nvPr/>
          </p:nvGrpSpPr>
          <p:grpSpPr bwMode="auto">
            <a:xfrm>
              <a:off x="979" y="1313"/>
              <a:ext cx="582" cy="1980"/>
              <a:chOff x="979" y="1313"/>
              <a:chExt cx="582" cy="1980"/>
            </a:xfrm>
          </p:grpSpPr>
          <p:sp>
            <p:nvSpPr>
              <p:cNvPr id="48186" name="Line 58"/>
              <p:cNvSpPr>
                <a:spLocks noChangeShapeType="1"/>
              </p:cNvSpPr>
              <p:nvPr/>
            </p:nvSpPr>
            <p:spPr bwMode="auto">
              <a:xfrm flipV="1">
                <a:off x="1560" y="1403"/>
                <a:ext cx="1" cy="1796"/>
              </a:xfrm>
              <a:prstGeom prst="line">
                <a:avLst/>
              </a:prstGeom>
              <a:noFill/>
              <a:ln w="14351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87" name="Line 59"/>
              <p:cNvSpPr>
                <a:spLocks noChangeShapeType="1"/>
              </p:cNvSpPr>
              <p:nvPr/>
            </p:nvSpPr>
            <p:spPr bwMode="auto">
              <a:xfrm flipH="1">
                <a:off x="1511" y="3199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88" name="Rectangle 60"/>
              <p:cNvSpPr>
                <a:spLocks noChangeArrowheads="1"/>
              </p:cNvSpPr>
              <p:nvPr/>
            </p:nvSpPr>
            <p:spPr bwMode="auto">
              <a:xfrm>
                <a:off x="1357" y="3109"/>
                <a:ext cx="98" cy="184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rgbClr val="002060"/>
                    </a:solidFill>
                    <a:latin typeface="Tahoma" pitchFamily="34" charset="0"/>
                  </a:rPr>
                  <a:t>0</a:t>
                </a:r>
                <a:endParaRPr lang="it-IT" sz="1400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48189" name="Line 61"/>
              <p:cNvSpPr>
                <a:spLocks noChangeShapeType="1"/>
              </p:cNvSpPr>
              <p:nvPr/>
            </p:nvSpPr>
            <p:spPr bwMode="auto">
              <a:xfrm flipH="1">
                <a:off x="1511" y="2750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90" name="Rectangle 62"/>
              <p:cNvSpPr>
                <a:spLocks noChangeArrowheads="1"/>
              </p:cNvSpPr>
              <p:nvPr/>
            </p:nvSpPr>
            <p:spPr bwMode="auto">
              <a:xfrm>
                <a:off x="1256" y="2660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rgbClr val="002060"/>
                    </a:solidFill>
                    <a:latin typeface="Tahoma" pitchFamily="34" charset="0"/>
                  </a:rPr>
                  <a:t>25</a:t>
                </a:r>
                <a:endParaRPr lang="it-IT" sz="1400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48191" name="Line 63"/>
              <p:cNvSpPr>
                <a:spLocks noChangeShapeType="1"/>
              </p:cNvSpPr>
              <p:nvPr/>
            </p:nvSpPr>
            <p:spPr bwMode="auto">
              <a:xfrm flipH="1">
                <a:off x="1511" y="2301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92" name="Rectangle 64"/>
              <p:cNvSpPr>
                <a:spLocks noChangeArrowheads="1"/>
              </p:cNvSpPr>
              <p:nvPr/>
            </p:nvSpPr>
            <p:spPr bwMode="auto">
              <a:xfrm>
                <a:off x="1256" y="2211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rgbClr val="002060"/>
                    </a:solidFill>
                    <a:latin typeface="Tahoma" pitchFamily="34" charset="0"/>
                  </a:rPr>
                  <a:t>50</a:t>
                </a:r>
                <a:endParaRPr lang="it-IT" sz="1400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48193" name="Line 65"/>
              <p:cNvSpPr>
                <a:spLocks noChangeShapeType="1"/>
              </p:cNvSpPr>
              <p:nvPr/>
            </p:nvSpPr>
            <p:spPr bwMode="auto">
              <a:xfrm flipH="1">
                <a:off x="1511" y="1852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94" name="Rectangle 66"/>
              <p:cNvSpPr>
                <a:spLocks noChangeArrowheads="1"/>
              </p:cNvSpPr>
              <p:nvPr/>
            </p:nvSpPr>
            <p:spPr bwMode="auto">
              <a:xfrm>
                <a:off x="1256" y="1762"/>
                <a:ext cx="200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rgbClr val="002060"/>
                    </a:solidFill>
                    <a:latin typeface="Tahoma" pitchFamily="34" charset="0"/>
                  </a:rPr>
                  <a:t>75</a:t>
                </a:r>
                <a:endParaRPr lang="it-IT" sz="1400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48195" name="Line 67"/>
              <p:cNvSpPr>
                <a:spLocks noChangeShapeType="1"/>
              </p:cNvSpPr>
              <p:nvPr/>
            </p:nvSpPr>
            <p:spPr bwMode="auto">
              <a:xfrm flipH="1">
                <a:off x="1511" y="1403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rgbClr val="002060"/>
                  </a:solidFill>
                </a:endParaRPr>
              </a:p>
            </p:txBody>
          </p:sp>
          <p:sp>
            <p:nvSpPr>
              <p:cNvPr id="48196" name="Rectangle 68"/>
              <p:cNvSpPr>
                <a:spLocks noChangeArrowheads="1"/>
              </p:cNvSpPr>
              <p:nvPr/>
            </p:nvSpPr>
            <p:spPr bwMode="auto">
              <a:xfrm>
                <a:off x="1159" y="1313"/>
                <a:ext cx="297" cy="18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1900" b="1">
                    <a:solidFill>
                      <a:srgbClr val="002060"/>
                    </a:solidFill>
                    <a:latin typeface="Tahoma" pitchFamily="34" charset="0"/>
                  </a:rPr>
                  <a:t>100</a:t>
                </a:r>
                <a:endParaRPr lang="it-IT" sz="1400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48197" name="Rectangle 69"/>
              <p:cNvSpPr>
                <a:spLocks noChangeArrowheads="1"/>
              </p:cNvSpPr>
              <p:nvPr/>
            </p:nvSpPr>
            <p:spPr bwMode="auto">
              <a:xfrm rot="16200000">
                <a:off x="1010" y="2029"/>
                <a:ext cx="184" cy="246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t-IT" sz="2500" b="1">
                    <a:solidFill>
                      <a:srgbClr val="002060"/>
                    </a:solidFill>
                    <a:latin typeface="Arial" charset="0"/>
                  </a:rPr>
                  <a:t>%</a:t>
                </a:r>
                <a:endParaRPr lang="it-IT" b="1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5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237601" y="584528"/>
            <a:ext cx="6668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LE  INFEZIONI  VIRALI  OCULARI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649706"/>
            <a:ext cx="8928992" cy="55237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4000" dirty="0" smtClean="0">
                <a:solidFill>
                  <a:srgbClr val="002060"/>
                </a:solidFill>
              </a:rPr>
              <a:t>Adenovirus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4000" dirty="0" smtClean="0">
                <a:solidFill>
                  <a:srgbClr val="002060"/>
                </a:solidFill>
              </a:rPr>
              <a:t>Herpes simplex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4000" dirty="0" smtClean="0">
                <a:solidFill>
                  <a:srgbClr val="002060"/>
                </a:solidFill>
              </a:rPr>
              <a:t>Herpes </a:t>
            </a:r>
            <a:r>
              <a:rPr lang="it-IT" sz="4000" dirty="0">
                <a:solidFill>
                  <a:srgbClr val="002060"/>
                </a:solidFill>
              </a:rPr>
              <a:t>zoster 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4000" dirty="0" smtClean="0">
                <a:solidFill>
                  <a:srgbClr val="002060"/>
                </a:solidFill>
              </a:rPr>
              <a:t>Mollusco contagioso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67" y="1412776"/>
            <a:ext cx="4097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054323" y="584528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LE  INFEZIONI  OCULARI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484784"/>
            <a:ext cx="8928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                </a:t>
            </a:r>
            <a:r>
              <a:rPr lang="it-IT" sz="2400" b="1" dirty="0" smtClean="0">
                <a:solidFill>
                  <a:srgbClr val="002060"/>
                </a:solidFill>
              </a:rPr>
              <a:t> Componente  puramente infettiva</a:t>
            </a:r>
          </a:p>
          <a:p>
            <a:pPr marL="0" indent="0">
              <a:buNone/>
            </a:pPr>
            <a:endParaRPr lang="it-IT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INFEZIONE</a:t>
            </a:r>
          </a:p>
          <a:p>
            <a:pPr marL="0" indent="0">
              <a:buNone/>
            </a:pPr>
            <a:endParaRPr lang="it-IT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                        Componente  infiammatoria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9872" y="1556792"/>
            <a:ext cx="0" cy="302433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054323" y="584528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LE  INFEZIONI  OCULARI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484784"/>
            <a:ext cx="8928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                </a:t>
            </a:r>
            <a:r>
              <a:rPr lang="it-IT" sz="2400" b="1" dirty="0" smtClean="0">
                <a:solidFill>
                  <a:srgbClr val="002060"/>
                </a:solidFill>
              </a:rPr>
              <a:t> Componente  puramente infettiva</a:t>
            </a:r>
          </a:p>
          <a:p>
            <a:pPr marL="0" indent="0">
              <a:buNone/>
            </a:pPr>
            <a:endParaRPr lang="it-IT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INFEZIONE</a:t>
            </a:r>
          </a:p>
          <a:p>
            <a:pPr marL="0" indent="0">
              <a:buNone/>
            </a:pPr>
            <a:endParaRPr lang="it-IT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                        Componente  infiammatoria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9872" y="1556792"/>
            <a:ext cx="0" cy="302433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23528" y="5085184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RAZIONALE   DEL   </a:t>
            </a:r>
          </a:p>
          <a:p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CORTISONE</a:t>
            </a:r>
            <a:r>
              <a:rPr lang="it-IT" dirty="0" smtClean="0"/>
              <a:t>  </a:t>
            </a: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                                  Combattere  la componente  infiammatoria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in su 4"/>
          <p:cNvSpPr/>
          <p:nvPr/>
        </p:nvSpPr>
        <p:spPr>
          <a:xfrm>
            <a:off x="5940152" y="4653136"/>
            <a:ext cx="360040" cy="12241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23528" y="36908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S</a:t>
            </a:r>
            <a:r>
              <a:rPr lang="it-IT" sz="2800" b="1" dirty="0" smtClean="0">
                <a:solidFill>
                  <a:srgbClr val="C00000"/>
                </a:solidFill>
              </a:rPr>
              <a:t>COPO  DELLA  TERAPIA   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«ANTIBIOTICA O ANTIVIRALE»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STERILIZZAZIONE  DEL  TESSUTO  AFFETTO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AZIONE  ANTIBATTERICA – ANTIVIRALE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LIMITAZIONE  DEL  DANNO  STRUTTURALE </a:t>
            </a: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E  FUNZIONALE  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355976" y="3429000"/>
            <a:ext cx="504056" cy="1155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15008" y="2111950"/>
            <a:ext cx="8928992" cy="462941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Infezioni</a:t>
            </a:r>
          </a:p>
          <a:p>
            <a:pPr>
              <a:buFont typeface="+mj-lt"/>
              <a:buAutoNum type="arabicPeriod"/>
            </a:pPr>
            <a:endParaRPr lang="it-IT" sz="4000" b="1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Cortisone</a:t>
            </a:r>
          </a:p>
          <a:p>
            <a:pPr>
              <a:buFont typeface="+mj-lt"/>
              <a:buAutoNum type="arabicPeriod"/>
            </a:pPr>
            <a:endParaRPr lang="it-IT" sz="4000" b="1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Quando il cortisone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07" y="359296"/>
            <a:ext cx="3011078" cy="29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054323" y="584528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LE  INFEZIONI  OCULARI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340768"/>
            <a:ext cx="8928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                    è  sufficiente la terapia  antibiotica o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antivirale</a:t>
            </a:r>
            <a:endParaRPr lang="it-IT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TERAPIA</a:t>
            </a:r>
          </a:p>
          <a:p>
            <a:pPr marL="0" indent="0">
              <a:buNone/>
            </a:pPr>
            <a:r>
              <a:rPr lang="it-IT" sz="4000" b="1" dirty="0">
                <a:solidFill>
                  <a:srgbClr val="00206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            </a:t>
            </a:r>
            <a:r>
              <a:rPr lang="it-IT" sz="2400" b="1" dirty="0" smtClean="0">
                <a:solidFill>
                  <a:srgbClr val="002060"/>
                </a:solidFill>
              </a:rPr>
              <a:t>oppure  è necessaria anche  la terapia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antinfiammatoria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2771800" y="1772816"/>
            <a:ext cx="0" cy="28083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979712" y="5517232"/>
            <a:ext cx="6017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QUANTO   E  COME ?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3573016"/>
            <a:ext cx="3888432" cy="27363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988840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CORTISONE</a:t>
            </a: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6340"/>
            <a:ext cx="3600400" cy="24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405111" y="430640"/>
            <a:ext cx="6333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CORTICOSTEROIDI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649706"/>
            <a:ext cx="9144000" cy="559571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6800" dirty="0" smtClean="0">
                <a:solidFill>
                  <a:srgbClr val="002060"/>
                </a:solidFill>
              </a:rPr>
              <a:t>Fisiologicamente </a:t>
            </a:r>
            <a:r>
              <a:rPr lang="it-IT" sz="6800" dirty="0">
                <a:solidFill>
                  <a:srgbClr val="002060"/>
                </a:solidFill>
              </a:rPr>
              <a:t>i corticosteroidi sono ormoni prodotti dalla corteccia </a:t>
            </a:r>
            <a:r>
              <a:rPr lang="it-IT" sz="6800" dirty="0" smtClean="0">
                <a:solidFill>
                  <a:srgbClr val="002060"/>
                </a:solidFill>
              </a:rPr>
              <a:t>delle ghiandole surrenali</a:t>
            </a:r>
            <a:r>
              <a:rPr lang="it-IT" sz="6800" dirty="0">
                <a:solidFill>
                  <a:srgbClr val="002060"/>
                </a:solidFill>
              </a:rPr>
              <a:t>. </a:t>
            </a:r>
            <a:endParaRPr lang="it-IT" sz="68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6800" dirty="0" smtClean="0">
                <a:solidFill>
                  <a:srgbClr val="002060"/>
                </a:solidFill>
              </a:rPr>
              <a:t>Questi </a:t>
            </a:r>
            <a:r>
              <a:rPr lang="it-IT" sz="6800" dirty="0">
                <a:solidFill>
                  <a:srgbClr val="002060"/>
                </a:solidFill>
              </a:rPr>
              <a:t>ormoni intervengono in numerosi meccanismi </a:t>
            </a:r>
            <a:r>
              <a:rPr lang="it-IT" sz="6800" dirty="0" smtClean="0">
                <a:solidFill>
                  <a:srgbClr val="002060"/>
                </a:solidFill>
              </a:rPr>
              <a:t>fisiologici inclusi </a:t>
            </a:r>
            <a:r>
              <a:rPr lang="it-IT" sz="6800" dirty="0">
                <a:solidFill>
                  <a:srgbClr val="002060"/>
                </a:solidFill>
              </a:rPr>
              <a:t>quelli che regolano le risposte </a:t>
            </a:r>
            <a:r>
              <a:rPr lang="it-IT" sz="6800" dirty="0" smtClean="0">
                <a:solidFill>
                  <a:srgbClr val="002060"/>
                </a:solidFill>
              </a:rPr>
              <a:t>infiammatorie, oltre alla regolazione del metabolismo </a:t>
            </a:r>
            <a:r>
              <a:rPr lang="it-IT" sz="6800" dirty="0">
                <a:solidFill>
                  <a:srgbClr val="002060"/>
                </a:solidFill>
              </a:rPr>
              <a:t>dei carboidrati, delle proteine e della concentrazione di elettroliti </a:t>
            </a:r>
            <a:r>
              <a:rPr lang="it-IT" sz="6800" dirty="0" smtClean="0">
                <a:solidFill>
                  <a:srgbClr val="002060"/>
                </a:solidFill>
              </a:rPr>
              <a:t>nel sangue</a:t>
            </a:r>
            <a:r>
              <a:rPr lang="it-IT" sz="6800" dirty="0">
                <a:solidFill>
                  <a:srgbClr val="002060"/>
                </a:solidFill>
              </a:rPr>
              <a:t>. </a:t>
            </a:r>
            <a:endParaRPr lang="it-IT" sz="68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6800" dirty="0" smtClean="0">
                <a:solidFill>
                  <a:srgbClr val="002060"/>
                </a:solidFill>
              </a:rPr>
              <a:t>I </a:t>
            </a:r>
            <a:r>
              <a:rPr lang="it-IT" sz="6800" dirty="0">
                <a:solidFill>
                  <a:srgbClr val="002060"/>
                </a:solidFill>
              </a:rPr>
              <a:t>farmaci corticosteroidi sono usati per </a:t>
            </a:r>
            <a:r>
              <a:rPr lang="it-IT" sz="6800" dirty="0" smtClean="0">
                <a:solidFill>
                  <a:srgbClr val="002060"/>
                </a:solidFill>
              </a:rPr>
              <a:t>il trattamento </a:t>
            </a:r>
            <a:r>
              <a:rPr lang="it-IT" sz="6800" dirty="0">
                <a:solidFill>
                  <a:srgbClr val="002060"/>
                </a:solidFill>
              </a:rPr>
              <a:t>di numerose </a:t>
            </a:r>
            <a:r>
              <a:rPr lang="it-IT" sz="6800" dirty="0" smtClean="0">
                <a:solidFill>
                  <a:srgbClr val="002060"/>
                </a:solidFill>
              </a:rPr>
              <a:t>patologie </a:t>
            </a:r>
            <a:r>
              <a:rPr lang="it-IT" sz="6800" dirty="0" smtClean="0">
                <a:solidFill>
                  <a:srgbClr val="FF0000"/>
                </a:solidFill>
              </a:rPr>
              <a:t>sfruttando l’azione antinfiammatoria</a:t>
            </a:r>
            <a:r>
              <a:rPr lang="it-IT" sz="6800" dirty="0">
                <a:solidFill>
                  <a:srgbClr val="FF0000"/>
                </a:solidFill>
              </a:rPr>
              <a:t>, antipiretica e immunosoppressiva.</a:t>
            </a:r>
          </a:p>
          <a:p>
            <a:pPr marL="0" indent="0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405110" y="430640"/>
            <a:ext cx="6333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CORTICOSTEROIDI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700808"/>
            <a:ext cx="8928992" cy="475252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7200" b="1" dirty="0">
                <a:solidFill>
                  <a:srgbClr val="002060"/>
                </a:solidFill>
              </a:rPr>
              <a:t>I</a:t>
            </a:r>
            <a:r>
              <a:rPr lang="it-IT" sz="7200" b="1" dirty="0" smtClean="0">
                <a:solidFill>
                  <a:srgbClr val="002060"/>
                </a:solidFill>
              </a:rPr>
              <a:t> </a:t>
            </a:r>
            <a:r>
              <a:rPr lang="it-IT" sz="7200" b="1" dirty="0">
                <a:solidFill>
                  <a:srgbClr val="002060"/>
                </a:solidFill>
              </a:rPr>
              <a:t>corticosteroidi si dividono in</a:t>
            </a:r>
            <a:r>
              <a:rPr lang="it-IT" sz="72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7200" b="1" dirty="0" smtClean="0">
                <a:solidFill>
                  <a:srgbClr val="FF0000"/>
                </a:solidFill>
              </a:rPr>
              <a:t> </a:t>
            </a:r>
            <a:r>
              <a:rPr lang="it-IT" sz="7200" b="1" dirty="0" err="1" smtClean="0">
                <a:solidFill>
                  <a:srgbClr val="FF0000"/>
                </a:solidFill>
              </a:rPr>
              <a:t>Glicocorticoidi</a:t>
            </a:r>
            <a:r>
              <a:rPr lang="it-IT" sz="7200" b="1" dirty="0">
                <a:solidFill>
                  <a:srgbClr val="002060"/>
                </a:solidFill>
              </a:rPr>
              <a:t>, che hanno principalmente funzione </a:t>
            </a:r>
            <a:endParaRPr lang="it-IT" sz="72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    antinfiammatoria</a:t>
            </a:r>
            <a:r>
              <a:rPr lang="it-IT" sz="7200" b="1" dirty="0">
                <a:solidFill>
                  <a:srgbClr val="002060"/>
                </a:solidFill>
              </a:rPr>
              <a:t>, antiallergica e influiscono nel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    metabolismo </a:t>
            </a:r>
            <a:r>
              <a:rPr lang="it-IT" sz="7200" b="1" dirty="0">
                <a:solidFill>
                  <a:srgbClr val="002060"/>
                </a:solidFill>
              </a:rPr>
              <a:t>di carboidrati, lipidi e proteine</a:t>
            </a:r>
            <a:r>
              <a:rPr lang="it-IT" sz="72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it-IT" sz="72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7200" b="1" dirty="0" smtClean="0">
                <a:solidFill>
                  <a:srgbClr val="FF0000"/>
                </a:solidFill>
              </a:rPr>
              <a:t> </a:t>
            </a:r>
            <a:r>
              <a:rPr lang="it-IT" sz="7200" b="1" dirty="0" err="1" smtClean="0">
                <a:solidFill>
                  <a:srgbClr val="FF0000"/>
                </a:solidFill>
              </a:rPr>
              <a:t>Mineralcorticoidi</a:t>
            </a:r>
            <a:r>
              <a:rPr lang="it-IT" sz="7200" b="1" dirty="0">
                <a:solidFill>
                  <a:srgbClr val="002060"/>
                </a:solidFill>
              </a:rPr>
              <a:t>, che influiscono sull’equilibrio </a:t>
            </a:r>
            <a:r>
              <a:rPr lang="it-IT" sz="72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   </a:t>
            </a:r>
            <a:r>
              <a:rPr lang="it-IT" sz="7200" b="1" dirty="0" err="1" smtClean="0">
                <a:solidFill>
                  <a:srgbClr val="002060"/>
                </a:solidFill>
              </a:rPr>
              <a:t>idrolettrolitico</a:t>
            </a:r>
            <a:r>
              <a:rPr lang="it-IT" sz="7200" b="1" dirty="0" smtClean="0">
                <a:solidFill>
                  <a:srgbClr val="002060"/>
                </a:solidFill>
              </a:rPr>
              <a:t> </a:t>
            </a:r>
            <a:r>
              <a:rPr lang="it-IT" sz="7200" b="1" dirty="0">
                <a:solidFill>
                  <a:srgbClr val="002060"/>
                </a:solidFill>
              </a:rPr>
              <a:t>regolando la ritenzione idrica e favorendo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   il </a:t>
            </a:r>
            <a:r>
              <a:rPr lang="it-IT" sz="7200" b="1" dirty="0">
                <a:solidFill>
                  <a:srgbClr val="002060"/>
                </a:solidFill>
              </a:rPr>
              <a:t>riassorbimento di sodio e la secrezione di potassio e </a:t>
            </a:r>
            <a:endParaRPr lang="it-IT" sz="72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   idrogeno </a:t>
            </a:r>
            <a:r>
              <a:rPr lang="it-IT" sz="7200" b="1" dirty="0">
                <a:solidFill>
                  <a:srgbClr val="002060"/>
                </a:solidFill>
              </a:rPr>
              <a:t>a livello renale</a:t>
            </a:r>
            <a:r>
              <a:rPr lang="it-IT" sz="72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it-IT" sz="7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19028"/>
              </p:ext>
            </p:extLst>
          </p:nvPr>
        </p:nvGraphicFramePr>
        <p:xfrm>
          <a:off x="250825" y="1916832"/>
          <a:ext cx="8641655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22"/>
                <a:gridCol w="2160761"/>
                <a:gridCol w="1872208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Principio</a:t>
                      </a:r>
                      <a:r>
                        <a:rPr lang="it-IT" baseline="0" dirty="0" smtClean="0"/>
                        <a:t>  attivo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Potenza Antinfiammatoria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sodio ritentiva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Dose  equivalente</a:t>
                      </a:r>
                    </a:p>
                    <a:p>
                      <a:pPr algn="ctr"/>
                      <a:r>
                        <a:rPr lang="it-IT" dirty="0" smtClean="0"/>
                        <a:t>mg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Idrocortisone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Cortisone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Prednisone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Prednisolone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Metilprednisolone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Triamcinolone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Betametasone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0.75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Desametasone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0.75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Deflazacort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6-7.5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02572"/>
              </p:ext>
            </p:extLst>
          </p:nvPr>
        </p:nvGraphicFramePr>
        <p:xfrm>
          <a:off x="250825" y="1916832"/>
          <a:ext cx="8641655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22"/>
                <a:gridCol w="2160761"/>
                <a:gridCol w="1872208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Principio</a:t>
                      </a:r>
                      <a:r>
                        <a:rPr lang="it-IT" baseline="0" dirty="0" smtClean="0"/>
                        <a:t>  attivo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Potenza Antinfiammatoria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sodio ritentiva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Dose  equivalente</a:t>
                      </a:r>
                    </a:p>
                    <a:p>
                      <a:pPr algn="ctr"/>
                      <a:r>
                        <a:rPr lang="it-IT" dirty="0" smtClean="0"/>
                        <a:t>mg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Idrocortisone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Cortisone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Prednisone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Prednisolone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Metilprednisolone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Triamcinolone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FF0000"/>
                          </a:solidFill>
                        </a:rPr>
                        <a:t>Betametasone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0.75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FF0000"/>
                          </a:solidFill>
                        </a:rPr>
                        <a:t>Desametasone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0.75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Deflazacort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6-7.5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772816"/>
            <a:ext cx="8928992" cy="46085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7200" dirty="0">
                <a:solidFill>
                  <a:srgbClr val="002060"/>
                </a:solidFill>
              </a:rPr>
              <a:t>I corticosteroidi svolgono essenzialmente un ruolo sintomatico e, tranne alcune eccezioni, non sono in grado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7200" dirty="0">
                <a:solidFill>
                  <a:srgbClr val="002060"/>
                </a:solidFill>
              </a:rPr>
              <a:t>di “guarire” la malattia per cui sono stati prescritti, anche se </a:t>
            </a:r>
            <a:r>
              <a:rPr lang="it-IT" sz="7200" dirty="0">
                <a:solidFill>
                  <a:srgbClr val="C208AC"/>
                </a:solidFill>
              </a:rPr>
              <a:t>con il loro impiego i sintomi e i segni della malattia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7200" dirty="0">
                <a:solidFill>
                  <a:srgbClr val="C208AC"/>
                </a:solidFill>
              </a:rPr>
              <a:t>scompaiono spesso rapidamente.</a:t>
            </a:r>
          </a:p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C208AC"/>
                </a:solidFill>
              </a:rPr>
              <a:t>L’azione immunosoppressiva dei corticosteroidi aumenta il rischio di infezioni batteriche, virali,</a:t>
            </a:r>
            <a:r>
              <a:rPr lang="it-IT" sz="2800" dirty="0">
                <a:solidFill>
                  <a:srgbClr val="002060"/>
                </a:solidFill>
              </a:rPr>
              <a:t> micotiche </a:t>
            </a:r>
            <a:r>
              <a:rPr lang="it-IT" sz="2800" dirty="0" smtClean="0">
                <a:solidFill>
                  <a:srgbClr val="002060"/>
                </a:solidFill>
              </a:rPr>
              <a:t>e parassitarie</a:t>
            </a:r>
            <a:r>
              <a:rPr lang="it-IT" sz="2800" dirty="0">
                <a:solidFill>
                  <a:srgbClr val="002060"/>
                </a:solidFill>
              </a:rPr>
              <a:t>, la cui diagnosi può essere difficile perché un soggetto immunodepresso non manifesta un </a:t>
            </a:r>
            <a:r>
              <a:rPr lang="it-IT" sz="2800" dirty="0" smtClean="0">
                <a:solidFill>
                  <a:srgbClr val="002060"/>
                </a:solidFill>
              </a:rPr>
              <a:t>quadro clinico </a:t>
            </a:r>
            <a:r>
              <a:rPr lang="it-IT" sz="2800" dirty="0">
                <a:solidFill>
                  <a:srgbClr val="002060"/>
                </a:solidFill>
              </a:rPr>
              <a:t>con tutti i segni e sintomi dell’infiammazione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496" y="1988840"/>
            <a:ext cx="8928992" cy="43924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002060"/>
                </a:solidFill>
              </a:rPr>
              <a:t>Di norma i corticosteroidi sono </a:t>
            </a:r>
            <a:r>
              <a:rPr lang="it-IT" sz="2800" dirty="0" smtClean="0">
                <a:solidFill>
                  <a:srgbClr val="002060"/>
                </a:solidFill>
              </a:rPr>
              <a:t>somministrati, </a:t>
            </a:r>
            <a:r>
              <a:rPr lang="it-IT" sz="2800" u="sng" dirty="0" smtClean="0">
                <a:solidFill>
                  <a:srgbClr val="002060"/>
                </a:solidFill>
              </a:rPr>
              <a:t>per via  generale,</a:t>
            </a:r>
            <a:r>
              <a:rPr lang="it-IT" sz="2800" dirty="0" smtClean="0">
                <a:solidFill>
                  <a:srgbClr val="002060"/>
                </a:solidFill>
              </a:rPr>
              <a:t> in </a:t>
            </a:r>
            <a:r>
              <a:rPr lang="it-IT" sz="2800" b="1" dirty="0">
                <a:solidFill>
                  <a:srgbClr val="FF0000"/>
                </a:solidFill>
              </a:rPr>
              <a:t>dose unica il mattino</a:t>
            </a:r>
            <a:r>
              <a:rPr lang="it-IT" sz="2800" dirty="0">
                <a:solidFill>
                  <a:srgbClr val="002060"/>
                </a:solidFill>
              </a:rPr>
              <a:t> per rispettare il ritmo circadiano </a:t>
            </a:r>
            <a:r>
              <a:rPr lang="it-IT" sz="2800" dirty="0" smtClean="0">
                <a:solidFill>
                  <a:srgbClr val="002060"/>
                </a:solidFill>
              </a:rPr>
              <a:t>del cortisolo </a:t>
            </a:r>
            <a:r>
              <a:rPr lang="it-IT" sz="2800" dirty="0">
                <a:solidFill>
                  <a:srgbClr val="002060"/>
                </a:solidFill>
              </a:rPr>
              <a:t>endogeno, ma in talune situazioni cliniche (per esempio bronchiti riacutizzate o manifestazioni </a:t>
            </a:r>
            <a:r>
              <a:rPr lang="it-IT" sz="2800" dirty="0" smtClean="0">
                <a:solidFill>
                  <a:srgbClr val="002060"/>
                </a:solidFill>
              </a:rPr>
              <a:t>allergiche) può </a:t>
            </a:r>
            <a:r>
              <a:rPr lang="it-IT" sz="2800" dirty="0">
                <a:solidFill>
                  <a:srgbClr val="002060"/>
                </a:solidFill>
              </a:rPr>
              <a:t>essere necessario suddividere la dose in 2 o 3 somministrazioni.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561677" y="4306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CORTISONE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4371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Cataratta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Ipertono</a:t>
            </a:r>
            <a:r>
              <a:rPr lang="it-IT" dirty="0" smtClean="0">
                <a:solidFill>
                  <a:srgbClr val="002060"/>
                </a:solidFill>
              </a:rPr>
              <a:t>  endoculare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Glaucoma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Aumento della  suscettibilità alle infezioni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95936" y="134076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OCCHIO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INFEZIONI</a:t>
            </a: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z="6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08720"/>
            <a:ext cx="8229600" cy="3581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6000" dirty="0">
                <a:solidFill>
                  <a:srgbClr val="002060"/>
                </a:solidFill>
                <a:latin typeface="Comic Sans MS" pitchFamily="66" charset="0"/>
              </a:rPr>
              <a:t>LA  </a:t>
            </a:r>
          </a:p>
          <a:p>
            <a:pPr algn="ctr">
              <a:buFont typeface="Wingdings" pitchFamily="2" charset="2"/>
              <a:buNone/>
            </a:pPr>
            <a:r>
              <a:rPr lang="it-IT" sz="6000" dirty="0">
                <a:solidFill>
                  <a:srgbClr val="002060"/>
                </a:solidFill>
                <a:latin typeface="Comic Sans MS" pitchFamily="66" charset="0"/>
              </a:rPr>
              <a:t>TERAPIA   ANTIBIOTICA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736304" cy="182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83546"/>
            <a:ext cx="20955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6551439"/>
            <a:ext cx="3651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863300" y="584528"/>
            <a:ext cx="741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COME  AGISCONO  GLI  ANTIBIOTICI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4104456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Inibendo la sintesi  della parete  batterica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Inibendo i ribosomi  batterici e la sintesi proteica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Inibendo  la sintesi  del DNA  batterico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196194" y="584528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TERAPIA  ANTIBIOTICA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SEMPRE  NELLE  PATOLOGIE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BATTERICHE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6" y="1244154"/>
            <a:ext cx="8281390" cy="50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6" y="1244154"/>
            <a:ext cx="8281390" cy="50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1259632" y="5085184"/>
            <a:ext cx="64807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843808" y="170080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8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196194" y="584528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TERAPIA  ANTIBIOTICA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MOLTO RARAMENTE NELLE  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PATOLOGIE    VIRALI 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2054323" y="584528"/>
            <a:ext cx="503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LE  INFEZIONI  OCULARI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484784"/>
            <a:ext cx="8928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                </a:t>
            </a:r>
            <a:r>
              <a:rPr lang="it-IT" sz="2400" b="1" dirty="0" smtClean="0">
                <a:solidFill>
                  <a:srgbClr val="002060"/>
                </a:solidFill>
              </a:rPr>
              <a:t> Componente  puramente infettiva</a:t>
            </a:r>
          </a:p>
          <a:p>
            <a:pPr marL="0" indent="0">
              <a:buNone/>
            </a:pPr>
            <a:endParaRPr lang="it-IT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INFEZIONE</a:t>
            </a:r>
          </a:p>
          <a:p>
            <a:pPr marL="0" indent="0">
              <a:buNone/>
            </a:pPr>
            <a:endParaRPr lang="it-IT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                        Componente  infiammatoria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9872" y="1556792"/>
            <a:ext cx="0" cy="302433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SCOPO  DELLA TERAPIA  ANTIBIOTICA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991600" cy="83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it-IT" sz="2800" b="1" dirty="0">
                <a:solidFill>
                  <a:srgbClr val="002060"/>
                </a:solidFill>
                <a:latin typeface="Comic Sans MS" pitchFamily="66" charset="0"/>
              </a:rPr>
              <a:t>STERILIZZAZIONE  DEL  TESSUTO  AFFETTO</a:t>
            </a:r>
          </a:p>
          <a:p>
            <a:pPr algn="ctr">
              <a:buFont typeface="Wingdings" pitchFamily="2" charset="2"/>
              <a:buNone/>
            </a:pPr>
            <a:r>
              <a:rPr lang="it-IT" sz="2000" b="1" dirty="0">
                <a:solidFill>
                  <a:srgbClr val="002060"/>
                </a:solidFill>
                <a:latin typeface="Comic Sans MS" pitchFamily="66" charset="0"/>
              </a:rPr>
              <a:t>AZIONE  ANTIBATTERICA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038600" y="29718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dirty="0">
              <a:latin typeface="Comic Sans MS" pitchFamily="6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447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Comic Sans MS" pitchFamily="66" charset="0"/>
              </a:rPr>
              <a:t>LIMITAZIONE  DEL  DANNO  STRUTTURALE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  <a:latin typeface="Comic Sans MS" pitchFamily="66" charset="0"/>
              </a:rPr>
              <a:t>E  FUNZIONALE</a:t>
            </a:r>
          </a:p>
        </p:txBody>
      </p:sp>
    </p:spTree>
    <p:extLst>
      <p:ext uri="{BB962C8B-B14F-4D97-AF65-F5344CB8AC3E}">
        <p14:creationId xmlns:p14="http://schemas.microsoft.com/office/powerpoint/2010/main" val="8874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496" y="1628800"/>
            <a:ext cx="8928992" cy="3816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QUANDO  IL </a:t>
            </a:r>
          </a:p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</a:rPr>
              <a:t> CORTISONE</a:t>
            </a: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2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QUANDO  IL  CORTISONE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643187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SUPERFICE  OCULARE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5399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097880" y="522973"/>
            <a:ext cx="294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INFEZIONI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8326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L’occhio  umano, come tutte le altre  strutture dell’organismo che sono in contatto con l’ambiente  esterno, è spesso soggetto all’attacco di microrganismi ad  azione  patogena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( batteri, virus, protozoi, ecc.),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responsabili di infezioni più o meno gravi.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VARIE  E  CONTRADDITTORIE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CORRENTI DI  PENSIERO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MAI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LE  INFEZIONI VANNO  CURATE CON  ANTIBIOTICI  O  ANTIVIRALI</a:t>
            </a:r>
          </a:p>
          <a:p>
            <a:pPr marL="0" indent="0" algn="ctr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L’USO  DEL  CORTISONE  ESPONE  IL PAZIENTE  A GRAVI  RISCHI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139952" y="5445224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MAI</a:t>
            </a: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C208AC"/>
                </a:solidFill>
              </a:rPr>
              <a:t>PERCHE’</a:t>
            </a:r>
            <a:endParaRPr lang="it-IT" sz="2800" b="1" dirty="0">
              <a:solidFill>
                <a:srgbClr val="C208AC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Aumento dei tempi  di guarigione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Mascheramento  della  patologia  di base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Aggravamento  della  patologia </a:t>
            </a:r>
            <a:r>
              <a:rPr lang="it-IT" sz="2000" b="1" dirty="0" smtClean="0">
                <a:solidFill>
                  <a:srgbClr val="002060"/>
                </a:solidFill>
              </a:rPr>
              <a:t>( </a:t>
            </a:r>
            <a:r>
              <a:rPr lang="it-IT" sz="2000" b="1" dirty="0" err="1" smtClean="0">
                <a:solidFill>
                  <a:srgbClr val="002060"/>
                </a:solidFill>
              </a:rPr>
              <a:t>cong</a:t>
            </a:r>
            <a:r>
              <a:rPr lang="it-IT" sz="2000" b="1" dirty="0" smtClean="0">
                <a:solidFill>
                  <a:srgbClr val="002060"/>
                </a:solidFill>
              </a:rPr>
              <a:t>.     cheratite)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Approfondimento della lesione </a:t>
            </a:r>
            <a:r>
              <a:rPr lang="it-IT" sz="2000" b="1" dirty="0" smtClean="0">
                <a:solidFill>
                  <a:srgbClr val="002060"/>
                </a:solidFill>
              </a:rPr>
              <a:t>(</a:t>
            </a:r>
            <a:r>
              <a:rPr lang="it-IT" sz="2000" b="1" dirty="0" err="1" smtClean="0">
                <a:solidFill>
                  <a:srgbClr val="002060"/>
                </a:solidFill>
              </a:rPr>
              <a:t>cher.sup</a:t>
            </a:r>
            <a:r>
              <a:rPr lang="it-IT" sz="2000" b="1" dirty="0" smtClean="0">
                <a:solidFill>
                  <a:srgbClr val="002060"/>
                </a:solidFill>
              </a:rPr>
              <a:t>.     </a:t>
            </a:r>
            <a:r>
              <a:rPr lang="it-IT" sz="2000" b="1" dirty="0" err="1" smtClean="0">
                <a:solidFill>
                  <a:srgbClr val="002060"/>
                </a:solidFill>
              </a:rPr>
              <a:t>cher.prof</a:t>
            </a:r>
            <a:r>
              <a:rPr lang="it-IT" sz="20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Diminuita  risposta  agli  antibiotici ed antivirali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Possibili  </a:t>
            </a:r>
            <a:r>
              <a:rPr lang="it-IT" sz="2800" b="1" dirty="0" err="1" smtClean="0">
                <a:solidFill>
                  <a:srgbClr val="002060"/>
                </a:solidFill>
              </a:rPr>
              <a:t>sovrainfezioni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6876256" y="393305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7092280" y="450912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POSSIBILE </a:t>
            </a:r>
            <a:r>
              <a:rPr lang="it-IT" sz="4000" b="1" dirty="0" smtClean="0">
                <a:solidFill>
                  <a:srgbClr val="C208AC"/>
                </a:solidFill>
              </a:rPr>
              <a:t>MA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002060"/>
                </a:solidFill>
              </a:rPr>
              <a:t>I farmaci </a:t>
            </a:r>
            <a:r>
              <a:rPr lang="it-IT" sz="2800" b="1" dirty="0" smtClean="0">
                <a:solidFill>
                  <a:srgbClr val="002060"/>
                </a:solidFill>
              </a:rPr>
              <a:t>corticosteroidi </a:t>
            </a:r>
            <a:r>
              <a:rPr lang="it-IT" sz="2800" b="1" dirty="0">
                <a:solidFill>
                  <a:srgbClr val="002060"/>
                </a:solidFill>
              </a:rPr>
              <a:t>sono fortemente sconsigliati in presenza di congiuntivite </a:t>
            </a:r>
            <a:r>
              <a:rPr lang="it-IT" sz="2800" b="1" dirty="0" smtClean="0">
                <a:solidFill>
                  <a:srgbClr val="002060"/>
                </a:solidFill>
              </a:rPr>
              <a:t>virale lieve </a:t>
            </a:r>
          </a:p>
          <a:p>
            <a:pPr marL="0" indent="0" algn="ctr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002060"/>
                </a:solidFill>
              </a:rPr>
              <a:t>U</a:t>
            </a:r>
            <a:r>
              <a:rPr lang="it-IT" sz="2800" b="1" dirty="0" smtClean="0">
                <a:solidFill>
                  <a:srgbClr val="002060"/>
                </a:solidFill>
              </a:rPr>
              <a:t>n'inadeguata </a:t>
            </a:r>
            <a:r>
              <a:rPr lang="it-IT" sz="2800" b="1" dirty="0">
                <a:solidFill>
                  <a:srgbClr val="002060"/>
                </a:solidFill>
              </a:rPr>
              <a:t>od eccessiva somministrazione di </a:t>
            </a:r>
            <a:r>
              <a:rPr lang="it-IT" sz="2800" b="1" dirty="0" smtClean="0">
                <a:solidFill>
                  <a:srgbClr val="002060"/>
                </a:solidFill>
              </a:rPr>
              <a:t>cortisonici </a:t>
            </a:r>
            <a:r>
              <a:rPr lang="it-IT" sz="2800" b="1" dirty="0">
                <a:solidFill>
                  <a:srgbClr val="002060"/>
                </a:solidFill>
              </a:rPr>
              <a:t>può infatti creare spiacevoli complicanze alle strutture oculari interne</a:t>
            </a:r>
          </a:p>
          <a:p>
            <a:pPr marL="0" indent="0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POSSIBILE </a:t>
            </a:r>
            <a:r>
              <a:rPr lang="it-IT" sz="4000" b="1" dirty="0" smtClean="0">
                <a:solidFill>
                  <a:srgbClr val="C208AC"/>
                </a:solidFill>
              </a:rPr>
              <a:t>SI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002060"/>
                </a:solidFill>
              </a:rPr>
              <a:t>La terapia con corticosteroidi topici si rivela invece fondamentale nei soggetti colpiti da congiuntivite virale associata a cheratite con estensione nello stroma corneale.</a:t>
            </a:r>
          </a:p>
          <a:p>
            <a:pPr marL="0" indent="0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628800"/>
            <a:ext cx="8928992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C208AC"/>
                </a:solidFill>
              </a:rPr>
              <a:t>SI </a:t>
            </a:r>
            <a:r>
              <a:rPr lang="it-IT" sz="4000" b="1" dirty="0" smtClean="0">
                <a:solidFill>
                  <a:srgbClr val="002060"/>
                </a:solidFill>
              </a:rPr>
              <a:t>– MA AL MOMENTO  GIUSTO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242397" cy="242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1979712" y="4797152"/>
            <a:ext cx="5472608" cy="16561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7380312" y="2276872"/>
            <a:ext cx="1233108" cy="63152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923928" y="2276872"/>
            <a:ext cx="3033687" cy="6203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55576" y="2329716"/>
            <a:ext cx="1034257" cy="52322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804248" y="3805590"/>
            <a:ext cx="936104" cy="4154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707904" y="3789039"/>
            <a:ext cx="2232248" cy="7218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5536" y="1340768"/>
            <a:ext cx="8208912" cy="5902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7504" y="5677798"/>
            <a:ext cx="1217000" cy="106357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5715253"/>
            <a:ext cx="1217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accent3">
                    <a:lumMod val="50000"/>
                  </a:schemeClr>
                </a:solidFill>
              </a:rPr>
              <a:t>S.Palioura</a:t>
            </a:r>
            <a:endParaRPr lang="it-IT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1200" dirty="0" err="1" smtClean="0">
                <a:solidFill>
                  <a:schemeClr val="accent3">
                    <a:lumMod val="50000"/>
                  </a:schemeClr>
                </a:solidFill>
              </a:rPr>
              <a:t>C.Henry</a:t>
            </a:r>
            <a:endParaRPr lang="it-IT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1200" dirty="0" err="1" smtClean="0">
                <a:solidFill>
                  <a:schemeClr val="accent3">
                    <a:lumMod val="50000"/>
                  </a:schemeClr>
                </a:solidFill>
              </a:rPr>
              <a:t>G.Amescua</a:t>
            </a:r>
            <a:endParaRPr lang="it-IT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1200" dirty="0" err="1" smtClean="0">
                <a:solidFill>
                  <a:schemeClr val="accent3">
                    <a:lumMod val="50000"/>
                  </a:schemeClr>
                </a:solidFill>
              </a:rPr>
              <a:t>E.Alfonso</a:t>
            </a:r>
            <a:endParaRPr lang="it-IT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800" dirty="0" err="1" smtClean="0">
                <a:solidFill>
                  <a:srgbClr val="FF0000"/>
                </a:solidFill>
              </a:rPr>
              <a:t>Cl.Ophtalmology</a:t>
            </a:r>
            <a:r>
              <a:rPr lang="it-IT" sz="800" dirty="0" smtClean="0">
                <a:solidFill>
                  <a:srgbClr val="FF0000"/>
                </a:solidFill>
              </a:rPr>
              <a:t> 2016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41277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3">
                    <a:lumMod val="50000"/>
                  </a:schemeClr>
                </a:solidFill>
              </a:rPr>
              <a:t>Role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it-IT" sz="2400" dirty="0" err="1" smtClean="0">
                <a:solidFill>
                  <a:schemeClr val="accent3">
                    <a:lumMod val="50000"/>
                  </a:schemeClr>
                </a:solidFill>
              </a:rPr>
              <a:t>steroid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 in the treatment   of </a:t>
            </a:r>
            <a:r>
              <a:rPr lang="it-IT" sz="2400" dirty="0" err="1" smtClean="0">
                <a:solidFill>
                  <a:schemeClr val="accent3">
                    <a:lumMod val="50000"/>
                  </a:schemeClr>
                </a:solidFill>
              </a:rPr>
              <a:t>bacterial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it-IT" sz="2400" dirty="0" err="1" smtClean="0">
                <a:solidFill>
                  <a:schemeClr val="accent3">
                    <a:lumMod val="50000"/>
                  </a:schemeClr>
                </a:solidFill>
              </a:rPr>
              <a:t>keratitis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3861048"/>
            <a:ext cx="26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Desametasone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0.1%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Prednisolone 1%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76256" y="386104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15 a 60 gg</a:t>
            </a:r>
            <a:endParaRPr lang="it-IT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2365430"/>
            <a:ext cx="10342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Streptococco</a:t>
            </a:r>
          </a:p>
          <a:p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Stafilococco</a:t>
            </a:r>
            <a:endParaRPr lang="it-IT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97583" y="2276872"/>
            <a:ext cx="1394297" cy="66723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NO</a:t>
            </a:r>
          </a:p>
          <a:p>
            <a:pPr algn="ctr"/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Per  ceppi batterici</a:t>
            </a:r>
          </a:p>
          <a:p>
            <a:pPr algn="ctr"/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sconosciuti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23928" y="2276872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DOPO  </a:t>
            </a:r>
            <a:r>
              <a:rPr lang="it-IT" dirty="0" smtClean="0">
                <a:solidFill>
                  <a:srgbClr val="C00000"/>
                </a:solidFill>
              </a:rPr>
              <a:t>ADEGUATA </a:t>
            </a:r>
            <a:r>
              <a:rPr lang="it-IT" sz="1050" dirty="0" smtClean="0">
                <a:solidFill>
                  <a:schemeClr val="accent3">
                    <a:lumMod val="50000"/>
                  </a:schemeClr>
                </a:solidFill>
              </a:rPr>
              <a:t>(ogni ora)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TERAPIA  ANTIBIOTICA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80312" y="2276872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Per almeno 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tre gg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097583" y="4945811"/>
            <a:ext cx="521008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RISULTATI</a:t>
            </a:r>
          </a:p>
          <a:p>
            <a:endParaRPr lang="it-IT" sz="1400" dirty="0"/>
          </a:p>
          <a:p>
            <a:r>
              <a:rPr lang="it-IT" sz="1400" dirty="0" smtClean="0">
                <a:solidFill>
                  <a:srgbClr val="002060"/>
                </a:solidFill>
              </a:rPr>
              <a:t>NESSUNA  DIFFERENZA  SUL VISUS RESIDUO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NESSUNA  DIFFERENZA  </a:t>
            </a:r>
            <a:r>
              <a:rPr lang="it-IT" sz="1400" dirty="0" smtClean="0">
                <a:solidFill>
                  <a:srgbClr val="002060"/>
                </a:solidFill>
              </a:rPr>
              <a:t>SULLE  COMPLICANZE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NESSUNA  DIFFERENZA  SULLA DURATA DEL DECORSO</a:t>
            </a:r>
            <a:endParaRPr lang="it-IT" sz="1400" dirty="0">
              <a:solidFill>
                <a:srgbClr val="00206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61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836712"/>
            <a:ext cx="8793948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SI- AL MOMENTO  GIUSTO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Iniziare  sempre con terapia  antibiotica  ed /o antivirale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Proseguire  fino  ad  apparente guarigione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Continuare  altri 2-5 gg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Per  sicurezza  eventuale  colorazione con  </a:t>
            </a:r>
            <a:r>
              <a:rPr lang="it-IT" sz="2800" b="1" dirty="0" err="1" smtClean="0">
                <a:solidFill>
                  <a:srgbClr val="002060"/>
                </a:solidFill>
              </a:rPr>
              <a:t>fluorescina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In  caso  di permanenza  di rossore o di fastidi del  paziente     CORTISONE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4283968" y="587727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028384" y="620688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C208AC"/>
                </a:solidFill>
              </a:rPr>
              <a:t>.</a:t>
            </a:r>
            <a:endParaRPr lang="it-IT" sz="4800" dirty="0">
              <a:solidFill>
                <a:srgbClr val="C20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836712"/>
            <a:ext cx="8793948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</a:rPr>
              <a:t>SI- AL MOMENTO  GIUSTO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Iniziare  sempre con terapia  antibiotica  ed /o antivirale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Proseguire  fino  ad  apparente guarigione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Continuare  altri 2-5 gg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Per  sicurezza  eventuale  colorazione con  </a:t>
            </a:r>
            <a:r>
              <a:rPr lang="it-IT" sz="2800" b="1" dirty="0" err="1" smtClean="0">
                <a:solidFill>
                  <a:srgbClr val="002060"/>
                </a:solidFill>
              </a:rPr>
              <a:t>fluorescina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In  caso  di permanenza  di rossore o di fastidi del  paziente     CORTISONE</a:t>
            </a:r>
          </a:p>
          <a:p>
            <a:pPr marL="0" indent="0" algn="ctr">
              <a:buNone/>
            </a:pP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4283968" y="587727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51520" y="5229200"/>
            <a:ext cx="842493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2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889763" y="58452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VIRUS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2008" y="1412776"/>
            <a:ext cx="9036496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Rispetto ai batteri, </a:t>
            </a: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 virus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sono più piccoli: </a:t>
            </a:r>
            <a:endParaRPr lang="it-IT" sz="9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il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virus più grande resta comunque </a:t>
            </a:r>
            <a:endParaRPr lang="it-IT" sz="9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più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piccolo di un batterio. </a:t>
            </a:r>
            <a:endParaRPr lang="it-IT" sz="9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Sono </a:t>
            </a:r>
            <a:r>
              <a:rPr lang="it-IT" sz="9600" dirty="0">
                <a:solidFill>
                  <a:srgbClr val="002060"/>
                </a:solidFill>
              </a:rPr>
              <a:t>costituiti solo da un </a:t>
            </a:r>
            <a:r>
              <a:rPr lang="it-IT" sz="9600" dirty="0">
                <a:solidFill>
                  <a:srgbClr val="FF0000"/>
                </a:solidFill>
              </a:rPr>
              <a:t>rivestimento proteico </a:t>
            </a:r>
            <a:r>
              <a:rPr lang="it-IT" sz="9600" dirty="0">
                <a:solidFill>
                  <a:srgbClr val="002060"/>
                </a:solidFill>
              </a:rPr>
              <a:t>e da un nucleo di materiale genetico, RNA o DNA</a:t>
            </a:r>
            <a:r>
              <a:rPr lang="it-IT" sz="96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Contrariamente </a:t>
            </a:r>
            <a:r>
              <a:rPr lang="it-IT" sz="9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ai batteri, i virus hanno bisogno di un ospite per riprodursi.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loro riproduzione avviene solo se si attaccano alle cellule dell’organismo ospite. </a:t>
            </a:r>
            <a:endParaRPr lang="it-IT" sz="9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Spesso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essi possono riprogrammare le cellule in modo che creino nuovi </a:t>
            </a: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virus.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</a:t>
            </a:r>
            <a:r>
              <a:rPr lang="it-IT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altri casi, i virus trasformano le cellule sane in cellule maligne o cancerose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35916"/>
            <a:ext cx="2889293" cy="1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097880" y="522973"/>
            <a:ext cx="294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INFEZIONI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-180528" y="1556792"/>
            <a:ext cx="8928992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002060"/>
                </a:solidFill>
              </a:rPr>
              <a:t>Gli  agenti responsabili  delle infezioni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002060"/>
                </a:solidFill>
              </a:rPr>
              <a:t>oculari possono provenire non solo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002060"/>
                </a:solidFill>
              </a:rPr>
              <a:t>dall’ambiente  esterno, ma  anche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002060"/>
                </a:solidFill>
              </a:rPr>
              <a:t>                attraverso il sangue ,o  essere già  «in  loco».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4614"/>
            <a:ext cx="3600400" cy="26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7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QUANDO  IL  CORTISONE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793948" cy="388843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Scegliere  un  cortisonico «leggero» con  minori  effetti collaterali a posologia  bassa </a:t>
            </a:r>
            <a:r>
              <a:rPr lang="it-IT" sz="2800" b="1" dirty="0" err="1" smtClean="0">
                <a:solidFill>
                  <a:srgbClr val="002060"/>
                </a:solidFill>
              </a:rPr>
              <a:t>max</a:t>
            </a:r>
            <a:r>
              <a:rPr lang="it-IT" sz="2800" b="1" dirty="0" smtClean="0">
                <a:solidFill>
                  <a:srgbClr val="002060"/>
                </a:solidFill>
              </a:rPr>
              <a:t> due volte al giorno</a:t>
            </a:r>
          </a:p>
          <a:p>
            <a:endParaRPr lang="it-IT" sz="28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Sospendere dopo  1-3  giorni e poi  nuovo  controllo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12942"/>
            <a:ext cx="3169929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3275856" y="5517232"/>
            <a:ext cx="1224136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7723"/>
            <a:ext cx="2664296" cy="17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936502" y="584528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QUANDO  IL  CORTISONE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2060"/>
                </a:solidFill>
              </a:rPr>
              <a:t>OLTRE  LA  SUPERFICE  </a:t>
            </a:r>
          </a:p>
          <a:p>
            <a:pPr marL="0" indent="0" algn="ctr">
              <a:buNone/>
            </a:pPr>
            <a:endParaRPr lang="it-IT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4400" b="1" dirty="0" smtClean="0">
                <a:solidFill>
                  <a:srgbClr val="002060"/>
                </a:solidFill>
              </a:rPr>
              <a:t>OCULARE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699523" y="5282044"/>
            <a:ext cx="548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PSEUDO TUMOR ORBITARIO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484784"/>
            <a:ext cx="3600400" cy="437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600" b="1" dirty="0" smtClean="0">
                <a:solidFill>
                  <a:srgbClr val="C00000"/>
                </a:solidFill>
              </a:rPr>
              <a:t>SINTOMI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DOLORE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ARROSSAMENTO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TUMEFAZIONE PERIORBITARIA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TUMEFAZIONE PALPEBRALE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DIPLOPIA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ESOFTALMO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PTOSI</a:t>
            </a:r>
          </a:p>
          <a:p>
            <a:pPr marL="0" indent="0">
              <a:buNone/>
            </a:pPr>
            <a:endParaRPr lang="it-IT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C00000"/>
                </a:solidFill>
              </a:rPr>
              <a:t>TERAPIA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CORTISONE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FANS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IMMUNOSOPPRESSORI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ANTICORPI  MONOCLONALI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23" y="1412776"/>
            <a:ext cx="51434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64088" y="105273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INFIAMMAZIONE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340768"/>
            <a:ext cx="3456384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64183"/>
            <a:ext cx="5468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179512" y="4725144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283968" y="5085184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CELLULITE  ORBITARIA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18" y="1484784"/>
            <a:ext cx="49647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48064" y="1124744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INFEZIONE  BATTERICA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556792"/>
            <a:ext cx="3384376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491749"/>
            <a:ext cx="36487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SINTOMI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2060"/>
                </a:solidFill>
              </a:rPr>
              <a:t>FEBBRE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DOLORE OCULARE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ESOFTALMO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EDEMA PALPEBRALE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EDEMA PERIORBITARIO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OFTALMOPLEGIA  DOLOROSA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TERAPIA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ANTIBIOTICI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79512" y="1196752"/>
            <a:ext cx="3600400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0648"/>
            <a:ext cx="5468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5252757" y="5642084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DACRIADENITE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412776"/>
            <a:ext cx="475364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SINTOMI</a:t>
            </a:r>
          </a:p>
          <a:p>
            <a:pPr marL="0" indent="0" algn="ctr">
              <a:buNone/>
            </a:pPr>
            <a:endParaRPr lang="it-IT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FEBBRE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DOLORE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ARROSSAMENTO </a:t>
            </a:r>
            <a:r>
              <a:rPr lang="it-IT" sz="1800" dirty="0">
                <a:solidFill>
                  <a:srgbClr val="002060"/>
                </a:solidFill>
              </a:rPr>
              <a:t>PALPEBRALE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ARROSSAMENTO PERIORBITARIO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DISLOCAZIONE DEL BULBO OCULARE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IN BASSO ED ALL’INTERNO</a:t>
            </a: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TERAPIA</a:t>
            </a:r>
          </a:p>
          <a:p>
            <a:pPr marL="0" indent="0" algn="ctr">
              <a:buNone/>
            </a:pPr>
            <a:endParaRPr lang="it-IT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CORTISONE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IMMUNOSOPPRESSORI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18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1943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80" y="1412776"/>
            <a:ext cx="1943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54" y="3068960"/>
            <a:ext cx="3838026" cy="247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04048" y="1052736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INFIAMMAZIONE-POST VIRALE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237402"/>
            <a:ext cx="4608512" cy="4927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0648"/>
            <a:ext cx="5468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323528" y="537321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850334" y="6165304"/>
            <a:ext cx="525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GRANULOMATOSI DI WEGENER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268760"/>
            <a:ext cx="432048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SINTOMI</a:t>
            </a:r>
          </a:p>
          <a:p>
            <a:pPr marL="0" indent="0" algn="ctr">
              <a:buNone/>
            </a:pPr>
            <a:endParaRPr lang="it-IT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SCLERITE  NECROTIZZANTE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CHERATITE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PERIARTERITE  RETINICA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ESOFTALMO  BILATERALE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OFTALMOPLEGIA</a:t>
            </a:r>
          </a:p>
          <a:p>
            <a:pPr marL="0" indent="0">
              <a:buNone/>
            </a:pPr>
            <a:endParaRPr lang="it-IT" sz="1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TERAPIA</a:t>
            </a:r>
          </a:p>
          <a:p>
            <a:pPr marL="0" indent="0" algn="ctr">
              <a:buNone/>
            </a:pPr>
            <a:endParaRPr lang="it-IT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CICLOFOSFAMIDE </a:t>
            </a:r>
            <a:r>
              <a:rPr lang="it-IT" sz="1400" dirty="0" smtClean="0">
                <a:solidFill>
                  <a:srgbClr val="002060"/>
                </a:solidFill>
              </a:rPr>
              <a:t>(chemioterapico)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PREDNISONE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IMMUNOSOPPRESSORI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ANTIBIOTICI</a:t>
            </a:r>
          </a:p>
          <a:p>
            <a:pPr marL="0" indent="0">
              <a:buNone/>
            </a:pP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72408" cy="24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4034"/>
            <a:ext cx="3672408" cy="243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99992" y="908720"/>
            <a:ext cx="4644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INFIAMMAZIONE-VASCULITE SISTEMICA</a:t>
            </a:r>
            <a:endParaRPr lang="it-I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214034"/>
            <a:ext cx="3888432" cy="4879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88640"/>
            <a:ext cx="5468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323528" y="5229200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540005" y="5589240"/>
            <a:ext cx="4352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MIOSITE  ORBITARIA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743074"/>
            <a:ext cx="4464496" cy="48542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SINTOMI</a:t>
            </a:r>
          </a:p>
          <a:p>
            <a:pPr marL="0" indent="0" algn="ctr">
              <a:buNone/>
            </a:pPr>
            <a:endParaRPr lang="it-I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ETA’  GIOVANILE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DOLORE  OCULARE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DOL.AUMENTA CON I MOVIMENTI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DIPLOPIA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002060"/>
                </a:solidFill>
              </a:rPr>
              <a:t>EDEMA PALPEBRALE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002060"/>
                </a:solidFill>
              </a:rPr>
              <a:t>EDEMA </a:t>
            </a:r>
            <a:r>
              <a:rPr lang="it-IT" sz="1800" b="1" dirty="0" smtClean="0">
                <a:solidFill>
                  <a:srgbClr val="002060"/>
                </a:solidFill>
              </a:rPr>
              <a:t>PERIORBITARIO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PTOSI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CHEMOSI  CONGIUNTIVALE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LIEVE  ESOFTALMO</a:t>
            </a:r>
          </a:p>
          <a:p>
            <a:pPr marL="0" indent="0">
              <a:buNone/>
            </a:pPr>
            <a:endParaRPr lang="it-IT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TERAPIA</a:t>
            </a:r>
          </a:p>
          <a:p>
            <a:pPr marL="0" indent="0" algn="ctr">
              <a:buNone/>
            </a:pPr>
            <a:endParaRPr lang="it-IT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2060"/>
                </a:solidFill>
              </a:rPr>
              <a:t>CORTISONE</a:t>
            </a:r>
            <a:endParaRPr lang="it-I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80" y="1743074"/>
            <a:ext cx="4266884" cy="37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43212" y="1412776"/>
            <a:ext cx="434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3">
                    <a:lumMod val="50000"/>
                  </a:schemeClr>
                </a:solidFill>
              </a:rPr>
              <a:t>INFIAMMAZIONE DEI MUSCOLI ESTRINSECI</a:t>
            </a:r>
            <a:endParaRPr lang="it-IT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484784"/>
            <a:ext cx="4320480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0648"/>
            <a:ext cx="54689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251520" y="6237312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127538" y="584528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CONCLUSIONI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268760"/>
            <a:ext cx="907300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NON  SONO EVIDENZIABILI  GRANDI  DIFFERENZE NE’ IN SENSO  POSITIVO  NE’  NEGATIVO</a:t>
            </a:r>
            <a:r>
              <a:rPr lang="it-IT" sz="1200" b="1" dirty="0" smtClean="0">
                <a:solidFill>
                  <a:srgbClr val="002060"/>
                </a:solidFill>
              </a:rPr>
              <a:t> ( 612  OCCHI )</a:t>
            </a: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DECORSO  MENO  FASTIDIOSO PER IL PAZIENTE</a:t>
            </a: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C208AC"/>
                </a:solidFill>
              </a:rPr>
              <a:t>LIEVE  ALLUNGAMENTO DEI TEMPI DI GUARIGIONE</a:t>
            </a: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C208AC"/>
                </a:solidFill>
              </a:rPr>
              <a:t>LIEVE  AUMENTO  DELLA  IOP</a:t>
            </a:r>
            <a:r>
              <a:rPr lang="it-IT" sz="1200" b="1" dirty="0" smtClean="0">
                <a:solidFill>
                  <a:srgbClr val="C208AC"/>
                </a:solidFill>
              </a:rPr>
              <a:t> ( MOLTO RARO )</a:t>
            </a:r>
            <a:endParaRPr lang="it-IT" sz="1200" b="1" dirty="0">
              <a:solidFill>
                <a:srgbClr val="C208A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4479634" y="5845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1865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72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85725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6093296"/>
            <a:ext cx="411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Borealis" pitchFamily="2" charset="0"/>
              </a:rPr>
              <a:t>Grazie  per  l’attenzione</a:t>
            </a:r>
            <a:endParaRPr lang="it-IT" sz="2800" b="1" dirty="0">
              <a:solidFill>
                <a:srgbClr val="002060"/>
              </a:solidFill>
              <a:latin typeface="Borealis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60232" y="6165304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latin typeface="Borealis" pitchFamily="2" charset="0"/>
              </a:rPr>
              <a:t>f</a:t>
            </a:r>
            <a:r>
              <a:rPr lang="it-IT" sz="2400" b="1" dirty="0" err="1" smtClean="0">
                <a:solidFill>
                  <a:srgbClr val="FF0000"/>
                </a:solidFill>
                <a:latin typeface="Borealis" pitchFamily="2" charset="0"/>
              </a:rPr>
              <a:t>rancesco</a:t>
            </a:r>
            <a:r>
              <a:rPr lang="it-IT" sz="2400" b="1" dirty="0" smtClean="0">
                <a:solidFill>
                  <a:srgbClr val="FF0000"/>
                </a:solidFill>
                <a:latin typeface="Borealis" pitchFamily="2" charset="0"/>
              </a:rPr>
              <a:t>  </a:t>
            </a:r>
            <a:r>
              <a:rPr lang="it-IT" sz="2400" b="1" dirty="0" err="1" smtClean="0">
                <a:solidFill>
                  <a:srgbClr val="FF0000"/>
                </a:solidFill>
                <a:latin typeface="Borealis" pitchFamily="2" charset="0"/>
              </a:rPr>
              <a:t>tita</a:t>
            </a:r>
            <a:endParaRPr lang="it-IT" sz="2400" b="1" dirty="0">
              <a:solidFill>
                <a:srgbClr val="FF0000"/>
              </a:solidFill>
              <a:latin typeface="Boreal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258438" y="625912"/>
            <a:ext cx="6627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LE  INFEZIONI   OCULARI</a:t>
            </a:r>
            <a:r>
              <a:rPr lang="it-IT" sz="2800" b="1" dirty="0" smtClean="0">
                <a:solidFill>
                  <a:srgbClr val="C00000"/>
                </a:solidFill>
              </a:rPr>
              <a:t/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/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/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AVVENGONO  QUANDO:</a:t>
            </a:r>
            <a:endParaRPr lang="it-IT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3212976"/>
            <a:ext cx="8928992" cy="4248472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I microbi  prevalgono  sulle  difese  dell’ospite</a:t>
            </a:r>
          </a:p>
          <a:p>
            <a:endParaRPr lang="it-IT" sz="2000" b="1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Le  difese 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generali</a:t>
            </a:r>
            <a:r>
              <a:rPr lang="it-IT" sz="2000" b="1" dirty="0" smtClean="0">
                <a:solidFill>
                  <a:srgbClr val="002060"/>
                </a:solidFill>
              </a:rPr>
              <a:t>  dell’ospite  sono  basse</a:t>
            </a:r>
          </a:p>
          <a:p>
            <a:endParaRPr lang="it-IT" sz="2000" b="1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Le  difese 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locali</a:t>
            </a:r>
            <a:r>
              <a:rPr lang="it-IT" sz="2000" b="1" dirty="0" smtClean="0">
                <a:solidFill>
                  <a:srgbClr val="002060"/>
                </a:solidFill>
              </a:rPr>
              <a:t>  dell’ospite  sono  basse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                alterazioni  del  film  lacrimale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              alterazioni della  superfice  corneale o  congiuntivale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              uso  eccessivo  di  cortisonici</a:t>
            </a:r>
          </a:p>
          <a:p>
            <a:endParaRPr lang="it-IT" sz="2800" b="1" dirty="0">
              <a:solidFill>
                <a:srgbClr val="002060"/>
              </a:solidFill>
            </a:endParaRPr>
          </a:p>
          <a:p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1358621" y="522973"/>
            <a:ext cx="6426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LE  INFEZIONI  </a:t>
            </a:r>
            <a:r>
              <a:rPr lang="it-IT" sz="3600" b="1" dirty="0" smtClean="0">
                <a:solidFill>
                  <a:srgbClr val="C00000"/>
                </a:solidFill>
              </a:rPr>
              <a:t>OCULARI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2348880"/>
            <a:ext cx="8928992" cy="345638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BATTERICHE</a:t>
            </a:r>
          </a:p>
          <a:p>
            <a:endParaRPr lang="it-IT" sz="3600" b="1" dirty="0">
              <a:solidFill>
                <a:srgbClr val="002060"/>
              </a:solidFill>
            </a:endParaRPr>
          </a:p>
          <a:p>
            <a:endParaRPr lang="it-IT" sz="3600" b="1" dirty="0" smtClean="0">
              <a:solidFill>
                <a:srgbClr val="002060"/>
              </a:solidFill>
            </a:endParaRPr>
          </a:p>
          <a:p>
            <a:r>
              <a:rPr lang="it-IT" sz="3600" b="1" dirty="0" smtClean="0">
                <a:solidFill>
                  <a:srgbClr val="002060"/>
                </a:solidFill>
              </a:rPr>
              <a:t>VIRALI</a:t>
            </a:r>
          </a:p>
          <a:p>
            <a:pPr marL="0" indent="0">
              <a:buNone/>
            </a:pPr>
            <a:endParaRPr lang="it-IT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660534" y="58452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BATTERI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268760"/>
            <a:ext cx="8928992" cy="2946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I batteri </a:t>
            </a:r>
            <a:r>
              <a:rPr lang="it-IT" sz="2400" dirty="0">
                <a:solidFill>
                  <a:srgbClr val="002060"/>
                </a:solidFill>
              </a:rPr>
              <a:t>sono organismi unicellulari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rivestiti </a:t>
            </a:r>
            <a:r>
              <a:rPr lang="it-IT" sz="2400" dirty="0">
                <a:solidFill>
                  <a:srgbClr val="002060"/>
                </a:solidFill>
              </a:rPr>
              <a:t>dai una sottile membrana.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Sono </a:t>
            </a:r>
            <a:r>
              <a:rPr lang="it-IT" sz="2400" dirty="0">
                <a:solidFill>
                  <a:srgbClr val="002060"/>
                </a:solidFill>
              </a:rPr>
              <a:t>in grado di riprodursi da soli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>Scoperte fossili hanno determinato che i batteri esistono da almeno 3,5 miliardi di anni</a:t>
            </a:r>
            <a:r>
              <a:rPr lang="it-IT" sz="2400" dirty="0" smtClean="0">
                <a:solidFill>
                  <a:srgbClr val="002060"/>
                </a:solidFill>
              </a:rPr>
              <a:t>, possono </a:t>
            </a:r>
            <a:r>
              <a:rPr lang="it-IT" sz="2400" dirty="0">
                <a:solidFill>
                  <a:srgbClr val="002060"/>
                </a:solidFill>
              </a:rPr>
              <a:t>sopravvivere in ambienti anche estremi, tra cui estremo caldo e freddo, ambienti radioattivi e nel corpo </a:t>
            </a:r>
            <a:r>
              <a:rPr lang="it-IT" sz="2400" dirty="0" smtClean="0">
                <a:solidFill>
                  <a:srgbClr val="002060"/>
                </a:solidFill>
              </a:rPr>
              <a:t>umano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422108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La maggior parte dei batteri è innocua, alcuni sono addirittura utili nel processo digestivo, nel combattere le cellule tumorali, e nella fornitura di nutrimenti essenziali all’organismo. </a:t>
            </a:r>
            <a:endParaRPr lang="it-IT" sz="2400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Meno </a:t>
            </a:r>
            <a:r>
              <a:rPr lang="it-IT" sz="2400" dirty="0">
                <a:solidFill>
                  <a:srgbClr val="002060"/>
                </a:solidFill>
              </a:rPr>
              <a:t>dell’1% dei batteri causa malattie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851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-121443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itolo 17"/>
          <p:cNvSpPr txBox="1">
            <a:spLocks noGrp="1"/>
          </p:cNvSpPr>
          <p:nvPr>
            <p:ph type="title"/>
          </p:nvPr>
        </p:nvSpPr>
        <p:spPr>
          <a:xfrm>
            <a:off x="3889763" y="58452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VIRUS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2008" y="1412776"/>
            <a:ext cx="9036496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>
                <a:solidFill>
                  <a:srgbClr val="002060"/>
                </a:solidFill>
              </a:rPr>
              <a:t>Rispetto ai batteri, </a:t>
            </a:r>
            <a:r>
              <a:rPr lang="it-IT" sz="9600" dirty="0" smtClean="0">
                <a:solidFill>
                  <a:srgbClr val="002060"/>
                </a:solidFill>
              </a:rPr>
              <a:t>i virus </a:t>
            </a:r>
            <a:r>
              <a:rPr lang="it-IT" sz="9600" dirty="0">
                <a:solidFill>
                  <a:srgbClr val="002060"/>
                </a:solidFill>
              </a:rPr>
              <a:t>sono più piccoli: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il </a:t>
            </a:r>
            <a:r>
              <a:rPr lang="it-IT" sz="9600" dirty="0">
                <a:solidFill>
                  <a:srgbClr val="002060"/>
                </a:solidFill>
              </a:rPr>
              <a:t>virus più grande resta comunque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più </a:t>
            </a:r>
            <a:r>
              <a:rPr lang="it-IT" sz="9600" dirty="0">
                <a:solidFill>
                  <a:srgbClr val="002060"/>
                </a:solidFill>
              </a:rPr>
              <a:t>piccolo di un batterio.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Sono </a:t>
            </a:r>
            <a:r>
              <a:rPr lang="it-IT" sz="9600" dirty="0">
                <a:solidFill>
                  <a:srgbClr val="002060"/>
                </a:solidFill>
              </a:rPr>
              <a:t>costituiti solo da un rivestimento proteico e da un nucleo di materiale genetico, RNA o DNA</a:t>
            </a:r>
            <a:r>
              <a:rPr lang="it-IT" sz="96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b="1" dirty="0" smtClean="0">
                <a:solidFill>
                  <a:schemeClr val="accent3">
                    <a:lumMod val="50000"/>
                  </a:schemeClr>
                </a:solidFill>
              </a:rPr>
              <a:t>Contrariamente </a:t>
            </a:r>
            <a:r>
              <a:rPr lang="it-IT" sz="9600" b="1" dirty="0">
                <a:solidFill>
                  <a:schemeClr val="accent3">
                    <a:lumMod val="50000"/>
                  </a:schemeClr>
                </a:solidFill>
              </a:rPr>
              <a:t>ai batteri, i virus hanno bisogno di un ospite per riprodursi.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La </a:t>
            </a:r>
            <a:r>
              <a:rPr lang="it-IT" sz="9600" dirty="0">
                <a:solidFill>
                  <a:srgbClr val="002060"/>
                </a:solidFill>
              </a:rPr>
              <a:t>loro riproduzione avviene solo se si attaccano alle cellule dell’organismo ospite. </a:t>
            </a:r>
            <a:endParaRPr lang="it-IT" sz="96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Spesso </a:t>
            </a:r>
            <a:r>
              <a:rPr lang="it-IT" sz="9600" dirty="0">
                <a:solidFill>
                  <a:srgbClr val="002060"/>
                </a:solidFill>
              </a:rPr>
              <a:t>essi possono riprogrammare le cellule in modo che creino nuovi </a:t>
            </a:r>
            <a:r>
              <a:rPr lang="it-IT" sz="9600" dirty="0" smtClean="0">
                <a:solidFill>
                  <a:srgbClr val="002060"/>
                </a:solidFill>
              </a:rPr>
              <a:t>virus.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9600" dirty="0" smtClean="0">
                <a:solidFill>
                  <a:srgbClr val="002060"/>
                </a:solidFill>
              </a:rPr>
              <a:t>In </a:t>
            </a:r>
            <a:r>
              <a:rPr lang="it-IT" sz="9600" dirty="0">
                <a:solidFill>
                  <a:srgbClr val="002060"/>
                </a:solidFill>
              </a:rPr>
              <a:t>altri casi, i virus trasformano le cellule sane in cellule maligne o cancerose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597352"/>
            <a:ext cx="441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Edwardian Script ITC" pitchFamily="66" charset="0"/>
                <a:cs typeface="Arabic Typesetting" pitchFamily="66" charset="-78"/>
              </a:rPr>
              <a:t>F.T</a:t>
            </a:r>
            <a:r>
              <a:rPr lang="it-IT" sz="800" dirty="0" smtClean="0">
                <a:solidFill>
                  <a:prstClr val="black"/>
                </a:solidFill>
              </a:rPr>
              <a:t>.</a:t>
            </a:r>
            <a:endParaRPr lang="it-IT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35916"/>
            <a:ext cx="2889293" cy="1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Personalizzato 3">
      <a:dk1>
        <a:sysClr val="windowText" lastClr="000000"/>
      </a:dk1>
      <a:lt1>
        <a:srgbClr val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1743</Words>
  <Application>Microsoft Office PowerPoint</Application>
  <PresentationFormat>Presentazione su schermo (4:3)</PresentationFormat>
  <Paragraphs>536</Paragraphs>
  <Slides>58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68" baseType="lpstr">
      <vt:lpstr>Arabic Typesetting</vt:lpstr>
      <vt:lpstr>Arial</vt:lpstr>
      <vt:lpstr>Borealis</vt:lpstr>
      <vt:lpstr>Calibri</vt:lpstr>
      <vt:lpstr>Comic Sans MS</vt:lpstr>
      <vt:lpstr>Edwardian Script ITC</vt:lpstr>
      <vt:lpstr>Tahoma</vt:lpstr>
      <vt:lpstr>Wingdings</vt:lpstr>
      <vt:lpstr>Tema di Office</vt:lpstr>
      <vt:lpstr>1_Tema di Office</vt:lpstr>
      <vt:lpstr>INFEZIONI    IN OCULISTICA    QUANDO  IL  CORTISONE ? </vt:lpstr>
      <vt:lpstr>Presentazione standard di PowerPoint</vt:lpstr>
      <vt:lpstr>Presentazione standard di PowerPoint</vt:lpstr>
      <vt:lpstr>INFEZIONI</vt:lpstr>
      <vt:lpstr>INFEZIONI</vt:lpstr>
      <vt:lpstr>LE  INFEZIONI   OCULARI   AVVENGONO  QUANDO:</vt:lpstr>
      <vt:lpstr>LE  INFEZIONI  OCULARI</vt:lpstr>
      <vt:lpstr>BATTERI</vt:lpstr>
      <vt:lpstr>VIRUS</vt:lpstr>
      <vt:lpstr>VIRUS</vt:lpstr>
      <vt:lpstr>BATTERI - VIRUS</vt:lpstr>
      <vt:lpstr>LE  INFEZIONI  OCULARI</vt:lpstr>
      <vt:lpstr>LE  INFEZIONI  BATTERICHE  OCULARI</vt:lpstr>
      <vt:lpstr>LE  INFEZIONI  BATTERICHE  OCULARI</vt:lpstr>
      <vt:lpstr>Presentazione standard di PowerPoint</vt:lpstr>
      <vt:lpstr>LE  INFEZIONI  VIRALI  OCULARI</vt:lpstr>
      <vt:lpstr>LE  INFEZIONI  OCULARI</vt:lpstr>
      <vt:lpstr>LE  INFEZIONI  OCULARI</vt:lpstr>
      <vt:lpstr>SCOPO  DELLA  TERAPIA     «ANTIBIOTICA O ANTIVIRALE»</vt:lpstr>
      <vt:lpstr>LE  INFEZIONI  OCULARI</vt:lpstr>
      <vt:lpstr>Presentazione standard di PowerPoint</vt:lpstr>
      <vt:lpstr>CORTICOSTEROIDI</vt:lpstr>
      <vt:lpstr>CORTICOSTEROIDI</vt:lpstr>
      <vt:lpstr>CORTISONE</vt:lpstr>
      <vt:lpstr>CORTISONE</vt:lpstr>
      <vt:lpstr>CORTISONE</vt:lpstr>
      <vt:lpstr>CORTISONE</vt:lpstr>
      <vt:lpstr>CORTISONE</vt:lpstr>
      <vt:lpstr>CORTISONE</vt:lpstr>
      <vt:lpstr>Presentazione standard di PowerPoint</vt:lpstr>
      <vt:lpstr>COME  AGISCONO  GLI  ANTIBIOTICI</vt:lpstr>
      <vt:lpstr>TERAPIA  ANTIBIOTICA</vt:lpstr>
      <vt:lpstr>Presentazione standard di PowerPoint</vt:lpstr>
      <vt:lpstr>Presentazione standard di PowerPoint</vt:lpstr>
      <vt:lpstr>TERAPIA  ANTIBIOTICA</vt:lpstr>
      <vt:lpstr>LE  INFEZIONI  OCULARI</vt:lpstr>
      <vt:lpstr>SCOPO  DELLA TERAPIA  ANTIBIOTICA</vt:lpstr>
      <vt:lpstr>Presentazione standard di PowerPoint</vt:lpstr>
      <vt:lpstr>QUANDO  IL  CORTISONE </vt:lpstr>
      <vt:lpstr>QUANDO  IL  CORTISONE </vt:lpstr>
      <vt:lpstr>QUANDO  IL  CORTISONE </vt:lpstr>
      <vt:lpstr>QUANDO  IL  CORTISONE </vt:lpstr>
      <vt:lpstr>QUANDO  IL  CORTISONE </vt:lpstr>
      <vt:lpstr>QUANDO  IL  CORTISONE </vt:lpstr>
      <vt:lpstr>QUANDO  IL  CORTISONE </vt:lpstr>
      <vt:lpstr>QUANDO  IL  CORTISONE </vt:lpstr>
      <vt:lpstr>QUANDO  IL  CORTISONE </vt:lpstr>
      <vt:lpstr>QUANDO  IL  CORTISONE </vt:lpstr>
      <vt:lpstr>VIRUS</vt:lpstr>
      <vt:lpstr>QUANDO  IL  CORTISONE </vt:lpstr>
      <vt:lpstr>QUANDO  IL  CORTISONE </vt:lpstr>
      <vt:lpstr>PSEUDO TUMOR ORBITARIO</vt:lpstr>
      <vt:lpstr>CELLULITE  ORBITARIA</vt:lpstr>
      <vt:lpstr>DACRIADENITE</vt:lpstr>
      <vt:lpstr>GRANULOMATOSI DI WEGENER</vt:lpstr>
      <vt:lpstr>MIOSITE  ORBITARIA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INFEZIONI    IN OCULISTICA    QUANDO  IL  CORTISONE ? </dc:title>
  <dc:creator>f.tita</dc:creator>
  <cp:lastModifiedBy>SIFI</cp:lastModifiedBy>
  <cp:revision>116</cp:revision>
  <dcterms:created xsi:type="dcterms:W3CDTF">2016-03-06T18:06:40Z</dcterms:created>
  <dcterms:modified xsi:type="dcterms:W3CDTF">2016-05-07T06:43:47Z</dcterms:modified>
</cp:coreProperties>
</file>