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2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C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B1BF1-7AAC-4881-AB24-EA55DB448C34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D227E-6003-49B1-975F-A73AF5BCDA4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D227E-6003-49B1-975F-A73AF5BCDA4A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E582-C01C-41AC-BCD8-8FBCE1576B01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37C-8B4E-4747-9AD2-63D61B3C25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E582-C01C-41AC-BCD8-8FBCE1576B01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37C-8B4E-4747-9AD2-63D61B3C25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E582-C01C-41AC-BCD8-8FBCE1576B01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37C-8B4E-4747-9AD2-63D61B3C25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E582-C01C-41AC-BCD8-8FBCE1576B01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37C-8B4E-4747-9AD2-63D61B3C25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E582-C01C-41AC-BCD8-8FBCE1576B01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37C-8B4E-4747-9AD2-63D61B3C25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E582-C01C-41AC-BCD8-8FBCE1576B01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37C-8B4E-4747-9AD2-63D61B3C25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E582-C01C-41AC-BCD8-8FBCE1576B01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37C-8B4E-4747-9AD2-63D61B3C25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E582-C01C-41AC-BCD8-8FBCE1576B01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37C-8B4E-4747-9AD2-63D61B3C25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E582-C01C-41AC-BCD8-8FBCE1576B01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37C-8B4E-4747-9AD2-63D61B3C25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E582-C01C-41AC-BCD8-8FBCE1576B01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1A37C-8B4E-4747-9AD2-63D61B3C25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FE582-C01C-41AC-BCD8-8FBCE1576B01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A1A37C-8B4E-4747-9AD2-63D61B3C254C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8FE582-C01C-41AC-BCD8-8FBCE1576B01}" type="datetimeFigureOut">
              <a:rPr lang="it-IT" smtClean="0"/>
              <a:pPr/>
              <a:t>29/06/2016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A1A37C-8B4E-4747-9AD2-63D61B3C254C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275584" cy="3140968"/>
          </a:xfrm>
        </p:spPr>
        <p:txBody>
          <a:bodyPr/>
          <a:lstStyle/>
          <a:p>
            <a:r>
              <a:rPr lang="it-IT" dirty="0" smtClean="0"/>
              <a:t>I LASER MICROPULSATI 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59832" y="4509120"/>
            <a:ext cx="4932040" cy="1772816"/>
          </a:xfrm>
        </p:spPr>
        <p:txBody>
          <a:bodyPr/>
          <a:lstStyle/>
          <a:p>
            <a:r>
              <a:rPr lang="it-IT" sz="2400" dirty="0" smtClean="0"/>
              <a:t>L. AMANTIA  -  G. BANNO</a:t>
            </a:r>
            <a:r>
              <a:rPr lang="it-IT" dirty="0" smtClean="0"/>
              <a:t>’</a:t>
            </a:r>
          </a:p>
          <a:p>
            <a:r>
              <a:rPr lang="it-IT" dirty="0" smtClean="0"/>
              <a:t>  </a:t>
            </a:r>
            <a:r>
              <a:rPr lang="it-IT" sz="2000" dirty="0" smtClean="0"/>
              <a:t>SIFI , Monterosso, 2 Luglio 2016</a:t>
            </a:r>
            <a:r>
              <a:rPr lang="it-IT" dirty="0" smtClean="0"/>
              <a:t>   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15616" y="2708920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 FC da conversione energia         calore </a:t>
            </a:r>
          </a:p>
          <a:p>
            <a:pPr>
              <a:buNone/>
            </a:pP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ARGON :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448 </a:t>
            </a:r>
            <a:r>
              <a:rPr lang="it-IT" sz="2400" dirty="0" err="1" smtClean="0">
                <a:solidFill>
                  <a:schemeClr val="tx2">
                    <a:lumMod val="75000"/>
                  </a:schemeClr>
                </a:solidFill>
              </a:rPr>
              <a:t>nm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400" dirty="0" smtClean="0"/>
              <a:t>(blu) , </a:t>
            </a:r>
            <a:r>
              <a:rPr lang="it-IT" sz="2400" dirty="0" smtClean="0">
                <a:solidFill>
                  <a:schemeClr val="accent1"/>
                </a:solidFill>
              </a:rPr>
              <a:t>514 </a:t>
            </a:r>
            <a:r>
              <a:rPr lang="it-IT" sz="2400" dirty="0" err="1" smtClean="0">
                <a:solidFill>
                  <a:schemeClr val="accent1"/>
                </a:solidFill>
              </a:rPr>
              <a:t>nm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smtClean="0"/>
              <a:t>(verde)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KRYPTON : </a:t>
            </a:r>
            <a:r>
              <a:rPr lang="it-IT" sz="2400" dirty="0" smtClean="0">
                <a:solidFill>
                  <a:srgbClr val="C00000"/>
                </a:solidFill>
              </a:rPr>
              <a:t>647 </a:t>
            </a:r>
            <a:r>
              <a:rPr lang="it-IT" sz="2400" dirty="0" err="1" smtClean="0">
                <a:solidFill>
                  <a:srgbClr val="C00000"/>
                </a:solidFill>
              </a:rPr>
              <a:t>nm</a:t>
            </a:r>
            <a:r>
              <a:rPr lang="it-IT" sz="2400" dirty="0" smtClean="0">
                <a:solidFill>
                  <a:srgbClr val="C00000"/>
                </a:solidFill>
              </a:rPr>
              <a:t> </a:t>
            </a:r>
            <a:r>
              <a:rPr lang="it-IT" sz="2400" dirty="0" smtClean="0"/>
              <a:t>(rosso)  , </a:t>
            </a:r>
            <a:r>
              <a:rPr lang="it-IT" sz="2400" dirty="0" smtClean="0">
                <a:solidFill>
                  <a:srgbClr val="FFFF00"/>
                </a:solidFill>
              </a:rPr>
              <a:t>568 </a:t>
            </a:r>
            <a:r>
              <a:rPr lang="it-IT" sz="2400" dirty="0" err="1" smtClean="0">
                <a:solidFill>
                  <a:srgbClr val="FFFF00"/>
                </a:solidFill>
              </a:rPr>
              <a:t>nm</a:t>
            </a:r>
            <a:r>
              <a:rPr lang="it-IT" sz="2400" dirty="0" smtClean="0"/>
              <a:t>(giallo) , </a:t>
            </a:r>
            <a:r>
              <a:rPr lang="it-IT" sz="2400" dirty="0" smtClean="0">
                <a:solidFill>
                  <a:srgbClr val="FFFF00"/>
                </a:solidFill>
              </a:rPr>
              <a:t>  </a:t>
            </a:r>
          </a:p>
          <a:p>
            <a:pPr>
              <a:buNone/>
            </a:pPr>
            <a:r>
              <a:rPr lang="it-IT" sz="2400" dirty="0" smtClean="0"/>
              <a:t>                         </a:t>
            </a:r>
            <a:r>
              <a:rPr lang="it-IT" sz="2400" dirty="0" smtClean="0">
                <a:solidFill>
                  <a:schemeClr val="accent1"/>
                </a:solidFill>
              </a:rPr>
              <a:t>530 </a:t>
            </a:r>
            <a:r>
              <a:rPr lang="it-IT" sz="2400" dirty="0" err="1" smtClean="0">
                <a:solidFill>
                  <a:schemeClr val="accent1"/>
                </a:solidFill>
              </a:rPr>
              <a:t>nm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smtClean="0"/>
              <a:t>(verde)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 smtClean="0"/>
              <a:t>Nd</a:t>
            </a:r>
            <a:r>
              <a:rPr lang="it-IT" sz="2400" dirty="0" smtClean="0"/>
              <a:t> – YAG  ƒ x 2 : 1064:2 = </a:t>
            </a:r>
            <a:r>
              <a:rPr lang="it-IT" sz="2400" dirty="0" smtClean="0">
                <a:solidFill>
                  <a:schemeClr val="accent1"/>
                </a:solidFill>
              </a:rPr>
              <a:t>532 </a:t>
            </a:r>
            <a:r>
              <a:rPr lang="it-IT" sz="2400" dirty="0" err="1" smtClean="0">
                <a:solidFill>
                  <a:schemeClr val="accent1"/>
                </a:solidFill>
              </a:rPr>
              <a:t>nm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smtClean="0"/>
              <a:t>(verde)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DIODI semiconduttori : 570 – 1000 </a:t>
            </a:r>
            <a:r>
              <a:rPr lang="it-IT" sz="2400" dirty="0" err="1" smtClean="0"/>
              <a:t>nm</a:t>
            </a:r>
            <a:r>
              <a:rPr lang="it-IT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DYE : 308 – 1300 </a:t>
            </a:r>
            <a:r>
              <a:rPr lang="it-IT" sz="2400" dirty="0" err="1" smtClean="0"/>
              <a:t>nm</a:t>
            </a:r>
            <a:r>
              <a:rPr lang="it-IT" sz="2400" dirty="0" smtClean="0"/>
              <a:t>       giallo </a:t>
            </a:r>
            <a:r>
              <a:rPr lang="it-IT" sz="2400" dirty="0" err="1" smtClean="0"/>
              <a:t>micropulsato</a:t>
            </a:r>
            <a:r>
              <a:rPr lang="it-IT" sz="2400" dirty="0" smtClean="0"/>
              <a:t> </a:t>
            </a:r>
            <a:endParaRPr lang="it-IT" sz="2400" dirty="0"/>
          </a:p>
        </p:txBody>
      </p:sp>
      <p:sp>
        <p:nvSpPr>
          <p:cNvPr id="7" name="Freccia a destra 6"/>
          <p:cNvSpPr/>
          <p:nvPr/>
        </p:nvSpPr>
        <p:spPr>
          <a:xfrm>
            <a:off x="4860032" y="2780928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331640" y="1412776"/>
            <a:ext cx="6082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FFC000"/>
                </a:solidFill>
                <a:latin typeface="+mj-lt"/>
              </a:rPr>
              <a:t>PRINCIPALI  LASER TERMICI 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971600" y="2924944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CORNEA, ACQUEO, CRISTALLINO: Trascurabile </a:t>
            </a:r>
          </a:p>
          <a:p>
            <a:pPr>
              <a:buNone/>
            </a:pPr>
            <a:r>
              <a:rPr lang="it-IT" sz="2000" dirty="0" smtClean="0"/>
              <a:t>                                          (&gt; &gt; trasmissione, &lt;&lt; assorbimento)</a:t>
            </a:r>
          </a:p>
          <a:p>
            <a:pPr>
              <a:buNone/>
            </a:pPr>
            <a:r>
              <a:rPr lang="it-IT" sz="2000" dirty="0" smtClean="0"/>
              <a:t> </a:t>
            </a:r>
          </a:p>
          <a:p>
            <a:r>
              <a:rPr lang="it-IT" sz="2000" dirty="0" smtClean="0"/>
              <a:t>TRABECOLATO: surriscaldamento lamelle pigmentate      </a:t>
            </a:r>
          </a:p>
          <a:p>
            <a:pPr>
              <a:buNone/>
            </a:pPr>
            <a:r>
              <a:rPr lang="it-IT" sz="2000" dirty="0" smtClean="0"/>
              <a:t>                                    scompaginamento       &gt; spazi   </a:t>
            </a:r>
            <a:r>
              <a:rPr lang="it-IT" sz="2000" dirty="0" err="1" smtClean="0"/>
              <a:t>intertrab</a:t>
            </a:r>
            <a:r>
              <a:rPr lang="it-IT" sz="2000" dirty="0" smtClean="0"/>
              <a:t>.</a:t>
            </a:r>
          </a:p>
          <a:p>
            <a:pPr>
              <a:buNone/>
            </a:pPr>
            <a:endParaRPr lang="it-IT" sz="2000" dirty="0" smtClean="0"/>
          </a:p>
          <a:p>
            <a:r>
              <a:rPr lang="it-IT" sz="2000" dirty="0" smtClean="0"/>
              <a:t>VITREO : ~ trascurabile , ma serio rischio di trazione V-R 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7236296" y="393305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5436096" y="4221088"/>
            <a:ext cx="28803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043608" y="1196752"/>
            <a:ext cx="6876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C000"/>
                </a:solidFill>
                <a:latin typeface="+mj-lt"/>
              </a:rPr>
              <a:t>EFFETTO TERMICO SUI  PRINCIPALI </a:t>
            </a:r>
            <a:br>
              <a:rPr lang="it-IT" sz="3600" b="1" dirty="0" smtClean="0">
                <a:solidFill>
                  <a:srgbClr val="FFC000"/>
                </a:solidFill>
                <a:latin typeface="+mj-lt"/>
              </a:rPr>
            </a:br>
            <a:r>
              <a:rPr lang="it-IT" sz="3600" b="1" dirty="0" smtClean="0">
                <a:solidFill>
                  <a:srgbClr val="FFC000"/>
                </a:solidFill>
                <a:latin typeface="+mj-lt"/>
              </a:rPr>
              <a:t>                TESSUTI OCULARI</a:t>
            </a:r>
            <a:endParaRPr lang="it-IT" sz="3600" dirty="0">
              <a:latin typeface="+mj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539552" y="2636912"/>
            <a:ext cx="80283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b="1" dirty="0" smtClean="0"/>
              <a:t>CORIORETINA</a:t>
            </a:r>
            <a:r>
              <a:rPr lang="it-IT" sz="2000" dirty="0" smtClean="0"/>
              <a:t>: a “ parametri terapeutici “ = lesioni soprasoglia               </a:t>
            </a:r>
          </a:p>
          <a:p>
            <a:pPr>
              <a:buNone/>
            </a:pPr>
            <a:r>
              <a:rPr lang="it-IT" sz="2000" dirty="0" smtClean="0"/>
              <a:t>                                                                                           </a:t>
            </a:r>
            <a:r>
              <a:rPr lang="it-IT" sz="2000" u="sng" dirty="0" smtClean="0">
                <a:solidFill>
                  <a:schemeClr val="accent3"/>
                </a:solidFill>
              </a:rPr>
              <a:t>giallo</a:t>
            </a:r>
            <a:r>
              <a:rPr lang="it-IT" sz="2000" u="sng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u="sng" dirty="0" smtClean="0">
                <a:solidFill>
                  <a:schemeClr val="accent3"/>
                </a:solidFill>
              </a:rPr>
              <a:t>camoscio</a:t>
            </a:r>
          </a:p>
          <a:p>
            <a:pPr>
              <a:buNone/>
            </a:pPr>
            <a:endParaRPr lang="it-IT" sz="2000" u="sng" dirty="0" smtClean="0">
              <a:solidFill>
                <a:schemeClr val="accent3"/>
              </a:solidFill>
            </a:endParaRPr>
          </a:p>
          <a:p>
            <a:pPr>
              <a:buFontTx/>
              <a:buChar char="-"/>
            </a:pPr>
            <a:r>
              <a:rPr lang="it-IT" sz="2000" dirty="0" smtClean="0"/>
              <a:t>EP:  lesioni coagulative e necrotiche , vacuolizzazione </a:t>
            </a:r>
          </a:p>
          <a:p>
            <a:pPr>
              <a:buNone/>
            </a:pPr>
            <a:endParaRPr lang="it-IT" sz="2000" dirty="0" smtClean="0"/>
          </a:p>
          <a:p>
            <a:pPr>
              <a:buFontTx/>
              <a:buChar char="-"/>
            </a:pPr>
            <a:r>
              <a:rPr lang="it-IT" sz="2000" dirty="0" smtClean="0"/>
              <a:t>FOTORECETTORI : distruzione articoli , liberazione dischi e frammenti</a:t>
            </a:r>
          </a:p>
          <a:p>
            <a:pPr>
              <a:buFontTx/>
              <a:buChar char="-"/>
            </a:pPr>
            <a:r>
              <a:rPr lang="it-IT" sz="2000" dirty="0" smtClean="0"/>
              <a:t>STRATI NUCLEARI ( est e </a:t>
            </a:r>
            <a:r>
              <a:rPr lang="it-IT" sz="2000" dirty="0" err="1" smtClean="0"/>
              <a:t>int</a:t>
            </a:r>
            <a:r>
              <a:rPr lang="it-IT" sz="2000" dirty="0" smtClean="0"/>
              <a:t>) : picnosi nucleare, danni membrane </a:t>
            </a:r>
          </a:p>
          <a:p>
            <a:pPr>
              <a:buFontTx/>
              <a:buChar char="-"/>
            </a:pPr>
            <a:r>
              <a:rPr lang="it-IT" sz="2000" dirty="0" smtClean="0"/>
              <a:t>STRATO FIBRE SUPERFICIALI : edema , alterato FA </a:t>
            </a:r>
          </a:p>
          <a:p>
            <a:pPr>
              <a:buFontTx/>
              <a:buChar char="-"/>
            </a:pPr>
            <a:r>
              <a:rPr lang="it-IT" sz="2000" dirty="0" smtClean="0"/>
              <a:t>M. BRUCH : generalmente indenne </a:t>
            </a:r>
          </a:p>
          <a:p>
            <a:pPr>
              <a:buFontTx/>
              <a:buChar char="-"/>
            </a:pPr>
            <a:r>
              <a:rPr lang="it-IT" sz="2000" dirty="0" smtClean="0"/>
              <a:t>CORIOCAPILLARE : trombosi e dilatazioni capillari  </a:t>
            </a:r>
          </a:p>
        </p:txBody>
      </p:sp>
      <p:sp>
        <p:nvSpPr>
          <p:cNvPr id="9" name="Rettangolo 8"/>
          <p:cNvSpPr/>
          <p:nvPr/>
        </p:nvSpPr>
        <p:spPr>
          <a:xfrm>
            <a:off x="1043608" y="112474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FFC000"/>
                </a:solidFill>
                <a:latin typeface="+mj-lt"/>
              </a:rPr>
              <a:t>EFFETTO TERMICO SUI  PRINCIPALI </a:t>
            </a:r>
            <a:br>
              <a:rPr lang="it-IT" sz="3600" b="1" dirty="0" smtClean="0">
                <a:solidFill>
                  <a:srgbClr val="FFC000"/>
                </a:solidFill>
                <a:latin typeface="+mj-lt"/>
              </a:rPr>
            </a:br>
            <a:r>
              <a:rPr lang="it-IT" sz="3600" b="1" dirty="0" smtClean="0">
                <a:solidFill>
                  <a:srgbClr val="FFC000"/>
                </a:solidFill>
                <a:latin typeface="+mj-lt"/>
              </a:rPr>
              <a:t>                TESSUTI OCULARI</a:t>
            </a:r>
            <a:endParaRPr lang="it-IT" sz="3600" dirty="0">
              <a:latin typeface="+mj-lt"/>
            </a:endParaRPr>
          </a:p>
        </p:txBody>
      </p:sp>
      <p:sp>
        <p:nvSpPr>
          <p:cNvPr id="10" name="Freccia in giù 9"/>
          <p:cNvSpPr/>
          <p:nvPr/>
        </p:nvSpPr>
        <p:spPr>
          <a:xfrm flipH="1">
            <a:off x="539552" y="4005064"/>
            <a:ext cx="648072" cy="216024"/>
          </a:xfrm>
          <a:prstGeom prst="downArrow">
            <a:avLst>
              <a:gd name="adj1" fmla="val 3437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59632" y="2708920"/>
            <a:ext cx="75608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VASI  : </a:t>
            </a:r>
            <a:r>
              <a:rPr lang="it-IT" sz="2000" b="1" dirty="0" smtClean="0"/>
              <a:t>↑ assorbimento emoglobina </a:t>
            </a:r>
            <a:r>
              <a:rPr lang="it-IT" sz="2000" dirty="0" smtClean="0"/>
              <a:t>: </a:t>
            </a:r>
          </a:p>
          <a:p>
            <a:pPr>
              <a:buNone/>
            </a:pPr>
            <a:r>
              <a:rPr lang="it-IT" sz="2000" dirty="0" smtClean="0"/>
              <a:t>                      - spasmo temporaneo parietale</a:t>
            </a:r>
          </a:p>
          <a:p>
            <a:pPr>
              <a:buNone/>
            </a:pPr>
            <a:r>
              <a:rPr lang="it-IT" sz="2000" dirty="0" smtClean="0"/>
              <a:t>                      - ↓ flusso</a:t>
            </a:r>
          </a:p>
          <a:p>
            <a:pPr>
              <a:buNone/>
            </a:pPr>
            <a:r>
              <a:rPr lang="it-IT" sz="2000" dirty="0" smtClean="0"/>
              <a:t>                      -  mai chiusura </a:t>
            </a:r>
            <a:r>
              <a:rPr lang="it-IT" sz="2000" dirty="0" err="1" smtClean="0"/>
              <a:t>vv</a:t>
            </a:r>
            <a:r>
              <a:rPr lang="it-IT" sz="2000" dirty="0" smtClean="0"/>
              <a:t> arteriosi</a:t>
            </a:r>
          </a:p>
          <a:p>
            <a:pPr>
              <a:buNone/>
            </a:pPr>
            <a:r>
              <a:rPr lang="it-IT" sz="2000" dirty="0" smtClean="0"/>
              <a:t>                      - lieve effetto </a:t>
            </a:r>
            <a:r>
              <a:rPr lang="it-IT" sz="2000" dirty="0" err="1" smtClean="0"/>
              <a:t>trombizzante</a:t>
            </a:r>
            <a:r>
              <a:rPr lang="it-IT" sz="2000" dirty="0" smtClean="0"/>
              <a:t> </a:t>
            </a:r>
          </a:p>
          <a:p>
            <a:pPr>
              <a:buNone/>
            </a:pPr>
            <a:r>
              <a:rPr lang="it-IT" sz="2000" dirty="0" smtClean="0"/>
              <a:t>                      - ↑ aggregazione piastrinica</a:t>
            </a:r>
          </a:p>
          <a:p>
            <a:pPr>
              <a:buNone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MACULA : </a:t>
            </a:r>
            <a:r>
              <a:rPr lang="it-IT" sz="2000" b="1" dirty="0" smtClean="0"/>
              <a:t>assorbimento selettivo Xantofilla :</a:t>
            </a:r>
          </a:p>
          <a:p>
            <a:pPr>
              <a:buNone/>
            </a:pPr>
            <a:r>
              <a:rPr lang="it-IT" sz="2000" b="1" dirty="0" smtClean="0"/>
              <a:t>                             - </a:t>
            </a:r>
            <a:r>
              <a:rPr lang="it-IT" sz="2000" dirty="0" smtClean="0"/>
              <a:t>degrado cellulare anche strati superficiali </a:t>
            </a:r>
          </a:p>
          <a:p>
            <a:pPr>
              <a:buNone/>
            </a:pPr>
            <a:r>
              <a:rPr lang="it-IT" sz="2000" dirty="0" smtClean="0"/>
              <a:t>                                ( </a:t>
            </a:r>
            <a:r>
              <a:rPr lang="it-IT" sz="2000" dirty="0" smtClean="0">
                <a:solidFill>
                  <a:schemeClr val="tx2">
                    <a:lumMod val="90000"/>
                  </a:schemeClr>
                </a:solidFill>
              </a:rPr>
              <a:t>filtro blu 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899592" y="908720"/>
            <a:ext cx="8244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FFC000"/>
                </a:solidFill>
                <a:latin typeface="+mj-lt"/>
              </a:rPr>
              <a:t>EFFETTO TERMICO SUI  PRINCIPALI </a:t>
            </a:r>
            <a:br>
              <a:rPr lang="it-IT" sz="4000" b="1" dirty="0" smtClean="0">
                <a:solidFill>
                  <a:srgbClr val="FFC000"/>
                </a:solidFill>
                <a:latin typeface="+mj-lt"/>
              </a:rPr>
            </a:br>
            <a:r>
              <a:rPr lang="it-IT" sz="4000" b="1" dirty="0" smtClean="0">
                <a:solidFill>
                  <a:srgbClr val="FFC000"/>
                </a:solidFill>
                <a:latin typeface="+mj-lt"/>
              </a:rPr>
              <a:t>                TESSUTI OCULARI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539552" y="1124744"/>
            <a:ext cx="96490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CORIORETINA : EFFETTO COAGULATIVO CON ≠ </a:t>
            </a:r>
            <a:r>
              <a:rPr lang="el-GR" sz="3200" b="1" dirty="0" smtClean="0">
                <a:solidFill>
                  <a:srgbClr val="FFC000"/>
                </a:solidFill>
                <a:latin typeface="+mj-lt"/>
              </a:rPr>
              <a:t>λ</a:t>
            </a:r>
            <a:r>
              <a:rPr lang="it-IT" sz="3200" b="1" dirty="0" smtClean="0">
                <a:solidFill>
                  <a:srgbClr val="FFC000"/>
                </a:solidFill>
                <a:latin typeface="+mj-lt"/>
              </a:rPr>
              <a:t> </a:t>
            </a:r>
            <a:endParaRPr lang="it-IT" sz="3200" dirty="0">
              <a:latin typeface="+mj-lt"/>
            </a:endParaRPr>
          </a:p>
        </p:txBody>
      </p:sp>
      <p:pic>
        <p:nvPicPr>
          <p:cNvPr id="7" name="Segnaposto contenuto 3" descr="1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5584" y="2259933"/>
            <a:ext cx="5132832" cy="373989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6333328" cy="1553344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rgbClr val="FFC000"/>
                </a:solidFill>
              </a:rPr>
              <a:t>QUANDO TRATTARE ?</a:t>
            </a:r>
            <a:endParaRPr lang="it-IT" sz="5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259632" y="3140968"/>
            <a:ext cx="852707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2400" b="1" u="sng" dirty="0" smtClean="0"/>
              <a:t>Solo</a:t>
            </a:r>
            <a:r>
              <a:rPr lang="it-IT" sz="2400" dirty="0" smtClean="0"/>
              <a:t>  quando lo spot può produrre : 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 </a:t>
            </a:r>
            <a:r>
              <a:rPr lang="it-IT" sz="2400" b="1" dirty="0" smtClean="0"/>
              <a:t>CICATRICE</a:t>
            </a:r>
            <a:r>
              <a:rPr lang="it-IT" sz="2400" dirty="0" smtClean="0"/>
              <a:t>  : - VALIDA e NON INVASIVA 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                            - DUREVOLE SENZA ALLARGARSI                   </a:t>
            </a:r>
          </a:p>
          <a:p>
            <a:pPr>
              <a:buNone/>
            </a:pPr>
            <a:r>
              <a:rPr lang="it-IT" sz="2400" dirty="0" smtClean="0"/>
              <a:t>                               TROPPO NEL TEMPO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                            - CHE NON ALTERI L’INTERFACIE V-R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3" descr="1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193835"/>
            <a:ext cx="5544616" cy="372688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63688" y="1052736"/>
            <a:ext cx="5631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FFC000"/>
                </a:solidFill>
                <a:latin typeface="+mj-lt"/>
              </a:rPr>
              <a:t>PRE -  TRATTAMENTO</a:t>
            </a:r>
            <a:endParaRPr lang="it-IT" sz="4800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-396552" y="836712"/>
            <a:ext cx="7851648" cy="977280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rgbClr val="FFC000"/>
                </a:solidFill>
                <a:effectLst/>
              </a:rPr>
              <a:t>POST</a:t>
            </a:r>
            <a:r>
              <a:rPr lang="it-IT" sz="4800" dirty="0" smtClean="0">
                <a:solidFill>
                  <a:srgbClr val="FFC000"/>
                </a:solidFill>
              </a:rPr>
              <a:t> - TRATTAMENTO</a:t>
            </a:r>
            <a:endParaRPr lang="it-IT" sz="4800" dirty="0"/>
          </a:p>
        </p:txBody>
      </p:sp>
      <p:pic>
        <p:nvPicPr>
          <p:cNvPr id="6" name="Segnaposto contenuto 3" descr="1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276872"/>
            <a:ext cx="6048672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043608" y="3356992"/>
            <a:ext cx="6390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POTENZA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DURATA                            </a:t>
            </a:r>
            <a:r>
              <a:rPr lang="it-IT" sz="2000" dirty="0" smtClean="0">
                <a:solidFill>
                  <a:srgbClr val="FFC000"/>
                </a:solidFill>
              </a:rPr>
              <a:t>SPOT GIALLO CAMOSCIO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DIMENSIONE                                                                                                                    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r>
              <a:rPr lang="it-IT" sz="2000" dirty="0" smtClean="0"/>
              <a:t>                           </a:t>
            </a:r>
            <a:endParaRPr lang="it-IT" sz="2000" dirty="0"/>
          </a:p>
        </p:txBody>
      </p:sp>
      <p:sp>
        <p:nvSpPr>
          <p:cNvPr id="7" name="Parentesi graffa chiusa 6"/>
          <p:cNvSpPr/>
          <p:nvPr/>
        </p:nvSpPr>
        <p:spPr>
          <a:xfrm>
            <a:off x="2987824" y="3501008"/>
            <a:ext cx="1008112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547664" y="1268760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FFC000"/>
                </a:solidFill>
                <a:latin typeface="+mj-lt"/>
              </a:rPr>
              <a:t>MODALITA’ </a:t>
            </a:r>
            <a:r>
              <a:rPr lang="it-IT" sz="4000" b="1" dirty="0" err="1" smtClean="0">
                <a:solidFill>
                  <a:srgbClr val="FFC000"/>
                </a:solidFill>
                <a:latin typeface="+mj-lt"/>
              </a:rPr>
              <a:t>DI</a:t>
            </a:r>
            <a:r>
              <a:rPr lang="it-IT" sz="4000" b="1" dirty="0" smtClean="0">
                <a:solidFill>
                  <a:srgbClr val="FFC000"/>
                </a:solidFill>
                <a:latin typeface="+mj-lt"/>
              </a:rPr>
              <a:t> INTERAZIONE     </a:t>
            </a:r>
            <a:br>
              <a:rPr lang="it-IT" sz="4000" b="1" dirty="0" smtClean="0">
                <a:solidFill>
                  <a:srgbClr val="FFC000"/>
                </a:solidFill>
                <a:latin typeface="+mj-lt"/>
              </a:rPr>
            </a:br>
            <a:r>
              <a:rPr lang="it-IT" sz="4000" b="1" dirty="0" smtClean="0">
                <a:solidFill>
                  <a:srgbClr val="FFC000"/>
                </a:solidFill>
                <a:latin typeface="+mj-lt"/>
              </a:rPr>
              <a:t>      LASER - CORIORETINA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51520" y="2564904"/>
            <a:ext cx="8604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PULIZIA DEL PERCORSO : opacità, sinchisi, emorragie, </a:t>
            </a:r>
            <a:r>
              <a:rPr lang="it-IT" sz="2000" dirty="0" err="1" smtClean="0"/>
              <a:t>etc</a:t>
            </a:r>
            <a:endParaRPr lang="it-IT" sz="2000" dirty="0" smtClean="0"/>
          </a:p>
          <a:p>
            <a:r>
              <a:rPr lang="it-IT" sz="2000" dirty="0" smtClean="0">
                <a:solidFill>
                  <a:srgbClr val="FFC000"/>
                </a:solidFill>
              </a:rPr>
              <a:t>                                                   influenzano  potenza, tempo, </a:t>
            </a:r>
            <a:r>
              <a:rPr lang="it-IT" sz="2000" u="sng" dirty="0" smtClean="0">
                <a:solidFill>
                  <a:srgbClr val="FFC000"/>
                </a:solidFill>
              </a:rPr>
              <a:t>dimensione</a:t>
            </a:r>
          </a:p>
          <a:p>
            <a:pPr>
              <a:buFont typeface="Arial" pitchFamily="34" charset="0"/>
              <a:buChar char="•"/>
            </a:pPr>
            <a:endParaRPr lang="it-IT" sz="2000" u="sng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SPESSORE RETINICO : </a:t>
            </a:r>
            <a:r>
              <a:rPr lang="it-IT" sz="2000" dirty="0" err="1" smtClean="0"/>
              <a:t>max</a:t>
            </a:r>
            <a:r>
              <a:rPr lang="it-IT" sz="2000" dirty="0" smtClean="0"/>
              <a:t> 350 </a:t>
            </a:r>
            <a:r>
              <a:rPr lang="el-GR" sz="2000" dirty="0" smtClean="0"/>
              <a:t>μ</a:t>
            </a:r>
            <a:r>
              <a:rPr lang="it-IT" sz="2000" dirty="0" smtClean="0"/>
              <a:t>m ?         VARIABILE !!! </a:t>
            </a:r>
          </a:p>
          <a:p>
            <a:pPr>
              <a:buFont typeface="Arial" pitchFamily="34" charset="0"/>
              <a:buChar char="•"/>
            </a:pPr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DISTANZA DAL TESSUTO DA PRESERVARE : - fovea :1/2 DP ? </a:t>
            </a:r>
          </a:p>
          <a:p>
            <a:r>
              <a:rPr lang="it-IT" sz="2000" dirty="0" smtClean="0"/>
              <a:t>                                                                                  - deiscenze …</a:t>
            </a:r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PIGMENTAZIONE CORIORETINICA :  estrema variabilità 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15616" y="1196752"/>
            <a:ext cx="71845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smtClean="0">
                <a:solidFill>
                  <a:srgbClr val="FFC000"/>
                </a:solidFill>
                <a:latin typeface="+mj-lt"/>
              </a:rPr>
              <a:t>REQUISITI </a:t>
            </a:r>
            <a:r>
              <a:rPr lang="it-IT" sz="4800" b="1" dirty="0" err="1" smtClean="0">
                <a:solidFill>
                  <a:srgbClr val="FFC000"/>
                </a:solidFill>
                <a:latin typeface="+mj-lt"/>
              </a:rPr>
              <a:t>DI</a:t>
            </a:r>
            <a:r>
              <a:rPr lang="it-IT" sz="4800" b="1" dirty="0" smtClean="0">
                <a:solidFill>
                  <a:srgbClr val="FFC000"/>
                </a:solidFill>
                <a:latin typeface="+mj-lt"/>
              </a:rPr>
              <a:t> TRATTABILITA’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ccia in giù 5"/>
          <p:cNvSpPr/>
          <p:nvPr/>
        </p:nvSpPr>
        <p:spPr>
          <a:xfrm>
            <a:off x="3995936" y="4581128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55576" y="5517232"/>
            <a:ext cx="7102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SPOTS CONCENTRATI SUL TESSUTO BERSAGLIO</a:t>
            </a:r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2996952"/>
            <a:ext cx="55427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it-IT" sz="2400" dirty="0" smtClean="0">
                <a:latin typeface="+mj-lt"/>
              </a:rPr>
              <a:t> Luce coerente , monocromatica (1 sola  </a:t>
            </a:r>
            <a:r>
              <a:rPr lang="el-GR" sz="2400" dirty="0" smtClean="0">
                <a:latin typeface="+mj-lt"/>
              </a:rPr>
              <a:t>λ</a:t>
            </a:r>
            <a:r>
              <a:rPr lang="it-IT" sz="2400" dirty="0" smtClean="0">
                <a:latin typeface="+mj-lt"/>
              </a:rPr>
              <a:t>)</a:t>
            </a:r>
          </a:p>
          <a:p>
            <a:r>
              <a:rPr lang="it-IT" sz="2400" dirty="0" smtClean="0">
                <a:latin typeface="+mj-lt"/>
              </a:rPr>
              <a:t>- Onde elettromagnetiche concentrate</a:t>
            </a:r>
          </a:p>
          <a:p>
            <a:r>
              <a:rPr lang="it-IT" sz="2400" dirty="0" smtClean="0">
                <a:latin typeface="+mj-lt"/>
              </a:rPr>
              <a:t>- Coerenza spaziale e temporale   </a:t>
            </a:r>
            <a:endParaRPr lang="it-IT" sz="2400" dirty="0">
              <a:latin typeface="+mj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1124744"/>
            <a:ext cx="8792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Light </a:t>
            </a:r>
            <a:r>
              <a:rPr lang="it-IT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Amplification</a:t>
            </a:r>
            <a:r>
              <a:rPr lang="it-IT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it-IT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by</a:t>
            </a:r>
            <a:r>
              <a:rPr lang="it-IT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it-IT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Stimulated</a:t>
            </a:r>
            <a:endParaRPr lang="it-IT" sz="4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it-IT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it-IT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         </a:t>
            </a:r>
            <a:r>
              <a:rPr lang="it-IT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Emission</a:t>
            </a:r>
            <a:r>
              <a:rPr lang="it-IT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it-IT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of</a:t>
            </a:r>
            <a:r>
              <a:rPr lang="it-IT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it-IT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Radiation</a:t>
            </a:r>
            <a:r>
              <a:rPr lang="it-IT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endParaRPr lang="it-IT" sz="40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3" descr="IMG_2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268761"/>
            <a:ext cx="5472608" cy="50558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287072" cy="995536"/>
          </a:xfrm>
        </p:spPr>
        <p:txBody>
          <a:bodyPr>
            <a:normAutofit/>
          </a:bodyPr>
          <a:lstStyle/>
          <a:p>
            <a:r>
              <a:rPr lang="it-IT" sz="4800" dirty="0" smtClean="0"/>
              <a:t>FOTOCOAGULAZIONE  “LIGHT”</a:t>
            </a:r>
            <a:endParaRPr lang="it-IT" sz="4800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-180528" y="2492896"/>
            <a:ext cx="9324528" cy="417646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it-IT" dirty="0" smtClean="0"/>
              <a:t> </a:t>
            </a:r>
            <a:r>
              <a:rPr lang="it-IT" sz="2400" dirty="0" smtClean="0"/>
              <a:t>L’effetto termico applicato all’ EP si diffonde ai tessuti circostanti 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     </a:t>
            </a:r>
          </a:p>
          <a:p>
            <a:r>
              <a:rPr lang="it-IT" sz="2400" dirty="0" smtClean="0"/>
              <a:t> </a:t>
            </a:r>
          </a:p>
          <a:p>
            <a:r>
              <a:rPr lang="it-IT" sz="2400" dirty="0" smtClean="0"/>
              <a:t>             </a:t>
            </a:r>
            <a:endParaRPr lang="it-IT" sz="2400" dirty="0"/>
          </a:p>
        </p:txBody>
      </p:sp>
      <p:sp>
        <p:nvSpPr>
          <p:cNvPr id="7" name="Freccia in giù 6"/>
          <p:cNvSpPr/>
          <p:nvPr/>
        </p:nvSpPr>
        <p:spPr>
          <a:xfrm>
            <a:off x="4499992" y="2924944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79512" y="3356992"/>
            <a:ext cx="1041694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              EFFETTO TERAPEUTICO / DANNO IATROGENO </a:t>
            </a:r>
          </a:p>
          <a:p>
            <a:r>
              <a:rPr lang="it-IT" sz="2400" dirty="0" smtClean="0"/>
              <a:t>             </a:t>
            </a:r>
          </a:p>
          <a:p>
            <a:r>
              <a:rPr lang="it-IT" sz="24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it-IT" sz="2400" dirty="0" smtClean="0"/>
              <a:t>   Tentativo di limitare la diffusione con irradiazione</a:t>
            </a:r>
          </a:p>
          <a:p>
            <a:r>
              <a:rPr lang="it-IT" sz="2400" dirty="0" smtClean="0"/>
              <a:t>                               LASER A BASSA INTENSITA’  </a:t>
            </a:r>
          </a:p>
          <a:p>
            <a:r>
              <a:rPr lang="it-IT" sz="2400" dirty="0" smtClean="0"/>
              <a:t>                         ( </a:t>
            </a:r>
            <a:r>
              <a:rPr lang="it-IT" sz="2400" dirty="0" err="1" smtClean="0"/>
              <a:t>sbiancamenti</a:t>
            </a:r>
            <a:r>
              <a:rPr lang="it-IT" sz="2400" dirty="0" smtClean="0"/>
              <a:t> appena  percettibili )</a:t>
            </a:r>
          </a:p>
          <a:p>
            <a:r>
              <a:rPr lang="it-IT" sz="2000" dirty="0" smtClean="0"/>
              <a:t>                                                                       </a:t>
            </a:r>
          </a:p>
          <a:p>
            <a:r>
              <a:rPr lang="it-IT" sz="2000" dirty="0" smtClean="0"/>
              <a:t>                                                                    </a:t>
            </a:r>
            <a:r>
              <a:rPr lang="it-IT" sz="2000" dirty="0" err="1" smtClean="0"/>
              <a:t>Bandello</a:t>
            </a:r>
            <a:r>
              <a:rPr lang="it-IT" sz="2000" dirty="0" smtClean="0"/>
              <a:t> F. e Al , </a:t>
            </a:r>
            <a:r>
              <a:rPr lang="it-IT" sz="2000" dirty="0" err="1" smtClean="0"/>
              <a:t>Br.J</a:t>
            </a:r>
            <a:r>
              <a:rPr lang="it-IT" sz="2000" dirty="0" smtClean="0"/>
              <a:t> </a:t>
            </a:r>
            <a:r>
              <a:rPr lang="it-IT" sz="2000" dirty="0" err="1" smtClean="0"/>
              <a:t>Opthalmol</a:t>
            </a:r>
            <a:r>
              <a:rPr lang="it-IT" sz="2000" dirty="0" smtClean="0"/>
              <a:t>.,200</a:t>
            </a:r>
            <a:r>
              <a:rPr lang="it-IT" sz="2400" dirty="0" smtClean="0"/>
              <a:t>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008112"/>
          </a:xfrm>
        </p:spPr>
        <p:txBody>
          <a:bodyPr>
            <a:normAutofit/>
          </a:bodyPr>
          <a:lstStyle/>
          <a:p>
            <a:r>
              <a:rPr lang="it-IT" sz="4400" dirty="0" smtClean="0"/>
              <a:t>FOTOCOAGULAZIONE “SOTTOSOGLIA”</a:t>
            </a:r>
            <a:endParaRPr lang="it-IT" sz="4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9065" y="2420888"/>
            <a:ext cx="8424935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Trattamento </a:t>
            </a:r>
            <a:r>
              <a:rPr lang="it-IT" sz="2400" b="1" dirty="0" smtClean="0"/>
              <a:t> laser  convenzionale  non </a:t>
            </a:r>
            <a:r>
              <a:rPr lang="it-IT" sz="2400" b="1" dirty="0" smtClean="0"/>
              <a:t>visibile oftalmoscopicamente , </a:t>
            </a:r>
            <a:r>
              <a:rPr lang="it-IT" sz="2400" b="1" dirty="0" smtClean="0"/>
              <a:t> visualizzato  all</a:t>
            </a:r>
            <a:r>
              <a:rPr lang="it-IT" sz="2400" b="1" dirty="0" smtClean="0"/>
              <a:t>’ OCT:</a:t>
            </a:r>
          </a:p>
          <a:p>
            <a:endParaRPr lang="it-IT" sz="2400" b="1" dirty="0" smtClean="0"/>
          </a:p>
          <a:p>
            <a:pPr>
              <a:buFont typeface="Courier New" pitchFamily="49" charset="0"/>
              <a:buChar char="o"/>
            </a:pPr>
            <a:r>
              <a:rPr lang="it-IT" sz="2400" b="1" dirty="0" smtClean="0"/>
              <a:t>MINORE INVASIVITA’</a:t>
            </a:r>
          </a:p>
          <a:p>
            <a:pPr>
              <a:buFont typeface="Courier New" pitchFamily="49" charset="0"/>
              <a:buChar char="o"/>
            </a:pPr>
            <a:r>
              <a:rPr lang="it-IT" sz="2400" b="1" dirty="0" smtClean="0"/>
              <a:t>MINORI EFFETTI COLLATERALI</a:t>
            </a:r>
            <a:r>
              <a:rPr lang="it-IT" b="1" dirty="0" smtClean="0"/>
              <a:t> </a:t>
            </a:r>
          </a:p>
          <a:p>
            <a:endParaRPr lang="it-IT" b="1" dirty="0" smtClean="0"/>
          </a:p>
          <a:p>
            <a:pPr>
              <a:buFont typeface="Wingdings" pitchFamily="2" charset="2"/>
              <a:buChar char="v"/>
            </a:pPr>
            <a:endParaRPr lang="it-IT" sz="2400" b="1" dirty="0" smtClean="0"/>
          </a:p>
          <a:p>
            <a:pPr>
              <a:buFont typeface="Wingdings" pitchFamily="2" charset="2"/>
              <a:buChar char="v"/>
            </a:pPr>
            <a:r>
              <a:rPr lang="it-IT" sz="2400" b="1" dirty="0" smtClean="0"/>
              <a:t>EFFICACIA  NON VALIDATA DA STUDI RANDOM</a:t>
            </a:r>
          </a:p>
          <a:p>
            <a:endParaRPr lang="it-IT" sz="2400" b="1" dirty="0" smtClean="0"/>
          </a:p>
          <a:p>
            <a:r>
              <a:rPr lang="it-IT" b="1" dirty="0" smtClean="0"/>
              <a:t>                                                       </a:t>
            </a:r>
            <a:r>
              <a:rPr lang="it-IT" b="1" dirty="0" err="1" smtClean="0"/>
              <a:t>Lanzetta</a:t>
            </a:r>
            <a:r>
              <a:rPr lang="it-IT" b="1" dirty="0" smtClean="0"/>
              <a:t> </a:t>
            </a:r>
            <a:r>
              <a:rPr lang="it-IT" b="1" dirty="0" smtClean="0"/>
              <a:t>P.  e AL , </a:t>
            </a:r>
            <a:r>
              <a:rPr lang="it-IT" b="1" dirty="0" err="1" smtClean="0"/>
              <a:t>Semin</a:t>
            </a:r>
            <a:r>
              <a:rPr lang="it-IT" b="1" dirty="0" smtClean="0"/>
              <a:t> .</a:t>
            </a:r>
            <a:r>
              <a:rPr lang="it-IT" b="1" dirty="0" err="1" smtClean="0"/>
              <a:t>Ophtalmol</a:t>
            </a:r>
            <a:r>
              <a:rPr lang="it-IT" b="1" dirty="0" smtClean="0"/>
              <a:t>. , 2001</a:t>
            </a:r>
          </a:p>
          <a:p>
            <a:pPr>
              <a:buFont typeface="Courier New" pitchFamily="49" charset="0"/>
              <a:buChar char="o"/>
            </a:pPr>
            <a:endParaRPr lang="it-IT" b="1" dirty="0" smtClean="0"/>
          </a:p>
          <a:p>
            <a:pPr>
              <a:buFont typeface="Courier New" pitchFamily="49" charset="0"/>
              <a:buChar char="o"/>
            </a:pPr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pPr>
              <a:buFont typeface="Courier New" pitchFamily="49" charset="0"/>
              <a:buChar char="o"/>
            </a:pPr>
            <a:endParaRPr lang="it-IT" b="1" dirty="0" smtClean="0"/>
          </a:p>
          <a:p>
            <a:pPr>
              <a:buFont typeface="Courier New" pitchFamily="49" charset="0"/>
              <a:buChar char="o"/>
            </a:pPr>
            <a:endParaRPr lang="it-IT" b="1" dirty="0" smtClean="0"/>
          </a:p>
          <a:p>
            <a:pPr>
              <a:buFont typeface="Courier New" pitchFamily="49" charset="0"/>
              <a:buChar char="o"/>
            </a:pPr>
            <a:endParaRPr lang="it-IT" b="1" dirty="0" smtClean="0"/>
          </a:p>
          <a:p>
            <a:endParaRPr lang="it-IT" b="1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547664" y="908720"/>
            <a:ext cx="55626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C000"/>
                </a:solidFill>
                <a:latin typeface="+mj-lt"/>
              </a:rPr>
              <a:t>FOTOCOAGULAZIONE</a:t>
            </a:r>
          </a:p>
          <a:p>
            <a:r>
              <a:rPr lang="it-IT" sz="4800" dirty="0" smtClean="0">
                <a:solidFill>
                  <a:srgbClr val="FFC000"/>
                </a:solidFill>
                <a:latin typeface="+mj-lt"/>
              </a:rPr>
              <a:t>       MICROPULSATA</a:t>
            </a:r>
            <a:endParaRPr lang="it-IT" sz="48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2636912"/>
            <a:ext cx="867885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Scopo : MINIMIZZARE EFFETTI NEGATIVI FC TRADIZIONALE</a:t>
            </a:r>
          </a:p>
          <a:p>
            <a:r>
              <a:rPr lang="it-IT" sz="2800" dirty="0" smtClean="0">
                <a:latin typeface="+mj-lt"/>
              </a:rPr>
              <a:t>Modalità : SEQUENZA </a:t>
            </a:r>
            <a:r>
              <a:rPr lang="it-IT" sz="2800" dirty="0" err="1" smtClean="0">
                <a:latin typeface="+mj-lt"/>
              </a:rPr>
              <a:t>DI</a:t>
            </a:r>
            <a:r>
              <a:rPr lang="it-IT" sz="2800" dirty="0" smtClean="0">
                <a:latin typeface="+mj-lt"/>
              </a:rPr>
              <a:t> BREVI MICROIMPULSI</a:t>
            </a:r>
          </a:p>
          <a:p>
            <a:r>
              <a:rPr lang="it-IT" sz="2800" dirty="0" smtClean="0">
                <a:latin typeface="+mj-lt"/>
              </a:rPr>
              <a:t>                   SOTTOSOGLIA RIPETUTI</a:t>
            </a:r>
          </a:p>
          <a:p>
            <a:r>
              <a:rPr lang="it-IT" sz="2800" dirty="0" smtClean="0">
                <a:latin typeface="+mj-lt"/>
              </a:rPr>
              <a:t>                             </a:t>
            </a:r>
          </a:p>
          <a:p>
            <a:r>
              <a:rPr lang="it-IT" sz="2800" dirty="0" smtClean="0">
                <a:latin typeface="+mj-lt"/>
              </a:rPr>
              <a:t>                   </a:t>
            </a:r>
          </a:p>
          <a:p>
            <a:r>
              <a:rPr lang="it-IT" sz="2800" dirty="0" smtClean="0">
                <a:latin typeface="+mj-lt"/>
              </a:rPr>
              <a:t>  Caratteristiche :         FREQUENZA ( Hertz ) </a:t>
            </a:r>
          </a:p>
          <a:p>
            <a:r>
              <a:rPr lang="it-IT" sz="2800" dirty="0" smtClean="0">
                <a:latin typeface="+mj-lt"/>
              </a:rPr>
              <a:t>                                       % </a:t>
            </a:r>
            <a:r>
              <a:rPr lang="it-IT" sz="2800" dirty="0" err="1" smtClean="0">
                <a:latin typeface="+mj-lt"/>
              </a:rPr>
              <a:t>DI</a:t>
            </a:r>
            <a:r>
              <a:rPr lang="it-IT" sz="2800" dirty="0" smtClean="0">
                <a:latin typeface="+mj-lt"/>
              </a:rPr>
              <a:t> TEMPO ATTIVO   </a:t>
            </a:r>
            <a:endParaRPr lang="it-IT" sz="2800" dirty="0">
              <a:latin typeface="+mj-lt"/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4499992" y="4077072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67744" y="764704"/>
            <a:ext cx="432156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solidFill>
                  <a:srgbClr val="FFC000"/>
                </a:solidFill>
                <a:latin typeface="+mj-lt"/>
              </a:rPr>
              <a:t>DUTY CYCLE</a:t>
            </a:r>
          </a:p>
          <a:p>
            <a:r>
              <a:rPr lang="it-IT" sz="3600" dirty="0" smtClean="0">
                <a:solidFill>
                  <a:srgbClr val="FFC000"/>
                </a:solidFill>
                <a:latin typeface="+mj-lt"/>
              </a:rPr>
              <a:t>       ( DUTY – REST )</a:t>
            </a:r>
            <a:endParaRPr lang="it-IT" sz="36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3429000"/>
            <a:ext cx="76061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PERCENTUALE </a:t>
            </a:r>
            <a:r>
              <a:rPr lang="it-IT" sz="2800" dirty="0" err="1" smtClean="0">
                <a:latin typeface="+mj-lt"/>
              </a:rPr>
              <a:t>DI</a:t>
            </a:r>
            <a:r>
              <a:rPr lang="it-IT" sz="2800" dirty="0" smtClean="0">
                <a:latin typeface="+mj-lt"/>
              </a:rPr>
              <a:t> TEMPO IN CUI IL LASER E’ ATTIVO</a:t>
            </a:r>
          </a:p>
          <a:p>
            <a:r>
              <a:rPr lang="it-IT" sz="2800" dirty="0" smtClean="0">
                <a:latin typeface="+mj-lt"/>
              </a:rPr>
              <a:t>       RISPETTO AL TEMPO </a:t>
            </a:r>
            <a:r>
              <a:rPr lang="it-IT" sz="2800" dirty="0" err="1" smtClean="0">
                <a:latin typeface="+mj-lt"/>
              </a:rPr>
              <a:t>DI</a:t>
            </a:r>
            <a:r>
              <a:rPr lang="it-IT" sz="2800" dirty="0" smtClean="0">
                <a:latin typeface="+mj-lt"/>
              </a:rPr>
              <a:t> ESPOSIZIONE TOTALE </a:t>
            </a:r>
          </a:p>
          <a:p>
            <a:endParaRPr lang="it-IT" sz="2800" dirty="0" smtClean="0">
              <a:latin typeface="+mj-lt"/>
            </a:endParaRPr>
          </a:p>
          <a:p>
            <a:r>
              <a:rPr lang="it-IT" sz="2800" dirty="0" smtClean="0">
                <a:latin typeface="+mj-lt"/>
              </a:rPr>
              <a:t>   </a:t>
            </a:r>
          </a:p>
          <a:p>
            <a:r>
              <a:rPr lang="it-IT" sz="2800" dirty="0" smtClean="0">
                <a:latin typeface="+mj-lt"/>
              </a:rPr>
              <a:t>                                ( “ </a:t>
            </a:r>
            <a:r>
              <a:rPr lang="it-IT" sz="2800" i="1" dirty="0" smtClean="0">
                <a:latin typeface="+mj-lt"/>
              </a:rPr>
              <a:t>ABS</a:t>
            </a:r>
            <a:r>
              <a:rPr lang="it-IT" sz="2800" dirty="0" smtClean="0">
                <a:latin typeface="+mj-lt"/>
              </a:rPr>
              <a:t> “ …. )</a:t>
            </a:r>
          </a:p>
          <a:p>
            <a:r>
              <a:rPr lang="it-IT" sz="2800" dirty="0" smtClean="0">
                <a:latin typeface="+mj-lt"/>
              </a:rPr>
              <a:t>             </a:t>
            </a:r>
            <a:endParaRPr lang="it-IT" sz="2800" dirty="0">
              <a:latin typeface="+mj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4611288" cy="1324744"/>
          </a:xfrm>
        </p:spPr>
        <p:txBody>
          <a:bodyPr/>
          <a:lstStyle/>
          <a:p>
            <a:r>
              <a:rPr lang="it-IT" dirty="0" smtClean="0"/>
              <a:t> DUTY CYCLE</a:t>
            </a:r>
            <a:endParaRPr lang="it-IT" dirty="0"/>
          </a:p>
        </p:txBody>
      </p:sp>
      <p:pic>
        <p:nvPicPr>
          <p:cNvPr id="6" name="Picture 2" descr="C:\Users\keratron\Desktop\2 luglio\POWER POINT DOTT.ESPOSTI IMMAGINI\POWER+POINT+DOTT_BANNO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412480" cy="473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43608" y="2132856"/>
            <a:ext cx="71175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FFC000"/>
                </a:solidFill>
                <a:latin typeface="+mj-lt"/>
              </a:rPr>
              <a:t>MICROPULSE DURATION : 0.05 – 1,00 ms</a:t>
            </a:r>
          </a:p>
          <a:p>
            <a:r>
              <a:rPr lang="it-IT" sz="3200" dirty="0" smtClean="0">
                <a:solidFill>
                  <a:srgbClr val="FFC000"/>
                </a:solidFill>
                <a:latin typeface="+mj-lt"/>
              </a:rPr>
              <a:t>MICROPULSE INTERVAL : 1,00 – 10,00 ms </a:t>
            </a:r>
          </a:p>
          <a:p>
            <a:r>
              <a:rPr lang="it-IT" sz="3200" dirty="0" smtClean="0">
                <a:latin typeface="+mj-lt"/>
              </a:rPr>
              <a:t> </a:t>
            </a:r>
          </a:p>
          <a:p>
            <a:endParaRPr lang="it-IT" sz="3200" dirty="0" smtClean="0">
              <a:latin typeface="+mj-lt"/>
            </a:endParaRPr>
          </a:p>
          <a:p>
            <a:endParaRPr lang="it-IT" sz="3200" dirty="0" smtClean="0">
              <a:latin typeface="+mj-lt"/>
            </a:endParaRPr>
          </a:p>
          <a:p>
            <a:r>
              <a:rPr lang="it-IT" sz="3200" dirty="0" smtClean="0">
                <a:latin typeface="+mj-lt"/>
              </a:rPr>
              <a:t>                                       ( IRIDEX , </a:t>
            </a:r>
            <a:r>
              <a:rPr lang="it-IT" sz="3200" dirty="0" err="1" smtClean="0">
                <a:latin typeface="+mj-lt"/>
              </a:rPr>
              <a:t>txcell</a:t>
            </a:r>
            <a:r>
              <a:rPr lang="it-IT" sz="3200" dirty="0" smtClean="0">
                <a:latin typeface="+mj-lt"/>
              </a:rPr>
              <a:t> )</a:t>
            </a:r>
            <a:endParaRPr lang="it-IT" sz="3200" dirty="0">
              <a:latin typeface="+mj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11560" y="1124744"/>
            <a:ext cx="7908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>
                <a:solidFill>
                  <a:srgbClr val="FFC000"/>
                </a:solidFill>
                <a:latin typeface="+mj-lt"/>
              </a:rPr>
              <a:t>MICROPULSATO  ED   EFFETTO  TERMICO </a:t>
            </a:r>
            <a:endParaRPr lang="it-IT" sz="36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35696" y="234888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+mj-lt"/>
              </a:rPr>
              <a:t>IMPULSO : T        /   PAUSA  : T  </a:t>
            </a:r>
            <a:endParaRPr lang="it-IT" sz="2800" dirty="0">
              <a:latin typeface="+mj-lt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6372200" y="249289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su 9"/>
          <p:cNvSpPr/>
          <p:nvPr/>
        </p:nvSpPr>
        <p:spPr>
          <a:xfrm>
            <a:off x="3851920" y="2348880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3707904" y="3140968"/>
            <a:ext cx="1080120" cy="1440160"/>
          </a:xfrm>
          <a:prstGeom prst="downArrow">
            <a:avLst/>
          </a:prstGeom>
          <a:ln>
            <a:solidFill>
              <a:srgbClr val="F1A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63688" y="4653136"/>
            <a:ext cx="56242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EFFETTO CIRCOSCRITTO AL SOLO EP </a:t>
            </a:r>
          </a:p>
          <a:p>
            <a:endParaRPr lang="it-IT" sz="2400" dirty="0" smtClean="0"/>
          </a:p>
          <a:p>
            <a:r>
              <a:rPr lang="it-IT" sz="2400" dirty="0" smtClean="0"/>
              <a:t>GRADIENTE TERMICO SOTTOSOGLIA</a:t>
            </a:r>
          </a:p>
          <a:p>
            <a:r>
              <a:rPr lang="it-IT" sz="2400" dirty="0" smtClean="0"/>
              <a:t>                    NELLE STRUTTURE VICINE</a:t>
            </a:r>
            <a:endParaRPr lang="it-IT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91680" y="1556792"/>
            <a:ext cx="684076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FFC000"/>
                </a:solidFill>
                <a:latin typeface="+mj-lt"/>
              </a:rPr>
              <a:t>   </a:t>
            </a:r>
            <a:endParaRPr lang="it-IT" sz="4800" dirty="0" smtClean="0">
              <a:solidFill>
                <a:srgbClr val="FFC000"/>
              </a:solidFill>
              <a:latin typeface="+mj-lt"/>
            </a:endParaRPr>
          </a:p>
          <a:p>
            <a:r>
              <a:rPr lang="it-IT" dirty="0" smtClean="0"/>
              <a:t>  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sz="2400" dirty="0" smtClean="0"/>
          </a:p>
          <a:p>
            <a:pPr>
              <a:buFont typeface="Wingdings" pitchFamily="2" charset="2"/>
              <a:buChar char="v"/>
            </a:pPr>
            <a:r>
              <a:rPr lang="it-IT" sz="2400" dirty="0" err="1" smtClean="0"/>
              <a:t>Nd-YAG</a:t>
            </a:r>
            <a:r>
              <a:rPr lang="it-IT" sz="2400" dirty="0" smtClean="0"/>
              <a:t> duplicato in frequenza ( verde – giallo )</a:t>
            </a:r>
          </a:p>
          <a:p>
            <a:endParaRPr lang="it-IT" sz="2400" dirty="0" smtClean="0"/>
          </a:p>
          <a:p>
            <a:pPr>
              <a:buFont typeface="Wingdings" pitchFamily="2" charset="2"/>
              <a:buChar char="v"/>
            </a:pPr>
            <a:r>
              <a:rPr lang="it-IT" sz="2400" dirty="0" smtClean="0"/>
              <a:t>Diodi  ( giallo – infrarosso )</a:t>
            </a:r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19672" y="1412776"/>
            <a:ext cx="6263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>
                <a:solidFill>
                  <a:srgbClr val="FFC000"/>
                </a:solidFill>
                <a:latin typeface="+mj-lt"/>
              </a:rPr>
              <a:t>PRINCIPALI FONTI LASER</a:t>
            </a:r>
            <a:endParaRPr lang="it-IT" sz="4800" dirty="0"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99592" y="3140968"/>
            <a:ext cx="78688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</a:rPr>
              <a:t>POSSIBILITA’ </a:t>
            </a:r>
            <a:r>
              <a:rPr lang="it-IT" sz="2400" dirty="0" err="1" smtClean="0">
                <a:latin typeface="+mj-lt"/>
              </a:rPr>
              <a:t>DI</a:t>
            </a:r>
            <a:r>
              <a:rPr lang="it-IT" sz="2400" dirty="0" smtClean="0">
                <a:latin typeface="+mj-lt"/>
              </a:rPr>
              <a:t> SELEZIONARE VARI TIPI </a:t>
            </a:r>
            <a:r>
              <a:rPr lang="it-IT" sz="2400" dirty="0" err="1" smtClean="0">
                <a:latin typeface="+mj-lt"/>
              </a:rPr>
              <a:t>DI</a:t>
            </a:r>
            <a:r>
              <a:rPr lang="it-IT" sz="2400" dirty="0" smtClean="0">
                <a:latin typeface="+mj-lt"/>
              </a:rPr>
              <a:t> PATTERN</a:t>
            </a:r>
          </a:p>
          <a:p>
            <a:r>
              <a:rPr lang="it-IT" sz="2400" dirty="0" smtClean="0">
                <a:latin typeface="+mj-lt"/>
              </a:rPr>
              <a:t> ( GRIGLIA , CERCHIO , TRIPLO ARCO … )</a:t>
            </a:r>
          </a:p>
          <a:p>
            <a:r>
              <a:rPr lang="it-IT" sz="2400" dirty="0" smtClean="0">
                <a:latin typeface="+mj-lt"/>
              </a:rPr>
              <a:t>IN GRADO </a:t>
            </a:r>
            <a:r>
              <a:rPr lang="it-IT" sz="2400" dirty="0" err="1" smtClean="0">
                <a:latin typeface="+mj-lt"/>
              </a:rPr>
              <a:t>DI</a:t>
            </a:r>
            <a:r>
              <a:rPr lang="it-IT" sz="2400" dirty="0" smtClean="0">
                <a:latin typeface="+mj-lt"/>
              </a:rPr>
              <a:t> RILASCIARE UNA SERIE </a:t>
            </a:r>
            <a:r>
              <a:rPr lang="it-IT" sz="2400" dirty="0" err="1" smtClean="0">
                <a:latin typeface="+mj-lt"/>
              </a:rPr>
              <a:t>DI</a:t>
            </a:r>
            <a:r>
              <a:rPr lang="it-IT" sz="2400" dirty="0" smtClean="0">
                <a:latin typeface="+mj-lt"/>
              </a:rPr>
              <a:t> SPOTS PRE-IMPOSTATI</a:t>
            </a:r>
          </a:p>
          <a:p>
            <a:endParaRPr lang="it-IT" sz="20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it-IT" sz="2000" dirty="0" smtClean="0">
                <a:latin typeface="+mj-lt"/>
              </a:rPr>
              <a:t>“ TARGET CELL TECHNOLOGY “  ( IRIDEX IQ 532 df , IQ 577 diodo ) </a:t>
            </a:r>
          </a:p>
          <a:p>
            <a:pPr>
              <a:buFont typeface="Wingdings" pitchFamily="2" charset="2"/>
              <a:buChar char="v"/>
            </a:pPr>
            <a:r>
              <a:rPr lang="it-IT" sz="2000" dirty="0" smtClean="0">
                <a:latin typeface="+mj-lt"/>
              </a:rPr>
              <a:t> “PATTERN  SCAN LASER “ ( Pascal </a:t>
            </a:r>
            <a:r>
              <a:rPr lang="it-IT" sz="2000" dirty="0" err="1" smtClean="0">
                <a:latin typeface="+mj-lt"/>
              </a:rPr>
              <a:t>Optimedica</a:t>
            </a:r>
            <a:r>
              <a:rPr lang="it-IT" sz="2000" dirty="0" smtClean="0">
                <a:latin typeface="+mj-lt"/>
              </a:rPr>
              <a:t> , df ) </a:t>
            </a:r>
          </a:p>
          <a:p>
            <a:endParaRPr lang="it-IT" dirty="0" smtClean="0">
              <a:latin typeface="+mj-lt"/>
            </a:endParaRPr>
          </a:p>
          <a:p>
            <a:r>
              <a:rPr lang="it-IT" dirty="0" smtClean="0">
                <a:latin typeface="+mj-lt"/>
              </a:rPr>
              <a:t> </a:t>
            </a:r>
            <a:endParaRPr lang="it-IT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11760" y="1196752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FFC000"/>
                </a:solidFill>
                <a:latin typeface="+mj-lt"/>
              </a:rPr>
              <a:t>MULTISPOT</a:t>
            </a:r>
            <a:endParaRPr lang="it-IT" sz="6000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143056" cy="1828800"/>
          </a:xfrm>
        </p:spPr>
        <p:txBody>
          <a:bodyPr/>
          <a:lstStyle/>
          <a:p>
            <a:r>
              <a:rPr lang="it-IT" dirty="0" smtClean="0"/>
              <a:t>C’E’ QUALCOSA </a:t>
            </a:r>
            <a:r>
              <a:rPr lang="it-IT" dirty="0" err="1" smtClean="0"/>
              <a:t>DI</a:t>
            </a:r>
            <a:r>
              <a:rPr lang="it-IT" dirty="0" smtClean="0"/>
              <a:t> NUOVO?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3568" y="3573016"/>
            <a:ext cx="769992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it-IT" sz="2800" dirty="0" smtClean="0"/>
              <a:t> </a:t>
            </a:r>
            <a:r>
              <a:rPr lang="it-IT" sz="2800" dirty="0" err="1" smtClean="0">
                <a:latin typeface="+mj-lt"/>
              </a:rPr>
              <a:t>Maiman</a:t>
            </a:r>
            <a:r>
              <a:rPr lang="it-IT" sz="2800" dirty="0" smtClean="0">
                <a:latin typeface="+mj-lt"/>
              </a:rPr>
              <a:t> , 1960 : primo apparecchio ( Rubino )</a:t>
            </a:r>
          </a:p>
          <a:p>
            <a:pPr>
              <a:buFontTx/>
              <a:buChar char="-"/>
            </a:pP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Zaret</a:t>
            </a:r>
            <a:r>
              <a:rPr lang="it-IT" sz="2800" dirty="0" smtClean="0">
                <a:latin typeface="+mj-lt"/>
              </a:rPr>
              <a:t>  , 1961 : primo studio sperimentale </a:t>
            </a:r>
          </a:p>
          <a:p>
            <a:pPr>
              <a:buFontTx/>
              <a:buChar char="-"/>
            </a:pPr>
            <a:r>
              <a:rPr lang="it-IT" sz="2800" dirty="0" smtClean="0">
                <a:latin typeface="+mj-lt"/>
              </a:rPr>
              <a:t> </a:t>
            </a:r>
            <a:r>
              <a:rPr lang="it-IT" sz="2800" dirty="0" err="1" smtClean="0">
                <a:latin typeface="+mj-lt"/>
              </a:rPr>
              <a:t>Campbel</a:t>
            </a:r>
            <a:r>
              <a:rPr lang="it-IT" sz="2800" dirty="0" smtClean="0">
                <a:latin typeface="+mj-lt"/>
              </a:rPr>
              <a:t> , 1963 ; </a:t>
            </a:r>
            <a:r>
              <a:rPr lang="it-IT" sz="2800" dirty="0" err="1" smtClean="0">
                <a:latin typeface="+mj-lt"/>
              </a:rPr>
              <a:t>Zweng</a:t>
            </a:r>
            <a:r>
              <a:rPr lang="it-IT" sz="2800" dirty="0" smtClean="0">
                <a:latin typeface="+mj-lt"/>
              </a:rPr>
              <a:t> , 1964 : primi trattamenti</a:t>
            </a:r>
            <a:r>
              <a:rPr lang="it-IT" sz="2800" dirty="0" smtClean="0"/>
              <a:t>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27584" y="3356992"/>
            <a:ext cx="78579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+mj-lt"/>
              </a:rPr>
              <a:t>SPOTS MULTIPLI SOVRAPPONIBILI A IMMAGINI PRECEDENTI : </a:t>
            </a:r>
          </a:p>
          <a:p>
            <a:r>
              <a:rPr lang="it-IT" sz="2400" dirty="0" smtClean="0">
                <a:latin typeface="+mj-lt"/>
              </a:rPr>
              <a:t>ROSSO PRIVE , FILTRI VARI , FAG , </a:t>
            </a:r>
            <a:r>
              <a:rPr lang="it-IT" sz="2400" dirty="0" err="1" smtClean="0">
                <a:latin typeface="+mj-lt"/>
              </a:rPr>
              <a:t>etc</a:t>
            </a:r>
            <a:r>
              <a:rPr lang="it-IT" sz="2400" dirty="0" smtClean="0">
                <a:latin typeface="+mj-lt"/>
              </a:rPr>
              <a:t> … </a:t>
            </a:r>
          </a:p>
          <a:p>
            <a:endParaRPr lang="it-IT" sz="2400" dirty="0" smtClean="0">
              <a:latin typeface="+mj-lt"/>
            </a:endParaRPr>
          </a:p>
          <a:p>
            <a:endParaRPr lang="it-IT" sz="2400" dirty="0" smtClean="0">
              <a:latin typeface="+mj-lt"/>
            </a:endParaRPr>
          </a:p>
          <a:p>
            <a:r>
              <a:rPr lang="it-IT" sz="2400" dirty="0" smtClean="0">
                <a:latin typeface="+mj-lt"/>
              </a:rPr>
              <a:t>                                                                ( “ </a:t>
            </a:r>
            <a:r>
              <a:rPr lang="it-IT" sz="2400" dirty="0" err="1" smtClean="0">
                <a:latin typeface="+mj-lt"/>
              </a:rPr>
              <a:t>Navilas</a:t>
            </a:r>
            <a:r>
              <a:rPr lang="it-IT" sz="2400" dirty="0" smtClean="0">
                <a:latin typeface="+mj-lt"/>
              </a:rPr>
              <a:t> “ )</a:t>
            </a:r>
            <a:endParaRPr lang="it-IT" sz="2400" dirty="0"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1484784"/>
            <a:ext cx="7652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FFC000"/>
                </a:solidFill>
              </a:rPr>
              <a:t>FC  LASER  SEMIAUTOMATICA  </a:t>
            </a:r>
            <a:endParaRPr lang="it-IT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388424" cy="1828800"/>
          </a:xfrm>
        </p:spPr>
        <p:txBody>
          <a:bodyPr/>
          <a:lstStyle/>
          <a:p>
            <a:r>
              <a:rPr lang="it-IT" dirty="0" smtClean="0"/>
              <a:t>PRINCIPALI  INDICAZIONI (I)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7544" y="3068960"/>
            <a:ext cx="839152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+mj-lt"/>
              </a:rPr>
              <a:t>1) EDEMA MACULARE : </a:t>
            </a:r>
            <a:r>
              <a:rPr lang="it-IT" sz="2000" dirty="0" smtClean="0">
                <a:latin typeface="+mj-lt"/>
              </a:rPr>
              <a:t>- </a:t>
            </a:r>
            <a:r>
              <a:rPr lang="it-IT" sz="2000" dirty="0" err="1" smtClean="0">
                <a:latin typeface="+mj-lt"/>
              </a:rPr>
              <a:t>Laursen</a:t>
            </a:r>
            <a:r>
              <a:rPr lang="it-IT" sz="2000" dirty="0" smtClean="0">
                <a:latin typeface="+mj-lt"/>
              </a:rPr>
              <a:t> M. L. e Al. ,  Br. J. </a:t>
            </a:r>
            <a:r>
              <a:rPr lang="it-IT" sz="2000" dirty="0" err="1" smtClean="0">
                <a:latin typeface="+mj-lt"/>
              </a:rPr>
              <a:t>Ophthalmol</a:t>
            </a:r>
            <a:r>
              <a:rPr lang="it-IT" sz="2000" dirty="0" smtClean="0">
                <a:latin typeface="+mj-lt"/>
              </a:rPr>
              <a:t> , 2004</a:t>
            </a:r>
          </a:p>
          <a:p>
            <a:r>
              <a:rPr lang="it-IT" sz="2000" dirty="0" smtClean="0">
                <a:latin typeface="+mj-lt"/>
              </a:rPr>
              <a:t>                                                            - </a:t>
            </a:r>
            <a:r>
              <a:rPr lang="it-IT" sz="2000" dirty="0" err="1" smtClean="0">
                <a:latin typeface="+mj-lt"/>
              </a:rPr>
              <a:t>Lutrull</a:t>
            </a:r>
            <a:r>
              <a:rPr lang="it-IT" sz="2000" dirty="0" smtClean="0">
                <a:latin typeface="+mj-lt"/>
              </a:rPr>
              <a:t> JK e Al.  , Br. J. </a:t>
            </a:r>
            <a:r>
              <a:rPr lang="it-IT" sz="2000" dirty="0" err="1" smtClean="0">
                <a:latin typeface="+mj-lt"/>
              </a:rPr>
              <a:t>Ophthalmol</a:t>
            </a:r>
            <a:r>
              <a:rPr lang="it-IT" sz="2000" dirty="0" smtClean="0">
                <a:latin typeface="+mj-lt"/>
              </a:rPr>
              <a:t> , 2005</a:t>
            </a:r>
          </a:p>
          <a:p>
            <a:r>
              <a:rPr lang="it-IT" sz="2000" dirty="0" smtClean="0">
                <a:latin typeface="+mj-lt"/>
              </a:rPr>
              <a:t>                                                            - </a:t>
            </a:r>
            <a:r>
              <a:rPr lang="it-IT" sz="2000" dirty="0" err="1" smtClean="0">
                <a:latin typeface="+mj-lt"/>
              </a:rPr>
              <a:t>Figueira</a:t>
            </a:r>
            <a:r>
              <a:rPr lang="it-IT" sz="2000" dirty="0" smtClean="0">
                <a:latin typeface="+mj-lt"/>
              </a:rPr>
              <a:t> J. e Al. , Br. J. </a:t>
            </a:r>
            <a:r>
              <a:rPr lang="it-IT" sz="2000" dirty="0" err="1" smtClean="0">
                <a:latin typeface="+mj-lt"/>
              </a:rPr>
              <a:t>Ophthalmol</a:t>
            </a:r>
            <a:r>
              <a:rPr lang="it-IT" sz="2000" dirty="0" smtClean="0">
                <a:latin typeface="+mj-lt"/>
              </a:rPr>
              <a:t> , 2009 </a:t>
            </a:r>
          </a:p>
          <a:p>
            <a:r>
              <a:rPr lang="it-IT" sz="2000" dirty="0" smtClean="0">
                <a:latin typeface="+mj-lt"/>
              </a:rPr>
              <a:t>                                                            - </a:t>
            </a:r>
            <a:r>
              <a:rPr lang="it-IT" sz="2000" dirty="0" err="1" smtClean="0">
                <a:latin typeface="+mj-lt"/>
              </a:rPr>
              <a:t>Ohkoshi</a:t>
            </a:r>
            <a:r>
              <a:rPr lang="it-IT" sz="2000" dirty="0" smtClean="0">
                <a:latin typeface="+mj-lt"/>
              </a:rPr>
              <a:t> K. e Al. , Am. J. </a:t>
            </a:r>
            <a:r>
              <a:rPr lang="it-IT" sz="2000" dirty="0" err="1" smtClean="0">
                <a:latin typeface="+mj-lt"/>
              </a:rPr>
              <a:t>Ophthalmol</a:t>
            </a:r>
            <a:r>
              <a:rPr lang="it-IT" sz="2000" dirty="0" smtClean="0">
                <a:latin typeface="+mj-lt"/>
              </a:rPr>
              <a:t> , 2010</a:t>
            </a:r>
          </a:p>
          <a:p>
            <a:endParaRPr lang="it-IT" sz="2000" dirty="0" smtClean="0">
              <a:latin typeface="+mj-lt"/>
            </a:endParaRPr>
          </a:p>
          <a:p>
            <a:r>
              <a:rPr lang="it-IT" sz="2800" dirty="0" smtClean="0">
                <a:latin typeface="+mj-lt"/>
              </a:rPr>
              <a:t>2) RDP ( PANFOTO ) :      </a:t>
            </a:r>
            <a:r>
              <a:rPr lang="it-IT" sz="2000" dirty="0" smtClean="0">
                <a:latin typeface="+mj-lt"/>
              </a:rPr>
              <a:t>- </a:t>
            </a:r>
            <a:r>
              <a:rPr lang="it-IT" sz="2000" dirty="0" err="1" smtClean="0">
                <a:latin typeface="+mj-lt"/>
              </a:rPr>
              <a:t>Lutrull</a:t>
            </a:r>
            <a:r>
              <a:rPr lang="it-IT" sz="2000" dirty="0" smtClean="0">
                <a:latin typeface="+mj-lt"/>
              </a:rPr>
              <a:t> JK e Al. , </a:t>
            </a:r>
            <a:r>
              <a:rPr lang="it-IT" sz="2000" dirty="0" err="1" smtClean="0">
                <a:latin typeface="+mj-lt"/>
              </a:rPr>
              <a:t>Eye</a:t>
            </a:r>
            <a:r>
              <a:rPr lang="it-IT" sz="2000" dirty="0" smtClean="0">
                <a:latin typeface="+mj-lt"/>
              </a:rPr>
              <a:t> ,2008</a:t>
            </a:r>
          </a:p>
          <a:p>
            <a:r>
              <a:rPr lang="it-IT" sz="2000" dirty="0" smtClean="0">
                <a:latin typeface="+mj-lt"/>
              </a:rPr>
              <a:t>                                                             -  ???</a:t>
            </a:r>
          </a:p>
          <a:p>
            <a:r>
              <a:rPr lang="it-IT" sz="2000" dirty="0" smtClean="0">
                <a:latin typeface="+mj-lt"/>
              </a:rPr>
              <a:t>                                                </a:t>
            </a:r>
            <a:endParaRPr lang="it-IT" sz="2000" dirty="0">
              <a:latin typeface="+mj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10600" cy="1828800"/>
          </a:xfrm>
        </p:spPr>
        <p:txBody>
          <a:bodyPr/>
          <a:lstStyle/>
          <a:p>
            <a:r>
              <a:rPr lang="it-IT" dirty="0" smtClean="0"/>
              <a:t>PRINCIPALI  INDICAZIONI (II)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65790" y="3284984"/>
            <a:ext cx="86782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r>
              <a:rPr lang="it-IT" sz="2800" dirty="0" smtClean="0">
                <a:latin typeface="+mj-lt"/>
              </a:rPr>
              <a:t>3)  OVCR  e  OBVCR  : - </a:t>
            </a:r>
            <a:r>
              <a:rPr lang="it-IT" sz="2000" dirty="0" smtClean="0">
                <a:latin typeface="+mj-lt"/>
              </a:rPr>
              <a:t>Parodi </a:t>
            </a:r>
            <a:r>
              <a:rPr lang="it-IT" sz="2000" dirty="0" err="1" smtClean="0">
                <a:latin typeface="+mj-lt"/>
              </a:rPr>
              <a:t>M.B.</a:t>
            </a:r>
            <a:r>
              <a:rPr lang="it-IT" sz="2000" dirty="0" smtClean="0">
                <a:latin typeface="+mj-lt"/>
              </a:rPr>
              <a:t> , </a:t>
            </a:r>
            <a:r>
              <a:rPr lang="it-IT" sz="2000" dirty="0" err="1" smtClean="0">
                <a:latin typeface="+mj-lt"/>
              </a:rPr>
              <a:t>Ravalico</a:t>
            </a:r>
            <a:r>
              <a:rPr lang="it-IT" sz="2000" dirty="0" smtClean="0">
                <a:latin typeface="+mj-lt"/>
              </a:rPr>
              <a:t> G. , e Al </a:t>
            </a:r>
          </a:p>
          <a:p>
            <a:r>
              <a:rPr lang="it-IT" sz="2000" dirty="0" smtClean="0">
                <a:latin typeface="+mj-lt"/>
              </a:rPr>
              <a:t>                                                         </a:t>
            </a:r>
            <a:r>
              <a:rPr lang="it-IT" sz="2000" dirty="0" err="1" smtClean="0">
                <a:latin typeface="+mj-lt"/>
              </a:rPr>
              <a:t>Ophthalmology</a:t>
            </a:r>
            <a:r>
              <a:rPr lang="it-IT" sz="2000" dirty="0" smtClean="0">
                <a:latin typeface="+mj-lt"/>
              </a:rPr>
              <a:t> , 2006</a:t>
            </a:r>
          </a:p>
          <a:p>
            <a:endParaRPr lang="it-IT" sz="2000" dirty="0" smtClean="0">
              <a:latin typeface="+mj-lt"/>
            </a:endParaRPr>
          </a:p>
          <a:p>
            <a:endParaRPr lang="it-IT" sz="2000" dirty="0" smtClean="0">
              <a:latin typeface="+mj-lt"/>
            </a:endParaRPr>
          </a:p>
          <a:p>
            <a:pPr marL="514350" indent="-514350">
              <a:buAutoNum type="arabicParenR" startAt="4"/>
            </a:pPr>
            <a:r>
              <a:rPr lang="it-IT" sz="2800" dirty="0" smtClean="0">
                <a:latin typeface="+mj-lt"/>
              </a:rPr>
              <a:t>CRSC e DSEP : - </a:t>
            </a:r>
            <a:r>
              <a:rPr lang="it-IT" sz="2000" dirty="0" err="1" smtClean="0">
                <a:latin typeface="+mj-lt"/>
              </a:rPr>
              <a:t>Lanzetta</a:t>
            </a:r>
            <a:r>
              <a:rPr lang="it-IT" sz="2000" dirty="0" smtClean="0">
                <a:latin typeface="+mj-lt"/>
              </a:rPr>
              <a:t> P. , </a:t>
            </a:r>
            <a:r>
              <a:rPr lang="it-IT" sz="2000" dirty="0" err="1" smtClean="0">
                <a:latin typeface="+mj-lt"/>
              </a:rPr>
              <a:t>Bandello</a:t>
            </a:r>
            <a:r>
              <a:rPr lang="it-IT" sz="2000" dirty="0" smtClean="0">
                <a:latin typeface="+mj-lt"/>
              </a:rPr>
              <a:t> F. e Al.  Eur. J. </a:t>
            </a:r>
            <a:r>
              <a:rPr lang="it-IT" sz="2000" dirty="0" err="1" smtClean="0">
                <a:latin typeface="+mj-lt"/>
              </a:rPr>
              <a:t>Ophthalmol</a:t>
            </a:r>
            <a:r>
              <a:rPr lang="it-IT" sz="2000" dirty="0" smtClean="0">
                <a:latin typeface="+mj-lt"/>
              </a:rPr>
              <a:t>. , 2008</a:t>
            </a:r>
          </a:p>
          <a:p>
            <a:pPr marL="514350" indent="-514350"/>
            <a:r>
              <a:rPr lang="it-IT" sz="2000" dirty="0" smtClean="0">
                <a:latin typeface="+mj-lt"/>
              </a:rPr>
              <a:t>              </a:t>
            </a:r>
            <a:r>
              <a:rPr lang="it-IT" sz="2800" dirty="0" smtClean="0">
                <a:latin typeface="+mj-lt"/>
              </a:rPr>
              <a:t>                      - </a:t>
            </a:r>
            <a:r>
              <a:rPr lang="it-IT" sz="2000" dirty="0" smtClean="0">
                <a:latin typeface="+mj-lt"/>
              </a:rPr>
              <a:t>San. Ni </a:t>
            </a:r>
            <a:r>
              <a:rPr lang="it-IT" sz="2000" dirty="0" err="1" smtClean="0">
                <a:latin typeface="+mj-lt"/>
              </a:rPr>
              <a:t>Chen</a:t>
            </a:r>
            <a:r>
              <a:rPr lang="it-IT" sz="2000" dirty="0" smtClean="0">
                <a:latin typeface="+mj-lt"/>
              </a:rPr>
              <a:t> e Al. </a:t>
            </a:r>
            <a:r>
              <a:rPr lang="it-IT" sz="2000" dirty="0" err="1" smtClean="0">
                <a:latin typeface="+mj-lt"/>
              </a:rPr>
              <a:t>Ophthalmology</a:t>
            </a:r>
            <a:r>
              <a:rPr lang="it-IT" sz="2000" dirty="0" smtClean="0">
                <a:latin typeface="+mj-lt"/>
              </a:rPr>
              <a:t> , 2008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-324544" y="836712"/>
            <a:ext cx="9144000" cy="1828800"/>
          </a:xfrm>
        </p:spPr>
        <p:txBody>
          <a:bodyPr/>
          <a:lstStyle/>
          <a:p>
            <a:r>
              <a:rPr lang="it-IT" dirty="0" smtClean="0"/>
              <a:t>PRINCIPALI  INDICAZIONI (III)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3356992"/>
            <a:ext cx="828367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 startAt="5"/>
            </a:pPr>
            <a:r>
              <a:rPr lang="it-IT" sz="2800" dirty="0" smtClean="0">
                <a:latin typeface="+mj-lt"/>
              </a:rPr>
              <a:t>GLAUCOMA</a:t>
            </a:r>
          </a:p>
          <a:p>
            <a:pPr marL="514350" indent="-514350"/>
            <a:endParaRPr lang="it-IT" sz="2800" dirty="0" smtClean="0">
              <a:latin typeface="+mj-lt"/>
            </a:endParaRPr>
          </a:p>
          <a:p>
            <a:pPr marL="514350" indent="-514350"/>
            <a:r>
              <a:rPr lang="it-IT" sz="2800" dirty="0" smtClean="0">
                <a:latin typeface="+mj-lt"/>
              </a:rPr>
              <a:t>         </a:t>
            </a:r>
            <a:r>
              <a:rPr lang="it-IT" sz="2400" dirty="0" smtClean="0">
                <a:latin typeface="+mj-lt"/>
              </a:rPr>
              <a:t>a)  TRABECULOPLASTICA</a:t>
            </a:r>
            <a:r>
              <a:rPr lang="it-IT" sz="2800" dirty="0" smtClean="0">
                <a:latin typeface="+mj-lt"/>
              </a:rPr>
              <a:t>  : -</a:t>
            </a:r>
            <a:r>
              <a:rPr lang="it-IT" sz="2000" dirty="0" smtClean="0">
                <a:latin typeface="+mj-lt"/>
              </a:rPr>
              <a:t> </a:t>
            </a:r>
            <a:r>
              <a:rPr lang="it-IT" sz="2000" dirty="0" err="1" smtClean="0">
                <a:latin typeface="+mj-lt"/>
              </a:rPr>
              <a:t>Jacky</a:t>
            </a:r>
            <a:r>
              <a:rPr lang="it-IT" sz="2000" dirty="0" smtClean="0">
                <a:latin typeface="+mj-lt"/>
              </a:rPr>
              <a:t> W. Y.  e  Al. , Medicine , 2015</a:t>
            </a:r>
          </a:p>
          <a:p>
            <a:pPr marL="514350" indent="-514350"/>
            <a:endParaRPr lang="it-IT" sz="2000" dirty="0" smtClean="0">
              <a:latin typeface="+mj-lt"/>
            </a:endParaRPr>
          </a:p>
          <a:p>
            <a:pPr marL="514350" indent="-514350"/>
            <a:r>
              <a:rPr lang="it-IT" sz="2400" dirty="0" smtClean="0">
                <a:latin typeface="+mj-lt"/>
              </a:rPr>
              <a:t>          b)  CICLOFOTOCOAGULAZIONE : </a:t>
            </a:r>
            <a:r>
              <a:rPr lang="it-IT" sz="2400" dirty="0" err="1" smtClean="0">
                <a:latin typeface="+mj-lt"/>
              </a:rPr>
              <a:t>-</a:t>
            </a:r>
            <a:r>
              <a:rPr lang="it-IT" sz="2000" dirty="0" err="1" smtClean="0">
                <a:latin typeface="+mj-lt"/>
              </a:rPr>
              <a:t>Radcliffe</a:t>
            </a:r>
            <a:r>
              <a:rPr lang="it-IT" sz="2000" dirty="0" smtClean="0">
                <a:latin typeface="+mj-lt"/>
              </a:rPr>
              <a:t> N. M. , </a:t>
            </a:r>
            <a:r>
              <a:rPr lang="it-IT" sz="2000" dirty="0" err="1" smtClean="0">
                <a:latin typeface="+mj-lt"/>
              </a:rPr>
              <a:t>Ophth</a:t>
            </a:r>
            <a:r>
              <a:rPr lang="it-IT" sz="2000" dirty="0" smtClean="0">
                <a:latin typeface="+mj-lt"/>
              </a:rPr>
              <a:t>. T. , 2016</a:t>
            </a:r>
          </a:p>
          <a:p>
            <a:pPr marL="514350" indent="-514350"/>
            <a:r>
              <a:rPr lang="it-IT" sz="2000" dirty="0" smtClean="0">
                <a:latin typeface="+mj-lt"/>
              </a:rPr>
              <a:t>                            </a:t>
            </a:r>
            <a:endParaRPr lang="it-IT" sz="2400" dirty="0">
              <a:latin typeface="+mj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9e78279f-0103-45e4-a759-74042f81c3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81162"/>
            <a:ext cx="6096000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ullSizeRe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876047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0"/>
            <a:ext cx="7851648" cy="1828800"/>
          </a:xfrm>
        </p:spPr>
        <p:txBody>
          <a:bodyPr/>
          <a:lstStyle/>
          <a:p>
            <a:r>
              <a:rPr lang="it-IT" dirty="0" smtClean="0"/>
              <a:t>ALTRE INDICAZIONI ( ? 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6136" y="2132856"/>
            <a:ext cx="905786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                   TERAPIA PROFILATTICA PER DRUSEN :  </a:t>
            </a:r>
          </a:p>
          <a:p>
            <a:r>
              <a:rPr lang="it-IT" sz="2400" dirty="0" smtClean="0"/>
              <a:t>  </a:t>
            </a:r>
            <a:r>
              <a:rPr lang="it-IT" sz="2000" dirty="0" err="1" smtClean="0"/>
              <a:t>Selective</a:t>
            </a:r>
            <a:r>
              <a:rPr lang="it-IT" sz="2000" dirty="0" smtClean="0"/>
              <a:t> Retina Treatment  -</a:t>
            </a:r>
            <a:r>
              <a:rPr lang="it-IT" sz="2000" b="1" dirty="0" smtClean="0"/>
              <a:t> SRT </a:t>
            </a:r>
            <a:r>
              <a:rPr lang="it-IT" sz="2000" dirty="0" smtClean="0"/>
              <a:t>- : </a:t>
            </a:r>
            <a:r>
              <a:rPr lang="it-IT" sz="2000" dirty="0" err="1" smtClean="0"/>
              <a:t>Brinkmann</a:t>
            </a:r>
            <a:r>
              <a:rPr lang="it-IT" sz="2000" dirty="0" smtClean="0"/>
              <a:t> R e Al. B. Soc. Bel. </a:t>
            </a:r>
            <a:r>
              <a:rPr lang="it-IT" sz="2000" dirty="0" err="1" smtClean="0"/>
              <a:t>Opht</a:t>
            </a:r>
            <a:r>
              <a:rPr lang="it-IT" sz="2000" dirty="0" smtClean="0"/>
              <a:t> , 2006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3200" b="1" dirty="0" smtClean="0"/>
              <a:t>                                     DMLE</a:t>
            </a:r>
          </a:p>
          <a:p>
            <a:endParaRPr lang="it-IT" sz="3200" b="1" dirty="0" smtClean="0"/>
          </a:p>
          <a:p>
            <a:r>
              <a:rPr lang="it-IT" sz="2400" dirty="0" smtClean="0"/>
              <a:t>                       TERAPIA RIGENERANTE  RETINA :</a:t>
            </a:r>
          </a:p>
          <a:p>
            <a:r>
              <a:rPr lang="it-IT" sz="2000" dirty="0" smtClean="0"/>
              <a:t>                            </a:t>
            </a:r>
            <a:r>
              <a:rPr lang="it-IT" sz="2000" dirty="0" err="1" smtClean="0"/>
              <a:t>Ellex</a:t>
            </a:r>
            <a:r>
              <a:rPr lang="it-IT" sz="2000" dirty="0" smtClean="0"/>
              <a:t>  </a:t>
            </a:r>
            <a:r>
              <a:rPr lang="it-IT" sz="2000" dirty="0" err="1" smtClean="0"/>
              <a:t>Medical</a:t>
            </a:r>
            <a:r>
              <a:rPr lang="it-IT" sz="2000" dirty="0" smtClean="0"/>
              <a:t>, AU : Hamilton P. , AAO 2007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( </a:t>
            </a:r>
            <a:r>
              <a:rPr lang="it-IT" sz="2400" i="1" dirty="0" smtClean="0"/>
              <a:t>“BIOSTIMOLAZIONE “   dell’ EP  inducente migrazione cellulare )</a:t>
            </a:r>
            <a:endParaRPr lang="it-IT" sz="2000" dirty="0" smtClean="0"/>
          </a:p>
          <a:p>
            <a:endParaRPr lang="it-IT" sz="3200" b="1" dirty="0" smtClean="0"/>
          </a:p>
          <a:p>
            <a:r>
              <a:rPr lang="it-IT" sz="2000" dirty="0" smtClean="0"/>
              <a:t>                                                           </a:t>
            </a:r>
            <a:endParaRPr lang="it-IT" sz="2400" dirty="0"/>
          </a:p>
        </p:txBody>
      </p:sp>
      <p:sp>
        <p:nvSpPr>
          <p:cNvPr id="5" name="Freccia in giù 4"/>
          <p:cNvSpPr/>
          <p:nvPr/>
        </p:nvSpPr>
        <p:spPr>
          <a:xfrm>
            <a:off x="3995936" y="2996952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su 5"/>
          <p:cNvSpPr/>
          <p:nvPr/>
        </p:nvSpPr>
        <p:spPr>
          <a:xfrm>
            <a:off x="3995936" y="3933056"/>
            <a:ext cx="648072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851648" cy="108012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INDICAZIONI TERAPEUTICHE MAGGIORI</a:t>
            </a:r>
            <a:endParaRPr lang="it-IT" sz="3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3568" y="2924944"/>
            <a:ext cx="6080960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-</a:t>
            </a:r>
            <a:r>
              <a:rPr lang="it-IT" b="1" dirty="0" smtClean="0"/>
              <a:t> </a:t>
            </a:r>
            <a:r>
              <a:rPr lang="it-IT" b="1" dirty="0" smtClean="0">
                <a:latin typeface="+mj-lt"/>
              </a:rPr>
              <a:t>VASCULOPATIE</a:t>
            </a:r>
            <a:r>
              <a:rPr lang="it-IT" dirty="0" smtClean="0">
                <a:latin typeface="+mj-lt"/>
              </a:rPr>
              <a:t>  ( </a:t>
            </a:r>
            <a:r>
              <a:rPr lang="it-IT" dirty="0" err="1" smtClean="0">
                <a:latin typeface="+mj-lt"/>
              </a:rPr>
              <a:t>manif</a:t>
            </a:r>
            <a:r>
              <a:rPr lang="it-IT" dirty="0" smtClean="0">
                <a:latin typeface="+mj-lt"/>
              </a:rPr>
              <a:t>. </a:t>
            </a:r>
            <a:r>
              <a:rPr lang="it-IT" dirty="0" err="1" smtClean="0">
                <a:latin typeface="+mj-lt"/>
              </a:rPr>
              <a:t>essudativo-edematose</a:t>
            </a:r>
            <a:r>
              <a:rPr lang="it-IT" dirty="0" smtClean="0">
                <a:latin typeface="+mj-lt"/>
              </a:rPr>
              <a:t>, </a:t>
            </a:r>
          </a:p>
          <a:p>
            <a:pPr>
              <a:buNone/>
            </a:pPr>
            <a:r>
              <a:rPr lang="it-IT" dirty="0" smtClean="0">
                <a:latin typeface="+mj-lt"/>
              </a:rPr>
              <a:t>                                                  ischemiche, miste )</a:t>
            </a:r>
          </a:p>
          <a:p>
            <a:pPr>
              <a:buNone/>
            </a:pPr>
            <a:r>
              <a:rPr lang="it-IT" b="1" dirty="0" smtClean="0">
                <a:latin typeface="+mj-lt"/>
              </a:rPr>
              <a:t>                                               </a:t>
            </a:r>
            <a:r>
              <a:rPr lang="it-IT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-</a:t>
            </a:r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it-IT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RETINOPATIA DIABETICA </a:t>
            </a:r>
          </a:p>
          <a:p>
            <a:pPr>
              <a:buNone/>
            </a:pPr>
            <a:r>
              <a:rPr lang="it-IT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                                              -  OCCLUSIONI VENOSE</a:t>
            </a:r>
          </a:p>
          <a:p>
            <a:pPr>
              <a:buNone/>
            </a:pPr>
            <a:r>
              <a:rPr lang="it-IT" b="1" dirty="0" smtClean="0">
                <a:latin typeface="+mj-lt"/>
              </a:rPr>
              <a:t>                                               - EMOPATIE</a:t>
            </a:r>
          </a:p>
          <a:p>
            <a:r>
              <a:rPr lang="it-IT" sz="2000" b="1" dirty="0" smtClean="0">
                <a:latin typeface="+mj-lt"/>
              </a:rPr>
              <a:t>- EDEMI MACULARI  (</a:t>
            </a:r>
            <a:r>
              <a:rPr lang="it-IT" sz="2000" dirty="0" smtClean="0">
                <a:latin typeface="+mj-lt"/>
              </a:rPr>
              <a:t>varia etiologia)</a:t>
            </a:r>
          </a:p>
          <a:p>
            <a:r>
              <a:rPr lang="it-IT" sz="2000" b="1" dirty="0" smtClean="0">
                <a:latin typeface="+mj-lt"/>
              </a:rPr>
              <a:t>- </a:t>
            </a:r>
            <a:r>
              <a:rPr lang="it-IT" sz="2000" b="1" dirty="0" err="1" smtClean="0">
                <a:latin typeface="+mj-lt"/>
              </a:rPr>
              <a:t>MM</a:t>
            </a:r>
            <a:r>
              <a:rPr lang="it-IT" sz="2000" b="1" dirty="0" smtClean="0">
                <a:latin typeface="+mj-lt"/>
              </a:rPr>
              <a:t> DEGENERATIVE DEL </a:t>
            </a:r>
            <a:r>
              <a:rPr lang="it-IT" sz="2000" b="1" dirty="0" err="1" smtClean="0">
                <a:latin typeface="+mj-lt"/>
              </a:rPr>
              <a:t>P.P</a:t>
            </a:r>
            <a:r>
              <a:rPr lang="it-IT" sz="2000" b="1" dirty="0" smtClean="0">
                <a:latin typeface="+mj-lt"/>
              </a:rPr>
              <a:t>  : </a:t>
            </a:r>
            <a:r>
              <a:rPr lang="it-IT" dirty="0" smtClean="0">
                <a:latin typeface="+mj-lt"/>
              </a:rPr>
              <a:t>DSEP</a:t>
            </a:r>
            <a:r>
              <a:rPr lang="it-IT" sz="2000" dirty="0" smtClean="0">
                <a:latin typeface="+mj-lt"/>
              </a:rPr>
              <a:t>, </a:t>
            </a:r>
            <a:r>
              <a:rPr lang="it-IT" dirty="0" smtClean="0">
                <a:latin typeface="+mj-lt"/>
              </a:rPr>
              <a:t>DSNE ( CRSC ) , </a:t>
            </a:r>
            <a:r>
              <a:rPr lang="it-IT" dirty="0" err="1" smtClean="0">
                <a:latin typeface="+mj-lt"/>
              </a:rPr>
              <a:t>etc</a:t>
            </a:r>
            <a:r>
              <a:rPr lang="it-IT" dirty="0" smtClean="0">
                <a:latin typeface="+mj-lt"/>
              </a:rPr>
              <a:t> </a:t>
            </a:r>
          </a:p>
          <a:p>
            <a:r>
              <a:rPr lang="it-IT" sz="2000" b="1" dirty="0" smtClean="0">
                <a:latin typeface="+mj-lt"/>
              </a:rPr>
              <a:t>- </a:t>
            </a:r>
            <a:r>
              <a:rPr lang="it-IT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PREVENZIONE </a:t>
            </a:r>
            <a:r>
              <a:rPr lang="it-IT" sz="2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D.R.</a:t>
            </a:r>
            <a:endParaRPr lang="it-IT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  <a:p>
            <a:r>
              <a:rPr lang="it-IT" sz="2000" b="1" dirty="0" smtClean="0">
                <a:latin typeface="+mj-lt"/>
              </a:rPr>
              <a:t>- TUMORI CORIORETINICI : </a:t>
            </a:r>
            <a:r>
              <a:rPr lang="it-IT" dirty="0" smtClean="0">
                <a:latin typeface="+mj-lt"/>
              </a:rPr>
              <a:t>emangiomi , melanomi,  </a:t>
            </a:r>
          </a:p>
          <a:p>
            <a:pPr>
              <a:buNone/>
            </a:pPr>
            <a:r>
              <a:rPr lang="it-IT" dirty="0" smtClean="0">
                <a:latin typeface="+mj-lt"/>
              </a:rPr>
              <a:t>                                                                     angiomatosi, aneurismi,</a:t>
            </a:r>
          </a:p>
          <a:p>
            <a:pPr>
              <a:buNone/>
            </a:pPr>
            <a:r>
              <a:rPr lang="it-IT" dirty="0" smtClean="0">
                <a:latin typeface="+mj-lt"/>
              </a:rPr>
              <a:t>                                                                     M. di </a:t>
            </a:r>
            <a:r>
              <a:rPr lang="it-IT" dirty="0" err="1" smtClean="0">
                <a:latin typeface="+mj-lt"/>
              </a:rPr>
              <a:t>Coats</a:t>
            </a:r>
            <a:r>
              <a:rPr lang="it-IT" dirty="0" smtClean="0">
                <a:latin typeface="+mj-lt"/>
              </a:rPr>
              <a:t>, etc.</a:t>
            </a:r>
            <a:endParaRPr lang="it-IT" sz="2000" b="1" dirty="0" smtClean="0">
              <a:latin typeface="+mj-lt"/>
            </a:endParaRPr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5724128" y="3284984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5724128" y="364502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372200" y="2924944"/>
            <a:ext cx="116871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DRS, 1978</a:t>
            </a:r>
            <a:endParaRPr lang="it-IT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228184" y="3573016"/>
            <a:ext cx="1441228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ETDRS, 1985</a:t>
            </a:r>
            <a:endParaRPr lang="it-IT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187624" y="1916832"/>
            <a:ext cx="756084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C000"/>
                </a:solidFill>
              </a:rPr>
              <a:t>FOTOCOAGULAZIONE</a:t>
            </a:r>
            <a:r>
              <a:rPr lang="it-IT" sz="2000" dirty="0" smtClean="0"/>
              <a:t> :   TECNICA IMMUTATA</a:t>
            </a:r>
          </a:p>
          <a:p>
            <a:pPr>
              <a:buNone/>
            </a:pPr>
            <a:r>
              <a:rPr lang="it-IT" dirty="0" smtClean="0"/>
              <a:t>  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>
                <a:solidFill>
                  <a:schemeClr val="accent1"/>
                </a:solidFill>
              </a:rPr>
              <a:t>ANNI :      ‘70           ‘80           ‘90            2000          2010 …</a:t>
            </a:r>
            <a:r>
              <a:rPr lang="it-IT" sz="2000" dirty="0" smtClean="0"/>
              <a:t>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sz="2000" dirty="0" smtClean="0"/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C000"/>
                </a:solidFill>
              </a:rPr>
              <a:t>CATARATTA</a:t>
            </a:r>
            <a:r>
              <a:rPr lang="it-IT" sz="2000" dirty="0" smtClean="0">
                <a:solidFill>
                  <a:srgbClr val="FFC000"/>
                </a:solidFill>
              </a:rPr>
              <a:t> </a:t>
            </a:r>
            <a:r>
              <a:rPr lang="it-IT" sz="2000" dirty="0" smtClean="0"/>
              <a:t>: INTRA</a:t>
            </a:r>
            <a:r>
              <a:rPr lang="it-IT" sz="2000" b="1" dirty="0" smtClean="0"/>
              <a:t>     </a:t>
            </a:r>
            <a:r>
              <a:rPr lang="it-IT" sz="2000" dirty="0" smtClean="0"/>
              <a:t>  EXTRA  </a:t>
            </a:r>
            <a:r>
              <a:rPr lang="it-IT" sz="2000" b="1" dirty="0" smtClean="0"/>
              <a:t>    </a:t>
            </a:r>
            <a:r>
              <a:rPr lang="it-IT" sz="2000" dirty="0" smtClean="0"/>
              <a:t> FACO</a:t>
            </a:r>
            <a:r>
              <a:rPr lang="it-IT" sz="2000" b="1" dirty="0" smtClean="0"/>
              <a:t>     </a:t>
            </a:r>
            <a:r>
              <a:rPr lang="it-IT" sz="2000" dirty="0" smtClean="0"/>
              <a:t>  FEMTO 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043608" y="3068960"/>
            <a:ext cx="5832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Dipendono da </a:t>
            </a:r>
            <a:r>
              <a:rPr lang="it-IT" sz="2000" dirty="0" smtClean="0">
                <a:solidFill>
                  <a:srgbClr val="FFC000"/>
                </a:solidFill>
              </a:rPr>
              <a:t>:</a:t>
            </a:r>
          </a:p>
          <a:p>
            <a:r>
              <a:rPr lang="it-IT" sz="2000" dirty="0" smtClean="0">
                <a:solidFill>
                  <a:srgbClr val="FFC000"/>
                </a:solidFill>
              </a:rPr>
              <a:t> </a:t>
            </a:r>
            <a:r>
              <a:rPr lang="it-IT" sz="2000" dirty="0" smtClean="0"/>
              <a:t>1) TIPO </a:t>
            </a:r>
            <a:r>
              <a:rPr lang="it-IT" sz="2000" dirty="0" err="1" smtClean="0"/>
              <a:t>DI</a:t>
            </a:r>
            <a:r>
              <a:rPr lang="it-IT" sz="2000" dirty="0" smtClean="0"/>
              <a:t> LASER</a:t>
            </a:r>
          </a:p>
          <a:p>
            <a:endParaRPr lang="it-IT" sz="2000" dirty="0" smtClean="0"/>
          </a:p>
          <a:p>
            <a:r>
              <a:rPr lang="it-IT" sz="2000" dirty="0" smtClean="0"/>
              <a:t> 2) CARATTERISTICHE MATERIALE  BIOLOGICO</a:t>
            </a:r>
          </a:p>
          <a:p>
            <a:endParaRPr lang="it-IT" sz="2000" dirty="0" smtClean="0"/>
          </a:p>
          <a:p>
            <a:r>
              <a:rPr lang="it-IT" sz="2000" dirty="0" smtClean="0"/>
              <a:t> 3) MODALITA’ </a:t>
            </a:r>
            <a:r>
              <a:rPr lang="it-IT" sz="2000" dirty="0" err="1" smtClean="0"/>
              <a:t>DI</a:t>
            </a:r>
            <a:r>
              <a:rPr lang="it-IT" sz="2000" dirty="0" smtClean="0"/>
              <a:t> INTERAZIONE : - </a:t>
            </a:r>
          </a:p>
          <a:p>
            <a:r>
              <a:rPr lang="it-IT" sz="2000" dirty="0" smtClean="0"/>
              <a:t>                                                               - </a:t>
            </a:r>
          </a:p>
          <a:p>
            <a:r>
              <a:rPr lang="it-IT" sz="2000" dirty="0" smtClean="0"/>
              <a:t>                                                               - </a:t>
            </a:r>
          </a:p>
          <a:p>
            <a:r>
              <a:rPr lang="it-IT" sz="2000" dirty="0" smtClean="0"/>
              <a:t>                                                               - </a:t>
            </a:r>
            <a:endParaRPr lang="it-IT" sz="2000" dirty="0"/>
          </a:p>
        </p:txBody>
      </p:sp>
      <p:sp>
        <p:nvSpPr>
          <p:cNvPr id="7" name="Rettangolo 6"/>
          <p:cNvSpPr/>
          <p:nvPr/>
        </p:nvSpPr>
        <p:spPr>
          <a:xfrm>
            <a:off x="1619672" y="1412776"/>
            <a:ext cx="56166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latin typeface="+mn-lt"/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2000" dirty="0" smtClean="0">
                <a:effectLst/>
                <a:latin typeface="+mn-lt"/>
              </a:rPr>
              <a:t>INTERAZIONE  LASER –SISTEMA BIOLOGICO 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1907704" y="764704"/>
            <a:ext cx="5029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smtClean="0">
                <a:solidFill>
                  <a:srgbClr val="FFC000"/>
                </a:solidFill>
                <a:latin typeface="+mj-lt"/>
              </a:rPr>
              <a:t>EFFETTI    BIOLOGICI </a:t>
            </a:r>
            <a:endParaRPr lang="it-IT" sz="4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292080" y="4509120"/>
            <a:ext cx="1072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prstClr val="white"/>
                </a:solidFill>
              </a:rPr>
              <a:t>potenza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292080" y="4869160"/>
            <a:ext cx="906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prstClr val="white"/>
                </a:solidFill>
              </a:rPr>
              <a:t>durata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5292080" y="5229200"/>
            <a:ext cx="1433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prstClr val="white"/>
                </a:solidFill>
              </a:rPr>
              <a:t>dimensioni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5292080" y="5517232"/>
            <a:ext cx="1681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prstClr val="white"/>
                </a:solidFill>
              </a:rPr>
              <a:t>modo rilascio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259632" y="3356992"/>
            <a:ext cx="62646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EFFETTO </a:t>
            </a:r>
            <a:r>
              <a:rPr lang="it-IT" b="1" dirty="0" smtClean="0"/>
              <a:t>TERMICO</a:t>
            </a:r>
            <a:r>
              <a:rPr lang="it-IT" dirty="0" smtClean="0"/>
              <a:t> (argon , krypton , </a:t>
            </a:r>
            <a:r>
              <a:rPr lang="it-IT" dirty="0" err="1" smtClean="0"/>
              <a:t>dye</a:t>
            </a:r>
            <a:r>
              <a:rPr lang="it-IT" dirty="0" smtClean="0"/>
              <a:t> , diodi ,               </a:t>
            </a:r>
          </a:p>
          <a:p>
            <a:pPr>
              <a:buNone/>
            </a:pPr>
            <a:r>
              <a:rPr lang="it-IT" dirty="0" smtClean="0"/>
              <a:t>                                        CO2 , </a:t>
            </a:r>
            <a:r>
              <a:rPr lang="it-IT" dirty="0" err="1" smtClean="0"/>
              <a:t>Nd-YAG</a:t>
            </a:r>
            <a:r>
              <a:rPr lang="it-IT" dirty="0" smtClean="0"/>
              <a:t> x 2 : </a:t>
            </a:r>
            <a:r>
              <a:rPr lang="el-GR" dirty="0" smtClean="0"/>
              <a:t>λ</a:t>
            </a:r>
            <a:r>
              <a:rPr lang="it-IT" dirty="0" smtClean="0"/>
              <a:t> 1064 : 2 = 532)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EFFETTO </a:t>
            </a:r>
            <a:r>
              <a:rPr lang="it-IT" b="1" dirty="0" smtClean="0"/>
              <a:t>IONIZZANTE</a:t>
            </a:r>
            <a:r>
              <a:rPr lang="it-IT" dirty="0" smtClean="0"/>
              <a:t> ( </a:t>
            </a:r>
            <a:r>
              <a:rPr lang="it-IT" dirty="0" err="1" smtClean="0"/>
              <a:t>Nd-YAG</a:t>
            </a:r>
            <a:r>
              <a:rPr lang="it-IT" dirty="0" smtClean="0"/>
              <a:t> - Q – </a:t>
            </a:r>
            <a:r>
              <a:rPr lang="it-IT" dirty="0" err="1" smtClean="0"/>
              <a:t>switching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                                                                 - Mode – </a:t>
            </a:r>
            <a:r>
              <a:rPr lang="it-IT" dirty="0" err="1" smtClean="0"/>
              <a:t>Locking</a:t>
            </a:r>
            <a:r>
              <a:rPr lang="it-IT" dirty="0" smtClean="0"/>
              <a:t> 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EFFETTO </a:t>
            </a:r>
            <a:r>
              <a:rPr lang="it-IT" b="1" dirty="0" smtClean="0"/>
              <a:t>FOTOCHIMICO </a:t>
            </a:r>
            <a:r>
              <a:rPr lang="it-IT" dirty="0" smtClean="0"/>
              <a:t>( Eccimeri “ </a:t>
            </a:r>
            <a:r>
              <a:rPr lang="it-IT" dirty="0" err="1" smtClean="0"/>
              <a:t>excited</a:t>
            </a:r>
            <a:r>
              <a:rPr lang="it-IT" dirty="0" smtClean="0"/>
              <a:t> </a:t>
            </a:r>
            <a:r>
              <a:rPr lang="it-IT" dirty="0" err="1" smtClean="0"/>
              <a:t>dimer</a:t>
            </a:r>
            <a:r>
              <a:rPr lang="it-IT" dirty="0" smtClean="0"/>
              <a:t>”)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EFFETTO </a:t>
            </a:r>
            <a:r>
              <a:rPr lang="it-IT" b="1" dirty="0" smtClean="0"/>
              <a:t>FOTODISTRUTTIVO  </a:t>
            </a:r>
            <a:r>
              <a:rPr lang="it-IT" dirty="0" smtClean="0"/>
              <a:t>( </a:t>
            </a:r>
            <a:r>
              <a:rPr lang="it-IT" dirty="0" err="1" smtClean="0"/>
              <a:t>Femtosec</a:t>
            </a:r>
            <a:r>
              <a:rPr lang="it-IT" dirty="0" smtClean="0"/>
              <a:t> ,  </a:t>
            </a:r>
            <a:r>
              <a:rPr lang="el-GR" dirty="0" smtClean="0"/>
              <a:t>λ</a:t>
            </a:r>
            <a:r>
              <a:rPr lang="it-IT" dirty="0" smtClean="0"/>
              <a:t> IR )</a:t>
            </a:r>
            <a:endParaRPr lang="it-IT" b="1" dirty="0" smtClean="0"/>
          </a:p>
        </p:txBody>
      </p:sp>
      <p:sp>
        <p:nvSpPr>
          <p:cNvPr id="7" name="Rettangolo 6"/>
          <p:cNvSpPr/>
          <p:nvPr/>
        </p:nvSpPr>
        <p:spPr>
          <a:xfrm>
            <a:off x="0" y="1124744"/>
            <a:ext cx="90730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FFC000"/>
                </a:solidFill>
                <a:latin typeface="+mn-lt"/>
              </a:rPr>
              <a:t>                 </a:t>
            </a:r>
            <a:r>
              <a:rPr lang="it-IT" sz="4000" b="1" dirty="0" smtClean="0">
                <a:solidFill>
                  <a:srgbClr val="FFC000"/>
                </a:solidFill>
                <a:latin typeface="+mj-lt"/>
              </a:rPr>
              <a:t> EFFETTI SUI TESSUTI </a:t>
            </a:r>
          </a:p>
          <a:p>
            <a:r>
              <a:rPr lang="it-IT" sz="40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it-IT" sz="4000" b="1" dirty="0" smtClean="0">
                <a:solidFill>
                  <a:srgbClr val="FFC000"/>
                </a:solidFill>
                <a:latin typeface="+mj-lt"/>
              </a:rPr>
              <a:t>              IN BASE AL TIPO </a:t>
            </a:r>
            <a:r>
              <a:rPr lang="it-IT" sz="4000" b="1" dirty="0" err="1" smtClean="0">
                <a:solidFill>
                  <a:srgbClr val="FFC000"/>
                </a:solidFill>
                <a:latin typeface="+mj-lt"/>
              </a:rPr>
              <a:t>DI</a:t>
            </a:r>
            <a:r>
              <a:rPr lang="it-IT" sz="4000" b="1" dirty="0" smtClean="0">
                <a:solidFill>
                  <a:srgbClr val="FFC000"/>
                </a:solidFill>
                <a:latin typeface="+mj-lt"/>
              </a:rPr>
              <a:t> LASER 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76672"/>
            <a:ext cx="8892480" cy="1108720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C000"/>
                </a:solidFill>
              </a:rPr>
              <a:t>PRINCIPALI EFFETTI DELLA RADIAZIONE LASER</a:t>
            </a:r>
            <a:endParaRPr lang="it-IT" sz="3600" dirty="0">
              <a:solidFill>
                <a:srgbClr val="FFC000"/>
              </a:solidFill>
            </a:endParaRPr>
          </a:p>
        </p:txBody>
      </p:sp>
      <p:pic>
        <p:nvPicPr>
          <p:cNvPr id="4" name="Segnaposto contenuto 3" descr="5a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7272808" cy="4248472"/>
          </a:xfrm>
        </p:spPr>
      </p:pic>
      <p:sp>
        <p:nvSpPr>
          <p:cNvPr id="6" name="CasellaDiTesto 5"/>
          <p:cNvSpPr txBox="1"/>
          <p:nvPr/>
        </p:nvSpPr>
        <p:spPr>
          <a:xfrm>
            <a:off x="1259632" y="60212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59632" y="60932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TERMICO                          IONIZZANTE                 FOTOCHIMICO</a:t>
            </a:r>
            <a:endParaRPr lang="it-IT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851648" cy="182880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C000"/>
                </a:solidFill>
                <a:effectLst/>
              </a:rPr>
              <a:t>ASSORBIMENTO</a:t>
            </a:r>
            <a:r>
              <a:rPr lang="it-IT" sz="3600" dirty="0" smtClean="0">
                <a:solidFill>
                  <a:srgbClr val="FFC000"/>
                </a:solidFill>
              </a:rPr>
              <a:t> DEI TESSUTI OCULARI</a:t>
            </a:r>
            <a:endParaRPr lang="it-IT" sz="3600" dirty="0">
              <a:solidFill>
                <a:srgbClr val="FFC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55576" y="3356992"/>
            <a:ext cx="60269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Diverso in funzione della </a:t>
            </a:r>
            <a:r>
              <a:rPr lang="el-GR" sz="2400" dirty="0" smtClean="0"/>
              <a:t>λ</a:t>
            </a:r>
            <a:r>
              <a:rPr lang="it-IT" sz="2400" dirty="0" smtClean="0"/>
              <a:t> della radiazione :</a:t>
            </a:r>
          </a:p>
          <a:p>
            <a:r>
              <a:rPr lang="it-IT" sz="2400" dirty="0" smtClean="0"/>
              <a:t> </a:t>
            </a:r>
          </a:p>
          <a:p>
            <a:r>
              <a:rPr lang="it-IT" sz="2400" dirty="0" smtClean="0"/>
              <a:t>EMOGLOBINA : blu , verde , giallo </a:t>
            </a:r>
          </a:p>
          <a:p>
            <a:r>
              <a:rPr lang="it-IT" sz="2400" dirty="0" smtClean="0"/>
              <a:t>XANTOFILLA : blu </a:t>
            </a:r>
          </a:p>
          <a:p>
            <a:r>
              <a:rPr lang="it-IT" sz="2400" dirty="0" smtClean="0"/>
              <a:t>MELANINA : verde , blu , violetto </a:t>
            </a:r>
          </a:p>
          <a:p>
            <a:r>
              <a:rPr lang="it-IT" sz="2400" dirty="0" smtClean="0"/>
              <a:t>ACQUA : infrarosso</a:t>
            </a:r>
            <a:endParaRPr lang="it-IT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322</TotalTime>
  <Words>1260</Words>
  <Application>Microsoft Office PowerPoint</Application>
  <PresentationFormat>Presentazione su schermo (4:3)</PresentationFormat>
  <Paragraphs>261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Equinozio</vt:lpstr>
      <vt:lpstr>I LASER MICROPULSATI  </vt:lpstr>
      <vt:lpstr>Diapositiva 2</vt:lpstr>
      <vt:lpstr>C’E’ QUALCOSA DI NUOVO?</vt:lpstr>
      <vt:lpstr>INDICAZIONI TERAPEUTICHE MAGGIORI</vt:lpstr>
      <vt:lpstr>Diapositiva 5</vt:lpstr>
      <vt:lpstr>Diapositiva 6</vt:lpstr>
      <vt:lpstr>Diapositiva 7</vt:lpstr>
      <vt:lpstr>PRINCIPALI EFFETTI DELLA RADIAZIONE LASER</vt:lpstr>
      <vt:lpstr>ASSORBIMENTO DEI TESSUTI OCULARI</vt:lpstr>
      <vt:lpstr>Diapositiva 10</vt:lpstr>
      <vt:lpstr>Diapositiva 11</vt:lpstr>
      <vt:lpstr>Diapositiva 12</vt:lpstr>
      <vt:lpstr>Diapositiva 13</vt:lpstr>
      <vt:lpstr>Diapositiva 14</vt:lpstr>
      <vt:lpstr>QUANDO TRATTARE ?</vt:lpstr>
      <vt:lpstr>Diapositiva 16</vt:lpstr>
      <vt:lpstr>POST - TRATTAMENTO</vt:lpstr>
      <vt:lpstr>Diapositiva 18</vt:lpstr>
      <vt:lpstr>Diapositiva 19</vt:lpstr>
      <vt:lpstr>Diapositiva 20</vt:lpstr>
      <vt:lpstr>FOTOCOAGULAZIONE  “LIGHT”</vt:lpstr>
      <vt:lpstr>FOTOCOAGULAZIONE “SOTTOSOGLIA”</vt:lpstr>
      <vt:lpstr>Diapositiva 23</vt:lpstr>
      <vt:lpstr>Diapositiva 24</vt:lpstr>
      <vt:lpstr> DUTY CYCLE</vt:lpstr>
      <vt:lpstr>Diapositiva 26</vt:lpstr>
      <vt:lpstr>Diapositiva 27</vt:lpstr>
      <vt:lpstr>Diapositiva 28</vt:lpstr>
      <vt:lpstr>Diapositiva 29</vt:lpstr>
      <vt:lpstr>Diapositiva 30</vt:lpstr>
      <vt:lpstr>PRINCIPALI  INDICAZIONI (I)</vt:lpstr>
      <vt:lpstr>PRINCIPALI  INDICAZIONI (II)</vt:lpstr>
      <vt:lpstr>PRINCIPALI  INDICAZIONI (III)</vt:lpstr>
      <vt:lpstr>Diapositiva 34</vt:lpstr>
      <vt:lpstr>Diapositiva 35</vt:lpstr>
      <vt:lpstr>ALTRE INDICAZIONI ( ? 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LASER MICROPULSATI  </dc:title>
  <dc:creator>Renzo</dc:creator>
  <cp:lastModifiedBy>Renzo</cp:lastModifiedBy>
  <cp:revision>79</cp:revision>
  <dcterms:created xsi:type="dcterms:W3CDTF">2016-06-19T09:42:02Z</dcterms:created>
  <dcterms:modified xsi:type="dcterms:W3CDTF">2016-06-29T19:59:55Z</dcterms:modified>
</cp:coreProperties>
</file>