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264" r:id="rId4"/>
    <p:sldId id="266" r:id="rId5"/>
    <p:sldId id="270" r:id="rId6"/>
    <p:sldId id="271" r:id="rId7"/>
    <p:sldId id="328" r:id="rId8"/>
    <p:sldId id="279" r:id="rId9"/>
    <p:sldId id="280" r:id="rId10"/>
    <p:sldId id="265" r:id="rId11"/>
    <p:sldId id="282" r:id="rId12"/>
    <p:sldId id="283" r:id="rId13"/>
    <p:sldId id="284" r:id="rId14"/>
    <p:sldId id="287" r:id="rId15"/>
    <p:sldId id="327" r:id="rId16"/>
    <p:sldId id="329" r:id="rId17"/>
    <p:sldId id="330" r:id="rId18"/>
    <p:sldId id="288" r:id="rId19"/>
    <p:sldId id="289" r:id="rId20"/>
    <p:sldId id="290" r:id="rId21"/>
    <p:sldId id="332" r:id="rId22"/>
    <p:sldId id="292" r:id="rId23"/>
    <p:sldId id="294" r:id="rId24"/>
    <p:sldId id="296" r:id="rId25"/>
    <p:sldId id="297" r:id="rId26"/>
    <p:sldId id="299" r:id="rId27"/>
    <p:sldId id="301" r:id="rId28"/>
    <p:sldId id="307" r:id="rId29"/>
    <p:sldId id="309" r:id="rId30"/>
    <p:sldId id="310" r:id="rId31"/>
    <p:sldId id="333" r:id="rId32"/>
    <p:sldId id="336" r:id="rId33"/>
    <p:sldId id="311" r:id="rId34"/>
    <p:sldId id="312" r:id="rId35"/>
    <p:sldId id="313" r:id="rId36"/>
    <p:sldId id="334" r:id="rId37"/>
    <p:sldId id="314" r:id="rId38"/>
    <p:sldId id="320" r:id="rId39"/>
    <p:sldId id="321" r:id="rId40"/>
    <p:sldId id="319" r:id="rId41"/>
    <p:sldId id="322" r:id="rId42"/>
    <p:sldId id="323" r:id="rId43"/>
    <p:sldId id="324" r:id="rId44"/>
    <p:sldId id="326" r:id="rId45"/>
    <p:sldId id="331" r:id="rId46"/>
    <p:sldId id="315" r:id="rId47"/>
    <p:sldId id="316" r:id="rId48"/>
    <p:sldId id="31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5" autoAdjust="0"/>
    <p:restoredTop sz="94671"/>
  </p:normalViewPr>
  <p:slideViewPr>
    <p:cSldViewPr snapToGrid="0" snapToObjects="1">
      <p:cViewPr>
        <p:scale>
          <a:sx n="81" d="100"/>
          <a:sy n="81" d="100"/>
        </p:scale>
        <p:origin x="-736"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5B7DA-FFC4-B040-8CEA-9D8640C0A672}" type="datetimeFigureOut">
              <a:rPr lang="it-IT" smtClean="0"/>
              <a:pPr/>
              <a:t>01/10/16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82092-6ACA-3E4B-BB59-71AFE35ADE90}" type="slidenum">
              <a:rPr lang="it-IT" smtClean="0"/>
              <a:pPr/>
              <a:t>‹n.›</a:t>
            </a:fld>
            <a:endParaRPr lang="it-IT"/>
          </a:p>
        </p:txBody>
      </p:sp>
    </p:spTree>
    <p:extLst>
      <p:ext uri="{BB962C8B-B14F-4D97-AF65-F5344CB8AC3E}">
        <p14:creationId xmlns:p14="http://schemas.microsoft.com/office/powerpoint/2010/main" val="5889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818B61-C0F1-4FFF-82A8-04F30CBB33F9}" type="slidenum">
              <a:rPr lang="it-IT" smtClean="0"/>
              <a:pPr/>
              <a:t>22</a:t>
            </a:fld>
            <a:endParaRPr lang="it-IT"/>
          </a:p>
        </p:txBody>
      </p:sp>
    </p:spTree>
    <p:extLst>
      <p:ext uri="{BB962C8B-B14F-4D97-AF65-F5344CB8AC3E}">
        <p14:creationId xmlns:p14="http://schemas.microsoft.com/office/powerpoint/2010/main" val="185132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818B61-C0F1-4FFF-82A8-04F30CBB33F9}" type="slidenum">
              <a:rPr lang="it-IT" smtClean="0"/>
              <a:pPr/>
              <a:t>23</a:t>
            </a:fld>
            <a:endParaRPr lang="it-IT"/>
          </a:p>
        </p:txBody>
      </p:sp>
    </p:spTree>
    <p:extLst>
      <p:ext uri="{BB962C8B-B14F-4D97-AF65-F5344CB8AC3E}">
        <p14:creationId xmlns:p14="http://schemas.microsoft.com/office/powerpoint/2010/main" val="79178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818B61-C0F1-4FFF-82A8-04F30CBB33F9}" type="slidenum">
              <a:rPr lang="it-IT" smtClean="0"/>
              <a:pPr/>
              <a:t>24</a:t>
            </a:fld>
            <a:endParaRPr lang="it-IT"/>
          </a:p>
        </p:txBody>
      </p:sp>
    </p:spTree>
    <p:extLst>
      <p:ext uri="{BB962C8B-B14F-4D97-AF65-F5344CB8AC3E}">
        <p14:creationId xmlns:p14="http://schemas.microsoft.com/office/powerpoint/2010/main" val="133301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818B61-C0F1-4FFF-82A8-04F30CBB33F9}" type="slidenum">
              <a:rPr lang="it-IT" smtClean="0"/>
              <a:pPr/>
              <a:t>44</a:t>
            </a:fld>
            <a:endParaRPr lang="it-IT"/>
          </a:p>
        </p:txBody>
      </p:sp>
    </p:spTree>
    <p:extLst>
      <p:ext uri="{BB962C8B-B14F-4D97-AF65-F5344CB8AC3E}">
        <p14:creationId xmlns:p14="http://schemas.microsoft.com/office/powerpoint/2010/main" val="120045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818B61-C0F1-4FFF-82A8-04F30CBB33F9}" type="slidenum">
              <a:rPr lang="it-IT" smtClean="0"/>
              <a:pPr/>
              <a:t>46</a:t>
            </a:fld>
            <a:endParaRPr lang="it-IT"/>
          </a:p>
        </p:txBody>
      </p:sp>
    </p:spTree>
    <p:extLst>
      <p:ext uri="{BB962C8B-B14F-4D97-AF65-F5344CB8AC3E}">
        <p14:creationId xmlns:p14="http://schemas.microsoft.com/office/powerpoint/2010/main" val="165300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818B61-C0F1-4FFF-82A8-04F30CBB33F9}" type="slidenum">
              <a:rPr lang="it-IT" smtClean="0"/>
              <a:pPr/>
              <a:t>47</a:t>
            </a:fld>
            <a:endParaRPr lang="it-IT"/>
          </a:p>
        </p:txBody>
      </p:sp>
    </p:spTree>
    <p:extLst>
      <p:ext uri="{BB962C8B-B14F-4D97-AF65-F5344CB8AC3E}">
        <p14:creationId xmlns:p14="http://schemas.microsoft.com/office/powerpoint/2010/main" val="158285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stile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stile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stile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stile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stile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01/10/16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stile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pPr/>
              <a:t>01/10/16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01/10/16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stile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01/10/16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tiff"/><Relationship Id="rId5"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 Id="rId3" Type="http://schemas.openxmlformats.org/officeDocument/2006/relationships/image" Target="../media/image3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 Id="rId3" Type="http://schemas.openxmlformats.org/officeDocument/2006/relationships/image" Target="../media/image4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7.tiff"/><Relationship Id="rId4" Type="http://schemas.openxmlformats.org/officeDocument/2006/relationships/image" Target="../media/image48.tiff"/><Relationship Id="rId1" Type="http://schemas.openxmlformats.org/officeDocument/2006/relationships/slideLayout" Target="../slideLayouts/slideLayout2.xml"/><Relationship Id="rId2" Type="http://schemas.openxmlformats.org/officeDocument/2006/relationships/image" Target="../media/image46.tiff"/></Relationships>
</file>

<file path=ppt/slides/_rels/slide41.xml.rels><?xml version="1.0" encoding="UTF-8" standalone="yes"?>
<Relationships xmlns="http://schemas.openxmlformats.org/package/2006/relationships"><Relationship Id="rId3" Type="http://schemas.openxmlformats.org/officeDocument/2006/relationships/image" Target="../media/image50.tiff"/><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9.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11406" y="1688141"/>
            <a:ext cx="7703284" cy="2391508"/>
          </a:xfrm>
        </p:spPr>
        <p:txBody>
          <a:bodyPr/>
          <a:lstStyle/>
          <a:p>
            <a:pPr algn="l"/>
            <a:r>
              <a:rPr lang="it-IT" dirty="0" smtClean="0">
                <a:solidFill>
                  <a:schemeClr val="tx1"/>
                </a:solidFill>
              </a:rPr>
              <a:t>Le alterazioni           della visione binoculare</a:t>
            </a:r>
            <a:br>
              <a:rPr lang="it-IT" dirty="0" smtClean="0">
                <a:solidFill>
                  <a:schemeClr val="tx1"/>
                </a:solidFill>
              </a:rPr>
            </a:br>
            <a:endParaRPr lang="it-IT" dirty="0">
              <a:solidFill>
                <a:schemeClr val="tx1"/>
              </a:solidFill>
            </a:endParaRPr>
          </a:p>
        </p:txBody>
      </p:sp>
      <p:sp>
        <p:nvSpPr>
          <p:cNvPr id="3" name="Sottotitolo 2"/>
          <p:cNvSpPr>
            <a:spLocks noGrp="1"/>
          </p:cNvSpPr>
          <p:nvPr>
            <p:ph type="subTitle" idx="1"/>
          </p:nvPr>
        </p:nvSpPr>
        <p:spPr>
          <a:xfrm>
            <a:off x="5305002" y="3700531"/>
            <a:ext cx="3323492" cy="1157067"/>
          </a:xfrm>
        </p:spPr>
        <p:txBody>
          <a:bodyPr>
            <a:normAutofit/>
          </a:bodyPr>
          <a:lstStyle/>
          <a:p>
            <a:r>
              <a:rPr lang="it-IT" sz="3300" dirty="0" smtClean="0"/>
              <a:t>Roberta Amato</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11830" cy="6858000"/>
          </a:xfrm>
          <a:prstGeom prst="rect">
            <a:avLst/>
          </a:prstGeom>
        </p:spPr>
      </p:pic>
      <p:sp>
        <p:nvSpPr>
          <p:cNvPr id="6" name="Rettangolo 5"/>
          <p:cNvSpPr/>
          <p:nvPr/>
        </p:nvSpPr>
        <p:spPr>
          <a:xfrm>
            <a:off x="6193410" y="6370381"/>
            <a:ext cx="5998591" cy="369332"/>
          </a:xfrm>
          <a:prstGeom prst="rect">
            <a:avLst/>
          </a:prstGeom>
        </p:spPr>
        <p:txBody>
          <a:bodyPr wrap="square">
            <a:spAutoFit/>
          </a:bodyPr>
          <a:lstStyle/>
          <a:p>
            <a:r>
              <a:rPr lang="it-IT" dirty="0" smtClean="0">
                <a:latin typeface="OpenSans" charset="0"/>
              </a:rPr>
              <a:t> 1 OTTOBRE 2016   Aci </a:t>
            </a:r>
            <a:r>
              <a:rPr lang="it-IT" dirty="0">
                <a:latin typeface="OpenSans" charset="0"/>
              </a:rPr>
              <a:t>S. Antonio - Lavinaio (CT) </a:t>
            </a:r>
            <a:endParaRPr lang="it-IT" dirty="0">
              <a:effectLst/>
            </a:endParaRPr>
          </a:p>
        </p:txBody>
      </p:sp>
      <p:sp>
        <p:nvSpPr>
          <p:cNvPr id="9" name="CasellaDiTesto 8"/>
          <p:cNvSpPr txBox="1"/>
          <p:nvPr/>
        </p:nvSpPr>
        <p:spPr>
          <a:xfrm>
            <a:off x="3411407" y="6383213"/>
            <a:ext cx="1893595" cy="369332"/>
          </a:xfrm>
          <a:prstGeom prst="rect">
            <a:avLst/>
          </a:prstGeom>
          <a:noFill/>
        </p:spPr>
        <p:txBody>
          <a:bodyPr wrap="none" rtlCol="0">
            <a:spAutoFit/>
          </a:bodyPr>
          <a:lstStyle/>
          <a:p>
            <a:r>
              <a:rPr lang="it-IT" dirty="0" smtClean="0"/>
              <a:t>AUDITORIUM SIFI</a:t>
            </a:r>
            <a:endParaRPr lang="it-IT" dirty="0"/>
          </a:p>
        </p:txBody>
      </p:sp>
    </p:spTree>
    <p:extLst>
      <p:ext uri="{BB962C8B-B14F-4D97-AF65-F5344CB8AC3E}">
        <p14:creationId xmlns:p14="http://schemas.microsoft.com/office/powerpoint/2010/main" val="16533773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FUSIONE SENSORIALE</a:t>
            </a:r>
            <a:endParaRPr lang="it-IT" dirty="0">
              <a:solidFill>
                <a:schemeClr val="tx1"/>
              </a:solidFill>
            </a:endParaRPr>
          </a:p>
        </p:txBody>
      </p:sp>
      <p:sp>
        <p:nvSpPr>
          <p:cNvPr id="3" name="Segnaposto contenuto 2"/>
          <p:cNvSpPr>
            <a:spLocks noGrp="1"/>
          </p:cNvSpPr>
          <p:nvPr>
            <p:ph idx="1"/>
          </p:nvPr>
        </p:nvSpPr>
        <p:spPr>
          <a:xfrm>
            <a:off x="677334" y="1645921"/>
            <a:ext cx="8930900" cy="1055076"/>
          </a:xfrm>
        </p:spPr>
        <p:txBody>
          <a:bodyPr>
            <a:noAutofit/>
          </a:bodyPr>
          <a:lstStyle/>
          <a:p>
            <a:r>
              <a:rPr lang="it-IT" sz="2400" dirty="0" smtClean="0"/>
              <a:t>LA capacità del SNC di fondere insieme e percepire come unica le due immagini leggermente dissimili viste da ciascun occhio</a:t>
            </a:r>
            <a:endParaRPr lang="it-IT" sz="2400" dirty="0"/>
          </a:p>
        </p:txBody>
      </p:sp>
      <p:pic>
        <p:nvPicPr>
          <p:cNvPr id="5" name="Picture 7" descr="Figura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88" y="3408363"/>
            <a:ext cx="33131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5401994" y="2967335"/>
            <a:ext cx="3742006" cy="2031325"/>
          </a:xfrm>
          <a:prstGeom prst="rect">
            <a:avLst/>
          </a:prstGeom>
        </p:spPr>
        <p:txBody>
          <a:bodyPr wrap="square">
            <a:spAutoFit/>
          </a:bodyPr>
          <a:lstStyle/>
          <a:p>
            <a:pPr>
              <a:defRPr/>
            </a:pPr>
            <a:r>
              <a:rPr lang="it-IT" altLang="it-IT" dirty="0" smtClean="0">
                <a:solidFill>
                  <a:srgbClr val="FF0000"/>
                </a:solidFill>
              </a:rPr>
              <a:t> CORRISPONDENDENZA RETINICA</a:t>
            </a:r>
          </a:p>
          <a:p>
            <a:pPr>
              <a:defRPr/>
            </a:pPr>
            <a:r>
              <a:rPr lang="it-IT" altLang="it-IT" dirty="0" smtClean="0"/>
              <a:t>In </a:t>
            </a:r>
            <a:r>
              <a:rPr lang="it-IT" altLang="it-IT" dirty="0"/>
              <a:t>ogni occhio, a livello retinico, esiste </a:t>
            </a:r>
            <a:r>
              <a:rPr lang="it-IT" altLang="it-IT" dirty="0">
                <a:solidFill>
                  <a:schemeClr val="accent5"/>
                </a:solidFill>
              </a:rPr>
              <a:t>un punto che ha lo stesso valore spaziale  </a:t>
            </a:r>
            <a:r>
              <a:rPr lang="it-IT" altLang="it-IT" dirty="0"/>
              <a:t>di un altro punto situato nella retina dell’occhio </a:t>
            </a:r>
            <a:r>
              <a:rPr lang="it-IT" altLang="it-IT" dirty="0" smtClean="0"/>
              <a:t>controlaterale ( PUNTI RETINICI CORRISPONDENTI)</a:t>
            </a:r>
            <a:endParaRPr lang="it-IT" altLang="it-IT" dirty="0"/>
          </a:p>
        </p:txBody>
      </p:sp>
      <p:sp>
        <p:nvSpPr>
          <p:cNvPr id="8" name="CasellaDiTesto 7"/>
          <p:cNvSpPr txBox="1"/>
          <p:nvPr/>
        </p:nvSpPr>
        <p:spPr>
          <a:xfrm>
            <a:off x="5486400" y="6129867"/>
            <a:ext cx="6566669" cy="369332"/>
          </a:xfrm>
          <a:prstGeom prst="rect">
            <a:avLst/>
          </a:prstGeom>
          <a:noFill/>
        </p:spPr>
        <p:txBody>
          <a:bodyPr wrap="none" rtlCol="0">
            <a:spAutoFit/>
          </a:bodyPr>
          <a:lstStyle/>
          <a:p>
            <a:r>
              <a:rPr lang="it-IT" dirty="0" smtClean="0"/>
              <a:t>LE FOVEE SONO LA MASSIMA ESPRESSIONE DI QUESTA SINERGIA</a:t>
            </a:r>
            <a:endParaRPr lang="it-IT" dirty="0"/>
          </a:p>
        </p:txBody>
      </p:sp>
    </p:spTree>
    <p:extLst>
      <p:ext uri="{BB962C8B-B14F-4D97-AF65-F5344CB8AC3E}">
        <p14:creationId xmlns:p14="http://schemas.microsoft.com/office/powerpoint/2010/main" val="10737817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CORRISPONDENZA RETINICA ANOMALA  e SOPPRESSIONE</a:t>
            </a:r>
            <a:endParaRPr lang="it-IT" dirty="0">
              <a:solidFill>
                <a:schemeClr val="tx1"/>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78" y="1867647"/>
            <a:ext cx="2908548" cy="262367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178" y="1712259"/>
            <a:ext cx="3137647" cy="2779059"/>
          </a:xfrm>
          <a:prstGeom prst="rect">
            <a:avLst/>
          </a:prstGeom>
        </p:spPr>
      </p:pic>
      <p:sp>
        <p:nvSpPr>
          <p:cNvPr id="9" name="CasellaDiTesto 8"/>
          <p:cNvSpPr txBox="1"/>
          <p:nvPr/>
        </p:nvSpPr>
        <p:spPr>
          <a:xfrm>
            <a:off x="655178" y="4805082"/>
            <a:ext cx="3683740" cy="1477328"/>
          </a:xfrm>
          <a:prstGeom prst="rect">
            <a:avLst/>
          </a:prstGeom>
          <a:noFill/>
        </p:spPr>
        <p:txBody>
          <a:bodyPr wrap="square" rtlCol="0">
            <a:spAutoFit/>
          </a:bodyPr>
          <a:lstStyle/>
          <a:p>
            <a:r>
              <a:rPr lang="it-IT" dirty="0" smtClean="0"/>
              <a:t>CRA: processo di ricostruzione  elementi retinici normalmente non corrispondenti </a:t>
            </a:r>
          </a:p>
          <a:p>
            <a:r>
              <a:rPr lang="it-IT" dirty="0" smtClean="0"/>
              <a:t> acquistano una direzione visiva comune</a:t>
            </a:r>
            <a:endParaRPr lang="it-IT" dirty="0"/>
          </a:p>
        </p:txBody>
      </p:sp>
      <p:sp>
        <p:nvSpPr>
          <p:cNvPr id="10" name="CasellaDiTesto 9"/>
          <p:cNvSpPr txBox="1"/>
          <p:nvPr/>
        </p:nvSpPr>
        <p:spPr>
          <a:xfrm>
            <a:off x="7705178" y="4805082"/>
            <a:ext cx="3984798" cy="646331"/>
          </a:xfrm>
          <a:prstGeom prst="rect">
            <a:avLst/>
          </a:prstGeom>
          <a:noFill/>
        </p:spPr>
        <p:txBody>
          <a:bodyPr wrap="square" rtlCol="0">
            <a:spAutoFit/>
          </a:bodyPr>
          <a:lstStyle/>
          <a:p>
            <a:r>
              <a:rPr lang="it-IT" dirty="0" smtClean="0"/>
              <a:t>Soppressione: la seconda immagine</a:t>
            </a:r>
          </a:p>
          <a:p>
            <a:r>
              <a:rPr lang="it-IT" dirty="0" smtClean="0"/>
              <a:t>viene esclusa</a:t>
            </a:r>
            <a:endParaRPr lang="it-IT" dirty="0"/>
          </a:p>
        </p:txBody>
      </p:sp>
      <p:sp>
        <p:nvSpPr>
          <p:cNvPr id="3" name="CasellaDiTesto 2"/>
          <p:cNvSpPr txBox="1"/>
          <p:nvPr/>
        </p:nvSpPr>
        <p:spPr>
          <a:xfrm>
            <a:off x="4338918" y="1930401"/>
            <a:ext cx="2886635" cy="2031325"/>
          </a:xfrm>
          <a:prstGeom prst="rect">
            <a:avLst/>
          </a:prstGeom>
          <a:noFill/>
        </p:spPr>
        <p:txBody>
          <a:bodyPr wrap="square" rtlCol="0">
            <a:spAutoFit/>
          </a:bodyPr>
          <a:lstStyle/>
          <a:p>
            <a:r>
              <a:rPr lang="it-IT" dirty="0" smtClean="0"/>
              <a:t>Fenomeni binoculari </a:t>
            </a:r>
          </a:p>
          <a:p>
            <a:r>
              <a:rPr lang="it-IT" dirty="0" smtClean="0"/>
              <a:t>Meccanismi sensoriali di difesa per proteggere dai sintomi ( diplopia e confusione) derivanti dal mancato allineamento degli assi visivi</a:t>
            </a:r>
            <a:endParaRPr lang="it-IT" dirty="0"/>
          </a:p>
        </p:txBody>
      </p:sp>
    </p:spTree>
    <p:extLst>
      <p:ext uri="{BB962C8B-B14F-4D97-AF65-F5344CB8AC3E}">
        <p14:creationId xmlns:p14="http://schemas.microsoft.com/office/powerpoint/2010/main" val="1079395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DIPLOPIA e CONFUSIONE</a:t>
            </a:r>
            <a:endParaRPr lang="it-IT" dirty="0">
              <a:solidFill>
                <a:schemeClr val="tx1"/>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471" y="1766141"/>
            <a:ext cx="3021732" cy="3881437"/>
          </a:xfrm>
        </p:spPr>
      </p:pic>
      <p:sp>
        <p:nvSpPr>
          <p:cNvPr id="3" name="CasellaDiTesto 2"/>
          <p:cNvSpPr txBox="1"/>
          <p:nvPr/>
        </p:nvSpPr>
        <p:spPr>
          <a:xfrm>
            <a:off x="4643718" y="2294965"/>
            <a:ext cx="6011582" cy="3139321"/>
          </a:xfrm>
          <a:prstGeom prst="rect">
            <a:avLst/>
          </a:prstGeom>
          <a:noFill/>
        </p:spPr>
        <p:txBody>
          <a:bodyPr wrap="none" rtlCol="0">
            <a:spAutoFit/>
          </a:bodyPr>
          <a:lstStyle/>
          <a:p>
            <a:r>
              <a:rPr lang="it-IT" dirty="0" smtClean="0"/>
              <a:t>DIPLOPIA: in caso di disallineamento degli assi visivi</a:t>
            </a:r>
          </a:p>
          <a:p>
            <a:r>
              <a:rPr lang="it-IT" dirty="0" smtClean="0"/>
              <a:t> un solo oggetto forma contemporaneamente la propria </a:t>
            </a:r>
          </a:p>
          <a:p>
            <a:r>
              <a:rPr lang="it-IT" dirty="0" smtClean="0"/>
              <a:t>Immagine su punti retinici non corrispondenti</a:t>
            </a:r>
          </a:p>
          <a:p>
            <a:endParaRPr lang="it-IT" dirty="0" smtClean="0"/>
          </a:p>
          <a:p>
            <a:endParaRPr lang="it-IT" dirty="0"/>
          </a:p>
          <a:p>
            <a:endParaRPr lang="it-IT" dirty="0" smtClean="0"/>
          </a:p>
          <a:p>
            <a:r>
              <a:rPr lang="it-IT" dirty="0" smtClean="0"/>
              <a:t>CONFUSIONE: in caso di disallineamento degli assi visivi </a:t>
            </a:r>
          </a:p>
          <a:p>
            <a:r>
              <a:rPr lang="it-IT" dirty="0" smtClean="0"/>
              <a:t>due oggetti diversi formano contemporaneamente </a:t>
            </a:r>
          </a:p>
          <a:p>
            <a:r>
              <a:rPr lang="it-IT" dirty="0"/>
              <a:t>l</a:t>
            </a:r>
            <a:r>
              <a:rPr lang="it-IT" dirty="0" smtClean="0"/>
              <a:t>e loro immagini su punti retinici corrispondenti</a:t>
            </a:r>
          </a:p>
          <a:p>
            <a:r>
              <a:rPr lang="it-IT" dirty="0" smtClean="0"/>
              <a:t> </a:t>
            </a:r>
          </a:p>
          <a:p>
            <a:endParaRPr lang="it-IT" dirty="0"/>
          </a:p>
        </p:txBody>
      </p:sp>
    </p:spTree>
    <p:extLst>
      <p:ext uri="{BB962C8B-B14F-4D97-AF65-F5344CB8AC3E}">
        <p14:creationId xmlns:p14="http://schemas.microsoft.com/office/powerpoint/2010/main" val="1103410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omarchio Salvatore\Desktop\siop 2013\440_0_3121182_127607.jpg"/>
          <p:cNvPicPr>
            <a:picLocks noGrp="1" noChangeAspect="1" noChangeArrowheads="1"/>
          </p:cNvPicPr>
          <p:nvPr>
            <p:ph idx="1"/>
          </p:nvPr>
        </p:nvPicPr>
        <p:blipFill>
          <a:blip r:embed="rId2" cstate="print"/>
          <a:srcRect/>
          <a:stretch>
            <a:fillRect/>
          </a:stretch>
        </p:blipFill>
        <p:spPr bwMode="auto">
          <a:xfrm>
            <a:off x="7010398" y="2169459"/>
            <a:ext cx="4313221" cy="3711388"/>
          </a:xfrm>
          <a:prstGeom prst="rect">
            <a:avLst/>
          </a:prstGeom>
          <a:noFill/>
        </p:spPr>
      </p:pic>
      <p:pic>
        <p:nvPicPr>
          <p:cNvPr id="3" name="Picture 2" descr="C:\Users\Tomarchio Salvatore\Desktop\siop 2013\24436635.png"/>
          <p:cNvPicPr>
            <a:picLocks noChangeAspect="1" noChangeArrowheads="1"/>
          </p:cNvPicPr>
          <p:nvPr/>
        </p:nvPicPr>
        <p:blipFill>
          <a:blip r:embed="rId3" cstate="print"/>
          <a:srcRect/>
          <a:stretch>
            <a:fillRect/>
          </a:stretch>
        </p:blipFill>
        <p:spPr bwMode="auto">
          <a:xfrm>
            <a:off x="382834" y="2008094"/>
            <a:ext cx="4171237" cy="3657600"/>
          </a:xfrm>
          <a:prstGeom prst="rect">
            <a:avLst/>
          </a:prstGeom>
          <a:noFill/>
        </p:spPr>
      </p:pic>
      <p:sp>
        <p:nvSpPr>
          <p:cNvPr id="2" name="CasellaDiTesto 1"/>
          <p:cNvSpPr txBox="1"/>
          <p:nvPr/>
        </p:nvSpPr>
        <p:spPr>
          <a:xfrm>
            <a:off x="806824" y="323610"/>
            <a:ext cx="5289176" cy="646331"/>
          </a:xfrm>
          <a:prstGeom prst="rect">
            <a:avLst/>
          </a:prstGeom>
          <a:noFill/>
        </p:spPr>
        <p:txBody>
          <a:bodyPr wrap="square" rtlCol="0">
            <a:spAutoFit/>
          </a:bodyPr>
          <a:lstStyle/>
          <a:p>
            <a:r>
              <a:rPr lang="it-IT" sz="3600" dirty="0" smtClean="0"/>
              <a:t>FUSIONE MOTORIA: </a:t>
            </a:r>
            <a:endParaRPr lang="it-IT" sz="3600" dirty="0"/>
          </a:p>
        </p:txBody>
      </p:sp>
      <p:sp>
        <p:nvSpPr>
          <p:cNvPr id="4" name="CasellaDiTesto 3"/>
          <p:cNvSpPr txBox="1"/>
          <p:nvPr/>
        </p:nvSpPr>
        <p:spPr>
          <a:xfrm>
            <a:off x="466165" y="1183341"/>
            <a:ext cx="9173409" cy="646331"/>
          </a:xfrm>
          <a:prstGeom prst="rect">
            <a:avLst/>
          </a:prstGeom>
          <a:noFill/>
        </p:spPr>
        <p:txBody>
          <a:bodyPr wrap="none" rtlCol="0">
            <a:spAutoFit/>
          </a:bodyPr>
          <a:lstStyle/>
          <a:p>
            <a:r>
              <a:rPr lang="it-IT" dirty="0" smtClean="0"/>
              <a:t>L’attività dell’apparato muscolare di posizionare le immagini dell’oggetto di interesse </a:t>
            </a:r>
          </a:p>
          <a:p>
            <a:r>
              <a:rPr lang="it-IT" dirty="0" smtClean="0"/>
              <a:t>su aree corrispondenti</a:t>
            </a:r>
            <a:endParaRPr lang="it-IT" dirty="0"/>
          </a:p>
        </p:txBody>
      </p:sp>
      <p:sp>
        <p:nvSpPr>
          <p:cNvPr id="5" name="CasellaDiTesto 4"/>
          <p:cNvSpPr txBox="1"/>
          <p:nvPr/>
        </p:nvSpPr>
        <p:spPr>
          <a:xfrm>
            <a:off x="1398494" y="6006353"/>
            <a:ext cx="2460077" cy="369332"/>
          </a:xfrm>
          <a:prstGeom prst="rect">
            <a:avLst/>
          </a:prstGeom>
          <a:noFill/>
        </p:spPr>
        <p:txBody>
          <a:bodyPr wrap="square" rtlCol="0">
            <a:spAutoFit/>
          </a:bodyPr>
          <a:lstStyle/>
          <a:p>
            <a:r>
              <a:rPr lang="it-IT" smtClean="0"/>
              <a:t>ESOTONUS</a:t>
            </a:r>
            <a:endParaRPr lang="it-IT"/>
          </a:p>
        </p:txBody>
      </p:sp>
    </p:spTree>
    <p:extLst>
      <p:ext uri="{BB962C8B-B14F-4D97-AF65-F5344CB8AC3E}">
        <p14:creationId xmlns:p14="http://schemas.microsoft.com/office/powerpoint/2010/main" val="754963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1318"/>
          </a:xfrm>
        </p:spPr>
        <p:txBody>
          <a:bodyPr>
            <a:noAutofit/>
          </a:bodyPr>
          <a:lstStyle/>
          <a:p>
            <a:r>
              <a:rPr lang="it-IT" sz="2000" dirty="0">
                <a:solidFill>
                  <a:schemeClr val="tx1"/>
                </a:solidFill>
              </a:rPr>
              <a:t>Lo scopo dei movimenti oculari è di collocare l’immagine di un oggetto sulla fovea e di mantenerla attraverso alcune funzioni elementari svolte da diversi sistemi </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00517"/>
            <a:ext cx="6494431" cy="4500284"/>
          </a:xfrm>
        </p:spPr>
      </p:pic>
      <p:sp>
        <p:nvSpPr>
          <p:cNvPr id="5" name="CasellaDiTesto 4"/>
          <p:cNvSpPr txBox="1"/>
          <p:nvPr/>
        </p:nvSpPr>
        <p:spPr>
          <a:xfrm>
            <a:off x="7673788" y="3567953"/>
            <a:ext cx="4589718" cy="1200329"/>
          </a:xfrm>
          <a:prstGeom prst="rect">
            <a:avLst/>
          </a:prstGeom>
          <a:noFill/>
        </p:spPr>
        <p:txBody>
          <a:bodyPr wrap="none" rtlCol="0">
            <a:spAutoFit/>
          </a:bodyPr>
          <a:lstStyle/>
          <a:p>
            <a:r>
              <a:rPr lang="it-IT" dirty="0" smtClean="0"/>
              <a:t>SI sviluppano entro i 4-6 mesi di vita</a:t>
            </a:r>
          </a:p>
          <a:p>
            <a:endParaRPr lang="it-IT" dirty="0"/>
          </a:p>
          <a:p>
            <a:r>
              <a:rPr lang="it-IT" dirty="0" smtClean="0"/>
              <a:t>Sono possibili grazie all’azione dei muscoli</a:t>
            </a:r>
          </a:p>
          <a:p>
            <a:r>
              <a:rPr lang="it-IT" dirty="0" smtClean="0"/>
              <a:t> oculomotori innervati dai III, IV, VI </a:t>
            </a:r>
            <a:r>
              <a:rPr lang="it-IT" dirty="0" err="1" smtClean="0"/>
              <a:t>n.c</a:t>
            </a:r>
            <a:r>
              <a:rPr lang="it-IT" dirty="0" smtClean="0"/>
              <a:t>.</a:t>
            </a:r>
            <a:endParaRPr lang="it-IT" dirty="0"/>
          </a:p>
        </p:txBody>
      </p:sp>
    </p:spTree>
    <p:extLst>
      <p:ext uri="{BB962C8B-B14F-4D97-AF65-F5344CB8AC3E}">
        <p14:creationId xmlns:p14="http://schemas.microsoft.com/office/powerpoint/2010/main" val="1268308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chemeClr val="tx1"/>
                </a:solidFill>
              </a:rPr>
              <a:t>La </a:t>
            </a:r>
            <a:r>
              <a:rPr lang="it-IT" dirty="0" smtClean="0">
                <a:solidFill>
                  <a:srgbClr val="FF0000"/>
                </a:solidFill>
              </a:rPr>
              <a:t>FUSIONE MOTORIA  </a:t>
            </a:r>
            <a:r>
              <a:rPr lang="it-IT" dirty="0" smtClean="0">
                <a:solidFill>
                  <a:schemeClr val="tx1">
                    <a:lumMod val="95000"/>
                    <a:lumOff val="5000"/>
                  </a:schemeClr>
                </a:solidFill>
              </a:rPr>
              <a:t>è </a:t>
            </a:r>
            <a:r>
              <a:rPr lang="it-IT" dirty="0">
                <a:solidFill>
                  <a:schemeClr val="tx1">
                    <a:lumMod val="95000"/>
                    <a:lumOff val="5000"/>
                  </a:schemeClr>
                </a:solidFill>
              </a:rPr>
              <a:t>un’entità sensorio-motoria!!</a:t>
            </a:r>
            <a:r>
              <a:rPr lang="it-IT" dirty="0"/>
              <a:t/>
            </a:r>
            <a:br>
              <a:rPr lang="it-IT" dirty="0"/>
            </a:br>
            <a:endParaRPr lang="it-IT" dirty="0">
              <a:solidFill>
                <a:schemeClr val="accent5"/>
              </a:solidFill>
            </a:endParaRPr>
          </a:p>
        </p:txBody>
      </p:sp>
      <p:sp>
        <p:nvSpPr>
          <p:cNvPr id="3" name="Segnaposto contenuto 2"/>
          <p:cNvSpPr>
            <a:spLocks noGrp="1"/>
          </p:cNvSpPr>
          <p:nvPr>
            <p:ph idx="1"/>
          </p:nvPr>
        </p:nvSpPr>
        <p:spPr/>
        <p:txBody>
          <a:bodyPr/>
          <a:lstStyle/>
          <a:p>
            <a:pPr marL="0" indent="0">
              <a:buNone/>
            </a:pPr>
            <a:r>
              <a:rPr lang="it-IT" sz="3600" dirty="0" smtClean="0"/>
              <a:t>Lo stimolo per la fusione è SENSORIALE </a:t>
            </a:r>
            <a:r>
              <a:rPr lang="it-IT" dirty="0" smtClean="0"/>
              <a:t>perché </a:t>
            </a:r>
            <a:r>
              <a:rPr lang="it-IT" dirty="0"/>
              <a:t>è costituito dalla stimolazione di punti retinici </a:t>
            </a:r>
            <a:r>
              <a:rPr lang="it-IT" dirty="0" smtClean="0"/>
              <a:t>disparati.</a:t>
            </a:r>
          </a:p>
          <a:p>
            <a:pPr marL="0" indent="0">
              <a:buNone/>
            </a:pPr>
            <a:endParaRPr lang="it-IT" dirty="0" smtClean="0"/>
          </a:p>
          <a:p>
            <a:pPr marL="0" indent="0">
              <a:buNone/>
            </a:pPr>
            <a:r>
              <a:rPr lang="it-IT" sz="3600" dirty="0" smtClean="0"/>
              <a:t>Il </a:t>
            </a:r>
            <a:r>
              <a:rPr lang="it-IT" sz="3600" dirty="0"/>
              <a:t>meccanismo che elimina la diplopia è </a:t>
            </a:r>
            <a:r>
              <a:rPr lang="it-IT" sz="3600" dirty="0" smtClean="0"/>
              <a:t>MOTORIO.</a:t>
            </a:r>
            <a:endParaRPr lang="it-IT" sz="3600" dirty="0"/>
          </a:p>
          <a:p>
            <a:pPr marL="0" indent="0">
              <a:buNone/>
            </a:pPr>
            <a:r>
              <a:rPr lang="it-IT" sz="2800" dirty="0" smtClean="0"/>
              <a:t> </a:t>
            </a:r>
            <a:endParaRPr lang="it-IT" dirty="0"/>
          </a:p>
        </p:txBody>
      </p:sp>
    </p:spTree>
    <p:extLst>
      <p:ext uri="{BB962C8B-B14F-4D97-AF65-F5344CB8AC3E}">
        <p14:creationId xmlns:p14="http://schemas.microsoft.com/office/powerpoint/2010/main" val="20365841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4826651" cy="797169"/>
          </a:xfrm>
        </p:spPr>
        <p:txBody>
          <a:bodyPr/>
          <a:lstStyle/>
          <a:p>
            <a:r>
              <a:rPr lang="it-IT" dirty="0" smtClean="0">
                <a:solidFill>
                  <a:schemeClr val="accent5"/>
                </a:solidFill>
              </a:rPr>
              <a:t>MOVIMENTI FUSIONALI</a:t>
            </a:r>
            <a:endParaRPr lang="it-IT" dirty="0">
              <a:solidFill>
                <a:schemeClr val="accent5"/>
              </a:solidFill>
            </a:endParaRPr>
          </a:p>
        </p:txBody>
      </p:sp>
      <p:sp>
        <p:nvSpPr>
          <p:cNvPr id="3" name="Segnaposto contenuto 2"/>
          <p:cNvSpPr>
            <a:spLocks noGrp="1"/>
          </p:cNvSpPr>
          <p:nvPr>
            <p:ph idx="1"/>
          </p:nvPr>
        </p:nvSpPr>
        <p:spPr>
          <a:xfrm>
            <a:off x="677334" y="2160589"/>
            <a:ext cx="2241712" cy="1268411"/>
          </a:xfrm>
          <a:solidFill>
            <a:srgbClr val="FFFF00"/>
          </a:solidFill>
          <a:ln>
            <a:solidFill>
              <a:srgbClr val="FFFF00"/>
            </a:solidFill>
          </a:ln>
        </p:spPr>
        <p:txBody>
          <a:bodyPr/>
          <a:lstStyle/>
          <a:p>
            <a:r>
              <a:rPr lang="it-IT" dirty="0" smtClean="0"/>
              <a:t>CONVERGENZA </a:t>
            </a:r>
          </a:p>
          <a:p>
            <a:r>
              <a:rPr lang="it-IT" dirty="0" smtClean="0"/>
              <a:t>DIVERGENZA</a:t>
            </a:r>
          </a:p>
          <a:p>
            <a:r>
              <a:rPr lang="it-IT" dirty="0" smtClean="0"/>
              <a:t>VERTICALITA’</a:t>
            </a:r>
          </a:p>
          <a:p>
            <a:endParaRPr lang="it-IT" dirty="0"/>
          </a:p>
        </p:txBody>
      </p:sp>
      <p:sp>
        <p:nvSpPr>
          <p:cNvPr id="4" name="Rettangolo 3"/>
          <p:cNvSpPr/>
          <p:nvPr/>
        </p:nvSpPr>
        <p:spPr>
          <a:xfrm>
            <a:off x="4273063" y="2160589"/>
            <a:ext cx="2883876" cy="1477328"/>
          </a:xfrm>
          <a:prstGeom prst="rect">
            <a:avLst/>
          </a:prstGeom>
          <a:solidFill>
            <a:srgbClr val="FFC000"/>
          </a:solidFill>
        </p:spPr>
        <p:txBody>
          <a:bodyPr wrap="square">
            <a:spAutoFit/>
          </a:bodyPr>
          <a:lstStyle/>
          <a:p>
            <a:r>
              <a:rPr lang="it-IT" dirty="0">
                <a:latin typeface="Calibri" charset="0"/>
                <a:ea typeface="ＭＳ 明朝" charset="-128"/>
                <a:cs typeface="Times New Roman" charset="0"/>
              </a:rPr>
              <a:t>La capacità di compiere un movimento fusionale efficace </a:t>
            </a:r>
            <a:r>
              <a:rPr lang="it-IT" dirty="0">
                <a:solidFill>
                  <a:schemeClr val="accent5"/>
                </a:solidFill>
                <a:latin typeface="Calibri" charset="0"/>
                <a:ea typeface="ＭＳ 明朝" charset="-128"/>
                <a:cs typeface="Times New Roman" charset="0"/>
              </a:rPr>
              <a:t>è legata all’entità delle disparità delle immagini</a:t>
            </a:r>
            <a:r>
              <a:rPr lang="it-IT" dirty="0">
                <a:solidFill>
                  <a:schemeClr val="accent5"/>
                </a:solidFill>
              </a:rPr>
              <a:t> </a:t>
            </a:r>
          </a:p>
        </p:txBody>
      </p:sp>
      <p:sp>
        <p:nvSpPr>
          <p:cNvPr id="5" name="CasellaDiTesto 4"/>
          <p:cNvSpPr txBox="1"/>
          <p:nvPr/>
        </p:nvSpPr>
        <p:spPr>
          <a:xfrm>
            <a:off x="263770" y="4484077"/>
            <a:ext cx="10550768" cy="1754326"/>
          </a:xfrm>
          <a:prstGeom prst="rect">
            <a:avLst/>
          </a:prstGeom>
          <a:solidFill>
            <a:schemeClr val="accent2"/>
          </a:solidFill>
        </p:spPr>
        <p:txBody>
          <a:bodyPr wrap="square" rtlCol="0">
            <a:spAutoFit/>
          </a:bodyPr>
          <a:lstStyle/>
          <a:p>
            <a:r>
              <a:rPr lang="it-IT" sz="3600" dirty="0" smtClean="0"/>
              <a:t>SE le immagini sono troppo disparate e il valore motorio è elevato il </a:t>
            </a:r>
            <a:r>
              <a:rPr lang="it-IT" sz="3600" dirty="0" smtClean="0">
                <a:solidFill>
                  <a:schemeClr val="accent5"/>
                </a:solidFill>
              </a:rPr>
              <a:t>movimento fusionale non è efficace!!!!</a:t>
            </a:r>
            <a:endParaRPr lang="it-IT" sz="3600" dirty="0">
              <a:solidFill>
                <a:schemeClr val="accent5"/>
              </a:solidFill>
            </a:endParaRPr>
          </a:p>
        </p:txBody>
      </p:sp>
      <p:pic>
        <p:nvPicPr>
          <p:cNvPr id="6" name="Immagine 5"/>
          <p:cNvPicPr>
            <a:picLocks noChangeAspect="1"/>
          </p:cNvPicPr>
          <p:nvPr/>
        </p:nvPicPr>
        <p:blipFill>
          <a:blip r:embed="rId2"/>
          <a:stretch>
            <a:fillRect/>
          </a:stretch>
        </p:blipFill>
        <p:spPr>
          <a:xfrm>
            <a:off x="8059615" y="422030"/>
            <a:ext cx="3657600" cy="2222500"/>
          </a:xfrm>
          <a:prstGeom prst="rect">
            <a:avLst/>
          </a:prstGeom>
        </p:spPr>
      </p:pic>
    </p:spTree>
    <p:extLst>
      <p:ext uri="{BB962C8B-B14F-4D97-AF65-F5344CB8AC3E}">
        <p14:creationId xmlns:p14="http://schemas.microsoft.com/office/powerpoint/2010/main" val="2368638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770" y="609600"/>
            <a:ext cx="3956538" cy="1060938"/>
          </a:xfrm>
        </p:spPr>
        <p:txBody>
          <a:bodyPr/>
          <a:lstStyle/>
          <a:p>
            <a:r>
              <a:rPr lang="it-IT" dirty="0" smtClean="0">
                <a:solidFill>
                  <a:schemeClr val="accent5"/>
                </a:solidFill>
              </a:rPr>
              <a:t>AMPIEZZA FUSIVA</a:t>
            </a:r>
            <a:endParaRPr lang="it-IT" dirty="0">
              <a:solidFill>
                <a:schemeClr val="accent5"/>
              </a:solidFill>
            </a:endParaRPr>
          </a:p>
        </p:txBody>
      </p:sp>
      <p:sp>
        <p:nvSpPr>
          <p:cNvPr id="3" name="Segnaposto contenuto 2"/>
          <p:cNvSpPr>
            <a:spLocks noGrp="1"/>
          </p:cNvSpPr>
          <p:nvPr>
            <p:ph idx="1"/>
          </p:nvPr>
        </p:nvSpPr>
        <p:spPr>
          <a:xfrm>
            <a:off x="4695093" y="1213340"/>
            <a:ext cx="4653860" cy="390828"/>
          </a:xfrm>
          <a:solidFill>
            <a:srgbClr val="92D050"/>
          </a:solidFill>
        </p:spPr>
        <p:txBody>
          <a:bodyPr>
            <a:normAutofit lnSpcReduction="10000"/>
          </a:bodyPr>
          <a:lstStyle/>
          <a:p>
            <a:pPr marL="0" indent="0">
              <a:buNone/>
            </a:pPr>
            <a:r>
              <a:rPr lang="it-IT" sz="2000" dirty="0" smtClean="0"/>
              <a:t>ESTENZIONE AREA DI PANUM</a:t>
            </a:r>
            <a:endParaRPr lang="it-IT" sz="2000" dirty="0"/>
          </a:p>
          <a:p>
            <a:pPr marL="0" indent="0">
              <a:buNone/>
            </a:pPr>
            <a:endParaRPr lang="it-IT" dirty="0"/>
          </a:p>
        </p:txBody>
      </p:sp>
      <p:pic>
        <p:nvPicPr>
          <p:cNvPr id="4" name="Immagine 3"/>
          <p:cNvPicPr>
            <a:picLocks noChangeAspect="1"/>
          </p:cNvPicPr>
          <p:nvPr/>
        </p:nvPicPr>
        <p:blipFill>
          <a:blip r:embed="rId2"/>
          <a:stretch>
            <a:fillRect/>
          </a:stretch>
        </p:blipFill>
        <p:spPr>
          <a:xfrm>
            <a:off x="8077200" y="3021134"/>
            <a:ext cx="3657600" cy="2222500"/>
          </a:xfrm>
          <a:prstGeom prst="rect">
            <a:avLst/>
          </a:prstGeom>
        </p:spPr>
      </p:pic>
      <p:sp>
        <p:nvSpPr>
          <p:cNvPr id="6" name="CasellaDiTesto 5"/>
          <p:cNvSpPr txBox="1"/>
          <p:nvPr/>
        </p:nvSpPr>
        <p:spPr>
          <a:xfrm>
            <a:off x="4695093" y="404445"/>
            <a:ext cx="4653860" cy="400110"/>
          </a:xfrm>
          <a:prstGeom prst="rect">
            <a:avLst/>
          </a:prstGeom>
          <a:solidFill>
            <a:srgbClr val="92D050"/>
          </a:solidFill>
        </p:spPr>
        <p:txBody>
          <a:bodyPr wrap="square" rtlCol="0">
            <a:spAutoFit/>
          </a:bodyPr>
          <a:lstStyle/>
          <a:p>
            <a:r>
              <a:rPr lang="it-IT" sz="2000" dirty="0" smtClean="0"/>
              <a:t>DISPARITA’ ECCESSIVA DELLE IMMAGINI</a:t>
            </a:r>
            <a:endParaRPr lang="it-IT" sz="2000" dirty="0"/>
          </a:p>
        </p:txBody>
      </p:sp>
      <p:sp>
        <p:nvSpPr>
          <p:cNvPr id="7" name="CasellaDiTesto 6"/>
          <p:cNvSpPr txBox="1"/>
          <p:nvPr/>
        </p:nvSpPr>
        <p:spPr>
          <a:xfrm>
            <a:off x="263769" y="3321240"/>
            <a:ext cx="5644662" cy="3416320"/>
          </a:xfrm>
          <a:prstGeom prst="rect">
            <a:avLst/>
          </a:prstGeom>
          <a:solidFill>
            <a:srgbClr val="FFFF00"/>
          </a:solidFill>
        </p:spPr>
        <p:txBody>
          <a:bodyPr wrap="square" rtlCol="0">
            <a:spAutoFit/>
          </a:bodyPr>
          <a:lstStyle/>
          <a:p>
            <a:r>
              <a:rPr lang="it-IT" sz="2400" dirty="0" smtClean="0"/>
              <a:t>IMPORTANZA DELLA FUSIONE MOTORIA:</a:t>
            </a:r>
          </a:p>
          <a:p>
            <a:r>
              <a:rPr lang="it-IT" sz="2400" dirty="0" smtClean="0"/>
              <a:t>-per compensare le eteroforie</a:t>
            </a:r>
          </a:p>
          <a:p>
            <a:r>
              <a:rPr lang="it-IT" sz="2400" dirty="0" smtClean="0"/>
              <a:t>-Per </a:t>
            </a:r>
            <a:r>
              <a:rPr lang="it-IT" sz="2400" dirty="0"/>
              <a:t>mantenere l’allineamento degli assi visivi , quando si voglia tenere a fuoco un oggetto che si allontani o avvicini all’osservatore </a:t>
            </a:r>
            <a:endParaRPr lang="it-IT" sz="2400" dirty="0" smtClean="0"/>
          </a:p>
          <a:p>
            <a:r>
              <a:rPr lang="it-IT" sz="2400" dirty="0" smtClean="0"/>
              <a:t>-Pianificazione intervento chirurgico</a:t>
            </a:r>
          </a:p>
          <a:p>
            <a:endParaRPr lang="it-IT" sz="2400" dirty="0" smtClean="0"/>
          </a:p>
          <a:p>
            <a:endParaRPr lang="it-IT" sz="2400" dirty="0"/>
          </a:p>
        </p:txBody>
      </p:sp>
      <p:sp>
        <p:nvSpPr>
          <p:cNvPr id="5" name="Freccia destra 4"/>
          <p:cNvSpPr/>
          <p:nvPr/>
        </p:nvSpPr>
        <p:spPr>
          <a:xfrm rot="20455838">
            <a:off x="4028064" y="602712"/>
            <a:ext cx="627590"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8"/>
          <p:cNvSpPr/>
          <p:nvPr/>
        </p:nvSpPr>
        <p:spPr>
          <a:xfrm rot="1693375">
            <a:off x="4028063" y="1129548"/>
            <a:ext cx="627590"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632907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502025"/>
            <a:ext cx="8596668" cy="5539338"/>
          </a:xfrm>
          <a:noFill/>
        </p:spPr>
        <p:txBody>
          <a:bodyPr/>
          <a:lstStyle/>
          <a:p>
            <a:pPr marL="0" indent="0">
              <a:buNone/>
            </a:pPr>
            <a:r>
              <a:rPr lang="it-IT" sz="2800" b="1" dirty="0" smtClean="0">
                <a:solidFill>
                  <a:schemeClr val="accent5"/>
                </a:solidFill>
              </a:rPr>
              <a:t> </a:t>
            </a:r>
            <a:r>
              <a:rPr lang="it-IT" sz="2800" b="1" dirty="0">
                <a:solidFill>
                  <a:schemeClr val="accent5"/>
                </a:solidFill>
              </a:rPr>
              <a:t>A</a:t>
            </a:r>
            <a:r>
              <a:rPr lang="it-IT" sz="2800" b="1" dirty="0" smtClean="0">
                <a:solidFill>
                  <a:schemeClr val="accent5"/>
                </a:solidFill>
              </a:rPr>
              <a:t>lterazioni </a:t>
            </a:r>
            <a:r>
              <a:rPr lang="it-IT" sz="2800" b="1" dirty="0">
                <a:solidFill>
                  <a:schemeClr val="accent5"/>
                </a:solidFill>
              </a:rPr>
              <a:t>della visione binoculare per la compromissione degli aspetti sensoriali </a:t>
            </a:r>
            <a:r>
              <a:rPr lang="it-IT" sz="2800" b="1" dirty="0" smtClean="0">
                <a:solidFill>
                  <a:schemeClr val="accent5"/>
                </a:solidFill>
              </a:rPr>
              <a:t>nell</a:t>
            </a:r>
            <a:r>
              <a:rPr lang="it-IT" sz="2800" b="1" dirty="0">
                <a:solidFill>
                  <a:schemeClr val="accent5"/>
                </a:solidFill>
              </a:rPr>
              <a:t>e</a:t>
            </a:r>
            <a:r>
              <a:rPr lang="it-IT" sz="2800" b="1" dirty="0" smtClean="0">
                <a:solidFill>
                  <a:schemeClr val="accent5"/>
                </a:solidFill>
              </a:rPr>
              <a:t> </a:t>
            </a:r>
            <a:r>
              <a:rPr lang="it-IT" b="1" dirty="0" smtClean="0">
                <a:solidFill>
                  <a:schemeClr val="accent5"/>
                </a:solidFill>
              </a:rPr>
              <a:t>:</a:t>
            </a:r>
          </a:p>
          <a:p>
            <a:pPr marL="0" indent="0">
              <a:buNone/>
            </a:pPr>
            <a:endParaRPr lang="it-IT" b="1" dirty="0">
              <a:solidFill>
                <a:schemeClr val="accent5"/>
              </a:solidFill>
            </a:endParaRPr>
          </a:p>
          <a:p>
            <a:pPr marL="0" indent="0">
              <a:buNone/>
            </a:pPr>
            <a:endParaRPr lang="it-IT" b="1" dirty="0">
              <a:solidFill>
                <a:schemeClr val="tx1"/>
              </a:solidFill>
            </a:endParaRPr>
          </a:p>
          <a:p>
            <a:pPr lvl="0"/>
            <a:r>
              <a:rPr lang="it-IT" sz="2800" b="1" u="sng" dirty="0">
                <a:solidFill>
                  <a:srgbClr val="FF0000"/>
                </a:solidFill>
              </a:rPr>
              <a:t>Cataratte congenite mono e bilaterali</a:t>
            </a:r>
          </a:p>
          <a:p>
            <a:pPr lvl="0"/>
            <a:r>
              <a:rPr lang="it-IT" sz="2800" b="1" dirty="0">
                <a:solidFill>
                  <a:schemeClr val="tx1"/>
                </a:solidFill>
              </a:rPr>
              <a:t> </a:t>
            </a:r>
            <a:r>
              <a:rPr lang="it-IT" sz="2800" b="1" dirty="0" err="1">
                <a:solidFill>
                  <a:schemeClr val="tx1"/>
                </a:solidFill>
              </a:rPr>
              <a:t>Anisometropie</a:t>
            </a:r>
            <a:r>
              <a:rPr lang="it-IT" sz="2800" b="1" dirty="0">
                <a:solidFill>
                  <a:schemeClr val="tx1"/>
                </a:solidFill>
              </a:rPr>
              <a:t> congenite </a:t>
            </a:r>
          </a:p>
          <a:p>
            <a:pPr lvl="0"/>
            <a:r>
              <a:rPr lang="it-IT" sz="2800" b="1" dirty="0">
                <a:solidFill>
                  <a:schemeClr val="tx1"/>
                </a:solidFill>
              </a:rPr>
              <a:t>Albinismo oculare</a:t>
            </a:r>
          </a:p>
          <a:p>
            <a:pPr lvl="0"/>
            <a:r>
              <a:rPr lang="it-IT" sz="2800" b="1" dirty="0">
                <a:solidFill>
                  <a:schemeClr val="tx1"/>
                </a:solidFill>
              </a:rPr>
              <a:t>Esotropie essenziali infantili</a:t>
            </a:r>
          </a:p>
          <a:p>
            <a:endParaRPr lang="it-IT" sz="2000" b="1" dirty="0">
              <a:solidFill>
                <a:schemeClr val="tx1"/>
              </a:solidFill>
            </a:endParaRPr>
          </a:p>
        </p:txBody>
      </p:sp>
    </p:spTree>
    <p:extLst>
      <p:ext uri="{BB962C8B-B14F-4D97-AF65-F5344CB8AC3E}">
        <p14:creationId xmlns:p14="http://schemas.microsoft.com/office/powerpoint/2010/main" val="9557015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268" y="795972"/>
            <a:ext cx="7376085" cy="1320800"/>
          </a:xfrm>
        </p:spPr>
        <p:txBody>
          <a:bodyPr/>
          <a:lstStyle/>
          <a:p>
            <a:pPr algn="ctr"/>
            <a:r>
              <a:rPr lang="it-IT" dirty="0" smtClean="0">
                <a:solidFill>
                  <a:schemeClr val="accent5"/>
                </a:solidFill>
              </a:rPr>
              <a:t>CATARATTE  CONGENITE MONO E BINOCULARI</a:t>
            </a:r>
            <a:endParaRPr lang="it-IT" dirty="0">
              <a:solidFill>
                <a:schemeClr val="accent5"/>
              </a:solidFill>
            </a:endParaRPr>
          </a:p>
        </p:txBody>
      </p:sp>
      <p:pic>
        <p:nvPicPr>
          <p:cNvPr id="5" name="Segnaposto contenuto 4"/>
          <p:cNvPicPr>
            <a:picLocks noGrp="1" noChangeAspect="1"/>
          </p:cNvPicPr>
          <p:nvPr>
            <p:ph idx="1"/>
          </p:nvPr>
        </p:nvPicPr>
        <p:blipFill>
          <a:blip r:embed="rId2"/>
          <a:stretch>
            <a:fillRect/>
          </a:stretch>
        </p:blipFill>
        <p:spPr>
          <a:xfrm>
            <a:off x="8527303" y="2144587"/>
            <a:ext cx="3492500" cy="2433871"/>
          </a:xfrm>
          <a:prstGeom prst="rect">
            <a:avLst/>
          </a:prstGeom>
        </p:spPr>
      </p:pic>
      <p:pic>
        <p:nvPicPr>
          <p:cNvPr id="4" name="Immagine 3"/>
          <p:cNvPicPr>
            <a:picLocks noChangeAspect="1"/>
          </p:cNvPicPr>
          <p:nvPr/>
        </p:nvPicPr>
        <p:blipFill>
          <a:blip r:embed="rId3"/>
          <a:stretch>
            <a:fillRect/>
          </a:stretch>
        </p:blipFill>
        <p:spPr>
          <a:xfrm>
            <a:off x="8527304" y="173421"/>
            <a:ext cx="3492500" cy="1710482"/>
          </a:xfrm>
          <a:prstGeom prst="rect">
            <a:avLst/>
          </a:prstGeom>
        </p:spPr>
      </p:pic>
      <p:sp>
        <p:nvSpPr>
          <p:cNvPr id="6" name="CasellaDiTesto 5"/>
          <p:cNvSpPr txBox="1"/>
          <p:nvPr/>
        </p:nvSpPr>
        <p:spPr>
          <a:xfrm>
            <a:off x="154268" y="2312894"/>
            <a:ext cx="7845985" cy="4154984"/>
          </a:xfrm>
          <a:prstGeom prst="rect">
            <a:avLst/>
          </a:prstGeom>
          <a:noFill/>
        </p:spPr>
        <p:txBody>
          <a:bodyPr wrap="square" rtlCol="0">
            <a:spAutoFit/>
          </a:bodyPr>
          <a:lstStyle/>
          <a:p>
            <a:pPr algn="just"/>
            <a:r>
              <a:rPr lang="it-IT" sz="2400" dirty="0" smtClean="0"/>
              <a:t>-Nistagmo e strabismo</a:t>
            </a:r>
          </a:p>
          <a:p>
            <a:pPr marL="285750" indent="-285750" algn="just">
              <a:buFontTx/>
              <a:buChar char="-"/>
            </a:pPr>
            <a:r>
              <a:rPr lang="it-IT" sz="2400" dirty="0" smtClean="0"/>
              <a:t>Stabilire i tempi della chirurgia :</a:t>
            </a:r>
          </a:p>
          <a:p>
            <a:pPr algn="just"/>
            <a:r>
              <a:rPr lang="it-IT" sz="2400" dirty="0" smtClean="0"/>
              <a:t>    monolaterale diagnosticata alla nascita entro la 4-6              settimana di vita</a:t>
            </a:r>
          </a:p>
          <a:p>
            <a:pPr algn="just"/>
            <a:r>
              <a:rPr lang="it-IT" sz="2400" dirty="0"/>
              <a:t> </a:t>
            </a:r>
            <a:r>
              <a:rPr lang="it-IT" sz="2400" dirty="0" smtClean="0"/>
              <a:t>   bilaterale diagnosticata alla nascita il primo occhio 4-6 settimane,</a:t>
            </a:r>
          </a:p>
          <a:p>
            <a:pPr algn="just"/>
            <a:r>
              <a:rPr lang="it-IT" sz="2400" dirty="0"/>
              <a:t> </a:t>
            </a:r>
            <a:r>
              <a:rPr lang="it-IT" sz="2400" dirty="0" smtClean="0"/>
              <a:t>  il secondo dopo 1-2 settima dal primo</a:t>
            </a:r>
          </a:p>
          <a:p>
            <a:pPr marL="285750" indent="-285750" algn="just">
              <a:buFontTx/>
              <a:buChar char="-"/>
            </a:pPr>
            <a:r>
              <a:rPr lang="it-IT" sz="2400" dirty="0" smtClean="0"/>
              <a:t>La migliore acutezza visiva si ottiene nelle cataratte binoculari </a:t>
            </a:r>
          </a:p>
          <a:p>
            <a:pPr marL="285750" indent="-285750" algn="just">
              <a:buFontTx/>
              <a:buChar char="-"/>
            </a:pPr>
            <a:r>
              <a:rPr lang="it-IT" sz="2400" dirty="0" smtClean="0"/>
              <a:t>L’ambliopia è la causa più importante del deficit visivo</a:t>
            </a:r>
            <a:endParaRPr lang="it-IT" sz="2400" dirty="0"/>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503" y="4839142"/>
            <a:ext cx="3677834" cy="1824858"/>
          </a:xfrm>
          <a:prstGeom prst="rect">
            <a:avLst/>
          </a:prstGeom>
        </p:spPr>
      </p:pic>
    </p:spTree>
    <p:extLst>
      <p:ext uri="{BB962C8B-B14F-4D97-AF65-F5344CB8AC3E}">
        <p14:creationId xmlns:p14="http://schemas.microsoft.com/office/powerpoint/2010/main" val="1236682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6671733" cy="839372"/>
          </a:xfrm>
        </p:spPr>
        <p:txBody>
          <a:bodyPr>
            <a:noAutofit/>
          </a:bodyPr>
          <a:lstStyle/>
          <a:p>
            <a:r>
              <a:rPr lang="it-IT" sz="4000" dirty="0" smtClean="0">
                <a:solidFill>
                  <a:srgbClr val="FF0000"/>
                </a:solidFill>
              </a:rPr>
              <a:t>VISIONE BINOCULARE</a:t>
            </a:r>
            <a:br>
              <a:rPr lang="it-IT" sz="4000" dirty="0" smtClean="0">
                <a:solidFill>
                  <a:srgbClr val="FF0000"/>
                </a:solidFill>
              </a:rPr>
            </a:br>
            <a:endParaRPr lang="it-IT" sz="4000" dirty="0">
              <a:solidFill>
                <a:srgbClr val="FF000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8" y="1730326"/>
            <a:ext cx="4164037" cy="4445391"/>
          </a:xfrm>
        </p:spPr>
      </p:pic>
      <p:sp>
        <p:nvSpPr>
          <p:cNvPr id="5" name="CasellaDiTesto 4"/>
          <p:cNvSpPr txBox="1"/>
          <p:nvPr/>
        </p:nvSpPr>
        <p:spPr>
          <a:xfrm>
            <a:off x="6274191" y="2715065"/>
            <a:ext cx="4416594" cy="1877437"/>
          </a:xfrm>
          <a:prstGeom prst="rect">
            <a:avLst/>
          </a:prstGeom>
          <a:noFill/>
        </p:spPr>
        <p:txBody>
          <a:bodyPr wrap="none" rtlCol="0">
            <a:spAutoFit/>
          </a:bodyPr>
          <a:lstStyle/>
          <a:p>
            <a:r>
              <a:rPr lang="it-IT" sz="4000" dirty="0" smtClean="0"/>
              <a:t>Fusione Sensoriale</a:t>
            </a:r>
          </a:p>
          <a:p>
            <a:endParaRPr lang="it-IT" dirty="0"/>
          </a:p>
          <a:p>
            <a:endParaRPr lang="it-IT" dirty="0" smtClean="0"/>
          </a:p>
          <a:p>
            <a:r>
              <a:rPr lang="it-IT" sz="4000" dirty="0" smtClean="0"/>
              <a:t>Fusione Motoria</a:t>
            </a:r>
            <a:endParaRPr lang="it-IT" sz="4000" dirty="0"/>
          </a:p>
        </p:txBody>
      </p:sp>
      <p:sp>
        <p:nvSpPr>
          <p:cNvPr id="3" name="Freccia circolare a destra 2"/>
          <p:cNvSpPr/>
          <p:nvPr/>
        </p:nvSpPr>
        <p:spPr>
          <a:xfrm>
            <a:off x="5398477" y="3045707"/>
            <a:ext cx="731520" cy="12161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Freccia circolare a destra 6"/>
          <p:cNvSpPr/>
          <p:nvPr/>
        </p:nvSpPr>
        <p:spPr>
          <a:xfrm rot="10800000">
            <a:off x="10654314" y="2893307"/>
            <a:ext cx="731520" cy="13685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4921070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5"/>
                </a:solidFill>
              </a:rPr>
              <a:t>RIABILITAZIONE VISIVA</a:t>
            </a:r>
            <a:endParaRPr lang="it-IT" dirty="0">
              <a:solidFill>
                <a:schemeClr val="accent5"/>
              </a:solidFill>
            </a:endParaRPr>
          </a:p>
        </p:txBody>
      </p:sp>
      <p:sp>
        <p:nvSpPr>
          <p:cNvPr id="3" name="Segnaposto contenuto 2"/>
          <p:cNvSpPr>
            <a:spLocks noGrp="1"/>
          </p:cNvSpPr>
          <p:nvPr>
            <p:ph idx="1"/>
          </p:nvPr>
        </p:nvSpPr>
        <p:spPr>
          <a:xfrm>
            <a:off x="677334" y="1595719"/>
            <a:ext cx="8596668" cy="4267199"/>
          </a:xfrm>
        </p:spPr>
        <p:txBody>
          <a:bodyPr>
            <a:normAutofit fontScale="92500" lnSpcReduction="20000"/>
          </a:bodyPr>
          <a:lstStyle/>
          <a:p>
            <a:r>
              <a:rPr lang="it-IT" sz="2400" b="1" dirty="0"/>
              <a:t>1) </a:t>
            </a:r>
            <a:r>
              <a:rPr lang="it-IT" sz="2400" b="1" dirty="0">
                <a:solidFill>
                  <a:schemeClr val="accent5"/>
                </a:solidFill>
              </a:rPr>
              <a:t>correzione refrattiva</a:t>
            </a:r>
            <a:r>
              <a:rPr lang="it-IT" sz="2400" b="1" dirty="0"/>
              <a:t>:</a:t>
            </a:r>
          </a:p>
          <a:p>
            <a:pPr marL="0" indent="0">
              <a:buNone/>
            </a:pPr>
            <a:r>
              <a:rPr lang="it-IT" sz="2400" b="1" dirty="0" smtClean="0"/>
              <a:t>    - </a:t>
            </a:r>
            <a:r>
              <a:rPr lang="it-IT" sz="2400" b="1" dirty="0"/>
              <a:t>occhiali: soprattutto se bilaterale e se il bambino è molto piccolo</a:t>
            </a:r>
            <a:r>
              <a:rPr lang="it-IT" sz="2400" b="1" dirty="0" smtClean="0"/>
              <a:t>;</a:t>
            </a:r>
          </a:p>
          <a:p>
            <a:pPr marL="0" indent="0">
              <a:buNone/>
            </a:pPr>
            <a:r>
              <a:rPr lang="it-IT" sz="2400" b="1" dirty="0"/>
              <a:t> </a:t>
            </a:r>
            <a:r>
              <a:rPr lang="it-IT" sz="2400" b="1" dirty="0" smtClean="0"/>
              <a:t>   - lenti a contatto morbide: se monolaterale, anche se il piccolo ha     pochi mesi di vita;</a:t>
            </a:r>
          </a:p>
          <a:p>
            <a:r>
              <a:rPr lang="it-IT" sz="2400" b="1" dirty="0" smtClean="0"/>
              <a:t> </a:t>
            </a:r>
            <a:r>
              <a:rPr lang="it-IT" sz="2400" b="1" dirty="0">
                <a:solidFill>
                  <a:schemeClr val="accent5"/>
                </a:solidFill>
              </a:rPr>
              <a:t>cristallino artificiale</a:t>
            </a:r>
            <a:r>
              <a:rPr lang="it-IT" sz="2400" b="1" dirty="0"/>
              <a:t>: solitamente si inserisce al posto del cristallino rimosso nella stessa seduta chirurgica, anche se l'argomento è ancora controverso</a:t>
            </a:r>
          </a:p>
          <a:p>
            <a:r>
              <a:rPr lang="it-IT" sz="2400" b="1" dirty="0"/>
              <a:t>2) </a:t>
            </a:r>
            <a:r>
              <a:rPr lang="it-IT" sz="2400" b="1" dirty="0">
                <a:solidFill>
                  <a:schemeClr val="accent5"/>
                </a:solidFill>
              </a:rPr>
              <a:t>trattamento dell’ambliopia</a:t>
            </a:r>
            <a:r>
              <a:rPr lang="it-IT" sz="2400" b="1" dirty="0"/>
              <a:t>: occlusione  (con benda o lente a contatto nera).</a:t>
            </a:r>
          </a:p>
          <a:p>
            <a:r>
              <a:rPr lang="it-IT" sz="2400" b="1" dirty="0"/>
              <a:t>3) </a:t>
            </a:r>
            <a:r>
              <a:rPr lang="it-IT" sz="2400" b="1" dirty="0" err="1">
                <a:solidFill>
                  <a:schemeClr val="accent5"/>
                </a:solidFill>
              </a:rPr>
              <a:t>follow</a:t>
            </a:r>
            <a:r>
              <a:rPr lang="it-IT" sz="2400" b="1" dirty="0">
                <a:solidFill>
                  <a:schemeClr val="accent5"/>
                </a:solidFill>
              </a:rPr>
              <a:t> up: </a:t>
            </a:r>
            <a:r>
              <a:rPr lang="it-IT" sz="2400" b="1" dirty="0"/>
              <a:t>Per prevenire o riconoscere precocemente le complicanze sopra citate.</a:t>
            </a:r>
          </a:p>
          <a:p>
            <a:endParaRPr lang="it-IT" dirty="0"/>
          </a:p>
        </p:txBody>
      </p:sp>
      <p:sp>
        <p:nvSpPr>
          <p:cNvPr id="4" name="CasellaDiTesto 3"/>
          <p:cNvSpPr txBox="1"/>
          <p:nvPr/>
        </p:nvSpPr>
        <p:spPr>
          <a:xfrm>
            <a:off x="1290918" y="5719482"/>
            <a:ext cx="8641976" cy="954107"/>
          </a:xfrm>
          <a:prstGeom prst="rect">
            <a:avLst/>
          </a:prstGeom>
          <a:noFill/>
        </p:spPr>
        <p:txBody>
          <a:bodyPr wrap="square" rtlCol="0">
            <a:spAutoFit/>
          </a:bodyPr>
          <a:lstStyle/>
          <a:p>
            <a:r>
              <a:rPr lang="it-IT" sz="2800" dirty="0" smtClean="0">
                <a:solidFill>
                  <a:schemeClr val="accent5"/>
                </a:solidFill>
              </a:rPr>
              <a:t>NON SI AVRA’ MAI UNA VISIONE </a:t>
            </a:r>
            <a:r>
              <a:rPr lang="it-IT" sz="2800" smtClean="0">
                <a:solidFill>
                  <a:schemeClr val="accent5"/>
                </a:solidFill>
              </a:rPr>
              <a:t>BINOCULARE NELLE CATARATTE MONOCULARI!!!!</a:t>
            </a:r>
            <a:endParaRPr lang="it-IT" sz="2800" dirty="0">
              <a:solidFill>
                <a:schemeClr val="accent5"/>
              </a:solidFill>
            </a:endParaRPr>
          </a:p>
        </p:txBody>
      </p:sp>
      <p:pic>
        <p:nvPicPr>
          <p:cNvPr id="5" name="Picture 2" descr="Risultati immagini per IMMAGINI LENTI A CONTATTO"/>
          <p:cNvPicPr>
            <a:picLocks noChangeAspect="1" noChangeArrowheads="1"/>
          </p:cNvPicPr>
          <p:nvPr/>
        </p:nvPicPr>
        <p:blipFill>
          <a:blip r:embed="rId2"/>
          <a:srcRect/>
          <a:stretch>
            <a:fillRect/>
          </a:stretch>
        </p:blipFill>
        <p:spPr bwMode="auto">
          <a:xfrm>
            <a:off x="9718417" y="2288610"/>
            <a:ext cx="2249348" cy="1169522"/>
          </a:xfrm>
          <a:prstGeom prst="rect">
            <a:avLst/>
          </a:prstGeom>
          <a:noFill/>
        </p:spPr>
      </p:pic>
      <p:pic>
        <p:nvPicPr>
          <p:cNvPr id="6" name="Picture 4" descr="Risultati immagini per occhiali cartoni animati"/>
          <p:cNvPicPr>
            <a:picLocks noChangeAspect="1" noChangeArrowheads="1"/>
          </p:cNvPicPr>
          <p:nvPr/>
        </p:nvPicPr>
        <p:blipFill>
          <a:blip r:embed="rId3"/>
          <a:srcRect/>
          <a:stretch>
            <a:fillRect/>
          </a:stretch>
        </p:blipFill>
        <p:spPr bwMode="auto">
          <a:xfrm>
            <a:off x="9771529" y="506134"/>
            <a:ext cx="2143125" cy="1424266"/>
          </a:xfrm>
          <a:prstGeom prst="rect">
            <a:avLst/>
          </a:prstGeom>
          <a:noFill/>
        </p:spPr>
      </p:pic>
      <p:pic>
        <p:nvPicPr>
          <p:cNvPr id="7" name="Immagine 6"/>
          <p:cNvPicPr>
            <a:picLocks noChangeAspect="1"/>
          </p:cNvPicPr>
          <p:nvPr/>
        </p:nvPicPr>
        <p:blipFill>
          <a:blip r:embed="rId4"/>
          <a:stretch>
            <a:fillRect/>
          </a:stretch>
        </p:blipFill>
        <p:spPr>
          <a:xfrm>
            <a:off x="9771529" y="3816342"/>
            <a:ext cx="2249348" cy="1272988"/>
          </a:xfrm>
          <a:prstGeom prst="rect">
            <a:avLst/>
          </a:prstGeom>
        </p:spPr>
      </p:pic>
      <p:pic>
        <p:nvPicPr>
          <p:cNvPr id="8" name="Immagine 7"/>
          <p:cNvPicPr>
            <a:picLocks noChangeAspect="1"/>
          </p:cNvPicPr>
          <p:nvPr/>
        </p:nvPicPr>
        <p:blipFill>
          <a:blip r:embed="rId5"/>
          <a:stretch>
            <a:fillRect/>
          </a:stretch>
        </p:blipFill>
        <p:spPr>
          <a:xfrm>
            <a:off x="9718418" y="5447541"/>
            <a:ext cx="2302460" cy="1410460"/>
          </a:xfrm>
          <a:prstGeom prst="rect">
            <a:avLst/>
          </a:prstGeom>
        </p:spPr>
      </p:pic>
    </p:spTree>
    <p:extLst>
      <p:ext uri="{BB962C8B-B14F-4D97-AF65-F5344CB8AC3E}">
        <p14:creationId xmlns:p14="http://schemas.microsoft.com/office/powerpoint/2010/main" val="4197862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502025"/>
            <a:ext cx="8596668" cy="5539338"/>
          </a:xfrm>
        </p:spPr>
        <p:txBody>
          <a:bodyPr/>
          <a:lstStyle/>
          <a:p>
            <a:pPr marL="0" indent="0" algn="just">
              <a:buNone/>
            </a:pPr>
            <a:r>
              <a:rPr lang="it-IT" sz="2800" b="1" dirty="0" smtClean="0">
                <a:solidFill>
                  <a:schemeClr val="accent5"/>
                </a:solidFill>
              </a:rPr>
              <a:t> </a:t>
            </a:r>
            <a:r>
              <a:rPr lang="it-IT" sz="2800" b="1" dirty="0">
                <a:solidFill>
                  <a:schemeClr val="accent5"/>
                </a:solidFill>
              </a:rPr>
              <a:t>A</a:t>
            </a:r>
            <a:r>
              <a:rPr lang="it-IT" sz="2800" b="1" dirty="0" smtClean="0">
                <a:solidFill>
                  <a:schemeClr val="accent5"/>
                </a:solidFill>
              </a:rPr>
              <a:t>lterazioni </a:t>
            </a:r>
            <a:r>
              <a:rPr lang="it-IT" sz="2800" b="1" dirty="0">
                <a:solidFill>
                  <a:schemeClr val="accent5"/>
                </a:solidFill>
              </a:rPr>
              <a:t>della visione binoculare per la compromissione degli aspetti sensoriali </a:t>
            </a:r>
            <a:r>
              <a:rPr lang="it-IT" sz="2800" b="1" dirty="0" smtClean="0">
                <a:solidFill>
                  <a:schemeClr val="accent5"/>
                </a:solidFill>
              </a:rPr>
              <a:t>nell</a:t>
            </a:r>
            <a:r>
              <a:rPr lang="it-IT" sz="2800" b="1" dirty="0">
                <a:solidFill>
                  <a:schemeClr val="accent5"/>
                </a:solidFill>
              </a:rPr>
              <a:t>e</a:t>
            </a:r>
            <a:r>
              <a:rPr lang="it-IT" sz="2800" b="1" dirty="0" smtClean="0">
                <a:solidFill>
                  <a:schemeClr val="accent5"/>
                </a:solidFill>
              </a:rPr>
              <a:t> </a:t>
            </a:r>
            <a:r>
              <a:rPr lang="it-IT" b="1" dirty="0" smtClean="0">
                <a:solidFill>
                  <a:schemeClr val="accent5"/>
                </a:solidFill>
              </a:rPr>
              <a:t>:</a:t>
            </a:r>
          </a:p>
          <a:p>
            <a:pPr marL="0" indent="0" algn="just">
              <a:buNone/>
            </a:pPr>
            <a:endParaRPr lang="it-IT" b="1" dirty="0">
              <a:solidFill>
                <a:schemeClr val="accent5"/>
              </a:solidFill>
            </a:endParaRPr>
          </a:p>
          <a:p>
            <a:pPr marL="0" indent="0" algn="just">
              <a:buNone/>
            </a:pPr>
            <a:endParaRPr lang="it-IT" b="1" dirty="0">
              <a:solidFill>
                <a:schemeClr val="tx1"/>
              </a:solidFill>
            </a:endParaRPr>
          </a:p>
          <a:p>
            <a:pPr lvl="0" algn="just"/>
            <a:r>
              <a:rPr lang="it-IT" sz="2800" b="1" dirty="0">
                <a:solidFill>
                  <a:schemeClr val="tx1"/>
                </a:solidFill>
              </a:rPr>
              <a:t>Cataratte congenite mono e bilaterali</a:t>
            </a:r>
          </a:p>
          <a:p>
            <a:pPr lvl="0" algn="just"/>
            <a:r>
              <a:rPr lang="it-IT" sz="2800" b="1" dirty="0">
                <a:solidFill>
                  <a:schemeClr val="tx1"/>
                </a:solidFill>
              </a:rPr>
              <a:t> </a:t>
            </a:r>
            <a:r>
              <a:rPr lang="it-IT" sz="2800" b="1" u="sng" dirty="0" err="1">
                <a:solidFill>
                  <a:srgbClr val="FF0000"/>
                </a:solidFill>
              </a:rPr>
              <a:t>Anisometropie</a:t>
            </a:r>
            <a:r>
              <a:rPr lang="it-IT" sz="2800" b="1" u="sng" dirty="0">
                <a:solidFill>
                  <a:srgbClr val="FF0000"/>
                </a:solidFill>
              </a:rPr>
              <a:t> congenite </a:t>
            </a:r>
          </a:p>
          <a:p>
            <a:pPr lvl="0" algn="just"/>
            <a:r>
              <a:rPr lang="it-IT" sz="2800" b="1" dirty="0">
                <a:solidFill>
                  <a:schemeClr val="tx1"/>
                </a:solidFill>
              </a:rPr>
              <a:t>Albinismo oculare</a:t>
            </a:r>
          </a:p>
          <a:p>
            <a:pPr lvl="0" algn="just"/>
            <a:r>
              <a:rPr lang="it-IT" sz="2800" b="1" dirty="0">
                <a:solidFill>
                  <a:schemeClr val="tx1"/>
                </a:solidFill>
              </a:rPr>
              <a:t>Esotropie essenziali infantili</a:t>
            </a:r>
          </a:p>
          <a:p>
            <a:pPr algn="just"/>
            <a:endParaRPr lang="it-IT" sz="2000" b="1" dirty="0">
              <a:solidFill>
                <a:schemeClr val="tx1"/>
              </a:solidFill>
            </a:endParaRPr>
          </a:p>
        </p:txBody>
      </p:sp>
    </p:spTree>
    <p:extLst>
      <p:ext uri="{BB962C8B-B14F-4D97-AF65-F5344CB8AC3E}">
        <p14:creationId xmlns:p14="http://schemas.microsoft.com/office/powerpoint/2010/main" val="13903143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61989" y="420308"/>
            <a:ext cx="5278581" cy="954107"/>
          </a:xfrm>
          <a:prstGeom prst="rect">
            <a:avLst/>
          </a:prstGeom>
          <a:noFill/>
        </p:spPr>
        <p:txBody>
          <a:bodyPr wrap="square" rtlCol="0">
            <a:spAutoFit/>
          </a:bodyPr>
          <a:lstStyle/>
          <a:p>
            <a:endParaRPr lang="it-IT" sz="2800" i="1" dirty="0">
              <a:solidFill>
                <a:schemeClr val="accent6">
                  <a:lumMod val="75000"/>
                </a:schemeClr>
              </a:solidFill>
              <a:latin typeface="Baskerville SemiBold"/>
              <a:cs typeface="Baskerville SemiBold"/>
            </a:endParaRPr>
          </a:p>
          <a:p>
            <a:endParaRPr lang="it-IT" sz="2800" dirty="0"/>
          </a:p>
        </p:txBody>
      </p:sp>
      <p:sp>
        <p:nvSpPr>
          <p:cNvPr id="6" name="Titolo 5"/>
          <p:cNvSpPr>
            <a:spLocks noGrp="1"/>
          </p:cNvSpPr>
          <p:nvPr>
            <p:ph type="ctrTitle"/>
          </p:nvPr>
        </p:nvSpPr>
        <p:spPr>
          <a:xfrm>
            <a:off x="1308848" y="1726162"/>
            <a:ext cx="2868705" cy="987472"/>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it-IT" sz="3600" dirty="0"/>
              <a:t>REFRAZIONE</a:t>
            </a:r>
            <a:endParaRPr lang="it-IT" sz="3200" dirty="0"/>
          </a:p>
        </p:txBody>
      </p:sp>
      <p:sp>
        <p:nvSpPr>
          <p:cNvPr id="7" name="Sottotitolo 6"/>
          <p:cNvSpPr>
            <a:spLocks noGrp="1"/>
          </p:cNvSpPr>
          <p:nvPr>
            <p:ph type="subTitle" idx="1"/>
          </p:nvPr>
        </p:nvSpPr>
        <p:spPr>
          <a:xfrm>
            <a:off x="5758295" y="5444836"/>
            <a:ext cx="3135801" cy="2668708"/>
          </a:xfrm>
        </p:spPr>
        <p:txBody>
          <a:bodyPr>
            <a:normAutofit/>
          </a:bodyPr>
          <a:lstStyle/>
          <a:p>
            <a:pPr algn="l"/>
            <a:endParaRPr lang="it-IT" dirty="0" smtClean="0"/>
          </a:p>
          <a:p>
            <a:pPr algn="l"/>
            <a:endParaRPr lang="it-IT" dirty="0" smtClean="0"/>
          </a:p>
          <a:p>
            <a:pPr algn="l"/>
            <a:endParaRPr lang="it-IT" dirty="0"/>
          </a:p>
        </p:txBody>
      </p:sp>
      <p:pic>
        <p:nvPicPr>
          <p:cNvPr id="27650" name="Picture 2" descr="http://www.seekglasses.com/uploadFiles/glasses_news/2007-12/20101030144547923_58730_0.jpg"/>
          <p:cNvPicPr>
            <a:picLocks noChangeAspect="1" noChangeArrowheads="1"/>
          </p:cNvPicPr>
          <p:nvPr/>
        </p:nvPicPr>
        <p:blipFill>
          <a:blip r:embed="rId3"/>
          <a:srcRect/>
          <a:stretch>
            <a:fillRect/>
          </a:stretch>
        </p:blipFill>
        <p:spPr bwMode="auto">
          <a:xfrm>
            <a:off x="1119521" y="4012895"/>
            <a:ext cx="2581801" cy="2260339"/>
          </a:xfrm>
          <a:prstGeom prst="rect">
            <a:avLst/>
          </a:prstGeom>
          <a:noFill/>
        </p:spPr>
      </p:pic>
      <p:pic>
        <p:nvPicPr>
          <p:cNvPr id="27652" name="Picture 4" descr="http://www.anavicenteymas.com/wp-content/uploads/2011/07/aniseiconnia..png"/>
          <p:cNvPicPr>
            <a:picLocks noChangeAspect="1" noChangeArrowheads="1"/>
          </p:cNvPicPr>
          <p:nvPr/>
        </p:nvPicPr>
        <p:blipFill>
          <a:blip r:embed="rId4"/>
          <a:srcRect/>
          <a:stretch>
            <a:fillRect/>
          </a:stretch>
        </p:blipFill>
        <p:spPr bwMode="auto">
          <a:xfrm>
            <a:off x="6813189" y="4012895"/>
            <a:ext cx="2576945" cy="2229818"/>
          </a:xfrm>
          <a:prstGeom prst="rect">
            <a:avLst/>
          </a:prstGeom>
          <a:noFill/>
        </p:spPr>
      </p:pic>
      <p:sp>
        <p:nvSpPr>
          <p:cNvPr id="11" name="Titolo 5"/>
          <p:cNvSpPr txBox="1">
            <a:spLocks/>
          </p:cNvSpPr>
          <p:nvPr/>
        </p:nvSpPr>
        <p:spPr>
          <a:xfrm>
            <a:off x="5969976" y="1609115"/>
            <a:ext cx="4444757" cy="117241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lvl="0" algn="ctr">
              <a:spcBef>
                <a:spcPct val="0"/>
              </a:spcBef>
            </a:pPr>
            <a:r>
              <a:rPr lang="it-IT" sz="2400" dirty="0"/>
              <a:t>SVILUPPO E MANTENIMENTO </a:t>
            </a:r>
            <a:r>
              <a:rPr lang="it-IT" sz="2400" dirty="0" err="1"/>
              <a:t>DI</a:t>
            </a:r>
            <a:r>
              <a:rPr lang="it-IT" sz="2400" dirty="0"/>
              <a:t> UNA BINOCULARITA’ NORMALE</a:t>
            </a:r>
            <a:endParaRPr lang="it-IT" sz="2400" dirty="0">
              <a:solidFill>
                <a:schemeClr val="tx1"/>
              </a:solidFill>
              <a:latin typeface="+mj-lt"/>
              <a:ea typeface="+mj-ea"/>
              <a:cs typeface="+mj-cs"/>
            </a:endParaRPr>
          </a:p>
        </p:txBody>
      </p:sp>
      <p:sp>
        <p:nvSpPr>
          <p:cNvPr id="12" name="Titolo 5"/>
          <p:cNvSpPr txBox="1">
            <a:spLocks/>
          </p:cNvSpPr>
          <p:nvPr/>
        </p:nvSpPr>
        <p:spPr>
          <a:xfrm>
            <a:off x="6823363" y="3065381"/>
            <a:ext cx="2576945" cy="1028636"/>
          </a:xfrm>
          <a:prstGeom prst="rect">
            <a:avLst/>
          </a:prstGeom>
        </p:spPr>
        <p:txBody>
          <a:bodyPr vert="horz" lIns="91440" tIns="45720" rIns="91440" bIns="45720" rtlCol="0" anchor="ctr">
            <a:normAutofit fontScale="97500"/>
          </a:bodyPr>
          <a:lstStyle/>
          <a:p>
            <a:pPr lvl="0" algn="ctr">
              <a:spcBef>
                <a:spcPct val="0"/>
              </a:spcBef>
            </a:pPr>
            <a:r>
              <a:rPr lang="it-IT" sz="2400" dirty="0" err="1">
                <a:latin typeface="Avenir Book"/>
                <a:cs typeface="Avenir Book"/>
              </a:rPr>
              <a:t>Aniseiconia</a:t>
            </a:r>
            <a:endParaRPr lang="it-IT" sz="2800" dirty="0">
              <a:latin typeface="Avenir Book"/>
              <a:ea typeface="+mj-ea"/>
              <a:cs typeface="Avenir Book"/>
            </a:endParaRPr>
          </a:p>
        </p:txBody>
      </p:sp>
      <p:sp>
        <p:nvSpPr>
          <p:cNvPr id="13" name="Titolo 5"/>
          <p:cNvSpPr txBox="1">
            <a:spLocks/>
          </p:cNvSpPr>
          <p:nvPr/>
        </p:nvSpPr>
        <p:spPr>
          <a:xfrm>
            <a:off x="896472" y="3065381"/>
            <a:ext cx="3047999" cy="1028636"/>
          </a:xfrm>
          <a:prstGeom prst="rect">
            <a:avLst/>
          </a:prstGeom>
        </p:spPr>
        <p:txBody>
          <a:bodyPr vert="horz" lIns="91440" tIns="45720" rIns="91440" bIns="45720" rtlCol="0" anchor="ctr">
            <a:normAutofit fontScale="97500"/>
          </a:bodyPr>
          <a:lstStyle>
            <a:defPPr>
              <a:defRPr lang="it-IT"/>
            </a:defPPr>
            <a:lvl1pPr lvl="0">
              <a:spcBef>
                <a:spcPct val="0"/>
              </a:spcBef>
              <a:defRPr sz="2900">
                <a:latin typeface="Avenir Book"/>
                <a:cs typeface="Avenir Book"/>
              </a:defRPr>
            </a:lvl1pPr>
          </a:lstStyle>
          <a:p>
            <a:pPr algn="ctr"/>
            <a:r>
              <a:rPr lang="it-IT" sz="2400" dirty="0" err="1"/>
              <a:t>Anisometropia</a:t>
            </a:r>
            <a:endParaRPr lang="it-IT" sz="2400" dirty="0"/>
          </a:p>
        </p:txBody>
      </p:sp>
      <p:sp>
        <p:nvSpPr>
          <p:cNvPr id="15" name="Titolo 5"/>
          <p:cNvSpPr txBox="1">
            <a:spLocks/>
          </p:cNvSpPr>
          <p:nvPr/>
        </p:nvSpPr>
        <p:spPr>
          <a:xfrm>
            <a:off x="2761989" y="5454613"/>
            <a:ext cx="3699713" cy="899745"/>
          </a:xfrm>
          <a:prstGeom prst="rect">
            <a:avLst/>
          </a:prstGeom>
        </p:spPr>
        <p:txBody>
          <a:bodyPr vert="horz" lIns="91440" tIns="45720" rIns="91440" bIns="45720" rtlCol="0" anchor="ctr">
            <a:noAutofit/>
          </a:bodyPr>
          <a:lstStyle/>
          <a:p>
            <a:pPr lvl="0" algn="ctr">
              <a:spcBef>
                <a:spcPct val="0"/>
              </a:spcBef>
            </a:pPr>
            <a:endParaRPr lang="it-IT"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mj-ea"/>
              <a:cs typeface="+mj-cs"/>
            </a:endParaRPr>
          </a:p>
        </p:txBody>
      </p:sp>
      <p:sp>
        <p:nvSpPr>
          <p:cNvPr id="16" name="Freccia bidirezionale orizzontale 15"/>
          <p:cNvSpPr/>
          <p:nvPr/>
        </p:nvSpPr>
        <p:spPr>
          <a:xfrm>
            <a:off x="4494472" y="2005877"/>
            <a:ext cx="1158585" cy="51831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1908434" y="436138"/>
            <a:ext cx="6985662" cy="646331"/>
          </a:xfrm>
          <a:prstGeom prst="rect">
            <a:avLst/>
          </a:prstGeom>
          <a:noFill/>
        </p:spPr>
        <p:txBody>
          <a:bodyPr wrap="square" rtlCol="0">
            <a:spAutoFit/>
          </a:bodyPr>
          <a:lstStyle/>
          <a:p>
            <a:r>
              <a:rPr lang="it-IT" sz="3600" dirty="0" smtClean="0">
                <a:solidFill>
                  <a:schemeClr val="accent5"/>
                </a:solidFill>
                <a:latin typeface="Century Gothic"/>
                <a:cs typeface="Century Gothic"/>
              </a:rPr>
              <a:t>ANISOMETROPIE CONGENITE</a:t>
            </a:r>
            <a:endParaRPr lang="it-IT" sz="3600" i="1" dirty="0">
              <a:solidFill>
                <a:schemeClr val="accent5"/>
              </a:solidFill>
              <a:latin typeface="Baskerville SemiBold"/>
              <a:cs typeface="Baskerville SemiBold"/>
            </a:endParaRPr>
          </a:p>
        </p:txBody>
      </p:sp>
    </p:spTree>
    <p:extLst>
      <p:ext uri="{BB962C8B-B14F-4D97-AF65-F5344CB8AC3E}">
        <p14:creationId xmlns:p14="http://schemas.microsoft.com/office/powerpoint/2010/main" val="1612071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860612" y="663388"/>
            <a:ext cx="2886635" cy="860612"/>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it-IT" sz="3600" dirty="0"/>
              <a:t>REFRAZIONE</a:t>
            </a:r>
            <a:endParaRPr lang="it-IT" sz="3200" dirty="0"/>
          </a:p>
        </p:txBody>
      </p:sp>
      <p:sp>
        <p:nvSpPr>
          <p:cNvPr id="7" name="Sottotitolo 6"/>
          <p:cNvSpPr>
            <a:spLocks noGrp="1"/>
          </p:cNvSpPr>
          <p:nvPr>
            <p:ph type="subTitle" idx="1"/>
          </p:nvPr>
        </p:nvSpPr>
        <p:spPr>
          <a:xfrm>
            <a:off x="5758295" y="5444836"/>
            <a:ext cx="3135801" cy="2668708"/>
          </a:xfrm>
        </p:spPr>
        <p:txBody>
          <a:bodyPr>
            <a:normAutofit/>
          </a:bodyPr>
          <a:lstStyle/>
          <a:p>
            <a:pPr algn="l"/>
            <a:endParaRPr lang="it-IT" dirty="0" smtClean="0"/>
          </a:p>
          <a:p>
            <a:pPr algn="l"/>
            <a:endParaRPr lang="it-IT" dirty="0" smtClean="0"/>
          </a:p>
          <a:p>
            <a:pPr algn="l"/>
            <a:endParaRPr lang="it-IT" dirty="0"/>
          </a:p>
        </p:txBody>
      </p:sp>
      <p:pic>
        <p:nvPicPr>
          <p:cNvPr id="27654" name="Picture 6" descr="http://www.amedeolucente.it/images/cataratta5.JPG"/>
          <p:cNvPicPr>
            <a:picLocks noChangeAspect="1" noChangeArrowheads="1"/>
          </p:cNvPicPr>
          <p:nvPr/>
        </p:nvPicPr>
        <p:blipFill>
          <a:blip r:embed="rId3"/>
          <a:srcRect/>
          <a:stretch>
            <a:fillRect/>
          </a:stretch>
        </p:blipFill>
        <p:spPr bwMode="auto">
          <a:xfrm>
            <a:off x="3479423" y="2792369"/>
            <a:ext cx="3387786" cy="2036036"/>
          </a:xfrm>
          <a:prstGeom prst="rect">
            <a:avLst/>
          </a:prstGeom>
          <a:noFill/>
        </p:spPr>
      </p:pic>
      <p:sp>
        <p:nvSpPr>
          <p:cNvPr id="11" name="Titolo 5"/>
          <p:cNvSpPr txBox="1">
            <a:spLocks/>
          </p:cNvSpPr>
          <p:nvPr/>
        </p:nvSpPr>
        <p:spPr>
          <a:xfrm>
            <a:off x="5969976" y="505983"/>
            <a:ext cx="4895247" cy="1448324"/>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lvl="0" algn="ctr">
              <a:spcBef>
                <a:spcPct val="0"/>
              </a:spcBef>
            </a:pPr>
            <a:r>
              <a:rPr lang="it-IT" sz="3600" dirty="0"/>
              <a:t>ACCOMODAZIONE CONVERGENZA </a:t>
            </a:r>
          </a:p>
          <a:p>
            <a:pPr lvl="0" algn="ctr">
              <a:spcBef>
                <a:spcPct val="0"/>
              </a:spcBef>
            </a:pPr>
            <a:endParaRPr lang="it-IT" sz="2400" dirty="0">
              <a:solidFill>
                <a:schemeClr val="tx1"/>
              </a:solidFill>
              <a:latin typeface="+mj-lt"/>
              <a:ea typeface="+mj-ea"/>
              <a:cs typeface="+mj-cs"/>
            </a:endParaRPr>
          </a:p>
        </p:txBody>
      </p:sp>
      <p:sp>
        <p:nvSpPr>
          <p:cNvPr id="12" name="Titolo 5"/>
          <p:cNvSpPr txBox="1">
            <a:spLocks/>
          </p:cNvSpPr>
          <p:nvPr/>
        </p:nvSpPr>
        <p:spPr>
          <a:xfrm>
            <a:off x="5969976" y="2959557"/>
            <a:ext cx="2924120" cy="663199"/>
          </a:xfrm>
          <a:prstGeom prst="rect">
            <a:avLst/>
          </a:prstGeom>
        </p:spPr>
        <p:txBody>
          <a:bodyPr vert="horz" lIns="91440" tIns="45720" rIns="91440" bIns="45720" rtlCol="0" anchor="ctr">
            <a:normAutofit fontScale="97500"/>
          </a:bodyPr>
          <a:lstStyle/>
          <a:p>
            <a:pPr lvl="0" algn="ctr">
              <a:spcBef>
                <a:spcPct val="0"/>
              </a:spcBef>
            </a:pPr>
            <a:endParaRPr lang="it-IT" sz="2800" dirty="0">
              <a:latin typeface="Avenir Book"/>
              <a:ea typeface="+mj-ea"/>
              <a:cs typeface="Avenir Book"/>
            </a:endParaRPr>
          </a:p>
        </p:txBody>
      </p:sp>
      <p:sp>
        <p:nvSpPr>
          <p:cNvPr id="13" name="Titolo 5"/>
          <p:cNvSpPr txBox="1">
            <a:spLocks/>
          </p:cNvSpPr>
          <p:nvPr/>
        </p:nvSpPr>
        <p:spPr>
          <a:xfrm>
            <a:off x="3479423" y="3538999"/>
            <a:ext cx="2384712" cy="663198"/>
          </a:xfrm>
          <a:prstGeom prst="rect">
            <a:avLst/>
          </a:prstGeom>
        </p:spPr>
        <p:txBody>
          <a:bodyPr vert="horz" lIns="91440" tIns="45720" rIns="91440" bIns="45720" rtlCol="0" anchor="ctr">
            <a:normAutofit fontScale="97500"/>
          </a:bodyPr>
          <a:lstStyle>
            <a:defPPr>
              <a:defRPr lang="it-IT"/>
            </a:defPPr>
            <a:lvl1pPr lvl="0">
              <a:spcBef>
                <a:spcPct val="0"/>
              </a:spcBef>
              <a:defRPr sz="2900">
                <a:latin typeface="Avenir Book"/>
                <a:cs typeface="Avenir Book"/>
              </a:defRPr>
            </a:lvl1pPr>
          </a:lstStyle>
          <a:p>
            <a:pPr algn="ctr"/>
            <a:endParaRPr lang="it-IT" sz="2400" dirty="0"/>
          </a:p>
        </p:txBody>
      </p:sp>
      <p:sp>
        <p:nvSpPr>
          <p:cNvPr id="15" name="Titolo 5"/>
          <p:cNvSpPr txBox="1">
            <a:spLocks/>
          </p:cNvSpPr>
          <p:nvPr/>
        </p:nvSpPr>
        <p:spPr>
          <a:xfrm>
            <a:off x="2761989" y="5454613"/>
            <a:ext cx="3699713" cy="899745"/>
          </a:xfrm>
          <a:prstGeom prst="rect">
            <a:avLst/>
          </a:prstGeom>
        </p:spPr>
        <p:txBody>
          <a:bodyPr vert="horz" lIns="91440" tIns="45720" rIns="91440" bIns="45720" rtlCol="0" anchor="ctr">
            <a:noAutofit/>
          </a:bodyPr>
          <a:lstStyle/>
          <a:p>
            <a:pPr lvl="0" algn="ctr">
              <a:spcBef>
                <a:spcPct val="0"/>
              </a:spcBef>
            </a:pPr>
            <a:endParaRPr lang="it-IT"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mj-ea"/>
              <a:cs typeface="+mj-cs"/>
            </a:endParaRPr>
          </a:p>
        </p:txBody>
      </p:sp>
      <p:sp>
        <p:nvSpPr>
          <p:cNvPr id="16" name="Freccia bidirezionale orizzontale 15"/>
          <p:cNvSpPr/>
          <p:nvPr/>
        </p:nvSpPr>
        <p:spPr>
          <a:xfrm>
            <a:off x="4183861" y="878159"/>
            <a:ext cx="1158585" cy="51831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5605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p:cNvSpPr>
            <a:spLocks noGrp="1"/>
          </p:cNvSpPr>
          <p:nvPr>
            <p:ph type="subTitle" idx="1"/>
          </p:nvPr>
        </p:nvSpPr>
        <p:spPr>
          <a:xfrm>
            <a:off x="842682" y="2689412"/>
            <a:ext cx="4679577" cy="2241176"/>
          </a:xfrm>
        </p:spPr>
        <p:txBody>
          <a:bodyPr>
            <a:normAutofit/>
          </a:bodyPr>
          <a:lstStyle/>
          <a:p>
            <a:pPr algn="l"/>
            <a:r>
              <a:rPr lang="it-IT" sz="3200" b="1" dirty="0">
                <a:solidFill>
                  <a:srgbClr val="FF0000"/>
                </a:solidFill>
                <a:latin typeface="Avenir Medium"/>
                <a:cs typeface="Avenir Medium"/>
              </a:rPr>
              <a:t>- Ipermetropia</a:t>
            </a:r>
          </a:p>
          <a:p>
            <a:pPr algn="l"/>
            <a:r>
              <a:rPr lang="it-IT" sz="3200" b="1" dirty="0">
                <a:solidFill>
                  <a:schemeClr val="tx1"/>
                </a:solidFill>
                <a:latin typeface="Avenir Medium"/>
                <a:cs typeface="Avenir Medium"/>
              </a:rPr>
              <a:t>- Miopia</a:t>
            </a:r>
          </a:p>
          <a:p>
            <a:pPr algn="l"/>
            <a:r>
              <a:rPr lang="it-IT" sz="3200" b="1" dirty="0">
                <a:solidFill>
                  <a:schemeClr val="accent4">
                    <a:lumMod val="75000"/>
                  </a:schemeClr>
                </a:solidFill>
                <a:latin typeface="Avenir Medium"/>
                <a:cs typeface="Avenir Medium"/>
              </a:rPr>
              <a:t>- Astigmatismo</a:t>
            </a:r>
          </a:p>
        </p:txBody>
      </p:sp>
      <p:pic>
        <p:nvPicPr>
          <p:cNvPr id="8" name="Picture 2" descr="http://www.blogmamma.it/wp-content/uploads/2009/07/bambini-occhiali.jpg"/>
          <p:cNvPicPr>
            <a:picLocks noChangeAspect="1" noChangeArrowheads="1"/>
          </p:cNvPicPr>
          <p:nvPr/>
        </p:nvPicPr>
        <p:blipFill>
          <a:blip r:embed="rId3" cstate="print"/>
          <a:srcRect/>
          <a:stretch>
            <a:fillRect/>
          </a:stretch>
        </p:blipFill>
        <p:spPr bwMode="auto">
          <a:xfrm>
            <a:off x="7249392" y="1548857"/>
            <a:ext cx="4094018" cy="3096491"/>
          </a:xfrm>
          <a:prstGeom prst="rect">
            <a:avLst/>
          </a:prstGeom>
          <a:noFill/>
        </p:spPr>
      </p:pic>
      <p:sp>
        <p:nvSpPr>
          <p:cNvPr id="9" name="Titolo 3"/>
          <p:cNvSpPr txBox="1">
            <a:spLocks/>
          </p:cNvSpPr>
          <p:nvPr/>
        </p:nvSpPr>
        <p:spPr>
          <a:xfrm>
            <a:off x="340660" y="0"/>
            <a:ext cx="5593975" cy="188258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DIFETTI VISIVI IN ETA’EVOLUTIVA</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327644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659876" y="1805748"/>
            <a:ext cx="8927184" cy="2822813"/>
          </a:xfrm>
        </p:spPr>
        <p:txBody>
          <a:bodyPr>
            <a:noAutofit/>
          </a:bodyPr>
          <a:lstStyle/>
          <a:p>
            <a:r>
              <a:rPr lang="it-IT" sz="2400" dirty="0"/>
              <a:t> </a:t>
            </a:r>
            <a:r>
              <a:rPr lang="it-IT" sz="2800" b="1" i="1" dirty="0">
                <a:latin typeface="Calibri" pitchFamily="34" charset="0"/>
                <a:cs typeface="Cochin"/>
              </a:rPr>
              <a:t>Simmetriche</a:t>
            </a:r>
            <a:r>
              <a:rPr lang="it-IT" sz="2800" b="1" dirty="0">
                <a:latin typeface="Calibri" pitchFamily="34" charset="0"/>
                <a:cs typeface="Cochin"/>
              </a:rPr>
              <a:t>: </a:t>
            </a:r>
            <a:r>
              <a:rPr lang="it-IT" sz="2800" dirty="0">
                <a:solidFill>
                  <a:schemeClr val="tx1"/>
                </a:solidFill>
                <a:latin typeface="Calibri" pitchFamily="34" charset="0"/>
                <a:cs typeface="Cochin"/>
              </a:rPr>
              <a:t>non danno problemi alla visione binoculare</a:t>
            </a:r>
          </a:p>
          <a:p>
            <a:pPr marL="0" indent="0">
              <a:buNone/>
            </a:pPr>
            <a:endParaRPr lang="it-IT" sz="2800" dirty="0">
              <a:solidFill>
                <a:schemeClr val="tx1"/>
              </a:solidFill>
              <a:latin typeface="Calibri" pitchFamily="34" charset="0"/>
              <a:cs typeface="Cochin"/>
            </a:endParaRPr>
          </a:p>
          <a:p>
            <a:r>
              <a:rPr lang="it-IT" sz="2800" b="1" i="1" dirty="0">
                <a:solidFill>
                  <a:schemeClr val="tx1"/>
                </a:solidFill>
                <a:latin typeface="Calibri" pitchFamily="34" charset="0"/>
                <a:cs typeface="Cochin"/>
              </a:rPr>
              <a:t>Asimmetriche:</a:t>
            </a:r>
            <a:r>
              <a:rPr lang="it-IT" sz="2800" dirty="0">
                <a:solidFill>
                  <a:schemeClr val="tx1"/>
                </a:solidFill>
                <a:latin typeface="Calibri" pitchFamily="34" charset="0"/>
                <a:cs typeface="Cochin"/>
              </a:rPr>
              <a:t> con presenza di rivalità retinica patologica che invece creano  problemi alla visione binoculare scatenando spesso esotropie </a:t>
            </a:r>
            <a:r>
              <a:rPr lang="it-IT" sz="2800" dirty="0" err="1">
                <a:solidFill>
                  <a:schemeClr val="tx1"/>
                </a:solidFill>
                <a:latin typeface="Calibri" pitchFamily="34" charset="0"/>
                <a:cs typeface="Cochin"/>
              </a:rPr>
              <a:t>accomodative</a:t>
            </a:r>
            <a:r>
              <a:rPr lang="it-IT" sz="2800" dirty="0">
                <a:solidFill>
                  <a:schemeClr val="tx1"/>
                </a:solidFill>
                <a:latin typeface="Calibri" pitchFamily="34" charset="0"/>
                <a:cs typeface="Cochin"/>
              </a:rPr>
              <a:t> in età prescolare.</a:t>
            </a:r>
          </a:p>
          <a:p>
            <a:endParaRPr lang="it-IT" sz="2200" dirty="0"/>
          </a:p>
          <a:p>
            <a:endParaRPr lang="it-IT" sz="2200" dirty="0"/>
          </a:p>
        </p:txBody>
      </p:sp>
      <p:pic>
        <p:nvPicPr>
          <p:cNvPr id="23554" name="Picture 2" descr="https://encrypted-tbn3.gstatic.com/images?q=tbn:ANd9GcTPG2BGE4COFL33At2vMMK71o7Lziz1zXFqJhULw-x4rSjHRQG2"/>
          <p:cNvPicPr>
            <a:picLocks noChangeAspect="1" noChangeArrowheads="1"/>
          </p:cNvPicPr>
          <p:nvPr/>
        </p:nvPicPr>
        <p:blipFill>
          <a:blip r:embed="rId2"/>
          <a:srcRect/>
          <a:stretch>
            <a:fillRect/>
          </a:stretch>
        </p:blipFill>
        <p:spPr bwMode="auto">
          <a:xfrm>
            <a:off x="1981200" y="4986779"/>
            <a:ext cx="3182426" cy="1441161"/>
          </a:xfrm>
          <a:prstGeom prst="rect">
            <a:avLst/>
          </a:prstGeom>
          <a:noFill/>
        </p:spPr>
      </p:pic>
      <p:pic>
        <p:nvPicPr>
          <p:cNvPr id="23556" name="Picture 4" descr="http://www.giarre.com/guida/wp-content/uploads/2012/01/compensazione-miopia.jpg"/>
          <p:cNvPicPr>
            <a:picLocks noChangeAspect="1" noChangeArrowheads="1"/>
          </p:cNvPicPr>
          <p:nvPr/>
        </p:nvPicPr>
        <p:blipFill>
          <a:blip r:embed="rId3"/>
          <a:srcRect r="53455" b="51573"/>
          <a:stretch>
            <a:fillRect/>
          </a:stretch>
        </p:blipFill>
        <p:spPr bwMode="auto">
          <a:xfrm>
            <a:off x="9992388" y="412377"/>
            <a:ext cx="1330037" cy="1393371"/>
          </a:xfrm>
          <a:prstGeom prst="rect">
            <a:avLst/>
          </a:prstGeom>
          <a:noFill/>
          <a:ln>
            <a:noFill/>
          </a:ln>
        </p:spPr>
      </p:pic>
      <p:sp>
        <p:nvSpPr>
          <p:cNvPr id="9" name="Titolo 5"/>
          <p:cNvSpPr txBox="1">
            <a:spLocks/>
          </p:cNvSpPr>
          <p:nvPr/>
        </p:nvSpPr>
        <p:spPr>
          <a:xfrm>
            <a:off x="136965" y="0"/>
            <a:ext cx="5145741" cy="18108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b="1" dirty="0">
                <a:ln w="11430"/>
                <a:solidFill>
                  <a:schemeClr val="accent5"/>
                </a:solidFill>
                <a:effectLst>
                  <a:outerShdw blurRad="50800" dist="39000" dir="5460000" algn="tl">
                    <a:srgbClr val="000000">
                      <a:alpha val="38000"/>
                    </a:srgbClr>
                  </a:outerShdw>
                </a:effectLst>
                <a:latin typeface="Arial" pitchFamily="34" charset="0"/>
              </a:rPr>
              <a:t>IPERMETROPIA</a:t>
            </a:r>
          </a:p>
        </p:txBody>
      </p:sp>
    </p:spTree>
    <p:extLst>
      <p:ext uri="{BB962C8B-B14F-4D97-AF65-F5344CB8AC3E}">
        <p14:creationId xmlns:p14="http://schemas.microsoft.com/office/powerpoint/2010/main" val="6883478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609601" y="2166038"/>
            <a:ext cx="8025352" cy="1150904"/>
          </a:xfrm>
        </p:spPr>
        <p:txBody>
          <a:bodyPr>
            <a:normAutofit/>
          </a:bodyPr>
          <a:lstStyle/>
          <a:p>
            <a:pPr marL="0" indent="0">
              <a:buNone/>
            </a:pPr>
            <a:r>
              <a:rPr lang="it-IT" sz="3200" b="1" i="1" dirty="0">
                <a:latin typeface="Cochin"/>
                <a:cs typeface="Cochin"/>
              </a:rPr>
              <a:t>Non danno grossi </a:t>
            </a:r>
            <a:r>
              <a:rPr lang="it-IT" sz="3200" b="1" i="1" dirty="0" smtClean="0">
                <a:latin typeface="Cochin"/>
                <a:cs typeface="Cochin"/>
              </a:rPr>
              <a:t>problemi soprattutto  </a:t>
            </a:r>
            <a:r>
              <a:rPr lang="it-IT" sz="3200" b="1" i="1" dirty="0">
                <a:latin typeface="Cochin"/>
                <a:cs typeface="Cochin"/>
              </a:rPr>
              <a:t>se sono bilaterali</a:t>
            </a:r>
          </a:p>
          <a:p>
            <a:pPr>
              <a:buNone/>
            </a:pPr>
            <a:endParaRPr lang="it-IT" sz="2800" b="1" i="1" dirty="0">
              <a:latin typeface="Cochin"/>
              <a:cs typeface="Cochin"/>
            </a:endParaRPr>
          </a:p>
          <a:p>
            <a:pPr>
              <a:buNone/>
            </a:pPr>
            <a:endParaRPr lang="it-IT" sz="2800" b="1" i="1" dirty="0">
              <a:latin typeface="Cochin"/>
              <a:cs typeface="Cochin"/>
            </a:endParaRPr>
          </a:p>
          <a:p>
            <a:endParaRPr lang="it-IT" sz="2800" b="1" i="1" dirty="0">
              <a:latin typeface="Cochin"/>
              <a:cs typeface="Cochin"/>
            </a:endParaRPr>
          </a:p>
        </p:txBody>
      </p:sp>
      <p:pic>
        <p:nvPicPr>
          <p:cNvPr id="21506" name="Picture 2" descr="https://encrypted-tbn2.gstatic.com/images?q=tbn:ANd9GcTmATN6Lr1nJMXcd_QyEhnhBWqWGSa9n1HfLvf1JTF_ZcMVZFg4"/>
          <p:cNvPicPr>
            <a:picLocks noChangeAspect="1" noChangeArrowheads="1"/>
          </p:cNvPicPr>
          <p:nvPr/>
        </p:nvPicPr>
        <p:blipFill>
          <a:blip r:embed="rId2"/>
          <a:srcRect/>
          <a:stretch>
            <a:fillRect/>
          </a:stretch>
        </p:blipFill>
        <p:spPr bwMode="auto">
          <a:xfrm>
            <a:off x="609600" y="3833473"/>
            <a:ext cx="2781300" cy="1638300"/>
          </a:xfrm>
          <a:prstGeom prst="rect">
            <a:avLst/>
          </a:prstGeom>
          <a:noFill/>
        </p:spPr>
      </p:pic>
      <p:pic>
        <p:nvPicPr>
          <p:cNvPr id="9" name="Picture 4" descr="http://www.giarre.com/guida/wp-content/uploads/2012/01/compensazione-miopia.jpg"/>
          <p:cNvPicPr>
            <a:picLocks noChangeAspect="1" noChangeArrowheads="1"/>
          </p:cNvPicPr>
          <p:nvPr/>
        </p:nvPicPr>
        <p:blipFill>
          <a:blip r:embed="rId3"/>
          <a:srcRect l="50266" b="53455"/>
          <a:stretch>
            <a:fillRect/>
          </a:stretch>
        </p:blipFill>
        <p:spPr bwMode="auto">
          <a:xfrm>
            <a:off x="9537438" y="521440"/>
            <a:ext cx="1757268" cy="1644597"/>
          </a:xfrm>
          <a:prstGeom prst="rect">
            <a:avLst/>
          </a:prstGeom>
          <a:noFill/>
          <a:ln>
            <a:noFill/>
          </a:ln>
        </p:spPr>
      </p:pic>
      <p:sp>
        <p:nvSpPr>
          <p:cNvPr id="11" name="Titolo 3"/>
          <p:cNvSpPr>
            <a:spLocks noGrp="1"/>
          </p:cNvSpPr>
          <p:nvPr>
            <p:ph type="title"/>
          </p:nvPr>
        </p:nvSpPr>
        <p:spPr>
          <a:xfrm>
            <a:off x="609600" y="430307"/>
            <a:ext cx="3621741" cy="1219200"/>
          </a:xfrm>
        </p:spPr>
        <p:txBody>
          <a:bodyPr>
            <a:normAutofit/>
          </a:bodyPr>
          <a:lstStyle/>
          <a:p>
            <a:r>
              <a:rPr lang="it-IT" sz="4800" b="1" dirty="0" smtClean="0">
                <a:ln w="17780" cmpd="sng">
                  <a:solidFill>
                    <a:srgbClr val="FFFFFF"/>
                  </a:solidFill>
                  <a:prstDash val="solid"/>
                  <a:miter lim="800000"/>
                </a:ln>
                <a:solidFill>
                  <a:schemeClr val="accent5"/>
                </a:solidFill>
                <a:effectLst>
                  <a:outerShdw blurRad="50800" algn="tl" rotWithShape="0">
                    <a:srgbClr val="000000"/>
                  </a:outerShdw>
                </a:effectLst>
              </a:rPr>
              <a:t> </a:t>
            </a:r>
            <a:endParaRPr lang="it-IT" sz="4800" b="1" dirty="0">
              <a:ln w="17780" cmpd="sng">
                <a:solidFill>
                  <a:srgbClr val="FFFFFF"/>
                </a:solidFill>
                <a:prstDash val="solid"/>
                <a:miter lim="800000"/>
              </a:ln>
              <a:solidFill>
                <a:schemeClr val="accent5"/>
              </a:solidFill>
              <a:effectLst>
                <a:outerShdw blurRad="50800" algn="tl" rotWithShape="0">
                  <a:srgbClr val="000000"/>
                </a:outerShdw>
              </a:effectLst>
            </a:endParaRPr>
          </a:p>
        </p:txBody>
      </p:sp>
      <p:sp>
        <p:nvSpPr>
          <p:cNvPr id="8" name="Titolo 3"/>
          <p:cNvSpPr txBox="1">
            <a:spLocks/>
          </p:cNvSpPr>
          <p:nvPr/>
        </p:nvSpPr>
        <p:spPr>
          <a:xfrm>
            <a:off x="340659" y="466165"/>
            <a:ext cx="3729317" cy="8426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mIOPIE</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708453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0659" y="466165"/>
            <a:ext cx="3729317" cy="842682"/>
          </a:xfrm>
        </p:spPr>
        <p:txBody>
          <a:bodyPr/>
          <a:lstStyle/>
          <a:p>
            <a:r>
              <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stigmatismo</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Segnaposto contenuto 4"/>
          <p:cNvSpPr>
            <a:spLocks noGrp="1"/>
          </p:cNvSpPr>
          <p:nvPr>
            <p:ph idx="1"/>
          </p:nvPr>
        </p:nvSpPr>
        <p:spPr>
          <a:xfrm>
            <a:off x="502023" y="1308847"/>
            <a:ext cx="8905927" cy="2438400"/>
          </a:xfrm>
        </p:spPr>
        <p:txBody>
          <a:bodyPr>
            <a:normAutofit/>
          </a:bodyPr>
          <a:lstStyle/>
          <a:p>
            <a:pPr>
              <a:buNone/>
            </a:pPr>
            <a:r>
              <a:rPr lang="it-IT" sz="3200" b="1" i="1" dirty="0">
                <a:latin typeface="Cochin"/>
                <a:cs typeface="Cochin"/>
              </a:rPr>
              <a:t>Le asimmetrie astigmatiche sono quelle che danno maggiori problemi alla visione binoculare</a:t>
            </a:r>
          </a:p>
          <a:p>
            <a:pPr marL="0" indent="0">
              <a:buNone/>
            </a:pPr>
            <a:endParaRPr lang="it-IT" sz="1900" i="1" dirty="0"/>
          </a:p>
          <a:p>
            <a:pPr marL="0" indent="0">
              <a:buNone/>
            </a:pPr>
            <a:r>
              <a:rPr lang="it-IT" sz="1900" i="1" dirty="0"/>
              <a:t>David </a:t>
            </a:r>
            <a:r>
              <a:rPr lang="it-IT" sz="1900" i="1" dirty="0" err="1"/>
              <a:t>Hubel</a:t>
            </a:r>
            <a:r>
              <a:rPr lang="it-IT" sz="1900" i="1" dirty="0"/>
              <a:t>, </a:t>
            </a:r>
            <a:r>
              <a:rPr lang="it-IT" sz="1900" i="1" dirty="0" err="1"/>
              <a:t>Torsten</a:t>
            </a:r>
            <a:r>
              <a:rPr lang="it-IT" sz="1900" i="1" dirty="0"/>
              <a:t> </a:t>
            </a:r>
            <a:r>
              <a:rPr lang="it-IT" sz="1900" i="1" dirty="0" err="1"/>
              <a:t>Wiesel</a:t>
            </a:r>
            <a:r>
              <a:rPr lang="it-IT" sz="1900" i="1" dirty="0"/>
              <a:t>: Lavori sulla dominanza oculare</a:t>
            </a:r>
          </a:p>
          <a:p>
            <a:pPr>
              <a:buNone/>
            </a:pPr>
            <a:endParaRPr lang="it-IT" dirty="0"/>
          </a:p>
        </p:txBody>
      </p:sp>
      <p:pic>
        <p:nvPicPr>
          <p:cNvPr id="20482" name="Picture 2" descr="http://www.giarre.com/guida/wp-content/uploads/2012/01/compensazione-miopia.jpg"/>
          <p:cNvPicPr>
            <a:picLocks noChangeAspect="1" noChangeArrowheads="1"/>
          </p:cNvPicPr>
          <p:nvPr/>
        </p:nvPicPr>
        <p:blipFill>
          <a:blip r:embed="rId2"/>
          <a:srcRect t="44364" r="50000"/>
          <a:stretch>
            <a:fillRect/>
          </a:stretch>
        </p:blipFill>
        <p:spPr bwMode="auto">
          <a:xfrm>
            <a:off x="10210800" y="439882"/>
            <a:ext cx="1428750" cy="1589809"/>
          </a:xfrm>
          <a:prstGeom prst="rect">
            <a:avLst/>
          </a:prstGeom>
          <a:noFill/>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341" y="3567504"/>
            <a:ext cx="3980330" cy="265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24" y="3890681"/>
            <a:ext cx="4231341" cy="255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4194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37165" y="415636"/>
            <a:ext cx="5278581" cy="1015663"/>
          </a:xfrm>
          <a:prstGeom prst="rect">
            <a:avLst/>
          </a:prstGeom>
          <a:noFill/>
        </p:spPr>
        <p:txBody>
          <a:bodyPr wrap="square" rtlCol="0">
            <a:spAutoFit/>
          </a:bodyPr>
          <a:lstStyle/>
          <a:p>
            <a:endParaRPr lang="it-IT" sz="3000" i="1" dirty="0">
              <a:solidFill>
                <a:schemeClr val="accent6">
                  <a:lumMod val="75000"/>
                </a:schemeClr>
              </a:solidFill>
              <a:latin typeface="Baskerville SemiBold"/>
              <a:cs typeface="Baskerville SemiBold"/>
            </a:endParaRPr>
          </a:p>
          <a:p>
            <a:endParaRPr lang="it-IT" sz="3000" dirty="0"/>
          </a:p>
        </p:txBody>
      </p:sp>
      <p:sp>
        <p:nvSpPr>
          <p:cNvPr id="5" name="Segnaposto contenuto 4"/>
          <p:cNvSpPr>
            <a:spLocks noGrp="1"/>
          </p:cNvSpPr>
          <p:nvPr>
            <p:ph idx="1"/>
          </p:nvPr>
        </p:nvSpPr>
        <p:spPr>
          <a:xfrm>
            <a:off x="2578763" y="3692550"/>
            <a:ext cx="4555107" cy="1398199"/>
          </a:xfrm>
        </p:spPr>
        <p:style>
          <a:lnRef idx="3">
            <a:schemeClr val="lt1"/>
          </a:lnRef>
          <a:fillRef idx="1">
            <a:schemeClr val="accent5"/>
          </a:fillRef>
          <a:effectRef idx="1">
            <a:schemeClr val="accent5"/>
          </a:effectRef>
          <a:fontRef idx="minor">
            <a:schemeClr val="lt1"/>
          </a:fontRef>
        </p:style>
        <p:txBody>
          <a:bodyPr>
            <a:noAutofit/>
          </a:bodyPr>
          <a:lstStyle/>
          <a:p>
            <a:pPr algn="ctr">
              <a:buNone/>
            </a:pPr>
            <a:r>
              <a:rPr lang="it-IT" sz="4000" dirty="0">
                <a:latin typeface="Abadi MT Condensed Extra Bold"/>
                <a:cs typeface="Abadi MT Condensed Extra Bold"/>
              </a:rPr>
              <a:t>DIAGNOSI  PRECOCE!!!!!</a:t>
            </a:r>
          </a:p>
          <a:p>
            <a:pPr algn="ctr">
              <a:buNone/>
            </a:pPr>
            <a:endParaRPr lang="it-IT" sz="4000" dirty="0">
              <a:latin typeface="Abadi MT Condensed Extra Bold"/>
              <a:cs typeface="Abadi MT Condensed Extra Bold"/>
            </a:endParaRPr>
          </a:p>
          <a:p>
            <a:pPr algn="ctr"/>
            <a:endParaRPr lang="it-IT" sz="4000" dirty="0">
              <a:latin typeface="Abadi MT Condensed Extra Bold"/>
              <a:cs typeface="Abadi MT Condensed Extra Bold"/>
            </a:endParaRPr>
          </a:p>
        </p:txBody>
      </p:sp>
      <p:sp>
        <p:nvSpPr>
          <p:cNvPr id="6" name="CasellaDiTesto 5"/>
          <p:cNvSpPr txBox="1"/>
          <p:nvPr/>
        </p:nvSpPr>
        <p:spPr>
          <a:xfrm>
            <a:off x="3173505" y="699247"/>
            <a:ext cx="3083859"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it-IT" sz="3200" dirty="0">
                <a:latin typeface="Avenir Light"/>
                <a:cs typeface="Avenir Light"/>
              </a:rPr>
              <a:t>Unica Forma di Prevenzione</a:t>
            </a:r>
          </a:p>
        </p:txBody>
      </p:sp>
      <p:sp>
        <p:nvSpPr>
          <p:cNvPr id="7" name="Freccia giù 6"/>
          <p:cNvSpPr/>
          <p:nvPr/>
        </p:nvSpPr>
        <p:spPr>
          <a:xfrm>
            <a:off x="4271909" y="2260032"/>
            <a:ext cx="890495" cy="948951"/>
          </a:xfrm>
          <a:prstGeom prst="downArrow">
            <a:avLst/>
          </a:prstGeom>
          <a:solidFill>
            <a:schemeClr val="accent5">
              <a:lumMod val="60000"/>
              <a:lumOff val="40000"/>
            </a:schemeClr>
          </a:solidFill>
          <a:effectLst>
            <a:outerShdw blurRad="40000" dist="23000" dir="5400000" rotWithShape="0">
              <a:schemeClr val="accent4">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91605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340658" y="2121031"/>
            <a:ext cx="5098608" cy="2832848"/>
          </a:xfrm>
        </p:spPr>
        <p:txBody>
          <a:bodyPr>
            <a:normAutofit fontScale="92500"/>
          </a:bodyPr>
          <a:lstStyle/>
          <a:p>
            <a:pPr>
              <a:buNone/>
            </a:pPr>
            <a:r>
              <a:rPr lang="it-IT" sz="2800" b="1" dirty="0">
                <a:latin typeface="Calibri" pitchFamily="34" charset="0"/>
                <a:cs typeface="Didot"/>
              </a:rPr>
              <a:t>Alla </a:t>
            </a:r>
            <a:r>
              <a:rPr lang="it-IT" sz="2800" b="1" dirty="0" smtClean="0">
                <a:latin typeface="Calibri" pitchFamily="34" charset="0"/>
                <a:cs typeface="Didot"/>
              </a:rPr>
              <a:t>nascita      </a:t>
            </a:r>
          </a:p>
          <a:p>
            <a:pPr>
              <a:buNone/>
            </a:pPr>
            <a:r>
              <a:rPr lang="it-IT" sz="2800" dirty="0" smtClean="0">
                <a:latin typeface="Calibri" pitchFamily="34" charset="0"/>
                <a:cs typeface="Didot"/>
              </a:rPr>
              <a:t>(prematurità,sottopeso, ipossia,…)</a:t>
            </a:r>
            <a:endParaRPr lang="it-IT" sz="2800" dirty="0">
              <a:latin typeface="Calibri" pitchFamily="34" charset="0"/>
              <a:cs typeface="Didot"/>
            </a:endParaRPr>
          </a:p>
          <a:p>
            <a:pPr>
              <a:buNone/>
            </a:pPr>
            <a:r>
              <a:rPr lang="it-IT" sz="2800" dirty="0">
                <a:latin typeface="Calibri" pitchFamily="34" charset="0"/>
                <a:cs typeface="Didot"/>
              </a:rPr>
              <a:t>6-9 MESI </a:t>
            </a:r>
          </a:p>
          <a:p>
            <a:pPr>
              <a:buNone/>
            </a:pPr>
            <a:r>
              <a:rPr lang="it-IT" sz="2800" dirty="0">
                <a:latin typeface="Calibri" pitchFamily="34" charset="0"/>
                <a:cs typeface="Didot"/>
              </a:rPr>
              <a:t>2-3 anni</a:t>
            </a:r>
          </a:p>
          <a:p>
            <a:pPr>
              <a:buNone/>
            </a:pPr>
            <a:r>
              <a:rPr lang="it-IT" sz="2800" dirty="0">
                <a:latin typeface="Calibri" pitchFamily="34" charset="0"/>
                <a:cs typeface="Didot"/>
              </a:rPr>
              <a:t>5-6 </a:t>
            </a:r>
            <a:r>
              <a:rPr lang="it-IT" sz="2800" dirty="0" smtClean="0">
                <a:latin typeface="Calibri" pitchFamily="34" charset="0"/>
                <a:cs typeface="Didot"/>
              </a:rPr>
              <a:t>anni</a:t>
            </a:r>
            <a:r>
              <a:rPr lang="it-IT" sz="2800" dirty="0" smtClean="0">
                <a:latin typeface="Didot"/>
                <a:cs typeface="Didot"/>
              </a:rPr>
              <a:t> </a:t>
            </a:r>
            <a:endParaRPr lang="it-IT" sz="2800" dirty="0">
              <a:latin typeface="Didot"/>
              <a:cs typeface="Didot"/>
            </a:endParaRPr>
          </a:p>
          <a:p>
            <a:endParaRPr lang="it-IT" sz="2800" dirty="0">
              <a:latin typeface="Didot"/>
              <a:cs typeface="Didot"/>
            </a:endParaRPr>
          </a:p>
        </p:txBody>
      </p:sp>
      <p:pic>
        <p:nvPicPr>
          <p:cNvPr id="6" name="Picture 5" descr="222[1]"/>
          <p:cNvPicPr>
            <a:picLocks noChangeAspect="1" noChangeArrowheads="1" noCrop="1"/>
          </p:cNvPicPr>
          <p:nvPr/>
        </p:nvPicPr>
        <p:blipFill>
          <a:blip r:embed="rId2">
            <a:clrChange>
              <a:clrFrom>
                <a:srgbClr val="000000"/>
              </a:clrFrom>
              <a:clrTo>
                <a:srgbClr val="000000">
                  <a:alpha val="0"/>
                </a:srgbClr>
              </a:clrTo>
            </a:clrChange>
          </a:blip>
          <a:srcRect/>
          <a:stretch>
            <a:fillRect/>
          </a:stretch>
        </p:blipFill>
        <p:spPr bwMode="auto">
          <a:xfrm>
            <a:off x="8164514" y="415637"/>
            <a:ext cx="2503487" cy="1127125"/>
          </a:xfrm>
          <a:prstGeom prst="rect">
            <a:avLst/>
          </a:prstGeom>
          <a:noFill/>
          <a:ln w="9525">
            <a:noFill/>
            <a:miter lim="800000"/>
            <a:headEnd/>
            <a:tailEnd/>
          </a:ln>
        </p:spPr>
      </p:pic>
      <p:pic>
        <p:nvPicPr>
          <p:cNvPr id="7" name="Picture 4" descr="http://www.pinu.it/biberon2.gif"/>
          <p:cNvPicPr>
            <a:picLocks noChangeAspect="1" noChangeArrowheads="1"/>
          </p:cNvPicPr>
          <p:nvPr/>
        </p:nvPicPr>
        <p:blipFill>
          <a:blip r:embed="rId3" cstate="print"/>
          <a:srcRect/>
          <a:stretch>
            <a:fillRect/>
          </a:stretch>
        </p:blipFill>
        <p:spPr bwMode="auto">
          <a:xfrm>
            <a:off x="5868985" y="3343386"/>
            <a:ext cx="3742630" cy="2299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olo 3"/>
          <p:cNvSpPr txBox="1">
            <a:spLocks/>
          </p:cNvSpPr>
          <p:nvPr/>
        </p:nvSpPr>
        <p:spPr>
          <a:xfrm>
            <a:off x="340658" y="415637"/>
            <a:ext cx="7512423" cy="13773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QUANDO </a:t>
            </a:r>
            <a:r>
              <a:rPr lang="it-IT"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EFFETTUARE </a:t>
            </a:r>
          </a:p>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PRIMA VISITA OCULISTICA ?</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27878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SVILUPPO DELLA VISIONE BINOCULARE</a:t>
            </a:r>
            <a:endParaRPr lang="it-IT" dirty="0">
              <a:solidFill>
                <a:srgbClr val="FF0000"/>
              </a:solidFill>
            </a:endParaRPr>
          </a:p>
        </p:txBody>
      </p:sp>
      <p:sp>
        <p:nvSpPr>
          <p:cNvPr id="3" name="Segnaposto contenuto 2"/>
          <p:cNvSpPr>
            <a:spLocks noGrp="1"/>
          </p:cNvSpPr>
          <p:nvPr>
            <p:ph idx="1"/>
          </p:nvPr>
        </p:nvSpPr>
        <p:spPr/>
        <p:txBody>
          <a:bodyPr>
            <a:normAutofit/>
          </a:bodyPr>
          <a:lstStyle/>
          <a:p>
            <a:r>
              <a:rPr lang="it-IT" sz="3600" dirty="0" smtClean="0"/>
              <a:t>La visione binoculare non è presente alla nascita </a:t>
            </a:r>
          </a:p>
          <a:p>
            <a:r>
              <a:rPr lang="it-IT" sz="3600" dirty="0" smtClean="0"/>
              <a:t> si sviluppa durante l’accrescimento,</a:t>
            </a:r>
          </a:p>
          <a:p>
            <a:r>
              <a:rPr lang="it-IT" sz="3600" dirty="0" smtClean="0"/>
              <a:t> fondamentali sono </a:t>
            </a:r>
            <a:r>
              <a:rPr lang="it-IT" sz="3600" dirty="0" smtClean="0">
                <a:solidFill>
                  <a:srgbClr val="FF0000"/>
                </a:solidFill>
              </a:rPr>
              <a:t>i primi 4-6 mesi di vita!!!!!!</a:t>
            </a:r>
            <a:endParaRPr lang="it-IT" sz="3600" dirty="0">
              <a:solidFill>
                <a:srgbClr val="FF000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373" y="3752193"/>
            <a:ext cx="2888124" cy="2691411"/>
          </a:xfrm>
          <a:prstGeom prst="rect">
            <a:avLst/>
          </a:prstGeom>
        </p:spPr>
      </p:pic>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505" y="3752193"/>
            <a:ext cx="2888124" cy="2691411"/>
          </a:xfrm>
          <a:prstGeom prst="rect">
            <a:avLst/>
          </a:prstGeom>
        </p:spPr>
      </p:pic>
    </p:spTree>
    <p:extLst>
      <p:ext uri="{BB962C8B-B14F-4D97-AF65-F5344CB8AC3E}">
        <p14:creationId xmlns:p14="http://schemas.microsoft.com/office/powerpoint/2010/main" val="19467100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981200" y="3262745"/>
            <a:ext cx="8229600" cy="2863418"/>
          </a:xfrm>
        </p:spPr>
        <p:txBody>
          <a:bodyPr>
            <a:normAutofit/>
          </a:bodyPr>
          <a:lstStyle/>
          <a:p>
            <a:pPr>
              <a:buNone/>
            </a:pPr>
            <a:endParaRPr lang="it-IT" dirty="0" smtClean="0"/>
          </a:p>
          <a:p>
            <a:pPr>
              <a:buNone/>
            </a:pPr>
            <a:endParaRPr lang="it-IT" dirty="0" smtClean="0"/>
          </a:p>
          <a:p>
            <a:endParaRPr lang="it-IT" dirty="0"/>
          </a:p>
        </p:txBody>
      </p:sp>
      <p:sp>
        <p:nvSpPr>
          <p:cNvPr id="6" name="Rettangolo arrotondato 5"/>
          <p:cNvSpPr/>
          <p:nvPr/>
        </p:nvSpPr>
        <p:spPr>
          <a:xfrm>
            <a:off x="215154" y="1972234"/>
            <a:ext cx="4840940" cy="3890683"/>
          </a:xfrm>
          <a:prstGeom prst="roundRect">
            <a:avLst/>
          </a:prstGeom>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defRPr/>
            </a:pPr>
            <a:endParaRPr lang="it-IT" sz="2000" dirty="0">
              <a:solidFill>
                <a:srgbClr val="FF0000"/>
              </a:solidFill>
              <a:effectLst>
                <a:outerShdw blurRad="38100" dist="38100" dir="2700000" algn="tl">
                  <a:srgbClr val="000000">
                    <a:alpha val="43137"/>
                  </a:srgbClr>
                </a:outerShdw>
              </a:effectLst>
              <a:latin typeface="Avenir Light"/>
              <a:cs typeface="Avenir Light"/>
            </a:endParaRPr>
          </a:p>
          <a:p>
            <a:pPr marL="342900" indent="-342900">
              <a:buFont typeface="Arial" pitchFamily="34" charset="0"/>
              <a:buChar char="•"/>
              <a:defRPr/>
            </a:pPr>
            <a:r>
              <a:rPr lang="it-IT" sz="2000" dirty="0">
                <a:solidFill>
                  <a:srgbClr val="FF0000"/>
                </a:solidFill>
                <a:effectLst>
                  <a:outerShdw blurRad="38100" dist="38100" dir="2700000" algn="tl">
                    <a:srgbClr val="000000">
                      <a:alpha val="43137"/>
                    </a:srgbClr>
                  </a:outerShdw>
                </a:effectLst>
                <a:latin typeface="Avenir Light"/>
                <a:cs typeface="Avenir Light"/>
              </a:rPr>
              <a:t>METODO SOGGETTIVO  </a:t>
            </a:r>
            <a:r>
              <a:rPr lang="it-IT" sz="1600" dirty="0">
                <a:solidFill>
                  <a:srgbClr val="FF0000"/>
                </a:solidFill>
                <a:effectLst>
                  <a:outerShdw blurRad="38100" dist="38100" dir="2700000" algn="tl">
                    <a:srgbClr val="000000">
                      <a:alpha val="43137"/>
                    </a:srgbClr>
                  </a:outerShdw>
                </a:effectLst>
                <a:latin typeface="Avenir Light"/>
                <a:cs typeface="Avenir Light"/>
              </a:rPr>
              <a:t>(</a:t>
            </a:r>
            <a:r>
              <a:rPr lang="it-IT" sz="1600" dirty="0" err="1">
                <a:solidFill>
                  <a:srgbClr val="FF0000"/>
                </a:solidFill>
                <a:effectLst>
                  <a:outerShdw blurRad="38100" dist="38100" dir="2700000" algn="tl">
                    <a:srgbClr val="000000">
                      <a:alpha val="43137"/>
                    </a:srgbClr>
                  </a:outerShdw>
                </a:effectLst>
                <a:latin typeface="Avenir Light"/>
                <a:cs typeface="Avenir Light"/>
              </a:rPr>
              <a:t>visus…</a:t>
            </a:r>
            <a:r>
              <a:rPr lang="it-IT" sz="1600" dirty="0">
                <a:solidFill>
                  <a:srgbClr val="FF0000"/>
                </a:solidFill>
                <a:effectLst>
                  <a:outerShdw blurRad="38100" dist="38100" dir="2700000" algn="tl">
                    <a:srgbClr val="000000">
                      <a:alpha val="43137"/>
                    </a:srgbClr>
                  </a:outerShdw>
                </a:effectLst>
                <a:latin typeface="Avenir Light"/>
                <a:cs typeface="Avenir Light"/>
              </a:rPr>
              <a:t>.)</a:t>
            </a:r>
          </a:p>
          <a:p>
            <a:pPr marL="342900" indent="-342900">
              <a:buFont typeface="Arial" pitchFamily="34" charset="0"/>
              <a:buChar char="•"/>
              <a:defRPr/>
            </a:pPr>
            <a:endParaRPr lang="it-IT" sz="2000" dirty="0">
              <a:solidFill>
                <a:srgbClr val="FF0000"/>
              </a:solidFill>
              <a:effectLst>
                <a:outerShdw blurRad="38100" dist="38100" dir="2700000" algn="tl">
                  <a:srgbClr val="000000">
                    <a:alpha val="43137"/>
                  </a:srgbClr>
                </a:outerShdw>
              </a:effectLst>
              <a:latin typeface="Avenir Light"/>
              <a:cs typeface="Avenir Light"/>
            </a:endParaRPr>
          </a:p>
          <a:p>
            <a:pPr marL="342900" indent="-342900">
              <a:buFont typeface="Arial" pitchFamily="34" charset="0"/>
              <a:buChar char="•"/>
              <a:defRPr/>
            </a:pPr>
            <a:r>
              <a:rPr lang="it-IT" sz="2000" dirty="0">
                <a:solidFill>
                  <a:srgbClr val="FF0000"/>
                </a:solidFill>
                <a:effectLst>
                  <a:outerShdw blurRad="38100" dist="38100" dir="2700000" algn="tl">
                    <a:srgbClr val="000000">
                      <a:alpha val="43137"/>
                    </a:srgbClr>
                  </a:outerShdw>
                </a:effectLst>
                <a:latin typeface="Avenir Light"/>
                <a:cs typeface="Avenir Light"/>
              </a:rPr>
              <a:t>METODI OBIETTIVI</a:t>
            </a:r>
          </a:p>
          <a:p>
            <a:pPr>
              <a:defRPr/>
            </a:pPr>
            <a:r>
              <a:rPr lang="it-IT" i="1" dirty="0">
                <a:solidFill>
                  <a:srgbClr val="FF0000"/>
                </a:solidFill>
                <a:effectLst>
                  <a:outerShdw blurRad="38100" dist="38100" dir="2700000" algn="tl">
                    <a:srgbClr val="000000">
                      <a:alpha val="43137"/>
                    </a:srgbClr>
                  </a:outerShdw>
                </a:effectLst>
                <a:latin typeface="Avenir Light"/>
                <a:cs typeface="Avenir Light"/>
              </a:rPr>
              <a:t>         SCHIASCOPIA – AUTOREFRATTOMETRIA</a:t>
            </a:r>
          </a:p>
          <a:p>
            <a:pPr>
              <a:defRPr/>
            </a:pPr>
            <a:r>
              <a:rPr lang="it-IT" i="1" dirty="0">
                <a:solidFill>
                  <a:srgbClr val="FF0000"/>
                </a:solidFill>
                <a:effectLst>
                  <a:outerShdw blurRad="38100" dist="38100" dir="2700000" algn="tl">
                    <a:srgbClr val="000000">
                      <a:alpha val="43137"/>
                    </a:srgbClr>
                  </a:outerShdw>
                </a:effectLst>
                <a:latin typeface="Avenir Light"/>
                <a:cs typeface="Avenir Light"/>
              </a:rPr>
              <a:t> </a:t>
            </a:r>
            <a:r>
              <a:rPr lang="it-IT" i="1" dirty="0" smtClean="0">
                <a:solidFill>
                  <a:srgbClr val="FF0000"/>
                </a:solidFill>
                <a:effectLst>
                  <a:outerShdw blurRad="38100" dist="38100" dir="2700000" algn="tl">
                    <a:srgbClr val="000000">
                      <a:alpha val="43137"/>
                    </a:srgbClr>
                  </a:outerShdw>
                </a:effectLst>
                <a:latin typeface="Avenir Light"/>
                <a:cs typeface="Avenir Light"/>
              </a:rPr>
              <a:t> </a:t>
            </a:r>
            <a:r>
              <a:rPr lang="it-IT" sz="2000" dirty="0">
                <a:solidFill>
                  <a:srgbClr val="002060"/>
                </a:solidFill>
                <a:effectLst>
                  <a:outerShdw blurRad="38100" dist="38100" dir="2700000" algn="tl">
                    <a:srgbClr val="000000">
                      <a:alpha val="43137"/>
                    </a:srgbClr>
                  </a:outerShdw>
                </a:effectLst>
                <a:latin typeface="Avenir Light"/>
                <a:cs typeface="Avenir Light"/>
              </a:rPr>
              <a:t>ESAME IN CICLOPLEGIA         </a:t>
            </a:r>
          </a:p>
          <a:p>
            <a:pPr>
              <a:defRPr/>
            </a:pPr>
            <a:endParaRPr lang="it-IT" sz="2400" dirty="0">
              <a:solidFill>
                <a:srgbClr val="FF0000"/>
              </a:solidFill>
              <a:effectLst>
                <a:outerShdw blurRad="38100" dist="38100" dir="2700000" algn="tl">
                  <a:srgbClr val="000000">
                    <a:alpha val="43137"/>
                  </a:srgbClr>
                </a:outerShdw>
              </a:effectLst>
            </a:endParaRPr>
          </a:p>
          <a:p>
            <a:pPr>
              <a:defRPr/>
            </a:pPr>
            <a:r>
              <a:rPr lang="it-IT" sz="2400" dirty="0">
                <a:solidFill>
                  <a:srgbClr val="FF0000"/>
                </a:solidFill>
                <a:effectLst>
                  <a:outerShdw blurRad="38100" dist="38100" dir="2700000" algn="tl">
                    <a:srgbClr val="000000">
                      <a:alpha val="43137"/>
                    </a:srgbClr>
                  </a:outerShdw>
                </a:effectLst>
              </a:rPr>
              <a:t>	</a:t>
            </a:r>
            <a:r>
              <a:rPr lang="it-IT" sz="4400" dirty="0">
                <a:solidFill>
                  <a:srgbClr val="FF0000"/>
                </a:solidFill>
                <a:effectLst>
                  <a:outerShdw blurRad="38100" dist="38100" dir="2700000" algn="tl">
                    <a:srgbClr val="000000">
                      <a:alpha val="43137"/>
                    </a:srgbClr>
                  </a:outerShdw>
                </a:effectLst>
              </a:rPr>
              <a:t> </a:t>
            </a:r>
            <a:r>
              <a:rPr lang="it-IT" sz="2400" dirty="0">
                <a:solidFill>
                  <a:srgbClr val="002060"/>
                </a:solidFill>
                <a:effectLst>
                  <a:outerShdw blurRad="38100" dist="38100" dir="2700000" algn="tl">
                    <a:srgbClr val="000000">
                      <a:alpha val="43137"/>
                    </a:srgbClr>
                  </a:outerShdw>
                </a:effectLst>
                <a:latin typeface="Arial Black"/>
                <a:cs typeface="Arial Black"/>
              </a:rPr>
              <a:t>VISITA ORTOTTICA!!!!</a:t>
            </a:r>
            <a:endParaRPr lang="it-IT" sz="1100" dirty="0">
              <a:latin typeface="Arial Black"/>
              <a:cs typeface="Arial Black"/>
            </a:endParaRPr>
          </a:p>
        </p:txBody>
      </p:sp>
      <p:pic>
        <p:nvPicPr>
          <p:cNvPr id="8" name="Immagine 7"/>
          <p:cNvPicPr>
            <a:picLocks noChangeAspect="1"/>
          </p:cNvPicPr>
          <p:nvPr/>
        </p:nvPicPr>
        <p:blipFill>
          <a:blip r:embed="rId2"/>
          <a:stretch>
            <a:fillRect/>
          </a:stretch>
        </p:blipFill>
        <p:spPr>
          <a:xfrm>
            <a:off x="6762673" y="162584"/>
            <a:ext cx="1603290" cy="1070196"/>
          </a:xfrm>
          <a:prstGeom prst="rect">
            <a:avLst/>
          </a:prstGeom>
          <a:ln>
            <a:noFill/>
          </a:ln>
          <a:effectLst>
            <a:softEdge rad="112500"/>
          </a:effectLst>
        </p:spPr>
      </p:pic>
      <p:pic>
        <p:nvPicPr>
          <p:cNvPr id="9" name="Immagine 8"/>
          <p:cNvPicPr>
            <a:picLocks noChangeAspect="1"/>
          </p:cNvPicPr>
          <p:nvPr/>
        </p:nvPicPr>
        <p:blipFill>
          <a:blip r:embed="rId3"/>
          <a:stretch>
            <a:fillRect/>
          </a:stretch>
        </p:blipFill>
        <p:spPr>
          <a:xfrm>
            <a:off x="5551686" y="1830824"/>
            <a:ext cx="2012632" cy="1339315"/>
          </a:xfrm>
          <a:prstGeom prst="rect">
            <a:avLst/>
          </a:prstGeom>
          <a:ln>
            <a:noFill/>
          </a:ln>
          <a:effectLst>
            <a:softEdge rad="112500"/>
          </a:effectLst>
        </p:spPr>
      </p:pic>
      <p:pic>
        <p:nvPicPr>
          <p:cNvPr id="10" name="Immagine 9"/>
          <p:cNvPicPr>
            <a:picLocks noChangeAspect="1"/>
          </p:cNvPicPr>
          <p:nvPr/>
        </p:nvPicPr>
        <p:blipFill>
          <a:blip r:embed="rId4"/>
          <a:stretch>
            <a:fillRect/>
          </a:stretch>
        </p:blipFill>
        <p:spPr>
          <a:xfrm>
            <a:off x="9565341" y="914783"/>
            <a:ext cx="2100634" cy="1332980"/>
          </a:xfrm>
          <a:prstGeom prst="rect">
            <a:avLst/>
          </a:prstGeom>
          <a:ln>
            <a:noFill/>
          </a:ln>
          <a:effectLst>
            <a:softEdge rad="112500"/>
          </a:effectLst>
        </p:spPr>
      </p:pic>
      <p:pic>
        <p:nvPicPr>
          <p:cNvPr id="11" name="Immagine 10"/>
          <p:cNvPicPr>
            <a:picLocks noChangeAspect="1"/>
          </p:cNvPicPr>
          <p:nvPr/>
        </p:nvPicPr>
        <p:blipFill>
          <a:blip r:embed="rId5"/>
          <a:stretch>
            <a:fillRect/>
          </a:stretch>
        </p:blipFill>
        <p:spPr>
          <a:xfrm>
            <a:off x="9565341" y="3003176"/>
            <a:ext cx="1906521" cy="1271014"/>
          </a:xfrm>
          <a:prstGeom prst="rect">
            <a:avLst/>
          </a:prstGeom>
          <a:ln>
            <a:noFill/>
          </a:ln>
          <a:effectLst>
            <a:softEdge rad="112500"/>
          </a:effec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1696" y="3860789"/>
            <a:ext cx="2617256" cy="286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olo 3"/>
          <p:cNvSpPr txBox="1">
            <a:spLocks/>
          </p:cNvSpPr>
          <p:nvPr/>
        </p:nvSpPr>
        <p:spPr>
          <a:xfrm>
            <a:off x="340659" y="466165"/>
            <a:ext cx="6422014" cy="8426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STUDIO DELLA REFRAZIONE</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25312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502025"/>
            <a:ext cx="8596668" cy="5539338"/>
          </a:xfrm>
        </p:spPr>
        <p:txBody>
          <a:bodyPr/>
          <a:lstStyle/>
          <a:p>
            <a:pPr marL="0" indent="0">
              <a:buNone/>
            </a:pPr>
            <a:r>
              <a:rPr lang="it-IT" sz="2800" b="1" dirty="0" smtClean="0">
                <a:solidFill>
                  <a:schemeClr val="accent5"/>
                </a:solidFill>
              </a:rPr>
              <a:t> </a:t>
            </a:r>
            <a:r>
              <a:rPr lang="it-IT" sz="2800" b="1" dirty="0">
                <a:solidFill>
                  <a:schemeClr val="accent5"/>
                </a:solidFill>
              </a:rPr>
              <a:t>A</a:t>
            </a:r>
            <a:r>
              <a:rPr lang="it-IT" sz="2800" b="1" dirty="0" smtClean="0">
                <a:solidFill>
                  <a:schemeClr val="accent5"/>
                </a:solidFill>
              </a:rPr>
              <a:t>lterazioni </a:t>
            </a:r>
            <a:r>
              <a:rPr lang="it-IT" sz="2800" b="1" dirty="0">
                <a:solidFill>
                  <a:schemeClr val="accent5"/>
                </a:solidFill>
              </a:rPr>
              <a:t>della visione binoculare per la compromissione degli aspetti sensoriali </a:t>
            </a:r>
            <a:r>
              <a:rPr lang="it-IT" sz="2800" b="1" dirty="0" smtClean="0">
                <a:solidFill>
                  <a:schemeClr val="accent5"/>
                </a:solidFill>
              </a:rPr>
              <a:t>nell</a:t>
            </a:r>
            <a:r>
              <a:rPr lang="it-IT" sz="2800" b="1" dirty="0">
                <a:solidFill>
                  <a:schemeClr val="accent5"/>
                </a:solidFill>
              </a:rPr>
              <a:t>e</a:t>
            </a:r>
            <a:r>
              <a:rPr lang="it-IT" sz="2800" b="1" dirty="0" smtClean="0">
                <a:solidFill>
                  <a:schemeClr val="accent5"/>
                </a:solidFill>
              </a:rPr>
              <a:t> </a:t>
            </a:r>
            <a:r>
              <a:rPr lang="it-IT" b="1" dirty="0" smtClean="0">
                <a:solidFill>
                  <a:schemeClr val="accent5"/>
                </a:solidFill>
              </a:rPr>
              <a:t>:</a:t>
            </a:r>
          </a:p>
          <a:p>
            <a:pPr marL="0" indent="0">
              <a:buNone/>
            </a:pPr>
            <a:endParaRPr lang="it-IT" b="1" dirty="0">
              <a:solidFill>
                <a:schemeClr val="accent5"/>
              </a:solidFill>
            </a:endParaRPr>
          </a:p>
          <a:p>
            <a:pPr marL="0" indent="0">
              <a:buNone/>
            </a:pPr>
            <a:endParaRPr lang="it-IT" b="1" dirty="0">
              <a:solidFill>
                <a:schemeClr val="tx1"/>
              </a:solidFill>
            </a:endParaRPr>
          </a:p>
          <a:p>
            <a:pPr lvl="0"/>
            <a:r>
              <a:rPr lang="it-IT" sz="2800" b="1" dirty="0">
                <a:solidFill>
                  <a:schemeClr val="tx1"/>
                </a:solidFill>
              </a:rPr>
              <a:t>Cataratte congenite mono e bilaterali</a:t>
            </a:r>
          </a:p>
          <a:p>
            <a:pPr lvl="0"/>
            <a:r>
              <a:rPr lang="it-IT" sz="2800" b="1" dirty="0">
                <a:solidFill>
                  <a:schemeClr val="tx1"/>
                </a:solidFill>
              </a:rPr>
              <a:t> </a:t>
            </a:r>
            <a:r>
              <a:rPr lang="it-IT" sz="2800" b="1" dirty="0" err="1">
                <a:solidFill>
                  <a:schemeClr val="tx1"/>
                </a:solidFill>
              </a:rPr>
              <a:t>Anisometropie</a:t>
            </a:r>
            <a:r>
              <a:rPr lang="it-IT" sz="2800" b="1" dirty="0">
                <a:solidFill>
                  <a:schemeClr val="tx1"/>
                </a:solidFill>
              </a:rPr>
              <a:t> congenite </a:t>
            </a:r>
          </a:p>
          <a:p>
            <a:pPr lvl="0"/>
            <a:r>
              <a:rPr lang="it-IT" sz="2800" b="1" u="sng" dirty="0">
                <a:solidFill>
                  <a:srgbClr val="FF0000"/>
                </a:solidFill>
              </a:rPr>
              <a:t>Albinismo oculare</a:t>
            </a:r>
          </a:p>
          <a:p>
            <a:pPr lvl="0"/>
            <a:r>
              <a:rPr lang="it-IT" sz="2800" b="1" dirty="0">
                <a:solidFill>
                  <a:schemeClr val="tx1"/>
                </a:solidFill>
              </a:rPr>
              <a:t>Esotropie essenziali infantili</a:t>
            </a:r>
          </a:p>
          <a:p>
            <a:endParaRPr lang="it-IT" sz="2000" b="1" dirty="0">
              <a:solidFill>
                <a:schemeClr val="tx1"/>
              </a:solidFill>
            </a:endParaRPr>
          </a:p>
        </p:txBody>
      </p:sp>
    </p:spTree>
    <p:extLst>
      <p:ext uri="{BB962C8B-B14F-4D97-AF65-F5344CB8AC3E}">
        <p14:creationId xmlns:p14="http://schemas.microsoft.com/office/powerpoint/2010/main" val="7792888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5"/>
                </a:solidFill>
              </a:rPr>
              <a:t>ALBINISMO OCULARE</a:t>
            </a:r>
            <a:endParaRPr lang="it-IT" dirty="0">
              <a:solidFill>
                <a:schemeClr val="accent5"/>
              </a:solidFill>
            </a:endParaRPr>
          </a:p>
        </p:txBody>
      </p:sp>
      <p:sp>
        <p:nvSpPr>
          <p:cNvPr id="3" name="Segnaposto contenuto 2"/>
          <p:cNvSpPr>
            <a:spLocks noGrp="1"/>
          </p:cNvSpPr>
          <p:nvPr>
            <p:ph idx="1"/>
          </p:nvPr>
        </p:nvSpPr>
        <p:spPr>
          <a:xfrm>
            <a:off x="677334" y="2371242"/>
            <a:ext cx="8373675" cy="3580108"/>
          </a:xfrm>
        </p:spPr>
        <p:txBody>
          <a:bodyPr>
            <a:noAutofit/>
          </a:bodyPr>
          <a:lstStyle/>
          <a:p>
            <a:r>
              <a:rPr lang="it-IT" sz="2400" dirty="0"/>
              <a:t>L’albinismo rappresenta un gruppo di anomalie ereditarie della sintesi della </a:t>
            </a:r>
            <a:r>
              <a:rPr lang="it-IT" sz="2400" dirty="0" smtClean="0"/>
              <a:t>melanina </a:t>
            </a:r>
            <a:r>
              <a:rPr lang="it-IT" sz="2400" dirty="0" smtClean="0">
                <a:solidFill>
                  <a:srgbClr val="FF0000"/>
                </a:solidFill>
              </a:rPr>
              <a:t>( deficit della TIROSINASI</a:t>
            </a:r>
            <a:r>
              <a:rPr lang="it-IT" sz="2400" dirty="0" smtClean="0"/>
              <a:t>) </a:t>
            </a:r>
            <a:r>
              <a:rPr lang="it-IT" sz="2400" dirty="0"/>
              <a:t>che si presentano con ipopigmentazione congenita </a:t>
            </a:r>
            <a:r>
              <a:rPr lang="it-IT" sz="2400" dirty="0" smtClean="0"/>
              <a:t>: </a:t>
            </a:r>
            <a:r>
              <a:rPr lang="it-IT" sz="2400" dirty="0" err="1"/>
              <a:t>puo</a:t>
            </a:r>
            <a:r>
              <a:rPr lang="it-IT" sz="2400" dirty="0"/>
              <a:t>̀ </a:t>
            </a:r>
            <a:r>
              <a:rPr lang="it-IT" sz="2400" dirty="0">
                <a:solidFill>
                  <a:srgbClr val="FF0000"/>
                </a:solidFill>
              </a:rPr>
              <a:t>interessare cute, capelli e occhi</a:t>
            </a:r>
            <a:r>
              <a:rPr lang="it-IT" sz="2400" dirty="0"/>
              <a:t> (albinismo </a:t>
            </a:r>
            <a:r>
              <a:rPr lang="it-IT" sz="2400" dirty="0" err="1"/>
              <a:t>oculocutaneo</a:t>
            </a:r>
            <a:r>
              <a:rPr lang="it-IT" sz="2400" dirty="0"/>
              <a:t> o OCA) </a:t>
            </a:r>
            <a:r>
              <a:rPr lang="it-IT" sz="2400" dirty="0" smtClean="0"/>
              <a:t>oppure </a:t>
            </a:r>
            <a:r>
              <a:rPr lang="it-IT" sz="2400" dirty="0"/>
              <a:t>limitarsi </a:t>
            </a:r>
            <a:r>
              <a:rPr lang="it-IT" sz="2400" dirty="0">
                <a:solidFill>
                  <a:srgbClr val="FF0000"/>
                </a:solidFill>
              </a:rPr>
              <a:t>esclusivamente agli occhi </a:t>
            </a:r>
            <a:r>
              <a:rPr lang="it-IT" sz="2400" dirty="0"/>
              <a:t>(albinismo oculare o OA). </a:t>
            </a:r>
          </a:p>
          <a:p>
            <a:endParaRPr lang="it-IT" sz="2400" dirty="0">
              <a:solidFill>
                <a:schemeClr val="accent5"/>
              </a:solidFill>
            </a:endParaRPr>
          </a:p>
        </p:txBody>
      </p:sp>
    </p:spTree>
    <p:extLst>
      <p:ext uri="{BB962C8B-B14F-4D97-AF65-F5344CB8AC3E}">
        <p14:creationId xmlns:p14="http://schemas.microsoft.com/office/powerpoint/2010/main" val="6678329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5"/>
                </a:solidFill>
              </a:rPr>
              <a:t>ALBINISMO OCULARE</a:t>
            </a:r>
            <a:endParaRPr lang="it-IT" dirty="0">
              <a:solidFill>
                <a:schemeClr val="accent5"/>
              </a:solidFill>
            </a:endParaRPr>
          </a:p>
        </p:txBody>
      </p:sp>
      <p:sp>
        <p:nvSpPr>
          <p:cNvPr id="3" name="Segnaposto contenuto 2"/>
          <p:cNvSpPr>
            <a:spLocks noGrp="1"/>
          </p:cNvSpPr>
          <p:nvPr>
            <p:ph idx="1"/>
          </p:nvPr>
        </p:nvSpPr>
        <p:spPr>
          <a:xfrm>
            <a:off x="677334" y="1364158"/>
            <a:ext cx="8932831" cy="4123764"/>
          </a:xfrm>
        </p:spPr>
        <p:txBody>
          <a:bodyPr>
            <a:noAutofit/>
          </a:bodyPr>
          <a:lstStyle/>
          <a:p>
            <a:r>
              <a:rPr lang="it-IT" sz="2400" dirty="0" smtClean="0"/>
              <a:t>Caratteristiche </a:t>
            </a:r>
            <a:r>
              <a:rPr lang="it-IT" sz="2400" dirty="0"/>
              <a:t>dell’albinismo sono </a:t>
            </a:r>
            <a:r>
              <a:rPr lang="it-IT" sz="2400" dirty="0" smtClean="0"/>
              <a:t>: </a:t>
            </a:r>
          </a:p>
          <a:p>
            <a:r>
              <a:rPr lang="it-IT" sz="2400" dirty="0" smtClean="0"/>
              <a:t>- specifiche </a:t>
            </a:r>
            <a:r>
              <a:rPr lang="it-IT" sz="2400" dirty="0"/>
              <a:t>alterazioni del sistema </a:t>
            </a:r>
            <a:r>
              <a:rPr lang="it-IT" sz="2400" dirty="0" smtClean="0"/>
              <a:t>ottico( </a:t>
            </a:r>
            <a:r>
              <a:rPr lang="it-IT" sz="2400" dirty="0"/>
              <a:t>incluse la riduzione del </a:t>
            </a:r>
            <a:r>
              <a:rPr lang="it-IT" sz="2400" dirty="0" smtClean="0"/>
              <a:t>pigmento retinico),</a:t>
            </a:r>
          </a:p>
          <a:p>
            <a:r>
              <a:rPr lang="it-IT" sz="2400" dirty="0"/>
              <a:t>-</a:t>
            </a:r>
            <a:r>
              <a:rPr lang="it-IT" sz="2400" dirty="0" smtClean="0"/>
              <a:t> </a:t>
            </a:r>
            <a:r>
              <a:rPr lang="it-IT" sz="2400" dirty="0"/>
              <a:t>ipoplasia della fovea </a:t>
            </a:r>
            <a:endParaRPr lang="it-IT" sz="2400" dirty="0" smtClean="0"/>
          </a:p>
          <a:p>
            <a:r>
              <a:rPr lang="it-IT" sz="2400" dirty="0" smtClean="0"/>
              <a:t> </a:t>
            </a:r>
            <a:r>
              <a:rPr lang="it-IT" sz="2400" dirty="0">
                <a:solidFill>
                  <a:schemeClr val="tx1"/>
                </a:solidFill>
              </a:rPr>
              <a:t>la deviazione anomala delle fibre ottiche al livello del </a:t>
            </a:r>
            <a:r>
              <a:rPr lang="it-IT" sz="2400" dirty="0" smtClean="0">
                <a:solidFill>
                  <a:schemeClr val="tx1"/>
                </a:solidFill>
              </a:rPr>
              <a:t>chiasma ( per un deficit della tirosinasi) che da </a:t>
            </a:r>
            <a:r>
              <a:rPr lang="it-IT" sz="2400" dirty="0" smtClean="0">
                <a:solidFill>
                  <a:srgbClr val="FF0000"/>
                </a:solidFill>
              </a:rPr>
              <a:t>nistagmo e strabismo e di conseguenza una </a:t>
            </a:r>
            <a:r>
              <a:rPr lang="it-IT" sz="2400" dirty="0" err="1" smtClean="0">
                <a:solidFill>
                  <a:srgbClr val="FF0000"/>
                </a:solidFill>
              </a:rPr>
              <a:t>stereopsi</a:t>
            </a:r>
            <a:r>
              <a:rPr lang="it-IT" sz="2400" dirty="0" smtClean="0">
                <a:solidFill>
                  <a:srgbClr val="FF0000"/>
                </a:solidFill>
              </a:rPr>
              <a:t> ridotta o assente</a:t>
            </a:r>
          </a:p>
          <a:p>
            <a:endParaRPr lang="it-IT" sz="2400" dirty="0">
              <a:solidFill>
                <a:schemeClr val="tx1"/>
              </a:solidFill>
            </a:endParaRPr>
          </a:p>
        </p:txBody>
      </p:sp>
    </p:spTree>
    <p:extLst>
      <p:ext uri="{BB962C8B-B14F-4D97-AF65-F5344CB8AC3E}">
        <p14:creationId xmlns:p14="http://schemas.microsoft.com/office/powerpoint/2010/main" val="15953816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6162"/>
          </a:xfrm>
        </p:spPr>
        <p:txBody>
          <a:bodyPr>
            <a:normAutofit fontScale="90000"/>
          </a:bodyPr>
          <a:lstStyle/>
          <a:p>
            <a:r>
              <a:rPr lang="it-IT" dirty="0" smtClean="0">
                <a:solidFill>
                  <a:schemeClr val="accent5"/>
                </a:solidFill>
              </a:rPr>
              <a:t>Percorso delle fibre del N.O. a </a:t>
            </a:r>
            <a:r>
              <a:rPr lang="it-IT" dirty="0" err="1" smtClean="0">
                <a:solidFill>
                  <a:schemeClr val="accent5"/>
                </a:solidFill>
              </a:rPr>
              <a:t>sx</a:t>
            </a:r>
            <a:r>
              <a:rPr lang="it-IT" dirty="0" smtClean="0">
                <a:solidFill>
                  <a:schemeClr val="accent5"/>
                </a:solidFill>
              </a:rPr>
              <a:t> soggetto normale a dx soggetto albino</a:t>
            </a:r>
            <a:endParaRPr lang="it-IT" dirty="0">
              <a:solidFill>
                <a:schemeClr val="accent5"/>
              </a:solidFill>
            </a:endParaRPr>
          </a:p>
        </p:txBody>
      </p:sp>
      <p:sp>
        <p:nvSpPr>
          <p:cNvPr id="3" name="Segnaposto contenuto 2"/>
          <p:cNvSpPr>
            <a:spLocks noGrp="1"/>
          </p:cNvSpPr>
          <p:nvPr>
            <p:ph idx="1"/>
          </p:nvPr>
        </p:nvSpPr>
        <p:spPr>
          <a:xfrm>
            <a:off x="677334" y="2145091"/>
            <a:ext cx="8596668" cy="3880773"/>
          </a:xfrm>
        </p:spPr>
        <p:txBody>
          <a:bodyPr/>
          <a:lstStyle/>
          <a:p>
            <a:endParaRPr lang="it-IT" smtClean="0"/>
          </a:p>
          <a:p>
            <a:endParaRPr lang="it-IT" dirty="0">
              <a:solidFill>
                <a:schemeClr val="accent5"/>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825" y="2369030"/>
            <a:ext cx="7725146" cy="4187159"/>
          </a:xfrm>
          <a:prstGeom prst="rect">
            <a:avLst/>
          </a:prstGeom>
        </p:spPr>
      </p:pic>
    </p:spTree>
    <p:extLst>
      <p:ext uri="{BB962C8B-B14F-4D97-AF65-F5344CB8AC3E}">
        <p14:creationId xmlns:p14="http://schemas.microsoft.com/office/powerpoint/2010/main" val="9248018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1790699"/>
            <a:ext cx="7444690" cy="4250663"/>
          </a:xfrm>
        </p:spPr>
        <p:txBody>
          <a:bodyPr>
            <a:normAutofit fontScale="92500" lnSpcReduction="20000"/>
          </a:bodyPr>
          <a:lstStyle/>
          <a:p>
            <a:r>
              <a:rPr lang="it-IT" dirty="0"/>
              <a:t>l’</a:t>
            </a:r>
            <a:r>
              <a:rPr lang="it-IT" dirty="0" err="1"/>
              <a:t>imput</a:t>
            </a:r>
            <a:r>
              <a:rPr lang="it-IT" dirty="0"/>
              <a:t> visivo dell’occhio destro è quasi esclusivamente diretto verso l’emisfero sinistro e viceversa, per cui non si ha la sovrapposizione dei campi visivi (l’emisfero sinistro è interessato solo al campo visivo di destra), con conseguente riduzione della funzione binoculare (poche fibre </a:t>
            </a:r>
            <a:r>
              <a:rPr lang="it-IT" dirty="0" err="1"/>
              <a:t>retinogeniculostriate</a:t>
            </a:r>
            <a:r>
              <a:rPr lang="it-IT" dirty="0"/>
              <a:t> si portano comunque </a:t>
            </a:r>
            <a:r>
              <a:rPr lang="it-IT" dirty="0" err="1"/>
              <a:t>omolateralmente</a:t>
            </a:r>
            <a:r>
              <a:rPr lang="it-IT" dirty="0"/>
              <a:t>), necessaria per la visione spaziale (stereoscopica), che risulta quindi ridotta o assente </a:t>
            </a:r>
            <a:endParaRPr lang="it-IT" dirty="0" smtClean="0"/>
          </a:p>
          <a:p>
            <a:r>
              <a:rPr lang="it-IT" sz="2800" dirty="0" smtClean="0"/>
              <a:t>Le fibre che si incrociano a livello nel N.O sono circa il 10% ; circa il 60% dei bambini albini sono strabici perché a causa della perdita delle fibre che si incrociano a livello del chiasma ottico la segregazione competitiva a livello corticale avviene in maniera anomala</a:t>
            </a:r>
            <a:endParaRPr lang="it-IT" sz="2800" dirty="0"/>
          </a:p>
          <a:p>
            <a:endParaRPr lang="it-IT" dirty="0"/>
          </a:p>
        </p:txBody>
      </p:sp>
      <p:pic>
        <p:nvPicPr>
          <p:cNvPr id="4" name="Immagine 3"/>
          <p:cNvPicPr>
            <a:picLocks noChangeAspect="1"/>
          </p:cNvPicPr>
          <p:nvPr/>
        </p:nvPicPr>
        <p:blipFill>
          <a:blip r:embed="rId2"/>
          <a:stretch>
            <a:fillRect/>
          </a:stretch>
        </p:blipFill>
        <p:spPr>
          <a:xfrm>
            <a:off x="0" y="0"/>
            <a:ext cx="2286000" cy="1721223"/>
          </a:xfrm>
          <a:prstGeom prst="rect">
            <a:avLst/>
          </a:prstGeom>
        </p:spPr>
      </p:pic>
      <p:pic>
        <p:nvPicPr>
          <p:cNvPr id="5" name="Immagine 4"/>
          <p:cNvPicPr>
            <a:picLocks noChangeAspect="1"/>
          </p:cNvPicPr>
          <p:nvPr/>
        </p:nvPicPr>
        <p:blipFill>
          <a:blip r:embed="rId3"/>
          <a:stretch>
            <a:fillRect/>
          </a:stretch>
        </p:blipFill>
        <p:spPr>
          <a:xfrm>
            <a:off x="7243482" y="4679576"/>
            <a:ext cx="3980330" cy="1999130"/>
          </a:xfrm>
          <a:prstGeom prst="rect">
            <a:avLst/>
          </a:prstGeom>
        </p:spPr>
      </p:pic>
    </p:spTree>
    <p:extLst>
      <p:ext uri="{BB962C8B-B14F-4D97-AF65-F5344CB8AC3E}">
        <p14:creationId xmlns:p14="http://schemas.microsoft.com/office/powerpoint/2010/main" val="5614425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502025"/>
            <a:ext cx="8596668" cy="5539338"/>
          </a:xfrm>
        </p:spPr>
        <p:txBody>
          <a:bodyPr/>
          <a:lstStyle/>
          <a:p>
            <a:pPr marL="0" indent="0">
              <a:buNone/>
            </a:pPr>
            <a:r>
              <a:rPr lang="it-IT" sz="2800" b="1" dirty="0" smtClean="0">
                <a:solidFill>
                  <a:schemeClr val="accent5"/>
                </a:solidFill>
              </a:rPr>
              <a:t> </a:t>
            </a:r>
            <a:r>
              <a:rPr lang="it-IT" sz="2800" b="1" dirty="0">
                <a:solidFill>
                  <a:schemeClr val="accent5"/>
                </a:solidFill>
              </a:rPr>
              <a:t>A</a:t>
            </a:r>
            <a:r>
              <a:rPr lang="it-IT" sz="2800" b="1" dirty="0" smtClean="0">
                <a:solidFill>
                  <a:schemeClr val="accent5"/>
                </a:solidFill>
              </a:rPr>
              <a:t>lterazioni </a:t>
            </a:r>
            <a:r>
              <a:rPr lang="it-IT" sz="2800" b="1" dirty="0">
                <a:solidFill>
                  <a:schemeClr val="accent5"/>
                </a:solidFill>
              </a:rPr>
              <a:t>della visione binoculare per la compromissione degli aspetti sensoriali </a:t>
            </a:r>
            <a:r>
              <a:rPr lang="it-IT" sz="2800" b="1" dirty="0" smtClean="0">
                <a:solidFill>
                  <a:schemeClr val="accent5"/>
                </a:solidFill>
              </a:rPr>
              <a:t>nell</a:t>
            </a:r>
            <a:r>
              <a:rPr lang="it-IT" sz="2800" b="1" dirty="0">
                <a:solidFill>
                  <a:schemeClr val="accent5"/>
                </a:solidFill>
              </a:rPr>
              <a:t>e</a:t>
            </a:r>
            <a:r>
              <a:rPr lang="it-IT" sz="2800" b="1" dirty="0" smtClean="0">
                <a:solidFill>
                  <a:schemeClr val="accent5"/>
                </a:solidFill>
              </a:rPr>
              <a:t> </a:t>
            </a:r>
            <a:r>
              <a:rPr lang="it-IT" b="1" dirty="0" smtClean="0">
                <a:solidFill>
                  <a:schemeClr val="accent5"/>
                </a:solidFill>
              </a:rPr>
              <a:t>:</a:t>
            </a:r>
          </a:p>
          <a:p>
            <a:pPr marL="0" indent="0">
              <a:buNone/>
            </a:pPr>
            <a:endParaRPr lang="it-IT" b="1" dirty="0">
              <a:solidFill>
                <a:schemeClr val="accent5"/>
              </a:solidFill>
            </a:endParaRPr>
          </a:p>
          <a:p>
            <a:pPr marL="0" indent="0">
              <a:buNone/>
            </a:pPr>
            <a:endParaRPr lang="it-IT" b="1" dirty="0">
              <a:solidFill>
                <a:schemeClr val="tx1"/>
              </a:solidFill>
            </a:endParaRPr>
          </a:p>
          <a:p>
            <a:pPr lvl="0"/>
            <a:r>
              <a:rPr lang="it-IT" sz="2800" b="1" dirty="0">
                <a:solidFill>
                  <a:schemeClr val="tx1"/>
                </a:solidFill>
              </a:rPr>
              <a:t>Cataratte congenite mono e bilaterali</a:t>
            </a:r>
          </a:p>
          <a:p>
            <a:pPr lvl="0"/>
            <a:r>
              <a:rPr lang="it-IT" sz="2800" b="1" dirty="0">
                <a:solidFill>
                  <a:schemeClr val="tx1"/>
                </a:solidFill>
              </a:rPr>
              <a:t> </a:t>
            </a:r>
            <a:r>
              <a:rPr lang="it-IT" sz="2800" b="1" dirty="0" err="1">
                <a:solidFill>
                  <a:schemeClr val="tx1"/>
                </a:solidFill>
              </a:rPr>
              <a:t>Anisometropie</a:t>
            </a:r>
            <a:r>
              <a:rPr lang="it-IT" sz="2800" b="1" dirty="0">
                <a:solidFill>
                  <a:schemeClr val="tx1"/>
                </a:solidFill>
              </a:rPr>
              <a:t> congenite </a:t>
            </a:r>
          </a:p>
          <a:p>
            <a:pPr lvl="0"/>
            <a:r>
              <a:rPr lang="it-IT" sz="2800" b="1" dirty="0">
                <a:solidFill>
                  <a:schemeClr val="tx1"/>
                </a:solidFill>
              </a:rPr>
              <a:t>Albinismo oculare</a:t>
            </a:r>
          </a:p>
          <a:p>
            <a:pPr lvl="0"/>
            <a:r>
              <a:rPr lang="it-IT" sz="2800" b="1" u="sng" dirty="0">
                <a:solidFill>
                  <a:srgbClr val="FF0000"/>
                </a:solidFill>
              </a:rPr>
              <a:t>Esotropie essenziali infantili</a:t>
            </a:r>
          </a:p>
          <a:p>
            <a:endParaRPr lang="it-IT" sz="2000" b="1" dirty="0">
              <a:solidFill>
                <a:schemeClr val="tx1"/>
              </a:solidFill>
            </a:endParaRPr>
          </a:p>
        </p:txBody>
      </p:sp>
    </p:spTree>
    <p:extLst>
      <p:ext uri="{BB962C8B-B14F-4D97-AF65-F5344CB8AC3E}">
        <p14:creationId xmlns:p14="http://schemas.microsoft.com/office/powerpoint/2010/main" val="19541259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6471"/>
          </a:xfrm>
        </p:spPr>
        <p:txBody>
          <a:bodyPr/>
          <a:lstStyle/>
          <a:p>
            <a:r>
              <a:rPr lang="it-IT" dirty="0" smtClean="0">
                <a:solidFill>
                  <a:schemeClr val="accent5"/>
                </a:solidFill>
              </a:rPr>
              <a:t>ESOTROPIA ESSENZIALE o PRECOCE</a:t>
            </a:r>
            <a:endParaRPr lang="it-IT" dirty="0">
              <a:solidFill>
                <a:schemeClr val="accent5"/>
              </a:solidFill>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9" y="4851859"/>
            <a:ext cx="2273300" cy="1778000"/>
          </a:xfrm>
        </p:spPr>
      </p:pic>
      <p:sp>
        <p:nvSpPr>
          <p:cNvPr id="7" name="Rettangolo 6"/>
          <p:cNvSpPr/>
          <p:nvPr/>
        </p:nvSpPr>
        <p:spPr>
          <a:xfrm>
            <a:off x="4249271" y="1362636"/>
            <a:ext cx="5952564" cy="4893647"/>
          </a:xfrm>
          <a:prstGeom prst="rect">
            <a:avLst/>
          </a:prstGeom>
        </p:spPr>
        <p:txBody>
          <a:bodyPr wrap="square">
            <a:spAutoFit/>
          </a:bodyPr>
          <a:lstStyle/>
          <a:p>
            <a:r>
              <a:rPr lang="it-IT" sz="2400" dirty="0">
                <a:latin typeface="Calibri" pitchFamily="34" charset="0"/>
              </a:rPr>
              <a:t>Questa forma di strabismo presenta le seguenti caratteristiche: </a:t>
            </a:r>
          </a:p>
          <a:p>
            <a:pPr>
              <a:buFont typeface="Arial" charset="0"/>
              <a:buChar char="•"/>
            </a:pPr>
            <a:r>
              <a:rPr lang="it-IT" sz="2400" dirty="0">
                <a:latin typeface="Calibri" pitchFamily="34" charset="0"/>
              </a:rPr>
              <a:t>Angolo di deviazione elevato (oltre le 30 DP); </a:t>
            </a:r>
          </a:p>
          <a:p>
            <a:pPr>
              <a:buFont typeface="Arial" charset="0"/>
              <a:buChar char="•"/>
            </a:pPr>
            <a:r>
              <a:rPr lang="it-IT" sz="2400" dirty="0">
                <a:latin typeface="Calibri" pitchFamily="34" charset="0"/>
              </a:rPr>
              <a:t>Refrazione non significativa; </a:t>
            </a:r>
          </a:p>
          <a:p>
            <a:pPr>
              <a:buFont typeface="Arial" charset="0"/>
              <a:buChar char="•"/>
            </a:pPr>
            <a:r>
              <a:rPr lang="it-IT" sz="2400" dirty="0">
                <a:latin typeface="Calibri" pitchFamily="34" charset="0"/>
              </a:rPr>
              <a:t>Pseudoparalisi degli abducenti; </a:t>
            </a:r>
          </a:p>
          <a:p>
            <a:pPr>
              <a:buFont typeface="Arial" charset="0"/>
              <a:buChar char="•"/>
            </a:pPr>
            <a:r>
              <a:rPr lang="it-IT" sz="2400" dirty="0">
                <a:latin typeface="Calibri" pitchFamily="34" charset="0"/>
              </a:rPr>
              <a:t>Fissazione crociata con torcicollo; </a:t>
            </a:r>
          </a:p>
          <a:p>
            <a:pPr>
              <a:buFont typeface="Arial" charset="0"/>
              <a:buChar char="•"/>
            </a:pPr>
            <a:r>
              <a:rPr lang="it-IT" sz="2400" dirty="0">
                <a:latin typeface="Calibri" pitchFamily="34" charset="0"/>
              </a:rPr>
              <a:t>Elevazione in adduzione; </a:t>
            </a:r>
          </a:p>
          <a:p>
            <a:pPr>
              <a:buFont typeface="Arial" charset="0"/>
              <a:buChar char="•"/>
            </a:pPr>
            <a:r>
              <a:rPr lang="it-IT" sz="2400" dirty="0">
                <a:latin typeface="Calibri" pitchFamily="34" charset="0"/>
              </a:rPr>
              <a:t>DVD; </a:t>
            </a:r>
          </a:p>
          <a:p>
            <a:pPr>
              <a:buFont typeface="Arial" charset="0"/>
              <a:buChar char="•"/>
            </a:pPr>
            <a:r>
              <a:rPr lang="it-IT" sz="2400" dirty="0">
                <a:latin typeface="Calibri" pitchFamily="34" charset="0"/>
              </a:rPr>
              <a:t>Nistagmo latente e manifesto-latente; </a:t>
            </a:r>
          </a:p>
          <a:p>
            <a:pPr>
              <a:buFont typeface="Arial" charset="0"/>
              <a:buChar char="•"/>
            </a:pPr>
            <a:r>
              <a:rPr lang="it-IT" sz="2400" dirty="0">
                <a:latin typeface="Calibri" pitchFamily="34" charset="0"/>
              </a:rPr>
              <a:t>La collaborazione binoculare è totalmente </a:t>
            </a:r>
            <a:r>
              <a:rPr lang="it-IT" sz="2400" dirty="0" smtClean="0">
                <a:latin typeface="Calibri" pitchFamily="34" charset="0"/>
              </a:rPr>
              <a:t>assente</a:t>
            </a:r>
            <a:endParaRPr lang="it-IT" sz="2400" dirty="0">
              <a:latin typeface="Calibri" pitchFamily="34" charset="0"/>
            </a:endParaRPr>
          </a:p>
          <a:p>
            <a:pPr>
              <a:buFont typeface="Arial" charset="0"/>
              <a:buChar char="•"/>
            </a:pPr>
            <a:r>
              <a:rPr lang="it-IT" sz="2400" dirty="0" smtClean="0">
                <a:latin typeface="Calibri" pitchFamily="34" charset="0"/>
              </a:rPr>
              <a:t> La </a:t>
            </a:r>
            <a:r>
              <a:rPr lang="it-IT" sz="2400" dirty="0">
                <a:latin typeface="Calibri" pitchFamily="34" charset="0"/>
              </a:rPr>
              <a:t>fissazione crociata è utile a prevenire ambliopie rare in questa forma di strabismo. </a:t>
            </a:r>
            <a:endParaRPr lang="it-IT" sz="2400" b="0" dirty="0">
              <a:effectLst/>
              <a:latin typeface="Calibri" pitchFamily="34" charset="0"/>
            </a:endParaRPr>
          </a:p>
        </p:txBody>
      </p:sp>
      <p:sp>
        <p:nvSpPr>
          <p:cNvPr id="8" name="CasellaDiTesto 7"/>
          <p:cNvSpPr txBox="1"/>
          <p:nvPr/>
        </p:nvSpPr>
        <p:spPr>
          <a:xfrm>
            <a:off x="286871" y="1506071"/>
            <a:ext cx="2814548" cy="1261884"/>
          </a:xfrm>
          <a:prstGeom prst="rect">
            <a:avLst/>
          </a:prstGeom>
          <a:noFill/>
        </p:spPr>
        <p:txBody>
          <a:bodyPr wrap="square" rtlCol="0">
            <a:spAutoFit/>
          </a:bodyPr>
          <a:lstStyle/>
          <a:p>
            <a:r>
              <a:rPr lang="it-IT" sz="2000" dirty="0" smtClean="0"/>
              <a:t>SI MANIFESTA NEI</a:t>
            </a:r>
          </a:p>
          <a:p>
            <a:r>
              <a:rPr lang="it-IT" sz="2000" dirty="0" smtClean="0"/>
              <a:t> </a:t>
            </a:r>
            <a:r>
              <a:rPr lang="it-IT" sz="2800" dirty="0" smtClean="0">
                <a:solidFill>
                  <a:schemeClr val="accent5"/>
                </a:solidFill>
              </a:rPr>
              <a:t>PRIMI 6 MESI DI VITA</a:t>
            </a:r>
            <a:endParaRPr lang="it-IT" sz="2000" dirty="0">
              <a:solidFill>
                <a:schemeClr val="accent5"/>
              </a:solidFill>
            </a:endParaRPr>
          </a:p>
        </p:txBody>
      </p:sp>
    </p:spTree>
    <p:extLst>
      <p:ext uri="{BB962C8B-B14F-4D97-AF65-F5344CB8AC3E}">
        <p14:creationId xmlns:p14="http://schemas.microsoft.com/office/powerpoint/2010/main" val="13850067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1692" y="545123"/>
            <a:ext cx="9513277" cy="2356339"/>
          </a:xfrm>
        </p:spPr>
        <p:txBody>
          <a:bodyPr>
            <a:normAutofit fontScale="90000"/>
          </a:bodyPr>
          <a:lstStyle/>
          <a:p>
            <a:r>
              <a:rPr lang="it-IT" sz="3100" dirty="0" smtClean="0">
                <a:solidFill>
                  <a:schemeClr val="accent5"/>
                </a:solidFill>
              </a:rPr>
              <a:t>Esotropie Accomodative Infantili: </a:t>
            </a:r>
            <a:r>
              <a:rPr lang="it-IT" sz="3100" dirty="0" smtClean="0">
                <a:solidFill>
                  <a:schemeClr val="tx1"/>
                </a:solidFill>
              </a:rPr>
              <a:t>ipermetropia e eccesso di convergenza , l’allineamento degli occhi è presente durante la fase critica  dello sviluppo della visione binoculare e pertanto possibile l’acquisizione della </a:t>
            </a:r>
            <a:r>
              <a:rPr lang="it-IT" sz="3100" dirty="0" err="1" smtClean="0">
                <a:solidFill>
                  <a:schemeClr val="tx1"/>
                </a:solidFill>
              </a:rPr>
              <a:t>stereopsi</a:t>
            </a:r>
            <a:r>
              <a:rPr lang="it-IT" sz="3100" dirty="0" smtClean="0">
                <a:solidFill>
                  <a:schemeClr val="tx1"/>
                </a:solidFill>
              </a:rPr>
              <a:t> </a:t>
            </a:r>
            <a:r>
              <a:rPr lang="it-IT" dirty="0" smtClean="0">
                <a:solidFill>
                  <a:schemeClr val="tx1"/>
                </a:solidFill>
              </a:rPr>
              <a:t/>
            </a:r>
            <a:br>
              <a:rPr lang="it-IT" dirty="0" smtClean="0">
                <a:solidFill>
                  <a:schemeClr val="tx1"/>
                </a:solidFill>
              </a:rPr>
            </a:br>
            <a:r>
              <a:rPr lang="it-IT" dirty="0" smtClean="0">
                <a:solidFill>
                  <a:schemeClr val="accent5"/>
                </a:solidFill>
              </a:rPr>
              <a:t/>
            </a:r>
            <a:br>
              <a:rPr lang="it-IT" dirty="0" smtClean="0">
                <a:solidFill>
                  <a:schemeClr val="accent5"/>
                </a:solidFill>
              </a:rPr>
            </a:br>
            <a:endParaRPr lang="it-IT" dirty="0">
              <a:solidFill>
                <a:schemeClr val="accent5"/>
              </a:solidFill>
            </a:endParaRPr>
          </a:p>
        </p:txBody>
      </p:sp>
      <p:sp>
        <p:nvSpPr>
          <p:cNvPr id="3" name="Segnaposto contenuto 2"/>
          <p:cNvSpPr>
            <a:spLocks noGrp="1"/>
          </p:cNvSpPr>
          <p:nvPr>
            <p:ph idx="1"/>
          </p:nvPr>
        </p:nvSpPr>
        <p:spPr>
          <a:xfrm>
            <a:off x="351692" y="2901462"/>
            <a:ext cx="8922310" cy="2409092"/>
          </a:xfrm>
        </p:spPr>
        <p:txBody>
          <a:bodyPr>
            <a:normAutofit fontScale="85000" lnSpcReduction="20000"/>
          </a:bodyPr>
          <a:lstStyle/>
          <a:p>
            <a:r>
              <a:rPr lang="it-IT" sz="3200" dirty="0">
                <a:solidFill>
                  <a:schemeClr val="accent5"/>
                </a:solidFill>
              </a:rPr>
              <a:t>Esotropie </a:t>
            </a:r>
            <a:r>
              <a:rPr lang="it-IT" sz="3200" dirty="0" smtClean="0">
                <a:solidFill>
                  <a:schemeClr val="accent5"/>
                </a:solidFill>
              </a:rPr>
              <a:t>Essenziali:</a:t>
            </a:r>
          </a:p>
          <a:p>
            <a:pPr marL="0" indent="0">
              <a:buNone/>
            </a:pPr>
            <a:r>
              <a:rPr lang="it-IT" sz="3200" dirty="0" err="1">
                <a:solidFill>
                  <a:schemeClr val="tx1"/>
                </a:solidFill>
              </a:rPr>
              <a:t>s</a:t>
            </a:r>
            <a:r>
              <a:rPr lang="it-IT" sz="3200" dirty="0" err="1" smtClean="0">
                <a:solidFill>
                  <a:schemeClr val="tx1"/>
                </a:solidFill>
              </a:rPr>
              <a:t>tereopsi</a:t>
            </a:r>
            <a:r>
              <a:rPr lang="it-IT" sz="3200" dirty="0" smtClean="0">
                <a:solidFill>
                  <a:schemeClr val="accent5"/>
                </a:solidFill>
              </a:rPr>
              <a:t> </a:t>
            </a:r>
            <a:r>
              <a:rPr lang="it-IT" sz="3200" dirty="0" smtClean="0">
                <a:solidFill>
                  <a:schemeClr val="tx1"/>
                </a:solidFill>
              </a:rPr>
              <a:t>compromessa per mancato sviluppo delle colonne di dominanza destinate alla </a:t>
            </a:r>
            <a:r>
              <a:rPr lang="it-IT" sz="3200" dirty="0" err="1" smtClean="0">
                <a:solidFill>
                  <a:schemeClr val="tx1"/>
                </a:solidFill>
              </a:rPr>
              <a:t>biconularità</a:t>
            </a:r>
            <a:r>
              <a:rPr lang="it-IT" sz="3200" dirty="0" smtClean="0">
                <a:solidFill>
                  <a:schemeClr val="tx1"/>
                </a:solidFill>
              </a:rPr>
              <a:t> .</a:t>
            </a:r>
          </a:p>
          <a:p>
            <a:pPr marL="0" indent="0">
              <a:buNone/>
            </a:pPr>
            <a:r>
              <a:rPr lang="it-IT" sz="3200" dirty="0" smtClean="0">
                <a:solidFill>
                  <a:schemeClr val="tx1"/>
                </a:solidFill>
              </a:rPr>
              <a:t> Dal punto di vista sensoriale è possibile uno scotoma di soppressione , o una sindrome da </a:t>
            </a:r>
            <a:r>
              <a:rPr lang="it-IT" sz="3200" dirty="0" err="1" smtClean="0">
                <a:solidFill>
                  <a:schemeClr val="tx1"/>
                </a:solidFill>
              </a:rPr>
              <a:t>monofissazione</a:t>
            </a:r>
            <a:r>
              <a:rPr lang="it-IT" sz="3200" dirty="0" smtClean="0">
                <a:solidFill>
                  <a:schemeClr val="tx1"/>
                </a:solidFill>
              </a:rPr>
              <a:t> (CRA a piccolo angolo)</a:t>
            </a:r>
            <a:endParaRPr lang="it-IT" sz="3200" dirty="0">
              <a:solidFill>
                <a:schemeClr val="tx1"/>
              </a:solidFill>
            </a:endParaRPr>
          </a:p>
        </p:txBody>
      </p:sp>
      <p:pic>
        <p:nvPicPr>
          <p:cNvPr id="4" name="Immagine 3"/>
          <p:cNvPicPr>
            <a:picLocks noChangeAspect="1"/>
          </p:cNvPicPr>
          <p:nvPr/>
        </p:nvPicPr>
        <p:blipFill>
          <a:blip r:embed="rId2"/>
          <a:stretch>
            <a:fillRect/>
          </a:stretch>
        </p:blipFill>
        <p:spPr>
          <a:xfrm>
            <a:off x="5445369" y="5091792"/>
            <a:ext cx="4419600" cy="1574800"/>
          </a:xfrm>
          <a:prstGeom prst="rect">
            <a:avLst/>
          </a:prstGeom>
        </p:spPr>
      </p:pic>
    </p:spTree>
    <p:extLst>
      <p:ext uri="{BB962C8B-B14F-4D97-AF65-F5344CB8AC3E}">
        <p14:creationId xmlns:p14="http://schemas.microsoft.com/office/powerpoint/2010/main" val="9983185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4400" dirty="0" smtClean="0">
                <a:solidFill>
                  <a:schemeClr val="accent5"/>
                </a:solidFill>
              </a:rPr>
              <a:t>ALLORA QUANDO INTERVENIRE CHIRURGICAMENTE?</a:t>
            </a:r>
            <a:endParaRPr lang="it-IT" sz="4400" dirty="0">
              <a:solidFill>
                <a:schemeClr val="accent5"/>
              </a:solidFill>
            </a:endParaRPr>
          </a:p>
        </p:txBody>
      </p:sp>
      <p:pic>
        <p:nvPicPr>
          <p:cNvPr id="4" name="Immagine 3"/>
          <p:cNvPicPr>
            <a:picLocks noChangeAspect="1"/>
          </p:cNvPicPr>
          <p:nvPr/>
        </p:nvPicPr>
        <p:blipFill>
          <a:blip r:embed="rId2"/>
          <a:stretch>
            <a:fillRect/>
          </a:stretch>
        </p:blipFill>
        <p:spPr>
          <a:xfrm>
            <a:off x="7571068" y="3423771"/>
            <a:ext cx="2679700" cy="3022600"/>
          </a:xfrm>
          <a:prstGeom prst="rect">
            <a:avLst/>
          </a:prstGeom>
        </p:spPr>
      </p:pic>
    </p:spTree>
    <p:extLst>
      <p:ext uri="{BB962C8B-B14F-4D97-AF65-F5344CB8AC3E}">
        <p14:creationId xmlns:p14="http://schemas.microsoft.com/office/powerpoint/2010/main" val="246237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iop 2013\1332.jpg"/>
          <p:cNvPicPr>
            <a:picLocks noChangeAspect="1" noChangeArrowheads="1"/>
          </p:cNvPicPr>
          <p:nvPr/>
        </p:nvPicPr>
        <p:blipFill>
          <a:blip r:embed="rId2" cstate="print"/>
          <a:srcRect/>
          <a:stretch>
            <a:fillRect/>
          </a:stretch>
        </p:blipFill>
        <p:spPr bwMode="auto">
          <a:xfrm>
            <a:off x="340972" y="1291508"/>
            <a:ext cx="7330689" cy="4799326"/>
          </a:xfrm>
          <a:prstGeom prst="rect">
            <a:avLst/>
          </a:prstGeom>
          <a:noFill/>
        </p:spPr>
      </p:pic>
      <p:sp>
        <p:nvSpPr>
          <p:cNvPr id="3" name="CasellaDiTesto 2"/>
          <p:cNvSpPr txBox="1"/>
          <p:nvPr/>
        </p:nvSpPr>
        <p:spPr>
          <a:xfrm>
            <a:off x="1738282" y="214290"/>
            <a:ext cx="8786842" cy="1077218"/>
          </a:xfrm>
          <a:prstGeom prst="rect">
            <a:avLst/>
          </a:prstGeom>
          <a:noFill/>
        </p:spPr>
        <p:txBody>
          <a:bodyPr wrap="square" rtlCol="0">
            <a:spAutoFit/>
          </a:bodyPr>
          <a:lstStyle/>
          <a:p>
            <a:pPr algn="ctr"/>
            <a:r>
              <a:rPr lang="it-IT" sz="3200" dirty="0"/>
              <a:t>STRUTTURA COLONNARE DELLA CORTECCIA VISIVA</a:t>
            </a:r>
          </a:p>
        </p:txBody>
      </p:sp>
      <p:sp>
        <p:nvSpPr>
          <p:cNvPr id="4" name="CasellaDiTesto 3"/>
          <p:cNvSpPr txBox="1"/>
          <p:nvPr/>
        </p:nvSpPr>
        <p:spPr>
          <a:xfrm>
            <a:off x="579301" y="2786058"/>
            <a:ext cx="3857652" cy="1231106"/>
          </a:xfrm>
          <a:prstGeom prst="rect">
            <a:avLst/>
          </a:prstGeom>
          <a:noFill/>
        </p:spPr>
        <p:txBody>
          <a:bodyPr wrap="square" rtlCol="0">
            <a:spAutoFit/>
          </a:bodyPr>
          <a:lstStyle/>
          <a:p>
            <a:pPr algn="ctr"/>
            <a:r>
              <a:rPr lang="it-IT" sz="1400" dirty="0"/>
              <a:t>COLONNE </a:t>
            </a:r>
            <a:r>
              <a:rPr lang="it-IT" sz="1400" dirty="0" err="1"/>
              <a:t>DI</a:t>
            </a:r>
            <a:r>
              <a:rPr lang="it-IT" sz="1400" dirty="0"/>
              <a:t> ORIENTAMENTO</a:t>
            </a:r>
          </a:p>
          <a:p>
            <a:pPr algn="ctr"/>
            <a:endParaRPr lang="it-IT" sz="1400" dirty="0"/>
          </a:p>
          <a:p>
            <a:pPr algn="ctr"/>
            <a:r>
              <a:rPr lang="it-IT" dirty="0">
                <a:solidFill>
                  <a:srgbClr val="FF0000"/>
                </a:solidFill>
              </a:rPr>
              <a:t>COLONNE </a:t>
            </a:r>
            <a:r>
              <a:rPr lang="it-IT" dirty="0" err="1">
                <a:solidFill>
                  <a:srgbClr val="FF0000"/>
                </a:solidFill>
              </a:rPr>
              <a:t>DI</a:t>
            </a:r>
            <a:r>
              <a:rPr lang="it-IT" dirty="0">
                <a:solidFill>
                  <a:srgbClr val="FF0000"/>
                </a:solidFill>
              </a:rPr>
              <a:t> DOMINANZA OCULARE</a:t>
            </a:r>
          </a:p>
          <a:p>
            <a:pPr algn="ctr"/>
            <a:endParaRPr lang="it-IT" sz="1400" dirty="0"/>
          </a:p>
          <a:p>
            <a:pPr algn="ctr"/>
            <a:r>
              <a:rPr lang="it-IT" sz="1400" dirty="0"/>
              <a:t>BLOB E INTERBLOB </a:t>
            </a:r>
          </a:p>
        </p:txBody>
      </p:sp>
      <p:sp>
        <p:nvSpPr>
          <p:cNvPr id="2" name="CasellaDiTesto 1"/>
          <p:cNvSpPr txBox="1"/>
          <p:nvPr/>
        </p:nvSpPr>
        <p:spPr>
          <a:xfrm>
            <a:off x="7872060" y="2371241"/>
            <a:ext cx="4078935" cy="2031325"/>
          </a:xfrm>
          <a:prstGeom prst="rect">
            <a:avLst/>
          </a:prstGeom>
          <a:noFill/>
        </p:spPr>
        <p:txBody>
          <a:bodyPr wrap="square" rtlCol="0">
            <a:spAutoFit/>
          </a:bodyPr>
          <a:lstStyle/>
          <a:p>
            <a:r>
              <a:rPr lang="it-IT" dirty="0" smtClean="0"/>
              <a:t>Il nostro sistema visivo , a livello centrale, è organizzato in colonne di dominanza , localizzate nella corteccia visiva.</a:t>
            </a:r>
          </a:p>
          <a:p>
            <a:endParaRPr lang="it-IT" dirty="0" smtClean="0"/>
          </a:p>
          <a:p>
            <a:r>
              <a:rPr lang="it-IT" dirty="0" smtClean="0"/>
              <a:t>Grazie a tali strutture è possibile lo sviluppo della V.B.</a:t>
            </a:r>
            <a:endParaRPr lang="it-IT" dirty="0"/>
          </a:p>
        </p:txBody>
      </p:sp>
    </p:spTree>
    <p:extLst>
      <p:ext uri="{BB962C8B-B14F-4D97-AF65-F5344CB8AC3E}">
        <p14:creationId xmlns:p14="http://schemas.microsoft.com/office/powerpoint/2010/main" val="7170325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1319068"/>
            <a:ext cx="4629772" cy="681318"/>
          </a:xfrm>
        </p:spPr>
        <p:txBody>
          <a:bodyPr/>
          <a:lstStyle/>
          <a:p>
            <a:r>
              <a:rPr lang="it-IT" dirty="0" smtClean="0">
                <a:solidFill>
                  <a:schemeClr val="accent5"/>
                </a:solidFill>
              </a:rPr>
              <a:t>FORME CONGENITE</a:t>
            </a:r>
            <a:endParaRPr lang="it-IT" dirty="0">
              <a:solidFill>
                <a:schemeClr val="accent5"/>
              </a:solidFill>
            </a:endParaRPr>
          </a:p>
        </p:txBody>
      </p:sp>
      <p:pic>
        <p:nvPicPr>
          <p:cNvPr id="4" name="Segnaposto contenuto 3"/>
          <p:cNvPicPr>
            <a:picLocks noGrp="1" noChangeAspect="1"/>
          </p:cNvPicPr>
          <p:nvPr>
            <p:ph idx="1"/>
          </p:nvPr>
        </p:nvPicPr>
        <p:blipFill>
          <a:blip r:embed="rId2"/>
          <a:stretch>
            <a:fillRect/>
          </a:stretch>
        </p:blipFill>
        <p:spPr>
          <a:xfrm>
            <a:off x="8354169" y="609600"/>
            <a:ext cx="3492500" cy="2324100"/>
          </a:xfrm>
          <a:prstGeom prst="rect">
            <a:avLst/>
          </a:prstGeom>
        </p:spPr>
      </p:pic>
      <p:pic>
        <p:nvPicPr>
          <p:cNvPr id="5" name="Immagine 4"/>
          <p:cNvPicPr>
            <a:picLocks noChangeAspect="1"/>
          </p:cNvPicPr>
          <p:nvPr/>
        </p:nvPicPr>
        <p:blipFill>
          <a:blip r:embed="rId3"/>
          <a:stretch>
            <a:fillRect/>
          </a:stretch>
        </p:blipFill>
        <p:spPr>
          <a:xfrm>
            <a:off x="4193044" y="1917700"/>
            <a:ext cx="3810000" cy="2032000"/>
          </a:xfrm>
          <a:prstGeom prst="rect">
            <a:avLst/>
          </a:prstGeom>
        </p:spPr>
      </p:pic>
      <p:pic>
        <p:nvPicPr>
          <p:cNvPr id="6" name="Immagine 5"/>
          <p:cNvPicPr>
            <a:picLocks noChangeAspect="1"/>
          </p:cNvPicPr>
          <p:nvPr/>
        </p:nvPicPr>
        <p:blipFill>
          <a:blip r:embed="rId4"/>
          <a:stretch>
            <a:fillRect/>
          </a:stretch>
        </p:blipFill>
        <p:spPr>
          <a:xfrm>
            <a:off x="8524524" y="4220690"/>
            <a:ext cx="3479800" cy="2336800"/>
          </a:xfrm>
          <a:prstGeom prst="rect">
            <a:avLst/>
          </a:prstGeom>
        </p:spPr>
      </p:pic>
      <p:sp>
        <p:nvSpPr>
          <p:cNvPr id="7" name="CasellaDiTesto 6"/>
          <p:cNvSpPr txBox="1"/>
          <p:nvPr/>
        </p:nvSpPr>
        <p:spPr>
          <a:xfrm>
            <a:off x="677334" y="5080162"/>
            <a:ext cx="5213512" cy="1477328"/>
          </a:xfrm>
          <a:prstGeom prst="rect">
            <a:avLst/>
          </a:prstGeom>
          <a:solidFill>
            <a:srgbClr val="FFFF00"/>
          </a:solidFill>
        </p:spPr>
        <p:txBody>
          <a:bodyPr wrap="square" rtlCol="0">
            <a:spAutoFit/>
          </a:bodyPr>
          <a:lstStyle/>
          <a:p>
            <a:r>
              <a:rPr lang="it-IT" dirty="0" smtClean="0"/>
              <a:t>Malgrado sia un fatto congenito (4 mese embriogenesi) il neonato tende ad assumere una posizione viziata del capo in modo da poter stimolare le due fovee e sviluppare cosi una funzione corticale di visione binoculare</a:t>
            </a:r>
            <a:endParaRPr lang="it-IT" dirty="0"/>
          </a:p>
        </p:txBody>
      </p:sp>
      <p:sp>
        <p:nvSpPr>
          <p:cNvPr id="3" name="Rettangolo 2"/>
          <p:cNvSpPr/>
          <p:nvPr/>
        </p:nvSpPr>
        <p:spPr>
          <a:xfrm>
            <a:off x="141890" y="110359"/>
            <a:ext cx="9002110" cy="1077218"/>
          </a:xfrm>
          <a:prstGeom prst="rect">
            <a:avLst/>
          </a:prstGeom>
        </p:spPr>
        <p:txBody>
          <a:bodyPr wrap="square">
            <a:spAutoFit/>
          </a:bodyPr>
          <a:lstStyle/>
          <a:p>
            <a:r>
              <a:rPr lang="it-IT" sz="3200" b="1" dirty="0">
                <a:solidFill>
                  <a:schemeClr val="accent5"/>
                </a:solidFill>
              </a:rPr>
              <a:t>Alterazioni della visione binoculare per la compromissione degli aspetti motori </a:t>
            </a:r>
            <a:r>
              <a:rPr lang="it-IT" sz="3200" b="1" dirty="0" smtClean="0">
                <a:solidFill>
                  <a:schemeClr val="accent5"/>
                </a:solidFill>
              </a:rPr>
              <a:t> </a:t>
            </a:r>
            <a:r>
              <a:rPr lang="it-IT" sz="3200" b="1" dirty="0">
                <a:solidFill>
                  <a:schemeClr val="accent5"/>
                </a:solidFill>
              </a:rPr>
              <a:t>:</a:t>
            </a:r>
            <a:endParaRPr lang="it-IT" sz="3200" dirty="0"/>
          </a:p>
        </p:txBody>
      </p:sp>
      <p:sp>
        <p:nvSpPr>
          <p:cNvPr id="8" name="Rettangolo 7"/>
          <p:cNvSpPr/>
          <p:nvPr/>
        </p:nvSpPr>
        <p:spPr>
          <a:xfrm>
            <a:off x="-788276" y="2009025"/>
            <a:ext cx="3957139" cy="1200329"/>
          </a:xfrm>
          <a:prstGeom prst="rect">
            <a:avLst/>
          </a:prstGeom>
        </p:spPr>
        <p:txBody>
          <a:bodyPr wrap="square">
            <a:spAutoFit/>
          </a:bodyPr>
          <a:lstStyle/>
          <a:p>
            <a:r>
              <a:rPr lang="it-IT" dirty="0" smtClean="0"/>
              <a:t>                               S</a:t>
            </a:r>
            <a:r>
              <a:rPr lang="it-IT" dirty="0"/>
              <a:t>. MOEBIUS </a:t>
            </a:r>
          </a:p>
          <a:p>
            <a:r>
              <a:rPr lang="it-IT" dirty="0"/>
              <a:t>                               S. DUANE </a:t>
            </a:r>
          </a:p>
          <a:p>
            <a:r>
              <a:rPr lang="it-IT" dirty="0"/>
              <a:t>                               CFEOM </a:t>
            </a:r>
          </a:p>
          <a:p>
            <a:r>
              <a:rPr lang="it-IT" dirty="0"/>
              <a:t>                               S. </a:t>
            </a:r>
            <a:r>
              <a:rPr lang="it-IT" dirty="0" smtClean="0"/>
              <a:t>BROWN</a:t>
            </a:r>
            <a:endParaRPr lang="it-IT" dirty="0"/>
          </a:p>
        </p:txBody>
      </p:sp>
    </p:spTree>
    <p:extLst>
      <p:ext uri="{BB962C8B-B14F-4D97-AF65-F5344CB8AC3E}">
        <p14:creationId xmlns:p14="http://schemas.microsoft.com/office/powerpoint/2010/main" val="9731309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012738"/>
            <a:ext cx="4457374" cy="902677"/>
          </a:xfrm>
        </p:spPr>
        <p:txBody>
          <a:bodyPr/>
          <a:lstStyle/>
          <a:p>
            <a:r>
              <a:rPr lang="it-IT" dirty="0" smtClean="0">
                <a:solidFill>
                  <a:schemeClr val="accent5"/>
                </a:solidFill>
              </a:rPr>
              <a:t>FORME ACQUISITE</a:t>
            </a:r>
            <a:endParaRPr lang="it-IT" dirty="0">
              <a:solidFill>
                <a:schemeClr val="accent5"/>
              </a:solidFill>
            </a:endParaRPr>
          </a:p>
        </p:txBody>
      </p:sp>
      <p:pic>
        <p:nvPicPr>
          <p:cNvPr id="5" name="Segnaposto contenuto 4"/>
          <p:cNvPicPr>
            <a:picLocks noGrp="1" noChangeAspect="1"/>
          </p:cNvPicPr>
          <p:nvPr>
            <p:ph idx="1"/>
          </p:nvPr>
        </p:nvPicPr>
        <p:blipFill>
          <a:blip r:embed="rId2"/>
          <a:stretch>
            <a:fillRect/>
          </a:stretch>
        </p:blipFill>
        <p:spPr>
          <a:xfrm>
            <a:off x="8401190" y="3743152"/>
            <a:ext cx="3454400" cy="2349500"/>
          </a:xfrm>
          <a:prstGeom prst="rect">
            <a:avLst/>
          </a:prstGeom>
        </p:spPr>
      </p:pic>
      <p:pic>
        <p:nvPicPr>
          <p:cNvPr id="4" name="Immagine 3"/>
          <p:cNvPicPr>
            <a:picLocks noChangeAspect="1"/>
          </p:cNvPicPr>
          <p:nvPr/>
        </p:nvPicPr>
        <p:blipFill>
          <a:blip r:embed="rId3"/>
          <a:stretch>
            <a:fillRect/>
          </a:stretch>
        </p:blipFill>
        <p:spPr>
          <a:xfrm>
            <a:off x="8497277" y="1378877"/>
            <a:ext cx="3048000" cy="2133600"/>
          </a:xfrm>
          <a:prstGeom prst="rect">
            <a:avLst/>
          </a:prstGeom>
        </p:spPr>
      </p:pic>
      <p:pic>
        <p:nvPicPr>
          <p:cNvPr id="6" name="Picture 11" descr="Senza titol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7908" y="3093275"/>
            <a:ext cx="2977661" cy="21635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 name="CasellaDiTesto 6"/>
          <p:cNvSpPr txBox="1"/>
          <p:nvPr/>
        </p:nvSpPr>
        <p:spPr>
          <a:xfrm>
            <a:off x="2475186" y="6050550"/>
            <a:ext cx="5376042" cy="707886"/>
          </a:xfrm>
          <a:prstGeom prst="rect">
            <a:avLst/>
          </a:prstGeom>
          <a:solidFill>
            <a:srgbClr val="FFFF00"/>
          </a:solidFill>
        </p:spPr>
        <p:txBody>
          <a:bodyPr wrap="square" rtlCol="0">
            <a:spAutoFit/>
          </a:bodyPr>
          <a:lstStyle/>
          <a:p>
            <a:r>
              <a:rPr lang="it-IT" sz="2000" dirty="0" smtClean="0"/>
              <a:t>Diplopia con fenomeni di confusione e </a:t>
            </a:r>
            <a:r>
              <a:rPr lang="it-IT" sz="2000" dirty="0" err="1" smtClean="0"/>
              <a:t>past-point</a:t>
            </a:r>
            <a:endParaRPr lang="it-IT" sz="2000" dirty="0"/>
          </a:p>
        </p:txBody>
      </p:sp>
      <p:sp>
        <p:nvSpPr>
          <p:cNvPr id="3" name="Rettangolo 2"/>
          <p:cNvSpPr/>
          <p:nvPr/>
        </p:nvSpPr>
        <p:spPr>
          <a:xfrm>
            <a:off x="826478" y="457222"/>
            <a:ext cx="7150874" cy="954107"/>
          </a:xfrm>
          <a:prstGeom prst="rect">
            <a:avLst/>
          </a:prstGeom>
        </p:spPr>
        <p:txBody>
          <a:bodyPr wrap="square">
            <a:spAutoFit/>
          </a:bodyPr>
          <a:lstStyle/>
          <a:p>
            <a:r>
              <a:rPr lang="it-IT" sz="2800" b="1">
                <a:solidFill>
                  <a:schemeClr val="accent5"/>
                </a:solidFill>
              </a:rPr>
              <a:t>Alterazioni della visione binoculare per la compromissione degli aspetti motori  :</a:t>
            </a:r>
            <a:endParaRPr lang="it-IT" sz="2800" dirty="0"/>
          </a:p>
        </p:txBody>
      </p:sp>
      <p:sp>
        <p:nvSpPr>
          <p:cNvPr id="8" name="CasellaDiTesto 7"/>
          <p:cNvSpPr txBox="1"/>
          <p:nvPr/>
        </p:nvSpPr>
        <p:spPr>
          <a:xfrm>
            <a:off x="5880533" y="2301760"/>
            <a:ext cx="2363339" cy="369332"/>
          </a:xfrm>
          <a:prstGeom prst="rect">
            <a:avLst/>
          </a:prstGeom>
          <a:noFill/>
        </p:spPr>
        <p:txBody>
          <a:bodyPr wrap="none" rtlCol="0">
            <a:spAutoFit/>
          </a:bodyPr>
          <a:lstStyle/>
          <a:p>
            <a:r>
              <a:rPr lang="it-IT" dirty="0"/>
              <a:t>MIOPATIA ENDOCRINA</a:t>
            </a:r>
          </a:p>
        </p:txBody>
      </p:sp>
      <p:sp>
        <p:nvSpPr>
          <p:cNvPr id="10" name="Rettangolo 9"/>
          <p:cNvSpPr/>
          <p:nvPr/>
        </p:nvSpPr>
        <p:spPr>
          <a:xfrm>
            <a:off x="224468" y="5404219"/>
            <a:ext cx="3606553" cy="646331"/>
          </a:xfrm>
          <a:prstGeom prst="rect">
            <a:avLst/>
          </a:prstGeom>
        </p:spPr>
        <p:txBody>
          <a:bodyPr wrap="square">
            <a:spAutoFit/>
          </a:bodyPr>
          <a:lstStyle/>
          <a:p>
            <a:r>
              <a:rPr lang="it-IT"/>
              <a:t>DISLOCAZIONE DELLE PULEGIE NEL MIOPE ELEVATO</a:t>
            </a:r>
            <a:endParaRPr lang="it-IT" dirty="0"/>
          </a:p>
        </p:txBody>
      </p:sp>
      <p:sp>
        <p:nvSpPr>
          <p:cNvPr id="11" name="Rettangolo 10"/>
          <p:cNvSpPr/>
          <p:nvPr/>
        </p:nvSpPr>
        <p:spPr>
          <a:xfrm>
            <a:off x="6196038" y="4584408"/>
            <a:ext cx="2038635" cy="369332"/>
          </a:xfrm>
          <a:prstGeom prst="rect">
            <a:avLst/>
          </a:prstGeom>
        </p:spPr>
        <p:txBody>
          <a:bodyPr wrap="none">
            <a:spAutoFit/>
          </a:bodyPr>
          <a:lstStyle/>
          <a:p>
            <a:r>
              <a:rPr lang="it-IT"/>
              <a:t>MIASTENIA GRAVIS</a:t>
            </a:r>
            <a:endParaRPr lang="it-IT" dirty="0"/>
          </a:p>
        </p:txBody>
      </p:sp>
    </p:spTree>
    <p:extLst>
      <p:ext uri="{BB962C8B-B14F-4D97-AF65-F5344CB8AC3E}">
        <p14:creationId xmlns:p14="http://schemas.microsoft.com/office/powerpoint/2010/main" val="1160323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451940"/>
            <a:ext cx="9274002" cy="849923"/>
          </a:xfrm>
        </p:spPr>
        <p:txBody>
          <a:bodyPr>
            <a:normAutofit fontScale="90000"/>
          </a:bodyPr>
          <a:lstStyle/>
          <a:p>
            <a:r>
              <a:rPr lang="it-IT" dirty="0" smtClean="0">
                <a:solidFill>
                  <a:schemeClr val="tx1"/>
                </a:solidFill>
              </a:rPr>
              <a:t>PARALISI DEL III,IV,VI </a:t>
            </a:r>
            <a:r>
              <a:rPr lang="it-IT" dirty="0" err="1" smtClean="0">
                <a:solidFill>
                  <a:schemeClr val="tx1"/>
                </a:solidFill>
              </a:rPr>
              <a:t>nc</a:t>
            </a:r>
            <a:r>
              <a:rPr lang="it-IT" dirty="0" smtClean="0">
                <a:solidFill>
                  <a:schemeClr val="tx1"/>
                </a:solidFill>
              </a:rPr>
              <a:t> ( FORME CONGENITE E ACQUISITE)</a:t>
            </a:r>
            <a:endParaRPr lang="it-IT" dirty="0">
              <a:solidFill>
                <a:schemeClr val="tx1"/>
              </a:solidFill>
            </a:endParaRPr>
          </a:p>
        </p:txBody>
      </p:sp>
      <p:sp>
        <p:nvSpPr>
          <p:cNvPr id="3" name="Segnaposto contenuto 2"/>
          <p:cNvSpPr>
            <a:spLocks noGrp="1"/>
          </p:cNvSpPr>
          <p:nvPr>
            <p:ph idx="1"/>
          </p:nvPr>
        </p:nvSpPr>
        <p:spPr>
          <a:xfrm>
            <a:off x="677334" y="1459524"/>
            <a:ext cx="8596668" cy="2286000"/>
          </a:xfrm>
        </p:spPr>
        <p:txBody>
          <a:bodyPr/>
          <a:lstStyle/>
          <a:p>
            <a:r>
              <a:rPr lang="it-IT" dirty="0" smtClean="0"/>
              <a:t>Gli strabismi paralitici sono dovuti ad una riduzione della forza di uno o più muscoli a causa di una paralisi o paresi. Sono caratterizzati dall’</a:t>
            </a:r>
            <a:r>
              <a:rPr lang="it-IT" dirty="0" err="1" smtClean="0"/>
              <a:t>incomitanza</a:t>
            </a:r>
            <a:r>
              <a:rPr lang="it-IT" dirty="0" smtClean="0"/>
              <a:t>.</a:t>
            </a:r>
          </a:p>
          <a:p>
            <a:r>
              <a:rPr lang="it-IT" dirty="0" smtClean="0">
                <a:solidFill>
                  <a:schemeClr val="accent5"/>
                </a:solidFill>
              </a:rPr>
              <a:t>Nei bambini </a:t>
            </a:r>
            <a:r>
              <a:rPr lang="it-IT" dirty="0" smtClean="0"/>
              <a:t>prevale la soppressione dopo un periodo di diplopia che viene superata chiudendo un occhio o con una posizione anomala del capo </a:t>
            </a:r>
          </a:p>
          <a:p>
            <a:r>
              <a:rPr lang="it-IT" dirty="0" smtClean="0"/>
              <a:t>Nell’adulto avremo diplopia  con </a:t>
            </a:r>
            <a:r>
              <a:rPr lang="it-IT" dirty="0" err="1" smtClean="0"/>
              <a:t>pac</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3745524"/>
            <a:ext cx="9448800" cy="2476500"/>
          </a:xfrm>
          <a:prstGeom prst="rect">
            <a:avLst/>
          </a:prstGeom>
        </p:spPr>
      </p:pic>
    </p:spTree>
    <p:extLst>
      <p:ext uri="{BB962C8B-B14F-4D97-AF65-F5344CB8AC3E}">
        <p14:creationId xmlns:p14="http://schemas.microsoft.com/office/powerpoint/2010/main" val="9091185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896816"/>
            <a:ext cx="8748020" cy="5145210"/>
          </a:xfrm>
        </p:spPr>
      </p:pic>
    </p:spTree>
    <p:extLst>
      <p:ext uri="{BB962C8B-B14F-4D97-AF65-F5344CB8AC3E}">
        <p14:creationId xmlns:p14="http://schemas.microsoft.com/office/powerpoint/2010/main" val="8000660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8040216" y="4005064"/>
            <a:ext cx="2448272" cy="1152128"/>
          </a:xfrm>
          <a:prstGeom prst="rect">
            <a:avLst/>
          </a:prstGeom>
        </p:spPr>
        <p:txBody>
          <a:bodyPr vert="horz" lIns="91440" tIns="45720" rIns="91440" bIns="45720" rtlCol="0">
            <a:normAutofit/>
          </a:bodyPr>
          <a:lstStyle/>
          <a:p>
            <a:pPr marL="342900" indent="-342900" algn="ctr" defTabSz="914400">
              <a:spcBef>
                <a:spcPct val="20000"/>
              </a:spcBef>
              <a:defRPr/>
            </a:pPr>
            <a:endParaRPr lang="it-IT" sz="4800" b="1" dirty="0">
              <a:solidFill>
                <a:schemeClr val="bg1"/>
              </a:solidFill>
              <a:effectLst>
                <a:outerShdw blurRad="38100" dist="38100" dir="2700000" algn="tl">
                  <a:srgbClr val="000000">
                    <a:alpha val="43137"/>
                  </a:srgbClr>
                </a:outerShdw>
              </a:effectLst>
            </a:endParaRPr>
          </a:p>
        </p:txBody>
      </p:sp>
      <p:sp>
        <p:nvSpPr>
          <p:cNvPr id="5" name="CasellaDiTesto 4"/>
          <p:cNvSpPr txBox="1"/>
          <p:nvPr/>
        </p:nvSpPr>
        <p:spPr>
          <a:xfrm>
            <a:off x="6377615" y="328001"/>
            <a:ext cx="3870772" cy="523220"/>
          </a:xfrm>
          <a:prstGeom prst="rect">
            <a:avLst/>
          </a:prstGeom>
          <a:noFill/>
        </p:spPr>
        <p:txBody>
          <a:bodyPr wrap="square" rtlCol="0">
            <a:spAutoFit/>
          </a:bodyPr>
          <a:lstStyle/>
          <a:p>
            <a:pPr algn="r"/>
            <a:r>
              <a:rPr lang="it-IT" sz="2800" b="1" i="1" dirty="0"/>
              <a:t>Take Home Message</a:t>
            </a:r>
          </a:p>
        </p:txBody>
      </p:sp>
      <p:sp>
        <p:nvSpPr>
          <p:cNvPr id="2" name="CasellaDiTesto 1"/>
          <p:cNvSpPr txBox="1"/>
          <p:nvPr/>
        </p:nvSpPr>
        <p:spPr>
          <a:xfrm>
            <a:off x="369275" y="1740870"/>
            <a:ext cx="7670941" cy="1754326"/>
          </a:xfrm>
          <a:prstGeom prst="rect">
            <a:avLst/>
          </a:prstGeom>
          <a:solidFill>
            <a:srgbClr val="FFFF00"/>
          </a:solidFill>
        </p:spPr>
        <p:txBody>
          <a:bodyPr wrap="square" rtlCol="0">
            <a:spAutoFit/>
          </a:bodyPr>
          <a:lstStyle/>
          <a:p>
            <a:r>
              <a:rPr lang="it-IT" sz="3600" dirty="0" smtClean="0"/>
              <a:t>IMPORTANZA PRIMI MESI DI </a:t>
            </a:r>
            <a:r>
              <a:rPr lang="it-IT" sz="3600" smtClean="0"/>
              <a:t>VITA </a:t>
            </a:r>
            <a:endParaRPr lang="it-IT" sz="3600" dirty="0" smtClean="0"/>
          </a:p>
          <a:p>
            <a:r>
              <a:rPr lang="it-IT" sz="3600" dirty="0" smtClean="0"/>
              <a:t> PER LO SVILUPPO DELLA VISIONE BINOCULARE!!!!</a:t>
            </a:r>
            <a:endParaRPr lang="it-IT" sz="3600" dirty="0"/>
          </a:p>
        </p:txBody>
      </p:sp>
      <p:pic>
        <p:nvPicPr>
          <p:cNvPr id="7" name="Picture 4" descr="http://www.pinu.it/biberon2.gif"/>
          <p:cNvPicPr>
            <a:picLocks noChangeAspect="1" noChangeArrowheads="1"/>
          </p:cNvPicPr>
          <p:nvPr/>
        </p:nvPicPr>
        <p:blipFill>
          <a:blip r:embed="rId3" cstate="print"/>
          <a:srcRect/>
          <a:stretch>
            <a:fillRect/>
          </a:stretch>
        </p:blipFill>
        <p:spPr bwMode="auto">
          <a:xfrm>
            <a:off x="8040216" y="4383309"/>
            <a:ext cx="3742630" cy="2299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2141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77334" y="2160590"/>
            <a:ext cx="6971974" cy="2042134"/>
          </a:xfrm>
          <a:solidFill>
            <a:srgbClr val="FFFF00"/>
          </a:solidFill>
        </p:spPr>
        <p:txBody>
          <a:bodyPr>
            <a:normAutofit/>
          </a:bodyPr>
          <a:lstStyle/>
          <a:p>
            <a:r>
              <a:rPr lang="it-IT" sz="3600" dirty="0" smtClean="0"/>
              <a:t>RUOLO FONDAMENTALE DELLA FUSIONE MOTORIA</a:t>
            </a:r>
            <a:endParaRPr lang="it-IT" sz="3600" dirty="0"/>
          </a:p>
        </p:txBody>
      </p:sp>
      <p:pic>
        <p:nvPicPr>
          <p:cNvPr id="4" name="Immagine 3"/>
          <p:cNvPicPr>
            <a:picLocks noChangeAspect="1"/>
          </p:cNvPicPr>
          <p:nvPr/>
        </p:nvPicPr>
        <p:blipFill>
          <a:blip r:embed="rId2"/>
          <a:stretch>
            <a:fillRect/>
          </a:stretch>
        </p:blipFill>
        <p:spPr>
          <a:xfrm>
            <a:off x="8042031" y="4202724"/>
            <a:ext cx="3657600" cy="2222500"/>
          </a:xfrm>
          <a:prstGeom prst="rect">
            <a:avLst/>
          </a:prstGeom>
        </p:spPr>
      </p:pic>
    </p:spTree>
    <p:extLst>
      <p:ext uri="{BB962C8B-B14F-4D97-AF65-F5344CB8AC3E}">
        <p14:creationId xmlns:p14="http://schemas.microsoft.com/office/powerpoint/2010/main" val="17422251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8040216" y="4005064"/>
            <a:ext cx="2448272" cy="1152128"/>
          </a:xfrm>
          <a:prstGeom prst="rect">
            <a:avLst/>
          </a:prstGeom>
        </p:spPr>
        <p:txBody>
          <a:bodyPr vert="horz" lIns="91440" tIns="45720" rIns="91440" bIns="45720" rtlCol="0">
            <a:normAutofit/>
          </a:bodyPr>
          <a:lstStyle/>
          <a:p>
            <a:pPr marL="342900" indent="-342900" algn="ctr" defTabSz="914400">
              <a:spcBef>
                <a:spcPct val="20000"/>
              </a:spcBef>
              <a:defRPr/>
            </a:pPr>
            <a:endParaRPr lang="it-IT" sz="4800" b="1" dirty="0">
              <a:solidFill>
                <a:schemeClr val="bg1"/>
              </a:solidFill>
              <a:effectLst>
                <a:outerShdw blurRad="38100" dist="38100" dir="2700000" algn="tl">
                  <a:srgbClr val="000000">
                    <a:alpha val="43137"/>
                  </a:srgbClr>
                </a:outerShdw>
              </a:effectLst>
            </a:endParaRPr>
          </a:p>
        </p:txBody>
      </p:sp>
      <p:sp>
        <p:nvSpPr>
          <p:cNvPr id="5" name="CasellaDiTesto 4"/>
          <p:cNvSpPr txBox="1"/>
          <p:nvPr/>
        </p:nvSpPr>
        <p:spPr>
          <a:xfrm>
            <a:off x="6377615" y="328001"/>
            <a:ext cx="3870772" cy="523220"/>
          </a:xfrm>
          <a:prstGeom prst="rect">
            <a:avLst/>
          </a:prstGeom>
          <a:noFill/>
        </p:spPr>
        <p:txBody>
          <a:bodyPr wrap="square" rtlCol="0">
            <a:spAutoFit/>
          </a:bodyPr>
          <a:lstStyle/>
          <a:p>
            <a:pPr algn="r"/>
            <a:r>
              <a:rPr lang="it-IT" sz="2800" b="1" i="1" dirty="0"/>
              <a:t>Take Home Message</a:t>
            </a:r>
          </a:p>
        </p:txBody>
      </p:sp>
      <p:pic>
        <p:nvPicPr>
          <p:cNvPr id="11" name="Immagine 10" descr="Oculista.jpg"/>
          <p:cNvPicPr>
            <a:picLocks noChangeAspect="1"/>
          </p:cNvPicPr>
          <p:nvPr/>
        </p:nvPicPr>
        <p:blipFill>
          <a:blip r:embed="rId3"/>
          <a:stretch>
            <a:fillRect/>
          </a:stretch>
        </p:blipFill>
        <p:spPr>
          <a:xfrm>
            <a:off x="7321629" y="2694765"/>
            <a:ext cx="2246649" cy="2650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asellaDiTesto 1"/>
          <p:cNvSpPr txBox="1"/>
          <p:nvPr/>
        </p:nvSpPr>
        <p:spPr>
          <a:xfrm>
            <a:off x="2622719" y="2524749"/>
            <a:ext cx="2953523"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it-IT" sz="3200" b="1" dirty="0"/>
              <a:t>Esame in </a:t>
            </a:r>
            <a:r>
              <a:rPr lang="it-IT" sz="3200" b="1" dirty="0" err="1"/>
              <a:t>cicloplegia</a:t>
            </a:r>
            <a:endParaRPr lang="it-IT" sz="3200" b="1" dirty="0"/>
          </a:p>
        </p:txBody>
      </p:sp>
      <p:sp>
        <p:nvSpPr>
          <p:cNvPr id="3" name="CasellaDiTesto 2"/>
          <p:cNvSpPr txBox="1"/>
          <p:nvPr/>
        </p:nvSpPr>
        <p:spPr>
          <a:xfrm>
            <a:off x="2229590" y="4520352"/>
            <a:ext cx="3770019"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it-IT" sz="3200" b="1" dirty="0">
                <a:latin typeface="Cochin"/>
                <a:cs typeface="Cochin"/>
              </a:rPr>
              <a:t>Attenzione ai movimenti fusionali</a:t>
            </a:r>
          </a:p>
        </p:txBody>
      </p:sp>
      <p:sp>
        <p:nvSpPr>
          <p:cNvPr id="4" name="CasellaDiTesto 3"/>
          <p:cNvSpPr txBox="1"/>
          <p:nvPr/>
        </p:nvSpPr>
        <p:spPr>
          <a:xfrm>
            <a:off x="492369" y="851222"/>
            <a:ext cx="6031523" cy="646331"/>
          </a:xfrm>
          <a:prstGeom prst="rect">
            <a:avLst/>
          </a:prstGeom>
          <a:solidFill>
            <a:srgbClr val="FFFF00"/>
          </a:solidFill>
        </p:spPr>
        <p:txBody>
          <a:bodyPr wrap="square" rtlCol="0">
            <a:spAutoFit/>
          </a:bodyPr>
          <a:lstStyle/>
          <a:p>
            <a:r>
              <a:rPr lang="it-IT" sz="3600" dirty="0" smtClean="0"/>
              <a:t>DIAGNOSI PRECOCE!!!!!</a:t>
            </a:r>
            <a:endParaRPr lang="it-IT" sz="3600" dirty="0"/>
          </a:p>
        </p:txBody>
      </p:sp>
    </p:spTree>
    <p:extLst>
      <p:ext uri="{BB962C8B-B14F-4D97-AF65-F5344CB8AC3E}">
        <p14:creationId xmlns:p14="http://schemas.microsoft.com/office/powerpoint/2010/main" val="16457224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7299929" y="4952044"/>
            <a:ext cx="2304256" cy="792088"/>
          </a:xfrm>
          <a:prstGeom prst="rect">
            <a:avLst/>
          </a:prstGeom>
        </p:spPr>
        <p:txBody>
          <a:bodyPr vert="horz" lIns="91440" tIns="45720" rIns="91440" bIns="45720" rtlCol="0">
            <a:normAutofit/>
          </a:bodyPr>
          <a:lstStyle/>
          <a:p>
            <a:pPr marL="342900" indent="-342900" algn="ctr" defTabSz="914400">
              <a:spcBef>
                <a:spcPct val="20000"/>
              </a:spcBef>
              <a:defRPr/>
            </a:pPr>
            <a:r>
              <a:rPr lang="it-IT" sz="4000" b="1" dirty="0">
                <a:solidFill>
                  <a:srgbClr val="000000"/>
                </a:solidFill>
                <a:effectLst>
                  <a:outerShdw blurRad="38100" dist="38100" dir="2700000" algn="tl">
                    <a:srgbClr val="000000">
                      <a:alpha val="43137"/>
                    </a:srgbClr>
                  </a:outerShdw>
                </a:effectLst>
                <a:latin typeface="Chalkboard"/>
                <a:cs typeface="Chalkboard"/>
              </a:rPr>
              <a:t>Oculista</a:t>
            </a:r>
            <a:endParaRPr lang="it-IT" sz="4800" b="1" dirty="0">
              <a:solidFill>
                <a:srgbClr val="000000"/>
              </a:solidFill>
              <a:effectLst>
                <a:outerShdw blurRad="38100" dist="38100" dir="2700000" algn="tl">
                  <a:srgbClr val="000000">
                    <a:alpha val="43137"/>
                  </a:srgbClr>
                </a:outerShdw>
              </a:effectLst>
              <a:latin typeface="Chalkboard"/>
              <a:cs typeface="Chalkboard"/>
            </a:endParaRPr>
          </a:p>
        </p:txBody>
      </p:sp>
      <p:sp>
        <p:nvSpPr>
          <p:cNvPr id="6" name="Segnaposto contenuto 2"/>
          <p:cNvSpPr txBox="1">
            <a:spLocks/>
          </p:cNvSpPr>
          <p:nvPr/>
        </p:nvSpPr>
        <p:spPr>
          <a:xfrm>
            <a:off x="8040216" y="4005064"/>
            <a:ext cx="2448272" cy="1152128"/>
          </a:xfrm>
          <a:prstGeom prst="rect">
            <a:avLst/>
          </a:prstGeom>
        </p:spPr>
        <p:txBody>
          <a:bodyPr vert="horz" lIns="91440" tIns="45720" rIns="91440" bIns="45720" rtlCol="0">
            <a:normAutofit/>
          </a:bodyPr>
          <a:lstStyle/>
          <a:p>
            <a:pPr marL="342900" indent="-342900" algn="ctr" defTabSz="914400">
              <a:spcBef>
                <a:spcPct val="20000"/>
              </a:spcBef>
              <a:defRPr/>
            </a:pPr>
            <a:endParaRPr lang="it-IT" sz="4800" b="1" dirty="0">
              <a:solidFill>
                <a:schemeClr val="bg1"/>
              </a:solidFill>
              <a:effectLst>
                <a:outerShdw blurRad="38100" dist="38100" dir="2700000" algn="tl">
                  <a:srgbClr val="000000">
                    <a:alpha val="43137"/>
                  </a:srgbClr>
                </a:outerShdw>
              </a:effectLst>
            </a:endParaRPr>
          </a:p>
        </p:txBody>
      </p:sp>
      <p:pic>
        <p:nvPicPr>
          <p:cNvPr id="4098" name="Picture 2" descr="http://1.bp.blogspot.com/_NsBA2IJ4AgQ/SuzgzsDc1yI/AAAAAAAAAOg/MPM4cxy_iBA/S259/ortottista.gif"/>
          <p:cNvPicPr>
            <a:picLocks noChangeAspect="1" noChangeArrowheads="1"/>
          </p:cNvPicPr>
          <p:nvPr/>
        </p:nvPicPr>
        <p:blipFill>
          <a:blip r:embed="rId3" cstate="print"/>
          <a:srcRect/>
          <a:stretch>
            <a:fillRect/>
          </a:stretch>
        </p:blipFill>
        <p:spPr bwMode="auto">
          <a:xfrm>
            <a:off x="1981200" y="3053879"/>
            <a:ext cx="3022292" cy="1703687"/>
          </a:xfrm>
          <a:prstGeom prst="rect">
            <a:avLst/>
          </a:prstGeom>
          <a:noFill/>
        </p:spPr>
      </p:pic>
      <p:pic>
        <p:nvPicPr>
          <p:cNvPr id="8" name="Picture 6" descr="E:\Documenti SIGLA\Sigla 2011\untitled.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97525" y="2932934"/>
            <a:ext cx="3024080" cy="2294210"/>
          </a:xfrm>
          <a:prstGeom prst="rect">
            <a:avLst/>
          </a:prstGeom>
          <a:noFill/>
          <a:ln w="9525">
            <a:noFill/>
            <a:miter lim="800000"/>
            <a:headEnd/>
            <a:tailEnd/>
          </a:ln>
        </p:spPr>
      </p:pic>
      <p:sp>
        <p:nvSpPr>
          <p:cNvPr id="9" name="Segnaposto contenuto 2"/>
          <p:cNvSpPr txBox="1">
            <a:spLocks/>
          </p:cNvSpPr>
          <p:nvPr/>
        </p:nvSpPr>
        <p:spPr>
          <a:xfrm>
            <a:off x="2267323" y="4898134"/>
            <a:ext cx="2736170" cy="792088"/>
          </a:xfrm>
          <a:prstGeom prst="rect">
            <a:avLst/>
          </a:prstGeom>
        </p:spPr>
        <p:txBody>
          <a:bodyPr vert="horz" lIns="91440" tIns="45720" rIns="91440" bIns="45720" rtlCol="0">
            <a:normAutofit/>
          </a:bodyPr>
          <a:lstStyle/>
          <a:p>
            <a:pPr marL="342900" indent="-342900" algn="ctr" defTabSz="914400">
              <a:spcBef>
                <a:spcPct val="20000"/>
              </a:spcBef>
              <a:defRPr/>
            </a:pPr>
            <a:r>
              <a:rPr lang="it-IT" sz="3600" b="1" dirty="0">
                <a:solidFill>
                  <a:srgbClr val="000000"/>
                </a:solidFill>
                <a:effectLst>
                  <a:outerShdw blurRad="38100" dist="38100" dir="2700000" algn="tl">
                    <a:srgbClr val="000000">
                      <a:alpha val="43137"/>
                    </a:srgbClr>
                  </a:outerShdw>
                </a:effectLst>
                <a:latin typeface="Big Caslon"/>
                <a:cs typeface="Big Caslon"/>
              </a:rPr>
              <a:t>Ortottista</a:t>
            </a:r>
          </a:p>
        </p:txBody>
      </p:sp>
      <p:sp>
        <p:nvSpPr>
          <p:cNvPr id="5" name="CasellaDiTesto 4"/>
          <p:cNvSpPr txBox="1"/>
          <p:nvPr/>
        </p:nvSpPr>
        <p:spPr>
          <a:xfrm>
            <a:off x="6377615" y="328001"/>
            <a:ext cx="3870772" cy="523220"/>
          </a:xfrm>
          <a:prstGeom prst="rect">
            <a:avLst/>
          </a:prstGeom>
          <a:noFill/>
        </p:spPr>
        <p:txBody>
          <a:bodyPr wrap="square" rtlCol="0">
            <a:spAutoFit/>
          </a:bodyPr>
          <a:lstStyle/>
          <a:p>
            <a:pPr algn="r"/>
            <a:r>
              <a:rPr lang="it-IT" sz="2800" b="1" i="1" dirty="0"/>
              <a:t>Take Home Message</a:t>
            </a:r>
          </a:p>
        </p:txBody>
      </p:sp>
      <p:sp>
        <p:nvSpPr>
          <p:cNvPr id="15" name="CasellaDiTesto 14"/>
          <p:cNvSpPr txBox="1"/>
          <p:nvPr/>
        </p:nvSpPr>
        <p:spPr>
          <a:xfrm>
            <a:off x="3004207" y="1534752"/>
            <a:ext cx="606324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badi MT Condensed Extra Bold"/>
                <a:cs typeface="Abadi MT Condensed Extra Bold"/>
              </a:rPr>
              <a:t>Un’accoppiata vincente!</a:t>
            </a:r>
          </a:p>
        </p:txBody>
      </p:sp>
    </p:spTree>
    <p:extLst>
      <p:ext uri="{BB962C8B-B14F-4D97-AF65-F5344CB8AC3E}">
        <p14:creationId xmlns:p14="http://schemas.microsoft.com/office/powerpoint/2010/main" val="14049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37165" y="445873"/>
            <a:ext cx="5278581" cy="954107"/>
          </a:xfrm>
          <a:prstGeom prst="rect">
            <a:avLst/>
          </a:prstGeom>
          <a:noFill/>
        </p:spPr>
        <p:txBody>
          <a:bodyPr wrap="square" rtlCol="0">
            <a:spAutoFit/>
          </a:bodyPr>
          <a:lstStyle/>
          <a:p>
            <a:endParaRPr lang="it-IT" sz="2800" i="1" dirty="0">
              <a:solidFill>
                <a:schemeClr val="accent6">
                  <a:lumMod val="75000"/>
                </a:schemeClr>
              </a:solidFill>
              <a:latin typeface="Baskerville SemiBold"/>
              <a:cs typeface="Baskerville SemiBold"/>
            </a:endParaRPr>
          </a:p>
          <a:p>
            <a:endParaRPr lang="it-IT" sz="2800" dirty="0"/>
          </a:p>
        </p:txBody>
      </p:sp>
      <p:sp>
        <p:nvSpPr>
          <p:cNvPr id="4" name="Titolo 3"/>
          <p:cNvSpPr>
            <a:spLocks noGrp="1"/>
          </p:cNvSpPr>
          <p:nvPr>
            <p:ph type="title"/>
          </p:nvPr>
        </p:nvSpPr>
        <p:spPr>
          <a:xfrm>
            <a:off x="5870637" y="5887781"/>
            <a:ext cx="6211613" cy="760502"/>
          </a:xfrm>
        </p:spPr>
        <p:txBody>
          <a:bodyPr>
            <a:normAutofit/>
          </a:bodyPr>
          <a:lstStyle/>
          <a:p>
            <a:r>
              <a:rPr lang="it-IT" b="1" dirty="0" smtClean="0">
                <a:ln w="11430"/>
                <a:solidFill>
                  <a:schemeClr val="tx1"/>
                </a:solidFill>
                <a:effectLst>
                  <a:outerShdw blurRad="50800" dist="39000" dir="5460000" algn="tl">
                    <a:srgbClr val="000000">
                      <a:alpha val="38000"/>
                    </a:srgbClr>
                  </a:outerShdw>
                </a:effectLst>
              </a:rPr>
              <a:t>GRAZIE DELL’ATTENZIONE</a:t>
            </a:r>
            <a:r>
              <a:rPr lang="it-IT" b="1" dirty="0" smtClean="0">
                <a:ln w="11430"/>
                <a:solidFill>
                  <a:schemeClr val="tx1"/>
                </a:solidFill>
                <a:effectLst>
                  <a:outerShdw blurRad="50800" dist="39000" dir="5460000" algn="tl">
                    <a:srgbClr val="000000">
                      <a:alpha val="38000"/>
                    </a:srgbClr>
                  </a:outerShdw>
                </a:effectLst>
              </a:rPr>
              <a:t>!</a:t>
            </a:r>
            <a:endParaRPr lang="it-IT" dirty="0"/>
          </a:p>
        </p:txBody>
      </p:sp>
      <p:sp>
        <p:nvSpPr>
          <p:cNvPr id="5" name="Segnaposto contenuto 4"/>
          <p:cNvSpPr>
            <a:spLocks noGrp="1"/>
          </p:cNvSpPr>
          <p:nvPr>
            <p:ph idx="1"/>
          </p:nvPr>
        </p:nvSpPr>
        <p:spPr>
          <a:xfrm>
            <a:off x="1981200" y="3262745"/>
            <a:ext cx="8229600" cy="2863418"/>
          </a:xfrm>
        </p:spPr>
        <p:txBody>
          <a:bodyPr/>
          <a:lstStyle/>
          <a:p>
            <a:pPr>
              <a:buNone/>
            </a:pPr>
            <a:endParaRPr lang="it-IT" dirty="0" smtClean="0"/>
          </a:p>
          <a:p>
            <a:endParaRPr lang="it-IT" dirty="0"/>
          </a:p>
        </p:txBody>
      </p:sp>
      <p:sp>
        <p:nvSpPr>
          <p:cNvPr id="7" name="CasellaDiTesto 6"/>
          <p:cNvSpPr txBox="1"/>
          <p:nvPr/>
        </p:nvSpPr>
        <p:spPr>
          <a:xfrm>
            <a:off x="1981200" y="313598"/>
            <a:ext cx="6964054" cy="1384995"/>
          </a:xfrm>
          <a:prstGeom prst="rect">
            <a:avLst/>
          </a:prstGeom>
          <a:noFill/>
        </p:spPr>
        <p:txBody>
          <a:bodyPr wrap="none" rtlCol="0">
            <a:spAutoFit/>
          </a:bodyPr>
          <a:lstStyle/>
          <a:p>
            <a:pPr algn="ctr"/>
            <a:r>
              <a:rPr lang="it-IT" sz="2800" i="1" dirty="0" smtClean="0"/>
              <a:t>Centro di Ricerca Multidisciplinare per la</a:t>
            </a:r>
          </a:p>
          <a:p>
            <a:pPr algn="ctr"/>
            <a:r>
              <a:rPr lang="it-IT" sz="2800" i="1" dirty="0" smtClean="0"/>
              <a:t>Diagnosi e la Terapia delle Malattie Rare</a:t>
            </a:r>
          </a:p>
          <a:p>
            <a:pPr algn="ctr"/>
            <a:r>
              <a:rPr lang="it-IT" sz="2800" i="1" dirty="0" smtClean="0"/>
              <a:t>“Ornella Condorelli”</a:t>
            </a:r>
            <a:endParaRPr lang="it-IT" sz="2800" i="1" dirty="0"/>
          </a:p>
        </p:txBody>
      </p:sp>
      <p:pic>
        <p:nvPicPr>
          <p:cNvPr id="8" name="Picture 2" descr="DSCN8938"/>
          <p:cNvPicPr>
            <a:picLocks noChangeAspect="1" noChangeArrowheads="1"/>
          </p:cNvPicPr>
          <p:nvPr/>
        </p:nvPicPr>
        <p:blipFill>
          <a:blip r:embed="rId2">
            <a:lum bright="18000"/>
            <a:extLst>
              <a:ext uri="{28A0092B-C50C-407E-A947-70E740481C1C}">
                <a14:useLocalDpi xmlns:a14="http://schemas.microsoft.com/office/drawing/2010/main" val="0"/>
              </a:ext>
            </a:extLst>
          </a:blip>
          <a:srcRect t="15193"/>
          <a:stretch>
            <a:fillRect/>
          </a:stretch>
        </p:blipFill>
        <p:spPr bwMode="auto">
          <a:xfrm>
            <a:off x="8759109" y="2614267"/>
            <a:ext cx="2044140" cy="172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p:cNvPicPr>
            <a:picLocks noChangeAspect="1"/>
          </p:cNvPicPr>
          <p:nvPr/>
        </p:nvPicPr>
        <p:blipFill rotWithShape="1">
          <a:blip r:embed="rId3"/>
          <a:srcRect b="49881"/>
          <a:stretch/>
        </p:blipFill>
        <p:spPr>
          <a:xfrm>
            <a:off x="720486" y="4164531"/>
            <a:ext cx="1612900" cy="1508530"/>
          </a:xfrm>
          <a:prstGeom prst="rect">
            <a:avLst/>
          </a:prstGeom>
          <a:noFill/>
          <a:ln w="76200" cmpd="sng">
            <a:solidFill>
              <a:srgbClr val="FF6600"/>
            </a:solidFill>
          </a:ln>
        </p:spPr>
      </p:pic>
      <p:sp>
        <p:nvSpPr>
          <p:cNvPr id="10" name="Rettangolo 9"/>
          <p:cNvSpPr/>
          <p:nvPr/>
        </p:nvSpPr>
        <p:spPr>
          <a:xfrm>
            <a:off x="7832397" y="4395576"/>
            <a:ext cx="3802042" cy="523220"/>
          </a:xfrm>
          <a:prstGeom prst="rect">
            <a:avLst/>
          </a:prstGeom>
          <a:noFill/>
        </p:spPr>
        <p:txBody>
          <a:bodyPr wrap="none" lIns="91440" tIns="45720" rIns="91440" bIns="45720">
            <a:spAutoFit/>
          </a:bodyPr>
          <a:lstStyle/>
          <a:p>
            <a:pPr algn="ctr"/>
            <a:r>
              <a:rPr lang="it-IT"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Ospedale Santa Marta</a:t>
            </a:r>
            <a:endParaRPr lang="it-IT"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Immagine 10"/>
          <p:cNvPicPr>
            <a:picLocks noChangeAspect="1"/>
          </p:cNvPicPr>
          <p:nvPr/>
        </p:nvPicPr>
        <p:blipFill rotWithShape="1">
          <a:blip r:embed="rId4"/>
          <a:srcRect l="8480" t="6501" r="11960" b="6402"/>
          <a:stretch/>
        </p:blipFill>
        <p:spPr>
          <a:xfrm>
            <a:off x="3604909" y="1904886"/>
            <a:ext cx="3575848" cy="2715718"/>
          </a:xfrm>
          <a:prstGeom prst="rect">
            <a:avLst/>
          </a:prstGeom>
          <a:ln w="76200" cmpd="sng">
            <a:solidFill>
              <a:schemeClr val="accent2">
                <a:lumMod val="60000"/>
                <a:lumOff val="40000"/>
              </a:schemeClr>
            </a:solidFill>
          </a:ln>
        </p:spPr>
      </p:pic>
    </p:spTree>
    <p:extLst>
      <p:ext uri="{BB962C8B-B14F-4D97-AF65-F5344CB8AC3E}">
        <p14:creationId xmlns:p14="http://schemas.microsoft.com/office/powerpoint/2010/main" val="1284614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Colonne di dominanza</a:t>
            </a:r>
            <a:endParaRPr lang="it-IT" dirty="0">
              <a:solidFill>
                <a:srgbClr val="FF0000"/>
              </a:solidFill>
            </a:endParaRPr>
          </a:p>
        </p:txBody>
      </p:sp>
      <p:pic>
        <p:nvPicPr>
          <p:cNvPr id="4" name="Picture 2" descr="C:\Users\user\Desktop\siop 2013\1108.tif"/>
          <p:cNvPicPr>
            <a:picLocks noGrp="1" noChangeAspect="1" noChangeArrowheads="1"/>
          </p:cNvPicPr>
          <p:nvPr>
            <p:ph idx="1"/>
          </p:nvPr>
        </p:nvPicPr>
        <p:blipFill>
          <a:blip r:embed="rId2" cstate="print"/>
          <a:srcRect/>
          <a:stretch>
            <a:fillRect/>
          </a:stretch>
        </p:blipFill>
        <p:spPr bwMode="auto">
          <a:xfrm>
            <a:off x="1811867" y="1800520"/>
            <a:ext cx="7171592" cy="4583348"/>
          </a:xfrm>
          <a:prstGeom prst="rect">
            <a:avLst/>
          </a:prstGeom>
          <a:blipFill>
            <a:blip r:embed="rId3"/>
            <a:tile tx="0" ty="0" sx="100000" sy="100000" flip="none" algn="tl"/>
          </a:blipFill>
        </p:spPr>
      </p:pic>
    </p:spTree>
    <p:extLst>
      <p:ext uri="{BB962C8B-B14F-4D97-AF65-F5344CB8AC3E}">
        <p14:creationId xmlns:p14="http://schemas.microsoft.com/office/powerpoint/2010/main" val="1801979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7867576" cy="1320800"/>
          </a:xfrm>
        </p:spPr>
        <p:txBody>
          <a:bodyPr>
            <a:noAutofit/>
          </a:bodyPr>
          <a:lstStyle/>
          <a:p>
            <a:pPr algn="ctr"/>
            <a:r>
              <a:rPr lang="it-IT" sz="2400" dirty="0" smtClean="0">
                <a:solidFill>
                  <a:srgbClr val="FF0000"/>
                </a:solidFill>
              </a:rPr>
              <a:t>TUTTI </a:t>
            </a:r>
            <a:r>
              <a:rPr lang="it-IT" sz="2400" dirty="0">
                <a:solidFill>
                  <a:srgbClr val="FF0000"/>
                </a:solidFill>
              </a:rPr>
              <a:t>I NEURONI CORTICALI SONO </a:t>
            </a:r>
            <a:r>
              <a:rPr lang="it-IT" sz="2400" dirty="0" smtClean="0">
                <a:solidFill>
                  <a:srgbClr val="FF0000"/>
                </a:solidFill>
              </a:rPr>
              <a:t> GENETICAMENTE PROGRAMMATI MA LA LORO MATURAZIONE E SPECIALIZZAZIONE AVVIENE CON L’ESPERIENZA VISIVA!!</a:t>
            </a:r>
            <a:br>
              <a:rPr lang="it-IT" sz="2400" dirty="0" smtClean="0">
                <a:solidFill>
                  <a:srgbClr val="FF0000"/>
                </a:solidFill>
              </a:rPr>
            </a:br>
            <a:endParaRPr lang="it-IT" sz="1800" dirty="0">
              <a:solidFill>
                <a:srgbClr val="FF0000"/>
              </a:solidFill>
            </a:endParaRPr>
          </a:p>
        </p:txBody>
      </p:sp>
      <p:sp>
        <p:nvSpPr>
          <p:cNvPr id="3" name="Segnaposto contenuto 2"/>
          <p:cNvSpPr>
            <a:spLocks noGrp="1"/>
          </p:cNvSpPr>
          <p:nvPr>
            <p:ph sz="quarter" idx="1"/>
          </p:nvPr>
        </p:nvSpPr>
        <p:spPr>
          <a:xfrm>
            <a:off x="677334" y="3074276"/>
            <a:ext cx="7204616" cy="3140805"/>
          </a:xfrm>
        </p:spPr>
        <p:txBody>
          <a:bodyPr>
            <a:normAutofit lnSpcReduction="10000"/>
          </a:bodyPr>
          <a:lstStyle/>
          <a:p>
            <a:pPr marL="0" indent="0">
              <a:buNone/>
            </a:pPr>
            <a:endParaRPr lang="it-IT" sz="2400" dirty="0"/>
          </a:p>
          <a:p>
            <a:r>
              <a:rPr lang="it-IT" sz="2400" dirty="0"/>
              <a:t>IN BASE AL TIPO DI </a:t>
            </a:r>
            <a:r>
              <a:rPr lang="it-IT" sz="2400" dirty="0" smtClean="0"/>
              <a:t>RECLUTAMENTO E ALL’ESPERIENZA VISIVA  :</a:t>
            </a:r>
            <a:endParaRPr lang="it-IT" sz="2400" dirty="0"/>
          </a:p>
          <a:p>
            <a:r>
              <a:rPr lang="it-IT" sz="2400" dirty="0">
                <a:solidFill>
                  <a:srgbClr val="FF0000"/>
                </a:solidFill>
              </a:rPr>
              <a:t>MONOCULARI</a:t>
            </a:r>
          </a:p>
          <a:p>
            <a:r>
              <a:rPr lang="it-IT" sz="2400" dirty="0">
                <a:solidFill>
                  <a:srgbClr val="FF0000"/>
                </a:solidFill>
              </a:rPr>
              <a:t>BI-OCULARI</a:t>
            </a:r>
          </a:p>
          <a:p>
            <a:r>
              <a:rPr lang="it-IT" sz="2400" dirty="0">
                <a:solidFill>
                  <a:srgbClr val="FF0000"/>
                </a:solidFill>
              </a:rPr>
              <a:t>A </a:t>
            </a:r>
            <a:r>
              <a:rPr lang="it-IT" sz="2400" dirty="0" smtClean="0">
                <a:solidFill>
                  <a:srgbClr val="FF0000"/>
                </a:solidFill>
              </a:rPr>
              <a:t>DISPARITA’ </a:t>
            </a:r>
            <a:r>
              <a:rPr lang="it-IT" sz="2400" dirty="0">
                <a:solidFill>
                  <a:srgbClr val="FF0000"/>
                </a:solidFill>
              </a:rPr>
              <a:t>ZERO (BINOCULARI)</a:t>
            </a:r>
          </a:p>
          <a:p>
            <a:r>
              <a:rPr lang="it-IT" sz="2400" dirty="0">
                <a:solidFill>
                  <a:srgbClr val="FF0000"/>
                </a:solidFill>
              </a:rPr>
              <a:t>A </a:t>
            </a:r>
            <a:r>
              <a:rPr lang="it-IT" sz="2400" dirty="0" smtClean="0">
                <a:solidFill>
                  <a:srgbClr val="FF0000"/>
                </a:solidFill>
              </a:rPr>
              <a:t>DISPARITA’ </a:t>
            </a:r>
            <a:r>
              <a:rPr lang="it-IT" sz="2400" dirty="0">
                <a:solidFill>
                  <a:srgbClr val="FF0000"/>
                </a:solidFill>
              </a:rPr>
              <a:t>DIVERSA  DA ZERO STEREOPSI</a:t>
            </a:r>
          </a:p>
        </p:txBody>
      </p:sp>
      <p:pic>
        <p:nvPicPr>
          <p:cNvPr id="5" name="Picture 2" descr="C:\Users\user\Desktop\siop 2013\555.tif"/>
          <p:cNvPicPr>
            <a:picLocks noChangeAspect="1" noChangeArrowheads="1"/>
          </p:cNvPicPr>
          <p:nvPr/>
        </p:nvPicPr>
        <p:blipFill>
          <a:blip r:embed="rId2" cstate="print"/>
          <a:srcRect/>
          <a:stretch>
            <a:fillRect/>
          </a:stretch>
        </p:blipFill>
        <p:spPr bwMode="auto">
          <a:xfrm>
            <a:off x="8544910" y="1560786"/>
            <a:ext cx="2966290" cy="4240924"/>
          </a:xfrm>
          <a:prstGeom prst="rect">
            <a:avLst/>
          </a:prstGeom>
          <a:noFill/>
        </p:spPr>
      </p:pic>
    </p:spTree>
    <p:extLst>
      <p:ext uri="{BB962C8B-B14F-4D97-AF65-F5344CB8AC3E}">
        <p14:creationId xmlns:p14="http://schemas.microsoft.com/office/powerpoint/2010/main" val="14746123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951" y="609600"/>
            <a:ext cx="9766169" cy="1320800"/>
          </a:xfrm>
        </p:spPr>
        <p:txBody>
          <a:bodyPr>
            <a:noAutofit/>
          </a:bodyPr>
          <a:lstStyle/>
          <a:p>
            <a:r>
              <a:rPr lang="it-IT" sz="3200" b="1" dirty="0"/>
              <a:t>COME AVVIENE LA </a:t>
            </a:r>
            <a:r>
              <a:rPr lang="it-IT" sz="3200" b="1" dirty="0">
                <a:solidFill>
                  <a:srgbClr val="FF0000"/>
                </a:solidFill>
              </a:rPr>
              <a:t>MATURAZIONE</a:t>
            </a:r>
            <a:r>
              <a:rPr lang="it-IT" sz="3200" b="1" dirty="0"/>
              <a:t> DEL SISTEMA VISIVO?</a:t>
            </a:r>
          </a:p>
        </p:txBody>
      </p:sp>
      <p:sp>
        <p:nvSpPr>
          <p:cNvPr id="3" name="Segnaposto contenuto 2"/>
          <p:cNvSpPr>
            <a:spLocks noGrp="1"/>
          </p:cNvSpPr>
          <p:nvPr>
            <p:ph sz="quarter" idx="1"/>
          </p:nvPr>
        </p:nvSpPr>
        <p:spPr>
          <a:xfrm>
            <a:off x="2381224" y="1714488"/>
            <a:ext cx="7772400" cy="4572000"/>
          </a:xfrm>
        </p:spPr>
        <p:txBody>
          <a:bodyPr>
            <a:normAutofit/>
          </a:bodyPr>
          <a:lstStyle/>
          <a:p>
            <a:r>
              <a:rPr lang="it-IT" sz="2800" dirty="0"/>
              <a:t>LA SEGREGAZIONE DEGLI ASSONI</a:t>
            </a:r>
          </a:p>
          <a:p>
            <a:r>
              <a:rPr lang="it-IT" sz="2800" dirty="0"/>
              <a:t>IL SINCRONISMO ASSONALE </a:t>
            </a:r>
          </a:p>
          <a:p>
            <a:r>
              <a:rPr lang="it-IT" sz="2800" dirty="0"/>
              <a:t>L’ASINCRONISMO COMPETITIVO</a:t>
            </a:r>
          </a:p>
          <a:p>
            <a:r>
              <a:rPr lang="it-IT" sz="2800" dirty="0"/>
              <a:t>IL RECLUTAMENTO DEI NEURONI</a:t>
            </a:r>
          </a:p>
          <a:p>
            <a:r>
              <a:rPr lang="it-IT" sz="2800" dirty="0"/>
              <a:t>LA COMPETIZIONE BI-OCULARE </a:t>
            </a:r>
          </a:p>
          <a:p>
            <a:r>
              <a:rPr lang="it-IT" sz="2800" dirty="0"/>
              <a:t>LA DOMINANZA  OCULARE</a:t>
            </a:r>
          </a:p>
          <a:p>
            <a:r>
              <a:rPr lang="it-IT" sz="2800" dirty="0"/>
              <a:t>LA SOPRAVVIVENZA DEI NEURONI E DELLE SINAPSI</a:t>
            </a:r>
          </a:p>
        </p:txBody>
      </p:sp>
    </p:spTree>
    <p:extLst>
      <p:ext uri="{BB962C8B-B14F-4D97-AF65-F5344CB8AC3E}">
        <p14:creationId xmlns:p14="http://schemas.microsoft.com/office/powerpoint/2010/main" val="19028715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940" y="1004047"/>
            <a:ext cx="6938683" cy="500230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846942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SVILUPPO DELLA VISIONE BINOCULARE</a:t>
            </a:r>
            <a:endParaRPr lang="it-IT" dirty="0">
              <a:solidFill>
                <a:schemeClr val="tx1"/>
              </a:solidFill>
            </a:endParaRPr>
          </a:p>
        </p:txBody>
      </p:sp>
      <p:sp>
        <p:nvSpPr>
          <p:cNvPr id="3" name="Segnaposto contenuto 2"/>
          <p:cNvSpPr>
            <a:spLocks noGrp="1"/>
          </p:cNvSpPr>
          <p:nvPr>
            <p:ph idx="1"/>
          </p:nvPr>
        </p:nvSpPr>
        <p:spPr>
          <a:xfrm>
            <a:off x="677333" y="1470212"/>
            <a:ext cx="9542431" cy="5056093"/>
          </a:xfrm>
        </p:spPr>
        <p:txBody>
          <a:bodyPr>
            <a:normAutofit/>
          </a:bodyPr>
          <a:lstStyle/>
          <a:p>
            <a:r>
              <a:rPr lang="it-IT" dirty="0" smtClean="0">
                <a:solidFill>
                  <a:srgbClr val="FF0000"/>
                </a:solidFill>
              </a:rPr>
              <a:t>PRIMA DEI 6 MESI</a:t>
            </a:r>
            <a:r>
              <a:rPr lang="it-IT" dirty="0" smtClean="0"/>
              <a:t>: periodo critico di programmazione dell’organizzazione binoculare </a:t>
            </a:r>
            <a:r>
              <a:rPr lang="it-IT" dirty="0" err="1" smtClean="0"/>
              <a:t>bifoveolare</a:t>
            </a:r>
            <a:r>
              <a:rPr lang="it-IT" dirty="0"/>
              <a:t> </a:t>
            </a:r>
            <a:r>
              <a:rPr lang="it-IT" dirty="0" smtClean="0"/>
              <a:t>( gli strabismi insorti in questo periodo non sviluppano e probabilmente </a:t>
            </a:r>
            <a:r>
              <a:rPr lang="it-IT" dirty="0" smtClean="0">
                <a:solidFill>
                  <a:srgbClr val="FF0000"/>
                </a:solidFill>
              </a:rPr>
              <a:t>non svilupperanno mai una VISIONE BINOCULARE.</a:t>
            </a:r>
          </a:p>
          <a:p>
            <a:endParaRPr lang="it-IT" dirty="0"/>
          </a:p>
          <a:p>
            <a:r>
              <a:rPr lang="it-IT" dirty="0" smtClean="0">
                <a:solidFill>
                  <a:srgbClr val="FF0000"/>
                </a:solidFill>
              </a:rPr>
              <a:t>DOPO I 6 MESI</a:t>
            </a:r>
            <a:r>
              <a:rPr lang="it-IT" dirty="0" smtClean="0"/>
              <a:t>: basi anatomiche e funzionali della visione binoculare sono oramai stabilite una deviazione oculare in questo periodo si traduce in una “distruzione” della V.B. ma contemporaneamente grazie alla plasticità neuronale la funzione binoculare si adatta sviluppando legami anomali, che simulano una visione binoculare </a:t>
            </a:r>
            <a:r>
              <a:rPr lang="it-IT" dirty="0" smtClean="0">
                <a:solidFill>
                  <a:srgbClr val="FF0000"/>
                </a:solidFill>
              </a:rPr>
              <a:t>: CRA e soppressione</a:t>
            </a:r>
          </a:p>
          <a:p>
            <a:endParaRPr lang="it-IT" dirty="0"/>
          </a:p>
          <a:p>
            <a:r>
              <a:rPr lang="it-IT" dirty="0" smtClean="0">
                <a:solidFill>
                  <a:srgbClr val="FF0000"/>
                </a:solidFill>
              </a:rPr>
              <a:t>Dopo i 6 -8 anni </a:t>
            </a:r>
            <a:r>
              <a:rPr lang="it-IT" dirty="0" smtClean="0"/>
              <a:t>il piccolo diviene un “ Adulto </a:t>
            </a:r>
            <a:r>
              <a:rPr lang="it-IT" dirty="0" err="1" smtClean="0"/>
              <a:t>strabologico</a:t>
            </a:r>
            <a:r>
              <a:rPr lang="it-IT" dirty="0" smtClean="0"/>
              <a:t>” ( ARRUGA) la V.B. non più essere distrutta il bambino può però compensare i disturbi sensoriali provocati dallo squilibrio motorio : </a:t>
            </a:r>
            <a:r>
              <a:rPr lang="it-IT" dirty="0" smtClean="0">
                <a:solidFill>
                  <a:srgbClr val="FF0000"/>
                </a:solidFill>
              </a:rPr>
              <a:t>DIPLOPIA e CONFUSIONE</a:t>
            </a:r>
          </a:p>
        </p:txBody>
      </p:sp>
    </p:spTree>
    <p:extLst>
      <p:ext uri="{BB962C8B-B14F-4D97-AF65-F5344CB8AC3E}">
        <p14:creationId xmlns:p14="http://schemas.microsoft.com/office/powerpoint/2010/main" val="8615439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6560</TotalTime>
  <Words>1758</Words>
  <Application>Microsoft Macintosh PowerPoint</Application>
  <PresentationFormat>Personalizzato</PresentationFormat>
  <Paragraphs>255</Paragraphs>
  <Slides>48</Slides>
  <Notes>6</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Sfaccettatura</vt:lpstr>
      <vt:lpstr>Le alterazioni           della visione binoculare </vt:lpstr>
      <vt:lpstr>VISIONE BINOCULARE </vt:lpstr>
      <vt:lpstr>SVILUPPO DELLA VISIONE BINOCULARE</vt:lpstr>
      <vt:lpstr>Presentazione di PowerPoint</vt:lpstr>
      <vt:lpstr>Colonne di dominanza</vt:lpstr>
      <vt:lpstr>TUTTI I NEURONI CORTICALI SONO  GENETICAMENTE PROGRAMMATI MA LA LORO MATURAZIONE E SPECIALIZZAZIONE AVVIENE CON L’ESPERIENZA VISIVA!! </vt:lpstr>
      <vt:lpstr>COME AVVIENE LA MATURAZIONE DEL SISTEMA VISIVO?</vt:lpstr>
      <vt:lpstr>Presentazione di PowerPoint</vt:lpstr>
      <vt:lpstr>SVILUPPO DELLA VISIONE BINOCULARE</vt:lpstr>
      <vt:lpstr>FUSIONE SENSORIALE</vt:lpstr>
      <vt:lpstr>CORRISPONDENZA RETINICA ANOMALA  e SOPPRESSIONE</vt:lpstr>
      <vt:lpstr>DIPLOPIA e CONFUSIONE</vt:lpstr>
      <vt:lpstr>Presentazione di PowerPoint</vt:lpstr>
      <vt:lpstr>Lo scopo dei movimenti oculari è di collocare l’immagine di un oggetto sulla fovea e di mantenerla attraverso alcune funzioni elementari svolte da diversi sistemi </vt:lpstr>
      <vt:lpstr>La FUSIONE MOTORIA  è un’entità sensorio-motoria!! </vt:lpstr>
      <vt:lpstr>MOVIMENTI FUSIONALI</vt:lpstr>
      <vt:lpstr>AMPIEZZA FUSIVA</vt:lpstr>
      <vt:lpstr>Presentazione di PowerPoint</vt:lpstr>
      <vt:lpstr>CATARATTE  CONGENITE MONO E BINOCULARI</vt:lpstr>
      <vt:lpstr>RIABILITAZIONE VISIVA</vt:lpstr>
      <vt:lpstr>Presentazione di PowerPoint</vt:lpstr>
      <vt:lpstr>REFRAZIONE</vt:lpstr>
      <vt:lpstr>REFRAZIONE</vt:lpstr>
      <vt:lpstr>Presentazione di PowerPoint</vt:lpstr>
      <vt:lpstr>Presentazione di PowerPoint</vt:lpstr>
      <vt:lpstr> </vt:lpstr>
      <vt:lpstr>Astigmatismo</vt:lpstr>
      <vt:lpstr>Presentazione di PowerPoint</vt:lpstr>
      <vt:lpstr>Presentazione di PowerPoint</vt:lpstr>
      <vt:lpstr>Presentazione di PowerPoint</vt:lpstr>
      <vt:lpstr>Presentazione di PowerPoint</vt:lpstr>
      <vt:lpstr>ALBINISMO OCULARE</vt:lpstr>
      <vt:lpstr>ALBINISMO OCULARE</vt:lpstr>
      <vt:lpstr>Percorso delle fibre del N.O. a sx soggetto normale a dx soggetto albino</vt:lpstr>
      <vt:lpstr>Presentazione di PowerPoint</vt:lpstr>
      <vt:lpstr>Presentazione di PowerPoint</vt:lpstr>
      <vt:lpstr>ESOTROPIA ESSENZIALE o PRECOCE</vt:lpstr>
      <vt:lpstr>Esotropie Accomodative Infantili: ipermetropia e eccesso di convergenza , l’allineamento degli occhi è presente durante la fase critica  dello sviluppo della visione binoculare e pertanto possibile l’acquisizione della stereopsi   </vt:lpstr>
      <vt:lpstr>Presentazione di PowerPoint</vt:lpstr>
      <vt:lpstr>FORME CONGENITE</vt:lpstr>
      <vt:lpstr>FORME ACQUISITE</vt:lpstr>
      <vt:lpstr>PARALISI DEL III,IV,VI nc ( FORME CONGENITE E ACQUISITE)</vt:lpstr>
      <vt:lpstr>Presentazione di PowerPoint</vt:lpstr>
      <vt:lpstr>Presentazione di PowerPoint</vt:lpstr>
      <vt:lpstr>Presentazione di PowerPoint</vt:lpstr>
      <vt:lpstr>Presentazione di PowerPoint</vt:lpstr>
      <vt:lpstr>Presentazione di PowerPoint</vt:lpstr>
      <vt:lpstr>GRAZIE DELL’ATTENZIONE!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alterazioni della visione binoculare </dc:title>
  <dc:creator>Utente di Microsoft Office</dc:creator>
  <cp:lastModifiedBy>Mac</cp:lastModifiedBy>
  <cp:revision>141</cp:revision>
  <dcterms:created xsi:type="dcterms:W3CDTF">2016-09-01T08:44:08Z</dcterms:created>
  <dcterms:modified xsi:type="dcterms:W3CDTF">2016-10-01T07:02:39Z</dcterms:modified>
</cp:coreProperties>
</file>