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6" r:id="rId2"/>
    <p:sldId id="284" r:id="rId3"/>
    <p:sldId id="316" r:id="rId4"/>
    <p:sldId id="296" r:id="rId5"/>
    <p:sldId id="322" r:id="rId6"/>
    <p:sldId id="297" r:id="rId7"/>
    <p:sldId id="323" r:id="rId8"/>
    <p:sldId id="298" r:id="rId9"/>
    <p:sldId id="301" r:id="rId10"/>
    <p:sldId id="312" r:id="rId11"/>
    <p:sldId id="314" r:id="rId12"/>
    <p:sldId id="299" r:id="rId13"/>
    <p:sldId id="262" r:id="rId14"/>
    <p:sldId id="265" r:id="rId15"/>
    <p:sldId id="313" r:id="rId16"/>
    <p:sldId id="263" r:id="rId17"/>
    <p:sldId id="266" r:id="rId18"/>
    <p:sldId id="321" r:id="rId19"/>
    <p:sldId id="318" r:id="rId20"/>
    <p:sldId id="294" r:id="rId21"/>
    <p:sldId id="295" r:id="rId22"/>
    <p:sldId id="319" r:id="rId23"/>
    <p:sldId id="324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533" y="9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076B-1358-4B73-8BF7-764CC727C262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52FB6-B83E-4FEE-8BDC-32CCE68A4F9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1835C82-5E23-4054-8B61-430254E69E61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647958-320F-4A97-8AFE-ED4816437A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5C82-5E23-4054-8B61-430254E69E61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958-320F-4A97-8AFE-ED4816437A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5C82-5E23-4054-8B61-430254E69E61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958-320F-4A97-8AFE-ED4816437A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5C82-5E23-4054-8B61-430254E69E61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958-320F-4A97-8AFE-ED4816437A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5C82-5E23-4054-8B61-430254E69E61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958-320F-4A97-8AFE-ED4816437A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5C82-5E23-4054-8B61-430254E69E61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958-320F-4A97-8AFE-ED4816437A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835C82-5E23-4054-8B61-430254E69E61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647958-320F-4A97-8AFE-ED4816437A5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1835C82-5E23-4054-8B61-430254E69E61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647958-320F-4A97-8AFE-ED4816437A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5C82-5E23-4054-8B61-430254E69E61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958-320F-4A97-8AFE-ED4816437A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5C82-5E23-4054-8B61-430254E69E61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958-320F-4A97-8AFE-ED4816437A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5C82-5E23-4054-8B61-430254E69E61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7958-320F-4A97-8AFE-ED4816437A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1835C82-5E23-4054-8B61-430254E69E61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647958-320F-4A97-8AFE-ED4816437A5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324544" y="0"/>
            <a:ext cx="3168352" cy="2636912"/>
          </a:xfrm>
        </p:spPr>
        <p:txBody>
          <a:bodyPr>
            <a:normAutofit/>
          </a:bodyPr>
          <a:lstStyle/>
          <a:p>
            <a:pPr algn="ctr"/>
            <a:r>
              <a:rPr lang="it-IT" sz="2000" i="1" dirty="0" smtClean="0">
                <a:solidFill>
                  <a:schemeClr val="tx2">
                    <a:lumMod val="10000"/>
                  </a:schemeClr>
                </a:solidFill>
              </a:rPr>
              <a:t>VII edizione</a:t>
            </a:r>
            <a:br>
              <a:rPr lang="it-IT" sz="2000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sz="3200" i="1" dirty="0" smtClean="0">
                <a:solidFill>
                  <a:schemeClr val="tx2">
                    <a:lumMod val="10000"/>
                  </a:schemeClr>
                </a:solidFill>
              </a:rPr>
              <a:t>Legalmente </a:t>
            </a:r>
            <a:br>
              <a:rPr lang="it-IT" sz="3200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it-IT" sz="2000" i="1" dirty="0" smtClean="0">
                <a:solidFill>
                  <a:schemeClr val="tx2">
                    <a:lumMod val="10000"/>
                  </a:schemeClr>
                </a:solidFill>
              </a:rPr>
              <a:t>2016</a:t>
            </a:r>
            <a:endParaRPr lang="it-IT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11960" y="5085184"/>
            <a:ext cx="4932040" cy="177281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it-IT" sz="9600" dirty="0" smtClean="0"/>
              <a:t>Claudia Bongiorno,</a:t>
            </a:r>
          </a:p>
          <a:p>
            <a:pPr algn="ctr"/>
            <a:r>
              <a:rPr lang="it-IT" sz="9600" dirty="0" smtClean="0"/>
              <a:t>  psicoterapeuta, </a:t>
            </a:r>
            <a:r>
              <a:rPr lang="it-IT" sz="9600" dirty="0" err="1" smtClean="0"/>
              <a:t>arteterapeuta</a:t>
            </a:r>
            <a:r>
              <a:rPr lang="it-IT" sz="9600" dirty="0" smtClean="0"/>
              <a:t>, istruttore </a:t>
            </a:r>
            <a:r>
              <a:rPr lang="it-IT" sz="9600" dirty="0" err="1" smtClean="0"/>
              <a:t>mindfullness</a:t>
            </a:r>
            <a:endParaRPr lang="it-IT" sz="9600" dirty="0" smtClean="0"/>
          </a:p>
          <a:p>
            <a:pPr algn="ctr"/>
            <a:endParaRPr lang="it-IT" sz="9600" dirty="0" smtClean="0"/>
          </a:p>
          <a:p>
            <a:pPr algn="ctr"/>
            <a:r>
              <a:rPr lang="it-IT" sz="8000" b="1" dirty="0" smtClean="0"/>
              <a:t>claudiabongiorno1969@gmail.com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3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</a:t>
            </a:r>
            <a:endParaRPr lang="it-IT" sz="23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Immagine 3" descr="IMG_7920.JPG"/>
          <p:cNvPicPr>
            <a:picLocks noChangeAspect="1"/>
          </p:cNvPicPr>
          <p:nvPr/>
        </p:nvPicPr>
        <p:blipFill>
          <a:blip r:embed="rId2" cstate="print"/>
          <a:srcRect l="16393" t="15176" r="14754" b="13756"/>
          <a:stretch>
            <a:fillRect/>
          </a:stretch>
        </p:blipFill>
        <p:spPr>
          <a:xfrm>
            <a:off x="2987824" y="260648"/>
            <a:ext cx="5760640" cy="453650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/>
          <a:lstStyle/>
          <a:p>
            <a:r>
              <a:rPr lang="it-IT" dirty="0" err="1" smtClean="0"/>
              <a:t>…la</a:t>
            </a:r>
            <a:r>
              <a:rPr lang="it-IT" dirty="0" smtClean="0"/>
              <a:t> ricerca di nuovi codici paterni</a:t>
            </a:r>
            <a:endParaRPr lang="it-IT" dirty="0"/>
          </a:p>
        </p:txBody>
      </p:sp>
      <p:pic>
        <p:nvPicPr>
          <p:cNvPr id="4" name="Segnaposto contenuto 3" descr="mostra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rgbClr val="92D050"/>
            </a:gs>
            <a:gs pos="60000">
              <a:schemeClr val="bg2">
                <a:shade val="38000"/>
                <a:satMod val="175000"/>
              </a:schemeClr>
            </a:gs>
            <a:gs pos="0">
              <a:schemeClr val="bg2">
                <a:shade val="30000"/>
                <a:satMod val="1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409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3600" dirty="0" smtClean="0">
                <a:latin typeface="+mn-lt"/>
              </a:rPr>
              <a:t>I ritratti di “Modigliani”</a:t>
            </a:r>
            <a:br>
              <a:rPr lang="it-IT" sz="3600" dirty="0" smtClean="0">
                <a:latin typeface="+mn-lt"/>
              </a:rPr>
            </a:br>
            <a:r>
              <a:rPr lang="it-IT" sz="3600" dirty="0" smtClean="0">
                <a:latin typeface="+mn-lt"/>
              </a:rPr>
              <a:t> ed il bisogno d’individuazione </a:t>
            </a:r>
            <a:endParaRPr lang="it-IT" sz="3600" dirty="0">
              <a:latin typeface="+mn-lt"/>
            </a:endParaRPr>
          </a:p>
        </p:txBody>
      </p:sp>
      <p:pic>
        <p:nvPicPr>
          <p:cNvPr id="5" name="Immagine 4" descr="IMG_795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11429" t="16085" r="13647" b="11107"/>
          <a:stretch>
            <a:fillRect/>
          </a:stretch>
        </p:blipFill>
        <p:spPr>
          <a:xfrm>
            <a:off x="4860032" y="1628800"/>
            <a:ext cx="3456384" cy="5038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0" y="1772816"/>
            <a:ext cx="4644008" cy="540060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Per molte sedute F, disegna una serie di ritratti copiandoli dalla rivista d’arte di Modigliani.</a:t>
            </a:r>
          </a:p>
          <a:p>
            <a:r>
              <a:rPr lang="it-IT" dirty="0" smtClean="0"/>
              <a:t> lo affascinano le varie tonalità cromatiche e soprattutto le espressioni dei volti che lo aiutano a rappresentare l’ambivalenza insita nella necessità di tenere insieme un’immagine di sé che contenga il bene quanto il male, integrando il vissuto di morte e distruzione che l’atto violento incide anche in chi lo ha commesso, costringendo ad un incontro violento e traumatico con la propria ombra che da quel momento in poi faticherà ad essere integrata in una nuova narrazione di se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+mn-lt"/>
              </a:rPr>
              <a:t>L. G.</a:t>
            </a:r>
            <a:endParaRPr lang="it-IT" sz="3600" dirty="0">
              <a:latin typeface="+mn-lt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 smtClean="0"/>
              <a:t>È un ragazzo di 27 anni, ex studente della facoltà di psicologia. Ha premeditato l’omicidio della propria fidanzata, il nonno della stessa, il cane e tentato omicidio della nonna. Dopo aver commesso il reato, tenta il suicidio. 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Ha un aspetto minuto, presenta una postura corporea estremamente rigida e chiusa; il tono di voce è basso e parla molto lentamente. Tiene uno sguardo basso, ma sembra comunque vigile e attento.</a:t>
            </a:r>
          </a:p>
          <a:p>
            <a:pPr algn="just">
              <a:buNone/>
            </a:pPr>
            <a:endParaRPr lang="it-IT" sz="2000" dirty="0" smtClean="0"/>
          </a:p>
          <a:p>
            <a:pPr algn="just"/>
            <a:r>
              <a:rPr lang="it-IT" sz="2000" dirty="0" smtClean="0"/>
              <a:t>Si inserisce nel gruppo nel mese di gennaio. Tende ad isolarsi e si aliena dal gruppo. Rifiuta la terapia farmacologica.</a:t>
            </a:r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>
              <a:buNone/>
            </a:pPr>
            <a:endParaRPr lang="it-IT" sz="2300" dirty="0" smtClean="0"/>
          </a:p>
          <a:p>
            <a:pPr algn="just"/>
            <a:endParaRPr lang="it-IT" sz="2300" dirty="0" smtClean="0"/>
          </a:p>
          <a:p>
            <a:pPr algn="just"/>
            <a:endParaRPr lang="it-IT" sz="2300" dirty="0" smtClean="0"/>
          </a:p>
          <a:p>
            <a:pPr algn="just"/>
            <a:endParaRPr lang="it-IT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rgbClr val="FFFF00"/>
            </a:gs>
            <a:gs pos="60000">
              <a:schemeClr val="bg2">
                <a:shade val="38000"/>
                <a:satMod val="175000"/>
              </a:schemeClr>
            </a:gs>
            <a:gs pos="0">
              <a:schemeClr val="bg2">
                <a:shade val="30000"/>
                <a:satMod val="1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864096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 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nella sua peculiare  disposizione a consentire la scarica della tensione motoria nel gesto creativo, l’arteterapia si presta più che la parola in alcune circostanze a permettere l’espressione di vissuti </a:t>
            </a:r>
            <a:r>
              <a:rPr lang="it-IT" sz="2800" dirty="0" err="1" smtClean="0"/>
              <a:t>pre-pensiero</a:t>
            </a:r>
            <a:r>
              <a:rPr lang="it-IT" sz="2800" dirty="0" smtClean="0"/>
              <a:t> non ancora elaborati o non ancora elaborabili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>
              <a:latin typeface="+mn-lt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idx="2"/>
          </p:nvPr>
        </p:nvSpPr>
        <p:spPr>
          <a:xfrm>
            <a:off x="0" y="5085184"/>
            <a:ext cx="8964488" cy="2088232"/>
          </a:xfrm>
        </p:spPr>
        <p:txBody>
          <a:bodyPr/>
          <a:lstStyle/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  <p:pic>
        <p:nvPicPr>
          <p:cNvPr id="6" name="Segnaposto contenuto 5" descr="IMG_79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943" r="6322" b="3409"/>
          <a:stretch>
            <a:fillRect/>
          </a:stretch>
        </p:blipFill>
        <p:spPr>
          <a:xfrm>
            <a:off x="683568" y="2348880"/>
            <a:ext cx="7848872" cy="388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364088" y="1052736"/>
            <a:ext cx="3383280" cy="733808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endParaRPr lang="it-IT" sz="2400" dirty="0">
              <a:latin typeface="+mn-lt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>
          <a:xfrm>
            <a:off x="5353496" y="980728"/>
            <a:ext cx="3790504" cy="587727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000" dirty="0" smtClean="0"/>
              <a:t>Per un lungo periodo L. rappresenta la propria necessità espressiva attraverso una fase di sperimentazione di vari materiali, manifestando il piacere generato dal gesto ripetitivo (</a:t>
            </a:r>
            <a:r>
              <a:rPr lang="it-IT" sz="2000" b="1" dirty="0" smtClean="0"/>
              <a:t>Modalità a concentrazione corporea)</a:t>
            </a:r>
            <a:endParaRPr lang="it-IT" sz="2000" dirty="0" smtClean="0"/>
          </a:p>
          <a:p>
            <a:pPr algn="just"/>
            <a:r>
              <a:rPr lang="it-IT" sz="2000" dirty="0" smtClean="0"/>
              <a:t>Ogni piano si sovrappone all’altro nella ricerca del piacere sensoriale stimolato dai diversi materiali, ognuno con le proprie caratteristiche</a:t>
            </a:r>
          </a:p>
          <a:p>
            <a:pPr algn="just"/>
            <a:r>
              <a:rPr lang="it-IT" sz="2000" dirty="0" smtClean="0"/>
              <a:t>Soltanto dopo aver sviluppato una sufficiente fiducia nella possibilità di controllare questo livello espressivo L. procede alla ricerca della forma.</a:t>
            </a:r>
            <a:r>
              <a:rPr lang="it-IT" sz="2000" b="1" dirty="0" smtClean="0"/>
              <a:t> (Modalità a risoluzione formale) </a:t>
            </a:r>
            <a:endParaRPr lang="it-IT" sz="2000" dirty="0" smtClean="0"/>
          </a:p>
          <a:p>
            <a:pPr algn="just"/>
            <a:endParaRPr lang="it-IT" dirty="0"/>
          </a:p>
        </p:txBody>
      </p:sp>
      <p:pic>
        <p:nvPicPr>
          <p:cNvPr id="4" name="Segnaposto contenuto 3" descr="IMG_79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702" t="12311" r="14790" b="11430"/>
          <a:stretch>
            <a:fillRect/>
          </a:stretch>
        </p:blipFill>
        <p:spPr>
          <a:xfrm>
            <a:off x="179512" y="1412776"/>
            <a:ext cx="4932694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IMG_7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12776" y="-1251520"/>
            <a:ext cx="13321479" cy="9433048"/>
          </a:xfrm>
        </p:spPr>
      </p:pic>
      <p:sp>
        <p:nvSpPr>
          <p:cNvPr id="7" name="CasellaDiTesto 6"/>
          <p:cNvSpPr txBox="1"/>
          <p:nvPr/>
        </p:nvSpPr>
        <p:spPr>
          <a:xfrm>
            <a:off x="-756592" y="5949280"/>
            <a:ext cx="9900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Uccidere è come sbarazzarsi del sentimento ingombrante di essere stati rifiutati, di non valere, sentimento che attacca violentemente il proprio ego onnipotente, in un delirante processo di massiccia identificazione proiettiva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-756591" y="116632"/>
            <a:ext cx="97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 tra inglobare ed espellere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  contenimento </a:t>
            </a:r>
            <a:r>
              <a:rPr lang="it-IT" sz="2000" b="1" dirty="0" err="1" smtClean="0">
                <a:solidFill>
                  <a:schemeClr val="bg1"/>
                </a:solidFill>
              </a:rPr>
              <a:t>acting</a:t>
            </a:r>
            <a:r>
              <a:rPr lang="it-IT" sz="2000" b="1" dirty="0" smtClean="0">
                <a:solidFill>
                  <a:schemeClr val="bg1"/>
                </a:solidFill>
              </a:rPr>
              <a:t> out e simbolizzazione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contenuto 15" descr="IMG_79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991" t="9991" r="12301" b="8264"/>
          <a:stretch>
            <a:fillRect/>
          </a:stretch>
        </p:blipFill>
        <p:spPr>
          <a:xfrm>
            <a:off x="0" y="1"/>
            <a:ext cx="91258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36104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it-IT" sz="2800" dirty="0" smtClean="0">
                <a:latin typeface="+mn-lt"/>
              </a:rPr>
              <a:t/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Ultimo Lavoro 11.04.2015…</a:t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 le difficoltà nel fondare una relazione terapeutica</a:t>
            </a:r>
            <a:br>
              <a:rPr lang="it-IT" sz="2800" dirty="0" smtClean="0">
                <a:latin typeface="+mn-lt"/>
              </a:rPr>
            </a:br>
            <a:endParaRPr lang="it-IT" sz="22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algn="just"/>
            <a:endParaRPr lang="it-IT" sz="2000" dirty="0" smtClean="0"/>
          </a:p>
          <a:p>
            <a:pPr algn="just"/>
            <a:r>
              <a:rPr lang="it-IT" sz="2400" dirty="0" smtClean="0"/>
              <a:t>L’operatore chiede dopo avergli fatto visualizzare i lavori precedenti, di poter scegliere un materiale a lui più caro e di utilizzare quella tonalità di colore che indica la sua emozione: </a:t>
            </a:r>
            <a:r>
              <a:rPr lang="it-IT" sz="2400" b="1" dirty="0" smtClean="0"/>
              <a:t>Il giallo</a:t>
            </a:r>
            <a:r>
              <a:rPr lang="it-IT" sz="2400" dirty="0" smtClean="0"/>
              <a:t>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L. lavora con grande concentrazione, spalle curve rinchiuso  in se, isolandosi dal gruppo, dedica molto tempo al lavoro che poi deciderà di portare con se in cella.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Realizza l’immagine di una donna a partire da una fase di esplorazione informale dei materiali, alla fine della seduta porterà con se il lavoro</a:t>
            </a:r>
          </a:p>
          <a:p>
            <a:pPr algn="just">
              <a:buNone/>
            </a:pPr>
            <a:endParaRPr lang="it-IT" sz="2400" dirty="0" smtClean="0"/>
          </a:p>
          <a:p>
            <a:pPr algn="just"/>
            <a:r>
              <a:rPr lang="it-IT" sz="2400" dirty="0" smtClean="0"/>
              <a:t>Dopo aver verbalizzato di sentirsi compreso e accolto,   G. abbandona il gruppo adducendo come motivazione la volontà di riprendere lo studio dei libri di psicologia che ha in cella.</a:t>
            </a:r>
          </a:p>
          <a:p>
            <a:pPr algn="just">
              <a:buNone/>
            </a:pPr>
            <a:endParaRPr lang="it-IT" sz="2400" dirty="0" smtClean="0"/>
          </a:p>
          <a:p>
            <a:pPr algn="just">
              <a:buNone/>
            </a:pPr>
            <a:endParaRPr lang="it-IT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77281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/>
              <a:t>Osservazioni sul lavoro terapeutico in gruppo</a:t>
            </a:r>
            <a:endParaRPr lang="it-IT" sz="3200" b="1" dirty="0"/>
          </a:p>
        </p:txBody>
      </p:sp>
      <p:pic>
        <p:nvPicPr>
          <p:cNvPr id="4" name="Segnaposto contenuto 3" descr="mostra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486525" cy="43243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1008112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/>
              <a:t>Il gruppo come fucina di processi simbolici e trasformativi</a:t>
            </a:r>
            <a:endParaRPr lang="it-IT" sz="2400" b="1" dirty="0"/>
          </a:p>
        </p:txBody>
      </p:sp>
      <p:pic>
        <p:nvPicPr>
          <p:cNvPr id="6" name="Segnaposto contenuto 5" descr="mostra 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8737" y="2249488"/>
            <a:ext cx="6486525" cy="43243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66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dirty="0" smtClean="0"/>
              <a:t>Il carcere come luogo di rielaborazione</a:t>
            </a:r>
            <a:endParaRPr lang="it-IT" dirty="0"/>
          </a:p>
        </p:txBody>
      </p:sp>
      <p:pic>
        <p:nvPicPr>
          <p:cNvPr id="6" name="Segnaposto contenuto 3" descr="mostra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2882900" cy="4324350"/>
          </a:xfrm>
          <a:prstGeom prst="rect">
            <a:avLst/>
          </a:prstGeom>
        </p:spPr>
      </p:pic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491880" y="2348880"/>
            <a:ext cx="5194920" cy="4225656"/>
          </a:xfrm>
        </p:spPr>
        <p:txBody>
          <a:bodyPr>
            <a:noAutofit/>
          </a:bodyPr>
          <a:lstStyle/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Arte come organizzatore del vuoto</a:t>
            </a:r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L’arte, come la psicoanalisi, è </a:t>
            </a:r>
            <a:r>
              <a:rPr lang="it-IT" sz="1800" dirty="0" smtClean="0"/>
              <a:t>una </a:t>
            </a:r>
            <a:r>
              <a:rPr lang="it-IT" sz="1800" dirty="0" smtClean="0"/>
              <a:t>pratica</a:t>
            </a:r>
          </a:p>
          <a:p>
            <a:pPr>
              <a:buNone/>
            </a:pPr>
            <a:r>
              <a:rPr lang="it-IT" sz="1800" dirty="0" smtClean="0"/>
              <a:t>simbolica che si confronta con il reale come</a:t>
            </a:r>
          </a:p>
          <a:p>
            <a:pPr>
              <a:buNone/>
            </a:pPr>
            <a:r>
              <a:rPr lang="it-IT" sz="1800" dirty="0" smtClean="0"/>
              <a:t>impossibile da rappresentare, intraducibile e</a:t>
            </a:r>
          </a:p>
          <a:p>
            <a:pPr>
              <a:buNone/>
            </a:pPr>
            <a:r>
              <a:rPr lang="it-IT" sz="1800" dirty="0" smtClean="0"/>
              <a:t>Inassimilabile dall’ermeneutica del senso.</a:t>
            </a:r>
          </a:p>
          <a:p>
            <a:pPr>
              <a:buNone/>
            </a:pPr>
            <a:r>
              <a:rPr lang="it-IT" sz="1800" dirty="0" smtClean="0"/>
              <a:t>		</a:t>
            </a:r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r>
              <a:rPr lang="it-IT" sz="1800" dirty="0" err="1" smtClean="0"/>
              <a:t>M.Recalcati</a:t>
            </a:r>
            <a:r>
              <a:rPr lang="it-IT" sz="1800" dirty="0" smtClean="0"/>
              <a:t>, “Il miracolo della forma”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2068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L’immagine del vulcano emerge in seguito all’</a:t>
            </a:r>
            <a:r>
              <a:rPr lang="it-IT" dirty="0" err="1" smtClean="0"/>
              <a:t>affettivizzazione</a:t>
            </a:r>
            <a:r>
              <a:rPr lang="it-IT" dirty="0" smtClean="0"/>
              <a:t> di un ricordo piacevole di uno dei partecipanti riguardante  la propria infanzia , ma anche dall’ansia di non poter più vedere i suoi familiari</a:t>
            </a:r>
          </a:p>
          <a:p>
            <a:r>
              <a:rPr lang="it-IT" dirty="0" smtClean="0"/>
              <a:t>Il  lavoro creativo nasce a partire dall’operazione, inizialmente  distruttiva di strappare la carta e  relegarla in un angolo in attesa di essere buttata, rifiutandosi così di partecipare al lavoro.</a:t>
            </a:r>
          </a:p>
          <a:p>
            <a:r>
              <a:rPr lang="it-IT" dirty="0" smtClean="0"/>
              <a:t> La carta così assemblata prende inaspettatamente la forma di un vulcano.</a:t>
            </a:r>
          </a:p>
          <a:p>
            <a:r>
              <a:rPr lang="it-IT" dirty="0" smtClean="0"/>
              <a:t>Quello che partiva come lavoro individuale piano piano  ha coinvolto altri detenuti , ognuno ha dato un proprio contributo elaborando, successivamente un’immagine propria.</a:t>
            </a:r>
          </a:p>
          <a:p>
            <a:r>
              <a:rPr lang="it-IT" dirty="0" smtClean="0"/>
              <a:t> I. ha proposto di creare con il pongo degli scarponcini che permettevano di scalare il vulcano senza bruciarsi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rgbClr val="0070C0"/>
            </a:gs>
            <a:gs pos="60000">
              <a:schemeClr val="bg2">
                <a:shade val="38000"/>
                <a:satMod val="175000"/>
              </a:schemeClr>
            </a:gs>
            <a:gs pos="0">
              <a:schemeClr val="bg2">
                <a:shade val="30000"/>
                <a:satMod val="1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38589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La rabbia viene espressa </a:t>
            </a:r>
            <a:r>
              <a:rPr lang="it-IT" dirty="0" err="1" smtClean="0"/>
              <a:t>catarticamente</a:t>
            </a:r>
            <a:r>
              <a:rPr lang="it-IT" dirty="0" smtClean="0"/>
              <a:t> nel gesto di strappare la</a:t>
            </a:r>
          </a:p>
          <a:p>
            <a:pPr algn="just">
              <a:buNone/>
            </a:pPr>
            <a:r>
              <a:rPr lang="it-IT" dirty="0" smtClean="0"/>
              <a:t>carta permettendo,  grazie alla possibilità di incanalare la scarica</a:t>
            </a:r>
          </a:p>
          <a:p>
            <a:pPr algn="just">
              <a:buNone/>
            </a:pPr>
            <a:r>
              <a:rPr lang="it-IT" dirty="0" err="1" smtClean="0"/>
              <a:t>tensoria</a:t>
            </a:r>
            <a:r>
              <a:rPr lang="it-IT" dirty="0" smtClean="0"/>
              <a:t>, di attivare processi di simbolizzazione.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il vulcano cosi costruito permette una funzione contenitiva</a:t>
            </a:r>
          </a:p>
          <a:p>
            <a:pPr algn="just">
              <a:buNone/>
            </a:pPr>
            <a:r>
              <a:rPr lang="it-IT" dirty="0" smtClean="0"/>
              <a:t>dei vari frammenti, rappresentando contemporaneamente</a:t>
            </a:r>
          </a:p>
          <a:p>
            <a:pPr algn="just">
              <a:buNone/>
            </a:pPr>
            <a:r>
              <a:rPr lang="it-IT" dirty="0" smtClean="0"/>
              <a:t>le tensioni distruttive e costruttive.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Contenendo gli aspetti magmatici e potenzialmente pericolosi, in</a:t>
            </a:r>
          </a:p>
          <a:p>
            <a:pPr algn="just">
              <a:buNone/>
            </a:pPr>
            <a:r>
              <a:rPr lang="it-IT" dirty="0" smtClean="0"/>
              <a:t>quanto non ancora elaborabili, l’immagine del vulcano consente</a:t>
            </a:r>
          </a:p>
          <a:p>
            <a:pPr algn="just">
              <a:buNone/>
            </a:pPr>
            <a:r>
              <a:rPr lang="it-IT" dirty="0" smtClean="0"/>
              <a:t>comunque una prima importantissima simbolizzazione. 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La costruzione degli scarponcini  da parte di I., simbolicamente</a:t>
            </a:r>
          </a:p>
          <a:p>
            <a:pPr algn="just">
              <a:buNone/>
            </a:pPr>
            <a:r>
              <a:rPr lang="it-IT" dirty="0" smtClean="0"/>
              <a:t>rappresenta una nuova possibilità per il gruppo: immaginare una</a:t>
            </a:r>
          </a:p>
          <a:p>
            <a:pPr algn="just">
              <a:buNone/>
            </a:pPr>
            <a:r>
              <a:rPr lang="it-IT" dirty="0" smtClean="0"/>
              <a:t>modalità protettiva che consenta di poter attraversare  i luoghi</a:t>
            </a:r>
          </a:p>
          <a:p>
            <a:pPr algn="just">
              <a:buNone/>
            </a:pPr>
            <a:r>
              <a:rPr lang="it-IT" dirty="0" smtClean="0"/>
              <a:t>impervi e pericolosi della psiche attraverso difese sane che ne</a:t>
            </a:r>
          </a:p>
          <a:p>
            <a:pPr algn="just">
              <a:buNone/>
            </a:pPr>
            <a:r>
              <a:rPr lang="it-IT" dirty="0" smtClean="0"/>
              <a:t>consentono l’esplorazione</a:t>
            </a:r>
          </a:p>
          <a:p>
            <a:pPr algn="just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mostra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315416"/>
            <a:ext cx="9252520" cy="7488832"/>
          </a:xfrm>
        </p:spPr>
      </p:pic>
      <p:sp>
        <p:nvSpPr>
          <p:cNvPr id="5" name="CasellaDiTesto 4"/>
          <p:cNvSpPr txBox="1"/>
          <p:nvPr/>
        </p:nvSpPr>
        <p:spPr>
          <a:xfrm>
            <a:off x="1835696" y="5517232"/>
            <a:ext cx="4588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Contenimento e simbolizzazione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 descr="IMG_1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16632" y="0"/>
            <a:ext cx="11089232" cy="6858000"/>
          </a:xfrm>
        </p:spPr>
      </p:pic>
      <p:sp>
        <p:nvSpPr>
          <p:cNvPr id="4" name="Rettangolo 3"/>
          <p:cNvSpPr/>
          <p:nvPr/>
        </p:nvSpPr>
        <p:spPr>
          <a:xfrm>
            <a:off x="1763688" y="260648"/>
            <a:ext cx="5094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solidFill>
                  <a:schemeClr val="tx2"/>
                </a:solidFill>
              </a:rPr>
              <a:t>....grazie per l’attenzione</a:t>
            </a:r>
          </a:p>
          <a:p>
            <a:pPr algn="ctr"/>
            <a:endParaRPr lang="it-IT" b="1" i="1" dirty="0" smtClean="0">
              <a:solidFill>
                <a:schemeClr val="tx2"/>
              </a:solidFill>
            </a:endParaRPr>
          </a:p>
          <a:p>
            <a:r>
              <a:rPr lang="it-IT" b="1" i="1" dirty="0" smtClean="0">
                <a:solidFill>
                  <a:schemeClr val="tx2"/>
                </a:solidFill>
              </a:rPr>
              <a:t>Claudia Bongiorno</a:t>
            </a:r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324544" y="5085184"/>
            <a:ext cx="9468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S. Freud, Il poeta e la fantasia, in Opere, </a:t>
            </a:r>
            <a:r>
              <a:rPr lang="it-IT" dirty="0" err="1" smtClean="0"/>
              <a:t>vol</a:t>
            </a:r>
            <a:r>
              <a:rPr lang="it-IT" dirty="0" smtClean="0"/>
              <a:t> 5 </a:t>
            </a:r>
            <a:r>
              <a:rPr lang="it-IT" dirty="0" err="1" smtClean="0"/>
              <a:t>Boringhieri</a:t>
            </a:r>
            <a:r>
              <a:rPr lang="it-IT" dirty="0" smtClean="0"/>
              <a:t> Torino 1972</a:t>
            </a:r>
          </a:p>
          <a:p>
            <a:r>
              <a:rPr lang="it-IT" dirty="0" smtClean="0"/>
              <a:t>S. Freud, Lutto e melanconia, in Opere , </a:t>
            </a:r>
            <a:r>
              <a:rPr lang="it-IT" dirty="0" err="1" smtClean="0"/>
              <a:t>vol</a:t>
            </a:r>
            <a:r>
              <a:rPr lang="it-IT" dirty="0" smtClean="0"/>
              <a:t> 8, </a:t>
            </a:r>
            <a:r>
              <a:rPr lang="it-IT" dirty="0" err="1" smtClean="0"/>
              <a:t>Boringhieri</a:t>
            </a:r>
            <a:r>
              <a:rPr lang="it-IT" dirty="0" smtClean="0"/>
              <a:t> Torino 1976</a:t>
            </a:r>
          </a:p>
          <a:p>
            <a:r>
              <a:rPr lang="it-IT" dirty="0" err="1" smtClean="0"/>
              <a:t>J.Lacan</a:t>
            </a:r>
            <a:r>
              <a:rPr lang="it-IT" dirty="0" smtClean="0"/>
              <a:t>, Il Seminario. Libro VII, </a:t>
            </a:r>
            <a:r>
              <a:rPr lang="it-IT" dirty="0" err="1" smtClean="0"/>
              <a:t>Einuadi</a:t>
            </a:r>
            <a:r>
              <a:rPr lang="it-IT" dirty="0" smtClean="0"/>
              <a:t> Torino 1994,</a:t>
            </a:r>
          </a:p>
          <a:p>
            <a:r>
              <a:rPr lang="it-IT" dirty="0" err="1" smtClean="0"/>
              <a:t>D.W.</a:t>
            </a:r>
            <a:r>
              <a:rPr lang="it-IT" dirty="0" smtClean="0"/>
              <a:t> </a:t>
            </a:r>
            <a:r>
              <a:rPr lang="it-IT" dirty="0" err="1" smtClean="0"/>
              <a:t>Winnicott</a:t>
            </a:r>
            <a:r>
              <a:rPr lang="it-IT" dirty="0" smtClean="0"/>
              <a:t>, Gioco e realtà, Armando editore, Roma1974</a:t>
            </a:r>
          </a:p>
          <a:p>
            <a:r>
              <a:rPr lang="it-IT" dirty="0" smtClean="0"/>
              <a:t>M. </a:t>
            </a:r>
            <a:r>
              <a:rPr lang="it-IT" dirty="0" err="1" smtClean="0"/>
              <a:t>Recalcati</a:t>
            </a:r>
            <a:r>
              <a:rPr lang="it-IT" dirty="0" smtClean="0"/>
              <a:t>, Il miracolo della forma. Per un'estetica psicoanalitica, Bruno Mondadori - Milano 2007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1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68760" y="188640"/>
            <a:ext cx="12241360" cy="6984776"/>
          </a:xfrm>
        </p:spPr>
      </p:pic>
      <p:sp>
        <p:nvSpPr>
          <p:cNvPr id="5" name="CasellaDiTesto 4"/>
          <p:cNvSpPr txBox="1"/>
          <p:nvPr/>
        </p:nvSpPr>
        <p:spPr>
          <a:xfrm>
            <a:off x="0" y="5877273"/>
            <a:ext cx="961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Funzione simbolica   e clinica del vuoto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98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 paura della solitudine e dell’abbandono come conseguenza della modernità </a:t>
            </a:r>
            <a:r>
              <a:rPr lang="it-IT" sz="2800" dirty="0" err="1" smtClean="0"/>
              <a:t>iperindividualista</a:t>
            </a:r>
            <a:endParaRPr lang="it-IT" sz="2800" dirty="0"/>
          </a:p>
        </p:txBody>
      </p:sp>
      <p:pic>
        <p:nvPicPr>
          <p:cNvPr id="4" name="Segnaposto contenuto 3" descr="IMG_7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5904656" cy="864096"/>
          </a:xfrm>
        </p:spPr>
        <p:txBody>
          <a:bodyPr>
            <a:normAutofit/>
          </a:bodyPr>
          <a:lstStyle/>
          <a:p>
            <a:r>
              <a:rPr lang="it-IT" dirty="0" smtClean="0"/>
              <a:t>   Ossessività e controllo</a:t>
            </a:r>
            <a:endParaRPr lang="it-IT" dirty="0"/>
          </a:p>
        </p:txBody>
      </p:sp>
      <p:pic>
        <p:nvPicPr>
          <p:cNvPr id="4" name="Segnaposto contenuto 3" descr="IMG_7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66" t="10624" r="14476" b="12778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La crisi attuale della funzione </a:t>
            </a:r>
            <a:r>
              <a:rPr lang="it-IT" sz="3200" dirty="0" err="1" smtClean="0"/>
              <a:t>paterna…</a:t>
            </a:r>
            <a:endParaRPr lang="it-IT" sz="3200" dirty="0"/>
          </a:p>
        </p:txBody>
      </p:sp>
      <p:pic>
        <p:nvPicPr>
          <p:cNvPr id="4" name="Segnaposto contenuto 3" descr="IMG_7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0550" y="2249488"/>
            <a:ext cx="28829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877144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L’autoritratto e la funzione di soggettivazione</a:t>
            </a:r>
            <a:endParaRPr lang="it-IT" sz="3200" dirty="0"/>
          </a:p>
        </p:txBody>
      </p:sp>
      <p:pic>
        <p:nvPicPr>
          <p:cNvPr id="5" name="Segnaposto contenuto 4" descr="IMG_7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0550" y="2249488"/>
            <a:ext cx="28829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Arte come esplorazione di uno spazio potenziale</a:t>
            </a:r>
            <a:br>
              <a:rPr lang="it-IT" dirty="0" smtClean="0"/>
            </a:br>
            <a:r>
              <a:rPr lang="it-IT" dirty="0" smtClean="0"/>
              <a:t>                                        </a:t>
            </a:r>
            <a:r>
              <a:rPr lang="it-IT" dirty="0" err="1" smtClean="0"/>
              <a:t>D.Winnicott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IMG_7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0550" y="2249488"/>
            <a:ext cx="28829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4" name="Segnaposto contenuto 3" descr="IMG_7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8737" y="980728"/>
            <a:ext cx="6486525" cy="55931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2709</TotalTime>
  <Words>898</Words>
  <Application>Microsoft Office PowerPoint</Application>
  <PresentationFormat>Presentazione su schermo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Tramonto</vt:lpstr>
      <vt:lpstr>VII edizione Legalmente  2016</vt:lpstr>
      <vt:lpstr>Il carcere come luogo di rielaborazione</vt:lpstr>
      <vt:lpstr>Diapositiva 3</vt:lpstr>
      <vt:lpstr>La paura della solitudine e dell’abbandono come conseguenza della modernità iperindividualista</vt:lpstr>
      <vt:lpstr>   Ossessività e controllo</vt:lpstr>
      <vt:lpstr>La crisi attuale della funzione paterna…</vt:lpstr>
      <vt:lpstr>L’autoritratto e la funzione di soggettivazione</vt:lpstr>
      <vt:lpstr>Arte come esplorazione di uno spazio potenziale                                         D.Winnicott </vt:lpstr>
      <vt:lpstr>Diapositiva 9</vt:lpstr>
      <vt:lpstr>…la ricerca di nuovi codici paterni</vt:lpstr>
      <vt:lpstr>I ritratti di “Modigliani”  ed il bisogno d’individuazione </vt:lpstr>
      <vt:lpstr>L. G.</vt:lpstr>
      <vt:lpstr>     nella sua peculiare  disposizione a consentire la scarica della tensione motoria nel gesto creativo, l’arteterapia si presta più che la parola in alcune circostanze a permettere l’espressione di vissuti pre-pensiero non ancora elaborati o non ancora elaborabili    </vt:lpstr>
      <vt:lpstr>Diapositiva 14</vt:lpstr>
      <vt:lpstr>Diapositiva 15</vt:lpstr>
      <vt:lpstr>Diapositiva 16</vt:lpstr>
      <vt:lpstr> Ultimo Lavoro 11.04.2015…  le difficoltà nel fondare una relazione terapeutica </vt:lpstr>
      <vt:lpstr>Osservazioni sul lavoro terapeutico in gruppo</vt:lpstr>
      <vt:lpstr>Il gruppo come fucina di processi simbolici e trasformativi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Sony</dc:creator>
  <cp:lastModifiedBy>Claudia</cp:lastModifiedBy>
  <cp:revision>198</cp:revision>
  <dcterms:created xsi:type="dcterms:W3CDTF">2015-05-04T14:56:38Z</dcterms:created>
  <dcterms:modified xsi:type="dcterms:W3CDTF">2016-10-05T07:45:33Z</dcterms:modified>
</cp:coreProperties>
</file>