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296" r:id="rId2"/>
    <p:sldId id="281" r:id="rId3"/>
    <p:sldId id="301" r:id="rId4"/>
    <p:sldId id="278" r:id="rId5"/>
    <p:sldId id="297" r:id="rId6"/>
    <p:sldId id="298" r:id="rId7"/>
    <p:sldId id="299" r:id="rId8"/>
    <p:sldId id="287" r:id="rId9"/>
    <p:sldId id="272" r:id="rId10"/>
    <p:sldId id="284" r:id="rId11"/>
    <p:sldId id="285" r:id="rId12"/>
    <p:sldId id="279" r:id="rId13"/>
    <p:sldId id="294" r:id="rId14"/>
    <p:sldId id="289" r:id="rId15"/>
    <p:sldId id="292" r:id="rId16"/>
    <p:sldId id="282" r:id="rId17"/>
    <p:sldId id="283" r:id="rId18"/>
    <p:sldId id="295" r:id="rId19"/>
    <p:sldId id="259" r:id="rId20"/>
    <p:sldId id="300" r:id="rId21"/>
    <p:sldId id="270" r:id="rId22"/>
    <p:sldId id="271" r:id="rId23"/>
    <p:sldId id="268" r:id="rId24"/>
    <p:sldId id="267" r:id="rId25"/>
    <p:sldId id="261" r:id="rId26"/>
    <p:sldId id="262" r:id="rId27"/>
    <p:sldId id="263" r:id="rId28"/>
    <p:sldId id="264" r:id="rId29"/>
  </p:sldIdLst>
  <p:sldSz cx="12192000" cy="6858000"/>
  <p:notesSz cx="6805613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FB32-8301-4864-A9FE-3022B7DCF231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9FD2-33E8-420F-A06E-272D408DA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57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98D1-73AF-4531-BC80-672A08ADADF4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6040-04F7-44D5-9D8F-8CBF183EB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0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7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84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2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27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4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48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7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5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3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1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7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7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8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71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5F3DBD-3C6A-4BB7-943A-FC965144147A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3BB582-E3B5-46BC-BBB6-CFE90FDC7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655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4212" y="374470"/>
            <a:ext cx="9435148" cy="5619930"/>
          </a:xfrm>
        </p:spPr>
        <p:txBody>
          <a:bodyPr/>
          <a:lstStyle/>
          <a:p>
            <a:r>
              <a:rPr lang="en-US" sz="4000" b="1" i="1" dirty="0" smtClean="0"/>
              <a:t> MISURA ED ECCEDENZA.</a:t>
            </a:r>
            <a:br>
              <a:rPr lang="en-US" sz="4000" b="1" i="1" dirty="0" smtClean="0"/>
            </a:br>
            <a:r>
              <a:rPr lang="en-US" sz="4000" b="1" i="1" dirty="0" smtClean="0"/>
              <a:t> PER UN’ANTROPOLOGIA DEL VOLTO</a:t>
            </a:r>
            <a:br>
              <a:rPr lang="en-US" sz="4000" b="1" i="1" dirty="0" smtClean="0"/>
            </a:b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Fabio </a:t>
            </a:r>
            <a:r>
              <a:rPr lang="en-US" sz="1800" b="1" dirty="0"/>
              <a:t>Gabrielli, PhD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en-US" sz="1800" b="1" dirty="0"/>
              <a:t>Dean of the Faculty of Human </a:t>
            </a:r>
            <a:r>
              <a:rPr lang="en-US" sz="1800" b="1" dirty="0" smtClean="0"/>
              <a:t>Sciences - 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en-US" sz="1800" b="1" dirty="0"/>
              <a:t>Full Professor of Philosophical Anthropology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en-US" sz="1800" b="1" dirty="0" err="1"/>
              <a:t>LUdeS</a:t>
            </a:r>
            <a:r>
              <a:rPr lang="en-US" sz="1800" b="1" dirty="0"/>
              <a:t> </a:t>
            </a:r>
            <a:r>
              <a:rPr lang="en-US" sz="1800" b="1" dirty="0" smtClean="0"/>
              <a:t>HEI – Campus di Lugano</a:t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Palermo, 5 </a:t>
            </a:r>
            <a:r>
              <a:rPr lang="en-US" sz="1800" b="1" dirty="0" err="1" smtClean="0"/>
              <a:t>ottobre</a:t>
            </a:r>
            <a:r>
              <a:rPr lang="en-US" sz="1800" b="1" dirty="0" smtClean="0"/>
              <a:t> 2016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5551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4222516"/>
          </a:xfrm>
        </p:spPr>
        <p:txBody>
          <a:bodyPr>
            <a:normAutofit/>
          </a:bodyPr>
          <a:lstStyle/>
          <a:p>
            <a:r>
              <a:rPr lang="it-IT" sz="2800" b="1" dirty="0"/>
              <a:t>L’angoscia del medico:</a:t>
            </a:r>
            <a:br>
              <a:rPr lang="it-IT" sz="2800" b="1" dirty="0"/>
            </a:br>
            <a:r>
              <a:rPr lang="it-IT" sz="2800" dirty="0"/>
              <a:t> -Katie </a:t>
            </a:r>
            <a:r>
              <a:rPr lang="it-IT" sz="2800" dirty="0" err="1"/>
              <a:t>Hafner</a:t>
            </a:r>
            <a:r>
              <a:rPr lang="it-IT" sz="2800" dirty="0"/>
              <a:t> «</a:t>
            </a:r>
            <a:r>
              <a:rPr lang="it-IT" sz="2800" dirty="0" err="1"/>
              <a:t>Doctor</a:t>
            </a:r>
            <a:r>
              <a:rPr lang="it-IT" sz="2800" dirty="0"/>
              <a:t> </a:t>
            </a:r>
            <a:r>
              <a:rPr lang="it-IT" sz="2800" dirty="0" err="1"/>
              <a:t>Feelbad</a:t>
            </a:r>
            <a:r>
              <a:rPr lang="it-IT" sz="2800" dirty="0"/>
              <a:t>», New York Times, 17 giugno, 2013.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-  Danielle </a:t>
            </a:r>
            <a:r>
              <a:rPr lang="it-IT" sz="2800" dirty="0" err="1"/>
              <a:t>Ofri</a:t>
            </a:r>
            <a:r>
              <a:rPr lang="it-IT" sz="2800" dirty="0"/>
              <a:t>, </a:t>
            </a:r>
            <a:r>
              <a:rPr lang="it-IT" sz="2800" i="1" dirty="0" err="1"/>
              <a:t>What</a:t>
            </a:r>
            <a:r>
              <a:rPr lang="it-IT" sz="2800" i="1" dirty="0"/>
              <a:t> </a:t>
            </a:r>
            <a:r>
              <a:rPr lang="it-IT" sz="2800" i="1" dirty="0" err="1"/>
              <a:t>Doctors</a:t>
            </a:r>
            <a:r>
              <a:rPr lang="it-IT" sz="2800" i="1" dirty="0"/>
              <a:t> </a:t>
            </a:r>
            <a:r>
              <a:rPr lang="it-IT" sz="2800" i="1" dirty="0" err="1"/>
              <a:t>Feel</a:t>
            </a:r>
            <a:r>
              <a:rPr lang="it-IT" sz="2800" i="1" dirty="0"/>
              <a:t>. How </a:t>
            </a:r>
            <a:r>
              <a:rPr lang="it-IT" sz="2800" i="1" dirty="0" err="1"/>
              <a:t>Emotions</a:t>
            </a:r>
            <a:r>
              <a:rPr lang="it-IT" sz="2800" i="1" dirty="0"/>
              <a:t> </a:t>
            </a:r>
            <a:r>
              <a:rPr lang="it-IT" sz="2800" i="1" dirty="0" err="1"/>
              <a:t>Affect</a:t>
            </a:r>
            <a:r>
              <a:rPr lang="it-IT" sz="2800" i="1" dirty="0"/>
              <a:t> the </a:t>
            </a:r>
            <a:r>
              <a:rPr lang="it-IT" sz="2800" i="1" dirty="0" err="1"/>
              <a:t>Preactice</a:t>
            </a:r>
            <a:r>
              <a:rPr lang="it-IT" sz="2800" i="1" dirty="0"/>
              <a:t> of Medicine, </a:t>
            </a:r>
            <a:r>
              <a:rPr lang="it-IT" sz="2800" dirty="0"/>
              <a:t>Beacon Press, Boston 2013.</a:t>
            </a:r>
          </a:p>
        </p:txBody>
      </p:sp>
    </p:spTree>
    <p:extLst>
      <p:ext uri="{BB962C8B-B14F-4D97-AF65-F5344CB8AC3E}">
        <p14:creationId xmlns:p14="http://schemas.microsoft.com/office/powerpoint/2010/main" val="147255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971" y="714103"/>
            <a:ext cx="9411789" cy="5477691"/>
          </a:xfrm>
        </p:spPr>
        <p:txBody>
          <a:bodyPr>
            <a:normAutofit/>
          </a:bodyPr>
          <a:lstStyle/>
          <a:p>
            <a:r>
              <a:rPr lang="it-IT" sz="4000" b="1" i="1" dirty="0"/>
              <a:t>Devo parlare…</a:t>
            </a:r>
            <a:br>
              <a:rPr lang="it-IT" sz="4000" b="1" i="1" dirty="0"/>
            </a:br>
            <a:r>
              <a:rPr lang="it-IT" sz="4000" b="1" i="1" dirty="0"/>
              <a:t>Devo parlare, non avendo nulla da dire,</a:t>
            </a:r>
            <a:br>
              <a:rPr lang="it-IT" sz="4000" b="1" i="1" dirty="0"/>
            </a:br>
            <a:r>
              <a:rPr lang="it-IT" sz="4000" b="1" i="1" dirty="0"/>
              <a:t>nient’altro che le parole degli altri.</a:t>
            </a:r>
            <a:br>
              <a:rPr lang="it-IT" sz="4000" b="1" i="1" dirty="0"/>
            </a:br>
            <a:r>
              <a:rPr lang="it-IT" sz="4000" b="1" i="1" dirty="0"/>
              <a:t>Non sapendo parlare, non volendo parlare,</a:t>
            </a:r>
            <a:br>
              <a:rPr lang="it-IT" sz="4000" b="1" i="1" dirty="0"/>
            </a:br>
            <a:r>
              <a:rPr lang="it-IT" sz="4000" b="1" i="1" dirty="0"/>
              <a:t>devo parlare</a:t>
            </a:r>
            <a:br>
              <a:rPr lang="it-IT" sz="4000" b="1" i="1" dirty="0"/>
            </a:br>
            <a:r>
              <a:rPr lang="it-IT" sz="2400" b="1" dirty="0"/>
              <a:t>(S. Beckett)</a:t>
            </a:r>
          </a:p>
        </p:txBody>
      </p:sp>
    </p:spTree>
    <p:extLst>
      <p:ext uri="{BB962C8B-B14F-4D97-AF65-F5344CB8AC3E}">
        <p14:creationId xmlns:p14="http://schemas.microsoft.com/office/powerpoint/2010/main" val="167200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977" y="704087"/>
            <a:ext cx="9599023" cy="4956483"/>
          </a:xfrm>
        </p:spPr>
        <p:txBody>
          <a:bodyPr/>
          <a:lstStyle/>
          <a:p>
            <a:pPr>
              <a:defRPr/>
            </a:pPr>
            <a:r>
              <a:rPr lang="it-CH" b="1" dirty="0" smtClean="0"/>
              <a:t>NOSTALGIA, MALINCONIA, DEPRESSIONE</a:t>
            </a:r>
            <a:endParaRPr lang="it-CH" b="1" dirty="0"/>
          </a:p>
        </p:txBody>
      </p:sp>
    </p:spTree>
    <p:extLst>
      <p:ext uri="{BB962C8B-B14F-4D97-AF65-F5344CB8AC3E}">
        <p14:creationId xmlns:p14="http://schemas.microsoft.com/office/powerpoint/2010/main" val="32091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175491"/>
            <a:ext cx="10999788" cy="6262253"/>
          </a:xfrm>
        </p:spPr>
        <p:txBody>
          <a:bodyPr>
            <a:normAutofit/>
          </a:bodyPr>
          <a:lstStyle/>
          <a:p>
            <a:r>
              <a:rPr lang="it-CH" sz="2700" b="1" i="1" dirty="0" smtClean="0"/>
              <a:t>la </a:t>
            </a:r>
            <a:r>
              <a:rPr lang="it-CH" sz="2700" b="1" i="1" dirty="0"/>
              <a:t>sua attenzione nella nostalgia è diminuita, si sente attratta solo da pochissimi oggetti e si concentra quasi soltanto su un’idea</a:t>
            </a:r>
            <a:r>
              <a:rPr lang="it-CH" sz="2700" b="1" i="1" dirty="0" smtClean="0"/>
              <a:t>.</a:t>
            </a:r>
            <a:br>
              <a:rPr lang="it-CH" sz="2700" b="1" i="1" dirty="0" smtClean="0"/>
            </a:br>
            <a:r>
              <a:rPr lang="it-CH" sz="2700" i="1" dirty="0" smtClean="0"/>
              <a:t/>
            </a:r>
            <a:br>
              <a:rPr lang="it-CH" sz="2700" i="1" dirty="0" smtClean="0"/>
            </a:br>
            <a:r>
              <a:rPr lang="it-CH" sz="2000" dirty="0" smtClean="0"/>
              <a:t>(J. </a:t>
            </a:r>
            <a:r>
              <a:rPr lang="it-CH" sz="2000" i="1" dirty="0" err="1" smtClean="0"/>
              <a:t>Hofer</a:t>
            </a:r>
            <a:r>
              <a:rPr lang="it-CH" sz="2000" i="1" dirty="0" smtClean="0"/>
              <a:t>, </a:t>
            </a:r>
            <a:r>
              <a:rPr lang="it-CH" sz="2000" dirty="0" err="1" smtClean="0"/>
              <a:t>Dissertatio</a:t>
            </a:r>
            <a:r>
              <a:rPr lang="it-CH" sz="2000" dirty="0" smtClean="0"/>
              <a:t> medica de nostalgia, cit. in A. Prete, </a:t>
            </a:r>
            <a:r>
              <a:rPr lang="it-CH" sz="2000" i="1" dirty="0" smtClean="0"/>
              <a:t>Nostalgia. Storia di un sentimento</a:t>
            </a:r>
            <a:r>
              <a:rPr lang="it-CH" sz="2000" dirty="0" smtClean="0"/>
              <a:t>, R. CORTINA, Milano 1992).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39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226424"/>
            <a:ext cx="10314714" cy="576797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“</a:t>
            </a:r>
            <a:r>
              <a:rPr lang="it-IT" sz="2200" b="1" dirty="0" smtClean="0"/>
              <a:t>Arte </a:t>
            </a:r>
            <a:r>
              <a:rPr lang="it-IT" sz="2200" b="1" dirty="0"/>
              <a:t>vera è spesso malinconica, ma triste mai. In fondo la differenza fra tristezza e malinconia è questa, che la tristezza esclude il pensiero, la malinconia se ne alimenta.</a:t>
            </a:r>
            <a:r>
              <a:rPr lang="it-IT" sz="2200" dirty="0"/>
              <a:t> Guardate come 'pensa' la </a:t>
            </a:r>
            <a:r>
              <a:rPr lang="it-IT" sz="2200" i="1" dirty="0"/>
              <a:t>Malinconia</a:t>
            </a:r>
            <a:r>
              <a:rPr lang="it-IT" sz="2200" dirty="0"/>
              <a:t> di </a:t>
            </a:r>
            <a:r>
              <a:rPr lang="it-IT" sz="2200" dirty="0" err="1" smtClean="0"/>
              <a:t>Durer</a:t>
            </a:r>
            <a:r>
              <a:rPr lang="it-IT" sz="2200" dirty="0" smtClean="0"/>
              <a:t>"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(A. </a:t>
            </a:r>
            <a:r>
              <a:rPr lang="it-IT" sz="2200" dirty="0" err="1"/>
              <a:t>Savinio</a:t>
            </a:r>
            <a:r>
              <a:rPr lang="it-IT" sz="2200" dirty="0"/>
              <a:t>, </a:t>
            </a:r>
            <a:r>
              <a:rPr lang="it-IT" sz="2200" i="1" dirty="0"/>
              <a:t>Nuova Enciclopedia</a:t>
            </a:r>
            <a:r>
              <a:rPr lang="it-IT" sz="2200" dirty="0"/>
              <a:t>, Biblioteca Adelphi, </a:t>
            </a:r>
            <a:r>
              <a:rPr lang="it-IT" sz="2200" dirty="0" smtClean="0"/>
              <a:t>Milano 1977)</a:t>
            </a:r>
            <a:r>
              <a:rPr lang="it-IT" sz="2200" dirty="0"/>
              <a:t/>
            </a:r>
            <a:br>
              <a:rPr lang="it-IT" sz="2200" dirty="0"/>
            </a:b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0580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6327" y="-83127"/>
            <a:ext cx="11711709" cy="6797963"/>
          </a:xfrm>
        </p:spPr>
        <p:txBody>
          <a:bodyPr>
            <a:normAutofit/>
          </a:bodyPr>
          <a:lstStyle/>
          <a:p>
            <a:r>
              <a:rPr lang="it-IT" sz="2000" i="1" dirty="0" err="1"/>
              <a:t>Albrecht</a:t>
            </a:r>
            <a:r>
              <a:rPr lang="it-IT" sz="2000" i="1" dirty="0"/>
              <a:t> </a:t>
            </a:r>
            <a:r>
              <a:rPr lang="it-IT" sz="2000" i="1" dirty="0" err="1"/>
              <a:t>Durer</a:t>
            </a:r>
            <a:r>
              <a:rPr lang="it-IT" sz="2000" i="1" dirty="0"/>
              <a:t>. </a:t>
            </a:r>
            <a:r>
              <a:rPr lang="it-IT" sz="2000" i="1" dirty="0" err="1"/>
              <a:t>Melencolia</a:t>
            </a:r>
            <a:r>
              <a:rPr lang="it-IT" sz="2000" i="1" dirty="0"/>
              <a:t> I (1514) collezione permanente della Fondazione Magnani Rocca (Parma).</a:t>
            </a:r>
            <a:endParaRPr lang="it-IT" sz="2000" dirty="0"/>
          </a:p>
        </p:txBody>
      </p:sp>
      <p:pic>
        <p:nvPicPr>
          <p:cNvPr id="2050" name="Picture 2" descr="https://interlineanews.files.wordpress.com/2011/12/57-la-melancon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41" y="0"/>
            <a:ext cx="5251595" cy="6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0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519" y="226424"/>
            <a:ext cx="10772503" cy="59172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CH" sz="1800" dirty="0"/>
              <a:t/>
            </a:r>
            <a:br>
              <a:rPr lang="it-CH" sz="1800" dirty="0"/>
            </a:br>
            <a:r>
              <a:rPr lang="it-CH" sz="1800" dirty="0"/>
              <a:t/>
            </a:r>
            <a:br>
              <a:rPr lang="it-CH" sz="1800" dirty="0"/>
            </a:br>
            <a:r>
              <a:rPr lang="it-CH" sz="3200" b="1" i="1" dirty="0" smtClean="0"/>
              <a:t>Ma </a:t>
            </a:r>
            <a:r>
              <a:rPr lang="it-CH" sz="3200" b="1" i="1" dirty="0"/>
              <a:t>esso mi assale e mi sottomette, questo spirito della malinconia, questo diavolo del crepuscolo serale […]. Il giorno si spegne, per tutte le cose giunge ora la sera, anche per le migliori; udite e guardate, uomini superiori, qual demonio […] è questo spirito della malinconia serale!</a:t>
            </a:r>
            <a:r>
              <a:rPr lang="it-CH" sz="3200" dirty="0"/>
              <a:t/>
            </a:r>
            <a:br>
              <a:rPr lang="it-CH" sz="3200" dirty="0"/>
            </a:br>
            <a:r>
              <a:rPr lang="it-CH" sz="3200" dirty="0"/>
              <a:t/>
            </a:r>
            <a:br>
              <a:rPr lang="it-CH" sz="3200" dirty="0"/>
            </a:br>
            <a:r>
              <a:rPr lang="it-CH" sz="3200" dirty="0"/>
              <a:t>(F. NIETZSCHE (1884), </a:t>
            </a:r>
            <a:r>
              <a:rPr lang="it-CH" sz="3200" i="1" dirty="0"/>
              <a:t>Così parlò Zarathustra</a:t>
            </a:r>
            <a:r>
              <a:rPr lang="it-CH" sz="3200" dirty="0"/>
              <a:t>, IV</a:t>
            </a:r>
            <a:r>
              <a:rPr lang="it-CH" sz="3200" dirty="0" smtClean="0"/>
              <a:t>, </a:t>
            </a:r>
            <a:r>
              <a:rPr lang="it-CH" sz="3200" i="1" dirty="0" smtClean="0"/>
              <a:t>Il </a:t>
            </a:r>
            <a:r>
              <a:rPr lang="it-CH" sz="3200" i="1" dirty="0"/>
              <a:t>canto della </a:t>
            </a:r>
            <a:r>
              <a:rPr lang="it-CH" sz="3200" i="1" dirty="0" smtClean="0"/>
              <a:t>melanconia</a:t>
            </a:r>
            <a:endParaRPr lang="it-CH" sz="3200" dirty="0"/>
          </a:p>
        </p:txBody>
      </p:sp>
    </p:spTree>
    <p:extLst>
      <p:ext uri="{BB962C8B-B14F-4D97-AF65-F5344CB8AC3E}">
        <p14:creationId xmlns:p14="http://schemas.microsoft.com/office/powerpoint/2010/main" val="36770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11" y="704088"/>
            <a:ext cx="10659292" cy="4582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/>
              <a:t>«</a:t>
            </a:r>
            <a:r>
              <a:rPr lang="it-IT" sz="2800" b="1" i="1" dirty="0"/>
              <a:t>Non c’è nulla di cui il paziente possa occuparsi, nulla da cui si senta attirato, nulla che lo interessi, che lo rallegri, che gli dia piacere. “Non arrivo più a fare nulla, non provo nulla per nulla, è come se non avessi più sentimenti. Non mi è più possibile provare sentimenti. Non provo più nulla corporalmente, né sessualmente, né per mia moglie, né per mio nipote che sta per nascere. C’è un vuoto terrificante intorno a me e io stesso sono disperatamente vuoto”</a:t>
            </a:r>
            <a:r>
              <a:rPr lang="it-IT" sz="2800" b="1" dirty="0"/>
              <a:t> </a:t>
            </a:r>
            <a:r>
              <a:rPr lang="it-IT" sz="2800" dirty="0"/>
              <a:t>»</a:t>
            </a:r>
            <a:r>
              <a:rPr lang="fr-FR" sz="2800" dirty="0"/>
              <a:t> (R. Kuhn R., </a:t>
            </a:r>
            <a:r>
              <a:rPr lang="fr-FR" sz="2800" i="1" dirty="0"/>
              <a:t>L’analyse existentielle dans l’expérience dépressive</a:t>
            </a:r>
            <a:r>
              <a:rPr lang="fr-FR" sz="2800" dirty="0"/>
              <a:t>, in “L’Evolution Psychiatrique”, 54, 1989, pp. 557-569).</a:t>
            </a:r>
            <a:endParaRPr lang="it-CH" sz="2800" dirty="0"/>
          </a:p>
        </p:txBody>
      </p:sp>
    </p:spTree>
    <p:extLst>
      <p:ext uri="{BB962C8B-B14F-4D97-AF65-F5344CB8AC3E}">
        <p14:creationId xmlns:p14="http://schemas.microsoft.com/office/powerpoint/2010/main" val="2009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64656"/>
            <a:ext cx="11286115" cy="6631708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sto </a:t>
            </a:r>
            <a:r>
              <a:rPr lang="it-IT" sz="4000" b="1" dirty="0"/>
              <a:t>male e piango, non dormo, non </a:t>
            </a:r>
            <a:r>
              <a:rPr lang="it-IT" sz="4000" b="1" dirty="0" smtClean="0"/>
              <a:t> </a:t>
            </a:r>
            <a:r>
              <a:rPr lang="it-IT" sz="4000" b="1" dirty="0"/>
              <a:t>voglio vivere. Chissà, forse ha ragione chi ha detto: "Ma gli idioti perché non soffrono di depressione?". 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91153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858982"/>
            <a:ext cx="8534400" cy="5135417"/>
          </a:xfrm>
        </p:spPr>
        <p:txBody>
          <a:bodyPr/>
          <a:lstStyle/>
          <a:p>
            <a:r>
              <a:rPr lang="it-IT" dirty="0" smtClean="0"/>
              <a:t>      </a:t>
            </a:r>
            <a:r>
              <a:rPr lang="it-IT" b="1" dirty="0" smtClean="0"/>
              <a:t>L’ALTRO COME TRAUMA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9251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70264"/>
            <a:ext cx="8534400" cy="5524136"/>
          </a:xfrm>
        </p:spPr>
        <p:txBody>
          <a:bodyPr/>
          <a:lstStyle/>
          <a:p>
            <a:r>
              <a:rPr lang="it-IT" b="1" dirty="0" smtClean="0"/>
              <a:t>        SEMINARIO/SEMENZAIO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4785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513806"/>
            <a:ext cx="9469982" cy="5480593"/>
          </a:xfrm>
        </p:spPr>
        <p:txBody>
          <a:bodyPr/>
          <a:lstStyle/>
          <a:p>
            <a:r>
              <a:rPr lang="it-IT" b="1" dirty="0"/>
              <a:t>-</a:t>
            </a:r>
            <a:r>
              <a:rPr lang="it-IT" b="1" dirty="0" smtClean="0"/>
              <a:t>MILLEPIANI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- ALLA RICERCA DI SGUARDI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9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539932"/>
            <a:ext cx="8534400" cy="5454468"/>
          </a:xfrm>
        </p:spPr>
        <p:txBody>
          <a:bodyPr/>
          <a:lstStyle/>
          <a:p>
            <a:r>
              <a:rPr lang="it-IT" b="1" dirty="0" smtClean="0"/>
              <a:t>OGGETTI, COSE E </a:t>
            </a:r>
            <a:r>
              <a:rPr lang="it-IT" b="1" i="1" dirty="0" smtClean="0"/>
              <a:t>SALIVAZIONE FIABESCA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15728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09304"/>
            <a:ext cx="8534400" cy="5585096"/>
          </a:xfrm>
        </p:spPr>
        <p:txBody>
          <a:bodyPr/>
          <a:lstStyle/>
          <a:p>
            <a:r>
              <a:rPr lang="it-IT" dirty="0" smtClean="0"/>
              <a:t>                </a:t>
            </a:r>
            <a:r>
              <a:rPr lang="it-IT" b="1" i="1" dirty="0" smtClean="0"/>
              <a:t>ONIROPAUSA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13983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783772"/>
            <a:ext cx="8534400" cy="5210628"/>
          </a:xfrm>
        </p:spPr>
        <p:txBody>
          <a:bodyPr/>
          <a:lstStyle/>
          <a:p>
            <a:r>
              <a:rPr lang="it-IT" b="1" dirty="0" smtClean="0"/>
              <a:t>         IL QUESTO E IL QUALCOSA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3023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87680"/>
            <a:ext cx="8534400" cy="5506719"/>
          </a:xfrm>
        </p:spPr>
        <p:txBody>
          <a:bodyPr/>
          <a:lstStyle/>
          <a:p>
            <a:r>
              <a:rPr lang="it-IT" b="1" dirty="0" smtClean="0"/>
              <a:t>       OBLIO DELLO SPLENDORE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5797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992778"/>
            <a:ext cx="8534400" cy="5001622"/>
          </a:xfrm>
        </p:spPr>
        <p:txBody>
          <a:bodyPr/>
          <a:lstStyle/>
          <a:p>
            <a:r>
              <a:rPr lang="it-IT" dirty="0" smtClean="0"/>
              <a:t>             </a:t>
            </a:r>
            <a:r>
              <a:rPr lang="it-IT" b="1" dirty="0" smtClean="0"/>
              <a:t>DISTANZA E DELICATEZZA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041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792480"/>
            <a:ext cx="8534400" cy="5201919"/>
          </a:xfrm>
        </p:spPr>
        <p:txBody>
          <a:bodyPr/>
          <a:lstStyle/>
          <a:p>
            <a:r>
              <a:rPr lang="it-IT" dirty="0" smtClean="0"/>
              <a:t>       </a:t>
            </a:r>
            <a:r>
              <a:rPr lang="it-IT" sz="4400" b="1" dirty="0" smtClean="0"/>
              <a:t>SESSO, AMORE, EROTISMO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42509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592184"/>
            <a:ext cx="8534400" cy="5402216"/>
          </a:xfrm>
        </p:spPr>
        <p:txBody>
          <a:bodyPr/>
          <a:lstStyle/>
          <a:p>
            <a:r>
              <a:rPr lang="it-IT" dirty="0" smtClean="0"/>
              <a:t>                       </a:t>
            </a:r>
            <a:r>
              <a:rPr lang="it-IT" sz="6000" b="1" dirty="0" smtClean="0"/>
              <a:t>GODI!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340440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661852"/>
            <a:ext cx="8534400" cy="5332548"/>
          </a:xfrm>
        </p:spPr>
        <p:txBody>
          <a:bodyPr/>
          <a:lstStyle/>
          <a:p>
            <a:r>
              <a:rPr lang="it-IT" dirty="0" smtClean="0"/>
              <a:t>            </a:t>
            </a:r>
            <a:r>
              <a:rPr lang="it-IT" b="1" dirty="0" smtClean="0"/>
              <a:t>IL CORPO IN SCENA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0083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313510"/>
            <a:ext cx="8534400" cy="5680890"/>
          </a:xfrm>
        </p:spPr>
        <p:txBody>
          <a:bodyPr/>
          <a:lstStyle/>
          <a:p>
            <a:r>
              <a:rPr lang="it-IT" b="1" dirty="0" smtClean="0"/>
              <a:t>                            IL VOLTO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8737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1079864"/>
            <a:ext cx="9696405" cy="491453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DEPRESSIONE ONTOLOGICA DI PRIMO LIVELLO: </a:t>
            </a:r>
            <a:r>
              <a:rPr lang="it-IT" b="1" dirty="0">
                <a:solidFill>
                  <a:srgbClr val="FF0000"/>
                </a:solidFill>
              </a:rPr>
              <a:t>SENSO DELLA NOSTRA STRUTTURALE CONTINGENZA (NOSTALGIA E MALINCONIA)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-DEPRESSIONE ONTOLOGICA DI SECONDO LIVELLO</a:t>
            </a:r>
            <a:r>
              <a:rPr lang="it-IT" b="1" dirty="0" smtClean="0"/>
              <a:t>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(Nicchia </a:t>
            </a:r>
            <a:r>
              <a:rPr lang="it-IT" b="1" dirty="0" smtClean="0">
                <a:solidFill>
                  <a:srgbClr val="FF0000"/>
                </a:solidFill>
              </a:rPr>
              <a:t>BIO/molecolare E </a:t>
            </a:r>
            <a:r>
              <a:rPr lang="it-IT" b="1" dirty="0" err="1">
                <a:solidFill>
                  <a:srgbClr val="FF0000"/>
                </a:solidFill>
              </a:rPr>
              <a:t>bio</a:t>
            </a:r>
            <a:r>
              <a:rPr lang="it-IT" b="1" dirty="0">
                <a:solidFill>
                  <a:srgbClr val="FF0000"/>
                </a:solidFill>
              </a:rPr>
              <a:t>-esistenziale)</a:t>
            </a:r>
            <a:r>
              <a:rPr lang="it-CH" dirty="0"/>
              <a:t/>
            </a:r>
            <a:br>
              <a:rPr lang="it-CH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607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217714"/>
            <a:ext cx="9496108" cy="5776685"/>
          </a:xfrm>
        </p:spPr>
        <p:txBody>
          <a:bodyPr/>
          <a:lstStyle/>
          <a:p>
            <a:r>
              <a:rPr lang="it-IT" b="1" dirty="0" smtClean="0"/>
              <a:t>-  L’UOMO COME ANIMALE ECONOMICO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285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714104"/>
            <a:ext cx="8534400" cy="5280296"/>
          </a:xfrm>
        </p:spPr>
        <p:txBody>
          <a:bodyPr/>
          <a:lstStyle/>
          <a:p>
            <a:r>
              <a:rPr lang="it-IT" dirty="0" smtClean="0"/>
              <a:t>            </a:t>
            </a:r>
            <a:r>
              <a:rPr lang="it-IT" b="1" dirty="0" smtClean="0"/>
              <a:t>BISOGNI E TENTAZIONI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3195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35430"/>
            <a:ext cx="9461274" cy="5558970"/>
          </a:xfrm>
        </p:spPr>
        <p:txBody>
          <a:bodyPr/>
          <a:lstStyle/>
          <a:p>
            <a:r>
              <a:rPr lang="it-IT" b="1" dirty="0"/>
              <a:t>-FLESSIBILE, </a:t>
            </a:r>
            <a:r>
              <a:rPr lang="it-IT" b="1" dirty="0" smtClean="0"/>
              <a:t>INFLESSIBILE</a:t>
            </a:r>
            <a:br>
              <a:rPr lang="it-IT" b="1" dirty="0" smtClean="0"/>
            </a:br>
            <a:r>
              <a:rPr lang="it-IT" b="1" dirty="0"/>
              <a:t> 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smtClean="0"/>
              <a:t>- enunciabile, visibile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-HESTIA, HERMES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20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4438540"/>
          </a:xfrm>
        </p:spPr>
        <p:txBody>
          <a:bodyPr>
            <a:normAutofit/>
          </a:bodyPr>
          <a:lstStyle/>
          <a:p>
            <a:r>
              <a:rPr lang="it-IT" i="1" dirty="0"/>
              <a:t>«Il dolore  è un’incisione del sacro, nel senso che strappa l’uomo a se stesso e lo mette di fronte ai suoi limiti»</a:t>
            </a:r>
            <a:br>
              <a:rPr lang="it-IT" i="1" dirty="0"/>
            </a:br>
            <a:r>
              <a:rPr lang="it-IT" i="1" dirty="0"/>
              <a:t> </a:t>
            </a:r>
            <a:r>
              <a:rPr lang="it-IT" sz="2000" dirty="0"/>
              <a:t>(D. Le Breton, </a:t>
            </a:r>
            <a:r>
              <a:rPr lang="it-IT" sz="2000" i="1" dirty="0"/>
              <a:t>Antropologia del dolore</a:t>
            </a:r>
            <a:r>
              <a:rPr lang="it-IT" sz="2000" dirty="0"/>
              <a:t>, </a:t>
            </a:r>
            <a:r>
              <a:rPr lang="it-IT" sz="2000" dirty="0" smtClean="0"/>
              <a:t>TR. IT. </a:t>
            </a:r>
            <a:r>
              <a:rPr lang="it-IT" sz="2000" dirty="0" err="1" smtClean="0"/>
              <a:t>Meltemi</a:t>
            </a:r>
            <a:r>
              <a:rPr lang="it-IT" sz="2000" dirty="0"/>
              <a:t>, Roma 2007).</a:t>
            </a:r>
          </a:p>
        </p:txBody>
      </p:sp>
    </p:spTree>
    <p:extLst>
      <p:ext uri="{BB962C8B-B14F-4D97-AF65-F5344CB8AC3E}">
        <p14:creationId xmlns:p14="http://schemas.microsoft.com/office/powerpoint/2010/main" val="224795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305800" cy="4795838"/>
          </a:xfrm>
        </p:spPr>
        <p:txBody>
          <a:bodyPr/>
          <a:lstStyle/>
          <a:p>
            <a:r>
              <a:rPr lang="it-IT" sz="2800" b="1"/>
              <a:t>«</a:t>
            </a:r>
            <a:r>
              <a:rPr lang="it-IT" sz="2800" b="1" i="1"/>
              <a:t>Qualcosa di terribile, di nuovo, e di significativo come null’altro nella sua vita, stava avvenendo dentro di lui. E lui solo ne era a conoscenza, tutti quelli che lo circondavano non capivano o non volevano capirlo, e pensavano che tutto, al mondo, andasse come prima</a:t>
            </a:r>
            <a:r>
              <a:rPr lang="it-IT" sz="2800" b="1"/>
              <a:t/>
            </a:r>
            <a:br>
              <a:rPr lang="it-IT" sz="2800" b="1"/>
            </a:br>
            <a:r>
              <a:rPr lang="it-IT" sz="2800"/>
              <a:t> L. Tolstoj , </a:t>
            </a:r>
            <a:r>
              <a:rPr lang="it-IT" sz="2800" i="1"/>
              <a:t>La morte di Ivan Il’íc e altri racconti</a:t>
            </a:r>
            <a:r>
              <a:rPr lang="it-IT" sz="2800"/>
              <a:t>, tr. it. Mondadori, Milano 1999).</a:t>
            </a:r>
            <a:r>
              <a:rPr lang="it-CH" sz="2800"/>
              <a:t/>
            </a:r>
            <a:br>
              <a:rPr lang="it-CH" sz="2800"/>
            </a:br>
            <a:endParaRPr lang="it-CH" sz="2800" b="1"/>
          </a:p>
        </p:txBody>
      </p:sp>
    </p:spTree>
    <p:extLst>
      <p:ext uri="{BB962C8B-B14F-4D97-AF65-F5344CB8AC3E}">
        <p14:creationId xmlns:p14="http://schemas.microsoft.com/office/powerpoint/2010/main" val="1637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</TotalTime>
  <Words>408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Wingdings 3</vt:lpstr>
      <vt:lpstr>Sezione</vt:lpstr>
      <vt:lpstr> MISURA ED ECCEDENZA.  PER UN’ANTROPOLOGIA DEL VOLTO       Fabio Gabrielli, PhD Dean of the Faculty of Human Sciences -   Full Professor of Philosophical Anthropology LUdeS HEI – Campus di Lugano  Palermo, 5 ottobre 2016 </vt:lpstr>
      <vt:lpstr>        SEMINARIO/SEMENZAIO</vt:lpstr>
      <vt:lpstr>                            IL VOLTO</vt:lpstr>
      <vt:lpstr>DEPRESSIONE ONTOLOGICA DI PRIMO LIVELLO: SENSO DELLA NOSTRA STRUTTURALE CONTINGENZA (NOSTALGIA E MALINCONIA)   -DEPRESSIONE ONTOLOGICA DI SECONDO LIVELLO: (Nicchia BIO/molecolare E bio-esistenziale) </vt:lpstr>
      <vt:lpstr>-  L’UOMO COME ANIMALE ECONOMICO </vt:lpstr>
      <vt:lpstr>            BISOGNI E TENTAZIONI</vt:lpstr>
      <vt:lpstr>-FLESSIBILE, INFLESSIBILE    - enunciabile, visibile  -HESTIA, HERMES </vt:lpstr>
      <vt:lpstr>«Il dolore  è un’incisione del sacro, nel senso che strappa l’uomo a se stesso e lo mette di fronte ai suoi limiti»  (D. Le Breton, Antropologia del dolore, TR. IT. Meltemi, Roma 2007).</vt:lpstr>
      <vt:lpstr>«Qualcosa di terribile, di nuovo, e di significativo come null’altro nella sua vita, stava avvenendo dentro di lui. E lui solo ne era a conoscenza, tutti quelli che lo circondavano non capivano o non volevano capirlo, e pensavano che tutto, al mondo, andasse come prima  L. Tolstoj , La morte di Ivan Il’íc e altri racconti, tr. it. Mondadori, Milano 1999). </vt:lpstr>
      <vt:lpstr>L’angoscia del medico:  -Katie Hafner «Doctor Feelbad», New York Times, 17 giugno, 2013.  -  Danielle Ofri, What Doctors Feel. How Emotions Affect the Preactice of Medicine, Beacon Press, Boston 2013.</vt:lpstr>
      <vt:lpstr>Devo parlare… Devo parlare, non avendo nulla da dire, nient’altro che le parole degli altri. Non sapendo parlare, non volendo parlare, devo parlare (S. Beckett)</vt:lpstr>
      <vt:lpstr>NOSTALGIA, MALINCONIA, DEPRESSIONE</vt:lpstr>
      <vt:lpstr>la sua attenzione nella nostalgia è diminuita, si sente attratta solo da pochissimi oggetti e si concentra quasi soltanto su un’idea.  (J. Hofer, Dissertatio medica de nostalgia, cit. in A. Prete, Nostalgia. Storia di un sentimento, R. CORTINA, Milano 1992). </vt:lpstr>
      <vt:lpstr>“Arte vera è spesso malinconica, ma triste mai. In fondo la differenza fra tristezza e malinconia è questa, che la tristezza esclude il pensiero, la malinconia se ne alimenta. Guardate come 'pensa' la Malinconia di Durer" (A. Savinio, Nuova Enciclopedia, Biblioteca Adelphi, Milano 1977) </vt:lpstr>
      <vt:lpstr>Albrecht Durer. Melencolia I (1514) collezione permanente della Fondazione Magnani Rocca (Parma).</vt:lpstr>
      <vt:lpstr>  Ma esso mi assale e mi sottomette, questo spirito della malinconia, questo diavolo del crepuscolo serale […]. Il giorno si spegne, per tutte le cose giunge ora la sera, anche per le migliori; udite e guardate, uomini superiori, qual demonio […] è questo spirito della malinconia serale!  (F. NIETZSCHE (1884), Così parlò Zarathustra, IV, Il canto della melanconia</vt:lpstr>
      <vt:lpstr>«Non c’è nulla di cui il paziente possa occuparsi, nulla da cui si senta attirato, nulla che lo interessi, che lo rallegri, che gli dia piacere. “Non arrivo più a fare nulla, non provo nulla per nulla, è come se non avessi più sentimenti. Non mi è più possibile provare sentimenti. Non provo più nulla corporalmente, né sessualmente, né per mia moglie, né per mio nipote che sta per nascere. C’è un vuoto terrificante intorno a me e io stesso sono disperatamente vuoto” » (R. Kuhn R., L’analyse existentielle dans l’expérience dépressive, in “L’Evolution Psychiatrique”, 54, 1989, pp. 557-569).</vt:lpstr>
      <vt:lpstr>sto male e piango, non dormo, non  voglio vivere. Chissà, forse ha ragione chi ha detto: "Ma gli idioti perché non soffrono di depressione?".  </vt:lpstr>
      <vt:lpstr>      L’ALTRO COME TRAUMA</vt:lpstr>
      <vt:lpstr>-MILLEPIANI  - ALLA RICERCA DI SGUARDI</vt:lpstr>
      <vt:lpstr>OGGETTI, COSE E SALIVAZIONE FIABESCA</vt:lpstr>
      <vt:lpstr>                ONIROPAUSA</vt:lpstr>
      <vt:lpstr>         IL QUESTO E IL QUALCOSA</vt:lpstr>
      <vt:lpstr>       OBLIO DELLO SPLENDORE</vt:lpstr>
      <vt:lpstr>             DISTANZA E DELICATEZZA</vt:lpstr>
      <vt:lpstr>       SESSO, AMORE, EROTISMO</vt:lpstr>
      <vt:lpstr>                       GODI!</vt:lpstr>
      <vt:lpstr>            IL CORPO IN SCENA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OLBIA, 21 APRILE 2016   Fabio Gabrielli LUdeS hei, Campus Lugano Faculty of Human Sciences</dc:title>
  <dc:creator>Fabio Gabrielli</dc:creator>
  <cp:lastModifiedBy>Fabio Gabrielli</cp:lastModifiedBy>
  <cp:revision>26</cp:revision>
  <cp:lastPrinted>2016-10-03T09:19:55Z</cp:lastPrinted>
  <dcterms:created xsi:type="dcterms:W3CDTF">2016-04-19T06:00:54Z</dcterms:created>
  <dcterms:modified xsi:type="dcterms:W3CDTF">2016-10-03T09:23:54Z</dcterms:modified>
</cp:coreProperties>
</file>