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47" r:id="rId2"/>
    <p:sldId id="312" r:id="rId3"/>
    <p:sldId id="364" r:id="rId4"/>
    <p:sldId id="314" r:id="rId5"/>
    <p:sldId id="357" r:id="rId6"/>
    <p:sldId id="317" r:id="rId7"/>
    <p:sldId id="319" r:id="rId8"/>
    <p:sldId id="318" r:id="rId9"/>
    <p:sldId id="320" r:id="rId10"/>
    <p:sldId id="322" r:id="rId11"/>
    <p:sldId id="331" r:id="rId12"/>
    <p:sldId id="329" r:id="rId13"/>
    <p:sldId id="326" r:id="rId14"/>
    <p:sldId id="359" r:id="rId15"/>
    <p:sldId id="328" r:id="rId16"/>
    <p:sldId id="343" r:id="rId17"/>
    <p:sldId id="336" r:id="rId18"/>
    <p:sldId id="345" r:id="rId19"/>
    <p:sldId id="348" r:id="rId20"/>
    <p:sldId id="346" r:id="rId21"/>
    <p:sldId id="376" r:id="rId22"/>
    <p:sldId id="379" r:id="rId23"/>
    <p:sldId id="258" r:id="rId24"/>
    <p:sldId id="259" r:id="rId25"/>
    <p:sldId id="275" r:id="rId26"/>
    <p:sldId id="284" r:id="rId27"/>
    <p:sldId id="286" r:id="rId28"/>
    <p:sldId id="287" r:id="rId29"/>
    <p:sldId id="280" r:id="rId30"/>
    <p:sldId id="282" r:id="rId31"/>
    <p:sldId id="283" r:id="rId32"/>
    <p:sldId id="288" r:id="rId33"/>
    <p:sldId id="289" r:id="rId34"/>
    <p:sldId id="291" r:id="rId35"/>
    <p:sldId id="295" r:id="rId36"/>
    <p:sldId id="297" r:id="rId37"/>
    <p:sldId id="298" r:id="rId38"/>
    <p:sldId id="300" r:id="rId39"/>
    <p:sldId id="301" r:id="rId40"/>
    <p:sldId id="302" r:id="rId41"/>
    <p:sldId id="304" r:id="rId42"/>
    <p:sldId id="305" r:id="rId43"/>
    <p:sldId id="308" r:id="rId44"/>
    <p:sldId id="307" r:id="rId45"/>
    <p:sldId id="309" r:id="rId46"/>
    <p:sldId id="310" r:id="rId47"/>
    <p:sldId id="311" r:id="rId48"/>
    <p:sldId id="358" r:id="rId49"/>
    <p:sldId id="349" r:id="rId50"/>
    <p:sldId id="350" r:id="rId51"/>
    <p:sldId id="377" r:id="rId52"/>
    <p:sldId id="351" r:id="rId53"/>
    <p:sldId id="374" r:id="rId54"/>
    <p:sldId id="352" r:id="rId55"/>
    <p:sldId id="353" r:id="rId56"/>
    <p:sldId id="354" r:id="rId57"/>
    <p:sldId id="362" r:id="rId58"/>
    <p:sldId id="365" r:id="rId59"/>
    <p:sldId id="367" r:id="rId60"/>
    <p:sldId id="372" r:id="rId61"/>
    <p:sldId id="369" r:id="rId62"/>
    <p:sldId id="370" r:id="rId63"/>
    <p:sldId id="371" r:id="rId64"/>
    <p:sldId id="373" r:id="rId65"/>
    <p:sldId id="375" r:id="rId66"/>
    <p:sldId id="378" r:id="rId67"/>
    <p:sldId id="355" r:id="rId68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F76774A-9C05-43C5-8655-D910017AE0D4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AE16C8-D8A6-484F-81EF-B1E1B7A69C0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799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013B99-E7A5-4144-B4D2-2590DAAD10A8}" type="slidenum">
              <a:rPr 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it-IT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5962D-2EE0-4462-9B83-8997FAC7A53A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CCAEA-1F66-4AA6-9EE2-88AF3E7F286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3B4A-52E4-4AC4-8C59-70BEF5531D0B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54385-8639-413D-98D8-5D4B2490753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4B02A-64A9-4C66-AA43-19FB5FC1105A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FDD4-87A3-4BAB-B811-05709514391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DA3BB-7598-44FA-A59A-E2F94AD6EE86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1470D-A101-4BB9-B2F9-E2E522EEAAC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AA408-ECB6-4BA1-A540-B59D882A1C2D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704DB-BF38-4544-8B35-4B7D61689AC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6FE2-DA8A-4F18-9D68-70EE1C2BB938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E8AF-2B8B-4C10-A0BC-93168935870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AEB1E-D812-4083-840C-8AC7762FF27D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C223D-5B5E-4EAC-AA53-CC85175131B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B1699-8CBB-4318-BC60-48F9D450C0FB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B0BB-552C-4DB8-BB58-2EBC41996C5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1FDE-EA5A-4895-9E69-205046B0D890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6B76-2E07-4AE0-A673-5620C6D2373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A73BC-9128-4AEB-9820-59F65D737023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8703-2306-4C30-BC4E-46607149B60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435A4-85BF-4406-800D-0920ACF8F645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C2B7-8474-4DEA-8723-9CD9FC06159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0DA2A8-D7CC-45DF-BFE7-50DBAC7E5C20}" type="datetimeFigureOut">
              <a:rPr lang="it-IT"/>
              <a:pPr>
                <a:defRPr/>
              </a:pPr>
              <a:t>04/10/16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1DF36-3E9E-42E4-83E0-AAA1137952A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4111" y="2238776"/>
            <a:ext cx="615244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Verdana"/>
                <a:cs typeface="Verdana"/>
              </a:rPr>
              <a:t>Neuroscienze in tribunale</a:t>
            </a:r>
          </a:p>
          <a:p>
            <a:pPr algn="ctr"/>
            <a:r>
              <a:rPr lang="it-IT" sz="2400" b="1" dirty="0" smtClean="0">
                <a:latin typeface="Verdana"/>
                <a:cs typeface="Verdana"/>
              </a:rPr>
              <a:t>Impieghi e limiti dell’approccio </a:t>
            </a:r>
            <a:r>
              <a:rPr lang="it-IT" sz="2400" b="1" dirty="0" err="1" smtClean="0">
                <a:latin typeface="Verdana"/>
                <a:cs typeface="Verdana"/>
              </a:rPr>
              <a:t>neuroscientifico</a:t>
            </a:r>
            <a:r>
              <a:rPr lang="it-IT" sz="2400" b="1" dirty="0" smtClean="0">
                <a:latin typeface="Verdana"/>
                <a:cs typeface="Verdana"/>
              </a:rPr>
              <a:t> in ambito giuridico</a:t>
            </a:r>
            <a:endParaRPr lang="it-IT" sz="2400" b="1" dirty="0" smtClean="0">
              <a:latin typeface="Verdana"/>
              <a:cs typeface="Verdana"/>
            </a:endParaRPr>
          </a:p>
          <a:p>
            <a:endParaRPr lang="it-IT" sz="2400" b="1" dirty="0">
              <a:latin typeface="Verdana"/>
              <a:cs typeface="Verdana"/>
            </a:endParaRPr>
          </a:p>
          <a:p>
            <a:pPr algn="ctr"/>
            <a:r>
              <a:rPr lang="it-IT" dirty="0" smtClean="0">
                <a:latin typeface="Verdana"/>
                <a:cs typeface="Verdana"/>
              </a:rPr>
              <a:t>Massimiliano Oliveri, MD </a:t>
            </a:r>
            <a:r>
              <a:rPr lang="it-IT" dirty="0" err="1" smtClean="0">
                <a:latin typeface="Verdana"/>
                <a:cs typeface="Verdana"/>
              </a:rPr>
              <a:t>PhD</a:t>
            </a:r>
            <a:endParaRPr lang="it-IT" dirty="0">
              <a:latin typeface="Verdana"/>
              <a:cs typeface="Verdana"/>
            </a:endParaRPr>
          </a:p>
          <a:p>
            <a:pPr algn="ctr"/>
            <a:r>
              <a:rPr lang="it-IT" dirty="0" smtClean="0">
                <a:latin typeface="Verdana"/>
                <a:cs typeface="Verdana"/>
              </a:rPr>
              <a:t>Dipartimento SPPF UNIPA</a:t>
            </a:r>
            <a:endParaRPr lang="it-IT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7512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874889" y="2305383"/>
            <a:ext cx="77470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it-IT" b="1" dirty="0" smtClean="0">
                <a:latin typeface="Verdana"/>
                <a:cs typeface="Verdana"/>
              </a:rPr>
              <a:t>New </a:t>
            </a:r>
            <a:r>
              <a:rPr lang="it-IT" b="1" dirty="0" err="1">
                <a:latin typeface="Verdana"/>
                <a:cs typeface="Verdana"/>
              </a:rPr>
              <a:t>view</a:t>
            </a:r>
            <a:r>
              <a:rPr lang="it-IT" b="1" dirty="0">
                <a:latin typeface="Verdana"/>
                <a:cs typeface="Verdana"/>
              </a:rPr>
              <a:t> of </a:t>
            </a:r>
            <a:r>
              <a:rPr lang="it-IT" b="1" dirty="0" err="1" smtClean="0">
                <a:latin typeface="Verdana"/>
                <a:cs typeface="Verdana"/>
              </a:rPr>
              <a:t>rationale</a:t>
            </a:r>
            <a:r>
              <a:rPr lang="it-IT" b="1" dirty="0" smtClean="0">
                <a:latin typeface="Verdana"/>
                <a:cs typeface="Verdana"/>
              </a:rPr>
              <a:t> and </a:t>
            </a:r>
            <a:r>
              <a:rPr lang="it-IT" b="1" dirty="0" err="1" smtClean="0">
                <a:latin typeface="Verdana"/>
                <a:cs typeface="Verdana"/>
              </a:rPr>
              <a:t>emotional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responses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embedded</a:t>
            </a:r>
            <a:r>
              <a:rPr lang="it-IT" b="1" dirty="0" smtClean="0">
                <a:latin typeface="Verdana"/>
                <a:cs typeface="Verdana"/>
              </a:rPr>
              <a:t> in </a:t>
            </a:r>
            <a:r>
              <a:rPr lang="it-IT" b="1" dirty="0" err="1" smtClean="0">
                <a:latin typeface="Verdana"/>
                <a:cs typeface="Verdana"/>
              </a:rPr>
              <a:t>decision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making</a:t>
            </a:r>
            <a:endParaRPr lang="it-IT" b="1" dirty="0">
              <a:latin typeface="Verdana"/>
              <a:cs typeface="Verdana"/>
            </a:endParaRPr>
          </a:p>
          <a:p>
            <a:pPr defTabSz="914400"/>
            <a:endParaRPr lang="it-IT" dirty="0" smtClean="0">
              <a:latin typeface="Verdana"/>
              <a:cs typeface="Verdana"/>
            </a:endParaRPr>
          </a:p>
          <a:p>
            <a:pPr defTabSz="914400"/>
            <a:r>
              <a:rPr lang="it-IT" dirty="0" err="1" smtClean="0">
                <a:latin typeface="Verdana"/>
                <a:cs typeface="Verdana"/>
              </a:rPr>
              <a:t>Emotion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and </a:t>
            </a:r>
            <a:r>
              <a:rPr lang="it-IT" dirty="0" err="1">
                <a:latin typeface="Verdana"/>
                <a:cs typeface="Verdana"/>
              </a:rPr>
              <a:t>cognition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 smtClean="0">
                <a:latin typeface="Verdana"/>
                <a:cs typeface="Verdana"/>
              </a:rPr>
              <a:t>nondissociable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elements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underlying</a:t>
            </a:r>
            <a:r>
              <a:rPr lang="it-IT" dirty="0">
                <a:latin typeface="Verdana"/>
                <a:cs typeface="Verdana"/>
              </a:rPr>
              <a:t> moral </a:t>
            </a:r>
            <a:r>
              <a:rPr lang="it-IT" dirty="0" err="1">
                <a:latin typeface="Verdana"/>
                <a:cs typeface="Verdana"/>
              </a:rPr>
              <a:t>motivations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smtClean="0">
                <a:latin typeface="Verdana"/>
                <a:cs typeface="Verdana"/>
              </a:rPr>
              <a:t>and </a:t>
            </a:r>
            <a:r>
              <a:rPr lang="it-IT" dirty="0" err="1" smtClean="0">
                <a:latin typeface="Verdana"/>
                <a:cs typeface="Verdana"/>
              </a:rPr>
              <a:t>such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motivations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>
                <a:latin typeface="Verdana"/>
                <a:cs typeface="Verdana"/>
              </a:rPr>
              <a:t>represented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within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corticolimbic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neural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assemblies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052161" y="2578100"/>
            <a:ext cx="67230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it-IT" dirty="0">
                <a:latin typeface="Verdana"/>
                <a:cs typeface="Verdana"/>
              </a:rPr>
              <a:t>PFC–</a:t>
            </a:r>
            <a:r>
              <a:rPr lang="it-IT" dirty="0" err="1">
                <a:latin typeface="Verdana"/>
                <a:cs typeface="Verdana"/>
              </a:rPr>
              <a:t>limbic</a:t>
            </a:r>
            <a:r>
              <a:rPr lang="it-IT" dirty="0">
                <a:latin typeface="Verdana"/>
                <a:cs typeface="Verdana"/>
              </a:rPr>
              <a:t> networks </a:t>
            </a:r>
            <a:r>
              <a:rPr lang="it-IT" dirty="0" err="1">
                <a:latin typeface="Verdana"/>
                <a:cs typeface="Verdana"/>
              </a:rPr>
              <a:t>would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help </a:t>
            </a:r>
            <a:r>
              <a:rPr lang="it-IT" dirty="0">
                <a:latin typeface="Verdana"/>
                <a:cs typeface="Verdana"/>
              </a:rPr>
              <a:t>in </a:t>
            </a:r>
            <a:r>
              <a:rPr lang="it-IT" b="1" dirty="0" err="1">
                <a:latin typeface="Verdana"/>
                <a:cs typeface="Verdana"/>
              </a:rPr>
              <a:t>attaching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value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>
                <a:latin typeface="Verdana"/>
                <a:cs typeface="Verdana"/>
              </a:rPr>
              <a:t>whichever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behavioral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options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>
                <a:latin typeface="Verdana"/>
                <a:cs typeface="Verdana"/>
              </a:rPr>
              <a:t>contemplated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during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decision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making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481013"/>
            <a:ext cx="760253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59397" y="138113"/>
            <a:ext cx="7040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>
                <a:latin typeface="Verdana"/>
                <a:cs typeface="Verdana"/>
              </a:rPr>
              <a:t>Event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Feature-Emotion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Complex</a:t>
            </a:r>
            <a:r>
              <a:rPr lang="it-IT" b="1" dirty="0">
                <a:latin typeface="Verdana"/>
                <a:cs typeface="Verdana"/>
              </a:rPr>
              <a:t> (EFEC) </a:t>
            </a:r>
            <a:r>
              <a:rPr lang="it-IT" b="1" dirty="0" err="1">
                <a:latin typeface="Verdana"/>
                <a:cs typeface="Verdana"/>
              </a:rPr>
              <a:t>framework</a:t>
            </a:r>
            <a:endParaRPr lang="it-IT" b="1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608665" y="2971800"/>
            <a:ext cx="6011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it-IT" b="1" dirty="0" err="1">
                <a:latin typeface="Verdana"/>
                <a:cs typeface="Verdana"/>
              </a:rPr>
              <a:t>Lesion</a:t>
            </a:r>
            <a:r>
              <a:rPr lang="it-IT" b="1" dirty="0">
                <a:latin typeface="Verdana"/>
                <a:cs typeface="Verdana"/>
              </a:rPr>
              <a:t> and </a:t>
            </a:r>
            <a:r>
              <a:rPr lang="it-IT" b="1" dirty="0" err="1">
                <a:latin typeface="Verdana"/>
                <a:cs typeface="Verdana"/>
              </a:rPr>
              <a:t>Functional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Imaging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Evidence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>
                <a:latin typeface="Verdana"/>
                <a:cs typeface="Verdana"/>
              </a:rPr>
              <a:t>on the </a:t>
            </a:r>
            <a:r>
              <a:rPr lang="it-IT" b="1" dirty="0" err="1">
                <a:latin typeface="Verdana"/>
                <a:cs typeface="Verdana"/>
              </a:rPr>
              <a:t>Neural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Bases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smtClean="0">
                <a:latin typeface="Verdana"/>
                <a:cs typeface="Verdana"/>
              </a:rPr>
              <a:t>of </a:t>
            </a:r>
            <a:r>
              <a:rPr lang="it-IT" b="1" dirty="0" err="1" smtClean="0">
                <a:latin typeface="Verdana"/>
                <a:cs typeface="Verdana"/>
              </a:rPr>
              <a:t>Morality</a:t>
            </a:r>
            <a:endParaRPr lang="it-IT" b="1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66889" y="2513013"/>
            <a:ext cx="793044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Verdana"/>
                <a:cs typeface="Verdana"/>
              </a:rPr>
              <a:t>Consequentialist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ethics</a:t>
            </a:r>
            <a:r>
              <a:rPr lang="it-IT" dirty="0" smtClean="0">
                <a:latin typeface="Verdana"/>
                <a:cs typeface="Verdana"/>
              </a:rPr>
              <a:t>: </a:t>
            </a:r>
            <a:r>
              <a:rPr lang="it-IT" dirty="0" err="1">
                <a:latin typeface="Verdana"/>
                <a:cs typeface="Verdana"/>
              </a:rPr>
              <a:t>judges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acceptability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actions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based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on </a:t>
            </a:r>
            <a:r>
              <a:rPr lang="it-IT" dirty="0" err="1" smtClean="0">
                <a:latin typeface="Verdana"/>
                <a:cs typeface="Verdana"/>
              </a:rPr>
              <a:t>their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outcomes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- </a:t>
            </a:r>
            <a:r>
              <a:rPr lang="it-IT" dirty="0" err="1" smtClean="0">
                <a:latin typeface="Verdana"/>
                <a:cs typeface="Verdana"/>
              </a:rPr>
              <a:t>killing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one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 smtClean="0">
                <a:latin typeface="Verdana"/>
                <a:cs typeface="Verdana"/>
              </a:rPr>
              <a:t>save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five</a:t>
            </a:r>
            <a:r>
              <a:rPr lang="it-IT" dirty="0" smtClean="0">
                <a:latin typeface="Verdana"/>
                <a:cs typeface="Verdana"/>
              </a:rPr>
              <a:t> -; model-</a:t>
            </a:r>
            <a:r>
              <a:rPr lang="it-IT" dirty="0" err="1" smtClean="0">
                <a:latin typeface="Verdana"/>
                <a:cs typeface="Verdana"/>
              </a:rPr>
              <a:t>based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decision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making</a:t>
            </a:r>
            <a:endParaRPr lang="it-IT" dirty="0" smtClean="0">
              <a:latin typeface="Verdana"/>
              <a:cs typeface="Verdana"/>
            </a:endParaRPr>
          </a:p>
          <a:p>
            <a:pPr defTabSz="914400"/>
            <a:endParaRPr lang="it-IT" dirty="0">
              <a:latin typeface="Verdana"/>
              <a:cs typeface="Verdana"/>
            </a:endParaRPr>
          </a:p>
          <a:p>
            <a:r>
              <a:rPr lang="it-IT" b="1" dirty="0" err="1" smtClean="0">
                <a:latin typeface="Verdana"/>
                <a:cs typeface="Verdana"/>
              </a:rPr>
              <a:t>Deontological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ethics</a:t>
            </a:r>
            <a:r>
              <a:rPr lang="it-IT" dirty="0" smtClean="0">
                <a:latin typeface="Verdana"/>
                <a:cs typeface="Verdana"/>
              </a:rPr>
              <a:t>: </a:t>
            </a:r>
            <a:r>
              <a:rPr lang="it-IT" dirty="0" err="1">
                <a:latin typeface="Verdana"/>
                <a:cs typeface="Verdana"/>
              </a:rPr>
              <a:t>judges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acceptability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 smtClean="0">
                <a:latin typeface="Verdana"/>
                <a:cs typeface="Verdana"/>
              </a:rPr>
              <a:t>actions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according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to a set of </a:t>
            </a:r>
            <a:r>
              <a:rPr lang="it-IT" dirty="0" err="1" smtClean="0">
                <a:latin typeface="Verdana"/>
                <a:cs typeface="Verdana"/>
              </a:rPr>
              <a:t>rules</a:t>
            </a:r>
            <a:r>
              <a:rPr lang="it-IT" dirty="0" smtClean="0">
                <a:latin typeface="Verdana"/>
                <a:cs typeface="Verdana"/>
              </a:rPr>
              <a:t>; model-free </a:t>
            </a:r>
            <a:r>
              <a:rPr lang="it-IT" dirty="0" err="1" smtClean="0">
                <a:latin typeface="Verdana"/>
                <a:cs typeface="Verdana"/>
              </a:rPr>
              <a:t>decision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making</a:t>
            </a:r>
            <a:r>
              <a:rPr lang="it-IT" dirty="0" smtClean="0">
                <a:latin typeface="Verdana"/>
                <a:cs typeface="Verdana"/>
              </a:rPr>
              <a:t> – </a:t>
            </a:r>
            <a:r>
              <a:rPr lang="it-IT" dirty="0" err="1" smtClean="0">
                <a:latin typeface="Verdana"/>
                <a:cs typeface="Verdana"/>
              </a:rPr>
              <a:t>desirable</a:t>
            </a:r>
            <a:r>
              <a:rPr lang="it-IT" dirty="0" smtClean="0">
                <a:latin typeface="Verdana"/>
                <a:cs typeface="Verdana"/>
              </a:rPr>
              <a:t> vs. </a:t>
            </a:r>
            <a:r>
              <a:rPr lang="it-IT" dirty="0" err="1" smtClean="0">
                <a:latin typeface="Verdana"/>
                <a:cs typeface="Verdana"/>
              </a:rPr>
              <a:t>undesirable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outcomes</a:t>
            </a:r>
            <a:r>
              <a:rPr lang="it-IT" dirty="0" smtClean="0">
                <a:latin typeface="Verdana"/>
                <a:cs typeface="Verdana"/>
              </a:rPr>
              <a:t> in the </a:t>
            </a:r>
            <a:r>
              <a:rPr lang="it-IT" dirty="0" err="1" smtClean="0">
                <a:latin typeface="Verdana"/>
                <a:cs typeface="Verdana"/>
              </a:rPr>
              <a:t>past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558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481491" y="1250590"/>
            <a:ext cx="586898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it-IT" dirty="0" err="1">
                <a:latin typeface="Verdana"/>
                <a:cs typeface="Verdana"/>
              </a:rPr>
              <a:t>L</a:t>
            </a:r>
            <a:r>
              <a:rPr lang="it-IT" dirty="0" err="1" smtClean="0">
                <a:latin typeface="Verdana"/>
                <a:cs typeface="Verdana"/>
              </a:rPr>
              <a:t>ateral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and </a:t>
            </a:r>
            <a:r>
              <a:rPr lang="it-IT" dirty="0" err="1">
                <a:latin typeface="Verdana"/>
                <a:cs typeface="Verdana"/>
              </a:rPr>
              <a:t>medial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sectors</a:t>
            </a:r>
            <a:r>
              <a:rPr lang="it-IT" dirty="0">
                <a:latin typeface="Verdana"/>
                <a:cs typeface="Verdana"/>
              </a:rPr>
              <a:t> of the </a:t>
            </a:r>
            <a:r>
              <a:rPr lang="it-IT" dirty="0" err="1">
                <a:latin typeface="Verdana"/>
                <a:cs typeface="Verdana"/>
              </a:rPr>
              <a:t>orbitofrontal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cortex</a:t>
            </a:r>
            <a:r>
              <a:rPr lang="it-IT" dirty="0">
                <a:latin typeface="Verdana"/>
                <a:cs typeface="Verdana"/>
              </a:rPr>
              <a:t> (OFC), FPC, STS, and </a:t>
            </a:r>
            <a:r>
              <a:rPr lang="it-IT" dirty="0" err="1" smtClean="0">
                <a:latin typeface="Verdana"/>
                <a:cs typeface="Verdana"/>
              </a:rPr>
              <a:t>aTL</a:t>
            </a:r>
            <a:r>
              <a:rPr lang="it-IT" dirty="0" smtClean="0">
                <a:latin typeface="Verdana"/>
                <a:cs typeface="Verdana"/>
              </a:rPr>
              <a:t>: </a:t>
            </a:r>
            <a:r>
              <a:rPr lang="it-IT" dirty="0" err="1" smtClean="0">
                <a:latin typeface="Verdana"/>
                <a:cs typeface="Verdana"/>
              </a:rPr>
              <a:t>deontological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judgments</a:t>
            </a:r>
            <a:endParaRPr lang="it-IT" dirty="0">
              <a:latin typeface="Verdana"/>
              <a:cs typeface="Verdana"/>
            </a:endParaRPr>
          </a:p>
          <a:p>
            <a:pPr defTabSz="914400"/>
            <a:endParaRPr lang="it-IT" dirty="0">
              <a:latin typeface="Verdana"/>
              <a:cs typeface="Verdana"/>
            </a:endParaRPr>
          </a:p>
          <a:p>
            <a:pPr defTabSz="914400"/>
            <a:endParaRPr lang="it-IT" dirty="0">
              <a:latin typeface="Verdana"/>
              <a:cs typeface="Verdana"/>
            </a:endParaRPr>
          </a:p>
          <a:p>
            <a:pPr defTabSz="914400"/>
            <a:r>
              <a:rPr lang="it-IT" dirty="0" err="1" smtClean="0">
                <a:latin typeface="Verdana"/>
                <a:cs typeface="Verdana"/>
              </a:rPr>
              <a:t>Lesions</a:t>
            </a:r>
            <a:r>
              <a:rPr lang="it-IT" dirty="0" smtClean="0">
                <a:latin typeface="Verdana"/>
                <a:cs typeface="Verdana"/>
              </a:rPr>
              <a:t> of the PFC, </a:t>
            </a:r>
            <a:r>
              <a:rPr lang="it-IT" dirty="0" err="1" smtClean="0">
                <a:latin typeface="Verdana"/>
                <a:cs typeface="Verdana"/>
              </a:rPr>
              <a:t>serotonin</a:t>
            </a:r>
            <a:r>
              <a:rPr lang="it-IT" dirty="0" smtClean="0">
                <a:latin typeface="Verdana"/>
                <a:cs typeface="Verdana"/>
              </a:rPr>
              <a:t> and stress </a:t>
            </a:r>
            <a:r>
              <a:rPr lang="it-IT" dirty="0" err="1" smtClean="0">
                <a:latin typeface="Verdana"/>
                <a:cs typeface="Verdana"/>
              </a:rPr>
              <a:t>increase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deontological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judgments</a:t>
            </a:r>
            <a:endParaRPr lang="it-IT" dirty="0" smtClean="0">
              <a:latin typeface="Verdana"/>
              <a:cs typeface="Verdana"/>
            </a:endParaRPr>
          </a:p>
          <a:p>
            <a:pPr defTabSz="914400"/>
            <a:endParaRPr lang="it-IT" dirty="0">
              <a:latin typeface="Verdana"/>
              <a:cs typeface="Verdana"/>
            </a:endParaRPr>
          </a:p>
          <a:p>
            <a:pPr defTabSz="914400"/>
            <a:r>
              <a:rPr lang="it-IT" dirty="0" err="1">
                <a:latin typeface="Verdana"/>
                <a:cs typeface="Verdana"/>
              </a:rPr>
              <a:t>Lesions</a:t>
            </a:r>
            <a:r>
              <a:rPr lang="it-IT" dirty="0">
                <a:latin typeface="Verdana"/>
                <a:cs typeface="Verdana"/>
              </a:rPr>
              <a:t> of the </a:t>
            </a:r>
            <a:r>
              <a:rPr lang="it-IT" dirty="0" smtClean="0">
                <a:latin typeface="Verdana"/>
                <a:cs typeface="Verdana"/>
              </a:rPr>
              <a:t>VMPFC :</a:t>
            </a:r>
            <a:r>
              <a:rPr lang="it-IT" dirty="0" err="1" smtClean="0">
                <a:latin typeface="Verdana"/>
                <a:cs typeface="Verdana"/>
              </a:rPr>
              <a:t>these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patients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endorse</a:t>
            </a:r>
            <a:r>
              <a:rPr lang="it-IT" dirty="0">
                <a:latin typeface="Verdana"/>
                <a:cs typeface="Verdana"/>
              </a:rPr>
              <a:t> “</a:t>
            </a:r>
            <a:r>
              <a:rPr lang="it-IT" dirty="0" err="1">
                <a:latin typeface="Verdana"/>
                <a:cs typeface="Verdana"/>
              </a:rPr>
              <a:t>utilitarian</a:t>
            </a:r>
            <a:r>
              <a:rPr lang="it-IT" dirty="0">
                <a:latin typeface="Verdana"/>
                <a:cs typeface="Verdana"/>
              </a:rPr>
              <a:t>” </a:t>
            </a:r>
            <a:r>
              <a:rPr lang="it-IT" dirty="0" err="1">
                <a:latin typeface="Verdana"/>
                <a:cs typeface="Verdana"/>
              </a:rPr>
              <a:t>decisions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in high</a:t>
            </a:r>
            <a:r>
              <a:rPr lang="it-IT" dirty="0">
                <a:latin typeface="Verdana"/>
                <a:cs typeface="Verdana"/>
              </a:rPr>
              <a:t>-</a:t>
            </a:r>
            <a:r>
              <a:rPr lang="it-IT" dirty="0" err="1">
                <a:latin typeface="Verdana"/>
                <a:cs typeface="Verdana"/>
              </a:rPr>
              <a:t>conflict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scenarios</a:t>
            </a:r>
            <a:r>
              <a:rPr lang="it-IT" dirty="0">
                <a:latin typeface="Verdana"/>
                <a:cs typeface="Verdana"/>
              </a:rPr>
              <a:t>—</a:t>
            </a:r>
            <a:r>
              <a:rPr lang="it-IT" dirty="0" err="1">
                <a:latin typeface="Verdana"/>
                <a:cs typeface="Verdana"/>
              </a:rPr>
              <a:t>highly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emotionally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aversive </a:t>
            </a:r>
            <a:r>
              <a:rPr lang="it-IT" dirty="0" err="1" smtClean="0">
                <a:latin typeface="Verdana"/>
                <a:cs typeface="Verdana"/>
              </a:rPr>
              <a:t>choices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would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nonetheless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lead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>
                <a:latin typeface="Verdana"/>
                <a:cs typeface="Verdana"/>
              </a:rPr>
              <a:t>greater</a:t>
            </a:r>
            <a:r>
              <a:rPr lang="it-IT" dirty="0">
                <a:latin typeface="Verdana"/>
                <a:cs typeface="Verdana"/>
              </a:rPr>
              <a:t> aggregate</a:t>
            </a:r>
          </a:p>
          <a:p>
            <a:pPr defTabSz="914400"/>
            <a:r>
              <a:rPr lang="it-IT" dirty="0">
                <a:latin typeface="Verdana"/>
                <a:cs typeface="Verdana"/>
              </a:rPr>
              <a:t>welfare (e.g., more </a:t>
            </a:r>
            <a:r>
              <a:rPr lang="it-IT" dirty="0" err="1">
                <a:latin typeface="Verdana"/>
                <a:cs typeface="Verdana"/>
              </a:rPr>
              <a:t>lives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saved</a:t>
            </a:r>
            <a:r>
              <a:rPr lang="it-IT" dirty="0">
                <a:latin typeface="Verdana"/>
                <a:cs typeface="Verdana"/>
              </a:rPr>
              <a:t>)—</a:t>
            </a:r>
            <a:r>
              <a:rPr lang="it-IT" dirty="0" err="1">
                <a:latin typeface="Verdana"/>
                <a:cs typeface="Verdana"/>
              </a:rPr>
              <a:t>much</a:t>
            </a:r>
            <a:r>
              <a:rPr lang="it-IT" dirty="0">
                <a:latin typeface="Verdana"/>
                <a:cs typeface="Verdana"/>
              </a:rPr>
              <a:t> more</a:t>
            </a:r>
          </a:p>
          <a:p>
            <a:pPr defTabSz="914400"/>
            <a:r>
              <a:rPr lang="it-IT" dirty="0" err="1">
                <a:latin typeface="Verdana"/>
                <a:cs typeface="Verdana"/>
              </a:rPr>
              <a:t>often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than</a:t>
            </a:r>
            <a:r>
              <a:rPr lang="it-IT" dirty="0">
                <a:latin typeface="Verdana"/>
                <a:cs typeface="Verdana"/>
              </a:rPr>
              <a:t> control </a:t>
            </a:r>
            <a:r>
              <a:rPr lang="it-IT" dirty="0" err="1">
                <a:latin typeface="Verdana"/>
                <a:cs typeface="Verdana"/>
              </a:rPr>
              <a:t>subjects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did</a:t>
            </a:r>
            <a:r>
              <a:rPr lang="it-IT" dirty="0" smtClean="0">
                <a:latin typeface="Verdana"/>
                <a:cs typeface="Verdana"/>
              </a:rPr>
              <a:t>.</a:t>
            </a:r>
            <a:endParaRPr lang="it-IT" dirty="0" smtClean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9667" y="2551837"/>
            <a:ext cx="778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The ‘</a:t>
            </a:r>
            <a:r>
              <a:rPr lang="it-IT" dirty="0" err="1">
                <a:latin typeface="Verdana"/>
                <a:cs typeface="Verdana"/>
              </a:rPr>
              <a:t>somatic</a:t>
            </a:r>
            <a:r>
              <a:rPr lang="it-IT" dirty="0">
                <a:latin typeface="Verdana"/>
                <a:cs typeface="Verdana"/>
              </a:rPr>
              <a:t> marker model’ </a:t>
            </a:r>
            <a:r>
              <a:rPr lang="it-IT" dirty="0" err="1" smtClean="0">
                <a:latin typeface="Verdana"/>
                <a:cs typeface="Verdana"/>
              </a:rPr>
              <a:t>suggests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moral</a:t>
            </a:r>
          </a:p>
          <a:p>
            <a:r>
              <a:rPr lang="it-IT" dirty="0" err="1">
                <a:latin typeface="Verdana"/>
                <a:cs typeface="Verdana"/>
              </a:rPr>
              <a:t>reasoning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relies</a:t>
            </a:r>
            <a:r>
              <a:rPr lang="it-IT" dirty="0">
                <a:latin typeface="Verdana"/>
                <a:cs typeface="Verdana"/>
              </a:rPr>
              <a:t> on </a:t>
            </a:r>
            <a:r>
              <a:rPr lang="it-IT" dirty="0" err="1">
                <a:latin typeface="Verdana"/>
                <a:cs typeface="Verdana"/>
              </a:rPr>
              <a:t>both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rational</a:t>
            </a:r>
            <a:r>
              <a:rPr lang="it-IT" dirty="0">
                <a:latin typeface="Verdana"/>
                <a:cs typeface="Verdana"/>
              </a:rPr>
              <a:t>/</a:t>
            </a:r>
            <a:r>
              <a:rPr lang="it-IT" dirty="0" err="1">
                <a:latin typeface="Verdana"/>
                <a:cs typeface="Verdana"/>
              </a:rPr>
              <a:t>conscious</a:t>
            </a:r>
            <a:r>
              <a:rPr lang="it-IT" dirty="0">
                <a:latin typeface="Verdana"/>
                <a:cs typeface="Verdana"/>
              </a:rPr>
              <a:t> and </a:t>
            </a:r>
            <a:r>
              <a:rPr lang="it-IT" dirty="0" err="1">
                <a:latin typeface="Verdana"/>
                <a:cs typeface="Verdana"/>
              </a:rPr>
              <a:t>emotional</a:t>
            </a:r>
            <a:r>
              <a:rPr lang="it-IT" dirty="0">
                <a:latin typeface="Verdana"/>
                <a:cs typeface="Verdana"/>
              </a:rPr>
              <a:t>/</a:t>
            </a:r>
            <a:r>
              <a:rPr lang="it-IT" dirty="0" err="1" smtClean="0">
                <a:latin typeface="Verdana"/>
                <a:cs typeface="Verdana"/>
              </a:rPr>
              <a:t>unconscious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processing </a:t>
            </a:r>
            <a:r>
              <a:rPr lang="it-IT" dirty="0">
                <a:latin typeface="Verdana"/>
                <a:cs typeface="Verdana"/>
              </a:rPr>
              <a:t>in the </a:t>
            </a:r>
            <a:r>
              <a:rPr lang="it-IT" b="1" dirty="0" err="1">
                <a:latin typeface="Verdana"/>
                <a:cs typeface="Verdana"/>
              </a:rPr>
              <a:t>ventromedial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prefrontal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cortex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112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1227667" y="2352675"/>
            <a:ext cx="6632221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it-IT" dirty="0">
                <a:latin typeface="Verdana"/>
                <a:cs typeface="Verdana"/>
              </a:rPr>
              <a:t>Social Attachment and </a:t>
            </a:r>
            <a:r>
              <a:rPr lang="it-IT" dirty="0" err="1">
                <a:latin typeface="Verdana"/>
                <a:cs typeface="Verdana"/>
              </a:rPr>
              <a:t>Prosocial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Motivations</a:t>
            </a:r>
            <a:r>
              <a:rPr lang="it-IT" dirty="0">
                <a:latin typeface="Verdana"/>
                <a:cs typeface="Verdana"/>
              </a:rPr>
              <a:t>: </a:t>
            </a:r>
            <a:r>
              <a:rPr lang="it-IT" dirty="0" err="1">
                <a:latin typeface="Verdana"/>
                <a:cs typeface="Verdana"/>
              </a:rPr>
              <a:t>midbrain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ventral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tegmental</a:t>
            </a:r>
            <a:r>
              <a:rPr lang="it-IT" dirty="0">
                <a:latin typeface="Verdana"/>
                <a:cs typeface="Verdana"/>
              </a:rPr>
              <a:t> area and </a:t>
            </a:r>
            <a:r>
              <a:rPr lang="it-IT" dirty="0" err="1">
                <a:latin typeface="Verdana"/>
                <a:cs typeface="Verdana"/>
              </a:rPr>
              <a:t>ventral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striatum</a:t>
            </a:r>
            <a:endParaRPr lang="it-IT" dirty="0">
              <a:latin typeface="Verdana"/>
              <a:cs typeface="Verdana"/>
            </a:endParaRPr>
          </a:p>
          <a:p>
            <a:pPr defTabSz="914400"/>
            <a:endParaRPr lang="it-IT" dirty="0">
              <a:latin typeface="Verdana"/>
              <a:cs typeface="Verdana"/>
            </a:endParaRPr>
          </a:p>
          <a:p>
            <a:r>
              <a:rPr lang="it-IT" dirty="0" err="1" smtClean="0">
                <a:latin typeface="Verdana"/>
                <a:cs typeface="Verdana"/>
              </a:rPr>
              <a:t>Role</a:t>
            </a:r>
            <a:r>
              <a:rPr lang="it-IT" dirty="0" smtClean="0">
                <a:latin typeface="Verdana"/>
                <a:cs typeface="Verdana"/>
              </a:rPr>
              <a:t> of </a:t>
            </a:r>
            <a:r>
              <a:rPr lang="it-IT" dirty="0" err="1" smtClean="0">
                <a:latin typeface="Verdana"/>
                <a:cs typeface="Verdana"/>
              </a:rPr>
              <a:t>Oxitocyn</a:t>
            </a:r>
            <a:r>
              <a:rPr lang="it-IT" dirty="0" smtClean="0">
                <a:latin typeface="Verdana"/>
                <a:cs typeface="Verdana"/>
              </a:rPr>
              <a:t>: </a:t>
            </a:r>
            <a:r>
              <a:rPr lang="it-IT" dirty="0">
                <a:latin typeface="Verdana"/>
                <a:cs typeface="Verdana"/>
              </a:rPr>
              <a:t>OT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released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during</a:t>
            </a:r>
            <a:r>
              <a:rPr lang="it-IT" dirty="0">
                <a:latin typeface="Verdana"/>
                <a:cs typeface="Verdana"/>
              </a:rPr>
              <a:t> positive social </a:t>
            </a:r>
            <a:r>
              <a:rPr lang="it-IT" dirty="0" err="1" smtClean="0">
                <a:latin typeface="Verdana"/>
                <a:cs typeface="Verdana"/>
              </a:rPr>
              <a:t>interactions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and </a:t>
            </a:r>
            <a:r>
              <a:rPr lang="it-IT" dirty="0" err="1">
                <a:latin typeface="Verdana"/>
                <a:cs typeface="Verdana"/>
              </a:rPr>
              <a:t>has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been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shown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 smtClean="0">
                <a:latin typeface="Verdana"/>
                <a:cs typeface="Verdana"/>
              </a:rPr>
              <a:t>inhibit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defensive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behaviors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such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fighting</a:t>
            </a:r>
            <a:r>
              <a:rPr lang="it-IT" dirty="0" smtClean="0">
                <a:latin typeface="Verdana"/>
                <a:cs typeface="Verdana"/>
              </a:rPr>
              <a:t>, </a:t>
            </a:r>
            <a:r>
              <a:rPr lang="it-IT" dirty="0" err="1" smtClean="0">
                <a:latin typeface="Verdana"/>
                <a:cs typeface="Verdana"/>
              </a:rPr>
              <a:t>fleeing</a:t>
            </a:r>
            <a:r>
              <a:rPr lang="it-IT" dirty="0">
                <a:latin typeface="Verdana"/>
                <a:cs typeface="Verdana"/>
              </a:rPr>
              <a:t>, and </a:t>
            </a:r>
            <a:r>
              <a:rPr lang="it-IT" dirty="0" err="1">
                <a:latin typeface="Verdana"/>
                <a:cs typeface="Verdana"/>
              </a:rPr>
              <a:t>freezing</a:t>
            </a:r>
            <a:r>
              <a:rPr lang="it-IT" dirty="0" smtClean="0">
                <a:latin typeface="Verdana"/>
                <a:cs typeface="Verdana"/>
              </a:rPr>
              <a:t>.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21" y="984759"/>
            <a:ext cx="6494659" cy="57321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38667" y="169333"/>
            <a:ext cx="8551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</a:t>
            </a:r>
            <a:r>
              <a:rPr lang="it-IT" b="1" dirty="0" err="1" smtClean="0"/>
              <a:t>orrelation</a:t>
            </a:r>
            <a:r>
              <a:rPr lang="it-IT" b="1" dirty="0" smtClean="0"/>
              <a:t> </a:t>
            </a:r>
            <a:r>
              <a:rPr lang="it-IT" b="1" dirty="0" err="1"/>
              <a:t>between</a:t>
            </a:r>
            <a:r>
              <a:rPr lang="it-IT" b="1" dirty="0"/>
              <a:t> the MAOA </a:t>
            </a:r>
            <a:r>
              <a:rPr lang="it-IT" b="1" dirty="0" err="1"/>
              <a:t>polymorphism</a:t>
            </a:r>
            <a:r>
              <a:rPr lang="it-IT" b="1" dirty="0"/>
              <a:t> and brain </a:t>
            </a:r>
            <a:r>
              <a:rPr lang="it-IT" b="1" dirty="0" err="1"/>
              <a:t>structure</a:t>
            </a:r>
            <a:r>
              <a:rPr lang="it-IT" b="1" dirty="0"/>
              <a:t> and </a:t>
            </a:r>
            <a:r>
              <a:rPr lang="it-IT" b="1" dirty="0" err="1"/>
              <a:t>function</a:t>
            </a:r>
            <a:r>
              <a:rPr lang="it-IT" b="1" dirty="0"/>
              <a:t> </a:t>
            </a:r>
            <a:r>
              <a:rPr lang="it-IT" b="1" dirty="0" err="1"/>
              <a:t>assessed</a:t>
            </a:r>
            <a:r>
              <a:rPr lang="it-IT" b="1" dirty="0"/>
              <a:t> with MRI in </a:t>
            </a:r>
            <a:r>
              <a:rPr lang="it-IT" b="1" dirty="0" err="1"/>
              <a:t>healthy</a:t>
            </a:r>
            <a:r>
              <a:rPr lang="it-IT" b="1" dirty="0"/>
              <a:t> </a:t>
            </a:r>
            <a:r>
              <a:rPr lang="it-IT" b="1" dirty="0" err="1"/>
              <a:t>humans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74462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8221" y="2551837"/>
            <a:ext cx="65898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</a:t>
            </a:r>
            <a:r>
              <a:rPr lang="it-IT" dirty="0" smtClean="0">
                <a:latin typeface="Verdana"/>
                <a:cs typeface="Verdana"/>
              </a:rPr>
              <a:t>estosterone/</a:t>
            </a:r>
            <a:r>
              <a:rPr lang="it-IT" dirty="0" err="1">
                <a:latin typeface="Verdana"/>
                <a:cs typeface="Verdana"/>
              </a:rPr>
              <a:t>C</a:t>
            </a:r>
            <a:r>
              <a:rPr lang="it-IT" dirty="0" err="1" smtClean="0">
                <a:latin typeface="Verdana"/>
                <a:cs typeface="Verdana"/>
              </a:rPr>
              <a:t>ortisol</a:t>
            </a:r>
            <a:r>
              <a:rPr lang="it-IT" dirty="0" smtClean="0">
                <a:latin typeface="Verdana"/>
                <a:cs typeface="Verdana"/>
              </a:rPr>
              <a:t> ratio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err="1" smtClean="0">
                <a:latin typeface="Verdana"/>
                <a:cs typeface="Verdana"/>
              </a:rPr>
              <a:t>When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high testosterone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combined</a:t>
            </a:r>
            <a:r>
              <a:rPr lang="it-IT" dirty="0">
                <a:latin typeface="Verdana"/>
                <a:cs typeface="Verdana"/>
              </a:rPr>
              <a:t> with </a:t>
            </a:r>
            <a:r>
              <a:rPr lang="it-IT" dirty="0" err="1">
                <a:latin typeface="Verdana"/>
                <a:cs typeface="Verdana"/>
              </a:rPr>
              <a:t>low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cortisol</a:t>
            </a:r>
            <a:r>
              <a:rPr lang="it-IT" dirty="0">
                <a:latin typeface="Verdana"/>
                <a:cs typeface="Verdana"/>
              </a:rPr>
              <a:t>,</a:t>
            </a:r>
          </a:p>
          <a:p>
            <a:r>
              <a:rPr lang="it-IT" dirty="0" err="1">
                <a:latin typeface="Verdana"/>
                <a:cs typeface="Verdana"/>
              </a:rPr>
              <a:t>aggression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unmanageable</a:t>
            </a:r>
            <a:r>
              <a:rPr lang="it-IT" dirty="0">
                <a:latin typeface="Verdana"/>
                <a:cs typeface="Verdana"/>
              </a:rPr>
              <a:t> and the </a:t>
            </a:r>
            <a:r>
              <a:rPr lang="it-IT" dirty="0" err="1">
                <a:latin typeface="Verdana"/>
                <a:cs typeface="Verdana"/>
              </a:rPr>
              <a:t>subject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could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become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a </a:t>
            </a:r>
            <a:r>
              <a:rPr lang="it-IT" dirty="0" err="1" smtClean="0">
                <a:latin typeface="Verdana"/>
                <a:cs typeface="Verdana"/>
              </a:rPr>
              <a:t>danger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to society</a:t>
            </a:r>
          </a:p>
        </p:txBody>
      </p:sp>
    </p:spTree>
    <p:extLst>
      <p:ext uri="{BB962C8B-B14F-4D97-AF65-F5344CB8AC3E}">
        <p14:creationId xmlns:p14="http://schemas.microsoft.com/office/powerpoint/2010/main" val="158623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4"/>
          <p:cNvSpPr>
            <a:spLocks noChangeArrowheads="1"/>
          </p:cNvSpPr>
          <p:nvPr/>
        </p:nvSpPr>
        <p:spPr bwMode="auto">
          <a:xfrm>
            <a:off x="981075" y="2413000"/>
            <a:ext cx="74596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“</a:t>
            </a:r>
            <a:r>
              <a:rPr lang="it-IT" dirty="0" err="1">
                <a:latin typeface="Verdana"/>
                <a:cs typeface="Verdana"/>
              </a:rPr>
              <a:t>Ideologies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philosophies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religious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doctrines</a:t>
            </a:r>
            <a:r>
              <a:rPr lang="it-IT" dirty="0">
                <a:latin typeface="Verdana"/>
                <a:cs typeface="Verdana"/>
              </a:rPr>
              <a:t>, world-</a:t>
            </a:r>
            <a:r>
              <a:rPr lang="it-IT" dirty="0" err="1">
                <a:latin typeface="Verdana"/>
                <a:cs typeface="Verdana"/>
              </a:rPr>
              <a:t>models</a:t>
            </a:r>
            <a:r>
              <a:rPr lang="it-IT" dirty="0">
                <a:latin typeface="Verdana"/>
                <a:cs typeface="Verdana"/>
              </a:rPr>
              <a:t>,</a:t>
            </a:r>
          </a:p>
          <a:p>
            <a:r>
              <a:rPr lang="it-IT" dirty="0" err="1">
                <a:latin typeface="Verdana"/>
                <a:cs typeface="Verdana"/>
              </a:rPr>
              <a:t>value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systems</a:t>
            </a:r>
            <a:r>
              <a:rPr lang="it-IT" dirty="0">
                <a:latin typeface="Verdana"/>
                <a:cs typeface="Verdana"/>
              </a:rPr>
              <a:t>, and the </a:t>
            </a:r>
            <a:r>
              <a:rPr lang="it-IT" dirty="0" err="1">
                <a:latin typeface="Verdana"/>
                <a:cs typeface="Verdana"/>
              </a:rPr>
              <a:t>like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will</a:t>
            </a:r>
            <a:r>
              <a:rPr lang="it-IT" dirty="0">
                <a:latin typeface="Verdana"/>
                <a:cs typeface="Verdana"/>
              </a:rPr>
              <a:t> stand or </a:t>
            </a:r>
            <a:r>
              <a:rPr lang="it-IT" dirty="0" err="1">
                <a:latin typeface="Verdana"/>
                <a:cs typeface="Verdana"/>
              </a:rPr>
              <a:t>fall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depending</a:t>
            </a:r>
            <a:r>
              <a:rPr lang="it-IT" dirty="0">
                <a:latin typeface="Verdana"/>
                <a:cs typeface="Verdana"/>
              </a:rPr>
              <a:t> on the</a:t>
            </a:r>
          </a:p>
          <a:p>
            <a:r>
              <a:rPr lang="it-IT" dirty="0" err="1">
                <a:latin typeface="Verdana"/>
                <a:cs typeface="Verdana"/>
              </a:rPr>
              <a:t>kinds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answers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brain </a:t>
            </a:r>
            <a:r>
              <a:rPr lang="it-IT" dirty="0" err="1">
                <a:latin typeface="Verdana"/>
                <a:cs typeface="Verdana"/>
              </a:rPr>
              <a:t>research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eventually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reveals</a:t>
            </a:r>
            <a:r>
              <a:rPr lang="it-IT" dirty="0">
                <a:latin typeface="Verdana"/>
                <a:cs typeface="Verdana"/>
              </a:rPr>
              <a:t>.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all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comes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together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in the brain” (</a:t>
            </a:r>
            <a:r>
              <a:rPr lang="it-IT" dirty="0" err="1">
                <a:latin typeface="Verdana"/>
                <a:cs typeface="Verdana"/>
              </a:rPr>
              <a:t>Sperry</a:t>
            </a:r>
            <a:r>
              <a:rPr lang="it-IT" dirty="0">
                <a:latin typeface="Verdana"/>
                <a:cs typeface="Verdana"/>
              </a:rPr>
              <a:t>, 1981: 4</a:t>
            </a:r>
            <a:r>
              <a:rPr lang="it-IT" dirty="0" smtClean="0">
                <a:latin typeface="Verdana"/>
                <a:cs typeface="Verdana"/>
              </a:rPr>
              <a:t>)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729"/>
            <a:ext cx="9144000" cy="501639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04335" y="510612"/>
            <a:ext cx="777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latin typeface="Verdana"/>
                <a:cs typeface="Verdana"/>
              </a:rPr>
              <a:t>H</a:t>
            </a:r>
            <a:r>
              <a:rPr lang="it-IT" b="1" dirty="0" err="1" smtClean="0">
                <a:latin typeface="Verdana"/>
                <a:cs typeface="Verdana"/>
              </a:rPr>
              <a:t>ypothetical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role</a:t>
            </a:r>
            <a:r>
              <a:rPr lang="it-IT" b="1" dirty="0">
                <a:latin typeface="Verdana"/>
                <a:cs typeface="Verdana"/>
              </a:rPr>
              <a:t> of </a:t>
            </a:r>
            <a:r>
              <a:rPr lang="it-IT" b="1" dirty="0" err="1">
                <a:latin typeface="Verdana"/>
                <a:cs typeface="Verdana"/>
              </a:rPr>
              <a:t>various</a:t>
            </a:r>
            <a:r>
              <a:rPr lang="it-IT" b="1" dirty="0">
                <a:latin typeface="Verdana"/>
                <a:cs typeface="Verdana"/>
              </a:rPr>
              <a:t> brain </a:t>
            </a:r>
            <a:r>
              <a:rPr lang="it-IT" b="1" dirty="0" err="1">
                <a:latin typeface="Verdana"/>
                <a:cs typeface="Verdana"/>
              </a:rPr>
              <a:t>areas</a:t>
            </a:r>
            <a:r>
              <a:rPr lang="it-IT" b="1" dirty="0">
                <a:latin typeface="Verdana"/>
                <a:cs typeface="Verdana"/>
              </a:rPr>
              <a:t> in </a:t>
            </a:r>
            <a:r>
              <a:rPr lang="it-IT" b="1" dirty="0" err="1">
                <a:latin typeface="Verdana"/>
                <a:cs typeface="Verdana"/>
              </a:rPr>
              <a:t>regulating</a:t>
            </a:r>
            <a:r>
              <a:rPr lang="it-IT" b="1" dirty="0">
                <a:latin typeface="Verdana"/>
                <a:cs typeface="Verdana"/>
              </a:rPr>
              <a:t> moral </a:t>
            </a:r>
            <a:r>
              <a:rPr lang="it-IT" b="1" dirty="0" err="1">
                <a:latin typeface="Verdana"/>
                <a:cs typeface="Verdana"/>
              </a:rPr>
              <a:t>behaviour</a:t>
            </a:r>
            <a:endParaRPr lang="it-IT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226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3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17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32000"/>
            <a:ext cx="83312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12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900" y="2133600"/>
            <a:ext cx="64135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ttangolo 3"/>
          <p:cNvSpPr>
            <a:spLocks noChangeArrowheads="1"/>
          </p:cNvSpPr>
          <p:nvPr/>
        </p:nvSpPr>
        <p:spPr bwMode="auto">
          <a:xfrm>
            <a:off x="1269999" y="3105150"/>
            <a:ext cx="7069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Verdana"/>
                <a:cs typeface="Verdana"/>
              </a:rPr>
              <a:t>B</a:t>
            </a:r>
            <a:r>
              <a:rPr lang="it-IT" dirty="0" err="1" smtClean="0">
                <a:latin typeface="Verdana"/>
                <a:cs typeface="Verdana"/>
              </a:rPr>
              <a:t>ehaviour</a:t>
            </a:r>
            <a:r>
              <a:rPr lang="it-IT" dirty="0" err="1">
                <a:latin typeface="Verdana"/>
                <a:cs typeface="Verdana"/>
              </a:rPr>
              <a:t>-guiding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rules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 smtClean="0">
                <a:latin typeface="Verdana"/>
                <a:cs typeface="Verdana"/>
              </a:rPr>
              <a:t>lost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after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damage</a:t>
            </a:r>
            <a:r>
              <a:rPr lang="it-IT" dirty="0">
                <a:latin typeface="Verdana"/>
                <a:cs typeface="Verdana"/>
              </a:rPr>
              <a:t> to the PFC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ttangolo 3"/>
          <p:cNvSpPr>
            <a:spLocks noChangeArrowheads="1"/>
          </p:cNvSpPr>
          <p:nvPr/>
        </p:nvSpPr>
        <p:spPr bwMode="auto">
          <a:xfrm>
            <a:off x="2464505" y="3258256"/>
            <a:ext cx="3975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latin typeface="Verdana"/>
                <a:cs typeface="Verdana"/>
              </a:rPr>
              <a:t>T</a:t>
            </a:r>
            <a:r>
              <a:rPr lang="it-IT" sz="2400" dirty="0" smtClean="0">
                <a:latin typeface="Verdana"/>
                <a:cs typeface="Verdana"/>
              </a:rPr>
              <a:t>he </a:t>
            </a:r>
            <a:r>
              <a:rPr lang="it-IT" sz="2400" dirty="0" err="1">
                <a:latin typeface="Verdana"/>
                <a:cs typeface="Verdana"/>
              </a:rPr>
              <a:t>Problem</a:t>
            </a:r>
            <a:r>
              <a:rPr lang="it-IT" sz="2400" dirty="0">
                <a:latin typeface="Verdana"/>
                <a:cs typeface="Verdana"/>
              </a:rPr>
              <a:t> of Free Will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ttangolo 3"/>
          <p:cNvSpPr>
            <a:spLocks noChangeArrowheads="1"/>
          </p:cNvSpPr>
          <p:nvPr/>
        </p:nvSpPr>
        <p:spPr bwMode="auto">
          <a:xfrm>
            <a:off x="1016000" y="3105150"/>
            <a:ext cx="670277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Verdana"/>
                <a:cs typeface="Verdana"/>
              </a:rPr>
              <a:t>The </a:t>
            </a:r>
            <a:r>
              <a:rPr lang="it-IT" b="1" dirty="0">
                <a:latin typeface="Verdana"/>
                <a:cs typeface="Verdana"/>
              </a:rPr>
              <a:t>brain </a:t>
            </a:r>
            <a:r>
              <a:rPr lang="it-IT" b="1" dirty="0" err="1">
                <a:latin typeface="Verdana"/>
                <a:cs typeface="Verdana"/>
              </a:rPr>
              <a:t>initiates</a:t>
            </a:r>
            <a:r>
              <a:rPr lang="it-IT" b="1" dirty="0">
                <a:latin typeface="Verdana"/>
                <a:cs typeface="Verdana"/>
              </a:rPr>
              <a:t> a </a:t>
            </a:r>
            <a:r>
              <a:rPr lang="it-IT" b="1" dirty="0" err="1">
                <a:latin typeface="Verdana"/>
                <a:cs typeface="Verdana"/>
              </a:rPr>
              <a:t>movement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before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awareness</a:t>
            </a:r>
            <a:r>
              <a:rPr lang="it-IT" b="1" dirty="0">
                <a:latin typeface="Verdana"/>
                <a:cs typeface="Verdana"/>
              </a:rPr>
              <a:t> of </a:t>
            </a:r>
            <a:r>
              <a:rPr lang="it-IT" b="1" dirty="0" err="1">
                <a:latin typeface="Verdana"/>
                <a:cs typeface="Verdana"/>
              </a:rPr>
              <a:t>volition</a:t>
            </a:r>
            <a:endParaRPr lang="it-IT" b="1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Libet Experiment_ Is Free Will Just an Illusion?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57111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ttangolo 3"/>
          <p:cNvSpPr>
            <a:spLocks noChangeArrowheads="1"/>
          </p:cNvSpPr>
          <p:nvPr/>
        </p:nvSpPr>
        <p:spPr bwMode="auto">
          <a:xfrm>
            <a:off x="803275" y="2551113"/>
            <a:ext cx="7073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 err="1">
                <a:latin typeface="Verdana"/>
                <a:cs typeface="Verdana"/>
              </a:rPr>
              <a:t>C</a:t>
            </a:r>
            <a:r>
              <a:rPr lang="it-IT" dirty="0" err="1" smtClean="0">
                <a:latin typeface="Verdana"/>
                <a:cs typeface="Verdana"/>
              </a:rPr>
              <a:t>erebral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initiation</a:t>
            </a:r>
            <a:r>
              <a:rPr lang="it-IT" dirty="0">
                <a:latin typeface="Verdana"/>
                <a:cs typeface="Verdana"/>
              </a:rPr>
              <a:t> of a </a:t>
            </a:r>
            <a:r>
              <a:rPr lang="it-IT" dirty="0" err="1">
                <a:latin typeface="Verdana"/>
                <a:cs typeface="Verdana"/>
              </a:rPr>
              <a:t>spontaneous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freely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voluntary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act</a:t>
            </a:r>
            <a:r>
              <a:rPr lang="it-IT" dirty="0">
                <a:latin typeface="Verdana"/>
                <a:cs typeface="Verdana"/>
              </a:rPr>
              <a:t> can </a:t>
            </a:r>
            <a:r>
              <a:rPr lang="it-IT" dirty="0" err="1" smtClean="0">
                <a:latin typeface="Verdana"/>
                <a:cs typeface="Verdana"/>
              </a:rPr>
              <a:t>begin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unconsciously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before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there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any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subjective </a:t>
            </a:r>
            <a:r>
              <a:rPr lang="it-IT" dirty="0" err="1">
                <a:latin typeface="Verdana"/>
                <a:cs typeface="Verdana"/>
              </a:rPr>
              <a:t>awareness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a ‘</a:t>
            </a:r>
            <a:r>
              <a:rPr lang="it-IT" dirty="0" err="1">
                <a:latin typeface="Verdana"/>
                <a:cs typeface="Verdana"/>
              </a:rPr>
              <a:t>decision</a:t>
            </a:r>
            <a:r>
              <a:rPr lang="it-IT" dirty="0">
                <a:latin typeface="Verdana"/>
                <a:cs typeface="Verdana"/>
              </a:rPr>
              <a:t>’ to </a:t>
            </a:r>
            <a:r>
              <a:rPr lang="it-IT" dirty="0" err="1">
                <a:latin typeface="Verdana"/>
                <a:cs typeface="Verdana"/>
              </a:rPr>
              <a:t>act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has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already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been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initiated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cerebrally</a:t>
            </a:r>
            <a:r>
              <a:rPr lang="it-IT" dirty="0" smtClean="0">
                <a:latin typeface="Verdana"/>
                <a:cs typeface="Verdana"/>
              </a:rPr>
              <a:t>” (</a:t>
            </a:r>
            <a:r>
              <a:rPr lang="it-IT" dirty="0" err="1">
                <a:latin typeface="Verdana"/>
                <a:cs typeface="Verdana"/>
              </a:rPr>
              <a:t>Libet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Gleason</a:t>
            </a:r>
            <a:r>
              <a:rPr lang="it-IT" dirty="0">
                <a:latin typeface="Verdana"/>
                <a:cs typeface="Verdana"/>
              </a:rPr>
              <a:t> et al., 1983)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ttangolo 3"/>
          <p:cNvSpPr>
            <a:spLocks noChangeArrowheads="1"/>
          </p:cNvSpPr>
          <p:nvPr/>
        </p:nvSpPr>
        <p:spPr bwMode="auto">
          <a:xfrm>
            <a:off x="1298222" y="3105150"/>
            <a:ext cx="63782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 “</a:t>
            </a:r>
            <a:r>
              <a:rPr lang="it-IT" dirty="0" err="1">
                <a:latin typeface="Verdana"/>
                <a:cs typeface="Verdana"/>
              </a:rPr>
              <a:t>We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>
                <a:latin typeface="Verdana"/>
                <a:cs typeface="Verdana"/>
              </a:rPr>
              <a:t>deceived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every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level</a:t>
            </a:r>
            <a:r>
              <a:rPr lang="it-IT" dirty="0">
                <a:latin typeface="Verdana"/>
                <a:cs typeface="Verdana"/>
              </a:rPr>
              <a:t> by </a:t>
            </a:r>
            <a:r>
              <a:rPr lang="it-IT" dirty="0" err="1" smtClean="0">
                <a:latin typeface="Verdana"/>
                <a:cs typeface="Verdana"/>
              </a:rPr>
              <a:t>our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introspection</a:t>
            </a:r>
            <a:r>
              <a:rPr lang="it-IT" dirty="0">
                <a:latin typeface="Verdana"/>
                <a:cs typeface="Verdana"/>
              </a:rPr>
              <a:t>.”(Crick, 1994)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92100"/>
            <a:ext cx="8788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6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ttangolo 3"/>
          <p:cNvSpPr>
            <a:spLocks noChangeArrowheads="1"/>
          </p:cNvSpPr>
          <p:nvPr/>
        </p:nvSpPr>
        <p:spPr bwMode="auto">
          <a:xfrm>
            <a:off x="1636887" y="2967038"/>
            <a:ext cx="5503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Verdana"/>
                <a:cs typeface="Verdana"/>
              </a:rPr>
              <a:t>Free </a:t>
            </a:r>
            <a:r>
              <a:rPr lang="it-IT" dirty="0" err="1">
                <a:latin typeface="Verdana"/>
                <a:cs typeface="Verdana"/>
              </a:rPr>
              <a:t>will</a:t>
            </a:r>
            <a:r>
              <a:rPr lang="it-IT" dirty="0">
                <a:latin typeface="Verdana"/>
                <a:cs typeface="Verdana"/>
              </a:rPr>
              <a:t> can be </a:t>
            </a:r>
            <a:r>
              <a:rPr lang="it-IT" dirty="0" err="1">
                <a:latin typeface="Verdana"/>
                <a:cs typeface="Verdana"/>
              </a:rPr>
              <a:t>alternatively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viewed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“the </a:t>
            </a:r>
            <a:r>
              <a:rPr lang="it-IT" dirty="0" err="1">
                <a:latin typeface="Verdana"/>
                <a:cs typeface="Verdana"/>
              </a:rPr>
              <a:t>awareness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we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choose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smtClean="0">
                <a:latin typeface="Verdana"/>
                <a:cs typeface="Verdana"/>
              </a:rPr>
              <a:t>decide”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0"/>
            <a:ext cx="774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ttangolo 3"/>
          <p:cNvSpPr>
            <a:spLocks noChangeArrowheads="1"/>
          </p:cNvSpPr>
          <p:nvPr/>
        </p:nvSpPr>
        <p:spPr bwMode="auto">
          <a:xfrm>
            <a:off x="1818746" y="3244850"/>
            <a:ext cx="5070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Criticisms</a:t>
            </a:r>
            <a:r>
              <a:rPr lang="it-IT" dirty="0">
                <a:latin typeface="Verdana"/>
                <a:cs typeface="Verdana"/>
              </a:rPr>
              <a:t> of the “</a:t>
            </a:r>
            <a:r>
              <a:rPr lang="it-IT" dirty="0" err="1">
                <a:latin typeface="Verdana"/>
                <a:cs typeface="Verdana"/>
              </a:rPr>
              <a:t>Libet</a:t>
            </a:r>
            <a:r>
              <a:rPr lang="it-IT" dirty="0">
                <a:latin typeface="Verdana"/>
                <a:cs typeface="Verdana"/>
              </a:rPr>
              <a:t> clock” </a:t>
            </a:r>
            <a:r>
              <a:rPr lang="it-IT" dirty="0" err="1">
                <a:latin typeface="Verdana"/>
                <a:cs typeface="Verdana"/>
              </a:rPr>
              <a:t>experiment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ttangolo 3"/>
          <p:cNvSpPr>
            <a:spLocks noChangeArrowheads="1"/>
          </p:cNvSpPr>
          <p:nvPr/>
        </p:nvSpPr>
        <p:spPr bwMode="auto">
          <a:xfrm>
            <a:off x="1030111" y="2835034"/>
            <a:ext cx="72531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</a:t>
            </a:r>
            <a:r>
              <a:rPr lang="it-IT" dirty="0" smtClean="0">
                <a:latin typeface="Verdana"/>
                <a:cs typeface="Verdana"/>
              </a:rPr>
              <a:t>he </a:t>
            </a:r>
            <a:r>
              <a:rPr lang="it-IT" dirty="0" err="1">
                <a:latin typeface="Verdana"/>
                <a:cs typeface="Verdana"/>
              </a:rPr>
              <a:t>movement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indeed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initiated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subconsciously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but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subject</a:t>
            </a:r>
            <a:r>
              <a:rPr lang="it-IT" dirty="0">
                <a:latin typeface="Verdana"/>
                <a:cs typeface="Verdana"/>
              </a:rPr>
              <a:t> to veto once </a:t>
            </a:r>
            <a:r>
              <a:rPr lang="it-IT" dirty="0" err="1" smtClean="0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reached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consciousness</a:t>
            </a:r>
            <a:r>
              <a:rPr lang="it-IT" dirty="0" smtClean="0">
                <a:latin typeface="Verdana"/>
                <a:cs typeface="Verdana"/>
              </a:rPr>
              <a:t>. </a:t>
            </a:r>
            <a:r>
              <a:rPr lang="it-IT" dirty="0" err="1" smtClean="0">
                <a:latin typeface="Verdana"/>
                <a:cs typeface="Verdana"/>
              </a:rPr>
              <a:t>This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veto </a:t>
            </a:r>
            <a:r>
              <a:rPr lang="it-IT" dirty="0" err="1">
                <a:latin typeface="Verdana"/>
                <a:cs typeface="Verdana"/>
              </a:rPr>
              <a:t>power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should</a:t>
            </a:r>
            <a:r>
              <a:rPr lang="it-IT" dirty="0">
                <a:latin typeface="Verdana"/>
                <a:cs typeface="Verdana"/>
              </a:rPr>
              <a:t> be </a:t>
            </a:r>
            <a:r>
              <a:rPr lang="it-IT" dirty="0" err="1">
                <a:latin typeface="Verdana"/>
                <a:cs typeface="Verdana"/>
              </a:rPr>
              <a:t>considered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free </a:t>
            </a:r>
            <a:r>
              <a:rPr lang="it-IT" dirty="0" err="1" smtClean="0">
                <a:latin typeface="Verdana"/>
                <a:cs typeface="Verdana"/>
              </a:rPr>
              <a:t>will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ttangolo 3"/>
          <p:cNvSpPr>
            <a:spLocks noChangeArrowheads="1"/>
          </p:cNvSpPr>
          <p:nvPr/>
        </p:nvSpPr>
        <p:spPr bwMode="auto">
          <a:xfrm>
            <a:off x="1368778" y="2967038"/>
            <a:ext cx="67592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Verdana"/>
                <a:cs typeface="Verdana"/>
              </a:rPr>
              <a:t>I</a:t>
            </a:r>
            <a:r>
              <a:rPr lang="it-IT" dirty="0" err="1" smtClean="0">
                <a:latin typeface="Verdana"/>
                <a:cs typeface="Verdana"/>
              </a:rPr>
              <a:t>ntention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appears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>
                <a:latin typeface="Verdana"/>
                <a:cs typeface="Verdana"/>
              </a:rPr>
              <a:t>bind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movement</a:t>
            </a:r>
            <a:r>
              <a:rPr lang="it-IT" dirty="0">
                <a:latin typeface="Verdana"/>
                <a:cs typeface="Verdana"/>
              </a:rPr>
              <a:t> and </a:t>
            </a:r>
            <a:r>
              <a:rPr lang="it-IT" dirty="0" err="1">
                <a:latin typeface="Verdana"/>
                <a:cs typeface="Verdana"/>
              </a:rPr>
              <a:t>consequence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closer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together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ttangolo 3"/>
          <p:cNvSpPr>
            <a:spLocks noChangeArrowheads="1"/>
          </p:cNvSpPr>
          <p:nvPr/>
        </p:nvSpPr>
        <p:spPr bwMode="auto">
          <a:xfrm>
            <a:off x="874889" y="2413000"/>
            <a:ext cx="71825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</a:t>
            </a:r>
            <a:r>
              <a:rPr lang="it-IT" dirty="0" smtClean="0">
                <a:latin typeface="Verdana"/>
                <a:cs typeface="Verdana"/>
              </a:rPr>
              <a:t>o </a:t>
            </a:r>
            <a:r>
              <a:rPr lang="it-IT" dirty="0" err="1">
                <a:latin typeface="Verdana"/>
                <a:cs typeface="Verdana"/>
              </a:rPr>
              <a:t>have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sense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causality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volition</a:t>
            </a:r>
            <a:r>
              <a:rPr lang="it-IT" dirty="0">
                <a:latin typeface="Verdana"/>
                <a:cs typeface="Verdana"/>
              </a:rPr>
              <a:t>, the </a:t>
            </a:r>
            <a:r>
              <a:rPr lang="it-IT" dirty="0" err="1">
                <a:latin typeface="Verdana"/>
                <a:cs typeface="Verdana"/>
              </a:rPr>
              <a:t>perception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choice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must precede </a:t>
            </a:r>
            <a:r>
              <a:rPr lang="it-IT" dirty="0">
                <a:latin typeface="Verdana"/>
                <a:cs typeface="Verdana"/>
              </a:rPr>
              <a:t>the </a:t>
            </a:r>
            <a:r>
              <a:rPr lang="it-IT" dirty="0" err="1">
                <a:latin typeface="Verdana"/>
                <a:cs typeface="Verdana"/>
              </a:rPr>
              <a:t>movement</a:t>
            </a:r>
            <a:r>
              <a:rPr lang="it-IT" dirty="0">
                <a:latin typeface="Verdana"/>
                <a:cs typeface="Verdana"/>
              </a:rPr>
              <a:t>.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precedes</a:t>
            </a:r>
            <a:r>
              <a:rPr lang="it-IT" dirty="0">
                <a:latin typeface="Verdana"/>
                <a:cs typeface="Verdana"/>
              </a:rPr>
              <a:t> M (</a:t>
            </a:r>
            <a:r>
              <a:rPr lang="it-IT" dirty="0" err="1">
                <a:latin typeface="Verdana"/>
                <a:cs typeface="Verdana"/>
              </a:rPr>
              <a:t>using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Libet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terminology</a:t>
            </a:r>
            <a:r>
              <a:rPr lang="it-IT" dirty="0">
                <a:latin typeface="Verdana"/>
                <a:cs typeface="Verdana"/>
              </a:rPr>
              <a:t>)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absolutely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critical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for </a:t>
            </a:r>
            <a:r>
              <a:rPr lang="it-IT" dirty="0" err="1">
                <a:latin typeface="Verdana"/>
                <a:cs typeface="Verdana"/>
              </a:rPr>
              <a:t>people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>
                <a:latin typeface="Verdana"/>
                <a:cs typeface="Verdana"/>
              </a:rPr>
              <a:t>believe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a </a:t>
            </a:r>
            <a:r>
              <a:rPr lang="it-IT" dirty="0" err="1">
                <a:latin typeface="Verdana"/>
                <a:cs typeface="Verdana"/>
              </a:rPr>
              <a:t>movement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voluntary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ttangolo 3"/>
          <p:cNvSpPr>
            <a:spLocks noChangeArrowheads="1"/>
          </p:cNvSpPr>
          <p:nvPr/>
        </p:nvSpPr>
        <p:spPr bwMode="auto">
          <a:xfrm>
            <a:off x="2531358" y="3244850"/>
            <a:ext cx="3756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>
                <a:latin typeface="Verdana"/>
                <a:cs typeface="Verdana"/>
              </a:rPr>
              <a:t>Neurologic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disorders</a:t>
            </a:r>
            <a:r>
              <a:rPr lang="it-IT" b="1" dirty="0">
                <a:latin typeface="Verdana"/>
                <a:cs typeface="Verdana"/>
              </a:rPr>
              <a:t> of </a:t>
            </a:r>
            <a:r>
              <a:rPr lang="it-IT" b="1" dirty="0" err="1">
                <a:latin typeface="Verdana"/>
                <a:cs typeface="Verdana"/>
              </a:rPr>
              <a:t>will</a:t>
            </a:r>
            <a:endParaRPr lang="it-IT" b="1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asellaDiTesto 3"/>
          <p:cNvSpPr txBox="1">
            <a:spLocks noChangeArrowheads="1"/>
          </p:cNvSpPr>
          <p:nvPr/>
        </p:nvSpPr>
        <p:spPr bwMode="auto">
          <a:xfrm>
            <a:off x="2122488" y="3038475"/>
            <a:ext cx="412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latin typeface="Verdana"/>
                <a:cs typeface="Verdana"/>
              </a:rPr>
              <a:t>Tics</a:t>
            </a:r>
            <a:r>
              <a:rPr lang="it-IT" dirty="0">
                <a:latin typeface="Verdana"/>
                <a:cs typeface="Verdana"/>
              </a:rPr>
              <a:t>, Abulia, Alien </a:t>
            </a:r>
            <a:r>
              <a:rPr lang="it-IT" dirty="0" err="1">
                <a:latin typeface="Verdana"/>
                <a:cs typeface="Verdana"/>
              </a:rPr>
              <a:t>hand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syndrome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ttangolo 3"/>
          <p:cNvSpPr>
            <a:spLocks noChangeArrowheads="1"/>
          </p:cNvSpPr>
          <p:nvPr/>
        </p:nvSpPr>
        <p:spPr bwMode="auto">
          <a:xfrm>
            <a:off x="1128889" y="2524125"/>
            <a:ext cx="728133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 err="1">
                <a:latin typeface="Verdana"/>
                <a:cs typeface="Verdana"/>
              </a:rPr>
              <a:t>schizophrenia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there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often</a:t>
            </a:r>
            <a:r>
              <a:rPr lang="it-IT" dirty="0">
                <a:latin typeface="Verdana"/>
                <a:cs typeface="Verdana"/>
              </a:rPr>
              <a:t> the subjective </a:t>
            </a:r>
            <a:r>
              <a:rPr lang="it-IT" dirty="0" err="1">
                <a:latin typeface="Verdana"/>
                <a:cs typeface="Verdana"/>
              </a:rPr>
              <a:t>impression</a:t>
            </a:r>
            <a:r>
              <a:rPr lang="it-IT" dirty="0">
                <a:latin typeface="Verdana"/>
                <a:cs typeface="Verdana"/>
              </a:rPr>
              <a:t> of the </a:t>
            </a:r>
            <a:r>
              <a:rPr lang="it-IT" dirty="0" err="1">
                <a:latin typeface="Verdana"/>
                <a:cs typeface="Verdana"/>
              </a:rPr>
              <a:t>patient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their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movements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are </a:t>
            </a:r>
            <a:r>
              <a:rPr lang="it-IT" dirty="0" err="1">
                <a:latin typeface="Verdana"/>
                <a:cs typeface="Verdana"/>
              </a:rPr>
              <a:t>being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externally</a:t>
            </a:r>
            <a:r>
              <a:rPr lang="it-IT" dirty="0">
                <a:latin typeface="Verdana"/>
                <a:cs typeface="Verdana"/>
              </a:rPr>
              <a:t> (or </a:t>
            </a:r>
            <a:r>
              <a:rPr lang="it-IT" dirty="0" err="1">
                <a:latin typeface="Verdana"/>
                <a:cs typeface="Verdana"/>
              </a:rPr>
              <a:t>alien</a:t>
            </a:r>
            <a:r>
              <a:rPr lang="it-IT" dirty="0">
                <a:latin typeface="Verdana"/>
                <a:cs typeface="Verdana"/>
              </a:rPr>
              <a:t>) </a:t>
            </a:r>
            <a:r>
              <a:rPr lang="it-IT" dirty="0" err="1">
                <a:latin typeface="Verdana"/>
                <a:cs typeface="Verdana"/>
              </a:rPr>
              <a:t>controlled</a:t>
            </a:r>
            <a:r>
              <a:rPr lang="it-IT" dirty="0">
                <a:latin typeface="Verdana"/>
                <a:cs typeface="Verdana"/>
              </a:rPr>
              <a:t>.</a:t>
            </a:r>
          </a:p>
          <a:p>
            <a:r>
              <a:rPr lang="it-IT" dirty="0" smtClean="0">
                <a:latin typeface="Verdana"/>
                <a:cs typeface="Verdana"/>
              </a:rPr>
              <a:t>The </a:t>
            </a:r>
            <a:r>
              <a:rPr lang="it-IT" dirty="0" err="1">
                <a:latin typeface="Verdana"/>
                <a:cs typeface="Verdana"/>
              </a:rPr>
              <a:t>interval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between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</a:t>
            </a:r>
            <a:r>
              <a:rPr lang="it-IT" dirty="0">
                <a:latin typeface="Verdana"/>
                <a:cs typeface="Verdana"/>
              </a:rPr>
              <a:t> and M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shorter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normal</a:t>
            </a:r>
            <a:r>
              <a:rPr lang="it-IT" dirty="0">
                <a:latin typeface="Verdana"/>
                <a:cs typeface="Verdana"/>
              </a:rPr>
              <a:t> in </a:t>
            </a:r>
            <a:r>
              <a:rPr lang="it-IT" dirty="0" err="1">
                <a:latin typeface="Verdana"/>
                <a:cs typeface="Verdana"/>
              </a:rPr>
              <a:t>patients</a:t>
            </a:r>
            <a:r>
              <a:rPr lang="it-IT" dirty="0">
                <a:latin typeface="Verdana"/>
                <a:cs typeface="Verdana"/>
              </a:rPr>
              <a:t> with </a:t>
            </a:r>
            <a:r>
              <a:rPr lang="it-IT" dirty="0" err="1">
                <a:latin typeface="Verdana"/>
                <a:cs typeface="Verdana"/>
              </a:rPr>
              <a:t>schizophrenia</a:t>
            </a:r>
            <a:r>
              <a:rPr lang="it-IT" dirty="0">
                <a:latin typeface="Verdana"/>
                <a:cs typeface="Verdana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ttangolo 3"/>
          <p:cNvSpPr>
            <a:spLocks noChangeArrowheads="1"/>
          </p:cNvSpPr>
          <p:nvPr/>
        </p:nvSpPr>
        <p:spPr bwMode="auto">
          <a:xfrm>
            <a:off x="1693333" y="3105150"/>
            <a:ext cx="603955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Verdana"/>
                <a:cs typeface="Verdana"/>
              </a:rPr>
              <a:t>How can </a:t>
            </a:r>
            <a:r>
              <a:rPr lang="it-IT" b="1" dirty="0" err="1">
                <a:latin typeface="Verdana"/>
                <a:cs typeface="Verdana"/>
              </a:rPr>
              <a:t>there</a:t>
            </a:r>
            <a:r>
              <a:rPr lang="it-IT" b="1" dirty="0">
                <a:latin typeface="Verdana"/>
                <a:cs typeface="Verdana"/>
              </a:rPr>
              <a:t> be (</a:t>
            </a:r>
            <a:r>
              <a:rPr lang="it-IT" b="1" dirty="0" err="1">
                <a:latin typeface="Verdana"/>
                <a:cs typeface="Verdana"/>
              </a:rPr>
              <a:t>voluntary</a:t>
            </a:r>
            <a:r>
              <a:rPr lang="it-IT" b="1" dirty="0">
                <a:latin typeface="Verdana"/>
                <a:cs typeface="Verdana"/>
              </a:rPr>
              <a:t>) </a:t>
            </a:r>
            <a:r>
              <a:rPr lang="it-IT" b="1" dirty="0" err="1">
                <a:latin typeface="Verdana"/>
                <a:cs typeface="Verdana"/>
              </a:rPr>
              <a:t>movement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without</a:t>
            </a:r>
            <a:r>
              <a:rPr lang="it-IT" b="1" dirty="0">
                <a:latin typeface="Verdana"/>
                <a:cs typeface="Verdana"/>
              </a:rPr>
              <a:t> free </a:t>
            </a:r>
            <a:r>
              <a:rPr lang="it-IT" b="1" dirty="0" err="1">
                <a:latin typeface="Verdana"/>
                <a:cs typeface="Verdana"/>
              </a:rPr>
              <a:t>will</a:t>
            </a:r>
            <a:r>
              <a:rPr lang="it-IT" b="1" dirty="0">
                <a:latin typeface="Verdana"/>
                <a:cs typeface="Verdana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Review4-EthicalBrain-435x644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3763" y="1743075"/>
            <a:ext cx="22764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en-Hand Syndrom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ttangolo 3"/>
          <p:cNvSpPr>
            <a:spLocks noChangeArrowheads="1"/>
          </p:cNvSpPr>
          <p:nvPr/>
        </p:nvSpPr>
        <p:spPr bwMode="auto">
          <a:xfrm>
            <a:off x="1439333" y="2967038"/>
            <a:ext cx="64205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</a:t>
            </a:r>
            <a:r>
              <a:rPr lang="it-IT" dirty="0" smtClean="0">
                <a:latin typeface="Verdana"/>
                <a:cs typeface="Verdana"/>
              </a:rPr>
              <a:t>he </a:t>
            </a:r>
            <a:r>
              <a:rPr lang="it-IT" dirty="0">
                <a:latin typeface="Verdana"/>
                <a:cs typeface="Verdana"/>
              </a:rPr>
              <a:t>DLPFC </a:t>
            </a:r>
            <a:r>
              <a:rPr lang="it-IT" dirty="0" err="1" smtClean="0">
                <a:latin typeface="Verdana"/>
                <a:cs typeface="Verdana"/>
              </a:rPr>
              <a:t>is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associated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with </a:t>
            </a:r>
            <a:r>
              <a:rPr lang="it-IT" dirty="0" err="1">
                <a:latin typeface="Verdana"/>
                <a:cs typeface="Verdana"/>
              </a:rPr>
              <a:t>selection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either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type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but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pre</a:t>
            </a:r>
            <a:r>
              <a:rPr lang="it-IT" dirty="0">
                <a:latin typeface="Verdana"/>
                <a:cs typeface="Verdana"/>
              </a:rPr>
              <a:t>-SMA </a:t>
            </a:r>
            <a:r>
              <a:rPr lang="it-IT" dirty="0" err="1" smtClean="0">
                <a:latin typeface="Verdana"/>
                <a:cs typeface="Verdana"/>
              </a:rPr>
              <a:t>is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specifically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associated</a:t>
            </a:r>
            <a:r>
              <a:rPr lang="it-IT" dirty="0">
                <a:latin typeface="Verdana"/>
                <a:cs typeface="Verdana"/>
              </a:rPr>
              <a:t> with the free </a:t>
            </a:r>
            <a:r>
              <a:rPr lang="it-IT" dirty="0" err="1" smtClean="0">
                <a:latin typeface="Verdana"/>
                <a:cs typeface="Verdana"/>
              </a:rPr>
              <a:t>selection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ttangolo 3"/>
          <p:cNvSpPr>
            <a:spLocks noChangeArrowheads="1"/>
          </p:cNvSpPr>
          <p:nvPr/>
        </p:nvSpPr>
        <p:spPr bwMode="auto">
          <a:xfrm>
            <a:off x="1354667" y="2967038"/>
            <a:ext cx="660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Verdana"/>
                <a:cs typeface="Verdana"/>
              </a:rPr>
              <a:t>The </a:t>
            </a:r>
            <a:r>
              <a:rPr lang="it-IT" dirty="0">
                <a:latin typeface="Verdana"/>
                <a:cs typeface="Verdana"/>
              </a:rPr>
              <a:t>self-</a:t>
            </a:r>
            <a:r>
              <a:rPr lang="it-IT" dirty="0" err="1">
                <a:latin typeface="Verdana"/>
                <a:cs typeface="Verdana"/>
              </a:rPr>
              <a:t>initiation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movement</a:t>
            </a:r>
            <a:r>
              <a:rPr lang="it-IT" dirty="0">
                <a:latin typeface="Verdana"/>
                <a:cs typeface="Verdana"/>
              </a:rPr>
              <a:t> and </a:t>
            </a:r>
            <a:r>
              <a:rPr lang="it-IT" dirty="0" err="1">
                <a:latin typeface="Verdana"/>
                <a:cs typeface="Verdana"/>
              </a:rPr>
              <a:t>conscious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awareness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movement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appear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smtClean="0">
                <a:latin typeface="Verdana"/>
                <a:cs typeface="Verdana"/>
              </a:rPr>
              <a:t>involve </a:t>
            </a:r>
            <a:r>
              <a:rPr lang="it-IT" dirty="0" err="1" smtClean="0">
                <a:latin typeface="Verdana"/>
                <a:cs typeface="Verdana"/>
              </a:rPr>
              <a:t>mesial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motor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structures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ttangolo 3"/>
          <p:cNvSpPr>
            <a:spLocks noChangeArrowheads="1"/>
          </p:cNvSpPr>
          <p:nvPr/>
        </p:nvSpPr>
        <p:spPr bwMode="auto">
          <a:xfrm>
            <a:off x="1467555" y="3105150"/>
            <a:ext cx="6237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Verdana"/>
                <a:cs typeface="Verdana"/>
              </a:rPr>
              <a:t>A </a:t>
            </a:r>
            <a:r>
              <a:rPr lang="it-IT" dirty="0" err="1">
                <a:latin typeface="Verdana"/>
                <a:cs typeface="Verdana"/>
              </a:rPr>
              <a:t>local</a:t>
            </a:r>
            <a:r>
              <a:rPr lang="it-IT" dirty="0">
                <a:latin typeface="Verdana"/>
                <a:cs typeface="Verdana"/>
              </a:rPr>
              <a:t> brain </a:t>
            </a:r>
            <a:r>
              <a:rPr lang="it-IT" dirty="0" err="1">
                <a:latin typeface="Verdana"/>
                <a:cs typeface="Verdana"/>
              </a:rPr>
              <a:t>event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becomes</a:t>
            </a:r>
            <a:r>
              <a:rPr lang="it-IT" dirty="0">
                <a:latin typeface="Verdana"/>
                <a:cs typeface="Verdana"/>
              </a:rPr>
              <a:t> a quale </a:t>
            </a:r>
            <a:r>
              <a:rPr lang="it-IT" dirty="0" err="1">
                <a:latin typeface="Verdana"/>
                <a:cs typeface="Verdana"/>
              </a:rPr>
              <a:t>when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accesses</a:t>
            </a:r>
            <a:r>
              <a:rPr lang="it-IT" dirty="0">
                <a:latin typeface="Verdana"/>
                <a:cs typeface="Verdana"/>
              </a:rPr>
              <a:t> a more global </a:t>
            </a:r>
            <a:r>
              <a:rPr lang="it-IT" dirty="0" smtClean="0">
                <a:latin typeface="Verdana"/>
                <a:cs typeface="Verdana"/>
              </a:rPr>
              <a:t>network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8900"/>
            <a:ext cx="91440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00"/>
            <a:ext cx="9144000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ttangolo 3"/>
          <p:cNvSpPr>
            <a:spLocks noChangeArrowheads="1"/>
          </p:cNvSpPr>
          <p:nvPr/>
        </p:nvSpPr>
        <p:spPr bwMode="auto">
          <a:xfrm>
            <a:off x="1284111" y="2828925"/>
            <a:ext cx="64487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Verdana"/>
                <a:cs typeface="Verdana"/>
              </a:rPr>
              <a:t>Consciousness </a:t>
            </a:r>
            <a:r>
              <a:rPr lang="it-IT" dirty="0" err="1">
                <a:latin typeface="Verdana"/>
                <a:cs typeface="Verdana"/>
              </a:rPr>
              <a:t>tries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>
                <a:latin typeface="Verdana"/>
                <a:cs typeface="Verdana"/>
              </a:rPr>
              <a:t>make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logical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sense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all</a:t>
            </a:r>
            <a:r>
              <a:rPr lang="it-IT" dirty="0">
                <a:latin typeface="Verdana"/>
                <a:cs typeface="Verdana"/>
              </a:rPr>
              <a:t> the brain </a:t>
            </a:r>
            <a:r>
              <a:rPr lang="it-IT" dirty="0" err="1">
                <a:latin typeface="Verdana"/>
                <a:cs typeface="Verdana"/>
              </a:rPr>
              <a:t>events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 err="1" smtClean="0">
                <a:latin typeface="Verdana"/>
                <a:cs typeface="Verdana"/>
              </a:rPr>
              <a:t>terms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understands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such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causality</a:t>
            </a:r>
            <a:r>
              <a:rPr lang="it-IT" dirty="0">
                <a:latin typeface="Verdana"/>
                <a:cs typeface="Verdana"/>
              </a:rPr>
              <a:t> and the </a:t>
            </a:r>
            <a:r>
              <a:rPr lang="it-IT" dirty="0" err="1">
                <a:latin typeface="Verdana"/>
                <a:cs typeface="Verdana"/>
              </a:rPr>
              <a:t>unidirectional</a:t>
            </a:r>
            <a:r>
              <a:rPr lang="it-IT" dirty="0">
                <a:latin typeface="Verdana"/>
                <a:cs typeface="Verdana"/>
              </a:rPr>
              <a:t> nature of </a:t>
            </a:r>
            <a:r>
              <a:rPr lang="it-IT" dirty="0" smtClean="0">
                <a:latin typeface="Verdana"/>
                <a:cs typeface="Verdana"/>
              </a:rPr>
              <a:t>time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ttangolo 3"/>
          <p:cNvSpPr>
            <a:spLocks noChangeArrowheads="1"/>
          </p:cNvSpPr>
          <p:nvPr/>
        </p:nvSpPr>
        <p:spPr bwMode="auto">
          <a:xfrm>
            <a:off x="1199444" y="2136775"/>
            <a:ext cx="69991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Verdana"/>
                <a:cs typeface="Verdana"/>
              </a:rPr>
              <a:t>Free </a:t>
            </a:r>
            <a:r>
              <a:rPr lang="it-IT" dirty="0" err="1">
                <a:latin typeface="Verdana"/>
                <a:cs typeface="Verdana"/>
              </a:rPr>
              <a:t>will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exists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but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a </a:t>
            </a:r>
            <a:r>
              <a:rPr lang="it-IT" dirty="0" err="1">
                <a:latin typeface="Verdana"/>
                <a:cs typeface="Verdana"/>
              </a:rPr>
              <a:t>perception</a:t>
            </a:r>
            <a:r>
              <a:rPr lang="it-IT" dirty="0">
                <a:latin typeface="Verdana"/>
                <a:cs typeface="Verdana"/>
              </a:rPr>
              <a:t> and </a:t>
            </a:r>
            <a:r>
              <a:rPr lang="it-IT" dirty="0" err="1">
                <a:latin typeface="Verdana"/>
                <a:cs typeface="Verdana"/>
              </a:rPr>
              <a:t>not</a:t>
            </a:r>
            <a:r>
              <a:rPr lang="it-IT" dirty="0">
                <a:latin typeface="Verdana"/>
                <a:cs typeface="Verdana"/>
              </a:rPr>
              <a:t> a force </a:t>
            </a:r>
            <a:r>
              <a:rPr lang="it-IT" dirty="0" err="1">
                <a:latin typeface="Verdana"/>
                <a:cs typeface="Verdana"/>
              </a:rPr>
              <a:t>driving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movement</a:t>
            </a:r>
            <a:r>
              <a:rPr lang="it-IT" dirty="0">
                <a:latin typeface="Verdana"/>
                <a:cs typeface="Verdana"/>
              </a:rPr>
              <a:t>. </a:t>
            </a:r>
            <a:r>
              <a:rPr lang="it-IT" dirty="0" err="1" smtClean="0">
                <a:latin typeface="Verdana"/>
                <a:cs typeface="Verdana"/>
              </a:rPr>
              <a:t>If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there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no free </a:t>
            </a:r>
            <a:r>
              <a:rPr lang="it-IT" dirty="0" err="1">
                <a:latin typeface="Verdana"/>
                <a:cs typeface="Verdana"/>
              </a:rPr>
              <a:t>will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a </a:t>
            </a:r>
            <a:r>
              <a:rPr lang="it-IT" dirty="0" err="1">
                <a:latin typeface="Verdana"/>
                <a:cs typeface="Verdana"/>
              </a:rPr>
              <a:t>driving</a:t>
            </a:r>
            <a:r>
              <a:rPr lang="it-IT" dirty="0">
                <a:latin typeface="Verdana"/>
                <a:cs typeface="Verdana"/>
              </a:rPr>
              <a:t> force, are </a:t>
            </a:r>
            <a:r>
              <a:rPr lang="it-IT" dirty="0" err="1">
                <a:latin typeface="Verdana"/>
                <a:cs typeface="Verdana"/>
              </a:rPr>
              <a:t>persons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responsible</a:t>
            </a:r>
            <a:r>
              <a:rPr lang="it-IT" dirty="0">
                <a:latin typeface="Verdana"/>
                <a:cs typeface="Verdana"/>
              </a:rPr>
              <a:t> for </a:t>
            </a:r>
            <a:r>
              <a:rPr lang="it-IT" dirty="0" err="1">
                <a:latin typeface="Verdana"/>
                <a:cs typeface="Verdana"/>
              </a:rPr>
              <a:t>their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behavior</a:t>
            </a:r>
            <a:r>
              <a:rPr lang="it-IT" dirty="0">
                <a:latin typeface="Verdana"/>
                <a:cs typeface="Verdana"/>
              </a:rPr>
              <a:t>? </a:t>
            </a:r>
            <a:r>
              <a:rPr lang="it-IT" dirty="0" err="1">
                <a:latin typeface="Verdana"/>
                <a:cs typeface="Verdana"/>
              </a:rPr>
              <a:t>This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appears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to </a:t>
            </a:r>
            <a:r>
              <a:rPr lang="it-IT" dirty="0">
                <a:latin typeface="Verdana"/>
                <a:cs typeface="Verdana"/>
              </a:rPr>
              <a:t>be a </a:t>
            </a:r>
            <a:r>
              <a:rPr lang="it-IT" dirty="0" err="1">
                <a:latin typeface="Verdana"/>
                <a:cs typeface="Verdana"/>
              </a:rPr>
              <a:t>difficult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question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but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really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not</a:t>
            </a:r>
            <a:r>
              <a:rPr lang="it-IT" dirty="0">
                <a:latin typeface="Verdana"/>
                <a:cs typeface="Verdana"/>
              </a:rPr>
              <a:t>.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difficult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only</a:t>
            </a:r>
            <a:r>
              <a:rPr lang="it-IT" dirty="0">
                <a:latin typeface="Verdana"/>
                <a:cs typeface="Verdana"/>
              </a:rPr>
              <a:t> for the </a:t>
            </a:r>
            <a:r>
              <a:rPr lang="it-IT" dirty="0" err="1" smtClean="0">
                <a:latin typeface="Verdana"/>
                <a:cs typeface="Verdana"/>
              </a:rPr>
              <a:t>dualist</a:t>
            </a:r>
            <a:endParaRPr lang="it-IT" dirty="0" smtClean="0">
              <a:latin typeface="Verdana"/>
              <a:cs typeface="Verdana"/>
            </a:endParaRP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smtClean="0">
                <a:latin typeface="Verdana"/>
                <a:cs typeface="Verdana"/>
              </a:rPr>
              <a:t>A </a:t>
            </a:r>
            <a:r>
              <a:rPr lang="it-IT" dirty="0" err="1">
                <a:latin typeface="Verdana"/>
                <a:cs typeface="Verdana"/>
              </a:rPr>
              <a:t>person’s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brain </a:t>
            </a:r>
            <a:r>
              <a:rPr lang="it-IT" dirty="0" err="1" smtClean="0">
                <a:latin typeface="Verdana"/>
                <a:cs typeface="Verdana"/>
              </a:rPr>
              <a:t>is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clearly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fully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responsible</a:t>
            </a:r>
            <a:r>
              <a:rPr lang="it-IT" dirty="0">
                <a:latin typeface="Verdana"/>
                <a:cs typeface="Verdana"/>
              </a:rPr>
              <a:t>, and </a:t>
            </a:r>
            <a:r>
              <a:rPr lang="it-IT" dirty="0" err="1">
                <a:latin typeface="Verdana"/>
                <a:cs typeface="Verdana"/>
              </a:rPr>
              <a:t>always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responsible</a:t>
            </a:r>
            <a:r>
              <a:rPr lang="it-IT" dirty="0">
                <a:latin typeface="Verdana"/>
                <a:cs typeface="Verdana"/>
              </a:rPr>
              <a:t>, for the </a:t>
            </a:r>
            <a:r>
              <a:rPr lang="it-IT" dirty="0" err="1">
                <a:latin typeface="Verdana"/>
                <a:cs typeface="Verdana"/>
              </a:rPr>
              <a:t>person’s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behavior</a:t>
            </a:r>
            <a:endParaRPr lang="it-IT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51555" y="1417177"/>
            <a:ext cx="8255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The </a:t>
            </a:r>
            <a:r>
              <a:rPr lang="it-IT" dirty="0" err="1">
                <a:latin typeface="Verdana"/>
                <a:cs typeface="Verdana"/>
              </a:rPr>
              <a:t>rules</a:t>
            </a:r>
            <a:r>
              <a:rPr lang="it-IT" dirty="0">
                <a:latin typeface="Verdana"/>
                <a:cs typeface="Verdana"/>
              </a:rPr>
              <a:t> of the </a:t>
            </a:r>
            <a:r>
              <a:rPr lang="it-IT" dirty="0" err="1">
                <a:latin typeface="Verdana"/>
                <a:cs typeface="Verdana"/>
              </a:rPr>
              <a:t>physical</a:t>
            </a:r>
            <a:r>
              <a:rPr lang="it-IT" dirty="0">
                <a:latin typeface="Verdana"/>
                <a:cs typeface="Verdana"/>
              </a:rPr>
              <a:t> world, </a:t>
            </a:r>
            <a:r>
              <a:rPr lang="it-IT" dirty="0" err="1" smtClean="0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specified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by </a:t>
            </a:r>
            <a:r>
              <a:rPr lang="it-IT" dirty="0" err="1">
                <a:latin typeface="Verdana"/>
                <a:cs typeface="Verdana"/>
              </a:rPr>
              <a:t>contemporary</a:t>
            </a:r>
            <a:r>
              <a:rPr lang="it-IT" dirty="0">
                <a:latin typeface="Verdana"/>
                <a:cs typeface="Verdana"/>
              </a:rPr>
              <a:t> (</a:t>
            </a:r>
            <a:r>
              <a:rPr lang="it-IT" dirty="0" err="1">
                <a:latin typeface="Verdana"/>
                <a:cs typeface="Verdana"/>
              </a:rPr>
              <a:t>orthodox</a:t>
            </a:r>
            <a:r>
              <a:rPr lang="it-IT" dirty="0">
                <a:latin typeface="Verdana"/>
                <a:cs typeface="Verdana"/>
              </a:rPr>
              <a:t> quantum) </a:t>
            </a:r>
            <a:r>
              <a:rPr lang="it-IT" dirty="0" err="1">
                <a:latin typeface="Verdana"/>
                <a:cs typeface="Verdana"/>
              </a:rPr>
              <a:t>theory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explain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how</a:t>
            </a:r>
            <a:r>
              <a:rPr lang="it-IT" dirty="0">
                <a:latin typeface="Verdana"/>
                <a:cs typeface="Verdana"/>
              </a:rPr>
              <a:t> the brain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governed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>
                <a:latin typeface="Verdana"/>
                <a:cs typeface="Verdana"/>
              </a:rPr>
              <a:t>part by the brain and in part by </a:t>
            </a:r>
            <a:r>
              <a:rPr lang="it-IT" dirty="0" err="1">
                <a:latin typeface="Verdana"/>
                <a:cs typeface="Verdana"/>
              </a:rPr>
              <a:t>our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conscious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choices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which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themselves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 smtClean="0">
                <a:latin typeface="Verdana"/>
                <a:cs typeface="Verdana"/>
              </a:rPr>
              <a:t>not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governed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by </a:t>
            </a:r>
            <a:r>
              <a:rPr lang="it-IT" dirty="0" err="1">
                <a:latin typeface="Verdana"/>
                <a:cs typeface="Verdana"/>
              </a:rPr>
              <a:t>any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known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laws</a:t>
            </a:r>
            <a:r>
              <a:rPr lang="it-IT" dirty="0" smtClean="0">
                <a:latin typeface="Verdana"/>
                <a:cs typeface="Verdana"/>
              </a:rPr>
              <a:t>.</a:t>
            </a:r>
          </a:p>
          <a:p>
            <a:endParaRPr lang="it-IT" dirty="0" smtClean="0">
              <a:latin typeface="Verdana"/>
              <a:cs typeface="Verdana"/>
            </a:endParaRPr>
          </a:p>
          <a:p>
            <a:r>
              <a:rPr lang="it-IT" dirty="0" err="1" smtClean="0">
                <a:latin typeface="Verdana"/>
                <a:cs typeface="Verdana"/>
              </a:rPr>
              <a:t>There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no </a:t>
            </a:r>
            <a:r>
              <a:rPr lang="it-IT" dirty="0" err="1">
                <a:latin typeface="Verdana"/>
                <a:cs typeface="Verdana"/>
              </a:rPr>
              <a:t>difficulty</a:t>
            </a:r>
            <a:r>
              <a:rPr lang="it-IT" dirty="0">
                <a:latin typeface="Verdana"/>
                <a:cs typeface="Verdana"/>
              </a:rPr>
              <a:t> in </a:t>
            </a:r>
            <a:r>
              <a:rPr lang="it-IT" dirty="0" err="1">
                <a:latin typeface="Verdana"/>
                <a:cs typeface="Verdana"/>
              </a:rPr>
              <a:t>reconciling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fact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an </a:t>
            </a:r>
            <a:r>
              <a:rPr lang="it-IT" dirty="0" err="1">
                <a:latin typeface="Verdana"/>
                <a:cs typeface="Verdana"/>
              </a:rPr>
              <a:t>agent’s</a:t>
            </a:r>
            <a:endParaRPr lang="it-IT" dirty="0">
              <a:latin typeface="Verdana"/>
              <a:cs typeface="Verdana"/>
            </a:endParaRPr>
          </a:p>
          <a:p>
            <a:r>
              <a:rPr lang="it-IT" dirty="0">
                <a:latin typeface="Verdana"/>
                <a:cs typeface="Verdana"/>
              </a:rPr>
              <a:t>brain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“</a:t>
            </a:r>
            <a:r>
              <a:rPr lang="it-IT" dirty="0" err="1">
                <a:latin typeface="Verdana"/>
                <a:cs typeface="Verdana"/>
              </a:rPr>
              <a:t>determined</a:t>
            </a:r>
            <a:r>
              <a:rPr lang="it-IT" dirty="0">
                <a:latin typeface="Verdana"/>
                <a:cs typeface="Verdana"/>
              </a:rPr>
              <a:t>” with the </a:t>
            </a:r>
            <a:r>
              <a:rPr lang="it-IT" dirty="0" err="1">
                <a:latin typeface="Verdana"/>
                <a:cs typeface="Verdana"/>
              </a:rPr>
              <a:t>fact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agent’s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person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“free”: the </a:t>
            </a:r>
            <a:r>
              <a:rPr lang="it-IT" dirty="0" err="1">
                <a:latin typeface="Verdana"/>
                <a:cs typeface="Verdana"/>
              </a:rPr>
              <a:t>agent’s</a:t>
            </a:r>
            <a:r>
              <a:rPr lang="it-IT" dirty="0">
                <a:latin typeface="Verdana"/>
                <a:cs typeface="Verdana"/>
              </a:rPr>
              <a:t> brain </a:t>
            </a:r>
            <a:r>
              <a:rPr lang="it-IT" dirty="0" err="1" smtClean="0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determined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partly</a:t>
            </a:r>
            <a:r>
              <a:rPr lang="it-IT" dirty="0">
                <a:latin typeface="Verdana"/>
                <a:cs typeface="Verdana"/>
              </a:rPr>
              <a:t> by </a:t>
            </a:r>
            <a:r>
              <a:rPr lang="it-IT" dirty="0" err="1">
                <a:latin typeface="Verdana"/>
                <a:cs typeface="Verdana"/>
              </a:rPr>
              <a:t>his</a:t>
            </a:r>
            <a:r>
              <a:rPr lang="it-IT" dirty="0">
                <a:latin typeface="Verdana"/>
                <a:cs typeface="Verdana"/>
              </a:rPr>
              <a:t> brain and </a:t>
            </a:r>
            <a:r>
              <a:rPr lang="it-IT" dirty="0" err="1">
                <a:latin typeface="Verdana"/>
                <a:cs typeface="Verdana"/>
              </a:rPr>
              <a:t>partly</a:t>
            </a:r>
            <a:r>
              <a:rPr lang="it-IT" dirty="0">
                <a:latin typeface="Verdana"/>
                <a:cs typeface="Verdana"/>
              </a:rPr>
              <a:t> by </a:t>
            </a:r>
            <a:r>
              <a:rPr lang="it-IT" dirty="0" err="1">
                <a:latin typeface="Verdana"/>
                <a:cs typeface="Verdana"/>
              </a:rPr>
              <a:t>his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conscious</a:t>
            </a:r>
            <a:r>
              <a:rPr lang="it-IT" dirty="0">
                <a:latin typeface="Verdana"/>
                <a:cs typeface="Verdana"/>
              </a:rPr>
              <a:t> free </a:t>
            </a:r>
            <a:r>
              <a:rPr lang="it-IT" dirty="0" err="1">
                <a:latin typeface="Verdana"/>
                <a:cs typeface="Verdana"/>
              </a:rPr>
              <a:t>choices</a:t>
            </a:r>
            <a:r>
              <a:rPr lang="it-IT" dirty="0">
                <a:latin typeface="Verdana"/>
                <a:cs typeface="Verdana"/>
              </a:rPr>
              <a:t>, and </a:t>
            </a:r>
            <a:r>
              <a:rPr lang="it-IT" dirty="0" err="1">
                <a:latin typeface="Verdana"/>
                <a:cs typeface="Verdana"/>
              </a:rPr>
              <a:t>hence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the </a:t>
            </a:r>
            <a:r>
              <a:rPr lang="it-IT" dirty="0" err="1" smtClean="0">
                <a:latin typeface="Verdana"/>
                <a:cs typeface="Verdana"/>
              </a:rPr>
              <a:t>person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whose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actions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this</a:t>
            </a:r>
            <a:r>
              <a:rPr lang="it-IT" dirty="0">
                <a:latin typeface="Verdana"/>
                <a:cs typeface="Verdana"/>
              </a:rPr>
              <a:t> brain </a:t>
            </a:r>
            <a:r>
              <a:rPr lang="it-IT" dirty="0" err="1">
                <a:latin typeface="Verdana"/>
                <a:cs typeface="Verdana"/>
              </a:rPr>
              <a:t>controls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likewise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jointly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controlled</a:t>
            </a:r>
            <a:r>
              <a:rPr lang="it-IT" dirty="0">
                <a:latin typeface="Verdana"/>
                <a:cs typeface="Verdana"/>
              </a:rPr>
              <a:t> by </a:t>
            </a:r>
            <a:r>
              <a:rPr lang="it-IT" dirty="0" err="1">
                <a:latin typeface="Verdana"/>
                <a:cs typeface="Verdana"/>
              </a:rPr>
              <a:t>these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two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factors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neither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which</a:t>
            </a:r>
            <a:r>
              <a:rPr lang="it-IT" dirty="0">
                <a:latin typeface="Verdana"/>
                <a:cs typeface="Verdana"/>
              </a:rPr>
              <a:t> alone </a:t>
            </a:r>
            <a:r>
              <a:rPr lang="it-IT" dirty="0" err="1">
                <a:latin typeface="Verdana"/>
                <a:cs typeface="Verdana"/>
              </a:rPr>
              <a:t>suffices</a:t>
            </a:r>
            <a:r>
              <a:rPr lang="it-IT" dirty="0">
                <a:latin typeface="Verdana"/>
                <a:cs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37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832100"/>
            <a:ext cx="69977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6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22111" y="2585282"/>
            <a:ext cx="822677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“</a:t>
            </a:r>
            <a:r>
              <a:rPr lang="it-IT" dirty="0" err="1">
                <a:latin typeface="Verdana"/>
                <a:cs typeface="Verdana"/>
              </a:rPr>
              <a:t>Based</a:t>
            </a:r>
            <a:r>
              <a:rPr lang="it-IT" dirty="0">
                <a:latin typeface="Verdana"/>
                <a:cs typeface="Verdana"/>
              </a:rPr>
              <a:t> on the </a:t>
            </a:r>
            <a:r>
              <a:rPr lang="it-IT" dirty="0" err="1">
                <a:latin typeface="Verdana"/>
                <a:cs typeface="Verdana"/>
              </a:rPr>
              <a:t>modern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understanding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neuroscience</a:t>
            </a:r>
            <a:r>
              <a:rPr lang="it-IT" dirty="0">
                <a:latin typeface="Verdana"/>
                <a:cs typeface="Verdana"/>
              </a:rPr>
              <a:t> and on the</a:t>
            </a:r>
          </a:p>
          <a:p>
            <a:r>
              <a:rPr lang="it-IT" dirty="0" err="1">
                <a:latin typeface="Verdana"/>
                <a:cs typeface="Verdana"/>
              </a:rPr>
              <a:t>assumptions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legal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concepts</a:t>
            </a:r>
            <a:r>
              <a:rPr lang="it-IT" dirty="0">
                <a:latin typeface="Verdana"/>
                <a:cs typeface="Verdana"/>
              </a:rPr>
              <a:t>, I </a:t>
            </a:r>
            <a:r>
              <a:rPr lang="it-IT" dirty="0" err="1">
                <a:latin typeface="Verdana"/>
                <a:cs typeface="Verdana"/>
              </a:rPr>
              <a:t>believe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err="1">
                <a:latin typeface="Verdana"/>
                <a:cs typeface="Verdana"/>
              </a:rPr>
              <a:t>following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axioms</a:t>
            </a:r>
            <a:r>
              <a:rPr lang="it-IT" dirty="0" smtClean="0">
                <a:latin typeface="Verdana"/>
                <a:cs typeface="Verdana"/>
              </a:rPr>
              <a:t>: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b="1" dirty="0" smtClean="0">
                <a:latin typeface="Verdana"/>
                <a:cs typeface="Verdana"/>
              </a:rPr>
              <a:t>Brains </a:t>
            </a:r>
            <a:r>
              <a:rPr lang="it-IT" b="1" dirty="0">
                <a:latin typeface="Verdana"/>
                <a:cs typeface="Verdana"/>
              </a:rPr>
              <a:t>are </a:t>
            </a:r>
            <a:r>
              <a:rPr lang="it-IT" b="1" dirty="0" err="1">
                <a:latin typeface="Verdana"/>
                <a:cs typeface="Verdana"/>
              </a:rPr>
              <a:t>automatic</a:t>
            </a:r>
            <a:r>
              <a:rPr lang="it-IT" b="1" dirty="0">
                <a:latin typeface="Verdana"/>
                <a:cs typeface="Verdana"/>
              </a:rPr>
              <a:t>, </a:t>
            </a:r>
            <a:r>
              <a:rPr lang="it-IT" b="1" dirty="0" err="1" smtClean="0">
                <a:latin typeface="Verdana"/>
                <a:cs typeface="Verdana"/>
              </a:rPr>
              <a:t>rule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governed</a:t>
            </a:r>
            <a:r>
              <a:rPr lang="it-IT" b="1" dirty="0" smtClean="0">
                <a:latin typeface="Verdana"/>
                <a:cs typeface="Verdana"/>
              </a:rPr>
              <a:t>, </a:t>
            </a:r>
            <a:r>
              <a:rPr lang="it-IT" b="1" dirty="0" err="1" smtClean="0">
                <a:latin typeface="Verdana"/>
                <a:cs typeface="Verdana"/>
              </a:rPr>
              <a:t>determined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devices</a:t>
            </a:r>
            <a:r>
              <a:rPr lang="it-IT" b="1" dirty="0">
                <a:latin typeface="Verdana"/>
                <a:cs typeface="Verdana"/>
              </a:rPr>
              <a:t>, </a:t>
            </a:r>
            <a:r>
              <a:rPr lang="it-IT" b="1" dirty="0" err="1">
                <a:latin typeface="Verdana"/>
                <a:cs typeface="Verdana"/>
              </a:rPr>
              <a:t>while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people</a:t>
            </a:r>
            <a:r>
              <a:rPr lang="it-IT" b="1" dirty="0">
                <a:latin typeface="Verdana"/>
                <a:cs typeface="Verdana"/>
              </a:rPr>
              <a:t> are </a:t>
            </a:r>
            <a:r>
              <a:rPr lang="it-IT" b="1" dirty="0" err="1">
                <a:latin typeface="Verdana"/>
                <a:cs typeface="Verdana"/>
              </a:rPr>
              <a:t>personally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responsible</a:t>
            </a:r>
            <a:r>
              <a:rPr lang="it-IT" b="1" dirty="0">
                <a:latin typeface="Verdana"/>
                <a:cs typeface="Verdana"/>
              </a:rPr>
              <a:t> agents, free </a:t>
            </a:r>
            <a:r>
              <a:rPr lang="it-IT" b="1" dirty="0" smtClean="0">
                <a:latin typeface="Verdana"/>
                <a:cs typeface="Verdana"/>
              </a:rPr>
              <a:t>to </a:t>
            </a:r>
            <a:r>
              <a:rPr lang="it-IT" b="1" dirty="0" err="1" smtClean="0">
                <a:latin typeface="Verdana"/>
                <a:cs typeface="Verdana"/>
              </a:rPr>
              <a:t>make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their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>
                <a:latin typeface="Verdana"/>
                <a:cs typeface="Verdana"/>
              </a:rPr>
              <a:t>own</a:t>
            </a:r>
            <a:r>
              <a:rPr lang="it-IT" b="1" dirty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decisions</a:t>
            </a:r>
            <a:r>
              <a:rPr lang="it-IT" b="1" dirty="0" smtClean="0">
                <a:latin typeface="Verdana"/>
                <a:cs typeface="Verdana"/>
              </a:rPr>
              <a:t>”</a:t>
            </a:r>
            <a:endParaRPr lang="it-IT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1090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4018" y="2992947"/>
            <a:ext cx="4949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Verdana"/>
                <a:cs typeface="Verdana"/>
              </a:rPr>
              <a:t>T</a:t>
            </a:r>
            <a:r>
              <a:rPr lang="it-IT" b="1" dirty="0" smtClean="0">
                <a:latin typeface="Verdana"/>
                <a:cs typeface="Verdana"/>
              </a:rPr>
              <a:t>he Law and </a:t>
            </a:r>
            <a:r>
              <a:rPr lang="it-IT" b="1" dirty="0" err="1">
                <a:latin typeface="Verdana"/>
                <a:cs typeface="Verdana"/>
              </a:rPr>
              <a:t>Neuroscience</a:t>
            </a:r>
            <a:r>
              <a:rPr lang="it-IT" b="1" dirty="0">
                <a:latin typeface="Verdana"/>
                <a:cs typeface="Verdana"/>
              </a:rPr>
              <a:t> Project</a:t>
            </a:r>
          </a:p>
        </p:txBody>
      </p:sp>
      <p:sp>
        <p:nvSpPr>
          <p:cNvPr id="3" name="Rettangolo 2"/>
          <p:cNvSpPr/>
          <p:nvPr/>
        </p:nvSpPr>
        <p:spPr>
          <a:xfrm>
            <a:off x="730518" y="1805001"/>
            <a:ext cx="2714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Verdana"/>
                <a:cs typeface="Verdana"/>
              </a:rPr>
              <a:t>criminal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responsibility</a:t>
            </a:r>
            <a:endParaRPr lang="it-IT" dirty="0">
              <a:latin typeface="Verdana"/>
              <a:cs typeface="Verdana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905142" y="1805001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latin typeface="Verdana"/>
                <a:cs typeface="Verdana"/>
              </a:rPr>
              <a:t>prediction</a:t>
            </a:r>
            <a:r>
              <a:rPr lang="it-IT" dirty="0" smtClean="0">
                <a:latin typeface="Verdana"/>
                <a:cs typeface="Verdana"/>
              </a:rPr>
              <a:t> of </a:t>
            </a:r>
            <a:r>
              <a:rPr lang="it-IT" dirty="0" err="1" smtClean="0">
                <a:latin typeface="Verdana"/>
                <a:cs typeface="Verdana"/>
              </a:rPr>
              <a:t>criminal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behavior</a:t>
            </a:r>
            <a:endParaRPr lang="it-IT" dirty="0">
              <a:latin typeface="Verdana"/>
              <a:cs typeface="Verdana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30518" y="4182112"/>
            <a:ext cx="2130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</a:t>
            </a:r>
            <a:r>
              <a:rPr lang="it-IT" dirty="0" smtClean="0">
                <a:latin typeface="Verdana"/>
                <a:cs typeface="Verdana"/>
              </a:rPr>
              <a:t>reatment </a:t>
            </a:r>
            <a:r>
              <a:rPr lang="it-IT" dirty="0" err="1" smtClean="0">
                <a:latin typeface="Verdana"/>
                <a:cs typeface="Verdana"/>
              </a:rPr>
              <a:t>options</a:t>
            </a:r>
            <a:endParaRPr lang="it-IT" dirty="0">
              <a:latin typeface="Verdana"/>
              <a:cs typeface="Verdana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905142" y="4182112"/>
            <a:ext cx="2895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use </a:t>
            </a:r>
            <a:r>
              <a:rPr lang="it-IT" dirty="0" smtClean="0">
                <a:latin typeface="Verdana"/>
                <a:cs typeface="Verdana"/>
              </a:rPr>
              <a:t>of </a:t>
            </a:r>
            <a:r>
              <a:rPr lang="it-IT" dirty="0" err="1" smtClean="0">
                <a:latin typeface="Verdana"/>
                <a:cs typeface="Verdana"/>
              </a:rPr>
              <a:t>neuroscience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in </a:t>
            </a:r>
            <a:r>
              <a:rPr lang="it-IT" dirty="0" err="1">
                <a:latin typeface="Verdana"/>
                <a:cs typeface="Verdana"/>
              </a:rPr>
              <a:t>legal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decision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making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5312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63222" y="1166842"/>
            <a:ext cx="7902222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Can </a:t>
            </a:r>
            <a:r>
              <a:rPr lang="it-IT" dirty="0" err="1">
                <a:latin typeface="Verdana"/>
                <a:cs typeface="Verdana"/>
              </a:rPr>
              <a:t>genetics</a:t>
            </a:r>
            <a:r>
              <a:rPr lang="it-IT" dirty="0">
                <a:latin typeface="Verdana"/>
                <a:cs typeface="Verdana"/>
              </a:rPr>
              <a:t> or </a:t>
            </a:r>
            <a:r>
              <a:rPr lang="it-IT" dirty="0" err="1" smtClean="0">
                <a:latin typeface="Verdana"/>
                <a:cs typeface="Verdana"/>
              </a:rPr>
              <a:t>neuroimaging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studies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predict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violence</a:t>
            </a:r>
            <a:r>
              <a:rPr lang="it-IT" dirty="0">
                <a:latin typeface="Verdana"/>
                <a:cs typeface="Verdana"/>
              </a:rPr>
              <a:t> or </a:t>
            </a:r>
            <a:r>
              <a:rPr lang="it-IT" dirty="0" err="1">
                <a:latin typeface="Verdana"/>
                <a:cs typeface="Verdana"/>
              </a:rPr>
              <a:t>sexual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offending</a:t>
            </a:r>
            <a:r>
              <a:rPr lang="it-IT" dirty="0">
                <a:latin typeface="Verdana"/>
                <a:cs typeface="Verdana"/>
              </a:rPr>
              <a:t>;</a:t>
            </a:r>
          </a:p>
          <a:p>
            <a:endParaRPr lang="it-IT" dirty="0" smtClean="0">
              <a:latin typeface="Verdana"/>
              <a:cs typeface="Verdana"/>
            </a:endParaRPr>
          </a:p>
          <a:p>
            <a:r>
              <a:rPr lang="it-IT" dirty="0" smtClean="0">
                <a:latin typeface="Verdana"/>
                <a:cs typeface="Verdana"/>
              </a:rPr>
              <a:t>or </a:t>
            </a:r>
            <a:r>
              <a:rPr lang="it-IT" dirty="0" err="1">
                <a:latin typeface="Verdana"/>
                <a:cs typeface="Verdana"/>
              </a:rPr>
              <a:t>suggest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forms</a:t>
            </a:r>
            <a:r>
              <a:rPr lang="it-IT" dirty="0">
                <a:latin typeface="Verdana"/>
                <a:cs typeface="Verdana"/>
              </a:rPr>
              <a:t> of ‘treatment’ to </a:t>
            </a:r>
            <a:r>
              <a:rPr lang="it-IT" dirty="0" smtClean="0">
                <a:latin typeface="Verdana"/>
                <a:cs typeface="Verdana"/>
              </a:rPr>
              <a:t>reduce the </a:t>
            </a:r>
            <a:r>
              <a:rPr lang="it-IT" dirty="0" err="1">
                <a:latin typeface="Verdana"/>
                <a:cs typeface="Verdana"/>
              </a:rPr>
              <a:t>likelihood</a:t>
            </a:r>
            <a:r>
              <a:rPr lang="it-IT" dirty="0">
                <a:latin typeface="Verdana"/>
                <a:cs typeface="Verdana"/>
              </a:rPr>
              <a:t> or </a:t>
            </a:r>
            <a:r>
              <a:rPr lang="it-IT" dirty="0" err="1">
                <a:latin typeface="Verdana"/>
                <a:cs typeface="Verdana"/>
              </a:rPr>
              <a:t>degree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violence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smtClean="0">
                <a:latin typeface="Verdana"/>
                <a:cs typeface="Verdana"/>
              </a:rPr>
              <a:t>a potential </a:t>
            </a:r>
            <a:r>
              <a:rPr lang="it-IT" dirty="0">
                <a:latin typeface="Verdana"/>
                <a:cs typeface="Verdana"/>
              </a:rPr>
              <a:t>perpetrator</a:t>
            </a:r>
            <a:r>
              <a:rPr lang="it-IT" dirty="0" smtClean="0">
                <a:latin typeface="Verdana"/>
                <a:cs typeface="Verdana"/>
              </a:rPr>
              <a:t>?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smtClean="0">
                <a:latin typeface="Verdana"/>
                <a:cs typeface="Verdana"/>
              </a:rPr>
              <a:t>Can </a:t>
            </a:r>
            <a:r>
              <a:rPr lang="it-IT" dirty="0" err="1">
                <a:latin typeface="Verdana"/>
                <a:cs typeface="Verdana"/>
              </a:rPr>
              <a:t>they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predict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a </a:t>
            </a:r>
            <a:r>
              <a:rPr lang="it-IT" dirty="0" err="1">
                <a:latin typeface="Verdana"/>
                <a:cs typeface="Verdana"/>
              </a:rPr>
              <a:t>defendant’s</a:t>
            </a:r>
            <a:r>
              <a:rPr lang="it-IT" dirty="0">
                <a:latin typeface="Verdana"/>
                <a:cs typeface="Verdana"/>
              </a:rPr>
              <a:t> ‘</a:t>
            </a:r>
            <a:r>
              <a:rPr lang="it-IT" dirty="0" err="1">
                <a:latin typeface="Verdana"/>
                <a:cs typeface="Verdana"/>
              </a:rPr>
              <a:t>treatability</a:t>
            </a:r>
            <a:r>
              <a:rPr lang="it-IT" dirty="0">
                <a:latin typeface="Verdana"/>
                <a:cs typeface="Verdana"/>
              </a:rPr>
              <a:t>’</a:t>
            </a:r>
            <a:r>
              <a:rPr lang="it-IT" dirty="0" smtClean="0">
                <a:latin typeface="Verdana"/>
                <a:cs typeface="Verdana"/>
              </a:rPr>
              <a:t>;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smtClean="0">
                <a:latin typeface="Verdana"/>
                <a:cs typeface="Verdana"/>
              </a:rPr>
              <a:t>or </a:t>
            </a:r>
            <a:r>
              <a:rPr lang="it-IT" dirty="0">
                <a:latin typeface="Verdana"/>
                <a:cs typeface="Verdana"/>
              </a:rPr>
              <a:t>assist </a:t>
            </a:r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 err="1" smtClean="0">
                <a:latin typeface="Verdana"/>
                <a:cs typeface="Verdana"/>
              </a:rPr>
              <a:t>determining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whether</a:t>
            </a:r>
            <a:r>
              <a:rPr lang="it-IT" dirty="0">
                <a:latin typeface="Verdana"/>
                <a:cs typeface="Verdana"/>
              </a:rPr>
              <a:t> he/</a:t>
            </a:r>
            <a:r>
              <a:rPr lang="it-IT" dirty="0" err="1">
                <a:latin typeface="Verdana"/>
                <a:cs typeface="Verdana"/>
              </a:rPr>
              <a:t>she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lying</a:t>
            </a:r>
            <a:r>
              <a:rPr lang="it-IT" dirty="0" smtClean="0">
                <a:latin typeface="Verdana"/>
                <a:cs typeface="Verdana"/>
              </a:rPr>
              <a:t>, or </a:t>
            </a:r>
            <a:r>
              <a:rPr lang="it-IT" dirty="0" err="1" smtClean="0">
                <a:latin typeface="Verdana"/>
                <a:cs typeface="Verdana"/>
              </a:rPr>
              <a:t>is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expressing</a:t>
            </a:r>
            <a:r>
              <a:rPr lang="it-IT" dirty="0">
                <a:latin typeface="Verdana"/>
                <a:cs typeface="Verdana"/>
              </a:rPr>
              <a:t> a ‘false </a:t>
            </a:r>
            <a:r>
              <a:rPr lang="it-IT" dirty="0" err="1">
                <a:latin typeface="Verdana"/>
                <a:cs typeface="Verdana"/>
              </a:rPr>
              <a:t>memory</a:t>
            </a:r>
            <a:r>
              <a:rPr lang="it-IT" dirty="0">
                <a:latin typeface="Verdana"/>
                <a:cs typeface="Verdana"/>
              </a:rPr>
              <a:t>’</a:t>
            </a:r>
            <a:r>
              <a:rPr lang="it-IT" dirty="0" smtClean="0">
                <a:latin typeface="Verdana"/>
                <a:cs typeface="Verdana"/>
              </a:rPr>
              <a:t>?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smtClean="0">
                <a:latin typeface="Verdana"/>
                <a:cs typeface="Verdana"/>
              </a:rPr>
              <a:t>Can </a:t>
            </a:r>
            <a:r>
              <a:rPr lang="it-IT" dirty="0" err="1" smtClean="0">
                <a:latin typeface="Verdana"/>
                <a:cs typeface="Verdana"/>
              </a:rPr>
              <a:t>they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determine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the </a:t>
            </a:r>
            <a:r>
              <a:rPr lang="it-IT" dirty="0" err="1">
                <a:latin typeface="Verdana"/>
                <a:cs typeface="Verdana"/>
              </a:rPr>
              <a:t>degree</a:t>
            </a:r>
            <a:r>
              <a:rPr lang="it-IT" dirty="0">
                <a:latin typeface="Verdana"/>
                <a:cs typeface="Verdana"/>
              </a:rPr>
              <a:t> to </a:t>
            </a:r>
            <a:r>
              <a:rPr lang="it-IT" dirty="0" err="1">
                <a:latin typeface="Verdana"/>
                <a:cs typeface="Verdana"/>
              </a:rPr>
              <a:t>which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urges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are ‘</a:t>
            </a:r>
            <a:r>
              <a:rPr lang="it-IT" dirty="0" err="1" smtClean="0">
                <a:latin typeface="Verdana"/>
                <a:cs typeface="Verdana"/>
              </a:rPr>
              <a:t>resistible</a:t>
            </a:r>
            <a:r>
              <a:rPr lang="it-IT" dirty="0">
                <a:latin typeface="Verdana"/>
                <a:cs typeface="Verdana"/>
              </a:rPr>
              <a:t>’, or </a:t>
            </a:r>
            <a:r>
              <a:rPr lang="it-IT" dirty="0" err="1">
                <a:latin typeface="Verdana"/>
                <a:cs typeface="Verdana"/>
              </a:rPr>
              <a:t>otherwise</a:t>
            </a:r>
            <a:r>
              <a:rPr lang="it-IT" dirty="0">
                <a:latin typeface="Verdana"/>
                <a:cs typeface="Verdana"/>
              </a:rPr>
              <a:t> assist in </a:t>
            </a:r>
            <a:r>
              <a:rPr lang="it-IT" dirty="0" err="1" smtClean="0">
                <a:latin typeface="Verdana"/>
                <a:cs typeface="Verdana"/>
              </a:rPr>
              <a:t>determining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the </a:t>
            </a:r>
            <a:r>
              <a:rPr lang="it-IT" dirty="0" err="1">
                <a:latin typeface="Verdana"/>
                <a:cs typeface="Verdana"/>
              </a:rPr>
              <a:t>level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responsibility</a:t>
            </a:r>
            <a:r>
              <a:rPr lang="it-IT" dirty="0">
                <a:latin typeface="Verdana"/>
                <a:cs typeface="Verdana"/>
              </a:rPr>
              <a:t> of a perpetrator</a:t>
            </a:r>
            <a:r>
              <a:rPr lang="it-IT" dirty="0" smtClean="0">
                <a:latin typeface="Verdana"/>
                <a:cs typeface="Verdana"/>
              </a:rPr>
              <a:t>;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smtClean="0">
                <a:latin typeface="Verdana"/>
                <a:cs typeface="Verdana"/>
              </a:rPr>
              <a:t>Or </a:t>
            </a:r>
            <a:r>
              <a:rPr lang="it-IT" dirty="0" err="1" smtClean="0">
                <a:latin typeface="Verdana"/>
                <a:cs typeface="Verdana"/>
              </a:rPr>
              <a:t>inform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whether</a:t>
            </a:r>
            <a:r>
              <a:rPr lang="it-IT" dirty="0">
                <a:latin typeface="Verdana"/>
                <a:cs typeface="Verdana"/>
              </a:rPr>
              <a:t> a </a:t>
            </a:r>
            <a:r>
              <a:rPr lang="it-IT" dirty="0" err="1">
                <a:latin typeface="Verdana"/>
                <a:cs typeface="Verdana"/>
              </a:rPr>
              <a:t>defendant</a:t>
            </a:r>
            <a:r>
              <a:rPr lang="it-IT" dirty="0">
                <a:latin typeface="Verdana"/>
                <a:cs typeface="Verdana"/>
              </a:rPr>
              <a:t> ‘</a:t>
            </a:r>
            <a:r>
              <a:rPr lang="it-IT" dirty="0" err="1">
                <a:latin typeface="Verdana"/>
                <a:cs typeface="Verdana"/>
              </a:rPr>
              <a:t>intended</a:t>
            </a:r>
            <a:r>
              <a:rPr lang="it-IT" dirty="0">
                <a:latin typeface="Verdana"/>
                <a:cs typeface="Verdana"/>
              </a:rPr>
              <a:t>’ to </a:t>
            </a:r>
            <a:r>
              <a:rPr lang="it-IT" dirty="0" smtClean="0">
                <a:latin typeface="Verdana"/>
                <a:cs typeface="Verdana"/>
              </a:rPr>
              <a:t>do </a:t>
            </a:r>
            <a:r>
              <a:rPr lang="it-IT" dirty="0" err="1" smtClean="0">
                <a:latin typeface="Verdana"/>
                <a:cs typeface="Verdana"/>
              </a:rPr>
              <a:t>what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he </a:t>
            </a:r>
            <a:r>
              <a:rPr lang="it-IT" dirty="0" err="1">
                <a:latin typeface="Verdana"/>
                <a:cs typeface="Verdana"/>
              </a:rPr>
              <a:t>did</a:t>
            </a:r>
            <a:r>
              <a:rPr lang="it-IT" dirty="0">
                <a:latin typeface="Verdana"/>
                <a:cs typeface="Verdana"/>
              </a:rPr>
              <a:t>?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5316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05540" y="3244334"/>
            <a:ext cx="3686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>
                <a:latin typeface="Verdana"/>
                <a:cs typeface="Verdana"/>
              </a:rPr>
              <a:t>Criminal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Responsibility</a:t>
            </a:r>
            <a:endParaRPr lang="it-IT" sz="2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831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19442" y="3244334"/>
            <a:ext cx="4938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Verdana"/>
                <a:cs typeface="Verdana"/>
              </a:rPr>
              <a:t>‘</a:t>
            </a:r>
            <a:r>
              <a:rPr lang="it-IT" sz="2400" dirty="0" err="1">
                <a:latin typeface="Verdana"/>
                <a:cs typeface="Verdana"/>
              </a:rPr>
              <a:t>it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wasn’t</a:t>
            </a:r>
            <a:r>
              <a:rPr lang="it-IT" sz="2400" dirty="0">
                <a:latin typeface="Verdana"/>
                <a:cs typeface="Verdana"/>
              </a:rPr>
              <a:t> me, </a:t>
            </a:r>
            <a:r>
              <a:rPr lang="it-IT" sz="2400" dirty="0" err="1">
                <a:latin typeface="Verdana"/>
                <a:cs typeface="Verdana"/>
              </a:rPr>
              <a:t>it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was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my</a:t>
            </a:r>
            <a:r>
              <a:rPr lang="it-IT" sz="2400" dirty="0">
                <a:latin typeface="Verdana"/>
                <a:cs typeface="Verdana"/>
              </a:rPr>
              <a:t> brain’.</a:t>
            </a:r>
            <a:endParaRPr lang="it-IT" sz="2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9660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8667" y="1189335"/>
            <a:ext cx="84666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the ‘‘work’’ in the </a:t>
            </a:r>
            <a:r>
              <a:rPr lang="it-IT" dirty="0" smtClean="0">
                <a:latin typeface="Verdana"/>
                <a:cs typeface="Verdana"/>
              </a:rPr>
              <a:t>brain </a:t>
            </a:r>
            <a:r>
              <a:rPr lang="it-IT" dirty="0" err="1" smtClean="0">
                <a:latin typeface="Verdana"/>
                <a:cs typeface="Verdana"/>
              </a:rPr>
              <a:t>happens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before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we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>
                <a:latin typeface="Verdana"/>
                <a:cs typeface="Verdana"/>
              </a:rPr>
              <a:t>consciously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aware</a:t>
            </a:r>
            <a:endParaRPr lang="it-IT" dirty="0">
              <a:latin typeface="Verdana"/>
              <a:cs typeface="Verdana"/>
            </a:endParaRPr>
          </a:p>
          <a:p>
            <a:r>
              <a:rPr lang="it-IT" dirty="0">
                <a:latin typeface="Verdana"/>
                <a:cs typeface="Verdana"/>
              </a:rPr>
              <a:t>of </a:t>
            </a:r>
            <a:r>
              <a:rPr lang="it-IT" dirty="0" err="1">
                <a:latin typeface="Verdana"/>
                <a:cs typeface="Verdana"/>
              </a:rPr>
              <a:t>our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mental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struggles</a:t>
            </a:r>
            <a:endParaRPr lang="it-IT" dirty="0" smtClean="0">
              <a:latin typeface="Verdana"/>
              <a:cs typeface="Verdana"/>
            </a:endParaRP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err="1">
                <a:latin typeface="Verdana"/>
                <a:cs typeface="Verdana"/>
              </a:rPr>
              <a:t>r</a:t>
            </a:r>
            <a:r>
              <a:rPr lang="it-IT" dirty="0" err="1" smtClean="0">
                <a:latin typeface="Verdana"/>
                <a:cs typeface="Verdana"/>
              </a:rPr>
              <a:t>esponsibility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reflects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a </a:t>
            </a:r>
            <a:r>
              <a:rPr lang="it-IT" dirty="0" err="1">
                <a:latin typeface="Verdana"/>
                <a:cs typeface="Verdana"/>
              </a:rPr>
              <a:t>rule</a:t>
            </a:r>
            <a:r>
              <a:rPr lang="it-IT" dirty="0">
                <a:latin typeface="Verdana"/>
                <a:cs typeface="Verdana"/>
              </a:rPr>
              <a:t>, a </a:t>
            </a:r>
            <a:r>
              <a:rPr lang="it-IT" dirty="0" err="1">
                <a:latin typeface="Verdana"/>
                <a:cs typeface="Verdana"/>
              </a:rPr>
              <a:t>rule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emerges</a:t>
            </a:r>
            <a:r>
              <a:rPr lang="it-IT" dirty="0">
                <a:latin typeface="Verdana"/>
                <a:cs typeface="Verdana"/>
              </a:rPr>
              <a:t> out of </a:t>
            </a:r>
            <a:r>
              <a:rPr lang="it-IT" dirty="0" err="1">
                <a:latin typeface="Verdana"/>
                <a:cs typeface="Verdana"/>
              </a:rPr>
              <a:t>one</a:t>
            </a:r>
            <a:r>
              <a:rPr lang="it-IT" dirty="0">
                <a:latin typeface="Verdana"/>
                <a:cs typeface="Verdana"/>
              </a:rPr>
              <a:t> or</a:t>
            </a:r>
          </a:p>
          <a:p>
            <a:r>
              <a:rPr lang="it-IT" dirty="0">
                <a:latin typeface="Verdana"/>
                <a:cs typeface="Verdana"/>
              </a:rPr>
              <a:t>more agents </a:t>
            </a:r>
            <a:r>
              <a:rPr lang="it-IT" dirty="0" err="1">
                <a:latin typeface="Verdana"/>
                <a:cs typeface="Verdana"/>
              </a:rPr>
              <a:t>interacting</a:t>
            </a:r>
            <a:r>
              <a:rPr lang="it-IT" dirty="0">
                <a:latin typeface="Verdana"/>
                <a:cs typeface="Verdana"/>
              </a:rPr>
              <a:t> in a social </a:t>
            </a:r>
            <a:r>
              <a:rPr lang="it-IT" dirty="0" err="1">
                <a:latin typeface="Verdana"/>
                <a:cs typeface="Verdana"/>
              </a:rPr>
              <a:t>context</a:t>
            </a:r>
            <a:r>
              <a:rPr lang="it-IT" dirty="0">
                <a:latin typeface="Verdana"/>
                <a:cs typeface="Verdana"/>
              </a:rPr>
              <a:t>.</a:t>
            </a:r>
          </a:p>
          <a:p>
            <a:r>
              <a:rPr lang="it-IT" dirty="0" err="1">
                <a:latin typeface="Verdana"/>
                <a:cs typeface="Verdana"/>
              </a:rPr>
              <a:t>Responsibility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not</a:t>
            </a:r>
            <a:r>
              <a:rPr lang="it-IT" dirty="0">
                <a:latin typeface="Verdana"/>
                <a:cs typeface="Verdana"/>
              </a:rPr>
              <a:t> in the brain; </a:t>
            </a:r>
            <a:r>
              <a:rPr lang="it-IT" dirty="0" err="1" smtClean="0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is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in the social </a:t>
            </a:r>
            <a:r>
              <a:rPr lang="it-IT" dirty="0" err="1">
                <a:latin typeface="Verdana"/>
                <a:cs typeface="Verdana"/>
              </a:rPr>
              <a:t>contract</a:t>
            </a:r>
            <a:r>
              <a:rPr lang="it-IT" dirty="0" smtClean="0">
                <a:latin typeface="Verdana"/>
                <a:cs typeface="Verdana"/>
              </a:rPr>
              <a:t>.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err="1">
                <a:latin typeface="Verdana"/>
                <a:cs typeface="Verdana"/>
              </a:rPr>
              <a:t>specific</a:t>
            </a:r>
            <a:r>
              <a:rPr lang="it-IT" dirty="0">
                <a:latin typeface="Verdana"/>
                <a:cs typeface="Verdana"/>
              </a:rPr>
              <a:t> brain </a:t>
            </a:r>
            <a:r>
              <a:rPr lang="it-IT" dirty="0" err="1">
                <a:latin typeface="Verdana"/>
                <a:cs typeface="Verdana"/>
              </a:rPr>
              <a:t>circuits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 smtClean="0">
                <a:latin typeface="Verdana"/>
                <a:cs typeface="Verdana"/>
              </a:rPr>
              <a:t>involved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 err="1">
                <a:latin typeface="Verdana"/>
                <a:cs typeface="Verdana"/>
              </a:rPr>
              <a:t>certain</a:t>
            </a:r>
            <a:r>
              <a:rPr lang="it-IT" dirty="0">
                <a:latin typeface="Verdana"/>
                <a:cs typeface="Verdana"/>
              </a:rPr>
              <a:t> moral </a:t>
            </a:r>
            <a:r>
              <a:rPr lang="it-IT" dirty="0" err="1" smtClean="0">
                <a:latin typeface="Verdana"/>
                <a:cs typeface="Verdana"/>
              </a:rPr>
              <a:t>judgments</a:t>
            </a:r>
            <a:r>
              <a:rPr lang="it-IT" dirty="0" smtClean="0">
                <a:latin typeface="Verdana"/>
                <a:cs typeface="Verdana"/>
              </a:rPr>
              <a:t>. </a:t>
            </a:r>
            <a:r>
              <a:rPr lang="it-IT" dirty="0" err="1">
                <a:latin typeface="Verdana"/>
                <a:cs typeface="Verdana"/>
              </a:rPr>
              <a:t>If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these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circuits</a:t>
            </a:r>
            <a:r>
              <a:rPr lang="it-IT" dirty="0">
                <a:latin typeface="Verdana"/>
                <a:cs typeface="Verdana"/>
              </a:rPr>
              <a:t> are </a:t>
            </a:r>
            <a:r>
              <a:rPr lang="it-IT" dirty="0" err="1">
                <a:latin typeface="Verdana"/>
                <a:cs typeface="Verdana"/>
              </a:rPr>
              <a:t>impaired</a:t>
            </a:r>
            <a:r>
              <a:rPr lang="it-IT" dirty="0" smtClean="0">
                <a:latin typeface="Verdana"/>
                <a:cs typeface="Verdana"/>
              </a:rPr>
              <a:t>, </a:t>
            </a:r>
            <a:r>
              <a:rPr lang="it-IT" dirty="0" err="1" smtClean="0">
                <a:latin typeface="Verdana"/>
                <a:cs typeface="Verdana"/>
              </a:rPr>
              <a:t>should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such</a:t>
            </a:r>
            <a:r>
              <a:rPr lang="it-IT" dirty="0">
                <a:latin typeface="Verdana"/>
                <a:cs typeface="Verdana"/>
              </a:rPr>
              <a:t> a </a:t>
            </a:r>
            <a:r>
              <a:rPr lang="it-IT" dirty="0" err="1">
                <a:latin typeface="Verdana"/>
                <a:cs typeface="Verdana"/>
              </a:rPr>
              <a:t>person</a:t>
            </a:r>
            <a:r>
              <a:rPr lang="it-IT" dirty="0">
                <a:latin typeface="Verdana"/>
                <a:cs typeface="Verdana"/>
              </a:rPr>
              <a:t> be </a:t>
            </a:r>
            <a:r>
              <a:rPr lang="it-IT" dirty="0" err="1">
                <a:latin typeface="Verdana"/>
                <a:cs typeface="Verdana"/>
              </a:rPr>
              <a:t>excused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under </a:t>
            </a:r>
            <a:r>
              <a:rPr lang="it-IT" dirty="0" err="1" smtClean="0">
                <a:latin typeface="Verdana"/>
                <a:cs typeface="Verdana"/>
              </a:rPr>
              <a:t>several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insanity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doctrines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incapable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of </a:t>
            </a:r>
            <a:r>
              <a:rPr lang="it-IT" dirty="0" err="1" smtClean="0">
                <a:latin typeface="Verdana"/>
                <a:cs typeface="Verdana"/>
              </a:rPr>
              <a:t>knowing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right from </a:t>
            </a:r>
            <a:r>
              <a:rPr lang="it-IT" dirty="0" err="1">
                <a:latin typeface="Verdana"/>
                <a:cs typeface="Verdana"/>
              </a:rPr>
              <a:t>wrong</a:t>
            </a:r>
            <a:r>
              <a:rPr lang="it-IT" dirty="0" smtClean="0">
                <a:latin typeface="Verdana"/>
                <a:cs typeface="Verdana"/>
              </a:rPr>
              <a:t>?</a:t>
            </a:r>
          </a:p>
          <a:p>
            <a:endParaRPr lang="it-IT" dirty="0" smtClean="0">
              <a:latin typeface="Verdana"/>
              <a:cs typeface="Verdana"/>
            </a:endParaRPr>
          </a:p>
          <a:p>
            <a:r>
              <a:rPr lang="it-IT" dirty="0" err="1">
                <a:latin typeface="Verdana"/>
                <a:cs typeface="Verdana"/>
              </a:rPr>
              <a:t>we</a:t>
            </a:r>
            <a:r>
              <a:rPr lang="it-IT" dirty="0">
                <a:latin typeface="Verdana"/>
                <a:cs typeface="Verdana"/>
              </a:rPr>
              <a:t> are the law.’’ </a:t>
            </a:r>
            <a:r>
              <a:rPr lang="it-IT" dirty="0" err="1">
                <a:latin typeface="Verdana"/>
                <a:cs typeface="Verdana"/>
              </a:rPr>
              <a:t>Our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view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of </a:t>
            </a:r>
            <a:r>
              <a:rPr lang="it-IT" dirty="0" err="1">
                <a:latin typeface="Verdana"/>
                <a:cs typeface="Verdana"/>
              </a:rPr>
              <a:t>what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means</a:t>
            </a:r>
            <a:r>
              <a:rPr lang="it-IT" dirty="0">
                <a:latin typeface="Verdana"/>
                <a:cs typeface="Verdana"/>
              </a:rPr>
              <a:t> to be human </a:t>
            </a:r>
            <a:r>
              <a:rPr lang="it-IT" dirty="0" err="1">
                <a:latin typeface="Verdana"/>
                <a:cs typeface="Verdana"/>
              </a:rPr>
              <a:t>is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changing</a:t>
            </a:r>
            <a:r>
              <a:rPr lang="it-IT" dirty="0">
                <a:latin typeface="Verdana"/>
                <a:cs typeface="Verdana"/>
              </a:rPr>
              <a:t>,</a:t>
            </a:r>
          </a:p>
          <a:p>
            <a:r>
              <a:rPr lang="it-IT" dirty="0">
                <a:latin typeface="Verdana"/>
                <a:cs typeface="Verdana"/>
              </a:rPr>
              <a:t>and </a:t>
            </a:r>
            <a:r>
              <a:rPr lang="it-IT" dirty="0" err="1">
                <a:latin typeface="Verdana"/>
                <a:cs typeface="Verdana"/>
              </a:rPr>
              <a:t>our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view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>
                <a:latin typeface="Verdana"/>
                <a:cs typeface="Verdana"/>
              </a:rPr>
              <a:t>justice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will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likely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change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 err="1" smtClean="0">
                <a:latin typeface="Verdana"/>
                <a:cs typeface="Verdana"/>
              </a:rPr>
              <a:t>conformity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with </a:t>
            </a:r>
            <a:r>
              <a:rPr lang="it-IT" dirty="0" err="1">
                <a:latin typeface="Verdana"/>
                <a:cs typeface="Verdana"/>
              </a:rPr>
              <a:t>it</a:t>
            </a:r>
            <a:r>
              <a:rPr lang="it-IT" dirty="0" smtClean="0">
                <a:latin typeface="Verdana"/>
                <a:cs typeface="Verdana"/>
              </a:rPr>
              <a:t>.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993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22127" y="3244334"/>
            <a:ext cx="275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Legal </a:t>
            </a:r>
            <a:r>
              <a:rPr lang="it-IT" dirty="0" err="1">
                <a:latin typeface="Verdana"/>
                <a:cs typeface="Verdana"/>
              </a:rPr>
              <a:t>Decision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Making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8709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9667" y="1007451"/>
            <a:ext cx="80292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Verdana"/>
                <a:cs typeface="Verdana"/>
              </a:rPr>
              <a:t>Should</a:t>
            </a:r>
            <a:r>
              <a:rPr lang="it-IT" dirty="0">
                <a:latin typeface="Verdana"/>
                <a:cs typeface="Verdana"/>
              </a:rPr>
              <a:t> information on the </a:t>
            </a:r>
            <a:r>
              <a:rPr lang="it-IT" dirty="0" err="1" smtClean="0">
                <a:latin typeface="Verdana"/>
                <a:cs typeface="Verdana"/>
              </a:rPr>
              <a:t>specific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physical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states</a:t>
            </a:r>
            <a:r>
              <a:rPr lang="it-IT" dirty="0">
                <a:latin typeface="Verdana"/>
                <a:cs typeface="Verdana"/>
              </a:rPr>
              <a:t> and </a:t>
            </a:r>
            <a:r>
              <a:rPr lang="it-IT" dirty="0" err="1">
                <a:latin typeface="Verdana"/>
                <a:cs typeface="Verdana"/>
              </a:rPr>
              <a:t>capacities</a:t>
            </a:r>
            <a:r>
              <a:rPr lang="it-IT" dirty="0">
                <a:latin typeface="Verdana"/>
                <a:cs typeface="Verdana"/>
              </a:rPr>
              <a:t> of </a:t>
            </a:r>
            <a:r>
              <a:rPr lang="it-IT" dirty="0" err="1" smtClean="0">
                <a:latin typeface="Verdana"/>
                <a:cs typeface="Verdana"/>
              </a:rPr>
              <a:t>individuals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be </a:t>
            </a:r>
            <a:r>
              <a:rPr lang="it-IT" dirty="0" err="1">
                <a:latin typeface="Verdana"/>
                <a:cs typeface="Verdana"/>
              </a:rPr>
              <a:t>evaluated</a:t>
            </a:r>
            <a:r>
              <a:rPr lang="it-IT" dirty="0">
                <a:latin typeface="Verdana"/>
                <a:cs typeface="Verdana"/>
              </a:rPr>
              <a:t> by the </a:t>
            </a:r>
            <a:r>
              <a:rPr lang="it-IT" dirty="0" err="1">
                <a:latin typeface="Verdana"/>
                <a:cs typeface="Verdana"/>
              </a:rPr>
              <a:t>judge</a:t>
            </a:r>
            <a:r>
              <a:rPr lang="it-IT" dirty="0">
                <a:latin typeface="Verdana"/>
                <a:cs typeface="Verdana"/>
              </a:rPr>
              <a:t> or by </a:t>
            </a:r>
            <a:r>
              <a:rPr lang="it-IT" dirty="0" smtClean="0">
                <a:latin typeface="Verdana"/>
                <a:cs typeface="Verdana"/>
              </a:rPr>
              <a:t>the </a:t>
            </a:r>
            <a:r>
              <a:rPr lang="it-IT" dirty="0" err="1" smtClean="0">
                <a:latin typeface="Verdana"/>
                <a:cs typeface="Verdana"/>
              </a:rPr>
              <a:t>jury</a:t>
            </a:r>
            <a:r>
              <a:rPr lang="it-IT" dirty="0" smtClean="0">
                <a:latin typeface="Verdana"/>
                <a:cs typeface="Verdana"/>
              </a:rPr>
              <a:t>?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 err="1">
                <a:latin typeface="Verdana"/>
                <a:cs typeface="Verdana"/>
              </a:rPr>
              <a:t>I</a:t>
            </a:r>
            <a:r>
              <a:rPr lang="it-IT" dirty="0" err="1" smtClean="0">
                <a:latin typeface="Verdana"/>
                <a:cs typeface="Verdana"/>
              </a:rPr>
              <a:t>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such</a:t>
            </a:r>
            <a:r>
              <a:rPr lang="it-IT" dirty="0">
                <a:latin typeface="Verdana"/>
                <a:cs typeface="Verdana"/>
              </a:rPr>
              <a:t> information probative or </a:t>
            </a:r>
            <a:r>
              <a:rPr lang="it-IT" dirty="0" err="1">
                <a:latin typeface="Verdana"/>
                <a:cs typeface="Verdana"/>
              </a:rPr>
              <a:t>prejudicial</a:t>
            </a:r>
            <a:r>
              <a:rPr lang="it-IT" dirty="0">
                <a:latin typeface="Verdana"/>
                <a:cs typeface="Verdana"/>
              </a:rPr>
              <a:t>?</a:t>
            </a:r>
          </a:p>
          <a:p>
            <a:endParaRPr lang="it-IT" dirty="0" smtClean="0">
              <a:latin typeface="Verdana"/>
              <a:cs typeface="Verdana"/>
            </a:endParaRPr>
          </a:p>
          <a:p>
            <a:r>
              <a:rPr lang="it-IT" dirty="0" smtClean="0">
                <a:latin typeface="Verdana"/>
                <a:cs typeface="Verdana"/>
              </a:rPr>
              <a:t>Can </a:t>
            </a:r>
            <a:r>
              <a:rPr lang="it-IT" dirty="0">
                <a:latin typeface="Verdana"/>
                <a:cs typeface="Verdana"/>
              </a:rPr>
              <a:t>a brain </a:t>
            </a:r>
            <a:r>
              <a:rPr lang="it-IT" dirty="0" err="1">
                <a:latin typeface="Verdana"/>
                <a:cs typeface="Verdana"/>
              </a:rPr>
              <a:t>scan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presented</a:t>
            </a:r>
            <a:r>
              <a:rPr lang="it-IT" dirty="0">
                <a:latin typeface="Verdana"/>
                <a:cs typeface="Verdana"/>
              </a:rPr>
              <a:t> in a </a:t>
            </a:r>
            <a:r>
              <a:rPr lang="it-IT" dirty="0" err="1" smtClean="0">
                <a:latin typeface="Verdana"/>
                <a:cs typeface="Verdana"/>
              </a:rPr>
              <a:t>legal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proceeding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be over-</a:t>
            </a:r>
            <a:r>
              <a:rPr lang="it-IT" dirty="0" err="1">
                <a:latin typeface="Verdana"/>
                <a:cs typeface="Verdana"/>
              </a:rPr>
              <a:t>accepted</a:t>
            </a:r>
            <a:r>
              <a:rPr lang="it-IT" dirty="0">
                <a:latin typeface="Verdana"/>
                <a:cs typeface="Verdana"/>
              </a:rPr>
              <a:t> by a </a:t>
            </a:r>
            <a:r>
              <a:rPr lang="it-IT" dirty="0" err="1" smtClean="0">
                <a:latin typeface="Verdana"/>
                <a:cs typeface="Verdana"/>
              </a:rPr>
              <a:t>jury</a:t>
            </a:r>
            <a:r>
              <a:rPr lang="it-IT" dirty="0" smtClean="0">
                <a:latin typeface="Verdana"/>
                <a:cs typeface="Verdana"/>
              </a:rPr>
              <a:t>?</a:t>
            </a:r>
          </a:p>
          <a:p>
            <a:endParaRPr lang="it-IT" dirty="0">
              <a:latin typeface="Verdana"/>
              <a:cs typeface="Verdana"/>
            </a:endParaRPr>
          </a:p>
          <a:p>
            <a:r>
              <a:rPr lang="it-IT" dirty="0">
                <a:latin typeface="Verdana"/>
                <a:cs typeface="Verdana"/>
              </a:rPr>
              <a:t>In American </a:t>
            </a:r>
            <a:r>
              <a:rPr lang="it-IT" dirty="0" err="1">
                <a:latin typeface="Verdana"/>
                <a:cs typeface="Verdana"/>
              </a:rPr>
              <a:t>courts</a:t>
            </a:r>
            <a:r>
              <a:rPr lang="it-IT" dirty="0">
                <a:latin typeface="Verdana"/>
                <a:cs typeface="Verdana"/>
              </a:rPr>
              <a:t>, the </a:t>
            </a:r>
            <a:r>
              <a:rPr lang="it-IT" dirty="0" err="1" smtClean="0">
                <a:latin typeface="Verdana"/>
                <a:cs typeface="Verdana"/>
              </a:rPr>
              <a:t>judge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has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become</a:t>
            </a:r>
            <a:r>
              <a:rPr lang="it-IT" dirty="0">
                <a:latin typeface="Verdana"/>
                <a:cs typeface="Verdana"/>
              </a:rPr>
              <a:t> the ‘‘</a:t>
            </a:r>
            <a:r>
              <a:rPr lang="it-IT" dirty="0" err="1">
                <a:latin typeface="Verdana"/>
                <a:cs typeface="Verdana"/>
              </a:rPr>
              <a:t>gatekeeper</a:t>
            </a:r>
            <a:r>
              <a:rPr lang="it-IT" dirty="0">
                <a:latin typeface="Verdana"/>
                <a:cs typeface="Verdana"/>
              </a:rPr>
              <a:t>’’ and </a:t>
            </a:r>
            <a:r>
              <a:rPr lang="it-IT" dirty="0" err="1" smtClean="0">
                <a:latin typeface="Verdana"/>
                <a:cs typeface="Verdana"/>
              </a:rPr>
              <a:t>allows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‘</a:t>
            </a:r>
            <a:r>
              <a:rPr lang="it-IT" dirty="0">
                <a:latin typeface="Verdana"/>
                <a:cs typeface="Verdana"/>
              </a:rPr>
              <a:t>‘</a:t>
            </a:r>
            <a:r>
              <a:rPr lang="it-IT" dirty="0" err="1">
                <a:latin typeface="Verdana"/>
                <a:cs typeface="Verdana"/>
              </a:rPr>
              <a:t>good</a:t>
            </a:r>
            <a:r>
              <a:rPr lang="it-IT" dirty="0">
                <a:latin typeface="Verdana"/>
                <a:cs typeface="Verdana"/>
              </a:rPr>
              <a:t>’’ </a:t>
            </a:r>
            <a:r>
              <a:rPr lang="it-IT" dirty="0" err="1">
                <a:latin typeface="Verdana"/>
                <a:cs typeface="Verdana"/>
              </a:rPr>
              <a:t>scientific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evidence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into</a:t>
            </a:r>
            <a:r>
              <a:rPr lang="it-IT" dirty="0">
                <a:latin typeface="Verdana"/>
                <a:cs typeface="Verdana"/>
              </a:rPr>
              <a:t> the </a:t>
            </a:r>
            <a:r>
              <a:rPr lang="it-IT" dirty="0" smtClean="0">
                <a:latin typeface="Verdana"/>
                <a:cs typeface="Verdana"/>
              </a:rPr>
              <a:t>case </a:t>
            </a:r>
            <a:r>
              <a:rPr lang="it-IT" dirty="0" err="1" smtClean="0">
                <a:latin typeface="Verdana"/>
                <a:cs typeface="Verdana"/>
              </a:rPr>
              <a:t>while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preventing</a:t>
            </a:r>
            <a:r>
              <a:rPr lang="it-IT" dirty="0">
                <a:latin typeface="Verdana"/>
                <a:cs typeface="Verdana"/>
              </a:rPr>
              <a:t> ‘‘</a:t>
            </a:r>
            <a:r>
              <a:rPr lang="it-IT" dirty="0" err="1">
                <a:latin typeface="Verdana"/>
                <a:cs typeface="Verdana"/>
              </a:rPr>
              <a:t>bad</a:t>
            </a:r>
            <a:r>
              <a:rPr lang="it-IT" dirty="0">
                <a:latin typeface="Verdana"/>
                <a:cs typeface="Verdana"/>
              </a:rPr>
              <a:t>’’ </a:t>
            </a:r>
            <a:r>
              <a:rPr lang="it-IT" dirty="0" err="1">
                <a:latin typeface="Verdana"/>
                <a:cs typeface="Verdana"/>
              </a:rPr>
              <a:t>scientific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evidence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(</a:t>
            </a:r>
            <a:r>
              <a:rPr lang="it-IT" dirty="0" err="1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well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irrelevant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evidence</a:t>
            </a:r>
            <a:r>
              <a:rPr lang="it-IT" dirty="0">
                <a:latin typeface="Verdana"/>
                <a:cs typeface="Verdana"/>
              </a:rPr>
              <a:t>) from </a:t>
            </a:r>
            <a:r>
              <a:rPr lang="it-IT" dirty="0" err="1" smtClean="0">
                <a:latin typeface="Verdana"/>
                <a:cs typeface="Verdana"/>
              </a:rPr>
              <a:t>entering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the </a:t>
            </a:r>
            <a:r>
              <a:rPr lang="it-IT" dirty="0">
                <a:latin typeface="Verdana"/>
                <a:cs typeface="Verdana"/>
              </a:rPr>
              <a:t>case. How </a:t>
            </a:r>
            <a:r>
              <a:rPr lang="it-IT" dirty="0" err="1">
                <a:latin typeface="Verdana"/>
                <a:cs typeface="Verdana"/>
              </a:rPr>
              <a:t>should</a:t>
            </a:r>
            <a:r>
              <a:rPr lang="it-IT" dirty="0">
                <a:latin typeface="Verdana"/>
                <a:cs typeface="Verdana"/>
              </a:rPr>
              <a:t> a </a:t>
            </a:r>
            <a:r>
              <a:rPr lang="it-IT" dirty="0" err="1">
                <a:latin typeface="Verdana"/>
                <a:cs typeface="Verdana"/>
              </a:rPr>
              <a:t>judge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 smtClean="0">
                <a:latin typeface="Verdana"/>
                <a:cs typeface="Verdana"/>
              </a:rPr>
              <a:t>trained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>
                <a:latin typeface="Verdana"/>
                <a:cs typeface="Verdana"/>
              </a:rPr>
              <a:t>the law, </a:t>
            </a:r>
            <a:r>
              <a:rPr lang="it-IT" dirty="0" err="1">
                <a:latin typeface="Verdana"/>
                <a:cs typeface="Verdana"/>
              </a:rPr>
              <a:t>make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such</a:t>
            </a:r>
            <a:r>
              <a:rPr lang="it-IT" dirty="0">
                <a:latin typeface="Verdana"/>
                <a:cs typeface="Verdana"/>
              </a:rPr>
              <a:t> a </a:t>
            </a:r>
            <a:r>
              <a:rPr lang="it-IT" dirty="0" err="1">
                <a:latin typeface="Verdana"/>
                <a:cs typeface="Verdana"/>
              </a:rPr>
              <a:t>determination</a:t>
            </a:r>
            <a:r>
              <a:rPr lang="it-IT" dirty="0">
                <a:latin typeface="Verdana"/>
                <a:cs typeface="Verdan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236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46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2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38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5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2419350"/>
            <a:ext cx="87598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80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9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3778" y="1363892"/>
            <a:ext cx="77046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latin typeface="Verdana"/>
                <a:cs typeface="Verdana"/>
              </a:rPr>
              <a:t>correlation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between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inclusion</a:t>
            </a:r>
            <a:r>
              <a:rPr lang="it-IT" sz="2400" dirty="0">
                <a:latin typeface="Verdana"/>
                <a:cs typeface="Verdana"/>
              </a:rPr>
              <a:t> of the </a:t>
            </a:r>
            <a:r>
              <a:rPr lang="it-IT" sz="2400" dirty="0" err="1">
                <a:latin typeface="Verdana"/>
                <a:cs typeface="Verdana"/>
              </a:rPr>
              <a:t>biological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explanation</a:t>
            </a:r>
            <a:r>
              <a:rPr lang="it-IT" sz="2400" dirty="0">
                <a:latin typeface="Verdana"/>
                <a:cs typeface="Verdana"/>
              </a:rPr>
              <a:t> of </a:t>
            </a:r>
            <a:r>
              <a:rPr lang="it-IT" sz="2400" dirty="0" err="1">
                <a:latin typeface="Verdana"/>
                <a:cs typeface="Verdana"/>
              </a:rPr>
              <a:t>neurological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disorder</a:t>
            </a:r>
            <a:r>
              <a:rPr lang="it-IT" sz="2400" dirty="0">
                <a:latin typeface="Verdana"/>
                <a:cs typeface="Verdana"/>
              </a:rPr>
              <a:t> with </a:t>
            </a:r>
            <a:r>
              <a:rPr lang="it-IT" sz="2400" dirty="0" err="1">
                <a:latin typeface="Verdana"/>
                <a:cs typeface="Verdana"/>
              </a:rPr>
              <a:t>significantly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reduced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sentence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length</a:t>
            </a:r>
            <a:r>
              <a:rPr lang="it-IT" sz="2400" dirty="0">
                <a:latin typeface="Verdana"/>
                <a:cs typeface="Verdana"/>
              </a:rPr>
              <a:t> and an </a:t>
            </a:r>
            <a:r>
              <a:rPr lang="it-IT" sz="2400" dirty="0" err="1">
                <a:latin typeface="Verdana"/>
                <a:cs typeface="Verdana"/>
              </a:rPr>
              <a:t>increased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number</a:t>
            </a:r>
            <a:r>
              <a:rPr lang="it-IT" sz="2400" dirty="0">
                <a:latin typeface="Verdana"/>
                <a:cs typeface="Verdana"/>
              </a:rPr>
              <a:t> of </a:t>
            </a:r>
            <a:r>
              <a:rPr lang="it-IT" sz="2400" dirty="0" err="1">
                <a:latin typeface="Verdana"/>
                <a:cs typeface="Verdana"/>
              </a:rPr>
              <a:t>mitigating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factors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listed</a:t>
            </a:r>
            <a:r>
              <a:rPr lang="it-IT" sz="2400" dirty="0" smtClean="0">
                <a:latin typeface="Verdana"/>
                <a:cs typeface="Verdana"/>
              </a:rPr>
              <a:t>.</a:t>
            </a:r>
          </a:p>
          <a:p>
            <a:endParaRPr lang="it-IT" sz="2400" dirty="0">
              <a:latin typeface="Verdana"/>
              <a:cs typeface="Verdana"/>
            </a:endParaRPr>
          </a:p>
          <a:p>
            <a:r>
              <a:rPr lang="it-IT" sz="2400" dirty="0" err="1">
                <a:latin typeface="Verdana"/>
                <a:cs typeface="Verdana"/>
              </a:rPr>
              <a:t>members</a:t>
            </a:r>
            <a:r>
              <a:rPr lang="it-IT" sz="2400" dirty="0">
                <a:latin typeface="Verdana"/>
                <a:cs typeface="Verdana"/>
              </a:rPr>
              <a:t> of the public are more </a:t>
            </a:r>
            <a:r>
              <a:rPr lang="it-IT" sz="2400" dirty="0" err="1">
                <a:latin typeface="Verdana"/>
                <a:cs typeface="Verdana"/>
              </a:rPr>
              <a:t>likely</a:t>
            </a:r>
            <a:r>
              <a:rPr lang="it-IT" sz="2400" dirty="0">
                <a:latin typeface="Verdana"/>
                <a:cs typeface="Verdana"/>
              </a:rPr>
              <a:t> to trust </a:t>
            </a:r>
            <a:r>
              <a:rPr lang="it-IT" sz="2400" dirty="0" err="1">
                <a:latin typeface="Verdana"/>
                <a:cs typeface="Verdana"/>
              </a:rPr>
              <a:t>diagnosis</a:t>
            </a:r>
            <a:r>
              <a:rPr lang="it-IT" sz="2400" dirty="0">
                <a:latin typeface="Verdana"/>
                <a:cs typeface="Verdana"/>
              </a:rPr>
              <a:t> of a </a:t>
            </a:r>
            <a:r>
              <a:rPr lang="it-IT" sz="2400" dirty="0" err="1">
                <a:latin typeface="Verdana"/>
                <a:cs typeface="Verdana"/>
              </a:rPr>
              <a:t>psychiatric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condition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when</a:t>
            </a:r>
            <a:r>
              <a:rPr lang="it-IT" sz="2400" dirty="0">
                <a:latin typeface="Verdana"/>
                <a:cs typeface="Verdana"/>
              </a:rPr>
              <a:t> brain </a:t>
            </a:r>
            <a:r>
              <a:rPr lang="it-IT" sz="2400" dirty="0" err="1">
                <a:latin typeface="Verdana"/>
                <a:cs typeface="Verdana"/>
              </a:rPr>
              <a:t>imaging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evidence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is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presented</a:t>
            </a:r>
            <a:r>
              <a:rPr lang="it-IT" sz="2400" dirty="0">
                <a:latin typeface="Verdana"/>
                <a:cs typeface="Verdana"/>
              </a:rPr>
              <a:t>, </a:t>
            </a:r>
            <a:r>
              <a:rPr lang="it-IT" sz="2400" dirty="0" err="1">
                <a:latin typeface="Verdana"/>
                <a:cs typeface="Verdana"/>
              </a:rPr>
              <a:t>as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opposed</a:t>
            </a:r>
            <a:r>
              <a:rPr lang="it-IT" sz="2400" dirty="0">
                <a:latin typeface="Verdana"/>
                <a:cs typeface="Verdana"/>
              </a:rPr>
              <a:t> to </a:t>
            </a:r>
            <a:r>
              <a:rPr lang="it-IT" sz="2400" dirty="0" err="1">
                <a:latin typeface="Verdana"/>
                <a:cs typeface="Verdana"/>
              </a:rPr>
              <a:t>evidence</a:t>
            </a:r>
            <a:r>
              <a:rPr lang="it-IT" sz="2400" dirty="0">
                <a:latin typeface="Verdana"/>
                <a:cs typeface="Verdana"/>
              </a:rPr>
              <a:t> from </a:t>
            </a:r>
            <a:r>
              <a:rPr lang="it-IT" sz="2400" dirty="0" err="1">
                <a:latin typeface="Verdana"/>
                <a:cs typeface="Verdana"/>
              </a:rPr>
              <a:t>psychological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assessments</a:t>
            </a:r>
            <a:r>
              <a:rPr lang="it-IT" sz="2400" dirty="0">
                <a:latin typeface="Verdana"/>
                <a:cs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1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87778" y="2690336"/>
            <a:ext cx="74647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/>
                <a:cs typeface="Verdana"/>
              </a:rPr>
              <a:t>over 5 </a:t>
            </a:r>
            <a:r>
              <a:rPr lang="it-IT" sz="2400" dirty="0" err="1">
                <a:latin typeface="Verdana"/>
                <a:cs typeface="Verdana"/>
              </a:rPr>
              <a:t>percent</a:t>
            </a:r>
            <a:r>
              <a:rPr lang="it-IT" sz="2400" dirty="0">
                <a:latin typeface="Verdana"/>
                <a:cs typeface="Verdana"/>
              </a:rPr>
              <a:t> of murder trials and 25 </a:t>
            </a:r>
            <a:r>
              <a:rPr lang="it-IT" sz="2400" dirty="0" err="1">
                <a:latin typeface="Verdana"/>
                <a:cs typeface="Verdana"/>
              </a:rPr>
              <a:t>percent</a:t>
            </a:r>
            <a:r>
              <a:rPr lang="it-IT" sz="2400" dirty="0">
                <a:latin typeface="Verdana"/>
                <a:cs typeface="Verdana"/>
              </a:rPr>
              <a:t> of </a:t>
            </a:r>
            <a:r>
              <a:rPr lang="it-IT" sz="2400" dirty="0" err="1">
                <a:latin typeface="Verdana"/>
                <a:cs typeface="Verdana"/>
              </a:rPr>
              <a:t>death</a:t>
            </a:r>
            <a:r>
              <a:rPr lang="it-IT" sz="2400" dirty="0">
                <a:latin typeface="Verdana"/>
                <a:cs typeface="Verdana"/>
              </a:rPr>
              <a:t> penalty trials </a:t>
            </a:r>
            <a:r>
              <a:rPr lang="it-IT" sz="2400" dirty="0" err="1">
                <a:latin typeface="Verdana"/>
                <a:cs typeface="Verdana"/>
              </a:rPr>
              <a:t>feature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criminal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defendants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using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neuroscience</a:t>
            </a:r>
            <a:r>
              <a:rPr lang="it-IT" sz="2400" dirty="0">
                <a:latin typeface="Verdana"/>
                <a:cs typeface="Verdana"/>
              </a:rPr>
              <a:t> to </a:t>
            </a:r>
            <a:r>
              <a:rPr lang="it-IT" sz="2400" dirty="0" err="1">
                <a:latin typeface="Verdana"/>
                <a:cs typeface="Verdana"/>
              </a:rPr>
              <a:t>argue</a:t>
            </a:r>
            <a:r>
              <a:rPr lang="it-IT" sz="2400" dirty="0">
                <a:latin typeface="Verdana"/>
                <a:cs typeface="Verdana"/>
              </a:rPr>
              <a:t> for </a:t>
            </a:r>
            <a:r>
              <a:rPr lang="it-IT" sz="2400" dirty="0" err="1">
                <a:latin typeface="Verdana"/>
                <a:cs typeface="Verdana"/>
              </a:rPr>
              <a:t>lesser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responsibility</a:t>
            </a:r>
            <a:r>
              <a:rPr lang="it-IT" sz="2400" dirty="0">
                <a:latin typeface="Verdana"/>
                <a:cs typeface="Verdana"/>
              </a:rPr>
              <a:t> or </a:t>
            </a:r>
            <a:r>
              <a:rPr lang="it-IT" sz="2400" dirty="0" err="1">
                <a:latin typeface="Verdana"/>
                <a:cs typeface="Verdana"/>
              </a:rPr>
              <a:t>punishment</a:t>
            </a:r>
            <a:r>
              <a:rPr lang="it-IT" sz="2400" dirty="0">
                <a:latin typeface="Verdana"/>
                <a:cs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41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90222" y="2690336"/>
            <a:ext cx="7577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latin typeface="Verdana"/>
                <a:cs typeface="Verdana"/>
              </a:rPr>
              <a:t>scientists</a:t>
            </a:r>
            <a:r>
              <a:rPr lang="it-IT" sz="2400" dirty="0">
                <a:latin typeface="Verdana"/>
                <a:cs typeface="Verdana"/>
              </a:rPr>
              <a:t> are on the </a:t>
            </a:r>
            <a:r>
              <a:rPr lang="it-IT" sz="2400" dirty="0" err="1">
                <a:latin typeface="Verdana"/>
                <a:cs typeface="Verdana"/>
              </a:rPr>
              <a:t>sidelines</a:t>
            </a:r>
            <a:r>
              <a:rPr lang="it-IT" sz="2400" dirty="0">
                <a:latin typeface="Verdana"/>
                <a:cs typeface="Verdana"/>
              </a:rPr>
              <a:t> of </a:t>
            </a:r>
            <a:r>
              <a:rPr lang="it-IT" sz="2400" dirty="0" err="1">
                <a:latin typeface="Verdana"/>
                <a:cs typeface="Verdana"/>
              </a:rPr>
              <a:t>these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legal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developments</a:t>
            </a:r>
            <a:r>
              <a:rPr lang="it-IT" sz="2400" dirty="0">
                <a:latin typeface="Verdana"/>
                <a:cs typeface="Verdana"/>
              </a:rPr>
              <a:t>. </a:t>
            </a:r>
            <a:r>
              <a:rPr lang="it-IT" sz="2400" dirty="0" err="1">
                <a:latin typeface="Verdana"/>
                <a:cs typeface="Verdana"/>
              </a:rPr>
              <a:t>Researchers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often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decry</a:t>
            </a:r>
            <a:r>
              <a:rPr lang="it-IT" sz="2400" dirty="0">
                <a:latin typeface="Verdana"/>
                <a:cs typeface="Verdana"/>
              </a:rPr>
              <a:t> use of </a:t>
            </a:r>
            <a:r>
              <a:rPr lang="it-IT" sz="2400" dirty="0" err="1">
                <a:latin typeface="Verdana"/>
                <a:cs typeface="Verdana"/>
              </a:rPr>
              <a:t>poorly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substantiated</a:t>
            </a:r>
            <a:r>
              <a:rPr lang="it-IT" sz="2400" dirty="0">
                <a:latin typeface="Verdana"/>
                <a:cs typeface="Verdana"/>
              </a:rPr>
              <a:t> cognitive </a:t>
            </a:r>
            <a:r>
              <a:rPr lang="it-IT" sz="2400" dirty="0" err="1">
                <a:latin typeface="Verdana"/>
                <a:cs typeface="Verdana"/>
              </a:rPr>
              <a:t>neuroscience</a:t>
            </a:r>
            <a:r>
              <a:rPr lang="it-IT" sz="2400" dirty="0">
                <a:latin typeface="Verdana"/>
                <a:cs typeface="Verdana"/>
              </a:rPr>
              <a:t> and call for </a:t>
            </a:r>
            <a:r>
              <a:rPr lang="it-IT" sz="2400" dirty="0" err="1">
                <a:latin typeface="Verdana"/>
                <a:cs typeface="Verdana"/>
              </a:rPr>
              <a:t>caution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regarding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its</a:t>
            </a:r>
            <a:r>
              <a:rPr lang="it-IT" sz="2400" dirty="0">
                <a:latin typeface="Verdana"/>
                <a:cs typeface="Verdana"/>
              </a:rPr>
              <a:t> use in law. </a:t>
            </a:r>
          </a:p>
        </p:txBody>
      </p:sp>
    </p:spTree>
    <p:extLst>
      <p:ext uri="{BB962C8B-B14F-4D97-AF65-F5344CB8AC3E}">
        <p14:creationId xmlns:p14="http://schemas.microsoft.com/office/powerpoint/2010/main" val="16400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51555" y="1801336"/>
            <a:ext cx="85231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 smtClean="0">
                <a:latin typeface="Verdana"/>
                <a:cs typeface="Verdana"/>
              </a:rPr>
              <a:t>Fundamental</a:t>
            </a:r>
            <a:r>
              <a:rPr lang="it-IT" sz="2400" dirty="0" smtClean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mismatch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between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population-based</a:t>
            </a:r>
            <a:r>
              <a:rPr lang="it-IT" sz="2400" dirty="0">
                <a:latin typeface="Verdana"/>
                <a:cs typeface="Verdana"/>
              </a:rPr>
              <a:t> science and the </a:t>
            </a:r>
            <a:r>
              <a:rPr lang="it-IT" sz="2400" dirty="0" err="1">
                <a:latin typeface="Verdana"/>
                <a:cs typeface="Verdana"/>
              </a:rPr>
              <a:t>individualized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determination</a:t>
            </a:r>
            <a:r>
              <a:rPr lang="it-IT" sz="2400" dirty="0">
                <a:latin typeface="Verdana"/>
                <a:cs typeface="Verdana"/>
              </a:rPr>
              <a:t> in law</a:t>
            </a:r>
            <a:r>
              <a:rPr lang="it-IT" sz="2400" dirty="0" smtClean="0">
                <a:latin typeface="Verdana"/>
                <a:cs typeface="Verdana"/>
              </a:rPr>
              <a:t>.</a:t>
            </a:r>
          </a:p>
          <a:p>
            <a:r>
              <a:rPr lang="it-IT" sz="2400" dirty="0" err="1">
                <a:latin typeface="Verdana"/>
                <a:cs typeface="Verdana"/>
              </a:rPr>
              <a:t>Much</a:t>
            </a:r>
            <a:r>
              <a:rPr lang="it-IT" sz="2400" dirty="0">
                <a:latin typeface="Verdana"/>
                <a:cs typeface="Verdana"/>
              </a:rPr>
              <a:t> of </a:t>
            </a:r>
            <a:r>
              <a:rPr lang="it-IT" sz="2400" dirty="0" err="1">
                <a:latin typeface="Verdana"/>
                <a:cs typeface="Verdana"/>
              </a:rPr>
              <a:t>neuroscience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aims</a:t>
            </a:r>
            <a:r>
              <a:rPr lang="it-IT" sz="2400" dirty="0">
                <a:latin typeface="Verdana"/>
                <a:cs typeface="Verdana"/>
              </a:rPr>
              <a:t> to </a:t>
            </a:r>
            <a:r>
              <a:rPr lang="it-IT" sz="2400" dirty="0" err="1">
                <a:latin typeface="Verdana"/>
                <a:cs typeface="Verdana"/>
              </a:rPr>
              <a:t>make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correlations</a:t>
            </a:r>
            <a:r>
              <a:rPr lang="it-IT" sz="2400" dirty="0">
                <a:latin typeface="Verdana"/>
                <a:cs typeface="Verdana"/>
              </a:rPr>
              <a:t> and </a:t>
            </a:r>
            <a:r>
              <a:rPr lang="it-IT" sz="2400" dirty="0" err="1">
                <a:latin typeface="Verdana"/>
                <a:cs typeface="Verdana"/>
              </a:rPr>
              <a:t>draw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conclusions</a:t>
            </a:r>
            <a:r>
              <a:rPr lang="it-IT" sz="2400" dirty="0">
                <a:latin typeface="Verdana"/>
                <a:cs typeface="Verdana"/>
              </a:rPr>
              <a:t> in the aggregate </a:t>
            </a:r>
            <a:r>
              <a:rPr lang="it-IT" sz="2400" dirty="0" err="1">
                <a:latin typeface="Verdana"/>
                <a:cs typeface="Verdana"/>
              </a:rPr>
              <a:t>about</a:t>
            </a:r>
            <a:r>
              <a:rPr lang="it-IT" sz="2400" dirty="0">
                <a:latin typeface="Verdana"/>
                <a:cs typeface="Verdana"/>
              </a:rPr>
              <a:t> human </a:t>
            </a:r>
            <a:r>
              <a:rPr lang="it-IT" sz="2400" dirty="0" err="1">
                <a:latin typeface="Verdana"/>
                <a:cs typeface="Verdana"/>
              </a:rPr>
              <a:t>behavior</a:t>
            </a:r>
            <a:r>
              <a:rPr lang="it-IT" sz="2400" dirty="0">
                <a:latin typeface="Verdana"/>
                <a:cs typeface="Verdana"/>
              </a:rPr>
              <a:t>, </a:t>
            </a:r>
            <a:r>
              <a:rPr lang="it-IT" sz="2400" dirty="0" err="1">
                <a:latin typeface="Verdana"/>
                <a:cs typeface="Verdana"/>
              </a:rPr>
              <a:t>whereas</a:t>
            </a:r>
            <a:r>
              <a:rPr lang="it-IT" sz="2400" dirty="0">
                <a:latin typeface="Verdana"/>
                <a:cs typeface="Verdana"/>
              </a:rPr>
              <a:t> the law </a:t>
            </a:r>
            <a:r>
              <a:rPr lang="it-IT" sz="2400" dirty="0" err="1">
                <a:latin typeface="Verdana"/>
                <a:cs typeface="Verdana"/>
              </a:rPr>
              <a:t>is</a:t>
            </a:r>
            <a:r>
              <a:rPr lang="it-IT" sz="2400" dirty="0">
                <a:latin typeface="Verdana"/>
                <a:cs typeface="Verdana"/>
              </a:rPr>
              <a:t> more </a:t>
            </a:r>
            <a:r>
              <a:rPr lang="it-IT" sz="2400" dirty="0" err="1">
                <a:latin typeface="Verdana"/>
                <a:cs typeface="Verdana"/>
              </a:rPr>
              <a:t>concerned</a:t>
            </a:r>
            <a:r>
              <a:rPr lang="it-IT" sz="2400" dirty="0">
                <a:latin typeface="Verdana"/>
                <a:cs typeface="Verdana"/>
              </a:rPr>
              <a:t> with </a:t>
            </a:r>
            <a:r>
              <a:rPr lang="it-IT" sz="2400" dirty="0" err="1">
                <a:latin typeface="Verdana"/>
                <a:cs typeface="Verdana"/>
              </a:rPr>
              <a:t>causality</a:t>
            </a:r>
            <a:r>
              <a:rPr lang="it-IT" sz="2400" dirty="0">
                <a:latin typeface="Verdana"/>
                <a:cs typeface="Verdana"/>
              </a:rPr>
              <a:t> and </a:t>
            </a:r>
            <a:r>
              <a:rPr lang="it-IT" sz="2400" dirty="0" err="1">
                <a:latin typeface="Verdana"/>
                <a:cs typeface="Verdana"/>
              </a:rPr>
              <a:t>seeks</a:t>
            </a:r>
            <a:r>
              <a:rPr lang="it-IT" sz="2400" dirty="0">
                <a:latin typeface="Verdana"/>
                <a:cs typeface="Verdana"/>
              </a:rPr>
              <a:t> to </a:t>
            </a:r>
            <a:r>
              <a:rPr lang="it-IT" sz="2400" dirty="0" err="1">
                <a:latin typeface="Verdana"/>
                <a:cs typeface="Verdana"/>
              </a:rPr>
              <a:t>draw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conclusions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about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individual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behavior</a:t>
            </a:r>
            <a:r>
              <a:rPr lang="it-IT" sz="2400" dirty="0">
                <a:latin typeface="Verdana"/>
                <a:cs typeface="Verdana"/>
              </a:rPr>
              <a:t> and </a:t>
            </a:r>
            <a:r>
              <a:rPr lang="it-IT" sz="2400" dirty="0" err="1">
                <a:latin typeface="Verdana"/>
                <a:cs typeface="Verdana"/>
              </a:rPr>
              <a:t>motivation</a:t>
            </a:r>
            <a:r>
              <a:rPr lang="it-IT" sz="2400" dirty="0">
                <a:latin typeface="Verdana"/>
                <a:cs typeface="Verdan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550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3778" y="1970669"/>
            <a:ext cx="76905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/>
                <a:cs typeface="Verdana"/>
              </a:rPr>
              <a:t>the law </a:t>
            </a:r>
            <a:r>
              <a:rPr lang="it-IT" sz="2400" dirty="0" err="1" smtClean="0">
                <a:latin typeface="Verdana"/>
                <a:cs typeface="Verdana"/>
              </a:rPr>
              <a:t>asks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questions</a:t>
            </a:r>
            <a:r>
              <a:rPr lang="it-IT" sz="2400" dirty="0" smtClean="0">
                <a:latin typeface="Verdana"/>
                <a:cs typeface="Verdana"/>
              </a:rPr>
              <a:t> </a:t>
            </a:r>
            <a:r>
              <a:rPr lang="it-IT" sz="2400" dirty="0">
                <a:latin typeface="Verdana"/>
                <a:cs typeface="Verdana"/>
              </a:rPr>
              <a:t>science </a:t>
            </a:r>
            <a:r>
              <a:rPr lang="it-IT" sz="2400" dirty="0" err="1">
                <a:latin typeface="Verdana"/>
                <a:cs typeface="Verdana"/>
              </a:rPr>
              <a:t>is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unlikely</a:t>
            </a:r>
            <a:r>
              <a:rPr lang="it-IT" sz="2400" dirty="0">
                <a:latin typeface="Verdana"/>
                <a:cs typeface="Verdana"/>
              </a:rPr>
              <a:t> to be </a:t>
            </a:r>
            <a:r>
              <a:rPr lang="it-IT" sz="2400" dirty="0" err="1">
                <a:latin typeface="Verdana"/>
                <a:cs typeface="Verdana"/>
              </a:rPr>
              <a:t>able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smtClean="0">
                <a:latin typeface="Verdana"/>
                <a:cs typeface="Verdana"/>
              </a:rPr>
              <a:t>to </a:t>
            </a:r>
            <a:r>
              <a:rPr lang="it-IT" sz="2400" dirty="0" err="1" smtClean="0">
                <a:latin typeface="Verdana"/>
                <a:cs typeface="Verdana"/>
              </a:rPr>
              <a:t>answer</a:t>
            </a:r>
            <a:r>
              <a:rPr lang="it-IT" sz="2400" dirty="0">
                <a:latin typeface="Verdana"/>
                <a:cs typeface="Verdana"/>
              </a:rPr>
              <a:t>; </a:t>
            </a:r>
            <a:r>
              <a:rPr lang="it-IT" sz="2400" dirty="0" err="1">
                <a:latin typeface="Verdana"/>
                <a:cs typeface="Verdana"/>
              </a:rPr>
              <a:t>whereas</a:t>
            </a:r>
            <a:r>
              <a:rPr lang="it-IT" sz="2400" dirty="0">
                <a:latin typeface="Verdana"/>
                <a:cs typeface="Verdana"/>
              </a:rPr>
              <a:t> science </a:t>
            </a:r>
            <a:r>
              <a:rPr lang="it-IT" sz="2400" dirty="0" err="1">
                <a:latin typeface="Verdana"/>
                <a:cs typeface="Verdana"/>
              </a:rPr>
              <a:t>answers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questions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that</a:t>
            </a:r>
            <a:r>
              <a:rPr lang="it-IT" sz="2400" dirty="0" smtClean="0">
                <a:latin typeface="Verdana"/>
                <a:cs typeface="Verdana"/>
              </a:rPr>
              <a:t> </a:t>
            </a:r>
            <a:r>
              <a:rPr lang="it-IT" sz="2400" dirty="0">
                <a:latin typeface="Verdana"/>
                <a:cs typeface="Verdana"/>
              </a:rPr>
              <a:t>the law </a:t>
            </a:r>
            <a:r>
              <a:rPr lang="it-IT" sz="2400" dirty="0" err="1">
                <a:latin typeface="Verdana"/>
                <a:cs typeface="Verdana"/>
              </a:rPr>
              <a:t>mostly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does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not</a:t>
            </a:r>
            <a:r>
              <a:rPr lang="it-IT" sz="2400" dirty="0">
                <a:latin typeface="Verdana"/>
                <a:cs typeface="Verdana"/>
              </a:rPr>
              <a:t> pose</a:t>
            </a:r>
            <a:r>
              <a:rPr lang="it-IT" sz="2400" dirty="0" smtClean="0">
                <a:latin typeface="Verdana"/>
                <a:cs typeface="Verdana"/>
              </a:rPr>
              <a:t>.</a:t>
            </a:r>
          </a:p>
          <a:p>
            <a:endParaRPr lang="it-IT" sz="2400" dirty="0" smtClean="0">
              <a:latin typeface="Verdana"/>
              <a:cs typeface="Verdana"/>
            </a:endParaRPr>
          </a:p>
          <a:p>
            <a:r>
              <a:rPr lang="it-IT" sz="2400" dirty="0" smtClean="0">
                <a:latin typeface="Verdana"/>
                <a:cs typeface="Verdana"/>
              </a:rPr>
              <a:t>Science </a:t>
            </a:r>
            <a:r>
              <a:rPr lang="it-IT" sz="2400" dirty="0" err="1" smtClean="0">
                <a:latin typeface="Verdana"/>
                <a:cs typeface="Verdana"/>
              </a:rPr>
              <a:t>describes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things</a:t>
            </a:r>
            <a:r>
              <a:rPr lang="it-IT" sz="2400" dirty="0" smtClean="0">
                <a:latin typeface="Verdana"/>
                <a:cs typeface="Verdana"/>
              </a:rPr>
              <a:t> </a:t>
            </a:r>
            <a:r>
              <a:rPr lang="it-IT" sz="2400" dirty="0">
                <a:latin typeface="Verdana"/>
                <a:cs typeface="Verdana"/>
              </a:rPr>
              <a:t>in </a:t>
            </a:r>
            <a:r>
              <a:rPr lang="it-IT" sz="2400" dirty="0" err="1">
                <a:latin typeface="Verdana"/>
                <a:cs typeface="Verdana"/>
              </a:rPr>
              <a:t>being</a:t>
            </a:r>
            <a:r>
              <a:rPr lang="it-IT" sz="2400" dirty="0">
                <a:latin typeface="Verdana"/>
                <a:cs typeface="Verdana"/>
              </a:rPr>
              <a:t>, </a:t>
            </a:r>
            <a:r>
              <a:rPr lang="it-IT" sz="2400" dirty="0" err="1">
                <a:latin typeface="Verdana"/>
                <a:cs typeface="Verdana"/>
              </a:rPr>
              <a:t>while</a:t>
            </a:r>
            <a:r>
              <a:rPr lang="it-IT" sz="2400" dirty="0">
                <a:latin typeface="Verdana"/>
                <a:cs typeface="Verdana"/>
              </a:rPr>
              <a:t> law </a:t>
            </a:r>
            <a:r>
              <a:rPr lang="it-IT" sz="2400" dirty="0" err="1">
                <a:latin typeface="Verdana"/>
                <a:cs typeface="Verdana"/>
              </a:rPr>
              <a:t>applies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artifices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smtClean="0">
                <a:latin typeface="Verdana"/>
                <a:cs typeface="Verdana"/>
              </a:rPr>
              <a:t>to </a:t>
            </a:r>
            <a:r>
              <a:rPr lang="it-IT" sz="2400" dirty="0" err="1">
                <a:latin typeface="Verdana"/>
                <a:cs typeface="Verdana"/>
              </a:rPr>
              <a:t>determine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abstract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justice</a:t>
            </a:r>
            <a:r>
              <a:rPr lang="it-IT" sz="2400" dirty="0">
                <a:latin typeface="Verdana"/>
                <a:cs typeface="Verdana"/>
              </a:rPr>
              <a:t>.</a:t>
            </a:r>
            <a:endParaRPr lang="it-IT" sz="2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652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03111" y="2690336"/>
            <a:ext cx="726722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Verdana"/>
                <a:cs typeface="Verdana"/>
              </a:rPr>
              <a:t>the </a:t>
            </a:r>
            <a:r>
              <a:rPr lang="it-IT" sz="2400" dirty="0" err="1" smtClean="0">
                <a:latin typeface="Verdana"/>
                <a:cs typeface="Verdana"/>
              </a:rPr>
              <a:t>mismatch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between</a:t>
            </a:r>
            <a:r>
              <a:rPr lang="it-IT" sz="2400" dirty="0" smtClean="0">
                <a:latin typeface="Verdana"/>
                <a:cs typeface="Verdana"/>
              </a:rPr>
              <a:t> </a:t>
            </a:r>
            <a:r>
              <a:rPr lang="it-IT" sz="2400" dirty="0">
                <a:latin typeface="Verdana"/>
                <a:cs typeface="Verdana"/>
              </a:rPr>
              <a:t>law and </a:t>
            </a:r>
            <a:r>
              <a:rPr lang="it-IT" sz="2400" dirty="0" err="1">
                <a:latin typeface="Verdana"/>
                <a:cs typeface="Verdana"/>
              </a:rPr>
              <a:t>psychology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is</a:t>
            </a:r>
            <a:r>
              <a:rPr lang="it-IT" sz="2400" dirty="0">
                <a:latin typeface="Verdana"/>
                <a:cs typeface="Verdana"/>
              </a:rPr>
              <a:t> of </a:t>
            </a:r>
            <a:r>
              <a:rPr lang="it-IT" sz="2400" dirty="0" smtClean="0">
                <a:latin typeface="Verdana"/>
                <a:cs typeface="Verdana"/>
              </a:rPr>
              <a:t>a </a:t>
            </a:r>
            <a:r>
              <a:rPr lang="it-IT" sz="2400" dirty="0" err="1" smtClean="0">
                <a:latin typeface="Verdana"/>
                <a:cs typeface="Verdana"/>
              </a:rPr>
              <a:t>different</a:t>
            </a:r>
            <a:r>
              <a:rPr lang="it-IT" sz="2400" dirty="0" smtClean="0">
                <a:latin typeface="Verdana"/>
                <a:cs typeface="Verdana"/>
              </a:rPr>
              <a:t> </a:t>
            </a:r>
            <a:r>
              <a:rPr lang="it-IT" sz="2400" dirty="0">
                <a:latin typeface="Verdana"/>
                <a:cs typeface="Verdana"/>
              </a:rPr>
              <a:t>and </a:t>
            </a:r>
            <a:r>
              <a:rPr lang="it-IT" sz="2400" dirty="0" err="1">
                <a:latin typeface="Verdana"/>
                <a:cs typeface="Verdana"/>
              </a:rPr>
              <a:t>lesser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>
                <a:latin typeface="Verdana"/>
                <a:cs typeface="Verdana"/>
              </a:rPr>
              <a:t>order</a:t>
            </a:r>
            <a:r>
              <a:rPr lang="it-IT" sz="2400" dirty="0">
                <a:latin typeface="Verdana"/>
                <a:cs typeface="Verdana"/>
              </a:rPr>
              <a:t> from </a:t>
            </a:r>
            <a:r>
              <a:rPr lang="it-IT" sz="2400" dirty="0" err="1">
                <a:latin typeface="Verdana"/>
                <a:cs typeface="Verdana"/>
              </a:rPr>
              <a:t>that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err="1" smtClean="0">
                <a:latin typeface="Verdana"/>
                <a:cs typeface="Verdana"/>
              </a:rPr>
              <a:t>between</a:t>
            </a:r>
            <a:r>
              <a:rPr lang="it-IT" sz="2400" dirty="0">
                <a:latin typeface="Verdana"/>
                <a:cs typeface="Verdana"/>
              </a:rPr>
              <a:t> </a:t>
            </a:r>
            <a:r>
              <a:rPr lang="it-IT" sz="2400" dirty="0" smtClean="0">
                <a:latin typeface="Verdana"/>
                <a:cs typeface="Verdana"/>
              </a:rPr>
              <a:t>law </a:t>
            </a:r>
            <a:r>
              <a:rPr lang="it-IT" sz="2400" dirty="0">
                <a:latin typeface="Verdana"/>
                <a:cs typeface="Verdana"/>
              </a:rPr>
              <a:t>and </a:t>
            </a:r>
            <a:r>
              <a:rPr lang="it-IT" sz="2400" dirty="0" err="1">
                <a:latin typeface="Verdana"/>
                <a:cs typeface="Verdana"/>
              </a:rPr>
              <a:t>biology</a:t>
            </a:r>
            <a:r>
              <a:rPr lang="it-IT" sz="2400" dirty="0">
                <a:latin typeface="Verdana"/>
                <a:cs typeface="Verdana"/>
              </a:rPr>
              <a:t>.</a:t>
            </a:r>
            <a:endParaRPr lang="it-IT" sz="2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615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41181" y="3244334"/>
            <a:ext cx="3135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Verdana"/>
                <a:cs typeface="Verdana"/>
              </a:rPr>
              <a:t>http://</a:t>
            </a:r>
            <a:r>
              <a:rPr lang="it-IT" dirty="0" err="1">
                <a:latin typeface="Verdana"/>
                <a:cs typeface="Verdana"/>
              </a:rPr>
              <a:t>www.lawneuro.org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817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142999" y="2859265"/>
            <a:ext cx="69708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it-IT" dirty="0" err="1">
                <a:latin typeface="Verdana"/>
                <a:cs typeface="Verdana"/>
              </a:rPr>
              <a:t>morality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i="1" dirty="0" err="1">
                <a:latin typeface="Verdana"/>
                <a:cs typeface="Verdana"/>
              </a:rPr>
              <a:t>as</a:t>
            </a:r>
            <a:r>
              <a:rPr lang="it-IT" i="1" dirty="0">
                <a:latin typeface="Verdana"/>
                <a:cs typeface="Verdana"/>
              </a:rPr>
              <a:t> the sets </a:t>
            </a:r>
            <a:r>
              <a:rPr lang="it-IT" i="1" dirty="0" smtClean="0">
                <a:latin typeface="Verdana"/>
                <a:cs typeface="Verdana"/>
              </a:rPr>
              <a:t>of </a:t>
            </a:r>
            <a:r>
              <a:rPr lang="it-IT" i="1" dirty="0" err="1" smtClean="0">
                <a:latin typeface="Verdana"/>
                <a:cs typeface="Verdana"/>
              </a:rPr>
              <a:t>customs</a:t>
            </a:r>
            <a:r>
              <a:rPr lang="it-IT" i="1" dirty="0" smtClean="0">
                <a:latin typeface="Verdana"/>
                <a:cs typeface="Verdana"/>
              </a:rPr>
              <a:t> </a:t>
            </a:r>
            <a:r>
              <a:rPr lang="it-IT" i="1" dirty="0">
                <a:latin typeface="Verdana"/>
                <a:cs typeface="Verdana"/>
              </a:rPr>
              <a:t>and </a:t>
            </a:r>
            <a:r>
              <a:rPr lang="it-IT" i="1" dirty="0" err="1">
                <a:latin typeface="Verdana"/>
                <a:cs typeface="Verdana"/>
              </a:rPr>
              <a:t>values</a:t>
            </a:r>
            <a:r>
              <a:rPr lang="it-IT" i="1" dirty="0">
                <a:latin typeface="Verdana"/>
                <a:cs typeface="Verdana"/>
              </a:rPr>
              <a:t> </a:t>
            </a:r>
            <a:r>
              <a:rPr lang="it-IT" i="1" dirty="0" err="1">
                <a:latin typeface="Verdana"/>
                <a:cs typeface="Verdana"/>
              </a:rPr>
              <a:t>that</a:t>
            </a:r>
            <a:r>
              <a:rPr lang="it-IT" i="1" dirty="0">
                <a:latin typeface="Verdana"/>
                <a:cs typeface="Verdana"/>
              </a:rPr>
              <a:t> are </a:t>
            </a:r>
            <a:r>
              <a:rPr lang="it-IT" i="1" dirty="0" err="1">
                <a:latin typeface="Verdana"/>
                <a:cs typeface="Verdana"/>
              </a:rPr>
              <a:t>embraced</a:t>
            </a:r>
            <a:r>
              <a:rPr lang="it-IT" i="1" dirty="0">
                <a:latin typeface="Verdana"/>
                <a:cs typeface="Verdana"/>
              </a:rPr>
              <a:t> by a cultural </a:t>
            </a:r>
            <a:r>
              <a:rPr lang="it-IT" i="1" dirty="0" err="1">
                <a:latin typeface="Verdana"/>
                <a:cs typeface="Verdana"/>
              </a:rPr>
              <a:t>group</a:t>
            </a:r>
            <a:r>
              <a:rPr lang="it-IT" i="1" dirty="0">
                <a:latin typeface="Verdana"/>
                <a:cs typeface="Verdana"/>
              </a:rPr>
              <a:t> </a:t>
            </a:r>
            <a:r>
              <a:rPr lang="it-IT" i="1" dirty="0" smtClean="0">
                <a:latin typeface="Verdana"/>
                <a:cs typeface="Verdana"/>
              </a:rPr>
              <a:t>to guide </a:t>
            </a:r>
            <a:r>
              <a:rPr lang="it-IT" i="1" dirty="0">
                <a:latin typeface="Verdana"/>
                <a:cs typeface="Verdana"/>
              </a:rPr>
              <a:t>social </a:t>
            </a:r>
            <a:r>
              <a:rPr lang="it-IT" i="1" dirty="0" err="1">
                <a:latin typeface="Verdana"/>
                <a:cs typeface="Verdana"/>
              </a:rPr>
              <a:t>conduct</a:t>
            </a:r>
            <a:endParaRPr lang="it-IT" i="1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355600"/>
            <a:ext cx="8923337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883707" y="2499430"/>
            <a:ext cx="741362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it-IT" b="1" dirty="0" err="1" smtClean="0">
                <a:latin typeface="Verdana"/>
                <a:cs typeface="Verdana"/>
              </a:rPr>
              <a:t>Traditional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view</a:t>
            </a:r>
            <a:r>
              <a:rPr lang="it-IT" b="1" dirty="0" smtClean="0">
                <a:latin typeface="Verdana"/>
                <a:cs typeface="Verdana"/>
              </a:rPr>
              <a:t> of </a:t>
            </a:r>
            <a:r>
              <a:rPr lang="it-IT" b="1" dirty="0" err="1" smtClean="0">
                <a:latin typeface="Verdana"/>
                <a:cs typeface="Verdana"/>
              </a:rPr>
              <a:t>rational</a:t>
            </a:r>
            <a:r>
              <a:rPr lang="it-IT" b="1" dirty="0" smtClean="0">
                <a:latin typeface="Verdana"/>
                <a:cs typeface="Verdana"/>
              </a:rPr>
              <a:t> vs. </a:t>
            </a:r>
            <a:r>
              <a:rPr lang="it-IT" b="1" dirty="0" err="1" smtClean="0">
                <a:latin typeface="Verdana"/>
                <a:cs typeface="Verdana"/>
              </a:rPr>
              <a:t>emotional</a:t>
            </a:r>
            <a:r>
              <a:rPr lang="it-IT" b="1" dirty="0" smtClean="0">
                <a:latin typeface="Verdana"/>
                <a:cs typeface="Verdana"/>
              </a:rPr>
              <a:t> </a:t>
            </a:r>
            <a:r>
              <a:rPr lang="it-IT" b="1" dirty="0" err="1" smtClean="0">
                <a:latin typeface="Verdana"/>
                <a:cs typeface="Verdana"/>
              </a:rPr>
              <a:t>responses</a:t>
            </a:r>
            <a:endParaRPr lang="it-IT" b="1" dirty="0" smtClean="0">
              <a:latin typeface="Verdana"/>
              <a:cs typeface="Verdana"/>
            </a:endParaRPr>
          </a:p>
          <a:p>
            <a:pPr defTabSz="914400"/>
            <a:endParaRPr lang="it-IT" dirty="0" smtClean="0">
              <a:latin typeface="Verdana"/>
              <a:cs typeface="Verdana"/>
            </a:endParaRPr>
          </a:p>
          <a:p>
            <a:pPr defTabSz="914400"/>
            <a:r>
              <a:rPr lang="it-IT" dirty="0" err="1">
                <a:latin typeface="Verdana"/>
                <a:cs typeface="Verdana"/>
              </a:rPr>
              <a:t>D</a:t>
            </a:r>
            <a:r>
              <a:rPr lang="it-IT" dirty="0" err="1" smtClean="0">
                <a:latin typeface="Verdana"/>
                <a:cs typeface="Verdana"/>
              </a:rPr>
              <a:t>ifficult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>
                <a:latin typeface="Verdana"/>
                <a:cs typeface="Verdana"/>
              </a:rPr>
              <a:t>moral </a:t>
            </a:r>
            <a:r>
              <a:rPr lang="it-IT" dirty="0" err="1">
                <a:latin typeface="Verdana"/>
                <a:cs typeface="Verdana"/>
              </a:rPr>
              <a:t>decisions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associated</a:t>
            </a:r>
            <a:r>
              <a:rPr lang="it-IT" dirty="0">
                <a:latin typeface="Verdana"/>
                <a:cs typeface="Verdana"/>
              </a:rPr>
              <a:t> with </a:t>
            </a:r>
            <a:r>
              <a:rPr lang="it-IT" dirty="0" err="1" smtClean="0">
                <a:latin typeface="Verdana"/>
                <a:cs typeface="Verdana"/>
              </a:rPr>
              <a:t>response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 smtClean="0">
                <a:latin typeface="Verdana"/>
                <a:cs typeface="Verdana"/>
              </a:rPr>
              <a:t>conflict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leading</a:t>
            </a:r>
            <a:r>
              <a:rPr lang="it-IT" dirty="0">
                <a:latin typeface="Verdana"/>
                <a:cs typeface="Verdana"/>
              </a:rPr>
              <a:t> to a </a:t>
            </a:r>
            <a:r>
              <a:rPr lang="it-IT" dirty="0" err="1">
                <a:latin typeface="Verdana"/>
                <a:cs typeface="Verdana"/>
              </a:rPr>
              <a:t>competition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between</a:t>
            </a:r>
            <a:r>
              <a:rPr lang="it-IT" dirty="0">
                <a:latin typeface="Verdana"/>
                <a:cs typeface="Verdana"/>
              </a:rPr>
              <a:t> “</a:t>
            </a:r>
            <a:r>
              <a:rPr lang="it-IT" dirty="0" err="1">
                <a:latin typeface="Verdana"/>
                <a:cs typeface="Verdana"/>
              </a:rPr>
              <a:t>emotional</a:t>
            </a:r>
            <a:r>
              <a:rPr lang="it-IT" dirty="0">
                <a:latin typeface="Verdana"/>
                <a:cs typeface="Verdana"/>
              </a:rPr>
              <a:t>” (</a:t>
            </a:r>
            <a:r>
              <a:rPr lang="it-IT" dirty="0" err="1">
                <a:latin typeface="Verdana"/>
                <a:cs typeface="Verdana"/>
              </a:rPr>
              <a:t>limbic</a:t>
            </a:r>
            <a:r>
              <a:rPr lang="it-IT" dirty="0">
                <a:latin typeface="Verdana"/>
                <a:cs typeface="Verdana"/>
              </a:rPr>
              <a:t>) and “cognitive” brain </a:t>
            </a:r>
            <a:r>
              <a:rPr lang="it-IT" dirty="0" err="1">
                <a:latin typeface="Verdana"/>
                <a:cs typeface="Verdana"/>
              </a:rPr>
              <a:t>regions</a:t>
            </a:r>
            <a:r>
              <a:rPr lang="it-IT" dirty="0">
                <a:latin typeface="Verdana"/>
                <a:cs typeface="Verdana"/>
              </a:rPr>
              <a:t> (</a:t>
            </a:r>
            <a:r>
              <a:rPr lang="it-IT" dirty="0" err="1">
                <a:latin typeface="Verdana"/>
                <a:cs typeface="Verdana"/>
              </a:rPr>
              <a:t>isocortical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especially</a:t>
            </a:r>
            <a:r>
              <a:rPr lang="it-IT" dirty="0">
                <a:latin typeface="Verdana"/>
                <a:cs typeface="Verdana"/>
              </a:rPr>
              <a:t> the</a:t>
            </a:r>
          </a:p>
          <a:p>
            <a:pPr defTabSz="914400"/>
            <a:r>
              <a:rPr lang="it-IT" dirty="0" err="1">
                <a:latin typeface="Verdana"/>
                <a:cs typeface="Verdana"/>
              </a:rPr>
              <a:t>prefrontal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cortex</a:t>
            </a:r>
            <a:r>
              <a:rPr lang="it-IT" dirty="0">
                <a:latin typeface="Verdana"/>
                <a:cs typeface="Verdana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1594</Words>
  <Application>Microsoft Macintosh PowerPoint</Application>
  <PresentationFormat>Presentazione su schermo (4:3)</PresentationFormat>
  <Paragraphs>121</Paragraphs>
  <Slides>67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68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MASSIMILIANO OLIVERI</dc:creator>
  <cp:lastModifiedBy>MASSIMILIANO OLIVERI</cp:lastModifiedBy>
  <cp:revision>149</cp:revision>
  <dcterms:created xsi:type="dcterms:W3CDTF">2016-05-03T16:22:42Z</dcterms:created>
  <dcterms:modified xsi:type="dcterms:W3CDTF">2016-10-04T10:11:15Z</dcterms:modified>
</cp:coreProperties>
</file>