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60" r:id="rId5"/>
    <p:sldId id="291" r:id="rId6"/>
    <p:sldId id="292" r:id="rId7"/>
    <p:sldId id="290" r:id="rId8"/>
    <p:sldId id="259" r:id="rId9"/>
    <p:sldId id="262" r:id="rId10"/>
    <p:sldId id="263" r:id="rId11"/>
    <p:sldId id="265" r:id="rId12"/>
    <p:sldId id="266" r:id="rId13"/>
    <p:sldId id="258" r:id="rId14"/>
    <p:sldId id="305" r:id="rId15"/>
    <p:sldId id="286" r:id="rId16"/>
    <p:sldId id="298" r:id="rId17"/>
    <p:sldId id="306" r:id="rId18"/>
    <p:sldId id="287" r:id="rId19"/>
    <p:sldId id="289" r:id="rId20"/>
    <p:sldId id="288" r:id="rId21"/>
    <p:sldId id="299" r:id="rId22"/>
    <p:sldId id="300" r:id="rId23"/>
    <p:sldId id="267" r:id="rId24"/>
    <p:sldId id="268" r:id="rId25"/>
    <p:sldId id="269" r:id="rId26"/>
    <p:sldId id="270" r:id="rId27"/>
    <p:sldId id="293" r:id="rId28"/>
    <p:sldId id="294" r:id="rId29"/>
    <p:sldId id="295" r:id="rId30"/>
    <p:sldId id="296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9" r:id="rId39"/>
    <p:sldId id="297" r:id="rId40"/>
    <p:sldId id="281" r:id="rId41"/>
    <p:sldId id="282" r:id="rId42"/>
    <p:sldId id="301" r:id="rId43"/>
    <p:sldId id="304" r:id="rId44"/>
    <p:sldId id="303" r:id="rId45"/>
    <p:sldId id="302" r:id="rId46"/>
    <p:sldId id="278" r:id="rId4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9809" autoAdjust="0"/>
    <p:restoredTop sz="94660"/>
  </p:normalViewPr>
  <p:slideViewPr>
    <p:cSldViewPr snapToObjects="1">
      <p:cViewPr varScale="1">
        <p:scale>
          <a:sx n="82" d="100"/>
          <a:sy n="82" d="100"/>
        </p:scale>
        <p:origin x="-9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4AE6-E12B-194F-A879-0C32413D49FD}" type="datetimeFigureOut">
              <a:rPr lang="it-IT" smtClean="0"/>
              <a:pPr/>
              <a:t>31-10-2016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B9-F78E-BF44-B529-5846733895E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4AE6-E12B-194F-A879-0C32413D49FD}" type="datetimeFigureOut">
              <a:rPr lang="it-IT" smtClean="0"/>
              <a:pPr/>
              <a:t>31-10-2016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B9-F78E-BF44-B529-5846733895E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4AE6-E12B-194F-A879-0C32413D49FD}" type="datetimeFigureOut">
              <a:rPr lang="it-IT" smtClean="0"/>
              <a:pPr/>
              <a:t>31-10-2016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B9-F78E-BF44-B529-5846733895E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4AE6-E12B-194F-A879-0C32413D49FD}" type="datetimeFigureOut">
              <a:rPr lang="it-IT" smtClean="0"/>
              <a:pPr/>
              <a:t>31-10-2016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B9-F78E-BF44-B529-5846733895E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4AE6-E12B-194F-A879-0C32413D49FD}" type="datetimeFigureOut">
              <a:rPr lang="it-IT" smtClean="0"/>
              <a:pPr/>
              <a:t>31-10-2016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B9-F78E-BF44-B529-5846733895E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4AE6-E12B-194F-A879-0C32413D49FD}" type="datetimeFigureOut">
              <a:rPr lang="it-IT" smtClean="0"/>
              <a:pPr/>
              <a:t>31-10-2016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B9-F78E-BF44-B529-5846733895E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4AE6-E12B-194F-A879-0C32413D49FD}" type="datetimeFigureOut">
              <a:rPr lang="it-IT" smtClean="0"/>
              <a:pPr/>
              <a:t>31-10-2016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B9-F78E-BF44-B529-5846733895E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4AE6-E12B-194F-A879-0C32413D49FD}" type="datetimeFigureOut">
              <a:rPr lang="it-IT" smtClean="0"/>
              <a:pPr/>
              <a:t>31-10-2016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B9-F78E-BF44-B529-5846733895E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4AE6-E12B-194F-A879-0C32413D49FD}" type="datetimeFigureOut">
              <a:rPr lang="it-IT" smtClean="0"/>
              <a:pPr/>
              <a:t>31-10-2016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B9-F78E-BF44-B529-5846733895E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4AE6-E12B-194F-A879-0C32413D49FD}" type="datetimeFigureOut">
              <a:rPr lang="it-IT" smtClean="0"/>
              <a:pPr/>
              <a:t>31-10-2016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B9-F78E-BF44-B529-5846733895E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4AE6-E12B-194F-A879-0C32413D49FD}" type="datetimeFigureOut">
              <a:rPr lang="it-IT" smtClean="0"/>
              <a:pPr/>
              <a:t>31-10-2016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B9-F78E-BF44-B529-5846733895E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94AE6-E12B-194F-A879-0C32413D49FD}" type="datetimeFigureOut">
              <a:rPr lang="it-IT" smtClean="0"/>
              <a:pPr/>
              <a:t>31-10-2016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66EB9-F78E-BF44-B529-5846733895E4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Ribeiro%20AG%5BAuthor%5D&amp;cauthor=true&amp;cauthor_uid=25410170" TargetMode="External"/><Relationship Id="rId4" Type="http://schemas.openxmlformats.org/officeDocument/2006/relationships/hyperlink" Target="https://www.ncbi.nlm.nih.gov/pubmed/?term=Rodrigues%20RA%5BAuthor%5D&amp;cauthor=true&amp;cauthor_uid=25410170" TargetMode="External"/><Relationship Id="rId5" Type="http://schemas.openxmlformats.org/officeDocument/2006/relationships/hyperlink" Target="https://www.ncbi.nlm.nih.gov/pubmed/?term=Guerreiro%20AM%5BAuthor%5D&amp;cauthor=true&amp;cauthor_uid=25410170" TargetMode="External"/><Relationship Id="rId6" Type="http://schemas.openxmlformats.org/officeDocument/2006/relationships/hyperlink" Target="https://www.ncbi.nlm.nih.gov/pubmed/?term=Regatieri%20CV%5BAuthor%5D&amp;cauthor=true&amp;cauthor_uid=2541017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cbi.nlm.nih.gov/pubmed/25410170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marteducationpuglia.it/smart-health-2-0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it-IT" dirty="0" smtClean="0">
                <a:solidFill>
                  <a:srgbClr val="0000FF"/>
                </a:solidFill>
                <a:latin typeface="Cochin"/>
                <a:cs typeface="Cochin"/>
              </a:rPr>
              <a:t>La </a:t>
            </a:r>
            <a:r>
              <a:rPr lang="it-IT" dirty="0" err="1" smtClean="0">
                <a:solidFill>
                  <a:srgbClr val="0000FF"/>
                </a:solidFill>
                <a:latin typeface="Cochin"/>
                <a:cs typeface="Cochin"/>
              </a:rPr>
              <a:t>Teleoftlamologia</a:t>
            </a:r>
            <a:r>
              <a:rPr lang="it-IT" dirty="0" smtClean="0">
                <a:solidFill>
                  <a:srgbClr val="0000FF"/>
                </a:solidFill>
                <a:latin typeface="Cochin"/>
                <a:cs typeface="Cochin"/>
              </a:rPr>
              <a:t> può essere il futuro?</a:t>
            </a:r>
            <a:endParaRPr lang="it-IT" dirty="0">
              <a:solidFill>
                <a:srgbClr val="0000FF"/>
              </a:solidFill>
              <a:latin typeface="Cochin"/>
              <a:cs typeface="Cochin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4670425"/>
            <a:ext cx="6400800" cy="1958975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>
                <a:latin typeface="Cochin"/>
                <a:cs typeface="Cochin"/>
              </a:rPr>
              <a:t>Antonio Randazzo</a:t>
            </a:r>
          </a:p>
          <a:p>
            <a:r>
              <a:rPr lang="it-IT" dirty="0" smtClean="0">
                <a:latin typeface="Cochin"/>
                <a:cs typeface="Cochin"/>
              </a:rPr>
              <a:t>SIFI</a:t>
            </a:r>
          </a:p>
          <a:p>
            <a:endParaRPr lang="it-IT" dirty="0" smtClean="0">
              <a:latin typeface="Cochin"/>
              <a:cs typeface="Cochin"/>
            </a:endParaRPr>
          </a:p>
          <a:p>
            <a:r>
              <a:rPr lang="it-IT" dirty="0" err="1" smtClean="0">
                <a:solidFill>
                  <a:srgbClr val="0000FF"/>
                </a:solidFill>
                <a:latin typeface="Cochin"/>
                <a:cs typeface="Cochin"/>
              </a:rPr>
              <a:t>5</a:t>
            </a:r>
            <a:r>
              <a:rPr lang="it-IT" dirty="0" smtClean="0">
                <a:solidFill>
                  <a:srgbClr val="0000FF"/>
                </a:solidFill>
                <a:latin typeface="Cochin"/>
                <a:cs typeface="Cochin"/>
              </a:rPr>
              <a:t> Novembre 2016</a:t>
            </a:r>
            <a:endParaRPr lang="it-IT" dirty="0">
              <a:solidFill>
                <a:srgbClr val="0000FF"/>
              </a:solidFill>
              <a:latin typeface="Cochin"/>
              <a:cs typeface="Cochin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79625"/>
            <a:ext cx="7322127" cy="2397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85622"/>
            <a:ext cx="8915400" cy="5081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838200"/>
            <a:ext cx="8839201" cy="4902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5624719" cy="40328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685799"/>
            <a:ext cx="39624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295400" y="381000"/>
            <a:ext cx="6477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 smtClean="0">
                <a:latin typeface="Cochin"/>
                <a:cs typeface="Cochin"/>
              </a:rPr>
              <a:t>Teleoftalmologia</a:t>
            </a:r>
            <a:endParaRPr lang="it-IT" sz="3200" dirty="0" smtClean="0">
              <a:latin typeface="Cochin"/>
              <a:cs typeface="Cochin"/>
            </a:endParaRPr>
          </a:p>
        </p:txBody>
      </p:sp>
      <p:pic>
        <p:nvPicPr>
          <p:cNvPr id="3" name="Immagine 2" descr="diagnosi_occhi_smart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03" y="1295400"/>
            <a:ext cx="7123197" cy="5205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8600"/>
            <a:ext cx="7010400" cy="6442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rcRect t="6985"/>
          <a:stretch>
            <a:fillRect/>
          </a:stretch>
        </p:blipFill>
        <p:spPr>
          <a:xfrm>
            <a:off x="4762500" y="268194"/>
            <a:ext cx="4000500" cy="66152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rcRect t="6985"/>
          <a:stretch>
            <a:fillRect/>
          </a:stretch>
        </p:blipFill>
        <p:spPr>
          <a:xfrm>
            <a:off x="457200" y="279400"/>
            <a:ext cx="3886200" cy="642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438400"/>
            <a:ext cx="8686800" cy="2843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63500"/>
            <a:ext cx="6731000" cy="673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25400"/>
            <a:ext cx="3886200" cy="6908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-25400"/>
            <a:ext cx="3886200" cy="690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rcRect l="20400" r="16000"/>
          <a:stretch>
            <a:fillRect/>
          </a:stretch>
        </p:blipFill>
        <p:spPr>
          <a:xfrm>
            <a:off x="838200" y="0"/>
            <a:ext cx="4038600" cy="42291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590800"/>
            <a:ext cx="508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Cochin"/>
                <a:cs typeface="Cochin"/>
              </a:rPr>
              <a:t>Definizione: </a:t>
            </a:r>
            <a:br>
              <a:rPr lang="it-IT" dirty="0" smtClean="0">
                <a:latin typeface="Cochin"/>
                <a:cs typeface="Cochin"/>
              </a:rPr>
            </a:br>
            <a:r>
              <a:rPr lang="it-IT" dirty="0" smtClean="0">
                <a:latin typeface="Cochin"/>
                <a:cs typeface="Cochin"/>
              </a:rPr>
              <a:t>Esercitare la medicina a distanza con l’aiuto di tecnologia di trasmissione dati</a:t>
            </a:r>
            <a:endParaRPr lang="it-IT" dirty="0">
              <a:latin typeface="Cochin"/>
              <a:cs typeface="Cochin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2895600"/>
            <a:ext cx="4902200" cy="3676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4818972" cy="6096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762" y="1981200"/>
            <a:ext cx="4749038" cy="4749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dirty="0" smtClean="0"/>
              <a:t>SOFTWARE </a:t>
            </a:r>
            <a:r>
              <a:rPr lang="it-IT" dirty="0" err="1" smtClean="0"/>
              <a:t>DI</a:t>
            </a:r>
            <a:r>
              <a:rPr lang="it-IT" dirty="0" smtClean="0"/>
              <a:t> GESTIONE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8915400" cy="6686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064470"/>
            <a:ext cx="8229600" cy="406169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it-IT" dirty="0" smtClean="0"/>
              <a:t>Collaborazione tra il Dipartimento della </a:t>
            </a:r>
            <a:r>
              <a:rPr lang="it-IT" dirty="0" err="1" smtClean="0"/>
              <a:t>Guainia</a:t>
            </a:r>
            <a:r>
              <a:rPr lang="it-IT" dirty="0" smtClean="0"/>
              <a:t> e </a:t>
            </a:r>
            <a:r>
              <a:rPr lang="it-IT" dirty="0" err="1" smtClean="0"/>
              <a:t>Medelin</a:t>
            </a:r>
            <a:r>
              <a:rPr lang="it-IT" dirty="0" smtClean="0"/>
              <a:t> (Colombia)</a:t>
            </a:r>
          </a:p>
          <a:p>
            <a:pPr>
              <a:buNone/>
            </a:pPr>
            <a:r>
              <a:rPr lang="it-IT" dirty="0" smtClean="0"/>
              <a:t>un operatore sul posto dotato di: </a:t>
            </a:r>
          </a:p>
          <a:p>
            <a:r>
              <a:rPr lang="it-IT" dirty="0" smtClean="0"/>
              <a:t>PC con connessione satellitare</a:t>
            </a:r>
          </a:p>
          <a:p>
            <a:r>
              <a:rPr lang="it-IT" dirty="0" smtClean="0"/>
              <a:t>Lampada a fessura con telecamera </a:t>
            </a:r>
          </a:p>
          <a:p>
            <a:r>
              <a:rPr lang="it-IT" dirty="0" smtClean="0"/>
              <a:t>OCT </a:t>
            </a:r>
            <a:r>
              <a:rPr lang="it-IT" dirty="0" err="1" smtClean="0"/>
              <a:t>spectral</a:t>
            </a:r>
            <a:r>
              <a:rPr lang="it-IT" dirty="0" smtClean="0"/>
              <a:t> domain</a:t>
            </a:r>
          </a:p>
          <a:p>
            <a:r>
              <a:rPr lang="it-IT" dirty="0" smtClean="0"/>
              <a:t>Programma di archiviazione dati</a:t>
            </a:r>
          </a:p>
          <a:p>
            <a:r>
              <a:rPr lang="it-IT" dirty="0" smtClean="0"/>
              <a:t>Campo visivo </a:t>
            </a:r>
          </a:p>
          <a:p>
            <a:r>
              <a:rPr lang="it-IT" dirty="0" smtClean="0"/>
              <a:t>Tonometro a soffio</a:t>
            </a:r>
          </a:p>
          <a:p>
            <a:pPr>
              <a:buNone/>
            </a:pPr>
            <a:r>
              <a:rPr lang="it-IT" dirty="0" smtClean="0"/>
              <a:t>Equipe di medici a distanza specialisti in diversi campi presso l’ospedale di </a:t>
            </a:r>
            <a:r>
              <a:rPr lang="it-IT" dirty="0" err="1" smtClean="0"/>
              <a:t>Medelin</a:t>
            </a:r>
            <a:r>
              <a:rPr lang="it-IT" dirty="0" smtClean="0"/>
              <a:t> </a:t>
            </a:r>
          </a:p>
          <a:p>
            <a:pPr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2064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206447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" y="2057400"/>
            <a:ext cx="9143999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dirty="0" smtClean="0">
                <a:latin typeface="Cochin"/>
                <a:cs typeface="Cochin"/>
              </a:rPr>
              <a:t>5670 consulenze elaborate da oculisti specialisti a </a:t>
            </a:r>
            <a:r>
              <a:rPr lang="it-IT" dirty="0" err="1" smtClean="0">
                <a:latin typeface="Cochin"/>
                <a:cs typeface="Cochin"/>
              </a:rPr>
              <a:t>Medelin</a:t>
            </a:r>
            <a:endParaRPr lang="it-IT" dirty="0" smtClean="0">
              <a:latin typeface="Cochin"/>
              <a:cs typeface="Cochin"/>
            </a:endParaRPr>
          </a:p>
          <a:p>
            <a:pPr>
              <a:buNone/>
            </a:pPr>
            <a:r>
              <a:rPr lang="it-IT" dirty="0" smtClean="0">
                <a:latin typeface="Cochin"/>
                <a:cs typeface="Cochin"/>
              </a:rPr>
              <a:t>1990 patologie </a:t>
            </a:r>
            <a:r>
              <a:rPr lang="it-IT" dirty="0" err="1" smtClean="0">
                <a:latin typeface="Cochin"/>
                <a:cs typeface="Cochin"/>
              </a:rPr>
              <a:t>ocluari</a:t>
            </a:r>
            <a:r>
              <a:rPr lang="it-IT" dirty="0" smtClean="0">
                <a:latin typeface="Cochin"/>
                <a:cs typeface="Cochin"/>
              </a:rPr>
              <a:t> diagnosticate:</a:t>
            </a:r>
          </a:p>
          <a:p>
            <a:r>
              <a:rPr lang="it-IT" dirty="0" smtClean="0">
                <a:latin typeface="Cochin"/>
                <a:cs typeface="Cochin"/>
              </a:rPr>
              <a:t>110 glaucomi (400 a rischio) </a:t>
            </a:r>
          </a:p>
          <a:p>
            <a:r>
              <a:rPr lang="it-IT" dirty="0" smtClean="0">
                <a:latin typeface="Cochin"/>
                <a:cs typeface="Cochin"/>
              </a:rPr>
              <a:t>820 cataratte,  </a:t>
            </a:r>
          </a:p>
          <a:p>
            <a:r>
              <a:rPr lang="it-IT" dirty="0" smtClean="0">
                <a:latin typeface="Cochin"/>
                <a:cs typeface="Cochin"/>
              </a:rPr>
              <a:t>82 </a:t>
            </a:r>
            <a:r>
              <a:rPr lang="it-IT" dirty="0" err="1" smtClean="0">
                <a:latin typeface="Cochin"/>
                <a:cs typeface="Cochin"/>
              </a:rPr>
              <a:t>maculopatie</a:t>
            </a:r>
            <a:endParaRPr lang="it-IT" dirty="0" smtClean="0">
              <a:latin typeface="Cochin"/>
              <a:cs typeface="Cochin"/>
            </a:endParaRPr>
          </a:p>
          <a:p>
            <a:r>
              <a:rPr lang="it-IT" dirty="0" smtClean="0">
                <a:latin typeface="Cochin"/>
                <a:cs typeface="Cochin"/>
              </a:rPr>
              <a:t> 15 retinopatia </a:t>
            </a:r>
            <a:r>
              <a:rPr lang="it-IT" dirty="0" err="1" smtClean="0">
                <a:latin typeface="Cochin"/>
                <a:cs typeface="Cochin"/>
              </a:rPr>
              <a:t>diabetetica</a:t>
            </a:r>
            <a:r>
              <a:rPr lang="it-IT" dirty="0" smtClean="0">
                <a:latin typeface="Cochin"/>
                <a:cs typeface="Cochin"/>
              </a:rPr>
              <a:t> grave</a:t>
            </a:r>
          </a:p>
          <a:p>
            <a:r>
              <a:rPr lang="it-IT" dirty="0" smtClean="0">
                <a:latin typeface="Cochin"/>
                <a:cs typeface="Cochin"/>
              </a:rPr>
              <a:t> </a:t>
            </a:r>
            <a:r>
              <a:rPr lang="it-IT" dirty="0" err="1" smtClean="0">
                <a:latin typeface="Cochin"/>
                <a:cs typeface="Cochin"/>
              </a:rPr>
              <a:t>1</a:t>
            </a:r>
            <a:r>
              <a:rPr lang="it-IT" dirty="0" smtClean="0">
                <a:latin typeface="Cochin"/>
                <a:cs typeface="Cochin"/>
              </a:rPr>
              <a:t> cataratta congenita</a:t>
            </a:r>
          </a:p>
          <a:p>
            <a:endParaRPr lang="it-IT" b="1" dirty="0" smtClean="0"/>
          </a:p>
          <a:p>
            <a:endParaRPr lang="it-IT" b="1" dirty="0" smtClean="0"/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407483" y="457200"/>
            <a:ext cx="127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Risultati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7200"/>
            <a:ext cx="8690919" cy="578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7531100" cy="236802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900" y="0"/>
            <a:ext cx="7531100" cy="236802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4571082"/>
            <a:ext cx="7086600" cy="2228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6583362"/>
          </a:xfrm>
        </p:spPr>
        <p:txBody>
          <a:bodyPr>
            <a:normAutofit fontScale="40000" lnSpcReduction="20000"/>
          </a:bodyPr>
          <a:lstStyle/>
          <a:p>
            <a:r>
              <a:rPr lang="it-IT" dirty="0" smtClean="0">
                <a:hlinkClick r:id="rId2"/>
              </a:rPr>
              <a:t>Format: Abstract</a:t>
            </a:r>
            <a:endParaRPr lang="it-IT" dirty="0" smtClean="0"/>
          </a:p>
          <a:p>
            <a:r>
              <a:rPr lang="it-IT" b="1" dirty="0" smtClean="0">
                <a:hlinkClick r:id="rId2"/>
              </a:rPr>
              <a:t>Send to</a:t>
            </a:r>
            <a:endParaRPr lang="it-IT" b="1" dirty="0" smtClean="0"/>
          </a:p>
          <a:p>
            <a:r>
              <a:rPr lang="it-IT" dirty="0" smtClean="0">
                <a:hlinkClick r:id="rId2" tooltip="Arquivos brasileiros de oftalmologia."/>
              </a:rPr>
              <a:t>Arq Bras Oftalmol.</a:t>
            </a:r>
            <a:r>
              <a:rPr lang="it-IT" dirty="0" smtClean="0"/>
              <a:t> 2014 </a:t>
            </a:r>
            <a:r>
              <a:rPr lang="it-IT" dirty="0" err="1" smtClean="0"/>
              <a:t>Aug</a:t>
            </a:r>
            <a:r>
              <a:rPr lang="it-IT" dirty="0" smtClean="0"/>
              <a:t>;77(</a:t>
            </a:r>
            <a:r>
              <a:rPr lang="it-IT" dirty="0" err="1" smtClean="0"/>
              <a:t>4</a:t>
            </a:r>
            <a:r>
              <a:rPr lang="it-IT" dirty="0" smtClean="0"/>
              <a:t>):214-8.</a:t>
            </a:r>
          </a:p>
          <a:p>
            <a:r>
              <a:rPr lang="it-IT" sz="4500" b="1" dirty="0" smtClean="0"/>
              <a:t>A </a:t>
            </a:r>
            <a:r>
              <a:rPr lang="it-IT" sz="4500" b="1" dirty="0" err="1" smtClean="0"/>
              <a:t>teleophthalmology</a:t>
            </a:r>
            <a:r>
              <a:rPr lang="it-IT" sz="4500" b="1" dirty="0" smtClean="0"/>
              <a:t> system </a:t>
            </a:r>
            <a:r>
              <a:rPr lang="it-IT" sz="4500" b="1" dirty="0" err="1" smtClean="0"/>
              <a:t>for</a:t>
            </a:r>
            <a:r>
              <a:rPr lang="it-IT" sz="4500" b="1" dirty="0" smtClean="0"/>
              <a:t> the </a:t>
            </a:r>
            <a:r>
              <a:rPr lang="it-IT" sz="4500" b="1" dirty="0" err="1" smtClean="0"/>
              <a:t>diagnosis</a:t>
            </a:r>
            <a:r>
              <a:rPr lang="it-IT" sz="4500" b="1" dirty="0" smtClean="0"/>
              <a:t> </a:t>
            </a:r>
            <a:r>
              <a:rPr lang="it-IT" sz="4500" b="1" dirty="0" err="1" smtClean="0"/>
              <a:t>of</a:t>
            </a:r>
            <a:r>
              <a:rPr lang="it-IT" sz="4500" b="1" dirty="0" smtClean="0"/>
              <a:t> </a:t>
            </a:r>
            <a:r>
              <a:rPr lang="it-IT" sz="4500" b="1" dirty="0" err="1" smtClean="0"/>
              <a:t>ocular</a:t>
            </a:r>
            <a:r>
              <a:rPr lang="it-IT" sz="4500" b="1" dirty="0" smtClean="0"/>
              <a:t> </a:t>
            </a:r>
            <a:r>
              <a:rPr lang="it-IT" sz="4500" b="1" dirty="0" err="1" smtClean="0"/>
              <a:t>urgency</a:t>
            </a:r>
            <a:r>
              <a:rPr lang="it-IT" sz="4500" b="1" dirty="0" smtClean="0"/>
              <a:t> in remote </a:t>
            </a:r>
            <a:r>
              <a:rPr lang="it-IT" sz="4500" b="1" dirty="0" err="1" smtClean="0"/>
              <a:t>areas</a:t>
            </a:r>
            <a:r>
              <a:rPr lang="it-IT" sz="4500" b="1" dirty="0" smtClean="0"/>
              <a:t> </a:t>
            </a:r>
            <a:r>
              <a:rPr lang="it-IT" sz="4500" b="1" dirty="0" err="1" smtClean="0"/>
              <a:t>of</a:t>
            </a:r>
            <a:r>
              <a:rPr lang="it-IT" sz="4500" b="1" dirty="0" smtClean="0"/>
              <a:t> </a:t>
            </a:r>
            <a:r>
              <a:rPr lang="it-IT" sz="4500" b="1" dirty="0" err="1" smtClean="0"/>
              <a:t>Brazil</a:t>
            </a:r>
            <a:r>
              <a:rPr lang="it-IT" sz="4500" b="1" dirty="0" smtClean="0"/>
              <a:t>.</a:t>
            </a:r>
          </a:p>
          <a:p>
            <a:r>
              <a:rPr lang="it-IT" dirty="0" smtClean="0">
                <a:hlinkClick r:id="rId3"/>
              </a:rPr>
              <a:t>Ribeiro AG</a:t>
            </a:r>
            <a:r>
              <a:rPr lang="it-IT" baseline="30000" dirty="0" smtClean="0"/>
              <a:t>1</a:t>
            </a:r>
            <a:r>
              <a:rPr lang="it-IT" dirty="0" smtClean="0"/>
              <a:t>, </a:t>
            </a:r>
            <a:r>
              <a:rPr lang="it-IT" dirty="0" smtClean="0">
                <a:hlinkClick r:id="rId4"/>
              </a:rPr>
              <a:t>Rodrigues RA</a:t>
            </a:r>
            <a:r>
              <a:rPr lang="it-IT" baseline="30000" dirty="0" smtClean="0"/>
              <a:t>2</a:t>
            </a:r>
            <a:r>
              <a:rPr lang="it-IT" dirty="0" smtClean="0"/>
              <a:t>, </a:t>
            </a:r>
            <a:r>
              <a:rPr lang="it-IT" dirty="0" smtClean="0">
                <a:hlinkClick r:id="rId5"/>
              </a:rPr>
              <a:t>Guerreiro AM</a:t>
            </a:r>
            <a:r>
              <a:rPr lang="it-IT" baseline="30000" dirty="0" smtClean="0"/>
              <a:t>1</a:t>
            </a:r>
            <a:r>
              <a:rPr lang="it-IT" dirty="0" smtClean="0"/>
              <a:t>, </a:t>
            </a:r>
            <a:r>
              <a:rPr lang="it-IT" dirty="0" smtClean="0">
                <a:hlinkClick r:id="rId6"/>
              </a:rPr>
              <a:t>Regatieri CV</a:t>
            </a:r>
            <a:r>
              <a:rPr lang="it-IT" baseline="30000" dirty="0" smtClean="0"/>
              <a:t>3</a:t>
            </a:r>
            <a:r>
              <a:rPr lang="it-IT" dirty="0" smtClean="0"/>
              <a:t>.</a:t>
            </a:r>
          </a:p>
          <a:p>
            <a:r>
              <a:rPr lang="it-IT" b="1" dirty="0" smtClean="0">
                <a:hlinkClick r:id="rId2" tooltip="Open/close author information list"/>
              </a:rPr>
              <a:t>Author information</a:t>
            </a:r>
            <a:endParaRPr lang="it-IT" b="1" dirty="0" smtClean="0"/>
          </a:p>
          <a:p>
            <a:r>
              <a:rPr lang="it-IT" b="1" dirty="0" err="1" smtClean="0"/>
              <a:t>Abstract</a:t>
            </a:r>
            <a:endParaRPr lang="it-IT" b="1" dirty="0" smtClean="0"/>
          </a:p>
          <a:p>
            <a:r>
              <a:rPr lang="it-IT" b="1" dirty="0" smtClean="0"/>
              <a:t>PURPOSES: </a:t>
            </a:r>
          </a:p>
          <a:p>
            <a:r>
              <a:rPr lang="it-IT" dirty="0" err="1" smtClean="0"/>
              <a:t>To</a:t>
            </a:r>
            <a:r>
              <a:rPr lang="it-IT" dirty="0" smtClean="0"/>
              <a:t> validate a </a:t>
            </a:r>
            <a:r>
              <a:rPr lang="it-IT" dirty="0" err="1" smtClean="0"/>
              <a:t>teleophthalmology</a:t>
            </a:r>
            <a:r>
              <a:rPr lang="it-IT" dirty="0" smtClean="0"/>
              <a:t> mobile system </a:t>
            </a:r>
            <a:r>
              <a:rPr lang="it-IT" dirty="0" err="1" smtClean="0"/>
              <a:t>aimed</a:t>
            </a:r>
            <a:r>
              <a:rPr lang="it-IT" dirty="0" smtClean="0"/>
              <a:t> at </a:t>
            </a:r>
            <a:r>
              <a:rPr lang="it-IT" dirty="0" err="1" smtClean="0"/>
              <a:t>improving</a:t>
            </a:r>
            <a:r>
              <a:rPr lang="it-IT" dirty="0" smtClean="0"/>
              <a:t> and </a:t>
            </a:r>
            <a:r>
              <a:rPr lang="it-IT" dirty="0" err="1" smtClean="0"/>
              <a:t>providing</a:t>
            </a:r>
            <a:r>
              <a:rPr lang="it-IT" dirty="0" smtClean="0"/>
              <a:t> </a:t>
            </a:r>
            <a:r>
              <a:rPr lang="it-IT" dirty="0" err="1" smtClean="0"/>
              <a:t>eye</a:t>
            </a:r>
            <a:r>
              <a:rPr lang="it-IT" dirty="0" smtClean="0"/>
              <a:t> </a:t>
            </a:r>
            <a:r>
              <a:rPr lang="it-IT" dirty="0" err="1" smtClean="0"/>
              <a:t>urgency</a:t>
            </a:r>
            <a:r>
              <a:rPr lang="it-IT" dirty="0" smtClean="0"/>
              <a:t> </a:t>
            </a:r>
            <a:r>
              <a:rPr lang="it-IT" dirty="0" err="1" smtClean="0"/>
              <a:t>screenings</a:t>
            </a:r>
            <a:r>
              <a:rPr lang="it-IT" dirty="0" smtClean="0"/>
              <a:t> in remote and </a:t>
            </a:r>
            <a:r>
              <a:rPr lang="it-IT" dirty="0" err="1" smtClean="0"/>
              <a:t>poor</a:t>
            </a:r>
            <a:r>
              <a:rPr lang="it-IT" dirty="0" smtClean="0"/>
              <a:t> area </a:t>
            </a:r>
            <a:r>
              <a:rPr lang="it-IT" dirty="0" err="1" smtClean="0"/>
              <a:t>settings</a:t>
            </a:r>
            <a:r>
              <a:rPr lang="it-IT" dirty="0" smtClean="0"/>
              <a:t> in </a:t>
            </a:r>
            <a:r>
              <a:rPr lang="it-IT" dirty="0" err="1" smtClean="0"/>
              <a:t>Brazil</a:t>
            </a:r>
            <a:r>
              <a:rPr lang="it-IT" dirty="0" smtClean="0"/>
              <a:t>. The system </a:t>
            </a:r>
            <a:r>
              <a:rPr lang="it-IT" dirty="0" err="1" smtClean="0"/>
              <a:t>enables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or more </a:t>
            </a:r>
            <a:r>
              <a:rPr lang="it-IT" dirty="0" err="1" smtClean="0"/>
              <a:t>ophthalmologists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remotely</a:t>
            </a:r>
            <a:r>
              <a:rPr lang="it-IT" dirty="0" smtClean="0"/>
              <a:t> </a:t>
            </a:r>
            <a:r>
              <a:rPr lang="it-IT" dirty="0" err="1" smtClean="0"/>
              <a:t>examine</a:t>
            </a:r>
            <a:r>
              <a:rPr lang="it-IT" dirty="0" smtClean="0"/>
              <a:t> a </a:t>
            </a:r>
            <a:r>
              <a:rPr lang="it-IT" dirty="0" err="1" smtClean="0"/>
              <a:t>patient</a:t>
            </a:r>
            <a:r>
              <a:rPr lang="it-IT" dirty="0" smtClean="0"/>
              <a:t>'</a:t>
            </a:r>
            <a:r>
              <a:rPr lang="it-IT" dirty="0" err="1" smtClean="0"/>
              <a:t>s</a:t>
            </a:r>
            <a:r>
              <a:rPr lang="it-IT" dirty="0" smtClean="0"/>
              <a:t> </a:t>
            </a:r>
            <a:r>
              <a:rPr lang="it-IT" dirty="0" err="1" smtClean="0"/>
              <a:t>condition</a:t>
            </a:r>
            <a:r>
              <a:rPr lang="it-IT" dirty="0" smtClean="0"/>
              <a:t> and </a:t>
            </a:r>
            <a:r>
              <a:rPr lang="it-IT" dirty="0" err="1" smtClean="0"/>
              <a:t>submit</a:t>
            </a:r>
            <a:r>
              <a:rPr lang="it-IT" dirty="0" smtClean="0"/>
              <a:t> a </a:t>
            </a:r>
            <a:r>
              <a:rPr lang="it-IT" dirty="0" err="1" smtClean="0"/>
              <a:t>decision</a:t>
            </a:r>
            <a:r>
              <a:rPr lang="it-IT" dirty="0" smtClean="0"/>
              <a:t> </a:t>
            </a:r>
            <a:r>
              <a:rPr lang="it-IT" dirty="0" err="1" smtClean="0"/>
              <a:t>describing</a:t>
            </a:r>
            <a:r>
              <a:rPr lang="it-IT" dirty="0" smtClean="0"/>
              <a:t> the </a:t>
            </a:r>
            <a:r>
              <a:rPr lang="it-IT" dirty="0" err="1" smtClean="0"/>
              <a:t>gravity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case. </a:t>
            </a: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necessary</a:t>
            </a:r>
            <a:r>
              <a:rPr lang="it-IT" dirty="0" smtClean="0"/>
              <a:t>, the </a:t>
            </a:r>
            <a:r>
              <a:rPr lang="it-IT" dirty="0" err="1" smtClean="0"/>
              <a:t>patient</a:t>
            </a:r>
            <a:r>
              <a:rPr lang="it-IT" dirty="0" smtClean="0"/>
              <a:t> can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forwarded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a hospital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further</a:t>
            </a:r>
            <a:r>
              <a:rPr lang="it-IT" dirty="0" smtClean="0"/>
              <a:t> </a:t>
            </a:r>
            <a:r>
              <a:rPr lang="it-IT" dirty="0" err="1" smtClean="0"/>
              <a:t>consultation</a:t>
            </a:r>
            <a:r>
              <a:rPr lang="it-IT" dirty="0" smtClean="0"/>
              <a:t>.</a:t>
            </a:r>
          </a:p>
          <a:p>
            <a:r>
              <a:rPr lang="it-IT" b="1" dirty="0" smtClean="0"/>
              <a:t>METHODS: </a:t>
            </a:r>
          </a:p>
          <a:p>
            <a:r>
              <a:rPr lang="it-IT" dirty="0" smtClean="0"/>
              <a:t>A </a:t>
            </a:r>
            <a:r>
              <a:rPr lang="it-IT" dirty="0" err="1" smtClean="0"/>
              <a:t>cellphone</a:t>
            </a:r>
            <a:r>
              <a:rPr lang="it-IT" dirty="0" smtClean="0"/>
              <a:t> (</a:t>
            </a:r>
            <a:r>
              <a:rPr lang="it-IT" dirty="0" err="1" smtClean="0"/>
              <a:t>Nexus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model</a:t>
            </a:r>
            <a:r>
              <a:rPr lang="it-IT" dirty="0" smtClean="0"/>
              <a:t>, </a:t>
            </a:r>
            <a:r>
              <a:rPr lang="it-IT" dirty="0" err="1" smtClean="0"/>
              <a:t>with</a:t>
            </a:r>
            <a:r>
              <a:rPr lang="it-IT" dirty="0" smtClean="0"/>
              <a:t> a </a:t>
            </a:r>
            <a:r>
              <a:rPr lang="it-IT" dirty="0" err="1" smtClean="0"/>
              <a:t>5</a:t>
            </a:r>
            <a:r>
              <a:rPr lang="it-IT" dirty="0" smtClean="0"/>
              <a:t> megapixel camera)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collect</a:t>
            </a:r>
            <a:r>
              <a:rPr lang="it-IT" dirty="0" smtClean="0"/>
              <a:t> data and </a:t>
            </a:r>
            <a:r>
              <a:rPr lang="it-IT" dirty="0" err="1" smtClean="0"/>
              <a:t>pictures</a:t>
            </a:r>
            <a:r>
              <a:rPr lang="it-IT" dirty="0" smtClean="0"/>
              <a:t> </a:t>
            </a:r>
            <a:r>
              <a:rPr lang="it-IT" dirty="0" err="1" smtClean="0"/>
              <a:t>from</a:t>
            </a:r>
            <a:r>
              <a:rPr lang="it-IT" dirty="0" smtClean="0"/>
              <a:t> 100 </a:t>
            </a:r>
            <a:r>
              <a:rPr lang="it-IT" dirty="0" err="1" smtClean="0"/>
              <a:t>randomly</a:t>
            </a:r>
            <a:r>
              <a:rPr lang="it-IT" dirty="0" smtClean="0"/>
              <a:t> </a:t>
            </a:r>
            <a:r>
              <a:rPr lang="it-IT" dirty="0" err="1" smtClean="0"/>
              <a:t>selected</a:t>
            </a:r>
            <a:r>
              <a:rPr lang="it-IT" dirty="0" smtClean="0"/>
              <a:t> </a:t>
            </a:r>
            <a:r>
              <a:rPr lang="it-IT" dirty="0" err="1" smtClean="0"/>
              <a:t>patients</a:t>
            </a:r>
            <a:r>
              <a:rPr lang="it-IT" dirty="0" smtClean="0"/>
              <a:t> at the </a:t>
            </a:r>
            <a:r>
              <a:rPr lang="it-IT" dirty="0" err="1" smtClean="0"/>
              <a:t>Ophthalmology</a:t>
            </a:r>
            <a:r>
              <a:rPr lang="it-IT" dirty="0" smtClean="0"/>
              <a:t> </a:t>
            </a:r>
            <a:r>
              <a:rPr lang="it-IT" dirty="0" err="1" smtClean="0"/>
              <a:t>Emergency</a:t>
            </a:r>
            <a:r>
              <a:rPr lang="it-IT" dirty="0" smtClean="0"/>
              <a:t> </a:t>
            </a:r>
            <a:r>
              <a:rPr lang="it-IT" dirty="0" err="1" smtClean="0"/>
              <a:t>Room</a:t>
            </a:r>
            <a:r>
              <a:rPr lang="it-IT" dirty="0" smtClean="0"/>
              <a:t> </a:t>
            </a:r>
            <a:r>
              <a:rPr lang="it-IT" dirty="0" err="1" smtClean="0"/>
              <a:t>located</a:t>
            </a:r>
            <a:r>
              <a:rPr lang="it-IT" dirty="0" smtClean="0"/>
              <a:t> at the </a:t>
            </a:r>
            <a:r>
              <a:rPr lang="it-IT" dirty="0" err="1" smtClean="0"/>
              <a:t>General</a:t>
            </a:r>
            <a:r>
              <a:rPr lang="it-IT" dirty="0" smtClean="0"/>
              <a:t> Hospital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Federal</a:t>
            </a:r>
            <a:r>
              <a:rPr lang="it-IT" dirty="0" smtClean="0"/>
              <a:t> </a:t>
            </a:r>
            <a:r>
              <a:rPr lang="it-IT" dirty="0" err="1" smtClean="0"/>
              <a:t>University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São</a:t>
            </a:r>
            <a:r>
              <a:rPr lang="it-IT" dirty="0" smtClean="0"/>
              <a:t> Paulo (UNIFESP). Data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then</a:t>
            </a:r>
            <a:r>
              <a:rPr lang="it-IT" dirty="0" smtClean="0"/>
              <a:t> sent </a:t>
            </a:r>
            <a:r>
              <a:rPr lang="it-IT" dirty="0" err="1" smtClean="0"/>
              <a:t>remotely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an</a:t>
            </a:r>
            <a:r>
              <a:rPr lang="it-IT" dirty="0" smtClean="0"/>
              <a:t> online </a:t>
            </a:r>
            <a:r>
              <a:rPr lang="it-IT" dirty="0" err="1" smtClean="0"/>
              <a:t>recording</a:t>
            </a:r>
            <a:r>
              <a:rPr lang="it-IT" dirty="0" smtClean="0"/>
              <a:t> system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reviewed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</a:t>
            </a:r>
            <a:r>
              <a:rPr lang="it-IT" dirty="0" err="1" smtClean="0"/>
              <a:t>an</a:t>
            </a:r>
            <a:r>
              <a:rPr lang="it-IT" dirty="0" smtClean="0"/>
              <a:t> </a:t>
            </a:r>
            <a:r>
              <a:rPr lang="it-IT" dirty="0" err="1" smtClean="0"/>
              <a:t>ophthalmologist</a:t>
            </a:r>
            <a:r>
              <a:rPr lang="it-IT" dirty="0" smtClean="0"/>
              <a:t> </a:t>
            </a:r>
            <a:r>
              <a:rPr lang="it-IT" dirty="0" err="1" smtClean="0"/>
              <a:t>who</a:t>
            </a:r>
            <a:r>
              <a:rPr lang="it-IT" dirty="0" smtClean="0"/>
              <a:t> </a:t>
            </a:r>
            <a:r>
              <a:rPr lang="it-IT" dirty="0" err="1" smtClean="0"/>
              <a:t>provided</a:t>
            </a:r>
            <a:r>
              <a:rPr lang="it-IT" dirty="0" smtClean="0"/>
              <a:t> feedback </a:t>
            </a:r>
            <a:r>
              <a:rPr lang="it-IT" dirty="0" err="1" smtClean="0"/>
              <a:t>regarding</a:t>
            </a:r>
            <a:r>
              <a:rPr lang="it-IT" dirty="0" smtClean="0"/>
              <a:t> the state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ocular</a:t>
            </a:r>
            <a:r>
              <a:rPr lang="it-IT" dirty="0" smtClean="0"/>
              <a:t> </a:t>
            </a:r>
            <a:r>
              <a:rPr lang="it-IT" dirty="0" err="1" smtClean="0"/>
              <a:t>urgency</a:t>
            </a:r>
            <a:r>
              <a:rPr lang="it-IT" dirty="0" smtClean="0"/>
              <a:t>. RESULTS </a:t>
            </a:r>
            <a:r>
              <a:rPr lang="it-IT" dirty="0" err="1" smtClean="0"/>
              <a:t>were</a:t>
            </a:r>
            <a:r>
              <a:rPr lang="it-IT" dirty="0" smtClean="0"/>
              <a:t> </a:t>
            </a:r>
            <a:r>
              <a:rPr lang="it-IT" dirty="0" err="1" smtClean="0"/>
              <a:t>then</a:t>
            </a:r>
            <a:r>
              <a:rPr lang="it-IT" dirty="0" smtClean="0"/>
              <a:t> </a:t>
            </a:r>
            <a:r>
              <a:rPr lang="it-IT" dirty="0" err="1" smtClean="0"/>
              <a:t>compared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the </a:t>
            </a:r>
            <a:r>
              <a:rPr lang="it-IT" dirty="0" err="1" smtClean="0"/>
              <a:t>gold</a:t>
            </a:r>
            <a:r>
              <a:rPr lang="it-IT" dirty="0" smtClean="0"/>
              <a:t> standard </a:t>
            </a:r>
            <a:r>
              <a:rPr lang="it-IT" dirty="0" err="1" smtClean="0"/>
              <a:t>diagnosis</a:t>
            </a:r>
            <a:r>
              <a:rPr lang="it-IT" dirty="0" smtClean="0"/>
              <a:t> </a:t>
            </a:r>
            <a:r>
              <a:rPr lang="it-IT" dirty="0" err="1" smtClean="0"/>
              <a:t>provided</a:t>
            </a:r>
            <a:r>
              <a:rPr lang="it-IT" dirty="0" smtClean="0"/>
              <a:t> at the hospital.</a:t>
            </a:r>
          </a:p>
          <a:p>
            <a:r>
              <a:rPr lang="it-IT" b="1" dirty="0" smtClean="0"/>
              <a:t>RESULTS: </a:t>
            </a:r>
          </a:p>
          <a:p>
            <a:r>
              <a:rPr lang="it-IT" dirty="0" smtClean="0"/>
              <a:t>The </a:t>
            </a:r>
            <a:r>
              <a:rPr lang="it-IT" dirty="0" err="1" smtClean="0"/>
              <a:t>diagnosis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urgency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given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ophthalmologists</a:t>
            </a:r>
            <a:r>
              <a:rPr lang="it-IT" dirty="0" smtClean="0"/>
              <a:t>: </a:t>
            </a:r>
            <a:r>
              <a:rPr lang="it-IT" dirty="0" err="1" smtClean="0"/>
              <a:t>one</a:t>
            </a:r>
            <a:r>
              <a:rPr lang="it-IT" dirty="0" smtClean="0"/>
              <a:t> in the hospital (</a:t>
            </a:r>
            <a:r>
              <a:rPr lang="it-IT" dirty="0" err="1" smtClean="0"/>
              <a:t>gold</a:t>
            </a:r>
            <a:r>
              <a:rPr lang="it-IT" dirty="0" smtClean="0"/>
              <a:t> standard) and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remotely</a:t>
            </a:r>
            <a:r>
              <a:rPr lang="it-IT" dirty="0" smtClean="0"/>
              <a:t>. </a:t>
            </a:r>
            <a:r>
              <a:rPr lang="it-IT" dirty="0" err="1" smtClean="0"/>
              <a:t>When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compared</a:t>
            </a:r>
            <a:r>
              <a:rPr lang="it-IT" dirty="0" smtClean="0"/>
              <a:t> </a:t>
            </a:r>
            <a:r>
              <a:rPr lang="it-IT" dirty="0" err="1" smtClean="0"/>
              <a:t>both</a:t>
            </a:r>
            <a:r>
              <a:rPr lang="it-IT" dirty="0" smtClean="0"/>
              <a:t> </a:t>
            </a:r>
            <a:r>
              <a:rPr lang="it-IT" dirty="0" err="1" smtClean="0"/>
              <a:t>diagnoses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obtained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81.94% </a:t>
            </a:r>
            <a:r>
              <a:rPr lang="it-IT" dirty="0" err="1" smtClean="0"/>
              <a:t>specificity</a:t>
            </a:r>
            <a:r>
              <a:rPr lang="it-IT" dirty="0" smtClean="0"/>
              <a:t>, 92.85% </a:t>
            </a:r>
            <a:r>
              <a:rPr lang="it-IT" dirty="0" err="1" smtClean="0"/>
              <a:t>sensitivity</a:t>
            </a:r>
            <a:r>
              <a:rPr lang="it-IT" dirty="0" smtClean="0"/>
              <a:t>, and 85% </a:t>
            </a:r>
            <a:r>
              <a:rPr lang="it-IT" dirty="0" err="1" smtClean="0"/>
              <a:t>accuracy</a:t>
            </a:r>
            <a:r>
              <a:rPr lang="it-IT" dirty="0" smtClean="0"/>
              <a:t>, </a:t>
            </a:r>
            <a:r>
              <a:rPr lang="it-IT" dirty="0" err="1" smtClean="0"/>
              <a:t>with</a:t>
            </a:r>
            <a:r>
              <a:rPr lang="it-IT" dirty="0" smtClean="0"/>
              <a:t> a negative </a:t>
            </a:r>
            <a:r>
              <a:rPr lang="it-IT" dirty="0" err="1" smtClean="0"/>
              <a:t>predictive</a:t>
            </a:r>
            <a:r>
              <a:rPr lang="it-IT" dirty="0" smtClean="0"/>
              <a:t> </a:t>
            </a:r>
            <a:r>
              <a:rPr lang="it-IT" dirty="0" err="1" smtClean="0"/>
              <a:t>value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96.72%. </a:t>
            </a:r>
            <a:r>
              <a:rPr lang="it-IT" dirty="0" err="1" smtClean="0"/>
              <a:t>This</a:t>
            </a:r>
            <a:r>
              <a:rPr lang="it-IT" dirty="0" smtClean="0"/>
              <a:t> work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included</a:t>
            </a:r>
            <a:r>
              <a:rPr lang="it-IT" dirty="0" smtClean="0"/>
              <a:t> a processing </a:t>
            </a:r>
            <a:r>
              <a:rPr lang="it-IT" dirty="0" err="1" smtClean="0"/>
              <a:t>time</a:t>
            </a:r>
            <a:r>
              <a:rPr lang="it-IT" dirty="0" smtClean="0"/>
              <a:t> </a:t>
            </a:r>
            <a:r>
              <a:rPr lang="it-IT" dirty="0" err="1" smtClean="0"/>
              <a:t>analysis</a:t>
            </a:r>
            <a:r>
              <a:rPr lang="it-IT" dirty="0" smtClean="0"/>
              <a:t>, </a:t>
            </a:r>
            <a:r>
              <a:rPr lang="it-IT" dirty="0" err="1" smtClean="0"/>
              <a:t>resulting</a:t>
            </a:r>
            <a:r>
              <a:rPr lang="it-IT" dirty="0" smtClean="0"/>
              <a:t> in </a:t>
            </a:r>
            <a:r>
              <a:rPr lang="it-IT" dirty="0" err="1" smtClean="0"/>
              <a:t>an</a:t>
            </a:r>
            <a:r>
              <a:rPr lang="it-IT" dirty="0" smtClean="0"/>
              <a:t> </a:t>
            </a:r>
            <a:r>
              <a:rPr lang="it-IT" dirty="0" err="1" smtClean="0"/>
              <a:t>average</a:t>
            </a:r>
            <a:r>
              <a:rPr lang="it-IT" dirty="0" smtClean="0"/>
              <a:t> </a:t>
            </a:r>
            <a:r>
              <a:rPr lang="it-IT" dirty="0" err="1" smtClean="0"/>
              <a:t>time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8.6 min per </a:t>
            </a:r>
            <a:r>
              <a:rPr lang="it-IT" dirty="0" err="1" smtClean="0"/>
              <a:t>patient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remote </a:t>
            </a:r>
            <a:r>
              <a:rPr lang="it-IT" dirty="0" err="1" smtClean="0"/>
              <a:t>consultations</a:t>
            </a:r>
            <a:r>
              <a:rPr lang="it-IT" dirty="0" smtClean="0"/>
              <a:t>.</a:t>
            </a:r>
          </a:p>
          <a:p>
            <a:r>
              <a:rPr lang="it-IT" b="1" dirty="0" smtClean="0"/>
              <a:t>CONCLUSIONS: </a:t>
            </a:r>
          </a:p>
          <a:p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first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 </a:t>
            </a:r>
            <a:r>
              <a:rPr lang="it-IT" dirty="0" err="1" smtClean="0"/>
              <a:t>only</a:t>
            </a:r>
            <a:r>
              <a:rPr lang="it-IT" dirty="0" smtClean="0"/>
              <a:t> a </a:t>
            </a:r>
            <a:r>
              <a:rPr lang="it-IT" dirty="0" err="1" smtClean="0"/>
              <a:t>cellphone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diagnosing</a:t>
            </a:r>
            <a:r>
              <a:rPr lang="it-IT" dirty="0" smtClean="0"/>
              <a:t> the </a:t>
            </a:r>
            <a:r>
              <a:rPr lang="it-IT" dirty="0" err="1" smtClean="0"/>
              <a:t>urgency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ocular</a:t>
            </a:r>
            <a:r>
              <a:rPr lang="it-IT" dirty="0" smtClean="0"/>
              <a:t> </a:t>
            </a:r>
            <a:r>
              <a:rPr lang="it-IT" dirty="0" err="1" smtClean="0"/>
              <a:t>cases</a:t>
            </a:r>
            <a:r>
              <a:rPr lang="it-IT" dirty="0" smtClean="0"/>
              <a:t>. </a:t>
            </a:r>
            <a:r>
              <a:rPr lang="it-IT" dirty="0" err="1" smtClean="0"/>
              <a:t>Based</a:t>
            </a:r>
            <a:r>
              <a:rPr lang="it-IT" dirty="0" smtClean="0"/>
              <a:t> on 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, the system can </a:t>
            </a:r>
            <a:r>
              <a:rPr lang="it-IT" dirty="0" err="1" smtClean="0"/>
              <a:t>provide</a:t>
            </a:r>
            <a:r>
              <a:rPr lang="it-IT" dirty="0" smtClean="0"/>
              <a:t> a </a:t>
            </a:r>
            <a:r>
              <a:rPr lang="it-IT" dirty="0" err="1" smtClean="0"/>
              <a:t>reliable</a:t>
            </a:r>
            <a:r>
              <a:rPr lang="it-IT" dirty="0" smtClean="0"/>
              <a:t> </a:t>
            </a:r>
            <a:r>
              <a:rPr lang="it-IT" dirty="0" err="1" smtClean="0"/>
              <a:t>distinction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</a:t>
            </a:r>
            <a:r>
              <a:rPr lang="it-IT" b="1" dirty="0" err="1" smtClean="0"/>
              <a:t>urgent</a:t>
            </a:r>
            <a:r>
              <a:rPr lang="it-IT" b="1" dirty="0" smtClean="0"/>
              <a:t> and </a:t>
            </a:r>
            <a:r>
              <a:rPr lang="it-IT" b="1" dirty="0" err="1" smtClean="0"/>
              <a:t>non-urgent</a:t>
            </a:r>
            <a:r>
              <a:rPr lang="it-IT" b="1" dirty="0" smtClean="0"/>
              <a:t> </a:t>
            </a:r>
            <a:r>
              <a:rPr lang="it-IT" b="1" dirty="0" err="1" smtClean="0"/>
              <a:t>situations</a:t>
            </a:r>
            <a:r>
              <a:rPr lang="it-IT" b="1" dirty="0" smtClean="0"/>
              <a:t> </a:t>
            </a:r>
            <a:r>
              <a:rPr lang="it-IT" dirty="0" smtClean="0"/>
              <a:t>and can </a:t>
            </a:r>
            <a:r>
              <a:rPr lang="it-IT" dirty="0" err="1" smtClean="0"/>
              <a:t>offer</a:t>
            </a:r>
            <a:r>
              <a:rPr lang="it-IT" dirty="0" smtClean="0"/>
              <a:t> a </a:t>
            </a:r>
            <a:r>
              <a:rPr lang="it-IT" dirty="0" err="1" smtClean="0"/>
              <a:t>viable</a:t>
            </a:r>
            <a:r>
              <a:rPr lang="it-IT" dirty="0" smtClean="0"/>
              <a:t> alternative </a:t>
            </a:r>
            <a:r>
              <a:rPr lang="it-IT" dirty="0" err="1" smtClean="0"/>
              <a:t>for</a:t>
            </a:r>
            <a:r>
              <a:rPr lang="it-IT" dirty="0" smtClean="0"/>
              <a:t> the </a:t>
            </a:r>
            <a:r>
              <a:rPr lang="it-IT" dirty="0" err="1" smtClean="0"/>
              <a:t>servicing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underprivileged</a:t>
            </a:r>
            <a:r>
              <a:rPr lang="it-IT" dirty="0" smtClean="0"/>
              <a:t> </a:t>
            </a:r>
            <a:r>
              <a:rPr lang="it-IT" dirty="0" err="1" smtClean="0"/>
              <a:t>areas</a:t>
            </a:r>
            <a:r>
              <a:rPr lang="it-IT" dirty="0" smtClean="0"/>
              <a:t>. In screening </a:t>
            </a:r>
            <a:r>
              <a:rPr lang="it-IT" dirty="0" err="1" smtClean="0"/>
              <a:t>techniques</a:t>
            </a:r>
            <a:r>
              <a:rPr lang="it-IT" dirty="0" smtClean="0"/>
              <a:t>, the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important</a:t>
            </a:r>
            <a:r>
              <a:rPr lang="it-IT" dirty="0" smtClean="0"/>
              <a:t> </a:t>
            </a:r>
            <a:r>
              <a:rPr lang="it-IT" dirty="0" err="1" smtClean="0"/>
              <a:t>outcome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identify</a:t>
            </a:r>
            <a:r>
              <a:rPr lang="it-IT" dirty="0" smtClean="0"/>
              <a:t> </a:t>
            </a:r>
            <a:r>
              <a:rPr lang="it-IT" dirty="0" err="1" smtClean="0"/>
              <a:t>urgent</a:t>
            </a:r>
            <a:r>
              <a:rPr lang="it-IT" dirty="0" smtClean="0"/>
              <a:t> </a:t>
            </a:r>
            <a:r>
              <a:rPr lang="it-IT" dirty="0" err="1" smtClean="0"/>
              <a:t>cases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a high </a:t>
            </a:r>
            <a:r>
              <a:rPr lang="it-IT" dirty="0" err="1" smtClean="0"/>
              <a:t>level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sensitivity</a:t>
            </a:r>
            <a:r>
              <a:rPr lang="it-IT" dirty="0" smtClean="0"/>
              <a:t> and </a:t>
            </a:r>
            <a:r>
              <a:rPr lang="it-IT" dirty="0" err="1" smtClean="0"/>
              <a:t>predictive</a:t>
            </a:r>
            <a:r>
              <a:rPr lang="it-IT" dirty="0" smtClean="0"/>
              <a:t> negative </a:t>
            </a:r>
            <a:r>
              <a:rPr lang="it-IT" dirty="0" err="1" smtClean="0"/>
              <a:t>value</a:t>
            </a:r>
            <a:r>
              <a:rPr lang="it-IT" dirty="0" smtClean="0"/>
              <a:t>. </a:t>
            </a:r>
            <a:r>
              <a:rPr lang="it-IT" dirty="0" err="1" smtClean="0"/>
              <a:t>Thus</a:t>
            </a:r>
            <a:r>
              <a:rPr lang="it-IT" dirty="0" smtClean="0"/>
              <a:t>, 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</a:t>
            </a:r>
            <a:r>
              <a:rPr lang="it-IT" dirty="0" err="1" smtClean="0"/>
              <a:t>demonstrate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tool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robust</a:t>
            </a:r>
            <a:r>
              <a:rPr lang="it-IT" dirty="0" smtClean="0"/>
              <a:t> and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suggest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a major </a:t>
            </a:r>
            <a:r>
              <a:rPr lang="it-IT" dirty="0" err="1" smtClean="0"/>
              <a:t>study</a:t>
            </a:r>
            <a:r>
              <a:rPr lang="it-IT" dirty="0" smtClean="0"/>
              <a:t> </a:t>
            </a:r>
            <a:r>
              <a:rPr lang="it-IT" dirty="0" err="1" smtClean="0"/>
              <a:t>aimed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verify</a:t>
            </a:r>
            <a:r>
              <a:rPr lang="it-IT" dirty="0" smtClean="0"/>
              <a:t> </a:t>
            </a:r>
            <a:r>
              <a:rPr lang="it-IT" dirty="0" err="1" smtClean="0"/>
              <a:t>its</a:t>
            </a:r>
            <a:r>
              <a:rPr lang="it-IT" dirty="0" smtClean="0"/>
              <a:t> </a:t>
            </a:r>
            <a:r>
              <a:rPr lang="it-IT" dirty="0" err="1" smtClean="0"/>
              <a:t>efficiency</a:t>
            </a:r>
            <a:r>
              <a:rPr lang="it-IT" dirty="0" smtClean="0"/>
              <a:t> in </a:t>
            </a:r>
            <a:r>
              <a:rPr lang="it-IT" dirty="0" err="1" smtClean="0"/>
              <a:t>resource-poor</a:t>
            </a:r>
            <a:r>
              <a:rPr lang="it-IT" dirty="0" smtClean="0"/>
              <a:t> </a:t>
            </a:r>
            <a:r>
              <a:rPr lang="it-IT" dirty="0" err="1" smtClean="0"/>
              <a:t>areas</a:t>
            </a:r>
            <a:r>
              <a:rPr lang="it-IT" dirty="0" smtClean="0"/>
              <a:t> </a:t>
            </a:r>
            <a:r>
              <a:rPr lang="it-IT" dirty="0" err="1" smtClean="0"/>
              <a:t>should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initiated</a:t>
            </a:r>
            <a:r>
              <a:rPr lang="it-IT" dirty="0" smtClean="0"/>
              <a:t>.</a:t>
            </a:r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914400" y="457200"/>
            <a:ext cx="70583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cap="small" baseline="30000" dirty="0" smtClean="0"/>
              <a:t>TELEURGENZE IN OFTALMOLOGIA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29455"/>
            <a:ext cx="6781800" cy="557614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14400" y="634424"/>
            <a:ext cx="70583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cap="small" baseline="30000" dirty="0" smtClean="0"/>
              <a:t>TELEURGENZE IN OFTALMOLOGIA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914400" y="634424"/>
            <a:ext cx="70583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cap="small" baseline="30000" dirty="0" smtClean="0"/>
              <a:t>TELEURGENZE IN OFTALMOLOGIA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328897"/>
            <a:ext cx="8763000" cy="2700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219200" y="76200"/>
            <a:ext cx="8229600" cy="1143000"/>
          </a:xfrm>
        </p:spPr>
        <p:txBody>
          <a:bodyPr/>
          <a:lstStyle/>
          <a:p>
            <a:r>
              <a:rPr lang="it-IT" dirty="0" smtClean="0">
                <a:latin typeface="Cochin"/>
                <a:cs typeface="Cochin"/>
              </a:rPr>
              <a:t>Qualche dato storico</a:t>
            </a:r>
            <a:endParaRPr lang="it-IT" dirty="0">
              <a:latin typeface="Cochin"/>
              <a:cs typeface="Cochin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2400" y="1722437"/>
            <a:ext cx="7086600" cy="5135563"/>
          </a:xfrm>
        </p:spPr>
        <p:txBody>
          <a:bodyPr>
            <a:normAutofit fontScale="85000" lnSpcReduction="20000"/>
          </a:bodyPr>
          <a:lstStyle/>
          <a:p>
            <a:r>
              <a:rPr lang="it-IT" dirty="0" smtClean="0">
                <a:latin typeface="Cochin"/>
                <a:cs typeface="Cochin"/>
              </a:rPr>
              <a:t>1920 prima frequenza radio dedicata al servizio medico rilasciata alle navi di New York.</a:t>
            </a:r>
          </a:p>
          <a:p>
            <a:endParaRPr lang="it-IT" dirty="0" smtClean="0">
              <a:latin typeface="Cochin"/>
              <a:cs typeface="Cochin"/>
            </a:endParaRPr>
          </a:p>
          <a:p>
            <a:r>
              <a:rPr lang="it-IT" dirty="0" smtClean="0">
                <a:latin typeface="Cochin"/>
                <a:cs typeface="Cochin"/>
              </a:rPr>
              <a:t>1994 Prima dimostrazione di </a:t>
            </a:r>
            <a:r>
              <a:rPr lang="it-IT" dirty="0" err="1" smtClean="0">
                <a:latin typeface="Cochin"/>
                <a:cs typeface="Cochin"/>
              </a:rPr>
              <a:t>teleradiologia</a:t>
            </a:r>
            <a:r>
              <a:rPr lang="it-IT" dirty="0" smtClean="0">
                <a:latin typeface="Cochin"/>
                <a:cs typeface="Cochin"/>
              </a:rPr>
              <a:t>: Scanner guidato per l'</a:t>
            </a:r>
            <a:r>
              <a:rPr lang="it-IT" dirty="0" err="1" smtClean="0">
                <a:latin typeface="Cochin"/>
                <a:cs typeface="Cochin"/>
              </a:rPr>
              <a:t>Hotel-Dieu</a:t>
            </a:r>
            <a:r>
              <a:rPr lang="it-IT" dirty="0" smtClean="0">
                <a:latin typeface="Cochin"/>
                <a:cs typeface="Cochin"/>
              </a:rPr>
              <a:t> de Montreal (Canada) su un paziente si trova nella apparecchiatura dell'ospedale </a:t>
            </a:r>
            <a:r>
              <a:rPr lang="it-IT" dirty="0" err="1" smtClean="0">
                <a:latin typeface="Cochin"/>
                <a:cs typeface="Cochin"/>
              </a:rPr>
              <a:t>Cochin</a:t>
            </a:r>
            <a:r>
              <a:rPr lang="it-IT" dirty="0" smtClean="0">
                <a:latin typeface="Cochin"/>
                <a:cs typeface="Cochin"/>
              </a:rPr>
              <a:t> di Parigi</a:t>
            </a:r>
          </a:p>
          <a:p>
            <a:endParaRPr lang="it-IT" dirty="0" smtClean="0">
              <a:latin typeface="Cochin"/>
              <a:cs typeface="Cochin"/>
            </a:endParaRPr>
          </a:p>
          <a:p>
            <a:r>
              <a:rPr lang="it-IT" dirty="0" smtClean="0">
                <a:latin typeface="Cochin"/>
                <a:cs typeface="Cochin"/>
              </a:rPr>
              <a:t>2001 prima operazione di </a:t>
            </a:r>
            <a:r>
              <a:rPr lang="it-IT" dirty="0" err="1" smtClean="0">
                <a:latin typeface="Cochin"/>
                <a:cs typeface="Cochin"/>
              </a:rPr>
              <a:t>telesurgery</a:t>
            </a:r>
            <a:r>
              <a:rPr lang="it-IT" dirty="0" smtClean="0">
                <a:latin typeface="Cochin"/>
                <a:cs typeface="Cochin"/>
              </a:rPr>
              <a:t> da New York (dove era il chirurgo) e Strasburgo (dove era il paziente).</a:t>
            </a:r>
            <a:endParaRPr lang="it-IT" dirty="0">
              <a:latin typeface="Cochin"/>
              <a:cs typeface="Cochin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52400"/>
            <a:ext cx="2057400" cy="20574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438400"/>
            <a:ext cx="1600200" cy="196913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rcRect l="29000" t="3950" r="32000" b="3414"/>
          <a:stretch>
            <a:fillRect/>
          </a:stretch>
        </p:blipFill>
        <p:spPr>
          <a:xfrm>
            <a:off x="7502068" y="4694237"/>
            <a:ext cx="1413332" cy="1858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914400" y="634424"/>
            <a:ext cx="70583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cap="small" baseline="30000" dirty="0" smtClean="0"/>
              <a:t>TELEURGENZE IN OFTALMOLOGIA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47" y="1219200"/>
            <a:ext cx="8093053" cy="535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it-IT" dirty="0" smtClean="0"/>
              <a:t>Progetto ROP e </a:t>
            </a:r>
            <a:r>
              <a:rPr lang="it-IT" dirty="0" err="1" smtClean="0"/>
              <a:t>RETCAm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17638"/>
            <a:ext cx="2489200" cy="4876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209800"/>
            <a:ext cx="4071471" cy="276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8400" y="-838200"/>
            <a:ext cx="11480800" cy="86106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57200" y="-60147"/>
            <a:ext cx="9550400" cy="6093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/>
              <a:t>Utilizzo della RET CAM in telemedicina</a:t>
            </a:r>
          </a:p>
          <a:p>
            <a:pPr algn="ctr"/>
            <a:endParaRPr lang="it-IT" sz="2400" dirty="0" smtClean="0"/>
          </a:p>
          <a:p>
            <a:r>
              <a:rPr lang="it-IT" dirty="0" smtClean="0"/>
              <a:t>International </a:t>
            </a:r>
            <a:r>
              <a:rPr lang="it-IT" dirty="0" err="1" smtClean="0"/>
              <a:t>photographic</a:t>
            </a:r>
            <a:r>
              <a:rPr lang="it-IT" dirty="0" smtClean="0"/>
              <a:t> screening </a:t>
            </a:r>
            <a:r>
              <a:rPr lang="it-IT" dirty="0" err="1" smtClean="0"/>
              <a:t>study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ROP (PHOTOROP)</a:t>
            </a:r>
            <a:r>
              <a:rPr lang="it-IT" dirty="0" err="1" smtClean="0"/>
              <a:t>presented</a:t>
            </a:r>
            <a:r>
              <a:rPr lang="it-IT" dirty="0" smtClean="0"/>
              <a:t> at ARVO 2004</a:t>
            </a:r>
          </a:p>
          <a:p>
            <a:r>
              <a:rPr lang="it-IT" dirty="0" smtClean="0"/>
              <a:t> </a:t>
            </a:r>
          </a:p>
          <a:p>
            <a:endParaRPr lang="it-IT" dirty="0" smtClean="0"/>
          </a:p>
          <a:p>
            <a:r>
              <a:rPr lang="it-IT" dirty="0" smtClean="0"/>
              <a:t>1-Early detection </a:t>
            </a:r>
            <a:r>
              <a:rPr lang="it-IT" dirty="0" err="1" smtClean="0"/>
              <a:t>of</a:t>
            </a:r>
            <a:r>
              <a:rPr lang="it-IT" dirty="0" smtClean="0"/>
              <a:t> ROP</a:t>
            </a:r>
          </a:p>
          <a:p>
            <a:r>
              <a:rPr lang="it-IT" dirty="0" smtClean="0"/>
              <a:t> </a:t>
            </a:r>
          </a:p>
          <a:p>
            <a:endParaRPr lang="it-IT" dirty="0" smtClean="0"/>
          </a:p>
          <a:p>
            <a:r>
              <a:rPr lang="it-IT" dirty="0" smtClean="0"/>
              <a:t>2-Provides immediate </a:t>
            </a:r>
            <a:r>
              <a:rPr lang="it-IT" dirty="0" err="1" smtClean="0"/>
              <a:t>diagnostic</a:t>
            </a:r>
            <a:r>
              <a:rPr lang="it-IT" dirty="0" smtClean="0"/>
              <a:t> and </a:t>
            </a:r>
            <a:r>
              <a:rPr lang="it-IT" dirty="0" err="1" smtClean="0"/>
              <a:t>medico-legal</a:t>
            </a:r>
            <a:r>
              <a:rPr lang="it-IT" dirty="0" smtClean="0"/>
              <a:t> </a:t>
            </a:r>
            <a:r>
              <a:rPr lang="it-IT" dirty="0" err="1" smtClean="0"/>
              <a:t>documentation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3-send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Networks</a:t>
            </a:r>
            <a:r>
              <a:rPr lang="it-IT" dirty="0" smtClean="0"/>
              <a:t> Worldwide</a:t>
            </a:r>
          </a:p>
          <a:p>
            <a:endParaRPr lang="it-IT" dirty="0" smtClean="0"/>
          </a:p>
          <a:p>
            <a:r>
              <a:rPr lang="it-IT" dirty="0" smtClean="0"/>
              <a:t> Stanford </a:t>
            </a:r>
            <a:r>
              <a:rPr lang="it-IT" dirty="0" err="1" smtClean="0"/>
              <a:t>University</a:t>
            </a:r>
            <a:r>
              <a:rPr lang="it-IT" dirty="0" smtClean="0"/>
              <a:t> </a:t>
            </a:r>
            <a:r>
              <a:rPr lang="it-IT" dirty="0" err="1" smtClean="0"/>
              <a:t>Medical</a:t>
            </a:r>
            <a:r>
              <a:rPr lang="it-IT" dirty="0" smtClean="0"/>
              <a:t> Center, California</a:t>
            </a:r>
          </a:p>
          <a:p>
            <a:r>
              <a:rPr lang="it-IT" dirty="0" err="1" smtClean="0"/>
              <a:t>•St</a:t>
            </a:r>
            <a:r>
              <a:rPr lang="it-IT" dirty="0" smtClean="0"/>
              <a:t> </a:t>
            </a:r>
            <a:r>
              <a:rPr lang="it-IT" dirty="0" err="1" smtClean="0"/>
              <a:t>Jude</a:t>
            </a:r>
            <a:r>
              <a:rPr lang="it-IT" dirty="0" smtClean="0"/>
              <a:t> </a:t>
            </a:r>
            <a:r>
              <a:rPr lang="it-IT" dirty="0" err="1" smtClean="0"/>
              <a:t>Children</a:t>
            </a:r>
            <a:r>
              <a:rPr lang="it-IT" dirty="0" smtClean="0"/>
              <a:t>’</a:t>
            </a:r>
            <a:r>
              <a:rPr lang="it-IT" dirty="0" err="1" smtClean="0"/>
              <a:t>s</a:t>
            </a:r>
            <a:r>
              <a:rPr lang="it-IT" dirty="0" smtClean="0"/>
              <a:t> Hospital, Tennessee</a:t>
            </a:r>
          </a:p>
          <a:p>
            <a:r>
              <a:rPr lang="it-IT" dirty="0" smtClean="0"/>
              <a:t> </a:t>
            </a:r>
            <a:r>
              <a:rPr lang="it-IT" dirty="0" err="1" smtClean="0"/>
              <a:t>University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Regensberg</a:t>
            </a:r>
            <a:r>
              <a:rPr lang="it-IT" dirty="0" smtClean="0"/>
              <a:t>, </a:t>
            </a:r>
            <a:r>
              <a:rPr lang="it-IT" dirty="0" err="1" smtClean="0"/>
              <a:t>Germany</a:t>
            </a:r>
            <a:endParaRPr lang="it-IT" dirty="0" smtClean="0"/>
          </a:p>
          <a:p>
            <a:r>
              <a:rPr lang="it-IT" dirty="0" err="1" smtClean="0"/>
              <a:t>•Puerto</a:t>
            </a:r>
            <a:r>
              <a:rPr lang="it-IT" dirty="0" smtClean="0"/>
              <a:t> Rico (</a:t>
            </a:r>
            <a:r>
              <a:rPr lang="it-IT" dirty="0" err="1" smtClean="0"/>
              <a:t>Several</a:t>
            </a:r>
            <a:r>
              <a:rPr lang="it-IT" dirty="0" smtClean="0"/>
              <a:t> </a:t>
            </a:r>
            <a:r>
              <a:rPr lang="it-IT" dirty="0" err="1" smtClean="0"/>
              <a:t>Pediatrix</a:t>
            </a:r>
            <a:r>
              <a:rPr lang="it-IT" dirty="0" smtClean="0"/>
              <a:t> </a:t>
            </a:r>
            <a:r>
              <a:rPr lang="it-IT" dirty="0" err="1" smtClean="0"/>
              <a:t>affiliated</a:t>
            </a:r>
            <a:r>
              <a:rPr lang="it-IT" dirty="0" smtClean="0"/>
              <a:t> </a:t>
            </a:r>
            <a:r>
              <a:rPr lang="it-IT" dirty="0" err="1" smtClean="0"/>
              <a:t>sites</a:t>
            </a:r>
            <a:r>
              <a:rPr lang="it-IT" dirty="0" smtClean="0"/>
              <a:t>), San Juan</a:t>
            </a:r>
          </a:p>
          <a:p>
            <a:r>
              <a:rPr lang="it-IT" dirty="0" err="1" smtClean="0"/>
              <a:t>•Tulane</a:t>
            </a:r>
            <a:r>
              <a:rPr lang="it-IT" dirty="0" smtClean="0"/>
              <a:t> </a:t>
            </a:r>
            <a:r>
              <a:rPr lang="it-IT" dirty="0" err="1" smtClean="0"/>
              <a:t>University</a:t>
            </a:r>
            <a:r>
              <a:rPr lang="it-IT" dirty="0" smtClean="0"/>
              <a:t> </a:t>
            </a:r>
            <a:r>
              <a:rPr lang="it-IT" dirty="0" err="1" smtClean="0"/>
              <a:t>Medical</a:t>
            </a:r>
            <a:r>
              <a:rPr lang="it-IT" dirty="0" smtClean="0"/>
              <a:t> Center, Louisiana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4-Comprehensive Management </a:t>
            </a:r>
            <a:r>
              <a:rPr lang="it-IT" dirty="0" err="1" smtClean="0"/>
              <a:t>of</a:t>
            </a:r>
            <a:r>
              <a:rPr lang="it-IT" dirty="0" smtClean="0"/>
              <a:t> ROP</a:t>
            </a:r>
          </a:p>
          <a:p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8400" y="-876300"/>
            <a:ext cx="11480800" cy="861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rcRect t="16740" r="37333"/>
          <a:stretch>
            <a:fillRect/>
          </a:stretch>
        </p:blipFill>
        <p:spPr>
          <a:xfrm>
            <a:off x="1371600" y="235298"/>
            <a:ext cx="6629400" cy="6483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it-IT" dirty="0" smtClean="0"/>
              <a:t>Progetto paesi della Loira 2013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 Un</a:t>
            </a:r>
            <a:r>
              <a:rPr lang="it-IT" dirty="0" smtClean="0"/>
              <a:t> progetto di </a:t>
            </a:r>
            <a:r>
              <a:rPr lang="it-IT" dirty="0" err="1" smtClean="0"/>
              <a:t>teleradiologia</a:t>
            </a:r>
            <a:r>
              <a:rPr lang="it-IT" dirty="0" smtClean="0"/>
              <a:t> (radiologia convenzionale e TC) CH </a:t>
            </a:r>
            <a:r>
              <a:rPr lang="it-IT" dirty="0" err="1" smtClean="0"/>
              <a:t>Saint-Calais</a:t>
            </a:r>
            <a:r>
              <a:rPr lang="it-IT" dirty="0" smtClean="0"/>
              <a:t> nella </a:t>
            </a:r>
            <a:r>
              <a:rPr lang="it-IT" dirty="0" err="1" smtClean="0"/>
              <a:t>Sarthe</a:t>
            </a:r>
            <a:r>
              <a:rPr lang="it-IT" dirty="0" smtClean="0"/>
              <a:t>, al fine di garantire la permanenza di cura di </a:t>
            </a:r>
            <a:r>
              <a:rPr lang="it-IT" dirty="0" err="1" smtClean="0"/>
              <a:t>imaging</a:t>
            </a:r>
            <a:r>
              <a:rPr lang="it-IT" dirty="0" smtClean="0"/>
              <a:t> affrontare la </a:t>
            </a:r>
            <a:r>
              <a:rPr lang="it-IT" b="1" dirty="0" smtClean="0"/>
              <a:t>scarsità di radiologi </a:t>
            </a:r>
            <a:r>
              <a:rPr lang="it-IT" dirty="0" smtClean="0"/>
              <a:t>e la crescente domanda di esami radiologici.</a:t>
            </a:r>
          </a:p>
          <a:p>
            <a:endParaRPr lang="it-IT" dirty="0" smtClean="0"/>
          </a:p>
          <a:p>
            <a:r>
              <a:rPr lang="it-IT" dirty="0" smtClean="0"/>
              <a:t>Un progetto </a:t>
            </a:r>
            <a:r>
              <a:rPr lang="it-IT" dirty="0" err="1" smtClean="0"/>
              <a:t>teleradiologia</a:t>
            </a:r>
            <a:r>
              <a:rPr lang="it-IT" dirty="0" smtClean="0"/>
              <a:t>, scanner principalmente </a:t>
            </a:r>
            <a:r>
              <a:rPr lang="it-IT" dirty="0" err="1" smtClean="0"/>
              <a:t>teleexpertise</a:t>
            </a:r>
            <a:r>
              <a:rPr lang="it-IT" dirty="0" smtClean="0"/>
              <a:t> programmati, due siti in West </a:t>
            </a:r>
            <a:r>
              <a:rPr lang="it-IT" dirty="0" err="1" smtClean="0"/>
              <a:t>Cancer</a:t>
            </a:r>
            <a:r>
              <a:rPr lang="it-IT" dirty="0" smtClean="0"/>
              <a:t> </a:t>
            </a:r>
            <a:r>
              <a:rPr lang="it-IT" dirty="0" err="1" smtClean="0"/>
              <a:t>Institute</a:t>
            </a:r>
            <a:r>
              <a:rPr lang="it-IT" dirty="0" smtClean="0"/>
              <a:t>, per soddisfare le esigenze della base di popolazione in esami radiologici in un contesto demografico medica tesa.</a:t>
            </a:r>
            <a:br>
              <a:rPr lang="it-IT" dirty="0" smtClean="0"/>
            </a:br>
            <a:endParaRPr lang="it-IT" dirty="0" smtClean="0"/>
          </a:p>
          <a:p>
            <a:r>
              <a:rPr lang="it-IT" dirty="0" smtClean="0"/>
              <a:t>Progetto BBEEG (</a:t>
            </a:r>
            <a:r>
              <a:rPr lang="it-IT" dirty="0" err="1" smtClean="0"/>
              <a:t>Electro</a:t>
            </a:r>
            <a:r>
              <a:rPr lang="it-IT" dirty="0" smtClean="0"/>
              <a:t> EEG dei neonati), guidata dal CHU d'</a:t>
            </a:r>
            <a:r>
              <a:rPr lang="it-IT" dirty="0" err="1" smtClean="0"/>
              <a:t>Angers</a:t>
            </a:r>
            <a:r>
              <a:rPr lang="it-IT" dirty="0" smtClean="0"/>
              <a:t> e conduce su diversi siti ospedalieri pilota. Il suo obiettivo finale è quello di "fornire strutture sanitarie e medici una piattaforma di </a:t>
            </a:r>
            <a:r>
              <a:rPr lang="it-IT" b="1" dirty="0" smtClean="0"/>
              <a:t>supporto diagnostico appena nati </a:t>
            </a:r>
            <a:r>
              <a:rPr lang="it-IT" dirty="0" smtClean="0"/>
              <a:t>in un contesto di crescente innovazione tecnologica e la mancanza di personale specializzato in EEG neonatale.</a:t>
            </a:r>
          </a:p>
          <a:p>
            <a:endParaRPr lang="it-IT" dirty="0" smtClean="0"/>
          </a:p>
          <a:p>
            <a:r>
              <a:rPr lang="it-IT" b="1" dirty="0" smtClean="0"/>
              <a:t>programma di miglioramento per il monitoraggio delle complicanze in pazienti diabetici sotto pompa di insulina, tramite esame del fondo oculare</a:t>
            </a:r>
          </a:p>
          <a:p>
            <a:endParaRPr lang="it-IT" dirty="0" smtClean="0"/>
          </a:p>
          <a:p>
            <a:r>
              <a:rPr lang="it-IT" dirty="0" smtClean="0"/>
              <a:t>progetto di sorveglianza a distanza di </a:t>
            </a:r>
            <a:r>
              <a:rPr lang="it-IT" b="1" dirty="0" smtClean="0"/>
              <a:t>insufficienza cardiac</a:t>
            </a:r>
            <a:r>
              <a:rPr lang="it-IT" dirty="0" smtClean="0"/>
              <a:t>a sul Nord </a:t>
            </a:r>
            <a:r>
              <a:rPr lang="it-IT" dirty="0" err="1" smtClean="0"/>
              <a:t>Mayenne</a:t>
            </a:r>
            <a:r>
              <a:rPr lang="it-IT" dirty="0" smtClean="0"/>
              <a:t>,.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0" y="228600"/>
            <a:ext cx="1574800" cy="90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0" y="228600"/>
            <a:ext cx="1574800" cy="9017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rcRect t="14912"/>
          <a:stretch>
            <a:fillRect/>
          </a:stretch>
        </p:blipFill>
        <p:spPr>
          <a:xfrm>
            <a:off x="304800" y="1371600"/>
            <a:ext cx="5691433" cy="306705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19513" y="4646473"/>
            <a:ext cx="756248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-2 </a:t>
            </a:r>
            <a:r>
              <a:rPr lang="it-IT" dirty="0" err="1" smtClean="0"/>
              <a:t>Fundus</a:t>
            </a:r>
            <a:r>
              <a:rPr lang="it-IT" dirty="0" smtClean="0"/>
              <a:t> camera non midriatica presso il reparto di diabetologia</a:t>
            </a:r>
          </a:p>
          <a:p>
            <a:r>
              <a:rPr lang="it-IT" dirty="0" smtClean="0"/>
              <a:t> (CH </a:t>
            </a:r>
            <a:r>
              <a:rPr lang="it-IT" dirty="0" err="1" smtClean="0"/>
              <a:t>Laval</a:t>
            </a:r>
            <a:r>
              <a:rPr lang="it-IT" dirty="0" smtClean="0"/>
              <a:t>, CH </a:t>
            </a:r>
            <a:r>
              <a:rPr lang="it-IT" dirty="0" err="1" smtClean="0"/>
              <a:t>Mayenne</a:t>
            </a:r>
            <a:r>
              <a:rPr lang="it-IT" dirty="0" smtClean="0"/>
              <a:t>)</a:t>
            </a:r>
          </a:p>
          <a:p>
            <a:r>
              <a:rPr lang="it-IT" dirty="0" smtClean="0"/>
              <a:t>-Formazione dei diabetologi incaricati sul funzionamento della macchina </a:t>
            </a:r>
          </a:p>
          <a:p>
            <a:r>
              <a:rPr lang="it-IT" dirty="0" smtClean="0"/>
              <a:t>e su un normale fondo oculare</a:t>
            </a:r>
          </a:p>
          <a:p>
            <a:r>
              <a:rPr lang="it-IT" dirty="0" smtClean="0"/>
              <a:t>-Invio delle immagini sospette al centro di riferimento (CHM Le Mans)</a:t>
            </a:r>
          </a:p>
          <a:p>
            <a:r>
              <a:rPr lang="it-IT" dirty="0" smtClean="0"/>
              <a:t>-Richiesta visita oculistica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rcRect l="22807" t="12007" r="22807" b="9946"/>
          <a:stretch>
            <a:fillRect/>
          </a:stretch>
        </p:blipFill>
        <p:spPr>
          <a:xfrm>
            <a:off x="5791200" y="297426"/>
            <a:ext cx="3276600" cy="4122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5562600" cy="1143000"/>
          </a:xfrm>
        </p:spPr>
        <p:txBody>
          <a:bodyPr/>
          <a:lstStyle/>
          <a:p>
            <a:pPr algn="l"/>
            <a:r>
              <a:rPr lang="it-IT" dirty="0" smtClean="0"/>
              <a:t>Risultati 2013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03437"/>
            <a:ext cx="8229600" cy="4525963"/>
          </a:xfrm>
        </p:spPr>
        <p:txBody>
          <a:bodyPr/>
          <a:lstStyle/>
          <a:p>
            <a:r>
              <a:rPr lang="it-IT" dirty="0" smtClean="0"/>
              <a:t>1080 esami del fondo eseguiti</a:t>
            </a:r>
          </a:p>
          <a:p>
            <a:r>
              <a:rPr lang="it-IT" dirty="0" smtClean="0"/>
              <a:t>190 visite oculistiche richieste</a:t>
            </a:r>
          </a:p>
          <a:p>
            <a:r>
              <a:rPr lang="it-IT" dirty="0" smtClean="0"/>
              <a:t>58 cataratte (per </a:t>
            </a:r>
            <a:r>
              <a:rPr lang="it-IT" dirty="0" err="1" smtClean="0"/>
              <a:t>ineseguibilità</a:t>
            </a:r>
            <a:r>
              <a:rPr lang="it-IT" dirty="0" smtClean="0"/>
              <a:t> del fondo)</a:t>
            </a:r>
          </a:p>
          <a:p>
            <a:r>
              <a:rPr lang="it-IT" dirty="0" smtClean="0"/>
              <a:t>140 angiografie eseguite</a:t>
            </a:r>
          </a:p>
          <a:p>
            <a:r>
              <a:rPr lang="it-IT" dirty="0" smtClean="0"/>
              <a:t>90 retinopatie non </a:t>
            </a:r>
            <a:r>
              <a:rPr lang="it-IT" dirty="0" err="1" smtClean="0"/>
              <a:t>prolifereranti</a:t>
            </a:r>
            <a:r>
              <a:rPr lang="it-IT" dirty="0" smtClean="0"/>
              <a:t> ischemiche diagnosticate (FC laser)</a:t>
            </a:r>
          </a:p>
          <a:p>
            <a:r>
              <a:rPr lang="it-IT" dirty="0" smtClean="0"/>
              <a:t>18 retinopatie proliferanti di cui 16 di interesse chirurgico</a:t>
            </a:r>
          </a:p>
          <a:p>
            <a:endParaRPr lang="it-IT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0" y="228600"/>
            <a:ext cx="1574800" cy="90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rcRect l="9663" t="11442" r="7405" b="9154"/>
          <a:stretch>
            <a:fillRect/>
          </a:stretch>
        </p:blipFill>
        <p:spPr>
          <a:xfrm>
            <a:off x="1676400" y="40963"/>
            <a:ext cx="5562600" cy="6893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PRINCIPALI VANTAGGI CHIRURGIA ROBOTICA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0343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Chirurgia a distanza</a:t>
            </a:r>
          </a:p>
          <a:p>
            <a:r>
              <a:rPr lang="it-IT" dirty="0" smtClean="0"/>
              <a:t>Visione endoscopica stereoscopica</a:t>
            </a:r>
          </a:p>
          <a:p>
            <a:r>
              <a:rPr lang="it-IT" dirty="0" smtClean="0"/>
              <a:t>Riduzione del tremore della mano</a:t>
            </a:r>
          </a:p>
          <a:p>
            <a:r>
              <a:rPr lang="it-IT" dirty="0" smtClean="0"/>
              <a:t>Selezione dei movimenti involontari</a:t>
            </a:r>
          </a:p>
          <a:p>
            <a:r>
              <a:rPr lang="it-IT" dirty="0" smtClean="0"/>
              <a:t>Rotazione dei bracci di 360 gradi</a:t>
            </a:r>
          </a:p>
          <a:p>
            <a:r>
              <a:rPr lang="it-IT" dirty="0" smtClean="0"/>
              <a:t>Memorizzazione delle sequenze cinetiche</a:t>
            </a:r>
          </a:p>
          <a:p>
            <a:r>
              <a:rPr lang="it-IT" dirty="0" smtClean="0"/>
              <a:t>Micro-Movimenti </a:t>
            </a:r>
            <a:r>
              <a:rPr lang="it-IT" dirty="0" err="1" smtClean="0"/>
              <a:t>pre-calibrati</a:t>
            </a:r>
            <a:r>
              <a:rPr lang="it-IT" dirty="0" smtClean="0"/>
              <a:t> (es.:</a:t>
            </a:r>
            <a:r>
              <a:rPr lang="it-IT" dirty="0" err="1" smtClean="0"/>
              <a:t>incannulamento</a:t>
            </a:r>
            <a:r>
              <a:rPr lang="it-IT" dirty="0" smtClean="0"/>
              <a:t> della vena centrale)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ochin"/>
                <a:cs typeface="Cochin"/>
              </a:rPr>
              <a:t>Principali campi di interesse</a:t>
            </a:r>
            <a:endParaRPr lang="it-IT" dirty="0">
              <a:latin typeface="Cochin"/>
              <a:cs typeface="Cochin"/>
            </a:endParaRP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57200" y="1600200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8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chin"/>
                <a:ea typeface="+mn-ea"/>
                <a:cs typeface="Cochin"/>
              </a:rPr>
              <a:t>1-tele consulenza tra </a:t>
            </a:r>
            <a:r>
              <a:rPr kumimoji="0" lang="it-IT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chin"/>
                <a:ea typeface="+mn-ea"/>
                <a:cs typeface="Cochin"/>
              </a:rPr>
              <a:t>medico e paziente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8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chin"/>
                <a:ea typeface="+mn-ea"/>
                <a:cs typeface="Cochin"/>
              </a:rPr>
              <a:t>2-Tele</a:t>
            </a:r>
            <a:r>
              <a:rPr kumimoji="0" lang="it-IT" sz="2800" b="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chin"/>
                <a:ea typeface="+mn-ea"/>
                <a:cs typeface="Cochin"/>
              </a:rPr>
              <a:t> </a:t>
            </a:r>
            <a:r>
              <a:rPr kumimoji="0" lang="it-IT" sz="28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chin"/>
                <a:ea typeface="+mn-ea"/>
                <a:cs typeface="Cochin"/>
              </a:rPr>
              <a:t>trasmissione: trasferimento di informazioni mediche tra operatori sanitari (</a:t>
            </a:r>
            <a:r>
              <a:rPr kumimoji="0" lang="it-IT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chin"/>
                <a:ea typeface="+mn-ea"/>
                <a:cs typeface="Cochin"/>
              </a:rPr>
              <a:t>reti di assistenza</a:t>
            </a:r>
            <a:r>
              <a:rPr kumimoji="0" lang="it-IT" sz="28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chin"/>
                <a:ea typeface="+mn-ea"/>
                <a:cs typeface="Cochin"/>
              </a:rPr>
              <a:t>);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chin"/>
                <a:ea typeface="+mn-ea"/>
                <a:cs typeface="Cochin"/>
              </a:rPr>
              <a:t>3-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chin"/>
                <a:ea typeface="+mn-ea"/>
                <a:cs typeface="Cochin"/>
              </a:rPr>
              <a:t>monitoraggio remoto 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chin"/>
                <a:ea typeface="+mn-ea"/>
                <a:cs typeface="Cochin"/>
              </a:rPr>
              <a:t>del paziente (presenza di sistemi di monitoraggio remoti)</a:t>
            </a:r>
          </a:p>
          <a:p>
            <a:pPr marL="342900" lvl="0" indent="-342900">
              <a:spcBef>
                <a:spcPct val="20000"/>
              </a:spcBef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chin"/>
                <a:ea typeface="+mn-ea"/>
                <a:cs typeface="Cochin"/>
              </a:rPr>
              <a:t>4-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chin"/>
                <a:ea typeface="+mn-ea"/>
                <a:cs typeface="Cochin"/>
              </a:rPr>
              <a:t>Helpline:</a:t>
            </a:r>
            <a:r>
              <a:rPr lang="it-IT" sz="2800" dirty="0" smtClean="0">
                <a:latin typeface="Cochin"/>
                <a:cs typeface="Cochin"/>
              </a:rPr>
              <a:t>allarme a distanza per gli anziani, le donne in gravidanza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chin"/>
              <a:ea typeface="+mn-ea"/>
              <a:cs typeface="Cochin"/>
            </a:endParaRPr>
          </a:p>
          <a:p>
            <a:pPr marL="342900" lvl="0" indent="-342900">
              <a:spcBef>
                <a:spcPct val="20000"/>
              </a:spcBef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chin"/>
                <a:ea typeface="+mn-ea"/>
                <a:cs typeface="Cochin"/>
              </a:rPr>
              <a:t>5-</a:t>
            </a:r>
            <a:r>
              <a:rPr lang="it-IT" sz="2800" b="1" dirty="0" err="1" smtClean="0">
                <a:latin typeface="Cochin"/>
                <a:cs typeface="Cochin"/>
              </a:rPr>
              <a:t>TeleSurgery</a:t>
            </a:r>
            <a:r>
              <a:rPr lang="it-IT" sz="2800" b="1" dirty="0" smtClean="0">
                <a:latin typeface="Cochin"/>
                <a:cs typeface="Cochin"/>
              </a:rPr>
              <a:t>:</a:t>
            </a:r>
            <a:r>
              <a:rPr lang="it-IT" sz="2800" dirty="0" smtClean="0">
                <a:latin typeface="Cochin"/>
                <a:cs typeface="Cochin"/>
              </a:rPr>
              <a:t> chirurgia assistita computer remoto (robot Da Vinci)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chin"/>
              <a:ea typeface="+mn-ea"/>
              <a:cs typeface="Coch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297" y="228600"/>
            <a:ext cx="5368103" cy="6396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717550"/>
            <a:ext cx="9067800" cy="542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 err="1" smtClean="0"/>
              <a:t>NGENUITY®</a:t>
            </a:r>
            <a:r>
              <a:rPr lang="it-IT" b="1" dirty="0" smtClean="0"/>
              <a:t> 3D </a:t>
            </a:r>
            <a:r>
              <a:rPr lang="it-IT" b="1" dirty="0" err="1" smtClean="0"/>
              <a:t>Visualization</a:t>
            </a:r>
            <a:r>
              <a:rPr lang="it-IT" b="1" dirty="0" smtClean="0"/>
              <a:t> System</a:t>
            </a:r>
            <a:br>
              <a:rPr lang="it-IT" b="1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9091387" cy="4718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0838"/>
            <a:ext cx="7863416" cy="589756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066800"/>
            <a:ext cx="7098893" cy="5246687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NGENUITY®</a:t>
            </a: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3D </a:t>
            </a:r>
            <a:r>
              <a:rPr kumimoji="0" lang="it-IT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Visualization</a:t>
            </a: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System</a:t>
            </a:r>
            <a:b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>
                <a:latin typeface="Arial"/>
                <a:cs typeface="Arial"/>
              </a:rPr>
              <a:t>Migliora la postura del chirurgo </a:t>
            </a:r>
          </a:p>
          <a:p>
            <a:r>
              <a:rPr lang="it-IT" dirty="0" smtClean="0">
                <a:latin typeface="Arial"/>
                <a:cs typeface="Arial"/>
              </a:rPr>
              <a:t>Interfaccia OCT (specie per </a:t>
            </a:r>
            <a:r>
              <a:rPr lang="it-IT" dirty="0" err="1" smtClean="0">
                <a:latin typeface="Arial"/>
                <a:cs typeface="Arial"/>
              </a:rPr>
              <a:t>pucker</a:t>
            </a:r>
            <a:r>
              <a:rPr lang="it-IT" dirty="0" smtClean="0">
                <a:latin typeface="Arial"/>
                <a:cs typeface="Arial"/>
              </a:rPr>
              <a:t>)</a:t>
            </a:r>
          </a:p>
          <a:p>
            <a:r>
              <a:rPr lang="it-IT" dirty="0" smtClean="0">
                <a:latin typeface="Arial"/>
                <a:cs typeface="Arial"/>
              </a:rPr>
              <a:t>Maggiore percezione della profondità di campo</a:t>
            </a:r>
          </a:p>
          <a:p>
            <a:r>
              <a:rPr lang="it-IT" dirty="0" smtClean="0">
                <a:latin typeface="Arial"/>
                <a:cs typeface="Arial"/>
              </a:rPr>
              <a:t>Riduzione dei picchi luminosi per autoregolazione del contrasto</a:t>
            </a:r>
          </a:p>
          <a:p>
            <a:r>
              <a:rPr lang="it-IT" dirty="0" smtClean="0">
                <a:latin typeface="Arial"/>
                <a:cs typeface="Arial"/>
              </a:rPr>
              <a:t>Ritardo di trasmissione immagine di circa 90msec</a:t>
            </a:r>
          </a:p>
          <a:p>
            <a:r>
              <a:rPr lang="it-IT" dirty="0" smtClean="0">
                <a:latin typeface="Arial"/>
                <a:cs typeface="Arial"/>
              </a:rPr>
              <a:t>Utile alla didattica</a:t>
            </a:r>
          </a:p>
          <a:p>
            <a:endParaRPr lang="it-IT"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 err="1" smtClean="0"/>
              <a:t>NGENUITY®</a:t>
            </a:r>
            <a:r>
              <a:rPr lang="it-IT" b="1" dirty="0" smtClean="0"/>
              <a:t> 3D </a:t>
            </a:r>
            <a:r>
              <a:rPr lang="it-IT" b="1" dirty="0" err="1" smtClean="0"/>
              <a:t>Visualization</a:t>
            </a:r>
            <a:r>
              <a:rPr lang="it-IT" b="1" dirty="0" smtClean="0"/>
              <a:t> System</a:t>
            </a:r>
            <a:br>
              <a:rPr lang="it-IT" b="1" dirty="0" smtClean="0"/>
            </a:b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…una</a:t>
            </a:r>
            <a:r>
              <a:rPr lang="it-IT" dirty="0" smtClean="0"/>
              <a:t> tele consulenza </a:t>
            </a:r>
            <a:r>
              <a:rPr lang="it-IT" dirty="0" err="1" smtClean="0"/>
              <a:t>strabologica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rcRect l="4902" t="30147" r="4902" b="30693"/>
          <a:stretch>
            <a:fillRect/>
          </a:stretch>
        </p:blipFill>
        <p:spPr>
          <a:xfrm>
            <a:off x="1194486" y="1199322"/>
            <a:ext cx="7035114" cy="5430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POSTAZIONE TELEMEDICA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67" y="1709192"/>
            <a:ext cx="9123360" cy="37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7163" y="71438"/>
            <a:ext cx="8829675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POSTAZIONE ROBOTIZZATA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rcRect t="13582"/>
          <a:stretch>
            <a:fillRect/>
          </a:stretch>
        </p:blipFill>
        <p:spPr>
          <a:xfrm>
            <a:off x="152400" y="1345707"/>
            <a:ext cx="8763000" cy="5359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Cochin"/>
                <a:cs typeface="Cochin"/>
              </a:rPr>
              <a:t>Campi di interesse secondari o futuribili</a:t>
            </a:r>
            <a:endParaRPr lang="it-IT" dirty="0">
              <a:latin typeface="Cochin"/>
              <a:cs typeface="Cochin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440362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it-IT" dirty="0" smtClean="0"/>
              <a:t/>
            </a:r>
            <a:br>
              <a:rPr lang="it-IT" dirty="0" smtClean="0"/>
            </a:br>
            <a:endParaRPr lang="it-IT" dirty="0" smtClean="0"/>
          </a:p>
          <a:p>
            <a:pPr>
              <a:buNone/>
            </a:pPr>
            <a:r>
              <a:rPr lang="it-IT" sz="5000" b="1" dirty="0" smtClean="0">
                <a:latin typeface="Cochin"/>
                <a:cs typeface="Cochin"/>
              </a:rPr>
              <a:t>Tele-Assistenza in zone isolate</a:t>
            </a:r>
            <a:r>
              <a:rPr lang="it-IT" sz="5000" dirty="0" smtClean="0">
                <a:latin typeface="Cochin"/>
                <a:cs typeface="Cochin"/>
              </a:rPr>
              <a:t>: navi da crociera,porte aerei , montagna, trekking ...</a:t>
            </a:r>
            <a:br>
              <a:rPr lang="it-IT" sz="5000" dirty="0" smtClean="0">
                <a:latin typeface="Cochin"/>
                <a:cs typeface="Cochin"/>
              </a:rPr>
            </a:br>
            <a:endParaRPr lang="it-IT" sz="5000" dirty="0" smtClean="0">
              <a:latin typeface="Cochin"/>
              <a:cs typeface="Cochin"/>
            </a:endParaRPr>
          </a:p>
          <a:p>
            <a:pPr>
              <a:buNone/>
            </a:pPr>
            <a:r>
              <a:rPr lang="it-IT" sz="5000" b="1" dirty="0" smtClean="0">
                <a:latin typeface="Cochin"/>
                <a:cs typeface="Cochin"/>
              </a:rPr>
              <a:t>Tele-formazione </a:t>
            </a:r>
            <a:r>
              <a:rPr lang="it-IT" sz="5000" dirty="0" smtClean="0">
                <a:latin typeface="Cochin"/>
                <a:cs typeface="Cochin"/>
              </a:rPr>
              <a:t>(e-learning) formazione e l'istruzione medica a distanza (ECM)</a:t>
            </a:r>
          </a:p>
          <a:p>
            <a:pPr>
              <a:buNone/>
            </a:pPr>
            <a:endParaRPr lang="it-IT" sz="5000" dirty="0" smtClean="0">
              <a:latin typeface="Cochin"/>
              <a:cs typeface="Cochin"/>
            </a:endParaRPr>
          </a:p>
          <a:p>
            <a:pPr>
              <a:buNone/>
            </a:pPr>
            <a:r>
              <a:rPr lang="it-IT" sz="5000" b="1" dirty="0" smtClean="0">
                <a:latin typeface="Cochin"/>
                <a:cs typeface="Cochin"/>
              </a:rPr>
              <a:t>TV-Medico-Sociale</a:t>
            </a:r>
            <a:r>
              <a:rPr lang="it-IT" sz="5000" dirty="0" smtClean="0">
                <a:latin typeface="Cochin"/>
                <a:cs typeface="Cochin"/>
              </a:rPr>
              <a:t>: Allenamento del paziente da casa (riabilitazione);</a:t>
            </a:r>
            <a:br>
              <a:rPr lang="it-IT" sz="5000" dirty="0" smtClean="0">
                <a:latin typeface="Cochin"/>
                <a:cs typeface="Cochin"/>
              </a:rPr>
            </a:br>
            <a:endParaRPr lang="it-IT" sz="5000" dirty="0" smtClean="0">
              <a:latin typeface="Cochin"/>
              <a:cs typeface="Cochin"/>
            </a:endParaRPr>
          </a:p>
          <a:p>
            <a:pPr>
              <a:buNone/>
            </a:pPr>
            <a:r>
              <a:rPr lang="it-IT" sz="5000" b="1" dirty="0" err="1" smtClean="0">
                <a:latin typeface="Cochin"/>
                <a:cs typeface="Cochin"/>
              </a:rPr>
              <a:t>Tele-radiologia</a:t>
            </a:r>
            <a:r>
              <a:rPr lang="it-IT" sz="5000" dirty="0" smtClean="0">
                <a:latin typeface="Cochin"/>
                <a:cs typeface="Cochin"/>
              </a:rPr>
              <a:t>: l'interpretazione di radiologia a distanza (la diagnosi e la competenza);</a:t>
            </a:r>
            <a:br>
              <a:rPr lang="it-IT" sz="5000" dirty="0" smtClean="0">
                <a:latin typeface="Cochin"/>
                <a:cs typeface="Cochin"/>
              </a:rPr>
            </a:br>
            <a:endParaRPr lang="it-IT" sz="5000" dirty="0" smtClean="0">
              <a:latin typeface="Cochin"/>
              <a:cs typeface="Cochin"/>
            </a:endParaRPr>
          </a:p>
          <a:p>
            <a:pPr>
              <a:buNone/>
            </a:pPr>
            <a:r>
              <a:rPr lang="it-IT" sz="5000" b="1" dirty="0" err="1" smtClean="0">
                <a:latin typeface="Cochin"/>
                <a:cs typeface="Cochin"/>
              </a:rPr>
              <a:t>Tele-psichiatria</a:t>
            </a:r>
            <a:r>
              <a:rPr lang="it-IT" sz="5000" dirty="0" smtClean="0">
                <a:latin typeface="Cochin"/>
                <a:cs typeface="Cochin"/>
              </a:rPr>
              <a:t>: la consultazione, la diagnosi e il monitoraggio di un paziente da uno psichiatra (</a:t>
            </a:r>
            <a:r>
              <a:rPr lang="it-IT" sz="5000" dirty="0" err="1" smtClean="0">
                <a:latin typeface="Cochin"/>
                <a:cs typeface="Cochin"/>
              </a:rPr>
              <a:t>skype</a:t>
            </a:r>
            <a:r>
              <a:rPr lang="it-IT" sz="5000" dirty="0" smtClean="0">
                <a:latin typeface="Cochin"/>
                <a:cs typeface="Cochin"/>
              </a:rPr>
              <a:t>);</a:t>
            </a:r>
            <a:br>
              <a:rPr lang="it-IT" sz="5000" dirty="0" smtClean="0">
                <a:latin typeface="Cochin"/>
                <a:cs typeface="Cochin"/>
              </a:rPr>
            </a:br>
            <a:endParaRPr lang="it-IT" sz="5000" dirty="0" smtClean="0">
              <a:latin typeface="Cochin"/>
              <a:cs typeface="Cochin"/>
            </a:endParaRPr>
          </a:p>
          <a:p>
            <a:pPr>
              <a:buNone/>
            </a:pPr>
            <a:r>
              <a:rPr lang="it-IT" sz="5000" b="1" dirty="0" err="1" smtClean="0">
                <a:latin typeface="Cochin"/>
                <a:cs typeface="Cochin"/>
              </a:rPr>
              <a:t>Tele-vigilanza</a:t>
            </a:r>
            <a:r>
              <a:rPr lang="it-IT" sz="5000" b="1" dirty="0" smtClean="0">
                <a:latin typeface="Cochin"/>
                <a:cs typeface="Cochin"/>
              </a:rPr>
              <a:t>, </a:t>
            </a:r>
            <a:r>
              <a:rPr lang="it-IT" sz="5000" dirty="0" smtClean="0">
                <a:latin typeface="Cochin"/>
                <a:cs typeface="Cochin"/>
              </a:rPr>
              <a:t>il monitoraggio di pazienti ,i cui sensori </a:t>
            </a:r>
            <a:r>
              <a:rPr lang="it-IT" sz="5000" dirty="0" err="1" smtClean="0">
                <a:latin typeface="Cochin"/>
                <a:cs typeface="Cochin"/>
              </a:rPr>
              <a:t>monitorizano</a:t>
            </a:r>
            <a:r>
              <a:rPr lang="it-IT" sz="5000" dirty="0" smtClean="0">
                <a:latin typeface="Cochin"/>
                <a:cs typeface="Cochin"/>
              </a:rPr>
              <a:t> il decubito, il comportamento, il funzionamento di organi vitali o dispositivi supplementari e gli strumenti di </a:t>
            </a:r>
            <a:r>
              <a:rPr lang="it-IT" sz="5000" b="1" dirty="0" err="1" smtClean="0">
                <a:latin typeface="Cochin"/>
                <a:cs typeface="Cochin"/>
              </a:rPr>
              <a:t>geolocalizzazion</a:t>
            </a:r>
            <a:r>
              <a:rPr lang="it-IT" sz="5000" dirty="0" err="1" smtClean="0">
                <a:latin typeface="Cochin"/>
                <a:cs typeface="Cochin"/>
              </a:rPr>
              <a:t>e</a:t>
            </a:r>
            <a:r>
              <a:rPr lang="it-IT" sz="5000" dirty="0" smtClean="0">
                <a:latin typeface="Cochin"/>
                <a:cs typeface="Cochin"/>
              </a:rPr>
              <a:t> (demenze senili o degenerative)</a:t>
            </a:r>
            <a:br>
              <a:rPr lang="it-IT" sz="5000" dirty="0" smtClean="0">
                <a:latin typeface="Cochin"/>
                <a:cs typeface="Cochin"/>
              </a:rPr>
            </a:br>
            <a:endParaRPr lang="it-IT" sz="5000" dirty="0" smtClean="0">
              <a:latin typeface="Cochin"/>
              <a:cs typeface="Cochin"/>
            </a:endParaRPr>
          </a:p>
          <a:p>
            <a:pPr>
              <a:buNone/>
            </a:pPr>
            <a:r>
              <a:rPr lang="it-IT" sz="5000" b="1" dirty="0" smtClean="0">
                <a:latin typeface="Cochin"/>
                <a:cs typeface="Cochin"/>
              </a:rPr>
              <a:t>Tele meeting</a:t>
            </a:r>
            <a:r>
              <a:rPr lang="it-IT" sz="5000" dirty="0" smtClean="0">
                <a:latin typeface="Cochin"/>
                <a:cs typeface="Cochin"/>
              </a:rPr>
              <a:t>: incontro dei professionisti in videoconferenza (gestione dei casi </a:t>
            </a:r>
            <a:r>
              <a:rPr lang="it-IT" sz="5000" dirty="0" err="1" smtClean="0">
                <a:latin typeface="Cochin"/>
                <a:cs typeface="Cochin"/>
              </a:rPr>
              <a:t>comlessi</a:t>
            </a:r>
            <a:r>
              <a:rPr lang="it-IT" sz="5000" dirty="0" smtClean="0">
                <a:latin typeface="Cochin"/>
                <a:cs typeface="Cochin"/>
              </a:rPr>
              <a:t> o multidisciplinari) </a:t>
            </a:r>
          </a:p>
          <a:p>
            <a:endParaRPr lang="it-IT" dirty="0">
              <a:latin typeface="Cochin"/>
              <a:cs typeface="Coch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6002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latin typeface="Cochin"/>
                <a:cs typeface="Cochin"/>
              </a:rPr>
              <a:t>Amazon, Google ed Apple investono nella Telemedicina</a:t>
            </a:r>
            <a:r>
              <a:rPr lang="it-IT" b="1" dirty="0" smtClean="0"/>
              <a:t/>
            </a:r>
            <a:br>
              <a:rPr lang="it-IT" b="1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endParaRPr lang="it-IT" dirty="0" smtClean="0">
              <a:latin typeface="Cochin"/>
              <a:cs typeface="Cochin"/>
            </a:endParaRPr>
          </a:p>
          <a:p>
            <a:pPr>
              <a:buNone/>
            </a:pPr>
            <a:r>
              <a:rPr lang="it-IT" dirty="0" smtClean="0">
                <a:latin typeface="Cochin"/>
                <a:cs typeface="Cochin"/>
              </a:rPr>
              <a:t>La </a:t>
            </a:r>
            <a:r>
              <a:rPr lang="it-IT" b="1" dirty="0" smtClean="0">
                <a:latin typeface="Cochin"/>
                <a:cs typeface="Cochin"/>
              </a:rPr>
              <a:t>Apple,</a:t>
            </a:r>
            <a:r>
              <a:rPr lang="it-IT" dirty="0" smtClean="0">
                <a:latin typeface="Cochin"/>
                <a:cs typeface="Cochin"/>
              </a:rPr>
              <a:t> che già da tempo sta cercano </a:t>
            </a:r>
            <a:r>
              <a:rPr lang="it-IT" b="1" dirty="0" smtClean="0">
                <a:latin typeface="Cochin"/>
                <a:cs typeface="Cochin"/>
              </a:rPr>
              <a:t>di sostituirsi al medico </a:t>
            </a:r>
            <a:r>
              <a:rPr lang="it-IT" dirty="0" smtClean="0">
                <a:latin typeface="Cochin"/>
                <a:cs typeface="Cochin"/>
              </a:rPr>
              <a:t>con i suoi prodotti innovativi nel campo medico, continua a stupirci con i suoi prodotti tecnologici come </a:t>
            </a:r>
            <a:r>
              <a:rPr lang="it-IT" b="1" dirty="0" smtClean="0">
                <a:latin typeface="Cochin"/>
                <a:cs typeface="Cochin"/>
              </a:rPr>
              <a:t>Apple </a:t>
            </a:r>
            <a:r>
              <a:rPr lang="it-IT" b="1" dirty="0" err="1" smtClean="0">
                <a:latin typeface="Cochin"/>
                <a:cs typeface="Cochin"/>
              </a:rPr>
              <a:t>Watch</a:t>
            </a:r>
            <a:r>
              <a:rPr lang="it-IT" dirty="0" smtClean="0">
                <a:latin typeface="Cochin"/>
                <a:cs typeface="Cochin"/>
              </a:rPr>
              <a:t> che con un </a:t>
            </a:r>
            <a:r>
              <a:rPr lang="it-IT" dirty="0" err="1" smtClean="0">
                <a:latin typeface="Cochin"/>
                <a:cs typeface="Cochin"/>
              </a:rPr>
              <a:t>bip</a:t>
            </a:r>
            <a:r>
              <a:rPr lang="it-IT" dirty="0" smtClean="0">
                <a:latin typeface="Cochin"/>
                <a:cs typeface="Cochin"/>
              </a:rPr>
              <a:t> indicherà quando fare moto. </a:t>
            </a:r>
          </a:p>
          <a:p>
            <a:pPr>
              <a:buNone/>
            </a:pPr>
            <a:r>
              <a:rPr lang="it-IT" dirty="0" smtClean="0">
                <a:latin typeface="Cochin"/>
                <a:cs typeface="Cochin"/>
              </a:rPr>
              <a:t>Ricordiamo come ci siano già in circolazione: </a:t>
            </a:r>
            <a:r>
              <a:rPr lang="it-IT" dirty="0" err="1" smtClean="0">
                <a:latin typeface="Cochin"/>
                <a:cs typeface="Cochin"/>
              </a:rPr>
              <a:t>iPhone</a:t>
            </a:r>
            <a:r>
              <a:rPr lang="it-IT" dirty="0" smtClean="0">
                <a:latin typeface="Cochin"/>
                <a:cs typeface="Cochin"/>
              </a:rPr>
              <a:t>, </a:t>
            </a:r>
            <a:r>
              <a:rPr lang="it-IT" dirty="0" err="1" smtClean="0">
                <a:latin typeface="Cochin"/>
                <a:cs typeface="Cochin"/>
              </a:rPr>
              <a:t>apps</a:t>
            </a:r>
            <a:r>
              <a:rPr lang="it-IT" dirty="0" smtClean="0">
                <a:latin typeface="Cochin"/>
                <a:cs typeface="Cochin"/>
              </a:rPr>
              <a:t>, e sensori che effettuano </a:t>
            </a:r>
            <a:r>
              <a:rPr lang="it-IT" b="1" dirty="0" smtClean="0">
                <a:latin typeface="Cochin"/>
                <a:cs typeface="Cochin"/>
              </a:rPr>
              <a:t>monitoraggio</a:t>
            </a:r>
            <a:r>
              <a:rPr lang="it-IT" dirty="0" smtClean="0">
                <a:latin typeface="Cochin"/>
                <a:cs typeface="Cochin"/>
              </a:rPr>
              <a:t> continuo dello </a:t>
            </a:r>
            <a:r>
              <a:rPr lang="it-IT" b="1" dirty="0" smtClean="0">
                <a:latin typeface="Cochin"/>
                <a:cs typeface="Cochin"/>
              </a:rPr>
              <a:t>stato di salute</a:t>
            </a:r>
            <a:r>
              <a:rPr lang="it-IT" dirty="0" smtClean="0">
                <a:latin typeface="Cochin"/>
                <a:cs typeface="Cochin"/>
              </a:rPr>
              <a:t> per poi inviare i dati a </a:t>
            </a:r>
            <a:r>
              <a:rPr lang="it-IT" b="1" dirty="0" smtClean="0">
                <a:latin typeface="Cochin"/>
                <a:cs typeface="Cochin"/>
              </a:rPr>
              <a:t>strutture sanitarie</a:t>
            </a:r>
            <a:r>
              <a:rPr lang="it-IT" dirty="0" smtClean="0">
                <a:latin typeface="Cochin"/>
                <a:cs typeface="Cochin"/>
              </a:rPr>
              <a:t>, con possibilità di avere consulti a distanza, via web con i propri specialisti. </a:t>
            </a:r>
          </a:p>
          <a:p>
            <a:pPr>
              <a:buNone/>
            </a:pPr>
            <a:r>
              <a:rPr lang="it-IT" dirty="0" smtClean="0">
                <a:latin typeface="Cochin"/>
                <a:cs typeface="Cochin"/>
              </a:rPr>
              <a:t>«</a:t>
            </a:r>
            <a:r>
              <a:rPr lang="it-IT" b="1" dirty="0" err="1" smtClean="0">
                <a:latin typeface="Cochin"/>
                <a:cs typeface="Cochin"/>
              </a:rPr>
              <a:t>smart</a:t>
            </a:r>
            <a:r>
              <a:rPr lang="it-IT" b="1" dirty="0" smtClean="0">
                <a:latin typeface="Cochin"/>
                <a:cs typeface="Cochin"/>
              </a:rPr>
              <a:t> band</a:t>
            </a:r>
            <a:r>
              <a:rPr lang="it-IT" dirty="0" smtClean="0">
                <a:latin typeface="Cochin"/>
                <a:cs typeface="Cochin"/>
              </a:rPr>
              <a:t>»</a:t>
            </a:r>
            <a:r>
              <a:rPr lang="it-IT" u="sng" dirty="0" smtClean="0">
                <a:latin typeface="Cochin"/>
                <a:cs typeface="Cochin"/>
              </a:rPr>
              <a:t>, i braccialetti per il fitness </a:t>
            </a:r>
            <a:r>
              <a:rPr lang="it-IT" dirty="0" smtClean="0">
                <a:latin typeface="Cochin"/>
                <a:cs typeface="Cochin"/>
              </a:rPr>
              <a:t>che misurano l’attività fisica esistono da anni così come le </a:t>
            </a:r>
            <a:r>
              <a:rPr lang="it-IT" dirty="0" err="1" smtClean="0">
                <a:latin typeface="Cochin"/>
                <a:cs typeface="Cochin"/>
              </a:rPr>
              <a:t>app</a:t>
            </a:r>
            <a:r>
              <a:rPr lang="it-IT" dirty="0" smtClean="0">
                <a:latin typeface="Cochin"/>
                <a:cs typeface="Cochin"/>
              </a:rPr>
              <a:t> che fanno suonare il telefonino quando hai fatto i cinque o diecimila passi previsti dalla tua «dieta motoria» quotidiana.</a:t>
            </a:r>
          </a:p>
          <a:p>
            <a:pPr>
              <a:buNone/>
            </a:pPr>
            <a:r>
              <a:rPr lang="it-IT" dirty="0" smtClean="0">
                <a:latin typeface="Cochin"/>
                <a:cs typeface="Cochin"/>
              </a:rPr>
              <a:t>In Puglia,</a:t>
            </a:r>
            <a:r>
              <a:rPr lang="it-IT" b="1" dirty="0" smtClean="0">
                <a:latin typeface="Cochin"/>
                <a:cs typeface="Cochin"/>
              </a:rPr>
              <a:t> HELIS (</a:t>
            </a:r>
            <a:r>
              <a:rPr lang="it-IT" b="1" dirty="0" err="1" smtClean="0">
                <a:latin typeface="Cochin"/>
                <a:cs typeface="Cochin"/>
              </a:rPr>
              <a:t>Health</a:t>
            </a:r>
            <a:r>
              <a:rPr lang="it-IT" b="1" dirty="0" smtClean="0">
                <a:latin typeface="Cochin"/>
                <a:cs typeface="Cochin"/>
              </a:rPr>
              <a:t> </a:t>
            </a:r>
            <a:r>
              <a:rPr lang="it-IT" b="1" dirty="0" err="1" smtClean="0">
                <a:latin typeface="Cochin"/>
                <a:cs typeface="Cochin"/>
              </a:rPr>
              <a:t>Emergency</a:t>
            </a:r>
            <a:r>
              <a:rPr lang="it-IT" b="1" dirty="0" smtClean="0">
                <a:latin typeface="Cochin"/>
                <a:cs typeface="Cochin"/>
              </a:rPr>
              <a:t> online </a:t>
            </a:r>
            <a:r>
              <a:rPr lang="it-IT" b="1" dirty="0" err="1" smtClean="0">
                <a:latin typeface="Cochin"/>
                <a:cs typeface="Cochin"/>
              </a:rPr>
              <a:t>Support</a:t>
            </a:r>
            <a:r>
              <a:rPr lang="it-IT" b="1" dirty="0" smtClean="0">
                <a:latin typeface="Cochin"/>
                <a:cs typeface="Cochin"/>
              </a:rPr>
              <a:t> system)</a:t>
            </a:r>
            <a:r>
              <a:rPr lang="it-IT" dirty="0" smtClean="0">
                <a:latin typeface="Cochin"/>
                <a:cs typeface="Cochin"/>
              </a:rPr>
              <a:t>, progetto regionale di </a:t>
            </a:r>
            <a:r>
              <a:rPr lang="it-IT" b="1" dirty="0" err="1" smtClean="0">
                <a:latin typeface="Cochin"/>
                <a:cs typeface="Cochin"/>
              </a:rPr>
              <a:t>Telecardiologia</a:t>
            </a:r>
            <a:r>
              <a:rPr lang="it-IT" dirty="0" smtClean="0">
                <a:latin typeface="Cochin"/>
                <a:cs typeface="Cochin"/>
              </a:rPr>
              <a:t>, è un servizio già attivo da alcuni anni. </a:t>
            </a:r>
          </a:p>
          <a:p>
            <a:pPr>
              <a:buNone/>
            </a:pPr>
            <a:r>
              <a:rPr lang="it-IT" dirty="0" smtClean="0">
                <a:latin typeface="Cochin"/>
                <a:cs typeface="Cochin"/>
                <a:hlinkClick r:id="rId2"/>
              </a:rPr>
              <a:t>Smart Health 2.0</a:t>
            </a:r>
            <a:r>
              <a:rPr lang="it-IT" dirty="0" smtClean="0">
                <a:latin typeface="Cochin"/>
                <a:cs typeface="Cochin"/>
              </a:rPr>
              <a:t>, offre la possibilità a pazienti con insufficienza renale di effettuare la dialisi da casa senza ricoveri e fastidiosi e dispendiosi spostamenti in ospedale. Il </a:t>
            </a:r>
            <a:r>
              <a:rPr lang="it-IT" b="1" dirty="0" smtClean="0">
                <a:latin typeface="Cochin"/>
                <a:cs typeface="Cochin"/>
              </a:rPr>
              <a:t>centro di nefrologia del policlinico pugliese</a:t>
            </a:r>
            <a:r>
              <a:rPr lang="it-IT" dirty="0" smtClean="0">
                <a:latin typeface="Cochin"/>
                <a:cs typeface="Cochin"/>
              </a:rPr>
              <a:t> ha già avviato la</a:t>
            </a:r>
            <a:r>
              <a:rPr lang="it-IT" b="1" dirty="0" smtClean="0">
                <a:latin typeface="Cochin"/>
                <a:cs typeface="Cochin"/>
              </a:rPr>
              <a:t> </a:t>
            </a:r>
            <a:r>
              <a:rPr lang="it-IT" b="1" dirty="0" err="1" smtClean="0">
                <a:latin typeface="Cochin"/>
                <a:cs typeface="Cochin"/>
              </a:rPr>
              <a:t>teledialisi</a:t>
            </a:r>
            <a:r>
              <a:rPr lang="it-IT" dirty="0" smtClean="0">
                <a:latin typeface="Cochin"/>
                <a:cs typeface="Cochin"/>
              </a:rPr>
              <a:t> su alcuni pazienti. 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1492</Words>
  <Application>Microsoft PowerPoint per Mac</Application>
  <PresentationFormat>Presentazione su schermo (4:3)</PresentationFormat>
  <Paragraphs>139</Paragraphs>
  <Slides>46</Slides>
  <Notes>0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47" baseType="lpstr">
      <vt:lpstr>Tema di Office</vt:lpstr>
      <vt:lpstr>La Teleoftlamologia può essere il futuro?</vt:lpstr>
      <vt:lpstr>Definizione:  Esercitare la medicina a distanza con l’aiuto di tecnologia di trasmissione dati</vt:lpstr>
      <vt:lpstr>Qualche dato storico</vt:lpstr>
      <vt:lpstr>Principali campi di interesse</vt:lpstr>
      <vt:lpstr>POSTAZIONE TELEMEDICA</vt:lpstr>
      <vt:lpstr>Diapositiva 6</vt:lpstr>
      <vt:lpstr>POSTAZIONE ROBOTIZZATA</vt:lpstr>
      <vt:lpstr>Campi di interesse secondari o futuribili</vt:lpstr>
      <vt:lpstr>Amazon, Google ed Apple investono nella Telemedicina 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SOFTWARE DI GESTIONE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Progetto ROP e RETCAm</vt:lpstr>
      <vt:lpstr>Diapositiva 32</vt:lpstr>
      <vt:lpstr>Diapositiva 33</vt:lpstr>
      <vt:lpstr>Diapositiva 34</vt:lpstr>
      <vt:lpstr>Progetto paesi della Loira 2013</vt:lpstr>
      <vt:lpstr>Diapositiva 36</vt:lpstr>
      <vt:lpstr>Risultati 2013</vt:lpstr>
      <vt:lpstr>Diapositiva 38</vt:lpstr>
      <vt:lpstr>PRINCIPALI VANTAGGI CHIRURGIA ROBOTICA</vt:lpstr>
      <vt:lpstr>Diapositiva 40</vt:lpstr>
      <vt:lpstr>Diapositiva 41</vt:lpstr>
      <vt:lpstr>NGENUITY® 3D Visualization System </vt:lpstr>
      <vt:lpstr>Diapositiva 43</vt:lpstr>
      <vt:lpstr>Diapositiva 44</vt:lpstr>
      <vt:lpstr>NGENUITY® 3D Visualization System </vt:lpstr>
      <vt:lpstr>…una tele consulenza strabologica</vt:lpstr>
    </vt:vector>
  </TitlesOfParts>
  <Company>studiorandazzo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antonio randazzo</dc:creator>
  <cp:lastModifiedBy>antonio randazzo</cp:lastModifiedBy>
  <cp:revision>46</cp:revision>
  <dcterms:created xsi:type="dcterms:W3CDTF">2016-10-31T20:22:26Z</dcterms:created>
  <dcterms:modified xsi:type="dcterms:W3CDTF">2016-10-31T20:30:45Z</dcterms:modified>
</cp:coreProperties>
</file>