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55" r:id="rId1"/>
  </p:sldMasterIdLst>
  <p:notesMasterIdLst>
    <p:notesMasterId r:id="rId83"/>
  </p:notesMasterIdLst>
  <p:sldIdLst>
    <p:sldId id="269" r:id="rId2"/>
    <p:sldId id="339" r:id="rId3"/>
    <p:sldId id="258" r:id="rId4"/>
    <p:sldId id="257" r:id="rId5"/>
    <p:sldId id="340" r:id="rId6"/>
    <p:sldId id="337" r:id="rId7"/>
    <p:sldId id="331" r:id="rId8"/>
    <p:sldId id="333" r:id="rId9"/>
    <p:sldId id="335" r:id="rId10"/>
    <p:sldId id="33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7" r:id="rId21"/>
    <p:sldId id="288" r:id="rId22"/>
    <p:sldId id="289" r:id="rId23"/>
    <p:sldId id="290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3" r:id="rId43"/>
    <p:sldId id="315" r:id="rId44"/>
    <p:sldId id="338" r:id="rId45"/>
    <p:sldId id="341" r:id="rId46"/>
    <p:sldId id="388" r:id="rId47"/>
    <p:sldId id="389" r:id="rId48"/>
    <p:sldId id="390" r:id="rId49"/>
    <p:sldId id="391" r:id="rId50"/>
    <p:sldId id="343" r:id="rId51"/>
    <p:sldId id="367" r:id="rId52"/>
    <p:sldId id="360" r:id="rId53"/>
    <p:sldId id="363" r:id="rId54"/>
    <p:sldId id="378" r:id="rId55"/>
    <p:sldId id="369" r:id="rId56"/>
    <p:sldId id="368" r:id="rId57"/>
    <p:sldId id="372" r:id="rId58"/>
    <p:sldId id="373" r:id="rId59"/>
    <p:sldId id="374" r:id="rId60"/>
    <p:sldId id="375" r:id="rId61"/>
    <p:sldId id="376" r:id="rId62"/>
    <p:sldId id="365" r:id="rId63"/>
    <p:sldId id="366" r:id="rId64"/>
    <p:sldId id="377" r:id="rId65"/>
    <p:sldId id="379" r:id="rId66"/>
    <p:sldId id="346" r:id="rId67"/>
    <p:sldId id="347" r:id="rId68"/>
    <p:sldId id="348" r:id="rId69"/>
    <p:sldId id="349" r:id="rId70"/>
    <p:sldId id="350" r:id="rId71"/>
    <p:sldId id="380" r:id="rId72"/>
    <p:sldId id="362" r:id="rId73"/>
    <p:sldId id="381" r:id="rId74"/>
    <p:sldId id="382" r:id="rId75"/>
    <p:sldId id="383" r:id="rId76"/>
    <p:sldId id="384" r:id="rId77"/>
    <p:sldId id="386" r:id="rId78"/>
    <p:sldId id="387" r:id="rId79"/>
    <p:sldId id="392" r:id="rId80"/>
    <p:sldId id="393" r:id="rId81"/>
    <p:sldId id="394" r:id="rId8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362" userDrawn="1">
          <p15:clr>
            <a:srgbClr val="A4A3A4"/>
          </p15:clr>
        </p15:guide>
        <p15:guide id="2" pos="340" userDrawn="1">
          <p15:clr>
            <a:srgbClr val="A4A3A4"/>
          </p15:clr>
        </p15:guide>
        <p15:guide id="3" orient="horz" pos="4074">
          <p15:clr>
            <a:srgbClr val="A4A3A4"/>
          </p15:clr>
        </p15:guide>
        <p15:guide id="4" pos="3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EC6231"/>
    <a:srgbClr val="FDFCFD"/>
    <a:srgbClr val="E560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0" autoAdjust="0"/>
    <p:restoredTop sz="94399"/>
  </p:normalViewPr>
  <p:slideViewPr>
    <p:cSldViewPr snapToGrid="0">
      <p:cViewPr varScale="1">
        <p:scale>
          <a:sx n="132" d="100"/>
          <a:sy n="132" d="100"/>
        </p:scale>
        <p:origin x="-96" y="-368"/>
      </p:cViewPr>
      <p:guideLst>
        <p:guide orient="horz" pos="3362"/>
        <p:guide orient="horz" pos="4074"/>
        <p:guide pos="340"/>
        <p:guide pos="3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printerSettings" Target="printerSettings/printerSettings1.bin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A1CDB-614C-BA4E-9B39-2C06C9961A62}" type="datetimeFigureOut">
              <a:rPr lang="it-IT" smtClean="0"/>
              <a:t>05/11/16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3857B-0DE4-F04A-BBF2-20EF9BAEF56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0779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3857B-0DE4-F04A-BBF2-20EF9BAEF56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4735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alt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022473F-7D0E-4C54-BE4C-C9D2C0B1A588}" type="slidenum">
              <a:rPr lang="es-ES_tradnl" altLang="en-US">
                <a:latin typeface="Calibri" panose="020F0502020204030204" pitchFamily="34" charset="0"/>
              </a:rPr>
              <a:pPr eaLnBrk="1" hangingPunct="1"/>
              <a:t>12</a:t>
            </a:fld>
            <a:endParaRPr lang="es-ES_tradnl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221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alt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D3FA6C-27D4-4926-AFD8-83A377E15D4F}" type="slidenum">
              <a:rPr lang="es-ES_tradnl" altLang="en-US">
                <a:latin typeface="Calibri" panose="020F0502020204030204" pitchFamily="34" charset="0"/>
              </a:rPr>
              <a:pPr eaLnBrk="1" hangingPunct="1"/>
              <a:t>13</a:t>
            </a:fld>
            <a:endParaRPr lang="es-ES_tradnl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92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alt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3B0EEA9-7A5D-4717-AFB2-17F523B66120}" type="slidenum">
              <a:rPr lang="es-ES_tradnl" altLang="en-US">
                <a:latin typeface="Calibri" panose="020F0502020204030204" pitchFamily="34" charset="0"/>
              </a:rPr>
              <a:pPr eaLnBrk="1" hangingPunct="1"/>
              <a:t>14</a:t>
            </a:fld>
            <a:endParaRPr lang="es-ES_tradnl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584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CH" alt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20D34E-1B01-47FD-93A8-F970AC8FF692}" type="slidenum">
              <a:rPr lang="es-ES_tradnl" altLang="en-US">
                <a:latin typeface="Calibri" panose="020F0502020204030204" pitchFamily="34" charset="0"/>
              </a:rPr>
              <a:pPr eaLnBrk="1" hangingPunct="1"/>
              <a:t>15</a:t>
            </a:fld>
            <a:endParaRPr lang="es-ES_tradnl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325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CH" altLang="en-US"/>
          </a:p>
          <a:p>
            <a:pPr eaLnBrk="1" hangingPunct="1">
              <a:spcBef>
                <a:spcPct val="0"/>
              </a:spcBef>
            </a:pPr>
            <a:endParaRPr lang="de-CH" alt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5CBEAB5-4C46-4147-87F5-498FF301202D}" type="slidenum">
              <a:rPr lang="es-ES_tradnl" altLang="en-US">
                <a:latin typeface="Calibri" panose="020F0502020204030204" pitchFamily="34" charset="0"/>
              </a:rPr>
              <a:pPr eaLnBrk="1" hangingPunct="1"/>
              <a:t>16</a:t>
            </a:fld>
            <a:endParaRPr lang="es-ES_tradnl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358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CH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E8EB34B-0363-4D32-B36F-27F549DFCE53}" type="slidenum">
              <a:rPr lang="es-ES_tradnl" altLang="en-US">
                <a:latin typeface="Calibri" panose="020F0502020204030204" pitchFamily="34" charset="0"/>
              </a:rPr>
              <a:pPr eaLnBrk="1" hangingPunct="1"/>
              <a:t>19</a:t>
            </a:fld>
            <a:endParaRPr lang="es-ES_tradnl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75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5770AC2-8F27-42F7-8799-77EF0F3D0E3C}" type="slidenum">
              <a:t>31</a:t>
            </a:fld>
            <a:endParaRPr lang="de-CH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112838" y="655638"/>
            <a:ext cx="4648200" cy="348615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921276" y="4361953"/>
            <a:ext cx="5030809" cy="4068110"/>
          </a:xfrm>
        </p:spPr>
        <p:txBody>
          <a:bodyPr lIns="99724" tIns="49862" rIns="99724" bIns="4986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9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B08CC-626B-5045-B54C-DA89AB1629E7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9048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B08CC-626B-5045-B54C-DA89AB1629E7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3923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B08CC-626B-5045-B54C-DA89AB1629E7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3747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/>
              <a:t>\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B08CC-626B-5045-B54C-DA89AB1629E7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3551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B08CC-626B-5045-B54C-DA89AB1629E7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9591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B08CC-626B-5045-B54C-DA89AB1629E7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6246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B08CC-626B-5045-B54C-DA89AB1629E7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1030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CH" alt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BFE74C2-9EF7-47ED-B332-1C82C658E5BD}" type="slidenum">
              <a:rPr lang="es-ES_tradnl" altLang="en-US">
                <a:latin typeface="Calibri" panose="020F0502020204030204" pitchFamily="34" charset="0"/>
              </a:rPr>
              <a:pPr eaLnBrk="1" hangingPunct="1"/>
              <a:t>11</a:t>
            </a:fld>
            <a:endParaRPr lang="es-ES_tradnl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538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DD9E-EAE4-D54E-8DB0-20354C45F4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05/11/16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ACF-50E3-7748-B584-9C1CC6C5564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348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DD9E-EAE4-D54E-8DB0-20354C45F4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05/11/16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ACF-50E3-7748-B584-9C1CC6C5564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746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DD9E-EAE4-D54E-8DB0-20354C45F4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05/11/16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ACF-50E3-7748-B584-9C1CC6C5564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85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DD9E-EAE4-D54E-8DB0-20354C45F4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05/11/16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ACF-50E3-7748-B584-9C1CC6C5564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954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DD9E-EAE4-D54E-8DB0-20354C45F4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05/11/16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ACF-50E3-7748-B584-9C1CC6C5564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257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DD9E-EAE4-D54E-8DB0-20354C45F4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05/11/16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ACF-50E3-7748-B584-9C1CC6C5564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5527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DD9E-EAE4-D54E-8DB0-20354C45F4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05/11/16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ACF-50E3-7748-B584-9C1CC6C5564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831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DD9E-EAE4-D54E-8DB0-20354C45F4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05/11/16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ACF-50E3-7748-B584-9C1CC6C5564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743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DD9E-EAE4-D54E-8DB0-20354C45F4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05/11/16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ACF-50E3-7748-B584-9C1CC6C5564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722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228600" y="685800"/>
            <a:ext cx="8229600" cy="8683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228600" y="1904996"/>
            <a:ext cx="4038603" cy="419099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419596" y="1904996"/>
            <a:ext cx="4038603" cy="419099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8007856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03528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DD9E-EAE4-D54E-8DB0-20354C45F4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05/11/16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ACF-50E3-7748-B584-9C1CC6C5564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66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251267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62104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DD9E-EAE4-D54E-8DB0-20354C45F4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05/11/16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ACF-50E3-7748-B584-9C1CC6C5564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4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DD9E-EAE4-D54E-8DB0-20354C45F4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05/11/16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ACF-50E3-7748-B584-9C1CC6C5564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0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DD9E-EAE4-D54E-8DB0-20354C45F4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05/11/16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ACF-50E3-7748-B584-9C1CC6C5564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748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DD9E-EAE4-D54E-8DB0-20354C45F4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05/11/16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ACF-50E3-7748-B584-9C1CC6C5564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439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DD9E-EAE4-D54E-8DB0-20354C45F4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05/11/16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ACF-50E3-7748-B584-9C1CC6C5564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83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DD9E-EAE4-D54E-8DB0-20354C45F4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05/11/16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ACF-50E3-7748-B584-9C1CC6C5564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188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DD9E-EAE4-D54E-8DB0-20354C45F4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05/11/16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ACF-50E3-7748-B584-9C1CC6C5564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673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D24DD9E-EAE4-D54E-8DB0-20354C45F4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05/11/16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E4C1ACF-50E3-7748-B584-9C1CC6C5564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216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259" r:id="rId4"/>
    <p:sldLayoutId id="2147484260" r:id="rId5"/>
    <p:sldLayoutId id="2147484261" r:id="rId6"/>
    <p:sldLayoutId id="2147484262" r:id="rId7"/>
    <p:sldLayoutId id="2147484263" r:id="rId8"/>
    <p:sldLayoutId id="2147484264" r:id="rId9"/>
    <p:sldLayoutId id="2147484265" r:id="rId10"/>
    <p:sldLayoutId id="2147484266" r:id="rId11"/>
    <p:sldLayoutId id="2147484267" r:id="rId12"/>
    <p:sldLayoutId id="2147484268" r:id="rId13"/>
    <p:sldLayoutId id="2147484269" r:id="rId14"/>
    <p:sldLayoutId id="2147484270" r:id="rId15"/>
    <p:sldLayoutId id="2147484271" r:id="rId16"/>
    <p:sldLayoutId id="2147484272" r:id="rId17"/>
    <p:sldLayoutId id="2147484273" r:id="rId18"/>
    <p:sldLayoutId id="2147484239" r:id="rId19"/>
    <p:sldLayoutId id="2147483825" r:id="rId20"/>
    <p:sldLayoutId id="2147484070" r:id="rId21"/>
  </p:sldLayoutIdLst>
  <p:transition xmlns:p14="http://schemas.microsoft.com/office/powerpoint/2010/main" spd="slow">
    <p:cover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.emf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7.png"/><Relationship Id="rId5" Type="http://schemas.openxmlformats.org/officeDocument/2006/relationships/image" Target="../media/image1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g"/><Relationship Id="rId3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Relationship Id="rId3" Type="http://schemas.openxmlformats.org/officeDocument/2006/relationships/image" Target="../media/image1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1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3" Type="http://schemas.openxmlformats.org/officeDocument/2006/relationships/image" Target="../media/image1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microsoft.com/office/2007/relationships/hdphoto" Target="NULL"/><Relationship Id="rId5" Type="http://schemas.openxmlformats.org/officeDocument/2006/relationships/image" Target="../media/image65.jpeg"/><Relationship Id="rId6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66.jpeg"/><Relationship Id="rId9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7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1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8073" y="640136"/>
            <a:ext cx="5364087" cy="4247317"/>
          </a:xfrm>
          <a:prstGeom prst="rect">
            <a:avLst/>
          </a:prstGeom>
          <a:noFill/>
          <a:effectLst>
            <a:outerShdw blurRad="50800" dist="508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CHIRURGIA 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REFRATTIVA 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ENDOCULARE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5"/>
          <p:cNvSpPr txBox="1"/>
          <p:nvPr/>
        </p:nvSpPr>
        <p:spPr>
          <a:xfrm>
            <a:off x="6065540" y="3140969"/>
            <a:ext cx="2394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79" y="-16624"/>
            <a:ext cx="3030363" cy="307559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985132" y="2060848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</a:t>
            </a:r>
            <a:r>
              <a:rPr lang="en-US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algn="r"/>
            <a:r>
              <a:rPr lang="en-US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804248" y="3131676"/>
            <a:ext cx="2273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67896" y="5631631"/>
            <a:ext cx="3616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R. SCIACCA - S. ZAGARI</a:t>
            </a:r>
          </a:p>
        </p:txBody>
      </p:sp>
    </p:spTree>
    <p:extLst>
      <p:ext uri="{BB962C8B-B14F-4D97-AF65-F5344CB8AC3E}">
        <p14:creationId xmlns:p14="http://schemas.microsoft.com/office/powerpoint/2010/main" val="147021520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39750" y="3441701"/>
            <a:ext cx="3117850" cy="408939"/>
          </a:xfrm>
        </p:spPr>
        <p:txBody>
          <a:bodyPr>
            <a:noAutofit/>
          </a:bodyPr>
          <a:lstStyle/>
          <a:p>
            <a:pPr algn="l"/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ZONA OTTICA MISURE</a:t>
            </a:r>
            <a:endParaRPr lang="it-IT" sz="2800" b="1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l"/>
            <a:r>
              <a:rPr lang="it-IT" sz="28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1049747"/>
            <a:ext cx="3227649" cy="2151766"/>
          </a:xfrm>
          <a:prstGeom prst="rect">
            <a:avLst/>
          </a:prstGeom>
        </p:spPr>
      </p:pic>
      <p:sp>
        <p:nvSpPr>
          <p:cNvPr id="8" name="Freccia bidirezionale orizzontale 7"/>
          <p:cNvSpPr/>
          <p:nvPr/>
        </p:nvSpPr>
        <p:spPr>
          <a:xfrm rot="5400000" flipV="1">
            <a:off x="1400053" y="2009653"/>
            <a:ext cx="1475015" cy="235924"/>
          </a:xfrm>
          <a:prstGeom prst="leftRightArrow">
            <a:avLst/>
          </a:prstGeom>
          <a:gradFill flip="none" rotWithShape="1">
            <a:gsLst>
              <a:gs pos="51000">
                <a:srgbClr val="FF66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062003"/>
              </p:ext>
            </p:extLst>
          </p:nvPr>
        </p:nvGraphicFramePr>
        <p:xfrm>
          <a:off x="588641" y="3902576"/>
          <a:ext cx="7270575" cy="2413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35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235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235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30688">
                <a:tc>
                  <a:txBody>
                    <a:bodyPr/>
                    <a:lstStyle/>
                    <a:p>
                      <a:r>
                        <a:rPr lang="it-IT" sz="16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POTERE ICL (INCLUSE TORICHE</a:t>
                      </a:r>
                      <a:r>
                        <a:rPr lang="it-IT" sz="1600" b="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ZONA OTTICA ICL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ZONA OTTICA AL PIANO CORNEALE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275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DA -0,5 A </a:t>
                      </a:r>
                      <a:r>
                        <a:rPr lang="it-IT" sz="16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–</a:t>
                      </a:r>
                      <a:r>
                        <a:rPr lang="it-IT" sz="16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</a:t>
                      </a:r>
                      <a:r>
                        <a:rPr lang="it-IT" sz="16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</a:t>
                      </a:r>
                      <a:endParaRPr lang="it-IT" sz="160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5,8 </a:t>
                      </a:r>
                      <a:r>
                        <a:rPr lang="it-IT" sz="16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MM</a:t>
                      </a:r>
                      <a:endParaRPr lang="it-IT" sz="160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7,3 </a:t>
                      </a:r>
                      <a:r>
                        <a:rPr lang="it-IT" sz="16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MM</a:t>
                      </a:r>
                      <a:endParaRPr lang="it-IT" sz="160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2275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DA -9,5 A -10 </a:t>
                      </a:r>
                      <a:r>
                        <a:rPr lang="it-IT" sz="16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</a:t>
                      </a:r>
                      <a:endParaRPr lang="it-IT" sz="160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5,5 </a:t>
                      </a:r>
                      <a:r>
                        <a:rPr lang="it-IT" sz="16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MM</a:t>
                      </a:r>
                      <a:endParaRPr lang="it-IT" sz="160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6,9 </a:t>
                      </a:r>
                      <a:r>
                        <a:rPr lang="it-IT" sz="16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MM</a:t>
                      </a:r>
                      <a:endParaRPr lang="it-IT" sz="160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1481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DA -10,5 A -12,5 </a:t>
                      </a:r>
                      <a:r>
                        <a:rPr lang="it-IT" sz="16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</a:t>
                      </a:r>
                      <a:endParaRPr lang="it-IT" sz="160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5,3 </a:t>
                      </a:r>
                      <a:r>
                        <a:rPr lang="it-IT" sz="16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MM</a:t>
                      </a:r>
                      <a:endParaRPr lang="it-IT" sz="160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6,6 </a:t>
                      </a:r>
                      <a:r>
                        <a:rPr lang="it-IT" sz="16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MM</a:t>
                      </a:r>
                      <a:r>
                        <a:rPr lang="it-IT" sz="16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2275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DA -13 A -18 </a:t>
                      </a:r>
                      <a:r>
                        <a:rPr lang="it-IT" sz="16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</a:t>
                      </a:r>
                      <a:endParaRPr lang="it-IT" sz="160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4,9</a:t>
                      </a:r>
                      <a:r>
                        <a:rPr lang="it-IT" sz="16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it-IT" sz="1600" baseline="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MM</a:t>
                      </a:r>
                      <a:endParaRPr lang="it-IT" sz="160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0" i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6,2 </a:t>
                      </a:r>
                      <a:r>
                        <a:rPr lang="it-IT" sz="1600" b="0" i="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MM</a:t>
                      </a:r>
                      <a:endParaRPr lang="it-IT" sz="1600" b="0" i="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2275"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DA 0,5</a:t>
                      </a:r>
                      <a:r>
                        <a:rPr lang="it-IT" sz="16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A 10 </a:t>
                      </a:r>
                      <a:r>
                        <a:rPr lang="it-IT" sz="1600" baseline="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</a:t>
                      </a:r>
                      <a:endParaRPr lang="it-IT" sz="160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5,8 </a:t>
                      </a:r>
                      <a:r>
                        <a:rPr lang="it-IT" sz="16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MM</a:t>
                      </a:r>
                      <a:endParaRPr lang="it-IT" sz="160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Picture 5" descr="scheme Effective OZ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48431" y="1034251"/>
            <a:ext cx="2950209" cy="2160169"/>
          </a:xfrm>
          <a:prstGeom prst="rect">
            <a:avLst/>
          </a:prstGeom>
          <a:noFill/>
        </p:spPr>
      </p:pic>
      <p:sp>
        <p:nvSpPr>
          <p:cNvPr id="11" name="1 CuadroTexto"/>
          <p:cNvSpPr txBox="1">
            <a:spLocks noChangeArrowheads="1"/>
          </p:cNvSpPr>
          <p:nvPr/>
        </p:nvSpPr>
        <p:spPr bwMode="auto">
          <a:xfrm>
            <a:off x="519430" y="6339939"/>
            <a:ext cx="43298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sz="1400" i="1" dirty="0">
                <a:latin typeface="Helvetica" charset="0"/>
                <a:ea typeface="Helvetica" charset="0"/>
                <a:cs typeface="Helvetica" charset="0"/>
              </a:rPr>
              <a:t>Pérez-Vives et al. Am J </a:t>
            </a:r>
            <a:r>
              <a:rPr lang="es-ES" altLang="es-ES" sz="1400" i="1" dirty="0" err="1">
                <a:latin typeface="Helvetica" charset="0"/>
                <a:ea typeface="Helvetica" charset="0"/>
                <a:cs typeface="Helvetica" charset="0"/>
              </a:rPr>
              <a:t>Ophthalmol</a:t>
            </a:r>
            <a:r>
              <a:rPr lang="es-ES" altLang="es-ES" sz="1400" i="1" dirty="0">
                <a:latin typeface="Helvetica" charset="0"/>
                <a:ea typeface="Helvetica" charset="0"/>
                <a:cs typeface="Helvetica" charset="0"/>
              </a:rPr>
              <a:t> 2013;156:69-76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70923" y="337746"/>
            <a:ext cx="7110977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Times New Roman" charset="0"/>
                <a:ea typeface="Times New Roman" charset="0"/>
                <a:cs typeface="Times New Roman" charset="0"/>
              </a:rPr>
              <a:t>VISIAN ICL CARATTERISTICHE</a:t>
            </a:r>
            <a:endParaRPr lang="it-IT" sz="3600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483" y="0"/>
            <a:ext cx="1611517" cy="1635569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7668284" y="74291"/>
            <a:ext cx="13675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677337" y="1211921"/>
            <a:ext cx="1365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</p:spTree>
    <p:extLst>
      <p:ext uri="{BB962C8B-B14F-4D97-AF65-F5344CB8AC3E}">
        <p14:creationId xmlns:p14="http://schemas.microsoft.com/office/powerpoint/2010/main" val="3271092526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202" y="0"/>
            <a:ext cx="4419798" cy="3312160"/>
          </a:xfrm>
          <a:prstGeom prst="rect">
            <a:avLst/>
          </a:prstGeom>
          <a:effectLst>
            <a:reflection blurRad="12700" stA="24000" endPos="2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0" name="Oval 5"/>
          <p:cNvSpPr>
            <a:spLocks noChangeArrowheads="1"/>
          </p:cNvSpPr>
          <p:nvPr/>
        </p:nvSpPr>
        <p:spPr bwMode="auto">
          <a:xfrm>
            <a:off x="3733800" y="2667000"/>
            <a:ext cx="1447800" cy="914400"/>
          </a:xfrm>
          <a:prstGeom prst="ellipse">
            <a:avLst/>
          </a:prstGeom>
          <a:noFill/>
          <a:ln w="9525" algn="ctr">
            <a:solidFill>
              <a:srgbClr val="00B050">
                <a:alpha val="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en-US">
              <a:latin typeface="Century Gothic" panose="020B0502020202020204" pitchFamily="34" charset="0"/>
            </a:endParaRPr>
          </a:p>
        </p:txBody>
      </p:sp>
      <p:sp>
        <p:nvSpPr>
          <p:cNvPr id="34821" name="Oval 14"/>
          <p:cNvSpPr>
            <a:spLocks noChangeArrowheads="1"/>
          </p:cNvSpPr>
          <p:nvPr/>
        </p:nvSpPr>
        <p:spPr bwMode="auto">
          <a:xfrm>
            <a:off x="2286000" y="2286000"/>
            <a:ext cx="762000" cy="990600"/>
          </a:xfrm>
          <a:prstGeom prst="ellipse">
            <a:avLst/>
          </a:prstGeom>
          <a:noFill/>
          <a:ln w="25400" algn="ctr">
            <a:solidFill>
              <a:srgbClr val="FF0000">
                <a:alpha val="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en-US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8004" y="450284"/>
            <a:ext cx="2666196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VISIAN ICL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39750" y="1869441"/>
            <a:ext cx="86042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alt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INDICAZIONI</a:t>
            </a:r>
          </a:p>
          <a:p>
            <a:pPr>
              <a:lnSpc>
                <a:spcPct val="150000"/>
              </a:lnSpc>
            </a:pP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•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Età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: 21-45</a:t>
            </a:r>
          </a:p>
          <a:p>
            <a:pPr>
              <a:lnSpc>
                <a:spcPct val="150000"/>
              </a:lnSpc>
            </a:pP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•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Elevati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vizi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refrattivi</a:t>
            </a:r>
            <a:endParaRPr lang="de-CH" alt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</a:pP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•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Quando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la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chirurgia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laser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è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sconsigliata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(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cornee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sottili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ecc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.)</a:t>
            </a:r>
          </a:p>
          <a:p>
            <a:pPr>
              <a:lnSpc>
                <a:spcPct val="150000"/>
              </a:lnSpc>
            </a:pP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•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Refrazione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Stabile (&lt;0.5D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differenza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12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mesi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• ACD ≥  2.8 mm (V4B &amp; V4c)</a:t>
            </a:r>
          </a:p>
          <a:p>
            <a:pPr>
              <a:lnSpc>
                <a:spcPct val="150000"/>
              </a:lnSpc>
            </a:pP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•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Gradi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Angolo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III a IV (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widely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open)</a:t>
            </a:r>
          </a:p>
          <a:p>
            <a:pPr>
              <a:lnSpc>
                <a:spcPct val="150000"/>
              </a:lnSpc>
            </a:pP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•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Nessun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trattamento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chirurgico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antecedente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•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Nessuna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precedente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patologia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oculare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(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keratoconus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glaucoma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low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endothelial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cell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counting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or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any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other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corneal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000" dirty="0" err="1">
                <a:latin typeface="Helvetica" charset="0"/>
                <a:ea typeface="Helvetica" charset="0"/>
                <a:cs typeface="Helvetica" charset="0"/>
              </a:rPr>
              <a:t>pahtology</a:t>
            </a:r>
            <a:r>
              <a:rPr lang="de-CH" altLang="en-US" sz="2000" dirty="0">
                <a:latin typeface="Helvetica" charset="0"/>
                <a:ea typeface="Helvetica" charset="0"/>
                <a:cs typeface="Helvetica" charset="0"/>
              </a:rPr>
              <a:t>)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443" y="0"/>
            <a:ext cx="1611517" cy="163556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665244" y="74291"/>
            <a:ext cx="13675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674297" y="1211921"/>
            <a:ext cx="1365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</p:spTree>
    <p:extLst>
      <p:ext uri="{BB962C8B-B14F-4D97-AF65-F5344CB8AC3E}">
        <p14:creationId xmlns:p14="http://schemas.microsoft.com/office/powerpoint/2010/main" val="1546967945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Oval 5"/>
          <p:cNvSpPr>
            <a:spLocks noChangeArrowheads="1"/>
          </p:cNvSpPr>
          <p:nvPr/>
        </p:nvSpPr>
        <p:spPr bwMode="auto">
          <a:xfrm>
            <a:off x="3733800" y="2667000"/>
            <a:ext cx="1447800" cy="914400"/>
          </a:xfrm>
          <a:prstGeom prst="ellipse">
            <a:avLst/>
          </a:prstGeom>
          <a:noFill/>
          <a:ln w="9525" algn="ctr">
            <a:solidFill>
              <a:srgbClr val="00B050">
                <a:alpha val="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en-US">
              <a:latin typeface="Century Gothic" panose="020B0502020202020204" pitchFamily="34" charset="0"/>
            </a:endParaRPr>
          </a:p>
        </p:txBody>
      </p:sp>
      <p:sp>
        <p:nvSpPr>
          <p:cNvPr id="35845" name="Oval 14"/>
          <p:cNvSpPr>
            <a:spLocks noChangeArrowheads="1"/>
          </p:cNvSpPr>
          <p:nvPr/>
        </p:nvSpPr>
        <p:spPr bwMode="auto">
          <a:xfrm>
            <a:off x="2286000" y="2286000"/>
            <a:ext cx="762000" cy="990600"/>
          </a:xfrm>
          <a:prstGeom prst="ellipse">
            <a:avLst/>
          </a:prstGeom>
          <a:noFill/>
          <a:ln w="25400" algn="ctr">
            <a:solidFill>
              <a:srgbClr val="FF0000">
                <a:alpha val="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en-US">
              <a:latin typeface="Century Gothic" panose="020B0502020202020204" pitchFamily="34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79" y="-16624"/>
            <a:ext cx="3030363" cy="3075592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6985132" y="2060848"/>
            <a:ext cx="2158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</a:t>
            </a:r>
            <a:r>
              <a:rPr lang="en-US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algn="r"/>
            <a:r>
              <a:rPr lang="en-US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804248" y="3131676"/>
            <a:ext cx="2273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33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539750" y="1610361"/>
            <a:ext cx="55689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2400" b="1" cap="all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Indicazioni</a:t>
            </a:r>
            <a:r>
              <a:rPr lang="de-CH" sz="2400" b="1" cap="all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Off-label</a:t>
            </a:r>
            <a:r>
              <a:rPr lang="de-CH" sz="2400" dirty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de-CH" sz="2400" dirty="0">
                <a:latin typeface="Helvetica" charset="0"/>
                <a:ea typeface="Helvetica" charset="0"/>
                <a:cs typeface="Helvetica" charset="0"/>
              </a:rPr>
            </a:br>
            <a:r>
              <a:rPr lang="de-CH" sz="2400" dirty="0">
                <a:latin typeface="Helvetica" charset="0"/>
                <a:ea typeface="Helvetica" charset="0"/>
                <a:cs typeface="Helvetica" charset="0"/>
              </a:rPr>
              <a:t>•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Intervento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chirurgico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refrattivo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precedente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(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prk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lasik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ecc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• Bambini </a:t>
            </a:r>
          </a:p>
          <a:p>
            <a:pPr>
              <a:lnSpc>
                <a:spcPct val="150000"/>
              </a:lnSpc>
            </a:pP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•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Età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inferiore ai 21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anni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superiore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 a 45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anni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con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cristallino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chiaro</a:t>
            </a:r>
            <a:endParaRPr lang="de-CH" alt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</a:pP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• In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pseudophakia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(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piggy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-back)</a:t>
            </a:r>
          </a:p>
          <a:p>
            <a:pPr>
              <a:lnSpc>
                <a:spcPct val="150000"/>
              </a:lnSpc>
            </a:pP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•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Cheratocono</a:t>
            </a:r>
            <a:endParaRPr lang="it-IT" sz="2400" dirty="0"/>
          </a:p>
        </p:txBody>
      </p:sp>
      <p:sp>
        <p:nvSpPr>
          <p:cNvPr id="8" name="TextBox 2"/>
          <p:cNvSpPr txBox="1"/>
          <p:nvPr/>
        </p:nvSpPr>
        <p:spPr>
          <a:xfrm>
            <a:off x="458004" y="450284"/>
            <a:ext cx="2666196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VISIAN ICL </a:t>
            </a:r>
          </a:p>
        </p:txBody>
      </p:sp>
    </p:spTree>
    <p:extLst>
      <p:ext uri="{BB962C8B-B14F-4D97-AF65-F5344CB8AC3E}">
        <p14:creationId xmlns:p14="http://schemas.microsoft.com/office/powerpoint/2010/main" val="366020940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Oval 5"/>
          <p:cNvSpPr>
            <a:spLocks noChangeArrowheads="1"/>
          </p:cNvSpPr>
          <p:nvPr/>
        </p:nvSpPr>
        <p:spPr bwMode="auto">
          <a:xfrm>
            <a:off x="3733800" y="2667000"/>
            <a:ext cx="1447800" cy="914400"/>
          </a:xfrm>
          <a:prstGeom prst="ellipse">
            <a:avLst/>
          </a:prstGeom>
          <a:noFill/>
          <a:ln w="9525" algn="ctr">
            <a:solidFill>
              <a:srgbClr val="00B050">
                <a:alpha val="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en-US">
              <a:latin typeface="Century Gothic" panose="020B0502020202020204" pitchFamily="34" charset="0"/>
            </a:endParaRPr>
          </a:p>
        </p:txBody>
      </p:sp>
      <p:sp>
        <p:nvSpPr>
          <p:cNvPr id="36869" name="Oval 14"/>
          <p:cNvSpPr>
            <a:spLocks noChangeArrowheads="1"/>
          </p:cNvSpPr>
          <p:nvPr/>
        </p:nvSpPr>
        <p:spPr bwMode="auto">
          <a:xfrm>
            <a:off x="2286000" y="2286000"/>
            <a:ext cx="762000" cy="990600"/>
          </a:xfrm>
          <a:prstGeom prst="ellipse">
            <a:avLst/>
          </a:prstGeom>
          <a:noFill/>
          <a:ln w="25400" algn="ctr">
            <a:solidFill>
              <a:srgbClr val="FF0000">
                <a:alpha val="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en-US">
              <a:latin typeface="Century Gothic" panose="020B0502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79" y="-16624"/>
            <a:ext cx="3030363" cy="307559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985132" y="2060848"/>
            <a:ext cx="2158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</a:t>
            </a:r>
            <a:r>
              <a:rPr lang="en-US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algn="r"/>
            <a:r>
              <a:rPr lang="en-US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804248" y="3131676"/>
            <a:ext cx="2273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539750" y="1659466"/>
            <a:ext cx="7004050" cy="4343400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170000"/>
              </a:lnSpc>
              <a:buNone/>
            </a:pPr>
            <a:r>
              <a:rPr lang="de-CH" alt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CONTROINDICAZIONI</a:t>
            </a:r>
          </a:p>
          <a:p>
            <a:pPr marL="0" indent="0" ea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alt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• </a:t>
            </a:r>
            <a:r>
              <a:rPr lang="de-CH" altLang="en-US" sz="2400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Glaucoma</a:t>
            </a:r>
            <a:r>
              <a:rPr lang="de-CH" alt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pre-esistente, cataratta, </a:t>
            </a:r>
          </a:p>
          <a:p>
            <a:pPr marL="0" indent="0" ea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alt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 </a:t>
            </a:r>
            <a:r>
              <a:rPr lang="de-CH" altLang="en-US" sz="2400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uveiti</a:t>
            </a:r>
            <a:r>
              <a:rPr lang="de-CH" alt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(o altre infiammazioni) o </a:t>
            </a:r>
          </a:p>
          <a:p>
            <a:pPr marL="0" indent="0" ea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alt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 altre patologie oculari</a:t>
            </a:r>
          </a:p>
          <a:p>
            <a:pPr marL="0" indent="0" ea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alt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• </a:t>
            </a:r>
            <a:r>
              <a:rPr lang="de-CH" altLang="en-US" sz="2400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Pazienti</a:t>
            </a:r>
            <a:r>
              <a:rPr lang="de-CH" alt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Monocoli</a:t>
            </a:r>
            <a:r>
              <a:rPr lang="de-CH" alt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marL="0" indent="0" ea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alt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• </a:t>
            </a:r>
            <a:r>
              <a:rPr lang="de-CH" altLang="en-US" sz="2400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Angoli</a:t>
            </a:r>
            <a:r>
              <a:rPr lang="de-CH" alt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chiusi</a:t>
            </a:r>
          </a:p>
          <a:p>
            <a:pPr marL="0" indent="0" ea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alt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• </a:t>
            </a:r>
            <a:r>
              <a:rPr lang="de-CH" altLang="en-US" sz="2400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Scarsa</a:t>
            </a:r>
            <a:r>
              <a:rPr lang="de-CH" alt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 profondità della camera anteriore (ACD)</a:t>
            </a:r>
          </a:p>
          <a:p>
            <a:pPr marL="0" indent="0" ea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alt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• </a:t>
            </a:r>
            <a:r>
              <a:rPr lang="de-CH" altLang="en-US" sz="2400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Ipertensione</a:t>
            </a:r>
            <a:r>
              <a:rPr lang="de-CH" alt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oculare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458004" y="450284"/>
            <a:ext cx="2589996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VISIAN ICL </a:t>
            </a:r>
          </a:p>
        </p:txBody>
      </p:sp>
    </p:spTree>
    <p:extLst>
      <p:ext uri="{BB962C8B-B14F-4D97-AF65-F5344CB8AC3E}">
        <p14:creationId xmlns:p14="http://schemas.microsoft.com/office/powerpoint/2010/main" val="3922170703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Oval 5"/>
          <p:cNvSpPr>
            <a:spLocks noChangeArrowheads="1"/>
          </p:cNvSpPr>
          <p:nvPr/>
        </p:nvSpPr>
        <p:spPr bwMode="auto">
          <a:xfrm>
            <a:off x="3733800" y="2667000"/>
            <a:ext cx="1447800" cy="914400"/>
          </a:xfrm>
          <a:prstGeom prst="ellipse">
            <a:avLst/>
          </a:prstGeom>
          <a:noFill/>
          <a:ln w="9525" algn="ctr">
            <a:solidFill>
              <a:srgbClr val="00B050">
                <a:alpha val="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en-US">
              <a:latin typeface="Century Gothic" panose="020B0502020202020204" pitchFamily="34" charset="0"/>
            </a:endParaRPr>
          </a:p>
        </p:txBody>
      </p:sp>
      <p:sp>
        <p:nvSpPr>
          <p:cNvPr id="37892" name="Oval 14"/>
          <p:cNvSpPr>
            <a:spLocks noChangeArrowheads="1"/>
          </p:cNvSpPr>
          <p:nvPr/>
        </p:nvSpPr>
        <p:spPr bwMode="auto">
          <a:xfrm>
            <a:off x="2286000" y="2286000"/>
            <a:ext cx="762000" cy="990600"/>
          </a:xfrm>
          <a:prstGeom prst="ellipse">
            <a:avLst/>
          </a:prstGeom>
          <a:noFill/>
          <a:ln w="25400" algn="ctr">
            <a:solidFill>
              <a:srgbClr val="FF0000">
                <a:alpha val="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en-US">
              <a:latin typeface="Century Gothic" panose="020B0502020202020204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079" y="0"/>
            <a:ext cx="2305921" cy="2340338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6858132" y="168548"/>
            <a:ext cx="2158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921500" y="1760076"/>
            <a:ext cx="207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2"/>
          <p:cNvSpPr txBox="1"/>
          <p:nvPr/>
        </p:nvSpPr>
        <p:spPr>
          <a:xfrm>
            <a:off x="458004" y="450284"/>
            <a:ext cx="2691596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VISIAN ICL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39750" y="1990884"/>
            <a:ext cx="860425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de-CH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SPESSORE CORNEALE</a:t>
            </a:r>
          </a:p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de-CH" sz="2400" b="1" dirty="0">
                <a:latin typeface="Helvetica" charset="0"/>
                <a:ea typeface="Helvetica" charset="0"/>
                <a:cs typeface="Helvetica" charset="0"/>
              </a:rPr>
              <a:t>• </a:t>
            </a:r>
            <a:r>
              <a:rPr lang="de-CH" sz="2400" b="1" dirty="0" err="1">
                <a:latin typeface="Helvetica" charset="0"/>
                <a:ea typeface="Helvetica" charset="0"/>
                <a:cs typeface="Helvetica" charset="0"/>
              </a:rPr>
              <a:t>Corneal</a:t>
            </a:r>
            <a:r>
              <a:rPr lang="de-CH" sz="2400" b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sz="2400" b="1" dirty="0" err="1">
                <a:latin typeface="Helvetica" charset="0"/>
                <a:ea typeface="Helvetica" charset="0"/>
                <a:cs typeface="Helvetica" charset="0"/>
              </a:rPr>
              <a:t>Thickness</a:t>
            </a:r>
            <a:r>
              <a:rPr lang="de-CH" sz="2400" b="1" dirty="0">
                <a:latin typeface="Helvetica" charset="0"/>
                <a:ea typeface="Helvetica" charset="0"/>
                <a:cs typeface="Helvetica" charset="0"/>
              </a:rPr>
              <a:t> (CCT) (</a:t>
            </a:r>
            <a:r>
              <a:rPr lang="de-CH" sz="2400" b="1" dirty="0" err="1">
                <a:latin typeface="Helvetica" charset="0"/>
                <a:ea typeface="Helvetica" charset="0"/>
                <a:cs typeface="Helvetica" charset="0"/>
              </a:rPr>
              <a:t>microns</a:t>
            </a:r>
            <a:r>
              <a:rPr lang="de-CH" sz="2400" b="1" dirty="0">
                <a:latin typeface="Helvetica" charset="0"/>
                <a:ea typeface="Helvetica" charset="0"/>
                <a:cs typeface="Helvetica" charset="0"/>
              </a:rPr>
              <a:t> ↔ </a:t>
            </a:r>
            <a:r>
              <a:rPr lang="de-CH" sz="2400" b="1" dirty="0" err="1">
                <a:latin typeface="Helvetica" charset="0"/>
                <a:ea typeface="Helvetica" charset="0"/>
                <a:cs typeface="Helvetica" charset="0"/>
              </a:rPr>
              <a:t>milimmeters</a:t>
            </a:r>
            <a:r>
              <a:rPr lang="de-CH" sz="2400" b="1" dirty="0">
                <a:latin typeface="Helvetica" charset="0"/>
                <a:ea typeface="Helvetica" charset="0"/>
                <a:cs typeface="Helvetica" charset="0"/>
              </a:rPr>
              <a:t>)</a:t>
            </a:r>
          </a:p>
          <a:p>
            <a:pPr algn="ctr">
              <a:lnSpc>
                <a:spcPct val="150000"/>
              </a:lnSpc>
              <a:defRPr/>
            </a:pPr>
            <a:r>
              <a:rPr lang="de-CH" sz="2400" dirty="0">
                <a:latin typeface="Helvetica" charset="0"/>
                <a:ea typeface="Helvetica" charset="0"/>
                <a:cs typeface="Helvetica" charset="0"/>
              </a:rPr>
              <a:t>523 </a:t>
            </a:r>
            <a:r>
              <a:rPr lang="de-CH" sz="2400" dirty="0" err="1">
                <a:latin typeface="Helvetica" charset="0"/>
                <a:ea typeface="Helvetica" charset="0"/>
                <a:cs typeface="Helvetica" charset="0"/>
              </a:rPr>
              <a:t>microns</a:t>
            </a:r>
            <a:r>
              <a:rPr lang="de-CH" sz="2400" dirty="0">
                <a:latin typeface="Helvetica" charset="0"/>
                <a:ea typeface="Helvetica" charset="0"/>
                <a:cs typeface="Helvetica" charset="0"/>
              </a:rPr>
              <a:t> = 0.523 mm</a:t>
            </a:r>
          </a:p>
          <a:p>
            <a:pPr>
              <a:lnSpc>
                <a:spcPct val="150000"/>
              </a:lnSpc>
              <a:defRPr/>
            </a:pPr>
            <a:r>
              <a:rPr lang="de-CH" sz="2400" dirty="0">
                <a:latin typeface="Helvetica" charset="0"/>
                <a:ea typeface="Helvetica" charset="0"/>
                <a:cs typeface="Helvetica" charset="0"/>
              </a:rPr>
              <a:t>• ORBSCAN </a:t>
            </a:r>
            <a:r>
              <a:rPr lang="en-GB" sz="2400" dirty="0">
                <a:latin typeface="Helvetica" charset="0"/>
                <a:ea typeface="Helvetica" charset="0"/>
                <a:cs typeface="Helvetica" charset="0"/>
              </a:rPr>
              <a:t>® automated &amp; manual (Eye Metrics)</a:t>
            </a:r>
            <a:endParaRPr lang="de-CH" sz="24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  <a:defRPr/>
            </a:pPr>
            <a:r>
              <a:rPr lang="de-CH" sz="2400" dirty="0">
                <a:latin typeface="Helvetica" charset="0"/>
                <a:ea typeface="Helvetica" charset="0"/>
                <a:cs typeface="Helvetica" charset="0"/>
              </a:rPr>
              <a:t>• </a:t>
            </a:r>
            <a:r>
              <a:rPr lang="de-CH" sz="2400" dirty="0" err="1">
                <a:latin typeface="Helvetica" charset="0"/>
                <a:ea typeface="Helvetica" charset="0"/>
                <a:cs typeface="Helvetica" charset="0"/>
              </a:rPr>
              <a:t>Pentacam</a:t>
            </a:r>
            <a:r>
              <a:rPr lang="de-CH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400" dirty="0">
                <a:latin typeface="Helvetica" charset="0"/>
                <a:ea typeface="Helvetica" charset="0"/>
                <a:cs typeface="Helvetica" charset="0"/>
              </a:rPr>
              <a:t>®</a:t>
            </a:r>
            <a:endParaRPr lang="de-CH" sz="24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  <a:defRPr/>
            </a:pPr>
            <a:r>
              <a:rPr lang="de-CH" sz="2400" dirty="0">
                <a:latin typeface="Helvetica" charset="0"/>
                <a:ea typeface="Helvetica" charset="0"/>
                <a:cs typeface="Helvetica" charset="0"/>
              </a:rPr>
              <a:t>• IOL-Master </a:t>
            </a:r>
            <a:r>
              <a:rPr lang="en-GB" sz="2400" dirty="0">
                <a:latin typeface="Helvetica" charset="0"/>
                <a:ea typeface="Helvetica" charset="0"/>
                <a:cs typeface="Helvetica" charset="0"/>
              </a:rPr>
              <a:t>®</a:t>
            </a:r>
            <a:endParaRPr lang="de-CH" sz="24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  <a:defRPr/>
            </a:pPr>
            <a:r>
              <a:rPr lang="de-CH" sz="2400" dirty="0">
                <a:latin typeface="Helvetica" charset="0"/>
                <a:ea typeface="Helvetica" charset="0"/>
                <a:cs typeface="Helvetica" charset="0"/>
              </a:rPr>
              <a:t>• Ultrasound </a:t>
            </a:r>
            <a:r>
              <a:rPr lang="de-CH" sz="2400" dirty="0" err="1">
                <a:latin typeface="Helvetica" charset="0"/>
                <a:ea typeface="Helvetica" charset="0"/>
                <a:cs typeface="Helvetica" charset="0"/>
              </a:rPr>
              <a:t>pachymeter</a:t>
            </a:r>
            <a:endParaRPr lang="de-CH" sz="24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  <a:defRPr/>
            </a:pPr>
            <a:r>
              <a:rPr lang="de-CH" sz="2400" dirty="0">
                <a:latin typeface="Helvetica" charset="0"/>
                <a:ea typeface="Helvetica" charset="0"/>
                <a:cs typeface="Helvetica" charset="0"/>
              </a:rPr>
              <a:t>• AC-OCT </a:t>
            </a:r>
            <a:r>
              <a:rPr lang="en-GB" sz="2400" dirty="0">
                <a:latin typeface="Helvetica" charset="0"/>
                <a:ea typeface="Helvetica" charset="0"/>
                <a:cs typeface="Helvetica" charset="0"/>
              </a:rPr>
              <a:t>®</a:t>
            </a:r>
            <a:endParaRPr lang="it-IT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5328995"/>
            <a:ext cx="3799772" cy="112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40"/>
          <p:cNvSpPr txBox="1">
            <a:spLocks noChangeArrowheads="1"/>
          </p:cNvSpPr>
          <p:nvPr/>
        </p:nvSpPr>
        <p:spPr bwMode="auto">
          <a:xfrm>
            <a:off x="6037263" y="5849696"/>
            <a:ext cx="27673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en-US" sz="2400" dirty="0">
                <a:solidFill>
                  <a:srgbClr val="FFFF00"/>
                </a:solidFill>
                <a:latin typeface="Century Gothic" panose="020B0502020202020204" pitchFamily="34" charset="0"/>
              </a:rPr>
              <a:t>Endothelium</a:t>
            </a:r>
            <a:endParaRPr lang="es-ES_tradnl" altLang="en-US" sz="24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895" name="TextBox 41"/>
          <p:cNvSpPr txBox="1">
            <a:spLocks noChangeArrowheads="1"/>
          </p:cNvSpPr>
          <p:nvPr/>
        </p:nvSpPr>
        <p:spPr bwMode="auto">
          <a:xfrm>
            <a:off x="6686550" y="4913070"/>
            <a:ext cx="2124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Epithelium</a:t>
            </a:r>
            <a:endParaRPr lang="es-ES_tradnl" alt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293259"/>
      </p:ext>
    </p:extLst>
  </p:cSld>
  <p:clrMapOvr>
    <a:masterClrMapping/>
  </p:clrMapOvr>
  <p:transition xmlns:p14="http://schemas.microsoft.com/office/powerpoint/2010/main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Oval 5"/>
          <p:cNvSpPr>
            <a:spLocks noChangeArrowheads="1"/>
          </p:cNvSpPr>
          <p:nvPr/>
        </p:nvSpPr>
        <p:spPr bwMode="auto">
          <a:xfrm>
            <a:off x="3733800" y="2667000"/>
            <a:ext cx="1447800" cy="914400"/>
          </a:xfrm>
          <a:prstGeom prst="ellipse">
            <a:avLst/>
          </a:prstGeom>
          <a:noFill/>
          <a:ln w="9525" algn="ctr">
            <a:solidFill>
              <a:srgbClr val="00B050">
                <a:alpha val="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en-US">
              <a:latin typeface="Century Gothic" panose="020B0502020202020204" pitchFamily="34" charset="0"/>
            </a:endParaRPr>
          </a:p>
        </p:txBody>
      </p:sp>
      <p:sp>
        <p:nvSpPr>
          <p:cNvPr id="38916" name="Oval 14"/>
          <p:cNvSpPr>
            <a:spLocks noChangeArrowheads="1"/>
          </p:cNvSpPr>
          <p:nvPr/>
        </p:nvSpPr>
        <p:spPr bwMode="auto">
          <a:xfrm>
            <a:off x="2286000" y="2286000"/>
            <a:ext cx="762000" cy="990600"/>
          </a:xfrm>
          <a:prstGeom prst="ellipse">
            <a:avLst/>
          </a:prstGeom>
          <a:noFill/>
          <a:ln w="25400" algn="ctr">
            <a:solidFill>
              <a:srgbClr val="FF0000">
                <a:alpha val="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en-US">
              <a:latin typeface="Century Gothic" panose="020B0502020202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079" y="0"/>
            <a:ext cx="2305921" cy="234033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858132" y="168548"/>
            <a:ext cx="2158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921500" y="1760076"/>
            <a:ext cx="207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539750" y="2348632"/>
            <a:ext cx="7219950" cy="429346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CH" altLang="en-US" sz="2400" b="1" cap="all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ICL </a:t>
            </a:r>
            <a:r>
              <a:rPr lang="de-CH" altLang="en-US" sz="2400" b="1" cap="all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Sizing</a:t>
            </a:r>
            <a:r>
              <a:rPr lang="de-CH" altLang="en-US" sz="2400" b="1" cap="all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: Bianco a Bianco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CH" alt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• </a:t>
            </a:r>
            <a:r>
              <a:rPr lang="de-CH" altLang="en-US" sz="2400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Surgical</a:t>
            </a:r>
            <a:r>
              <a:rPr lang="de-CH" alt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Caliper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de-CH" alt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• Digital caliper (expand accuracy of measurement)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de-CH" alt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• ORBSCAN </a:t>
            </a:r>
            <a:r>
              <a:rPr lang="en-GB" alt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®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de-CH" alt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• IOL-Master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de-CH" alt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• SIRIUS</a:t>
            </a:r>
            <a:r>
              <a:rPr lang="en-GB" alt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®</a:t>
            </a:r>
            <a:endParaRPr lang="de-CH" altLang="en-US" sz="2400" dirty="0"/>
          </a:p>
        </p:txBody>
      </p:sp>
      <p:sp>
        <p:nvSpPr>
          <p:cNvPr id="8" name="TextBox 2"/>
          <p:cNvSpPr txBox="1"/>
          <p:nvPr/>
        </p:nvSpPr>
        <p:spPr>
          <a:xfrm>
            <a:off x="458004" y="424884"/>
            <a:ext cx="4266396" cy="1754326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VISIAN ICL</a:t>
            </a:r>
          </a:p>
          <a:p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VALUTAZIONE </a:t>
            </a:r>
          </a:p>
          <a:p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PRE-OPERATORIA </a:t>
            </a:r>
          </a:p>
        </p:txBody>
      </p:sp>
    </p:spTree>
    <p:extLst>
      <p:ext uri="{BB962C8B-B14F-4D97-AF65-F5344CB8AC3E}">
        <p14:creationId xmlns:p14="http://schemas.microsoft.com/office/powerpoint/2010/main" val="3185644037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Oval 5"/>
          <p:cNvSpPr>
            <a:spLocks noChangeArrowheads="1"/>
          </p:cNvSpPr>
          <p:nvPr/>
        </p:nvSpPr>
        <p:spPr bwMode="auto">
          <a:xfrm>
            <a:off x="3733800" y="2667000"/>
            <a:ext cx="1447800" cy="914400"/>
          </a:xfrm>
          <a:prstGeom prst="ellipse">
            <a:avLst/>
          </a:prstGeom>
          <a:noFill/>
          <a:ln w="9525" algn="ctr">
            <a:solidFill>
              <a:srgbClr val="00B050">
                <a:alpha val="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en-US">
              <a:latin typeface="Century Gothic" panose="020B0502020202020204" pitchFamily="34" charset="0"/>
            </a:endParaRPr>
          </a:p>
        </p:txBody>
      </p:sp>
      <p:sp>
        <p:nvSpPr>
          <p:cNvPr id="39940" name="Oval 14"/>
          <p:cNvSpPr>
            <a:spLocks noChangeArrowheads="1"/>
          </p:cNvSpPr>
          <p:nvPr/>
        </p:nvSpPr>
        <p:spPr bwMode="auto">
          <a:xfrm>
            <a:off x="2286000" y="2286000"/>
            <a:ext cx="762000" cy="990600"/>
          </a:xfrm>
          <a:prstGeom prst="ellipse">
            <a:avLst/>
          </a:prstGeom>
          <a:noFill/>
          <a:ln w="25400" algn="ctr">
            <a:solidFill>
              <a:srgbClr val="FF0000">
                <a:alpha val="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en-US">
              <a:latin typeface="Century Gothic" panose="020B05020202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079" y="0"/>
            <a:ext cx="2305921" cy="234033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858132" y="168548"/>
            <a:ext cx="2158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CasellaDiTesto 1"/>
          <p:cNvSpPr txBox="1"/>
          <p:nvPr/>
        </p:nvSpPr>
        <p:spPr>
          <a:xfrm>
            <a:off x="539750" y="2209800"/>
            <a:ext cx="86042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CH" altLang="en-US" sz="2400" b="1" cap="all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Raccomandazioni</a:t>
            </a:r>
            <a:endParaRPr lang="de-CH" altLang="en-US" sz="2400" b="1" cap="all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200000"/>
              </a:lnSpc>
            </a:pP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•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Misurare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con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il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Compasso</a:t>
            </a:r>
            <a:endParaRPr lang="de-CH" alt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200000"/>
              </a:lnSpc>
            </a:pP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•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Usare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strumentazioni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misurazioni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automatiche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  per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validare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la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misura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con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Compasso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(o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viceversa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)</a:t>
            </a:r>
            <a:endParaRPr lang="de-CH" altLang="en-US" sz="2400" dirty="0"/>
          </a:p>
          <a:p>
            <a:endParaRPr lang="it-IT" dirty="0"/>
          </a:p>
        </p:txBody>
      </p:sp>
      <p:sp>
        <p:nvSpPr>
          <p:cNvPr id="7" name="TextBox 2"/>
          <p:cNvSpPr txBox="1"/>
          <p:nvPr/>
        </p:nvSpPr>
        <p:spPr>
          <a:xfrm>
            <a:off x="458004" y="374084"/>
            <a:ext cx="6298396" cy="1754326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VISIAN ICL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SIZING: BIANCO A BIANCO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921500" y="1760076"/>
            <a:ext cx="207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</p:spTree>
    <p:extLst>
      <p:ext uri="{BB962C8B-B14F-4D97-AF65-F5344CB8AC3E}">
        <p14:creationId xmlns:p14="http://schemas.microsoft.com/office/powerpoint/2010/main" val="1652688959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31763"/>
            <a:ext cx="8812212" cy="660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8" y="115888"/>
            <a:ext cx="179863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229192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9149604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079" y="0"/>
            <a:ext cx="2305921" cy="234033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858132" y="168548"/>
            <a:ext cx="2158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921500" y="1760076"/>
            <a:ext cx="207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</p:spTree>
    <p:extLst>
      <p:ext uri="{BB962C8B-B14F-4D97-AF65-F5344CB8AC3E}">
        <p14:creationId xmlns:p14="http://schemas.microsoft.com/office/powerpoint/2010/main" val="1461359203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Oval 5"/>
          <p:cNvSpPr>
            <a:spLocks noChangeArrowheads="1"/>
          </p:cNvSpPr>
          <p:nvPr/>
        </p:nvSpPr>
        <p:spPr bwMode="auto">
          <a:xfrm>
            <a:off x="3733800" y="2667000"/>
            <a:ext cx="1447800" cy="914400"/>
          </a:xfrm>
          <a:prstGeom prst="ellipse">
            <a:avLst/>
          </a:prstGeom>
          <a:noFill/>
          <a:ln w="9525" algn="ctr">
            <a:solidFill>
              <a:srgbClr val="00B050">
                <a:alpha val="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en-US">
              <a:latin typeface="Century Gothic" panose="020B0502020202020204" pitchFamily="34" charset="0"/>
            </a:endParaRPr>
          </a:p>
        </p:txBody>
      </p:sp>
      <p:sp>
        <p:nvSpPr>
          <p:cNvPr id="43012" name="Oval 14"/>
          <p:cNvSpPr>
            <a:spLocks noChangeArrowheads="1"/>
          </p:cNvSpPr>
          <p:nvPr/>
        </p:nvSpPr>
        <p:spPr bwMode="auto">
          <a:xfrm>
            <a:off x="2286000" y="2286000"/>
            <a:ext cx="762000" cy="990600"/>
          </a:xfrm>
          <a:prstGeom prst="ellipse">
            <a:avLst/>
          </a:prstGeom>
          <a:noFill/>
          <a:ln w="25400" algn="ctr">
            <a:solidFill>
              <a:srgbClr val="FF0000">
                <a:alpha val="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_tradnl" altLang="en-US">
              <a:latin typeface="Century Gothic" panose="020B0502020202020204" pitchFamily="34" charset="0"/>
            </a:endParaRPr>
          </a:p>
        </p:txBody>
      </p:sp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375" y="3811682"/>
            <a:ext cx="3735268" cy="304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Box 7"/>
          <p:cNvSpPr txBox="1">
            <a:spLocks noChangeArrowheads="1"/>
          </p:cNvSpPr>
          <p:nvPr/>
        </p:nvSpPr>
        <p:spPr bwMode="auto">
          <a:xfrm>
            <a:off x="7552448" y="4797425"/>
            <a:ext cx="76200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en-US" sz="2000" b="1">
                <a:solidFill>
                  <a:srgbClr val="FFFF00"/>
                </a:solidFill>
                <a:latin typeface="Century Gothic" panose="020B0502020202020204" pitchFamily="34" charset="0"/>
              </a:rPr>
              <a:t>ICL</a:t>
            </a:r>
            <a:endParaRPr lang="es-ES_tradnl" altLang="en-US" sz="20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30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49" y="3812112"/>
            <a:ext cx="3581093" cy="304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750" y="1524000"/>
            <a:ext cx="8604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altLang="en-US" sz="2400" b="1" cap="all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ICL </a:t>
            </a:r>
            <a:r>
              <a:rPr lang="de-CH" altLang="en-US" sz="2400" b="1" cap="all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Sizing</a:t>
            </a:r>
            <a:r>
              <a:rPr lang="de-CH" altLang="en-US" sz="2400" b="1" cap="all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b="1" cap="all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and</a:t>
            </a:r>
            <a:r>
              <a:rPr lang="de-CH" altLang="en-US" sz="2400" b="1" cap="all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b="1" cap="all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Vaulting</a:t>
            </a:r>
            <a:endParaRPr lang="de-CH" altLang="en-US" sz="2400" b="1" cap="all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</a:pP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• Misura Ideale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dell‘ICL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: 1/2CCT&lt;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Vaulting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&lt; 1 + 1/2CCT</a:t>
            </a:r>
          </a:p>
          <a:p>
            <a:pPr>
              <a:lnSpc>
                <a:spcPct val="150000"/>
              </a:lnSpc>
            </a:pP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• UNDERSIZED ICL: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Voulting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&lt; ½ CCT</a:t>
            </a:r>
            <a:endParaRPr lang="de-CH" altLang="en-US" sz="2400" i="1" dirty="0"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</a:pP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• OVERSIZED ICL :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Voulting</a:t>
            </a:r>
            <a:r>
              <a:rPr lang="de-CH" altLang="en-US" sz="2400" dirty="0">
                <a:latin typeface="Helvetica" charset="0"/>
                <a:ea typeface="Helvetica" charset="0"/>
                <a:cs typeface="Helvetica" charset="0"/>
              </a:rPr>
              <a:t> &gt; 1000 </a:t>
            </a:r>
            <a:r>
              <a:rPr lang="de-CH" altLang="en-US" sz="2400" dirty="0" err="1">
                <a:latin typeface="Helvetica" charset="0"/>
                <a:ea typeface="Helvetica" charset="0"/>
                <a:cs typeface="Helvetica" charset="0"/>
              </a:rPr>
              <a:t>microns</a:t>
            </a:r>
            <a:endParaRPr lang="it-IT" dirty="0"/>
          </a:p>
        </p:txBody>
      </p:sp>
      <p:sp>
        <p:nvSpPr>
          <p:cNvPr id="12" name="TextBox 2"/>
          <p:cNvSpPr txBox="1"/>
          <p:nvPr/>
        </p:nvSpPr>
        <p:spPr>
          <a:xfrm>
            <a:off x="539750" y="424884"/>
            <a:ext cx="2597150" cy="923330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VISIAN ICL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483" y="0"/>
            <a:ext cx="1611517" cy="1635569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7668284" y="74291"/>
            <a:ext cx="13675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626537" y="1161120"/>
            <a:ext cx="1390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</p:spTree>
    <p:extLst>
      <p:ext uri="{BB962C8B-B14F-4D97-AF65-F5344CB8AC3E}">
        <p14:creationId xmlns:p14="http://schemas.microsoft.com/office/powerpoint/2010/main" val="2784035057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2 3"/>
          <p:cNvCxnSpPr/>
          <p:nvPr/>
        </p:nvCxnSpPr>
        <p:spPr>
          <a:xfrm>
            <a:off x="3203848" y="3621600"/>
            <a:ext cx="1617834" cy="1664752"/>
          </a:xfrm>
          <a:prstGeom prst="straightConnector1">
            <a:avLst/>
          </a:prstGeom>
          <a:ln w="412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 flipH="1">
            <a:off x="1475656" y="3622748"/>
            <a:ext cx="1440160" cy="1609328"/>
          </a:xfrm>
          <a:prstGeom prst="straightConnector1">
            <a:avLst/>
          </a:prstGeom>
          <a:ln w="412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5"/>
          <p:cNvSpPr txBox="1"/>
          <p:nvPr/>
        </p:nvSpPr>
        <p:spPr>
          <a:xfrm>
            <a:off x="467544" y="5361262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IOL </a:t>
            </a:r>
          </a:p>
          <a:p>
            <a:pPr algn="ctr"/>
            <a:r>
              <a:rPr lang="en-US" sz="3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FACHICA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3306735" y="5361262"/>
            <a:ext cx="38575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FACO-REFRATTIVA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1132508" y="391772"/>
            <a:ext cx="4355976" cy="3282758"/>
          </a:xfrm>
          <a:prstGeom prst="rect">
            <a:avLst/>
          </a:prstGeom>
          <a:noFill/>
          <a:effectLst>
            <a:outerShdw blurRad="50800" dist="508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CHIRURGIA  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REFRATTIVA 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ENDOCULARE</a:t>
            </a:r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05" y="0"/>
            <a:ext cx="3030363" cy="3075592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7215303" y="1845942"/>
            <a:ext cx="1728192" cy="752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4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4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164288" y="2582355"/>
            <a:ext cx="1814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4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</p:spTree>
    <p:extLst>
      <p:ext uri="{BB962C8B-B14F-4D97-AF65-F5344CB8AC3E}">
        <p14:creationId xmlns:p14="http://schemas.microsoft.com/office/powerpoint/2010/main" val="315060566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079" y="0"/>
            <a:ext cx="2305921" cy="234033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858132" y="168548"/>
            <a:ext cx="2158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896100" y="1709276"/>
            <a:ext cx="210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CasellaDiTesto 1"/>
          <p:cNvSpPr txBox="1"/>
          <p:nvPr/>
        </p:nvSpPr>
        <p:spPr>
          <a:xfrm>
            <a:off x="539750" y="2540000"/>
            <a:ext cx="86042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TICMO :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stessa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piattaforma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della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lente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sferica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ma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con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correzione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torica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Cylindro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(+)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nella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superfice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anteriore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dell‘ottica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Landmarks per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facilitare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l‘allineamento</a:t>
            </a:r>
            <a:endParaRPr lang="de-CH" alt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</a:pPr>
            <a:endParaRPr lang="it-IT" sz="2400" dirty="0"/>
          </a:p>
        </p:txBody>
      </p:sp>
      <p:sp>
        <p:nvSpPr>
          <p:cNvPr id="6" name="TextBox 2"/>
          <p:cNvSpPr txBox="1"/>
          <p:nvPr/>
        </p:nvSpPr>
        <p:spPr>
          <a:xfrm>
            <a:off x="539750" y="424885"/>
            <a:ext cx="4400550" cy="923330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VISIAN TORICI ICL</a:t>
            </a:r>
          </a:p>
        </p:txBody>
      </p:sp>
    </p:spTree>
    <p:extLst>
      <p:ext uri="{BB962C8B-B14F-4D97-AF65-F5344CB8AC3E}">
        <p14:creationId xmlns:p14="http://schemas.microsoft.com/office/powerpoint/2010/main" val="3635739251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079" y="0"/>
            <a:ext cx="2305921" cy="234033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858132" y="168548"/>
            <a:ext cx="2158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896100" y="1709276"/>
            <a:ext cx="210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39750" y="2426017"/>
            <a:ext cx="81724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 algn="just">
              <a:buFont typeface="Wingdings" charset="2"/>
              <a:buChar char="ü"/>
            </a:pP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La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Lente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ICL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Torica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é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costruita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per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correggere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il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cilindro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del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paziente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al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suo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asse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individuale.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Questo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consente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l‘inserimento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ed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il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posizionamento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orizzontale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della ICL.</a:t>
            </a:r>
          </a:p>
          <a:p>
            <a:pPr marL="342900" indent="-342900">
              <a:buFont typeface="Wingdings" charset="2"/>
              <a:buChar char="ü"/>
            </a:pPr>
            <a:endParaRPr lang="de-CH" alt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Al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fine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di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ridurre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i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tempi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di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consegna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, la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Toric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ICL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viene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inviata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direttamente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se in stock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fino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ad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una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tolleranza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nell‘asse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di +/- 5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gradi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(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estendibile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a +/- 22° se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richiesto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).</a:t>
            </a:r>
          </a:p>
          <a:p>
            <a:pPr marL="342900" indent="-342900" algn="just">
              <a:buFont typeface="Wingdings" charset="2"/>
              <a:buChar char="ü"/>
            </a:pPr>
            <a:endParaRPr lang="de-CH" alt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 algn="just">
              <a:buFont typeface="Wingdings" charset="2"/>
              <a:buChar char="ü"/>
            </a:pP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La ICL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torica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verrà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allineata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all‘asse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richiesto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in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base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al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diagramma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di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impianto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(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fornito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dal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alt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software</a:t>
            </a:r>
            <a:r>
              <a:rPr lang="de-CH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OCOS).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473515"/>
      </p:ext>
    </p:extLst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0"/>
            <a:ext cx="5918200" cy="685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/>
          <p:nvPr/>
        </p:nvSpPr>
        <p:spPr>
          <a:xfrm>
            <a:off x="340635" y="0"/>
            <a:ext cx="3031599" cy="6453188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vert="wordArtVert"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en-US" sz="4000" dirty="0">
                <a:latin typeface="Times New Roman" charset="0"/>
                <a:ea typeface="Times New Roman" charset="0"/>
                <a:cs typeface="Times New Roman" charset="0"/>
              </a:rPr>
              <a:t>DIAGRAMMA </a:t>
            </a:r>
          </a:p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en-US" sz="4000" dirty="0">
                <a:latin typeface="Times New Roman" charset="0"/>
                <a:ea typeface="Times New Roman" charset="0"/>
                <a:cs typeface="Times New Roman" charset="0"/>
              </a:rPr>
              <a:t>DI </a:t>
            </a:r>
          </a:p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en-US" sz="4000" dirty="0">
                <a:latin typeface="Times New Roman" charset="0"/>
                <a:ea typeface="Times New Roman" charset="0"/>
                <a:cs typeface="Times New Roman" charset="0"/>
              </a:rPr>
              <a:t>IMPIANTO</a:t>
            </a:r>
          </a:p>
        </p:txBody>
      </p:sp>
    </p:spTree>
    <p:extLst>
      <p:ext uri="{BB962C8B-B14F-4D97-AF65-F5344CB8AC3E}">
        <p14:creationId xmlns:p14="http://schemas.microsoft.com/office/powerpoint/2010/main" val="655293885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 txBox="1">
            <a:spLocks noGrp="1"/>
          </p:cNvSpPr>
          <p:nvPr>
            <p:ph idx="1"/>
          </p:nvPr>
        </p:nvSpPr>
        <p:spPr>
          <a:xfrm>
            <a:off x="539750" y="2094206"/>
            <a:ext cx="7826377" cy="787149"/>
          </a:xfrm>
        </p:spPr>
        <p:txBody>
          <a:bodyPr/>
          <a:lstStyle/>
          <a:p>
            <a:pPr marL="0" lvl="0" indent="0">
              <a:spcBef>
                <a:spcPts val="500"/>
              </a:spcBef>
              <a:buNone/>
            </a:pPr>
            <a:r>
              <a:rPr lang="en-US" sz="2000" b="1" cap="all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IMPORTANTE: </a:t>
            </a:r>
            <a:r>
              <a:rPr lang="en-US" sz="2000" b="1" cap="all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preservare</a:t>
            </a:r>
            <a:r>
              <a:rPr lang="en-US" sz="2000" b="1" cap="all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cap="all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il</a:t>
            </a:r>
            <a:r>
              <a:rPr lang="en-US" sz="2000" b="1" cap="all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cap="all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cristallino</a:t>
            </a:r>
            <a:r>
              <a:rPr lang="en-US" sz="2000" b="1" cap="all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cap="all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naturale</a:t>
            </a:r>
            <a:endParaRPr lang="en-US" sz="2000" dirty="0">
              <a:latin typeface="+mj-lt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539750" y="394706"/>
            <a:ext cx="4849831" cy="1200329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VISIAN ICL TECNICA CHIRUGICA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079" y="0"/>
            <a:ext cx="2305921" cy="234033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858132" y="168548"/>
            <a:ext cx="2158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896100" y="1709276"/>
            <a:ext cx="210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6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39750" y="2813015"/>
            <a:ext cx="8604250" cy="37471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914400">
              <a:spcBef>
                <a:spcPts val="500"/>
              </a:spcBef>
              <a:buClr>
                <a:srgbClr val="FF388C"/>
              </a:buClr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1.   2/1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Paracentesi</a:t>
            </a:r>
            <a:endParaRPr lang="en-US" sz="2000" dirty="0">
              <a:solidFill>
                <a:schemeClr val="tx1">
                  <a:lumMod val="9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0" defTabSz="914400">
              <a:spcBef>
                <a:spcPts val="500"/>
              </a:spcBef>
              <a:buClr>
                <a:srgbClr val="FF388C"/>
              </a:buClr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2.  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Iniettare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il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viscoelastico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(Methylcellulose)</a:t>
            </a:r>
          </a:p>
          <a:p>
            <a:pPr lvl="0" defTabSz="914400">
              <a:spcBef>
                <a:spcPts val="500"/>
              </a:spcBef>
              <a:buClr>
                <a:srgbClr val="FF388C"/>
              </a:buClr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3.  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Incisione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temporale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cornea Chiara (a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discrezione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del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chirurgo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)</a:t>
            </a:r>
          </a:p>
          <a:p>
            <a:pPr lvl="0" defTabSz="914400">
              <a:spcBef>
                <a:spcPts val="500"/>
              </a:spcBef>
              <a:buClr>
                <a:srgbClr val="FF388C"/>
              </a:buClr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4.  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Iniezione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della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ICL con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una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mano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e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tenere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l’occhio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con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l’altra</a:t>
            </a:r>
            <a:endParaRPr lang="en-US" sz="2000" dirty="0">
              <a:solidFill>
                <a:schemeClr val="tx1">
                  <a:lumMod val="9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0" defTabSz="914400">
              <a:spcBef>
                <a:spcPts val="500"/>
              </a:spcBef>
              <a:buClr>
                <a:srgbClr val="FF388C"/>
              </a:buClr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5.  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Iniettare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viscoelastico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sopra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la ICL (al fine di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abbassare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la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lente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lvl="0" defTabSz="914400">
              <a:spcBef>
                <a:spcPts val="500"/>
              </a:spcBef>
              <a:buClr>
                <a:srgbClr val="FF388C"/>
              </a:buClr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    e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farsi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spazio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nella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camera)</a:t>
            </a:r>
          </a:p>
          <a:p>
            <a:pPr lvl="0" defTabSz="914400">
              <a:spcBef>
                <a:spcPts val="500"/>
              </a:spcBef>
              <a:buClr>
                <a:srgbClr val="FF388C"/>
              </a:buClr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6.  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Posizionare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la ICL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dietro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l’iride</a:t>
            </a:r>
            <a:endParaRPr lang="en-US" sz="2000" dirty="0">
              <a:solidFill>
                <a:schemeClr val="tx1">
                  <a:lumMod val="9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0" defTabSz="914400">
              <a:spcBef>
                <a:spcPts val="500"/>
              </a:spcBef>
              <a:buClr>
                <a:srgbClr val="FF388C"/>
              </a:buClr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7.   </a:t>
            </a:r>
            <a:r>
              <a:rPr lang="en-US" sz="2000" kern="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Lavaggio</a:t>
            </a:r>
            <a:r>
              <a:rPr lang="en-US" sz="2000" kern="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/ </a:t>
            </a:r>
            <a:r>
              <a:rPr lang="en-US" sz="2000" kern="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rimozione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del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viscoelastico</a:t>
            </a:r>
            <a:endParaRPr lang="en-US" sz="2000" dirty="0">
              <a:solidFill>
                <a:schemeClr val="tx1">
                  <a:lumMod val="9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0" defTabSz="914400">
              <a:spcBef>
                <a:spcPts val="500"/>
              </a:spcBef>
              <a:buClr>
                <a:srgbClr val="FF388C"/>
              </a:buClr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8.   (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Constringere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la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pupilla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?) ultima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tendenza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dilatare</a:t>
            </a:r>
            <a:endParaRPr lang="en-US" sz="2000" dirty="0">
              <a:solidFill>
                <a:schemeClr val="tx1">
                  <a:lumMod val="9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0" defTabSz="914400">
              <a:spcBef>
                <a:spcPts val="500"/>
              </a:spcBef>
              <a:buClr>
                <a:srgbClr val="FF388C"/>
              </a:buClr>
              <a:buSzPct val="8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9.   2-6 ore post-op check</a:t>
            </a:r>
            <a:endParaRPr lang="it-IT" sz="20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8736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5"/>
          <p:cNvPicPr>
            <a:picLocks noGrp="1" noChangeAspect="1"/>
          </p:cNvPicPr>
          <p:nvPr>
            <p:ph sz="half" idx="13"/>
          </p:nvPr>
        </p:nvPicPr>
        <p:blipFill>
          <a:blip r:embed="rId2"/>
          <a:srcRect t="244" b="244"/>
          <a:stretch>
            <a:fillRect/>
          </a:stretch>
        </p:blipFill>
        <p:spPr>
          <a:xfrm>
            <a:off x="533400" y="1886565"/>
            <a:ext cx="3949967" cy="3767667"/>
          </a:xfrm>
          <a:prstGeom prst="rect">
            <a:avLst/>
          </a:prstGeom>
        </p:spPr>
      </p:pic>
      <p:sp>
        <p:nvSpPr>
          <p:cNvPr id="4" name="Rectangle 8"/>
          <p:cNvSpPr txBox="1">
            <a:spLocks noGrp="1"/>
          </p:cNvSpPr>
          <p:nvPr>
            <p:ph sz="quarter" idx="4"/>
          </p:nvPr>
        </p:nvSpPr>
        <p:spPr>
          <a:xfrm>
            <a:off x="464444" y="944376"/>
            <a:ext cx="5097260" cy="77684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Effettuare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2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paracentesi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a 90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gradi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rispetto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all’incisione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principale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Picture 10" descr="5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57024" y="1886565"/>
            <a:ext cx="4107555" cy="38642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2"/>
          <p:cNvSpPr txBox="1"/>
          <p:nvPr/>
        </p:nvSpPr>
        <p:spPr>
          <a:xfrm>
            <a:off x="464445" y="394706"/>
            <a:ext cx="3365276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charset="0"/>
                <a:ea typeface="Times New Roman" charset="0"/>
                <a:cs typeface="Times New Roman" charset="0"/>
              </a:rPr>
              <a:t>PARACENTESI</a:t>
            </a:r>
            <a:endParaRPr 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58" y="0"/>
            <a:ext cx="1843342" cy="187085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422776" y="1311236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64444" y="5583223"/>
            <a:ext cx="6646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NB: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potrebbe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essere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difficoltoso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effettuare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le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paracentesi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lvl="0">
              <a:lnSpc>
                <a:spcPct val="150000"/>
              </a:lnSpc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DOPO aver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eseguito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l’incisione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principale</a:t>
            </a:r>
            <a:endParaRPr lang="it-IT" sz="2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077737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89873" y="1874826"/>
            <a:ext cx="5454128" cy="49831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2"/>
          <p:cNvSpPr txBox="1"/>
          <p:nvPr/>
        </p:nvSpPr>
        <p:spPr>
          <a:xfrm>
            <a:off x="453687" y="566830"/>
            <a:ext cx="6753936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INIETTARE IL VISCOELASTICO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19548" y="2022439"/>
            <a:ext cx="3743661" cy="2159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Bef>
                <a:spcPts val="500"/>
              </a:spcBef>
            </a:pP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Usare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metilcellulosa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0">
              <a:lnSpc>
                <a:spcPct val="150000"/>
              </a:lnSpc>
              <a:spcBef>
                <a:spcPts val="500"/>
              </a:spcBef>
            </a:pP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Mantenere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le “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catene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”  </a:t>
            </a:r>
          </a:p>
          <a:p>
            <a:pPr lvl="0">
              <a:lnSpc>
                <a:spcPct val="150000"/>
              </a:lnSpc>
              <a:spcBef>
                <a:spcPts val="500"/>
              </a:spcBef>
            </a:pP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visibili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58" y="0"/>
            <a:ext cx="1843342" cy="187085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422776" y="1311236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</p:spTree>
    <p:extLst>
      <p:ext uri="{BB962C8B-B14F-4D97-AF65-F5344CB8AC3E}">
        <p14:creationId xmlns:p14="http://schemas.microsoft.com/office/powerpoint/2010/main" val="1312030330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9750" y="1387736"/>
            <a:ext cx="6775450" cy="547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58" y="4987145"/>
            <a:ext cx="1843342" cy="187085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498080" y="5123420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422776" y="6298381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421414" y="190313"/>
            <a:ext cx="5366200" cy="1200329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INCISIONE TEMPORALE CORNEA CHIARA</a:t>
            </a:r>
          </a:p>
        </p:txBody>
      </p:sp>
    </p:spTree>
    <p:extLst>
      <p:ext uri="{BB962C8B-B14F-4D97-AF65-F5344CB8AC3E}">
        <p14:creationId xmlns:p14="http://schemas.microsoft.com/office/powerpoint/2010/main" val="450595550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750" y="2336958"/>
            <a:ext cx="5389320" cy="4521041"/>
          </a:xfrm>
        </p:spPr>
      </p:pic>
      <p:sp>
        <p:nvSpPr>
          <p:cNvPr id="3" name="Rectangle 8"/>
          <p:cNvSpPr txBox="1">
            <a:spLocks noGrp="1"/>
          </p:cNvSpPr>
          <p:nvPr>
            <p:ph type="body" idx="4294967295"/>
          </p:nvPr>
        </p:nvSpPr>
        <p:spPr>
          <a:xfrm>
            <a:off x="539750" y="1074738"/>
            <a:ext cx="8604250" cy="1312862"/>
          </a:xfr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Iniettare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LENTAMENTE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fino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a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quando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il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foro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di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demarcazione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punto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di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repere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)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é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visibile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ANSA DISTALE - IN ALTO A DESTRA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453686" y="330162"/>
            <a:ext cx="3408309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ICL INJECTION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58" y="4987145"/>
            <a:ext cx="1843342" cy="187085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498080" y="5123420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422776" y="6298381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</p:spTree>
    <p:extLst>
      <p:ext uri="{BB962C8B-B14F-4D97-AF65-F5344CB8AC3E}">
        <p14:creationId xmlns:p14="http://schemas.microsoft.com/office/powerpoint/2010/main" val="3256882348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6"/>
          <p:cNvPicPr>
            <a:picLocks noGrp="1" noChangeAspect="1"/>
          </p:cNvPicPr>
          <p:nvPr>
            <p:ph idx="1"/>
          </p:nvPr>
        </p:nvPicPr>
        <p:blipFill>
          <a:blip r:embed="rId2"/>
          <a:srcRect t="11634" b="11634"/>
          <a:stretch>
            <a:fillRect/>
          </a:stretch>
        </p:blipFill>
        <p:spPr>
          <a:xfrm>
            <a:off x="2764716" y="1870855"/>
            <a:ext cx="6379284" cy="4827337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58" y="0"/>
            <a:ext cx="1843342" cy="187085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422776" y="1311236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453686" y="405468"/>
            <a:ext cx="3408309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ICL INJECTION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53688" y="1678192"/>
            <a:ext cx="231102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Non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iniettare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completamente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la ICL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fino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a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quando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non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si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é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identificato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il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punto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di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repere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0"/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0"/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0"/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Fino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a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quando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la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lente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é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nel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cartridge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si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ha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il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controllo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totale</a:t>
            </a:r>
            <a:endParaRPr lang="it-IT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59029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8"/>
          <p:cNvPicPr>
            <a:picLocks noGrp="1" noChangeAspect="1"/>
          </p:cNvPicPr>
          <p:nvPr>
            <p:ph idx="1"/>
          </p:nvPr>
        </p:nvPicPr>
        <p:blipFill>
          <a:blip r:embed="rId2"/>
          <a:srcRect t="11718" b="11718"/>
          <a:stretch>
            <a:fillRect/>
          </a:stretch>
        </p:blipFill>
        <p:spPr>
          <a:xfrm>
            <a:off x="533400" y="1094216"/>
            <a:ext cx="8608905" cy="5763784"/>
          </a:xfrm>
        </p:spPr>
      </p:pic>
      <p:sp>
        <p:nvSpPr>
          <p:cNvPr id="4" name="Text Box 8"/>
          <p:cNvSpPr txBox="1"/>
          <p:nvPr/>
        </p:nvSpPr>
        <p:spPr>
          <a:xfrm>
            <a:off x="5789319" y="575102"/>
            <a:ext cx="2743200" cy="5191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uFillTx/>
                <a:latin typeface="Century Gothic"/>
              </a:rPr>
              <a:t>Leading Right</a:t>
            </a:r>
          </a:p>
        </p:txBody>
      </p:sp>
      <p:sp>
        <p:nvSpPr>
          <p:cNvPr id="5" name="Line 9"/>
          <p:cNvSpPr/>
          <p:nvPr/>
        </p:nvSpPr>
        <p:spPr>
          <a:xfrm flipH="1">
            <a:off x="6929797" y="1094216"/>
            <a:ext cx="231122" cy="208823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38103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entury Gothic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453686" y="416226"/>
            <a:ext cx="3408309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ICL INJECTION</a:t>
            </a:r>
          </a:p>
        </p:txBody>
      </p:sp>
    </p:spTree>
    <p:extLst>
      <p:ext uri="{BB962C8B-B14F-4D97-AF65-F5344CB8AC3E}">
        <p14:creationId xmlns:p14="http://schemas.microsoft.com/office/powerpoint/2010/main" val="2311536191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/>
        </p:nvSpPr>
        <p:spPr>
          <a:xfrm>
            <a:off x="358611" y="2533364"/>
            <a:ext cx="6229613" cy="3919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spcAft>
                <a:spcPts val="800"/>
              </a:spcAft>
              <a:defRPr/>
            </a:pPr>
            <a:r>
              <a:rPr lang="it-IT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 </a:t>
            </a:r>
            <a:r>
              <a:rPr lang="it-IT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AVERE UN AMPIO RANGE DIOTTRICO ANCHE TORICO</a:t>
            </a:r>
          </a:p>
          <a:p>
            <a:pPr lvl="0">
              <a:spcBef>
                <a:spcPct val="20000"/>
              </a:spcBef>
              <a:spcAft>
                <a:spcPts val="800"/>
              </a:spcAft>
              <a:defRPr/>
            </a:pPr>
            <a:r>
              <a:rPr lang="it-IT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 MATERIALE MORBIDO / PIEGHEVOLE</a:t>
            </a:r>
          </a:p>
          <a:p>
            <a:pPr lvl="0">
              <a:spcBef>
                <a:spcPct val="20000"/>
              </a:spcBef>
              <a:spcAft>
                <a:spcPts val="800"/>
              </a:spcAft>
              <a:defRPr/>
            </a:pPr>
            <a:r>
              <a:rPr lang="it-IT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 BIOCOMPATIBILE 100%</a:t>
            </a:r>
          </a:p>
          <a:p>
            <a:pPr lvl="0">
              <a:spcBef>
                <a:spcPct val="20000"/>
              </a:spcBef>
              <a:spcAft>
                <a:spcPts val="800"/>
              </a:spcAft>
              <a:defRPr/>
            </a:pPr>
            <a:r>
              <a:rPr lang="it-IT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 NON CREARE FLOGOSI</a:t>
            </a:r>
          </a:p>
          <a:p>
            <a:pPr>
              <a:spcBef>
                <a:spcPct val="20000"/>
              </a:spcBef>
              <a:spcAft>
                <a:spcPts val="800"/>
              </a:spcAft>
              <a:defRPr/>
            </a:pPr>
            <a:r>
              <a:rPr lang="it-IT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 AVERE UNA ZONA OTTICA GRANDE</a:t>
            </a:r>
          </a:p>
          <a:p>
            <a:pPr>
              <a:spcBef>
                <a:spcPct val="20000"/>
              </a:spcBef>
              <a:spcAft>
                <a:spcPts val="800"/>
              </a:spcAft>
              <a:defRPr/>
            </a:pPr>
            <a:r>
              <a:rPr lang="it-IT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NON DANNEGGIARE L’ENDOTELIO</a:t>
            </a:r>
          </a:p>
          <a:p>
            <a:pPr>
              <a:spcBef>
                <a:spcPct val="20000"/>
              </a:spcBef>
              <a:spcAft>
                <a:spcPts val="800"/>
              </a:spcAft>
              <a:defRPr/>
            </a:pPr>
            <a:r>
              <a:rPr lang="it-IT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 NON TOCCARE L’ANGOLO IRIDOCORNEALE</a:t>
            </a:r>
          </a:p>
          <a:p>
            <a:pPr lvl="0">
              <a:spcBef>
                <a:spcPct val="20000"/>
              </a:spcBef>
              <a:spcAft>
                <a:spcPts val="800"/>
              </a:spcAft>
              <a:defRPr/>
            </a:pPr>
            <a:r>
              <a:rPr lang="it-IT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 </a:t>
            </a:r>
            <a:r>
              <a:rPr lang="it-IT" sz="1600" b="1" baseline="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NON</a:t>
            </a:r>
            <a:r>
              <a:rPr lang="it-IT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TOCCARE L’IRIDE</a:t>
            </a:r>
          </a:p>
          <a:p>
            <a:pPr>
              <a:spcBef>
                <a:spcPct val="20000"/>
              </a:spcBef>
              <a:spcAft>
                <a:spcPts val="800"/>
              </a:spcAft>
              <a:defRPr/>
            </a:pPr>
            <a:r>
              <a:rPr lang="it-IT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 NON TOCCARE IL CRISTALLINO</a:t>
            </a:r>
          </a:p>
          <a:p>
            <a:pPr>
              <a:spcBef>
                <a:spcPct val="20000"/>
              </a:spcBef>
              <a:spcAft>
                <a:spcPts val="800"/>
              </a:spcAft>
              <a:defRPr/>
            </a:pPr>
            <a:r>
              <a:rPr lang="it-IT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 NON INTERFERIRE CON LA CIRCOLAZIONE DELL’ ACQUEO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39750" y="383580"/>
            <a:ext cx="7423150" cy="1882567"/>
          </a:xfrm>
          <a:prstGeom prst="rect">
            <a:avLst/>
          </a:prstGeom>
          <a:noFill/>
          <a:effectLst>
            <a:outerShdw blurRad="50800" dist="508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3600" dirty="0">
                <a:latin typeface="Times New Roman" charset="0"/>
                <a:ea typeface="Times New Roman" charset="0"/>
                <a:cs typeface="Times New Roman" charset="0"/>
              </a:rPr>
              <a:t>QUALI  CARATTERISTICHE </a:t>
            </a:r>
          </a:p>
          <a:p>
            <a:pPr>
              <a:spcAft>
                <a:spcPts val="500"/>
              </a:spcAft>
            </a:pPr>
            <a:r>
              <a:rPr lang="it-IT" sz="3600" dirty="0">
                <a:latin typeface="Times New Roman" charset="0"/>
                <a:ea typeface="Times New Roman" charset="0"/>
                <a:cs typeface="Times New Roman" charset="0"/>
              </a:rPr>
              <a:t>DOVREBBE  AVERE </a:t>
            </a:r>
          </a:p>
          <a:p>
            <a:r>
              <a:rPr lang="it-IT" sz="3600" dirty="0">
                <a:latin typeface="Times New Roman" charset="0"/>
                <a:ea typeface="Times New Roman" charset="0"/>
                <a:cs typeface="Times New Roman" charset="0"/>
              </a:rPr>
              <a:t>UNA  LENTE  FACHICA  IDEALE ?</a:t>
            </a:r>
            <a:endParaRPr lang="it-IT" sz="3600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115" y="4649519"/>
            <a:ext cx="2181885" cy="221445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7307624" y="4723810"/>
            <a:ext cx="1728192" cy="752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4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4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7236945" y="6296007"/>
            <a:ext cx="1814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4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</p:spTree>
  </p:cSld>
  <p:clrMapOvr>
    <a:masterClrMapping/>
  </p:clrMapOvr>
  <p:transition xmlns:p14="http://schemas.microsoft.com/office/powerpoint/2010/main"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74"/>
          <p:cNvPicPr>
            <a:picLocks noGrp="1" noChangeAspect="1"/>
          </p:cNvPicPr>
          <p:nvPr>
            <p:ph idx="1"/>
          </p:nvPr>
        </p:nvPicPr>
        <p:blipFill>
          <a:blip r:embed="rId2"/>
          <a:srcRect t="15787" b="15787"/>
          <a:stretch>
            <a:fillRect/>
          </a:stretch>
        </p:blipFill>
        <p:spPr>
          <a:xfrm>
            <a:off x="2754705" y="2022446"/>
            <a:ext cx="6389295" cy="4835554"/>
          </a:xfrm>
        </p:spPr>
      </p:pic>
      <p:sp>
        <p:nvSpPr>
          <p:cNvPr id="5" name="CasellaDiTesto 4"/>
          <p:cNvSpPr txBox="1"/>
          <p:nvPr/>
        </p:nvSpPr>
        <p:spPr>
          <a:xfrm>
            <a:off x="442929" y="2022446"/>
            <a:ext cx="23325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Viscoelastico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lvl="0"/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sopra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la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lente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.</a:t>
            </a:r>
          </a:p>
          <a:p>
            <a:pPr lvl="0"/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0"/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0"/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Muovere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la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lente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leggermente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indietro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per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facilitare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le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operazioni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di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posizionamento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dietro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all’iride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.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58" y="0"/>
            <a:ext cx="1843342" cy="187085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422776" y="1311236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453686" y="405468"/>
            <a:ext cx="6861514" cy="1200329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INIETTARE IL VISCO SOPRA L</a:t>
            </a:r>
            <a:r>
              <a:rPr lang="uk-UA" sz="3600" dirty="0">
                <a:latin typeface="Times New Roman" charset="0"/>
                <a:ea typeface="Times New Roman" charset="0"/>
                <a:cs typeface="Times New Roman" charset="0"/>
              </a:rPr>
              <a:t>’</a:t>
            </a:r>
            <a:r>
              <a:rPr lang="it-IT" sz="3600" dirty="0">
                <a:latin typeface="Times New Roman" charset="0"/>
                <a:ea typeface="Times New Roman" charset="0"/>
                <a:cs typeface="Times New Roman" charset="0"/>
              </a:rPr>
              <a:t>ICL</a:t>
            </a:r>
            <a:endParaRPr 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583526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58" y="0"/>
            <a:ext cx="1843342" cy="187085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422776" y="1311236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425859" y="513241"/>
            <a:ext cx="4113868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MANIPOLAZIONE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39750" y="1969765"/>
            <a:ext cx="8604250" cy="431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500"/>
              </a:spcAft>
              <a:buFont typeface="Wingdings" charset="2"/>
              <a:buChar char="ü"/>
            </a:pP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Il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viscoelastico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sopra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la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lente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fornirà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spazio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per la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manipolazione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342900" lvl="0" indent="-342900">
              <a:spcAft>
                <a:spcPts val="1500"/>
              </a:spcAft>
              <a:buFont typeface="Wingdings" charset="2"/>
              <a:buChar char="ü"/>
            </a:pP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Usare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le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paracentesi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342900" lvl="0" indent="-342900">
              <a:spcAft>
                <a:spcPts val="1500"/>
              </a:spcAft>
              <a:buFont typeface="Wingdings" charset="2"/>
              <a:buChar char="ü"/>
            </a:pP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Posizionare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le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anse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distali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per prime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sfruttando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il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massimo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della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dilatazione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342900" lvl="0" indent="-342900">
              <a:spcBef>
                <a:spcPts val="500"/>
              </a:spcBef>
              <a:buFont typeface="Wingdings" charset="2"/>
              <a:buChar char="ü"/>
            </a:pP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Evitare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di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toccare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la parte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centrale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della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lente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marL="342900" lvl="0" indent="-342900">
              <a:spcAft>
                <a:spcPts val="1500"/>
              </a:spcAft>
              <a:buFont typeface="Wingdings" charset="2"/>
              <a:buChar char="ü"/>
            </a:pP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(NO TOUCH ZONE)</a:t>
            </a:r>
          </a:p>
          <a:p>
            <a:pPr marL="342900" lvl="0" indent="-342900">
              <a:spcBef>
                <a:spcPts val="500"/>
              </a:spcBef>
              <a:buFont typeface="Wingdings" charset="2"/>
              <a:buChar char="ü"/>
            </a:pP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La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lente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é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molto fine (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sopratutto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nell’ottica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centrale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) e non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si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comporta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come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una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IOL se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pressata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40653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76"/>
          <p:cNvPicPr>
            <a:picLocks noGrp="1" noChangeAspect="1"/>
          </p:cNvPicPr>
          <p:nvPr>
            <p:ph idx="1"/>
          </p:nvPr>
        </p:nvPicPr>
        <p:blipFill>
          <a:blip r:embed="rId2"/>
          <a:srcRect t="11663" b="11663"/>
          <a:stretch>
            <a:fillRect/>
          </a:stretch>
        </p:blipFill>
        <p:spPr>
          <a:xfrm>
            <a:off x="533400" y="1094872"/>
            <a:ext cx="8610600" cy="5763128"/>
          </a:xfrm>
        </p:spPr>
      </p:pic>
      <p:sp>
        <p:nvSpPr>
          <p:cNvPr id="3" name="Rectangle 8"/>
          <p:cNvSpPr txBox="1">
            <a:spLocks noGrp="1"/>
          </p:cNvSpPr>
          <p:nvPr>
            <p:ph type="body" idx="4294967295"/>
          </p:nvPr>
        </p:nvSpPr>
        <p:spPr>
          <a:xfrm>
            <a:off x="6080125" y="5983288"/>
            <a:ext cx="3063875" cy="609600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en-US" sz="2400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Uso</a:t>
            </a:r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delle</a:t>
            </a:r>
            <a:r>
              <a: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paracentesi</a:t>
            </a:r>
            <a:endParaRPr lang="en-US" sz="240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432174" y="279699"/>
            <a:ext cx="5204834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all" dirty="0">
                <a:latin typeface="Times New Roman" charset="0"/>
                <a:ea typeface="Times New Roman" charset="0"/>
                <a:cs typeface="Times New Roman" charset="0"/>
              </a:rPr>
              <a:t>ICL </a:t>
            </a:r>
            <a:r>
              <a:rPr lang="en-US" sz="3600" cap="all" dirty="0" err="1">
                <a:latin typeface="Times New Roman" charset="0"/>
                <a:ea typeface="Times New Roman" charset="0"/>
                <a:cs typeface="Times New Roman" charset="0"/>
              </a:rPr>
              <a:t>Posizionamento</a:t>
            </a:r>
            <a:endParaRPr lang="en-US" sz="3600" cap="all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182838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2"/>
            <p:extLst>
              <p:ext uri="{D42A27DB-BD31-4B8C-83A1-F6EECF244321}">
                <p14:modId xmlns:p14="http://schemas.microsoft.com/office/powerpoint/2010/main" val="567838829"/>
              </p:ext>
            </p:extLst>
          </p:nvPr>
        </p:nvGraphicFramePr>
        <p:xfrm>
          <a:off x="3487738" y="1855788"/>
          <a:ext cx="5308600" cy="500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" name="Bitmap Image" r:id="rId3" imgW="3304762" imgH="3115110" progId="PBrush">
                  <p:embed/>
                </p:oleObj>
              </mc:Choice>
              <mc:Fallback>
                <p:oleObj name="Bitmap Image" r:id="rId3" imgW="3304762" imgH="311511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87738" y="1855788"/>
                        <a:ext cx="5308600" cy="5002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2"/>
          <p:cNvSpPr txBox="1"/>
          <p:nvPr/>
        </p:nvSpPr>
        <p:spPr>
          <a:xfrm>
            <a:off x="432174" y="473335"/>
            <a:ext cx="5129530" cy="1200329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all" dirty="0">
                <a:latin typeface="Times New Roman" charset="0"/>
                <a:ea typeface="Times New Roman" charset="0"/>
                <a:cs typeface="Times New Roman" charset="0"/>
              </a:rPr>
              <a:t>ALLINEAMENTO DELLA LENTE TORICA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58" y="0"/>
            <a:ext cx="1843342" cy="187085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422776" y="1311236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39750" y="1882587"/>
            <a:ext cx="28704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Cilindro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castumizzato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sul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paziente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-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asse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0 180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gradi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0"/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0"/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0"/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Ove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necessario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allineare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la ICL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Torica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al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corretto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asse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come da     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diagramma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di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impianto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7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87"/>
          <p:cNvPicPr>
            <a:picLocks noGrp="1" noChangeAspect="1"/>
          </p:cNvPicPr>
          <p:nvPr>
            <p:ph idx="1"/>
          </p:nvPr>
        </p:nvPicPr>
        <p:blipFill>
          <a:blip r:embed="rId2"/>
          <a:srcRect t="12773" b="12773"/>
          <a:stretch>
            <a:fillRect/>
          </a:stretch>
        </p:blipFill>
        <p:spPr>
          <a:xfrm>
            <a:off x="3754419" y="2417235"/>
            <a:ext cx="5400102" cy="4440765"/>
          </a:xfrm>
        </p:spPr>
      </p:pic>
      <p:sp>
        <p:nvSpPr>
          <p:cNvPr id="5" name="TextBox 2"/>
          <p:cNvSpPr txBox="1"/>
          <p:nvPr/>
        </p:nvSpPr>
        <p:spPr>
          <a:xfrm>
            <a:off x="432174" y="473335"/>
            <a:ext cx="5129530" cy="1200329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all" dirty="0">
                <a:latin typeface="Times New Roman" charset="0"/>
                <a:ea typeface="Times New Roman" charset="0"/>
                <a:cs typeface="Times New Roman" charset="0"/>
              </a:rPr>
              <a:t>RIMOZIONE </a:t>
            </a:r>
          </a:p>
          <a:p>
            <a:r>
              <a:rPr lang="en-US" sz="3600" cap="all" dirty="0">
                <a:latin typeface="Times New Roman" charset="0"/>
                <a:ea typeface="Times New Roman" charset="0"/>
                <a:cs typeface="Times New Roman" charset="0"/>
              </a:rPr>
              <a:t>DEL VISCOELASTICO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53689" y="1925619"/>
            <a:ext cx="3300730" cy="4652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500"/>
              </a:spcBef>
            </a:pP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Rimuovere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il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viscoelastico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accuratamente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tramite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lavaggio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con BSS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usando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una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cannula o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uno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 smtClean="0">
                <a:latin typeface="Helvetica" charset="0"/>
                <a:ea typeface="Helvetica" charset="0"/>
                <a:cs typeface="Helvetica" charset="0"/>
              </a:rPr>
              <a:t>strumento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di 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Irrigazione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/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aspirazione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lvl="0">
              <a:spcBef>
                <a:spcPts val="500"/>
              </a:spcBef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lvl="0">
              <a:spcBef>
                <a:spcPts val="500"/>
              </a:spcBef>
            </a:pP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Applicare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una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leggera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pressione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sull’incisione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mentre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si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effettua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il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lavaggio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58" y="0"/>
            <a:ext cx="1843342" cy="187085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422776" y="1311236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</p:spTree>
    <p:extLst>
      <p:ext uri="{BB962C8B-B14F-4D97-AF65-F5344CB8AC3E}">
        <p14:creationId xmlns:p14="http://schemas.microsoft.com/office/powerpoint/2010/main" val="2269064883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Grp="1"/>
          </p:cNvSpPr>
          <p:nvPr>
            <p:ph idx="1"/>
          </p:nvPr>
        </p:nvSpPr>
        <p:spPr>
          <a:xfrm>
            <a:off x="539750" y="1867894"/>
            <a:ext cx="3612704" cy="2596531"/>
          </a:xfrm>
        </p:spPr>
        <p:txBody>
          <a:bodyPr>
            <a:noAutofit/>
          </a:bodyPr>
          <a:lstStyle/>
          <a:p>
            <a:pPr marL="0" lvl="0" indent="0">
              <a:spcBef>
                <a:spcPts val="500"/>
              </a:spcBef>
              <a:buNone/>
            </a:pP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Assicurarsi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che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le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anse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siano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dietro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l’iride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0" lvl="0" indent="0">
              <a:spcBef>
                <a:spcPts val="500"/>
              </a:spcBef>
              <a:buNone/>
            </a:pP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Acetilcolina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382950" lvl="1">
              <a:spcBef>
                <a:spcPts val="500"/>
              </a:spcBef>
              <a:buFont typeface="Wingdings" charset="2"/>
              <a:buChar char="ü"/>
            </a:pP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dolore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post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operatorio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382950" lvl="1">
              <a:spcBef>
                <a:spcPts val="500"/>
              </a:spcBef>
              <a:buFont typeface="Wingdings" charset="2"/>
              <a:buChar char="ü"/>
            </a:pP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induce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miopia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382950" lvl="1">
              <a:spcBef>
                <a:spcPts val="500"/>
              </a:spcBef>
              <a:buFont typeface="Wingdings" charset="2"/>
              <a:buChar char="ü"/>
            </a:pP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costrizione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prolungata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4" descr="miochol1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068763" y="1871663"/>
            <a:ext cx="5075237" cy="3540125"/>
          </a:xfrm>
        </p:spPr>
      </p:pic>
      <p:sp>
        <p:nvSpPr>
          <p:cNvPr id="5" name="Rectangle 2"/>
          <p:cNvSpPr txBox="1">
            <a:spLocks/>
          </p:cNvSpPr>
          <p:nvPr/>
        </p:nvSpPr>
        <p:spPr>
          <a:xfrm>
            <a:off x="464444" y="5262119"/>
            <a:ext cx="8229600" cy="1379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None/>
            </a:pPr>
            <a:r>
              <a:rPr lang="de-CH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La pupilla puó essere lasciata dilatata per favorire anche  la dispersione del viscoelastico residuo che potrà cosí facilmente oltrepassare la ICL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453688" y="548642"/>
            <a:ext cx="6388176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all" dirty="0">
                <a:latin typeface="Times New Roman" charset="0"/>
                <a:ea typeface="Times New Roman" charset="0"/>
                <a:cs typeface="Times New Roman" charset="0"/>
              </a:rPr>
              <a:t>COSTRINGERE LA PUPILLA?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58" y="0"/>
            <a:ext cx="1843342" cy="187085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422776" y="1311236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</p:spTree>
    <p:extLst>
      <p:ext uri="{BB962C8B-B14F-4D97-AF65-F5344CB8AC3E}">
        <p14:creationId xmlns:p14="http://schemas.microsoft.com/office/powerpoint/2010/main" val="2590070178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ontent Placeholder 4"/>
          <p:cNvSpPr txBox="1">
            <a:spLocks noGrp="1"/>
          </p:cNvSpPr>
          <p:nvPr>
            <p:ph idx="1"/>
          </p:nvPr>
        </p:nvSpPr>
        <p:spPr>
          <a:xfrm>
            <a:off x="539751" y="2184031"/>
            <a:ext cx="4279676" cy="3767670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CH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Immediato  post-op (2-6 h)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CH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 giorno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CH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 settimana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CH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 mese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CH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3 mesi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CH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6 mesi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CH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12 mesi</a:t>
            </a:r>
            <a:endParaRPr lang="es-ES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453688" y="548642"/>
            <a:ext cx="5323168" cy="1200329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all" dirty="0">
                <a:latin typeface="Times New Roman" charset="0"/>
                <a:ea typeface="Times New Roman" charset="0"/>
                <a:cs typeface="Times New Roman" charset="0"/>
              </a:rPr>
              <a:t>POST OPERATORIO</a:t>
            </a:r>
          </a:p>
          <a:p>
            <a:r>
              <a:rPr lang="en-US" sz="3600" cap="all" dirty="0">
                <a:latin typeface="Times New Roman" charset="0"/>
                <a:ea typeface="Times New Roman" charset="0"/>
                <a:cs typeface="Times New Roman" charset="0"/>
              </a:rPr>
              <a:t>VISITE DI CONTROLLO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58" y="0"/>
            <a:ext cx="1843342" cy="187085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422776" y="1311236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</p:spTree>
    <p:extLst>
      <p:ext uri="{BB962C8B-B14F-4D97-AF65-F5344CB8AC3E}">
        <p14:creationId xmlns:p14="http://schemas.microsoft.com/office/powerpoint/2010/main" val="2115355115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3"/>
          <p:cNvSpPr txBox="1">
            <a:spLocks noGrp="1"/>
          </p:cNvSpPr>
          <p:nvPr>
            <p:ph idx="1"/>
          </p:nvPr>
        </p:nvSpPr>
        <p:spPr>
          <a:xfrm>
            <a:off x="399901" y="1987954"/>
            <a:ext cx="8356824" cy="4465234"/>
          </a:xfrm>
        </p:spPr>
        <p:txBody>
          <a:bodyPr/>
          <a:lstStyle/>
          <a:p>
            <a:pPr lvl="0">
              <a:lnSpc>
                <a:spcPct val="70000"/>
              </a:lnSpc>
              <a:spcBef>
                <a:spcPts val="600"/>
              </a:spcBef>
            </a:pPr>
            <a:r>
              <a:rPr lang="de-CH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Controllo post-op immediato entro  2-6 h</a:t>
            </a:r>
            <a:endParaRPr lang="de-CH" sz="2400" b="1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0">
              <a:lnSpc>
                <a:spcPct val="70000"/>
              </a:lnSpc>
              <a:spcBef>
                <a:spcPts val="600"/>
              </a:spcBef>
            </a:pPr>
            <a:endParaRPr lang="de-CH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0">
              <a:spcBef>
                <a:spcPts val="600"/>
              </a:spcBef>
            </a:pPr>
            <a:r>
              <a:rPr lang="de-CH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Se IOP é elevata: iniziare trattamento medico </a:t>
            </a:r>
            <a:r>
              <a:rPr lang="de-CH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lang="de-CH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de-CH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valutare</a:t>
            </a:r>
            <a:r>
              <a:rPr lang="de-CH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le possibili cause:</a:t>
            </a:r>
          </a:p>
          <a:p>
            <a:pPr lvl="1">
              <a:spcBef>
                <a:spcPts val="500"/>
              </a:spcBef>
            </a:pPr>
            <a:r>
              <a:rPr lang="de-CH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Ritenzione viscoelastico</a:t>
            </a:r>
          </a:p>
          <a:p>
            <a:pPr lvl="1">
              <a:spcBef>
                <a:spcPts val="500"/>
              </a:spcBef>
            </a:pPr>
            <a:r>
              <a:rPr lang="de-CH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Aquaport</a:t>
            </a:r>
            <a:r>
              <a:rPr lang="de-CH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insufficienti / bloccati (NO per V4c)</a:t>
            </a:r>
          </a:p>
          <a:p>
            <a:pPr lvl="1">
              <a:spcBef>
                <a:spcPts val="500"/>
              </a:spcBef>
            </a:pPr>
            <a:r>
              <a:rPr lang="de-CH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Over-sized ICL</a:t>
            </a:r>
          </a:p>
          <a:p>
            <a:pPr lvl="1">
              <a:spcBef>
                <a:spcPts val="500"/>
              </a:spcBef>
            </a:pPr>
            <a:r>
              <a:rPr lang="de-CH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Altri</a:t>
            </a:r>
            <a:endParaRPr lang="en-GB" sz="2800" dirty="0">
              <a:latin typeface="+mj-lt"/>
              <a:cs typeface="Times New Roman" pitchFamily="18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453688" y="548642"/>
            <a:ext cx="6248326" cy="1200329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all" dirty="0">
                <a:latin typeface="Times New Roman" charset="0"/>
                <a:ea typeface="Times New Roman" charset="0"/>
                <a:cs typeface="Times New Roman" charset="0"/>
              </a:rPr>
              <a:t>IMMEDIATO </a:t>
            </a:r>
          </a:p>
          <a:p>
            <a:r>
              <a:rPr lang="en-US" sz="3600" cap="all" dirty="0">
                <a:latin typeface="Times New Roman" charset="0"/>
                <a:ea typeface="Times New Roman" charset="0"/>
                <a:cs typeface="Times New Roman" charset="0"/>
              </a:rPr>
              <a:t>POST OPERATORIO (2-6H)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58" y="0"/>
            <a:ext cx="1843342" cy="187085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422776" y="1311236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</p:spTree>
    <p:extLst>
      <p:ext uri="{BB962C8B-B14F-4D97-AF65-F5344CB8AC3E}">
        <p14:creationId xmlns:p14="http://schemas.microsoft.com/office/powerpoint/2010/main" val="2086376298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58" y="0"/>
            <a:ext cx="1843342" cy="187085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422776" y="1311236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2930" y="516369"/>
            <a:ext cx="6990603" cy="5078313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5400" cap="all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VALUTAZIONE </a:t>
            </a:r>
          </a:p>
          <a:p>
            <a:pPr>
              <a:lnSpc>
                <a:spcPct val="200000"/>
              </a:lnSpc>
            </a:pPr>
            <a:r>
              <a:rPr lang="en-US" sz="5400" cap="all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DEL VAULTING </a:t>
            </a:r>
          </a:p>
          <a:p>
            <a:pPr>
              <a:lnSpc>
                <a:spcPct val="200000"/>
              </a:lnSpc>
            </a:pPr>
            <a:r>
              <a:rPr lang="en-US" sz="5400" cap="all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POST OPERATORIO</a:t>
            </a:r>
          </a:p>
        </p:txBody>
      </p:sp>
    </p:spTree>
    <p:extLst>
      <p:ext uri="{BB962C8B-B14F-4D97-AF65-F5344CB8AC3E}">
        <p14:creationId xmlns:p14="http://schemas.microsoft.com/office/powerpoint/2010/main" val="3116901766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39750" y="1703424"/>
            <a:ext cx="2859666" cy="2750242"/>
          </a:xfrm>
        </p:spPr>
        <p:txBody>
          <a:bodyPr>
            <a:normAutofit fontScale="62500" lnSpcReduction="20000"/>
          </a:bodyPr>
          <a:lstStyle/>
          <a:p>
            <a:pPr marL="0" lvl="0" indent="0">
              <a:lnSpc>
                <a:spcPct val="160000"/>
              </a:lnSpc>
              <a:spcBef>
                <a:spcPts val="600"/>
              </a:spcBef>
              <a:buClr>
                <a:srgbClr val="FF5698"/>
              </a:buClr>
              <a:buNone/>
            </a:pPr>
            <a:r>
              <a:rPr lang="en-GB" sz="3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Distanza</a:t>
            </a:r>
            <a:r>
              <a:rPr lang="en-GB" sz="3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3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tra</a:t>
            </a:r>
            <a:r>
              <a:rPr lang="en-GB" sz="3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3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faccia</a:t>
            </a:r>
            <a:r>
              <a:rPr lang="en-GB" sz="3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3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posteriore</a:t>
            </a:r>
            <a:r>
              <a:rPr lang="en-GB" sz="3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3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della</a:t>
            </a:r>
            <a:r>
              <a:rPr lang="en-GB" sz="3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ICL e </a:t>
            </a:r>
            <a:r>
              <a:rPr lang="en-GB" sz="3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superficie</a:t>
            </a:r>
            <a:r>
              <a:rPr lang="en-GB" sz="3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3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anteriore</a:t>
            </a:r>
            <a:r>
              <a:rPr lang="en-GB" sz="3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del </a:t>
            </a:r>
            <a:r>
              <a:rPr lang="en-GB" sz="3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cristallino</a:t>
            </a:r>
            <a:r>
              <a:rPr lang="en-GB" sz="3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.</a:t>
            </a:r>
            <a:endParaRPr lang="es-ES" sz="2400" dirty="0">
              <a:latin typeface="Times New Roman" pitchFamily="18"/>
              <a:cs typeface="Times New Roman" pitchFamily="18"/>
            </a:endParaRPr>
          </a:p>
        </p:txBody>
      </p:sp>
      <p:grpSp>
        <p:nvGrpSpPr>
          <p:cNvPr id="4" name="Group 5"/>
          <p:cNvGrpSpPr/>
          <p:nvPr/>
        </p:nvGrpSpPr>
        <p:grpSpPr>
          <a:xfrm>
            <a:off x="3420933" y="1878841"/>
            <a:ext cx="5723068" cy="4979159"/>
            <a:chOff x="3923928" y="2276874"/>
            <a:chExt cx="5112565" cy="4407023"/>
          </a:xfrm>
        </p:grpSpPr>
        <p:pic>
          <p:nvPicPr>
            <p:cNvPr id="5" name="Picture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923928" y="2276874"/>
              <a:ext cx="5112565" cy="44070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4"/>
            <p:cNvSpPr txBox="1"/>
            <p:nvPr/>
          </p:nvSpPr>
          <p:spPr>
            <a:xfrm>
              <a:off x="6209800" y="5680545"/>
              <a:ext cx="2539864" cy="30626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000" b="0" i="0" u="none" strike="noStrike" kern="1200" cap="none" spc="0" baseline="0">
                  <a:solidFill>
                    <a:srgbClr val="FFFFFF"/>
                  </a:solidFill>
                  <a:uFillTx/>
                  <a:latin typeface="Century Gothic"/>
                </a:rPr>
                <a:t>(Courtesy of Prof. Shimizu)</a:t>
              </a:r>
            </a:p>
          </p:txBody>
        </p:sp>
      </p:grp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58" y="0"/>
            <a:ext cx="1843342" cy="187085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422776" y="1311236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453688" y="548642"/>
            <a:ext cx="6850754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all">
                <a:latin typeface="Times New Roman" charset="0"/>
                <a:ea typeface="Times New Roman" charset="0"/>
                <a:cs typeface="Times New Roman" charset="0"/>
              </a:rPr>
              <a:t>DEFINIZIONE </a:t>
            </a:r>
            <a:r>
              <a:rPr lang="en-US" sz="3600" cap="all" dirty="0">
                <a:latin typeface="Times New Roman" charset="0"/>
                <a:ea typeface="Times New Roman" charset="0"/>
                <a:cs typeface="Times New Roman" charset="0"/>
              </a:rPr>
              <a:t>DEL VAULTING</a:t>
            </a:r>
          </a:p>
        </p:txBody>
      </p:sp>
    </p:spTree>
    <p:extLst>
      <p:ext uri="{BB962C8B-B14F-4D97-AF65-F5344CB8AC3E}">
        <p14:creationId xmlns:p14="http://schemas.microsoft.com/office/powerpoint/2010/main" val="4260756475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/>
        </p:nvSpPr>
        <p:spPr>
          <a:xfrm>
            <a:off x="462216" y="2150472"/>
            <a:ext cx="5776024" cy="1263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LENTI A SUPPORTO ANGOLARE</a:t>
            </a:r>
          </a:p>
          <a:p>
            <a:pPr lvl="0">
              <a:spcBef>
                <a:spcPct val="20000"/>
              </a:spcBef>
              <a:defRPr/>
            </a:pPr>
            <a:r>
              <a:rPr lang="it-IT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 LENTE DI BAIKOFF</a:t>
            </a:r>
          </a:p>
          <a:p>
            <a:pPr lvl="0">
              <a:spcBef>
                <a:spcPct val="20000"/>
              </a:spcBef>
              <a:defRPr/>
            </a:pPr>
            <a:r>
              <a:rPr lang="it-IT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 CACHET DI ALCON </a:t>
            </a:r>
            <a:r>
              <a:rPr lang="it-IT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(NON PIÚ IN COMMERCIO)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5416" y="2103899"/>
            <a:ext cx="1615255" cy="119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204ey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1742" y="3628331"/>
            <a:ext cx="1583689" cy="1193906"/>
          </a:xfrm>
          <a:prstGeom prst="rect">
            <a:avLst/>
          </a:prstGeom>
          <a:noFill/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6740177" y="3837355"/>
            <a:ext cx="1774516" cy="985842"/>
          </a:xfrm>
          <a:prstGeom prst="rect">
            <a:avLst/>
          </a:prstGeom>
        </p:spPr>
      </p:pic>
      <p:pic>
        <p:nvPicPr>
          <p:cNvPr id="10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7307" y="5342922"/>
            <a:ext cx="1807012" cy="120467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645395" y="5925350"/>
            <a:ext cx="45719" cy="45719"/>
          </a:xfrm>
          <a:prstGeom prst="ellipse">
            <a:avLst/>
          </a:prstGeom>
          <a:solidFill>
            <a:schemeClr val="bg1">
              <a:lumMod val="85000"/>
              <a:lumOff val="15000"/>
              <a:alpha val="29000"/>
            </a:schemeClr>
          </a:solidFill>
          <a:ln w="15875">
            <a:solidFill>
              <a:schemeClr val="tx1">
                <a:lumMod val="85000"/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llaDiTesto 11"/>
          <p:cNvSpPr txBox="1"/>
          <p:nvPr/>
        </p:nvSpPr>
        <p:spPr>
          <a:xfrm>
            <a:off x="459800" y="475507"/>
            <a:ext cx="7198300" cy="615553"/>
          </a:xfrm>
          <a:prstGeom prst="rect">
            <a:avLst/>
          </a:prstGeom>
          <a:noFill/>
          <a:effectLst>
            <a:outerShdw blurRad="50800" dist="508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3400" dirty="0">
                <a:latin typeface="Times New Roman" charset="0"/>
                <a:ea typeface="Times New Roman" charset="0"/>
                <a:cs typeface="Times New Roman" charset="0"/>
              </a:rPr>
              <a:t>LENTI INTRAOCULARE FACHICHE</a:t>
            </a:r>
            <a:endParaRPr lang="it-IT" sz="3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57592" y="5808977"/>
            <a:ext cx="5394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PRL </a:t>
            </a:r>
            <a:r>
              <a:rPr lang="it-IT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(NON PIU’ IN COMMERCIO - ORA MPL)</a:t>
            </a:r>
            <a:r>
              <a:rPr lang="it-IT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r>
              <a:rPr lang="it-IT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</a:t>
            </a:r>
            <a:r>
              <a:rPr lang="it-IT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VISIAN ICL</a:t>
            </a:r>
            <a:endParaRPr lang="it-IT" sz="2000" dirty="0"/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450096" y="1587024"/>
            <a:ext cx="4690864" cy="570895"/>
          </a:xfrm>
          <a:prstGeom prst="rect">
            <a:avLst/>
          </a:prstGeom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DA CAMERA ANTERIORE</a:t>
            </a:r>
            <a:endParaRPr lang="it-IT" sz="2800" b="1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it-IT" sz="3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67752" y="3547552"/>
            <a:ext cx="467320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it-IT" sz="2000" dirty="0">
                <a:latin typeface="Times New Roman" charset="0"/>
                <a:ea typeface="Times New Roman" charset="0"/>
                <a:cs typeface="Times New Roman" charset="0"/>
              </a:rPr>
              <a:t>LENTI A SUPPORTO IRIDEO</a:t>
            </a:r>
          </a:p>
          <a:p>
            <a:pPr lvl="0">
              <a:spcBef>
                <a:spcPct val="20000"/>
              </a:spcBef>
              <a:defRPr/>
            </a:pPr>
            <a:r>
              <a:rPr lang="it-IT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 ARTISAN IRIS CLAW DI OPHTECH</a:t>
            </a:r>
          </a:p>
          <a:p>
            <a:pPr lvl="0">
              <a:spcBef>
                <a:spcPct val="20000"/>
              </a:spcBef>
              <a:defRPr/>
            </a:pPr>
            <a:r>
              <a:rPr lang="it-IT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VERISYSE IRIS CLAW DI ABBOTT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483" y="0"/>
            <a:ext cx="1611517" cy="1635569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7668284" y="74291"/>
            <a:ext cx="13675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7677337" y="1211921"/>
            <a:ext cx="1365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19" name="Sottotitolo 2"/>
          <p:cNvSpPr txBox="1">
            <a:spLocks/>
          </p:cNvSpPr>
          <p:nvPr/>
        </p:nvSpPr>
        <p:spPr>
          <a:xfrm>
            <a:off x="450096" y="5231924"/>
            <a:ext cx="4690864" cy="570895"/>
          </a:xfrm>
          <a:prstGeom prst="rect">
            <a:avLst/>
          </a:prstGeom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DA CAMERA POSTERIORE</a:t>
            </a:r>
            <a:endParaRPr lang="it-IT" sz="2800" b="1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it-IT" sz="3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 spd="slow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05424" y="1834750"/>
            <a:ext cx="8458878" cy="3737712"/>
          </a:xfrm>
        </p:spPr>
        <p:txBody>
          <a:bodyPr>
            <a:normAutofit/>
          </a:bodyPr>
          <a:lstStyle/>
          <a:p>
            <a:pPr lvl="0">
              <a:spcBef>
                <a:spcPts val="800"/>
              </a:spcBef>
            </a:pPr>
            <a:r>
              <a:rPr lang="en-GB" sz="32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Estimazione</a:t>
            </a:r>
            <a:r>
              <a:rPr lang="en-GB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soggettiva</a:t>
            </a:r>
            <a:r>
              <a:rPr lang="en-GB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(slit lamp)</a:t>
            </a:r>
          </a:p>
          <a:p>
            <a:pPr lvl="0">
              <a:spcBef>
                <a:spcPts val="800"/>
              </a:spcBef>
            </a:pPr>
            <a:endParaRPr lang="en-GB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0">
              <a:spcBef>
                <a:spcPts val="800"/>
              </a:spcBef>
            </a:pPr>
            <a:r>
              <a:rPr lang="en-GB" sz="32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Quantificazione</a:t>
            </a:r>
            <a:r>
              <a:rPr lang="en-GB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oggettiva</a:t>
            </a:r>
            <a:r>
              <a:rPr lang="en-GB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GB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strumenti</a:t>
            </a:r>
            <a:r>
              <a:rPr lang="en-GB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diagnostici</a:t>
            </a:r>
            <a:r>
              <a:rPr lang="en-GB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)</a:t>
            </a:r>
          </a:p>
          <a:p>
            <a:pPr lvl="0">
              <a:spcBef>
                <a:spcPts val="800"/>
              </a:spcBef>
            </a:pPr>
            <a:endParaRPr lang="en-GB" sz="32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0">
              <a:spcBef>
                <a:spcPts val="800"/>
              </a:spcBef>
            </a:pPr>
            <a:r>
              <a:rPr lang="en-GB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NOTA: “</a:t>
            </a:r>
            <a:r>
              <a:rPr lang="en-GB" sz="32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il</a:t>
            </a:r>
            <a:r>
              <a:rPr lang="en-GB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vaulting </a:t>
            </a:r>
            <a:r>
              <a:rPr lang="en-GB" sz="32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ideale</a:t>
            </a:r>
            <a:r>
              <a:rPr lang="en-GB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* é </a:t>
            </a:r>
            <a:r>
              <a:rPr lang="en-GB" sz="32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compreso</a:t>
            </a:r>
            <a:r>
              <a:rPr lang="en-GB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32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tra</a:t>
            </a:r>
            <a:r>
              <a:rPr lang="en-GB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½ e 1½ CCT (</a:t>
            </a:r>
            <a:r>
              <a:rPr lang="en-GB" sz="32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spessore</a:t>
            </a:r>
            <a:r>
              <a:rPr lang="en-GB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32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corneale</a:t>
            </a:r>
            <a:r>
              <a:rPr lang="en-GB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)”</a:t>
            </a:r>
          </a:p>
          <a:p>
            <a:pPr lvl="0">
              <a:buNone/>
            </a:pPr>
            <a:endParaRPr lang="es-ES" dirty="0">
              <a:latin typeface="Times New Roman" pitchFamily="18"/>
              <a:cs typeface="Times New Roman" pitchFamily="1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9211" y="5820317"/>
            <a:ext cx="8684789" cy="6665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i="0" u="none" strike="noStrike" kern="1200" cap="none" spc="0" baseline="0" dirty="0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*</a:t>
            </a:r>
            <a:r>
              <a:rPr lang="en-GB" b="1" i="0" u="none" strike="noStrike" kern="1200" cap="none" spc="0" baseline="0" dirty="0" err="1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Valori</a:t>
            </a:r>
            <a:r>
              <a:rPr lang="en-GB" b="1" i="0" u="none" strike="noStrike" kern="1200" cap="none" spc="0" baseline="0" dirty="0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  </a:t>
            </a:r>
            <a:r>
              <a:rPr lang="en-GB" b="1" i="0" u="none" strike="noStrike" kern="1200" cap="none" spc="0" baseline="0" dirty="0" err="1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fuori</a:t>
            </a:r>
            <a:r>
              <a:rPr lang="en-GB" b="1" i="0" u="none" strike="noStrike" kern="1200" cap="none" spc="0" baseline="0" dirty="0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 da tale range </a:t>
            </a:r>
            <a:r>
              <a:rPr lang="en-GB" b="1" i="0" u="none" strike="noStrike" kern="1200" cap="none" spc="0" baseline="0" dirty="0" err="1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potrebbero</a:t>
            </a:r>
            <a:r>
              <a:rPr lang="en-GB" b="1" i="0" u="none" strike="noStrike" kern="1200" cap="none" spc="0" baseline="0" dirty="0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b="1" i="0" u="none" strike="noStrike" kern="1200" cap="none" spc="0" baseline="0" dirty="0" err="1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essre</a:t>
            </a:r>
            <a:r>
              <a:rPr lang="en-GB" b="1" i="0" u="none" strike="noStrike" kern="1200" cap="none" spc="0" baseline="0" dirty="0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b="1" i="0" u="none" strike="noStrike" kern="1200" cap="none" spc="0" baseline="0" dirty="0" err="1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altrettanto</a:t>
            </a:r>
            <a:r>
              <a:rPr lang="en-GB" b="1" i="0" u="none" strike="noStrike" kern="1200" cap="none" spc="0" baseline="0" dirty="0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b="1" i="0" u="none" strike="noStrike" kern="1200" cap="none" spc="0" baseline="0" dirty="0" err="1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accettabili</a:t>
            </a:r>
            <a:r>
              <a:rPr lang="en-GB" b="1" i="0" u="none" strike="noStrike" kern="1200" cap="none" spc="0" baseline="0" dirty="0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 a </a:t>
            </a:r>
            <a:r>
              <a:rPr lang="en-GB" b="1" i="0" u="none" strike="noStrike" kern="1200" cap="none" spc="0" baseline="0" dirty="0" err="1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seconda</a:t>
            </a:r>
            <a:r>
              <a:rPr lang="en-GB" b="1" i="0" u="none" strike="noStrike" kern="1200" cap="none" spc="0" baseline="0" dirty="0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b="1" i="0" u="none" strike="noStrike" kern="1200" cap="none" spc="0" baseline="0" dirty="0" err="1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della</a:t>
            </a:r>
            <a:r>
              <a:rPr lang="en-GB" b="1" i="0" u="none" strike="noStrike" kern="1200" cap="none" spc="0" baseline="0" dirty="0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b="1" i="0" u="none" strike="noStrike" kern="1200" cap="none" spc="0" baseline="0" dirty="0" err="1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valutazione</a:t>
            </a:r>
            <a:r>
              <a:rPr lang="en-GB" b="1" i="0" u="none" strike="noStrike" kern="1200" cap="none" spc="0" baseline="0" dirty="0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b="1" i="0" u="none" strike="noStrike" kern="1200" cap="none" spc="0" baseline="0" dirty="0" err="1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individuale</a:t>
            </a:r>
            <a:r>
              <a:rPr lang="en-GB" b="1" i="0" u="none" strike="noStrike" kern="1200" cap="none" spc="0" baseline="0" dirty="0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b="1" i="0" u="none" strike="noStrike" kern="1200" cap="none" spc="0" baseline="0" dirty="0" err="1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sul</a:t>
            </a:r>
            <a:r>
              <a:rPr lang="en-GB" b="1" i="0" u="none" strike="noStrike" kern="1200" cap="none" spc="0" baseline="0" dirty="0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b="1" i="0" u="none" strike="noStrike" kern="1200" cap="none" spc="0" baseline="0" dirty="0" err="1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paziente</a:t>
            </a:r>
            <a:r>
              <a:rPr lang="en-GB" b="1" i="0" u="none" strike="noStrike" kern="1200" cap="none" spc="0" baseline="0" dirty="0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b="1" i="0" u="none" strike="noStrike" kern="1200" cap="none" spc="0" baseline="0" dirty="0" err="1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specifico</a:t>
            </a:r>
            <a:r>
              <a:rPr lang="en-GB" b="1" i="0" u="none" strike="noStrike" kern="1200" cap="none" spc="0" baseline="0" dirty="0">
                <a:solidFill>
                  <a:schemeClr val="accent6">
                    <a:lumMod val="60000"/>
                    <a:lumOff val="4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</a:rPr>
              <a:t>.</a:t>
            </a:r>
            <a:endParaRPr lang="es-ES" b="1" i="0" u="none" strike="noStrike" kern="1200" cap="none" spc="0" baseline="0" dirty="0">
              <a:solidFill>
                <a:schemeClr val="accent6">
                  <a:lumMod val="60000"/>
                  <a:lumOff val="40000"/>
                </a:schemeClr>
              </a:solidFill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58" y="0"/>
            <a:ext cx="1843342" cy="187085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422776" y="1311236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453687" y="548642"/>
            <a:ext cx="6893785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all" dirty="0">
                <a:latin typeface="Times New Roman" charset="0"/>
                <a:ea typeface="Times New Roman" charset="0"/>
                <a:cs typeface="Times New Roman" charset="0"/>
              </a:rPr>
              <a:t>COME VALUTARE IL VAULTING</a:t>
            </a:r>
          </a:p>
        </p:txBody>
      </p:sp>
    </p:spTree>
    <p:extLst>
      <p:ext uri="{BB962C8B-B14F-4D97-AF65-F5344CB8AC3E}">
        <p14:creationId xmlns:p14="http://schemas.microsoft.com/office/powerpoint/2010/main" val="2088464452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High Vau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90" y="739881"/>
            <a:ext cx="3696809" cy="277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Content Placeholder 3" descr="2 3rd vaul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247" y="728782"/>
            <a:ext cx="3672715" cy="27575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6"/>
          <p:cNvSpPr txBox="1"/>
          <p:nvPr/>
        </p:nvSpPr>
        <p:spPr>
          <a:xfrm>
            <a:off x="2840514" y="2845476"/>
            <a:ext cx="1440161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CH" sz="2000" b="1" u="none" strike="noStrike" kern="1200" cap="none" spc="0" baseline="0" dirty="0">
                <a:solidFill>
                  <a:srgbClr val="FFFFFF"/>
                </a:solidFill>
                <a:uFillTx/>
                <a:latin typeface="Helvetica" charset="0"/>
                <a:ea typeface="Helvetica" charset="0"/>
                <a:cs typeface="Helvetica" charset="0"/>
              </a:rPr>
              <a:t>High </a:t>
            </a:r>
            <a:r>
              <a:rPr lang="de-CH" sz="2000" b="1" u="none" strike="noStrike" kern="1200" cap="none" spc="0" baseline="0" dirty="0" err="1">
                <a:solidFill>
                  <a:srgbClr val="FFFFFF"/>
                </a:solidFill>
                <a:uFillTx/>
                <a:latin typeface="Helvetica" charset="0"/>
                <a:ea typeface="Helvetica" charset="0"/>
                <a:cs typeface="Helvetica" charset="0"/>
              </a:rPr>
              <a:t>vault</a:t>
            </a:r>
            <a:r>
              <a:rPr lang="de-CH" sz="2000" b="1" u="none" strike="noStrike" kern="1200" cap="none" spc="0" baseline="0" dirty="0">
                <a:solidFill>
                  <a:srgbClr val="FFFFFF"/>
                </a:solidFill>
                <a:uFillTx/>
                <a:latin typeface="Helvetica" charset="0"/>
                <a:ea typeface="Helvetica" charset="0"/>
                <a:cs typeface="Helvetica" charset="0"/>
              </a:rPr>
              <a:t> (&gt; 2 CCT)</a:t>
            </a:r>
            <a:endParaRPr lang="es-ES" sz="2000" b="1" u="none" strike="noStrike" kern="1200" cap="none" spc="0" baseline="0" dirty="0">
              <a:solidFill>
                <a:srgbClr val="FFFFFF"/>
              </a:solidFill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7654971" y="3068090"/>
            <a:ext cx="1316907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CH" sz="2000" b="1" u="none" strike="noStrike" kern="1200" cap="none" spc="0" baseline="0" dirty="0">
                <a:solidFill>
                  <a:srgbClr val="FFFFFF"/>
                </a:solidFill>
                <a:uFillTx/>
                <a:latin typeface="Helvetica" charset="0"/>
                <a:ea typeface="Helvetica" charset="0"/>
                <a:cs typeface="Helvetica" charset="0"/>
              </a:rPr>
              <a:t>(2/3 CCT)</a:t>
            </a:r>
            <a:endParaRPr lang="es-ES" sz="2000" b="1" u="none" strike="noStrike" kern="1200" cap="none" spc="0" baseline="0" dirty="0">
              <a:solidFill>
                <a:srgbClr val="FFFFFF"/>
              </a:solidFill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Content Placeholder 3" descr="low vaul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346" y="3525995"/>
            <a:ext cx="3714979" cy="2788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3" descr="optimal Vaul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50" y="3599695"/>
            <a:ext cx="3687202" cy="27688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6"/>
          <p:cNvSpPr txBox="1"/>
          <p:nvPr/>
        </p:nvSpPr>
        <p:spPr>
          <a:xfrm>
            <a:off x="2397707" y="5597571"/>
            <a:ext cx="1728188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CH" sz="2000" b="1" u="none" strike="noStrike" kern="1200" cap="none" spc="0" baseline="0" dirty="0">
                <a:solidFill>
                  <a:srgbClr val="FFFFFF"/>
                </a:solidFill>
                <a:uFillTx/>
                <a:latin typeface="Helvetica" charset="0"/>
                <a:ea typeface="Helvetica" charset="0"/>
                <a:cs typeface="Helvetica" charset="0"/>
              </a:rPr>
              <a:t>Normal </a:t>
            </a:r>
            <a:r>
              <a:rPr lang="de-CH" sz="2000" b="1" u="none" strike="noStrike" kern="1200" cap="none" spc="0" baseline="0" dirty="0" err="1">
                <a:solidFill>
                  <a:srgbClr val="FFFFFF"/>
                </a:solidFill>
                <a:uFillTx/>
                <a:latin typeface="Helvetica" charset="0"/>
                <a:ea typeface="Helvetica" charset="0"/>
                <a:cs typeface="Helvetica" charset="0"/>
              </a:rPr>
              <a:t>vault</a:t>
            </a:r>
            <a:endParaRPr lang="de-CH" sz="2000" b="1" u="none" strike="noStrike" kern="1200" cap="none" spc="0" baseline="0" dirty="0">
              <a:solidFill>
                <a:srgbClr val="FFFFFF"/>
              </a:solidFill>
              <a:uFillTx/>
              <a:latin typeface="Helvetica" charset="0"/>
              <a:ea typeface="Helvetica" charset="0"/>
              <a:cs typeface="Helvetica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CH" sz="2000" b="1" u="none" strike="noStrike" kern="1200" cap="none" spc="0" baseline="0" dirty="0">
                <a:solidFill>
                  <a:srgbClr val="FFFFFF"/>
                </a:solidFill>
                <a:uFillTx/>
                <a:latin typeface="Helvetica" charset="0"/>
                <a:ea typeface="Helvetica" charset="0"/>
                <a:cs typeface="Helvetica" charset="0"/>
              </a:rPr>
              <a:t>(1 CCT)</a:t>
            </a:r>
            <a:endParaRPr lang="es-ES" sz="2000" b="1" u="none" strike="noStrike" kern="1200" cap="none" spc="0" baseline="0" dirty="0">
              <a:solidFill>
                <a:srgbClr val="FFFFFF"/>
              </a:solidFill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7410840" y="5561139"/>
            <a:ext cx="1582554" cy="7199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CH" sz="2000" b="1" u="none" strike="noStrike" kern="1200" cap="none" spc="0" baseline="0" dirty="0">
                <a:solidFill>
                  <a:srgbClr val="FFFFFF"/>
                </a:solidFill>
                <a:uFillTx/>
                <a:latin typeface="Helvetica" charset="0"/>
                <a:ea typeface="Helvetica" charset="0"/>
                <a:cs typeface="Helvetica" charset="0"/>
              </a:rPr>
              <a:t>Low </a:t>
            </a:r>
            <a:r>
              <a:rPr lang="de-CH" sz="2000" b="1" u="none" strike="noStrike" kern="1200" cap="none" spc="0" baseline="0" dirty="0" err="1">
                <a:solidFill>
                  <a:srgbClr val="FFFFFF"/>
                </a:solidFill>
                <a:uFillTx/>
                <a:latin typeface="Helvetica" charset="0"/>
                <a:ea typeface="Helvetica" charset="0"/>
                <a:cs typeface="Helvetica" charset="0"/>
              </a:rPr>
              <a:t>vault</a:t>
            </a:r>
            <a:r>
              <a:rPr lang="de-CH" sz="2000" b="1" u="none" strike="noStrike" kern="1200" cap="none" spc="0" baseline="0" dirty="0">
                <a:solidFill>
                  <a:srgbClr val="FFFFFF"/>
                </a:solidFill>
                <a:uFillTx/>
                <a:latin typeface="Helvetica" charset="0"/>
                <a:ea typeface="Helvetica" charset="0"/>
                <a:cs typeface="Helvetica" charset="0"/>
              </a:rPr>
              <a:t> (&lt; 0.5 CCT)</a:t>
            </a:r>
            <a:endParaRPr lang="es-ES" sz="2000" b="1" u="none" strike="noStrike" kern="1200" cap="none" spc="0" baseline="0" dirty="0">
              <a:solidFill>
                <a:srgbClr val="FFFFFF"/>
              </a:solidFill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TextBox 2"/>
          <p:cNvSpPr txBox="1"/>
          <p:nvPr/>
        </p:nvSpPr>
        <p:spPr>
          <a:xfrm>
            <a:off x="539751" y="172126"/>
            <a:ext cx="4322706" cy="584775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cap="all" dirty="0">
                <a:latin typeface="Times New Roman" charset="0"/>
                <a:ea typeface="Times New Roman" charset="0"/>
                <a:cs typeface="Times New Roman" charset="0"/>
              </a:rPr>
              <a:t>RISCHIO GLAUCOMA</a:t>
            </a:r>
          </a:p>
        </p:txBody>
      </p:sp>
      <p:sp>
        <p:nvSpPr>
          <p:cNvPr id="16" name="TextBox 2"/>
          <p:cNvSpPr txBox="1"/>
          <p:nvPr/>
        </p:nvSpPr>
        <p:spPr>
          <a:xfrm>
            <a:off x="2983529" y="6262467"/>
            <a:ext cx="6160471" cy="584775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cap="all" dirty="0">
                <a:latin typeface="Times New Roman" charset="0"/>
                <a:ea typeface="Times New Roman" charset="0"/>
                <a:cs typeface="Times New Roman" charset="0"/>
              </a:rPr>
              <a:t>RISCHIO CATARATTA PRECOCE</a:t>
            </a:r>
          </a:p>
        </p:txBody>
      </p:sp>
    </p:spTree>
    <p:extLst>
      <p:ext uri="{BB962C8B-B14F-4D97-AF65-F5344CB8AC3E}">
        <p14:creationId xmlns:p14="http://schemas.microsoft.com/office/powerpoint/2010/main" val="1760445217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39750" y="2617075"/>
            <a:ext cx="8229600" cy="3342663"/>
          </a:xfrm>
        </p:spPr>
        <p:txBody>
          <a:bodyPr/>
          <a:lstStyle/>
          <a:p>
            <a:pPr lvl="0">
              <a:lnSpc>
                <a:spcPct val="150000"/>
              </a:lnSpc>
              <a:spcBef>
                <a:spcPts val="400"/>
              </a:spcBef>
            </a:pPr>
            <a:r>
              <a:rPr lang="en-GB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AC-OCT, </a:t>
            </a:r>
            <a:r>
              <a:rPr lang="en-GB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Pentacam</a:t>
            </a:r>
            <a:r>
              <a:rPr lang="en-GB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HR and UBM</a:t>
            </a:r>
          </a:p>
          <a:p>
            <a:pPr lvl="0">
              <a:lnSpc>
                <a:spcPct val="150000"/>
              </a:lnSpc>
              <a:spcBef>
                <a:spcPts val="400"/>
              </a:spcBef>
            </a:pPr>
            <a:endParaRPr lang="en-GB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lvl="0">
              <a:lnSpc>
                <a:spcPct val="150000"/>
              </a:lnSpc>
              <a:spcBef>
                <a:spcPts val="400"/>
              </a:spcBef>
            </a:pPr>
            <a:r>
              <a:rPr lang="en-GB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Non </a:t>
            </a:r>
            <a:r>
              <a:rPr lang="en-GB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esistono</a:t>
            </a:r>
            <a:r>
              <a:rPr lang="en-GB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studi</a:t>
            </a:r>
            <a:r>
              <a:rPr lang="en-GB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comparativi</a:t>
            </a:r>
            <a:r>
              <a:rPr lang="en-GB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tra</a:t>
            </a:r>
            <a:r>
              <a:rPr lang="en-GB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le </a:t>
            </a:r>
            <a:r>
              <a:rPr lang="en-GB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misurazioni</a:t>
            </a:r>
            <a:r>
              <a:rPr lang="en-GB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effettuate</a:t>
            </a:r>
            <a:r>
              <a:rPr lang="en-GB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con </a:t>
            </a:r>
            <a:r>
              <a:rPr lang="en-GB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diversi</a:t>
            </a:r>
            <a:r>
              <a:rPr lang="en-GB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strumenti</a:t>
            </a:r>
            <a:r>
              <a:rPr lang="en-GB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.</a:t>
            </a:r>
            <a:endParaRPr lang="en-GB" sz="2400" dirty="0">
              <a:latin typeface="Times New Roman" pitchFamily="18"/>
              <a:cs typeface="Times New Roman" pitchFamily="1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65" y="0"/>
            <a:ext cx="2581835" cy="262037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412018" y="2053513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464445" y="537885"/>
            <a:ext cx="6893785" cy="1200329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all">
                <a:latin typeface="Times New Roman" charset="0"/>
                <a:ea typeface="Times New Roman" charset="0"/>
                <a:cs typeface="Times New Roman" charset="0"/>
              </a:rPr>
              <a:t>QUANTIFICAZIONE OGGETTIVA DEL VAULTING</a:t>
            </a:r>
            <a:endParaRPr lang="en-US" sz="3600" cap="all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806734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288" y="1660934"/>
            <a:ext cx="5120639" cy="51970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39755" cy="47423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635833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istrator\Desktop\Lavoro ICL\testa\6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568" y="-1"/>
            <a:ext cx="6311964" cy="33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Documents and Settings\Administrator\Desktop\Lavoro ICL\testa\5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49" y="3404206"/>
            <a:ext cx="6290051" cy="345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Administrator\Desktop\icl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t="7976" r="10855" b="9357"/>
          <a:stretch/>
        </p:blipFill>
        <p:spPr bwMode="auto">
          <a:xfrm>
            <a:off x="14515" y="800514"/>
            <a:ext cx="2829293" cy="20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istrator\Desktop\icl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7" t="8746" r="10488" b="12476"/>
          <a:stretch/>
        </p:blipFill>
        <p:spPr bwMode="auto">
          <a:xfrm>
            <a:off x="0" y="3967510"/>
            <a:ext cx="2844106" cy="212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844157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30845" y="1204534"/>
            <a:ext cx="5474196" cy="954774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cap="all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PROCEDURA MOLTO IMPEGNATIVA</a:t>
            </a:r>
            <a:endParaRPr lang="en-GB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Studio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clinico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del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paziente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Aspettative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del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paziente</a:t>
            </a:r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Scelta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della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IOL</a:t>
            </a:r>
            <a:endParaRPr lang="es-ES" dirty="0">
              <a:latin typeface="Times New Roman" pitchFamily="18"/>
              <a:cs typeface="Times New Roman" pitchFamily="18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-2381457" y="1389954"/>
            <a:ext cx="4762914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20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65" y="0"/>
            <a:ext cx="2581835" cy="262037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412018" y="2053513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464446" y="484095"/>
            <a:ext cx="4449078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all" dirty="0">
                <a:latin typeface="Times New Roman" charset="0"/>
                <a:ea typeface="Times New Roman" charset="0"/>
                <a:cs typeface="Times New Roman" charset="0"/>
              </a:rPr>
              <a:t>FACO-REFRATTIVA</a:t>
            </a:r>
          </a:p>
        </p:txBody>
      </p:sp>
    </p:spTree>
    <p:extLst>
      <p:ext uri="{BB962C8B-B14F-4D97-AF65-F5344CB8AC3E}">
        <p14:creationId xmlns:p14="http://schemas.microsoft.com/office/powerpoint/2010/main" val="4058002694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41862" y="2570624"/>
            <a:ext cx="7303644" cy="1226825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cap="all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INDICAZIONI E </a:t>
            </a:r>
            <a:r>
              <a:rPr lang="it-IT" sz="2400" cap="all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VAnTAGGI</a:t>
            </a:r>
            <a:endParaRPr lang="it-IT" sz="2400" cap="all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Difetti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refrattivi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elevati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non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correggibili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con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altre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metodiche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Esecuzione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chirugica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più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semplice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(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facoaspirazione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Minore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quantità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di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ultrasuoni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e mini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incisione</a:t>
            </a:r>
            <a:endParaRPr lang="es-ES" dirty="0">
              <a:latin typeface="Times New Roman" pitchFamily="18"/>
              <a:cs typeface="Times New Roman" pitchFamily="18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-2381457" y="1389954"/>
            <a:ext cx="4762914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2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20721" y="4474428"/>
            <a:ext cx="8497367" cy="1980162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CONTROINDICAZIONI E RISCHI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Giovane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età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e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difetti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refrattivi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di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lieve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entità</a:t>
            </a:r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Patologie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oculari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pre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esistenti</a:t>
            </a:r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Rischi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intra e post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operatori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identici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a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quelli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dell’intervento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di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cataratta</a:t>
            </a:r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Incremento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del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rischio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di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distacco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di retina post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operatorio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nei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pazienti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giovani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e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miopi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>
              <a:spcBef>
                <a:spcPts val="800"/>
              </a:spcBef>
            </a:pPr>
            <a:endParaRPr lang="en-GB" sz="3200" dirty="0">
              <a:latin typeface="Times New Roman" pitchFamily="18"/>
              <a:cs typeface="Times New Roman" pitchFamily="18"/>
            </a:endParaRPr>
          </a:p>
          <a:p>
            <a:pPr>
              <a:buFont typeface="Wingdings 3" panose="05040102010807070707" pitchFamily="18" charset="2"/>
              <a:buNone/>
            </a:pPr>
            <a:endParaRPr lang="es-ES" dirty="0">
              <a:latin typeface="Times New Roman" pitchFamily="18"/>
              <a:cs typeface="Times New Roman" pitchFamily="18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65" y="0"/>
            <a:ext cx="2581835" cy="262037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412018" y="2053513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464446" y="484095"/>
            <a:ext cx="4258162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all" dirty="0">
                <a:latin typeface="Times New Roman" charset="0"/>
                <a:ea typeface="Times New Roman" charset="0"/>
                <a:cs typeface="Times New Roman" charset="0"/>
              </a:rPr>
              <a:t>FACO-REFRATTIVA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62579" y="1194099"/>
            <a:ext cx="6088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NB: ricordare sempre al paziente dell’importanza del </a:t>
            </a:r>
            <a:r>
              <a:rPr lang="it-IT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follow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up annuale dopo l’intervento per l’eventuale comparsa di problemi retinici a lungo termine </a:t>
            </a:r>
          </a:p>
        </p:txBody>
      </p:sp>
    </p:spTree>
    <p:extLst>
      <p:ext uri="{BB962C8B-B14F-4D97-AF65-F5344CB8AC3E}">
        <p14:creationId xmlns:p14="http://schemas.microsoft.com/office/powerpoint/2010/main" val="1332924197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41862" y="1182491"/>
            <a:ext cx="7303644" cy="1226825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400" cap="all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GESTIONE DEL PAZIENTE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Esame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obiettivo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accurato</a:t>
            </a:r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Diagnostica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completa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ed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avanzata</a:t>
            </a:r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Lungo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colloquio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con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il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paziente</a:t>
            </a:r>
            <a:endParaRPr lang="es-ES" dirty="0">
              <a:latin typeface="Times New Roman" pitchFamily="18"/>
              <a:cs typeface="Times New Roman" pitchFamily="18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65" y="0"/>
            <a:ext cx="2581835" cy="262037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412018" y="2053513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464446" y="484095"/>
            <a:ext cx="4258162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all" dirty="0">
                <a:latin typeface="Times New Roman" charset="0"/>
                <a:ea typeface="Times New Roman" charset="0"/>
                <a:cs typeface="Times New Roman" charset="0"/>
              </a:rPr>
              <a:t>FACO-REFRATTIVA</a:t>
            </a:r>
          </a:p>
        </p:txBody>
      </p:sp>
    </p:spTree>
    <p:extLst>
      <p:ext uri="{BB962C8B-B14F-4D97-AF65-F5344CB8AC3E}">
        <p14:creationId xmlns:p14="http://schemas.microsoft.com/office/powerpoint/2010/main" val="177706229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41862" y="1182491"/>
            <a:ext cx="7303644" cy="1226825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400" cap="all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DIAGNOSTICA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Biometria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ottica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con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più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formule</a:t>
            </a:r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OCT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segmento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post e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anter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Tomo-Topografia</a:t>
            </a:r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Pupillometria</a:t>
            </a:r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Conta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cellule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endoteliali</a:t>
            </a:r>
            <a:endParaRPr lang="es-ES" dirty="0">
              <a:latin typeface="Times New Roman" pitchFamily="18"/>
              <a:cs typeface="Times New Roman" pitchFamily="18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65" y="0"/>
            <a:ext cx="2581835" cy="262037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412018" y="2053513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464446" y="484095"/>
            <a:ext cx="4258162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all" dirty="0">
                <a:latin typeface="Times New Roman" charset="0"/>
                <a:ea typeface="Times New Roman" charset="0"/>
                <a:cs typeface="Times New Roman" charset="0"/>
              </a:rPr>
              <a:t>FACO-REFRATTIVA</a:t>
            </a:r>
          </a:p>
        </p:txBody>
      </p:sp>
    </p:spTree>
    <p:extLst>
      <p:ext uri="{BB962C8B-B14F-4D97-AF65-F5344CB8AC3E}">
        <p14:creationId xmlns:p14="http://schemas.microsoft.com/office/powerpoint/2010/main" val="1052015656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65" y="0"/>
            <a:ext cx="2581835" cy="262037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412018" y="2053513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cxnSp>
        <p:nvCxnSpPr>
          <p:cNvPr id="7" name="Connettore 2 6"/>
          <p:cNvCxnSpPr/>
          <p:nvPr/>
        </p:nvCxnSpPr>
        <p:spPr>
          <a:xfrm>
            <a:off x="4272485" y="3608388"/>
            <a:ext cx="1617834" cy="1664752"/>
          </a:xfrm>
          <a:prstGeom prst="straightConnector1">
            <a:avLst/>
          </a:prstGeom>
          <a:ln w="412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H="1">
            <a:off x="1707010" y="3608388"/>
            <a:ext cx="1440160" cy="1609328"/>
          </a:xfrm>
          <a:prstGeom prst="straightConnector1">
            <a:avLst/>
          </a:prstGeom>
          <a:ln w="412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5"/>
          <p:cNvSpPr txBox="1"/>
          <p:nvPr/>
        </p:nvSpPr>
        <p:spPr>
          <a:xfrm>
            <a:off x="538163" y="5262111"/>
            <a:ext cx="29036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MONOFOCALE</a:t>
            </a:r>
          </a:p>
        </p:txBody>
      </p:sp>
      <p:sp>
        <p:nvSpPr>
          <p:cNvPr id="14" name="TextBox 5"/>
          <p:cNvSpPr txBox="1"/>
          <p:nvPr/>
        </p:nvSpPr>
        <p:spPr>
          <a:xfrm>
            <a:off x="4650792" y="5273127"/>
            <a:ext cx="21355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PREMIUM</a:t>
            </a:r>
            <a:endParaRPr lang="en-US" sz="3000" dirty="0">
              <a:ln w="0"/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539750" y="2518029"/>
            <a:ext cx="8604250" cy="1200329"/>
          </a:xfrm>
          <a:prstGeom prst="rect">
            <a:avLst/>
          </a:prstGeom>
          <a:noFill/>
          <a:effectLst>
            <a:outerShdw blurRad="50800" dist="508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SCELTA DELLA IOL </a:t>
            </a:r>
          </a:p>
        </p:txBody>
      </p:sp>
      <p:sp>
        <p:nvSpPr>
          <p:cNvPr id="16" name="TextBox 2"/>
          <p:cNvSpPr txBox="1"/>
          <p:nvPr/>
        </p:nvSpPr>
        <p:spPr>
          <a:xfrm>
            <a:off x="464446" y="484095"/>
            <a:ext cx="4438060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all" dirty="0">
                <a:latin typeface="Times New Roman" charset="0"/>
                <a:ea typeface="Times New Roman" charset="0"/>
                <a:cs typeface="Times New Roman" charset="0"/>
              </a:rPr>
              <a:t>FACO-REFRATTIVA</a:t>
            </a:r>
          </a:p>
        </p:txBody>
      </p:sp>
    </p:spTree>
    <p:extLst>
      <p:ext uri="{BB962C8B-B14F-4D97-AF65-F5344CB8AC3E}">
        <p14:creationId xmlns:p14="http://schemas.microsoft.com/office/powerpoint/2010/main" val="237582039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401320" y="333350"/>
            <a:ext cx="7772400" cy="1470025"/>
          </a:xfrm>
          <a:prstGeom prst="rect">
            <a:avLst/>
          </a:prstGeom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64547" y="3769827"/>
            <a:ext cx="4881895" cy="102022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000" dirty="0">
                <a:latin typeface="Times New Roman" charset="0"/>
                <a:ea typeface="Times New Roman" charset="0"/>
                <a:cs typeface="Times New Roman" charset="0"/>
              </a:rPr>
              <a:t>IOL AD ENCLAVAZIONE IRIDEA </a:t>
            </a:r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(IRIS CLAW VERISYSE) 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4720" y="2562799"/>
            <a:ext cx="3277525" cy="57606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000" dirty="0">
                <a:latin typeface="Times New Roman" charset="0"/>
                <a:ea typeface="Times New Roman" charset="0"/>
                <a:cs typeface="Times New Roman" charset="0"/>
              </a:rPr>
              <a:t>LENTE DI BAIKOFF   </a:t>
            </a: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64880" y="5444045"/>
            <a:ext cx="2207200" cy="57606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000" dirty="0">
                <a:latin typeface="Times New Roman" charset="0"/>
                <a:ea typeface="Times New Roman" charset="0"/>
                <a:cs typeface="Times New Roman" charset="0"/>
              </a:rPr>
              <a:t>VISIAN ICL 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5143827" y="3870123"/>
            <a:ext cx="2869802" cy="8499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1400" cap="none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 Ottica centrale da 5 e da 6 mm</a:t>
            </a:r>
          </a:p>
          <a:p>
            <a:r>
              <a:rPr lang="it-IT" sz="1400" cap="none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 </a:t>
            </a:r>
            <a:r>
              <a:rPr lang="it-IT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PMMA</a:t>
            </a:r>
          </a:p>
          <a:p>
            <a:r>
              <a:rPr lang="it-IT" sz="1400" cap="none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•  Lunghezza totale 8,5 mm</a:t>
            </a:r>
          </a:p>
          <a:p>
            <a:r>
              <a:rPr lang="it-IT" sz="1400" cap="none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 </a:t>
            </a:r>
            <a:r>
              <a:rPr lang="it-IT" sz="1400" cap="none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Range</a:t>
            </a:r>
            <a:r>
              <a:rPr lang="it-IT" sz="1400" cap="none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da -0,5 a -23 d </a:t>
            </a: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2290302" y="4938666"/>
            <a:ext cx="6754109" cy="156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 sz="12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57200" y="411480"/>
            <a:ext cx="6502400" cy="1760220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Times New Roman" charset="0"/>
                <a:ea typeface="Times New Roman" charset="0"/>
                <a:cs typeface="Times New Roman" charset="0"/>
              </a:rPr>
              <a:t>CARATTERISTICHE </a:t>
            </a:r>
          </a:p>
          <a:p>
            <a:r>
              <a:rPr lang="it-IT" sz="3600" dirty="0">
                <a:latin typeface="Times New Roman" charset="0"/>
                <a:ea typeface="Times New Roman" charset="0"/>
                <a:cs typeface="Times New Roman" charset="0"/>
              </a:rPr>
              <a:t>DELLE IOL FACHICHE </a:t>
            </a:r>
          </a:p>
          <a:p>
            <a:r>
              <a:rPr lang="it-IT" sz="3600" dirty="0">
                <a:latin typeface="Times New Roman" charset="0"/>
                <a:ea typeface="Times New Roman" charset="0"/>
                <a:cs typeface="Times New Roman" charset="0"/>
              </a:rPr>
              <a:t>IN COMMERCIO 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3660347" y="2263015"/>
            <a:ext cx="42252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PMMA</a:t>
            </a:r>
          </a:p>
          <a:p>
            <a:r>
              <a:rPr lang="it-IT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Lunghezza variabile da 12,5 a 14,5 mm con anse </a:t>
            </a:r>
          </a:p>
          <a:p>
            <a:r>
              <a:rPr lang="it-IT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 a doppia </a:t>
            </a:r>
            <a:r>
              <a:rPr lang="it-IT" sz="1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z</a:t>
            </a:r>
            <a:r>
              <a:rPr lang="it-IT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per supporto angolare</a:t>
            </a:r>
          </a:p>
          <a:p>
            <a:r>
              <a:rPr lang="it-IT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Ottica centrale con diametro massimo di 5,5 mm</a:t>
            </a:r>
          </a:p>
          <a:p>
            <a:r>
              <a:rPr lang="it-IT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Solitamente solo per correzioni miopiche 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2609338" y="5214335"/>
            <a:ext cx="5340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 Particolare </a:t>
            </a:r>
            <a:r>
              <a:rPr lang="it-IT" sz="1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collamero</a:t>
            </a:r>
            <a:r>
              <a:rPr lang="it-IT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a partenza da collagene porcino</a:t>
            </a:r>
          </a:p>
          <a:p>
            <a:r>
              <a:rPr lang="it-IT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 Stabilizzato con  POLI HEMA (</a:t>
            </a:r>
            <a:r>
              <a:rPr lang="it-IT" sz="1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Idrossi</a:t>
            </a:r>
            <a:r>
              <a:rPr lang="it-IT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1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Etil</a:t>
            </a:r>
            <a:r>
              <a:rPr lang="it-IT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Metacrilato) Idrofilo </a:t>
            </a:r>
          </a:p>
          <a:p>
            <a:r>
              <a:rPr lang="it-IT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 Biocompatibilità100%</a:t>
            </a:r>
          </a:p>
          <a:p>
            <a:r>
              <a:rPr lang="it-IT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 Filtro UV</a:t>
            </a:r>
          </a:p>
          <a:p>
            <a:r>
              <a:rPr lang="it-IT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 Trasparente come il cristallino umano</a:t>
            </a:r>
          </a:p>
          <a:p>
            <a:r>
              <a:rPr lang="it-IT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  Pieghevole (incisione da 2,75 mm)</a:t>
            </a:r>
            <a:endParaRPr lang="it-IT" sz="1400" dirty="0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115" y="0"/>
            <a:ext cx="2181885" cy="221445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7307624" y="74291"/>
            <a:ext cx="1728192" cy="752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4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4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7236945" y="1646488"/>
            <a:ext cx="1814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4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</p:spTree>
    <p:extLst>
      <p:ext uri="{BB962C8B-B14F-4D97-AF65-F5344CB8AC3E}">
        <p14:creationId xmlns:p14="http://schemas.microsoft.com/office/powerpoint/2010/main" val="2045894823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7" descr="iol.jpg"/>
          <p:cNvPicPr>
            <a:picLocks noChangeAspect="1"/>
          </p:cNvPicPr>
          <p:nvPr/>
        </p:nvPicPr>
        <p:blipFill>
          <a:blip r:embed="rId2">
            <a:lum bright="32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Sottotitolo 2"/>
          <p:cNvSpPr>
            <a:spLocks noGrp="1"/>
          </p:cNvSpPr>
          <p:nvPr>
            <p:ph type="subTitle" idx="1"/>
          </p:nvPr>
        </p:nvSpPr>
        <p:spPr>
          <a:xfrm>
            <a:off x="539750" y="1653990"/>
            <a:ext cx="3193154" cy="852544"/>
          </a:xfrm>
        </p:spPr>
        <p:txBody>
          <a:bodyPr>
            <a:noAutofit/>
          </a:bodyPr>
          <a:lstStyle/>
          <a:p>
            <a:pPr eaLnBrk="1" hangingPunct="1"/>
            <a:r>
              <a:rPr lang="it-IT" altLang="it-IT" sz="2400"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Multifocali</a:t>
            </a:r>
          </a:p>
          <a:p>
            <a:pPr eaLnBrk="1" hangingPunct="1"/>
            <a:r>
              <a:rPr lang="it-IT" altLang="it-IT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Refrattive - Diffrattive</a:t>
            </a:r>
          </a:p>
        </p:txBody>
      </p:sp>
      <p:sp>
        <p:nvSpPr>
          <p:cNvPr id="2053" name="Sottotitolo 2"/>
          <p:cNvSpPr txBox="1">
            <a:spLocks/>
          </p:cNvSpPr>
          <p:nvPr/>
        </p:nvSpPr>
        <p:spPr bwMode="auto">
          <a:xfrm>
            <a:off x="539750" y="3536577"/>
            <a:ext cx="304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it-IT" altLang="it-IT" b="1" dirty="0">
                <a:solidFill>
                  <a:schemeClr val="bg2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Accomodative</a:t>
            </a:r>
          </a:p>
        </p:txBody>
      </p:sp>
      <p:sp>
        <p:nvSpPr>
          <p:cNvPr id="2054" name="Sottotitolo 2"/>
          <p:cNvSpPr txBox="1">
            <a:spLocks/>
          </p:cNvSpPr>
          <p:nvPr/>
        </p:nvSpPr>
        <p:spPr bwMode="auto">
          <a:xfrm>
            <a:off x="4537934" y="1298986"/>
            <a:ext cx="4343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it-IT" altLang="it-IT" b="1" dirty="0">
                <a:latin typeface="Times New Roman" charset="0"/>
                <a:ea typeface="Times New Roman" charset="0"/>
                <a:cs typeface="Times New Roman" charset="0"/>
              </a:rPr>
              <a:t>Toriche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it-IT" altLang="it-IT" dirty="0" err="1">
                <a:solidFill>
                  <a:schemeClr val="bg2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Monofocali</a:t>
            </a:r>
            <a:r>
              <a:rPr lang="it-IT" altLang="it-IT" dirty="0">
                <a:solidFill>
                  <a:schemeClr val="bg2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- Multifocali</a:t>
            </a:r>
          </a:p>
        </p:txBody>
      </p:sp>
      <p:sp>
        <p:nvSpPr>
          <p:cNvPr id="2055" name="Sottotitolo 2"/>
          <p:cNvSpPr txBox="1">
            <a:spLocks/>
          </p:cNvSpPr>
          <p:nvPr/>
        </p:nvSpPr>
        <p:spPr bwMode="auto">
          <a:xfrm>
            <a:off x="871369" y="4873216"/>
            <a:ext cx="472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it-IT" altLang="it-IT" b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IOL da microincisione</a:t>
            </a:r>
          </a:p>
        </p:txBody>
      </p:sp>
      <p:sp>
        <p:nvSpPr>
          <p:cNvPr id="2056" name="Sottotitolo 2"/>
          <p:cNvSpPr txBox="1">
            <a:spLocks/>
          </p:cNvSpPr>
          <p:nvPr/>
        </p:nvSpPr>
        <p:spPr bwMode="auto">
          <a:xfrm>
            <a:off x="3638495" y="5445797"/>
            <a:ext cx="472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it-IT" altLang="it-IT" b="1" dirty="0">
                <a:latin typeface="Times New Roman" charset="0"/>
                <a:ea typeface="Times New Roman" charset="0"/>
                <a:cs typeface="Times New Roman" charset="0"/>
              </a:rPr>
              <a:t>IOL EDOF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0" y="290456"/>
            <a:ext cx="9144000" cy="1015663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cap="all" dirty="0">
                <a:latin typeface="Times New Roman" charset="0"/>
                <a:ea typeface="Times New Roman" charset="0"/>
                <a:cs typeface="Times New Roman" charset="0"/>
              </a:rPr>
              <a:t>IOL PREMIUM</a:t>
            </a:r>
          </a:p>
        </p:txBody>
      </p:sp>
    </p:spTree>
    <p:extLst>
      <p:ext uri="{BB962C8B-B14F-4D97-AF65-F5344CB8AC3E}">
        <p14:creationId xmlns:p14="http://schemas.microsoft.com/office/powerpoint/2010/main" val="2721099859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1" t="13034" r="18017" b="19103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997675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Pietro Zola\Documents\SIFI\Lenti Multifocali Bibliografia\SIFI Multifocali\IOL_multifocali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3236233"/>
            <a:ext cx="5432651" cy="3621767"/>
          </a:xfrm>
          <a:prstGeom prst="rect">
            <a:avLst/>
          </a:prstGeom>
          <a:noFill/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65" y="0"/>
            <a:ext cx="2581835" cy="262037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412018" y="2053513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464446" y="484095"/>
            <a:ext cx="6054688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all">
                <a:latin typeface="Times New Roman" charset="0"/>
                <a:ea typeface="Times New Roman" charset="0"/>
                <a:cs typeface="Times New Roman" charset="0"/>
              </a:rPr>
              <a:t>TRATTAMENTO CON IOLS</a:t>
            </a:r>
            <a:endParaRPr lang="en-US" sz="3600" cap="all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39750" y="1442586"/>
            <a:ext cx="5968626" cy="1529214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Bifocali - </a:t>
            </a:r>
            <a:r>
              <a:rPr lang="it-IT" sz="2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Trifocali</a:t>
            </a:r>
            <a:r>
              <a:rPr lang="it-IT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Diffrattive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IOL EDOF (</a:t>
            </a:r>
            <a:r>
              <a:rPr lang="it-IT" sz="2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extended</a:t>
            </a:r>
            <a:r>
              <a:rPr lang="it-IT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2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depht</a:t>
            </a:r>
            <a:r>
              <a:rPr lang="it-IT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of focus</a:t>
            </a:r>
            <a:endParaRPr lang="es-ES" sz="28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58005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8" t="9104" r="14008" b="565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511168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9553" r="17284" b="8723"/>
          <a:stretch/>
        </p:blipFill>
        <p:spPr bwMode="auto">
          <a:xfrm>
            <a:off x="0" y="0"/>
            <a:ext cx="9144001" cy="683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776652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8827" r="17242" b="14966"/>
          <a:stretch/>
        </p:blipFill>
        <p:spPr bwMode="auto">
          <a:xfrm>
            <a:off x="0" y="1031334"/>
            <a:ext cx="9160270" cy="542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551595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 t="27724" r="22672" b="11448"/>
          <a:stretch/>
        </p:blipFill>
        <p:spPr bwMode="auto">
          <a:xfrm>
            <a:off x="0" y="1097935"/>
            <a:ext cx="9144000" cy="5355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662427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6552" r="15948" b="19103"/>
          <a:stretch/>
        </p:blipFill>
        <p:spPr bwMode="auto">
          <a:xfrm>
            <a:off x="1" y="1115911"/>
            <a:ext cx="9144000" cy="533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607257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29380" r="17242" b="8551"/>
          <a:stretch/>
        </p:blipFill>
        <p:spPr bwMode="auto">
          <a:xfrm>
            <a:off x="0" y="1196222"/>
            <a:ext cx="9147117" cy="525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olo 3"/>
          <p:cNvSpPr>
            <a:spLocks noGrp="1"/>
          </p:cNvSpPr>
          <p:nvPr>
            <p:ph type="title"/>
          </p:nvPr>
        </p:nvSpPr>
        <p:spPr>
          <a:xfrm>
            <a:off x="-1116632" y="125760"/>
            <a:ext cx="8229600" cy="1143000"/>
          </a:xfrm>
        </p:spPr>
        <p:txBody>
          <a:bodyPr/>
          <a:lstStyle/>
          <a:p>
            <a:r>
              <a:rPr lang="it-IT" dirty="0"/>
              <a:t>               COMPROMESSO  </a:t>
            </a:r>
          </a:p>
        </p:txBody>
      </p:sp>
    </p:spTree>
    <p:extLst>
      <p:ext uri="{BB962C8B-B14F-4D97-AF65-F5344CB8AC3E}">
        <p14:creationId xmlns:p14="http://schemas.microsoft.com/office/powerpoint/2010/main" val="3763184747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0" t="17793" r="15690" b="19310"/>
          <a:stretch/>
        </p:blipFill>
        <p:spPr bwMode="auto">
          <a:xfrm>
            <a:off x="0" y="1399049"/>
            <a:ext cx="9144000" cy="5054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499997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39750" y="1218637"/>
            <a:ext cx="8604250" cy="1983769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it-IT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</a:t>
            </a:r>
            <a:r>
              <a:rPr lang="it-IT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20 ANNI DI FOLLOW UP: PRIMO IMPIANTO IN OCCHIO UMANO</a:t>
            </a:r>
          </a:p>
          <a:p>
            <a:pPr algn="l"/>
            <a:r>
              <a:rPr lang="it-IT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 VEDENTE DEL 1993      </a:t>
            </a:r>
          </a:p>
          <a:p>
            <a:pPr algn="l"/>
            <a:r>
              <a:rPr lang="it-IT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</a:t>
            </a:r>
            <a:r>
              <a:rPr lang="it-IT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26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500’000 IMPIANTI AL MONDO</a:t>
            </a:r>
          </a:p>
          <a:p>
            <a:pPr algn="l"/>
            <a:r>
              <a:rPr lang="it-IT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•</a:t>
            </a:r>
            <a:r>
              <a:rPr lang="it-IT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26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DALLA V1 ALLA V4B, ALL’ATTUALE MODELLO (V4C) CON </a:t>
            </a:r>
          </a:p>
          <a:p>
            <a:pPr algn="l"/>
            <a:r>
              <a:rPr lang="it-IT" sz="26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 AQUAPORT DISPONIBILE PER TUTTE LE LENTI NEGATIVE</a:t>
            </a:r>
            <a:endParaRPr lang="it-IT" sz="2600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3485620"/>
            <a:ext cx="5791200" cy="300408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39750" y="412665"/>
            <a:ext cx="2635250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Times New Roman" charset="0"/>
                <a:ea typeface="Times New Roman" charset="0"/>
                <a:cs typeface="Times New Roman" charset="0"/>
              </a:rPr>
              <a:t>VISIAN ICL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115" y="4667625"/>
            <a:ext cx="2181885" cy="221445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7307624" y="4741916"/>
            <a:ext cx="1728192" cy="752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4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4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7236945" y="6314113"/>
            <a:ext cx="1814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4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</p:spTree>
    <p:extLst>
      <p:ext uri="{BB962C8B-B14F-4D97-AF65-F5344CB8AC3E}">
        <p14:creationId xmlns:p14="http://schemas.microsoft.com/office/powerpoint/2010/main" val="730138903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21104" r="17629" b="15172"/>
          <a:stretch/>
        </p:blipFill>
        <p:spPr bwMode="auto">
          <a:xfrm>
            <a:off x="0" y="1046145"/>
            <a:ext cx="9144000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1818796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24207" r="19311" b="14966"/>
          <a:stretch/>
        </p:blipFill>
        <p:spPr bwMode="auto">
          <a:xfrm>
            <a:off x="-1" y="1240560"/>
            <a:ext cx="9130963" cy="5212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393472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7" t="11794" r="17500" b="11448"/>
          <a:stretch/>
        </p:blipFill>
        <p:spPr bwMode="auto">
          <a:xfrm>
            <a:off x="0" y="0"/>
            <a:ext cx="91382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704649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5" t="18621" r="18017" b="5862"/>
          <a:stretch/>
        </p:blipFill>
        <p:spPr bwMode="auto">
          <a:xfrm>
            <a:off x="0" y="0"/>
            <a:ext cx="911484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380870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17586" r="18793" b="22207"/>
          <a:stretch/>
        </p:blipFill>
        <p:spPr bwMode="auto">
          <a:xfrm>
            <a:off x="0" y="1285723"/>
            <a:ext cx="9144000" cy="512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653210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/>
          <p:nvPr/>
        </p:nvGrpSpPr>
        <p:grpSpPr>
          <a:xfrm>
            <a:off x="6779247" y="3179713"/>
            <a:ext cx="2140193" cy="3273475"/>
            <a:chOff x="10161589" y="1197665"/>
            <a:chExt cx="8764949" cy="11714249"/>
          </a:xfrm>
        </p:grpSpPr>
        <p:sp>
          <p:nvSpPr>
            <p:cNvPr id="5" name="Freeform 2"/>
            <p:cNvSpPr>
              <a:spLocks noChangeArrowheads="1"/>
            </p:cNvSpPr>
            <p:nvPr/>
          </p:nvSpPr>
          <p:spPr bwMode="auto">
            <a:xfrm>
              <a:off x="15591540" y="2585770"/>
              <a:ext cx="1375475" cy="1688579"/>
            </a:xfrm>
            <a:custGeom>
              <a:avLst/>
              <a:gdLst>
                <a:gd name="T0" fmla="*/ 1434 w 1439"/>
                <a:gd name="T1" fmla="*/ 0 h 1766"/>
                <a:gd name="T2" fmla="*/ 1438 w 1439"/>
                <a:gd name="T3" fmla="*/ 1190 h 1766"/>
                <a:gd name="T4" fmla="*/ 1310 w 1439"/>
                <a:gd name="T5" fmla="*/ 1765 h 1766"/>
                <a:gd name="T6" fmla="*/ 319 w 1439"/>
                <a:gd name="T7" fmla="*/ 1765 h 1766"/>
                <a:gd name="T8" fmla="*/ 0 w 1439"/>
                <a:gd name="T9" fmla="*/ 1159 h 1766"/>
                <a:gd name="T10" fmla="*/ 0 w 1439"/>
                <a:gd name="T11" fmla="*/ 150 h 1766"/>
                <a:gd name="T12" fmla="*/ 1434 w 1439"/>
                <a:gd name="T13" fmla="*/ 0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9" h="1766">
                  <a:moveTo>
                    <a:pt x="1434" y="0"/>
                  </a:moveTo>
                  <a:lnTo>
                    <a:pt x="1438" y="1190"/>
                  </a:lnTo>
                  <a:lnTo>
                    <a:pt x="1310" y="1765"/>
                  </a:lnTo>
                  <a:lnTo>
                    <a:pt x="319" y="1765"/>
                  </a:lnTo>
                  <a:lnTo>
                    <a:pt x="0" y="1159"/>
                  </a:lnTo>
                  <a:lnTo>
                    <a:pt x="0" y="150"/>
                  </a:lnTo>
                  <a:lnTo>
                    <a:pt x="1434" y="0"/>
                  </a:lnTo>
                </a:path>
              </a:pathLst>
            </a:custGeom>
            <a:solidFill>
              <a:srgbClr val="FED1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6" name="Freeform 3"/>
            <p:cNvSpPr>
              <a:spLocks noChangeArrowheads="1"/>
            </p:cNvSpPr>
            <p:nvPr/>
          </p:nvSpPr>
          <p:spPr bwMode="auto">
            <a:xfrm>
              <a:off x="16416825" y="10867845"/>
              <a:ext cx="448616" cy="448595"/>
            </a:xfrm>
            <a:custGeom>
              <a:avLst/>
              <a:gdLst>
                <a:gd name="T0" fmla="*/ 0 w 474"/>
                <a:gd name="T1" fmla="*/ 235 h 470"/>
                <a:gd name="T2" fmla="*/ 0 w 474"/>
                <a:gd name="T3" fmla="*/ 235 h 470"/>
                <a:gd name="T4" fmla="*/ 234 w 474"/>
                <a:gd name="T5" fmla="*/ 469 h 470"/>
                <a:gd name="T6" fmla="*/ 473 w 474"/>
                <a:gd name="T7" fmla="*/ 235 h 470"/>
                <a:gd name="T8" fmla="*/ 234 w 474"/>
                <a:gd name="T9" fmla="*/ 0 h 470"/>
                <a:gd name="T10" fmla="*/ 0 w 474"/>
                <a:gd name="T11" fmla="*/ 235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4" h="470">
                  <a:moveTo>
                    <a:pt x="0" y="235"/>
                  </a:moveTo>
                  <a:lnTo>
                    <a:pt x="0" y="235"/>
                  </a:lnTo>
                  <a:cubicBezTo>
                    <a:pt x="0" y="363"/>
                    <a:pt x="105" y="469"/>
                    <a:pt x="234" y="469"/>
                  </a:cubicBezTo>
                  <a:cubicBezTo>
                    <a:pt x="367" y="469"/>
                    <a:pt x="473" y="363"/>
                    <a:pt x="473" y="235"/>
                  </a:cubicBezTo>
                  <a:cubicBezTo>
                    <a:pt x="473" y="106"/>
                    <a:pt x="367" y="0"/>
                    <a:pt x="234" y="0"/>
                  </a:cubicBezTo>
                  <a:cubicBezTo>
                    <a:pt x="105" y="0"/>
                    <a:pt x="0" y="106"/>
                    <a:pt x="0" y="235"/>
                  </a:cubicBezTo>
                </a:path>
              </a:pathLst>
            </a:custGeom>
            <a:solidFill>
              <a:srgbClr val="5A5B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7" name="Freeform 4"/>
            <p:cNvSpPr>
              <a:spLocks noChangeArrowheads="1"/>
            </p:cNvSpPr>
            <p:nvPr/>
          </p:nvSpPr>
          <p:spPr bwMode="auto">
            <a:xfrm>
              <a:off x="15405322" y="9086162"/>
              <a:ext cx="2590125" cy="2547680"/>
            </a:xfrm>
            <a:custGeom>
              <a:avLst/>
              <a:gdLst>
                <a:gd name="T0" fmla="*/ 306 w 2705"/>
                <a:gd name="T1" fmla="*/ 2053 h 2660"/>
                <a:gd name="T2" fmla="*/ 306 w 2705"/>
                <a:gd name="T3" fmla="*/ 2053 h 2660"/>
                <a:gd name="T4" fmla="*/ 341 w 2705"/>
                <a:gd name="T5" fmla="*/ 2057 h 2660"/>
                <a:gd name="T6" fmla="*/ 903 w 2705"/>
                <a:gd name="T7" fmla="*/ 1765 h 2660"/>
                <a:gd name="T8" fmla="*/ 903 w 2705"/>
                <a:gd name="T9" fmla="*/ 1177 h 2660"/>
                <a:gd name="T10" fmla="*/ 1027 w 2705"/>
                <a:gd name="T11" fmla="*/ 1177 h 2660"/>
                <a:gd name="T12" fmla="*/ 1027 w 2705"/>
                <a:gd name="T13" fmla="*/ 734 h 2660"/>
                <a:gd name="T14" fmla="*/ 903 w 2705"/>
                <a:gd name="T15" fmla="*/ 734 h 2660"/>
                <a:gd name="T16" fmla="*/ 903 w 2705"/>
                <a:gd name="T17" fmla="*/ 0 h 2660"/>
                <a:gd name="T18" fmla="*/ 1620 w 2705"/>
                <a:gd name="T19" fmla="*/ 0 h 2660"/>
                <a:gd name="T20" fmla="*/ 1620 w 2705"/>
                <a:gd name="T21" fmla="*/ 734 h 2660"/>
                <a:gd name="T22" fmla="*/ 1474 w 2705"/>
                <a:gd name="T23" fmla="*/ 734 h 2660"/>
                <a:gd name="T24" fmla="*/ 1474 w 2705"/>
                <a:gd name="T25" fmla="*/ 1177 h 2660"/>
                <a:gd name="T26" fmla="*/ 1620 w 2705"/>
                <a:gd name="T27" fmla="*/ 1177 h 2660"/>
                <a:gd name="T28" fmla="*/ 1620 w 2705"/>
                <a:gd name="T29" fmla="*/ 1730 h 2660"/>
                <a:gd name="T30" fmla="*/ 2350 w 2705"/>
                <a:gd name="T31" fmla="*/ 2062 h 2660"/>
                <a:gd name="T32" fmla="*/ 2399 w 2705"/>
                <a:gd name="T33" fmla="*/ 2053 h 2660"/>
                <a:gd name="T34" fmla="*/ 2704 w 2705"/>
                <a:gd name="T35" fmla="*/ 2354 h 2660"/>
                <a:gd name="T36" fmla="*/ 2399 w 2705"/>
                <a:gd name="T37" fmla="*/ 2659 h 2660"/>
                <a:gd name="T38" fmla="*/ 2093 w 2705"/>
                <a:gd name="T39" fmla="*/ 2354 h 2660"/>
                <a:gd name="T40" fmla="*/ 2097 w 2705"/>
                <a:gd name="T41" fmla="*/ 2336 h 2660"/>
                <a:gd name="T42" fmla="*/ 1288 w 2705"/>
                <a:gd name="T43" fmla="*/ 1969 h 2660"/>
                <a:gd name="T44" fmla="*/ 602 w 2705"/>
                <a:gd name="T45" fmla="*/ 2318 h 2660"/>
                <a:gd name="T46" fmla="*/ 611 w 2705"/>
                <a:gd name="T47" fmla="*/ 2354 h 2660"/>
                <a:gd name="T48" fmla="*/ 306 w 2705"/>
                <a:gd name="T49" fmla="*/ 2659 h 2660"/>
                <a:gd name="T50" fmla="*/ 0 w 2705"/>
                <a:gd name="T51" fmla="*/ 2354 h 2660"/>
                <a:gd name="T52" fmla="*/ 306 w 2705"/>
                <a:gd name="T53" fmla="*/ 2053 h 2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05" h="2660">
                  <a:moveTo>
                    <a:pt x="306" y="2053"/>
                  </a:moveTo>
                  <a:lnTo>
                    <a:pt x="306" y="2053"/>
                  </a:lnTo>
                  <a:cubicBezTo>
                    <a:pt x="319" y="2053"/>
                    <a:pt x="328" y="2057"/>
                    <a:pt x="341" y="2057"/>
                  </a:cubicBezTo>
                  <a:cubicBezTo>
                    <a:pt x="903" y="1765"/>
                    <a:pt x="903" y="1765"/>
                    <a:pt x="903" y="1765"/>
                  </a:cubicBezTo>
                  <a:cubicBezTo>
                    <a:pt x="903" y="1177"/>
                    <a:pt x="903" y="1177"/>
                    <a:pt x="903" y="1177"/>
                  </a:cubicBezTo>
                  <a:cubicBezTo>
                    <a:pt x="1027" y="1177"/>
                    <a:pt x="1027" y="1177"/>
                    <a:pt x="1027" y="1177"/>
                  </a:cubicBezTo>
                  <a:cubicBezTo>
                    <a:pt x="1027" y="734"/>
                    <a:pt x="1027" y="734"/>
                    <a:pt x="1027" y="734"/>
                  </a:cubicBezTo>
                  <a:cubicBezTo>
                    <a:pt x="903" y="734"/>
                    <a:pt x="903" y="734"/>
                    <a:pt x="903" y="734"/>
                  </a:cubicBezTo>
                  <a:cubicBezTo>
                    <a:pt x="903" y="0"/>
                    <a:pt x="903" y="0"/>
                    <a:pt x="903" y="0"/>
                  </a:cubicBezTo>
                  <a:cubicBezTo>
                    <a:pt x="1620" y="0"/>
                    <a:pt x="1620" y="0"/>
                    <a:pt x="1620" y="0"/>
                  </a:cubicBezTo>
                  <a:cubicBezTo>
                    <a:pt x="1620" y="734"/>
                    <a:pt x="1620" y="734"/>
                    <a:pt x="1620" y="734"/>
                  </a:cubicBezTo>
                  <a:cubicBezTo>
                    <a:pt x="1474" y="734"/>
                    <a:pt x="1474" y="734"/>
                    <a:pt x="1474" y="734"/>
                  </a:cubicBezTo>
                  <a:cubicBezTo>
                    <a:pt x="1474" y="1177"/>
                    <a:pt x="1474" y="1177"/>
                    <a:pt x="1474" y="1177"/>
                  </a:cubicBezTo>
                  <a:cubicBezTo>
                    <a:pt x="1620" y="1177"/>
                    <a:pt x="1620" y="1177"/>
                    <a:pt x="1620" y="1177"/>
                  </a:cubicBezTo>
                  <a:cubicBezTo>
                    <a:pt x="1620" y="1730"/>
                    <a:pt x="1620" y="1730"/>
                    <a:pt x="1620" y="1730"/>
                  </a:cubicBezTo>
                  <a:cubicBezTo>
                    <a:pt x="2350" y="2062"/>
                    <a:pt x="2350" y="2062"/>
                    <a:pt x="2350" y="2062"/>
                  </a:cubicBezTo>
                  <a:cubicBezTo>
                    <a:pt x="2363" y="2057"/>
                    <a:pt x="2381" y="2053"/>
                    <a:pt x="2399" y="2053"/>
                  </a:cubicBezTo>
                  <a:cubicBezTo>
                    <a:pt x="2567" y="2053"/>
                    <a:pt x="2704" y="2186"/>
                    <a:pt x="2704" y="2354"/>
                  </a:cubicBezTo>
                  <a:cubicBezTo>
                    <a:pt x="2704" y="2522"/>
                    <a:pt x="2567" y="2659"/>
                    <a:pt x="2399" y="2659"/>
                  </a:cubicBezTo>
                  <a:cubicBezTo>
                    <a:pt x="2231" y="2659"/>
                    <a:pt x="2093" y="2522"/>
                    <a:pt x="2093" y="2354"/>
                  </a:cubicBezTo>
                  <a:cubicBezTo>
                    <a:pt x="2093" y="2349"/>
                    <a:pt x="2097" y="2341"/>
                    <a:pt x="2097" y="2336"/>
                  </a:cubicBezTo>
                  <a:cubicBezTo>
                    <a:pt x="1288" y="1969"/>
                    <a:pt x="1288" y="1969"/>
                    <a:pt x="1288" y="1969"/>
                  </a:cubicBezTo>
                  <a:cubicBezTo>
                    <a:pt x="602" y="2318"/>
                    <a:pt x="602" y="2318"/>
                    <a:pt x="602" y="2318"/>
                  </a:cubicBezTo>
                  <a:cubicBezTo>
                    <a:pt x="607" y="2332"/>
                    <a:pt x="611" y="2341"/>
                    <a:pt x="611" y="2354"/>
                  </a:cubicBezTo>
                  <a:cubicBezTo>
                    <a:pt x="611" y="2522"/>
                    <a:pt x="474" y="2659"/>
                    <a:pt x="306" y="2659"/>
                  </a:cubicBezTo>
                  <a:cubicBezTo>
                    <a:pt x="137" y="2659"/>
                    <a:pt x="0" y="2522"/>
                    <a:pt x="0" y="2354"/>
                  </a:cubicBezTo>
                  <a:cubicBezTo>
                    <a:pt x="0" y="2186"/>
                    <a:pt x="137" y="2053"/>
                    <a:pt x="306" y="2053"/>
                  </a:cubicBezTo>
                </a:path>
              </a:pathLst>
            </a:custGeom>
            <a:solidFill>
              <a:srgbClr val="41404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8" name="Freeform 5"/>
            <p:cNvSpPr>
              <a:spLocks noChangeArrowheads="1"/>
            </p:cNvSpPr>
            <p:nvPr/>
          </p:nvSpPr>
          <p:spPr bwMode="auto">
            <a:xfrm>
              <a:off x="16251768" y="3813057"/>
              <a:ext cx="677157" cy="1100327"/>
            </a:xfrm>
            <a:custGeom>
              <a:avLst/>
              <a:gdLst>
                <a:gd name="T0" fmla="*/ 708 w 709"/>
                <a:gd name="T1" fmla="*/ 1150 h 1151"/>
                <a:gd name="T2" fmla="*/ 0 w 709"/>
                <a:gd name="T3" fmla="*/ 1150 h 1151"/>
                <a:gd name="T4" fmla="*/ 0 w 709"/>
                <a:gd name="T5" fmla="*/ 0 h 1151"/>
                <a:gd name="T6" fmla="*/ 708 w 709"/>
                <a:gd name="T7" fmla="*/ 0 h 1151"/>
                <a:gd name="T8" fmla="*/ 708 w 709"/>
                <a:gd name="T9" fmla="*/ 1150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1151">
                  <a:moveTo>
                    <a:pt x="708" y="1150"/>
                  </a:moveTo>
                  <a:lnTo>
                    <a:pt x="0" y="1150"/>
                  </a:lnTo>
                  <a:lnTo>
                    <a:pt x="0" y="0"/>
                  </a:lnTo>
                  <a:lnTo>
                    <a:pt x="708" y="0"/>
                  </a:lnTo>
                  <a:lnTo>
                    <a:pt x="708" y="1150"/>
                  </a:lnTo>
                </a:path>
              </a:pathLst>
            </a:custGeom>
            <a:solidFill>
              <a:srgbClr val="FED1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9" name="Freeform 6"/>
            <p:cNvSpPr>
              <a:spLocks noChangeArrowheads="1"/>
            </p:cNvSpPr>
            <p:nvPr/>
          </p:nvSpPr>
          <p:spPr bwMode="auto">
            <a:xfrm>
              <a:off x="15100601" y="1938270"/>
              <a:ext cx="2348888" cy="1845164"/>
            </a:xfrm>
            <a:custGeom>
              <a:avLst/>
              <a:gdLst>
                <a:gd name="T0" fmla="*/ 496 w 2452"/>
                <a:gd name="T1" fmla="*/ 894 h 1926"/>
                <a:gd name="T2" fmla="*/ 496 w 2452"/>
                <a:gd name="T3" fmla="*/ 894 h 1926"/>
                <a:gd name="T4" fmla="*/ 1447 w 2452"/>
                <a:gd name="T5" fmla="*/ 863 h 1926"/>
                <a:gd name="T6" fmla="*/ 1704 w 2452"/>
                <a:gd name="T7" fmla="*/ 1044 h 1926"/>
                <a:gd name="T8" fmla="*/ 1952 w 2452"/>
                <a:gd name="T9" fmla="*/ 1792 h 1926"/>
                <a:gd name="T10" fmla="*/ 2098 w 2452"/>
                <a:gd name="T11" fmla="*/ 1925 h 1926"/>
                <a:gd name="T12" fmla="*/ 2306 w 2452"/>
                <a:gd name="T13" fmla="*/ 1305 h 1926"/>
                <a:gd name="T14" fmla="*/ 1757 w 2452"/>
                <a:gd name="T15" fmla="*/ 341 h 1926"/>
                <a:gd name="T16" fmla="*/ 916 w 2452"/>
                <a:gd name="T17" fmla="*/ 173 h 1926"/>
                <a:gd name="T18" fmla="*/ 496 w 2452"/>
                <a:gd name="T19" fmla="*/ 894 h 1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52" h="1926">
                  <a:moveTo>
                    <a:pt x="496" y="894"/>
                  </a:moveTo>
                  <a:lnTo>
                    <a:pt x="496" y="894"/>
                  </a:lnTo>
                  <a:cubicBezTo>
                    <a:pt x="1447" y="863"/>
                    <a:pt x="1447" y="863"/>
                    <a:pt x="1447" y="863"/>
                  </a:cubicBezTo>
                  <a:cubicBezTo>
                    <a:pt x="1562" y="863"/>
                    <a:pt x="1664" y="934"/>
                    <a:pt x="1704" y="1044"/>
                  </a:cubicBezTo>
                  <a:cubicBezTo>
                    <a:pt x="1952" y="1792"/>
                    <a:pt x="1952" y="1792"/>
                    <a:pt x="1952" y="1792"/>
                  </a:cubicBezTo>
                  <a:cubicBezTo>
                    <a:pt x="2098" y="1925"/>
                    <a:pt x="2098" y="1925"/>
                    <a:pt x="2098" y="1925"/>
                  </a:cubicBezTo>
                  <a:cubicBezTo>
                    <a:pt x="2306" y="1305"/>
                    <a:pt x="2306" y="1305"/>
                    <a:pt x="2306" y="1305"/>
                  </a:cubicBezTo>
                  <a:cubicBezTo>
                    <a:pt x="2451" y="491"/>
                    <a:pt x="1757" y="341"/>
                    <a:pt x="1757" y="341"/>
                  </a:cubicBezTo>
                  <a:cubicBezTo>
                    <a:pt x="1491" y="0"/>
                    <a:pt x="916" y="173"/>
                    <a:pt x="916" y="173"/>
                  </a:cubicBezTo>
                  <a:cubicBezTo>
                    <a:pt x="916" y="173"/>
                    <a:pt x="0" y="389"/>
                    <a:pt x="496" y="894"/>
                  </a:cubicBezTo>
                </a:path>
              </a:pathLst>
            </a:custGeom>
            <a:solidFill>
              <a:srgbClr val="67443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0" name="Freeform 7"/>
            <p:cNvSpPr>
              <a:spLocks noChangeArrowheads="1"/>
            </p:cNvSpPr>
            <p:nvPr/>
          </p:nvSpPr>
          <p:spPr bwMode="auto">
            <a:xfrm>
              <a:off x="16776565" y="3436407"/>
              <a:ext cx="423223" cy="427435"/>
            </a:xfrm>
            <a:custGeom>
              <a:avLst/>
              <a:gdLst>
                <a:gd name="T0" fmla="*/ 446 w 447"/>
                <a:gd name="T1" fmla="*/ 221 h 448"/>
                <a:gd name="T2" fmla="*/ 446 w 447"/>
                <a:gd name="T3" fmla="*/ 221 h 448"/>
                <a:gd name="T4" fmla="*/ 225 w 447"/>
                <a:gd name="T5" fmla="*/ 447 h 448"/>
                <a:gd name="T6" fmla="*/ 0 w 447"/>
                <a:gd name="T7" fmla="*/ 221 h 448"/>
                <a:gd name="T8" fmla="*/ 225 w 447"/>
                <a:gd name="T9" fmla="*/ 0 h 448"/>
                <a:gd name="T10" fmla="*/ 446 w 447"/>
                <a:gd name="T11" fmla="*/ 221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7" h="448">
                  <a:moveTo>
                    <a:pt x="446" y="221"/>
                  </a:moveTo>
                  <a:lnTo>
                    <a:pt x="446" y="221"/>
                  </a:lnTo>
                  <a:cubicBezTo>
                    <a:pt x="446" y="345"/>
                    <a:pt x="349" y="447"/>
                    <a:pt x="225" y="447"/>
                  </a:cubicBezTo>
                  <a:cubicBezTo>
                    <a:pt x="101" y="447"/>
                    <a:pt x="0" y="345"/>
                    <a:pt x="0" y="221"/>
                  </a:cubicBezTo>
                  <a:cubicBezTo>
                    <a:pt x="0" y="97"/>
                    <a:pt x="101" y="0"/>
                    <a:pt x="225" y="0"/>
                  </a:cubicBezTo>
                  <a:cubicBezTo>
                    <a:pt x="349" y="0"/>
                    <a:pt x="446" y="97"/>
                    <a:pt x="446" y="221"/>
                  </a:cubicBezTo>
                </a:path>
              </a:pathLst>
            </a:custGeom>
            <a:solidFill>
              <a:srgbClr val="FED1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1" name="Freeform 8"/>
            <p:cNvSpPr>
              <a:spLocks noChangeArrowheads="1"/>
            </p:cNvSpPr>
            <p:nvPr/>
          </p:nvSpPr>
          <p:spPr bwMode="auto">
            <a:xfrm>
              <a:off x="14905919" y="4858368"/>
              <a:ext cx="3643950" cy="4693317"/>
            </a:xfrm>
            <a:custGeom>
              <a:avLst/>
              <a:gdLst>
                <a:gd name="T0" fmla="*/ 2894 w 3801"/>
                <a:gd name="T1" fmla="*/ 2699 h 4895"/>
                <a:gd name="T2" fmla="*/ 2894 w 3801"/>
                <a:gd name="T3" fmla="*/ 2699 h 4895"/>
                <a:gd name="T4" fmla="*/ 3137 w 3801"/>
                <a:gd name="T5" fmla="*/ 447 h 4895"/>
                <a:gd name="T6" fmla="*/ 3632 w 3801"/>
                <a:gd name="T7" fmla="*/ 0 h 4895"/>
                <a:gd name="T8" fmla="*/ 3800 w 3801"/>
                <a:gd name="T9" fmla="*/ 0 h 4895"/>
                <a:gd name="T10" fmla="*/ 3336 w 3801"/>
                <a:gd name="T11" fmla="*/ 4283 h 4895"/>
                <a:gd name="T12" fmla="*/ 2659 w 3801"/>
                <a:gd name="T13" fmla="*/ 4894 h 4895"/>
                <a:gd name="T14" fmla="*/ 2654 w 3801"/>
                <a:gd name="T15" fmla="*/ 4894 h 4895"/>
                <a:gd name="T16" fmla="*/ 787 w 3801"/>
                <a:gd name="T17" fmla="*/ 4894 h 4895"/>
                <a:gd name="T18" fmla="*/ 0 w 3801"/>
                <a:gd name="T19" fmla="*/ 4106 h 4895"/>
                <a:gd name="T20" fmla="*/ 0 w 3801"/>
                <a:gd name="T21" fmla="*/ 3513 h 4895"/>
                <a:gd name="T22" fmla="*/ 814 w 3801"/>
                <a:gd name="T23" fmla="*/ 2699 h 4895"/>
                <a:gd name="T24" fmla="*/ 2894 w 3801"/>
                <a:gd name="T25" fmla="*/ 2699 h 4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01" h="4895">
                  <a:moveTo>
                    <a:pt x="2894" y="2699"/>
                  </a:moveTo>
                  <a:lnTo>
                    <a:pt x="2894" y="2699"/>
                  </a:lnTo>
                  <a:cubicBezTo>
                    <a:pt x="3137" y="447"/>
                    <a:pt x="3137" y="447"/>
                    <a:pt x="3137" y="447"/>
                  </a:cubicBezTo>
                  <a:cubicBezTo>
                    <a:pt x="3163" y="195"/>
                    <a:pt x="3375" y="0"/>
                    <a:pt x="3632" y="0"/>
                  </a:cubicBezTo>
                  <a:cubicBezTo>
                    <a:pt x="3800" y="0"/>
                    <a:pt x="3800" y="0"/>
                    <a:pt x="3800" y="0"/>
                  </a:cubicBezTo>
                  <a:cubicBezTo>
                    <a:pt x="3336" y="4283"/>
                    <a:pt x="3336" y="4283"/>
                    <a:pt x="3336" y="4283"/>
                  </a:cubicBezTo>
                  <a:cubicBezTo>
                    <a:pt x="3301" y="4629"/>
                    <a:pt x="3008" y="4894"/>
                    <a:pt x="2659" y="4894"/>
                  </a:cubicBezTo>
                  <a:cubicBezTo>
                    <a:pt x="2654" y="4894"/>
                    <a:pt x="2654" y="4894"/>
                    <a:pt x="2654" y="4894"/>
                  </a:cubicBezTo>
                  <a:cubicBezTo>
                    <a:pt x="787" y="4894"/>
                    <a:pt x="787" y="4894"/>
                    <a:pt x="787" y="4894"/>
                  </a:cubicBezTo>
                  <a:cubicBezTo>
                    <a:pt x="354" y="4894"/>
                    <a:pt x="0" y="4540"/>
                    <a:pt x="0" y="4106"/>
                  </a:cubicBezTo>
                  <a:cubicBezTo>
                    <a:pt x="0" y="3513"/>
                    <a:pt x="0" y="3513"/>
                    <a:pt x="0" y="3513"/>
                  </a:cubicBezTo>
                  <a:cubicBezTo>
                    <a:pt x="0" y="3062"/>
                    <a:pt x="367" y="2699"/>
                    <a:pt x="814" y="2699"/>
                  </a:cubicBezTo>
                  <a:lnTo>
                    <a:pt x="2894" y="2699"/>
                  </a:lnTo>
                </a:path>
              </a:pathLst>
            </a:custGeom>
            <a:solidFill>
              <a:srgbClr val="BCBE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2" name="Freeform 9"/>
            <p:cNvSpPr>
              <a:spLocks noChangeArrowheads="1"/>
            </p:cNvSpPr>
            <p:nvPr/>
          </p:nvSpPr>
          <p:spPr bwMode="auto">
            <a:xfrm>
              <a:off x="14905919" y="7448368"/>
              <a:ext cx="2776343" cy="1379641"/>
            </a:xfrm>
            <a:custGeom>
              <a:avLst/>
              <a:gdLst>
                <a:gd name="T0" fmla="*/ 0 w 2895"/>
                <a:gd name="T1" fmla="*/ 1443 h 1444"/>
                <a:gd name="T2" fmla="*/ 0 w 2895"/>
                <a:gd name="T3" fmla="*/ 1443 h 1444"/>
                <a:gd name="T4" fmla="*/ 2677 w 2895"/>
                <a:gd name="T5" fmla="*/ 1443 h 1444"/>
                <a:gd name="T6" fmla="*/ 2894 w 2895"/>
                <a:gd name="T7" fmla="*/ 0 h 1444"/>
                <a:gd name="T8" fmla="*/ 566 w 2895"/>
                <a:gd name="T9" fmla="*/ 0 h 1444"/>
                <a:gd name="T10" fmla="*/ 0 w 2895"/>
                <a:gd name="T11" fmla="*/ 567 h 1444"/>
                <a:gd name="T12" fmla="*/ 0 w 2895"/>
                <a:gd name="T13" fmla="*/ 1443 h 1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95" h="1444">
                  <a:moveTo>
                    <a:pt x="0" y="1443"/>
                  </a:moveTo>
                  <a:lnTo>
                    <a:pt x="0" y="1443"/>
                  </a:lnTo>
                  <a:cubicBezTo>
                    <a:pt x="2677" y="1443"/>
                    <a:pt x="2677" y="1443"/>
                    <a:pt x="2677" y="1443"/>
                  </a:cubicBezTo>
                  <a:cubicBezTo>
                    <a:pt x="2894" y="0"/>
                    <a:pt x="2894" y="0"/>
                    <a:pt x="2894" y="0"/>
                  </a:cubicBezTo>
                  <a:cubicBezTo>
                    <a:pt x="566" y="0"/>
                    <a:pt x="566" y="0"/>
                    <a:pt x="566" y="0"/>
                  </a:cubicBezTo>
                  <a:cubicBezTo>
                    <a:pt x="256" y="0"/>
                    <a:pt x="0" y="253"/>
                    <a:pt x="0" y="567"/>
                  </a:cubicBezTo>
                  <a:lnTo>
                    <a:pt x="0" y="1443"/>
                  </a:lnTo>
                </a:path>
              </a:pathLst>
            </a:custGeom>
            <a:solidFill>
              <a:srgbClr val="E6E7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3" name="Freeform 10"/>
            <p:cNvSpPr>
              <a:spLocks noChangeArrowheads="1"/>
            </p:cNvSpPr>
            <p:nvPr/>
          </p:nvSpPr>
          <p:spPr bwMode="auto">
            <a:xfrm>
              <a:off x="14216065" y="7367959"/>
              <a:ext cx="1417797" cy="545931"/>
            </a:xfrm>
            <a:custGeom>
              <a:avLst/>
              <a:gdLst>
                <a:gd name="T0" fmla="*/ 0 w 1483"/>
                <a:gd name="T1" fmla="*/ 571 h 572"/>
                <a:gd name="T2" fmla="*/ 0 w 1483"/>
                <a:gd name="T3" fmla="*/ 571 h 572"/>
                <a:gd name="T4" fmla="*/ 159 w 1483"/>
                <a:gd name="T5" fmla="*/ 323 h 572"/>
                <a:gd name="T6" fmla="*/ 743 w 1483"/>
                <a:gd name="T7" fmla="*/ 76 h 572"/>
                <a:gd name="T8" fmla="*/ 1353 w 1483"/>
                <a:gd name="T9" fmla="*/ 71 h 572"/>
                <a:gd name="T10" fmla="*/ 1482 w 1483"/>
                <a:gd name="T11" fmla="*/ 0 h 572"/>
                <a:gd name="T12" fmla="*/ 1482 w 1483"/>
                <a:gd name="T13" fmla="*/ 571 h 572"/>
                <a:gd name="T14" fmla="*/ 0 w 1483"/>
                <a:gd name="T15" fmla="*/ 571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3" h="572">
                  <a:moveTo>
                    <a:pt x="0" y="571"/>
                  </a:moveTo>
                  <a:lnTo>
                    <a:pt x="0" y="571"/>
                  </a:lnTo>
                  <a:cubicBezTo>
                    <a:pt x="39" y="483"/>
                    <a:pt x="88" y="394"/>
                    <a:pt x="159" y="323"/>
                  </a:cubicBezTo>
                  <a:cubicBezTo>
                    <a:pt x="314" y="164"/>
                    <a:pt x="522" y="76"/>
                    <a:pt x="743" y="76"/>
                  </a:cubicBezTo>
                  <a:cubicBezTo>
                    <a:pt x="743" y="76"/>
                    <a:pt x="1225" y="76"/>
                    <a:pt x="1353" y="71"/>
                  </a:cubicBezTo>
                  <a:cubicBezTo>
                    <a:pt x="1424" y="67"/>
                    <a:pt x="1460" y="31"/>
                    <a:pt x="1482" y="0"/>
                  </a:cubicBezTo>
                  <a:cubicBezTo>
                    <a:pt x="1482" y="571"/>
                    <a:pt x="1482" y="571"/>
                    <a:pt x="1482" y="571"/>
                  </a:cubicBezTo>
                  <a:lnTo>
                    <a:pt x="0" y="571"/>
                  </a:lnTo>
                </a:path>
              </a:pathLst>
            </a:custGeom>
            <a:solidFill>
              <a:srgbClr val="3A475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4" name="Freeform 11"/>
            <p:cNvSpPr>
              <a:spLocks noChangeArrowheads="1"/>
            </p:cNvSpPr>
            <p:nvPr/>
          </p:nvSpPr>
          <p:spPr bwMode="auto">
            <a:xfrm>
              <a:off x="13356923" y="11070983"/>
              <a:ext cx="1629409" cy="562860"/>
            </a:xfrm>
            <a:custGeom>
              <a:avLst/>
              <a:gdLst>
                <a:gd name="T0" fmla="*/ 1026 w 1704"/>
                <a:gd name="T1" fmla="*/ 0 h 590"/>
                <a:gd name="T2" fmla="*/ 0 w 1704"/>
                <a:gd name="T3" fmla="*/ 394 h 590"/>
                <a:gd name="T4" fmla="*/ 0 w 1704"/>
                <a:gd name="T5" fmla="*/ 589 h 590"/>
                <a:gd name="T6" fmla="*/ 1703 w 1704"/>
                <a:gd name="T7" fmla="*/ 589 h 590"/>
                <a:gd name="T8" fmla="*/ 1703 w 1704"/>
                <a:gd name="T9" fmla="*/ 5 h 590"/>
                <a:gd name="T10" fmla="*/ 1026 w 1704"/>
                <a:gd name="T11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04" h="590">
                  <a:moveTo>
                    <a:pt x="1026" y="0"/>
                  </a:moveTo>
                  <a:lnTo>
                    <a:pt x="0" y="394"/>
                  </a:lnTo>
                  <a:lnTo>
                    <a:pt x="0" y="589"/>
                  </a:lnTo>
                  <a:lnTo>
                    <a:pt x="1703" y="589"/>
                  </a:lnTo>
                  <a:lnTo>
                    <a:pt x="1703" y="5"/>
                  </a:lnTo>
                  <a:lnTo>
                    <a:pt x="1026" y="0"/>
                  </a:lnTo>
                </a:path>
              </a:pathLst>
            </a:custGeom>
            <a:solidFill>
              <a:srgbClr val="2E2E2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5" name="Freeform 12"/>
            <p:cNvSpPr>
              <a:spLocks noChangeArrowheads="1"/>
            </p:cNvSpPr>
            <p:nvPr/>
          </p:nvSpPr>
          <p:spPr bwMode="auto">
            <a:xfrm>
              <a:off x="13356923" y="11070983"/>
              <a:ext cx="1629409" cy="562860"/>
            </a:xfrm>
            <a:custGeom>
              <a:avLst/>
              <a:gdLst>
                <a:gd name="T0" fmla="*/ 1026 w 1704"/>
                <a:gd name="T1" fmla="*/ 0 h 590"/>
                <a:gd name="T2" fmla="*/ 0 w 1704"/>
                <a:gd name="T3" fmla="*/ 394 h 590"/>
                <a:gd name="T4" fmla="*/ 0 w 1704"/>
                <a:gd name="T5" fmla="*/ 589 h 590"/>
                <a:gd name="T6" fmla="*/ 1703 w 1704"/>
                <a:gd name="T7" fmla="*/ 589 h 590"/>
                <a:gd name="T8" fmla="*/ 1703 w 1704"/>
                <a:gd name="T9" fmla="*/ 5 h 590"/>
                <a:gd name="T10" fmla="*/ 1026 w 1704"/>
                <a:gd name="T11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04" h="590">
                  <a:moveTo>
                    <a:pt x="1026" y="0"/>
                  </a:moveTo>
                  <a:lnTo>
                    <a:pt x="0" y="394"/>
                  </a:lnTo>
                  <a:lnTo>
                    <a:pt x="0" y="589"/>
                  </a:lnTo>
                  <a:lnTo>
                    <a:pt x="1703" y="589"/>
                  </a:lnTo>
                  <a:lnTo>
                    <a:pt x="1703" y="5"/>
                  </a:lnTo>
                  <a:lnTo>
                    <a:pt x="1026" y="0"/>
                  </a:lnTo>
                </a:path>
              </a:pathLst>
            </a:custGeom>
            <a:solidFill>
              <a:srgbClr val="2E2E2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6" name="Freeform 13"/>
            <p:cNvSpPr>
              <a:spLocks noChangeArrowheads="1"/>
            </p:cNvSpPr>
            <p:nvPr/>
          </p:nvSpPr>
          <p:spPr bwMode="auto">
            <a:xfrm>
              <a:off x="15172549" y="4430933"/>
              <a:ext cx="2221921" cy="4062745"/>
            </a:xfrm>
            <a:custGeom>
              <a:avLst/>
              <a:gdLst>
                <a:gd name="T0" fmla="*/ 465 w 2319"/>
                <a:gd name="T1" fmla="*/ 3478 h 4236"/>
                <a:gd name="T2" fmla="*/ 465 w 2319"/>
                <a:gd name="T3" fmla="*/ 3478 h 4236"/>
                <a:gd name="T4" fmla="*/ 912 w 2319"/>
                <a:gd name="T5" fmla="*/ 292 h 4236"/>
                <a:gd name="T6" fmla="*/ 1836 w 2319"/>
                <a:gd name="T7" fmla="*/ 0 h 4236"/>
                <a:gd name="T8" fmla="*/ 2075 w 2319"/>
                <a:gd name="T9" fmla="*/ 222 h 4236"/>
                <a:gd name="T10" fmla="*/ 2318 w 2319"/>
                <a:gd name="T11" fmla="*/ 730 h 4236"/>
                <a:gd name="T12" fmla="*/ 2318 w 2319"/>
                <a:gd name="T13" fmla="*/ 3036 h 4236"/>
                <a:gd name="T14" fmla="*/ 1120 w 2319"/>
                <a:gd name="T15" fmla="*/ 4235 h 4236"/>
                <a:gd name="T16" fmla="*/ 0 w 2319"/>
                <a:gd name="T17" fmla="*/ 4235 h 4236"/>
                <a:gd name="T18" fmla="*/ 465 w 2319"/>
                <a:gd name="T19" fmla="*/ 3478 h 4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19" h="4236">
                  <a:moveTo>
                    <a:pt x="465" y="3478"/>
                  </a:moveTo>
                  <a:lnTo>
                    <a:pt x="465" y="3478"/>
                  </a:lnTo>
                  <a:cubicBezTo>
                    <a:pt x="465" y="3000"/>
                    <a:pt x="465" y="673"/>
                    <a:pt x="912" y="292"/>
                  </a:cubicBezTo>
                  <a:cubicBezTo>
                    <a:pt x="1836" y="0"/>
                    <a:pt x="1836" y="0"/>
                    <a:pt x="1836" y="0"/>
                  </a:cubicBezTo>
                  <a:cubicBezTo>
                    <a:pt x="2075" y="222"/>
                    <a:pt x="2075" y="222"/>
                    <a:pt x="2075" y="222"/>
                  </a:cubicBezTo>
                  <a:cubicBezTo>
                    <a:pt x="2221" y="341"/>
                    <a:pt x="2318" y="522"/>
                    <a:pt x="2318" y="730"/>
                  </a:cubicBezTo>
                  <a:cubicBezTo>
                    <a:pt x="2318" y="3036"/>
                    <a:pt x="2318" y="3036"/>
                    <a:pt x="2318" y="3036"/>
                  </a:cubicBezTo>
                  <a:cubicBezTo>
                    <a:pt x="2318" y="3699"/>
                    <a:pt x="1783" y="4235"/>
                    <a:pt x="1120" y="4235"/>
                  </a:cubicBezTo>
                  <a:cubicBezTo>
                    <a:pt x="0" y="4235"/>
                    <a:pt x="0" y="4235"/>
                    <a:pt x="0" y="4235"/>
                  </a:cubicBezTo>
                  <a:lnTo>
                    <a:pt x="465" y="3478"/>
                  </a:lnTo>
                </a:path>
              </a:pathLst>
            </a:custGeom>
            <a:solidFill>
              <a:srgbClr val="17959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7" name="Freeform 14"/>
            <p:cNvSpPr>
              <a:spLocks noChangeArrowheads="1"/>
            </p:cNvSpPr>
            <p:nvPr/>
          </p:nvSpPr>
          <p:spPr bwMode="auto">
            <a:xfrm>
              <a:off x="14097563" y="7304479"/>
              <a:ext cx="3296907" cy="3660703"/>
            </a:xfrm>
            <a:custGeom>
              <a:avLst/>
              <a:gdLst>
                <a:gd name="T0" fmla="*/ 824 w 3439"/>
                <a:gd name="T1" fmla="*/ 389 h 3819"/>
                <a:gd name="T2" fmla="*/ 824 w 3439"/>
                <a:gd name="T3" fmla="*/ 389 h 3819"/>
                <a:gd name="T4" fmla="*/ 240 w 3439"/>
                <a:gd name="T5" fmla="*/ 637 h 3819"/>
                <a:gd name="T6" fmla="*/ 9 w 3439"/>
                <a:gd name="T7" fmla="*/ 1225 h 3819"/>
                <a:gd name="T8" fmla="*/ 49 w 3439"/>
                <a:gd name="T9" fmla="*/ 3818 h 3819"/>
                <a:gd name="T10" fmla="*/ 899 w 3439"/>
                <a:gd name="T11" fmla="*/ 3805 h 3819"/>
                <a:gd name="T12" fmla="*/ 855 w 3439"/>
                <a:gd name="T13" fmla="*/ 1239 h 3819"/>
                <a:gd name="T14" fmla="*/ 1120 w 3439"/>
                <a:gd name="T15" fmla="*/ 1239 h 3819"/>
                <a:gd name="T16" fmla="*/ 1120 w 3439"/>
                <a:gd name="T17" fmla="*/ 1239 h 3819"/>
                <a:gd name="T18" fmla="*/ 2240 w 3439"/>
                <a:gd name="T19" fmla="*/ 1239 h 3819"/>
                <a:gd name="T20" fmla="*/ 3438 w 3439"/>
                <a:gd name="T21" fmla="*/ 40 h 3819"/>
                <a:gd name="T22" fmla="*/ 3438 w 3439"/>
                <a:gd name="T23" fmla="*/ 0 h 3819"/>
                <a:gd name="T24" fmla="*/ 1589 w 3439"/>
                <a:gd name="T25" fmla="*/ 0 h 3819"/>
                <a:gd name="T26" fmla="*/ 1589 w 3439"/>
                <a:gd name="T27" fmla="*/ 265 h 3819"/>
                <a:gd name="T28" fmla="*/ 1434 w 3439"/>
                <a:gd name="T29" fmla="*/ 385 h 3819"/>
                <a:gd name="T30" fmla="*/ 824 w 3439"/>
                <a:gd name="T31" fmla="*/ 389 h 3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39" h="3819">
                  <a:moveTo>
                    <a:pt x="824" y="389"/>
                  </a:moveTo>
                  <a:lnTo>
                    <a:pt x="824" y="389"/>
                  </a:lnTo>
                  <a:cubicBezTo>
                    <a:pt x="602" y="389"/>
                    <a:pt x="394" y="478"/>
                    <a:pt x="240" y="637"/>
                  </a:cubicBezTo>
                  <a:cubicBezTo>
                    <a:pt x="85" y="796"/>
                    <a:pt x="0" y="1004"/>
                    <a:pt x="9" y="1225"/>
                  </a:cubicBezTo>
                  <a:cubicBezTo>
                    <a:pt x="49" y="3818"/>
                    <a:pt x="49" y="3818"/>
                    <a:pt x="49" y="3818"/>
                  </a:cubicBezTo>
                  <a:cubicBezTo>
                    <a:pt x="899" y="3805"/>
                    <a:pt x="899" y="3805"/>
                    <a:pt x="899" y="3805"/>
                  </a:cubicBezTo>
                  <a:cubicBezTo>
                    <a:pt x="855" y="1239"/>
                    <a:pt x="855" y="1239"/>
                    <a:pt x="855" y="1239"/>
                  </a:cubicBezTo>
                  <a:cubicBezTo>
                    <a:pt x="1120" y="1239"/>
                    <a:pt x="1120" y="1239"/>
                    <a:pt x="1120" y="1239"/>
                  </a:cubicBezTo>
                  <a:lnTo>
                    <a:pt x="1120" y="1239"/>
                  </a:lnTo>
                  <a:cubicBezTo>
                    <a:pt x="2240" y="1239"/>
                    <a:pt x="2240" y="1239"/>
                    <a:pt x="2240" y="1239"/>
                  </a:cubicBezTo>
                  <a:cubicBezTo>
                    <a:pt x="2903" y="1239"/>
                    <a:pt x="3438" y="703"/>
                    <a:pt x="3438" y="40"/>
                  </a:cubicBezTo>
                  <a:cubicBezTo>
                    <a:pt x="3438" y="0"/>
                    <a:pt x="3438" y="0"/>
                    <a:pt x="3438" y="0"/>
                  </a:cubicBezTo>
                  <a:cubicBezTo>
                    <a:pt x="1589" y="0"/>
                    <a:pt x="1589" y="0"/>
                    <a:pt x="1589" y="0"/>
                  </a:cubicBezTo>
                  <a:cubicBezTo>
                    <a:pt x="1589" y="265"/>
                    <a:pt x="1589" y="265"/>
                    <a:pt x="1589" y="265"/>
                  </a:cubicBezTo>
                  <a:cubicBezTo>
                    <a:pt x="1589" y="265"/>
                    <a:pt x="1562" y="376"/>
                    <a:pt x="1434" y="385"/>
                  </a:cubicBezTo>
                  <a:cubicBezTo>
                    <a:pt x="1301" y="389"/>
                    <a:pt x="824" y="389"/>
                    <a:pt x="824" y="389"/>
                  </a:cubicBezTo>
                </a:path>
              </a:pathLst>
            </a:custGeom>
            <a:solidFill>
              <a:srgbClr val="3A475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8" name="Freeform 15"/>
            <p:cNvSpPr>
              <a:spLocks noChangeArrowheads="1"/>
            </p:cNvSpPr>
            <p:nvPr/>
          </p:nvSpPr>
          <p:spPr bwMode="auto">
            <a:xfrm>
              <a:off x="10161589" y="4253188"/>
              <a:ext cx="4448074" cy="5302729"/>
            </a:xfrm>
            <a:custGeom>
              <a:avLst/>
              <a:gdLst>
                <a:gd name="T0" fmla="*/ 0 w 4638"/>
                <a:gd name="T1" fmla="*/ 5527 h 5528"/>
                <a:gd name="T2" fmla="*/ 4637 w 4638"/>
                <a:gd name="T3" fmla="*/ 5527 h 5528"/>
                <a:gd name="T4" fmla="*/ 4637 w 4638"/>
                <a:gd name="T5" fmla="*/ 0 h 5528"/>
                <a:gd name="T6" fmla="*/ 0 w 4638"/>
                <a:gd name="T7" fmla="*/ 0 h 5528"/>
                <a:gd name="T8" fmla="*/ 0 w 4638"/>
                <a:gd name="T9" fmla="*/ 5527 h 5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8" h="5528">
                  <a:moveTo>
                    <a:pt x="0" y="5527"/>
                  </a:moveTo>
                  <a:lnTo>
                    <a:pt x="4637" y="5527"/>
                  </a:lnTo>
                  <a:lnTo>
                    <a:pt x="4637" y="0"/>
                  </a:lnTo>
                  <a:lnTo>
                    <a:pt x="0" y="0"/>
                  </a:lnTo>
                  <a:lnTo>
                    <a:pt x="0" y="5527"/>
                  </a:lnTo>
                </a:path>
              </a:pathLst>
            </a:custGeom>
            <a:solidFill>
              <a:srgbClr val="C49A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9" name="Freeform 16"/>
            <p:cNvSpPr>
              <a:spLocks noChangeArrowheads="1"/>
            </p:cNvSpPr>
            <p:nvPr/>
          </p:nvSpPr>
          <p:spPr bwMode="auto">
            <a:xfrm>
              <a:off x="10161589" y="4253188"/>
              <a:ext cx="4448074" cy="5302729"/>
            </a:xfrm>
            <a:custGeom>
              <a:avLst/>
              <a:gdLst>
                <a:gd name="T0" fmla="*/ 0 w 4638"/>
                <a:gd name="T1" fmla="*/ 5527 h 5528"/>
                <a:gd name="T2" fmla="*/ 4637 w 4638"/>
                <a:gd name="T3" fmla="*/ 5527 h 5528"/>
                <a:gd name="T4" fmla="*/ 4637 w 4638"/>
                <a:gd name="T5" fmla="*/ 0 h 5528"/>
                <a:gd name="T6" fmla="*/ 0 w 4638"/>
                <a:gd name="T7" fmla="*/ 0 h 5528"/>
                <a:gd name="T8" fmla="*/ 0 w 4638"/>
                <a:gd name="T9" fmla="*/ 5527 h 5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8" h="5528">
                  <a:moveTo>
                    <a:pt x="0" y="5527"/>
                  </a:moveTo>
                  <a:lnTo>
                    <a:pt x="4637" y="5527"/>
                  </a:lnTo>
                  <a:lnTo>
                    <a:pt x="4637" y="0"/>
                  </a:lnTo>
                  <a:lnTo>
                    <a:pt x="0" y="0"/>
                  </a:lnTo>
                  <a:lnTo>
                    <a:pt x="0" y="5527"/>
                  </a:lnTo>
                </a:path>
              </a:pathLst>
            </a:custGeom>
            <a:solidFill>
              <a:srgbClr val="C49A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20" name="Freeform 17"/>
            <p:cNvSpPr>
              <a:spLocks noChangeArrowheads="1"/>
            </p:cNvSpPr>
            <p:nvPr/>
          </p:nvSpPr>
          <p:spPr bwMode="auto">
            <a:xfrm>
              <a:off x="12265007" y="5328123"/>
              <a:ext cx="922626" cy="1980588"/>
            </a:xfrm>
            <a:custGeom>
              <a:avLst/>
              <a:gdLst>
                <a:gd name="T0" fmla="*/ 965 w 966"/>
                <a:gd name="T1" fmla="*/ 0 h 2067"/>
                <a:gd name="T2" fmla="*/ 0 w 966"/>
                <a:gd name="T3" fmla="*/ 0 h 2067"/>
                <a:gd name="T4" fmla="*/ 0 w 966"/>
                <a:gd name="T5" fmla="*/ 2066 h 2067"/>
                <a:gd name="T6" fmla="*/ 45 w 966"/>
                <a:gd name="T7" fmla="*/ 2066 h 2067"/>
                <a:gd name="T8" fmla="*/ 45 w 966"/>
                <a:gd name="T9" fmla="*/ 26 h 2067"/>
                <a:gd name="T10" fmla="*/ 965 w 966"/>
                <a:gd name="T11" fmla="*/ 26 h 2067"/>
                <a:gd name="T12" fmla="*/ 965 w 966"/>
                <a:gd name="T13" fmla="*/ 0 h 2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6" h="2067">
                  <a:moveTo>
                    <a:pt x="965" y="0"/>
                  </a:moveTo>
                  <a:lnTo>
                    <a:pt x="0" y="0"/>
                  </a:lnTo>
                  <a:lnTo>
                    <a:pt x="0" y="2066"/>
                  </a:lnTo>
                  <a:lnTo>
                    <a:pt x="45" y="2066"/>
                  </a:lnTo>
                  <a:lnTo>
                    <a:pt x="45" y="26"/>
                  </a:lnTo>
                  <a:lnTo>
                    <a:pt x="965" y="26"/>
                  </a:lnTo>
                  <a:lnTo>
                    <a:pt x="965" y="0"/>
                  </a:lnTo>
                </a:path>
              </a:pathLst>
            </a:custGeom>
            <a:solidFill>
              <a:srgbClr val="8A6E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21" name="Freeform 18"/>
            <p:cNvSpPr>
              <a:spLocks noChangeArrowheads="1"/>
            </p:cNvSpPr>
            <p:nvPr/>
          </p:nvSpPr>
          <p:spPr bwMode="auto">
            <a:xfrm>
              <a:off x="12265007" y="5328123"/>
              <a:ext cx="922626" cy="1980588"/>
            </a:xfrm>
            <a:custGeom>
              <a:avLst/>
              <a:gdLst>
                <a:gd name="T0" fmla="*/ 965 w 966"/>
                <a:gd name="T1" fmla="*/ 0 h 2067"/>
                <a:gd name="T2" fmla="*/ 0 w 966"/>
                <a:gd name="T3" fmla="*/ 0 h 2067"/>
                <a:gd name="T4" fmla="*/ 0 w 966"/>
                <a:gd name="T5" fmla="*/ 2066 h 2067"/>
                <a:gd name="T6" fmla="*/ 45 w 966"/>
                <a:gd name="T7" fmla="*/ 2066 h 2067"/>
                <a:gd name="T8" fmla="*/ 45 w 966"/>
                <a:gd name="T9" fmla="*/ 26 h 2067"/>
                <a:gd name="T10" fmla="*/ 965 w 966"/>
                <a:gd name="T11" fmla="*/ 26 h 2067"/>
                <a:gd name="T12" fmla="*/ 965 w 966"/>
                <a:gd name="T13" fmla="*/ 0 h 2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6" h="2067">
                  <a:moveTo>
                    <a:pt x="965" y="0"/>
                  </a:moveTo>
                  <a:lnTo>
                    <a:pt x="0" y="0"/>
                  </a:lnTo>
                  <a:lnTo>
                    <a:pt x="0" y="2066"/>
                  </a:lnTo>
                  <a:lnTo>
                    <a:pt x="45" y="2066"/>
                  </a:lnTo>
                  <a:lnTo>
                    <a:pt x="45" y="26"/>
                  </a:lnTo>
                  <a:lnTo>
                    <a:pt x="965" y="26"/>
                  </a:lnTo>
                  <a:lnTo>
                    <a:pt x="965" y="0"/>
                  </a:lnTo>
                </a:path>
              </a:pathLst>
            </a:custGeom>
            <a:solidFill>
              <a:srgbClr val="8A6E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22" name="Freeform 19"/>
            <p:cNvSpPr>
              <a:spLocks noChangeArrowheads="1"/>
            </p:cNvSpPr>
            <p:nvPr/>
          </p:nvSpPr>
          <p:spPr bwMode="auto">
            <a:xfrm>
              <a:off x="12307330" y="5349283"/>
              <a:ext cx="922626" cy="1976356"/>
            </a:xfrm>
            <a:custGeom>
              <a:avLst/>
              <a:gdLst>
                <a:gd name="T0" fmla="*/ 0 w 966"/>
                <a:gd name="T1" fmla="*/ 2062 h 2063"/>
                <a:gd name="T2" fmla="*/ 965 w 966"/>
                <a:gd name="T3" fmla="*/ 2062 h 2063"/>
                <a:gd name="T4" fmla="*/ 965 w 966"/>
                <a:gd name="T5" fmla="*/ 0 h 2063"/>
                <a:gd name="T6" fmla="*/ 0 w 966"/>
                <a:gd name="T7" fmla="*/ 0 h 2063"/>
                <a:gd name="T8" fmla="*/ 0 w 966"/>
                <a:gd name="T9" fmla="*/ 2062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6" h="2063">
                  <a:moveTo>
                    <a:pt x="0" y="2062"/>
                  </a:moveTo>
                  <a:lnTo>
                    <a:pt x="965" y="2062"/>
                  </a:lnTo>
                  <a:lnTo>
                    <a:pt x="965" y="0"/>
                  </a:lnTo>
                  <a:lnTo>
                    <a:pt x="0" y="0"/>
                  </a:lnTo>
                  <a:lnTo>
                    <a:pt x="0" y="2062"/>
                  </a:lnTo>
                </a:path>
              </a:pathLst>
            </a:custGeom>
            <a:solidFill>
              <a:srgbClr val="E6E7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23" name="Freeform 20"/>
            <p:cNvSpPr>
              <a:spLocks noChangeArrowheads="1"/>
            </p:cNvSpPr>
            <p:nvPr/>
          </p:nvSpPr>
          <p:spPr bwMode="auto">
            <a:xfrm>
              <a:off x="12307330" y="5349283"/>
              <a:ext cx="922626" cy="1976356"/>
            </a:xfrm>
            <a:custGeom>
              <a:avLst/>
              <a:gdLst>
                <a:gd name="T0" fmla="*/ 0 w 966"/>
                <a:gd name="T1" fmla="*/ 2062 h 2063"/>
                <a:gd name="T2" fmla="*/ 965 w 966"/>
                <a:gd name="T3" fmla="*/ 2062 h 2063"/>
                <a:gd name="T4" fmla="*/ 965 w 966"/>
                <a:gd name="T5" fmla="*/ 0 h 2063"/>
                <a:gd name="T6" fmla="*/ 0 w 966"/>
                <a:gd name="T7" fmla="*/ 0 h 2063"/>
                <a:gd name="T8" fmla="*/ 0 w 966"/>
                <a:gd name="T9" fmla="*/ 2062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6" h="2063">
                  <a:moveTo>
                    <a:pt x="0" y="2062"/>
                  </a:moveTo>
                  <a:lnTo>
                    <a:pt x="965" y="2062"/>
                  </a:lnTo>
                  <a:lnTo>
                    <a:pt x="965" y="0"/>
                  </a:lnTo>
                  <a:lnTo>
                    <a:pt x="0" y="0"/>
                  </a:lnTo>
                  <a:lnTo>
                    <a:pt x="0" y="2062"/>
                  </a:lnTo>
                </a:path>
              </a:pathLst>
            </a:custGeom>
            <a:solidFill>
              <a:srgbClr val="E6E7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24" name="Freeform 21"/>
            <p:cNvSpPr>
              <a:spLocks noChangeArrowheads="1"/>
            </p:cNvSpPr>
            <p:nvPr/>
          </p:nvSpPr>
          <p:spPr bwMode="auto">
            <a:xfrm>
              <a:off x="13018344" y="6610427"/>
              <a:ext cx="101574" cy="71944"/>
            </a:xfrm>
            <a:custGeom>
              <a:avLst/>
              <a:gdLst>
                <a:gd name="T0" fmla="*/ 110 w 111"/>
                <a:gd name="T1" fmla="*/ 0 h 81"/>
                <a:gd name="T2" fmla="*/ 110 w 111"/>
                <a:gd name="T3" fmla="*/ 80 h 81"/>
                <a:gd name="T4" fmla="*/ 0 w 111"/>
                <a:gd name="T5" fmla="*/ 80 h 81"/>
                <a:gd name="T6" fmla="*/ 0 w 111"/>
                <a:gd name="T7" fmla="*/ 0 h 81"/>
                <a:gd name="T8" fmla="*/ 110 w 111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81">
                  <a:moveTo>
                    <a:pt x="110" y="0"/>
                  </a:moveTo>
                  <a:lnTo>
                    <a:pt x="110" y="80"/>
                  </a:lnTo>
                  <a:lnTo>
                    <a:pt x="0" y="80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25" name="Freeform 22"/>
            <p:cNvSpPr>
              <a:spLocks noChangeArrowheads="1"/>
            </p:cNvSpPr>
            <p:nvPr/>
          </p:nvSpPr>
          <p:spPr bwMode="auto">
            <a:xfrm>
              <a:off x="13018344" y="6610427"/>
              <a:ext cx="101574" cy="71944"/>
            </a:xfrm>
            <a:custGeom>
              <a:avLst/>
              <a:gdLst>
                <a:gd name="T0" fmla="*/ 110 w 111"/>
                <a:gd name="T1" fmla="*/ 0 h 81"/>
                <a:gd name="T2" fmla="*/ 110 w 111"/>
                <a:gd name="T3" fmla="*/ 80 h 81"/>
                <a:gd name="T4" fmla="*/ 0 w 111"/>
                <a:gd name="T5" fmla="*/ 80 h 81"/>
                <a:gd name="T6" fmla="*/ 0 w 111"/>
                <a:gd name="T7" fmla="*/ 0 h 81"/>
                <a:gd name="T8" fmla="*/ 110 w 111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81">
                  <a:moveTo>
                    <a:pt x="110" y="0"/>
                  </a:moveTo>
                  <a:lnTo>
                    <a:pt x="110" y="80"/>
                  </a:lnTo>
                  <a:lnTo>
                    <a:pt x="0" y="80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26" name="Freeform 23"/>
            <p:cNvSpPr>
              <a:spLocks noChangeArrowheads="1"/>
            </p:cNvSpPr>
            <p:nvPr/>
          </p:nvSpPr>
          <p:spPr bwMode="auto">
            <a:xfrm>
              <a:off x="12417368" y="6610427"/>
              <a:ext cx="76180" cy="71944"/>
            </a:xfrm>
            <a:custGeom>
              <a:avLst/>
              <a:gdLst>
                <a:gd name="T0" fmla="*/ 0 w 85"/>
                <a:gd name="T1" fmla="*/ 80 h 81"/>
                <a:gd name="T2" fmla="*/ 0 w 85"/>
                <a:gd name="T3" fmla="*/ 0 h 81"/>
                <a:gd name="T4" fmla="*/ 84 w 85"/>
                <a:gd name="T5" fmla="*/ 0 h 81"/>
                <a:gd name="T6" fmla="*/ 84 w 85"/>
                <a:gd name="T7" fmla="*/ 80 h 81"/>
                <a:gd name="T8" fmla="*/ 0 w 85"/>
                <a:gd name="T9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1">
                  <a:moveTo>
                    <a:pt x="0" y="8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0"/>
                  </a:lnTo>
                  <a:lnTo>
                    <a:pt x="0" y="8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27" name="Freeform 24"/>
            <p:cNvSpPr>
              <a:spLocks noChangeArrowheads="1"/>
            </p:cNvSpPr>
            <p:nvPr/>
          </p:nvSpPr>
          <p:spPr bwMode="auto">
            <a:xfrm>
              <a:off x="12557031" y="6610427"/>
              <a:ext cx="97341" cy="71944"/>
            </a:xfrm>
            <a:custGeom>
              <a:avLst/>
              <a:gdLst>
                <a:gd name="T0" fmla="*/ 106 w 107"/>
                <a:gd name="T1" fmla="*/ 80 h 81"/>
                <a:gd name="T2" fmla="*/ 0 w 107"/>
                <a:gd name="T3" fmla="*/ 80 h 81"/>
                <a:gd name="T4" fmla="*/ 0 w 107"/>
                <a:gd name="T5" fmla="*/ 0 h 81"/>
                <a:gd name="T6" fmla="*/ 106 w 107"/>
                <a:gd name="T7" fmla="*/ 0 h 81"/>
                <a:gd name="T8" fmla="*/ 106 w 107"/>
                <a:gd name="T9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1">
                  <a:moveTo>
                    <a:pt x="106" y="80"/>
                  </a:moveTo>
                  <a:lnTo>
                    <a:pt x="0" y="80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8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28" name="Freeform 25"/>
            <p:cNvSpPr>
              <a:spLocks noChangeArrowheads="1"/>
            </p:cNvSpPr>
            <p:nvPr/>
          </p:nvSpPr>
          <p:spPr bwMode="auto">
            <a:xfrm>
              <a:off x="12709391" y="6610427"/>
              <a:ext cx="97341" cy="71944"/>
            </a:xfrm>
            <a:custGeom>
              <a:avLst/>
              <a:gdLst>
                <a:gd name="T0" fmla="*/ 106 w 107"/>
                <a:gd name="T1" fmla="*/ 80 h 81"/>
                <a:gd name="T2" fmla="*/ 0 w 107"/>
                <a:gd name="T3" fmla="*/ 80 h 81"/>
                <a:gd name="T4" fmla="*/ 0 w 107"/>
                <a:gd name="T5" fmla="*/ 0 h 81"/>
                <a:gd name="T6" fmla="*/ 106 w 107"/>
                <a:gd name="T7" fmla="*/ 0 h 81"/>
                <a:gd name="T8" fmla="*/ 106 w 107"/>
                <a:gd name="T9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1">
                  <a:moveTo>
                    <a:pt x="106" y="80"/>
                  </a:moveTo>
                  <a:lnTo>
                    <a:pt x="0" y="80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8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29" name="Freeform 26"/>
            <p:cNvSpPr>
              <a:spLocks noChangeArrowheads="1"/>
            </p:cNvSpPr>
            <p:nvPr/>
          </p:nvSpPr>
          <p:spPr bwMode="auto">
            <a:xfrm>
              <a:off x="12861752" y="6610427"/>
              <a:ext cx="97341" cy="71944"/>
            </a:xfrm>
            <a:custGeom>
              <a:avLst/>
              <a:gdLst>
                <a:gd name="T0" fmla="*/ 0 w 107"/>
                <a:gd name="T1" fmla="*/ 0 h 81"/>
                <a:gd name="T2" fmla="*/ 106 w 107"/>
                <a:gd name="T3" fmla="*/ 0 h 81"/>
                <a:gd name="T4" fmla="*/ 106 w 107"/>
                <a:gd name="T5" fmla="*/ 80 h 81"/>
                <a:gd name="T6" fmla="*/ 0 w 107"/>
                <a:gd name="T7" fmla="*/ 80 h 81"/>
                <a:gd name="T8" fmla="*/ 0 w 10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1">
                  <a:moveTo>
                    <a:pt x="0" y="0"/>
                  </a:moveTo>
                  <a:lnTo>
                    <a:pt x="106" y="0"/>
                  </a:lnTo>
                  <a:lnTo>
                    <a:pt x="106" y="80"/>
                  </a:lnTo>
                  <a:lnTo>
                    <a:pt x="0" y="80"/>
                  </a:lnTo>
                  <a:lnTo>
                    <a:pt x="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30" name="Freeform 27"/>
            <p:cNvSpPr>
              <a:spLocks noChangeArrowheads="1"/>
            </p:cNvSpPr>
            <p:nvPr/>
          </p:nvSpPr>
          <p:spPr bwMode="auto">
            <a:xfrm>
              <a:off x="12861752" y="6445378"/>
              <a:ext cx="97341" cy="71944"/>
            </a:xfrm>
            <a:custGeom>
              <a:avLst/>
              <a:gdLst>
                <a:gd name="T0" fmla="*/ 0 w 107"/>
                <a:gd name="T1" fmla="*/ 0 h 81"/>
                <a:gd name="T2" fmla="*/ 106 w 107"/>
                <a:gd name="T3" fmla="*/ 0 h 81"/>
                <a:gd name="T4" fmla="*/ 106 w 107"/>
                <a:gd name="T5" fmla="*/ 80 h 81"/>
                <a:gd name="T6" fmla="*/ 0 w 107"/>
                <a:gd name="T7" fmla="*/ 80 h 81"/>
                <a:gd name="T8" fmla="*/ 0 w 10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1">
                  <a:moveTo>
                    <a:pt x="0" y="0"/>
                  </a:moveTo>
                  <a:lnTo>
                    <a:pt x="106" y="0"/>
                  </a:lnTo>
                  <a:lnTo>
                    <a:pt x="106" y="80"/>
                  </a:lnTo>
                  <a:lnTo>
                    <a:pt x="0" y="80"/>
                  </a:lnTo>
                  <a:lnTo>
                    <a:pt x="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31" name="Freeform 28"/>
            <p:cNvSpPr>
              <a:spLocks noChangeArrowheads="1"/>
            </p:cNvSpPr>
            <p:nvPr/>
          </p:nvSpPr>
          <p:spPr bwMode="auto">
            <a:xfrm>
              <a:off x="12417368" y="6445378"/>
              <a:ext cx="76180" cy="71944"/>
            </a:xfrm>
            <a:custGeom>
              <a:avLst/>
              <a:gdLst>
                <a:gd name="T0" fmla="*/ 0 w 85"/>
                <a:gd name="T1" fmla="*/ 80 h 81"/>
                <a:gd name="T2" fmla="*/ 0 w 85"/>
                <a:gd name="T3" fmla="*/ 0 h 81"/>
                <a:gd name="T4" fmla="*/ 84 w 85"/>
                <a:gd name="T5" fmla="*/ 0 h 81"/>
                <a:gd name="T6" fmla="*/ 84 w 85"/>
                <a:gd name="T7" fmla="*/ 80 h 81"/>
                <a:gd name="T8" fmla="*/ 0 w 85"/>
                <a:gd name="T9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1">
                  <a:moveTo>
                    <a:pt x="0" y="8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0"/>
                  </a:lnTo>
                  <a:lnTo>
                    <a:pt x="0" y="8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32" name="Freeform 29"/>
            <p:cNvSpPr>
              <a:spLocks noChangeArrowheads="1"/>
            </p:cNvSpPr>
            <p:nvPr/>
          </p:nvSpPr>
          <p:spPr bwMode="auto">
            <a:xfrm>
              <a:off x="12557031" y="6445378"/>
              <a:ext cx="97341" cy="71944"/>
            </a:xfrm>
            <a:custGeom>
              <a:avLst/>
              <a:gdLst>
                <a:gd name="T0" fmla="*/ 106 w 107"/>
                <a:gd name="T1" fmla="*/ 80 h 81"/>
                <a:gd name="T2" fmla="*/ 0 w 107"/>
                <a:gd name="T3" fmla="*/ 80 h 81"/>
                <a:gd name="T4" fmla="*/ 0 w 107"/>
                <a:gd name="T5" fmla="*/ 0 h 81"/>
                <a:gd name="T6" fmla="*/ 106 w 107"/>
                <a:gd name="T7" fmla="*/ 0 h 81"/>
                <a:gd name="T8" fmla="*/ 106 w 107"/>
                <a:gd name="T9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1">
                  <a:moveTo>
                    <a:pt x="106" y="80"/>
                  </a:moveTo>
                  <a:lnTo>
                    <a:pt x="0" y="80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8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33" name="Freeform 30"/>
            <p:cNvSpPr>
              <a:spLocks noChangeArrowheads="1"/>
            </p:cNvSpPr>
            <p:nvPr/>
          </p:nvSpPr>
          <p:spPr bwMode="auto">
            <a:xfrm>
              <a:off x="12709391" y="6445378"/>
              <a:ext cx="97341" cy="71944"/>
            </a:xfrm>
            <a:custGeom>
              <a:avLst/>
              <a:gdLst>
                <a:gd name="T0" fmla="*/ 106 w 107"/>
                <a:gd name="T1" fmla="*/ 80 h 81"/>
                <a:gd name="T2" fmla="*/ 0 w 107"/>
                <a:gd name="T3" fmla="*/ 80 h 81"/>
                <a:gd name="T4" fmla="*/ 0 w 107"/>
                <a:gd name="T5" fmla="*/ 0 h 81"/>
                <a:gd name="T6" fmla="*/ 106 w 107"/>
                <a:gd name="T7" fmla="*/ 0 h 81"/>
                <a:gd name="T8" fmla="*/ 106 w 107"/>
                <a:gd name="T9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1">
                  <a:moveTo>
                    <a:pt x="106" y="80"/>
                  </a:moveTo>
                  <a:lnTo>
                    <a:pt x="0" y="80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8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34" name="Freeform 31"/>
            <p:cNvSpPr>
              <a:spLocks noChangeArrowheads="1"/>
            </p:cNvSpPr>
            <p:nvPr/>
          </p:nvSpPr>
          <p:spPr bwMode="auto">
            <a:xfrm>
              <a:off x="13018344" y="6445378"/>
              <a:ext cx="101574" cy="71944"/>
            </a:xfrm>
            <a:custGeom>
              <a:avLst/>
              <a:gdLst>
                <a:gd name="T0" fmla="*/ 110 w 111"/>
                <a:gd name="T1" fmla="*/ 0 h 81"/>
                <a:gd name="T2" fmla="*/ 110 w 111"/>
                <a:gd name="T3" fmla="*/ 80 h 81"/>
                <a:gd name="T4" fmla="*/ 0 w 111"/>
                <a:gd name="T5" fmla="*/ 80 h 81"/>
                <a:gd name="T6" fmla="*/ 0 w 111"/>
                <a:gd name="T7" fmla="*/ 0 h 81"/>
                <a:gd name="T8" fmla="*/ 110 w 111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81">
                  <a:moveTo>
                    <a:pt x="110" y="0"/>
                  </a:moveTo>
                  <a:lnTo>
                    <a:pt x="110" y="80"/>
                  </a:lnTo>
                  <a:lnTo>
                    <a:pt x="0" y="80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35" name="Freeform 32"/>
            <p:cNvSpPr>
              <a:spLocks noChangeArrowheads="1"/>
            </p:cNvSpPr>
            <p:nvPr/>
          </p:nvSpPr>
          <p:spPr bwMode="auto">
            <a:xfrm>
              <a:off x="12861752" y="6284561"/>
              <a:ext cx="97341" cy="71944"/>
            </a:xfrm>
            <a:custGeom>
              <a:avLst/>
              <a:gdLst>
                <a:gd name="T0" fmla="*/ 0 w 107"/>
                <a:gd name="T1" fmla="*/ 0 h 81"/>
                <a:gd name="T2" fmla="*/ 106 w 107"/>
                <a:gd name="T3" fmla="*/ 0 h 81"/>
                <a:gd name="T4" fmla="*/ 106 w 107"/>
                <a:gd name="T5" fmla="*/ 80 h 81"/>
                <a:gd name="T6" fmla="*/ 0 w 107"/>
                <a:gd name="T7" fmla="*/ 80 h 81"/>
                <a:gd name="T8" fmla="*/ 0 w 10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1">
                  <a:moveTo>
                    <a:pt x="0" y="0"/>
                  </a:moveTo>
                  <a:lnTo>
                    <a:pt x="106" y="0"/>
                  </a:lnTo>
                  <a:lnTo>
                    <a:pt x="106" y="80"/>
                  </a:lnTo>
                  <a:lnTo>
                    <a:pt x="0" y="80"/>
                  </a:lnTo>
                  <a:lnTo>
                    <a:pt x="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36" name="Freeform 33"/>
            <p:cNvSpPr>
              <a:spLocks noChangeArrowheads="1"/>
            </p:cNvSpPr>
            <p:nvPr/>
          </p:nvSpPr>
          <p:spPr bwMode="auto">
            <a:xfrm>
              <a:off x="12417368" y="6284561"/>
              <a:ext cx="76180" cy="71944"/>
            </a:xfrm>
            <a:custGeom>
              <a:avLst/>
              <a:gdLst>
                <a:gd name="T0" fmla="*/ 0 w 85"/>
                <a:gd name="T1" fmla="*/ 80 h 81"/>
                <a:gd name="T2" fmla="*/ 0 w 85"/>
                <a:gd name="T3" fmla="*/ 0 h 81"/>
                <a:gd name="T4" fmla="*/ 84 w 85"/>
                <a:gd name="T5" fmla="*/ 0 h 81"/>
                <a:gd name="T6" fmla="*/ 84 w 85"/>
                <a:gd name="T7" fmla="*/ 80 h 81"/>
                <a:gd name="T8" fmla="*/ 0 w 85"/>
                <a:gd name="T9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1">
                  <a:moveTo>
                    <a:pt x="0" y="8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0"/>
                  </a:lnTo>
                  <a:lnTo>
                    <a:pt x="0" y="8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37" name="Freeform 34"/>
            <p:cNvSpPr>
              <a:spLocks noChangeArrowheads="1"/>
            </p:cNvSpPr>
            <p:nvPr/>
          </p:nvSpPr>
          <p:spPr bwMode="auto">
            <a:xfrm>
              <a:off x="13018344" y="6284561"/>
              <a:ext cx="101574" cy="71944"/>
            </a:xfrm>
            <a:custGeom>
              <a:avLst/>
              <a:gdLst>
                <a:gd name="T0" fmla="*/ 110 w 111"/>
                <a:gd name="T1" fmla="*/ 0 h 81"/>
                <a:gd name="T2" fmla="*/ 110 w 111"/>
                <a:gd name="T3" fmla="*/ 80 h 81"/>
                <a:gd name="T4" fmla="*/ 0 w 111"/>
                <a:gd name="T5" fmla="*/ 80 h 81"/>
                <a:gd name="T6" fmla="*/ 0 w 111"/>
                <a:gd name="T7" fmla="*/ 0 h 81"/>
                <a:gd name="T8" fmla="*/ 110 w 111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81">
                  <a:moveTo>
                    <a:pt x="110" y="0"/>
                  </a:moveTo>
                  <a:lnTo>
                    <a:pt x="110" y="80"/>
                  </a:lnTo>
                  <a:lnTo>
                    <a:pt x="0" y="80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38" name="Freeform 35"/>
            <p:cNvSpPr>
              <a:spLocks noChangeArrowheads="1"/>
            </p:cNvSpPr>
            <p:nvPr/>
          </p:nvSpPr>
          <p:spPr bwMode="auto">
            <a:xfrm>
              <a:off x="12709391" y="6284561"/>
              <a:ext cx="97341" cy="71944"/>
            </a:xfrm>
            <a:custGeom>
              <a:avLst/>
              <a:gdLst>
                <a:gd name="T0" fmla="*/ 106 w 107"/>
                <a:gd name="T1" fmla="*/ 80 h 81"/>
                <a:gd name="T2" fmla="*/ 0 w 107"/>
                <a:gd name="T3" fmla="*/ 80 h 81"/>
                <a:gd name="T4" fmla="*/ 0 w 107"/>
                <a:gd name="T5" fmla="*/ 0 h 81"/>
                <a:gd name="T6" fmla="*/ 106 w 107"/>
                <a:gd name="T7" fmla="*/ 0 h 81"/>
                <a:gd name="T8" fmla="*/ 106 w 107"/>
                <a:gd name="T9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1">
                  <a:moveTo>
                    <a:pt x="106" y="80"/>
                  </a:moveTo>
                  <a:lnTo>
                    <a:pt x="0" y="80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8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39" name="Freeform 36"/>
            <p:cNvSpPr>
              <a:spLocks noChangeArrowheads="1"/>
            </p:cNvSpPr>
            <p:nvPr/>
          </p:nvSpPr>
          <p:spPr bwMode="auto">
            <a:xfrm>
              <a:off x="12557031" y="6284561"/>
              <a:ext cx="97341" cy="71944"/>
            </a:xfrm>
            <a:custGeom>
              <a:avLst/>
              <a:gdLst>
                <a:gd name="T0" fmla="*/ 106 w 107"/>
                <a:gd name="T1" fmla="*/ 80 h 81"/>
                <a:gd name="T2" fmla="*/ 0 w 107"/>
                <a:gd name="T3" fmla="*/ 80 h 81"/>
                <a:gd name="T4" fmla="*/ 0 w 107"/>
                <a:gd name="T5" fmla="*/ 0 h 81"/>
                <a:gd name="T6" fmla="*/ 106 w 107"/>
                <a:gd name="T7" fmla="*/ 0 h 81"/>
                <a:gd name="T8" fmla="*/ 106 w 107"/>
                <a:gd name="T9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1">
                  <a:moveTo>
                    <a:pt x="106" y="80"/>
                  </a:moveTo>
                  <a:lnTo>
                    <a:pt x="0" y="80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8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40" name="Freeform 37"/>
            <p:cNvSpPr>
              <a:spLocks noChangeArrowheads="1"/>
            </p:cNvSpPr>
            <p:nvPr/>
          </p:nvSpPr>
          <p:spPr bwMode="auto">
            <a:xfrm>
              <a:off x="12557031" y="6771244"/>
              <a:ext cx="97341" cy="71944"/>
            </a:xfrm>
            <a:custGeom>
              <a:avLst/>
              <a:gdLst>
                <a:gd name="T0" fmla="*/ 106 w 107"/>
                <a:gd name="T1" fmla="*/ 80 h 81"/>
                <a:gd name="T2" fmla="*/ 0 w 107"/>
                <a:gd name="T3" fmla="*/ 80 h 81"/>
                <a:gd name="T4" fmla="*/ 0 w 107"/>
                <a:gd name="T5" fmla="*/ 0 h 81"/>
                <a:gd name="T6" fmla="*/ 106 w 107"/>
                <a:gd name="T7" fmla="*/ 0 h 81"/>
                <a:gd name="T8" fmla="*/ 106 w 107"/>
                <a:gd name="T9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1">
                  <a:moveTo>
                    <a:pt x="106" y="80"/>
                  </a:moveTo>
                  <a:lnTo>
                    <a:pt x="0" y="80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8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41" name="Freeform 38"/>
            <p:cNvSpPr>
              <a:spLocks noChangeArrowheads="1"/>
            </p:cNvSpPr>
            <p:nvPr/>
          </p:nvSpPr>
          <p:spPr bwMode="auto">
            <a:xfrm>
              <a:off x="12861752" y="6771244"/>
              <a:ext cx="97341" cy="71944"/>
            </a:xfrm>
            <a:custGeom>
              <a:avLst/>
              <a:gdLst>
                <a:gd name="T0" fmla="*/ 0 w 107"/>
                <a:gd name="T1" fmla="*/ 0 h 81"/>
                <a:gd name="T2" fmla="*/ 106 w 107"/>
                <a:gd name="T3" fmla="*/ 0 h 81"/>
                <a:gd name="T4" fmla="*/ 106 w 107"/>
                <a:gd name="T5" fmla="*/ 80 h 81"/>
                <a:gd name="T6" fmla="*/ 0 w 107"/>
                <a:gd name="T7" fmla="*/ 80 h 81"/>
                <a:gd name="T8" fmla="*/ 0 w 10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1">
                  <a:moveTo>
                    <a:pt x="0" y="0"/>
                  </a:moveTo>
                  <a:lnTo>
                    <a:pt x="106" y="0"/>
                  </a:lnTo>
                  <a:lnTo>
                    <a:pt x="106" y="80"/>
                  </a:lnTo>
                  <a:lnTo>
                    <a:pt x="0" y="80"/>
                  </a:lnTo>
                  <a:lnTo>
                    <a:pt x="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42" name="Freeform 39"/>
            <p:cNvSpPr>
              <a:spLocks noChangeArrowheads="1"/>
            </p:cNvSpPr>
            <p:nvPr/>
          </p:nvSpPr>
          <p:spPr bwMode="auto">
            <a:xfrm>
              <a:off x="13018344" y="6771244"/>
              <a:ext cx="101574" cy="71944"/>
            </a:xfrm>
            <a:custGeom>
              <a:avLst/>
              <a:gdLst>
                <a:gd name="T0" fmla="*/ 110 w 111"/>
                <a:gd name="T1" fmla="*/ 0 h 81"/>
                <a:gd name="T2" fmla="*/ 110 w 111"/>
                <a:gd name="T3" fmla="*/ 80 h 81"/>
                <a:gd name="T4" fmla="*/ 0 w 111"/>
                <a:gd name="T5" fmla="*/ 80 h 81"/>
                <a:gd name="T6" fmla="*/ 0 w 111"/>
                <a:gd name="T7" fmla="*/ 0 h 81"/>
                <a:gd name="T8" fmla="*/ 110 w 111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81">
                  <a:moveTo>
                    <a:pt x="110" y="0"/>
                  </a:moveTo>
                  <a:lnTo>
                    <a:pt x="110" y="80"/>
                  </a:lnTo>
                  <a:lnTo>
                    <a:pt x="0" y="80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43" name="Freeform 40"/>
            <p:cNvSpPr>
              <a:spLocks noChangeArrowheads="1"/>
            </p:cNvSpPr>
            <p:nvPr/>
          </p:nvSpPr>
          <p:spPr bwMode="auto">
            <a:xfrm>
              <a:off x="12709391" y="6771244"/>
              <a:ext cx="97341" cy="71944"/>
            </a:xfrm>
            <a:custGeom>
              <a:avLst/>
              <a:gdLst>
                <a:gd name="T0" fmla="*/ 106 w 107"/>
                <a:gd name="T1" fmla="*/ 80 h 81"/>
                <a:gd name="T2" fmla="*/ 0 w 107"/>
                <a:gd name="T3" fmla="*/ 80 h 81"/>
                <a:gd name="T4" fmla="*/ 0 w 107"/>
                <a:gd name="T5" fmla="*/ 0 h 81"/>
                <a:gd name="T6" fmla="*/ 106 w 107"/>
                <a:gd name="T7" fmla="*/ 0 h 81"/>
                <a:gd name="T8" fmla="*/ 106 w 107"/>
                <a:gd name="T9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1">
                  <a:moveTo>
                    <a:pt x="106" y="80"/>
                  </a:moveTo>
                  <a:lnTo>
                    <a:pt x="0" y="80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8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44" name="Freeform 41"/>
            <p:cNvSpPr>
              <a:spLocks noChangeArrowheads="1"/>
            </p:cNvSpPr>
            <p:nvPr/>
          </p:nvSpPr>
          <p:spPr bwMode="auto">
            <a:xfrm>
              <a:off x="12417368" y="6771244"/>
              <a:ext cx="76180" cy="71944"/>
            </a:xfrm>
            <a:custGeom>
              <a:avLst/>
              <a:gdLst>
                <a:gd name="T0" fmla="*/ 0 w 85"/>
                <a:gd name="T1" fmla="*/ 80 h 81"/>
                <a:gd name="T2" fmla="*/ 0 w 85"/>
                <a:gd name="T3" fmla="*/ 0 h 81"/>
                <a:gd name="T4" fmla="*/ 84 w 85"/>
                <a:gd name="T5" fmla="*/ 0 h 81"/>
                <a:gd name="T6" fmla="*/ 84 w 85"/>
                <a:gd name="T7" fmla="*/ 80 h 81"/>
                <a:gd name="T8" fmla="*/ 0 w 85"/>
                <a:gd name="T9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1">
                  <a:moveTo>
                    <a:pt x="0" y="8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0"/>
                  </a:lnTo>
                  <a:lnTo>
                    <a:pt x="0" y="8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45" name="Freeform 42"/>
            <p:cNvSpPr>
              <a:spLocks noChangeArrowheads="1"/>
            </p:cNvSpPr>
            <p:nvPr/>
          </p:nvSpPr>
          <p:spPr bwMode="auto">
            <a:xfrm>
              <a:off x="12861752" y="5463548"/>
              <a:ext cx="97341" cy="93105"/>
            </a:xfrm>
            <a:custGeom>
              <a:avLst/>
              <a:gdLst>
                <a:gd name="T0" fmla="*/ 0 w 107"/>
                <a:gd name="T1" fmla="*/ 102 h 103"/>
                <a:gd name="T2" fmla="*/ 0 w 107"/>
                <a:gd name="T3" fmla="*/ 0 h 103"/>
                <a:gd name="T4" fmla="*/ 106 w 107"/>
                <a:gd name="T5" fmla="*/ 0 h 103"/>
                <a:gd name="T6" fmla="*/ 106 w 107"/>
                <a:gd name="T7" fmla="*/ 102 h 103"/>
                <a:gd name="T8" fmla="*/ 0 w 107"/>
                <a:gd name="T9" fmla="*/ 10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03">
                  <a:moveTo>
                    <a:pt x="0" y="102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102"/>
                  </a:lnTo>
                  <a:lnTo>
                    <a:pt x="0" y="102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46" name="Freeform 43"/>
            <p:cNvSpPr>
              <a:spLocks noChangeArrowheads="1"/>
            </p:cNvSpPr>
            <p:nvPr/>
          </p:nvSpPr>
          <p:spPr bwMode="auto">
            <a:xfrm>
              <a:off x="12709391" y="5463548"/>
              <a:ext cx="97341" cy="93105"/>
            </a:xfrm>
            <a:custGeom>
              <a:avLst/>
              <a:gdLst>
                <a:gd name="T0" fmla="*/ 0 w 107"/>
                <a:gd name="T1" fmla="*/ 102 h 103"/>
                <a:gd name="T2" fmla="*/ 0 w 107"/>
                <a:gd name="T3" fmla="*/ 0 h 103"/>
                <a:gd name="T4" fmla="*/ 106 w 107"/>
                <a:gd name="T5" fmla="*/ 0 h 103"/>
                <a:gd name="T6" fmla="*/ 106 w 107"/>
                <a:gd name="T7" fmla="*/ 102 h 103"/>
                <a:gd name="T8" fmla="*/ 0 w 107"/>
                <a:gd name="T9" fmla="*/ 10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03">
                  <a:moveTo>
                    <a:pt x="0" y="102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102"/>
                  </a:lnTo>
                  <a:lnTo>
                    <a:pt x="0" y="102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47" name="Freeform 44"/>
            <p:cNvSpPr>
              <a:spLocks noChangeArrowheads="1"/>
            </p:cNvSpPr>
            <p:nvPr/>
          </p:nvSpPr>
          <p:spPr bwMode="auto">
            <a:xfrm>
              <a:off x="12417368" y="5463548"/>
              <a:ext cx="76180" cy="93105"/>
            </a:xfrm>
            <a:custGeom>
              <a:avLst/>
              <a:gdLst>
                <a:gd name="T0" fmla="*/ 0 w 85"/>
                <a:gd name="T1" fmla="*/ 102 h 103"/>
                <a:gd name="T2" fmla="*/ 0 w 85"/>
                <a:gd name="T3" fmla="*/ 0 h 103"/>
                <a:gd name="T4" fmla="*/ 84 w 85"/>
                <a:gd name="T5" fmla="*/ 0 h 103"/>
                <a:gd name="T6" fmla="*/ 84 w 85"/>
                <a:gd name="T7" fmla="*/ 102 h 103"/>
                <a:gd name="T8" fmla="*/ 0 w 85"/>
                <a:gd name="T9" fmla="*/ 10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03">
                  <a:moveTo>
                    <a:pt x="0" y="102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102"/>
                  </a:lnTo>
                  <a:lnTo>
                    <a:pt x="0" y="102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48" name="Freeform 45"/>
            <p:cNvSpPr>
              <a:spLocks noChangeArrowheads="1"/>
            </p:cNvSpPr>
            <p:nvPr/>
          </p:nvSpPr>
          <p:spPr bwMode="auto">
            <a:xfrm>
              <a:off x="13018344" y="5463548"/>
              <a:ext cx="101574" cy="93105"/>
            </a:xfrm>
            <a:custGeom>
              <a:avLst/>
              <a:gdLst>
                <a:gd name="T0" fmla="*/ 110 w 111"/>
                <a:gd name="T1" fmla="*/ 0 h 103"/>
                <a:gd name="T2" fmla="*/ 110 w 111"/>
                <a:gd name="T3" fmla="*/ 102 h 103"/>
                <a:gd name="T4" fmla="*/ 0 w 111"/>
                <a:gd name="T5" fmla="*/ 102 h 103"/>
                <a:gd name="T6" fmla="*/ 0 w 111"/>
                <a:gd name="T7" fmla="*/ 0 h 103"/>
                <a:gd name="T8" fmla="*/ 110 w 111"/>
                <a:gd name="T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03">
                  <a:moveTo>
                    <a:pt x="110" y="0"/>
                  </a:moveTo>
                  <a:lnTo>
                    <a:pt x="110" y="102"/>
                  </a:lnTo>
                  <a:lnTo>
                    <a:pt x="0" y="102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49" name="Freeform 46"/>
            <p:cNvSpPr>
              <a:spLocks noChangeArrowheads="1"/>
            </p:cNvSpPr>
            <p:nvPr/>
          </p:nvSpPr>
          <p:spPr bwMode="auto">
            <a:xfrm>
              <a:off x="12557031" y="5463548"/>
              <a:ext cx="97341" cy="93105"/>
            </a:xfrm>
            <a:custGeom>
              <a:avLst/>
              <a:gdLst>
                <a:gd name="T0" fmla="*/ 0 w 107"/>
                <a:gd name="T1" fmla="*/ 102 h 103"/>
                <a:gd name="T2" fmla="*/ 0 w 107"/>
                <a:gd name="T3" fmla="*/ 0 h 103"/>
                <a:gd name="T4" fmla="*/ 106 w 107"/>
                <a:gd name="T5" fmla="*/ 0 h 103"/>
                <a:gd name="T6" fmla="*/ 106 w 107"/>
                <a:gd name="T7" fmla="*/ 102 h 103"/>
                <a:gd name="T8" fmla="*/ 0 w 107"/>
                <a:gd name="T9" fmla="*/ 10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03">
                  <a:moveTo>
                    <a:pt x="0" y="102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102"/>
                  </a:lnTo>
                  <a:lnTo>
                    <a:pt x="0" y="102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50" name="Freeform 47"/>
            <p:cNvSpPr>
              <a:spLocks noChangeArrowheads="1"/>
            </p:cNvSpPr>
            <p:nvPr/>
          </p:nvSpPr>
          <p:spPr bwMode="auto">
            <a:xfrm>
              <a:off x="13018344" y="6932061"/>
              <a:ext cx="101574" cy="71944"/>
            </a:xfrm>
            <a:custGeom>
              <a:avLst/>
              <a:gdLst>
                <a:gd name="T0" fmla="*/ 110 w 111"/>
                <a:gd name="T1" fmla="*/ 0 h 80"/>
                <a:gd name="T2" fmla="*/ 110 w 111"/>
                <a:gd name="T3" fmla="*/ 79 h 80"/>
                <a:gd name="T4" fmla="*/ 0 w 111"/>
                <a:gd name="T5" fmla="*/ 79 h 80"/>
                <a:gd name="T6" fmla="*/ 0 w 111"/>
                <a:gd name="T7" fmla="*/ 0 h 80"/>
                <a:gd name="T8" fmla="*/ 110 w 111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80">
                  <a:moveTo>
                    <a:pt x="110" y="0"/>
                  </a:moveTo>
                  <a:lnTo>
                    <a:pt x="110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51" name="Freeform 48"/>
            <p:cNvSpPr>
              <a:spLocks noChangeArrowheads="1"/>
            </p:cNvSpPr>
            <p:nvPr/>
          </p:nvSpPr>
          <p:spPr bwMode="auto">
            <a:xfrm>
              <a:off x="12709391" y="6932061"/>
              <a:ext cx="97341" cy="71944"/>
            </a:xfrm>
            <a:custGeom>
              <a:avLst/>
              <a:gdLst>
                <a:gd name="T0" fmla="*/ 106 w 107"/>
                <a:gd name="T1" fmla="*/ 0 h 80"/>
                <a:gd name="T2" fmla="*/ 106 w 107"/>
                <a:gd name="T3" fmla="*/ 79 h 80"/>
                <a:gd name="T4" fmla="*/ 0 w 107"/>
                <a:gd name="T5" fmla="*/ 79 h 80"/>
                <a:gd name="T6" fmla="*/ 0 w 107"/>
                <a:gd name="T7" fmla="*/ 0 h 80"/>
                <a:gd name="T8" fmla="*/ 106 w 10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106" y="0"/>
                  </a:moveTo>
                  <a:lnTo>
                    <a:pt x="106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06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52" name="Freeform 49"/>
            <p:cNvSpPr>
              <a:spLocks noChangeArrowheads="1"/>
            </p:cNvSpPr>
            <p:nvPr/>
          </p:nvSpPr>
          <p:spPr bwMode="auto">
            <a:xfrm>
              <a:off x="12557031" y="6932061"/>
              <a:ext cx="97341" cy="71944"/>
            </a:xfrm>
            <a:custGeom>
              <a:avLst/>
              <a:gdLst>
                <a:gd name="T0" fmla="*/ 106 w 107"/>
                <a:gd name="T1" fmla="*/ 79 h 80"/>
                <a:gd name="T2" fmla="*/ 0 w 107"/>
                <a:gd name="T3" fmla="*/ 79 h 80"/>
                <a:gd name="T4" fmla="*/ 0 w 107"/>
                <a:gd name="T5" fmla="*/ 0 h 80"/>
                <a:gd name="T6" fmla="*/ 106 w 107"/>
                <a:gd name="T7" fmla="*/ 0 h 80"/>
                <a:gd name="T8" fmla="*/ 106 w 107"/>
                <a:gd name="T9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106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79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53" name="Freeform 50"/>
            <p:cNvSpPr>
              <a:spLocks noChangeArrowheads="1"/>
            </p:cNvSpPr>
            <p:nvPr/>
          </p:nvSpPr>
          <p:spPr bwMode="auto">
            <a:xfrm>
              <a:off x="12417368" y="6932061"/>
              <a:ext cx="76180" cy="71944"/>
            </a:xfrm>
            <a:custGeom>
              <a:avLst/>
              <a:gdLst>
                <a:gd name="T0" fmla="*/ 0 w 85"/>
                <a:gd name="T1" fmla="*/ 79 h 80"/>
                <a:gd name="T2" fmla="*/ 0 w 85"/>
                <a:gd name="T3" fmla="*/ 0 h 80"/>
                <a:gd name="T4" fmla="*/ 84 w 85"/>
                <a:gd name="T5" fmla="*/ 0 h 80"/>
                <a:gd name="T6" fmla="*/ 84 w 85"/>
                <a:gd name="T7" fmla="*/ 79 h 80"/>
                <a:gd name="T8" fmla="*/ 0 w 85"/>
                <a:gd name="T9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0">
                  <a:moveTo>
                    <a:pt x="0" y="79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79"/>
                  </a:lnTo>
                  <a:lnTo>
                    <a:pt x="0" y="79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54" name="Freeform 51"/>
            <p:cNvSpPr>
              <a:spLocks noChangeArrowheads="1"/>
            </p:cNvSpPr>
            <p:nvPr/>
          </p:nvSpPr>
          <p:spPr bwMode="auto">
            <a:xfrm>
              <a:off x="12861752" y="6932061"/>
              <a:ext cx="97341" cy="71944"/>
            </a:xfrm>
            <a:custGeom>
              <a:avLst/>
              <a:gdLst>
                <a:gd name="T0" fmla="*/ 0 w 107"/>
                <a:gd name="T1" fmla="*/ 0 h 80"/>
                <a:gd name="T2" fmla="*/ 106 w 107"/>
                <a:gd name="T3" fmla="*/ 0 h 80"/>
                <a:gd name="T4" fmla="*/ 106 w 107"/>
                <a:gd name="T5" fmla="*/ 79 h 80"/>
                <a:gd name="T6" fmla="*/ 0 w 107"/>
                <a:gd name="T7" fmla="*/ 79 h 80"/>
                <a:gd name="T8" fmla="*/ 0 w 10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0" y="0"/>
                  </a:moveTo>
                  <a:lnTo>
                    <a:pt x="106" y="0"/>
                  </a:lnTo>
                  <a:lnTo>
                    <a:pt x="106" y="79"/>
                  </a:lnTo>
                  <a:lnTo>
                    <a:pt x="0" y="79"/>
                  </a:lnTo>
                  <a:lnTo>
                    <a:pt x="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55" name="Freeform 52"/>
            <p:cNvSpPr>
              <a:spLocks noChangeArrowheads="1"/>
            </p:cNvSpPr>
            <p:nvPr/>
          </p:nvSpPr>
          <p:spPr bwMode="auto">
            <a:xfrm>
              <a:off x="12417368" y="5645525"/>
              <a:ext cx="76180" cy="71944"/>
            </a:xfrm>
            <a:custGeom>
              <a:avLst/>
              <a:gdLst>
                <a:gd name="T0" fmla="*/ 0 w 85"/>
                <a:gd name="T1" fmla="*/ 79 h 80"/>
                <a:gd name="T2" fmla="*/ 0 w 85"/>
                <a:gd name="T3" fmla="*/ 0 h 80"/>
                <a:gd name="T4" fmla="*/ 84 w 85"/>
                <a:gd name="T5" fmla="*/ 0 h 80"/>
                <a:gd name="T6" fmla="*/ 84 w 85"/>
                <a:gd name="T7" fmla="*/ 79 h 80"/>
                <a:gd name="T8" fmla="*/ 0 w 85"/>
                <a:gd name="T9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0">
                  <a:moveTo>
                    <a:pt x="0" y="79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79"/>
                  </a:lnTo>
                  <a:lnTo>
                    <a:pt x="0" y="79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56" name="Freeform 53"/>
            <p:cNvSpPr>
              <a:spLocks noChangeArrowheads="1"/>
            </p:cNvSpPr>
            <p:nvPr/>
          </p:nvSpPr>
          <p:spPr bwMode="auto">
            <a:xfrm>
              <a:off x="12557031" y="5645525"/>
              <a:ext cx="97341" cy="71944"/>
            </a:xfrm>
            <a:custGeom>
              <a:avLst/>
              <a:gdLst>
                <a:gd name="T0" fmla="*/ 106 w 107"/>
                <a:gd name="T1" fmla="*/ 79 h 80"/>
                <a:gd name="T2" fmla="*/ 0 w 107"/>
                <a:gd name="T3" fmla="*/ 79 h 80"/>
                <a:gd name="T4" fmla="*/ 0 w 107"/>
                <a:gd name="T5" fmla="*/ 0 h 80"/>
                <a:gd name="T6" fmla="*/ 106 w 107"/>
                <a:gd name="T7" fmla="*/ 0 h 80"/>
                <a:gd name="T8" fmla="*/ 106 w 107"/>
                <a:gd name="T9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106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79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57" name="Freeform 54"/>
            <p:cNvSpPr>
              <a:spLocks noChangeArrowheads="1"/>
            </p:cNvSpPr>
            <p:nvPr/>
          </p:nvSpPr>
          <p:spPr bwMode="auto">
            <a:xfrm>
              <a:off x="12861752" y="5645525"/>
              <a:ext cx="97341" cy="71944"/>
            </a:xfrm>
            <a:custGeom>
              <a:avLst/>
              <a:gdLst>
                <a:gd name="T0" fmla="*/ 0 w 107"/>
                <a:gd name="T1" fmla="*/ 0 h 80"/>
                <a:gd name="T2" fmla="*/ 106 w 107"/>
                <a:gd name="T3" fmla="*/ 0 h 80"/>
                <a:gd name="T4" fmla="*/ 106 w 107"/>
                <a:gd name="T5" fmla="*/ 79 h 80"/>
                <a:gd name="T6" fmla="*/ 0 w 107"/>
                <a:gd name="T7" fmla="*/ 79 h 80"/>
                <a:gd name="T8" fmla="*/ 0 w 10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0" y="0"/>
                  </a:moveTo>
                  <a:lnTo>
                    <a:pt x="106" y="0"/>
                  </a:lnTo>
                  <a:lnTo>
                    <a:pt x="106" y="79"/>
                  </a:lnTo>
                  <a:lnTo>
                    <a:pt x="0" y="79"/>
                  </a:lnTo>
                  <a:lnTo>
                    <a:pt x="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58" name="Freeform 55"/>
            <p:cNvSpPr>
              <a:spLocks noChangeArrowheads="1"/>
            </p:cNvSpPr>
            <p:nvPr/>
          </p:nvSpPr>
          <p:spPr bwMode="auto">
            <a:xfrm>
              <a:off x="13018344" y="5645525"/>
              <a:ext cx="101574" cy="71944"/>
            </a:xfrm>
            <a:custGeom>
              <a:avLst/>
              <a:gdLst>
                <a:gd name="T0" fmla="*/ 110 w 111"/>
                <a:gd name="T1" fmla="*/ 0 h 80"/>
                <a:gd name="T2" fmla="*/ 110 w 111"/>
                <a:gd name="T3" fmla="*/ 79 h 80"/>
                <a:gd name="T4" fmla="*/ 0 w 111"/>
                <a:gd name="T5" fmla="*/ 79 h 80"/>
                <a:gd name="T6" fmla="*/ 0 w 111"/>
                <a:gd name="T7" fmla="*/ 0 h 80"/>
                <a:gd name="T8" fmla="*/ 110 w 111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80">
                  <a:moveTo>
                    <a:pt x="110" y="0"/>
                  </a:moveTo>
                  <a:lnTo>
                    <a:pt x="110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59" name="Freeform 56"/>
            <p:cNvSpPr>
              <a:spLocks noChangeArrowheads="1"/>
            </p:cNvSpPr>
            <p:nvPr/>
          </p:nvSpPr>
          <p:spPr bwMode="auto">
            <a:xfrm>
              <a:off x="12709391" y="5645525"/>
              <a:ext cx="97341" cy="71944"/>
            </a:xfrm>
            <a:custGeom>
              <a:avLst/>
              <a:gdLst>
                <a:gd name="T0" fmla="*/ 0 w 107"/>
                <a:gd name="T1" fmla="*/ 79 h 80"/>
                <a:gd name="T2" fmla="*/ 0 w 107"/>
                <a:gd name="T3" fmla="*/ 0 h 80"/>
                <a:gd name="T4" fmla="*/ 106 w 107"/>
                <a:gd name="T5" fmla="*/ 0 h 80"/>
                <a:gd name="T6" fmla="*/ 106 w 107"/>
                <a:gd name="T7" fmla="*/ 79 h 80"/>
                <a:gd name="T8" fmla="*/ 0 w 107"/>
                <a:gd name="T9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0" y="79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79"/>
                  </a:lnTo>
                  <a:lnTo>
                    <a:pt x="0" y="79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60" name="Freeform 57"/>
            <p:cNvSpPr>
              <a:spLocks noChangeArrowheads="1"/>
            </p:cNvSpPr>
            <p:nvPr/>
          </p:nvSpPr>
          <p:spPr bwMode="auto">
            <a:xfrm>
              <a:off x="12417368" y="7092878"/>
              <a:ext cx="76180" cy="110033"/>
            </a:xfrm>
            <a:custGeom>
              <a:avLst/>
              <a:gdLst>
                <a:gd name="T0" fmla="*/ 0 w 85"/>
                <a:gd name="T1" fmla="*/ 119 h 120"/>
                <a:gd name="T2" fmla="*/ 0 w 85"/>
                <a:gd name="T3" fmla="*/ 0 h 120"/>
                <a:gd name="T4" fmla="*/ 84 w 85"/>
                <a:gd name="T5" fmla="*/ 0 h 120"/>
                <a:gd name="T6" fmla="*/ 84 w 85"/>
                <a:gd name="T7" fmla="*/ 119 h 120"/>
                <a:gd name="T8" fmla="*/ 0 w 85"/>
                <a:gd name="T9" fmla="*/ 11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20">
                  <a:moveTo>
                    <a:pt x="0" y="119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119"/>
                  </a:lnTo>
                  <a:lnTo>
                    <a:pt x="0" y="119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61" name="Freeform 58"/>
            <p:cNvSpPr>
              <a:spLocks noChangeArrowheads="1"/>
            </p:cNvSpPr>
            <p:nvPr/>
          </p:nvSpPr>
          <p:spPr bwMode="auto">
            <a:xfrm>
              <a:off x="13018344" y="7092878"/>
              <a:ext cx="101574" cy="110033"/>
            </a:xfrm>
            <a:custGeom>
              <a:avLst/>
              <a:gdLst>
                <a:gd name="T0" fmla="*/ 110 w 111"/>
                <a:gd name="T1" fmla="*/ 0 h 120"/>
                <a:gd name="T2" fmla="*/ 110 w 111"/>
                <a:gd name="T3" fmla="*/ 119 h 120"/>
                <a:gd name="T4" fmla="*/ 0 w 111"/>
                <a:gd name="T5" fmla="*/ 119 h 120"/>
                <a:gd name="T6" fmla="*/ 0 w 111"/>
                <a:gd name="T7" fmla="*/ 0 h 120"/>
                <a:gd name="T8" fmla="*/ 110 w 111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20">
                  <a:moveTo>
                    <a:pt x="110" y="0"/>
                  </a:moveTo>
                  <a:lnTo>
                    <a:pt x="110" y="119"/>
                  </a:lnTo>
                  <a:lnTo>
                    <a:pt x="0" y="119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62" name="Freeform 59"/>
            <p:cNvSpPr>
              <a:spLocks noChangeArrowheads="1"/>
            </p:cNvSpPr>
            <p:nvPr/>
          </p:nvSpPr>
          <p:spPr bwMode="auto">
            <a:xfrm>
              <a:off x="12861752" y="7092878"/>
              <a:ext cx="97341" cy="110033"/>
            </a:xfrm>
            <a:custGeom>
              <a:avLst/>
              <a:gdLst>
                <a:gd name="T0" fmla="*/ 106 w 107"/>
                <a:gd name="T1" fmla="*/ 0 h 120"/>
                <a:gd name="T2" fmla="*/ 106 w 107"/>
                <a:gd name="T3" fmla="*/ 119 h 120"/>
                <a:gd name="T4" fmla="*/ 0 w 107"/>
                <a:gd name="T5" fmla="*/ 119 h 120"/>
                <a:gd name="T6" fmla="*/ 0 w 107"/>
                <a:gd name="T7" fmla="*/ 0 h 120"/>
                <a:gd name="T8" fmla="*/ 106 w 107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20">
                  <a:moveTo>
                    <a:pt x="106" y="0"/>
                  </a:moveTo>
                  <a:lnTo>
                    <a:pt x="106" y="119"/>
                  </a:lnTo>
                  <a:lnTo>
                    <a:pt x="0" y="119"/>
                  </a:lnTo>
                  <a:lnTo>
                    <a:pt x="0" y="0"/>
                  </a:lnTo>
                  <a:lnTo>
                    <a:pt x="106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63" name="Freeform 60"/>
            <p:cNvSpPr>
              <a:spLocks noChangeArrowheads="1"/>
            </p:cNvSpPr>
            <p:nvPr/>
          </p:nvSpPr>
          <p:spPr bwMode="auto">
            <a:xfrm>
              <a:off x="12709391" y="7092878"/>
              <a:ext cx="97341" cy="110033"/>
            </a:xfrm>
            <a:custGeom>
              <a:avLst/>
              <a:gdLst>
                <a:gd name="T0" fmla="*/ 106 w 107"/>
                <a:gd name="T1" fmla="*/ 0 h 120"/>
                <a:gd name="T2" fmla="*/ 106 w 107"/>
                <a:gd name="T3" fmla="*/ 119 h 120"/>
                <a:gd name="T4" fmla="*/ 0 w 107"/>
                <a:gd name="T5" fmla="*/ 119 h 120"/>
                <a:gd name="T6" fmla="*/ 0 w 107"/>
                <a:gd name="T7" fmla="*/ 0 h 120"/>
                <a:gd name="T8" fmla="*/ 106 w 107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20">
                  <a:moveTo>
                    <a:pt x="106" y="0"/>
                  </a:moveTo>
                  <a:lnTo>
                    <a:pt x="106" y="119"/>
                  </a:lnTo>
                  <a:lnTo>
                    <a:pt x="0" y="119"/>
                  </a:lnTo>
                  <a:lnTo>
                    <a:pt x="0" y="0"/>
                  </a:lnTo>
                  <a:lnTo>
                    <a:pt x="106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64" name="Freeform 61"/>
            <p:cNvSpPr>
              <a:spLocks noChangeArrowheads="1"/>
            </p:cNvSpPr>
            <p:nvPr/>
          </p:nvSpPr>
          <p:spPr bwMode="auto">
            <a:xfrm>
              <a:off x="12557031" y="7092878"/>
              <a:ext cx="97341" cy="110033"/>
            </a:xfrm>
            <a:custGeom>
              <a:avLst/>
              <a:gdLst>
                <a:gd name="T0" fmla="*/ 106 w 107"/>
                <a:gd name="T1" fmla="*/ 0 h 120"/>
                <a:gd name="T2" fmla="*/ 106 w 107"/>
                <a:gd name="T3" fmla="*/ 119 h 120"/>
                <a:gd name="T4" fmla="*/ 0 w 107"/>
                <a:gd name="T5" fmla="*/ 119 h 120"/>
                <a:gd name="T6" fmla="*/ 0 w 107"/>
                <a:gd name="T7" fmla="*/ 0 h 120"/>
                <a:gd name="T8" fmla="*/ 106 w 107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20">
                  <a:moveTo>
                    <a:pt x="106" y="0"/>
                  </a:moveTo>
                  <a:lnTo>
                    <a:pt x="106" y="119"/>
                  </a:lnTo>
                  <a:lnTo>
                    <a:pt x="0" y="119"/>
                  </a:lnTo>
                  <a:lnTo>
                    <a:pt x="0" y="0"/>
                  </a:lnTo>
                  <a:lnTo>
                    <a:pt x="106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65" name="Freeform 62"/>
            <p:cNvSpPr>
              <a:spLocks noChangeArrowheads="1"/>
            </p:cNvSpPr>
            <p:nvPr/>
          </p:nvSpPr>
          <p:spPr bwMode="auto">
            <a:xfrm>
              <a:off x="12417368" y="6123744"/>
              <a:ext cx="76180" cy="71944"/>
            </a:xfrm>
            <a:custGeom>
              <a:avLst/>
              <a:gdLst>
                <a:gd name="T0" fmla="*/ 0 w 85"/>
                <a:gd name="T1" fmla="*/ 79 h 80"/>
                <a:gd name="T2" fmla="*/ 0 w 85"/>
                <a:gd name="T3" fmla="*/ 0 h 80"/>
                <a:gd name="T4" fmla="*/ 84 w 85"/>
                <a:gd name="T5" fmla="*/ 0 h 80"/>
                <a:gd name="T6" fmla="*/ 84 w 85"/>
                <a:gd name="T7" fmla="*/ 79 h 80"/>
                <a:gd name="T8" fmla="*/ 0 w 85"/>
                <a:gd name="T9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0">
                  <a:moveTo>
                    <a:pt x="0" y="79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79"/>
                  </a:lnTo>
                  <a:lnTo>
                    <a:pt x="0" y="79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66" name="Freeform 63"/>
            <p:cNvSpPr>
              <a:spLocks noChangeArrowheads="1"/>
            </p:cNvSpPr>
            <p:nvPr/>
          </p:nvSpPr>
          <p:spPr bwMode="auto">
            <a:xfrm>
              <a:off x="12709391" y="6123744"/>
              <a:ext cx="97341" cy="71944"/>
            </a:xfrm>
            <a:custGeom>
              <a:avLst/>
              <a:gdLst>
                <a:gd name="T0" fmla="*/ 106 w 107"/>
                <a:gd name="T1" fmla="*/ 79 h 80"/>
                <a:gd name="T2" fmla="*/ 0 w 107"/>
                <a:gd name="T3" fmla="*/ 79 h 80"/>
                <a:gd name="T4" fmla="*/ 0 w 107"/>
                <a:gd name="T5" fmla="*/ 0 h 80"/>
                <a:gd name="T6" fmla="*/ 106 w 107"/>
                <a:gd name="T7" fmla="*/ 0 h 80"/>
                <a:gd name="T8" fmla="*/ 106 w 107"/>
                <a:gd name="T9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106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79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67" name="Freeform 64"/>
            <p:cNvSpPr>
              <a:spLocks noChangeArrowheads="1"/>
            </p:cNvSpPr>
            <p:nvPr/>
          </p:nvSpPr>
          <p:spPr bwMode="auto">
            <a:xfrm>
              <a:off x="12557031" y="6123744"/>
              <a:ext cx="97341" cy="71944"/>
            </a:xfrm>
            <a:custGeom>
              <a:avLst/>
              <a:gdLst>
                <a:gd name="T0" fmla="*/ 106 w 107"/>
                <a:gd name="T1" fmla="*/ 79 h 80"/>
                <a:gd name="T2" fmla="*/ 0 w 107"/>
                <a:gd name="T3" fmla="*/ 79 h 80"/>
                <a:gd name="T4" fmla="*/ 0 w 107"/>
                <a:gd name="T5" fmla="*/ 0 h 80"/>
                <a:gd name="T6" fmla="*/ 106 w 107"/>
                <a:gd name="T7" fmla="*/ 0 h 80"/>
                <a:gd name="T8" fmla="*/ 106 w 107"/>
                <a:gd name="T9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106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79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68" name="Freeform 65"/>
            <p:cNvSpPr>
              <a:spLocks noChangeArrowheads="1"/>
            </p:cNvSpPr>
            <p:nvPr/>
          </p:nvSpPr>
          <p:spPr bwMode="auto">
            <a:xfrm>
              <a:off x="13018344" y="6123744"/>
              <a:ext cx="101574" cy="71944"/>
            </a:xfrm>
            <a:custGeom>
              <a:avLst/>
              <a:gdLst>
                <a:gd name="T0" fmla="*/ 110 w 111"/>
                <a:gd name="T1" fmla="*/ 0 h 80"/>
                <a:gd name="T2" fmla="*/ 110 w 111"/>
                <a:gd name="T3" fmla="*/ 79 h 80"/>
                <a:gd name="T4" fmla="*/ 0 w 111"/>
                <a:gd name="T5" fmla="*/ 79 h 80"/>
                <a:gd name="T6" fmla="*/ 0 w 111"/>
                <a:gd name="T7" fmla="*/ 0 h 80"/>
                <a:gd name="T8" fmla="*/ 110 w 111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80">
                  <a:moveTo>
                    <a:pt x="110" y="0"/>
                  </a:moveTo>
                  <a:lnTo>
                    <a:pt x="110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69" name="Freeform 66"/>
            <p:cNvSpPr>
              <a:spLocks noChangeArrowheads="1"/>
            </p:cNvSpPr>
            <p:nvPr/>
          </p:nvSpPr>
          <p:spPr bwMode="auto">
            <a:xfrm>
              <a:off x="12861752" y="6123744"/>
              <a:ext cx="97341" cy="71944"/>
            </a:xfrm>
            <a:custGeom>
              <a:avLst/>
              <a:gdLst>
                <a:gd name="T0" fmla="*/ 0 w 107"/>
                <a:gd name="T1" fmla="*/ 0 h 80"/>
                <a:gd name="T2" fmla="*/ 106 w 107"/>
                <a:gd name="T3" fmla="*/ 0 h 80"/>
                <a:gd name="T4" fmla="*/ 106 w 107"/>
                <a:gd name="T5" fmla="*/ 79 h 80"/>
                <a:gd name="T6" fmla="*/ 0 w 107"/>
                <a:gd name="T7" fmla="*/ 79 h 80"/>
                <a:gd name="T8" fmla="*/ 0 w 10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0" y="0"/>
                  </a:moveTo>
                  <a:lnTo>
                    <a:pt x="106" y="0"/>
                  </a:lnTo>
                  <a:lnTo>
                    <a:pt x="106" y="79"/>
                  </a:lnTo>
                  <a:lnTo>
                    <a:pt x="0" y="79"/>
                  </a:lnTo>
                  <a:lnTo>
                    <a:pt x="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70" name="Freeform 67"/>
            <p:cNvSpPr>
              <a:spLocks noChangeArrowheads="1"/>
            </p:cNvSpPr>
            <p:nvPr/>
          </p:nvSpPr>
          <p:spPr bwMode="auto">
            <a:xfrm>
              <a:off x="12861752" y="5967159"/>
              <a:ext cx="97341" cy="67712"/>
            </a:xfrm>
            <a:custGeom>
              <a:avLst/>
              <a:gdLst>
                <a:gd name="T0" fmla="*/ 0 w 107"/>
                <a:gd name="T1" fmla="*/ 0 h 76"/>
                <a:gd name="T2" fmla="*/ 106 w 107"/>
                <a:gd name="T3" fmla="*/ 0 h 76"/>
                <a:gd name="T4" fmla="*/ 106 w 107"/>
                <a:gd name="T5" fmla="*/ 75 h 76"/>
                <a:gd name="T6" fmla="*/ 0 w 107"/>
                <a:gd name="T7" fmla="*/ 75 h 76"/>
                <a:gd name="T8" fmla="*/ 0 w 107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76">
                  <a:moveTo>
                    <a:pt x="0" y="0"/>
                  </a:moveTo>
                  <a:lnTo>
                    <a:pt x="106" y="0"/>
                  </a:lnTo>
                  <a:lnTo>
                    <a:pt x="106" y="75"/>
                  </a:lnTo>
                  <a:lnTo>
                    <a:pt x="0" y="75"/>
                  </a:lnTo>
                  <a:lnTo>
                    <a:pt x="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71" name="Freeform 68"/>
            <p:cNvSpPr>
              <a:spLocks noChangeArrowheads="1"/>
            </p:cNvSpPr>
            <p:nvPr/>
          </p:nvSpPr>
          <p:spPr bwMode="auto">
            <a:xfrm>
              <a:off x="12417368" y="5967159"/>
              <a:ext cx="76180" cy="67712"/>
            </a:xfrm>
            <a:custGeom>
              <a:avLst/>
              <a:gdLst>
                <a:gd name="T0" fmla="*/ 0 w 85"/>
                <a:gd name="T1" fmla="*/ 75 h 76"/>
                <a:gd name="T2" fmla="*/ 0 w 85"/>
                <a:gd name="T3" fmla="*/ 0 h 76"/>
                <a:gd name="T4" fmla="*/ 84 w 85"/>
                <a:gd name="T5" fmla="*/ 0 h 76"/>
                <a:gd name="T6" fmla="*/ 84 w 85"/>
                <a:gd name="T7" fmla="*/ 75 h 76"/>
                <a:gd name="T8" fmla="*/ 0 w 85"/>
                <a:gd name="T9" fmla="*/ 7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76">
                  <a:moveTo>
                    <a:pt x="0" y="75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75"/>
                  </a:lnTo>
                  <a:lnTo>
                    <a:pt x="0" y="75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72" name="Freeform 69"/>
            <p:cNvSpPr>
              <a:spLocks noChangeArrowheads="1"/>
            </p:cNvSpPr>
            <p:nvPr/>
          </p:nvSpPr>
          <p:spPr bwMode="auto">
            <a:xfrm>
              <a:off x="13018344" y="5967159"/>
              <a:ext cx="101574" cy="67712"/>
            </a:xfrm>
            <a:custGeom>
              <a:avLst/>
              <a:gdLst>
                <a:gd name="T0" fmla="*/ 110 w 111"/>
                <a:gd name="T1" fmla="*/ 0 h 76"/>
                <a:gd name="T2" fmla="*/ 110 w 111"/>
                <a:gd name="T3" fmla="*/ 75 h 76"/>
                <a:gd name="T4" fmla="*/ 0 w 111"/>
                <a:gd name="T5" fmla="*/ 75 h 76"/>
                <a:gd name="T6" fmla="*/ 0 w 111"/>
                <a:gd name="T7" fmla="*/ 0 h 76"/>
                <a:gd name="T8" fmla="*/ 110 w 111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76">
                  <a:moveTo>
                    <a:pt x="110" y="0"/>
                  </a:moveTo>
                  <a:lnTo>
                    <a:pt x="110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73" name="Freeform 70"/>
            <p:cNvSpPr>
              <a:spLocks noChangeArrowheads="1"/>
            </p:cNvSpPr>
            <p:nvPr/>
          </p:nvSpPr>
          <p:spPr bwMode="auto">
            <a:xfrm>
              <a:off x="12709391" y="5967159"/>
              <a:ext cx="97341" cy="67712"/>
            </a:xfrm>
            <a:custGeom>
              <a:avLst/>
              <a:gdLst>
                <a:gd name="T0" fmla="*/ 106 w 107"/>
                <a:gd name="T1" fmla="*/ 75 h 76"/>
                <a:gd name="T2" fmla="*/ 0 w 107"/>
                <a:gd name="T3" fmla="*/ 75 h 76"/>
                <a:gd name="T4" fmla="*/ 0 w 107"/>
                <a:gd name="T5" fmla="*/ 0 h 76"/>
                <a:gd name="T6" fmla="*/ 106 w 107"/>
                <a:gd name="T7" fmla="*/ 0 h 76"/>
                <a:gd name="T8" fmla="*/ 106 w 107"/>
                <a:gd name="T9" fmla="*/ 7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76">
                  <a:moveTo>
                    <a:pt x="106" y="75"/>
                  </a:moveTo>
                  <a:lnTo>
                    <a:pt x="0" y="75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75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74" name="Freeform 71"/>
            <p:cNvSpPr>
              <a:spLocks noChangeArrowheads="1"/>
            </p:cNvSpPr>
            <p:nvPr/>
          </p:nvSpPr>
          <p:spPr bwMode="auto">
            <a:xfrm>
              <a:off x="12557031" y="5967159"/>
              <a:ext cx="97341" cy="67712"/>
            </a:xfrm>
            <a:custGeom>
              <a:avLst/>
              <a:gdLst>
                <a:gd name="T0" fmla="*/ 106 w 107"/>
                <a:gd name="T1" fmla="*/ 75 h 76"/>
                <a:gd name="T2" fmla="*/ 0 w 107"/>
                <a:gd name="T3" fmla="*/ 75 h 76"/>
                <a:gd name="T4" fmla="*/ 0 w 107"/>
                <a:gd name="T5" fmla="*/ 0 h 76"/>
                <a:gd name="T6" fmla="*/ 106 w 107"/>
                <a:gd name="T7" fmla="*/ 0 h 76"/>
                <a:gd name="T8" fmla="*/ 106 w 107"/>
                <a:gd name="T9" fmla="*/ 7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76">
                  <a:moveTo>
                    <a:pt x="106" y="75"/>
                  </a:moveTo>
                  <a:lnTo>
                    <a:pt x="0" y="75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75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75" name="Freeform 72"/>
            <p:cNvSpPr>
              <a:spLocks noChangeArrowheads="1"/>
            </p:cNvSpPr>
            <p:nvPr/>
          </p:nvSpPr>
          <p:spPr bwMode="auto">
            <a:xfrm>
              <a:off x="12417368" y="5806342"/>
              <a:ext cx="76180" cy="71944"/>
            </a:xfrm>
            <a:custGeom>
              <a:avLst/>
              <a:gdLst>
                <a:gd name="T0" fmla="*/ 0 w 85"/>
                <a:gd name="T1" fmla="*/ 79 h 80"/>
                <a:gd name="T2" fmla="*/ 0 w 85"/>
                <a:gd name="T3" fmla="*/ 0 h 80"/>
                <a:gd name="T4" fmla="*/ 84 w 85"/>
                <a:gd name="T5" fmla="*/ 0 h 80"/>
                <a:gd name="T6" fmla="*/ 84 w 85"/>
                <a:gd name="T7" fmla="*/ 79 h 80"/>
                <a:gd name="T8" fmla="*/ 0 w 85"/>
                <a:gd name="T9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0">
                  <a:moveTo>
                    <a:pt x="0" y="79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79"/>
                  </a:lnTo>
                  <a:lnTo>
                    <a:pt x="0" y="79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76" name="Freeform 73"/>
            <p:cNvSpPr>
              <a:spLocks noChangeArrowheads="1"/>
            </p:cNvSpPr>
            <p:nvPr/>
          </p:nvSpPr>
          <p:spPr bwMode="auto">
            <a:xfrm>
              <a:off x="12861752" y="5806342"/>
              <a:ext cx="97341" cy="71944"/>
            </a:xfrm>
            <a:custGeom>
              <a:avLst/>
              <a:gdLst>
                <a:gd name="T0" fmla="*/ 0 w 107"/>
                <a:gd name="T1" fmla="*/ 0 h 80"/>
                <a:gd name="T2" fmla="*/ 106 w 107"/>
                <a:gd name="T3" fmla="*/ 0 h 80"/>
                <a:gd name="T4" fmla="*/ 106 w 107"/>
                <a:gd name="T5" fmla="*/ 79 h 80"/>
                <a:gd name="T6" fmla="*/ 0 w 107"/>
                <a:gd name="T7" fmla="*/ 79 h 80"/>
                <a:gd name="T8" fmla="*/ 0 w 10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0" y="0"/>
                  </a:moveTo>
                  <a:lnTo>
                    <a:pt x="106" y="0"/>
                  </a:lnTo>
                  <a:lnTo>
                    <a:pt x="106" y="79"/>
                  </a:lnTo>
                  <a:lnTo>
                    <a:pt x="0" y="79"/>
                  </a:lnTo>
                  <a:lnTo>
                    <a:pt x="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77" name="Freeform 74"/>
            <p:cNvSpPr>
              <a:spLocks noChangeArrowheads="1"/>
            </p:cNvSpPr>
            <p:nvPr/>
          </p:nvSpPr>
          <p:spPr bwMode="auto">
            <a:xfrm>
              <a:off x="13018344" y="5806342"/>
              <a:ext cx="101574" cy="71944"/>
            </a:xfrm>
            <a:custGeom>
              <a:avLst/>
              <a:gdLst>
                <a:gd name="T0" fmla="*/ 110 w 111"/>
                <a:gd name="T1" fmla="*/ 0 h 80"/>
                <a:gd name="T2" fmla="*/ 110 w 111"/>
                <a:gd name="T3" fmla="*/ 79 h 80"/>
                <a:gd name="T4" fmla="*/ 0 w 111"/>
                <a:gd name="T5" fmla="*/ 79 h 80"/>
                <a:gd name="T6" fmla="*/ 0 w 111"/>
                <a:gd name="T7" fmla="*/ 0 h 80"/>
                <a:gd name="T8" fmla="*/ 110 w 111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80">
                  <a:moveTo>
                    <a:pt x="110" y="0"/>
                  </a:moveTo>
                  <a:lnTo>
                    <a:pt x="110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78" name="Freeform 75"/>
            <p:cNvSpPr>
              <a:spLocks noChangeArrowheads="1"/>
            </p:cNvSpPr>
            <p:nvPr/>
          </p:nvSpPr>
          <p:spPr bwMode="auto">
            <a:xfrm>
              <a:off x="12709391" y="5806342"/>
              <a:ext cx="97341" cy="71944"/>
            </a:xfrm>
            <a:custGeom>
              <a:avLst/>
              <a:gdLst>
                <a:gd name="T0" fmla="*/ 106 w 107"/>
                <a:gd name="T1" fmla="*/ 79 h 80"/>
                <a:gd name="T2" fmla="*/ 0 w 107"/>
                <a:gd name="T3" fmla="*/ 79 h 80"/>
                <a:gd name="T4" fmla="*/ 0 w 107"/>
                <a:gd name="T5" fmla="*/ 0 h 80"/>
                <a:gd name="T6" fmla="*/ 106 w 107"/>
                <a:gd name="T7" fmla="*/ 0 h 80"/>
                <a:gd name="T8" fmla="*/ 106 w 107"/>
                <a:gd name="T9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106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79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79" name="Freeform 76"/>
            <p:cNvSpPr>
              <a:spLocks noChangeArrowheads="1"/>
            </p:cNvSpPr>
            <p:nvPr/>
          </p:nvSpPr>
          <p:spPr bwMode="auto">
            <a:xfrm>
              <a:off x="12557031" y="5806342"/>
              <a:ext cx="97341" cy="71944"/>
            </a:xfrm>
            <a:custGeom>
              <a:avLst/>
              <a:gdLst>
                <a:gd name="T0" fmla="*/ 106 w 107"/>
                <a:gd name="T1" fmla="*/ 79 h 80"/>
                <a:gd name="T2" fmla="*/ 0 w 107"/>
                <a:gd name="T3" fmla="*/ 79 h 80"/>
                <a:gd name="T4" fmla="*/ 0 w 107"/>
                <a:gd name="T5" fmla="*/ 0 h 80"/>
                <a:gd name="T6" fmla="*/ 106 w 107"/>
                <a:gd name="T7" fmla="*/ 0 h 80"/>
                <a:gd name="T8" fmla="*/ 106 w 107"/>
                <a:gd name="T9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106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79"/>
                  </a:lnTo>
                </a:path>
              </a:pathLst>
            </a:custGeom>
            <a:solidFill>
              <a:srgbClr val="B3B5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80" name="Freeform 77"/>
            <p:cNvSpPr>
              <a:spLocks noChangeArrowheads="1"/>
            </p:cNvSpPr>
            <p:nvPr/>
          </p:nvSpPr>
          <p:spPr bwMode="auto">
            <a:xfrm>
              <a:off x="10161589" y="4253188"/>
              <a:ext cx="376668" cy="5302729"/>
            </a:xfrm>
            <a:custGeom>
              <a:avLst/>
              <a:gdLst>
                <a:gd name="T0" fmla="*/ 0 w 395"/>
                <a:gd name="T1" fmla="*/ 5527 h 5528"/>
                <a:gd name="T2" fmla="*/ 394 w 395"/>
                <a:gd name="T3" fmla="*/ 5527 h 5528"/>
                <a:gd name="T4" fmla="*/ 394 w 395"/>
                <a:gd name="T5" fmla="*/ 0 h 5528"/>
                <a:gd name="T6" fmla="*/ 0 w 395"/>
                <a:gd name="T7" fmla="*/ 0 h 5528"/>
                <a:gd name="T8" fmla="*/ 0 w 395"/>
                <a:gd name="T9" fmla="*/ 5527 h 5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5528">
                  <a:moveTo>
                    <a:pt x="0" y="5527"/>
                  </a:moveTo>
                  <a:lnTo>
                    <a:pt x="394" y="5527"/>
                  </a:lnTo>
                  <a:lnTo>
                    <a:pt x="394" y="0"/>
                  </a:lnTo>
                  <a:lnTo>
                    <a:pt x="0" y="0"/>
                  </a:lnTo>
                  <a:lnTo>
                    <a:pt x="0" y="5527"/>
                  </a:lnTo>
                </a:path>
              </a:pathLst>
            </a:custGeom>
            <a:solidFill>
              <a:srgbClr val="DDB1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81" name="Freeform 78"/>
            <p:cNvSpPr>
              <a:spLocks noChangeArrowheads="1"/>
            </p:cNvSpPr>
            <p:nvPr/>
          </p:nvSpPr>
          <p:spPr bwMode="auto">
            <a:xfrm>
              <a:off x="10563651" y="4536734"/>
              <a:ext cx="1392404" cy="3643775"/>
            </a:xfrm>
            <a:custGeom>
              <a:avLst/>
              <a:gdLst>
                <a:gd name="T0" fmla="*/ 1244 w 1457"/>
                <a:gd name="T1" fmla="*/ 0 h 3802"/>
                <a:gd name="T2" fmla="*/ 1244 w 1457"/>
                <a:gd name="T3" fmla="*/ 0 h 3802"/>
                <a:gd name="T4" fmla="*/ 1239 w 1457"/>
                <a:gd name="T5" fmla="*/ 0 h 3802"/>
                <a:gd name="T6" fmla="*/ 509 w 1457"/>
                <a:gd name="T7" fmla="*/ 13 h 3802"/>
                <a:gd name="T8" fmla="*/ 0 w 1457"/>
                <a:gd name="T9" fmla="*/ 637 h 3802"/>
                <a:gd name="T10" fmla="*/ 13 w 1457"/>
                <a:gd name="T11" fmla="*/ 3562 h 3802"/>
                <a:gd name="T12" fmla="*/ 208 w 1457"/>
                <a:gd name="T13" fmla="*/ 3801 h 3802"/>
                <a:gd name="T14" fmla="*/ 213 w 1457"/>
                <a:gd name="T15" fmla="*/ 3801 h 3802"/>
                <a:gd name="T16" fmla="*/ 943 w 1457"/>
                <a:gd name="T17" fmla="*/ 3788 h 3802"/>
                <a:gd name="T18" fmla="*/ 1452 w 1457"/>
                <a:gd name="T19" fmla="*/ 3168 h 3802"/>
                <a:gd name="T20" fmla="*/ 1443 w 1457"/>
                <a:gd name="T21" fmla="*/ 239 h 3802"/>
                <a:gd name="T22" fmla="*/ 1244 w 1457"/>
                <a:gd name="T23" fmla="*/ 0 h 3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57" h="3802">
                  <a:moveTo>
                    <a:pt x="1244" y="0"/>
                  </a:moveTo>
                  <a:lnTo>
                    <a:pt x="1244" y="0"/>
                  </a:lnTo>
                  <a:cubicBezTo>
                    <a:pt x="1244" y="0"/>
                    <a:pt x="1244" y="0"/>
                    <a:pt x="1239" y="0"/>
                  </a:cubicBezTo>
                  <a:cubicBezTo>
                    <a:pt x="509" y="13"/>
                    <a:pt x="509" y="13"/>
                    <a:pt x="509" y="13"/>
                  </a:cubicBezTo>
                  <a:cubicBezTo>
                    <a:pt x="275" y="18"/>
                    <a:pt x="0" y="354"/>
                    <a:pt x="0" y="637"/>
                  </a:cubicBezTo>
                  <a:cubicBezTo>
                    <a:pt x="13" y="3562"/>
                    <a:pt x="13" y="3562"/>
                    <a:pt x="13" y="3562"/>
                  </a:cubicBezTo>
                  <a:cubicBezTo>
                    <a:pt x="13" y="3708"/>
                    <a:pt x="89" y="3801"/>
                    <a:pt x="208" y="3801"/>
                  </a:cubicBezTo>
                  <a:cubicBezTo>
                    <a:pt x="213" y="3801"/>
                    <a:pt x="213" y="3801"/>
                    <a:pt x="213" y="3801"/>
                  </a:cubicBezTo>
                  <a:cubicBezTo>
                    <a:pt x="943" y="3788"/>
                    <a:pt x="943" y="3788"/>
                    <a:pt x="943" y="3788"/>
                  </a:cubicBezTo>
                  <a:cubicBezTo>
                    <a:pt x="1182" y="3783"/>
                    <a:pt x="1456" y="3451"/>
                    <a:pt x="1452" y="3168"/>
                  </a:cubicBezTo>
                  <a:cubicBezTo>
                    <a:pt x="1443" y="239"/>
                    <a:pt x="1443" y="239"/>
                    <a:pt x="1443" y="239"/>
                  </a:cubicBezTo>
                  <a:cubicBezTo>
                    <a:pt x="1443" y="93"/>
                    <a:pt x="1367" y="0"/>
                    <a:pt x="1244" y="0"/>
                  </a:cubicBezTo>
                </a:path>
              </a:pathLst>
            </a:custGeom>
            <a:solidFill>
              <a:srgbClr val="8A6E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82" name="Freeform 79"/>
            <p:cNvSpPr>
              <a:spLocks noChangeArrowheads="1"/>
            </p:cNvSpPr>
            <p:nvPr/>
          </p:nvSpPr>
          <p:spPr bwMode="auto">
            <a:xfrm>
              <a:off x="12209988" y="1984822"/>
              <a:ext cx="931091" cy="1180735"/>
            </a:xfrm>
            <a:custGeom>
              <a:avLst/>
              <a:gdLst>
                <a:gd name="T0" fmla="*/ 664 w 974"/>
                <a:gd name="T1" fmla="*/ 420 h 1235"/>
                <a:gd name="T2" fmla="*/ 434 w 974"/>
                <a:gd name="T3" fmla="*/ 185 h 1235"/>
                <a:gd name="T4" fmla="*/ 394 w 974"/>
                <a:gd name="T5" fmla="*/ 110 h 1235"/>
                <a:gd name="T6" fmla="*/ 354 w 974"/>
                <a:gd name="T7" fmla="*/ 35 h 1235"/>
                <a:gd name="T8" fmla="*/ 40 w 974"/>
                <a:gd name="T9" fmla="*/ 137 h 1235"/>
                <a:gd name="T10" fmla="*/ 53 w 974"/>
                <a:gd name="T11" fmla="*/ 238 h 1235"/>
                <a:gd name="T12" fmla="*/ 93 w 974"/>
                <a:gd name="T13" fmla="*/ 314 h 1235"/>
                <a:gd name="T14" fmla="*/ 124 w 974"/>
                <a:gd name="T15" fmla="*/ 389 h 1235"/>
                <a:gd name="T16" fmla="*/ 146 w 974"/>
                <a:gd name="T17" fmla="*/ 686 h 1235"/>
                <a:gd name="T18" fmla="*/ 704 w 974"/>
                <a:gd name="T19" fmla="*/ 1137 h 1235"/>
                <a:gd name="T20" fmla="*/ 664 w 974"/>
                <a:gd name="T21" fmla="*/ 420 h 1235"/>
                <a:gd name="T22" fmla="*/ 385 w 974"/>
                <a:gd name="T23" fmla="*/ 487 h 1235"/>
                <a:gd name="T24" fmla="*/ 376 w 974"/>
                <a:gd name="T25" fmla="*/ 504 h 1235"/>
                <a:gd name="T26" fmla="*/ 274 w 974"/>
                <a:gd name="T27" fmla="*/ 327 h 1235"/>
                <a:gd name="T28" fmla="*/ 385 w 974"/>
                <a:gd name="T29" fmla="*/ 487 h 1235"/>
                <a:gd name="T30" fmla="*/ 642 w 974"/>
                <a:gd name="T31" fmla="*/ 478 h 1235"/>
                <a:gd name="T32" fmla="*/ 677 w 974"/>
                <a:gd name="T33" fmla="*/ 1084 h 1235"/>
                <a:gd name="T34" fmla="*/ 203 w 974"/>
                <a:gd name="T35" fmla="*/ 703 h 1235"/>
                <a:gd name="T36" fmla="*/ 203 w 974"/>
                <a:gd name="T37" fmla="*/ 699 h 1235"/>
                <a:gd name="T38" fmla="*/ 221 w 974"/>
                <a:gd name="T39" fmla="*/ 354 h 1235"/>
                <a:gd name="T40" fmla="*/ 310 w 974"/>
                <a:gd name="T41" fmla="*/ 531 h 1235"/>
                <a:gd name="T42" fmla="*/ 380 w 974"/>
                <a:gd name="T43" fmla="*/ 845 h 1235"/>
                <a:gd name="T44" fmla="*/ 354 w 974"/>
                <a:gd name="T45" fmla="*/ 610 h 1235"/>
                <a:gd name="T46" fmla="*/ 425 w 974"/>
                <a:gd name="T47" fmla="*/ 721 h 1235"/>
                <a:gd name="T48" fmla="*/ 359 w 974"/>
                <a:gd name="T49" fmla="*/ 561 h 1235"/>
                <a:gd name="T50" fmla="*/ 438 w 974"/>
                <a:gd name="T51" fmla="*/ 522 h 1235"/>
                <a:gd name="T52" fmla="*/ 527 w 974"/>
                <a:gd name="T53" fmla="*/ 668 h 1235"/>
                <a:gd name="T54" fmla="*/ 478 w 974"/>
                <a:gd name="T55" fmla="*/ 544 h 1235"/>
                <a:gd name="T56" fmla="*/ 659 w 974"/>
                <a:gd name="T57" fmla="*/ 703 h 1235"/>
                <a:gd name="T58" fmla="*/ 438 w 974"/>
                <a:gd name="T59" fmla="*/ 464 h 1235"/>
                <a:gd name="T60" fmla="*/ 350 w 974"/>
                <a:gd name="T61" fmla="*/ 287 h 1235"/>
                <a:gd name="T62" fmla="*/ 637 w 974"/>
                <a:gd name="T63" fmla="*/ 473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4" h="1235">
                  <a:moveTo>
                    <a:pt x="664" y="420"/>
                  </a:moveTo>
                  <a:lnTo>
                    <a:pt x="664" y="420"/>
                  </a:lnTo>
                  <a:cubicBezTo>
                    <a:pt x="664" y="420"/>
                    <a:pt x="500" y="345"/>
                    <a:pt x="434" y="230"/>
                  </a:cubicBezTo>
                  <a:cubicBezTo>
                    <a:pt x="438" y="216"/>
                    <a:pt x="438" y="199"/>
                    <a:pt x="434" y="185"/>
                  </a:cubicBezTo>
                  <a:cubicBezTo>
                    <a:pt x="425" y="172"/>
                    <a:pt x="407" y="163"/>
                    <a:pt x="389" y="159"/>
                  </a:cubicBezTo>
                  <a:cubicBezTo>
                    <a:pt x="398" y="146"/>
                    <a:pt x="402" y="128"/>
                    <a:pt x="394" y="110"/>
                  </a:cubicBezTo>
                  <a:cubicBezTo>
                    <a:pt x="385" y="97"/>
                    <a:pt x="367" y="84"/>
                    <a:pt x="350" y="84"/>
                  </a:cubicBezTo>
                  <a:cubicBezTo>
                    <a:pt x="359" y="70"/>
                    <a:pt x="363" y="48"/>
                    <a:pt x="354" y="35"/>
                  </a:cubicBezTo>
                  <a:cubicBezTo>
                    <a:pt x="341" y="8"/>
                    <a:pt x="306" y="0"/>
                    <a:pt x="274" y="13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9" y="150"/>
                    <a:pt x="0" y="185"/>
                    <a:pt x="13" y="212"/>
                  </a:cubicBezTo>
                  <a:cubicBezTo>
                    <a:pt x="18" y="225"/>
                    <a:pt x="35" y="234"/>
                    <a:pt x="53" y="238"/>
                  </a:cubicBezTo>
                  <a:cubicBezTo>
                    <a:pt x="44" y="252"/>
                    <a:pt x="44" y="270"/>
                    <a:pt x="49" y="287"/>
                  </a:cubicBezTo>
                  <a:cubicBezTo>
                    <a:pt x="57" y="305"/>
                    <a:pt x="75" y="314"/>
                    <a:pt x="93" y="314"/>
                  </a:cubicBezTo>
                  <a:cubicBezTo>
                    <a:pt x="84" y="331"/>
                    <a:pt x="80" y="349"/>
                    <a:pt x="89" y="362"/>
                  </a:cubicBezTo>
                  <a:cubicBezTo>
                    <a:pt x="97" y="376"/>
                    <a:pt x="111" y="384"/>
                    <a:pt x="124" y="389"/>
                  </a:cubicBezTo>
                  <a:cubicBezTo>
                    <a:pt x="181" y="513"/>
                    <a:pt x="146" y="686"/>
                    <a:pt x="146" y="686"/>
                  </a:cubicBezTo>
                  <a:lnTo>
                    <a:pt x="146" y="686"/>
                  </a:lnTo>
                  <a:cubicBezTo>
                    <a:pt x="124" y="778"/>
                    <a:pt x="133" y="876"/>
                    <a:pt x="177" y="968"/>
                  </a:cubicBezTo>
                  <a:cubicBezTo>
                    <a:pt x="274" y="1159"/>
                    <a:pt x="514" y="1234"/>
                    <a:pt x="704" y="1137"/>
                  </a:cubicBezTo>
                  <a:cubicBezTo>
                    <a:pt x="898" y="1035"/>
                    <a:pt x="973" y="800"/>
                    <a:pt x="872" y="606"/>
                  </a:cubicBezTo>
                  <a:cubicBezTo>
                    <a:pt x="827" y="518"/>
                    <a:pt x="752" y="455"/>
                    <a:pt x="664" y="420"/>
                  </a:cubicBezTo>
                  <a:close/>
                  <a:moveTo>
                    <a:pt x="385" y="487"/>
                  </a:moveTo>
                  <a:lnTo>
                    <a:pt x="385" y="487"/>
                  </a:lnTo>
                  <a:cubicBezTo>
                    <a:pt x="385" y="491"/>
                    <a:pt x="385" y="491"/>
                    <a:pt x="385" y="495"/>
                  </a:cubicBezTo>
                  <a:cubicBezTo>
                    <a:pt x="385" y="495"/>
                    <a:pt x="380" y="500"/>
                    <a:pt x="376" y="504"/>
                  </a:cubicBezTo>
                  <a:cubicBezTo>
                    <a:pt x="372" y="504"/>
                    <a:pt x="363" y="504"/>
                    <a:pt x="359" y="495"/>
                  </a:cubicBezTo>
                  <a:cubicBezTo>
                    <a:pt x="274" y="327"/>
                    <a:pt x="274" y="327"/>
                    <a:pt x="274" y="327"/>
                  </a:cubicBezTo>
                  <a:cubicBezTo>
                    <a:pt x="297" y="318"/>
                    <a:pt x="297" y="318"/>
                    <a:pt x="297" y="318"/>
                  </a:cubicBezTo>
                  <a:lnTo>
                    <a:pt x="385" y="487"/>
                  </a:lnTo>
                  <a:close/>
                  <a:moveTo>
                    <a:pt x="642" y="478"/>
                  </a:moveTo>
                  <a:lnTo>
                    <a:pt x="642" y="478"/>
                  </a:lnTo>
                  <a:cubicBezTo>
                    <a:pt x="721" y="504"/>
                    <a:pt x="783" y="561"/>
                    <a:pt x="818" y="637"/>
                  </a:cubicBezTo>
                  <a:cubicBezTo>
                    <a:pt x="903" y="796"/>
                    <a:pt x="841" y="999"/>
                    <a:pt x="677" y="1084"/>
                  </a:cubicBezTo>
                  <a:cubicBezTo>
                    <a:pt x="514" y="1168"/>
                    <a:pt x="314" y="1102"/>
                    <a:pt x="230" y="938"/>
                  </a:cubicBezTo>
                  <a:cubicBezTo>
                    <a:pt x="190" y="867"/>
                    <a:pt x="181" y="783"/>
                    <a:pt x="203" y="703"/>
                  </a:cubicBezTo>
                  <a:cubicBezTo>
                    <a:pt x="203" y="699"/>
                    <a:pt x="203" y="699"/>
                    <a:pt x="203" y="699"/>
                  </a:cubicBezTo>
                  <a:lnTo>
                    <a:pt x="203" y="699"/>
                  </a:lnTo>
                  <a:cubicBezTo>
                    <a:pt x="208" y="690"/>
                    <a:pt x="239" y="513"/>
                    <a:pt x="181" y="376"/>
                  </a:cubicBezTo>
                  <a:cubicBezTo>
                    <a:pt x="221" y="354"/>
                    <a:pt x="221" y="354"/>
                    <a:pt x="221" y="354"/>
                  </a:cubicBezTo>
                  <a:cubicBezTo>
                    <a:pt x="310" y="526"/>
                    <a:pt x="310" y="526"/>
                    <a:pt x="310" y="526"/>
                  </a:cubicBezTo>
                  <a:cubicBezTo>
                    <a:pt x="310" y="526"/>
                    <a:pt x="310" y="526"/>
                    <a:pt x="310" y="531"/>
                  </a:cubicBezTo>
                  <a:cubicBezTo>
                    <a:pt x="363" y="836"/>
                    <a:pt x="363" y="836"/>
                    <a:pt x="363" y="836"/>
                  </a:cubicBezTo>
                  <a:cubicBezTo>
                    <a:pt x="363" y="845"/>
                    <a:pt x="372" y="849"/>
                    <a:pt x="380" y="845"/>
                  </a:cubicBezTo>
                  <a:cubicBezTo>
                    <a:pt x="389" y="845"/>
                    <a:pt x="394" y="836"/>
                    <a:pt x="389" y="827"/>
                  </a:cubicBezTo>
                  <a:cubicBezTo>
                    <a:pt x="354" y="610"/>
                    <a:pt x="354" y="610"/>
                    <a:pt x="354" y="610"/>
                  </a:cubicBezTo>
                  <a:cubicBezTo>
                    <a:pt x="411" y="717"/>
                    <a:pt x="411" y="717"/>
                    <a:pt x="411" y="717"/>
                  </a:cubicBezTo>
                  <a:cubicBezTo>
                    <a:pt x="411" y="721"/>
                    <a:pt x="420" y="725"/>
                    <a:pt x="425" y="721"/>
                  </a:cubicBezTo>
                  <a:cubicBezTo>
                    <a:pt x="434" y="717"/>
                    <a:pt x="434" y="712"/>
                    <a:pt x="434" y="703"/>
                  </a:cubicBezTo>
                  <a:cubicBezTo>
                    <a:pt x="359" y="561"/>
                    <a:pt x="359" y="561"/>
                    <a:pt x="359" y="561"/>
                  </a:cubicBezTo>
                  <a:cubicBezTo>
                    <a:pt x="372" y="566"/>
                    <a:pt x="389" y="561"/>
                    <a:pt x="407" y="557"/>
                  </a:cubicBezTo>
                  <a:cubicBezTo>
                    <a:pt x="420" y="548"/>
                    <a:pt x="434" y="535"/>
                    <a:pt x="438" y="522"/>
                  </a:cubicBezTo>
                  <a:cubicBezTo>
                    <a:pt x="514" y="663"/>
                    <a:pt x="514" y="663"/>
                    <a:pt x="514" y="663"/>
                  </a:cubicBezTo>
                  <a:cubicBezTo>
                    <a:pt x="514" y="668"/>
                    <a:pt x="522" y="672"/>
                    <a:pt x="527" y="668"/>
                  </a:cubicBezTo>
                  <a:cubicBezTo>
                    <a:pt x="536" y="663"/>
                    <a:pt x="536" y="659"/>
                    <a:pt x="536" y="650"/>
                  </a:cubicBezTo>
                  <a:cubicBezTo>
                    <a:pt x="478" y="544"/>
                    <a:pt x="478" y="544"/>
                    <a:pt x="478" y="544"/>
                  </a:cubicBezTo>
                  <a:cubicBezTo>
                    <a:pt x="637" y="703"/>
                    <a:pt x="637" y="703"/>
                    <a:pt x="637" y="703"/>
                  </a:cubicBezTo>
                  <a:cubicBezTo>
                    <a:pt x="642" y="708"/>
                    <a:pt x="650" y="708"/>
                    <a:pt x="659" y="703"/>
                  </a:cubicBezTo>
                  <a:cubicBezTo>
                    <a:pt x="664" y="699"/>
                    <a:pt x="664" y="690"/>
                    <a:pt x="659" y="681"/>
                  </a:cubicBezTo>
                  <a:cubicBezTo>
                    <a:pt x="438" y="464"/>
                    <a:pt x="438" y="464"/>
                    <a:pt x="438" y="464"/>
                  </a:cubicBezTo>
                  <a:cubicBezTo>
                    <a:pt x="438" y="460"/>
                    <a:pt x="438" y="460"/>
                    <a:pt x="438" y="455"/>
                  </a:cubicBezTo>
                  <a:cubicBezTo>
                    <a:pt x="350" y="287"/>
                    <a:pt x="350" y="287"/>
                    <a:pt x="350" y="287"/>
                  </a:cubicBezTo>
                  <a:cubicBezTo>
                    <a:pt x="389" y="270"/>
                    <a:pt x="389" y="270"/>
                    <a:pt x="389" y="270"/>
                  </a:cubicBezTo>
                  <a:cubicBezTo>
                    <a:pt x="469" y="393"/>
                    <a:pt x="628" y="473"/>
                    <a:pt x="637" y="473"/>
                  </a:cubicBezTo>
                  <a:cubicBezTo>
                    <a:pt x="642" y="478"/>
                    <a:pt x="642" y="478"/>
                    <a:pt x="642" y="478"/>
                  </a:cubicBezTo>
                  <a:close/>
                </a:path>
              </a:pathLst>
            </a:custGeom>
            <a:solidFill>
              <a:srgbClr val="3A475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83" name="Freeform 80"/>
            <p:cNvSpPr>
              <a:spLocks noChangeArrowheads="1"/>
            </p:cNvSpPr>
            <p:nvPr/>
          </p:nvSpPr>
          <p:spPr bwMode="auto">
            <a:xfrm>
              <a:off x="12235382" y="1934038"/>
              <a:ext cx="211612" cy="156585"/>
            </a:xfrm>
            <a:custGeom>
              <a:avLst/>
              <a:gdLst>
                <a:gd name="T0" fmla="*/ 67 w 227"/>
                <a:gd name="T1" fmla="*/ 35 h 169"/>
                <a:gd name="T2" fmla="*/ 67 w 227"/>
                <a:gd name="T3" fmla="*/ 35 h 169"/>
                <a:gd name="T4" fmla="*/ 94 w 227"/>
                <a:gd name="T5" fmla="*/ 22 h 169"/>
                <a:gd name="T6" fmla="*/ 226 w 227"/>
                <a:gd name="T7" fmla="*/ 66 h 169"/>
                <a:gd name="T8" fmla="*/ 27 w 227"/>
                <a:gd name="T9" fmla="*/ 168 h 169"/>
                <a:gd name="T10" fmla="*/ 67 w 227"/>
                <a:gd name="T11" fmla="*/ 3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169">
                  <a:moveTo>
                    <a:pt x="67" y="35"/>
                  </a:moveTo>
                  <a:lnTo>
                    <a:pt x="67" y="35"/>
                  </a:lnTo>
                  <a:cubicBezTo>
                    <a:pt x="94" y="22"/>
                    <a:pt x="94" y="22"/>
                    <a:pt x="94" y="22"/>
                  </a:cubicBezTo>
                  <a:cubicBezTo>
                    <a:pt x="142" y="0"/>
                    <a:pt x="200" y="17"/>
                    <a:pt x="226" y="66"/>
                  </a:cubicBezTo>
                  <a:cubicBezTo>
                    <a:pt x="27" y="168"/>
                    <a:pt x="27" y="168"/>
                    <a:pt x="27" y="168"/>
                  </a:cubicBezTo>
                  <a:cubicBezTo>
                    <a:pt x="0" y="119"/>
                    <a:pt x="18" y="61"/>
                    <a:pt x="67" y="35"/>
                  </a:cubicBezTo>
                </a:path>
              </a:pathLst>
            </a:custGeom>
            <a:solidFill>
              <a:srgbClr val="3A475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84" name="Freeform 81"/>
            <p:cNvSpPr>
              <a:spLocks noChangeArrowheads="1"/>
            </p:cNvSpPr>
            <p:nvPr/>
          </p:nvSpPr>
          <p:spPr bwMode="auto">
            <a:xfrm>
              <a:off x="12624747" y="2606930"/>
              <a:ext cx="80412" cy="63480"/>
            </a:xfrm>
            <a:custGeom>
              <a:avLst/>
              <a:gdLst>
                <a:gd name="T0" fmla="*/ 71 w 86"/>
                <a:gd name="T1" fmla="*/ 45 h 72"/>
                <a:gd name="T2" fmla="*/ 71 w 86"/>
                <a:gd name="T3" fmla="*/ 45 h 72"/>
                <a:gd name="T4" fmla="*/ 36 w 86"/>
                <a:gd name="T5" fmla="*/ 62 h 72"/>
                <a:gd name="T6" fmla="*/ 5 w 86"/>
                <a:gd name="T7" fmla="*/ 53 h 72"/>
                <a:gd name="T8" fmla="*/ 13 w 86"/>
                <a:gd name="T9" fmla="*/ 22 h 72"/>
                <a:gd name="T10" fmla="*/ 49 w 86"/>
                <a:gd name="T11" fmla="*/ 5 h 72"/>
                <a:gd name="T12" fmla="*/ 80 w 86"/>
                <a:gd name="T13" fmla="*/ 13 h 72"/>
                <a:gd name="T14" fmla="*/ 71 w 86"/>
                <a:gd name="T15" fmla="*/ 4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72">
                  <a:moveTo>
                    <a:pt x="71" y="45"/>
                  </a:moveTo>
                  <a:lnTo>
                    <a:pt x="71" y="45"/>
                  </a:lnTo>
                  <a:cubicBezTo>
                    <a:pt x="36" y="62"/>
                    <a:pt x="36" y="62"/>
                    <a:pt x="36" y="62"/>
                  </a:cubicBezTo>
                  <a:cubicBezTo>
                    <a:pt x="27" y="71"/>
                    <a:pt x="13" y="67"/>
                    <a:pt x="5" y="53"/>
                  </a:cubicBezTo>
                  <a:cubicBezTo>
                    <a:pt x="0" y="45"/>
                    <a:pt x="5" y="27"/>
                    <a:pt x="13" y="22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62" y="0"/>
                    <a:pt x="76" y="5"/>
                    <a:pt x="80" y="13"/>
                  </a:cubicBezTo>
                  <a:cubicBezTo>
                    <a:pt x="85" y="27"/>
                    <a:pt x="80" y="40"/>
                    <a:pt x="71" y="45"/>
                  </a:cubicBezTo>
                </a:path>
              </a:pathLst>
            </a:custGeom>
            <a:solidFill>
              <a:srgbClr val="3A475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85" name="Freeform 82"/>
            <p:cNvSpPr>
              <a:spLocks noChangeArrowheads="1"/>
            </p:cNvSpPr>
            <p:nvPr/>
          </p:nvSpPr>
          <p:spPr bwMode="auto">
            <a:xfrm>
              <a:off x="12590889" y="2653482"/>
              <a:ext cx="215844" cy="122729"/>
            </a:xfrm>
            <a:custGeom>
              <a:avLst/>
              <a:gdLst>
                <a:gd name="T0" fmla="*/ 226 w 231"/>
                <a:gd name="T1" fmla="*/ 22 h 133"/>
                <a:gd name="T2" fmla="*/ 226 w 231"/>
                <a:gd name="T3" fmla="*/ 22 h 133"/>
                <a:gd name="T4" fmla="*/ 18 w 231"/>
                <a:gd name="T5" fmla="*/ 128 h 133"/>
                <a:gd name="T6" fmla="*/ 0 w 231"/>
                <a:gd name="T7" fmla="*/ 124 h 133"/>
                <a:gd name="T8" fmla="*/ 4 w 231"/>
                <a:gd name="T9" fmla="*/ 110 h 133"/>
                <a:gd name="T10" fmla="*/ 217 w 231"/>
                <a:gd name="T11" fmla="*/ 4 h 133"/>
                <a:gd name="T12" fmla="*/ 230 w 231"/>
                <a:gd name="T13" fmla="*/ 9 h 133"/>
                <a:gd name="T14" fmla="*/ 226 w 231"/>
                <a:gd name="T15" fmla="*/ 2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1" h="133">
                  <a:moveTo>
                    <a:pt x="226" y="22"/>
                  </a:moveTo>
                  <a:lnTo>
                    <a:pt x="226" y="22"/>
                  </a:lnTo>
                  <a:cubicBezTo>
                    <a:pt x="18" y="128"/>
                    <a:pt x="18" y="128"/>
                    <a:pt x="18" y="128"/>
                  </a:cubicBezTo>
                  <a:cubicBezTo>
                    <a:pt x="9" y="132"/>
                    <a:pt x="4" y="128"/>
                    <a:pt x="0" y="124"/>
                  </a:cubicBezTo>
                  <a:cubicBezTo>
                    <a:pt x="0" y="119"/>
                    <a:pt x="0" y="115"/>
                    <a:pt x="4" y="110"/>
                  </a:cubicBezTo>
                  <a:cubicBezTo>
                    <a:pt x="217" y="4"/>
                    <a:pt x="217" y="4"/>
                    <a:pt x="217" y="4"/>
                  </a:cubicBezTo>
                  <a:cubicBezTo>
                    <a:pt x="221" y="0"/>
                    <a:pt x="226" y="4"/>
                    <a:pt x="230" y="9"/>
                  </a:cubicBezTo>
                  <a:cubicBezTo>
                    <a:pt x="230" y="13"/>
                    <a:pt x="230" y="18"/>
                    <a:pt x="226" y="22"/>
                  </a:cubicBezTo>
                </a:path>
              </a:pathLst>
            </a:custGeom>
            <a:solidFill>
              <a:srgbClr val="3A475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86" name="Freeform 83"/>
            <p:cNvSpPr>
              <a:spLocks noChangeArrowheads="1"/>
            </p:cNvSpPr>
            <p:nvPr/>
          </p:nvSpPr>
          <p:spPr bwMode="auto">
            <a:xfrm>
              <a:off x="10500167" y="1451587"/>
              <a:ext cx="2848291" cy="3474494"/>
            </a:xfrm>
            <a:custGeom>
              <a:avLst/>
              <a:gdLst>
                <a:gd name="T0" fmla="*/ 721 w 2974"/>
                <a:gd name="T1" fmla="*/ 3032 h 3625"/>
                <a:gd name="T2" fmla="*/ 721 w 2974"/>
                <a:gd name="T3" fmla="*/ 3032 h 3625"/>
                <a:gd name="T4" fmla="*/ 721 w 2974"/>
                <a:gd name="T5" fmla="*/ 3315 h 3625"/>
                <a:gd name="T6" fmla="*/ 442 w 2974"/>
                <a:gd name="T7" fmla="*/ 3624 h 3625"/>
                <a:gd name="T8" fmla="*/ 1836 w 2974"/>
                <a:gd name="T9" fmla="*/ 3624 h 3625"/>
                <a:gd name="T10" fmla="*/ 1142 w 2974"/>
                <a:gd name="T11" fmla="*/ 3235 h 3625"/>
                <a:gd name="T12" fmla="*/ 1057 w 2974"/>
                <a:gd name="T13" fmla="*/ 3235 h 3625"/>
                <a:gd name="T14" fmla="*/ 1057 w 2974"/>
                <a:gd name="T15" fmla="*/ 3027 h 3625"/>
                <a:gd name="T16" fmla="*/ 1009 w 2974"/>
                <a:gd name="T17" fmla="*/ 3027 h 3625"/>
                <a:gd name="T18" fmla="*/ 429 w 2974"/>
                <a:gd name="T19" fmla="*/ 2209 h 3625"/>
                <a:gd name="T20" fmla="*/ 504 w 2974"/>
                <a:gd name="T21" fmla="*/ 2027 h 3625"/>
                <a:gd name="T22" fmla="*/ 482 w 2974"/>
                <a:gd name="T23" fmla="*/ 1921 h 3625"/>
                <a:gd name="T24" fmla="*/ 1460 w 2974"/>
                <a:gd name="T25" fmla="*/ 1186 h 3625"/>
                <a:gd name="T26" fmla="*/ 1544 w 2974"/>
                <a:gd name="T27" fmla="*/ 1607 h 3625"/>
                <a:gd name="T28" fmla="*/ 2973 w 2974"/>
                <a:gd name="T29" fmla="*/ 801 h 3625"/>
                <a:gd name="T30" fmla="*/ 2239 w 2974"/>
                <a:gd name="T31" fmla="*/ 448 h 3625"/>
                <a:gd name="T32" fmla="*/ 2111 w 2974"/>
                <a:gd name="T33" fmla="*/ 226 h 3625"/>
                <a:gd name="T34" fmla="*/ 1641 w 2974"/>
                <a:gd name="T35" fmla="*/ 98 h 3625"/>
                <a:gd name="T36" fmla="*/ 1513 w 2974"/>
                <a:gd name="T37" fmla="*/ 567 h 3625"/>
                <a:gd name="T38" fmla="*/ 1588 w 2974"/>
                <a:gd name="T39" fmla="*/ 700 h 3625"/>
                <a:gd name="T40" fmla="*/ 1363 w 2974"/>
                <a:gd name="T41" fmla="*/ 868 h 3625"/>
                <a:gd name="T42" fmla="*/ 1376 w 2974"/>
                <a:gd name="T43" fmla="*/ 885 h 3625"/>
                <a:gd name="T44" fmla="*/ 168 w 2974"/>
                <a:gd name="T45" fmla="*/ 1788 h 3625"/>
                <a:gd name="T46" fmla="*/ 0 w 2974"/>
                <a:gd name="T47" fmla="*/ 2027 h 3625"/>
                <a:gd name="T48" fmla="*/ 177 w 2974"/>
                <a:gd name="T49" fmla="*/ 2266 h 3625"/>
                <a:gd name="T50" fmla="*/ 721 w 2974"/>
                <a:gd name="T51" fmla="*/ 3032 h 3625"/>
                <a:gd name="T52" fmla="*/ 1478 w 2974"/>
                <a:gd name="T53" fmla="*/ 1089 h 3625"/>
                <a:gd name="T54" fmla="*/ 1478 w 2974"/>
                <a:gd name="T55" fmla="*/ 1089 h 3625"/>
                <a:gd name="T56" fmla="*/ 863 w 2974"/>
                <a:gd name="T57" fmla="*/ 1549 h 3625"/>
                <a:gd name="T58" fmla="*/ 858 w 2974"/>
                <a:gd name="T59" fmla="*/ 1549 h 3625"/>
                <a:gd name="T60" fmla="*/ 451 w 2974"/>
                <a:gd name="T61" fmla="*/ 1704 h 3625"/>
                <a:gd name="T62" fmla="*/ 1433 w 2974"/>
                <a:gd name="T63" fmla="*/ 965 h 3625"/>
                <a:gd name="T64" fmla="*/ 1491 w 2974"/>
                <a:gd name="T65" fmla="*/ 1041 h 3625"/>
                <a:gd name="T66" fmla="*/ 1478 w 2974"/>
                <a:gd name="T67" fmla="*/ 1089 h 3625"/>
                <a:gd name="T68" fmla="*/ 447 w 2974"/>
                <a:gd name="T69" fmla="*/ 1864 h 3625"/>
                <a:gd name="T70" fmla="*/ 447 w 2974"/>
                <a:gd name="T71" fmla="*/ 1864 h 3625"/>
                <a:gd name="T72" fmla="*/ 376 w 2974"/>
                <a:gd name="T73" fmla="*/ 1806 h 3625"/>
                <a:gd name="T74" fmla="*/ 672 w 2974"/>
                <a:gd name="T75" fmla="*/ 1695 h 3625"/>
                <a:gd name="T76" fmla="*/ 447 w 2974"/>
                <a:gd name="T77" fmla="*/ 1864 h 3625"/>
                <a:gd name="T78" fmla="*/ 929 w 2974"/>
                <a:gd name="T79" fmla="*/ 3027 h 3625"/>
                <a:gd name="T80" fmla="*/ 929 w 2974"/>
                <a:gd name="T81" fmla="*/ 3027 h 3625"/>
                <a:gd name="T82" fmla="*/ 840 w 2974"/>
                <a:gd name="T83" fmla="*/ 3027 h 3625"/>
                <a:gd name="T84" fmla="*/ 305 w 2974"/>
                <a:gd name="T85" fmla="*/ 2275 h 3625"/>
                <a:gd name="T86" fmla="*/ 372 w 2974"/>
                <a:gd name="T87" fmla="*/ 2248 h 3625"/>
                <a:gd name="T88" fmla="*/ 929 w 2974"/>
                <a:gd name="T89" fmla="*/ 3027 h 3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74" h="3625">
                  <a:moveTo>
                    <a:pt x="721" y="3032"/>
                  </a:moveTo>
                  <a:lnTo>
                    <a:pt x="721" y="3032"/>
                  </a:lnTo>
                  <a:cubicBezTo>
                    <a:pt x="721" y="3315"/>
                    <a:pt x="721" y="3315"/>
                    <a:pt x="721" y="3315"/>
                  </a:cubicBezTo>
                  <a:cubicBezTo>
                    <a:pt x="553" y="3386"/>
                    <a:pt x="442" y="3496"/>
                    <a:pt x="442" y="3624"/>
                  </a:cubicBezTo>
                  <a:cubicBezTo>
                    <a:pt x="1836" y="3624"/>
                    <a:pt x="1836" y="3624"/>
                    <a:pt x="1836" y="3624"/>
                  </a:cubicBezTo>
                  <a:cubicBezTo>
                    <a:pt x="1836" y="3408"/>
                    <a:pt x="1527" y="3235"/>
                    <a:pt x="1142" y="3235"/>
                  </a:cubicBezTo>
                  <a:cubicBezTo>
                    <a:pt x="1111" y="3235"/>
                    <a:pt x="1084" y="3235"/>
                    <a:pt x="1057" y="3235"/>
                  </a:cubicBezTo>
                  <a:cubicBezTo>
                    <a:pt x="1057" y="3027"/>
                    <a:pt x="1057" y="3027"/>
                    <a:pt x="1057" y="3027"/>
                  </a:cubicBezTo>
                  <a:cubicBezTo>
                    <a:pt x="1009" y="3027"/>
                    <a:pt x="1009" y="3027"/>
                    <a:pt x="1009" y="3027"/>
                  </a:cubicBezTo>
                  <a:cubicBezTo>
                    <a:pt x="429" y="2209"/>
                    <a:pt x="429" y="2209"/>
                    <a:pt x="429" y="2209"/>
                  </a:cubicBezTo>
                  <a:cubicBezTo>
                    <a:pt x="478" y="2164"/>
                    <a:pt x="504" y="2098"/>
                    <a:pt x="504" y="2027"/>
                  </a:cubicBezTo>
                  <a:cubicBezTo>
                    <a:pt x="504" y="1987"/>
                    <a:pt x="500" y="1952"/>
                    <a:pt x="482" y="1921"/>
                  </a:cubicBezTo>
                  <a:cubicBezTo>
                    <a:pt x="1460" y="1186"/>
                    <a:pt x="1460" y="1186"/>
                    <a:pt x="1460" y="1186"/>
                  </a:cubicBezTo>
                  <a:cubicBezTo>
                    <a:pt x="1442" y="1332"/>
                    <a:pt x="1469" y="1478"/>
                    <a:pt x="1544" y="1607"/>
                  </a:cubicBezTo>
                  <a:cubicBezTo>
                    <a:pt x="2973" y="801"/>
                    <a:pt x="2973" y="801"/>
                    <a:pt x="2973" y="801"/>
                  </a:cubicBezTo>
                  <a:cubicBezTo>
                    <a:pt x="2827" y="545"/>
                    <a:pt x="2535" y="416"/>
                    <a:pt x="2239" y="448"/>
                  </a:cubicBezTo>
                  <a:cubicBezTo>
                    <a:pt x="2111" y="226"/>
                    <a:pt x="2111" y="226"/>
                    <a:pt x="2111" y="226"/>
                  </a:cubicBezTo>
                  <a:cubicBezTo>
                    <a:pt x="2017" y="63"/>
                    <a:pt x="1809" y="0"/>
                    <a:pt x="1641" y="98"/>
                  </a:cubicBezTo>
                  <a:cubicBezTo>
                    <a:pt x="1478" y="191"/>
                    <a:pt x="1420" y="399"/>
                    <a:pt x="1513" y="567"/>
                  </a:cubicBezTo>
                  <a:cubicBezTo>
                    <a:pt x="1588" y="700"/>
                    <a:pt x="1588" y="700"/>
                    <a:pt x="1588" y="700"/>
                  </a:cubicBezTo>
                  <a:cubicBezTo>
                    <a:pt x="1363" y="868"/>
                    <a:pt x="1363" y="868"/>
                    <a:pt x="1363" y="868"/>
                  </a:cubicBezTo>
                  <a:cubicBezTo>
                    <a:pt x="1376" y="885"/>
                    <a:pt x="1376" y="885"/>
                    <a:pt x="1376" y="885"/>
                  </a:cubicBezTo>
                  <a:cubicBezTo>
                    <a:pt x="168" y="1788"/>
                    <a:pt x="168" y="1788"/>
                    <a:pt x="168" y="1788"/>
                  </a:cubicBezTo>
                  <a:cubicBezTo>
                    <a:pt x="71" y="1824"/>
                    <a:pt x="0" y="1916"/>
                    <a:pt x="0" y="2027"/>
                  </a:cubicBezTo>
                  <a:cubicBezTo>
                    <a:pt x="0" y="2138"/>
                    <a:pt x="75" y="2235"/>
                    <a:pt x="177" y="2266"/>
                  </a:cubicBezTo>
                  <a:lnTo>
                    <a:pt x="721" y="3032"/>
                  </a:lnTo>
                  <a:close/>
                  <a:moveTo>
                    <a:pt x="1478" y="1089"/>
                  </a:moveTo>
                  <a:lnTo>
                    <a:pt x="1478" y="1089"/>
                  </a:lnTo>
                  <a:cubicBezTo>
                    <a:pt x="863" y="1549"/>
                    <a:pt x="863" y="1549"/>
                    <a:pt x="863" y="1549"/>
                  </a:cubicBezTo>
                  <a:cubicBezTo>
                    <a:pt x="863" y="1549"/>
                    <a:pt x="863" y="1549"/>
                    <a:pt x="858" y="1549"/>
                  </a:cubicBezTo>
                  <a:cubicBezTo>
                    <a:pt x="451" y="1704"/>
                    <a:pt x="451" y="1704"/>
                    <a:pt x="451" y="1704"/>
                  </a:cubicBezTo>
                  <a:cubicBezTo>
                    <a:pt x="1433" y="965"/>
                    <a:pt x="1433" y="965"/>
                    <a:pt x="1433" y="965"/>
                  </a:cubicBezTo>
                  <a:cubicBezTo>
                    <a:pt x="1491" y="1041"/>
                    <a:pt x="1491" y="1041"/>
                    <a:pt x="1491" y="1041"/>
                  </a:cubicBezTo>
                  <a:cubicBezTo>
                    <a:pt x="1487" y="1058"/>
                    <a:pt x="1482" y="1076"/>
                    <a:pt x="1478" y="1089"/>
                  </a:cubicBezTo>
                  <a:close/>
                  <a:moveTo>
                    <a:pt x="447" y="1864"/>
                  </a:moveTo>
                  <a:lnTo>
                    <a:pt x="447" y="1864"/>
                  </a:lnTo>
                  <a:cubicBezTo>
                    <a:pt x="425" y="1841"/>
                    <a:pt x="403" y="1819"/>
                    <a:pt x="376" y="1806"/>
                  </a:cubicBezTo>
                  <a:cubicBezTo>
                    <a:pt x="672" y="1695"/>
                    <a:pt x="672" y="1695"/>
                    <a:pt x="672" y="1695"/>
                  </a:cubicBezTo>
                  <a:lnTo>
                    <a:pt x="447" y="1864"/>
                  </a:lnTo>
                  <a:close/>
                  <a:moveTo>
                    <a:pt x="929" y="3027"/>
                  </a:moveTo>
                  <a:lnTo>
                    <a:pt x="929" y="3027"/>
                  </a:lnTo>
                  <a:cubicBezTo>
                    <a:pt x="840" y="3027"/>
                    <a:pt x="840" y="3027"/>
                    <a:pt x="840" y="3027"/>
                  </a:cubicBezTo>
                  <a:cubicBezTo>
                    <a:pt x="305" y="2275"/>
                    <a:pt x="305" y="2275"/>
                    <a:pt x="305" y="2275"/>
                  </a:cubicBezTo>
                  <a:cubicBezTo>
                    <a:pt x="327" y="2270"/>
                    <a:pt x="354" y="2262"/>
                    <a:pt x="372" y="2248"/>
                  </a:cubicBezTo>
                  <a:lnTo>
                    <a:pt x="929" y="3027"/>
                  </a:lnTo>
                  <a:close/>
                </a:path>
              </a:pathLst>
            </a:custGeom>
            <a:solidFill>
              <a:srgbClr val="3A475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87" name="Freeform 84"/>
            <p:cNvSpPr>
              <a:spLocks noChangeArrowheads="1"/>
            </p:cNvSpPr>
            <p:nvPr/>
          </p:nvSpPr>
          <p:spPr bwMode="auto">
            <a:xfrm>
              <a:off x="10474774" y="3855378"/>
              <a:ext cx="1565925" cy="4265883"/>
            </a:xfrm>
            <a:custGeom>
              <a:avLst/>
              <a:gdLst>
                <a:gd name="T0" fmla="*/ 229 w 1637"/>
                <a:gd name="T1" fmla="*/ 3916 h 4448"/>
                <a:gd name="T2" fmla="*/ 229 w 1637"/>
                <a:gd name="T3" fmla="*/ 3916 h 4448"/>
                <a:gd name="T4" fmla="*/ 1057 w 1637"/>
                <a:gd name="T5" fmla="*/ 4319 h 4448"/>
                <a:gd name="T6" fmla="*/ 1636 w 1637"/>
                <a:gd name="T7" fmla="*/ 3956 h 4448"/>
                <a:gd name="T8" fmla="*/ 1636 w 1637"/>
                <a:gd name="T9" fmla="*/ 894 h 4448"/>
                <a:gd name="T10" fmla="*/ 1411 w 1637"/>
                <a:gd name="T11" fmla="*/ 531 h 4448"/>
                <a:gd name="T12" fmla="*/ 579 w 1637"/>
                <a:gd name="T13" fmla="*/ 128 h 4448"/>
                <a:gd name="T14" fmla="*/ 0 w 1637"/>
                <a:gd name="T15" fmla="*/ 491 h 4448"/>
                <a:gd name="T16" fmla="*/ 0 w 1637"/>
                <a:gd name="T17" fmla="*/ 3553 h 4448"/>
                <a:gd name="T18" fmla="*/ 229 w 1637"/>
                <a:gd name="T19" fmla="*/ 3916 h 4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7" h="4448">
                  <a:moveTo>
                    <a:pt x="229" y="3916"/>
                  </a:moveTo>
                  <a:lnTo>
                    <a:pt x="229" y="3916"/>
                  </a:lnTo>
                  <a:cubicBezTo>
                    <a:pt x="1057" y="4319"/>
                    <a:pt x="1057" y="4319"/>
                    <a:pt x="1057" y="4319"/>
                  </a:cubicBezTo>
                  <a:cubicBezTo>
                    <a:pt x="1327" y="4447"/>
                    <a:pt x="1636" y="4252"/>
                    <a:pt x="1636" y="3956"/>
                  </a:cubicBezTo>
                  <a:cubicBezTo>
                    <a:pt x="1636" y="894"/>
                    <a:pt x="1636" y="894"/>
                    <a:pt x="1636" y="894"/>
                  </a:cubicBezTo>
                  <a:cubicBezTo>
                    <a:pt x="1636" y="739"/>
                    <a:pt x="1548" y="597"/>
                    <a:pt x="1411" y="531"/>
                  </a:cubicBezTo>
                  <a:cubicBezTo>
                    <a:pt x="579" y="128"/>
                    <a:pt x="579" y="128"/>
                    <a:pt x="579" y="128"/>
                  </a:cubicBezTo>
                  <a:cubicBezTo>
                    <a:pt x="313" y="0"/>
                    <a:pt x="0" y="194"/>
                    <a:pt x="0" y="491"/>
                  </a:cubicBezTo>
                  <a:cubicBezTo>
                    <a:pt x="0" y="3553"/>
                    <a:pt x="0" y="3553"/>
                    <a:pt x="0" y="3553"/>
                  </a:cubicBezTo>
                  <a:cubicBezTo>
                    <a:pt x="0" y="3708"/>
                    <a:pt x="88" y="3849"/>
                    <a:pt x="229" y="3916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88" name="Freeform 85"/>
            <p:cNvSpPr>
              <a:spLocks noChangeArrowheads="1"/>
            </p:cNvSpPr>
            <p:nvPr/>
          </p:nvSpPr>
          <p:spPr bwMode="auto">
            <a:xfrm>
              <a:off x="10707547" y="4117763"/>
              <a:ext cx="1244276" cy="3664935"/>
            </a:xfrm>
            <a:custGeom>
              <a:avLst/>
              <a:gdLst>
                <a:gd name="T0" fmla="*/ 1048 w 1302"/>
                <a:gd name="T1" fmla="*/ 3823 h 3824"/>
                <a:gd name="T2" fmla="*/ 1048 w 1302"/>
                <a:gd name="T3" fmla="*/ 3823 h 3824"/>
                <a:gd name="T4" fmla="*/ 1301 w 1302"/>
                <a:gd name="T5" fmla="*/ 3570 h 3824"/>
                <a:gd name="T6" fmla="*/ 1301 w 1302"/>
                <a:gd name="T7" fmla="*/ 633 h 3824"/>
                <a:gd name="T8" fmla="*/ 1159 w 1302"/>
                <a:gd name="T9" fmla="*/ 407 h 3824"/>
                <a:gd name="T10" fmla="*/ 358 w 1302"/>
                <a:gd name="T11" fmla="*/ 22 h 3824"/>
                <a:gd name="T12" fmla="*/ 252 w 1302"/>
                <a:gd name="T13" fmla="*/ 0 h 3824"/>
                <a:gd name="T14" fmla="*/ 0 w 1302"/>
                <a:gd name="T15" fmla="*/ 248 h 3824"/>
                <a:gd name="T16" fmla="*/ 0 w 1302"/>
                <a:gd name="T17" fmla="*/ 3185 h 3824"/>
                <a:gd name="T18" fmla="*/ 142 w 1302"/>
                <a:gd name="T19" fmla="*/ 3416 h 3824"/>
                <a:gd name="T20" fmla="*/ 938 w 1302"/>
                <a:gd name="T21" fmla="*/ 3801 h 3824"/>
                <a:gd name="T22" fmla="*/ 1048 w 1302"/>
                <a:gd name="T23" fmla="*/ 3823 h 3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02" h="3824">
                  <a:moveTo>
                    <a:pt x="1048" y="3823"/>
                  </a:moveTo>
                  <a:lnTo>
                    <a:pt x="1048" y="3823"/>
                  </a:lnTo>
                  <a:cubicBezTo>
                    <a:pt x="1168" y="3823"/>
                    <a:pt x="1301" y="3730"/>
                    <a:pt x="1301" y="3570"/>
                  </a:cubicBezTo>
                  <a:cubicBezTo>
                    <a:pt x="1301" y="633"/>
                    <a:pt x="1301" y="633"/>
                    <a:pt x="1301" y="633"/>
                  </a:cubicBezTo>
                  <a:cubicBezTo>
                    <a:pt x="1301" y="540"/>
                    <a:pt x="1243" y="451"/>
                    <a:pt x="1159" y="407"/>
                  </a:cubicBezTo>
                  <a:cubicBezTo>
                    <a:pt x="358" y="22"/>
                    <a:pt x="358" y="22"/>
                    <a:pt x="358" y="22"/>
                  </a:cubicBezTo>
                  <a:cubicBezTo>
                    <a:pt x="327" y="4"/>
                    <a:pt x="287" y="0"/>
                    <a:pt x="252" y="0"/>
                  </a:cubicBezTo>
                  <a:cubicBezTo>
                    <a:pt x="128" y="0"/>
                    <a:pt x="0" y="92"/>
                    <a:pt x="0" y="248"/>
                  </a:cubicBezTo>
                  <a:cubicBezTo>
                    <a:pt x="0" y="3185"/>
                    <a:pt x="0" y="3185"/>
                    <a:pt x="0" y="3185"/>
                  </a:cubicBezTo>
                  <a:cubicBezTo>
                    <a:pt x="0" y="3283"/>
                    <a:pt x="53" y="3371"/>
                    <a:pt x="142" y="3416"/>
                  </a:cubicBezTo>
                  <a:cubicBezTo>
                    <a:pt x="938" y="3801"/>
                    <a:pt x="938" y="3801"/>
                    <a:pt x="938" y="3801"/>
                  </a:cubicBezTo>
                  <a:cubicBezTo>
                    <a:pt x="973" y="3814"/>
                    <a:pt x="1013" y="3823"/>
                    <a:pt x="1048" y="3823"/>
                  </a:cubicBezTo>
                </a:path>
              </a:pathLst>
            </a:custGeom>
            <a:solidFill>
              <a:srgbClr val="17959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89" name="Freeform 86"/>
            <p:cNvSpPr>
              <a:spLocks noChangeArrowheads="1"/>
            </p:cNvSpPr>
            <p:nvPr/>
          </p:nvSpPr>
          <p:spPr bwMode="auto">
            <a:xfrm>
              <a:off x="10474774" y="3999266"/>
              <a:ext cx="1472816" cy="4079673"/>
            </a:xfrm>
            <a:custGeom>
              <a:avLst/>
              <a:gdLst>
                <a:gd name="T0" fmla="*/ 194 w 1540"/>
                <a:gd name="T1" fmla="*/ 0 h 4254"/>
                <a:gd name="T2" fmla="*/ 194 w 1540"/>
                <a:gd name="T3" fmla="*/ 0 h 4254"/>
                <a:gd name="T4" fmla="*/ 101 w 1540"/>
                <a:gd name="T5" fmla="*/ 257 h 4254"/>
                <a:gd name="T6" fmla="*/ 101 w 1540"/>
                <a:gd name="T7" fmla="*/ 3319 h 4254"/>
                <a:gd name="T8" fmla="*/ 327 w 1540"/>
                <a:gd name="T9" fmla="*/ 3682 h 4254"/>
                <a:gd name="T10" fmla="*/ 1154 w 1540"/>
                <a:gd name="T11" fmla="*/ 4080 h 4254"/>
                <a:gd name="T12" fmla="*/ 1539 w 1540"/>
                <a:gd name="T13" fmla="*/ 4062 h 4254"/>
                <a:gd name="T14" fmla="*/ 1057 w 1540"/>
                <a:gd name="T15" fmla="*/ 4169 h 4254"/>
                <a:gd name="T16" fmla="*/ 229 w 1540"/>
                <a:gd name="T17" fmla="*/ 3766 h 4254"/>
                <a:gd name="T18" fmla="*/ 0 w 1540"/>
                <a:gd name="T19" fmla="*/ 3403 h 4254"/>
                <a:gd name="T20" fmla="*/ 0 w 1540"/>
                <a:gd name="T21" fmla="*/ 341 h 4254"/>
                <a:gd name="T22" fmla="*/ 194 w 1540"/>
                <a:gd name="T23" fmla="*/ 0 h 4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40" h="4254">
                  <a:moveTo>
                    <a:pt x="194" y="0"/>
                  </a:moveTo>
                  <a:lnTo>
                    <a:pt x="194" y="0"/>
                  </a:lnTo>
                  <a:cubicBezTo>
                    <a:pt x="137" y="67"/>
                    <a:pt x="101" y="155"/>
                    <a:pt x="101" y="257"/>
                  </a:cubicBezTo>
                  <a:cubicBezTo>
                    <a:pt x="101" y="3319"/>
                    <a:pt x="101" y="3319"/>
                    <a:pt x="101" y="3319"/>
                  </a:cubicBezTo>
                  <a:cubicBezTo>
                    <a:pt x="101" y="3474"/>
                    <a:pt x="190" y="3616"/>
                    <a:pt x="327" y="3682"/>
                  </a:cubicBezTo>
                  <a:cubicBezTo>
                    <a:pt x="1154" y="4080"/>
                    <a:pt x="1154" y="4080"/>
                    <a:pt x="1154" y="4080"/>
                  </a:cubicBezTo>
                  <a:cubicBezTo>
                    <a:pt x="1287" y="4146"/>
                    <a:pt x="1428" y="4129"/>
                    <a:pt x="1539" y="4062"/>
                  </a:cubicBezTo>
                  <a:cubicBezTo>
                    <a:pt x="1428" y="4195"/>
                    <a:pt x="1234" y="4253"/>
                    <a:pt x="1057" y="4169"/>
                  </a:cubicBezTo>
                  <a:cubicBezTo>
                    <a:pt x="229" y="3766"/>
                    <a:pt x="229" y="3766"/>
                    <a:pt x="229" y="3766"/>
                  </a:cubicBezTo>
                  <a:cubicBezTo>
                    <a:pt x="88" y="3699"/>
                    <a:pt x="0" y="3558"/>
                    <a:pt x="0" y="340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191"/>
                    <a:pt x="83" y="67"/>
                    <a:pt x="194" y="0"/>
                  </a:cubicBez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90" name="Freeform 87"/>
            <p:cNvSpPr>
              <a:spLocks noChangeArrowheads="1"/>
            </p:cNvSpPr>
            <p:nvPr/>
          </p:nvSpPr>
          <p:spPr bwMode="auto">
            <a:xfrm>
              <a:off x="10948784" y="4342061"/>
              <a:ext cx="59251" cy="1011454"/>
            </a:xfrm>
            <a:custGeom>
              <a:avLst/>
              <a:gdLst>
                <a:gd name="T0" fmla="*/ 66 w 67"/>
                <a:gd name="T1" fmla="*/ 1058 h 1059"/>
                <a:gd name="T2" fmla="*/ 66 w 67"/>
                <a:gd name="T3" fmla="*/ 36 h 1059"/>
                <a:gd name="T4" fmla="*/ 0 w 67"/>
                <a:gd name="T5" fmla="*/ 0 h 1059"/>
                <a:gd name="T6" fmla="*/ 0 w 67"/>
                <a:gd name="T7" fmla="*/ 1022 h 1059"/>
                <a:gd name="T8" fmla="*/ 66 w 67"/>
                <a:gd name="T9" fmla="*/ 1058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059">
                  <a:moveTo>
                    <a:pt x="66" y="1058"/>
                  </a:moveTo>
                  <a:lnTo>
                    <a:pt x="66" y="36"/>
                  </a:lnTo>
                  <a:lnTo>
                    <a:pt x="0" y="0"/>
                  </a:lnTo>
                  <a:lnTo>
                    <a:pt x="0" y="1022"/>
                  </a:lnTo>
                  <a:lnTo>
                    <a:pt x="66" y="105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91" name="Freeform 88"/>
            <p:cNvSpPr>
              <a:spLocks noChangeArrowheads="1"/>
            </p:cNvSpPr>
            <p:nvPr/>
          </p:nvSpPr>
          <p:spPr bwMode="auto">
            <a:xfrm>
              <a:off x="11092680" y="4418237"/>
              <a:ext cx="55019" cy="1011454"/>
            </a:xfrm>
            <a:custGeom>
              <a:avLst/>
              <a:gdLst>
                <a:gd name="T0" fmla="*/ 62 w 63"/>
                <a:gd name="T1" fmla="*/ 1058 h 1059"/>
                <a:gd name="T2" fmla="*/ 62 w 63"/>
                <a:gd name="T3" fmla="*/ 35 h 1059"/>
                <a:gd name="T4" fmla="*/ 0 w 63"/>
                <a:gd name="T5" fmla="*/ 0 h 1059"/>
                <a:gd name="T6" fmla="*/ 0 w 63"/>
                <a:gd name="T7" fmla="*/ 1022 h 1059"/>
                <a:gd name="T8" fmla="*/ 62 w 63"/>
                <a:gd name="T9" fmla="*/ 1058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059">
                  <a:moveTo>
                    <a:pt x="62" y="1058"/>
                  </a:moveTo>
                  <a:lnTo>
                    <a:pt x="62" y="35"/>
                  </a:lnTo>
                  <a:lnTo>
                    <a:pt x="0" y="0"/>
                  </a:lnTo>
                  <a:lnTo>
                    <a:pt x="0" y="1022"/>
                  </a:lnTo>
                  <a:lnTo>
                    <a:pt x="62" y="105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92" name="Freeform 89"/>
            <p:cNvSpPr>
              <a:spLocks noChangeArrowheads="1"/>
            </p:cNvSpPr>
            <p:nvPr/>
          </p:nvSpPr>
          <p:spPr bwMode="auto">
            <a:xfrm>
              <a:off x="11236575" y="4494414"/>
              <a:ext cx="55019" cy="1011454"/>
            </a:xfrm>
            <a:custGeom>
              <a:avLst/>
              <a:gdLst>
                <a:gd name="T0" fmla="*/ 61 w 62"/>
                <a:gd name="T1" fmla="*/ 1057 h 1058"/>
                <a:gd name="T2" fmla="*/ 61 w 62"/>
                <a:gd name="T3" fmla="*/ 35 h 1058"/>
                <a:gd name="T4" fmla="*/ 0 w 62"/>
                <a:gd name="T5" fmla="*/ 0 h 1058"/>
                <a:gd name="T6" fmla="*/ 0 w 62"/>
                <a:gd name="T7" fmla="*/ 1022 h 1058"/>
                <a:gd name="T8" fmla="*/ 61 w 62"/>
                <a:gd name="T9" fmla="*/ 1057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058">
                  <a:moveTo>
                    <a:pt x="61" y="1057"/>
                  </a:moveTo>
                  <a:lnTo>
                    <a:pt x="61" y="35"/>
                  </a:lnTo>
                  <a:lnTo>
                    <a:pt x="0" y="0"/>
                  </a:lnTo>
                  <a:lnTo>
                    <a:pt x="0" y="1022"/>
                  </a:lnTo>
                  <a:lnTo>
                    <a:pt x="61" y="10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93" name="Freeform 90"/>
            <p:cNvSpPr>
              <a:spLocks noChangeArrowheads="1"/>
            </p:cNvSpPr>
            <p:nvPr/>
          </p:nvSpPr>
          <p:spPr bwMode="auto">
            <a:xfrm>
              <a:off x="11372007" y="4570590"/>
              <a:ext cx="59251" cy="1011454"/>
            </a:xfrm>
            <a:custGeom>
              <a:avLst/>
              <a:gdLst>
                <a:gd name="T0" fmla="*/ 67 w 68"/>
                <a:gd name="T1" fmla="*/ 1058 h 1059"/>
                <a:gd name="T2" fmla="*/ 67 w 68"/>
                <a:gd name="T3" fmla="*/ 36 h 1059"/>
                <a:gd name="T4" fmla="*/ 0 w 68"/>
                <a:gd name="T5" fmla="*/ 0 h 1059"/>
                <a:gd name="T6" fmla="*/ 0 w 68"/>
                <a:gd name="T7" fmla="*/ 1022 h 1059"/>
                <a:gd name="T8" fmla="*/ 67 w 68"/>
                <a:gd name="T9" fmla="*/ 1058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059">
                  <a:moveTo>
                    <a:pt x="67" y="1058"/>
                  </a:moveTo>
                  <a:lnTo>
                    <a:pt x="67" y="36"/>
                  </a:lnTo>
                  <a:lnTo>
                    <a:pt x="0" y="0"/>
                  </a:lnTo>
                  <a:lnTo>
                    <a:pt x="0" y="1022"/>
                  </a:lnTo>
                  <a:lnTo>
                    <a:pt x="67" y="105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94" name="Freeform 91"/>
            <p:cNvSpPr>
              <a:spLocks noChangeArrowheads="1"/>
            </p:cNvSpPr>
            <p:nvPr/>
          </p:nvSpPr>
          <p:spPr bwMode="auto">
            <a:xfrm>
              <a:off x="11520135" y="4646767"/>
              <a:ext cx="55019" cy="1011454"/>
            </a:xfrm>
            <a:custGeom>
              <a:avLst/>
              <a:gdLst>
                <a:gd name="T0" fmla="*/ 62 w 63"/>
                <a:gd name="T1" fmla="*/ 1057 h 1058"/>
                <a:gd name="T2" fmla="*/ 62 w 63"/>
                <a:gd name="T3" fmla="*/ 35 h 1058"/>
                <a:gd name="T4" fmla="*/ 0 w 63"/>
                <a:gd name="T5" fmla="*/ 0 h 1058"/>
                <a:gd name="T6" fmla="*/ 0 w 63"/>
                <a:gd name="T7" fmla="*/ 1022 h 1058"/>
                <a:gd name="T8" fmla="*/ 62 w 63"/>
                <a:gd name="T9" fmla="*/ 1057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058">
                  <a:moveTo>
                    <a:pt x="62" y="1057"/>
                  </a:moveTo>
                  <a:lnTo>
                    <a:pt x="62" y="35"/>
                  </a:lnTo>
                  <a:lnTo>
                    <a:pt x="0" y="0"/>
                  </a:lnTo>
                  <a:lnTo>
                    <a:pt x="0" y="1022"/>
                  </a:lnTo>
                  <a:lnTo>
                    <a:pt x="62" y="10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95" name="Freeform 92"/>
            <p:cNvSpPr>
              <a:spLocks noChangeArrowheads="1"/>
            </p:cNvSpPr>
            <p:nvPr/>
          </p:nvSpPr>
          <p:spPr bwMode="auto">
            <a:xfrm>
              <a:off x="11659798" y="4722943"/>
              <a:ext cx="55019" cy="770229"/>
            </a:xfrm>
            <a:custGeom>
              <a:avLst/>
              <a:gdLst>
                <a:gd name="T0" fmla="*/ 62 w 63"/>
                <a:gd name="T1" fmla="*/ 805 h 806"/>
                <a:gd name="T2" fmla="*/ 62 w 63"/>
                <a:gd name="T3" fmla="*/ 35 h 806"/>
                <a:gd name="T4" fmla="*/ 0 w 63"/>
                <a:gd name="T5" fmla="*/ 0 h 806"/>
                <a:gd name="T6" fmla="*/ 0 w 63"/>
                <a:gd name="T7" fmla="*/ 774 h 806"/>
                <a:gd name="T8" fmla="*/ 62 w 63"/>
                <a:gd name="T9" fmla="*/ 805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06">
                  <a:moveTo>
                    <a:pt x="62" y="805"/>
                  </a:moveTo>
                  <a:lnTo>
                    <a:pt x="62" y="35"/>
                  </a:lnTo>
                  <a:lnTo>
                    <a:pt x="0" y="0"/>
                  </a:lnTo>
                  <a:lnTo>
                    <a:pt x="0" y="774"/>
                  </a:lnTo>
                  <a:lnTo>
                    <a:pt x="62" y="80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96" name="Freeform 93"/>
            <p:cNvSpPr>
              <a:spLocks noChangeArrowheads="1"/>
            </p:cNvSpPr>
            <p:nvPr/>
          </p:nvSpPr>
          <p:spPr bwMode="auto">
            <a:xfrm>
              <a:off x="10948784" y="5785182"/>
              <a:ext cx="59251" cy="1007222"/>
            </a:xfrm>
            <a:custGeom>
              <a:avLst/>
              <a:gdLst>
                <a:gd name="T0" fmla="*/ 66 w 67"/>
                <a:gd name="T1" fmla="*/ 1053 h 1054"/>
                <a:gd name="T2" fmla="*/ 66 w 67"/>
                <a:gd name="T3" fmla="*/ 35 h 1054"/>
                <a:gd name="T4" fmla="*/ 0 w 67"/>
                <a:gd name="T5" fmla="*/ 0 h 1054"/>
                <a:gd name="T6" fmla="*/ 0 w 67"/>
                <a:gd name="T7" fmla="*/ 1022 h 1054"/>
                <a:gd name="T8" fmla="*/ 66 w 67"/>
                <a:gd name="T9" fmla="*/ 1053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054">
                  <a:moveTo>
                    <a:pt x="66" y="1053"/>
                  </a:moveTo>
                  <a:lnTo>
                    <a:pt x="66" y="35"/>
                  </a:lnTo>
                  <a:lnTo>
                    <a:pt x="0" y="0"/>
                  </a:lnTo>
                  <a:lnTo>
                    <a:pt x="0" y="1022"/>
                  </a:lnTo>
                  <a:lnTo>
                    <a:pt x="66" y="105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97" name="Freeform 94"/>
            <p:cNvSpPr>
              <a:spLocks noChangeArrowheads="1"/>
            </p:cNvSpPr>
            <p:nvPr/>
          </p:nvSpPr>
          <p:spPr bwMode="auto">
            <a:xfrm>
              <a:off x="11092680" y="5861358"/>
              <a:ext cx="55019" cy="1007222"/>
            </a:xfrm>
            <a:custGeom>
              <a:avLst/>
              <a:gdLst>
                <a:gd name="T0" fmla="*/ 62 w 63"/>
                <a:gd name="T1" fmla="*/ 1054 h 1055"/>
                <a:gd name="T2" fmla="*/ 62 w 63"/>
                <a:gd name="T3" fmla="*/ 36 h 1055"/>
                <a:gd name="T4" fmla="*/ 0 w 63"/>
                <a:gd name="T5" fmla="*/ 0 h 1055"/>
                <a:gd name="T6" fmla="*/ 0 w 63"/>
                <a:gd name="T7" fmla="*/ 1022 h 1055"/>
                <a:gd name="T8" fmla="*/ 62 w 63"/>
                <a:gd name="T9" fmla="*/ 1054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055">
                  <a:moveTo>
                    <a:pt x="62" y="1054"/>
                  </a:moveTo>
                  <a:lnTo>
                    <a:pt x="62" y="36"/>
                  </a:lnTo>
                  <a:lnTo>
                    <a:pt x="0" y="0"/>
                  </a:lnTo>
                  <a:lnTo>
                    <a:pt x="0" y="1022"/>
                  </a:lnTo>
                  <a:lnTo>
                    <a:pt x="62" y="105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98" name="Freeform 95"/>
            <p:cNvSpPr>
              <a:spLocks noChangeArrowheads="1"/>
            </p:cNvSpPr>
            <p:nvPr/>
          </p:nvSpPr>
          <p:spPr bwMode="auto">
            <a:xfrm>
              <a:off x="11236575" y="5937535"/>
              <a:ext cx="55019" cy="1007222"/>
            </a:xfrm>
            <a:custGeom>
              <a:avLst/>
              <a:gdLst>
                <a:gd name="T0" fmla="*/ 61 w 62"/>
                <a:gd name="T1" fmla="*/ 1053 h 1054"/>
                <a:gd name="T2" fmla="*/ 61 w 62"/>
                <a:gd name="T3" fmla="*/ 36 h 1054"/>
                <a:gd name="T4" fmla="*/ 0 w 62"/>
                <a:gd name="T5" fmla="*/ 0 h 1054"/>
                <a:gd name="T6" fmla="*/ 0 w 62"/>
                <a:gd name="T7" fmla="*/ 1022 h 1054"/>
                <a:gd name="T8" fmla="*/ 61 w 62"/>
                <a:gd name="T9" fmla="*/ 1053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054">
                  <a:moveTo>
                    <a:pt x="61" y="1053"/>
                  </a:moveTo>
                  <a:lnTo>
                    <a:pt x="61" y="36"/>
                  </a:lnTo>
                  <a:lnTo>
                    <a:pt x="0" y="0"/>
                  </a:lnTo>
                  <a:lnTo>
                    <a:pt x="0" y="1022"/>
                  </a:lnTo>
                  <a:lnTo>
                    <a:pt x="61" y="105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99" name="Freeform 96"/>
            <p:cNvSpPr>
              <a:spLocks noChangeArrowheads="1"/>
            </p:cNvSpPr>
            <p:nvPr/>
          </p:nvSpPr>
          <p:spPr bwMode="auto">
            <a:xfrm>
              <a:off x="11372007" y="6013711"/>
              <a:ext cx="59251" cy="1007222"/>
            </a:xfrm>
            <a:custGeom>
              <a:avLst/>
              <a:gdLst>
                <a:gd name="T0" fmla="*/ 67 w 68"/>
                <a:gd name="T1" fmla="*/ 1053 h 1054"/>
                <a:gd name="T2" fmla="*/ 67 w 68"/>
                <a:gd name="T3" fmla="*/ 35 h 1054"/>
                <a:gd name="T4" fmla="*/ 0 w 68"/>
                <a:gd name="T5" fmla="*/ 0 h 1054"/>
                <a:gd name="T6" fmla="*/ 0 w 68"/>
                <a:gd name="T7" fmla="*/ 1022 h 1054"/>
                <a:gd name="T8" fmla="*/ 67 w 68"/>
                <a:gd name="T9" fmla="*/ 1053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054">
                  <a:moveTo>
                    <a:pt x="67" y="1053"/>
                  </a:moveTo>
                  <a:lnTo>
                    <a:pt x="67" y="35"/>
                  </a:lnTo>
                  <a:lnTo>
                    <a:pt x="0" y="0"/>
                  </a:lnTo>
                  <a:lnTo>
                    <a:pt x="0" y="1022"/>
                  </a:lnTo>
                  <a:lnTo>
                    <a:pt x="67" y="105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00" name="Freeform 97"/>
            <p:cNvSpPr>
              <a:spLocks noChangeArrowheads="1"/>
            </p:cNvSpPr>
            <p:nvPr/>
          </p:nvSpPr>
          <p:spPr bwMode="auto">
            <a:xfrm>
              <a:off x="11520135" y="6089887"/>
              <a:ext cx="55019" cy="1007222"/>
            </a:xfrm>
            <a:custGeom>
              <a:avLst/>
              <a:gdLst>
                <a:gd name="T0" fmla="*/ 62 w 63"/>
                <a:gd name="T1" fmla="*/ 1054 h 1055"/>
                <a:gd name="T2" fmla="*/ 62 w 63"/>
                <a:gd name="T3" fmla="*/ 36 h 1055"/>
                <a:gd name="T4" fmla="*/ 0 w 63"/>
                <a:gd name="T5" fmla="*/ 0 h 1055"/>
                <a:gd name="T6" fmla="*/ 0 w 63"/>
                <a:gd name="T7" fmla="*/ 1023 h 1055"/>
                <a:gd name="T8" fmla="*/ 62 w 63"/>
                <a:gd name="T9" fmla="*/ 1054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055">
                  <a:moveTo>
                    <a:pt x="62" y="1054"/>
                  </a:moveTo>
                  <a:lnTo>
                    <a:pt x="62" y="36"/>
                  </a:lnTo>
                  <a:lnTo>
                    <a:pt x="0" y="0"/>
                  </a:lnTo>
                  <a:lnTo>
                    <a:pt x="0" y="1023"/>
                  </a:lnTo>
                  <a:lnTo>
                    <a:pt x="62" y="105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01" name="Freeform 98"/>
            <p:cNvSpPr>
              <a:spLocks noChangeArrowheads="1"/>
            </p:cNvSpPr>
            <p:nvPr/>
          </p:nvSpPr>
          <p:spPr bwMode="auto">
            <a:xfrm>
              <a:off x="11659798" y="6166064"/>
              <a:ext cx="55019" cy="770229"/>
            </a:xfrm>
            <a:custGeom>
              <a:avLst/>
              <a:gdLst>
                <a:gd name="T0" fmla="*/ 62 w 63"/>
                <a:gd name="T1" fmla="*/ 805 h 806"/>
                <a:gd name="T2" fmla="*/ 62 w 63"/>
                <a:gd name="T3" fmla="*/ 35 h 806"/>
                <a:gd name="T4" fmla="*/ 0 w 63"/>
                <a:gd name="T5" fmla="*/ 0 h 806"/>
                <a:gd name="T6" fmla="*/ 0 w 63"/>
                <a:gd name="T7" fmla="*/ 770 h 806"/>
                <a:gd name="T8" fmla="*/ 62 w 63"/>
                <a:gd name="T9" fmla="*/ 805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06">
                  <a:moveTo>
                    <a:pt x="62" y="805"/>
                  </a:moveTo>
                  <a:lnTo>
                    <a:pt x="62" y="35"/>
                  </a:lnTo>
                  <a:lnTo>
                    <a:pt x="0" y="0"/>
                  </a:lnTo>
                  <a:lnTo>
                    <a:pt x="0" y="770"/>
                  </a:lnTo>
                  <a:lnTo>
                    <a:pt x="62" y="80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02" name="Freeform 99"/>
            <p:cNvSpPr>
              <a:spLocks noChangeArrowheads="1"/>
            </p:cNvSpPr>
            <p:nvPr/>
          </p:nvSpPr>
          <p:spPr bwMode="auto">
            <a:xfrm>
              <a:off x="10161589" y="9555917"/>
              <a:ext cx="4448074" cy="347026"/>
            </a:xfrm>
            <a:custGeom>
              <a:avLst/>
              <a:gdLst>
                <a:gd name="T0" fmla="*/ 0 w 4638"/>
                <a:gd name="T1" fmla="*/ 0 h 368"/>
                <a:gd name="T2" fmla="*/ 4637 w 4638"/>
                <a:gd name="T3" fmla="*/ 0 h 368"/>
                <a:gd name="T4" fmla="*/ 4637 w 4638"/>
                <a:gd name="T5" fmla="*/ 367 h 368"/>
                <a:gd name="T6" fmla="*/ 0 w 4638"/>
                <a:gd name="T7" fmla="*/ 367 h 368"/>
                <a:gd name="T8" fmla="*/ 0 w 4638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8" h="368">
                  <a:moveTo>
                    <a:pt x="0" y="0"/>
                  </a:moveTo>
                  <a:lnTo>
                    <a:pt x="4637" y="0"/>
                  </a:lnTo>
                  <a:lnTo>
                    <a:pt x="4637" y="367"/>
                  </a:lnTo>
                  <a:lnTo>
                    <a:pt x="0" y="367"/>
                  </a:lnTo>
                  <a:lnTo>
                    <a:pt x="0" y="0"/>
                  </a:lnTo>
                </a:path>
              </a:pathLst>
            </a:custGeom>
            <a:solidFill>
              <a:srgbClr val="60391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03" name="Freeform 100"/>
            <p:cNvSpPr>
              <a:spLocks noChangeArrowheads="1"/>
            </p:cNvSpPr>
            <p:nvPr/>
          </p:nvSpPr>
          <p:spPr bwMode="auto">
            <a:xfrm>
              <a:off x="14186440" y="9555917"/>
              <a:ext cx="418991" cy="3355997"/>
            </a:xfrm>
            <a:custGeom>
              <a:avLst/>
              <a:gdLst>
                <a:gd name="T0" fmla="*/ 0 w 443"/>
                <a:gd name="T1" fmla="*/ 0 h 3501"/>
                <a:gd name="T2" fmla="*/ 442 w 443"/>
                <a:gd name="T3" fmla="*/ 0 h 3501"/>
                <a:gd name="T4" fmla="*/ 442 w 443"/>
                <a:gd name="T5" fmla="*/ 3500 h 3501"/>
                <a:gd name="T6" fmla="*/ 0 w 443"/>
                <a:gd name="T7" fmla="*/ 3500 h 3501"/>
                <a:gd name="T8" fmla="*/ 0 w 443"/>
                <a:gd name="T9" fmla="*/ 0 h 3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3501">
                  <a:moveTo>
                    <a:pt x="0" y="0"/>
                  </a:moveTo>
                  <a:lnTo>
                    <a:pt x="442" y="0"/>
                  </a:lnTo>
                  <a:lnTo>
                    <a:pt x="442" y="3500"/>
                  </a:lnTo>
                  <a:lnTo>
                    <a:pt x="0" y="3500"/>
                  </a:lnTo>
                  <a:lnTo>
                    <a:pt x="0" y="0"/>
                  </a:lnTo>
                </a:path>
              </a:pathLst>
            </a:custGeom>
            <a:solidFill>
              <a:srgbClr val="60391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04" name="Freeform 101"/>
            <p:cNvSpPr>
              <a:spLocks noChangeArrowheads="1"/>
            </p:cNvSpPr>
            <p:nvPr/>
          </p:nvSpPr>
          <p:spPr bwMode="auto">
            <a:xfrm>
              <a:off x="10161589" y="9555917"/>
              <a:ext cx="418991" cy="3355997"/>
            </a:xfrm>
            <a:custGeom>
              <a:avLst/>
              <a:gdLst>
                <a:gd name="T0" fmla="*/ 0 w 443"/>
                <a:gd name="T1" fmla="*/ 0 h 3501"/>
                <a:gd name="T2" fmla="*/ 442 w 443"/>
                <a:gd name="T3" fmla="*/ 0 h 3501"/>
                <a:gd name="T4" fmla="*/ 442 w 443"/>
                <a:gd name="T5" fmla="*/ 3500 h 3501"/>
                <a:gd name="T6" fmla="*/ 0 w 443"/>
                <a:gd name="T7" fmla="*/ 3500 h 3501"/>
                <a:gd name="T8" fmla="*/ 0 w 443"/>
                <a:gd name="T9" fmla="*/ 0 h 3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3501">
                  <a:moveTo>
                    <a:pt x="0" y="0"/>
                  </a:moveTo>
                  <a:lnTo>
                    <a:pt x="442" y="0"/>
                  </a:lnTo>
                  <a:lnTo>
                    <a:pt x="442" y="3500"/>
                  </a:lnTo>
                  <a:lnTo>
                    <a:pt x="0" y="3500"/>
                  </a:lnTo>
                  <a:lnTo>
                    <a:pt x="0" y="0"/>
                  </a:lnTo>
                </a:path>
              </a:pathLst>
            </a:custGeom>
            <a:solidFill>
              <a:srgbClr val="60391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05" name="Freeform 102"/>
            <p:cNvSpPr>
              <a:spLocks noChangeArrowheads="1"/>
            </p:cNvSpPr>
            <p:nvPr/>
          </p:nvSpPr>
          <p:spPr bwMode="auto">
            <a:xfrm>
              <a:off x="16835816" y="9670182"/>
              <a:ext cx="1185024" cy="503611"/>
            </a:xfrm>
            <a:custGeom>
              <a:avLst/>
              <a:gdLst>
                <a:gd name="T0" fmla="*/ 0 w 1240"/>
                <a:gd name="T1" fmla="*/ 57 h 527"/>
                <a:gd name="T2" fmla="*/ 67 w 1240"/>
                <a:gd name="T3" fmla="*/ 0 h 527"/>
                <a:gd name="T4" fmla="*/ 425 w 1240"/>
                <a:gd name="T5" fmla="*/ 398 h 527"/>
                <a:gd name="T6" fmla="*/ 810 w 1240"/>
                <a:gd name="T7" fmla="*/ 398 h 527"/>
                <a:gd name="T8" fmla="*/ 810 w 1240"/>
                <a:gd name="T9" fmla="*/ 344 h 527"/>
                <a:gd name="T10" fmla="*/ 1239 w 1240"/>
                <a:gd name="T11" fmla="*/ 344 h 527"/>
                <a:gd name="T12" fmla="*/ 1239 w 1240"/>
                <a:gd name="T13" fmla="*/ 526 h 527"/>
                <a:gd name="T14" fmla="*/ 810 w 1240"/>
                <a:gd name="T15" fmla="*/ 526 h 527"/>
                <a:gd name="T16" fmla="*/ 810 w 1240"/>
                <a:gd name="T17" fmla="*/ 486 h 527"/>
                <a:gd name="T18" fmla="*/ 390 w 1240"/>
                <a:gd name="T19" fmla="*/ 486 h 527"/>
                <a:gd name="T20" fmla="*/ 0 w 1240"/>
                <a:gd name="T21" fmla="*/ 5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0" h="527">
                  <a:moveTo>
                    <a:pt x="0" y="57"/>
                  </a:moveTo>
                  <a:lnTo>
                    <a:pt x="67" y="0"/>
                  </a:lnTo>
                  <a:lnTo>
                    <a:pt x="425" y="398"/>
                  </a:lnTo>
                  <a:lnTo>
                    <a:pt x="810" y="398"/>
                  </a:lnTo>
                  <a:lnTo>
                    <a:pt x="810" y="344"/>
                  </a:lnTo>
                  <a:lnTo>
                    <a:pt x="1239" y="344"/>
                  </a:lnTo>
                  <a:lnTo>
                    <a:pt x="1239" y="526"/>
                  </a:lnTo>
                  <a:lnTo>
                    <a:pt x="810" y="526"/>
                  </a:lnTo>
                  <a:lnTo>
                    <a:pt x="810" y="486"/>
                  </a:lnTo>
                  <a:lnTo>
                    <a:pt x="390" y="486"/>
                  </a:lnTo>
                  <a:lnTo>
                    <a:pt x="0" y="57"/>
                  </a:lnTo>
                </a:path>
              </a:pathLst>
            </a:custGeom>
            <a:solidFill>
              <a:srgbClr val="5A5B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06" name="Freeform 103"/>
            <p:cNvSpPr>
              <a:spLocks noChangeArrowheads="1"/>
            </p:cNvSpPr>
            <p:nvPr/>
          </p:nvSpPr>
          <p:spPr bwMode="auto">
            <a:xfrm>
              <a:off x="13661643" y="11274120"/>
              <a:ext cx="135431" cy="50784"/>
            </a:xfrm>
            <a:custGeom>
              <a:avLst/>
              <a:gdLst>
                <a:gd name="T0" fmla="*/ 146 w 147"/>
                <a:gd name="T1" fmla="*/ 0 h 59"/>
                <a:gd name="T2" fmla="*/ 0 w 147"/>
                <a:gd name="T3" fmla="*/ 58 h 59"/>
                <a:gd name="T4" fmla="*/ 0 w 147"/>
                <a:gd name="T5" fmla="*/ 58 h 59"/>
                <a:gd name="T6" fmla="*/ 146 w 147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" h="59">
                  <a:moveTo>
                    <a:pt x="146" y="0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146" y="0"/>
                  </a:lnTo>
                </a:path>
              </a:pathLst>
            </a:custGeom>
            <a:solidFill>
              <a:srgbClr val="2D2D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07" name="Freeform 104"/>
            <p:cNvSpPr>
              <a:spLocks noChangeArrowheads="1"/>
            </p:cNvSpPr>
            <p:nvPr/>
          </p:nvSpPr>
          <p:spPr bwMode="auto">
            <a:xfrm>
              <a:off x="13661643" y="11274120"/>
              <a:ext cx="135431" cy="50784"/>
            </a:xfrm>
            <a:custGeom>
              <a:avLst/>
              <a:gdLst>
                <a:gd name="T0" fmla="*/ 146 w 147"/>
                <a:gd name="T1" fmla="*/ 0 h 59"/>
                <a:gd name="T2" fmla="*/ 0 w 147"/>
                <a:gd name="T3" fmla="*/ 58 h 59"/>
                <a:gd name="T4" fmla="*/ 0 w 147"/>
                <a:gd name="T5" fmla="*/ 58 h 59"/>
                <a:gd name="T6" fmla="*/ 146 w 147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" h="59">
                  <a:moveTo>
                    <a:pt x="146" y="0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146" y="0"/>
                  </a:lnTo>
                </a:path>
              </a:pathLst>
            </a:custGeom>
            <a:solidFill>
              <a:srgbClr val="2D2D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08" name="Freeform 105"/>
            <p:cNvSpPr>
              <a:spLocks noChangeArrowheads="1"/>
            </p:cNvSpPr>
            <p:nvPr/>
          </p:nvSpPr>
          <p:spPr bwMode="auto">
            <a:xfrm>
              <a:off x="13661643" y="11197943"/>
              <a:ext cx="431687" cy="431667"/>
            </a:xfrm>
            <a:custGeom>
              <a:avLst/>
              <a:gdLst>
                <a:gd name="T0" fmla="*/ 363 w 452"/>
                <a:gd name="T1" fmla="*/ 0 h 452"/>
                <a:gd name="T2" fmla="*/ 146 w 452"/>
                <a:gd name="T3" fmla="*/ 80 h 452"/>
                <a:gd name="T4" fmla="*/ 0 w 452"/>
                <a:gd name="T5" fmla="*/ 138 h 452"/>
                <a:gd name="T6" fmla="*/ 18 w 452"/>
                <a:gd name="T7" fmla="*/ 451 h 452"/>
                <a:gd name="T8" fmla="*/ 451 w 452"/>
                <a:gd name="T9" fmla="*/ 451 h 452"/>
                <a:gd name="T10" fmla="*/ 363 w 452"/>
                <a:gd name="T11" fmla="*/ 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2" h="452">
                  <a:moveTo>
                    <a:pt x="363" y="0"/>
                  </a:moveTo>
                  <a:lnTo>
                    <a:pt x="146" y="80"/>
                  </a:lnTo>
                  <a:lnTo>
                    <a:pt x="0" y="138"/>
                  </a:lnTo>
                  <a:lnTo>
                    <a:pt x="18" y="451"/>
                  </a:lnTo>
                  <a:lnTo>
                    <a:pt x="451" y="451"/>
                  </a:lnTo>
                  <a:lnTo>
                    <a:pt x="363" y="0"/>
                  </a:lnTo>
                </a:path>
              </a:pathLst>
            </a:custGeom>
            <a:solidFill>
              <a:srgbClr val="0404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09" name="Freeform 106"/>
            <p:cNvSpPr>
              <a:spLocks noChangeArrowheads="1"/>
            </p:cNvSpPr>
            <p:nvPr/>
          </p:nvSpPr>
          <p:spPr bwMode="auto">
            <a:xfrm>
              <a:off x="13661643" y="11197943"/>
              <a:ext cx="431687" cy="431667"/>
            </a:xfrm>
            <a:custGeom>
              <a:avLst/>
              <a:gdLst>
                <a:gd name="T0" fmla="*/ 363 w 452"/>
                <a:gd name="T1" fmla="*/ 0 h 452"/>
                <a:gd name="T2" fmla="*/ 146 w 452"/>
                <a:gd name="T3" fmla="*/ 80 h 452"/>
                <a:gd name="T4" fmla="*/ 0 w 452"/>
                <a:gd name="T5" fmla="*/ 138 h 452"/>
                <a:gd name="T6" fmla="*/ 18 w 452"/>
                <a:gd name="T7" fmla="*/ 451 h 452"/>
                <a:gd name="T8" fmla="*/ 451 w 452"/>
                <a:gd name="T9" fmla="*/ 451 h 452"/>
                <a:gd name="T10" fmla="*/ 363 w 452"/>
                <a:gd name="T11" fmla="*/ 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2" h="452">
                  <a:moveTo>
                    <a:pt x="363" y="0"/>
                  </a:moveTo>
                  <a:lnTo>
                    <a:pt x="146" y="80"/>
                  </a:lnTo>
                  <a:lnTo>
                    <a:pt x="0" y="138"/>
                  </a:lnTo>
                  <a:lnTo>
                    <a:pt x="18" y="451"/>
                  </a:lnTo>
                  <a:lnTo>
                    <a:pt x="451" y="451"/>
                  </a:lnTo>
                  <a:lnTo>
                    <a:pt x="363" y="0"/>
                  </a:lnTo>
                </a:path>
              </a:pathLst>
            </a:custGeom>
            <a:solidFill>
              <a:srgbClr val="0404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10" name="Freeform 107"/>
            <p:cNvSpPr>
              <a:spLocks noChangeArrowheads="1"/>
            </p:cNvSpPr>
            <p:nvPr/>
          </p:nvSpPr>
          <p:spPr bwMode="auto">
            <a:xfrm>
              <a:off x="13280743" y="5819038"/>
              <a:ext cx="1019967" cy="304706"/>
            </a:xfrm>
            <a:custGeom>
              <a:avLst/>
              <a:gdLst>
                <a:gd name="T0" fmla="*/ 721 w 1067"/>
                <a:gd name="T1" fmla="*/ 0 h 324"/>
                <a:gd name="T2" fmla="*/ 0 w 1067"/>
                <a:gd name="T3" fmla="*/ 58 h 324"/>
                <a:gd name="T4" fmla="*/ 243 w 1067"/>
                <a:gd name="T5" fmla="*/ 319 h 324"/>
                <a:gd name="T6" fmla="*/ 522 w 1067"/>
                <a:gd name="T7" fmla="*/ 323 h 324"/>
                <a:gd name="T8" fmla="*/ 974 w 1067"/>
                <a:gd name="T9" fmla="*/ 212 h 324"/>
                <a:gd name="T10" fmla="*/ 1066 w 1067"/>
                <a:gd name="T11" fmla="*/ 44 h 324"/>
                <a:gd name="T12" fmla="*/ 721 w 1067"/>
                <a:gd name="T13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7" h="324">
                  <a:moveTo>
                    <a:pt x="721" y="0"/>
                  </a:moveTo>
                  <a:lnTo>
                    <a:pt x="0" y="58"/>
                  </a:lnTo>
                  <a:lnTo>
                    <a:pt x="243" y="319"/>
                  </a:lnTo>
                  <a:lnTo>
                    <a:pt x="522" y="323"/>
                  </a:lnTo>
                  <a:lnTo>
                    <a:pt x="974" y="212"/>
                  </a:lnTo>
                  <a:lnTo>
                    <a:pt x="1066" y="44"/>
                  </a:lnTo>
                  <a:lnTo>
                    <a:pt x="721" y="0"/>
                  </a:lnTo>
                </a:path>
              </a:pathLst>
            </a:custGeom>
            <a:solidFill>
              <a:srgbClr val="8A6E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11" name="Freeform 108"/>
            <p:cNvSpPr>
              <a:spLocks noChangeArrowheads="1"/>
            </p:cNvSpPr>
            <p:nvPr/>
          </p:nvSpPr>
          <p:spPr bwMode="auto">
            <a:xfrm>
              <a:off x="13280743" y="5819038"/>
              <a:ext cx="1019967" cy="304706"/>
            </a:xfrm>
            <a:custGeom>
              <a:avLst/>
              <a:gdLst>
                <a:gd name="T0" fmla="*/ 721 w 1067"/>
                <a:gd name="T1" fmla="*/ 0 h 324"/>
                <a:gd name="T2" fmla="*/ 0 w 1067"/>
                <a:gd name="T3" fmla="*/ 58 h 324"/>
                <a:gd name="T4" fmla="*/ 243 w 1067"/>
                <a:gd name="T5" fmla="*/ 319 h 324"/>
                <a:gd name="T6" fmla="*/ 522 w 1067"/>
                <a:gd name="T7" fmla="*/ 323 h 324"/>
                <a:gd name="T8" fmla="*/ 974 w 1067"/>
                <a:gd name="T9" fmla="*/ 212 h 324"/>
                <a:gd name="T10" fmla="*/ 1066 w 1067"/>
                <a:gd name="T11" fmla="*/ 44 h 324"/>
                <a:gd name="T12" fmla="*/ 721 w 1067"/>
                <a:gd name="T13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7" h="324">
                  <a:moveTo>
                    <a:pt x="721" y="0"/>
                  </a:moveTo>
                  <a:lnTo>
                    <a:pt x="0" y="58"/>
                  </a:lnTo>
                  <a:lnTo>
                    <a:pt x="243" y="319"/>
                  </a:lnTo>
                  <a:lnTo>
                    <a:pt x="522" y="323"/>
                  </a:lnTo>
                  <a:lnTo>
                    <a:pt x="974" y="212"/>
                  </a:lnTo>
                  <a:lnTo>
                    <a:pt x="1066" y="44"/>
                  </a:lnTo>
                  <a:lnTo>
                    <a:pt x="721" y="0"/>
                  </a:lnTo>
                </a:path>
              </a:pathLst>
            </a:custGeom>
            <a:solidFill>
              <a:srgbClr val="8A6E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12" name="Freeform 109"/>
            <p:cNvSpPr>
              <a:spLocks noChangeArrowheads="1"/>
            </p:cNvSpPr>
            <p:nvPr/>
          </p:nvSpPr>
          <p:spPr bwMode="auto">
            <a:xfrm>
              <a:off x="13234188" y="6652747"/>
              <a:ext cx="914162" cy="376650"/>
            </a:xfrm>
            <a:custGeom>
              <a:avLst/>
              <a:gdLst>
                <a:gd name="T0" fmla="*/ 548 w 956"/>
                <a:gd name="T1" fmla="*/ 0 h 395"/>
                <a:gd name="T2" fmla="*/ 181 w 956"/>
                <a:gd name="T3" fmla="*/ 40 h 395"/>
                <a:gd name="T4" fmla="*/ 0 w 956"/>
                <a:gd name="T5" fmla="*/ 18 h 395"/>
                <a:gd name="T6" fmla="*/ 0 w 956"/>
                <a:gd name="T7" fmla="*/ 129 h 395"/>
                <a:gd name="T8" fmla="*/ 4 w 956"/>
                <a:gd name="T9" fmla="*/ 129 h 395"/>
                <a:gd name="T10" fmla="*/ 96 w 956"/>
                <a:gd name="T11" fmla="*/ 151 h 395"/>
                <a:gd name="T12" fmla="*/ 154 w 956"/>
                <a:gd name="T13" fmla="*/ 341 h 395"/>
                <a:gd name="T14" fmla="*/ 720 w 956"/>
                <a:gd name="T15" fmla="*/ 394 h 395"/>
                <a:gd name="T16" fmla="*/ 920 w 956"/>
                <a:gd name="T17" fmla="*/ 363 h 395"/>
                <a:gd name="T18" fmla="*/ 955 w 956"/>
                <a:gd name="T19" fmla="*/ 94 h 395"/>
                <a:gd name="T20" fmla="*/ 548 w 956"/>
                <a:gd name="T21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6" h="395">
                  <a:moveTo>
                    <a:pt x="548" y="0"/>
                  </a:moveTo>
                  <a:lnTo>
                    <a:pt x="181" y="40"/>
                  </a:lnTo>
                  <a:lnTo>
                    <a:pt x="0" y="18"/>
                  </a:lnTo>
                  <a:lnTo>
                    <a:pt x="0" y="129"/>
                  </a:lnTo>
                  <a:lnTo>
                    <a:pt x="4" y="129"/>
                  </a:lnTo>
                  <a:lnTo>
                    <a:pt x="96" y="151"/>
                  </a:lnTo>
                  <a:lnTo>
                    <a:pt x="154" y="341"/>
                  </a:lnTo>
                  <a:lnTo>
                    <a:pt x="720" y="394"/>
                  </a:lnTo>
                  <a:lnTo>
                    <a:pt x="920" y="363"/>
                  </a:lnTo>
                  <a:lnTo>
                    <a:pt x="955" y="94"/>
                  </a:lnTo>
                  <a:lnTo>
                    <a:pt x="548" y="0"/>
                  </a:lnTo>
                </a:path>
              </a:pathLst>
            </a:custGeom>
            <a:solidFill>
              <a:srgbClr val="8A6E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13" name="Freeform 110"/>
            <p:cNvSpPr>
              <a:spLocks noChangeArrowheads="1"/>
            </p:cNvSpPr>
            <p:nvPr/>
          </p:nvSpPr>
          <p:spPr bwMode="auto">
            <a:xfrm>
              <a:off x="13234188" y="6652747"/>
              <a:ext cx="914162" cy="376650"/>
            </a:xfrm>
            <a:custGeom>
              <a:avLst/>
              <a:gdLst>
                <a:gd name="T0" fmla="*/ 548 w 956"/>
                <a:gd name="T1" fmla="*/ 0 h 395"/>
                <a:gd name="T2" fmla="*/ 181 w 956"/>
                <a:gd name="T3" fmla="*/ 40 h 395"/>
                <a:gd name="T4" fmla="*/ 0 w 956"/>
                <a:gd name="T5" fmla="*/ 18 h 395"/>
                <a:gd name="T6" fmla="*/ 0 w 956"/>
                <a:gd name="T7" fmla="*/ 129 h 395"/>
                <a:gd name="T8" fmla="*/ 4 w 956"/>
                <a:gd name="T9" fmla="*/ 129 h 395"/>
                <a:gd name="T10" fmla="*/ 96 w 956"/>
                <a:gd name="T11" fmla="*/ 151 h 395"/>
                <a:gd name="T12" fmla="*/ 154 w 956"/>
                <a:gd name="T13" fmla="*/ 341 h 395"/>
                <a:gd name="T14" fmla="*/ 720 w 956"/>
                <a:gd name="T15" fmla="*/ 394 h 395"/>
                <a:gd name="T16" fmla="*/ 920 w 956"/>
                <a:gd name="T17" fmla="*/ 363 h 395"/>
                <a:gd name="T18" fmla="*/ 955 w 956"/>
                <a:gd name="T19" fmla="*/ 94 h 395"/>
                <a:gd name="T20" fmla="*/ 548 w 956"/>
                <a:gd name="T21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6" h="395">
                  <a:moveTo>
                    <a:pt x="548" y="0"/>
                  </a:moveTo>
                  <a:lnTo>
                    <a:pt x="181" y="40"/>
                  </a:lnTo>
                  <a:lnTo>
                    <a:pt x="0" y="18"/>
                  </a:lnTo>
                  <a:lnTo>
                    <a:pt x="0" y="129"/>
                  </a:lnTo>
                  <a:lnTo>
                    <a:pt x="4" y="129"/>
                  </a:lnTo>
                  <a:lnTo>
                    <a:pt x="96" y="151"/>
                  </a:lnTo>
                  <a:lnTo>
                    <a:pt x="154" y="341"/>
                  </a:lnTo>
                  <a:lnTo>
                    <a:pt x="720" y="394"/>
                  </a:lnTo>
                  <a:lnTo>
                    <a:pt x="920" y="363"/>
                  </a:lnTo>
                  <a:lnTo>
                    <a:pt x="955" y="94"/>
                  </a:lnTo>
                  <a:lnTo>
                    <a:pt x="548" y="0"/>
                  </a:lnTo>
                </a:path>
              </a:pathLst>
            </a:custGeom>
            <a:solidFill>
              <a:srgbClr val="8A6E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14" name="Freeform 111"/>
            <p:cNvSpPr>
              <a:spLocks noChangeArrowheads="1"/>
            </p:cNvSpPr>
            <p:nvPr/>
          </p:nvSpPr>
          <p:spPr bwMode="auto">
            <a:xfrm>
              <a:off x="12984486" y="6652747"/>
              <a:ext cx="249702" cy="118497"/>
            </a:xfrm>
            <a:custGeom>
              <a:avLst/>
              <a:gdLst>
                <a:gd name="T0" fmla="*/ 146 w 263"/>
                <a:gd name="T1" fmla="*/ 0 h 130"/>
                <a:gd name="T2" fmla="*/ 146 w 263"/>
                <a:gd name="T3" fmla="*/ 36 h 130"/>
                <a:gd name="T4" fmla="*/ 36 w 263"/>
                <a:gd name="T5" fmla="*/ 36 h 130"/>
                <a:gd name="T6" fmla="*/ 36 w 263"/>
                <a:gd name="T7" fmla="*/ 5 h 130"/>
                <a:gd name="T8" fmla="*/ 0 w 263"/>
                <a:gd name="T9" fmla="*/ 85 h 130"/>
                <a:gd name="T10" fmla="*/ 262 w 263"/>
                <a:gd name="T11" fmla="*/ 129 h 130"/>
                <a:gd name="T12" fmla="*/ 262 w 263"/>
                <a:gd name="T13" fmla="*/ 18 h 130"/>
                <a:gd name="T14" fmla="*/ 146 w 263"/>
                <a:gd name="T1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3" h="130">
                  <a:moveTo>
                    <a:pt x="146" y="0"/>
                  </a:moveTo>
                  <a:lnTo>
                    <a:pt x="146" y="36"/>
                  </a:lnTo>
                  <a:lnTo>
                    <a:pt x="36" y="36"/>
                  </a:lnTo>
                  <a:lnTo>
                    <a:pt x="36" y="5"/>
                  </a:lnTo>
                  <a:lnTo>
                    <a:pt x="0" y="85"/>
                  </a:lnTo>
                  <a:lnTo>
                    <a:pt x="262" y="129"/>
                  </a:lnTo>
                  <a:lnTo>
                    <a:pt x="262" y="18"/>
                  </a:lnTo>
                  <a:lnTo>
                    <a:pt x="146" y="0"/>
                  </a:lnTo>
                </a:path>
              </a:pathLst>
            </a:custGeom>
            <a:solidFill>
              <a:srgbClr val="A4A6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15" name="Freeform 112"/>
            <p:cNvSpPr>
              <a:spLocks noChangeArrowheads="1"/>
            </p:cNvSpPr>
            <p:nvPr/>
          </p:nvSpPr>
          <p:spPr bwMode="auto">
            <a:xfrm>
              <a:off x="12984486" y="6652747"/>
              <a:ext cx="249702" cy="118497"/>
            </a:xfrm>
            <a:custGeom>
              <a:avLst/>
              <a:gdLst>
                <a:gd name="T0" fmla="*/ 146 w 263"/>
                <a:gd name="T1" fmla="*/ 0 h 130"/>
                <a:gd name="T2" fmla="*/ 146 w 263"/>
                <a:gd name="T3" fmla="*/ 36 h 130"/>
                <a:gd name="T4" fmla="*/ 36 w 263"/>
                <a:gd name="T5" fmla="*/ 36 h 130"/>
                <a:gd name="T6" fmla="*/ 36 w 263"/>
                <a:gd name="T7" fmla="*/ 5 h 130"/>
                <a:gd name="T8" fmla="*/ 0 w 263"/>
                <a:gd name="T9" fmla="*/ 85 h 130"/>
                <a:gd name="T10" fmla="*/ 262 w 263"/>
                <a:gd name="T11" fmla="*/ 129 h 130"/>
                <a:gd name="T12" fmla="*/ 262 w 263"/>
                <a:gd name="T13" fmla="*/ 18 h 130"/>
                <a:gd name="T14" fmla="*/ 146 w 263"/>
                <a:gd name="T1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3" h="130">
                  <a:moveTo>
                    <a:pt x="146" y="0"/>
                  </a:moveTo>
                  <a:lnTo>
                    <a:pt x="146" y="36"/>
                  </a:lnTo>
                  <a:lnTo>
                    <a:pt x="36" y="36"/>
                  </a:lnTo>
                  <a:lnTo>
                    <a:pt x="36" y="5"/>
                  </a:lnTo>
                  <a:lnTo>
                    <a:pt x="0" y="85"/>
                  </a:lnTo>
                  <a:lnTo>
                    <a:pt x="262" y="129"/>
                  </a:lnTo>
                  <a:lnTo>
                    <a:pt x="262" y="18"/>
                  </a:lnTo>
                  <a:lnTo>
                    <a:pt x="146" y="0"/>
                  </a:lnTo>
                </a:path>
              </a:pathLst>
            </a:custGeom>
            <a:solidFill>
              <a:srgbClr val="A4A6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16" name="Freeform 113"/>
            <p:cNvSpPr>
              <a:spLocks noChangeArrowheads="1"/>
            </p:cNvSpPr>
            <p:nvPr/>
          </p:nvSpPr>
          <p:spPr bwMode="auto">
            <a:xfrm>
              <a:off x="13018344" y="6640051"/>
              <a:ext cx="101574" cy="42320"/>
            </a:xfrm>
            <a:custGeom>
              <a:avLst/>
              <a:gdLst>
                <a:gd name="T0" fmla="*/ 9 w 111"/>
                <a:gd name="T1" fmla="*/ 0 h 50"/>
                <a:gd name="T2" fmla="*/ 0 w 111"/>
                <a:gd name="T3" fmla="*/ 18 h 50"/>
                <a:gd name="T4" fmla="*/ 0 w 111"/>
                <a:gd name="T5" fmla="*/ 49 h 50"/>
                <a:gd name="T6" fmla="*/ 110 w 111"/>
                <a:gd name="T7" fmla="*/ 49 h 50"/>
                <a:gd name="T8" fmla="*/ 110 w 111"/>
                <a:gd name="T9" fmla="*/ 13 h 50"/>
                <a:gd name="T10" fmla="*/ 9 w 111"/>
                <a:gd name="T1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50">
                  <a:moveTo>
                    <a:pt x="9" y="0"/>
                  </a:moveTo>
                  <a:lnTo>
                    <a:pt x="0" y="18"/>
                  </a:lnTo>
                  <a:lnTo>
                    <a:pt x="0" y="49"/>
                  </a:lnTo>
                  <a:lnTo>
                    <a:pt x="110" y="49"/>
                  </a:lnTo>
                  <a:lnTo>
                    <a:pt x="110" y="13"/>
                  </a:lnTo>
                  <a:lnTo>
                    <a:pt x="9" y="0"/>
                  </a:lnTo>
                </a:path>
              </a:pathLst>
            </a:custGeom>
            <a:solidFill>
              <a:srgbClr val="8587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17" name="Freeform 114"/>
            <p:cNvSpPr>
              <a:spLocks noChangeArrowheads="1"/>
            </p:cNvSpPr>
            <p:nvPr/>
          </p:nvSpPr>
          <p:spPr bwMode="auto">
            <a:xfrm>
              <a:off x="13018344" y="6640051"/>
              <a:ext cx="101574" cy="42320"/>
            </a:xfrm>
            <a:custGeom>
              <a:avLst/>
              <a:gdLst>
                <a:gd name="T0" fmla="*/ 9 w 111"/>
                <a:gd name="T1" fmla="*/ 0 h 50"/>
                <a:gd name="T2" fmla="*/ 0 w 111"/>
                <a:gd name="T3" fmla="*/ 18 h 50"/>
                <a:gd name="T4" fmla="*/ 0 w 111"/>
                <a:gd name="T5" fmla="*/ 49 h 50"/>
                <a:gd name="T6" fmla="*/ 110 w 111"/>
                <a:gd name="T7" fmla="*/ 49 h 50"/>
                <a:gd name="T8" fmla="*/ 110 w 111"/>
                <a:gd name="T9" fmla="*/ 13 h 50"/>
                <a:gd name="T10" fmla="*/ 9 w 111"/>
                <a:gd name="T1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50">
                  <a:moveTo>
                    <a:pt x="9" y="0"/>
                  </a:moveTo>
                  <a:lnTo>
                    <a:pt x="0" y="18"/>
                  </a:lnTo>
                  <a:lnTo>
                    <a:pt x="0" y="49"/>
                  </a:lnTo>
                  <a:lnTo>
                    <a:pt x="110" y="49"/>
                  </a:lnTo>
                  <a:lnTo>
                    <a:pt x="110" y="13"/>
                  </a:lnTo>
                  <a:lnTo>
                    <a:pt x="9" y="0"/>
                  </a:lnTo>
                </a:path>
              </a:pathLst>
            </a:custGeom>
            <a:solidFill>
              <a:srgbClr val="8587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18" name="Freeform 115"/>
            <p:cNvSpPr>
              <a:spLocks noChangeArrowheads="1"/>
            </p:cNvSpPr>
            <p:nvPr/>
          </p:nvSpPr>
          <p:spPr bwMode="auto">
            <a:xfrm>
              <a:off x="12921003" y="6470770"/>
              <a:ext cx="1248508" cy="537467"/>
            </a:xfrm>
            <a:custGeom>
              <a:avLst/>
              <a:gdLst>
                <a:gd name="T0" fmla="*/ 115 w 1306"/>
                <a:gd name="T1" fmla="*/ 271 h 563"/>
                <a:gd name="T2" fmla="*/ 115 w 1306"/>
                <a:gd name="T3" fmla="*/ 271 h 563"/>
                <a:gd name="T4" fmla="*/ 314 w 1306"/>
                <a:gd name="T5" fmla="*/ 182 h 563"/>
                <a:gd name="T6" fmla="*/ 478 w 1306"/>
                <a:gd name="T7" fmla="*/ 266 h 563"/>
                <a:gd name="T8" fmla="*/ 504 w 1306"/>
                <a:gd name="T9" fmla="*/ 421 h 563"/>
                <a:gd name="T10" fmla="*/ 469 w 1306"/>
                <a:gd name="T11" fmla="*/ 470 h 563"/>
                <a:gd name="T12" fmla="*/ 482 w 1306"/>
                <a:gd name="T13" fmla="*/ 527 h 563"/>
                <a:gd name="T14" fmla="*/ 1013 w 1306"/>
                <a:gd name="T15" fmla="*/ 562 h 563"/>
                <a:gd name="T16" fmla="*/ 1305 w 1306"/>
                <a:gd name="T17" fmla="*/ 412 h 563"/>
                <a:gd name="T18" fmla="*/ 1261 w 1306"/>
                <a:gd name="T19" fmla="*/ 195 h 563"/>
                <a:gd name="T20" fmla="*/ 1013 w 1306"/>
                <a:gd name="T21" fmla="*/ 133 h 563"/>
                <a:gd name="T22" fmla="*/ 934 w 1306"/>
                <a:gd name="T23" fmla="*/ 142 h 563"/>
                <a:gd name="T24" fmla="*/ 712 w 1306"/>
                <a:gd name="T25" fmla="*/ 0 h 563"/>
                <a:gd name="T26" fmla="*/ 527 w 1306"/>
                <a:gd name="T27" fmla="*/ 67 h 563"/>
                <a:gd name="T28" fmla="*/ 513 w 1306"/>
                <a:gd name="T29" fmla="*/ 103 h 563"/>
                <a:gd name="T30" fmla="*/ 265 w 1306"/>
                <a:gd name="T31" fmla="*/ 40 h 563"/>
                <a:gd name="T32" fmla="*/ 40 w 1306"/>
                <a:gd name="T33" fmla="*/ 182 h 563"/>
                <a:gd name="T34" fmla="*/ 115 w 1306"/>
                <a:gd name="T35" fmla="*/ 271 h 563"/>
                <a:gd name="T36" fmla="*/ 717 w 1306"/>
                <a:gd name="T37" fmla="*/ 98 h 563"/>
                <a:gd name="T38" fmla="*/ 717 w 1306"/>
                <a:gd name="T39" fmla="*/ 98 h 563"/>
                <a:gd name="T40" fmla="*/ 739 w 1306"/>
                <a:gd name="T41" fmla="*/ 155 h 563"/>
                <a:gd name="T42" fmla="*/ 628 w 1306"/>
                <a:gd name="T43" fmla="*/ 129 h 563"/>
                <a:gd name="T44" fmla="*/ 717 w 1306"/>
                <a:gd name="T45" fmla="*/ 98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06" h="563">
                  <a:moveTo>
                    <a:pt x="115" y="271"/>
                  </a:moveTo>
                  <a:lnTo>
                    <a:pt x="115" y="271"/>
                  </a:lnTo>
                  <a:cubicBezTo>
                    <a:pt x="234" y="235"/>
                    <a:pt x="314" y="182"/>
                    <a:pt x="314" y="182"/>
                  </a:cubicBezTo>
                  <a:cubicBezTo>
                    <a:pt x="478" y="266"/>
                    <a:pt x="478" y="266"/>
                    <a:pt x="478" y="266"/>
                  </a:cubicBezTo>
                  <a:cubicBezTo>
                    <a:pt x="504" y="421"/>
                    <a:pt x="504" y="421"/>
                    <a:pt x="504" y="421"/>
                  </a:cubicBezTo>
                  <a:cubicBezTo>
                    <a:pt x="469" y="470"/>
                    <a:pt x="469" y="470"/>
                    <a:pt x="469" y="470"/>
                  </a:cubicBezTo>
                  <a:cubicBezTo>
                    <a:pt x="482" y="527"/>
                    <a:pt x="482" y="527"/>
                    <a:pt x="482" y="527"/>
                  </a:cubicBezTo>
                  <a:cubicBezTo>
                    <a:pt x="1013" y="562"/>
                    <a:pt x="1013" y="562"/>
                    <a:pt x="1013" y="562"/>
                  </a:cubicBezTo>
                  <a:cubicBezTo>
                    <a:pt x="1305" y="412"/>
                    <a:pt x="1305" y="412"/>
                    <a:pt x="1305" y="412"/>
                  </a:cubicBezTo>
                  <a:cubicBezTo>
                    <a:pt x="1261" y="195"/>
                    <a:pt x="1261" y="195"/>
                    <a:pt x="1261" y="195"/>
                  </a:cubicBezTo>
                  <a:cubicBezTo>
                    <a:pt x="1013" y="133"/>
                    <a:pt x="1013" y="133"/>
                    <a:pt x="1013" y="133"/>
                  </a:cubicBezTo>
                  <a:cubicBezTo>
                    <a:pt x="934" y="142"/>
                    <a:pt x="934" y="142"/>
                    <a:pt x="934" y="142"/>
                  </a:cubicBezTo>
                  <a:cubicBezTo>
                    <a:pt x="712" y="0"/>
                    <a:pt x="712" y="0"/>
                    <a:pt x="712" y="0"/>
                  </a:cubicBezTo>
                  <a:cubicBezTo>
                    <a:pt x="527" y="67"/>
                    <a:pt x="527" y="67"/>
                    <a:pt x="527" y="67"/>
                  </a:cubicBezTo>
                  <a:cubicBezTo>
                    <a:pt x="527" y="67"/>
                    <a:pt x="518" y="85"/>
                    <a:pt x="513" y="103"/>
                  </a:cubicBezTo>
                  <a:cubicBezTo>
                    <a:pt x="265" y="40"/>
                    <a:pt x="265" y="40"/>
                    <a:pt x="265" y="40"/>
                  </a:cubicBezTo>
                  <a:cubicBezTo>
                    <a:pt x="40" y="182"/>
                    <a:pt x="40" y="182"/>
                    <a:pt x="40" y="182"/>
                  </a:cubicBezTo>
                  <a:cubicBezTo>
                    <a:pt x="40" y="182"/>
                    <a:pt x="0" y="310"/>
                    <a:pt x="115" y="271"/>
                  </a:cubicBezTo>
                  <a:close/>
                  <a:moveTo>
                    <a:pt x="717" y="98"/>
                  </a:moveTo>
                  <a:lnTo>
                    <a:pt x="717" y="98"/>
                  </a:lnTo>
                  <a:cubicBezTo>
                    <a:pt x="739" y="155"/>
                    <a:pt x="739" y="155"/>
                    <a:pt x="739" y="155"/>
                  </a:cubicBezTo>
                  <a:cubicBezTo>
                    <a:pt x="628" y="129"/>
                    <a:pt x="628" y="129"/>
                    <a:pt x="628" y="129"/>
                  </a:cubicBezTo>
                  <a:cubicBezTo>
                    <a:pt x="677" y="111"/>
                    <a:pt x="717" y="98"/>
                    <a:pt x="717" y="98"/>
                  </a:cubicBezTo>
                  <a:close/>
                </a:path>
              </a:pathLst>
            </a:custGeom>
            <a:solidFill>
              <a:srgbClr val="FED1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19" name="Freeform 116"/>
            <p:cNvSpPr>
              <a:spLocks noChangeArrowheads="1"/>
            </p:cNvSpPr>
            <p:nvPr/>
          </p:nvSpPr>
          <p:spPr bwMode="auto">
            <a:xfrm>
              <a:off x="13255349" y="5628597"/>
              <a:ext cx="1083451" cy="495147"/>
            </a:xfrm>
            <a:custGeom>
              <a:avLst/>
              <a:gdLst>
                <a:gd name="T0" fmla="*/ 0 w 1133"/>
                <a:gd name="T1" fmla="*/ 257 h 519"/>
                <a:gd name="T2" fmla="*/ 17 w 1133"/>
                <a:gd name="T3" fmla="*/ 111 h 519"/>
                <a:gd name="T4" fmla="*/ 114 w 1133"/>
                <a:gd name="T5" fmla="*/ 35 h 519"/>
                <a:gd name="T6" fmla="*/ 778 w 1133"/>
                <a:gd name="T7" fmla="*/ 9 h 519"/>
                <a:gd name="T8" fmla="*/ 1132 w 1133"/>
                <a:gd name="T9" fmla="*/ 0 h 519"/>
                <a:gd name="T10" fmla="*/ 1070 w 1133"/>
                <a:gd name="T11" fmla="*/ 283 h 519"/>
                <a:gd name="T12" fmla="*/ 778 w 1133"/>
                <a:gd name="T13" fmla="*/ 434 h 519"/>
                <a:gd name="T14" fmla="*/ 650 w 1133"/>
                <a:gd name="T15" fmla="*/ 429 h 519"/>
                <a:gd name="T16" fmla="*/ 513 w 1133"/>
                <a:gd name="T17" fmla="*/ 518 h 519"/>
                <a:gd name="T18" fmla="*/ 269 w 1133"/>
                <a:gd name="T19" fmla="*/ 518 h 519"/>
                <a:gd name="T20" fmla="*/ 261 w 1133"/>
                <a:gd name="T21" fmla="*/ 403 h 519"/>
                <a:gd name="T22" fmla="*/ 247 w 1133"/>
                <a:gd name="T23" fmla="*/ 403 h 519"/>
                <a:gd name="T24" fmla="*/ 0 w 1133"/>
                <a:gd name="T25" fmla="*/ 257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3" h="519">
                  <a:moveTo>
                    <a:pt x="0" y="257"/>
                  </a:moveTo>
                  <a:lnTo>
                    <a:pt x="17" y="111"/>
                  </a:lnTo>
                  <a:lnTo>
                    <a:pt x="114" y="35"/>
                  </a:lnTo>
                  <a:lnTo>
                    <a:pt x="778" y="9"/>
                  </a:lnTo>
                  <a:lnTo>
                    <a:pt x="1132" y="0"/>
                  </a:lnTo>
                  <a:lnTo>
                    <a:pt x="1070" y="283"/>
                  </a:lnTo>
                  <a:lnTo>
                    <a:pt x="778" y="434"/>
                  </a:lnTo>
                  <a:lnTo>
                    <a:pt x="650" y="429"/>
                  </a:lnTo>
                  <a:lnTo>
                    <a:pt x="513" y="518"/>
                  </a:lnTo>
                  <a:lnTo>
                    <a:pt x="269" y="518"/>
                  </a:lnTo>
                  <a:lnTo>
                    <a:pt x="261" y="403"/>
                  </a:lnTo>
                  <a:lnTo>
                    <a:pt x="247" y="403"/>
                  </a:lnTo>
                  <a:lnTo>
                    <a:pt x="0" y="257"/>
                  </a:lnTo>
                </a:path>
              </a:pathLst>
            </a:custGeom>
            <a:solidFill>
              <a:srgbClr val="FED1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20" name="Freeform 117"/>
            <p:cNvSpPr>
              <a:spLocks noChangeArrowheads="1"/>
            </p:cNvSpPr>
            <p:nvPr/>
          </p:nvSpPr>
          <p:spPr bwMode="auto">
            <a:xfrm>
              <a:off x="14076402" y="5535492"/>
              <a:ext cx="1671731" cy="465523"/>
            </a:xfrm>
            <a:custGeom>
              <a:avLst/>
              <a:gdLst>
                <a:gd name="T0" fmla="*/ 1744 w 1745"/>
                <a:gd name="T1" fmla="*/ 0 h 488"/>
                <a:gd name="T2" fmla="*/ 1744 w 1745"/>
                <a:gd name="T3" fmla="*/ 0 h 488"/>
                <a:gd name="T4" fmla="*/ 1682 w 1745"/>
                <a:gd name="T5" fmla="*/ 487 h 488"/>
                <a:gd name="T6" fmla="*/ 0 w 1745"/>
                <a:gd name="T7" fmla="*/ 420 h 488"/>
                <a:gd name="T8" fmla="*/ 22 w 1745"/>
                <a:gd name="T9" fmla="*/ 110 h 488"/>
                <a:gd name="T10" fmla="*/ 1744 w 1745"/>
                <a:gd name="T11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5" h="488">
                  <a:moveTo>
                    <a:pt x="1744" y="0"/>
                  </a:moveTo>
                  <a:lnTo>
                    <a:pt x="1744" y="0"/>
                  </a:lnTo>
                  <a:cubicBezTo>
                    <a:pt x="1726" y="115"/>
                    <a:pt x="1704" y="239"/>
                    <a:pt x="1682" y="487"/>
                  </a:cubicBezTo>
                  <a:cubicBezTo>
                    <a:pt x="0" y="420"/>
                    <a:pt x="0" y="420"/>
                    <a:pt x="0" y="420"/>
                  </a:cubicBezTo>
                  <a:cubicBezTo>
                    <a:pt x="22" y="110"/>
                    <a:pt x="22" y="110"/>
                    <a:pt x="22" y="110"/>
                  </a:cubicBezTo>
                  <a:lnTo>
                    <a:pt x="1744" y="0"/>
                  </a:lnTo>
                </a:path>
              </a:pathLst>
            </a:custGeom>
            <a:solidFill>
              <a:srgbClr val="FED1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21" name="Freeform 118"/>
            <p:cNvSpPr>
              <a:spLocks noChangeArrowheads="1"/>
            </p:cNvSpPr>
            <p:nvPr/>
          </p:nvSpPr>
          <p:spPr bwMode="auto">
            <a:xfrm>
              <a:off x="14038312" y="5129218"/>
              <a:ext cx="2831362" cy="1777451"/>
            </a:xfrm>
            <a:custGeom>
              <a:avLst/>
              <a:gdLst>
                <a:gd name="T0" fmla="*/ 0 w 2956"/>
                <a:gd name="T1" fmla="*/ 1855 h 1856"/>
                <a:gd name="T2" fmla="*/ 0 w 2956"/>
                <a:gd name="T3" fmla="*/ 1855 h 1856"/>
                <a:gd name="T4" fmla="*/ 2172 w 2956"/>
                <a:gd name="T5" fmla="*/ 1815 h 1856"/>
                <a:gd name="T6" fmla="*/ 2570 w 2956"/>
                <a:gd name="T7" fmla="*/ 1505 h 1856"/>
                <a:gd name="T8" fmla="*/ 2898 w 2956"/>
                <a:gd name="T9" fmla="*/ 478 h 1856"/>
                <a:gd name="T10" fmla="*/ 2655 w 2956"/>
                <a:gd name="T11" fmla="*/ 44 h 1856"/>
                <a:gd name="T12" fmla="*/ 2650 w 2956"/>
                <a:gd name="T13" fmla="*/ 44 h 1856"/>
                <a:gd name="T14" fmla="*/ 2239 w 2956"/>
                <a:gd name="T15" fmla="*/ 288 h 1856"/>
                <a:gd name="T16" fmla="*/ 2004 w 2956"/>
                <a:gd name="T17" fmla="*/ 1186 h 1856"/>
                <a:gd name="T18" fmla="*/ 1747 w 2956"/>
                <a:gd name="T19" fmla="*/ 1381 h 1856"/>
                <a:gd name="T20" fmla="*/ 61 w 2956"/>
                <a:gd name="T21" fmla="*/ 1580 h 1856"/>
                <a:gd name="T22" fmla="*/ 0 w 2956"/>
                <a:gd name="T23" fmla="*/ 1855 h 1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56" h="1856">
                  <a:moveTo>
                    <a:pt x="0" y="1855"/>
                  </a:moveTo>
                  <a:lnTo>
                    <a:pt x="0" y="1855"/>
                  </a:lnTo>
                  <a:cubicBezTo>
                    <a:pt x="2172" y="1815"/>
                    <a:pt x="2172" y="1815"/>
                    <a:pt x="2172" y="1815"/>
                  </a:cubicBezTo>
                  <a:cubicBezTo>
                    <a:pt x="2358" y="1815"/>
                    <a:pt x="2522" y="1686"/>
                    <a:pt x="2570" y="1505"/>
                  </a:cubicBezTo>
                  <a:cubicBezTo>
                    <a:pt x="2898" y="478"/>
                    <a:pt x="2898" y="478"/>
                    <a:pt x="2898" y="478"/>
                  </a:cubicBezTo>
                  <a:cubicBezTo>
                    <a:pt x="2955" y="293"/>
                    <a:pt x="2845" y="93"/>
                    <a:pt x="2655" y="44"/>
                  </a:cubicBezTo>
                  <a:cubicBezTo>
                    <a:pt x="2650" y="44"/>
                    <a:pt x="2650" y="44"/>
                    <a:pt x="2650" y="44"/>
                  </a:cubicBezTo>
                  <a:cubicBezTo>
                    <a:pt x="2469" y="0"/>
                    <a:pt x="2283" y="107"/>
                    <a:pt x="2239" y="288"/>
                  </a:cubicBezTo>
                  <a:cubicBezTo>
                    <a:pt x="2004" y="1186"/>
                    <a:pt x="2004" y="1186"/>
                    <a:pt x="2004" y="1186"/>
                  </a:cubicBezTo>
                  <a:cubicBezTo>
                    <a:pt x="1973" y="1301"/>
                    <a:pt x="1867" y="1381"/>
                    <a:pt x="1747" y="1381"/>
                  </a:cubicBezTo>
                  <a:cubicBezTo>
                    <a:pt x="61" y="1580"/>
                    <a:pt x="61" y="1580"/>
                    <a:pt x="61" y="1580"/>
                  </a:cubicBezTo>
                  <a:lnTo>
                    <a:pt x="0" y="1855"/>
                  </a:lnTo>
                </a:path>
              </a:pathLst>
            </a:custGeom>
            <a:solidFill>
              <a:srgbClr val="FED1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22" name="Freeform 119"/>
            <p:cNvSpPr>
              <a:spLocks noChangeArrowheads="1"/>
            </p:cNvSpPr>
            <p:nvPr/>
          </p:nvSpPr>
          <p:spPr bwMode="auto">
            <a:xfrm>
              <a:off x="17538366" y="1790149"/>
              <a:ext cx="1134238" cy="1730899"/>
            </a:xfrm>
            <a:custGeom>
              <a:avLst/>
              <a:gdLst>
                <a:gd name="T0" fmla="*/ 155 w 1187"/>
                <a:gd name="T1" fmla="*/ 991 h 1806"/>
                <a:gd name="T2" fmla="*/ 301 w 1187"/>
                <a:gd name="T3" fmla="*/ 1469 h 1806"/>
                <a:gd name="T4" fmla="*/ 301 w 1187"/>
                <a:gd name="T5" fmla="*/ 1597 h 1806"/>
                <a:gd name="T6" fmla="*/ 301 w 1187"/>
                <a:gd name="T7" fmla="*/ 1726 h 1806"/>
                <a:gd name="T8" fmla="*/ 796 w 1187"/>
                <a:gd name="T9" fmla="*/ 1805 h 1806"/>
                <a:gd name="T10" fmla="*/ 849 w 1187"/>
                <a:gd name="T11" fmla="*/ 1664 h 1806"/>
                <a:gd name="T12" fmla="*/ 849 w 1187"/>
                <a:gd name="T13" fmla="*/ 1531 h 1806"/>
                <a:gd name="T14" fmla="*/ 858 w 1187"/>
                <a:gd name="T15" fmla="*/ 1412 h 1806"/>
                <a:gd name="T16" fmla="*/ 1031 w 1187"/>
                <a:gd name="T17" fmla="*/ 991 h 1806"/>
                <a:gd name="T18" fmla="*/ 593 w 1187"/>
                <a:gd name="T19" fmla="*/ 0 h 1806"/>
                <a:gd name="T20" fmla="*/ 155 w 1187"/>
                <a:gd name="T21" fmla="*/ 991 h 1806"/>
                <a:gd name="T22" fmla="*/ 575 w 1187"/>
                <a:gd name="T23" fmla="*/ 1102 h 1806"/>
                <a:gd name="T24" fmla="*/ 593 w 1187"/>
                <a:gd name="T25" fmla="*/ 1080 h 1806"/>
                <a:gd name="T26" fmla="*/ 615 w 1187"/>
                <a:gd name="T27" fmla="*/ 1385 h 1806"/>
                <a:gd name="T28" fmla="*/ 575 w 1187"/>
                <a:gd name="T29" fmla="*/ 1102 h 1806"/>
                <a:gd name="T30" fmla="*/ 221 w 1187"/>
                <a:gd name="T31" fmla="*/ 934 h 1806"/>
                <a:gd name="T32" fmla="*/ 593 w 1187"/>
                <a:gd name="T33" fmla="*/ 93 h 1806"/>
                <a:gd name="T34" fmla="*/ 965 w 1187"/>
                <a:gd name="T35" fmla="*/ 934 h 1806"/>
                <a:gd name="T36" fmla="*/ 960 w 1187"/>
                <a:gd name="T37" fmla="*/ 938 h 1806"/>
                <a:gd name="T38" fmla="*/ 703 w 1187"/>
                <a:gd name="T39" fmla="*/ 1385 h 1806"/>
                <a:gd name="T40" fmla="*/ 703 w 1187"/>
                <a:gd name="T41" fmla="*/ 1089 h 1806"/>
                <a:gd name="T42" fmla="*/ 827 w 1187"/>
                <a:gd name="T43" fmla="*/ 615 h 1806"/>
                <a:gd name="T44" fmla="*/ 699 w 1187"/>
                <a:gd name="T45" fmla="*/ 951 h 1806"/>
                <a:gd name="T46" fmla="*/ 681 w 1187"/>
                <a:gd name="T47" fmla="*/ 752 h 1806"/>
                <a:gd name="T48" fmla="*/ 659 w 1187"/>
                <a:gd name="T49" fmla="*/ 1013 h 1806"/>
                <a:gd name="T50" fmla="*/ 527 w 1187"/>
                <a:gd name="T51" fmla="*/ 1013 h 1806"/>
                <a:gd name="T52" fmla="*/ 504 w 1187"/>
                <a:gd name="T53" fmla="*/ 752 h 1806"/>
                <a:gd name="T54" fmla="*/ 487 w 1187"/>
                <a:gd name="T55" fmla="*/ 951 h 1806"/>
                <a:gd name="T56" fmla="*/ 359 w 1187"/>
                <a:gd name="T57" fmla="*/ 615 h 1806"/>
                <a:gd name="T58" fmla="*/ 482 w 1187"/>
                <a:gd name="T59" fmla="*/ 1089 h 1806"/>
                <a:gd name="T60" fmla="*/ 482 w 1187"/>
                <a:gd name="T61" fmla="*/ 1385 h 1806"/>
                <a:gd name="T62" fmla="*/ 225 w 1187"/>
                <a:gd name="T63" fmla="*/ 938 h 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7" h="1806">
                  <a:moveTo>
                    <a:pt x="155" y="991"/>
                  </a:moveTo>
                  <a:lnTo>
                    <a:pt x="155" y="991"/>
                  </a:lnTo>
                  <a:cubicBezTo>
                    <a:pt x="155" y="991"/>
                    <a:pt x="319" y="1203"/>
                    <a:pt x="327" y="1412"/>
                  </a:cubicBezTo>
                  <a:cubicBezTo>
                    <a:pt x="310" y="1425"/>
                    <a:pt x="301" y="1447"/>
                    <a:pt x="301" y="1469"/>
                  </a:cubicBezTo>
                  <a:cubicBezTo>
                    <a:pt x="301" y="1496"/>
                    <a:pt x="314" y="1518"/>
                    <a:pt x="336" y="1531"/>
                  </a:cubicBezTo>
                  <a:cubicBezTo>
                    <a:pt x="314" y="1549"/>
                    <a:pt x="301" y="1571"/>
                    <a:pt x="301" y="1597"/>
                  </a:cubicBezTo>
                  <a:cubicBezTo>
                    <a:pt x="301" y="1624"/>
                    <a:pt x="314" y="1646"/>
                    <a:pt x="336" y="1664"/>
                  </a:cubicBezTo>
                  <a:cubicBezTo>
                    <a:pt x="314" y="1677"/>
                    <a:pt x="301" y="1699"/>
                    <a:pt x="301" y="1726"/>
                  </a:cubicBezTo>
                  <a:cubicBezTo>
                    <a:pt x="301" y="1770"/>
                    <a:pt x="341" y="1805"/>
                    <a:pt x="389" y="1805"/>
                  </a:cubicBezTo>
                  <a:cubicBezTo>
                    <a:pt x="796" y="1805"/>
                    <a:pt x="796" y="1805"/>
                    <a:pt x="796" y="1805"/>
                  </a:cubicBezTo>
                  <a:cubicBezTo>
                    <a:pt x="845" y="1805"/>
                    <a:pt x="885" y="1770"/>
                    <a:pt x="885" y="1726"/>
                  </a:cubicBezTo>
                  <a:cubicBezTo>
                    <a:pt x="885" y="1699"/>
                    <a:pt x="871" y="1677"/>
                    <a:pt x="849" y="1664"/>
                  </a:cubicBezTo>
                  <a:cubicBezTo>
                    <a:pt x="871" y="1646"/>
                    <a:pt x="885" y="1624"/>
                    <a:pt x="885" y="1597"/>
                  </a:cubicBezTo>
                  <a:cubicBezTo>
                    <a:pt x="885" y="1571"/>
                    <a:pt x="871" y="1549"/>
                    <a:pt x="849" y="1531"/>
                  </a:cubicBezTo>
                  <a:cubicBezTo>
                    <a:pt x="871" y="1518"/>
                    <a:pt x="885" y="1496"/>
                    <a:pt x="885" y="1469"/>
                  </a:cubicBezTo>
                  <a:cubicBezTo>
                    <a:pt x="885" y="1447"/>
                    <a:pt x="876" y="1425"/>
                    <a:pt x="858" y="1412"/>
                  </a:cubicBezTo>
                  <a:cubicBezTo>
                    <a:pt x="867" y="1203"/>
                    <a:pt x="1031" y="991"/>
                    <a:pt x="1031" y="991"/>
                  </a:cubicBezTo>
                  <a:lnTo>
                    <a:pt x="1031" y="991"/>
                  </a:lnTo>
                  <a:cubicBezTo>
                    <a:pt x="1128" y="885"/>
                    <a:pt x="1186" y="748"/>
                    <a:pt x="1186" y="593"/>
                  </a:cubicBezTo>
                  <a:cubicBezTo>
                    <a:pt x="1186" y="266"/>
                    <a:pt x="920" y="0"/>
                    <a:pt x="593" y="0"/>
                  </a:cubicBezTo>
                  <a:cubicBezTo>
                    <a:pt x="265" y="0"/>
                    <a:pt x="0" y="266"/>
                    <a:pt x="0" y="593"/>
                  </a:cubicBezTo>
                  <a:cubicBezTo>
                    <a:pt x="0" y="748"/>
                    <a:pt x="57" y="885"/>
                    <a:pt x="155" y="991"/>
                  </a:cubicBezTo>
                  <a:close/>
                  <a:moveTo>
                    <a:pt x="575" y="1102"/>
                  </a:moveTo>
                  <a:lnTo>
                    <a:pt x="575" y="1102"/>
                  </a:lnTo>
                  <a:cubicBezTo>
                    <a:pt x="575" y="1093"/>
                    <a:pt x="575" y="1089"/>
                    <a:pt x="580" y="1084"/>
                  </a:cubicBezTo>
                  <a:cubicBezTo>
                    <a:pt x="580" y="1084"/>
                    <a:pt x="584" y="1080"/>
                    <a:pt x="593" y="1080"/>
                  </a:cubicBezTo>
                  <a:cubicBezTo>
                    <a:pt x="602" y="1080"/>
                    <a:pt x="615" y="1089"/>
                    <a:pt x="615" y="1102"/>
                  </a:cubicBezTo>
                  <a:cubicBezTo>
                    <a:pt x="615" y="1385"/>
                    <a:pt x="615" y="1385"/>
                    <a:pt x="615" y="1385"/>
                  </a:cubicBezTo>
                  <a:cubicBezTo>
                    <a:pt x="575" y="1385"/>
                    <a:pt x="575" y="1385"/>
                    <a:pt x="575" y="1385"/>
                  </a:cubicBezTo>
                  <a:lnTo>
                    <a:pt x="575" y="1102"/>
                  </a:lnTo>
                  <a:close/>
                  <a:moveTo>
                    <a:pt x="221" y="934"/>
                  </a:moveTo>
                  <a:lnTo>
                    <a:pt x="221" y="934"/>
                  </a:lnTo>
                  <a:cubicBezTo>
                    <a:pt x="137" y="841"/>
                    <a:pt x="88" y="722"/>
                    <a:pt x="88" y="593"/>
                  </a:cubicBezTo>
                  <a:cubicBezTo>
                    <a:pt x="88" y="319"/>
                    <a:pt x="314" y="93"/>
                    <a:pt x="593" y="93"/>
                  </a:cubicBezTo>
                  <a:cubicBezTo>
                    <a:pt x="871" y="93"/>
                    <a:pt x="1097" y="319"/>
                    <a:pt x="1097" y="593"/>
                  </a:cubicBezTo>
                  <a:cubicBezTo>
                    <a:pt x="1097" y="722"/>
                    <a:pt x="1048" y="841"/>
                    <a:pt x="965" y="934"/>
                  </a:cubicBezTo>
                  <a:lnTo>
                    <a:pt x="965" y="934"/>
                  </a:lnTo>
                  <a:cubicBezTo>
                    <a:pt x="960" y="938"/>
                    <a:pt x="960" y="938"/>
                    <a:pt x="960" y="938"/>
                  </a:cubicBezTo>
                  <a:cubicBezTo>
                    <a:pt x="956" y="947"/>
                    <a:pt x="788" y="1159"/>
                    <a:pt x="770" y="1385"/>
                  </a:cubicBezTo>
                  <a:cubicBezTo>
                    <a:pt x="703" y="1385"/>
                    <a:pt x="703" y="1385"/>
                    <a:pt x="703" y="1385"/>
                  </a:cubicBezTo>
                  <a:cubicBezTo>
                    <a:pt x="703" y="1102"/>
                    <a:pt x="703" y="1102"/>
                    <a:pt x="703" y="1102"/>
                  </a:cubicBezTo>
                  <a:cubicBezTo>
                    <a:pt x="703" y="1098"/>
                    <a:pt x="703" y="1093"/>
                    <a:pt x="703" y="1089"/>
                  </a:cubicBezTo>
                  <a:cubicBezTo>
                    <a:pt x="845" y="646"/>
                    <a:pt x="845" y="646"/>
                    <a:pt x="845" y="646"/>
                  </a:cubicBezTo>
                  <a:cubicBezTo>
                    <a:pt x="849" y="633"/>
                    <a:pt x="840" y="619"/>
                    <a:pt x="827" y="615"/>
                  </a:cubicBezTo>
                  <a:cubicBezTo>
                    <a:pt x="818" y="615"/>
                    <a:pt x="805" y="619"/>
                    <a:pt x="801" y="633"/>
                  </a:cubicBezTo>
                  <a:cubicBezTo>
                    <a:pt x="699" y="951"/>
                    <a:pt x="699" y="951"/>
                    <a:pt x="699" y="951"/>
                  </a:cubicBezTo>
                  <a:cubicBezTo>
                    <a:pt x="699" y="770"/>
                    <a:pt x="699" y="770"/>
                    <a:pt x="699" y="770"/>
                  </a:cubicBezTo>
                  <a:cubicBezTo>
                    <a:pt x="699" y="761"/>
                    <a:pt x="690" y="752"/>
                    <a:pt x="681" y="752"/>
                  </a:cubicBezTo>
                  <a:cubicBezTo>
                    <a:pt x="668" y="752"/>
                    <a:pt x="659" y="761"/>
                    <a:pt x="659" y="770"/>
                  </a:cubicBezTo>
                  <a:cubicBezTo>
                    <a:pt x="659" y="1013"/>
                    <a:pt x="659" y="1013"/>
                    <a:pt x="659" y="1013"/>
                  </a:cubicBezTo>
                  <a:cubicBezTo>
                    <a:pt x="641" y="1000"/>
                    <a:pt x="619" y="991"/>
                    <a:pt x="593" y="991"/>
                  </a:cubicBezTo>
                  <a:cubicBezTo>
                    <a:pt x="566" y="991"/>
                    <a:pt x="544" y="1000"/>
                    <a:pt x="527" y="1013"/>
                  </a:cubicBezTo>
                  <a:cubicBezTo>
                    <a:pt x="527" y="770"/>
                    <a:pt x="527" y="770"/>
                    <a:pt x="527" y="770"/>
                  </a:cubicBezTo>
                  <a:cubicBezTo>
                    <a:pt x="527" y="761"/>
                    <a:pt x="518" y="752"/>
                    <a:pt x="504" y="752"/>
                  </a:cubicBezTo>
                  <a:cubicBezTo>
                    <a:pt x="495" y="752"/>
                    <a:pt x="487" y="761"/>
                    <a:pt x="487" y="770"/>
                  </a:cubicBezTo>
                  <a:cubicBezTo>
                    <a:pt x="487" y="951"/>
                    <a:pt x="487" y="951"/>
                    <a:pt x="487" y="951"/>
                  </a:cubicBezTo>
                  <a:cubicBezTo>
                    <a:pt x="385" y="633"/>
                    <a:pt x="385" y="633"/>
                    <a:pt x="385" y="633"/>
                  </a:cubicBezTo>
                  <a:cubicBezTo>
                    <a:pt x="381" y="619"/>
                    <a:pt x="367" y="615"/>
                    <a:pt x="359" y="615"/>
                  </a:cubicBezTo>
                  <a:cubicBezTo>
                    <a:pt x="345" y="619"/>
                    <a:pt x="336" y="633"/>
                    <a:pt x="341" y="646"/>
                  </a:cubicBezTo>
                  <a:cubicBezTo>
                    <a:pt x="482" y="1089"/>
                    <a:pt x="482" y="1089"/>
                    <a:pt x="482" y="1089"/>
                  </a:cubicBezTo>
                  <a:cubicBezTo>
                    <a:pt x="482" y="1093"/>
                    <a:pt x="482" y="1098"/>
                    <a:pt x="482" y="1102"/>
                  </a:cubicBezTo>
                  <a:cubicBezTo>
                    <a:pt x="482" y="1385"/>
                    <a:pt x="482" y="1385"/>
                    <a:pt x="482" y="1385"/>
                  </a:cubicBezTo>
                  <a:cubicBezTo>
                    <a:pt x="416" y="1385"/>
                    <a:pt x="416" y="1385"/>
                    <a:pt x="416" y="1385"/>
                  </a:cubicBezTo>
                  <a:cubicBezTo>
                    <a:pt x="398" y="1159"/>
                    <a:pt x="230" y="947"/>
                    <a:pt x="225" y="938"/>
                  </a:cubicBezTo>
                  <a:cubicBezTo>
                    <a:pt x="221" y="934"/>
                    <a:pt x="221" y="934"/>
                    <a:pt x="221" y="934"/>
                  </a:cubicBezTo>
                  <a:close/>
                </a:path>
              </a:pathLst>
            </a:custGeom>
            <a:solidFill>
              <a:srgbClr val="F29B2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23" name="Freeform 120"/>
            <p:cNvSpPr>
              <a:spLocks noChangeArrowheads="1"/>
            </p:cNvSpPr>
            <p:nvPr/>
          </p:nvSpPr>
          <p:spPr bwMode="auto">
            <a:xfrm>
              <a:off x="17948892" y="3542208"/>
              <a:ext cx="321649" cy="135425"/>
            </a:xfrm>
            <a:custGeom>
              <a:avLst/>
              <a:gdLst>
                <a:gd name="T0" fmla="*/ 191 w 338"/>
                <a:gd name="T1" fmla="*/ 145 h 146"/>
                <a:gd name="T2" fmla="*/ 191 w 338"/>
                <a:gd name="T3" fmla="*/ 145 h 146"/>
                <a:gd name="T4" fmla="*/ 147 w 338"/>
                <a:gd name="T5" fmla="*/ 145 h 146"/>
                <a:gd name="T6" fmla="*/ 0 w 338"/>
                <a:gd name="T7" fmla="*/ 0 h 146"/>
                <a:gd name="T8" fmla="*/ 337 w 338"/>
                <a:gd name="T9" fmla="*/ 0 h 146"/>
                <a:gd name="T10" fmla="*/ 191 w 338"/>
                <a:gd name="T11" fmla="*/ 14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8" h="146">
                  <a:moveTo>
                    <a:pt x="191" y="145"/>
                  </a:moveTo>
                  <a:lnTo>
                    <a:pt x="191" y="145"/>
                  </a:lnTo>
                  <a:cubicBezTo>
                    <a:pt x="147" y="145"/>
                    <a:pt x="147" y="145"/>
                    <a:pt x="147" y="145"/>
                  </a:cubicBezTo>
                  <a:cubicBezTo>
                    <a:pt x="67" y="145"/>
                    <a:pt x="0" y="84"/>
                    <a:pt x="0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337" y="84"/>
                    <a:pt x="271" y="145"/>
                    <a:pt x="191" y="145"/>
                  </a:cubicBezTo>
                </a:path>
              </a:pathLst>
            </a:custGeom>
            <a:solidFill>
              <a:srgbClr val="F29B2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24" name="Freeform 121"/>
            <p:cNvSpPr>
              <a:spLocks noChangeArrowheads="1"/>
            </p:cNvSpPr>
            <p:nvPr/>
          </p:nvSpPr>
          <p:spPr bwMode="auto">
            <a:xfrm>
              <a:off x="18050466" y="2492665"/>
              <a:ext cx="114270" cy="63480"/>
            </a:xfrm>
            <a:custGeom>
              <a:avLst/>
              <a:gdLst>
                <a:gd name="T0" fmla="*/ 35 w 125"/>
                <a:gd name="T1" fmla="*/ 0 h 71"/>
                <a:gd name="T2" fmla="*/ 35 w 125"/>
                <a:gd name="T3" fmla="*/ 0 h 71"/>
                <a:gd name="T4" fmla="*/ 93 w 125"/>
                <a:gd name="T5" fmla="*/ 0 h 71"/>
                <a:gd name="T6" fmla="*/ 124 w 125"/>
                <a:gd name="T7" fmla="*/ 35 h 71"/>
                <a:gd name="T8" fmla="*/ 93 w 125"/>
                <a:gd name="T9" fmla="*/ 70 h 71"/>
                <a:gd name="T10" fmla="*/ 35 w 125"/>
                <a:gd name="T11" fmla="*/ 70 h 71"/>
                <a:gd name="T12" fmla="*/ 0 w 125"/>
                <a:gd name="T13" fmla="*/ 35 h 71"/>
                <a:gd name="T14" fmla="*/ 35 w 125"/>
                <a:gd name="T1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5" h="71">
                  <a:moveTo>
                    <a:pt x="35" y="0"/>
                  </a:moveTo>
                  <a:lnTo>
                    <a:pt x="35" y="0"/>
                  </a:lnTo>
                  <a:cubicBezTo>
                    <a:pt x="93" y="0"/>
                    <a:pt x="93" y="0"/>
                    <a:pt x="93" y="0"/>
                  </a:cubicBezTo>
                  <a:cubicBezTo>
                    <a:pt x="110" y="0"/>
                    <a:pt x="124" y="17"/>
                    <a:pt x="124" y="35"/>
                  </a:cubicBezTo>
                  <a:cubicBezTo>
                    <a:pt x="124" y="53"/>
                    <a:pt x="110" y="70"/>
                    <a:pt x="93" y="70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13" y="70"/>
                    <a:pt x="0" y="53"/>
                    <a:pt x="0" y="35"/>
                  </a:cubicBezTo>
                  <a:cubicBezTo>
                    <a:pt x="0" y="17"/>
                    <a:pt x="13" y="0"/>
                    <a:pt x="35" y="0"/>
                  </a:cubicBezTo>
                </a:path>
              </a:pathLst>
            </a:custGeom>
            <a:solidFill>
              <a:srgbClr val="F29B2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25" name="Freeform 122"/>
            <p:cNvSpPr>
              <a:spLocks noChangeArrowheads="1"/>
            </p:cNvSpPr>
            <p:nvPr/>
          </p:nvSpPr>
          <p:spPr bwMode="auto">
            <a:xfrm>
              <a:off x="17923499" y="2382632"/>
              <a:ext cx="372436" cy="25392"/>
            </a:xfrm>
            <a:custGeom>
              <a:avLst/>
              <a:gdLst>
                <a:gd name="T0" fmla="*/ 18 w 391"/>
                <a:gd name="T1" fmla="*/ 0 h 33"/>
                <a:gd name="T2" fmla="*/ 18 w 391"/>
                <a:gd name="T3" fmla="*/ 0 h 33"/>
                <a:gd name="T4" fmla="*/ 372 w 391"/>
                <a:gd name="T5" fmla="*/ 0 h 33"/>
                <a:gd name="T6" fmla="*/ 390 w 391"/>
                <a:gd name="T7" fmla="*/ 14 h 33"/>
                <a:gd name="T8" fmla="*/ 372 w 391"/>
                <a:gd name="T9" fmla="*/ 32 h 33"/>
                <a:gd name="T10" fmla="*/ 18 w 391"/>
                <a:gd name="T11" fmla="*/ 32 h 33"/>
                <a:gd name="T12" fmla="*/ 0 w 391"/>
                <a:gd name="T13" fmla="*/ 14 h 33"/>
                <a:gd name="T14" fmla="*/ 18 w 391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1" h="33">
                  <a:moveTo>
                    <a:pt x="18" y="0"/>
                  </a:moveTo>
                  <a:lnTo>
                    <a:pt x="18" y="0"/>
                  </a:lnTo>
                  <a:cubicBezTo>
                    <a:pt x="372" y="0"/>
                    <a:pt x="372" y="0"/>
                    <a:pt x="372" y="0"/>
                  </a:cubicBezTo>
                  <a:cubicBezTo>
                    <a:pt x="381" y="0"/>
                    <a:pt x="390" y="5"/>
                    <a:pt x="390" y="14"/>
                  </a:cubicBezTo>
                  <a:cubicBezTo>
                    <a:pt x="390" y="23"/>
                    <a:pt x="381" y="32"/>
                    <a:pt x="372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9" y="32"/>
                    <a:pt x="0" y="23"/>
                    <a:pt x="0" y="14"/>
                  </a:cubicBezTo>
                  <a:cubicBezTo>
                    <a:pt x="0" y="5"/>
                    <a:pt x="9" y="0"/>
                    <a:pt x="18" y="0"/>
                  </a:cubicBezTo>
                </a:path>
              </a:pathLst>
            </a:custGeom>
            <a:solidFill>
              <a:srgbClr val="F29B2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26" name="Freeform 123"/>
            <p:cNvSpPr>
              <a:spLocks noChangeArrowheads="1"/>
            </p:cNvSpPr>
            <p:nvPr/>
          </p:nvSpPr>
          <p:spPr bwMode="auto">
            <a:xfrm>
              <a:off x="18042001" y="1197665"/>
              <a:ext cx="118502" cy="495147"/>
            </a:xfrm>
            <a:custGeom>
              <a:avLst/>
              <a:gdLst>
                <a:gd name="T0" fmla="*/ 62 w 129"/>
                <a:gd name="T1" fmla="*/ 0 h 519"/>
                <a:gd name="T2" fmla="*/ 62 w 129"/>
                <a:gd name="T3" fmla="*/ 0 h 519"/>
                <a:gd name="T4" fmla="*/ 128 w 129"/>
                <a:gd name="T5" fmla="*/ 66 h 519"/>
                <a:gd name="T6" fmla="*/ 128 w 129"/>
                <a:gd name="T7" fmla="*/ 456 h 519"/>
                <a:gd name="T8" fmla="*/ 62 w 129"/>
                <a:gd name="T9" fmla="*/ 518 h 519"/>
                <a:gd name="T10" fmla="*/ 0 w 129"/>
                <a:gd name="T11" fmla="*/ 456 h 519"/>
                <a:gd name="T12" fmla="*/ 0 w 129"/>
                <a:gd name="T13" fmla="*/ 66 h 519"/>
                <a:gd name="T14" fmla="*/ 62 w 129"/>
                <a:gd name="T15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519">
                  <a:moveTo>
                    <a:pt x="62" y="0"/>
                  </a:moveTo>
                  <a:lnTo>
                    <a:pt x="62" y="0"/>
                  </a:lnTo>
                  <a:cubicBezTo>
                    <a:pt x="97" y="0"/>
                    <a:pt x="128" y="31"/>
                    <a:pt x="128" y="66"/>
                  </a:cubicBezTo>
                  <a:cubicBezTo>
                    <a:pt x="128" y="456"/>
                    <a:pt x="128" y="456"/>
                    <a:pt x="128" y="456"/>
                  </a:cubicBezTo>
                  <a:cubicBezTo>
                    <a:pt x="128" y="491"/>
                    <a:pt x="97" y="518"/>
                    <a:pt x="62" y="518"/>
                  </a:cubicBezTo>
                  <a:cubicBezTo>
                    <a:pt x="27" y="518"/>
                    <a:pt x="0" y="491"/>
                    <a:pt x="0" y="45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31"/>
                    <a:pt x="27" y="0"/>
                    <a:pt x="62" y="0"/>
                  </a:cubicBezTo>
                </a:path>
              </a:pathLst>
            </a:custGeom>
            <a:solidFill>
              <a:srgbClr val="F29B2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27" name="Freeform 124"/>
            <p:cNvSpPr>
              <a:spLocks noChangeArrowheads="1"/>
            </p:cNvSpPr>
            <p:nvPr/>
          </p:nvSpPr>
          <p:spPr bwMode="auto">
            <a:xfrm>
              <a:off x="17267503" y="1447355"/>
              <a:ext cx="397830" cy="389346"/>
            </a:xfrm>
            <a:custGeom>
              <a:avLst/>
              <a:gdLst>
                <a:gd name="T0" fmla="*/ 26 w 417"/>
                <a:gd name="T1" fmla="*/ 22 h 408"/>
                <a:gd name="T2" fmla="*/ 26 w 417"/>
                <a:gd name="T3" fmla="*/ 22 h 408"/>
                <a:gd name="T4" fmla="*/ 115 w 417"/>
                <a:gd name="T5" fmla="*/ 22 h 408"/>
                <a:gd name="T6" fmla="*/ 389 w 417"/>
                <a:gd name="T7" fmla="*/ 297 h 408"/>
                <a:gd name="T8" fmla="*/ 389 w 417"/>
                <a:gd name="T9" fmla="*/ 389 h 408"/>
                <a:gd name="T10" fmla="*/ 345 w 417"/>
                <a:gd name="T11" fmla="*/ 407 h 408"/>
                <a:gd name="T12" fmla="*/ 301 w 417"/>
                <a:gd name="T13" fmla="*/ 389 h 408"/>
                <a:gd name="T14" fmla="*/ 26 w 417"/>
                <a:gd name="T15" fmla="*/ 115 h 408"/>
                <a:gd name="T16" fmla="*/ 26 w 417"/>
                <a:gd name="T17" fmla="*/ 2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7" h="408">
                  <a:moveTo>
                    <a:pt x="26" y="22"/>
                  </a:moveTo>
                  <a:lnTo>
                    <a:pt x="26" y="22"/>
                  </a:lnTo>
                  <a:cubicBezTo>
                    <a:pt x="49" y="0"/>
                    <a:pt x="93" y="0"/>
                    <a:pt x="115" y="22"/>
                  </a:cubicBezTo>
                  <a:cubicBezTo>
                    <a:pt x="389" y="297"/>
                    <a:pt x="389" y="297"/>
                    <a:pt x="389" y="297"/>
                  </a:cubicBezTo>
                  <a:cubicBezTo>
                    <a:pt x="416" y="323"/>
                    <a:pt x="416" y="363"/>
                    <a:pt x="389" y="389"/>
                  </a:cubicBezTo>
                  <a:cubicBezTo>
                    <a:pt x="380" y="403"/>
                    <a:pt x="362" y="407"/>
                    <a:pt x="345" y="407"/>
                  </a:cubicBezTo>
                  <a:cubicBezTo>
                    <a:pt x="327" y="407"/>
                    <a:pt x="314" y="403"/>
                    <a:pt x="301" y="389"/>
                  </a:cubicBezTo>
                  <a:cubicBezTo>
                    <a:pt x="26" y="115"/>
                    <a:pt x="26" y="115"/>
                    <a:pt x="26" y="115"/>
                  </a:cubicBezTo>
                  <a:cubicBezTo>
                    <a:pt x="0" y="89"/>
                    <a:pt x="0" y="49"/>
                    <a:pt x="26" y="22"/>
                  </a:cubicBezTo>
                </a:path>
              </a:pathLst>
            </a:custGeom>
            <a:solidFill>
              <a:srgbClr val="F29B2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28" name="Freeform 125"/>
            <p:cNvSpPr>
              <a:spLocks noChangeArrowheads="1"/>
            </p:cNvSpPr>
            <p:nvPr/>
          </p:nvSpPr>
          <p:spPr bwMode="auto">
            <a:xfrm>
              <a:off x="18528708" y="1460051"/>
              <a:ext cx="397830" cy="389346"/>
            </a:xfrm>
            <a:custGeom>
              <a:avLst/>
              <a:gdLst>
                <a:gd name="T0" fmla="*/ 301 w 417"/>
                <a:gd name="T1" fmla="*/ 22 h 408"/>
                <a:gd name="T2" fmla="*/ 301 w 417"/>
                <a:gd name="T3" fmla="*/ 22 h 408"/>
                <a:gd name="T4" fmla="*/ 389 w 417"/>
                <a:gd name="T5" fmla="*/ 22 h 408"/>
                <a:gd name="T6" fmla="*/ 389 w 417"/>
                <a:gd name="T7" fmla="*/ 115 h 408"/>
                <a:gd name="T8" fmla="*/ 115 w 417"/>
                <a:gd name="T9" fmla="*/ 390 h 408"/>
                <a:gd name="T10" fmla="*/ 71 w 417"/>
                <a:gd name="T11" fmla="*/ 407 h 408"/>
                <a:gd name="T12" fmla="*/ 26 w 417"/>
                <a:gd name="T13" fmla="*/ 390 h 408"/>
                <a:gd name="T14" fmla="*/ 26 w 417"/>
                <a:gd name="T15" fmla="*/ 297 h 408"/>
                <a:gd name="T16" fmla="*/ 301 w 417"/>
                <a:gd name="T17" fmla="*/ 2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7" h="408">
                  <a:moveTo>
                    <a:pt x="301" y="22"/>
                  </a:moveTo>
                  <a:lnTo>
                    <a:pt x="301" y="22"/>
                  </a:lnTo>
                  <a:cubicBezTo>
                    <a:pt x="323" y="0"/>
                    <a:pt x="363" y="0"/>
                    <a:pt x="389" y="22"/>
                  </a:cubicBezTo>
                  <a:cubicBezTo>
                    <a:pt x="416" y="49"/>
                    <a:pt x="416" y="89"/>
                    <a:pt x="389" y="115"/>
                  </a:cubicBezTo>
                  <a:cubicBezTo>
                    <a:pt x="115" y="390"/>
                    <a:pt x="115" y="390"/>
                    <a:pt x="115" y="390"/>
                  </a:cubicBezTo>
                  <a:cubicBezTo>
                    <a:pt x="102" y="403"/>
                    <a:pt x="89" y="407"/>
                    <a:pt x="71" y="407"/>
                  </a:cubicBezTo>
                  <a:cubicBezTo>
                    <a:pt x="53" y="407"/>
                    <a:pt x="35" y="403"/>
                    <a:pt x="26" y="390"/>
                  </a:cubicBezTo>
                  <a:cubicBezTo>
                    <a:pt x="0" y="363"/>
                    <a:pt x="0" y="323"/>
                    <a:pt x="26" y="297"/>
                  </a:cubicBezTo>
                  <a:lnTo>
                    <a:pt x="301" y="22"/>
                  </a:lnTo>
                </a:path>
              </a:pathLst>
            </a:custGeom>
            <a:solidFill>
              <a:srgbClr val="F29B2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29" name="Freeform 126"/>
            <p:cNvSpPr>
              <a:spLocks noChangeArrowheads="1"/>
            </p:cNvSpPr>
            <p:nvPr/>
          </p:nvSpPr>
          <p:spPr bwMode="auto">
            <a:xfrm>
              <a:off x="18308632" y="1252681"/>
              <a:ext cx="266630" cy="478219"/>
            </a:xfrm>
            <a:custGeom>
              <a:avLst/>
              <a:gdLst>
                <a:gd name="T0" fmla="*/ 150 w 284"/>
                <a:gd name="T1" fmla="*/ 54 h 502"/>
                <a:gd name="T2" fmla="*/ 150 w 284"/>
                <a:gd name="T3" fmla="*/ 54 h 502"/>
                <a:gd name="T4" fmla="*/ 234 w 284"/>
                <a:gd name="T5" fmla="*/ 14 h 502"/>
                <a:gd name="T6" fmla="*/ 270 w 284"/>
                <a:gd name="T7" fmla="*/ 98 h 502"/>
                <a:gd name="T8" fmla="*/ 133 w 284"/>
                <a:gd name="T9" fmla="*/ 461 h 502"/>
                <a:gd name="T10" fmla="*/ 70 w 284"/>
                <a:gd name="T11" fmla="*/ 501 h 502"/>
                <a:gd name="T12" fmla="*/ 48 w 284"/>
                <a:gd name="T13" fmla="*/ 496 h 502"/>
                <a:gd name="T14" fmla="*/ 9 w 284"/>
                <a:gd name="T15" fmla="*/ 412 h 502"/>
                <a:gd name="T16" fmla="*/ 150 w 284"/>
                <a:gd name="T17" fmla="*/ 54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" h="502">
                  <a:moveTo>
                    <a:pt x="150" y="54"/>
                  </a:moveTo>
                  <a:lnTo>
                    <a:pt x="150" y="54"/>
                  </a:lnTo>
                  <a:cubicBezTo>
                    <a:pt x="164" y="18"/>
                    <a:pt x="203" y="0"/>
                    <a:pt x="234" y="14"/>
                  </a:cubicBezTo>
                  <a:cubicBezTo>
                    <a:pt x="270" y="27"/>
                    <a:pt x="283" y="67"/>
                    <a:pt x="270" y="98"/>
                  </a:cubicBezTo>
                  <a:cubicBezTo>
                    <a:pt x="133" y="461"/>
                    <a:pt x="133" y="461"/>
                    <a:pt x="133" y="461"/>
                  </a:cubicBezTo>
                  <a:cubicBezTo>
                    <a:pt x="119" y="487"/>
                    <a:pt x="97" y="501"/>
                    <a:pt x="70" y="501"/>
                  </a:cubicBezTo>
                  <a:cubicBezTo>
                    <a:pt x="62" y="501"/>
                    <a:pt x="53" y="501"/>
                    <a:pt x="48" y="496"/>
                  </a:cubicBezTo>
                  <a:cubicBezTo>
                    <a:pt x="13" y="483"/>
                    <a:pt x="0" y="448"/>
                    <a:pt x="9" y="412"/>
                  </a:cubicBezTo>
                  <a:lnTo>
                    <a:pt x="150" y="54"/>
                  </a:lnTo>
                </a:path>
              </a:pathLst>
            </a:custGeom>
            <a:solidFill>
              <a:srgbClr val="F29B2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30" name="Freeform 127"/>
            <p:cNvSpPr>
              <a:spLocks noChangeArrowheads="1"/>
            </p:cNvSpPr>
            <p:nvPr/>
          </p:nvSpPr>
          <p:spPr bwMode="auto">
            <a:xfrm>
              <a:off x="17614546" y="1244217"/>
              <a:ext cx="270863" cy="478219"/>
            </a:xfrm>
            <a:custGeom>
              <a:avLst/>
              <a:gdLst>
                <a:gd name="T0" fmla="*/ 49 w 285"/>
                <a:gd name="T1" fmla="*/ 14 h 502"/>
                <a:gd name="T2" fmla="*/ 49 w 285"/>
                <a:gd name="T3" fmla="*/ 14 h 502"/>
                <a:gd name="T4" fmla="*/ 129 w 285"/>
                <a:gd name="T5" fmla="*/ 54 h 502"/>
                <a:gd name="T6" fmla="*/ 271 w 285"/>
                <a:gd name="T7" fmla="*/ 412 h 502"/>
                <a:gd name="T8" fmla="*/ 235 w 285"/>
                <a:gd name="T9" fmla="*/ 496 h 502"/>
                <a:gd name="T10" fmla="*/ 213 w 285"/>
                <a:gd name="T11" fmla="*/ 501 h 502"/>
                <a:gd name="T12" fmla="*/ 151 w 285"/>
                <a:gd name="T13" fmla="*/ 461 h 502"/>
                <a:gd name="T14" fmla="*/ 9 w 285"/>
                <a:gd name="T15" fmla="*/ 98 h 502"/>
                <a:gd name="T16" fmla="*/ 49 w 285"/>
                <a:gd name="T17" fmla="*/ 14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502">
                  <a:moveTo>
                    <a:pt x="49" y="14"/>
                  </a:moveTo>
                  <a:lnTo>
                    <a:pt x="49" y="14"/>
                  </a:lnTo>
                  <a:cubicBezTo>
                    <a:pt x="80" y="0"/>
                    <a:pt x="120" y="18"/>
                    <a:pt x="129" y="54"/>
                  </a:cubicBezTo>
                  <a:cubicBezTo>
                    <a:pt x="271" y="412"/>
                    <a:pt x="271" y="412"/>
                    <a:pt x="271" y="412"/>
                  </a:cubicBezTo>
                  <a:cubicBezTo>
                    <a:pt x="284" y="448"/>
                    <a:pt x="271" y="483"/>
                    <a:pt x="235" y="496"/>
                  </a:cubicBezTo>
                  <a:cubicBezTo>
                    <a:pt x="226" y="501"/>
                    <a:pt x="222" y="501"/>
                    <a:pt x="213" y="501"/>
                  </a:cubicBezTo>
                  <a:cubicBezTo>
                    <a:pt x="186" y="501"/>
                    <a:pt x="164" y="488"/>
                    <a:pt x="151" y="461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0" y="67"/>
                    <a:pt x="14" y="27"/>
                    <a:pt x="49" y="14"/>
                  </a:cubicBezTo>
                </a:path>
              </a:pathLst>
            </a:custGeom>
            <a:solidFill>
              <a:srgbClr val="F29B2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31" name="Freeform 129"/>
            <p:cNvSpPr>
              <a:spLocks noChangeArrowheads="1"/>
            </p:cNvSpPr>
            <p:nvPr/>
          </p:nvSpPr>
          <p:spPr bwMode="auto">
            <a:xfrm>
              <a:off x="10656760" y="8354022"/>
              <a:ext cx="1841020" cy="1036846"/>
            </a:xfrm>
            <a:custGeom>
              <a:avLst/>
              <a:gdLst>
                <a:gd name="T0" fmla="*/ 1920 w 1921"/>
                <a:gd name="T1" fmla="*/ 0 h 1085"/>
                <a:gd name="T2" fmla="*/ 0 w 1921"/>
                <a:gd name="T3" fmla="*/ 0 h 1085"/>
                <a:gd name="T4" fmla="*/ 0 w 1921"/>
                <a:gd name="T5" fmla="*/ 1084 h 1085"/>
                <a:gd name="T6" fmla="*/ 1920 w 1921"/>
                <a:gd name="T7" fmla="*/ 1084 h 1085"/>
                <a:gd name="T8" fmla="*/ 1920 w 1921"/>
                <a:gd name="T9" fmla="*/ 0 h 1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1" h="1085">
                  <a:moveTo>
                    <a:pt x="1920" y="0"/>
                  </a:moveTo>
                  <a:lnTo>
                    <a:pt x="0" y="0"/>
                  </a:lnTo>
                  <a:lnTo>
                    <a:pt x="0" y="1084"/>
                  </a:lnTo>
                  <a:lnTo>
                    <a:pt x="1920" y="1084"/>
                  </a:lnTo>
                  <a:lnTo>
                    <a:pt x="1920" y="0"/>
                  </a:lnTo>
                </a:path>
              </a:pathLst>
            </a:custGeom>
            <a:solidFill>
              <a:srgbClr val="8A6E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32" name="Freeform 130"/>
            <p:cNvSpPr>
              <a:spLocks noChangeArrowheads="1"/>
            </p:cNvSpPr>
            <p:nvPr/>
          </p:nvSpPr>
          <p:spPr bwMode="auto">
            <a:xfrm>
              <a:off x="10656760" y="8354022"/>
              <a:ext cx="1841020" cy="1036846"/>
            </a:xfrm>
            <a:custGeom>
              <a:avLst/>
              <a:gdLst>
                <a:gd name="T0" fmla="*/ 1920 w 1921"/>
                <a:gd name="T1" fmla="*/ 0 h 1085"/>
                <a:gd name="T2" fmla="*/ 0 w 1921"/>
                <a:gd name="T3" fmla="*/ 0 h 1085"/>
                <a:gd name="T4" fmla="*/ 0 w 1921"/>
                <a:gd name="T5" fmla="*/ 1084 h 1085"/>
                <a:gd name="T6" fmla="*/ 1920 w 1921"/>
                <a:gd name="T7" fmla="*/ 1084 h 1085"/>
                <a:gd name="T8" fmla="*/ 1920 w 1921"/>
                <a:gd name="T9" fmla="*/ 0 h 1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1" h="1085">
                  <a:moveTo>
                    <a:pt x="1920" y="0"/>
                  </a:moveTo>
                  <a:lnTo>
                    <a:pt x="0" y="0"/>
                  </a:lnTo>
                  <a:lnTo>
                    <a:pt x="0" y="1084"/>
                  </a:lnTo>
                  <a:lnTo>
                    <a:pt x="1920" y="1084"/>
                  </a:lnTo>
                  <a:lnTo>
                    <a:pt x="1920" y="0"/>
                  </a:lnTo>
                </a:path>
              </a:pathLst>
            </a:custGeom>
            <a:solidFill>
              <a:srgbClr val="8A6E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33" name="Freeform 131"/>
            <p:cNvSpPr>
              <a:spLocks noChangeArrowheads="1"/>
            </p:cNvSpPr>
            <p:nvPr/>
          </p:nvSpPr>
          <p:spPr bwMode="auto">
            <a:xfrm>
              <a:off x="10749869" y="8180509"/>
              <a:ext cx="1841020" cy="1036846"/>
            </a:xfrm>
            <a:custGeom>
              <a:avLst/>
              <a:gdLst>
                <a:gd name="T0" fmla="*/ 0 w 1921"/>
                <a:gd name="T1" fmla="*/ 1084 h 1085"/>
                <a:gd name="T2" fmla="*/ 1920 w 1921"/>
                <a:gd name="T3" fmla="*/ 1084 h 1085"/>
                <a:gd name="T4" fmla="*/ 1920 w 1921"/>
                <a:gd name="T5" fmla="*/ 0 h 1085"/>
                <a:gd name="T6" fmla="*/ 0 w 1921"/>
                <a:gd name="T7" fmla="*/ 0 h 1085"/>
                <a:gd name="T8" fmla="*/ 0 w 1921"/>
                <a:gd name="T9" fmla="*/ 1084 h 1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1" h="1085">
                  <a:moveTo>
                    <a:pt x="0" y="1084"/>
                  </a:moveTo>
                  <a:lnTo>
                    <a:pt x="1920" y="1084"/>
                  </a:lnTo>
                  <a:lnTo>
                    <a:pt x="1920" y="0"/>
                  </a:lnTo>
                  <a:lnTo>
                    <a:pt x="0" y="0"/>
                  </a:lnTo>
                  <a:lnTo>
                    <a:pt x="0" y="108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34" name="Freeform 132"/>
            <p:cNvSpPr>
              <a:spLocks noChangeArrowheads="1"/>
            </p:cNvSpPr>
            <p:nvPr/>
          </p:nvSpPr>
          <p:spPr bwMode="auto">
            <a:xfrm>
              <a:off x="10644063" y="8180509"/>
              <a:ext cx="1946826" cy="1184967"/>
            </a:xfrm>
            <a:custGeom>
              <a:avLst/>
              <a:gdLst>
                <a:gd name="T0" fmla="*/ 110 w 2031"/>
                <a:gd name="T1" fmla="*/ 0 h 1240"/>
                <a:gd name="T2" fmla="*/ 110 w 2031"/>
                <a:gd name="T3" fmla="*/ 1084 h 1240"/>
                <a:gd name="T4" fmla="*/ 2030 w 2031"/>
                <a:gd name="T5" fmla="*/ 1084 h 1240"/>
                <a:gd name="T6" fmla="*/ 1920 w 2031"/>
                <a:gd name="T7" fmla="*/ 1239 h 1240"/>
                <a:gd name="T8" fmla="*/ 0 w 2031"/>
                <a:gd name="T9" fmla="*/ 1239 h 1240"/>
                <a:gd name="T10" fmla="*/ 0 w 2031"/>
                <a:gd name="T11" fmla="*/ 155 h 1240"/>
                <a:gd name="T12" fmla="*/ 110 w 2031"/>
                <a:gd name="T13" fmla="*/ 0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31" h="1240">
                  <a:moveTo>
                    <a:pt x="110" y="0"/>
                  </a:moveTo>
                  <a:lnTo>
                    <a:pt x="110" y="1084"/>
                  </a:lnTo>
                  <a:lnTo>
                    <a:pt x="2030" y="1084"/>
                  </a:lnTo>
                  <a:lnTo>
                    <a:pt x="1920" y="1239"/>
                  </a:lnTo>
                  <a:lnTo>
                    <a:pt x="0" y="1239"/>
                  </a:lnTo>
                  <a:lnTo>
                    <a:pt x="0" y="155"/>
                  </a:lnTo>
                  <a:lnTo>
                    <a:pt x="110" y="0"/>
                  </a:lnTo>
                </a:path>
              </a:pathLst>
            </a:custGeom>
            <a:solidFill>
              <a:srgbClr val="B1B3B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35" name="Freeform 133"/>
            <p:cNvSpPr>
              <a:spLocks noChangeArrowheads="1"/>
            </p:cNvSpPr>
            <p:nvPr/>
          </p:nvSpPr>
          <p:spPr bwMode="auto">
            <a:xfrm>
              <a:off x="10644063" y="9221587"/>
              <a:ext cx="1946826" cy="143889"/>
            </a:xfrm>
            <a:custGeom>
              <a:avLst/>
              <a:gdLst>
                <a:gd name="T0" fmla="*/ 110 w 2031"/>
                <a:gd name="T1" fmla="*/ 0 h 156"/>
                <a:gd name="T2" fmla="*/ 2030 w 2031"/>
                <a:gd name="T3" fmla="*/ 0 h 156"/>
                <a:gd name="T4" fmla="*/ 1920 w 2031"/>
                <a:gd name="T5" fmla="*/ 155 h 156"/>
                <a:gd name="T6" fmla="*/ 0 w 2031"/>
                <a:gd name="T7" fmla="*/ 155 h 156"/>
                <a:gd name="T8" fmla="*/ 110 w 2031"/>
                <a:gd name="T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1" h="156">
                  <a:moveTo>
                    <a:pt x="110" y="0"/>
                  </a:moveTo>
                  <a:lnTo>
                    <a:pt x="2030" y="0"/>
                  </a:lnTo>
                  <a:lnTo>
                    <a:pt x="1920" y="155"/>
                  </a:lnTo>
                  <a:lnTo>
                    <a:pt x="0" y="155"/>
                  </a:lnTo>
                  <a:lnTo>
                    <a:pt x="110" y="0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36" name="Freeform 134"/>
            <p:cNvSpPr>
              <a:spLocks noChangeArrowheads="1"/>
            </p:cNvSpPr>
            <p:nvPr/>
          </p:nvSpPr>
          <p:spPr bwMode="auto">
            <a:xfrm>
              <a:off x="11024964" y="8269381"/>
              <a:ext cx="46555" cy="871797"/>
            </a:xfrm>
            <a:custGeom>
              <a:avLst/>
              <a:gdLst>
                <a:gd name="T0" fmla="*/ 0 w 54"/>
                <a:gd name="T1" fmla="*/ 912 h 913"/>
                <a:gd name="T2" fmla="*/ 53 w 54"/>
                <a:gd name="T3" fmla="*/ 912 h 913"/>
                <a:gd name="T4" fmla="*/ 53 w 54"/>
                <a:gd name="T5" fmla="*/ 0 h 913"/>
                <a:gd name="T6" fmla="*/ 0 w 54"/>
                <a:gd name="T7" fmla="*/ 0 h 913"/>
                <a:gd name="T8" fmla="*/ 0 w 54"/>
                <a:gd name="T9" fmla="*/ 91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13">
                  <a:moveTo>
                    <a:pt x="0" y="912"/>
                  </a:moveTo>
                  <a:lnTo>
                    <a:pt x="53" y="912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912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37" name="Freeform 135"/>
            <p:cNvSpPr>
              <a:spLocks noChangeArrowheads="1"/>
            </p:cNvSpPr>
            <p:nvPr/>
          </p:nvSpPr>
          <p:spPr bwMode="auto">
            <a:xfrm>
              <a:off x="11135002" y="8269381"/>
              <a:ext cx="42322" cy="871797"/>
            </a:xfrm>
            <a:custGeom>
              <a:avLst/>
              <a:gdLst>
                <a:gd name="T0" fmla="*/ 0 w 50"/>
                <a:gd name="T1" fmla="*/ 912 h 913"/>
                <a:gd name="T2" fmla="*/ 49 w 50"/>
                <a:gd name="T3" fmla="*/ 912 h 913"/>
                <a:gd name="T4" fmla="*/ 49 w 50"/>
                <a:gd name="T5" fmla="*/ 0 h 913"/>
                <a:gd name="T6" fmla="*/ 0 w 50"/>
                <a:gd name="T7" fmla="*/ 0 h 913"/>
                <a:gd name="T8" fmla="*/ 0 w 50"/>
                <a:gd name="T9" fmla="*/ 91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913">
                  <a:moveTo>
                    <a:pt x="0" y="912"/>
                  </a:moveTo>
                  <a:lnTo>
                    <a:pt x="49" y="912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12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38" name="Freeform 136"/>
            <p:cNvSpPr>
              <a:spLocks noChangeArrowheads="1"/>
            </p:cNvSpPr>
            <p:nvPr/>
          </p:nvSpPr>
          <p:spPr bwMode="auto">
            <a:xfrm>
              <a:off x="11240808" y="8269381"/>
              <a:ext cx="46555" cy="871797"/>
            </a:xfrm>
            <a:custGeom>
              <a:avLst/>
              <a:gdLst>
                <a:gd name="T0" fmla="*/ 0 w 54"/>
                <a:gd name="T1" fmla="*/ 912 h 913"/>
                <a:gd name="T2" fmla="*/ 53 w 54"/>
                <a:gd name="T3" fmla="*/ 912 h 913"/>
                <a:gd name="T4" fmla="*/ 53 w 54"/>
                <a:gd name="T5" fmla="*/ 0 h 913"/>
                <a:gd name="T6" fmla="*/ 0 w 54"/>
                <a:gd name="T7" fmla="*/ 0 h 913"/>
                <a:gd name="T8" fmla="*/ 0 w 54"/>
                <a:gd name="T9" fmla="*/ 91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13">
                  <a:moveTo>
                    <a:pt x="0" y="912"/>
                  </a:moveTo>
                  <a:lnTo>
                    <a:pt x="53" y="912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912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39" name="Freeform 137"/>
            <p:cNvSpPr>
              <a:spLocks noChangeArrowheads="1"/>
            </p:cNvSpPr>
            <p:nvPr/>
          </p:nvSpPr>
          <p:spPr bwMode="auto">
            <a:xfrm>
              <a:off x="11350846" y="8269381"/>
              <a:ext cx="46555" cy="871797"/>
            </a:xfrm>
            <a:custGeom>
              <a:avLst/>
              <a:gdLst>
                <a:gd name="T0" fmla="*/ 0 w 54"/>
                <a:gd name="T1" fmla="*/ 912 h 913"/>
                <a:gd name="T2" fmla="*/ 53 w 54"/>
                <a:gd name="T3" fmla="*/ 912 h 913"/>
                <a:gd name="T4" fmla="*/ 53 w 54"/>
                <a:gd name="T5" fmla="*/ 0 h 913"/>
                <a:gd name="T6" fmla="*/ 0 w 54"/>
                <a:gd name="T7" fmla="*/ 0 h 913"/>
                <a:gd name="T8" fmla="*/ 0 w 54"/>
                <a:gd name="T9" fmla="*/ 91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13">
                  <a:moveTo>
                    <a:pt x="0" y="912"/>
                  </a:moveTo>
                  <a:lnTo>
                    <a:pt x="53" y="912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912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40" name="Freeform 138"/>
            <p:cNvSpPr>
              <a:spLocks noChangeArrowheads="1"/>
            </p:cNvSpPr>
            <p:nvPr/>
          </p:nvSpPr>
          <p:spPr bwMode="auto">
            <a:xfrm>
              <a:off x="11460884" y="8269381"/>
              <a:ext cx="42322" cy="871797"/>
            </a:xfrm>
            <a:custGeom>
              <a:avLst/>
              <a:gdLst>
                <a:gd name="T0" fmla="*/ 0 w 49"/>
                <a:gd name="T1" fmla="*/ 912 h 913"/>
                <a:gd name="T2" fmla="*/ 48 w 49"/>
                <a:gd name="T3" fmla="*/ 912 h 913"/>
                <a:gd name="T4" fmla="*/ 48 w 49"/>
                <a:gd name="T5" fmla="*/ 0 h 913"/>
                <a:gd name="T6" fmla="*/ 0 w 49"/>
                <a:gd name="T7" fmla="*/ 0 h 913"/>
                <a:gd name="T8" fmla="*/ 0 w 49"/>
                <a:gd name="T9" fmla="*/ 91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913">
                  <a:moveTo>
                    <a:pt x="0" y="912"/>
                  </a:moveTo>
                  <a:lnTo>
                    <a:pt x="48" y="912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912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41" name="Freeform 139"/>
            <p:cNvSpPr>
              <a:spLocks noChangeArrowheads="1"/>
            </p:cNvSpPr>
            <p:nvPr/>
          </p:nvSpPr>
          <p:spPr bwMode="auto">
            <a:xfrm>
              <a:off x="11566689" y="8269381"/>
              <a:ext cx="42322" cy="871797"/>
            </a:xfrm>
            <a:custGeom>
              <a:avLst/>
              <a:gdLst>
                <a:gd name="T0" fmla="*/ 0 w 49"/>
                <a:gd name="T1" fmla="*/ 912 h 913"/>
                <a:gd name="T2" fmla="*/ 48 w 49"/>
                <a:gd name="T3" fmla="*/ 912 h 913"/>
                <a:gd name="T4" fmla="*/ 48 w 49"/>
                <a:gd name="T5" fmla="*/ 0 h 913"/>
                <a:gd name="T6" fmla="*/ 0 w 49"/>
                <a:gd name="T7" fmla="*/ 0 h 913"/>
                <a:gd name="T8" fmla="*/ 0 w 49"/>
                <a:gd name="T9" fmla="*/ 91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913">
                  <a:moveTo>
                    <a:pt x="0" y="912"/>
                  </a:moveTo>
                  <a:lnTo>
                    <a:pt x="48" y="912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912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42" name="Freeform 140"/>
            <p:cNvSpPr>
              <a:spLocks noChangeArrowheads="1"/>
            </p:cNvSpPr>
            <p:nvPr/>
          </p:nvSpPr>
          <p:spPr bwMode="auto">
            <a:xfrm>
              <a:off x="11672495" y="8269381"/>
              <a:ext cx="46555" cy="871797"/>
            </a:xfrm>
            <a:custGeom>
              <a:avLst/>
              <a:gdLst>
                <a:gd name="T0" fmla="*/ 0 w 54"/>
                <a:gd name="T1" fmla="*/ 912 h 913"/>
                <a:gd name="T2" fmla="*/ 53 w 54"/>
                <a:gd name="T3" fmla="*/ 912 h 913"/>
                <a:gd name="T4" fmla="*/ 53 w 54"/>
                <a:gd name="T5" fmla="*/ 0 h 913"/>
                <a:gd name="T6" fmla="*/ 0 w 54"/>
                <a:gd name="T7" fmla="*/ 0 h 913"/>
                <a:gd name="T8" fmla="*/ 0 w 54"/>
                <a:gd name="T9" fmla="*/ 91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13">
                  <a:moveTo>
                    <a:pt x="0" y="912"/>
                  </a:moveTo>
                  <a:lnTo>
                    <a:pt x="53" y="912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912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43" name="Freeform 141"/>
            <p:cNvSpPr>
              <a:spLocks noChangeArrowheads="1"/>
            </p:cNvSpPr>
            <p:nvPr/>
          </p:nvSpPr>
          <p:spPr bwMode="auto">
            <a:xfrm>
              <a:off x="11778301" y="8269381"/>
              <a:ext cx="46555" cy="871797"/>
            </a:xfrm>
            <a:custGeom>
              <a:avLst/>
              <a:gdLst>
                <a:gd name="T0" fmla="*/ 0 w 54"/>
                <a:gd name="T1" fmla="*/ 912 h 913"/>
                <a:gd name="T2" fmla="*/ 53 w 54"/>
                <a:gd name="T3" fmla="*/ 912 h 913"/>
                <a:gd name="T4" fmla="*/ 53 w 54"/>
                <a:gd name="T5" fmla="*/ 0 h 913"/>
                <a:gd name="T6" fmla="*/ 0 w 54"/>
                <a:gd name="T7" fmla="*/ 0 h 913"/>
                <a:gd name="T8" fmla="*/ 0 w 54"/>
                <a:gd name="T9" fmla="*/ 91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13">
                  <a:moveTo>
                    <a:pt x="0" y="912"/>
                  </a:moveTo>
                  <a:lnTo>
                    <a:pt x="53" y="912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912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44" name="Freeform 142"/>
            <p:cNvSpPr>
              <a:spLocks noChangeArrowheads="1"/>
            </p:cNvSpPr>
            <p:nvPr/>
          </p:nvSpPr>
          <p:spPr bwMode="auto">
            <a:xfrm>
              <a:off x="11888339" y="8269381"/>
              <a:ext cx="42322" cy="871797"/>
            </a:xfrm>
            <a:custGeom>
              <a:avLst/>
              <a:gdLst>
                <a:gd name="T0" fmla="*/ 0 w 50"/>
                <a:gd name="T1" fmla="*/ 912 h 913"/>
                <a:gd name="T2" fmla="*/ 49 w 50"/>
                <a:gd name="T3" fmla="*/ 912 h 913"/>
                <a:gd name="T4" fmla="*/ 49 w 50"/>
                <a:gd name="T5" fmla="*/ 0 h 913"/>
                <a:gd name="T6" fmla="*/ 0 w 50"/>
                <a:gd name="T7" fmla="*/ 0 h 913"/>
                <a:gd name="T8" fmla="*/ 0 w 50"/>
                <a:gd name="T9" fmla="*/ 91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913">
                  <a:moveTo>
                    <a:pt x="0" y="912"/>
                  </a:moveTo>
                  <a:lnTo>
                    <a:pt x="49" y="912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12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45" name="Freeform 143"/>
            <p:cNvSpPr>
              <a:spLocks noChangeArrowheads="1"/>
            </p:cNvSpPr>
            <p:nvPr/>
          </p:nvSpPr>
          <p:spPr bwMode="auto">
            <a:xfrm>
              <a:off x="11994145" y="8269381"/>
              <a:ext cx="46555" cy="871797"/>
            </a:xfrm>
            <a:custGeom>
              <a:avLst/>
              <a:gdLst>
                <a:gd name="T0" fmla="*/ 0 w 53"/>
                <a:gd name="T1" fmla="*/ 912 h 913"/>
                <a:gd name="T2" fmla="*/ 52 w 53"/>
                <a:gd name="T3" fmla="*/ 912 h 913"/>
                <a:gd name="T4" fmla="*/ 52 w 53"/>
                <a:gd name="T5" fmla="*/ 0 h 913"/>
                <a:gd name="T6" fmla="*/ 0 w 53"/>
                <a:gd name="T7" fmla="*/ 0 h 913"/>
                <a:gd name="T8" fmla="*/ 0 w 53"/>
                <a:gd name="T9" fmla="*/ 91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913">
                  <a:moveTo>
                    <a:pt x="0" y="912"/>
                  </a:moveTo>
                  <a:lnTo>
                    <a:pt x="52" y="912"/>
                  </a:lnTo>
                  <a:lnTo>
                    <a:pt x="52" y="0"/>
                  </a:lnTo>
                  <a:lnTo>
                    <a:pt x="0" y="0"/>
                  </a:lnTo>
                  <a:lnTo>
                    <a:pt x="0" y="912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46" name="Freeform 144"/>
            <p:cNvSpPr>
              <a:spLocks noChangeArrowheads="1"/>
            </p:cNvSpPr>
            <p:nvPr/>
          </p:nvSpPr>
          <p:spPr bwMode="auto">
            <a:xfrm>
              <a:off x="12099950" y="8269381"/>
              <a:ext cx="46555" cy="871797"/>
            </a:xfrm>
            <a:custGeom>
              <a:avLst/>
              <a:gdLst>
                <a:gd name="T0" fmla="*/ 0 w 54"/>
                <a:gd name="T1" fmla="*/ 912 h 913"/>
                <a:gd name="T2" fmla="*/ 53 w 54"/>
                <a:gd name="T3" fmla="*/ 912 h 913"/>
                <a:gd name="T4" fmla="*/ 53 w 54"/>
                <a:gd name="T5" fmla="*/ 0 h 913"/>
                <a:gd name="T6" fmla="*/ 0 w 54"/>
                <a:gd name="T7" fmla="*/ 0 h 913"/>
                <a:gd name="T8" fmla="*/ 0 w 54"/>
                <a:gd name="T9" fmla="*/ 91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13">
                  <a:moveTo>
                    <a:pt x="0" y="912"/>
                  </a:moveTo>
                  <a:lnTo>
                    <a:pt x="53" y="912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912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47" name="Freeform 145"/>
            <p:cNvSpPr>
              <a:spLocks noChangeArrowheads="1"/>
            </p:cNvSpPr>
            <p:nvPr/>
          </p:nvSpPr>
          <p:spPr bwMode="auto">
            <a:xfrm>
              <a:off x="12205756" y="8269381"/>
              <a:ext cx="46555" cy="871797"/>
            </a:xfrm>
            <a:custGeom>
              <a:avLst/>
              <a:gdLst>
                <a:gd name="T0" fmla="*/ 0 w 55"/>
                <a:gd name="T1" fmla="*/ 912 h 913"/>
                <a:gd name="T2" fmla="*/ 54 w 55"/>
                <a:gd name="T3" fmla="*/ 912 h 913"/>
                <a:gd name="T4" fmla="*/ 54 w 55"/>
                <a:gd name="T5" fmla="*/ 0 h 913"/>
                <a:gd name="T6" fmla="*/ 0 w 55"/>
                <a:gd name="T7" fmla="*/ 0 h 913"/>
                <a:gd name="T8" fmla="*/ 0 w 55"/>
                <a:gd name="T9" fmla="*/ 91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913">
                  <a:moveTo>
                    <a:pt x="0" y="912"/>
                  </a:moveTo>
                  <a:lnTo>
                    <a:pt x="54" y="912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912"/>
                  </a:lnTo>
                </a:path>
              </a:pathLst>
            </a:custGeom>
            <a:solidFill>
              <a:srgbClr val="8F91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48" name="Freeform 146"/>
            <p:cNvSpPr>
              <a:spLocks noChangeArrowheads="1"/>
            </p:cNvSpPr>
            <p:nvPr/>
          </p:nvSpPr>
          <p:spPr bwMode="auto">
            <a:xfrm>
              <a:off x="12946396" y="8133956"/>
              <a:ext cx="952252" cy="859101"/>
            </a:xfrm>
            <a:custGeom>
              <a:avLst/>
              <a:gdLst>
                <a:gd name="T0" fmla="*/ 142 w 997"/>
                <a:gd name="T1" fmla="*/ 0 h 900"/>
                <a:gd name="T2" fmla="*/ 0 w 997"/>
                <a:gd name="T3" fmla="*/ 164 h 900"/>
                <a:gd name="T4" fmla="*/ 854 w 997"/>
                <a:gd name="T5" fmla="*/ 899 h 900"/>
                <a:gd name="T6" fmla="*/ 996 w 997"/>
                <a:gd name="T7" fmla="*/ 735 h 900"/>
                <a:gd name="T8" fmla="*/ 142 w 997"/>
                <a:gd name="T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900">
                  <a:moveTo>
                    <a:pt x="142" y="0"/>
                  </a:moveTo>
                  <a:lnTo>
                    <a:pt x="0" y="164"/>
                  </a:lnTo>
                  <a:lnTo>
                    <a:pt x="854" y="899"/>
                  </a:lnTo>
                  <a:lnTo>
                    <a:pt x="996" y="735"/>
                  </a:lnTo>
                  <a:lnTo>
                    <a:pt x="142" y="0"/>
                  </a:lnTo>
                </a:path>
              </a:pathLst>
            </a:custGeom>
            <a:solidFill>
              <a:srgbClr val="FCCEB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49" name="Freeform 147"/>
            <p:cNvSpPr>
              <a:spLocks noChangeArrowheads="1"/>
            </p:cNvSpPr>
            <p:nvPr/>
          </p:nvSpPr>
          <p:spPr bwMode="auto">
            <a:xfrm>
              <a:off x="13035273" y="8133956"/>
              <a:ext cx="766034" cy="672892"/>
            </a:xfrm>
            <a:custGeom>
              <a:avLst/>
              <a:gdLst>
                <a:gd name="T0" fmla="*/ 49 w 802"/>
                <a:gd name="T1" fmla="*/ 0 h 705"/>
                <a:gd name="T2" fmla="*/ 0 w 802"/>
                <a:gd name="T3" fmla="*/ 54 h 705"/>
                <a:gd name="T4" fmla="*/ 757 w 802"/>
                <a:gd name="T5" fmla="*/ 704 h 705"/>
                <a:gd name="T6" fmla="*/ 801 w 802"/>
                <a:gd name="T7" fmla="*/ 651 h 705"/>
                <a:gd name="T8" fmla="*/ 49 w 802"/>
                <a:gd name="T9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2" h="705">
                  <a:moveTo>
                    <a:pt x="49" y="0"/>
                  </a:moveTo>
                  <a:lnTo>
                    <a:pt x="0" y="54"/>
                  </a:lnTo>
                  <a:lnTo>
                    <a:pt x="757" y="704"/>
                  </a:lnTo>
                  <a:lnTo>
                    <a:pt x="801" y="651"/>
                  </a:lnTo>
                  <a:lnTo>
                    <a:pt x="49" y="0"/>
                  </a:lnTo>
                </a:path>
              </a:pathLst>
            </a:custGeom>
            <a:solidFill>
              <a:srgbClr val="F481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50" name="Freeform 148"/>
            <p:cNvSpPr>
              <a:spLocks noChangeArrowheads="1"/>
            </p:cNvSpPr>
            <p:nvPr/>
          </p:nvSpPr>
          <p:spPr bwMode="auto">
            <a:xfrm>
              <a:off x="12946396" y="8239757"/>
              <a:ext cx="766034" cy="672892"/>
            </a:xfrm>
            <a:custGeom>
              <a:avLst/>
              <a:gdLst>
                <a:gd name="T0" fmla="*/ 49 w 802"/>
                <a:gd name="T1" fmla="*/ 0 h 705"/>
                <a:gd name="T2" fmla="*/ 0 w 802"/>
                <a:gd name="T3" fmla="*/ 53 h 705"/>
                <a:gd name="T4" fmla="*/ 757 w 802"/>
                <a:gd name="T5" fmla="*/ 704 h 705"/>
                <a:gd name="T6" fmla="*/ 801 w 802"/>
                <a:gd name="T7" fmla="*/ 646 h 705"/>
                <a:gd name="T8" fmla="*/ 49 w 802"/>
                <a:gd name="T9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2" h="705">
                  <a:moveTo>
                    <a:pt x="49" y="0"/>
                  </a:moveTo>
                  <a:lnTo>
                    <a:pt x="0" y="53"/>
                  </a:lnTo>
                  <a:lnTo>
                    <a:pt x="757" y="704"/>
                  </a:lnTo>
                  <a:lnTo>
                    <a:pt x="801" y="646"/>
                  </a:lnTo>
                  <a:lnTo>
                    <a:pt x="49" y="0"/>
                  </a:lnTo>
                </a:path>
              </a:pathLst>
            </a:custGeom>
            <a:solidFill>
              <a:srgbClr val="F481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51" name="Freeform 149"/>
            <p:cNvSpPr>
              <a:spLocks noChangeArrowheads="1"/>
            </p:cNvSpPr>
            <p:nvPr/>
          </p:nvSpPr>
          <p:spPr bwMode="auto">
            <a:xfrm>
              <a:off x="12857520" y="8074708"/>
              <a:ext cx="220076" cy="211601"/>
            </a:xfrm>
            <a:custGeom>
              <a:avLst/>
              <a:gdLst>
                <a:gd name="T0" fmla="*/ 92 w 235"/>
                <a:gd name="T1" fmla="*/ 225 h 226"/>
                <a:gd name="T2" fmla="*/ 92 w 235"/>
                <a:gd name="T3" fmla="*/ 225 h 226"/>
                <a:gd name="T4" fmla="*/ 9 w 235"/>
                <a:gd name="T5" fmla="*/ 39 h 226"/>
                <a:gd name="T6" fmla="*/ 40 w 235"/>
                <a:gd name="T7" fmla="*/ 9 h 226"/>
                <a:gd name="T8" fmla="*/ 234 w 235"/>
                <a:gd name="T9" fmla="*/ 61 h 226"/>
                <a:gd name="T10" fmla="*/ 92 w 235"/>
                <a:gd name="T11" fmla="*/ 22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26">
                  <a:moveTo>
                    <a:pt x="92" y="225"/>
                  </a:moveTo>
                  <a:lnTo>
                    <a:pt x="92" y="225"/>
                  </a:lnTo>
                  <a:cubicBezTo>
                    <a:pt x="9" y="39"/>
                    <a:pt x="9" y="39"/>
                    <a:pt x="9" y="39"/>
                  </a:cubicBezTo>
                  <a:cubicBezTo>
                    <a:pt x="0" y="22"/>
                    <a:pt x="22" y="0"/>
                    <a:pt x="40" y="9"/>
                  </a:cubicBezTo>
                  <a:cubicBezTo>
                    <a:pt x="234" y="61"/>
                    <a:pt x="234" y="61"/>
                    <a:pt x="234" y="61"/>
                  </a:cubicBezTo>
                  <a:lnTo>
                    <a:pt x="92" y="225"/>
                  </a:lnTo>
                </a:path>
              </a:pathLst>
            </a:custGeom>
            <a:solidFill>
              <a:srgbClr val="FEE5D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52" name="Freeform 150"/>
            <p:cNvSpPr>
              <a:spLocks noChangeArrowheads="1"/>
            </p:cNvSpPr>
            <p:nvPr/>
          </p:nvSpPr>
          <p:spPr bwMode="auto">
            <a:xfrm>
              <a:off x="13763217" y="8836473"/>
              <a:ext cx="215844" cy="220065"/>
            </a:xfrm>
            <a:custGeom>
              <a:avLst/>
              <a:gdLst>
                <a:gd name="T0" fmla="*/ 0 w 230"/>
                <a:gd name="T1" fmla="*/ 0 h 235"/>
                <a:gd name="T2" fmla="*/ 229 w 230"/>
                <a:gd name="T3" fmla="*/ 0 h 235"/>
                <a:gd name="T4" fmla="*/ 229 w 230"/>
                <a:gd name="T5" fmla="*/ 234 h 235"/>
                <a:gd name="T6" fmla="*/ 0 w 230"/>
                <a:gd name="T7" fmla="*/ 234 h 235"/>
                <a:gd name="T8" fmla="*/ 0 w 230"/>
                <a:gd name="T9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235">
                  <a:moveTo>
                    <a:pt x="0" y="0"/>
                  </a:moveTo>
                  <a:lnTo>
                    <a:pt x="229" y="0"/>
                  </a:lnTo>
                  <a:lnTo>
                    <a:pt x="229" y="234"/>
                  </a:lnTo>
                  <a:lnTo>
                    <a:pt x="0" y="234"/>
                  </a:lnTo>
                  <a:lnTo>
                    <a:pt x="0" y="0"/>
                  </a:lnTo>
                </a:path>
              </a:pathLst>
            </a:cu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53" name="Freeform 151"/>
            <p:cNvSpPr>
              <a:spLocks noChangeArrowheads="1"/>
            </p:cNvSpPr>
            <p:nvPr/>
          </p:nvSpPr>
          <p:spPr bwMode="auto">
            <a:xfrm>
              <a:off x="13763217" y="8836473"/>
              <a:ext cx="131199" cy="152353"/>
            </a:xfrm>
            <a:custGeom>
              <a:avLst/>
              <a:gdLst>
                <a:gd name="T0" fmla="*/ 142 w 143"/>
                <a:gd name="T1" fmla="*/ 0 h 165"/>
                <a:gd name="T2" fmla="*/ 0 w 143"/>
                <a:gd name="T3" fmla="*/ 164 h 165"/>
                <a:gd name="T4" fmla="*/ 0 w 143"/>
                <a:gd name="T5" fmla="*/ 84 h 165"/>
                <a:gd name="T6" fmla="*/ 75 w 143"/>
                <a:gd name="T7" fmla="*/ 0 h 165"/>
                <a:gd name="T8" fmla="*/ 142 w 143"/>
                <a:gd name="T9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65">
                  <a:moveTo>
                    <a:pt x="142" y="0"/>
                  </a:moveTo>
                  <a:lnTo>
                    <a:pt x="0" y="164"/>
                  </a:lnTo>
                  <a:lnTo>
                    <a:pt x="0" y="84"/>
                  </a:lnTo>
                  <a:lnTo>
                    <a:pt x="75" y="0"/>
                  </a:lnTo>
                  <a:lnTo>
                    <a:pt x="142" y="0"/>
                  </a:lnTo>
                </a:path>
              </a:pathLst>
            </a:custGeom>
            <a:solidFill>
              <a:srgbClr val="B15D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  <p:sp>
          <p:nvSpPr>
            <p:cNvPr id="154" name="Freeform 152"/>
            <p:cNvSpPr>
              <a:spLocks noChangeArrowheads="1"/>
            </p:cNvSpPr>
            <p:nvPr/>
          </p:nvSpPr>
          <p:spPr bwMode="auto">
            <a:xfrm>
              <a:off x="13763217" y="8836473"/>
              <a:ext cx="55019" cy="63480"/>
            </a:xfrm>
            <a:custGeom>
              <a:avLst/>
              <a:gdLst>
                <a:gd name="T0" fmla="*/ 60 w 61"/>
                <a:gd name="T1" fmla="*/ 0 h 72"/>
                <a:gd name="T2" fmla="*/ 0 w 61"/>
                <a:gd name="T3" fmla="*/ 71 h 72"/>
                <a:gd name="T4" fmla="*/ 0 w 61"/>
                <a:gd name="T5" fmla="*/ 30 h 72"/>
                <a:gd name="T6" fmla="*/ 26 w 61"/>
                <a:gd name="T7" fmla="*/ 0 h 72"/>
                <a:gd name="T8" fmla="*/ 60 w 61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72">
                  <a:moveTo>
                    <a:pt x="60" y="0"/>
                  </a:moveTo>
                  <a:lnTo>
                    <a:pt x="0" y="71"/>
                  </a:lnTo>
                  <a:lnTo>
                    <a:pt x="0" y="30"/>
                  </a:lnTo>
                  <a:lnTo>
                    <a:pt x="26" y="0"/>
                  </a:lnTo>
                  <a:lnTo>
                    <a:pt x="60" y="0"/>
                  </a:lnTo>
                </a:path>
              </a:pathLst>
            </a:custGeom>
            <a:solidFill>
              <a:srgbClr val="B15D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38518"/>
              <a:endParaRPr lang="en-US" sz="1500" dirty="0">
                <a:solidFill>
                  <a:srgbClr val="445469"/>
                </a:solidFill>
              </a:endParaRPr>
            </a:p>
          </p:txBody>
        </p:sp>
      </p:grpSp>
      <p:sp>
        <p:nvSpPr>
          <p:cNvPr id="155" name="TextBox 165"/>
          <p:cNvSpPr txBox="1"/>
          <p:nvPr/>
        </p:nvSpPr>
        <p:spPr>
          <a:xfrm>
            <a:off x="512346" y="2017218"/>
            <a:ext cx="6121674" cy="1921233"/>
          </a:xfrm>
          <a:prstGeom prst="rect">
            <a:avLst/>
          </a:prstGeom>
          <a:noFill/>
        </p:spPr>
        <p:txBody>
          <a:bodyPr wrap="square" lIns="73851" tIns="36926" rIns="73851" bIns="36926" rtlCol="0">
            <a:spAutoFit/>
          </a:bodyPr>
          <a:lstStyle/>
          <a:p>
            <a:pPr defTabSz="738518"/>
            <a:r>
              <a:rPr lang="it-IT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Concetto di design finalizzato a incrementare la profondità di fuoco e migliorare la visione prossimale intermedia e lontana</a:t>
            </a:r>
          </a:p>
          <a:p>
            <a:pPr defTabSz="738518"/>
            <a:endParaRPr lang="it-IT" sz="2000" dirty="0">
              <a:solidFill>
                <a:schemeClr val="accent6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  <a:p>
            <a:pPr defTabSz="738518"/>
            <a:r>
              <a:rPr lang="it-IT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Implementazione compensazione delle aberrazioni attraverso variazioni della superficie ottica diffrattiva</a:t>
            </a:r>
          </a:p>
        </p:txBody>
      </p:sp>
      <p:grpSp>
        <p:nvGrpSpPr>
          <p:cNvPr id="156" name="Group 1"/>
          <p:cNvGrpSpPr/>
          <p:nvPr/>
        </p:nvGrpSpPr>
        <p:grpSpPr>
          <a:xfrm>
            <a:off x="632658" y="4146370"/>
            <a:ext cx="4993267" cy="2369767"/>
            <a:chOff x="821306" y="7380559"/>
            <a:chExt cx="9986533" cy="4148621"/>
          </a:xfrm>
        </p:grpSpPr>
        <p:sp>
          <p:nvSpPr>
            <p:cNvPr id="157" name="Freeform 75"/>
            <p:cNvSpPr>
              <a:spLocks noChangeArrowheads="1"/>
            </p:cNvSpPr>
            <p:nvPr/>
          </p:nvSpPr>
          <p:spPr bwMode="auto">
            <a:xfrm>
              <a:off x="8607491" y="7380559"/>
              <a:ext cx="1069528" cy="1101357"/>
            </a:xfrm>
            <a:custGeom>
              <a:avLst/>
              <a:gdLst>
                <a:gd name="T0" fmla="*/ 26180 w 619"/>
                <a:gd name="T1" fmla="*/ 106344 h 634"/>
                <a:gd name="T2" fmla="*/ 0 w 619"/>
                <a:gd name="T3" fmla="*/ 116798 h 634"/>
                <a:gd name="T4" fmla="*/ 26180 w 619"/>
                <a:gd name="T5" fmla="*/ 122206 h 634"/>
                <a:gd name="T6" fmla="*/ 26180 w 619"/>
                <a:gd name="T7" fmla="*/ 106344 h 634"/>
                <a:gd name="T8" fmla="*/ 179314 w 619"/>
                <a:gd name="T9" fmla="*/ 58399 h 634"/>
                <a:gd name="T10" fmla="*/ 195452 w 619"/>
                <a:gd name="T11" fmla="*/ 32084 h 634"/>
                <a:gd name="T12" fmla="*/ 168914 w 619"/>
                <a:gd name="T13" fmla="*/ 47945 h 634"/>
                <a:gd name="T14" fmla="*/ 179314 w 619"/>
                <a:gd name="T15" fmla="*/ 58399 h 634"/>
                <a:gd name="T16" fmla="*/ 47339 w 619"/>
                <a:gd name="T17" fmla="*/ 58399 h 634"/>
                <a:gd name="T18" fmla="*/ 58098 w 619"/>
                <a:gd name="T19" fmla="*/ 47945 h 634"/>
                <a:gd name="T20" fmla="*/ 31559 w 619"/>
                <a:gd name="T21" fmla="*/ 37130 h 634"/>
                <a:gd name="T22" fmla="*/ 47339 w 619"/>
                <a:gd name="T23" fmla="*/ 58399 h 634"/>
                <a:gd name="T24" fmla="*/ 110816 w 619"/>
                <a:gd name="T25" fmla="*/ 37130 h 634"/>
                <a:gd name="T26" fmla="*/ 116196 w 619"/>
                <a:gd name="T27" fmla="*/ 10815 h 634"/>
                <a:gd name="T28" fmla="*/ 105437 w 619"/>
                <a:gd name="T29" fmla="*/ 10815 h 634"/>
                <a:gd name="T30" fmla="*/ 110816 w 619"/>
                <a:gd name="T31" fmla="*/ 37130 h 634"/>
                <a:gd name="T32" fmla="*/ 110816 w 619"/>
                <a:gd name="T33" fmla="*/ 191059 h 634"/>
                <a:gd name="T34" fmla="*/ 105437 w 619"/>
                <a:gd name="T35" fmla="*/ 223143 h 634"/>
                <a:gd name="T36" fmla="*/ 116196 w 619"/>
                <a:gd name="T37" fmla="*/ 223143 h 634"/>
                <a:gd name="T38" fmla="*/ 110816 w 619"/>
                <a:gd name="T39" fmla="*/ 191059 h 634"/>
                <a:gd name="T40" fmla="*/ 174293 w 619"/>
                <a:gd name="T41" fmla="*/ 169790 h 634"/>
                <a:gd name="T42" fmla="*/ 163535 w 619"/>
                <a:gd name="T43" fmla="*/ 180605 h 634"/>
                <a:gd name="T44" fmla="*/ 190073 w 619"/>
                <a:gd name="T45" fmla="*/ 196466 h 634"/>
                <a:gd name="T46" fmla="*/ 174293 w 619"/>
                <a:gd name="T47" fmla="*/ 169790 h 634"/>
                <a:gd name="T48" fmla="*/ 216253 w 619"/>
                <a:gd name="T49" fmla="*/ 106344 h 634"/>
                <a:gd name="T50" fmla="*/ 190073 w 619"/>
                <a:gd name="T51" fmla="*/ 116798 h 634"/>
                <a:gd name="T52" fmla="*/ 216253 w 619"/>
                <a:gd name="T53" fmla="*/ 122206 h 634"/>
                <a:gd name="T54" fmla="*/ 216253 w 619"/>
                <a:gd name="T55" fmla="*/ 106344 h 634"/>
                <a:gd name="T56" fmla="*/ 52718 w 619"/>
                <a:gd name="T57" fmla="*/ 164743 h 634"/>
                <a:gd name="T58" fmla="*/ 36939 w 619"/>
                <a:gd name="T59" fmla="*/ 191059 h 634"/>
                <a:gd name="T60" fmla="*/ 58098 w 619"/>
                <a:gd name="T61" fmla="*/ 175198 h 634"/>
                <a:gd name="T62" fmla="*/ 52718 w 619"/>
                <a:gd name="T63" fmla="*/ 164743 h 634"/>
                <a:gd name="T64" fmla="*/ 110816 w 619"/>
                <a:gd name="T65" fmla="*/ 53352 h 634"/>
                <a:gd name="T66" fmla="*/ 110816 w 619"/>
                <a:gd name="T67" fmla="*/ 180605 h 634"/>
                <a:gd name="T68" fmla="*/ 110816 w 619"/>
                <a:gd name="T69" fmla="*/ 53352 h 634"/>
                <a:gd name="T70" fmla="*/ 110816 w 619"/>
                <a:gd name="T71" fmla="*/ 164743 h 634"/>
                <a:gd name="T72" fmla="*/ 110816 w 619"/>
                <a:gd name="T73" fmla="*/ 63807 h 634"/>
                <a:gd name="T74" fmla="*/ 110816 w 619"/>
                <a:gd name="T75" fmla="*/ 164743 h 6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619" h="634">
                  <a:moveTo>
                    <a:pt x="73" y="295"/>
                  </a:moveTo>
                  <a:lnTo>
                    <a:pt x="73" y="295"/>
                  </a:lnTo>
                  <a:cubicBezTo>
                    <a:pt x="15" y="295"/>
                    <a:pt x="15" y="295"/>
                    <a:pt x="15" y="295"/>
                  </a:cubicBezTo>
                  <a:cubicBezTo>
                    <a:pt x="0" y="295"/>
                    <a:pt x="0" y="310"/>
                    <a:pt x="0" y="324"/>
                  </a:cubicBezTo>
                  <a:cubicBezTo>
                    <a:pt x="0" y="324"/>
                    <a:pt x="0" y="339"/>
                    <a:pt x="15" y="339"/>
                  </a:cubicBezTo>
                  <a:cubicBezTo>
                    <a:pt x="73" y="339"/>
                    <a:pt x="73" y="339"/>
                    <a:pt x="73" y="339"/>
                  </a:cubicBezTo>
                  <a:cubicBezTo>
                    <a:pt x="88" y="339"/>
                    <a:pt x="88" y="324"/>
                    <a:pt x="88" y="324"/>
                  </a:cubicBezTo>
                  <a:cubicBezTo>
                    <a:pt x="88" y="310"/>
                    <a:pt x="88" y="295"/>
                    <a:pt x="73" y="295"/>
                  </a:cubicBezTo>
                  <a:close/>
                  <a:moveTo>
                    <a:pt x="500" y="162"/>
                  </a:moveTo>
                  <a:lnTo>
                    <a:pt x="500" y="162"/>
                  </a:lnTo>
                  <a:cubicBezTo>
                    <a:pt x="545" y="118"/>
                    <a:pt x="545" y="118"/>
                    <a:pt x="545" y="118"/>
                  </a:cubicBezTo>
                  <a:cubicBezTo>
                    <a:pt x="545" y="103"/>
                    <a:pt x="545" y="103"/>
                    <a:pt x="545" y="89"/>
                  </a:cubicBezTo>
                  <a:cubicBezTo>
                    <a:pt x="530" y="89"/>
                    <a:pt x="515" y="89"/>
                    <a:pt x="515" y="89"/>
                  </a:cubicBezTo>
                  <a:cubicBezTo>
                    <a:pt x="471" y="133"/>
                    <a:pt x="471" y="133"/>
                    <a:pt x="471" y="133"/>
                  </a:cubicBezTo>
                  <a:cubicBezTo>
                    <a:pt x="456" y="133"/>
                    <a:pt x="456" y="148"/>
                    <a:pt x="471" y="162"/>
                  </a:cubicBezTo>
                  <a:cubicBezTo>
                    <a:pt x="471" y="162"/>
                    <a:pt x="486" y="162"/>
                    <a:pt x="500" y="162"/>
                  </a:cubicBezTo>
                  <a:close/>
                  <a:moveTo>
                    <a:pt x="132" y="162"/>
                  </a:moveTo>
                  <a:lnTo>
                    <a:pt x="132" y="162"/>
                  </a:lnTo>
                  <a:cubicBezTo>
                    <a:pt x="132" y="177"/>
                    <a:pt x="147" y="177"/>
                    <a:pt x="162" y="162"/>
                  </a:cubicBezTo>
                  <a:cubicBezTo>
                    <a:pt x="162" y="162"/>
                    <a:pt x="162" y="148"/>
                    <a:pt x="162" y="133"/>
                  </a:cubicBezTo>
                  <a:cubicBezTo>
                    <a:pt x="118" y="103"/>
                    <a:pt x="118" y="103"/>
                    <a:pt x="118" y="103"/>
                  </a:cubicBezTo>
                  <a:cubicBezTo>
                    <a:pt x="103" y="89"/>
                    <a:pt x="88" y="89"/>
                    <a:pt x="88" y="103"/>
                  </a:cubicBezTo>
                  <a:cubicBezTo>
                    <a:pt x="73" y="103"/>
                    <a:pt x="73" y="118"/>
                    <a:pt x="88" y="118"/>
                  </a:cubicBezTo>
                  <a:lnTo>
                    <a:pt x="132" y="162"/>
                  </a:lnTo>
                  <a:close/>
                  <a:moveTo>
                    <a:pt x="309" y="103"/>
                  </a:moveTo>
                  <a:lnTo>
                    <a:pt x="309" y="103"/>
                  </a:lnTo>
                  <a:cubicBezTo>
                    <a:pt x="324" y="103"/>
                    <a:pt x="324" y="89"/>
                    <a:pt x="324" y="89"/>
                  </a:cubicBezTo>
                  <a:cubicBezTo>
                    <a:pt x="324" y="30"/>
                    <a:pt x="324" y="30"/>
                    <a:pt x="324" y="30"/>
                  </a:cubicBezTo>
                  <a:cubicBezTo>
                    <a:pt x="324" y="15"/>
                    <a:pt x="324" y="0"/>
                    <a:pt x="309" y="0"/>
                  </a:cubicBezTo>
                  <a:cubicBezTo>
                    <a:pt x="294" y="0"/>
                    <a:pt x="294" y="15"/>
                    <a:pt x="294" y="30"/>
                  </a:cubicBezTo>
                  <a:cubicBezTo>
                    <a:pt x="294" y="89"/>
                    <a:pt x="294" y="89"/>
                    <a:pt x="294" y="89"/>
                  </a:cubicBezTo>
                  <a:cubicBezTo>
                    <a:pt x="294" y="89"/>
                    <a:pt x="294" y="103"/>
                    <a:pt x="309" y="103"/>
                  </a:cubicBezTo>
                  <a:close/>
                  <a:moveTo>
                    <a:pt x="309" y="530"/>
                  </a:moveTo>
                  <a:lnTo>
                    <a:pt x="309" y="530"/>
                  </a:lnTo>
                  <a:cubicBezTo>
                    <a:pt x="294" y="530"/>
                    <a:pt x="294" y="545"/>
                    <a:pt x="294" y="560"/>
                  </a:cubicBezTo>
                  <a:cubicBezTo>
                    <a:pt x="294" y="619"/>
                    <a:pt x="294" y="619"/>
                    <a:pt x="294" y="619"/>
                  </a:cubicBezTo>
                  <a:cubicBezTo>
                    <a:pt x="294" y="619"/>
                    <a:pt x="294" y="633"/>
                    <a:pt x="309" y="633"/>
                  </a:cubicBezTo>
                  <a:cubicBezTo>
                    <a:pt x="324" y="633"/>
                    <a:pt x="324" y="619"/>
                    <a:pt x="324" y="619"/>
                  </a:cubicBezTo>
                  <a:cubicBezTo>
                    <a:pt x="324" y="560"/>
                    <a:pt x="324" y="560"/>
                    <a:pt x="324" y="560"/>
                  </a:cubicBezTo>
                  <a:cubicBezTo>
                    <a:pt x="324" y="545"/>
                    <a:pt x="324" y="530"/>
                    <a:pt x="309" y="530"/>
                  </a:cubicBezTo>
                  <a:close/>
                  <a:moveTo>
                    <a:pt x="486" y="471"/>
                  </a:moveTo>
                  <a:lnTo>
                    <a:pt x="486" y="471"/>
                  </a:lnTo>
                  <a:cubicBezTo>
                    <a:pt x="486" y="471"/>
                    <a:pt x="471" y="471"/>
                    <a:pt x="456" y="471"/>
                  </a:cubicBezTo>
                  <a:cubicBezTo>
                    <a:pt x="456" y="486"/>
                    <a:pt x="456" y="486"/>
                    <a:pt x="456" y="501"/>
                  </a:cubicBezTo>
                  <a:cubicBezTo>
                    <a:pt x="500" y="545"/>
                    <a:pt x="500" y="545"/>
                    <a:pt x="500" y="545"/>
                  </a:cubicBezTo>
                  <a:cubicBezTo>
                    <a:pt x="515" y="545"/>
                    <a:pt x="530" y="545"/>
                    <a:pt x="530" y="545"/>
                  </a:cubicBezTo>
                  <a:cubicBezTo>
                    <a:pt x="545" y="530"/>
                    <a:pt x="545" y="516"/>
                    <a:pt x="530" y="516"/>
                  </a:cubicBezTo>
                  <a:lnTo>
                    <a:pt x="486" y="471"/>
                  </a:lnTo>
                  <a:close/>
                  <a:moveTo>
                    <a:pt x="603" y="295"/>
                  </a:moveTo>
                  <a:lnTo>
                    <a:pt x="603" y="295"/>
                  </a:lnTo>
                  <a:cubicBezTo>
                    <a:pt x="545" y="295"/>
                    <a:pt x="545" y="295"/>
                    <a:pt x="545" y="295"/>
                  </a:cubicBezTo>
                  <a:cubicBezTo>
                    <a:pt x="530" y="295"/>
                    <a:pt x="530" y="310"/>
                    <a:pt x="530" y="324"/>
                  </a:cubicBezTo>
                  <a:cubicBezTo>
                    <a:pt x="530" y="324"/>
                    <a:pt x="530" y="339"/>
                    <a:pt x="545" y="339"/>
                  </a:cubicBezTo>
                  <a:cubicBezTo>
                    <a:pt x="603" y="339"/>
                    <a:pt x="603" y="339"/>
                    <a:pt x="603" y="339"/>
                  </a:cubicBezTo>
                  <a:cubicBezTo>
                    <a:pt x="618" y="339"/>
                    <a:pt x="618" y="324"/>
                    <a:pt x="618" y="324"/>
                  </a:cubicBezTo>
                  <a:cubicBezTo>
                    <a:pt x="618" y="310"/>
                    <a:pt x="618" y="295"/>
                    <a:pt x="603" y="295"/>
                  </a:cubicBezTo>
                  <a:close/>
                  <a:moveTo>
                    <a:pt x="147" y="457"/>
                  </a:moveTo>
                  <a:lnTo>
                    <a:pt x="147" y="457"/>
                  </a:lnTo>
                  <a:cubicBezTo>
                    <a:pt x="103" y="501"/>
                    <a:pt x="103" y="501"/>
                    <a:pt x="103" y="501"/>
                  </a:cubicBezTo>
                  <a:cubicBezTo>
                    <a:pt x="88" y="516"/>
                    <a:pt x="88" y="516"/>
                    <a:pt x="103" y="530"/>
                  </a:cubicBezTo>
                  <a:cubicBezTo>
                    <a:pt x="103" y="530"/>
                    <a:pt x="118" y="530"/>
                    <a:pt x="132" y="530"/>
                  </a:cubicBezTo>
                  <a:cubicBezTo>
                    <a:pt x="162" y="486"/>
                    <a:pt x="162" y="486"/>
                    <a:pt x="162" y="486"/>
                  </a:cubicBezTo>
                  <a:cubicBezTo>
                    <a:pt x="177" y="486"/>
                    <a:pt x="177" y="471"/>
                    <a:pt x="162" y="457"/>
                  </a:cubicBezTo>
                  <a:lnTo>
                    <a:pt x="147" y="457"/>
                  </a:lnTo>
                  <a:close/>
                  <a:moveTo>
                    <a:pt x="309" y="148"/>
                  </a:moveTo>
                  <a:lnTo>
                    <a:pt x="309" y="148"/>
                  </a:lnTo>
                  <a:cubicBezTo>
                    <a:pt x="206" y="148"/>
                    <a:pt x="132" y="221"/>
                    <a:pt x="132" y="324"/>
                  </a:cubicBezTo>
                  <a:cubicBezTo>
                    <a:pt x="132" y="412"/>
                    <a:pt x="206" y="501"/>
                    <a:pt x="309" y="501"/>
                  </a:cubicBezTo>
                  <a:cubicBezTo>
                    <a:pt x="412" y="501"/>
                    <a:pt x="486" y="412"/>
                    <a:pt x="486" y="324"/>
                  </a:cubicBezTo>
                  <a:cubicBezTo>
                    <a:pt x="486" y="221"/>
                    <a:pt x="412" y="148"/>
                    <a:pt x="309" y="148"/>
                  </a:cubicBezTo>
                  <a:close/>
                  <a:moveTo>
                    <a:pt x="309" y="457"/>
                  </a:moveTo>
                  <a:lnTo>
                    <a:pt x="309" y="457"/>
                  </a:lnTo>
                  <a:cubicBezTo>
                    <a:pt x="236" y="457"/>
                    <a:pt x="177" y="398"/>
                    <a:pt x="177" y="324"/>
                  </a:cubicBezTo>
                  <a:cubicBezTo>
                    <a:pt x="177" y="251"/>
                    <a:pt x="236" y="177"/>
                    <a:pt x="309" y="177"/>
                  </a:cubicBezTo>
                  <a:cubicBezTo>
                    <a:pt x="383" y="177"/>
                    <a:pt x="441" y="251"/>
                    <a:pt x="441" y="324"/>
                  </a:cubicBezTo>
                  <a:cubicBezTo>
                    <a:pt x="441" y="398"/>
                    <a:pt x="383" y="457"/>
                    <a:pt x="309" y="457"/>
                  </a:cubicBezTo>
                  <a:close/>
                </a:path>
              </a:pathLst>
            </a:custGeom>
            <a:solidFill>
              <a:srgbClr val="F29B2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grpSp>
          <p:nvGrpSpPr>
            <p:cNvPr id="158" name="Group 188"/>
            <p:cNvGrpSpPr/>
            <p:nvPr/>
          </p:nvGrpSpPr>
          <p:grpSpPr>
            <a:xfrm>
              <a:off x="2202983" y="7462850"/>
              <a:ext cx="645884" cy="936774"/>
              <a:chOff x="-990600" y="3375025"/>
              <a:chExt cx="571500" cy="828675"/>
            </a:xfrm>
            <a:solidFill>
              <a:srgbClr val="1EA185"/>
            </a:solidFill>
          </p:grpSpPr>
          <p:sp>
            <p:nvSpPr>
              <p:cNvPr id="166" name="Freeform 5"/>
              <p:cNvSpPr>
                <a:spLocks noEditPoints="1"/>
              </p:cNvSpPr>
              <p:nvPr/>
            </p:nvSpPr>
            <p:spPr bwMode="auto">
              <a:xfrm>
                <a:off x="-990600" y="3375025"/>
                <a:ext cx="571500" cy="828675"/>
              </a:xfrm>
              <a:custGeom>
                <a:avLst/>
                <a:gdLst>
                  <a:gd name="T0" fmla="*/ 131 w 152"/>
                  <a:gd name="T1" fmla="*/ 0 h 220"/>
                  <a:gd name="T2" fmla="*/ 21 w 152"/>
                  <a:gd name="T3" fmla="*/ 0 h 220"/>
                  <a:gd name="T4" fmla="*/ 0 w 152"/>
                  <a:gd name="T5" fmla="*/ 21 h 220"/>
                  <a:gd name="T6" fmla="*/ 0 w 152"/>
                  <a:gd name="T7" fmla="*/ 199 h 220"/>
                  <a:gd name="T8" fmla="*/ 21 w 152"/>
                  <a:gd name="T9" fmla="*/ 220 h 220"/>
                  <a:gd name="T10" fmla="*/ 131 w 152"/>
                  <a:gd name="T11" fmla="*/ 220 h 220"/>
                  <a:gd name="T12" fmla="*/ 152 w 152"/>
                  <a:gd name="T13" fmla="*/ 199 h 220"/>
                  <a:gd name="T14" fmla="*/ 152 w 152"/>
                  <a:gd name="T15" fmla="*/ 21 h 220"/>
                  <a:gd name="T16" fmla="*/ 131 w 152"/>
                  <a:gd name="T17" fmla="*/ 0 h 220"/>
                  <a:gd name="T18" fmla="*/ 138 w 152"/>
                  <a:gd name="T19" fmla="*/ 199 h 220"/>
                  <a:gd name="T20" fmla="*/ 131 w 152"/>
                  <a:gd name="T21" fmla="*/ 206 h 220"/>
                  <a:gd name="T22" fmla="*/ 21 w 152"/>
                  <a:gd name="T23" fmla="*/ 206 h 220"/>
                  <a:gd name="T24" fmla="*/ 14 w 152"/>
                  <a:gd name="T25" fmla="*/ 199 h 220"/>
                  <a:gd name="T26" fmla="*/ 14 w 152"/>
                  <a:gd name="T27" fmla="*/ 186 h 220"/>
                  <a:gd name="T28" fmla="*/ 138 w 152"/>
                  <a:gd name="T29" fmla="*/ 186 h 220"/>
                  <a:gd name="T30" fmla="*/ 138 w 152"/>
                  <a:gd name="T31" fmla="*/ 199 h 220"/>
                  <a:gd name="T32" fmla="*/ 138 w 152"/>
                  <a:gd name="T33" fmla="*/ 179 h 220"/>
                  <a:gd name="T34" fmla="*/ 14 w 152"/>
                  <a:gd name="T35" fmla="*/ 179 h 220"/>
                  <a:gd name="T36" fmla="*/ 14 w 152"/>
                  <a:gd name="T37" fmla="*/ 41 h 220"/>
                  <a:gd name="T38" fmla="*/ 138 w 152"/>
                  <a:gd name="T39" fmla="*/ 41 h 220"/>
                  <a:gd name="T40" fmla="*/ 138 w 152"/>
                  <a:gd name="T41" fmla="*/ 179 h 220"/>
                  <a:gd name="T42" fmla="*/ 138 w 152"/>
                  <a:gd name="T43" fmla="*/ 34 h 220"/>
                  <a:gd name="T44" fmla="*/ 14 w 152"/>
                  <a:gd name="T45" fmla="*/ 34 h 220"/>
                  <a:gd name="T46" fmla="*/ 14 w 152"/>
                  <a:gd name="T47" fmla="*/ 21 h 220"/>
                  <a:gd name="T48" fmla="*/ 21 w 152"/>
                  <a:gd name="T49" fmla="*/ 14 h 220"/>
                  <a:gd name="T50" fmla="*/ 131 w 152"/>
                  <a:gd name="T51" fmla="*/ 14 h 220"/>
                  <a:gd name="T52" fmla="*/ 138 w 152"/>
                  <a:gd name="T53" fmla="*/ 21 h 220"/>
                  <a:gd name="T54" fmla="*/ 138 w 152"/>
                  <a:gd name="T55" fmla="*/ 34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2" h="220">
                    <a:moveTo>
                      <a:pt x="131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10" y="0"/>
                      <a:pt x="0" y="9"/>
                      <a:pt x="0" y="21"/>
                    </a:cubicBezTo>
                    <a:cubicBezTo>
                      <a:pt x="0" y="199"/>
                      <a:pt x="0" y="199"/>
                      <a:pt x="0" y="199"/>
                    </a:cubicBezTo>
                    <a:cubicBezTo>
                      <a:pt x="0" y="211"/>
                      <a:pt x="10" y="220"/>
                      <a:pt x="21" y="220"/>
                    </a:cubicBezTo>
                    <a:cubicBezTo>
                      <a:pt x="131" y="220"/>
                      <a:pt x="131" y="220"/>
                      <a:pt x="131" y="220"/>
                    </a:cubicBezTo>
                    <a:cubicBezTo>
                      <a:pt x="142" y="220"/>
                      <a:pt x="152" y="211"/>
                      <a:pt x="152" y="199"/>
                    </a:cubicBezTo>
                    <a:cubicBezTo>
                      <a:pt x="152" y="21"/>
                      <a:pt x="152" y="21"/>
                      <a:pt x="152" y="21"/>
                    </a:cubicBezTo>
                    <a:cubicBezTo>
                      <a:pt x="152" y="9"/>
                      <a:pt x="142" y="0"/>
                      <a:pt x="131" y="0"/>
                    </a:cubicBezTo>
                    <a:close/>
                    <a:moveTo>
                      <a:pt x="138" y="199"/>
                    </a:moveTo>
                    <a:cubicBezTo>
                      <a:pt x="138" y="203"/>
                      <a:pt x="135" y="206"/>
                      <a:pt x="131" y="206"/>
                    </a:cubicBezTo>
                    <a:cubicBezTo>
                      <a:pt x="21" y="206"/>
                      <a:pt x="21" y="206"/>
                      <a:pt x="21" y="206"/>
                    </a:cubicBezTo>
                    <a:cubicBezTo>
                      <a:pt x="17" y="206"/>
                      <a:pt x="14" y="203"/>
                      <a:pt x="14" y="199"/>
                    </a:cubicBezTo>
                    <a:cubicBezTo>
                      <a:pt x="14" y="186"/>
                      <a:pt x="14" y="186"/>
                      <a:pt x="14" y="186"/>
                    </a:cubicBezTo>
                    <a:cubicBezTo>
                      <a:pt x="138" y="186"/>
                      <a:pt x="138" y="186"/>
                      <a:pt x="138" y="186"/>
                    </a:cubicBezTo>
                    <a:lnTo>
                      <a:pt x="138" y="199"/>
                    </a:lnTo>
                    <a:close/>
                    <a:moveTo>
                      <a:pt x="138" y="179"/>
                    </a:moveTo>
                    <a:cubicBezTo>
                      <a:pt x="14" y="179"/>
                      <a:pt x="14" y="179"/>
                      <a:pt x="14" y="179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38" y="41"/>
                      <a:pt x="138" y="41"/>
                      <a:pt x="138" y="41"/>
                    </a:cubicBezTo>
                    <a:lnTo>
                      <a:pt x="138" y="179"/>
                    </a:lnTo>
                    <a:close/>
                    <a:moveTo>
                      <a:pt x="138" y="34"/>
                    </a:move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17"/>
                      <a:pt x="17" y="14"/>
                      <a:pt x="21" y="14"/>
                    </a:cubicBezTo>
                    <a:cubicBezTo>
                      <a:pt x="131" y="14"/>
                      <a:pt x="131" y="14"/>
                      <a:pt x="131" y="14"/>
                    </a:cubicBezTo>
                    <a:cubicBezTo>
                      <a:pt x="135" y="14"/>
                      <a:pt x="138" y="17"/>
                      <a:pt x="138" y="21"/>
                    </a:cubicBezTo>
                    <a:lnTo>
                      <a:pt x="138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solidFill>
                    <a:prstClr val="black"/>
                  </a:solidFill>
                  <a:latin typeface="Lato Light"/>
                </a:endParaRPr>
              </a:p>
            </p:txBody>
          </p:sp>
          <p:sp>
            <p:nvSpPr>
              <p:cNvPr id="167" name="Freeform 6"/>
              <p:cNvSpPr>
                <a:spLocks/>
              </p:cNvSpPr>
              <p:nvPr/>
            </p:nvSpPr>
            <p:spPr bwMode="auto">
              <a:xfrm>
                <a:off x="-757238" y="3454400"/>
                <a:ext cx="104775" cy="22225"/>
              </a:xfrm>
              <a:custGeom>
                <a:avLst/>
                <a:gdLst>
                  <a:gd name="T0" fmla="*/ 28 w 28"/>
                  <a:gd name="T1" fmla="*/ 3 h 6"/>
                  <a:gd name="T2" fmla="*/ 24 w 28"/>
                  <a:gd name="T3" fmla="*/ 6 h 6"/>
                  <a:gd name="T4" fmla="*/ 4 w 28"/>
                  <a:gd name="T5" fmla="*/ 6 h 6"/>
                  <a:gd name="T6" fmla="*/ 0 w 28"/>
                  <a:gd name="T7" fmla="*/ 3 h 6"/>
                  <a:gd name="T8" fmla="*/ 0 w 28"/>
                  <a:gd name="T9" fmla="*/ 3 h 6"/>
                  <a:gd name="T10" fmla="*/ 4 w 28"/>
                  <a:gd name="T11" fmla="*/ 0 h 6"/>
                  <a:gd name="T12" fmla="*/ 24 w 28"/>
                  <a:gd name="T13" fmla="*/ 0 h 6"/>
                  <a:gd name="T14" fmla="*/ 28 w 28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6">
                    <a:moveTo>
                      <a:pt x="28" y="3"/>
                    </a:moveTo>
                    <a:cubicBezTo>
                      <a:pt x="28" y="5"/>
                      <a:pt x="26" y="6"/>
                      <a:pt x="2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6" y="0"/>
                      <a:pt x="28" y="1"/>
                      <a:pt x="2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solidFill>
                    <a:prstClr val="black"/>
                  </a:solidFill>
                  <a:latin typeface="Lato Light"/>
                </a:endParaRPr>
              </a:p>
            </p:txBody>
          </p:sp>
          <p:sp>
            <p:nvSpPr>
              <p:cNvPr id="168" name="Freeform 7"/>
              <p:cNvSpPr>
                <a:spLocks/>
              </p:cNvSpPr>
              <p:nvPr/>
            </p:nvSpPr>
            <p:spPr bwMode="auto">
              <a:xfrm>
                <a:off x="-730250" y="4097338"/>
                <a:ext cx="52387" cy="26988"/>
              </a:xfrm>
              <a:custGeom>
                <a:avLst/>
                <a:gdLst>
                  <a:gd name="T0" fmla="*/ 14 w 14"/>
                  <a:gd name="T1" fmla="*/ 4 h 7"/>
                  <a:gd name="T2" fmla="*/ 10 w 14"/>
                  <a:gd name="T3" fmla="*/ 7 h 7"/>
                  <a:gd name="T4" fmla="*/ 4 w 14"/>
                  <a:gd name="T5" fmla="*/ 7 h 7"/>
                  <a:gd name="T6" fmla="*/ 0 w 14"/>
                  <a:gd name="T7" fmla="*/ 4 h 7"/>
                  <a:gd name="T8" fmla="*/ 0 w 14"/>
                  <a:gd name="T9" fmla="*/ 4 h 7"/>
                  <a:gd name="T10" fmla="*/ 4 w 14"/>
                  <a:gd name="T11" fmla="*/ 0 h 7"/>
                  <a:gd name="T12" fmla="*/ 10 w 14"/>
                  <a:gd name="T13" fmla="*/ 0 h 7"/>
                  <a:gd name="T14" fmla="*/ 14 w 14"/>
                  <a:gd name="T15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14" y="4"/>
                    </a:moveTo>
                    <a:cubicBezTo>
                      <a:pt x="14" y="6"/>
                      <a:pt x="12" y="7"/>
                      <a:pt x="10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2" y="0"/>
                      <a:pt x="14" y="2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solidFill>
                    <a:prstClr val="black"/>
                  </a:solidFill>
                  <a:latin typeface="Lato Light"/>
                </a:endParaRPr>
              </a:p>
            </p:txBody>
          </p:sp>
        </p:grpSp>
        <p:sp>
          <p:nvSpPr>
            <p:cNvPr id="159" name="TextBox 167"/>
            <p:cNvSpPr txBox="1"/>
            <p:nvPr/>
          </p:nvSpPr>
          <p:spPr>
            <a:xfrm>
              <a:off x="1175318" y="8605709"/>
              <a:ext cx="2769944" cy="1131431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pPr algn="ctr"/>
              <a:r>
                <a:rPr lang="it-IT" sz="1500" b="1" dirty="0">
                  <a:latin typeface="Helvetica"/>
                  <a:cs typeface="Helvetica"/>
                </a:rPr>
                <a:t>+ Visione</a:t>
              </a:r>
            </a:p>
            <a:p>
              <a:pPr algn="ctr"/>
              <a:r>
                <a:rPr lang="it-IT" sz="1500" b="1" dirty="0">
                  <a:latin typeface="Helvetica"/>
                  <a:cs typeface="Helvetica"/>
                </a:rPr>
                <a:t>prossimale</a:t>
              </a:r>
              <a:endParaRPr lang="id-ID" sz="1500" b="1" dirty="0">
                <a:latin typeface="Helvetica"/>
                <a:cs typeface="Helvetica"/>
              </a:endParaRPr>
            </a:p>
          </p:txBody>
        </p:sp>
        <p:sp>
          <p:nvSpPr>
            <p:cNvPr id="160" name="TextBox 169"/>
            <p:cNvSpPr txBox="1"/>
            <p:nvPr/>
          </p:nvSpPr>
          <p:spPr>
            <a:xfrm>
              <a:off x="4816334" y="8605709"/>
              <a:ext cx="2687766" cy="1131431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pPr algn="ctr"/>
              <a:r>
                <a:rPr lang="it-IT" sz="1500" b="1" dirty="0">
                  <a:latin typeface="Lato Regular"/>
                  <a:cs typeface="Lato Regular"/>
                </a:rPr>
                <a:t>+ Visione</a:t>
              </a:r>
            </a:p>
            <a:p>
              <a:pPr algn="ctr"/>
              <a:r>
                <a:rPr lang="it-IT" sz="1500" b="1" dirty="0">
                  <a:latin typeface="Lato Regular"/>
                  <a:cs typeface="Lato Regular"/>
                </a:rPr>
                <a:t>intermedia</a:t>
              </a:r>
              <a:endParaRPr lang="id-ID" sz="1500" b="1" dirty="0">
                <a:latin typeface="Lato Regular"/>
                <a:cs typeface="Lato Regular"/>
              </a:endParaRPr>
            </a:p>
          </p:txBody>
        </p:sp>
        <p:sp>
          <p:nvSpPr>
            <p:cNvPr id="161" name="TextBox 171"/>
            <p:cNvSpPr txBox="1"/>
            <p:nvPr/>
          </p:nvSpPr>
          <p:spPr>
            <a:xfrm>
              <a:off x="8124493" y="8605709"/>
              <a:ext cx="2683346" cy="1131431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pPr algn="ctr"/>
              <a:r>
                <a:rPr lang="it-IT" sz="1500" b="1" dirty="0">
                  <a:latin typeface="Lato Regular"/>
                  <a:cs typeface="Lato Regular"/>
                </a:rPr>
                <a:t>+ Visione</a:t>
              </a:r>
            </a:p>
            <a:p>
              <a:pPr algn="ctr"/>
              <a:r>
                <a:rPr lang="it-IT" sz="1500" b="1" dirty="0">
                  <a:latin typeface="Lato Regular"/>
                  <a:cs typeface="Lato Regular"/>
                </a:rPr>
                <a:t>da lontano</a:t>
              </a:r>
            </a:p>
          </p:txBody>
        </p:sp>
        <p:sp>
          <p:nvSpPr>
            <p:cNvPr id="162" name="Freeform 93"/>
            <p:cNvSpPr>
              <a:spLocks noChangeArrowheads="1"/>
            </p:cNvSpPr>
            <p:nvPr/>
          </p:nvSpPr>
          <p:spPr bwMode="auto">
            <a:xfrm>
              <a:off x="5319801" y="7433905"/>
              <a:ext cx="1018210" cy="994664"/>
            </a:xfrm>
            <a:custGeom>
              <a:avLst/>
              <a:gdLst>
                <a:gd name="T0" fmla="*/ 42547 w 634"/>
                <a:gd name="T1" fmla="*/ 196214 h 619"/>
                <a:gd name="T2" fmla="*/ 42547 w 634"/>
                <a:gd name="T3" fmla="*/ 196214 h 619"/>
                <a:gd name="T4" fmla="*/ 74637 w 634"/>
                <a:gd name="T5" fmla="*/ 222904 h 619"/>
                <a:gd name="T6" fmla="*/ 100958 w 634"/>
                <a:gd name="T7" fmla="*/ 196214 h 619"/>
                <a:gd name="T8" fmla="*/ 74637 w 634"/>
                <a:gd name="T9" fmla="*/ 169883 h 619"/>
                <a:gd name="T10" fmla="*/ 42547 w 634"/>
                <a:gd name="T11" fmla="*/ 196214 h 619"/>
                <a:gd name="T12" fmla="*/ 74637 w 634"/>
                <a:gd name="T13" fmla="*/ 180343 h 619"/>
                <a:gd name="T14" fmla="*/ 74637 w 634"/>
                <a:gd name="T15" fmla="*/ 180343 h 619"/>
                <a:gd name="T16" fmla="*/ 85093 w 634"/>
                <a:gd name="T17" fmla="*/ 196214 h 619"/>
                <a:gd name="T18" fmla="*/ 74637 w 634"/>
                <a:gd name="T19" fmla="*/ 212444 h 619"/>
                <a:gd name="T20" fmla="*/ 58411 w 634"/>
                <a:gd name="T21" fmla="*/ 196214 h 619"/>
                <a:gd name="T22" fmla="*/ 74637 w 634"/>
                <a:gd name="T23" fmla="*/ 180343 h 619"/>
                <a:gd name="T24" fmla="*/ 58411 w 634"/>
                <a:gd name="T25" fmla="*/ 154013 h 619"/>
                <a:gd name="T26" fmla="*/ 58411 w 634"/>
                <a:gd name="T27" fmla="*/ 154013 h 619"/>
                <a:gd name="T28" fmla="*/ 42547 w 634"/>
                <a:gd name="T29" fmla="*/ 137782 h 619"/>
                <a:gd name="T30" fmla="*/ 207325 w 634"/>
                <a:gd name="T31" fmla="*/ 127322 h 619"/>
                <a:gd name="T32" fmla="*/ 228237 w 634"/>
                <a:gd name="T33" fmla="*/ 31740 h 619"/>
                <a:gd name="T34" fmla="*/ 223190 w 634"/>
                <a:gd name="T35" fmla="*/ 26330 h 619"/>
                <a:gd name="T36" fmla="*/ 42547 w 634"/>
                <a:gd name="T37" fmla="*/ 26330 h 619"/>
                <a:gd name="T38" fmla="*/ 42547 w 634"/>
                <a:gd name="T39" fmla="*/ 10460 h 619"/>
                <a:gd name="T40" fmla="*/ 53364 w 634"/>
                <a:gd name="T41" fmla="*/ 10460 h 619"/>
                <a:gd name="T42" fmla="*/ 58411 w 634"/>
                <a:gd name="T43" fmla="*/ 5050 h 619"/>
                <a:gd name="T44" fmla="*/ 53364 w 634"/>
                <a:gd name="T45" fmla="*/ 0 h 619"/>
                <a:gd name="T46" fmla="*/ 10817 w 634"/>
                <a:gd name="T47" fmla="*/ 0 h 619"/>
                <a:gd name="T48" fmla="*/ 0 w 634"/>
                <a:gd name="T49" fmla="*/ 5050 h 619"/>
                <a:gd name="T50" fmla="*/ 10817 w 634"/>
                <a:gd name="T51" fmla="*/ 10460 h 619"/>
                <a:gd name="T52" fmla="*/ 32090 w 634"/>
                <a:gd name="T53" fmla="*/ 10460 h 619"/>
                <a:gd name="T54" fmla="*/ 32090 w 634"/>
                <a:gd name="T55" fmla="*/ 137782 h 619"/>
                <a:gd name="T56" fmla="*/ 58411 w 634"/>
                <a:gd name="T57" fmla="*/ 169883 h 619"/>
                <a:gd name="T58" fmla="*/ 74637 w 634"/>
                <a:gd name="T59" fmla="*/ 169883 h 619"/>
                <a:gd name="T60" fmla="*/ 159370 w 634"/>
                <a:gd name="T61" fmla="*/ 169883 h 619"/>
                <a:gd name="T62" fmla="*/ 223190 w 634"/>
                <a:gd name="T63" fmla="*/ 169883 h 619"/>
                <a:gd name="T64" fmla="*/ 223190 w 634"/>
                <a:gd name="T65" fmla="*/ 154013 h 619"/>
                <a:gd name="T66" fmla="*/ 58411 w 634"/>
                <a:gd name="T67" fmla="*/ 154013 h 619"/>
                <a:gd name="T68" fmla="*/ 42547 w 634"/>
                <a:gd name="T69" fmla="*/ 42561 h 619"/>
                <a:gd name="T70" fmla="*/ 42547 w 634"/>
                <a:gd name="T71" fmla="*/ 42561 h 619"/>
                <a:gd name="T72" fmla="*/ 212373 w 634"/>
                <a:gd name="T73" fmla="*/ 42561 h 619"/>
                <a:gd name="T74" fmla="*/ 196508 w 634"/>
                <a:gd name="T75" fmla="*/ 111452 h 619"/>
                <a:gd name="T76" fmla="*/ 42547 w 634"/>
                <a:gd name="T77" fmla="*/ 127322 h 619"/>
                <a:gd name="T78" fmla="*/ 42547 w 634"/>
                <a:gd name="T79" fmla="*/ 42561 h 619"/>
                <a:gd name="T80" fmla="*/ 127640 w 634"/>
                <a:gd name="T81" fmla="*/ 196214 h 619"/>
                <a:gd name="T82" fmla="*/ 127640 w 634"/>
                <a:gd name="T83" fmla="*/ 196214 h 619"/>
                <a:gd name="T84" fmla="*/ 159370 w 634"/>
                <a:gd name="T85" fmla="*/ 222904 h 619"/>
                <a:gd name="T86" fmla="*/ 186051 w 634"/>
                <a:gd name="T87" fmla="*/ 196214 h 619"/>
                <a:gd name="T88" fmla="*/ 159370 w 634"/>
                <a:gd name="T89" fmla="*/ 169883 h 619"/>
                <a:gd name="T90" fmla="*/ 127640 w 634"/>
                <a:gd name="T91" fmla="*/ 196214 h 619"/>
                <a:gd name="T92" fmla="*/ 159370 w 634"/>
                <a:gd name="T93" fmla="*/ 180343 h 619"/>
                <a:gd name="T94" fmla="*/ 159370 w 634"/>
                <a:gd name="T95" fmla="*/ 180343 h 619"/>
                <a:gd name="T96" fmla="*/ 169826 w 634"/>
                <a:gd name="T97" fmla="*/ 196214 h 619"/>
                <a:gd name="T98" fmla="*/ 159370 w 634"/>
                <a:gd name="T99" fmla="*/ 212444 h 619"/>
                <a:gd name="T100" fmla="*/ 143505 w 634"/>
                <a:gd name="T101" fmla="*/ 196214 h 619"/>
                <a:gd name="T102" fmla="*/ 159370 w 634"/>
                <a:gd name="T103" fmla="*/ 180343 h 6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34" h="619">
                  <a:moveTo>
                    <a:pt x="118" y="544"/>
                  </a:moveTo>
                  <a:lnTo>
                    <a:pt x="118" y="544"/>
                  </a:lnTo>
                  <a:cubicBezTo>
                    <a:pt x="118" y="589"/>
                    <a:pt x="162" y="618"/>
                    <a:pt x="207" y="618"/>
                  </a:cubicBezTo>
                  <a:cubicBezTo>
                    <a:pt x="251" y="618"/>
                    <a:pt x="280" y="589"/>
                    <a:pt x="280" y="544"/>
                  </a:cubicBezTo>
                  <a:cubicBezTo>
                    <a:pt x="280" y="500"/>
                    <a:pt x="251" y="471"/>
                    <a:pt x="207" y="471"/>
                  </a:cubicBezTo>
                  <a:cubicBezTo>
                    <a:pt x="162" y="471"/>
                    <a:pt x="118" y="500"/>
                    <a:pt x="118" y="544"/>
                  </a:cubicBezTo>
                  <a:close/>
                  <a:moveTo>
                    <a:pt x="207" y="500"/>
                  </a:moveTo>
                  <a:lnTo>
                    <a:pt x="207" y="500"/>
                  </a:lnTo>
                  <a:cubicBezTo>
                    <a:pt x="221" y="500"/>
                    <a:pt x="236" y="530"/>
                    <a:pt x="236" y="544"/>
                  </a:cubicBezTo>
                  <a:cubicBezTo>
                    <a:pt x="236" y="559"/>
                    <a:pt x="221" y="589"/>
                    <a:pt x="207" y="589"/>
                  </a:cubicBezTo>
                  <a:cubicBezTo>
                    <a:pt x="177" y="589"/>
                    <a:pt x="162" y="559"/>
                    <a:pt x="162" y="544"/>
                  </a:cubicBezTo>
                  <a:cubicBezTo>
                    <a:pt x="162" y="530"/>
                    <a:pt x="177" y="500"/>
                    <a:pt x="207" y="500"/>
                  </a:cubicBezTo>
                  <a:close/>
                  <a:moveTo>
                    <a:pt x="162" y="427"/>
                  </a:moveTo>
                  <a:lnTo>
                    <a:pt x="162" y="427"/>
                  </a:lnTo>
                  <a:cubicBezTo>
                    <a:pt x="148" y="427"/>
                    <a:pt x="118" y="412"/>
                    <a:pt x="118" y="382"/>
                  </a:cubicBezTo>
                  <a:cubicBezTo>
                    <a:pt x="575" y="353"/>
                    <a:pt x="575" y="353"/>
                    <a:pt x="575" y="353"/>
                  </a:cubicBezTo>
                  <a:cubicBezTo>
                    <a:pt x="575" y="353"/>
                    <a:pt x="633" y="103"/>
                    <a:pt x="633" y="88"/>
                  </a:cubicBezTo>
                  <a:lnTo>
                    <a:pt x="619" y="73"/>
                  </a:lnTo>
                  <a:cubicBezTo>
                    <a:pt x="118" y="73"/>
                    <a:pt x="118" y="73"/>
                    <a:pt x="118" y="73"/>
                  </a:cubicBezTo>
                  <a:cubicBezTo>
                    <a:pt x="118" y="29"/>
                    <a:pt x="118" y="29"/>
                    <a:pt x="118" y="29"/>
                  </a:cubicBezTo>
                  <a:cubicBezTo>
                    <a:pt x="148" y="29"/>
                    <a:pt x="148" y="29"/>
                    <a:pt x="148" y="29"/>
                  </a:cubicBezTo>
                  <a:cubicBezTo>
                    <a:pt x="148" y="29"/>
                    <a:pt x="162" y="29"/>
                    <a:pt x="162" y="14"/>
                  </a:cubicBezTo>
                  <a:cubicBezTo>
                    <a:pt x="162" y="0"/>
                    <a:pt x="148" y="0"/>
                    <a:pt x="148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5" y="0"/>
                    <a:pt x="0" y="0"/>
                    <a:pt x="0" y="14"/>
                  </a:cubicBezTo>
                  <a:cubicBezTo>
                    <a:pt x="0" y="29"/>
                    <a:pt x="15" y="29"/>
                    <a:pt x="30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382"/>
                    <a:pt x="89" y="382"/>
                    <a:pt x="89" y="382"/>
                  </a:cubicBezTo>
                  <a:cubicBezTo>
                    <a:pt x="89" y="427"/>
                    <a:pt x="118" y="471"/>
                    <a:pt x="162" y="471"/>
                  </a:cubicBezTo>
                  <a:cubicBezTo>
                    <a:pt x="207" y="471"/>
                    <a:pt x="207" y="471"/>
                    <a:pt x="207" y="471"/>
                  </a:cubicBezTo>
                  <a:cubicBezTo>
                    <a:pt x="442" y="471"/>
                    <a:pt x="442" y="471"/>
                    <a:pt x="442" y="471"/>
                  </a:cubicBezTo>
                  <a:cubicBezTo>
                    <a:pt x="619" y="471"/>
                    <a:pt x="619" y="471"/>
                    <a:pt x="619" y="471"/>
                  </a:cubicBezTo>
                  <a:cubicBezTo>
                    <a:pt x="619" y="471"/>
                    <a:pt x="619" y="441"/>
                    <a:pt x="619" y="427"/>
                  </a:cubicBezTo>
                  <a:lnTo>
                    <a:pt x="162" y="42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cubicBezTo>
                    <a:pt x="589" y="118"/>
                    <a:pt x="589" y="118"/>
                    <a:pt x="589" y="118"/>
                  </a:cubicBezTo>
                  <a:cubicBezTo>
                    <a:pt x="545" y="309"/>
                    <a:pt x="545" y="309"/>
                    <a:pt x="545" y="309"/>
                  </a:cubicBezTo>
                  <a:cubicBezTo>
                    <a:pt x="118" y="353"/>
                    <a:pt x="118" y="353"/>
                    <a:pt x="118" y="353"/>
                  </a:cubicBezTo>
                  <a:lnTo>
                    <a:pt x="118" y="118"/>
                  </a:lnTo>
                  <a:close/>
                  <a:moveTo>
                    <a:pt x="354" y="544"/>
                  </a:moveTo>
                  <a:lnTo>
                    <a:pt x="354" y="544"/>
                  </a:lnTo>
                  <a:cubicBezTo>
                    <a:pt x="354" y="589"/>
                    <a:pt x="398" y="618"/>
                    <a:pt x="442" y="618"/>
                  </a:cubicBezTo>
                  <a:cubicBezTo>
                    <a:pt x="486" y="618"/>
                    <a:pt x="516" y="589"/>
                    <a:pt x="516" y="544"/>
                  </a:cubicBezTo>
                  <a:cubicBezTo>
                    <a:pt x="516" y="500"/>
                    <a:pt x="486" y="471"/>
                    <a:pt x="442" y="471"/>
                  </a:cubicBezTo>
                  <a:cubicBezTo>
                    <a:pt x="398" y="471"/>
                    <a:pt x="354" y="500"/>
                    <a:pt x="354" y="544"/>
                  </a:cubicBezTo>
                  <a:close/>
                  <a:moveTo>
                    <a:pt x="442" y="500"/>
                  </a:moveTo>
                  <a:lnTo>
                    <a:pt x="442" y="500"/>
                  </a:lnTo>
                  <a:cubicBezTo>
                    <a:pt x="457" y="500"/>
                    <a:pt x="471" y="530"/>
                    <a:pt x="471" y="544"/>
                  </a:cubicBezTo>
                  <a:cubicBezTo>
                    <a:pt x="471" y="559"/>
                    <a:pt x="457" y="589"/>
                    <a:pt x="442" y="589"/>
                  </a:cubicBezTo>
                  <a:cubicBezTo>
                    <a:pt x="412" y="589"/>
                    <a:pt x="398" y="559"/>
                    <a:pt x="398" y="544"/>
                  </a:cubicBezTo>
                  <a:cubicBezTo>
                    <a:pt x="398" y="530"/>
                    <a:pt x="412" y="500"/>
                    <a:pt x="442" y="500"/>
                  </a:cubicBezTo>
                  <a:close/>
                </a:path>
              </a:pathLst>
            </a:custGeom>
            <a:solidFill>
              <a:srgbClr val="445469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163" name="Rectangle 195"/>
            <p:cNvSpPr/>
            <p:nvPr/>
          </p:nvSpPr>
          <p:spPr>
            <a:xfrm>
              <a:off x="821306" y="9778120"/>
              <a:ext cx="3226470" cy="1751060"/>
            </a:xfrm>
            <a:prstGeom prst="rect">
              <a:avLst/>
            </a:prstGeom>
          </p:spPr>
          <p:txBody>
            <a:bodyPr wrap="square" lIns="182843" tIns="91422" rIns="182843" bIns="91422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1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Lato Light"/>
                  <a:cs typeface="Lato Light"/>
                </a:rPr>
                <a:t>Leggere, utilizzare il telefonino o il tablet</a:t>
              </a:r>
              <a:endParaRPr lang="en-US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Lato Light"/>
                <a:cs typeface="Lato Light"/>
              </a:endParaRPr>
            </a:p>
          </p:txBody>
        </p:sp>
        <p:sp>
          <p:nvSpPr>
            <p:cNvPr id="164" name="Rectangle 196"/>
            <p:cNvSpPr/>
            <p:nvPr/>
          </p:nvSpPr>
          <p:spPr>
            <a:xfrm>
              <a:off x="4299858" y="9731350"/>
              <a:ext cx="3598026" cy="1751060"/>
            </a:xfrm>
            <a:prstGeom prst="rect">
              <a:avLst/>
            </a:prstGeom>
          </p:spPr>
          <p:txBody>
            <a:bodyPr wrap="square" lIns="182843" tIns="91422" rIns="182843" bIns="91422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1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Lato Light"/>
                  <a:cs typeface="Lato Light"/>
                </a:rPr>
                <a:t>Fare la </a:t>
              </a:r>
              <a:r>
                <a:rPr lang="pt-BR" sz="1200" dirty="0" err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Lato Light"/>
                  <a:cs typeface="Lato Light"/>
                </a:rPr>
                <a:t>spesa</a:t>
              </a:r>
              <a:r>
                <a:rPr lang="pt-BR" sz="1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Lato Light"/>
                  <a:cs typeface="Lato Light"/>
                </a:rPr>
                <a:t>, </a:t>
              </a:r>
              <a:r>
                <a:rPr lang="pt-BR" sz="1200" dirty="0" err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Lato Light"/>
                  <a:cs typeface="Lato Light"/>
                </a:rPr>
                <a:t>cucinare</a:t>
              </a:r>
              <a:r>
                <a:rPr lang="pt-BR" sz="1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Lato Light"/>
                  <a:cs typeface="Lato Light"/>
                </a:rPr>
                <a:t>, </a:t>
              </a:r>
            </a:p>
            <a:p>
              <a:pPr algn="ctr">
                <a:lnSpc>
                  <a:spcPct val="150000"/>
                </a:lnSpc>
              </a:pPr>
              <a:r>
                <a:rPr lang="pt-BR" sz="1200" dirty="0" err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Lato Light"/>
                  <a:cs typeface="Lato Light"/>
                </a:rPr>
                <a:t>lavorare</a:t>
              </a:r>
              <a:r>
                <a:rPr lang="pt-BR" sz="1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Lato Light"/>
                  <a:cs typeface="Lato Light"/>
                </a:rPr>
                <a:t> al computer</a:t>
              </a:r>
              <a:endParaRPr lang="en-US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Lato Light"/>
                <a:cs typeface="Lato Light"/>
              </a:endParaRPr>
            </a:p>
          </p:txBody>
        </p:sp>
        <p:sp>
          <p:nvSpPr>
            <p:cNvPr id="165" name="Rectangle 197"/>
            <p:cNvSpPr/>
            <p:nvPr/>
          </p:nvSpPr>
          <p:spPr>
            <a:xfrm>
              <a:off x="8156721" y="9716695"/>
              <a:ext cx="2575268" cy="1751060"/>
            </a:xfrm>
            <a:prstGeom prst="rect">
              <a:avLst/>
            </a:prstGeom>
          </p:spPr>
          <p:txBody>
            <a:bodyPr wrap="square" lIns="182843" tIns="91422" rIns="182843" bIns="91422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1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Lato Light"/>
                  <a:cs typeface="Lato Light"/>
                </a:rPr>
                <a:t>Guidare, passeggiare all’aria aperta</a:t>
              </a:r>
              <a:endParaRPr lang="en-US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Lato Light"/>
                <a:cs typeface="Lato Light"/>
              </a:endParaRPr>
            </a:p>
          </p:txBody>
        </p:sp>
      </p:grpSp>
      <p:pic>
        <p:nvPicPr>
          <p:cNvPr id="169" name="Immagine 168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65" y="0"/>
            <a:ext cx="2581835" cy="2620370"/>
          </a:xfrm>
          <a:prstGeom prst="rect">
            <a:avLst/>
          </a:prstGeom>
        </p:spPr>
      </p:pic>
      <p:sp>
        <p:nvSpPr>
          <p:cNvPr id="170" name="CasellaDiTesto 169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1" name="CasellaDiTesto 170"/>
          <p:cNvSpPr txBox="1"/>
          <p:nvPr/>
        </p:nvSpPr>
        <p:spPr>
          <a:xfrm>
            <a:off x="7412018" y="2053513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172" name="TextBox 2"/>
          <p:cNvSpPr txBox="1"/>
          <p:nvPr/>
        </p:nvSpPr>
        <p:spPr>
          <a:xfrm>
            <a:off x="464446" y="484096"/>
            <a:ext cx="6126186" cy="1200329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all" dirty="0">
                <a:latin typeface="Times New Roman" charset="0"/>
                <a:ea typeface="Times New Roman" charset="0"/>
                <a:cs typeface="Times New Roman" charset="0"/>
              </a:rPr>
              <a:t>NUOVA CATEGORIA</a:t>
            </a:r>
          </a:p>
          <a:p>
            <a:r>
              <a:rPr lang="en-US" sz="3600" cap="all" dirty="0">
                <a:latin typeface="Times New Roman" charset="0"/>
                <a:ea typeface="Times New Roman" charset="0"/>
                <a:cs typeface="Times New Roman" charset="0"/>
              </a:rPr>
              <a:t>IOL-EDOF</a:t>
            </a:r>
          </a:p>
        </p:txBody>
      </p:sp>
    </p:spTree>
    <p:extLst>
      <p:ext uri="{BB962C8B-B14F-4D97-AF65-F5344CB8AC3E}">
        <p14:creationId xmlns:p14="http://schemas.microsoft.com/office/powerpoint/2010/main" val="245297720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chermata 2015-07-27 alle 15.19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3" y="3725055"/>
            <a:ext cx="3957021" cy="2742420"/>
          </a:xfrm>
          <a:prstGeom prst="rect">
            <a:avLst/>
          </a:prstGeom>
        </p:spPr>
      </p:pic>
      <p:pic>
        <p:nvPicPr>
          <p:cNvPr id="7" name="Immagine 6" descr="s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050" y="3725055"/>
            <a:ext cx="4552950" cy="274242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65" y="0"/>
            <a:ext cx="2581835" cy="262037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412018" y="2053513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38163" y="2532359"/>
            <a:ext cx="5708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it-IT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Non vengono più creati punti focali multipli ma un fuoco allungato.</a:t>
            </a:r>
            <a:endParaRPr lang="it-IT" sz="24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38163" y="600067"/>
            <a:ext cx="5960934" cy="1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NUOVE TECNOLOGIE: </a:t>
            </a:r>
            <a:br>
              <a:rPr lang="it-IT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</a:br>
            <a:r>
              <a:rPr lang="it-IT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IOL A PROFONDITA’ DI FUOCO ESTESA (EDOF)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483956947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5-07-06 alle 12.05.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1" y="4661569"/>
            <a:ext cx="5578538" cy="219643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65" y="0"/>
            <a:ext cx="2581835" cy="262037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412018" y="2053513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464446" y="484096"/>
            <a:ext cx="6126186" cy="1200329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all" dirty="0">
                <a:latin typeface="Times New Roman" charset="0"/>
                <a:ea typeface="Times New Roman" charset="0"/>
                <a:cs typeface="Times New Roman" charset="0"/>
              </a:rPr>
              <a:t>NUOVA CATEGORIA</a:t>
            </a:r>
          </a:p>
          <a:p>
            <a:r>
              <a:rPr lang="en-US" sz="3600" cap="all" dirty="0">
                <a:latin typeface="Times New Roman" charset="0"/>
                <a:ea typeface="Times New Roman" charset="0"/>
                <a:cs typeface="Times New Roman" charset="0"/>
              </a:rPr>
              <a:t>IOL-EDOF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98977" y="1831474"/>
            <a:ext cx="352491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SIFI MINI WELL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45506" y="2633578"/>
            <a:ext cx="83509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ü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Si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tratta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di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una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IOL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multifocale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sviluppata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per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garantire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una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visione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progressiva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da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vicino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a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lontano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che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,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sfruttando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le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aberrazioni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ottiche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,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consente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la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formazione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di un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fuoco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unico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continuo.</a:t>
            </a:r>
          </a:p>
          <a:p>
            <a:pPr marL="342900" indent="-342900" algn="just">
              <a:buFont typeface="Wingdings" charset="2"/>
              <a:buChar char="ü"/>
            </a:pP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  <a:p>
            <a:pPr marL="342900" indent="-342900" algn="just">
              <a:buFont typeface="Wingdings" charset="2"/>
              <a:buChar char="ü"/>
            </a:pP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Presenta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4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anse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per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un’equa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distribuzione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delle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forze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nel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sacco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capsulare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,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garantendo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così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il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centraggio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del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piatto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ottico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.</a:t>
            </a:r>
          </a:p>
          <a:p>
            <a:pPr marL="342900" indent="-342900" algn="just">
              <a:buFont typeface="Wingdings" charset="2"/>
              <a:buChar char="ü"/>
            </a:pP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  <a:p>
            <a:pPr marL="342900" indent="-342900" algn="just">
              <a:buFont typeface="Wingdings" charset="2"/>
              <a:buChar char="ü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IOL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precaricata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.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8535466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/>
          <p:cNvSpPr>
            <a:spLocks noGrp="1"/>
          </p:cNvSpPr>
          <p:nvPr>
            <p:ph idx="1"/>
          </p:nvPr>
        </p:nvSpPr>
        <p:spPr>
          <a:xfrm>
            <a:off x="452476" y="1004805"/>
            <a:ext cx="5891042" cy="30725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Sono state create 2 zone distinte di </a:t>
            </a:r>
          </a:p>
          <a:p>
            <a:pPr>
              <a:buNone/>
            </a:pPr>
            <a:r>
              <a:rPr lang="it-IT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aberrazioni sferiche di alto ordine. </a:t>
            </a:r>
          </a:p>
          <a:p>
            <a:pPr>
              <a:buNone/>
            </a:pPr>
            <a:r>
              <a:rPr lang="it-IT" dirty="0">
                <a:solidFill>
                  <a:srgbClr val="FFFFFF"/>
                </a:solidFill>
                <a:latin typeface="Helvetica"/>
                <a:cs typeface="Helvetica"/>
              </a:rPr>
              <a:t>Di segno opposto nelle </a:t>
            </a:r>
            <a:r>
              <a:rPr lang="it-IT" dirty="0" err="1">
                <a:solidFill>
                  <a:srgbClr val="FFFFFF"/>
                </a:solidFill>
                <a:latin typeface="Helvetica"/>
                <a:cs typeface="Helvetica"/>
              </a:rPr>
              <a:t>2</a:t>
            </a:r>
            <a:r>
              <a:rPr lang="it-IT" dirty="0">
                <a:solidFill>
                  <a:srgbClr val="FFFFFF"/>
                </a:solidFill>
                <a:latin typeface="Helvetica"/>
                <a:cs typeface="Helvetica"/>
              </a:rPr>
              <a:t> zone Centrali </a:t>
            </a:r>
          </a:p>
          <a:p>
            <a:pPr>
              <a:buNone/>
            </a:pPr>
            <a:r>
              <a:rPr lang="it-IT" dirty="0">
                <a:solidFill>
                  <a:srgbClr val="FF0000"/>
                </a:solidFill>
                <a:latin typeface="Helvetica"/>
                <a:cs typeface="Helvetica"/>
              </a:rPr>
              <a:t>	D1 Ab. </a:t>
            </a:r>
            <a:r>
              <a:rPr lang="it-IT" dirty="0" err="1">
                <a:solidFill>
                  <a:srgbClr val="FF0000"/>
                </a:solidFill>
                <a:latin typeface="Helvetica"/>
                <a:cs typeface="Helvetica"/>
              </a:rPr>
              <a:t>Sf</a:t>
            </a:r>
            <a:r>
              <a:rPr lang="it-IT" dirty="0">
                <a:solidFill>
                  <a:srgbClr val="FF0000"/>
                </a:solidFill>
                <a:latin typeface="Helvetica"/>
                <a:cs typeface="Helvetica"/>
              </a:rPr>
              <a:t>.  Positiva</a:t>
            </a:r>
          </a:p>
          <a:p>
            <a:pPr>
              <a:buNone/>
            </a:pPr>
            <a:r>
              <a:rPr lang="it-IT" dirty="0">
                <a:latin typeface="Helvetica"/>
                <a:cs typeface="Helvetica"/>
              </a:rPr>
              <a:t>	</a:t>
            </a:r>
            <a:r>
              <a:rPr lang="it-IT" dirty="0">
                <a:solidFill>
                  <a:srgbClr val="00B050"/>
                </a:solidFill>
                <a:latin typeface="Helvetica"/>
                <a:cs typeface="Helvetica"/>
              </a:rPr>
              <a:t>D2 Ab. </a:t>
            </a:r>
            <a:r>
              <a:rPr lang="it-IT" dirty="0" err="1">
                <a:solidFill>
                  <a:srgbClr val="00B050"/>
                </a:solidFill>
                <a:latin typeface="Helvetica"/>
                <a:cs typeface="Helvetica"/>
              </a:rPr>
              <a:t>Sf</a:t>
            </a:r>
            <a:r>
              <a:rPr lang="it-IT" dirty="0">
                <a:solidFill>
                  <a:srgbClr val="00B050"/>
                </a:solidFill>
                <a:latin typeface="Helvetica"/>
                <a:cs typeface="Helvetica"/>
              </a:rPr>
              <a:t>.  Negativa</a:t>
            </a:r>
          </a:p>
          <a:p>
            <a:pPr>
              <a:buNone/>
            </a:pPr>
            <a:r>
              <a:rPr lang="it-IT" dirty="0">
                <a:solidFill>
                  <a:srgbClr val="FFFFFF"/>
                </a:solidFill>
                <a:latin typeface="Helvetica"/>
                <a:cs typeface="Helvetica"/>
              </a:rPr>
              <a:t>La porzione esterna </a:t>
            </a:r>
            <a:r>
              <a:rPr lang="it-IT" dirty="0">
                <a:solidFill>
                  <a:srgbClr val="00B0F0"/>
                </a:solidFill>
              </a:rPr>
              <a:t>D3</a:t>
            </a:r>
            <a:r>
              <a:rPr lang="it-IT" dirty="0"/>
              <a:t> </a:t>
            </a:r>
            <a:r>
              <a:rPr lang="it-IT" dirty="0">
                <a:solidFill>
                  <a:srgbClr val="FFFFFF"/>
                </a:solidFill>
                <a:latin typeface="Helvetica"/>
                <a:cs typeface="Helvetica"/>
              </a:rPr>
              <a:t>è mono-focale Asferica</a:t>
            </a:r>
            <a:r>
              <a:rPr lang="it-IT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0" name="Immagine 9" descr="Schermata 2015-11-18 alle 01.11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0" y="0"/>
            <a:ext cx="3695700" cy="3429000"/>
          </a:xfrm>
          <a:prstGeom prst="rect">
            <a:avLst/>
          </a:prstGeom>
        </p:spPr>
      </p:pic>
      <p:pic>
        <p:nvPicPr>
          <p:cNvPr id="11" name="Immagine 10" descr="Cerchi concentrici 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8162" y="4019412"/>
            <a:ext cx="3079377" cy="2433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Segnaposto contenuto 2"/>
          <p:cNvSpPr txBox="1">
            <a:spLocks/>
          </p:cNvSpPr>
          <p:nvPr/>
        </p:nvSpPr>
        <p:spPr>
          <a:xfrm>
            <a:off x="3708400" y="4318000"/>
            <a:ext cx="3860800" cy="1635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defRPr/>
            </a:pPr>
            <a:r>
              <a:rPr lang="it-IT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Il diametro della zona ottica centrale D1+D2 è superiore a </a:t>
            </a:r>
            <a:r>
              <a:rPr lang="it-IT" sz="2000" dirty="0">
                <a:latin typeface="Helvetica"/>
                <a:cs typeface="Helvetica"/>
              </a:rPr>
              <a:t>3mm. </a:t>
            </a:r>
            <a:r>
              <a:rPr lang="it-IT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Questa caratteristica costruttiva riduce la dipendenza dal diametro pupillare.</a:t>
            </a:r>
          </a:p>
          <a:p>
            <a:pPr marL="342900" indent="-342900">
              <a:spcBef>
                <a:spcPct val="20000"/>
              </a:spcBef>
              <a:buFont typeface="Arial"/>
              <a:buNone/>
              <a:defRPr/>
            </a:pPr>
            <a:endParaRPr lang="it-IT" sz="3200" dirty="0">
              <a:solidFill>
                <a:srgbClr val="FFFFFF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75480" y="387685"/>
            <a:ext cx="352491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SIFI MINI WELL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78" y="5135852"/>
            <a:ext cx="1696822" cy="172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02977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/>
          <p:cNvSpPr>
            <a:spLocks noGrp="1"/>
          </p:cNvSpPr>
          <p:nvPr>
            <p:ph idx="1"/>
          </p:nvPr>
        </p:nvSpPr>
        <p:spPr>
          <a:xfrm>
            <a:off x="430068" y="3467848"/>
            <a:ext cx="5447492" cy="3206080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chemeClr val="tx1"/>
                </a:solidFill>
                <a:latin typeface="Helvetica"/>
                <a:cs typeface="Helvetica"/>
              </a:rPr>
              <a:t>La </a:t>
            </a:r>
            <a:r>
              <a:rPr lang="en-US" sz="2400" dirty="0">
                <a:solidFill>
                  <a:schemeClr val="tx1"/>
                </a:solidFill>
                <a:latin typeface="Helvetica"/>
                <a:cs typeface="Helvetica"/>
              </a:rPr>
              <a:t>MINI WELL </a:t>
            </a:r>
            <a:r>
              <a:rPr lang="en-US" dirty="0">
                <a:solidFill>
                  <a:schemeClr val="tx1"/>
                </a:solidFill>
                <a:latin typeface="Helvetica"/>
                <a:cs typeface="Helvetica"/>
              </a:rPr>
              <a:t>genera un</a:t>
            </a: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Helvetica"/>
                <a:cs typeface="Helvetica"/>
              </a:rPr>
              <a:t>fuoco</a:t>
            </a:r>
            <a:r>
              <a:rPr lang="en-US" dirty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Helvetica"/>
                <a:cs typeface="Helvetica"/>
              </a:rPr>
              <a:t>unico</a:t>
            </a:r>
            <a:r>
              <a:rPr lang="en-US" dirty="0">
                <a:solidFill>
                  <a:schemeClr val="tx1"/>
                </a:solidFill>
                <a:latin typeface="Helvetica"/>
                <a:cs typeface="Helvetica"/>
              </a:rPr>
              <a:t> continuo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da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vicino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all’infinito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. </a:t>
            </a:r>
          </a:p>
          <a:p>
            <a:pPr marL="0" indent="0" algn="just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   Da qui la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definizione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di IOL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progressiva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.</a:t>
            </a:r>
          </a:p>
          <a:p>
            <a:pPr algn="just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La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multifocalità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progressiva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è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data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anche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dalla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caratteristica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dei</a:t>
            </a:r>
            <a:r>
              <a:rPr lang="en-US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dirty="0">
                <a:solidFill>
                  <a:schemeClr val="tx1"/>
                </a:solidFill>
                <a:latin typeface="Helvetica"/>
                <a:cs typeface="Helvetica"/>
              </a:rPr>
              <a:t>2 </a:t>
            </a:r>
            <a:r>
              <a:rPr lang="en-US" dirty="0" err="1">
                <a:solidFill>
                  <a:schemeClr val="tx1"/>
                </a:solidFill>
                <a:latin typeface="Helvetica"/>
                <a:cs typeface="Helvetica"/>
              </a:rPr>
              <a:t>anelli</a:t>
            </a:r>
            <a:r>
              <a:rPr lang="en-US" dirty="0">
                <a:solidFill>
                  <a:schemeClr val="tx1"/>
                </a:solidFill>
                <a:latin typeface="Helvetica"/>
                <a:cs typeface="Helvetica"/>
              </a:rPr>
              <a:t> di </a:t>
            </a:r>
            <a:r>
              <a:rPr lang="en-US" dirty="0" err="1">
                <a:solidFill>
                  <a:schemeClr val="tx1"/>
                </a:solidFill>
                <a:latin typeface="Helvetica"/>
                <a:cs typeface="Helvetica"/>
              </a:rPr>
              <a:t>transizione</a:t>
            </a:r>
            <a:r>
              <a:rPr lang="en-US" dirty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delle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3 zone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ottiche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principali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realizzati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con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profilo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smusso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che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rendono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anch’essi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zone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otticamente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attive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.</a:t>
            </a:r>
          </a:p>
        </p:txBody>
      </p:sp>
      <p:pic>
        <p:nvPicPr>
          <p:cNvPr id="6" name="Immagine 5" descr="Schermata 2015-11-18 alle 01.15.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4" y="1123361"/>
            <a:ext cx="5744748" cy="2161267"/>
          </a:xfrm>
          <a:prstGeom prst="rect">
            <a:avLst/>
          </a:prstGeom>
        </p:spPr>
      </p:pic>
      <p:pic>
        <p:nvPicPr>
          <p:cNvPr id="8" name="Picture 4" descr="Schermata 2015-07-27 alle 15.27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617" y="3858787"/>
            <a:ext cx="2966964" cy="299921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75480" y="387685"/>
            <a:ext cx="352491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SIFI MINI WELL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65" y="0"/>
            <a:ext cx="2581835" cy="262037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412018" y="2053513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</p:spTree>
    <p:extLst>
      <p:ext uri="{BB962C8B-B14F-4D97-AF65-F5344CB8AC3E}">
        <p14:creationId xmlns:p14="http://schemas.microsoft.com/office/powerpoint/2010/main" val="161215327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39750" y="2089150"/>
            <a:ext cx="4730072" cy="324866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STOCCATA IN BSS</a:t>
            </a:r>
          </a:p>
          <a:p>
            <a:r>
              <a:rPr lang="it-IT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TACCHE PER ALLINEAMENTO</a:t>
            </a:r>
          </a:p>
          <a:p>
            <a:r>
              <a:rPr lang="it-IT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3</a:t>
            </a:r>
            <a:r>
              <a:rPr lang="it-IT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FORI </a:t>
            </a:r>
            <a:r>
              <a:rPr lang="it-IT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DI</a:t>
            </a:r>
            <a:r>
              <a:rPr lang="it-IT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360 MICRON</a:t>
            </a:r>
          </a:p>
          <a:p>
            <a:r>
              <a:rPr lang="it-IT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1 AL CENTRO (miopica)</a:t>
            </a:r>
          </a:p>
          <a:p>
            <a:r>
              <a:rPr lang="it-IT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it-IT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PERIOTTICI</a:t>
            </a:r>
          </a:p>
          <a:p>
            <a:r>
              <a:rPr lang="it-IT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NON NECESSITA </a:t>
            </a:r>
          </a:p>
          <a:p>
            <a:r>
              <a:rPr lang="it-IT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DI IRIDOTOMIA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581" y="2082204"/>
            <a:ext cx="4528420" cy="3175596"/>
          </a:xfrm>
          <a:prstGeom prst="rect">
            <a:avLst/>
          </a:prstGeom>
        </p:spPr>
      </p:pic>
      <p:cxnSp>
        <p:nvCxnSpPr>
          <p:cNvPr id="9" name="Connettore 7 8"/>
          <p:cNvCxnSpPr/>
          <p:nvPr/>
        </p:nvCxnSpPr>
        <p:spPr>
          <a:xfrm flipV="1">
            <a:off x="3486150" y="3334871"/>
            <a:ext cx="3488391" cy="17413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7 9"/>
          <p:cNvCxnSpPr/>
          <p:nvPr/>
        </p:nvCxnSpPr>
        <p:spPr>
          <a:xfrm flipV="1">
            <a:off x="2457450" y="3851910"/>
            <a:ext cx="3257550" cy="1143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7 10"/>
          <p:cNvCxnSpPr/>
          <p:nvPr/>
        </p:nvCxnSpPr>
        <p:spPr>
          <a:xfrm flipV="1">
            <a:off x="2537460" y="2992530"/>
            <a:ext cx="5606412" cy="981076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7 24"/>
          <p:cNvCxnSpPr/>
          <p:nvPr/>
        </p:nvCxnSpPr>
        <p:spPr>
          <a:xfrm>
            <a:off x="4419600" y="2476500"/>
            <a:ext cx="3505200" cy="571500"/>
          </a:xfrm>
          <a:prstGeom prst="curvedConnector3">
            <a:avLst>
              <a:gd name="adj1" fmla="val 98762"/>
            </a:avLst>
          </a:prstGeom>
          <a:ln>
            <a:solidFill>
              <a:srgbClr val="0AFF0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7 25"/>
          <p:cNvCxnSpPr/>
          <p:nvPr/>
        </p:nvCxnSpPr>
        <p:spPr>
          <a:xfrm>
            <a:off x="4419600" y="2743200"/>
            <a:ext cx="1600200" cy="800100"/>
          </a:xfrm>
          <a:prstGeom prst="curvedConnector3">
            <a:avLst>
              <a:gd name="adj1" fmla="val 50000"/>
            </a:avLst>
          </a:prstGeom>
          <a:ln>
            <a:solidFill>
              <a:srgbClr val="0AFF0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ottotitolo 2"/>
          <p:cNvSpPr txBox="1">
            <a:spLocks/>
          </p:cNvSpPr>
          <p:nvPr/>
        </p:nvSpPr>
        <p:spPr>
          <a:xfrm>
            <a:off x="586833" y="5672771"/>
            <a:ext cx="5116850" cy="6103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• IL CILINDRO E’ SEMPRE + E SULLA FACCIA ANTERIORE </a:t>
            </a:r>
          </a:p>
          <a:p>
            <a:r>
              <a:rPr lang="it-IT" sz="1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• CILINDRO PERSONALIZZATO SULL’ASSE DEL PAZIENTE</a:t>
            </a:r>
            <a:endParaRPr lang="it-IT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39749" y="451784"/>
            <a:ext cx="4260851" cy="1200329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Times New Roman" charset="0"/>
                <a:ea typeface="Times New Roman" charset="0"/>
                <a:cs typeface="Times New Roman" charset="0"/>
              </a:rPr>
              <a:t>VISIAN ICL V4C </a:t>
            </a:r>
          </a:p>
          <a:p>
            <a:r>
              <a:rPr lang="it-IT" sz="3600" dirty="0">
                <a:latin typeface="Times New Roman" charset="0"/>
                <a:ea typeface="Times New Roman" charset="0"/>
                <a:cs typeface="Times New Roman" charset="0"/>
              </a:rPr>
              <a:t>MIOPICA / TORICA</a:t>
            </a: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483" y="0"/>
            <a:ext cx="1611517" cy="1635569"/>
          </a:xfrm>
          <a:prstGeom prst="rect">
            <a:avLst/>
          </a:prstGeom>
        </p:spPr>
      </p:pic>
      <p:sp>
        <p:nvSpPr>
          <p:cNvPr id="28" name="CasellaDiTesto 27"/>
          <p:cNvSpPr txBox="1"/>
          <p:nvPr/>
        </p:nvSpPr>
        <p:spPr>
          <a:xfrm>
            <a:off x="7668284" y="74291"/>
            <a:ext cx="13675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7677337" y="1211921"/>
            <a:ext cx="1365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</p:spTree>
    <p:extLst>
      <p:ext uri="{BB962C8B-B14F-4D97-AF65-F5344CB8AC3E}">
        <p14:creationId xmlns:p14="http://schemas.microsoft.com/office/powerpoint/2010/main" val="3218648970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/>
          <p:cNvSpPr>
            <a:spLocks noGrp="1"/>
          </p:cNvSpPr>
          <p:nvPr>
            <p:ph idx="1"/>
          </p:nvPr>
        </p:nvSpPr>
        <p:spPr>
          <a:xfrm>
            <a:off x="443578" y="3818686"/>
            <a:ext cx="8700421" cy="2341862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Le zone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principali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lo smoothing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degli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anelli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di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transizione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fanno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si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che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il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profilo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ottico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della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IOL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permetta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:</a:t>
            </a:r>
          </a:p>
          <a:p>
            <a:pPr>
              <a:buFont typeface="Wingdings" charset="2"/>
              <a:buChar char="ü"/>
            </a:pP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visione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progressiva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  <a:p>
            <a:pPr>
              <a:buFont typeface="Wingdings" charset="2"/>
              <a:buChar char="ü"/>
            </a:pP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Assenza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di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aloni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ed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abbagliamento</a:t>
            </a:r>
            <a:endParaRPr lang="en-US" sz="2400" dirty="0">
              <a:solidFill>
                <a:srgbClr val="FFFF00"/>
              </a:solidFill>
              <a:latin typeface="Arial"/>
              <a:cs typeface="Helvetica Light"/>
            </a:endParaRPr>
          </a:p>
        </p:txBody>
      </p:sp>
      <p:pic>
        <p:nvPicPr>
          <p:cNvPr id="6" name="Immagine 5" descr="Profi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63" y="1221339"/>
            <a:ext cx="6150097" cy="2415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asellaDiTesto 7"/>
          <p:cNvSpPr txBox="1"/>
          <p:nvPr/>
        </p:nvSpPr>
        <p:spPr>
          <a:xfrm>
            <a:off x="475480" y="387685"/>
            <a:ext cx="3754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SIFI MINI WELL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65" y="0"/>
            <a:ext cx="2581835" cy="262037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412018" y="2053513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</p:spTree>
    <p:extLst>
      <p:ext uri="{BB962C8B-B14F-4D97-AF65-F5344CB8AC3E}">
        <p14:creationId xmlns:p14="http://schemas.microsoft.com/office/powerpoint/2010/main" val="2543386858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99104" cy="6870372"/>
          </a:xfrm>
          <a:prstGeom prst="rect">
            <a:avLst/>
          </a:prstGeom>
        </p:spPr>
      </p:pic>
      <p:grpSp>
        <p:nvGrpSpPr>
          <p:cNvPr id="20" name="Gruppo 4"/>
          <p:cNvGrpSpPr/>
          <p:nvPr/>
        </p:nvGrpSpPr>
        <p:grpSpPr>
          <a:xfrm>
            <a:off x="4472848" y="1185756"/>
            <a:ext cx="4671152" cy="3981155"/>
            <a:chOff x="538396" y="1318260"/>
            <a:chExt cx="7833159" cy="5425439"/>
          </a:xfrm>
        </p:grpSpPr>
        <p:pic>
          <p:nvPicPr>
            <p:cNvPr id="21" name="Immagine 1" descr="Schermata 2015-01-20 alle 20.29.14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96" y="1401097"/>
              <a:ext cx="3830738" cy="5342602"/>
            </a:xfrm>
            <a:prstGeom prst="rect">
              <a:avLst/>
            </a:prstGeom>
          </p:spPr>
        </p:pic>
        <p:pic>
          <p:nvPicPr>
            <p:cNvPr id="22" name="Immagine 2" descr="Schermata 2015-01-20 alle 20.29.25.p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1570" y="1318260"/>
              <a:ext cx="3999985" cy="5329903"/>
            </a:xfrm>
            <a:prstGeom prst="rect">
              <a:avLst/>
            </a:prstGeom>
          </p:spPr>
        </p:pic>
      </p:grpSp>
      <p:sp>
        <p:nvSpPr>
          <p:cNvPr id="12" name="Round Diagonal Corner Rectangle 51"/>
          <p:cNvSpPr/>
          <p:nvPr/>
        </p:nvSpPr>
        <p:spPr>
          <a:xfrm>
            <a:off x="539750" y="1925734"/>
            <a:ext cx="3362996" cy="1171401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24" tIns="44312" rIns="88624" bIns="44312" rtlCol="0" anchor="ctr"/>
          <a:lstStyle/>
          <a:p>
            <a:pPr algn="ctr"/>
            <a:endParaRPr lang="bg-BG" sz="1100" dirty="0">
              <a:solidFill>
                <a:schemeClr val="tx1"/>
              </a:solidFill>
              <a:latin typeface="Lato Light"/>
            </a:endParaRPr>
          </a:p>
        </p:txBody>
      </p:sp>
      <p:sp>
        <p:nvSpPr>
          <p:cNvPr id="13" name="TextBox 18"/>
          <p:cNvSpPr txBox="1"/>
          <p:nvPr/>
        </p:nvSpPr>
        <p:spPr>
          <a:xfrm>
            <a:off x="539750" y="582991"/>
            <a:ext cx="4759363" cy="591284"/>
          </a:xfrm>
          <a:prstGeom prst="rect">
            <a:avLst/>
          </a:prstGeom>
          <a:noFill/>
        </p:spPr>
        <p:txBody>
          <a:bodyPr wrap="square" lIns="36926" tIns="18463" rIns="36926" bIns="18463" rtlCol="0">
            <a:spAutoFit/>
          </a:bodyPr>
          <a:lstStyle/>
          <a:p>
            <a:r>
              <a:rPr lang="it-IT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id-ID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ecnis</a:t>
            </a:r>
            <a:r>
              <a:rPr lang="id-ID" sz="3600" b="1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®</a:t>
            </a:r>
            <a:r>
              <a:rPr lang="id-ID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</a:t>
            </a:r>
            <a:r>
              <a:rPr lang="id-ID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ymfony</a:t>
            </a:r>
            <a:r>
              <a:rPr lang="it-IT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IOL</a:t>
            </a:r>
            <a:endParaRPr lang="id-ID" sz="3600" b="1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5202604"/>
            <a:ext cx="2514655" cy="1264871"/>
          </a:xfrm>
          <a:prstGeom prst="rect">
            <a:avLst/>
          </a:prstGeom>
        </p:spPr>
      </p:pic>
      <p:sp>
        <p:nvSpPr>
          <p:cNvPr id="15" name="Round Diagonal Corner Rectangle 36"/>
          <p:cNvSpPr/>
          <p:nvPr/>
        </p:nvSpPr>
        <p:spPr>
          <a:xfrm>
            <a:off x="538163" y="3821210"/>
            <a:ext cx="3362996" cy="1171401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24" tIns="44312" rIns="88624" bIns="44312" rtlCol="0" anchor="ctr"/>
          <a:lstStyle/>
          <a:p>
            <a:pPr algn="ctr"/>
            <a:endParaRPr lang="bg-BG" sz="1100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6" name="Rectangle 52"/>
          <p:cNvSpPr/>
          <p:nvPr/>
        </p:nvSpPr>
        <p:spPr>
          <a:xfrm>
            <a:off x="627885" y="2084919"/>
            <a:ext cx="3161917" cy="788377"/>
          </a:xfrm>
          <a:prstGeom prst="rect">
            <a:avLst/>
          </a:prstGeom>
        </p:spPr>
        <p:txBody>
          <a:bodyPr wrap="square" lIns="49231" tIns="24616" rIns="49231" bIns="24616">
            <a:spAutoFit/>
          </a:bodyPr>
          <a:lstStyle/>
          <a:p>
            <a:pPr algn="ctr"/>
            <a:r>
              <a:rPr lang="it-IT" sz="1600" b="1" dirty="0">
                <a:solidFill>
                  <a:prstClr val="white"/>
                </a:solidFill>
                <a:latin typeface="Times" charset="0"/>
                <a:ea typeface="Times" charset="0"/>
                <a:cs typeface="Times" charset="0"/>
              </a:rPr>
              <a:t>L'</a:t>
            </a:r>
            <a:r>
              <a:rPr lang="it-IT" sz="1600" b="1" dirty="0" err="1">
                <a:solidFill>
                  <a:prstClr val="white"/>
                </a:solidFill>
                <a:latin typeface="Times" charset="0"/>
                <a:ea typeface="Times" charset="0"/>
                <a:cs typeface="Times" charset="0"/>
              </a:rPr>
              <a:t>echelette</a:t>
            </a:r>
            <a:r>
              <a:rPr lang="it-IT" sz="1600" b="1" dirty="0">
                <a:solidFill>
                  <a:prstClr val="white"/>
                </a:solidFill>
                <a:latin typeface="Times" charset="0"/>
                <a:ea typeface="Times" charset="0"/>
                <a:cs typeface="Times" charset="0"/>
              </a:rPr>
              <a:t> è il rilievo o profilo della lente (differenziale di altezza) all'interno di ciascun anello. </a:t>
            </a:r>
          </a:p>
        </p:txBody>
      </p:sp>
      <p:sp>
        <p:nvSpPr>
          <p:cNvPr id="17" name="Rectangle 53"/>
          <p:cNvSpPr/>
          <p:nvPr/>
        </p:nvSpPr>
        <p:spPr>
          <a:xfrm>
            <a:off x="673971" y="3889420"/>
            <a:ext cx="3137865" cy="1034598"/>
          </a:xfrm>
          <a:prstGeom prst="rect">
            <a:avLst/>
          </a:prstGeom>
        </p:spPr>
        <p:txBody>
          <a:bodyPr wrap="square" lIns="49231" tIns="24616" rIns="49231" bIns="24616">
            <a:spAutoFit/>
          </a:bodyPr>
          <a:lstStyle/>
          <a:p>
            <a:pPr algn="ctr"/>
            <a:r>
              <a:rPr lang="it-IT" sz="1600" b="1" dirty="0">
                <a:solidFill>
                  <a:prstClr val="white"/>
                </a:solidFill>
                <a:latin typeface="Times" charset="0"/>
                <a:ea typeface="Times" charset="0"/>
                <a:cs typeface="Times" charset="0"/>
              </a:rPr>
              <a:t>La seguente illustrazione rappresenta il design </a:t>
            </a:r>
            <a:r>
              <a:rPr lang="it-IT" sz="1600" b="1" dirty="0" err="1">
                <a:solidFill>
                  <a:prstClr val="white"/>
                </a:solidFill>
                <a:latin typeface="Times" charset="0"/>
                <a:ea typeface="Times" charset="0"/>
                <a:cs typeface="Times" charset="0"/>
              </a:rPr>
              <a:t>echelette</a:t>
            </a:r>
            <a:r>
              <a:rPr lang="it-IT" sz="1600" b="1" dirty="0">
                <a:solidFill>
                  <a:prstClr val="white"/>
                </a:solidFill>
                <a:latin typeface="Times" charset="0"/>
                <a:ea typeface="Times" charset="0"/>
                <a:cs typeface="Times" charset="0"/>
              </a:rPr>
              <a:t> all'interno del profilo di uno degli anelli</a:t>
            </a:r>
            <a:r>
              <a:rPr lang="it-IT" sz="1500" dirty="0">
                <a:solidFill>
                  <a:prstClr val="white"/>
                </a:solidFill>
                <a:latin typeface="Lato Regular" panose="020F0502020204030203" pitchFamily="34" charset="0"/>
              </a:rPr>
              <a:t>.</a:t>
            </a:r>
          </a:p>
        </p:txBody>
      </p:sp>
      <p:sp>
        <p:nvSpPr>
          <p:cNvPr id="18" name="Freeform 1"/>
          <p:cNvSpPr>
            <a:spLocks noChangeArrowheads="1"/>
          </p:cNvSpPr>
          <p:nvPr/>
        </p:nvSpPr>
        <p:spPr bwMode="auto">
          <a:xfrm>
            <a:off x="4119054" y="2186997"/>
            <a:ext cx="319758" cy="608028"/>
          </a:xfrm>
          <a:custGeom>
            <a:avLst/>
            <a:gdLst>
              <a:gd name="T0" fmla="*/ 93 w 1282"/>
              <a:gd name="T1" fmla="*/ 344 h 2032"/>
              <a:gd name="T2" fmla="*/ 93 w 1282"/>
              <a:gd name="T3" fmla="*/ 344 h 2032"/>
              <a:gd name="T4" fmla="*/ 750 w 1282"/>
              <a:gd name="T5" fmla="*/ 1000 h 2032"/>
              <a:gd name="T6" fmla="*/ 93 w 1282"/>
              <a:gd name="T7" fmla="*/ 1656 h 2032"/>
              <a:gd name="T8" fmla="*/ 93 w 1282"/>
              <a:gd name="T9" fmla="*/ 1937 h 2032"/>
              <a:gd name="T10" fmla="*/ 375 w 1282"/>
              <a:gd name="T11" fmla="*/ 1937 h 2032"/>
              <a:gd name="T12" fmla="*/ 1281 w 1282"/>
              <a:gd name="T13" fmla="*/ 1000 h 2032"/>
              <a:gd name="T14" fmla="*/ 375 w 1282"/>
              <a:gd name="T15" fmla="*/ 94 h 2032"/>
              <a:gd name="T16" fmla="*/ 93 w 1282"/>
              <a:gd name="T17" fmla="*/ 94 h 2032"/>
              <a:gd name="T18" fmla="*/ 31 w 1282"/>
              <a:gd name="T19" fmla="*/ 219 h 2032"/>
              <a:gd name="T20" fmla="*/ 93 w 1282"/>
              <a:gd name="T21" fmla="*/ 344 h 2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82" h="2032">
                <a:moveTo>
                  <a:pt x="93" y="344"/>
                </a:moveTo>
                <a:lnTo>
                  <a:pt x="93" y="344"/>
                </a:lnTo>
                <a:cubicBezTo>
                  <a:pt x="750" y="1000"/>
                  <a:pt x="750" y="1000"/>
                  <a:pt x="750" y="1000"/>
                </a:cubicBezTo>
                <a:cubicBezTo>
                  <a:pt x="93" y="1656"/>
                  <a:pt x="93" y="1656"/>
                  <a:pt x="93" y="1656"/>
                </a:cubicBezTo>
                <a:cubicBezTo>
                  <a:pt x="0" y="1750"/>
                  <a:pt x="0" y="1875"/>
                  <a:pt x="93" y="1937"/>
                </a:cubicBezTo>
                <a:cubicBezTo>
                  <a:pt x="156" y="2031"/>
                  <a:pt x="281" y="2031"/>
                  <a:pt x="375" y="1937"/>
                </a:cubicBezTo>
                <a:cubicBezTo>
                  <a:pt x="1281" y="1000"/>
                  <a:pt x="1281" y="1000"/>
                  <a:pt x="1281" y="1000"/>
                </a:cubicBezTo>
                <a:cubicBezTo>
                  <a:pt x="375" y="94"/>
                  <a:pt x="375" y="94"/>
                  <a:pt x="375" y="94"/>
                </a:cubicBezTo>
                <a:cubicBezTo>
                  <a:pt x="281" y="0"/>
                  <a:pt x="156" y="0"/>
                  <a:pt x="93" y="94"/>
                </a:cubicBezTo>
                <a:cubicBezTo>
                  <a:pt x="62" y="125"/>
                  <a:pt x="31" y="156"/>
                  <a:pt x="31" y="219"/>
                </a:cubicBezTo>
                <a:cubicBezTo>
                  <a:pt x="31" y="281"/>
                  <a:pt x="62" y="313"/>
                  <a:pt x="93" y="344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73851" tIns="36926" rIns="73851" bIns="36926" anchor="ctr"/>
          <a:lstStyle/>
          <a:p>
            <a:endParaRPr lang="en-US" sz="1100" dirty="0">
              <a:solidFill>
                <a:prstClr val="black"/>
              </a:solidFill>
              <a:latin typeface="Lato Light"/>
            </a:endParaRPr>
          </a:p>
        </p:txBody>
      </p:sp>
      <p:sp>
        <p:nvSpPr>
          <p:cNvPr id="19" name="Freeform 1"/>
          <p:cNvSpPr>
            <a:spLocks noChangeArrowheads="1"/>
          </p:cNvSpPr>
          <p:nvPr/>
        </p:nvSpPr>
        <p:spPr bwMode="auto">
          <a:xfrm>
            <a:off x="4097020" y="4078587"/>
            <a:ext cx="319758" cy="608028"/>
          </a:xfrm>
          <a:custGeom>
            <a:avLst/>
            <a:gdLst>
              <a:gd name="T0" fmla="*/ 93 w 1282"/>
              <a:gd name="T1" fmla="*/ 344 h 2032"/>
              <a:gd name="T2" fmla="*/ 93 w 1282"/>
              <a:gd name="T3" fmla="*/ 344 h 2032"/>
              <a:gd name="T4" fmla="*/ 750 w 1282"/>
              <a:gd name="T5" fmla="*/ 1000 h 2032"/>
              <a:gd name="T6" fmla="*/ 93 w 1282"/>
              <a:gd name="T7" fmla="*/ 1656 h 2032"/>
              <a:gd name="T8" fmla="*/ 93 w 1282"/>
              <a:gd name="T9" fmla="*/ 1937 h 2032"/>
              <a:gd name="T10" fmla="*/ 375 w 1282"/>
              <a:gd name="T11" fmla="*/ 1937 h 2032"/>
              <a:gd name="T12" fmla="*/ 1281 w 1282"/>
              <a:gd name="T13" fmla="*/ 1000 h 2032"/>
              <a:gd name="T14" fmla="*/ 375 w 1282"/>
              <a:gd name="T15" fmla="*/ 94 h 2032"/>
              <a:gd name="T16" fmla="*/ 93 w 1282"/>
              <a:gd name="T17" fmla="*/ 94 h 2032"/>
              <a:gd name="T18" fmla="*/ 31 w 1282"/>
              <a:gd name="T19" fmla="*/ 219 h 2032"/>
              <a:gd name="T20" fmla="*/ 93 w 1282"/>
              <a:gd name="T21" fmla="*/ 344 h 2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82" h="2032">
                <a:moveTo>
                  <a:pt x="93" y="344"/>
                </a:moveTo>
                <a:lnTo>
                  <a:pt x="93" y="344"/>
                </a:lnTo>
                <a:cubicBezTo>
                  <a:pt x="750" y="1000"/>
                  <a:pt x="750" y="1000"/>
                  <a:pt x="750" y="1000"/>
                </a:cubicBezTo>
                <a:cubicBezTo>
                  <a:pt x="93" y="1656"/>
                  <a:pt x="93" y="1656"/>
                  <a:pt x="93" y="1656"/>
                </a:cubicBezTo>
                <a:cubicBezTo>
                  <a:pt x="0" y="1750"/>
                  <a:pt x="0" y="1875"/>
                  <a:pt x="93" y="1937"/>
                </a:cubicBezTo>
                <a:cubicBezTo>
                  <a:pt x="156" y="2031"/>
                  <a:pt x="281" y="2031"/>
                  <a:pt x="375" y="1937"/>
                </a:cubicBezTo>
                <a:cubicBezTo>
                  <a:pt x="1281" y="1000"/>
                  <a:pt x="1281" y="1000"/>
                  <a:pt x="1281" y="1000"/>
                </a:cubicBezTo>
                <a:cubicBezTo>
                  <a:pt x="375" y="94"/>
                  <a:pt x="375" y="94"/>
                  <a:pt x="375" y="94"/>
                </a:cubicBezTo>
                <a:cubicBezTo>
                  <a:pt x="281" y="0"/>
                  <a:pt x="156" y="0"/>
                  <a:pt x="93" y="94"/>
                </a:cubicBezTo>
                <a:cubicBezTo>
                  <a:pt x="62" y="125"/>
                  <a:pt x="31" y="156"/>
                  <a:pt x="31" y="219"/>
                </a:cubicBezTo>
                <a:cubicBezTo>
                  <a:pt x="31" y="281"/>
                  <a:pt x="62" y="313"/>
                  <a:pt x="93" y="344"/>
                </a:cubicBezTo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73851" tIns="36926" rIns="73851" bIns="36926" anchor="ctr"/>
          <a:lstStyle/>
          <a:p>
            <a:endParaRPr lang="en-US" sz="1100" dirty="0">
              <a:solidFill>
                <a:prstClr val="black"/>
              </a:solidFill>
              <a:latin typeface="Lato Light"/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651" y="5100810"/>
            <a:ext cx="1731349" cy="1757190"/>
          </a:xfrm>
          <a:prstGeom prst="rect">
            <a:avLst/>
          </a:prstGeom>
        </p:spPr>
      </p:pic>
      <p:sp>
        <p:nvSpPr>
          <p:cNvPr id="29" name="CasellaDiTesto 28"/>
          <p:cNvSpPr txBox="1"/>
          <p:nvPr/>
        </p:nvSpPr>
        <p:spPr>
          <a:xfrm>
            <a:off x="7498080" y="523708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7466844" y="6345944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</p:spTree>
    <p:extLst>
      <p:ext uri="{BB962C8B-B14F-4D97-AF65-F5344CB8AC3E}">
        <p14:creationId xmlns:p14="http://schemas.microsoft.com/office/powerpoint/2010/main" val="248412200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/>
      <p:bldP spid="17" grpId="0"/>
      <p:bldP spid="18" grpId="0" animBg="1"/>
      <p:bldP spid="1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99104" cy="6870372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9" y="2638703"/>
            <a:ext cx="6059355" cy="42303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961" y="5568531"/>
            <a:ext cx="2574512" cy="1294979"/>
          </a:xfrm>
          <a:prstGeom prst="rect">
            <a:avLst/>
          </a:prstGeom>
        </p:spPr>
      </p:pic>
      <p:sp>
        <p:nvSpPr>
          <p:cNvPr id="8" name="TextBox 165"/>
          <p:cNvSpPr txBox="1"/>
          <p:nvPr/>
        </p:nvSpPr>
        <p:spPr>
          <a:xfrm>
            <a:off x="460868" y="1812000"/>
            <a:ext cx="8705166" cy="751682"/>
          </a:xfrm>
          <a:prstGeom prst="rect">
            <a:avLst/>
          </a:prstGeom>
          <a:noFill/>
        </p:spPr>
        <p:txBody>
          <a:bodyPr wrap="square" lIns="73851" tIns="36926" rIns="73851" bIns="36926" rtlCol="0">
            <a:spAutoFit/>
          </a:bodyPr>
          <a:lstStyle/>
          <a:p>
            <a:pPr defTabSz="738518">
              <a:lnSpc>
                <a:spcPct val="110000"/>
              </a:lnSpc>
            </a:pPr>
            <a:r>
              <a:rPr lang="it-IT" sz="2000" dirty="0">
                <a:latin typeface="Helvetica" charset="0"/>
                <a:ea typeface="Helvetica" charset="0"/>
                <a:cs typeface="Helvetica" charset="0"/>
              </a:rPr>
              <a:t>La tecnologia a “</a:t>
            </a:r>
            <a:r>
              <a:rPr lang="it-IT" sz="2000" dirty="0" err="1">
                <a:latin typeface="Helvetica" charset="0"/>
                <a:ea typeface="Helvetica" charset="0"/>
                <a:cs typeface="Helvetica" charset="0"/>
              </a:rPr>
              <a:t>echelette</a:t>
            </a:r>
            <a:r>
              <a:rPr lang="it-IT" sz="2000" dirty="0">
                <a:latin typeface="Helvetica" charset="0"/>
                <a:ea typeface="Helvetica" charset="0"/>
                <a:cs typeface="Helvetica" charset="0"/>
              </a:rPr>
              <a:t>” </a:t>
            </a:r>
            <a:r>
              <a:rPr lang="it-IT" sz="2000" dirty="0" err="1">
                <a:latin typeface="Helvetica" charset="0"/>
                <a:ea typeface="Helvetica" charset="0"/>
                <a:cs typeface="Helvetica" charset="0"/>
              </a:rPr>
              <a:t>diffrattiva</a:t>
            </a:r>
            <a:r>
              <a:rPr lang="it-IT" sz="2000" dirty="0">
                <a:latin typeface="Helvetica" charset="0"/>
                <a:ea typeface="Helvetica" charset="0"/>
                <a:cs typeface="Helvetica" charset="0"/>
              </a:rPr>
              <a:t> brevettata di IOL TECNIS</a:t>
            </a:r>
            <a:r>
              <a:rPr lang="it-IT" sz="2000" baseline="30000" dirty="0">
                <a:latin typeface="Helvetica" charset="0"/>
                <a:ea typeface="Helvetica" charset="0"/>
                <a:cs typeface="Helvetica" charset="0"/>
              </a:rPr>
              <a:t>®</a:t>
            </a:r>
            <a:r>
              <a:rPr lang="it-IT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2000" dirty="0" err="1">
                <a:latin typeface="Helvetica" charset="0"/>
                <a:ea typeface="Helvetica" charset="0"/>
                <a:cs typeface="Helvetica" charset="0"/>
              </a:rPr>
              <a:t>Symfony</a:t>
            </a:r>
            <a:r>
              <a:rPr lang="it-IT" sz="2000" dirty="0">
                <a:latin typeface="Helvetica" charset="0"/>
                <a:ea typeface="Helvetica" charset="0"/>
                <a:cs typeface="Helvetica" charset="0"/>
              </a:rPr>
              <a:t> consente di distribuire la luce in modo che il fuoco risulti allungato</a:t>
            </a:r>
          </a:p>
        </p:txBody>
      </p:sp>
      <p:sp>
        <p:nvSpPr>
          <p:cNvPr id="10" name="TextBox 18"/>
          <p:cNvSpPr txBox="1"/>
          <p:nvPr/>
        </p:nvSpPr>
        <p:spPr>
          <a:xfrm>
            <a:off x="539749" y="582991"/>
            <a:ext cx="6885619" cy="1145282"/>
          </a:xfrm>
          <a:prstGeom prst="rect">
            <a:avLst/>
          </a:prstGeom>
          <a:noFill/>
        </p:spPr>
        <p:txBody>
          <a:bodyPr wrap="square" lIns="36926" tIns="18463" rIns="36926" bIns="18463" rtlCol="0">
            <a:spAutoFit/>
          </a:bodyPr>
          <a:lstStyle/>
          <a:p>
            <a:r>
              <a:rPr lang="it-IT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IOL T</a:t>
            </a:r>
            <a:r>
              <a:rPr lang="id-ID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ECNIS</a:t>
            </a:r>
            <a:r>
              <a:rPr lang="id-ID" sz="3600" b="1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®</a:t>
            </a:r>
            <a:r>
              <a:rPr lang="id-ID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</a:t>
            </a:r>
            <a:r>
              <a:rPr lang="id-ID" sz="3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ymfony</a:t>
            </a:r>
            <a:r>
              <a:rPr lang="it-IT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r>
              <a:rPr lang="it-IT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La nuova tecnologia diffrattiva</a:t>
            </a:r>
            <a:endParaRPr lang="id-ID" sz="3600" b="1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651" y="0"/>
            <a:ext cx="1731349" cy="175719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466844" y="1245134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</p:spTree>
    <p:extLst>
      <p:ext uri="{BB962C8B-B14F-4D97-AF65-F5344CB8AC3E}">
        <p14:creationId xmlns:p14="http://schemas.microsoft.com/office/powerpoint/2010/main" val="250131351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99104" cy="6870372"/>
          </a:xfrm>
          <a:prstGeom prst="rect">
            <a:avLst/>
          </a:prstGeom>
        </p:spPr>
      </p:pic>
      <p:grpSp>
        <p:nvGrpSpPr>
          <p:cNvPr id="15" name="Group 2"/>
          <p:cNvGrpSpPr/>
          <p:nvPr/>
        </p:nvGrpSpPr>
        <p:grpSpPr>
          <a:xfrm>
            <a:off x="539750" y="3194892"/>
            <a:ext cx="8317811" cy="3663108"/>
            <a:chOff x="1087475" y="5630687"/>
            <a:chExt cx="12353099" cy="5256389"/>
          </a:xfrm>
        </p:grpSpPr>
        <p:pic>
          <p:nvPicPr>
            <p:cNvPr id="16" name="Picture 2" descr="\\LANFS1\3549_AMOEMEATecnis\05 Graphics\To Approve\Multimedia\Pre-Work\Fig13_ChromaticAberration_b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87475" y="6316954"/>
              <a:ext cx="7703814" cy="4570122"/>
            </a:xfrm>
            <a:prstGeom prst="rect">
              <a:avLst/>
            </a:prstGeom>
            <a:noFill/>
          </p:spPr>
        </p:pic>
        <p:sp>
          <p:nvSpPr>
            <p:cNvPr id="17" name="TextBox 41"/>
            <p:cNvSpPr txBox="1"/>
            <p:nvPr/>
          </p:nvSpPr>
          <p:spPr>
            <a:xfrm>
              <a:off x="5166253" y="5685517"/>
              <a:ext cx="720750" cy="820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00" dirty="0">
                  <a:solidFill>
                    <a:srgbClr val="0397D7"/>
                  </a:solidFill>
                  <a:latin typeface="Lato Bold" panose="020F0802020204030203" pitchFamily="34" charset="0"/>
                </a:rPr>
                <a:t>Blu</a:t>
              </a:r>
            </a:p>
          </p:txBody>
        </p:sp>
        <p:sp>
          <p:nvSpPr>
            <p:cNvPr id="18" name="TextBox 42"/>
            <p:cNvSpPr txBox="1"/>
            <p:nvPr/>
          </p:nvSpPr>
          <p:spPr>
            <a:xfrm>
              <a:off x="6160311" y="5630687"/>
              <a:ext cx="1093134" cy="820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00" dirty="0">
                  <a:solidFill>
                    <a:srgbClr val="419639"/>
                  </a:solidFill>
                  <a:latin typeface="Lato Bold" panose="020F0802020204030203" pitchFamily="34" charset="0"/>
                </a:rPr>
                <a:t>Verde</a:t>
              </a:r>
            </a:p>
          </p:txBody>
        </p:sp>
        <p:sp>
          <p:nvSpPr>
            <p:cNvPr id="19" name="TextBox 43"/>
            <p:cNvSpPr txBox="1"/>
            <p:nvPr/>
          </p:nvSpPr>
          <p:spPr>
            <a:xfrm>
              <a:off x="7526752" y="5685517"/>
              <a:ext cx="1015638" cy="820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00" dirty="0">
                  <a:solidFill>
                    <a:srgbClr val="EE3A43"/>
                  </a:solidFill>
                  <a:latin typeface="Lato Bold" panose="020F0802020204030203" pitchFamily="34" charset="0"/>
                </a:rPr>
                <a:t>Rosso</a:t>
              </a:r>
            </a:p>
          </p:txBody>
        </p:sp>
        <p:sp>
          <p:nvSpPr>
            <p:cNvPr id="20" name="TextBox 44"/>
            <p:cNvSpPr txBox="1"/>
            <p:nvPr/>
          </p:nvSpPr>
          <p:spPr>
            <a:xfrm>
              <a:off x="9587848" y="8597786"/>
              <a:ext cx="3852726" cy="6668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it-IT" sz="2000" dirty="0">
                  <a:latin typeface="Times" charset="0"/>
                  <a:ea typeface="Times" charset="0"/>
                  <a:cs typeface="Times" charset="0"/>
                </a:rPr>
                <a:t>immagine nitida</a:t>
              </a:r>
            </a:p>
          </p:txBody>
        </p:sp>
        <p:sp>
          <p:nvSpPr>
            <p:cNvPr id="21" name="Equal 45"/>
            <p:cNvSpPr/>
            <p:nvPr/>
          </p:nvSpPr>
          <p:spPr>
            <a:xfrm>
              <a:off x="9005461" y="8486344"/>
              <a:ext cx="434883" cy="501196"/>
            </a:xfrm>
            <a:prstGeom prst="mathEqual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22" name="Straight Connector 8"/>
            <p:cNvCxnSpPr>
              <a:endCxn id="17" idx="2"/>
            </p:cNvCxnSpPr>
            <p:nvPr/>
          </p:nvCxnSpPr>
          <p:spPr>
            <a:xfrm rot="10800000">
              <a:off x="5526631" y="6506255"/>
              <a:ext cx="737266" cy="87483"/>
            </a:xfrm>
            <a:prstGeom prst="line">
              <a:avLst/>
            </a:prstGeom>
            <a:ln w="34925" cap="rnd">
              <a:solidFill>
                <a:srgbClr val="5C88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0"/>
            <p:cNvCxnSpPr>
              <a:endCxn id="18" idx="2"/>
            </p:cNvCxnSpPr>
            <p:nvPr/>
          </p:nvCxnSpPr>
          <p:spPr>
            <a:xfrm rot="5400000" flipH="1" flipV="1">
              <a:off x="5604440" y="7553862"/>
              <a:ext cx="2204874" cy="2"/>
            </a:xfrm>
            <a:prstGeom prst="line">
              <a:avLst/>
            </a:prstGeom>
            <a:ln w="34925">
              <a:solidFill>
                <a:srgbClr val="6ECC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6"/>
            <p:cNvCxnSpPr/>
            <p:nvPr/>
          </p:nvCxnSpPr>
          <p:spPr>
            <a:xfrm>
              <a:off x="7086467" y="6593735"/>
              <a:ext cx="0" cy="2062562"/>
            </a:xfrm>
            <a:prstGeom prst="line">
              <a:avLst/>
            </a:prstGeom>
            <a:ln w="34925">
              <a:solidFill>
                <a:srgbClr val="EF36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0"/>
            <p:cNvCxnSpPr/>
            <p:nvPr/>
          </p:nvCxnSpPr>
          <p:spPr>
            <a:xfrm>
              <a:off x="6263895" y="6593735"/>
              <a:ext cx="0" cy="2062562"/>
            </a:xfrm>
            <a:prstGeom prst="line">
              <a:avLst/>
            </a:prstGeom>
            <a:ln w="34925">
              <a:solidFill>
                <a:srgbClr val="5C88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7"/>
            <p:cNvCxnSpPr>
              <a:endCxn id="19" idx="2"/>
            </p:cNvCxnSpPr>
            <p:nvPr/>
          </p:nvCxnSpPr>
          <p:spPr>
            <a:xfrm flipV="1">
              <a:off x="7086466" y="6506255"/>
              <a:ext cx="948106" cy="87480"/>
            </a:xfrm>
            <a:prstGeom prst="line">
              <a:avLst/>
            </a:prstGeom>
            <a:ln w="34925" cap="rnd">
              <a:solidFill>
                <a:srgbClr val="EE3A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8808" y="5668309"/>
            <a:ext cx="2365192" cy="1189691"/>
          </a:xfrm>
          <a:prstGeom prst="rect">
            <a:avLst/>
          </a:prstGeom>
        </p:spPr>
      </p:pic>
      <p:sp>
        <p:nvSpPr>
          <p:cNvPr id="28" name="TextBox 18"/>
          <p:cNvSpPr txBox="1"/>
          <p:nvPr/>
        </p:nvSpPr>
        <p:spPr>
          <a:xfrm>
            <a:off x="539749" y="406721"/>
            <a:ext cx="5409359" cy="1145282"/>
          </a:xfrm>
          <a:prstGeom prst="rect">
            <a:avLst/>
          </a:prstGeom>
          <a:noFill/>
        </p:spPr>
        <p:txBody>
          <a:bodyPr wrap="square" lIns="36926" tIns="18463" rIns="36926" bIns="18463" rtlCol="0">
            <a:spAutoFit/>
          </a:bodyPr>
          <a:lstStyle/>
          <a:p>
            <a:r>
              <a:rPr lang="it-IT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IOL T</a:t>
            </a:r>
            <a:r>
              <a:rPr lang="id-ID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ECNIS</a:t>
            </a:r>
            <a:r>
              <a:rPr lang="id-ID" sz="3600" b="1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®</a:t>
            </a:r>
            <a:r>
              <a:rPr lang="id-ID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</a:t>
            </a:r>
            <a:r>
              <a:rPr lang="id-ID" sz="3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ymfony</a:t>
            </a:r>
            <a:r>
              <a:rPr lang="it-IT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r>
              <a:rPr lang="it-IT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Tecnologia acromatica</a:t>
            </a:r>
            <a:endParaRPr lang="id-ID" sz="3600" b="1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651" y="0"/>
            <a:ext cx="1731349" cy="1757190"/>
          </a:xfrm>
          <a:prstGeom prst="rect">
            <a:avLst/>
          </a:prstGeom>
        </p:spPr>
      </p:pic>
      <p:sp>
        <p:nvSpPr>
          <p:cNvPr id="30" name="CasellaDiTesto 29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7466844" y="1245134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38163" y="1674563"/>
            <a:ext cx="860583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it-IT" sz="2000" dirty="0">
                <a:latin typeface="Helvetica" charset="0"/>
                <a:ea typeface="Helvetica" charset="0"/>
                <a:cs typeface="Helvetica" charset="0"/>
              </a:rPr>
              <a:t>Le superfici ottiche diffrattive possono anche essere configurate in modo tale da ridurre l’aberrazione cromatica</a:t>
            </a:r>
          </a:p>
          <a:p>
            <a:pPr marL="342900" indent="-342900">
              <a:buFont typeface="Wingdings" charset="2"/>
              <a:buChar char="ü"/>
            </a:pPr>
            <a:endParaRPr lang="it-IT" sz="20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it-IT" sz="2000" dirty="0">
                <a:latin typeface="Helvetica" charset="0"/>
                <a:ea typeface="Helvetica" charset="0"/>
                <a:cs typeface="Helvetica" charset="0"/>
              </a:rPr>
              <a:t>La superficie delle lenti acromatiche è progettata per ridurre l’aberrazione cromatica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620672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/>
          <p:nvPr/>
        </p:nvGrpSpPr>
        <p:grpSpPr>
          <a:xfrm>
            <a:off x="302365" y="1673353"/>
            <a:ext cx="7525827" cy="4661947"/>
            <a:chOff x="604729" y="2788922"/>
            <a:chExt cx="15051651" cy="776991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683"/>
            <a:stretch/>
          </p:blipFill>
          <p:spPr bwMode="auto">
            <a:xfrm>
              <a:off x="5647037" y="2796977"/>
              <a:ext cx="3049234" cy="2320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2466147" y="3643305"/>
              <a:ext cx="2407330" cy="410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246156">
                <a:defRPr/>
              </a:pPr>
              <a:r>
                <a:rPr lang="en-GB" sz="1600" b="1" kern="0" dirty="0">
                  <a:latin typeface="Times" charset="0"/>
                  <a:ea typeface="Times" charset="0"/>
                  <a:cs typeface="Times" charset="0"/>
                </a:rPr>
                <a:t>LCA = 1.20 D</a:t>
              </a:r>
              <a:endParaRPr lang="en-GB" sz="1600" b="1" kern="0" baseline="30000" dirty="0">
                <a:latin typeface="Times" charset="0"/>
                <a:ea typeface="Times" charset="0"/>
                <a:cs typeface="Times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792"/>
            <a:stretch/>
          </p:blipFill>
          <p:spPr bwMode="auto">
            <a:xfrm>
              <a:off x="9604776" y="2788922"/>
              <a:ext cx="3072903" cy="23370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2630276" y="3643305"/>
              <a:ext cx="3026104" cy="384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246156">
                <a:defRPr/>
              </a:pPr>
              <a:r>
                <a:rPr lang="en-GB" sz="1500" kern="0" dirty="0">
                  <a:latin typeface="Lato" panose="020F0502020204030203" pitchFamily="34" charset="0"/>
                </a:rPr>
                <a:t>LCA = 0.14 D</a:t>
              </a:r>
              <a:endParaRPr lang="en-GB" sz="1500" kern="0" baseline="30000" dirty="0">
                <a:latin typeface="Lato" panose="020F0502020204030203" pitchFamily="34" charset="0"/>
              </a:endParaRPr>
            </a:p>
          </p:txBody>
        </p:sp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5068" y="4886185"/>
              <a:ext cx="3884710" cy="2858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" name="Picture 11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8"/>
            <a:stretch/>
          </p:blipFill>
          <p:spPr bwMode="auto">
            <a:xfrm>
              <a:off x="5182000" y="7797799"/>
              <a:ext cx="3884712" cy="2761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" name="Picture 12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"/>
            <a:stretch/>
          </p:blipFill>
          <p:spPr bwMode="auto">
            <a:xfrm>
              <a:off x="9114010" y="4889499"/>
              <a:ext cx="4054436" cy="2854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" name="Picture 13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4012" y="7793541"/>
              <a:ext cx="4055212" cy="2749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4" name="Group 8"/>
            <p:cNvGrpSpPr/>
            <p:nvPr/>
          </p:nvGrpSpPr>
          <p:grpSpPr>
            <a:xfrm>
              <a:off x="706482" y="5098147"/>
              <a:ext cx="4431342" cy="2310766"/>
              <a:chOff x="743263" y="5237736"/>
              <a:chExt cx="4431342" cy="2310766"/>
            </a:xfrm>
          </p:grpSpPr>
          <p:grpSp>
            <p:nvGrpSpPr>
              <p:cNvPr id="20" name="Group 4"/>
              <p:cNvGrpSpPr/>
              <p:nvPr/>
            </p:nvGrpSpPr>
            <p:grpSpPr>
              <a:xfrm>
                <a:off x="1788904" y="5237736"/>
                <a:ext cx="1632895" cy="1632895"/>
                <a:chOff x="1609748" y="5428236"/>
                <a:chExt cx="1632895" cy="1632895"/>
              </a:xfrm>
            </p:grpSpPr>
            <p:sp>
              <p:nvSpPr>
                <p:cNvPr id="22" name="Ovale 7"/>
                <p:cNvSpPr/>
                <p:nvPr/>
              </p:nvSpPr>
              <p:spPr>
                <a:xfrm>
                  <a:off x="1609748" y="5428236"/>
                  <a:ext cx="1632895" cy="163289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246156">
                    <a:defRPr/>
                  </a:pPr>
                  <a:endParaRPr lang="it-IT" sz="1000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Ovale 24"/>
                <p:cNvSpPr>
                  <a:spLocks noChangeAspect="1"/>
                </p:cNvSpPr>
                <p:nvPr/>
              </p:nvSpPr>
              <p:spPr>
                <a:xfrm>
                  <a:off x="2104761" y="5931034"/>
                  <a:ext cx="642867" cy="642867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246156">
                    <a:defRPr/>
                  </a:pPr>
                  <a:endParaRPr lang="it-IT" sz="1000" kern="0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1" name="CasellaDiTesto 8"/>
              <p:cNvSpPr txBox="1"/>
              <p:nvPr/>
            </p:nvSpPr>
            <p:spPr>
              <a:xfrm>
                <a:off x="743263" y="6984245"/>
                <a:ext cx="4431342" cy="5642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246156">
                  <a:defRPr/>
                </a:pPr>
                <a:r>
                  <a:rPr lang="it-IT" sz="1600" b="1" kern="0" dirty="0">
                    <a:latin typeface="Times" charset="0"/>
                    <a:ea typeface="Times" charset="0"/>
                    <a:cs typeface="Times" charset="0"/>
                  </a:rPr>
                  <a:t>PUPILLA FOTOPICA</a:t>
                </a:r>
              </a:p>
            </p:txBody>
          </p:sp>
        </p:grpSp>
        <p:grpSp>
          <p:nvGrpSpPr>
            <p:cNvPr id="15" name="Group 6"/>
            <p:cNvGrpSpPr/>
            <p:nvPr/>
          </p:nvGrpSpPr>
          <p:grpSpPr>
            <a:xfrm>
              <a:off x="604729" y="7834574"/>
              <a:ext cx="4476226" cy="2466237"/>
              <a:chOff x="641511" y="7991744"/>
              <a:chExt cx="4476226" cy="2466237"/>
            </a:xfrm>
          </p:grpSpPr>
          <p:grpSp>
            <p:nvGrpSpPr>
              <p:cNvPr id="16" name="Group 5"/>
              <p:cNvGrpSpPr/>
              <p:nvPr/>
            </p:nvGrpSpPr>
            <p:grpSpPr>
              <a:xfrm>
                <a:off x="1788904" y="7991744"/>
                <a:ext cx="1632895" cy="1632895"/>
                <a:chOff x="1600962" y="8073369"/>
                <a:chExt cx="1632895" cy="1632895"/>
              </a:xfrm>
            </p:grpSpPr>
            <p:sp>
              <p:nvSpPr>
                <p:cNvPr id="18" name="Ovale 25"/>
                <p:cNvSpPr/>
                <p:nvPr/>
              </p:nvSpPr>
              <p:spPr>
                <a:xfrm>
                  <a:off x="1600962" y="8073369"/>
                  <a:ext cx="1632895" cy="163289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246156">
                    <a:defRPr/>
                  </a:pPr>
                  <a:endParaRPr lang="it-IT" sz="1000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Ovale 26"/>
                <p:cNvSpPr>
                  <a:spLocks noChangeAspect="1"/>
                </p:cNvSpPr>
                <p:nvPr/>
              </p:nvSpPr>
              <p:spPr>
                <a:xfrm>
                  <a:off x="1870972" y="8343379"/>
                  <a:ext cx="1092875" cy="1092876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246156">
                    <a:defRPr/>
                  </a:pPr>
                  <a:endParaRPr lang="it-IT" sz="1000" kern="0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7" name="CasellaDiTesto 28"/>
              <p:cNvSpPr txBox="1"/>
              <p:nvPr/>
            </p:nvSpPr>
            <p:spPr>
              <a:xfrm>
                <a:off x="641511" y="9893724"/>
                <a:ext cx="4476226" cy="5642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246156">
                  <a:defRPr/>
                </a:pPr>
                <a:r>
                  <a:rPr lang="it-IT" sz="1600" b="1" kern="0" dirty="0">
                    <a:latin typeface="Times" charset="0"/>
                    <a:ea typeface="Times" charset="0"/>
                    <a:cs typeface="Times" charset="0"/>
                  </a:rPr>
                  <a:t>PUPILLA MESOPICA</a:t>
                </a:r>
              </a:p>
            </p:txBody>
          </p:sp>
        </p:grpSp>
      </p:grpSp>
      <p:pic>
        <p:nvPicPr>
          <p:cNvPr id="24" name="Picture 20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835" y="5630861"/>
            <a:ext cx="2531165" cy="1227139"/>
          </a:xfrm>
          <a:prstGeom prst="rect">
            <a:avLst/>
          </a:prstGeom>
        </p:spPr>
      </p:pic>
      <p:sp>
        <p:nvSpPr>
          <p:cNvPr id="25" name="TextBox 18"/>
          <p:cNvSpPr txBox="1"/>
          <p:nvPr/>
        </p:nvSpPr>
        <p:spPr>
          <a:xfrm>
            <a:off x="539750" y="444978"/>
            <a:ext cx="6841711" cy="1145282"/>
          </a:xfrm>
          <a:prstGeom prst="rect">
            <a:avLst/>
          </a:prstGeom>
          <a:noFill/>
        </p:spPr>
        <p:txBody>
          <a:bodyPr wrap="square" lIns="36926" tIns="18463" rIns="36926" bIns="18463" rtlCol="0">
            <a:spAutoFit/>
          </a:bodyPr>
          <a:lstStyle/>
          <a:p>
            <a:r>
              <a:rPr lang="it-IT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La tecnologia acromatica</a:t>
            </a:r>
          </a:p>
          <a:p>
            <a:r>
              <a:rPr lang="it-IT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aumenta il contrasto</a:t>
            </a: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651" y="0"/>
            <a:ext cx="1731349" cy="1757190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7466844" y="1245134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</p:spTree>
    <p:extLst>
      <p:ext uri="{BB962C8B-B14F-4D97-AF65-F5344CB8AC3E}">
        <p14:creationId xmlns:p14="http://schemas.microsoft.com/office/powerpoint/2010/main" val="153252607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/>
          <p:nvPr/>
        </p:nvGrpSpPr>
        <p:grpSpPr>
          <a:xfrm>
            <a:off x="539750" y="1470991"/>
            <a:ext cx="8287187" cy="2334415"/>
            <a:chOff x="1104967" y="2112515"/>
            <a:chExt cx="16574373" cy="3890692"/>
          </a:xfrm>
        </p:grpSpPr>
        <p:cxnSp>
          <p:nvCxnSpPr>
            <p:cNvPr id="6" name="Curved Connector 612"/>
            <p:cNvCxnSpPr/>
            <p:nvPr/>
          </p:nvCxnSpPr>
          <p:spPr>
            <a:xfrm flipV="1">
              <a:off x="1320793" y="3324045"/>
              <a:ext cx="699909" cy="3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2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8"/>
            <p:cNvSpPr/>
            <p:nvPr/>
          </p:nvSpPr>
          <p:spPr>
            <a:xfrm>
              <a:off x="1781283" y="2112515"/>
              <a:ext cx="15364657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dirty="0">
                  <a:latin typeface="Times" charset="0"/>
                  <a:ea typeface="Times" charset="0"/>
                  <a:cs typeface="Times" charset="0"/>
                </a:rPr>
                <a:t>La IOL TECNIS</a:t>
              </a:r>
              <a:r>
                <a:rPr lang="it-IT" baseline="30000" dirty="0">
                  <a:latin typeface="Times" charset="0"/>
                  <a:ea typeface="Times" charset="0"/>
                  <a:cs typeface="Times" charset="0"/>
                </a:rPr>
                <a:t>®</a:t>
              </a:r>
              <a:r>
                <a:rPr lang="it-IT" dirty="0">
                  <a:latin typeface="Times" charset="0"/>
                  <a:ea typeface="Times" charset="0"/>
                  <a:cs typeface="Times" charset="0"/>
                </a:rPr>
                <a:t> </a:t>
              </a:r>
              <a:r>
                <a:rPr lang="it-IT" dirty="0" err="1">
                  <a:latin typeface="Times" charset="0"/>
                  <a:ea typeface="Times" charset="0"/>
                  <a:cs typeface="Times" charset="0"/>
                </a:rPr>
                <a:t>Symfony</a:t>
              </a:r>
              <a:r>
                <a:rPr lang="it-IT" dirty="0">
                  <a:latin typeface="Times" charset="0"/>
                  <a:ea typeface="Times" charset="0"/>
                  <a:cs typeface="Times" charset="0"/>
                </a:rPr>
                <a:t> unisce due tecnologie per offrire:</a:t>
              </a:r>
            </a:p>
          </p:txBody>
        </p:sp>
        <p:grpSp>
          <p:nvGrpSpPr>
            <p:cNvPr id="8" name="Group 9"/>
            <p:cNvGrpSpPr/>
            <p:nvPr/>
          </p:nvGrpSpPr>
          <p:grpSpPr>
            <a:xfrm>
              <a:off x="1104967" y="2166455"/>
              <a:ext cx="416471" cy="415337"/>
              <a:chOff x="2138511" y="2464802"/>
              <a:chExt cx="354012" cy="352956"/>
            </a:xfrm>
            <a:solidFill>
              <a:srgbClr val="9BBB5C"/>
            </a:solidFill>
          </p:grpSpPr>
          <p:sp>
            <p:nvSpPr>
              <p:cNvPr id="18" name="Oval 10"/>
              <p:cNvSpPr>
                <a:spLocks noChangeArrowheads="1"/>
              </p:cNvSpPr>
              <p:nvPr/>
            </p:nvSpPr>
            <p:spPr bwMode="auto">
              <a:xfrm>
                <a:off x="2229830" y="2555417"/>
                <a:ext cx="171376" cy="171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100" dirty="0">
                  <a:solidFill>
                    <a:prstClr val="black"/>
                  </a:solidFill>
                  <a:latin typeface="Lato Light"/>
                </a:endParaRPr>
              </a:p>
            </p:txBody>
          </p:sp>
          <p:sp>
            <p:nvSpPr>
              <p:cNvPr id="19" name="Freeform 11"/>
              <p:cNvSpPr>
                <a:spLocks noEditPoints="1"/>
              </p:cNvSpPr>
              <p:nvPr/>
            </p:nvSpPr>
            <p:spPr bwMode="auto">
              <a:xfrm>
                <a:off x="2138511" y="2464802"/>
                <a:ext cx="354012" cy="352956"/>
              </a:xfrm>
              <a:custGeom>
                <a:avLst/>
                <a:gdLst>
                  <a:gd name="T0" fmla="*/ 212 w 423"/>
                  <a:gd name="T1" fmla="*/ 0 h 424"/>
                  <a:gd name="T2" fmla="*/ 0 w 423"/>
                  <a:gd name="T3" fmla="*/ 212 h 424"/>
                  <a:gd name="T4" fmla="*/ 212 w 423"/>
                  <a:gd name="T5" fmla="*/ 424 h 424"/>
                  <a:gd name="T6" fmla="*/ 423 w 423"/>
                  <a:gd name="T7" fmla="*/ 212 h 424"/>
                  <a:gd name="T8" fmla="*/ 212 w 423"/>
                  <a:gd name="T9" fmla="*/ 0 h 424"/>
                  <a:gd name="T10" fmla="*/ 212 w 423"/>
                  <a:gd name="T11" fmla="*/ 386 h 424"/>
                  <a:gd name="T12" fmla="*/ 38 w 423"/>
                  <a:gd name="T13" fmla="*/ 212 h 424"/>
                  <a:gd name="T14" fmla="*/ 212 w 423"/>
                  <a:gd name="T15" fmla="*/ 38 h 424"/>
                  <a:gd name="T16" fmla="*/ 386 w 423"/>
                  <a:gd name="T17" fmla="*/ 212 h 424"/>
                  <a:gd name="T18" fmla="*/ 212 w 423"/>
                  <a:gd name="T19" fmla="*/ 386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3" h="424">
                    <a:moveTo>
                      <a:pt x="212" y="0"/>
                    </a:moveTo>
                    <a:cubicBezTo>
                      <a:pt x="95" y="0"/>
                      <a:pt x="0" y="95"/>
                      <a:pt x="0" y="212"/>
                    </a:cubicBezTo>
                    <a:cubicBezTo>
                      <a:pt x="0" y="329"/>
                      <a:pt x="95" y="424"/>
                      <a:pt x="212" y="424"/>
                    </a:cubicBezTo>
                    <a:cubicBezTo>
                      <a:pt x="329" y="424"/>
                      <a:pt x="423" y="329"/>
                      <a:pt x="423" y="212"/>
                    </a:cubicBezTo>
                    <a:cubicBezTo>
                      <a:pt x="423" y="95"/>
                      <a:pt x="329" y="0"/>
                      <a:pt x="212" y="0"/>
                    </a:cubicBezTo>
                    <a:close/>
                    <a:moveTo>
                      <a:pt x="212" y="386"/>
                    </a:moveTo>
                    <a:cubicBezTo>
                      <a:pt x="116" y="386"/>
                      <a:pt x="38" y="308"/>
                      <a:pt x="38" y="212"/>
                    </a:cubicBezTo>
                    <a:cubicBezTo>
                      <a:pt x="38" y="116"/>
                      <a:pt x="116" y="38"/>
                      <a:pt x="212" y="38"/>
                    </a:cubicBezTo>
                    <a:cubicBezTo>
                      <a:pt x="308" y="38"/>
                      <a:pt x="386" y="116"/>
                      <a:pt x="386" y="212"/>
                    </a:cubicBezTo>
                    <a:cubicBezTo>
                      <a:pt x="386" y="308"/>
                      <a:pt x="308" y="386"/>
                      <a:pt x="212" y="38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100" dirty="0">
                  <a:solidFill>
                    <a:prstClr val="black"/>
                  </a:solidFill>
                  <a:latin typeface="Lato Light"/>
                </a:endParaRPr>
              </a:p>
            </p:txBody>
          </p:sp>
        </p:grpSp>
        <p:sp>
          <p:nvSpPr>
            <p:cNvPr id="9" name="Rectangle 12"/>
            <p:cNvSpPr/>
            <p:nvPr/>
          </p:nvSpPr>
          <p:spPr>
            <a:xfrm>
              <a:off x="2314683" y="2885218"/>
              <a:ext cx="1536465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dirty="0">
                  <a:solidFill>
                    <a:schemeClr val="tx1">
                      <a:lumMod val="9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Una visione completa e continua grazie all’esclusivo design di “</a:t>
              </a:r>
              <a:r>
                <a:rPr lang="it-IT" dirty="0" err="1">
                  <a:solidFill>
                    <a:schemeClr val="tx1">
                      <a:lumMod val="9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echelette</a:t>
              </a:r>
              <a:r>
                <a:rPr lang="it-IT" dirty="0">
                  <a:solidFill>
                    <a:schemeClr val="tx1">
                      <a:lumMod val="9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” che diffrange la luce per ampliare  la profondità di Fuoco in maniera continua.</a:t>
              </a:r>
            </a:p>
          </p:txBody>
        </p:sp>
        <p:sp>
          <p:nvSpPr>
            <p:cNvPr id="10" name="Rectangle 13"/>
            <p:cNvSpPr/>
            <p:nvPr/>
          </p:nvSpPr>
          <p:spPr>
            <a:xfrm>
              <a:off x="2314683" y="4067070"/>
              <a:ext cx="1536465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dirty="0">
                  <a:solidFill>
                    <a:schemeClr val="tx1">
                      <a:lumMod val="9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Una visione di alta qualità grazie alla tecnologia acromatica progettata per ridurre l’aberrazione cromatica a vantaggio di una migliore sensibilità al contrasto</a:t>
              </a:r>
            </a:p>
          </p:txBody>
        </p:sp>
        <p:sp>
          <p:nvSpPr>
            <p:cNvPr id="11" name="Rectangle 14"/>
            <p:cNvSpPr/>
            <p:nvPr/>
          </p:nvSpPr>
          <p:spPr>
            <a:xfrm>
              <a:off x="1781283" y="5387654"/>
              <a:ext cx="15364657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dirty="0">
                  <a:solidFill>
                    <a:schemeClr val="tx1">
                      <a:lumMod val="9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Prestazioni di contrasto paragonabili alla IOL </a:t>
              </a:r>
              <a:r>
                <a:rPr lang="it-IT" dirty="0" err="1">
                  <a:solidFill>
                    <a:schemeClr val="tx1">
                      <a:lumMod val="9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monofocale</a:t>
              </a:r>
              <a:r>
                <a:rPr lang="it-IT" dirty="0">
                  <a:solidFill>
                    <a:schemeClr val="tx1">
                      <a:lumMod val="9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 TECNIS</a:t>
              </a:r>
              <a:r>
                <a:rPr lang="it-IT" baseline="30000" dirty="0">
                  <a:solidFill>
                    <a:schemeClr val="tx1">
                      <a:lumMod val="9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®</a:t>
              </a:r>
              <a:r>
                <a:rPr lang="it-IT" dirty="0">
                  <a:solidFill>
                    <a:schemeClr val="tx1">
                      <a:lumMod val="9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 monopezzo</a:t>
              </a:r>
            </a:p>
          </p:txBody>
        </p:sp>
        <p:grpSp>
          <p:nvGrpSpPr>
            <p:cNvPr id="12" name="Group 15"/>
            <p:cNvGrpSpPr/>
            <p:nvPr/>
          </p:nvGrpSpPr>
          <p:grpSpPr>
            <a:xfrm>
              <a:off x="1104967" y="5441594"/>
              <a:ext cx="416471" cy="415337"/>
              <a:chOff x="2138511" y="2464802"/>
              <a:chExt cx="354012" cy="352956"/>
            </a:xfrm>
            <a:solidFill>
              <a:srgbClr val="9BBB5C"/>
            </a:solidFill>
          </p:grpSpPr>
          <p:sp>
            <p:nvSpPr>
              <p:cNvPr id="16" name="Oval 16"/>
              <p:cNvSpPr>
                <a:spLocks noChangeArrowheads="1"/>
              </p:cNvSpPr>
              <p:nvPr/>
            </p:nvSpPr>
            <p:spPr bwMode="auto">
              <a:xfrm>
                <a:off x="2229830" y="2555417"/>
                <a:ext cx="171376" cy="171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100" dirty="0">
                  <a:solidFill>
                    <a:prstClr val="black"/>
                  </a:solidFill>
                  <a:latin typeface="Lato Light"/>
                </a:endParaRPr>
              </a:p>
            </p:txBody>
          </p:sp>
          <p:sp>
            <p:nvSpPr>
              <p:cNvPr id="17" name="Freeform 17"/>
              <p:cNvSpPr>
                <a:spLocks noEditPoints="1"/>
              </p:cNvSpPr>
              <p:nvPr/>
            </p:nvSpPr>
            <p:spPr bwMode="auto">
              <a:xfrm>
                <a:off x="2138511" y="2464802"/>
                <a:ext cx="354012" cy="352956"/>
              </a:xfrm>
              <a:custGeom>
                <a:avLst/>
                <a:gdLst>
                  <a:gd name="T0" fmla="*/ 212 w 423"/>
                  <a:gd name="T1" fmla="*/ 0 h 424"/>
                  <a:gd name="T2" fmla="*/ 0 w 423"/>
                  <a:gd name="T3" fmla="*/ 212 h 424"/>
                  <a:gd name="T4" fmla="*/ 212 w 423"/>
                  <a:gd name="T5" fmla="*/ 424 h 424"/>
                  <a:gd name="T6" fmla="*/ 423 w 423"/>
                  <a:gd name="T7" fmla="*/ 212 h 424"/>
                  <a:gd name="T8" fmla="*/ 212 w 423"/>
                  <a:gd name="T9" fmla="*/ 0 h 424"/>
                  <a:gd name="T10" fmla="*/ 212 w 423"/>
                  <a:gd name="T11" fmla="*/ 386 h 424"/>
                  <a:gd name="T12" fmla="*/ 38 w 423"/>
                  <a:gd name="T13" fmla="*/ 212 h 424"/>
                  <a:gd name="T14" fmla="*/ 212 w 423"/>
                  <a:gd name="T15" fmla="*/ 38 h 424"/>
                  <a:gd name="T16" fmla="*/ 386 w 423"/>
                  <a:gd name="T17" fmla="*/ 212 h 424"/>
                  <a:gd name="T18" fmla="*/ 212 w 423"/>
                  <a:gd name="T19" fmla="*/ 386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3" h="424">
                    <a:moveTo>
                      <a:pt x="212" y="0"/>
                    </a:moveTo>
                    <a:cubicBezTo>
                      <a:pt x="95" y="0"/>
                      <a:pt x="0" y="95"/>
                      <a:pt x="0" y="212"/>
                    </a:cubicBezTo>
                    <a:cubicBezTo>
                      <a:pt x="0" y="329"/>
                      <a:pt x="95" y="424"/>
                      <a:pt x="212" y="424"/>
                    </a:cubicBezTo>
                    <a:cubicBezTo>
                      <a:pt x="329" y="424"/>
                      <a:pt x="423" y="329"/>
                      <a:pt x="423" y="212"/>
                    </a:cubicBezTo>
                    <a:cubicBezTo>
                      <a:pt x="423" y="95"/>
                      <a:pt x="329" y="0"/>
                      <a:pt x="212" y="0"/>
                    </a:cubicBezTo>
                    <a:close/>
                    <a:moveTo>
                      <a:pt x="212" y="386"/>
                    </a:moveTo>
                    <a:cubicBezTo>
                      <a:pt x="116" y="386"/>
                      <a:pt x="38" y="308"/>
                      <a:pt x="38" y="212"/>
                    </a:cubicBezTo>
                    <a:cubicBezTo>
                      <a:pt x="38" y="116"/>
                      <a:pt x="116" y="38"/>
                      <a:pt x="212" y="38"/>
                    </a:cubicBezTo>
                    <a:cubicBezTo>
                      <a:pt x="308" y="38"/>
                      <a:pt x="386" y="116"/>
                      <a:pt x="386" y="212"/>
                    </a:cubicBezTo>
                    <a:cubicBezTo>
                      <a:pt x="386" y="308"/>
                      <a:pt x="308" y="386"/>
                      <a:pt x="212" y="38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100" dirty="0">
                  <a:solidFill>
                    <a:prstClr val="black"/>
                  </a:solidFill>
                  <a:latin typeface="Lato Light"/>
                </a:endParaRPr>
              </a:p>
            </p:txBody>
          </p:sp>
        </p:grpSp>
        <p:sp>
          <p:nvSpPr>
            <p:cNvPr id="13" name="Round Same Side Corner Rectangle 19"/>
            <p:cNvSpPr/>
            <p:nvPr/>
          </p:nvSpPr>
          <p:spPr>
            <a:xfrm rot="10800000" flipH="1">
              <a:off x="1990221" y="2905475"/>
              <a:ext cx="109697" cy="91359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4" name="Round Same Side Corner Rectangle 20"/>
            <p:cNvSpPr/>
            <p:nvPr/>
          </p:nvSpPr>
          <p:spPr>
            <a:xfrm rot="10800000" flipH="1">
              <a:off x="1990221" y="4087329"/>
              <a:ext cx="109697" cy="91359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 dirty="0">
                <a:solidFill>
                  <a:prstClr val="white"/>
                </a:solidFill>
                <a:latin typeface="Lato Light"/>
              </a:endParaRPr>
            </a:p>
          </p:txBody>
        </p:sp>
        <p:cxnSp>
          <p:nvCxnSpPr>
            <p:cNvPr id="15" name="Curved Connector 612"/>
            <p:cNvCxnSpPr>
              <a:endCxn id="14" idx="2"/>
            </p:cNvCxnSpPr>
            <p:nvPr/>
          </p:nvCxnSpPr>
          <p:spPr>
            <a:xfrm rot="16200000" flipH="1">
              <a:off x="734198" y="3288100"/>
              <a:ext cx="1835029" cy="677018"/>
            </a:xfrm>
            <a:prstGeom prst="bentConnector2">
              <a:avLst/>
            </a:prstGeom>
            <a:ln>
              <a:solidFill>
                <a:schemeClr val="tx2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2"/>
          <p:cNvGrpSpPr/>
          <p:nvPr/>
        </p:nvGrpSpPr>
        <p:grpSpPr>
          <a:xfrm>
            <a:off x="300478" y="3876099"/>
            <a:ext cx="8755392" cy="2646757"/>
            <a:chOff x="600955" y="6244239"/>
            <a:chExt cx="17701038" cy="4453947"/>
          </a:xfrm>
        </p:grpSpPr>
        <p:grpSp>
          <p:nvGrpSpPr>
            <p:cNvPr id="21" name="Group 37"/>
            <p:cNvGrpSpPr/>
            <p:nvPr/>
          </p:nvGrpSpPr>
          <p:grpSpPr>
            <a:xfrm>
              <a:off x="600955" y="6486188"/>
              <a:ext cx="5810857" cy="4208027"/>
              <a:chOff x="553667" y="6486188"/>
              <a:chExt cx="5810857" cy="4208027"/>
            </a:xfrm>
          </p:grpSpPr>
          <p:pic>
            <p:nvPicPr>
              <p:cNvPr id="29" name="Picture 2" descr="\\LANFS1\3549_AMOEMEATecnis\05 Graphics\To Approve\Multimedia\Pre-Launch\Figures_SLIDES_Fig12a_Echelette.png"/>
              <p:cNvPicPr>
                <a:picLocks noChangeAspect="1" noChangeArrowheads="1"/>
              </p:cNvPicPr>
              <p:nvPr/>
            </p:nvPicPr>
            <p:blipFill>
              <a:blip r:embed="rId2"/>
              <a:stretch>
                <a:fillRect/>
              </a:stretch>
            </p:blipFill>
            <p:spPr bwMode="auto">
              <a:xfrm>
                <a:off x="553667" y="6486188"/>
                <a:ext cx="5767923" cy="3354075"/>
              </a:xfrm>
              <a:prstGeom prst="rect">
                <a:avLst/>
              </a:prstGeom>
              <a:noFill/>
            </p:spPr>
          </p:pic>
          <p:sp>
            <p:nvSpPr>
              <p:cNvPr id="30" name="Text Box 20"/>
              <p:cNvSpPr txBox="1">
                <a:spLocks noChangeArrowheads="1"/>
              </p:cNvSpPr>
              <p:nvPr/>
            </p:nvSpPr>
            <p:spPr bwMode="auto">
              <a:xfrm>
                <a:off x="954519" y="10283847"/>
                <a:ext cx="5410005" cy="410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algn="l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algn="l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algn="l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algn="l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algn="l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Aft>
                    <a:spcPct val="50000"/>
                  </a:spcAft>
                </a:pPr>
                <a:r>
                  <a:rPr lang="it-IT" sz="1600" b="1" dirty="0">
                    <a:latin typeface="Times" charset="0"/>
                    <a:ea typeface="Times" charset="0"/>
                    <a:cs typeface="Times" charset="0"/>
                  </a:rPr>
                  <a:t>Profilo di “</a:t>
                </a:r>
                <a:r>
                  <a:rPr lang="it-IT" sz="1600" b="1" dirty="0" err="1">
                    <a:latin typeface="Times" charset="0"/>
                    <a:ea typeface="Times" charset="0"/>
                    <a:cs typeface="Times" charset="0"/>
                  </a:rPr>
                  <a:t>echelette</a:t>
                </a:r>
                <a:r>
                  <a:rPr lang="it-IT" sz="1600" b="1" dirty="0">
                    <a:latin typeface="Times" charset="0"/>
                    <a:ea typeface="Times" charset="0"/>
                    <a:cs typeface="Times" charset="0"/>
                  </a:rPr>
                  <a:t>” a gradini</a:t>
                </a:r>
              </a:p>
            </p:txBody>
          </p:sp>
        </p:grpSp>
        <p:grpSp>
          <p:nvGrpSpPr>
            <p:cNvPr id="22" name="Group 29"/>
            <p:cNvGrpSpPr/>
            <p:nvPr/>
          </p:nvGrpSpPr>
          <p:grpSpPr>
            <a:xfrm>
              <a:off x="7557570" y="6604754"/>
              <a:ext cx="5510228" cy="4051659"/>
              <a:chOff x="6880708" y="6604754"/>
              <a:chExt cx="5510228" cy="4051659"/>
            </a:xfrm>
          </p:grpSpPr>
          <p:sp>
            <p:nvSpPr>
              <p:cNvPr id="27" name="Text Box 20"/>
              <p:cNvSpPr txBox="1">
                <a:spLocks noChangeArrowheads="1"/>
              </p:cNvSpPr>
              <p:nvPr/>
            </p:nvSpPr>
            <p:spPr bwMode="auto">
              <a:xfrm>
                <a:off x="6880708" y="10246045"/>
                <a:ext cx="5288093" cy="410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algn="l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algn="l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algn="l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algn="l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algn="l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Aft>
                    <a:spcPct val="50000"/>
                  </a:spcAft>
                </a:pPr>
                <a:r>
                  <a:rPr lang="it-IT" sz="1600" b="1" dirty="0">
                    <a:latin typeface="Times" charset="0"/>
                    <a:ea typeface="Times" charset="0"/>
                    <a:cs typeface="Times" charset="0"/>
                  </a:rPr>
                  <a:t>Tecnologia acromatica</a:t>
                </a:r>
              </a:p>
            </p:txBody>
          </p:sp>
          <p:pic>
            <p:nvPicPr>
              <p:cNvPr id="28" name="Picture 3" descr="\\LANFS1\3549_AMOEMEATecnis\05 Graphics\To Approve\Multimedia\Pre-Work\Fig13_ChromaticAberration_b.jp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894179" y="6604754"/>
                <a:ext cx="5496757" cy="3260833"/>
              </a:xfrm>
              <a:prstGeom prst="rect">
                <a:avLst/>
              </a:prstGeom>
              <a:noFill/>
            </p:spPr>
          </p:pic>
        </p:grpSp>
        <p:pic>
          <p:nvPicPr>
            <p:cNvPr id="23" name="Picture 15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"/>
            <a:stretch/>
          </p:blipFill>
          <p:spPr bwMode="auto">
            <a:xfrm>
              <a:off x="14385631" y="6244239"/>
              <a:ext cx="2873127" cy="3805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4" name="Text Box 20"/>
            <p:cNvSpPr txBox="1">
              <a:spLocks noChangeArrowheads="1"/>
            </p:cNvSpPr>
            <p:nvPr/>
          </p:nvSpPr>
          <p:spPr bwMode="auto">
            <a:xfrm>
              <a:off x="13691454" y="10283847"/>
              <a:ext cx="4610539" cy="414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algn="l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Aft>
                  <a:spcPct val="50000"/>
                </a:spcAft>
              </a:pPr>
              <a:r>
                <a:rPr lang="it-IT" sz="1600" b="1" dirty="0">
                  <a:latin typeface="Times" charset="0"/>
                  <a:ea typeface="Times" charset="0"/>
                  <a:cs typeface="Times" charset="0"/>
                </a:rPr>
                <a:t>IOL TECNIS</a:t>
              </a:r>
              <a:r>
                <a:rPr lang="it-IT" sz="1600" b="1" baseline="30000" dirty="0">
                  <a:latin typeface="Times" charset="0"/>
                  <a:ea typeface="Times" charset="0"/>
                  <a:cs typeface="Times" charset="0"/>
                </a:rPr>
                <a:t>®</a:t>
              </a:r>
              <a:r>
                <a:rPr lang="it-IT" sz="1600" b="1" dirty="0">
                  <a:latin typeface="Times" charset="0"/>
                  <a:ea typeface="Times" charset="0"/>
                  <a:cs typeface="Times" charset="0"/>
                </a:rPr>
                <a:t> </a:t>
              </a:r>
              <a:r>
                <a:rPr lang="it-IT" sz="1600" b="1" dirty="0" err="1">
                  <a:latin typeface="Times" charset="0"/>
                  <a:ea typeface="Times" charset="0"/>
                  <a:cs typeface="Times" charset="0"/>
                </a:rPr>
                <a:t>Symfony</a:t>
              </a:r>
              <a:endParaRPr lang="it-IT" sz="1600" b="1" dirty="0">
                <a:latin typeface="Times" charset="0"/>
                <a:ea typeface="Times" charset="0"/>
                <a:cs typeface="Times" charset="0"/>
              </a:endParaRPr>
            </a:p>
          </p:txBody>
        </p:sp>
        <p:sp>
          <p:nvSpPr>
            <p:cNvPr id="25" name="Equal 42"/>
            <p:cNvSpPr/>
            <p:nvPr/>
          </p:nvSpPr>
          <p:spPr>
            <a:xfrm>
              <a:off x="13486767" y="7947685"/>
              <a:ext cx="506595" cy="583844"/>
            </a:xfrm>
            <a:prstGeom prst="mathEqual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6" name="Plus 41"/>
            <p:cNvSpPr/>
            <p:nvPr/>
          </p:nvSpPr>
          <p:spPr>
            <a:xfrm>
              <a:off x="6604527" y="7913173"/>
              <a:ext cx="652868" cy="652868"/>
            </a:xfrm>
            <a:prstGeom prst="mathPlus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sp>
        <p:nvSpPr>
          <p:cNvPr id="31" name="TextBox 18"/>
          <p:cNvSpPr txBox="1"/>
          <p:nvPr/>
        </p:nvSpPr>
        <p:spPr>
          <a:xfrm>
            <a:off x="539750" y="285953"/>
            <a:ext cx="5808043" cy="1145282"/>
          </a:xfrm>
          <a:prstGeom prst="rect">
            <a:avLst/>
          </a:prstGeom>
          <a:noFill/>
        </p:spPr>
        <p:txBody>
          <a:bodyPr wrap="square" lIns="36926" tIns="18463" rIns="36926" bIns="18463" rtlCol="0">
            <a:spAutoFit/>
          </a:bodyPr>
          <a:lstStyle/>
          <a:p>
            <a:r>
              <a:rPr lang="it-IT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Riassumendo: </a:t>
            </a:r>
          </a:p>
          <a:p>
            <a:r>
              <a:rPr lang="it-IT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La IOL T</a:t>
            </a:r>
            <a:r>
              <a:rPr lang="id-ID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ECNIS</a:t>
            </a:r>
            <a:r>
              <a:rPr lang="id-ID" sz="3600" b="1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®</a:t>
            </a:r>
            <a:r>
              <a:rPr lang="id-ID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</a:t>
            </a:r>
            <a:r>
              <a:rPr lang="id-ID" sz="3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ymfony</a:t>
            </a:r>
            <a:r>
              <a:rPr lang="it-IT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651" y="0"/>
            <a:ext cx="1731349" cy="1757190"/>
          </a:xfrm>
          <a:prstGeom prst="rect">
            <a:avLst/>
          </a:prstGeom>
        </p:spPr>
      </p:pic>
      <p:sp>
        <p:nvSpPr>
          <p:cNvPr id="33" name="CasellaDiTesto 32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7466844" y="1245134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</p:spTree>
    <p:extLst>
      <p:ext uri="{BB962C8B-B14F-4D97-AF65-F5344CB8AC3E}">
        <p14:creationId xmlns:p14="http://schemas.microsoft.com/office/powerpoint/2010/main" val="193156211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6" name="Group 2"/>
          <p:cNvGrpSpPr/>
          <p:nvPr/>
        </p:nvGrpSpPr>
        <p:grpSpPr>
          <a:xfrm>
            <a:off x="540614" y="1584645"/>
            <a:ext cx="8603386" cy="3752530"/>
            <a:chOff x="1163420" y="2495939"/>
            <a:chExt cx="15961161" cy="5724585"/>
          </a:xfrm>
        </p:grpSpPr>
        <p:pic>
          <p:nvPicPr>
            <p:cNvPr id="7" name="Picture 2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420" y="3113077"/>
              <a:ext cx="15961161" cy="51074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3"/>
            <p:cNvSpPr txBox="1">
              <a:spLocks noChangeArrowheads="1"/>
            </p:cNvSpPr>
            <p:nvPr/>
          </p:nvSpPr>
          <p:spPr bwMode="auto">
            <a:xfrm>
              <a:off x="2215390" y="2521351"/>
              <a:ext cx="565283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5000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5000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5000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5000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492313" eaLnBrk="1" hangingPunct="1">
                <a:defRPr/>
              </a:pPr>
              <a:r>
                <a:rPr lang="en-US" sz="1800" kern="0" dirty="0">
                  <a:solidFill>
                    <a:schemeClr val="tx1">
                      <a:lumMod val="9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TECNIS</a:t>
              </a:r>
              <a:r>
                <a:rPr lang="en-US" sz="1800" kern="0" baseline="30000" dirty="0">
                  <a:solidFill>
                    <a:schemeClr val="tx1">
                      <a:lumMod val="9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®</a:t>
              </a:r>
              <a:r>
                <a:rPr lang="en-US" sz="1800" kern="0" dirty="0">
                  <a:solidFill>
                    <a:schemeClr val="tx1">
                      <a:lumMod val="9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 IOL </a:t>
              </a:r>
              <a:r>
                <a:rPr lang="en-US" sz="1800" kern="0" dirty="0" err="1">
                  <a:solidFill>
                    <a:schemeClr val="tx1">
                      <a:lumMod val="9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Multifocale</a:t>
              </a:r>
              <a:endParaRPr lang="en-US" sz="1800" kern="0" dirty="0">
                <a:solidFill>
                  <a:schemeClr val="tx1">
                    <a:lumMod val="95000"/>
                  </a:schemeClr>
                </a:solidFill>
                <a:latin typeface="Times" charset="0"/>
                <a:ea typeface="Times" charset="0"/>
                <a:cs typeface="Times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10614553" y="2495939"/>
              <a:ext cx="5498942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5000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5000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5000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5000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492313" eaLnBrk="1" hangingPunct="1">
                <a:defRPr/>
              </a:pPr>
              <a:r>
                <a:rPr lang="it-IT" sz="1800" kern="0" dirty="0">
                  <a:solidFill>
                    <a:schemeClr val="tx1">
                      <a:lumMod val="9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IOL a campo visivo esteso</a:t>
              </a:r>
            </a:p>
          </p:txBody>
        </p:sp>
      </p:grpSp>
      <p:grpSp>
        <p:nvGrpSpPr>
          <p:cNvPr id="10" name="Group 1"/>
          <p:cNvGrpSpPr/>
          <p:nvPr/>
        </p:nvGrpSpPr>
        <p:grpSpPr>
          <a:xfrm>
            <a:off x="538163" y="5473063"/>
            <a:ext cx="8030012" cy="994412"/>
            <a:chOff x="863600" y="8406292"/>
            <a:chExt cx="16060023" cy="1657353"/>
          </a:xfrm>
        </p:grpSpPr>
        <p:sp>
          <p:nvSpPr>
            <p:cNvPr id="11" name="Rectangle 29"/>
            <p:cNvSpPr/>
            <p:nvPr/>
          </p:nvSpPr>
          <p:spPr>
            <a:xfrm>
              <a:off x="1558966" y="8406292"/>
              <a:ext cx="15364657" cy="1077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dirty="0">
                  <a:latin typeface="Times" charset="0"/>
                  <a:ea typeface="Times" charset="0"/>
                  <a:cs typeface="Times" charset="0"/>
                </a:rPr>
                <a:t>La tecnologia dell’ottica di </a:t>
              </a:r>
              <a:r>
                <a:rPr lang="en-US" kern="0" dirty="0">
                  <a:latin typeface="Times" charset="0"/>
                  <a:ea typeface="Times" charset="0"/>
                  <a:cs typeface="Times" charset="0"/>
                </a:rPr>
                <a:t>TECNIS</a:t>
              </a:r>
              <a:r>
                <a:rPr lang="en-US" kern="0" baseline="30000" dirty="0">
                  <a:latin typeface="Times" charset="0"/>
                  <a:ea typeface="Times" charset="0"/>
                  <a:cs typeface="Times" charset="0"/>
                </a:rPr>
                <a:t>®</a:t>
              </a:r>
              <a:r>
                <a:rPr lang="it-IT" dirty="0">
                  <a:latin typeface="Times" charset="0"/>
                  <a:ea typeface="Times" charset="0"/>
                  <a:cs typeface="Times" charset="0"/>
                </a:rPr>
                <a:t> </a:t>
              </a:r>
              <a:r>
                <a:rPr lang="it-IT" dirty="0" err="1">
                  <a:latin typeface="Times" charset="0"/>
                  <a:ea typeface="Times" charset="0"/>
                  <a:cs typeface="Times" charset="0"/>
                </a:rPr>
                <a:t>Simfony</a:t>
              </a:r>
              <a:r>
                <a:rPr lang="it-IT" dirty="0">
                  <a:latin typeface="Times" charset="0"/>
                  <a:ea typeface="Times" charset="0"/>
                  <a:cs typeface="Times" charset="0"/>
                </a:rPr>
                <a:t> dimostra un </a:t>
              </a:r>
              <a:r>
                <a:rPr lang="it-IT" dirty="0" err="1">
                  <a:latin typeface="Times" charset="0"/>
                  <a:ea typeface="Times" charset="0"/>
                  <a:cs typeface="Times" charset="0"/>
                </a:rPr>
                <a:t>range</a:t>
              </a:r>
              <a:r>
                <a:rPr lang="it-IT" dirty="0">
                  <a:latin typeface="Times" charset="0"/>
                  <a:ea typeface="Times" charset="0"/>
                  <a:cs typeface="Times" charset="0"/>
                </a:rPr>
                <a:t> continuo di fuoco come dimostrato nella curva MTF</a:t>
              </a:r>
            </a:p>
          </p:txBody>
        </p:sp>
        <p:sp>
          <p:nvSpPr>
            <p:cNvPr id="12" name="Rectangle 30"/>
            <p:cNvSpPr/>
            <p:nvPr/>
          </p:nvSpPr>
          <p:spPr>
            <a:xfrm>
              <a:off x="1558966" y="9448092"/>
              <a:ext cx="1536465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dirty="0">
                  <a:latin typeface="Times" charset="0"/>
                  <a:ea typeface="Times" charset="0"/>
                  <a:cs typeface="Times" charset="0"/>
                </a:rPr>
                <a:t>Condizioni: Luce bianca, Pupilla 3 mm</a:t>
              </a:r>
            </a:p>
          </p:txBody>
        </p:sp>
        <p:grpSp>
          <p:nvGrpSpPr>
            <p:cNvPr id="13" name="Group 32"/>
            <p:cNvGrpSpPr/>
            <p:nvPr/>
          </p:nvGrpSpPr>
          <p:grpSpPr>
            <a:xfrm>
              <a:off x="863600" y="8506765"/>
              <a:ext cx="416471" cy="415337"/>
              <a:chOff x="2138511" y="2464802"/>
              <a:chExt cx="354012" cy="352956"/>
            </a:xfrm>
            <a:solidFill>
              <a:srgbClr val="9BBB5C"/>
            </a:solidFill>
          </p:grpSpPr>
          <p:sp>
            <p:nvSpPr>
              <p:cNvPr id="17" name="Oval 33"/>
              <p:cNvSpPr>
                <a:spLocks noChangeArrowheads="1"/>
              </p:cNvSpPr>
              <p:nvPr/>
            </p:nvSpPr>
            <p:spPr bwMode="auto">
              <a:xfrm>
                <a:off x="2229830" y="2555417"/>
                <a:ext cx="171376" cy="171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sp>
            <p:nvSpPr>
              <p:cNvPr id="18" name="Freeform 34"/>
              <p:cNvSpPr>
                <a:spLocks noEditPoints="1"/>
              </p:cNvSpPr>
              <p:nvPr/>
            </p:nvSpPr>
            <p:spPr bwMode="auto">
              <a:xfrm>
                <a:off x="2138511" y="2464802"/>
                <a:ext cx="354012" cy="352956"/>
              </a:xfrm>
              <a:custGeom>
                <a:avLst/>
                <a:gdLst>
                  <a:gd name="T0" fmla="*/ 212 w 423"/>
                  <a:gd name="T1" fmla="*/ 0 h 424"/>
                  <a:gd name="T2" fmla="*/ 0 w 423"/>
                  <a:gd name="T3" fmla="*/ 212 h 424"/>
                  <a:gd name="T4" fmla="*/ 212 w 423"/>
                  <a:gd name="T5" fmla="*/ 424 h 424"/>
                  <a:gd name="T6" fmla="*/ 423 w 423"/>
                  <a:gd name="T7" fmla="*/ 212 h 424"/>
                  <a:gd name="T8" fmla="*/ 212 w 423"/>
                  <a:gd name="T9" fmla="*/ 0 h 424"/>
                  <a:gd name="T10" fmla="*/ 212 w 423"/>
                  <a:gd name="T11" fmla="*/ 386 h 424"/>
                  <a:gd name="T12" fmla="*/ 38 w 423"/>
                  <a:gd name="T13" fmla="*/ 212 h 424"/>
                  <a:gd name="T14" fmla="*/ 212 w 423"/>
                  <a:gd name="T15" fmla="*/ 38 h 424"/>
                  <a:gd name="T16" fmla="*/ 386 w 423"/>
                  <a:gd name="T17" fmla="*/ 212 h 424"/>
                  <a:gd name="T18" fmla="*/ 212 w 423"/>
                  <a:gd name="T19" fmla="*/ 386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3" h="424">
                    <a:moveTo>
                      <a:pt x="212" y="0"/>
                    </a:moveTo>
                    <a:cubicBezTo>
                      <a:pt x="95" y="0"/>
                      <a:pt x="0" y="95"/>
                      <a:pt x="0" y="212"/>
                    </a:cubicBezTo>
                    <a:cubicBezTo>
                      <a:pt x="0" y="329"/>
                      <a:pt x="95" y="424"/>
                      <a:pt x="212" y="424"/>
                    </a:cubicBezTo>
                    <a:cubicBezTo>
                      <a:pt x="329" y="424"/>
                      <a:pt x="423" y="329"/>
                      <a:pt x="423" y="212"/>
                    </a:cubicBezTo>
                    <a:cubicBezTo>
                      <a:pt x="423" y="95"/>
                      <a:pt x="329" y="0"/>
                      <a:pt x="212" y="0"/>
                    </a:cubicBezTo>
                    <a:close/>
                    <a:moveTo>
                      <a:pt x="212" y="386"/>
                    </a:moveTo>
                    <a:cubicBezTo>
                      <a:pt x="116" y="386"/>
                      <a:pt x="38" y="308"/>
                      <a:pt x="38" y="212"/>
                    </a:cubicBezTo>
                    <a:cubicBezTo>
                      <a:pt x="38" y="116"/>
                      <a:pt x="116" y="38"/>
                      <a:pt x="212" y="38"/>
                    </a:cubicBezTo>
                    <a:cubicBezTo>
                      <a:pt x="308" y="38"/>
                      <a:pt x="386" y="116"/>
                      <a:pt x="386" y="212"/>
                    </a:cubicBezTo>
                    <a:cubicBezTo>
                      <a:pt x="386" y="308"/>
                      <a:pt x="308" y="386"/>
                      <a:pt x="212" y="38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  <p:grpSp>
          <p:nvGrpSpPr>
            <p:cNvPr id="14" name="Group 35"/>
            <p:cNvGrpSpPr/>
            <p:nvPr/>
          </p:nvGrpSpPr>
          <p:grpSpPr>
            <a:xfrm>
              <a:off x="863600" y="9480914"/>
              <a:ext cx="416471" cy="415337"/>
              <a:chOff x="2138511" y="2464802"/>
              <a:chExt cx="354012" cy="352956"/>
            </a:xfrm>
            <a:solidFill>
              <a:srgbClr val="9BBB5C"/>
            </a:solidFill>
          </p:grpSpPr>
          <p:sp>
            <p:nvSpPr>
              <p:cNvPr id="15" name="Oval 36"/>
              <p:cNvSpPr>
                <a:spLocks noChangeArrowheads="1"/>
              </p:cNvSpPr>
              <p:nvPr/>
            </p:nvSpPr>
            <p:spPr bwMode="auto">
              <a:xfrm>
                <a:off x="2229830" y="2555417"/>
                <a:ext cx="171376" cy="171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sp>
            <p:nvSpPr>
              <p:cNvPr id="16" name="Freeform 37"/>
              <p:cNvSpPr>
                <a:spLocks noEditPoints="1"/>
              </p:cNvSpPr>
              <p:nvPr/>
            </p:nvSpPr>
            <p:spPr bwMode="auto">
              <a:xfrm>
                <a:off x="2138511" y="2464802"/>
                <a:ext cx="354012" cy="352956"/>
              </a:xfrm>
              <a:custGeom>
                <a:avLst/>
                <a:gdLst>
                  <a:gd name="T0" fmla="*/ 212 w 423"/>
                  <a:gd name="T1" fmla="*/ 0 h 424"/>
                  <a:gd name="T2" fmla="*/ 0 w 423"/>
                  <a:gd name="T3" fmla="*/ 212 h 424"/>
                  <a:gd name="T4" fmla="*/ 212 w 423"/>
                  <a:gd name="T5" fmla="*/ 424 h 424"/>
                  <a:gd name="T6" fmla="*/ 423 w 423"/>
                  <a:gd name="T7" fmla="*/ 212 h 424"/>
                  <a:gd name="T8" fmla="*/ 212 w 423"/>
                  <a:gd name="T9" fmla="*/ 0 h 424"/>
                  <a:gd name="T10" fmla="*/ 212 w 423"/>
                  <a:gd name="T11" fmla="*/ 386 h 424"/>
                  <a:gd name="T12" fmla="*/ 38 w 423"/>
                  <a:gd name="T13" fmla="*/ 212 h 424"/>
                  <a:gd name="T14" fmla="*/ 212 w 423"/>
                  <a:gd name="T15" fmla="*/ 38 h 424"/>
                  <a:gd name="T16" fmla="*/ 386 w 423"/>
                  <a:gd name="T17" fmla="*/ 212 h 424"/>
                  <a:gd name="T18" fmla="*/ 212 w 423"/>
                  <a:gd name="T19" fmla="*/ 386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3" h="424">
                    <a:moveTo>
                      <a:pt x="212" y="0"/>
                    </a:moveTo>
                    <a:cubicBezTo>
                      <a:pt x="95" y="0"/>
                      <a:pt x="0" y="95"/>
                      <a:pt x="0" y="212"/>
                    </a:cubicBezTo>
                    <a:cubicBezTo>
                      <a:pt x="0" y="329"/>
                      <a:pt x="95" y="424"/>
                      <a:pt x="212" y="424"/>
                    </a:cubicBezTo>
                    <a:cubicBezTo>
                      <a:pt x="329" y="424"/>
                      <a:pt x="423" y="329"/>
                      <a:pt x="423" y="212"/>
                    </a:cubicBezTo>
                    <a:cubicBezTo>
                      <a:pt x="423" y="95"/>
                      <a:pt x="329" y="0"/>
                      <a:pt x="212" y="0"/>
                    </a:cubicBezTo>
                    <a:close/>
                    <a:moveTo>
                      <a:pt x="212" y="386"/>
                    </a:moveTo>
                    <a:cubicBezTo>
                      <a:pt x="116" y="386"/>
                      <a:pt x="38" y="308"/>
                      <a:pt x="38" y="212"/>
                    </a:cubicBezTo>
                    <a:cubicBezTo>
                      <a:pt x="38" y="116"/>
                      <a:pt x="116" y="38"/>
                      <a:pt x="212" y="38"/>
                    </a:cubicBezTo>
                    <a:cubicBezTo>
                      <a:pt x="308" y="38"/>
                      <a:pt x="386" y="116"/>
                      <a:pt x="386" y="212"/>
                    </a:cubicBezTo>
                    <a:cubicBezTo>
                      <a:pt x="386" y="308"/>
                      <a:pt x="308" y="386"/>
                      <a:pt x="212" y="38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539750" y="312458"/>
            <a:ext cx="8060911" cy="1145282"/>
          </a:xfrm>
          <a:prstGeom prst="rect">
            <a:avLst/>
          </a:prstGeom>
          <a:noFill/>
        </p:spPr>
        <p:txBody>
          <a:bodyPr wrap="square" lIns="36926" tIns="18463" rIns="36926" bIns="18463" rtlCol="0">
            <a:spAutoFit/>
          </a:bodyPr>
          <a:lstStyle/>
          <a:p>
            <a:r>
              <a:rPr lang="it-IT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La </a:t>
            </a:r>
            <a:r>
              <a:rPr lang="it-IT" sz="3600" b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curva MTF</a:t>
            </a:r>
            <a:r>
              <a:rPr lang="it-IT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3600" b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dimostra </a:t>
            </a:r>
            <a:r>
              <a:rPr lang="it-IT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la </a:t>
            </a:r>
            <a:r>
              <a:rPr lang="it-IT" sz="3600" b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profondità </a:t>
            </a:r>
          </a:p>
          <a:p>
            <a:r>
              <a:rPr lang="it-IT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di fuoco della IOL</a:t>
            </a:r>
          </a:p>
        </p:txBody>
      </p:sp>
    </p:spTree>
    <p:extLst>
      <p:ext uri="{BB962C8B-B14F-4D97-AF65-F5344CB8AC3E}">
        <p14:creationId xmlns:p14="http://schemas.microsoft.com/office/powerpoint/2010/main" val="189222855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magine 2" descr="Schermata 2015-11-20 alle 18.58.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545" y="-11018"/>
            <a:ext cx="4869455" cy="3354729"/>
          </a:xfrm>
          <a:prstGeom prst="rect">
            <a:avLst/>
          </a:prstGeom>
        </p:spPr>
      </p:pic>
      <p:pic>
        <p:nvPicPr>
          <p:cNvPr id="5" name="Immagine 4" descr="Schermata 2015-11-20 alle 18.59.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467" y="3415229"/>
            <a:ext cx="6453533" cy="3442771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1068560" y="1398495"/>
            <a:ext cx="3105019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all" dirty="0">
                <a:latin typeface="Times New Roman" charset="0"/>
                <a:ea typeface="Times New Roman" charset="0"/>
                <a:cs typeface="Times New Roman" charset="0"/>
              </a:rPr>
              <a:t>SIFI </a:t>
            </a:r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Mini Well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817107" y="3628925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2016SIFI</a:t>
            </a:r>
          </a:p>
        </p:txBody>
      </p:sp>
      <p:sp>
        <p:nvSpPr>
          <p:cNvPr id="15" name="TextBox 2"/>
          <p:cNvSpPr txBox="1"/>
          <p:nvPr/>
        </p:nvSpPr>
        <p:spPr>
          <a:xfrm>
            <a:off x="539750" y="4675455"/>
            <a:ext cx="2289771" cy="1323439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all" dirty="0">
                <a:latin typeface="Times New Roman" charset="0"/>
                <a:ea typeface="Times New Roman" charset="0"/>
                <a:cs typeface="Times New Roman" charset="0"/>
              </a:rPr>
              <a:t>TECNIS</a:t>
            </a:r>
            <a:r>
              <a:rPr lang="it-IT" sz="3600" baseline="30000" dirty="0">
                <a:solidFill>
                  <a:prstClr val="black">
                    <a:lumMod val="50000"/>
                  </a:prstClr>
                </a:solidFill>
                <a:latin typeface="Lato Light" panose="020F0302020204030203" pitchFamily="34" charset="0"/>
                <a:cs typeface="Lato Light"/>
              </a:rPr>
              <a:t> </a:t>
            </a:r>
            <a:r>
              <a:rPr lang="it-IT" sz="3600" baseline="30000" dirty="0">
                <a:latin typeface="Lato Light" panose="020F0302020204030203" pitchFamily="34" charset="0"/>
                <a:cs typeface="Lato Light"/>
              </a:rPr>
              <a:t>® </a:t>
            </a:r>
            <a:r>
              <a:rPr lang="it-IT" sz="4400" baseline="30000" dirty="0" err="1">
                <a:latin typeface="Times" charset="0"/>
                <a:ea typeface="Times" charset="0"/>
                <a:cs typeface="Times" charset="0"/>
              </a:rPr>
              <a:t>Sympony</a:t>
            </a:r>
            <a:endParaRPr lang="en-US" sz="4400" cap="all" dirty="0"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595268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65" y="0"/>
            <a:ext cx="2581835" cy="262037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412018" y="2053513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464446" y="484095"/>
            <a:ext cx="2289771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all" dirty="0">
                <a:latin typeface="Times New Roman" charset="0"/>
                <a:ea typeface="Times New Roman" charset="0"/>
                <a:cs typeface="Times New Roman" charset="0"/>
              </a:rPr>
              <a:t>IOL EDOF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39750" y="1388125"/>
            <a:ext cx="68635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  <a:buFont typeface="Wingdings" charset="2"/>
              <a:buChar char="ü"/>
            </a:pPr>
            <a:r>
              <a:rPr lang="it-IT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Buona acuità della visiva a qualunque 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it-IT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 distanza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Wingdings" charset="2"/>
              <a:buChar char="ü"/>
            </a:pPr>
            <a:r>
              <a:rPr lang="it-IT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Ottima qualità visiva (sensibilità al contrasto)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Wingdings" charset="2"/>
              <a:buChar char="ü"/>
            </a:pPr>
            <a:r>
              <a:rPr lang="it-IT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Immediato Adattamento Neurosensoriale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Wingdings" charset="2"/>
              <a:buChar char="ü"/>
            </a:pPr>
            <a:r>
              <a:rPr lang="it-IT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Assenza di aloni e </a:t>
            </a:r>
            <a:r>
              <a:rPr lang="it-IT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glare</a:t>
            </a:r>
            <a:endParaRPr lang="it-IT" sz="2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  <a:buClr>
                <a:srgbClr val="FFC000"/>
              </a:buClr>
              <a:buFont typeface="Wingdings" charset="2"/>
              <a:buChar char="ü"/>
            </a:pPr>
            <a:r>
              <a:rPr lang="it-IT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Sicurezza garantita dal sistema </a:t>
            </a:r>
            <a:r>
              <a:rPr lang="it-IT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pre</a:t>
            </a:r>
            <a:r>
              <a:rPr lang="it-IT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-caricato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it-IT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  per mini incisione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7228499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65" y="0"/>
            <a:ext cx="2581835" cy="262037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498080" y="136275"/>
            <a:ext cx="154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  <a:endParaRPr lang="it-IT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412018" y="2053513"/>
            <a:ext cx="160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464446" y="484095"/>
            <a:ext cx="4258162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all" dirty="0">
                <a:latin typeface="Times New Roman" charset="0"/>
                <a:ea typeface="Times New Roman" charset="0"/>
                <a:cs typeface="Times New Roman" charset="0"/>
              </a:rPr>
              <a:t>FACO-REFRATTIVA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538163" y="2663599"/>
            <a:ext cx="6004269" cy="2862322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cap="all" dirty="0">
                <a:latin typeface="Times New Roman" charset="0"/>
                <a:ea typeface="Times New Roman" charset="0"/>
                <a:cs typeface="Times New Roman" charset="0"/>
              </a:rPr>
              <a:t>IOL PREMIUM </a:t>
            </a:r>
          </a:p>
          <a:p>
            <a:pPr algn="ctr"/>
            <a:r>
              <a:rPr lang="en-US" sz="6000" cap="all" dirty="0">
                <a:latin typeface="Times New Roman" charset="0"/>
                <a:ea typeface="Times New Roman" charset="0"/>
                <a:cs typeface="Times New Roman" charset="0"/>
              </a:rPr>
              <a:t>= </a:t>
            </a:r>
          </a:p>
          <a:p>
            <a:pPr algn="ctr"/>
            <a:r>
              <a:rPr lang="en-US" sz="6000" cap="all" dirty="0" err="1" smtClean="0">
                <a:latin typeface="Times New Roman" charset="0"/>
                <a:ea typeface="Times New Roman" charset="0"/>
                <a:cs typeface="Times New Roman" charset="0"/>
              </a:rPr>
              <a:t>FEMTOFaCO</a:t>
            </a:r>
            <a:r>
              <a:rPr lang="en-US" sz="6000" cap="all" dirty="0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321010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39750" y="4418876"/>
            <a:ext cx="6974626" cy="1764640"/>
          </a:xfrm>
        </p:spPr>
        <p:txBody>
          <a:bodyPr>
            <a:noAutofit/>
          </a:bodyPr>
          <a:lstStyle/>
          <a:p>
            <a:r>
              <a:rPr lang="it-IT" sz="16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TACCHE PER ALLINEAMENTO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160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6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LA VERSIONE ATTUALE E’ STOCCATA IN BSS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6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QUINDI NON SUBISCE VARIAZIONI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6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DI DIMENSIONE NE’ DI POTERE QUANDO IMPIANTATA NELL’OCCHIO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1600" b="1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LA VERSIONE DA IPERMETROPIA NECESSITA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DI IRIDOTOMIA / IRIDECTOMIE</a:t>
            </a:r>
          </a:p>
          <a:p>
            <a:pPr algn="just">
              <a:lnSpc>
                <a:spcPct val="150000"/>
              </a:lnSpc>
            </a:pPr>
            <a:endParaRPr lang="it-IT" sz="1600" b="1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just">
              <a:lnSpc>
                <a:spcPct val="150000"/>
              </a:lnSpc>
            </a:pPr>
            <a:endParaRPr lang="it-IT" sz="16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521" y="1418846"/>
            <a:ext cx="4859447" cy="300555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39750" y="205457"/>
            <a:ext cx="6140450" cy="1200329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Times New Roman" charset="0"/>
                <a:ea typeface="Times New Roman" charset="0"/>
                <a:cs typeface="Times New Roman" charset="0"/>
              </a:rPr>
              <a:t>VISIAN ICL V4B IPERMETROPICA / TORICA</a:t>
            </a:r>
            <a:endParaRPr lang="it-IT" sz="36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483" y="5222431"/>
            <a:ext cx="1611517" cy="163556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668284" y="5296722"/>
            <a:ext cx="13675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7677337" y="6434352"/>
            <a:ext cx="1365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</p:spTree>
    <p:extLst>
      <p:ext uri="{BB962C8B-B14F-4D97-AF65-F5344CB8AC3E}">
        <p14:creationId xmlns:p14="http://schemas.microsoft.com/office/powerpoint/2010/main" val="1030232185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emto_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232" y="1346388"/>
            <a:ext cx="7670437" cy="431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2661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91" y="0"/>
            <a:ext cx="6757148" cy="6858000"/>
          </a:xfrm>
          <a:prstGeom prst="rect">
            <a:avLst/>
          </a:prstGeom>
        </p:spPr>
      </p:pic>
      <p:sp>
        <p:nvSpPr>
          <p:cNvPr id="3" name="TextBox 5"/>
          <p:cNvSpPr txBox="1"/>
          <p:nvPr/>
        </p:nvSpPr>
        <p:spPr>
          <a:xfrm>
            <a:off x="539750" y="1464431"/>
            <a:ext cx="8605837" cy="3118803"/>
          </a:xfrm>
          <a:prstGeom prst="rect">
            <a:avLst/>
          </a:prstGeom>
          <a:noFill/>
          <a:effectLst>
            <a:outerShdw blurRad="50800" dist="508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2000"/>
              </a:spcAft>
            </a:pP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DOMANDE?</a:t>
            </a:r>
          </a:p>
          <a:p>
            <a:pPr algn="ctr">
              <a:lnSpc>
                <a:spcPct val="150000"/>
              </a:lnSpc>
            </a:pP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GRAZIE.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9854334"/>
      </p:ext>
    </p:extLst>
  </p:cSld>
  <p:clrMapOvr>
    <a:masterClrMapping/>
  </p:clrMapOvr>
  <p:transition xmlns:p14="http://schemas.microsoft.com/office/powerpoint/2010/main"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80" y="1257301"/>
            <a:ext cx="3657600" cy="24384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cxnSp>
        <p:nvCxnSpPr>
          <p:cNvPr id="5" name="Straight Arrow Connector 4"/>
          <p:cNvCxnSpPr/>
          <p:nvPr/>
        </p:nvCxnSpPr>
        <p:spPr>
          <a:xfrm>
            <a:off x="767072" y="1664567"/>
            <a:ext cx="3168352" cy="1512168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782625"/>
              </p:ext>
            </p:extLst>
          </p:nvPr>
        </p:nvGraphicFramePr>
        <p:xfrm>
          <a:off x="539751" y="4777744"/>
          <a:ext cx="3987180" cy="164584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686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38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46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27713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marL="91446" marR="91446" marT="45707" marB="45707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b="1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Spherical Myopic</a:t>
                      </a:r>
                      <a:endParaRPr lang="en-GB" sz="1800" b="1" i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46" marR="91446" marT="45707" marB="45707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b="1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Toric Myopic</a:t>
                      </a:r>
                      <a:endParaRPr lang="en-GB" sz="1800" b="1" i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46" marR="91446" marT="45707" marB="45707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7713">
                <a:tc>
                  <a:txBody>
                    <a:bodyPr/>
                    <a:lstStyle/>
                    <a:p>
                      <a:pPr algn="ctr"/>
                      <a:r>
                        <a:rPr lang="de-CH" sz="18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Sphere</a:t>
                      </a:r>
                      <a:endParaRPr lang="en-GB" sz="180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46" marR="91446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-0.5 to -18.0</a:t>
                      </a:r>
                      <a:endParaRPr lang="en-GB" sz="180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46" marR="91446" marT="45707" marB="45707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-0.5 to -18.0</a:t>
                      </a:r>
                      <a:endParaRPr lang="en-GB" sz="180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GB" sz="180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46" marR="91446" marT="45707" marB="45707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8682">
                <a:tc>
                  <a:txBody>
                    <a:bodyPr/>
                    <a:lstStyle/>
                    <a:p>
                      <a:pPr algn="ctr"/>
                      <a:r>
                        <a:rPr lang="de-CH" sz="1800" b="0" i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Cylinder</a:t>
                      </a:r>
                      <a:endParaRPr lang="en-GB" sz="1800" b="0" i="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46" marR="91446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</a:t>
                      </a:r>
                      <a:endParaRPr lang="en-GB" sz="180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46" marR="91446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+0.5 to +6.0</a:t>
                      </a:r>
                      <a:endParaRPr lang="en-GB" sz="180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46" marR="91446" marT="45707" marB="45707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468956"/>
              </p:ext>
            </p:extLst>
          </p:nvPr>
        </p:nvGraphicFramePr>
        <p:xfrm>
          <a:off x="6588224" y="1835460"/>
          <a:ext cx="1224037" cy="26126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240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42779">
                <a:tc>
                  <a:txBody>
                    <a:bodyPr/>
                    <a:lstStyle/>
                    <a:p>
                      <a:pPr algn="ctr"/>
                      <a:r>
                        <a:rPr lang="de-CH" sz="1800" b="1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V4B &amp; V4C</a:t>
                      </a:r>
                      <a:endParaRPr lang="en-GB" sz="1800" b="1" i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1" marR="91431" marT="45726" marB="45726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3965">
                <a:tc>
                  <a:txBody>
                    <a:bodyPr/>
                    <a:lstStyle/>
                    <a:p>
                      <a:pPr algn="ctr"/>
                      <a:r>
                        <a:rPr lang="de-CH" sz="1800" b="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11.6</a:t>
                      </a:r>
                      <a:endParaRPr lang="en-GB" sz="18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1" marR="91431" marT="45726" marB="45726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3965">
                <a:tc>
                  <a:txBody>
                    <a:bodyPr/>
                    <a:lstStyle/>
                    <a:p>
                      <a:pPr algn="ctr"/>
                      <a:r>
                        <a:rPr lang="de-CH" sz="1800" b="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12.1</a:t>
                      </a:r>
                      <a:endParaRPr lang="en-GB" sz="18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1" marR="91431" marT="45726" marB="45726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3965">
                <a:tc>
                  <a:txBody>
                    <a:bodyPr/>
                    <a:lstStyle/>
                    <a:p>
                      <a:pPr algn="ctr"/>
                      <a:r>
                        <a:rPr lang="de-CH" sz="1800" b="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12.6</a:t>
                      </a:r>
                      <a:endParaRPr lang="en-GB" sz="18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1" marR="91431" marT="45726" marB="45726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3965">
                <a:tc>
                  <a:txBody>
                    <a:bodyPr/>
                    <a:lstStyle/>
                    <a:p>
                      <a:pPr algn="ctr"/>
                      <a:r>
                        <a:rPr lang="de-CH" sz="1800" b="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13.2</a:t>
                      </a:r>
                      <a:endParaRPr lang="en-GB" sz="18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1" marR="91431" marT="45726" marB="45726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3965">
                <a:tc>
                  <a:txBody>
                    <a:bodyPr/>
                    <a:lstStyle/>
                    <a:p>
                      <a:pPr algn="ctr"/>
                      <a:r>
                        <a:rPr lang="de-CH" sz="1800" b="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13.7</a:t>
                      </a:r>
                      <a:endParaRPr lang="en-GB" sz="18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1" marR="91431" marT="45726" marB="45726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Right Brace 9"/>
          <p:cNvSpPr/>
          <p:nvPr/>
        </p:nvSpPr>
        <p:spPr>
          <a:xfrm>
            <a:off x="7887091" y="2478205"/>
            <a:ext cx="501431" cy="1584176"/>
          </a:xfrm>
          <a:prstGeom prst="rightBrac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7417150" y="2843281"/>
            <a:ext cx="446126" cy="1569309"/>
          </a:xfrm>
          <a:prstGeom prst="rightBrace">
            <a:avLst/>
          </a:prstGeom>
          <a:ln w="2222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8363758" y="3116305"/>
            <a:ext cx="5762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en-US" sz="1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Hyp</a:t>
            </a:r>
            <a:endParaRPr lang="es-ES" altLang="en-US" sz="14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78546" y="3491637"/>
            <a:ext cx="7733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1400" b="1" dirty="0">
                <a:solidFill>
                  <a:srgbClr val="FF0000"/>
                </a:solidFill>
                <a:latin typeface="+mn-lt"/>
                <a:cs typeface="+mn-cs"/>
              </a:rPr>
              <a:t>Myop</a:t>
            </a:r>
            <a:endParaRPr lang="es-ES" sz="14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graphicFrame>
        <p:nvGraphicFramePr>
          <p:cNvPr id="1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1106305"/>
              </p:ext>
            </p:extLst>
          </p:nvPr>
        </p:nvGraphicFramePr>
        <p:xfrm>
          <a:off x="4699904" y="4801694"/>
          <a:ext cx="4269922" cy="160781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11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11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975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61446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marL="91427" marR="91427" marT="45714" marB="45714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b="1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Spherical Hyperopic</a:t>
                      </a:r>
                      <a:endParaRPr lang="en-GB" sz="1800" b="1" i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27" marR="91427" marT="45714" marB="45714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b="1" i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Toric Hyperopic</a:t>
                      </a:r>
                      <a:endParaRPr lang="en-GB" sz="1800" b="1" i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27" marR="91427" marT="45714" marB="45714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3185">
                <a:tc>
                  <a:txBody>
                    <a:bodyPr/>
                    <a:lstStyle/>
                    <a:p>
                      <a:pPr algn="ctr"/>
                      <a:r>
                        <a:rPr lang="de-CH" sz="1800" b="0" i="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Sphere</a:t>
                      </a:r>
                      <a:endParaRPr lang="en-GB" sz="1800" b="0" i="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27" marR="91427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b="0" i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+0.5 to +10.0</a:t>
                      </a:r>
                      <a:endParaRPr lang="en-GB" sz="1800" b="0" i="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27" marR="91427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b="0" i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 to +10.0</a:t>
                      </a:r>
                      <a:endParaRPr lang="en-GB" sz="1800" b="0" i="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27" marR="91427" marT="45714" marB="45714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3185">
                <a:tc>
                  <a:txBody>
                    <a:bodyPr/>
                    <a:lstStyle/>
                    <a:p>
                      <a:pPr algn="ctr"/>
                      <a:r>
                        <a:rPr lang="de-CH" sz="1800" b="0" i="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Cylinder</a:t>
                      </a:r>
                      <a:endParaRPr lang="en-GB" sz="1800" b="0" i="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27" marR="91427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</a:t>
                      </a:r>
                      <a:endParaRPr lang="en-GB" sz="180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27" marR="91427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+0.5</a:t>
                      </a:r>
                      <a:r>
                        <a:rPr lang="de-CH" sz="18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to +6.0</a:t>
                      </a:r>
                      <a:endParaRPr lang="en-GB" sz="180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27" marR="91427" marT="45714" marB="45714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44746" y="4152957"/>
            <a:ext cx="3104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RANGE DIOTTRICO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436486" y="2840241"/>
            <a:ext cx="2042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cap="all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Dimensioni Disponibili</a:t>
            </a:r>
            <a:endParaRPr lang="it-IT" sz="2400" b="1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39749" y="503583"/>
            <a:ext cx="6978651" cy="646331"/>
          </a:xfrm>
          <a:prstGeom prst="rect">
            <a:avLst/>
          </a:prstGeom>
          <a:noFill/>
          <a:effectLst>
            <a:outerShdw blurRad="50800" dist="63500" dir="48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Times New Roman" charset="0"/>
                <a:ea typeface="Times New Roman" charset="0"/>
                <a:cs typeface="Times New Roman" charset="0"/>
              </a:rPr>
              <a:t>VISIAN ICL CARATTERISTICHE</a:t>
            </a:r>
            <a:endParaRPr lang="it-IT" sz="3600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483" y="0"/>
            <a:ext cx="1611517" cy="1635569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7668284" y="74291"/>
            <a:ext cx="13675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 </a:t>
            </a:r>
          </a:p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OFTALMOLOGIA </a:t>
            </a:r>
          </a:p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DEL TERRITORIO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7677337" y="1211921"/>
            <a:ext cx="1365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5 NOVEMBRE 2016</a:t>
            </a:r>
          </a:p>
          <a:p>
            <a:pPr algn="r"/>
            <a:r>
              <a:rPr lang="en-US" sz="10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SIFI</a:t>
            </a:r>
          </a:p>
        </p:txBody>
      </p:sp>
    </p:spTree>
    <p:extLst>
      <p:ext uri="{BB962C8B-B14F-4D97-AF65-F5344CB8AC3E}">
        <p14:creationId xmlns:p14="http://schemas.microsoft.com/office/powerpoint/2010/main" val="3354645686"/>
      </p:ext>
    </p:extLst>
  </p:cSld>
  <p:clrMapOvr>
    <a:masterClrMapping/>
  </p:clrMapOvr>
  <p:transition xmlns:p14="http://schemas.microsoft.com/office/powerpoint/2010/main" spd="slow">
    <p:cover/>
  </p:transition>
</p:sld>
</file>

<file path=ppt/theme/theme1.xml><?xml version="1.0" encoding="utf-8"?>
<a:theme xmlns:a="http://schemas.openxmlformats.org/drawingml/2006/main" name="Sl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-Cambria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1364</TotalTime>
  <Words>2779</Words>
  <Application>Microsoft Macintosh PowerPoint</Application>
  <PresentationFormat>Presentazione su schermo (4:3)</PresentationFormat>
  <Paragraphs>741</Paragraphs>
  <Slides>81</Slides>
  <Notes>16</Notes>
  <HiddenSlides>1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81</vt:i4>
      </vt:variant>
    </vt:vector>
  </HeadingPairs>
  <TitlesOfParts>
    <vt:vector size="83" baseType="lpstr">
      <vt:lpstr>Slice</vt:lpstr>
      <vt:lpstr>Bitmap Image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               COMPROMESSO 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Alberto Bellone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Alberto Bellone</dc:creator>
  <cp:lastModifiedBy>dummy dummy</cp:lastModifiedBy>
  <cp:revision>236</cp:revision>
  <dcterms:created xsi:type="dcterms:W3CDTF">2014-01-30T16:58:17Z</dcterms:created>
  <dcterms:modified xsi:type="dcterms:W3CDTF">2016-11-05T07:04:12Z</dcterms:modified>
</cp:coreProperties>
</file>