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5" r:id="rId2"/>
    <p:sldId id="260" r:id="rId3"/>
    <p:sldId id="272" r:id="rId4"/>
    <p:sldId id="292" r:id="rId5"/>
    <p:sldId id="293" r:id="rId6"/>
    <p:sldId id="264" r:id="rId7"/>
    <p:sldId id="271" r:id="rId8"/>
    <p:sldId id="280" r:id="rId9"/>
    <p:sldId id="270" r:id="rId10"/>
    <p:sldId id="281" r:id="rId11"/>
    <p:sldId id="257" r:id="rId12"/>
    <p:sldId id="286" r:id="rId13"/>
    <p:sldId id="263" r:id="rId14"/>
    <p:sldId id="258" r:id="rId15"/>
    <p:sldId id="277" r:id="rId16"/>
    <p:sldId id="273" r:id="rId17"/>
    <p:sldId id="274" r:id="rId18"/>
    <p:sldId id="275" r:id="rId19"/>
    <p:sldId id="291" r:id="rId20"/>
    <p:sldId id="290" r:id="rId21"/>
    <p:sldId id="282" r:id="rId22"/>
    <p:sldId id="287" r:id="rId23"/>
    <p:sldId id="276" r:id="rId24"/>
    <p:sldId id="288" r:id="rId25"/>
    <p:sldId id="283" r:id="rId26"/>
    <p:sldId id="284" r:id="rId27"/>
    <p:sldId id="267" r:id="rId28"/>
    <p:sldId id="268" r:id="rId29"/>
    <p:sldId id="269" r:id="rId30"/>
    <p:sldId id="266" r:id="rId31"/>
    <p:sldId id="265" r:id="rId32"/>
    <p:sldId id="261" r:id="rId33"/>
    <p:sldId id="2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4660"/>
  </p:normalViewPr>
  <p:slideViewPr>
    <p:cSldViewPr snapToGrid="0">
      <p:cViewPr varScale="1">
        <p:scale>
          <a:sx n="72" d="100"/>
          <a:sy n="72"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39CDB52-3255-4408-8905-05B4AF7853FC}" type="datetimeFigureOut">
              <a:rPr lang="it-IT" smtClean="0"/>
              <a:t>11/11/2016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374178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9CDB52-3255-4408-8905-05B4AF7853FC}" type="datetimeFigureOut">
              <a:rPr lang="it-IT" smtClean="0"/>
              <a:t>11/11/2016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260956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9CDB52-3255-4408-8905-05B4AF7853FC}" type="datetimeFigureOut">
              <a:rPr lang="it-IT" smtClean="0"/>
              <a:t>11/11/2016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368344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39CDB52-3255-4408-8905-05B4AF7853FC}" type="datetimeFigureOut">
              <a:rPr lang="it-IT" smtClean="0"/>
              <a:t>11/11/2016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2487043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539CDB52-3255-4408-8905-05B4AF7853FC}" type="datetimeFigureOut">
              <a:rPr lang="it-IT" smtClean="0"/>
              <a:t>11/11/2016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16061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39CDB52-3255-4408-8905-05B4AF7853FC}" type="datetimeFigureOut">
              <a:rPr lang="it-IT" smtClean="0"/>
              <a:t>11/11/2016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22556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39CDB52-3255-4408-8905-05B4AF7853FC}" type="datetimeFigureOut">
              <a:rPr lang="it-IT" smtClean="0"/>
              <a:t>11/11/2016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229946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539CDB52-3255-4408-8905-05B4AF7853FC}" type="datetimeFigureOut">
              <a:rPr lang="it-IT" smtClean="0"/>
              <a:t>11/11/2016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295826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9CDB52-3255-4408-8905-05B4AF7853FC}" type="datetimeFigureOut">
              <a:rPr lang="it-IT" smtClean="0"/>
              <a:t>11/11/2016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3936138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39CDB52-3255-4408-8905-05B4AF7853FC}" type="datetimeFigureOut">
              <a:rPr lang="it-IT" smtClean="0"/>
              <a:t>11/11/2016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69524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39CDB52-3255-4408-8905-05B4AF7853FC}" type="datetimeFigureOut">
              <a:rPr lang="it-IT" smtClean="0"/>
              <a:t>11/11/2016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19D46E8-A3B8-43E4-AAC3-E7C42AEF3BB1}" type="slidenum">
              <a:rPr lang="it-IT" smtClean="0"/>
              <a:t>‹N›</a:t>
            </a:fld>
            <a:endParaRPr lang="it-IT"/>
          </a:p>
        </p:txBody>
      </p:sp>
    </p:spTree>
    <p:extLst>
      <p:ext uri="{BB962C8B-B14F-4D97-AF65-F5344CB8AC3E}">
        <p14:creationId xmlns:p14="http://schemas.microsoft.com/office/powerpoint/2010/main" val="1595595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CDB52-3255-4408-8905-05B4AF7853FC}" type="datetimeFigureOut">
              <a:rPr lang="it-IT" smtClean="0"/>
              <a:t>11/11/2016</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D46E8-A3B8-43E4-AAC3-E7C42AEF3BB1}" type="slidenum">
              <a:rPr lang="it-IT" smtClean="0"/>
              <a:t>‹N›</a:t>
            </a:fld>
            <a:endParaRPr lang="it-IT"/>
          </a:p>
        </p:txBody>
      </p:sp>
    </p:spTree>
    <p:extLst>
      <p:ext uri="{BB962C8B-B14F-4D97-AF65-F5344CB8AC3E}">
        <p14:creationId xmlns:p14="http://schemas.microsoft.com/office/powerpoint/2010/main" val="22432061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pdf-test-dsm5-italiano-R3-9-14.pdf"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64" y="228600"/>
            <a:ext cx="5137484" cy="3922055"/>
          </a:xfrm>
          <a:prstGeom prst="rect">
            <a:avLst/>
          </a:prstGeom>
        </p:spPr>
      </p:pic>
      <p:sp>
        <p:nvSpPr>
          <p:cNvPr id="3" name="CasellaDiTesto 2"/>
          <p:cNvSpPr txBox="1"/>
          <p:nvPr/>
        </p:nvSpPr>
        <p:spPr>
          <a:xfrm>
            <a:off x="1515980" y="4281878"/>
            <a:ext cx="4896852" cy="1938992"/>
          </a:xfrm>
          <a:prstGeom prst="rect">
            <a:avLst/>
          </a:prstGeom>
          <a:noFill/>
        </p:spPr>
        <p:txBody>
          <a:bodyPr wrap="square" rtlCol="0">
            <a:spAutoFit/>
          </a:bodyPr>
          <a:lstStyle/>
          <a:p>
            <a:pPr algn="ctr"/>
            <a:r>
              <a:rPr lang="it-IT" sz="2400" i="1" dirty="0">
                <a:solidFill>
                  <a:schemeClr val="bg1"/>
                </a:solidFill>
              </a:rPr>
              <a:t>Clemente Cedro, Carmela Mento</a:t>
            </a:r>
          </a:p>
          <a:p>
            <a:pPr algn="ctr"/>
            <a:r>
              <a:rPr lang="it-IT" sz="2000" b="1" dirty="0">
                <a:solidFill>
                  <a:schemeClr val="bg1"/>
                </a:solidFill>
              </a:rPr>
              <a:t>Università degli Studi di Messina</a:t>
            </a:r>
          </a:p>
          <a:p>
            <a:pPr algn="ctr"/>
            <a:endParaRPr lang="it-IT" b="1" i="1" dirty="0">
              <a:solidFill>
                <a:schemeClr val="bg1"/>
              </a:solidFill>
            </a:endParaRPr>
          </a:p>
          <a:p>
            <a:pPr algn="ctr"/>
            <a:r>
              <a:rPr lang="it-IT" sz="2000" b="1" dirty="0">
                <a:solidFill>
                  <a:schemeClr val="bg1"/>
                </a:solidFill>
              </a:rPr>
              <a:t>Evoluzione delle tecniche psicodiagnostiche nel Disturbo dello Spettro Depressivo </a:t>
            </a:r>
          </a:p>
          <a:p>
            <a:pPr algn="ctr"/>
            <a:endParaRPr lang="it-IT" dirty="0"/>
          </a:p>
        </p:txBody>
      </p:sp>
    </p:spTree>
    <p:extLst>
      <p:ext uri="{BB962C8B-B14F-4D97-AF65-F5344CB8AC3E}">
        <p14:creationId xmlns:p14="http://schemas.microsoft.com/office/powerpoint/2010/main" val="1228213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56609" y="914400"/>
            <a:ext cx="5931570" cy="954107"/>
          </a:xfrm>
          <a:prstGeom prst="rect">
            <a:avLst/>
          </a:prstGeom>
          <a:noFill/>
        </p:spPr>
        <p:txBody>
          <a:bodyPr wrap="square" rtlCol="0">
            <a:spAutoFit/>
          </a:bodyPr>
          <a:lstStyle/>
          <a:p>
            <a:pPr algn="ctr"/>
            <a:r>
              <a:rPr lang="it-IT" sz="2800" dirty="0"/>
              <a:t>Alla ricerca dello SPETTRO perduto nel DSM-5</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098" y="2059404"/>
            <a:ext cx="7296150" cy="2667000"/>
          </a:xfrm>
          <a:prstGeom prst="rect">
            <a:avLst/>
          </a:prstGeom>
        </p:spPr>
      </p:pic>
      <p:sp>
        <p:nvSpPr>
          <p:cNvPr id="4" name="Freccia in giù 3"/>
          <p:cNvSpPr/>
          <p:nvPr/>
        </p:nvSpPr>
        <p:spPr>
          <a:xfrm>
            <a:off x="4102768" y="4726404"/>
            <a:ext cx="818148" cy="11450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p:cNvSpPr txBox="1"/>
          <p:nvPr/>
        </p:nvSpPr>
        <p:spPr>
          <a:xfrm>
            <a:off x="1756610" y="5955632"/>
            <a:ext cx="5510463" cy="369332"/>
          </a:xfrm>
          <a:prstGeom prst="rect">
            <a:avLst/>
          </a:prstGeom>
          <a:noFill/>
        </p:spPr>
        <p:txBody>
          <a:bodyPr wrap="square" rtlCol="0">
            <a:spAutoFit/>
          </a:bodyPr>
          <a:lstStyle/>
          <a:p>
            <a:r>
              <a:rPr lang="it-IT" dirty="0"/>
              <a:t>FORME DEPRESSIVE SUBSINDROMICHE O SOTTOSOGLIA</a:t>
            </a:r>
          </a:p>
        </p:txBody>
      </p:sp>
    </p:spTree>
    <p:extLst>
      <p:ext uri="{BB962C8B-B14F-4D97-AF65-F5344CB8AC3E}">
        <p14:creationId xmlns:p14="http://schemas.microsoft.com/office/powerpoint/2010/main" val="51128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09699" y="2412072"/>
            <a:ext cx="6450669" cy="1938992"/>
          </a:xfrm>
          <a:prstGeom prst="rect">
            <a:avLst/>
          </a:prstGeom>
          <a:noFill/>
        </p:spPr>
        <p:txBody>
          <a:bodyPr wrap="square" rtlCol="0">
            <a:spAutoFit/>
          </a:bodyPr>
          <a:lstStyle/>
          <a:p>
            <a:pPr algn="just"/>
            <a:r>
              <a:rPr lang="it-IT" sz="2400" dirty="0"/>
              <a:t>Generalmente viene definito </a:t>
            </a:r>
            <a:r>
              <a:rPr lang="it-IT" sz="2400" dirty="0" err="1"/>
              <a:t>subsindromico</a:t>
            </a:r>
            <a:r>
              <a:rPr lang="it-IT" sz="2400" dirty="0"/>
              <a:t> o </a:t>
            </a:r>
            <a:r>
              <a:rPr lang="it-IT" sz="2400" dirty="0" err="1"/>
              <a:t>sottosoglia</a:t>
            </a:r>
            <a:r>
              <a:rPr lang="it-IT" sz="2400" dirty="0"/>
              <a:t> ogni disturbo che non abbia i requisiti minimi richiesti per essere inquadrato in una delle categorie diagnostiche dei moderni manuali tassonomici di frequente uso nella pratica clinica.</a:t>
            </a:r>
          </a:p>
        </p:txBody>
      </p:sp>
    </p:spTree>
    <p:extLst>
      <p:ext uri="{BB962C8B-B14F-4D97-AF65-F5344CB8AC3E}">
        <p14:creationId xmlns:p14="http://schemas.microsoft.com/office/powerpoint/2010/main" val="1288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68" y="431938"/>
            <a:ext cx="6305550" cy="249555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36" y="2927488"/>
            <a:ext cx="8962764" cy="3711852"/>
          </a:xfrm>
          <a:prstGeom prst="rect">
            <a:avLst/>
          </a:prstGeom>
        </p:spPr>
      </p:pic>
      <p:sp>
        <p:nvSpPr>
          <p:cNvPr id="5" name="Ovale 4"/>
          <p:cNvSpPr/>
          <p:nvPr/>
        </p:nvSpPr>
        <p:spPr>
          <a:xfrm>
            <a:off x="3167269" y="4214191"/>
            <a:ext cx="1364975" cy="242514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726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9930" y="2053563"/>
            <a:ext cx="5870713" cy="1754326"/>
          </a:xfrm>
          <a:prstGeom prst="rect">
            <a:avLst/>
          </a:prstGeom>
          <a:noFill/>
        </p:spPr>
        <p:txBody>
          <a:bodyPr wrap="square" rtlCol="0">
            <a:spAutoFit/>
          </a:bodyPr>
          <a:lstStyle/>
          <a:p>
            <a:pPr algn="ctr"/>
            <a:r>
              <a:rPr lang="it-IT" sz="3600" dirty="0"/>
              <a:t>Psicodiagnostica Quantitativa VS </a:t>
            </a:r>
          </a:p>
          <a:p>
            <a:pPr algn="ctr"/>
            <a:r>
              <a:rPr lang="it-IT" sz="3600" dirty="0"/>
              <a:t>Psicodiagnostica Qualitativa</a:t>
            </a:r>
          </a:p>
        </p:txBody>
      </p:sp>
    </p:spTree>
    <p:extLst>
      <p:ext uri="{BB962C8B-B14F-4D97-AF65-F5344CB8AC3E}">
        <p14:creationId xmlns:p14="http://schemas.microsoft.com/office/powerpoint/2010/main" val="1877941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351721" y="1289646"/>
            <a:ext cx="6986162" cy="2031325"/>
          </a:xfrm>
          <a:prstGeom prst="rect">
            <a:avLst/>
          </a:prstGeom>
          <a:noFill/>
        </p:spPr>
        <p:txBody>
          <a:bodyPr wrap="square" rtlCol="0">
            <a:spAutoFit/>
          </a:bodyPr>
          <a:lstStyle/>
          <a:p>
            <a:pPr algn="ctr"/>
            <a:r>
              <a:rPr lang="it-IT" b="1" dirty="0"/>
              <a:t>HAMILTON DEPRESSION RATING SCALE</a:t>
            </a:r>
            <a:br>
              <a:rPr lang="it-IT" dirty="0"/>
            </a:br>
            <a:r>
              <a:rPr lang="it-IT" b="1" dirty="0"/>
              <a:t>(HDRS o HAM-D)</a:t>
            </a:r>
            <a:br>
              <a:rPr lang="it-IT" dirty="0"/>
            </a:br>
            <a:endParaRPr lang="it-IT" dirty="0"/>
          </a:p>
          <a:p>
            <a:r>
              <a:rPr lang="it-IT" b="1" i="1" dirty="0"/>
              <a:t>Autore</a:t>
            </a:r>
            <a:br>
              <a:rPr lang="it-IT" b="1" dirty="0"/>
            </a:br>
            <a:r>
              <a:rPr lang="it-IT" b="1" dirty="0"/>
              <a:t>M Hamilton, 1960.</a:t>
            </a:r>
            <a:br>
              <a:rPr lang="it-IT" b="1" dirty="0"/>
            </a:br>
            <a:br>
              <a:rPr lang="it-IT" b="1" dirty="0"/>
            </a:br>
            <a:endParaRPr lang="it-IT" dirty="0"/>
          </a:p>
        </p:txBody>
      </p:sp>
      <p:pic>
        <p:nvPicPr>
          <p:cNvPr id="4" name="Immagine 3"/>
          <p:cNvPicPr>
            <a:picLocks noChangeAspect="1"/>
          </p:cNvPicPr>
          <p:nvPr/>
        </p:nvPicPr>
        <p:blipFill>
          <a:blip r:embed="rId2"/>
          <a:stretch>
            <a:fillRect/>
          </a:stretch>
        </p:blipFill>
        <p:spPr>
          <a:xfrm>
            <a:off x="906445" y="3525295"/>
            <a:ext cx="7876715" cy="2719052"/>
          </a:xfrm>
          <a:prstGeom prst="rect">
            <a:avLst/>
          </a:prstGeom>
        </p:spPr>
      </p:pic>
    </p:spTree>
    <p:extLst>
      <p:ext uri="{BB962C8B-B14F-4D97-AF65-F5344CB8AC3E}">
        <p14:creationId xmlns:p14="http://schemas.microsoft.com/office/powerpoint/2010/main" val="710892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 y="2999874"/>
            <a:ext cx="7277100" cy="3505200"/>
          </a:xfrm>
          <a:prstGeom prst="rect">
            <a:avLst/>
          </a:prstGeom>
        </p:spPr>
      </p:pic>
      <p:pic>
        <p:nvPicPr>
          <p:cNvPr id="3" name="Immagine 2"/>
          <p:cNvPicPr>
            <a:picLocks noChangeAspect="1"/>
          </p:cNvPicPr>
          <p:nvPr/>
        </p:nvPicPr>
        <p:blipFill>
          <a:blip r:embed="rId3"/>
          <a:stretch>
            <a:fillRect/>
          </a:stretch>
        </p:blipFill>
        <p:spPr>
          <a:xfrm>
            <a:off x="781307" y="309027"/>
            <a:ext cx="2383743" cy="2389839"/>
          </a:xfrm>
          <a:prstGeom prst="rect">
            <a:avLst/>
          </a:prstGeom>
        </p:spPr>
      </p:pic>
    </p:spTree>
    <p:extLst>
      <p:ext uri="{BB962C8B-B14F-4D97-AF65-F5344CB8AC3E}">
        <p14:creationId xmlns:p14="http://schemas.microsoft.com/office/powerpoint/2010/main" val="4278124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890" y="1"/>
            <a:ext cx="4778222" cy="6858000"/>
          </a:xfrm>
          <a:prstGeom prst="rect">
            <a:avLst/>
          </a:prstGeom>
        </p:spPr>
      </p:pic>
    </p:spTree>
    <p:extLst>
      <p:ext uri="{BB962C8B-B14F-4D97-AF65-F5344CB8AC3E}">
        <p14:creationId xmlns:p14="http://schemas.microsoft.com/office/powerpoint/2010/main" val="169252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357" y="0"/>
            <a:ext cx="5087286" cy="6858000"/>
          </a:xfrm>
          <a:prstGeom prst="rect">
            <a:avLst/>
          </a:prstGeom>
        </p:spPr>
      </p:pic>
    </p:spTree>
    <p:extLst>
      <p:ext uri="{BB962C8B-B14F-4D97-AF65-F5344CB8AC3E}">
        <p14:creationId xmlns:p14="http://schemas.microsoft.com/office/powerpoint/2010/main" val="2281361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4664" y="1"/>
            <a:ext cx="5217937" cy="6758608"/>
          </a:xfrm>
          <a:prstGeom prst="rect">
            <a:avLst/>
          </a:prstGeom>
        </p:spPr>
      </p:pic>
    </p:spTree>
    <p:extLst>
      <p:ext uri="{BB962C8B-B14F-4D97-AF65-F5344CB8AC3E}">
        <p14:creationId xmlns:p14="http://schemas.microsoft.com/office/powerpoint/2010/main" val="225724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79" y="967409"/>
            <a:ext cx="8444930" cy="2949023"/>
          </a:xfrm>
          <a:prstGeom prst="rect">
            <a:avLst/>
          </a:prstGeom>
        </p:spPr>
      </p:pic>
    </p:spTree>
    <p:extLst>
      <p:ext uri="{BB962C8B-B14F-4D97-AF65-F5344CB8AC3E}">
        <p14:creationId xmlns:p14="http://schemas.microsoft.com/office/powerpoint/2010/main" val="139145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8" name="Bolla: nuvola 7"/>
          <p:cNvSpPr/>
          <p:nvPr/>
        </p:nvSpPr>
        <p:spPr>
          <a:xfrm>
            <a:off x="264234" y="335962"/>
            <a:ext cx="3299793" cy="1693543"/>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2"/>
          <a:stretch>
            <a:fillRect/>
          </a:stretch>
        </p:blipFill>
        <p:spPr>
          <a:xfrm>
            <a:off x="422458" y="2317808"/>
            <a:ext cx="5991594" cy="4344270"/>
          </a:xfrm>
          <a:prstGeom prst="rect">
            <a:avLst/>
          </a:prstGeom>
        </p:spPr>
      </p:pic>
      <p:sp>
        <p:nvSpPr>
          <p:cNvPr id="4" name="Bolla: nuvola 3"/>
          <p:cNvSpPr/>
          <p:nvPr/>
        </p:nvSpPr>
        <p:spPr>
          <a:xfrm>
            <a:off x="4094921" y="123622"/>
            <a:ext cx="4638262" cy="210709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5196463" y="500689"/>
            <a:ext cx="3165659" cy="1015663"/>
          </a:xfrm>
          <a:prstGeom prst="rect">
            <a:avLst/>
          </a:prstGeom>
          <a:noFill/>
        </p:spPr>
        <p:txBody>
          <a:bodyPr wrap="square" rtlCol="0">
            <a:spAutoFit/>
          </a:bodyPr>
          <a:lstStyle/>
          <a:p>
            <a:r>
              <a:rPr lang="it-IT" sz="2000" i="1" dirty="0"/>
              <a:t>E che vi posso dire?... Stavamo meglio </a:t>
            </a:r>
          </a:p>
          <a:p>
            <a:r>
              <a:rPr lang="it-IT" sz="2000" i="1" dirty="0"/>
              <a:t>quando stavamo peggio</a:t>
            </a:r>
          </a:p>
        </p:txBody>
      </p:sp>
      <p:sp>
        <p:nvSpPr>
          <p:cNvPr id="7" name="CasellaDiTesto 6"/>
          <p:cNvSpPr txBox="1"/>
          <p:nvPr/>
        </p:nvSpPr>
        <p:spPr>
          <a:xfrm>
            <a:off x="664218" y="674901"/>
            <a:ext cx="2899809" cy="1015663"/>
          </a:xfrm>
          <a:prstGeom prst="rect">
            <a:avLst/>
          </a:prstGeom>
          <a:noFill/>
        </p:spPr>
        <p:txBody>
          <a:bodyPr wrap="square" rtlCol="0">
            <a:spAutoFit/>
          </a:bodyPr>
          <a:lstStyle/>
          <a:p>
            <a:r>
              <a:rPr lang="it-IT" sz="2000" i="1" dirty="0"/>
              <a:t>Compare, che ne pensate</a:t>
            </a:r>
          </a:p>
          <a:p>
            <a:r>
              <a:rPr lang="it-IT" sz="2000" i="1" dirty="0"/>
              <a:t> dello Spettro Depressivo e del DSM-5?</a:t>
            </a:r>
          </a:p>
        </p:txBody>
      </p:sp>
    </p:spTree>
    <p:extLst>
      <p:ext uri="{BB962C8B-B14F-4D97-AF65-F5344CB8AC3E}">
        <p14:creationId xmlns:p14="http://schemas.microsoft.com/office/powerpoint/2010/main" val="3994524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799" y="531536"/>
            <a:ext cx="5351601" cy="2536367"/>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01" y="3067903"/>
            <a:ext cx="6524625" cy="3867150"/>
          </a:xfrm>
          <a:prstGeom prst="rect">
            <a:avLst/>
          </a:prstGeom>
          <a:ln>
            <a:solidFill>
              <a:srgbClr val="FFFFFF"/>
            </a:solidFill>
          </a:ln>
        </p:spPr>
      </p:pic>
      <p:sp>
        <p:nvSpPr>
          <p:cNvPr id="5" name="CasellaDiTesto 4"/>
          <p:cNvSpPr txBox="1"/>
          <p:nvPr/>
        </p:nvSpPr>
        <p:spPr>
          <a:xfrm>
            <a:off x="5857461" y="3337478"/>
            <a:ext cx="2226365" cy="553998"/>
          </a:xfrm>
          <a:prstGeom prst="rect">
            <a:avLst/>
          </a:prstGeom>
          <a:noFill/>
        </p:spPr>
        <p:txBody>
          <a:bodyPr wrap="square" rtlCol="0">
            <a:spAutoFit/>
          </a:bodyPr>
          <a:lstStyle/>
          <a:p>
            <a:r>
              <a:rPr lang="it-IT" sz="1200" i="1" dirty="0" err="1"/>
              <a:t>Nóos</a:t>
            </a:r>
            <a:r>
              <a:rPr lang="it-IT" sz="1200" i="1" dirty="0"/>
              <a:t> </a:t>
            </a:r>
            <a:r>
              <a:rPr lang="it-IT" sz="1200" dirty="0"/>
              <a:t>2014;20(2):79-86</a:t>
            </a:r>
            <a:br>
              <a:rPr lang="it-IT" dirty="0"/>
            </a:br>
            <a:endParaRPr lang="it-IT" dirty="0"/>
          </a:p>
        </p:txBody>
      </p:sp>
    </p:spTree>
    <p:extLst>
      <p:ext uri="{BB962C8B-B14F-4D97-AF65-F5344CB8AC3E}">
        <p14:creationId xmlns:p14="http://schemas.microsoft.com/office/powerpoint/2010/main" val="460438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32" y="704658"/>
            <a:ext cx="8469486" cy="5623953"/>
          </a:xfrm>
          <a:prstGeom prst="rect">
            <a:avLst/>
          </a:prstGeom>
        </p:spPr>
      </p:pic>
    </p:spTree>
    <p:extLst>
      <p:ext uri="{BB962C8B-B14F-4D97-AF65-F5344CB8AC3E}">
        <p14:creationId xmlns:p14="http://schemas.microsoft.com/office/powerpoint/2010/main" val="2712647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852" y="1087415"/>
            <a:ext cx="7941305" cy="5277289"/>
          </a:xfrm>
          <a:prstGeom prst="rect">
            <a:avLst/>
          </a:prstGeom>
        </p:spPr>
      </p:pic>
    </p:spTree>
    <p:extLst>
      <p:ext uri="{BB962C8B-B14F-4D97-AF65-F5344CB8AC3E}">
        <p14:creationId xmlns:p14="http://schemas.microsoft.com/office/powerpoint/2010/main" val="101760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9273" y="156411"/>
            <a:ext cx="6159196" cy="6533147"/>
          </a:xfrm>
          <a:prstGeom prst="rect">
            <a:avLst/>
          </a:prstGeom>
        </p:spPr>
      </p:pic>
    </p:spTree>
    <p:extLst>
      <p:ext uri="{BB962C8B-B14F-4D97-AF65-F5344CB8AC3E}">
        <p14:creationId xmlns:p14="http://schemas.microsoft.com/office/powerpoint/2010/main" val="661175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589" y="217091"/>
            <a:ext cx="4423611" cy="6231337"/>
          </a:xfrm>
          <a:prstGeom prst="rect">
            <a:avLst/>
          </a:prstGeom>
        </p:spPr>
      </p:pic>
    </p:spTree>
    <p:extLst>
      <p:ext uri="{BB962C8B-B14F-4D97-AF65-F5344CB8AC3E}">
        <p14:creationId xmlns:p14="http://schemas.microsoft.com/office/powerpoint/2010/main" val="647453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orrimento verticale 1">
            <a:hlinkClick r:id="rId2" action="ppaction://hlinkfile"/>
          </p:cNvPr>
          <p:cNvSpPr/>
          <p:nvPr/>
        </p:nvSpPr>
        <p:spPr>
          <a:xfrm>
            <a:off x="3043989" y="2189747"/>
            <a:ext cx="3537285" cy="1913021"/>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3441032" y="2983832"/>
            <a:ext cx="2851484" cy="369332"/>
          </a:xfrm>
          <a:prstGeom prst="rect">
            <a:avLst/>
          </a:prstGeom>
          <a:noFill/>
        </p:spPr>
        <p:txBody>
          <a:bodyPr wrap="square" rtlCol="0">
            <a:spAutoFit/>
          </a:bodyPr>
          <a:lstStyle/>
          <a:p>
            <a:r>
              <a:rPr lang="it-IT" dirty="0"/>
              <a:t>Scale di Valutazione DSM-5</a:t>
            </a:r>
          </a:p>
        </p:txBody>
      </p:sp>
    </p:spTree>
    <p:extLst>
      <p:ext uri="{BB962C8B-B14F-4D97-AF65-F5344CB8AC3E}">
        <p14:creationId xmlns:p14="http://schemas.microsoft.com/office/powerpoint/2010/main" val="260455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29930" y="2053563"/>
            <a:ext cx="5870713" cy="1754326"/>
          </a:xfrm>
          <a:prstGeom prst="rect">
            <a:avLst/>
          </a:prstGeom>
          <a:noFill/>
        </p:spPr>
        <p:txBody>
          <a:bodyPr wrap="square" rtlCol="0">
            <a:spAutoFit/>
          </a:bodyPr>
          <a:lstStyle/>
          <a:p>
            <a:pPr algn="ctr"/>
            <a:r>
              <a:rPr lang="it-IT" sz="3600" dirty="0"/>
              <a:t>Psicodiagnostica Quantitativa VS </a:t>
            </a:r>
          </a:p>
          <a:p>
            <a:pPr algn="ctr"/>
            <a:r>
              <a:rPr lang="it-IT" sz="3600" dirty="0"/>
              <a:t>Psicodiagnostica Qualitativa</a:t>
            </a:r>
          </a:p>
        </p:txBody>
      </p:sp>
    </p:spTree>
    <p:extLst>
      <p:ext uri="{BB962C8B-B14F-4D97-AF65-F5344CB8AC3E}">
        <p14:creationId xmlns:p14="http://schemas.microsoft.com/office/powerpoint/2010/main" val="4223438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55" y="755375"/>
            <a:ext cx="7834107" cy="5234608"/>
          </a:xfrm>
          <a:prstGeom prst="rect">
            <a:avLst/>
          </a:prstGeom>
        </p:spPr>
      </p:pic>
    </p:spTree>
    <p:extLst>
      <p:ext uri="{BB962C8B-B14F-4D97-AF65-F5344CB8AC3E}">
        <p14:creationId xmlns:p14="http://schemas.microsoft.com/office/powerpoint/2010/main" val="358410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87" y="1905000"/>
            <a:ext cx="8429625" cy="3048000"/>
          </a:xfrm>
          <a:prstGeom prst="rect">
            <a:avLst/>
          </a:prstGeom>
        </p:spPr>
      </p:pic>
    </p:spTree>
    <p:extLst>
      <p:ext uri="{BB962C8B-B14F-4D97-AF65-F5344CB8AC3E}">
        <p14:creationId xmlns:p14="http://schemas.microsoft.com/office/powerpoint/2010/main" val="2404331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933" y="1351722"/>
            <a:ext cx="8447217" cy="3881851"/>
          </a:xfrm>
          <a:prstGeom prst="rect">
            <a:avLst/>
          </a:prstGeom>
        </p:spPr>
      </p:pic>
    </p:spTree>
    <p:extLst>
      <p:ext uri="{BB962C8B-B14F-4D97-AF65-F5344CB8AC3E}">
        <p14:creationId xmlns:p14="http://schemas.microsoft.com/office/powerpoint/2010/main" val="218847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25" y="516835"/>
            <a:ext cx="8655961" cy="5950225"/>
          </a:xfrm>
          <a:prstGeom prst="rect">
            <a:avLst/>
          </a:prstGeom>
        </p:spPr>
      </p:pic>
    </p:spTree>
    <p:extLst>
      <p:ext uri="{BB962C8B-B14F-4D97-AF65-F5344CB8AC3E}">
        <p14:creationId xmlns:p14="http://schemas.microsoft.com/office/powerpoint/2010/main" val="1691069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59" y="463826"/>
            <a:ext cx="8180348" cy="5658677"/>
          </a:xfrm>
          <a:prstGeom prst="rect">
            <a:avLst/>
          </a:prstGeom>
        </p:spPr>
      </p:pic>
    </p:spTree>
    <p:extLst>
      <p:ext uri="{BB962C8B-B14F-4D97-AF65-F5344CB8AC3E}">
        <p14:creationId xmlns:p14="http://schemas.microsoft.com/office/powerpoint/2010/main" val="331871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74" y="649357"/>
            <a:ext cx="7980297" cy="5380381"/>
          </a:xfrm>
          <a:prstGeom prst="rect">
            <a:avLst/>
          </a:prstGeom>
        </p:spPr>
      </p:pic>
    </p:spTree>
    <p:extLst>
      <p:ext uri="{BB962C8B-B14F-4D97-AF65-F5344CB8AC3E}">
        <p14:creationId xmlns:p14="http://schemas.microsoft.com/office/powerpoint/2010/main" val="2486767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462152" y="569846"/>
            <a:ext cx="8138509" cy="5617167"/>
          </a:xfrm>
          <a:prstGeom prst="rect">
            <a:avLst/>
          </a:prstGeom>
        </p:spPr>
      </p:pic>
    </p:spTree>
    <p:extLst>
      <p:ext uri="{BB962C8B-B14F-4D97-AF65-F5344CB8AC3E}">
        <p14:creationId xmlns:p14="http://schemas.microsoft.com/office/powerpoint/2010/main" val="2124445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237874" y="878306"/>
            <a:ext cx="4932947" cy="523220"/>
          </a:xfrm>
          <a:prstGeom prst="rect">
            <a:avLst/>
          </a:prstGeom>
          <a:noFill/>
        </p:spPr>
        <p:txBody>
          <a:bodyPr wrap="square" rtlCol="0">
            <a:spAutoFit/>
          </a:bodyPr>
          <a:lstStyle/>
          <a:p>
            <a:r>
              <a:rPr lang="it-IT" sz="2800" dirty="0"/>
              <a:t>CONSIDERAZIONI CONCLUSIVE</a:t>
            </a:r>
          </a:p>
        </p:txBody>
      </p:sp>
      <p:sp>
        <p:nvSpPr>
          <p:cNvPr id="3" name="CasellaDiTesto 2"/>
          <p:cNvSpPr txBox="1"/>
          <p:nvPr/>
        </p:nvSpPr>
        <p:spPr>
          <a:xfrm>
            <a:off x="468184" y="1792705"/>
            <a:ext cx="7994983" cy="4154984"/>
          </a:xfrm>
          <a:prstGeom prst="rect">
            <a:avLst/>
          </a:prstGeom>
          <a:noFill/>
        </p:spPr>
        <p:txBody>
          <a:bodyPr wrap="square" rtlCol="0">
            <a:spAutoFit/>
          </a:bodyPr>
          <a:lstStyle/>
          <a:p>
            <a:pPr algn="just"/>
            <a:r>
              <a:rPr lang="it-IT" sz="2400" dirty="0"/>
              <a:t>- Il sistema diagnostico DSM-5 ha determinato un ritorno al       passato </a:t>
            </a:r>
            <a:r>
              <a:rPr lang="it-IT" sz="2400" dirty="0" err="1"/>
              <a:t>Krepeliniano</a:t>
            </a:r>
            <a:r>
              <a:rPr lang="it-IT" sz="2400" dirty="0"/>
              <a:t> delle psicosi Maniaco-Depressive;</a:t>
            </a:r>
          </a:p>
          <a:p>
            <a:pPr algn="just"/>
            <a:endParaRPr lang="it-IT" sz="2400" dirty="0"/>
          </a:p>
          <a:p>
            <a:pPr marL="285750" indent="-285750" algn="just">
              <a:buFontTx/>
              <a:buChar char="-"/>
            </a:pPr>
            <a:r>
              <a:rPr lang="it-IT" sz="2400" dirty="0"/>
              <a:t>Il concetto di spettro depressivo e bipolare in auge a cavallo tra gli anni 90 e 2000 ha perso forza nosografica;</a:t>
            </a:r>
          </a:p>
          <a:p>
            <a:pPr marL="285750" indent="-285750" algn="just">
              <a:buFontTx/>
              <a:buChar char="-"/>
            </a:pPr>
            <a:endParaRPr lang="it-IT" sz="2400" dirty="0"/>
          </a:p>
          <a:p>
            <a:pPr marL="285750" indent="-285750" algn="just">
              <a:buFontTx/>
              <a:buChar char="-"/>
            </a:pPr>
            <a:r>
              <a:rPr lang="it-IT" sz="2400" dirty="0"/>
              <a:t>Un recupero del concetto di spettro può riportarci fuori dalle secche del DSM per recuperare la soggettività della sofferenza psichica con le sfaccettature fenomenologiche che </a:t>
            </a:r>
            <a:r>
              <a:rPr lang="it-IT" sz="2400"/>
              <a:t>rendono le </a:t>
            </a:r>
            <a:r>
              <a:rPr lang="it-IT" sz="2400" dirty="0"/>
              <a:t>Depressioni Endogene ricorrenti spesso diverse tra loro anche nello stesso soggetto (</a:t>
            </a:r>
            <a:r>
              <a:rPr lang="it-IT" sz="2400" dirty="0" err="1"/>
              <a:t>Jutt</a:t>
            </a:r>
            <a:r>
              <a:rPr lang="it-IT" sz="2400" dirty="0"/>
              <a:t> </a:t>
            </a:r>
            <a:r>
              <a:rPr lang="it-IT" sz="2400" dirty="0" err="1"/>
              <a:t>at</a:t>
            </a:r>
            <a:r>
              <a:rPr lang="it-IT" sz="2400" dirty="0"/>
              <a:t> </a:t>
            </a:r>
            <a:r>
              <a:rPr lang="it-IT" sz="2400" dirty="0" err="1"/>
              <a:t>all</a:t>
            </a:r>
            <a:r>
              <a:rPr lang="it-IT" sz="2400" dirty="0"/>
              <a:t>, 1997)</a:t>
            </a:r>
          </a:p>
        </p:txBody>
      </p:sp>
    </p:spTree>
    <p:extLst>
      <p:ext uri="{BB962C8B-B14F-4D97-AF65-F5344CB8AC3E}">
        <p14:creationId xmlns:p14="http://schemas.microsoft.com/office/powerpoint/2010/main" val="127006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253" y="166626"/>
            <a:ext cx="6185872" cy="2064963"/>
          </a:xfrm>
          <a:prstGeom prst="rect">
            <a:avLst/>
          </a:prstGeom>
        </p:spPr>
      </p:pic>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799" y="2039004"/>
            <a:ext cx="5398336" cy="4699727"/>
          </a:xfrm>
          <a:prstGeom prst="rect">
            <a:avLst/>
          </a:prstGeom>
        </p:spPr>
      </p:pic>
      <p:sp>
        <p:nvSpPr>
          <p:cNvPr id="5" name="Rettangolo 4"/>
          <p:cNvSpPr/>
          <p:nvPr/>
        </p:nvSpPr>
        <p:spPr>
          <a:xfrm>
            <a:off x="1828799" y="2039004"/>
            <a:ext cx="5398336" cy="704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79761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0547"/>
            <a:ext cx="9144000" cy="2433697"/>
          </a:xfrm>
          <a:prstGeom prst="rect">
            <a:avLst/>
          </a:prstGeom>
        </p:spPr>
      </p:pic>
      <p:pic>
        <p:nvPicPr>
          <p:cNvPr id="3" name="Immagine 2"/>
          <p:cNvPicPr>
            <a:picLocks noChangeAspect="1"/>
          </p:cNvPicPr>
          <p:nvPr/>
        </p:nvPicPr>
        <p:blipFill>
          <a:blip r:embed="rId3"/>
          <a:stretch>
            <a:fillRect/>
          </a:stretch>
        </p:blipFill>
        <p:spPr>
          <a:xfrm>
            <a:off x="763863" y="0"/>
            <a:ext cx="1694575" cy="2312224"/>
          </a:xfrm>
          <a:prstGeom prst="rect">
            <a:avLst/>
          </a:prstGeom>
        </p:spPr>
      </p:pic>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3532" y="5398603"/>
            <a:ext cx="5778362" cy="887928"/>
          </a:xfrm>
          <a:prstGeom prst="rect">
            <a:avLst/>
          </a:prstGeom>
        </p:spPr>
      </p:pic>
    </p:spTree>
    <p:extLst>
      <p:ext uri="{BB962C8B-B14F-4D97-AF65-F5344CB8AC3E}">
        <p14:creationId xmlns:p14="http://schemas.microsoft.com/office/powerpoint/2010/main" val="3093210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9468" y="431938"/>
            <a:ext cx="6305550" cy="249555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36" y="2927488"/>
            <a:ext cx="8962764" cy="3711852"/>
          </a:xfrm>
          <a:prstGeom prst="rect">
            <a:avLst/>
          </a:prstGeom>
        </p:spPr>
      </p:pic>
      <p:sp>
        <p:nvSpPr>
          <p:cNvPr id="5" name="Ovale 4"/>
          <p:cNvSpPr/>
          <p:nvPr/>
        </p:nvSpPr>
        <p:spPr>
          <a:xfrm>
            <a:off x="3167269" y="4214191"/>
            <a:ext cx="1364975" cy="2425149"/>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516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80" y="3236844"/>
            <a:ext cx="7477125" cy="2743200"/>
          </a:xfrm>
          <a:prstGeom prst="rect">
            <a:avLst/>
          </a:prstGeom>
        </p:spPr>
      </p:pic>
      <p:pic>
        <p:nvPicPr>
          <p:cNvPr id="3" name="Immagine 2"/>
          <p:cNvPicPr>
            <a:picLocks noChangeAspect="1"/>
          </p:cNvPicPr>
          <p:nvPr/>
        </p:nvPicPr>
        <p:blipFill>
          <a:blip r:embed="rId3"/>
          <a:stretch>
            <a:fillRect/>
          </a:stretch>
        </p:blipFill>
        <p:spPr>
          <a:xfrm>
            <a:off x="198782" y="195469"/>
            <a:ext cx="2388705" cy="2388705"/>
          </a:xfrm>
          <a:prstGeom prst="rect">
            <a:avLst/>
          </a:prstGeom>
        </p:spPr>
      </p:pic>
      <p:sp>
        <p:nvSpPr>
          <p:cNvPr id="4" name="CasellaDiTesto 3"/>
          <p:cNvSpPr txBox="1"/>
          <p:nvPr/>
        </p:nvSpPr>
        <p:spPr>
          <a:xfrm>
            <a:off x="2849218" y="2867512"/>
            <a:ext cx="3856383" cy="369332"/>
          </a:xfrm>
          <a:prstGeom prst="rect">
            <a:avLst/>
          </a:prstGeom>
          <a:noFill/>
        </p:spPr>
        <p:txBody>
          <a:bodyPr wrap="square" rtlCol="0">
            <a:spAutoFit/>
          </a:bodyPr>
          <a:lstStyle/>
          <a:p>
            <a:r>
              <a:rPr lang="it-IT" b="1" dirty="0">
                <a:latin typeface="Arial Black" panose="020B0A04020102020204" pitchFamily="34" charset="0"/>
              </a:rPr>
              <a:t>WORK GROUP PER IL DSM-5</a:t>
            </a:r>
          </a:p>
        </p:txBody>
      </p:sp>
      <p:cxnSp>
        <p:nvCxnSpPr>
          <p:cNvPr id="6" name="Connettore diritto 5"/>
          <p:cNvCxnSpPr/>
          <p:nvPr/>
        </p:nvCxnSpPr>
        <p:spPr>
          <a:xfrm flipV="1">
            <a:off x="793680" y="4393023"/>
            <a:ext cx="3208477" cy="5970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ttore diritto 6"/>
          <p:cNvCxnSpPr/>
          <p:nvPr/>
        </p:nvCxnSpPr>
        <p:spPr>
          <a:xfrm flipV="1">
            <a:off x="793679" y="4608444"/>
            <a:ext cx="3208478" cy="910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Immagine 11"/>
          <p:cNvPicPr>
            <a:picLocks noChangeAspect="1"/>
          </p:cNvPicPr>
          <p:nvPr/>
        </p:nvPicPr>
        <p:blipFill>
          <a:blip r:embed="rId4"/>
          <a:stretch>
            <a:fillRect/>
          </a:stretch>
        </p:blipFill>
        <p:spPr>
          <a:xfrm>
            <a:off x="6624967" y="195469"/>
            <a:ext cx="2068582" cy="2068582"/>
          </a:xfrm>
          <a:prstGeom prst="rect">
            <a:avLst/>
          </a:prstGeom>
        </p:spPr>
      </p:pic>
      <p:pic>
        <p:nvPicPr>
          <p:cNvPr id="13" name="Immagine 12"/>
          <p:cNvPicPr>
            <a:picLocks noChangeAspect="1"/>
          </p:cNvPicPr>
          <p:nvPr/>
        </p:nvPicPr>
        <p:blipFill>
          <a:blip r:embed="rId4"/>
          <a:stretch>
            <a:fillRect/>
          </a:stretch>
        </p:blipFill>
        <p:spPr>
          <a:xfrm>
            <a:off x="6662585" y="195469"/>
            <a:ext cx="2068582" cy="2068582"/>
          </a:xfrm>
          <a:prstGeom prst="rect">
            <a:avLst/>
          </a:prstGeom>
        </p:spPr>
      </p:pic>
    </p:spTree>
    <p:extLst>
      <p:ext uri="{BB962C8B-B14F-4D97-AF65-F5344CB8AC3E}">
        <p14:creationId xmlns:p14="http://schemas.microsoft.com/office/powerpoint/2010/main" val="397673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3332002" y="561691"/>
            <a:ext cx="2383743" cy="2389839"/>
          </a:xfrm>
          <a:prstGeom prst="rect">
            <a:avLst/>
          </a:prstGeom>
        </p:spPr>
      </p:pic>
      <p:sp>
        <p:nvSpPr>
          <p:cNvPr id="3" name="CasellaDiTesto 2"/>
          <p:cNvSpPr txBox="1"/>
          <p:nvPr/>
        </p:nvSpPr>
        <p:spPr>
          <a:xfrm>
            <a:off x="782053" y="3236494"/>
            <a:ext cx="7856621" cy="3416320"/>
          </a:xfrm>
          <a:prstGeom prst="rect">
            <a:avLst/>
          </a:prstGeom>
          <a:noFill/>
        </p:spPr>
        <p:txBody>
          <a:bodyPr wrap="square" rtlCol="0">
            <a:spAutoFit/>
          </a:bodyPr>
          <a:lstStyle/>
          <a:p>
            <a:r>
              <a:rPr lang="it-IT" sz="2400" dirty="0"/>
              <a:t>Il DSM-5 ha eliminato la classe dei disturbi dell’umore, ha separato la </a:t>
            </a:r>
            <a:r>
              <a:rPr lang="it-IT" sz="2400" b="1" u="sng" dirty="0"/>
              <a:t>depressione maggiore </a:t>
            </a:r>
            <a:r>
              <a:rPr lang="it-IT" sz="2400" dirty="0"/>
              <a:t>dai </a:t>
            </a:r>
            <a:r>
              <a:rPr lang="it-IT" sz="2400" b="1" u="sng" dirty="0"/>
              <a:t>disturbi bipolari </a:t>
            </a:r>
            <a:r>
              <a:rPr lang="it-IT" sz="2400" dirty="0"/>
              <a:t>ed ha affermato che questi ultimi </a:t>
            </a:r>
            <a:r>
              <a:rPr lang="it-IT" sz="2400" i="1" dirty="0"/>
              <a:t>«rappresentano la visione moderna del disturbo maniaco-depressivo classico descritto nel XIX secolo»</a:t>
            </a:r>
          </a:p>
          <a:p>
            <a:endParaRPr lang="it-IT" sz="2400" i="1" dirty="0"/>
          </a:p>
          <a:p>
            <a:r>
              <a:rPr lang="it-IT" sz="2400" i="1" dirty="0"/>
              <a:t>«il disturbo bipolare è un capitolo tra lo spettro della schizofrenia e la depressione maggiore come un ponte tra questi due disturbi» </a:t>
            </a:r>
            <a:r>
              <a:rPr lang="it-IT" sz="2400" dirty="0"/>
              <a:t>(DSM-5, </a:t>
            </a:r>
            <a:r>
              <a:rPr lang="it-IT" sz="2400" dirty="0" err="1"/>
              <a:t>pag</a:t>
            </a:r>
            <a:r>
              <a:rPr lang="it-IT" sz="2400" dirty="0"/>
              <a:t> 143)</a:t>
            </a:r>
            <a:endParaRPr lang="it-IT" sz="2400" i="1" dirty="0"/>
          </a:p>
        </p:txBody>
      </p:sp>
    </p:spTree>
    <p:extLst>
      <p:ext uri="{BB962C8B-B14F-4D97-AF65-F5344CB8AC3E}">
        <p14:creationId xmlns:p14="http://schemas.microsoft.com/office/powerpoint/2010/main" val="215212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827" y="692219"/>
            <a:ext cx="7282277" cy="2960184"/>
          </a:xfrm>
          <a:prstGeom prst="rect">
            <a:avLst/>
          </a:prstGeom>
        </p:spPr>
      </p:pic>
      <p:sp>
        <p:nvSpPr>
          <p:cNvPr id="4" name="CasellaDiTesto 3"/>
          <p:cNvSpPr txBox="1"/>
          <p:nvPr/>
        </p:nvSpPr>
        <p:spPr>
          <a:xfrm>
            <a:off x="1175121" y="3799092"/>
            <a:ext cx="6785112" cy="1754326"/>
          </a:xfrm>
          <a:prstGeom prst="rect">
            <a:avLst/>
          </a:prstGeom>
          <a:noFill/>
        </p:spPr>
        <p:txBody>
          <a:bodyPr wrap="square" rtlCol="0">
            <a:spAutoFit/>
          </a:bodyPr>
          <a:lstStyle/>
          <a:p>
            <a:pPr algn="just"/>
            <a:r>
              <a:rPr lang="en-US" dirty="0"/>
              <a:t>In the beginning of the DSM-5 process, it was thought that there might be adequate support for dimensional diagnosis or biological findings to support the validity of some diagnoses. Examination of existing genetic, imaging, and clinical data led to the realization that we on the DSM-5 mood workgroup had been born 20–30 years too early and that the current data available were not adequate to make these advances.</a:t>
            </a:r>
            <a:endParaRPr lang="it-IT" dirty="0"/>
          </a:p>
        </p:txBody>
      </p:sp>
      <p:sp>
        <p:nvSpPr>
          <p:cNvPr id="5" name="Rettangolo 4"/>
          <p:cNvSpPr/>
          <p:nvPr/>
        </p:nvSpPr>
        <p:spPr>
          <a:xfrm>
            <a:off x="742122" y="3810757"/>
            <a:ext cx="7938051" cy="1742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890761" y="4004635"/>
            <a:ext cx="7577378" cy="1200329"/>
          </a:xfrm>
          <a:prstGeom prst="rect">
            <a:avLst/>
          </a:prstGeom>
          <a:noFill/>
        </p:spPr>
        <p:txBody>
          <a:bodyPr wrap="square" rtlCol="0">
            <a:spAutoFit/>
          </a:bodyPr>
          <a:lstStyle/>
          <a:p>
            <a:pPr algn="just"/>
            <a:r>
              <a:rPr lang="en-US" dirty="0"/>
              <a:t>There is not currently enough knowledge to get beyond that one of the reasons that DSM-5 is not titled DSM-V. In the computer internet age, we can update the DSM-5 to 5.1, 5.2 etc. as knowledge develops without having to wait another 12–18 years for a revision.</a:t>
            </a:r>
            <a:endParaRPr lang="it-IT" dirty="0"/>
          </a:p>
        </p:txBody>
      </p:sp>
      <p:pic>
        <p:nvPicPr>
          <p:cNvPr id="8" name="Immagine 7"/>
          <p:cNvPicPr>
            <a:picLocks noChangeAspect="1"/>
          </p:cNvPicPr>
          <p:nvPr/>
        </p:nvPicPr>
        <p:blipFill>
          <a:blip r:embed="rId3"/>
          <a:stretch>
            <a:fillRect/>
          </a:stretch>
        </p:blipFill>
        <p:spPr>
          <a:xfrm>
            <a:off x="7146307" y="343765"/>
            <a:ext cx="1321832" cy="1321832"/>
          </a:xfrm>
          <a:prstGeom prst="rect">
            <a:avLst/>
          </a:prstGeom>
        </p:spPr>
      </p:pic>
    </p:spTree>
    <p:extLst>
      <p:ext uri="{BB962C8B-B14F-4D97-AF65-F5344CB8AC3E}">
        <p14:creationId xmlns:p14="http://schemas.microsoft.com/office/powerpoint/2010/main" val="2020314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374</Words>
  <Application>Microsoft Office PowerPoint</Application>
  <PresentationFormat>Presentazione su schermo (4:3)</PresentationFormat>
  <Paragraphs>31</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Arial Black</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cremerius ce</dc:creator>
  <cp:lastModifiedBy>cremerius ce</cp:lastModifiedBy>
  <cp:revision>50</cp:revision>
  <dcterms:created xsi:type="dcterms:W3CDTF">2016-11-06T19:16:15Z</dcterms:created>
  <dcterms:modified xsi:type="dcterms:W3CDTF">2016-11-11T10:55:37Z</dcterms:modified>
</cp:coreProperties>
</file>