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317" r:id="rId2"/>
    <p:sldId id="346" r:id="rId3"/>
    <p:sldId id="349" r:id="rId4"/>
    <p:sldId id="350" r:id="rId5"/>
    <p:sldId id="352" r:id="rId6"/>
    <p:sldId id="357" r:id="rId7"/>
    <p:sldId id="353" r:id="rId8"/>
    <p:sldId id="358" r:id="rId9"/>
    <p:sldId id="359" r:id="rId10"/>
    <p:sldId id="303" r:id="rId11"/>
    <p:sldId id="362" r:id="rId12"/>
    <p:sldId id="370" r:id="rId13"/>
    <p:sldId id="364" r:id="rId14"/>
    <p:sldId id="368" r:id="rId15"/>
    <p:sldId id="365" r:id="rId16"/>
    <p:sldId id="371" r:id="rId17"/>
    <p:sldId id="372" r:id="rId18"/>
    <p:sldId id="374" r:id="rId19"/>
    <p:sldId id="373" r:id="rId20"/>
    <p:sldId id="375" r:id="rId21"/>
    <p:sldId id="377" r:id="rId22"/>
    <p:sldId id="376" r:id="rId23"/>
    <p:sldId id="378" r:id="rId24"/>
    <p:sldId id="366" r:id="rId25"/>
    <p:sldId id="36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FF"/>
    <a:srgbClr val="CCFF66"/>
    <a:srgbClr val="FFFF99"/>
    <a:srgbClr val="00FF00"/>
    <a:srgbClr val="FFFF00"/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718" autoAdjust="0"/>
  </p:normalViewPr>
  <p:slideViewPr>
    <p:cSldViewPr>
      <p:cViewPr>
        <p:scale>
          <a:sx n="110" d="100"/>
          <a:sy n="110" d="100"/>
        </p:scale>
        <p:origin x="-16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2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1988CF6-6BFC-4407-991A-FB72E156B1B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46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AB914A-AA27-4597-A32C-C72E86032C5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8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963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63ADB-D973-4323-8671-C30B97011EA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47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72A4-19A7-4E1A-90B4-A77A2F0C2C2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80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07584-728D-4298-BDB7-F1401795237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74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7945-8714-4F55-B19C-1774C4AC499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34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9745-A998-4969-B51C-8C0D8D84DDF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28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379AC-B4B5-4768-88F6-64D0179E0FA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38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B1936-7F96-4D37-A8C3-89101819F0C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83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CCA14-5E45-40C7-B4AC-4718409FA2D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17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72689-44AF-43EE-B604-BA6F814545A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897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79BF-A1CB-49B1-9023-1480F91ADB7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51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B6301-5A3A-4630-AC12-7D61EE60E71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69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6861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86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FE7E3E-EC02-4B38-9544-6A1BCB61575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214563"/>
            <a:ext cx="4714875" cy="25908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rgbClr val="C00000"/>
                </a:solidFill>
              </a:rPr>
              <a:t>Fenomenica depressiva e aspetti transculturali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6763" y="5214938"/>
            <a:ext cx="3733800" cy="1066800"/>
          </a:xfrm>
        </p:spPr>
        <p:txBody>
          <a:bodyPr/>
          <a:lstStyle/>
          <a:p>
            <a:pPr eaLnBrk="1" hangingPunct="1"/>
            <a:r>
              <a:rPr lang="it-IT" sz="2000" i="1" smtClean="0">
                <a:solidFill>
                  <a:srgbClr val="C00000"/>
                </a:solidFill>
                <a:latin typeface="Arial" charset="0"/>
              </a:rPr>
              <a:t>M.R.A. Muscatello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4313" y="285750"/>
            <a:ext cx="47879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Università degli Studi </a:t>
            </a:r>
            <a:br>
              <a:rPr lang="it-IT" sz="20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it-IT" sz="20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di Messina</a:t>
            </a:r>
            <a:br>
              <a:rPr lang="it-IT" sz="20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it-IT" sz="20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it-IT" sz="20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it-IT" sz="16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Dipartimento di Scienze </a:t>
            </a:r>
            <a:r>
              <a:rPr lang="it-IT" sz="16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Biomediche</a:t>
            </a:r>
            <a:r>
              <a:rPr lang="it-IT" sz="16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Odontoiatriche e delle Immagini Morfologiche e Funzionali</a:t>
            </a:r>
            <a:br>
              <a:rPr lang="it-IT" sz="16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it-IT" sz="16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it-IT" sz="16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it-IT" sz="16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U.O.C.</a:t>
            </a:r>
            <a:r>
              <a:rPr lang="it-IT" sz="16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e Scuola di Specializzazione in Psichiatria</a:t>
            </a:r>
          </a:p>
        </p:txBody>
      </p:sp>
      <p:pic>
        <p:nvPicPr>
          <p:cNvPr id="1434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5715000"/>
            <a:ext cx="93821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0"/>
          <a:stretch/>
        </p:blipFill>
        <p:spPr bwMode="auto">
          <a:xfrm>
            <a:off x="4947921" y="1052736"/>
            <a:ext cx="4136369" cy="450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34938" y="2132856"/>
            <a:ext cx="87208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“There </a:t>
            </a:r>
            <a:r>
              <a:rPr lang="en-US" sz="1600" dirty="0">
                <a:solidFill>
                  <a:srgbClr val="0070C0"/>
                </a:solidFill>
                <a:latin typeface="Arial" charset="0"/>
              </a:rPr>
              <a:t>has been a long-standing impression that “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non- Western</a:t>
            </a:r>
            <a:r>
              <a:rPr lang="en-US" sz="1600" dirty="0">
                <a:solidFill>
                  <a:srgbClr val="0070C0"/>
                </a:solidFill>
                <a:latin typeface="Arial" charset="0"/>
              </a:rPr>
              <a:t>” patients are prone to </a:t>
            </a:r>
            <a:r>
              <a:rPr lang="en-US" sz="1600" dirty="0" err="1">
                <a:solidFill>
                  <a:srgbClr val="0070C0"/>
                </a:solidFill>
                <a:latin typeface="Arial" charset="0"/>
              </a:rPr>
              <a:t>somatize</a:t>
            </a:r>
            <a:r>
              <a:rPr lang="en-US" sz="1600" dirty="0">
                <a:solidFill>
                  <a:srgbClr val="0070C0"/>
                </a:solidFill>
                <a:latin typeface="Arial" charset="0"/>
              </a:rPr>
              <a:t> their distress. 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We should </a:t>
            </a:r>
            <a:r>
              <a:rPr lang="en-US" sz="1600" dirty="0">
                <a:solidFill>
                  <a:srgbClr val="0070C0"/>
                </a:solidFill>
                <a:latin typeface="Arial" charset="0"/>
              </a:rPr>
              <a:t>be suspicious about any such sweeping 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generalization that </a:t>
            </a:r>
            <a:r>
              <a:rPr lang="en-US" sz="1600" dirty="0">
                <a:solidFill>
                  <a:srgbClr val="0070C0"/>
                </a:solidFill>
                <a:latin typeface="Arial" charset="0"/>
              </a:rPr>
              <a:t>includes most of the world’s myriad 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cultures under </a:t>
            </a:r>
            <a:r>
              <a:rPr lang="en-US" sz="1600" dirty="0">
                <a:solidFill>
                  <a:srgbClr val="0070C0"/>
                </a:solidFill>
                <a:latin typeface="Arial" charset="0"/>
              </a:rPr>
              <a:t>the rubric “non-Western.”</a:t>
            </a:r>
            <a:endParaRPr lang="it-IT" sz="16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48016" y="620688"/>
            <a:ext cx="58102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sz="1600" b="1" dirty="0" smtClean="0">
                <a:solidFill>
                  <a:srgbClr val="0070C0"/>
                </a:solidFill>
                <a:latin typeface="Arial" charset="0"/>
              </a:rPr>
              <a:t>Forme e pattern locali di somatizzazione</a:t>
            </a:r>
            <a:r>
              <a:rPr lang="it-IT" sz="1600" dirty="0" smtClean="0">
                <a:solidFill>
                  <a:srgbClr val="C00000"/>
                </a:solidFill>
                <a:latin typeface="Arial" charset="0"/>
              </a:rPr>
              <a:t>:</a:t>
            </a:r>
            <a:endParaRPr lang="it-IT" sz="1600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it-IT" sz="1600" dirty="0" smtClean="0">
                <a:solidFill>
                  <a:srgbClr val="C00000"/>
                </a:solidFill>
                <a:latin typeface="Arial" charset="0"/>
              </a:rPr>
              <a:t>Sud-est asiatico: sindromi asteniche</a:t>
            </a:r>
          </a:p>
          <a:p>
            <a:pPr eaLnBrk="1" hangingPunct="1">
              <a:lnSpc>
                <a:spcPct val="115000"/>
              </a:lnSpc>
            </a:pPr>
            <a:r>
              <a:rPr lang="it-IT" sz="1600" dirty="0" smtClean="0">
                <a:solidFill>
                  <a:srgbClr val="C00000"/>
                </a:solidFill>
                <a:latin typeface="Arial" charset="0"/>
              </a:rPr>
              <a:t>Iran: sintomi cardiaci</a:t>
            </a:r>
          </a:p>
          <a:p>
            <a:pPr eaLnBrk="1" hangingPunct="1">
              <a:lnSpc>
                <a:spcPct val="115000"/>
              </a:lnSpc>
            </a:pPr>
            <a:r>
              <a:rPr lang="it-IT" sz="1600" dirty="0" smtClean="0">
                <a:solidFill>
                  <a:srgbClr val="C00000"/>
                </a:solidFill>
                <a:latin typeface="Arial" charset="0"/>
              </a:rPr>
              <a:t>Cina: vertigini</a:t>
            </a:r>
          </a:p>
          <a:p>
            <a:pPr eaLnBrk="1" hangingPunct="1">
              <a:lnSpc>
                <a:spcPct val="115000"/>
              </a:lnSpc>
            </a:pPr>
            <a:r>
              <a:rPr lang="it-IT" sz="1600" dirty="0" smtClean="0">
                <a:solidFill>
                  <a:srgbClr val="C00000"/>
                </a:solidFill>
                <a:latin typeface="Arial" charset="0"/>
              </a:rPr>
              <a:t>Cambogia e Vietnam: disturbi gastrointestinali</a:t>
            </a:r>
            <a:endParaRPr lang="it-IT" sz="16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14374" y="0"/>
            <a:ext cx="7674049" cy="6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La depressione ed i teatri del corpo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  <p:pic>
        <p:nvPicPr>
          <p:cNvPr id="9218" name="Picture 2" descr="Risultati immagini per so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188640"/>
            <a:ext cx="1885549" cy="20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" y="3107870"/>
            <a:ext cx="4143667" cy="37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15" y="3501008"/>
            <a:ext cx="4682229" cy="232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571999" y="6093296"/>
            <a:ext cx="3816424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sz="1200" b="1" i="1" dirty="0" smtClean="0">
                <a:solidFill>
                  <a:srgbClr val="C00000"/>
                </a:solidFill>
                <a:latin typeface="Arial" charset="0"/>
              </a:rPr>
              <a:t>Kirmayer, J Clin Psychiatry, 2001 </a:t>
            </a:r>
            <a:endParaRPr lang="it-IT" sz="1200" b="1" i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10499" cy="366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734"/>
            <a:ext cx="4185903" cy="368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88" y="345859"/>
            <a:ext cx="5428412" cy="216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5104"/>
            <a:ext cx="5103554" cy="15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0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237545" cy="35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77" y="3573016"/>
            <a:ext cx="60864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42283" y="2980285"/>
            <a:ext cx="2646141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sz="1200" b="1" i="1" dirty="0" smtClean="0">
                <a:solidFill>
                  <a:srgbClr val="C00000"/>
                </a:solidFill>
                <a:latin typeface="Arial" charset="0"/>
              </a:rPr>
              <a:t>Kirmayer, J Clin Psychiatry, 2001 </a:t>
            </a:r>
            <a:endParaRPr lang="it-IT" sz="1200" b="1" i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81" y="188640"/>
            <a:ext cx="3096344" cy="27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8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" y="0"/>
            <a:ext cx="5387418" cy="684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9527"/>
            <a:ext cx="5263292" cy="90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220072" y="1124744"/>
            <a:ext cx="3816424" cy="28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sz="1200" b="1" i="1" dirty="0" smtClean="0">
                <a:solidFill>
                  <a:srgbClr val="C00000"/>
                </a:solidFill>
                <a:latin typeface="Arial" charset="0"/>
              </a:rPr>
              <a:t>Martinez Tyson et al., Dep Res Treat, 2011</a:t>
            </a:r>
            <a:endParaRPr lang="it-IT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4408738" y="1700808"/>
            <a:ext cx="4608512" cy="50487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  <a:effectLst/>
              </a:rPr>
              <a:t>Most </a:t>
            </a:r>
            <a:r>
              <a:rPr lang="en-US" sz="1800" dirty="0">
                <a:solidFill>
                  <a:srgbClr val="FF0000"/>
                </a:solidFill>
                <a:effectLst/>
              </a:rPr>
              <a:t>frequently listed causes of </a:t>
            </a:r>
            <a:r>
              <a:rPr lang="en-US" sz="1800" dirty="0" smtClean="0">
                <a:solidFill>
                  <a:srgbClr val="FF0000"/>
                </a:solidFill>
                <a:effectLst/>
              </a:rPr>
              <a:t>depression</a:t>
            </a:r>
            <a:endParaRPr lang="it-IT" sz="1800" dirty="0" smtClean="0">
              <a:solidFill>
                <a:srgbClr val="FF0000"/>
              </a:solidFill>
              <a:effectLst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4608512" cy="25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5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0" y="476672"/>
            <a:ext cx="6424693" cy="594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9993" y="116632"/>
            <a:ext cx="4735262" cy="50487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rgbClr val="FF0000"/>
                </a:solidFill>
                <a:effectLst/>
              </a:rPr>
              <a:t>Most </a:t>
            </a:r>
            <a:r>
              <a:rPr lang="en-US" sz="1600" dirty="0">
                <a:solidFill>
                  <a:srgbClr val="FF0000"/>
                </a:solidFill>
                <a:effectLst/>
              </a:rPr>
              <a:t>frequently listed </a:t>
            </a:r>
            <a:r>
              <a:rPr lang="en-US" sz="1600" dirty="0" smtClean="0">
                <a:solidFill>
                  <a:srgbClr val="FF0000"/>
                </a:solidFill>
                <a:effectLst/>
              </a:rPr>
              <a:t>symptoms </a:t>
            </a:r>
            <a:r>
              <a:rPr lang="en-US" sz="1600" dirty="0">
                <a:solidFill>
                  <a:srgbClr val="FF0000"/>
                </a:solidFill>
                <a:effectLst/>
              </a:rPr>
              <a:t>of </a:t>
            </a:r>
            <a:r>
              <a:rPr lang="en-US" sz="1600" dirty="0" smtClean="0">
                <a:solidFill>
                  <a:srgbClr val="FF0000"/>
                </a:solidFill>
                <a:effectLst/>
              </a:rPr>
              <a:t>depression</a:t>
            </a:r>
            <a:endParaRPr lang="it-IT" sz="1600" dirty="0" smtClean="0">
              <a:solidFill>
                <a:srgbClr val="FF0000"/>
              </a:soli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75" y="116632"/>
            <a:ext cx="4343045" cy="120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2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764698" cy="66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923928" y="260648"/>
            <a:ext cx="5040560" cy="5048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  <a:effectLst/>
              </a:rPr>
              <a:t>Most frequently listed treatments for depression</a:t>
            </a:r>
            <a:endParaRPr lang="it-IT" sz="1800" dirty="0" smtClean="0">
              <a:solidFill>
                <a:srgbClr val="FF0000"/>
              </a:solidFill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39" y="765519"/>
            <a:ext cx="4881537" cy="146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32" y="2229226"/>
            <a:ext cx="4572151" cy="13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5"/>
          <a:stretch/>
        </p:blipFill>
        <p:spPr bwMode="auto">
          <a:xfrm>
            <a:off x="4295614" y="3792367"/>
            <a:ext cx="4438305" cy="8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77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/>
          <a:stretch/>
        </p:blipFill>
        <p:spPr bwMode="auto">
          <a:xfrm>
            <a:off x="-1454" y="332656"/>
            <a:ext cx="4717509" cy="218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04" y="404664"/>
            <a:ext cx="4344496" cy="216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915816" y="-27384"/>
            <a:ext cx="2520280" cy="5048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  <a:effectLst/>
              </a:rPr>
              <a:t>Le parole del </a:t>
            </a:r>
            <a:r>
              <a:rPr lang="en-US" sz="1800" dirty="0" err="1" smtClean="0">
                <a:solidFill>
                  <a:srgbClr val="FF0000"/>
                </a:solidFill>
                <a:effectLst/>
              </a:rPr>
              <a:t>disagio</a:t>
            </a:r>
            <a:endParaRPr lang="it-IT" sz="1800" dirty="0" smtClean="0"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68216" y="2492896"/>
            <a:ext cx="2520280" cy="5048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800" b="1" dirty="0" smtClean="0">
                <a:solidFill>
                  <a:srgbClr val="FF0000"/>
                </a:solidFill>
                <a:effectLst/>
              </a:rPr>
              <a:t>… e la </a:t>
            </a:r>
            <a:r>
              <a:rPr lang="en-US" sz="1800" b="1" dirty="0" err="1" smtClean="0">
                <a:solidFill>
                  <a:srgbClr val="FF0000"/>
                </a:solidFill>
                <a:effectLst/>
              </a:rPr>
              <a:t>terapia</a:t>
            </a:r>
            <a:r>
              <a:rPr lang="en-US" sz="1800" b="1" dirty="0" smtClean="0">
                <a:solidFill>
                  <a:srgbClr val="FF0000"/>
                </a:solidFill>
                <a:effectLst/>
              </a:rPr>
              <a:t>?</a:t>
            </a:r>
            <a:endParaRPr lang="it-IT" sz="1800" b="1" dirty="0" smtClean="0">
              <a:solidFill>
                <a:srgbClr val="FF0000"/>
              </a:solidFill>
              <a:effectLst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00" y="2997767"/>
            <a:ext cx="4475976" cy="380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81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62007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714374" y="144016"/>
            <a:ext cx="7674049" cy="6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Il corpo, teatro universale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18641" r="6381"/>
          <a:stretch/>
        </p:blipFill>
        <p:spPr bwMode="auto">
          <a:xfrm>
            <a:off x="6948264" y="1062262"/>
            <a:ext cx="1714293" cy="25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7"/>
          <a:stretch/>
        </p:blipFill>
        <p:spPr bwMode="auto">
          <a:xfrm>
            <a:off x="35496" y="4409335"/>
            <a:ext cx="6096000" cy="212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10420" r="2346"/>
          <a:stretch/>
        </p:blipFill>
        <p:spPr bwMode="auto">
          <a:xfrm>
            <a:off x="6372200" y="4430813"/>
            <a:ext cx="2613804" cy="17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82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6" y="692696"/>
            <a:ext cx="9161616" cy="617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14374" y="144016"/>
            <a:ext cx="7674049" cy="9087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Cultura e depressione postpartum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77281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is a need to evaluate the global diversified </a:t>
            </a:r>
            <a:r>
              <a:rPr lang="en-US" dirty="0" err="1"/>
              <a:t>crosscultural</a:t>
            </a:r>
            <a:endParaRPr lang="en-US" dirty="0"/>
          </a:p>
          <a:p>
            <a:r>
              <a:rPr lang="en-US" dirty="0"/>
              <a:t>prevalence and incidence of PPDs (</a:t>
            </a:r>
            <a:r>
              <a:rPr lang="en-US" dirty="0" smtClean="0"/>
              <a:t>postpartum disorders</a:t>
            </a:r>
            <a:r>
              <a:rPr lang="en-US" dirty="0"/>
              <a:t>) and their culturally-sensitive correlates.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323528" y="4869160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Postpartum depression appears to be less </a:t>
            </a:r>
            <a:r>
              <a:rPr lang="en-US" dirty="0" smtClean="0"/>
              <a:t>prevalent within </a:t>
            </a:r>
            <a:r>
              <a:rPr lang="en-US" dirty="0"/>
              <a:t>some traditional cultural settings.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41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" y="149967"/>
            <a:ext cx="4051331" cy="15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8808542" cy="22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9" r="14136"/>
          <a:stretch/>
        </p:blipFill>
        <p:spPr bwMode="auto">
          <a:xfrm>
            <a:off x="4222768" y="188640"/>
            <a:ext cx="2121879" cy="255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05" y="533667"/>
            <a:ext cx="2692795" cy="186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3" y="5099957"/>
            <a:ext cx="3345827" cy="167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4"/>
          <a:stretch/>
        </p:blipFill>
        <p:spPr bwMode="auto">
          <a:xfrm>
            <a:off x="4329774" y="4996323"/>
            <a:ext cx="190786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-509" r="9370" b="509"/>
          <a:stretch/>
        </p:blipFill>
        <p:spPr bwMode="auto">
          <a:xfrm>
            <a:off x="6929319" y="4937021"/>
            <a:ext cx="1736565" cy="18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Risultati immagini per cul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3"/>
          <a:stretch/>
        </p:blipFill>
        <p:spPr bwMode="auto">
          <a:xfrm>
            <a:off x="1115616" y="490790"/>
            <a:ext cx="6753225" cy="22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19961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  <a:latin typeface="+mj-lt"/>
              </a:rPr>
              <a:t>cultura</a:t>
            </a:r>
            <a:r>
              <a:rPr lang="it-IT" sz="1400" dirty="0">
                <a:solidFill>
                  <a:srgbClr val="C00000"/>
                </a:solidFill>
                <a:latin typeface="+mj-lt"/>
              </a:rPr>
              <a:t> s. f. [dal lat. cultura, der. di colĕre «coltivare», part. pass.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cultus]. </a:t>
            </a:r>
            <a:endParaRPr lang="it-IT" sz="1400" dirty="0" smtClean="0">
              <a:solidFill>
                <a:srgbClr val="C00000"/>
              </a:solidFill>
              <a:latin typeface="+mj-lt"/>
            </a:endParaRPr>
          </a:p>
          <a:p>
            <a:endParaRPr lang="it-IT" sz="1400" dirty="0" smtClean="0">
              <a:solidFill>
                <a:srgbClr val="C00000"/>
              </a:solidFill>
              <a:latin typeface="+mj-lt"/>
            </a:endParaRPr>
          </a:p>
          <a:p>
            <a:pPr marL="342900" indent="-342900">
              <a:buAutoNum type="alphaLcPeriod"/>
            </a:pP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L’insieme </a:t>
            </a:r>
            <a:r>
              <a:rPr lang="it-IT" sz="1400" dirty="0">
                <a:solidFill>
                  <a:srgbClr val="C00000"/>
                </a:solidFill>
                <a:latin typeface="+mj-lt"/>
              </a:rPr>
              <a:t>delle cognizioni intellettuali che una persona ha acquisito attraverso lo studio e l’esperienza, rielaborandole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(...) così </a:t>
            </a:r>
            <a:r>
              <a:rPr lang="it-IT" sz="1400" dirty="0">
                <a:solidFill>
                  <a:srgbClr val="C00000"/>
                </a:solidFill>
                <a:latin typeface="+mj-lt"/>
              </a:rPr>
              <a:t>da convertire le nozioni da semplice erudizione in elemento costitutivo della sua personalità morale, della sua spiritualità e del suo gusto estetico, e, in breve, nella consapevolezza di sé e del proprio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mondo.</a:t>
            </a:r>
          </a:p>
          <a:p>
            <a:pPr marL="342900" indent="-342900">
              <a:buAutoNum type="alphaLcPeriod"/>
            </a:pPr>
            <a:endParaRPr lang="it-IT" sz="1400" dirty="0" smtClean="0">
              <a:solidFill>
                <a:srgbClr val="C00000"/>
              </a:solidFill>
              <a:latin typeface="+mj-lt"/>
            </a:endParaRPr>
          </a:p>
          <a:p>
            <a:pPr marL="342900" indent="-342900">
              <a:buAutoNum type="alphaLcPeriod"/>
            </a:pPr>
            <a:r>
              <a:rPr lang="it-IT" sz="1400" dirty="0">
                <a:solidFill>
                  <a:srgbClr val="C00000"/>
                </a:solidFill>
                <a:latin typeface="+mj-lt"/>
              </a:rPr>
              <a:t>L’insieme delle conoscenze relative a una particolare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disciplina.</a:t>
            </a:r>
          </a:p>
          <a:p>
            <a:pPr marL="342900" indent="-342900">
              <a:buAutoNum type="alphaLcPeriod"/>
            </a:pPr>
            <a:endParaRPr lang="it-IT" sz="140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AutoNum type="alphaLcPeriod"/>
            </a:pPr>
            <a:r>
              <a:rPr lang="it-IT" sz="1400" dirty="0">
                <a:solidFill>
                  <a:srgbClr val="C00000"/>
                </a:solidFill>
                <a:latin typeface="+mj-lt"/>
              </a:rPr>
              <a:t>Complesso di conoscenze, competenze o credenze (o anche soltanto particolari elementi e settori di esso), proprie di un’età, di una classe o categoria sociale, di un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ambiente.</a:t>
            </a:r>
          </a:p>
          <a:p>
            <a:pPr marL="342900" indent="-342900">
              <a:buAutoNum type="alphaLcPeriod"/>
            </a:pPr>
            <a:endParaRPr lang="it-IT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043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300"/>
            <a:ext cx="9144000" cy="61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714374" y="144016"/>
            <a:ext cx="7674049" cy="9087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Cultura e depressione nell’anziano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653" y="3762065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appears that the stigma of mental illness </a:t>
            </a:r>
            <a:r>
              <a:rPr lang="en-US" dirty="0" smtClean="0"/>
              <a:t>is keenly </a:t>
            </a:r>
            <a:r>
              <a:rPr lang="en-US" dirty="0"/>
              <a:t>felt by elderly </a:t>
            </a:r>
            <a:r>
              <a:rPr lang="en-US" dirty="0" smtClean="0"/>
              <a:t>individuals.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166434" y="4628543"/>
            <a:ext cx="8798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Research has pointed to even </a:t>
            </a:r>
            <a:r>
              <a:rPr lang="en-US" dirty="0" smtClean="0"/>
              <a:t>higher levels </a:t>
            </a:r>
            <a:r>
              <a:rPr lang="en-US" dirty="0"/>
              <a:t>of stigma surrounding depression </a:t>
            </a:r>
            <a:r>
              <a:rPr lang="en-US" dirty="0" smtClean="0"/>
              <a:t>within </a:t>
            </a:r>
            <a:r>
              <a:rPr lang="it-IT" dirty="0" smtClean="0"/>
              <a:t>minority </a:t>
            </a:r>
            <a:r>
              <a:rPr lang="it-IT" dirty="0"/>
              <a:t>ethnic groups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0599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4042"/>
            <a:ext cx="5265624" cy="506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248472" cy="133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92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177151" cy="65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76056" y="6433458"/>
            <a:ext cx="3168352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sz="1200" b="1" i="1" dirty="0" smtClean="0">
                <a:solidFill>
                  <a:srgbClr val="C00000"/>
                </a:solidFill>
                <a:latin typeface="Arial" charset="0"/>
              </a:rPr>
              <a:t>Lawrence et al., The Gerontologist, 2006 </a:t>
            </a:r>
            <a:endParaRPr lang="it-IT" sz="1200" b="1" i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8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7922"/>
            <a:ext cx="5336888" cy="2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2899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147" y="841372"/>
            <a:ext cx="2090589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it-IT" sz="1200" b="1" i="1" dirty="0" smtClean="0">
                <a:solidFill>
                  <a:srgbClr val="C00000"/>
                </a:solidFill>
                <a:latin typeface="Arial" charset="0"/>
              </a:rPr>
              <a:t>Patel, Br Med Bull, 2001</a:t>
            </a:r>
            <a:endParaRPr lang="it-IT" sz="1200" b="1" i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" y="2746433"/>
            <a:ext cx="8640960" cy="101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2468"/>
            <a:ext cx="6797257" cy="301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746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83" y="18864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Un grand sommeil noir</a:t>
            </a:r>
          </a:p>
          <a:p>
            <a:endParaRPr lang="fr-FR" sz="2200" dirty="0">
              <a:solidFill>
                <a:srgbClr val="C00000"/>
              </a:solidFill>
              <a:latin typeface="AR JULIAN" pitchFamily="2" charset="0"/>
            </a:endParaRP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Un grand sommeil noir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Tombe sur ma vie :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Dormez, tout espoir,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Dormez, toute envie !</a:t>
            </a:r>
          </a:p>
          <a:p>
            <a:endParaRPr lang="fr-FR" sz="2200" dirty="0">
              <a:solidFill>
                <a:srgbClr val="C00000"/>
              </a:solidFill>
              <a:latin typeface="AR JULIAN" pitchFamily="2" charset="0"/>
            </a:endParaRP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Je ne vois plus rien</a:t>
            </a:r>
            <a:r>
              <a:rPr lang="fr-FR" sz="2200" dirty="0" smtClean="0">
                <a:solidFill>
                  <a:srgbClr val="C00000"/>
                </a:solidFill>
                <a:latin typeface="AR JULIAN" pitchFamily="2" charset="0"/>
              </a:rPr>
              <a:t>,</a:t>
            </a:r>
            <a:endParaRPr lang="fr-FR" sz="2200" dirty="0">
              <a:solidFill>
                <a:srgbClr val="C00000"/>
              </a:solidFill>
              <a:latin typeface="AR JULIAN" pitchFamily="2" charset="0"/>
            </a:endParaRP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Je perds la mémoire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Du mal et du bien...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O la triste histoire !</a:t>
            </a:r>
          </a:p>
          <a:p>
            <a:endParaRPr lang="fr-FR" sz="2200" dirty="0">
              <a:solidFill>
                <a:srgbClr val="C00000"/>
              </a:solidFill>
              <a:latin typeface="AR JULIAN" pitchFamily="2" charset="0"/>
            </a:endParaRP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Je suis un berceau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Qu'une main balance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Au creux d'un caveau :</a:t>
            </a:r>
          </a:p>
          <a:p>
            <a:r>
              <a:rPr lang="fr-FR" sz="2200" dirty="0">
                <a:solidFill>
                  <a:srgbClr val="C00000"/>
                </a:solidFill>
                <a:latin typeface="AR JULIAN" pitchFamily="2" charset="0"/>
              </a:rPr>
              <a:t>Silence, silence !</a:t>
            </a:r>
            <a:endParaRPr lang="it-IT" sz="2200" dirty="0">
              <a:solidFill>
                <a:srgbClr val="C00000"/>
              </a:solidFill>
              <a:latin typeface="AR JULI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880" y="901164"/>
            <a:ext cx="38164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Un grande sonno nero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Cade sulla mia vita: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dormite voi tutte, speranze,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dormite voi tutte, invidie</a:t>
            </a:r>
            <a:r>
              <a:rPr lang="it-IT" sz="2200" dirty="0" smtClean="0">
                <a:solidFill>
                  <a:srgbClr val="0070C0"/>
                </a:solidFill>
                <a:latin typeface="AR JULIAN" pitchFamily="2" charset="0"/>
              </a:rPr>
              <a:t>!</a:t>
            </a:r>
          </a:p>
          <a:p>
            <a:endParaRPr lang="it-IT" sz="2200" dirty="0" smtClean="0">
              <a:solidFill>
                <a:srgbClr val="0070C0"/>
              </a:solidFill>
              <a:latin typeface="AR JULIAN" pitchFamily="2" charset="0"/>
            </a:endParaRPr>
          </a:p>
          <a:p>
            <a:r>
              <a:rPr lang="it-IT" sz="2200" dirty="0" smtClean="0">
                <a:solidFill>
                  <a:srgbClr val="0070C0"/>
                </a:solidFill>
                <a:latin typeface="AR JULIAN" pitchFamily="2" charset="0"/>
              </a:rPr>
              <a:t>Io </a:t>
            </a:r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non vedo più nulla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Io perdo la memoria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Del male e del bene.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Oh che triste storia</a:t>
            </a:r>
            <a:r>
              <a:rPr lang="it-IT" sz="2200" dirty="0" smtClean="0">
                <a:solidFill>
                  <a:srgbClr val="0070C0"/>
                </a:solidFill>
                <a:latin typeface="AR JULIAN" pitchFamily="2" charset="0"/>
              </a:rPr>
              <a:t>!</a:t>
            </a:r>
          </a:p>
          <a:p>
            <a:endParaRPr lang="it-IT" sz="2200" dirty="0">
              <a:solidFill>
                <a:srgbClr val="0070C0"/>
              </a:solidFill>
              <a:latin typeface="AR JULIAN" pitchFamily="2" charset="0"/>
            </a:endParaRP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Io sono una culla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Che una mano </a:t>
            </a:r>
            <a:r>
              <a:rPr lang="it-IT" sz="2200" dirty="0" smtClean="0">
                <a:solidFill>
                  <a:srgbClr val="0070C0"/>
                </a:solidFill>
                <a:latin typeface="AR JULIAN" pitchFamily="2" charset="0"/>
              </a:rPr>
              <a:t>dondola</a:t>
            </a:r>
            <a:endParaRPr lang="it-IT" sz="2200" dirty="0">
              <a:solidFill>
                <a:srgbClr val="0070C0"/>
              </a:solidFill>
              <a:latin typeface="AR JULIAN" pitchFamily="2" charset="0"/>
            </a:endParaRPr>
          </a:p>
          <a:p>
            <a:r>
              <a:rPr lang="it-IT" sz="2200" dirty="0" smtClean="0">
                <a:solidFill>
                  <a:srgbClr val="0070C0"/>
                </a:solidFill>
                <a:latin typeface="AR JULIAN" pitchFamily="2" charset="0"/>
              </a:rPr>
              <a:t>Nel vuoto di </a:t>
            </a:r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una tomba.</a:t>
            </a:r>
          </a:p>
          <a:p>
            <a:r>
              <a:rPr lang="it-IT" sz="2200" dirty="0">
                <a:solidFill>
                  <a:srgbClr val="0070C0"/>
                </a:solidFill>
                <a:latin typeface="AR JULIAN" pitchFamily="2" charset="0"/>
              </a:rPr>
              <a:t>Silenzio, </a:t>
            </a:r>
            <a:r>
              <a:rPr lang="it-IT" sz="2200" dirty="0" smtClean="0">
                <a:solidFill>
                  <a:srgbClr val="0070C0"/>
                </a:solidFill>
                <a:latin typeface="AR JULIAN" pitchFamily="2" charset="0"/>
              </a:rPr>
              <a:t>silenzio!</a:t>
            </a:r>
            <a:endParaRPr lang="it-IT" sz="2200" dirty="0">
              <a:solidFill>
                <a:srgbClr val="0070C0"/>
              </a:solidFill>
              <a:latin typeface="AR JULIAN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68760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85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364594"/>
            <a:ext cx="7956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C00000"/>
                </a:solidFill>
                <a:latin typeface="AR JULIAN" pitchFamily="2" charset="0"/>
              </a:rPr>
              <a:t>Poesie in depressione, al villaggio di wei </a:t>
            </a:r>
            <a:r>
              <a:rPr lang="it-IT" sz="1800" dirty="0" smtClean="0">
                <a:solidFill>
                  <a:srgbClr val="C00000"/>
                </a:solidFill>
                <a:latin typeface="AR JULIAN" pitchFamily="2" charset="0"/>
              </a:rPr>
              <a:t>(Bai Juyi, 812 d.C.)</a:t>
            </a:r>
            <a:endParaRPr lang="it-IT" sz="1800" dirty="0">
              <a:solidFill>
                <a:srgbClr val="C00000"/>
              </a:solidFill>
              <a:latin typeface="AR JULIAN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2565132" cy="50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399" y="1556792"/>
            <a:ext cx="59507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Abbraccio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il mio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cuscino e non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dico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una parola;</a:t>
            </a:r>
          </a:p>
          <a:p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Nella mia stanza vuota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nessun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suono si muove.</a:t>
            </a:r>
          </a:p>
          <a:p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Chi sa che, per tutto il giorno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a letto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,</a:t>
            </a:r>
          </a:p>
          <a:p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Io non sono malato e non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sto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nemmeno dormendo? </a:t>
            </a:r>
            <a:endParaRPr lang="it-IT" sz="2000" dirty="0" smtClean="0">
              <a:solidFill>
                <a:srgbClr val="0070C0"/>
              </a:solidFill>
              <a:latin typeface="AR JULIAN" pitchFamily="2" charset="0"/>
            </a:endParaRPr>
          </a:p>
          <a:p>
            <a:endParaRPr lang="it-IT" sz="2000" dirty="0">
              <a:solidFill>
                <a:srgbClr val="0070C0"/>
              </a:solidFill>
              <a:latin typeface="AR JULIAN" pitchFamily="2" charset="0"/>
            </a:endParaRPr>
          </a:p>
          <a:p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Le guance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rosee del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ragazzo virano al verde;</a:t>
            </a:r>
            <a:endParaRPr lang="it-IT" sz="2000" dirty="0">
              <a:solidFill>
                <a:srgbClr val="0070C0"/>
              </a:solidFill>
              <a:latin typeface="AR JULIAN" pitchFamily="2" charset="0"/>
            </a:endParaRPr>
          </a:p>
          <a:p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Alle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tempie malate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il gelo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dell'inverno si aggrappa ...</a:t>
            </a:r>
          </a:p>
          <a:p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Non meraviglia che il mio corpo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affondi nella decadenza;</a:t>
            </a:r>
            <a:endParaRPr lang="it-IT" sz="2000" dirty="0">
              <a:solidFill>
                <a:srgbClr val="0070C0"/>
              </a:solidFill>
              <a:latin typeface="AR JULIAN" pitchFamily="2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Anche se le mie membra sono </a:t>
            </a:r>
            <a:r>
              <a:rPr lang="it-IT" sz="2000" dirty="0" smtClean="0">
                <a:solidFill>
                  <a:srgbClr val="0070C0"/>
                </a:solidFill>
                <a:latin typeface="AR JULIAN" pitchFamily="2" charset="0"/>
              </a:rPr>
              <a:t>vecchie, </a:t>
            </a:r>
            <a:r>
              <a:rPr lang="it-IT" sz="2000" dirty="0">
                <a:solidFill>
                  <a:srgbClr val="0070C0"/>
                </a:solidFill>
                <a:latin typeface="AR JULIAN" pitchFamily="2" charset="0"/>
              </a:rPr>
              <a:t>il mio cuore è ancora più vecchio.</a:t>
            </a:r>
            <a:endParaRPr lang="it-IT" sz="2000" dirty="0" smtClean="0">
              <a:solidFill>
                <a:srgbClr val="0070C0"/>
              </a:solidFill>
              <a:latin typeface="AR JULIAN" pitchFamily="2" charset="0"/>
            </a:endParaRPr>
          </a:p>
          <a:p>
            <a:endParaRPr lang="it-IT" sz="2000" dirty="0">
              <a:solidFill>
                <a:srgbClr val="0070C0"/>
              </a:solidFill>
              <a:latin typeface="AR JULI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Risultati immagini per cul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3"/>
          <a:stretch/>
        </p:blipFill>
        <p:spPr bwMode="auto">
          <a:xfrm>
            <a:off x="2267744" y="5301208"/>
            <a:ext cx="394618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83841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eriod"/>
            </a:pPr>
            <a:endParaRPr lang="it-IT" sz="140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lphaLcPeriod" startAt="4"/>
            </a:pPr>
            <a:r>
              <a:rPr lang="it-IT" sz="1400" dirty="0">
                <a:solidFill>
                  <a:srgbClr val="C00000"/>
                </a:solidFill>
                <a:latin typeface="+mj-lt"/>
              </a:rPr>
              <a:t>Complesso delle istituzioni sociali, politiche ed economiche, delle attività artistiche, delle manifestazioni spirituali e religiose, che caratterizzano la vita di una determinata società in un dato momento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storico.</a:t>
            </a:r>
          </a:p>
          <a:p>
            <a:pPr marL="342900" indent="-342900">
              <a:buAutoNum type="alphaLcPeriod" startAt="4"/>
            </a:pPr>
            <a:endParaRPr lang="it-IT" sz="140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AutoNum type="alphaLcPeriod" startAt="4"/>
            </a:pPr>
            <a:r>
              <a:rPr lang="it-IT" sz="1400" dirty="0">
                <a:solidFill>
                  <a:srgbClr val="C00000"/>
                </a:solidFill>
                <a:latin typeface="+mj-lt"/>
              </a:rPr>
              <a:t> In etnologia, sociologia e antropologia culturale, l’insieme dei valori, simboli, concezioni, credenze, modelli di comportamento, e anche delle attività materiali, che caratterizzano il modo di vita di un gruppo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sociale.</a:t>
            </a:r>
          </a:p>
          <a:p>
            <a:pPr marL="342900" indent="-342900">
              <a:buAutoNum type="alphaLcPeriod" startAt="4"/>
            </a:pPr>
            <a:endParaRPr lang="it-IT" sz="140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AutoNum type="alphaLcPeriod" startAt="4"/>
            </a:pPr>
            <a:r>
              <a:rPr lang="it-IT" sz="1400" dirty="0">
                <a:solidFill>
                  <a:srgbClr val="C00000"/>
                </a:solidFill>
                <a:latin typeface="+mj-lt"/>
              </a:rPr>
              <a:t>Con ulteriore ampliamento della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semantica (...) l’idealizzazione e l’adozione </a:t>
            </a:r>
            <a:r>
              <a:rPr lang="it-IT" sz="1400" dirty="0">
                <a:solidFill>
                  <a:srgbClr val="C00000"/>
                </a:solidFill>
                <a:latin typeface="+mj-lt"/>
              </a:rPr>
              <a:t>pratica di un sistema di vita, di un costume, di un comportamento, o, anche, l’attribuzione di un particolare valore a determinate concezioni o realtà, l’acquisizione di una sensibilità e coscienza collettiva di fronte a problemi umani e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sociali.</a:t>
            </a:r>
            <a:endParaRPr lang="it-IT" sz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28575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41"/>
            <a:ext cx="3464078" cy="276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21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128" y="1988840"/>
            <a:ext cx="6120680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La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cultura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ha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effetti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sui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sistemi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neurali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sulle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rappresentazioni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psicologiche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e sui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modelli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relazionali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che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costituiscono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gli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affetti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durante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l’arco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della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vita.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t="6529" r="12359" b="-6529"/>
          <a:stretch/>
        </p:blipFill>
        <p:spPr bwMode="auto">
          <a:xfrm>
            <a:off x="6372200" y="260648"/>
            <a:ext cx="2638633" cy="235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07504" y="144016"/>
            <a:ext cx="6593929" cy="5486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CULTURA, EMOZIONI, RELAZIONI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3218200"/>
            <a:ext cx="8323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Ideologie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istituzioni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pratiche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culturali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forniscono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contesto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regole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per 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processi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interattivi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che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sottendono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le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complesse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Variazioni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culturali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nella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struttura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familiare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nell’interazione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madre-figlio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nell’educazione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del bambino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fanno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da “priming”,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modellando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il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sistema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emozionale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54499"/>
            <a:ext cx="1580575" cy="21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60869"/>
            <a:ext cx="2520280" cy="167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03643"/>
            <a:ext cx="3344608" cy="13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692696"/>
            <a:ext cx="528783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70C0"/>
                </a:solidFill>
                <a:latin typeface="Arial" charset="0"/>
              </a:rPr>
              <a:t>SOLO LE EMOZIONI PRIMARIE SONO UNIVERSALI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20" y="1163373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L’ESPERIENZA SOGGETTIVA DELLE EMOZIONI ED IL VISSUTO EMOZIONALE SONO CULTURA-SPECIFICI</a:t>
            </a:r>
            <a:endParaRPr lang="en-US" sz="1600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9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908720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La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cultura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fornisce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regole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relative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all’espressione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delle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(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socialmente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accettabili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vs.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devianti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);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lessico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categorie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per le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esperienze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emozionali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rendendo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determinate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	 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salienti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o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difficili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articolare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	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limiti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tolleranza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per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specifiche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ed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affetti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intensi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teorie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esplicative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delle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strategie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per la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gestione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delle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t="6529" r="12359" b="-6529"/>
          <a:stretch/>
        </p:blipFill>
        <p:spPr bwMode="auto">
          <a:xfrm>
            <a:off x="3768325" y="158636"/>
            <a:ext cx="1319317" cy="117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5004048" y="158636"/>
            <a:ext cx="4032448" cy="5486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1800" dirty="0" smtClean="0">
                <a:solidFill>
                  <a:srgbClr val="FF0000"/>
                </a:solidFill>
              </a:rPr>
              <a:t>CULTURA, EMOZIONI, RELAZIONI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74" y="3781680"/>
            <a:ext cx="1757691" cy="157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42" y="3825502"/>
            <a:ext cx="1887708" cy="125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20888"/>
            <a:ext cx="1810393" cy="136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38" y="5164832"/>
            <a:ext cx="2116460" cy="169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59" y="5330206"/>
            <a:ext cx="2199427" cy="14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12641"/>
          <a:stretch/>
        </p:blipFill>
        <p:spPr bwMode="auto">
          <a:xfrm>
            <a:off x="395536" y="5025363"/>
            <a:ext cx="1702889" cy="174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62" y="5270385"/>
            <a:ext cx="2808312" cy="154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92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4" y="0"/>
            <a:ext cx="7674049" cy="90872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IL VOCABOLARIO DELLE EMOZIONI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285750" y="815664"/>
            <a:ext cx="839127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solidFill>
                  <a:srgbClr val="C00000"/>
                </a:solidFill>
                <a:latin typeface="Arial" charset="0"/>
              </a:rPr>
              <a:t>Every cultural system includes patterned ideas regarding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certain interpersonal relationship and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certain affective states, which represent a selection from the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entire potential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range of interpersonal and emotional experiences. </a:t>
            </a:r>
            <a:endParaRPr lang="en-US" sz="1800" dirty="0" smtClean="0">
              <a:solidFill>
                <a:srgbClr val="C00000"/>
              </a:solidFill>
              <a:latin typeface="Arial" charset="0"/>
            </a:endParaRPr>
          </a:p>
          <a:p>
            <a:endParaRPr lang="en-US" sz="1800" dirty="0" smtClean="0">
              <a:solidFill>
                <a:srgbClr val="C00000"/>
              </a:solidFill>
              <a:latin typeface="Arial" charset="0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The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child, growing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up within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the culture and gradually internalizing these premises, undergoes a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process of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socially guided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emotional specialization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. He learns, in a sense, a special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vocabulary of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emotion.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C00000"/>
                </a:solidFill>
                <a:latin typeface="Arial" charset="0"/>
              </a:rPr>
              <a:t>Geertz, 1959 </a:t>
            </a:r>
            <a:r>
              <a:rPr lang="en-US" sz="1800" i="1" dirty="0">
                <a:solidFill>
                  <a:srgbClr val="C00000"/>
                </a:solidFill>
                <a:latin typeface="Arial" charset="0"/>
              </a:rPr>
              <a:t>p. 225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)</a:t>
            </a:r>
            <a:r>
              <a:rPr lang="it-IT" sz="1800" dirty="0" smtClean="0">
                <a:solidFill>
                  <a:srgbClr val="C00000"/>
                </a:solidFill>
                <a:latin typeface="Arial" charset="0"/>
              </a:rPr>
              <a:t>” </a:t>
            </a:r>
            <a:endParaRPr lang="it-IT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5486400" y="5486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4965982"/>
            <a:ext cx="3404849" cy="177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2996952"/>
            <a:ext cx="55630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Different cultural traditions of suffering vary according to the salience of the</a:t>
            </a:r>
          </a:p>
          <a:p>
            <a:r>
              <a:rPr lang="en-US" sz="1800" dirty="0">
                <a:solidFill>
                  <a:srgbClr val="C00000"/>
                </a:solidFill>
                <a:latin typeface="+mj-lt"/>
              </a:rPr>
              <a:t>" vocabulary of emotion" (Geertz, 1959), that </a:t>
            </a: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is, 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whether notions of suffering </a:t>
            </a: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are:</a:t>
            </a:r>
          </a:p>
          <a:p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elaborated 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or unelaborated; </a:t>
            </a: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expressed 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in secular or religious idioms; </a:t>
            </a: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rgbClr val="C00000"/>
                </a:solidFill>
                <a:latin typeface="+mj-lt"/>
              </a:rPr>
              <a:t>c</a:t>
            </a: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ulturally valued 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or disvalued; </a:t>
            </a: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relevant 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to the individual self or to broader social </a:t>
            </a: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and historical 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contexts.</a:t>
            </a:r>
            <a:endParaRPr lang="it-IT" sz="18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567" y="2846989"/>
            <a:ext cx="2708514" cy="202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945" y="980728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La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cultura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influenza: </a:t>
            </a: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le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fonti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disagio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l’esperienza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malattia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l’espressione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sintomi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le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modalità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di coping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nei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confronti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della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malattia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la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richiesta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aiuto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1600" dirty="0" err="1" smtClean="0">
                <a:solidFill>
                  <a:srgbClr val="C00000"/>
                </a:solidFill>
                <a:latin typeface="+mj-lt"/>
              </a:rPr>
              <a:t>intervento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 medico;</a:t>
            </a: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	</a:t>
            </a:r>
            <a:r>
              <a:rPr lang="en-US" sz="1600" dirty="0" smtClean="0">
                <a:solidFill>
                  <a:srgbClr val="C00000"/>
                </a:solidFill>
                <a:latin typeface="+mj-lt"/>
              </a:rPr>
              <a:t>- la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risposta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sociale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al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disagio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ed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alla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disabilità</a:t>
            </a:r>
            <a:endParaRPr lang="en-US" sz="1600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07504" y="144016"/>
            <a:ext cx="6593929" cy="5486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CULTURA, EMOZIONI, MALATTIA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92" y="2132856"/>
            <a:ext cx="2972753" cy="196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322"/>
            <a:ext cx="1862510" cy="186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92" y="4365046"/>
            <a:ext cx="3188826" cy="212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1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4" y="0"/>
            <a:ext cx="7674049" cy="90872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Cultura e depressione: differenze traversali</a:t>
            </a:r>
            <a:endParaRPr lang="it-IT" sz="2800" dirty="0" smtClean="0">
              <a:solidFill>
                <a:srgbClr val="FF0000"/>
              </a:solidFill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2411760" y="760636"/>
            <a:ext cx="61442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Essenziale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per la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comprensione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modelli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della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depressione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“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culturalmente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informati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” è lo studio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etnopsicologico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degli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affetti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disforici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che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include: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Relativo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egocentrismo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del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Sé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Categorie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indigene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delle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Predominanza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particolari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nella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società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Interrelazione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tra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le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varie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Identificazione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delle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situazioni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in cui ci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aspetta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l’emozione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Differenze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nell’esperienza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corporea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delle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. </a:t>
            </a:r>
            <a:endParaRPr lang="en-US" sz="1600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5486400" y="5486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" y="790014"/>
            <a:ext cx="2270166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11" y="5373216"/>
            <a:ext cx="1922525" cy="14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22" y="4155302"/>
            <a:ext cx="1506801" cy="226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2016224" cy="134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0" b="13583"/>
          <a:stretch/>
        </p:blipFill>
        <p:spPr bwMode="auto">
          <a:xfrm>
            <a:off x="7485106" y="5288235"/>
            <a:ext cx="1094678" cy="15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20516"/>
            <a:ext cx="1620818" cy="130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991126"/>
            <a:ext cx="1721228" cy="182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9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>
          <a:xfrm>
            <a:off x="4211961" y="116632"/>
            <a:ext cx="4824535" cy="360040"/>
          </a:xfrm>
        </p:spPr>
        <p:txBody>
          <a:bodyPr/>
          <a:lstStyle/>
          <a:p>
            <a:pPr eaLnBrk="1" hangingPunct="1">
              <a:defRPr/>
            </a:pPr>
            <a:r>
              <a:rPr lang="it-IT" sz="1800" dirty="0" smtClean="0">
                <a:solidFill>
                  <a:srgbClr val="FF0000"/>
                </a:solidFill>
              </a:rPr>
              <a:t>Cultura e depressione: differenze traversali</a:t>
            </a:r>
            <a:endParaRPr lang="it-IT" sz="1800" dirty="0" smtClean="0">
              <a:solidFill>
                <a:srgbClr val="FF0000"/>
              </a:solidFill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251520" y="620688"/>
            <a:ext cx="88427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Le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emozioni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sono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integrate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nel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senso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sé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lungo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un continuum EGOCENTRISMO – SOCIOCENTRISMO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Emozione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come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evento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intrapsichico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società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occidentale</a:t>
            </a:r>
            <a:endParaRPr lang="en-US" sz="1600" dirty="0" smtClean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modelli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depressione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basati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su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studi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in setting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occidentali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non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possono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essere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generalizzati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La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cultura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è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costitutiva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della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depressione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, in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quanto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ne influenza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l’esperienza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, la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costruzione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significato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, la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risposta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sociale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(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famiglia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comunità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),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il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decorso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gli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</a:rPr>
              <a:t>esiti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. 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97" y="3356992"/>
            <a:ext cx="4682583" cy="332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51520" y="3862850"/>
            <a:ext cx="432048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Questa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costella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zione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di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caratteristiche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socioculturali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media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l’esperienza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e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l’espressione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delle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emozioni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e del “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continente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”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depressivo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(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specificità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attribuzione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causale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sintomatologia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, cure, </a:t>
            </a:r>
            <a:r>
              <a:rPr lang="en-US" sz="1600" dirty="0" err="1" smtClean="0">
                <a:solidFill>
                  <a:srgbClr val="0070C0"/>
                </a:solidFill>
                <a:latin typeface="Arial" charset="0"/>
              </a:rPr>
              <a:t>esiti</a:t>
            </a:r>
            <a:r>
              <a:rPr lang="en-US" sz="1600" dirty="0" smtClean="0">
                <a:solidFill>
                  <a:srgbClr val="0070C0"/>
                </a:solidFill>
                <a:latin typeface="Arial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974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o">
  <a:themeElements>
    <a:clrScheme name="Arco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co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Office\Templates\Presentation Designs\Arco.pot</Template>
  <TotalTime>3456</TotalTime>
  <Words>1114</Words>
  <Application>Microsoft Office PowerPoint</Application>
  <PresentationFormat>On-screen Show (4:3)</PresentationFormat>
  <Paragraphs>144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Arco</vt:lpstr>
      <vt:lpstr>Fenomenica depressiva e aspetti transculturali</vt:lpstr>
      <vt:lpstr>PowerPoint Presentation</vt:lpstr>
      <vt:lpstr>PowerPoint Presentation</vt:lpstr>
      <vt:lpstr>PowerPoint Presentation</vt:lpstr>
      <vt:lpstr>PowerPoint Presentation</vt:lpstr>
      <vt:lpstr>IL VOCABOLARIO DELLE EMOZIONI</vt:lpstr>
      <vt:lpstr>PowerPoint Presentation</vt:lpstr>
      <vt:lpstr>Cultura e depressione: differenze traversali</vt:lpstr>
      <vt:lpstr>Cultura e depressione: differenze traversali</vt:lpstr>
      <vt:lpstr>PowerPoint Presentation</vt:lpstr>
      <vt:lpstr>PowerPoint Presentation</vt:lpstr>
      <vt:lpstr>PowerPoint Presentation</vt:lpstr>
      <vt:lpstr>Most frequently listed causes of depression</vt:lpstr>
      <vt:lpstr>Most frequently listed symptoms of depression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XYX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SEMEIOLOGIA  DELLA RABBIA</dc:title>
  <dc:creator>XYX</dc:creator>
  <cp:lastModifiedBy>Maria Rosaria Anna Muscatello</cp:lastModifiedBy>
  <cp:revision>147</cp:revision>
  <cp:lastPrinted>2002-06-11T17:43:28Z</cp:lastPrinted>
  <dcterms:created xsi:type="dcterms:W3CDTF">2001-10-25T19:49:12Z</dcterms:created>
  <dcterms:modified xsi:type="dcterms:W3CDTF">2016-11-10T19:48:40Z</dcterms:modified>
</cp:coreProperties>
</file>