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7" r:id="rId3"/>
    <p:sldId id="274" r:id="rId4"/>
    <p:sldId id="286" r:id="rId5"/>
    <p:sldId id="261" r:id="rId6"/>
    <p:sldId id="278" r:id="rId7"/>
    <p:sldId id="281" r:id="rId8"/>
    <p:sldId id="280" r:id="rId9"/>
    <p:sldId id="279" r:id="rId10"/>
    <p:sldId id="258" r:id="rId11"/>
    <p:sldId id="284" r:id="rId12"/>
    <p:sldId id="282" r:id="rId13"/>
    <p:sldId id="283" r:id="rId14"/>
    <p:sldId id="260" r:id="rId15"/>
    <p:sldId id="285" r:id="rId16"/>
    <p:sldId id="271" r:id="rId17"/>
    <p:sldId id="262" r:id="rId18"/>
    <p:sldId id="294" r:id="rId19"/>
    <p:sldId id="265" r:id="rId20"/>
    <p:sldId id="267" r:id="rId21"/>
    <p:sldId id="269" r:id="rId22"/>
    <p:sldId id="292" r:id="rId23"/>
    <p:sldId id="290" r:id="rId24"/>
    <p:sldId id="291" r:id="rId25"/>
    <p:sldId id="288" r:id="rId26"/>
    <p:sldId id="289" r:id="rId27"/>
    <p:sldId id="293"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46ED2-30AC-4BAC-981F-A0F0909D81E5}" type="datetimeFigureOut">
              <a:rPr lang="it-IT" smtClean="0"/>
              <a:t>11/11/2016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6CB83-5020-4573-B3C9-647E99D6B644}" type="slidenum">
              <a:rPr lang="it-IT" smtClean="0"/>
              <a:t>‹N›</a:t>
            </a:fld>
            <a:endParaRPr lang="it-IT"/>
          </a:p>
        </p:txBody>
      </p:sp>
    </p:spTree>
    <p:extLst>
      <p:ext uri="{BB962C8B-B14F-4D97-AF65-F5344CB8AC3E}">
        <p14:creationId xmlns:p14="http://schemas.microsoft.com/office/powerpoint/2010/main" val="381112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it-IT">
              <a:ea typeface="msgothic" charset="0"/>
              <a:cs typeface="msgothic" charset="0"/>
            </a:endParaRPr>
          </a:p>
        </p:txBody>
      </p:sp>
      <p:sp>
        <p:nvSpPr>
          <p:cNvPr id="4099" name="Text Box 2"/>
          <p:cNvSpPr txBox="1">
            <a:spLocks noGrp="1" noChangeArrowheads="1"/>
          </p:cNvSpPr>
          <p:nvPr>
            <p:ph type="body"/>
          </p:nvPr>
        </p:nvSpPr>
        <p:spPr>
          <a:xfrm>
            <a:off x="1046350" y="4352637"/>
            <a:ext cx="4770904" cy="3478068"/>
          </a:xfrm>
          <a:noFill/>
          <a:ln/>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smtClean="0">
                <a:latin typeface="Arial" charset="0"/>
                <a:ea typeface="msgothic" charset="0"/>
                <a:cs typeface="msgothic" charset="0"/>
              </a:rPr>
              <a:t>Epigenetics</a:t>
            </a:r>
            <a:r>
              <a:rPr lang="en-GB" dirty="0" smtClean="0">
                <a:latin typeface="Arial" charset="0"/>
                <a:ea typeface="msgothic" charset="0"/>
                <a:cs typeface="msgothic" charset="0"/>
              </a:rPr>
              <a:t> may function in important ways during early development and in response to a variety of environmental triggers. Some of the mechanisms thought to be involved are DNA </a:t>
            </a:r>
            <a:r>
              <a:rPr lang="en-GB" dirty="0" err="1" smtClean="0">
                <a:latin typeface="Arial" charset="0"/>
                <a:ea typeface="msgothic" charset="0"/>
                <a:cs typeface="msgothic" charset="0"/>
              </a:rPr>
              <a:t>methylation</a:t>
            </a:r>
            <a:r>
              <a:rPr lang="en-GB" dirty="0" smtClean="0">
                <a:latin typeface="Arial" charset="0"/>
                <a:ea typeface="msgothic" charset="0"/>
                <a:cs typeface="msgothic" charset="0"/>
              </a:rPr>
              <a:t>, DNA packaging by </a:t>
            </a:r>
            <a:r>
              <a:rPr lang="en-GB" dirty="0" err="1" smtClean="0">
                <a:latin typeface="Arial" charset="0"/>
                <a:ea typeface="msgothic" charset="0"/>
                <a:cs typeface="msgothic" charset="0"/>
              </a:rPr>
              <a:t>histones</a:t>
            </a:r>
            <a:r>
              <a:rPr lang="en-GB" dirty="0" smtClean="0">
                <a:latin typeface="Arial" charset="0"/>
                <a:ea typeface="msgothic" charset="0"/>
                <a:cs typeface="msgothic" charset="0"/>
              </a:rPr>
              <a:t>, and </a:t>
            </a:r>
            <a:r>
              <a:rPr lang="en-GB" dirty="0" err="1" smtClean="0">
                <a:latin typeface="Arial" charset="0"/>
                <a:ea typeface="msgothic" charset="0"/>
                <a:cs typeface="msgothic" charset="0"/>
              </a:rPr>
              <a:t>histone</a:t>
            </a:r>
            <a:r>
              <a:rPr lang="en-GB" dirty="0" smtClean="0">
                <a:latin typeface="Arial" charset="0"/>
                <a:ea typeface="msgothic" charset="0"/>
                <a:cs typeface="msgothic" charset="0"/>
              </a:rPr>
              <a:t> modifications. Illustration: National Institutes of Health.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11/11/2016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11/11/2016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11/11/2016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11/11/2016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11/11/2016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11/11/2016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11/11/2016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11/11/2016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11/11/2016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hyperlink" Target="https://it.wikipedia.org/wiki/Isola_C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it/url?sa=i&amp;source=images&amp;cd=&amp;cad=rja&amp;docid=a9fe3X2gyGYBzM&amp;tbnid=0PZEvbehkJyydM:&amp;ved=0CAgQjRwwAA&amp;url=http://www.treccani.it/enciclopedia/hpa-sigla-dell-ingl-hypothalamic-pituitary-adrenal-axis-asse-ipotalamo-ipofisi-surrene_(Dizionario-di-Medicina)/&amp;ei=plJDUubuDoaw4QSXyIDQBg&amp;psig=AFQjCNEZJbuNQgWSJ6zA7brFBThukJRXZg&amp;ust=1380230182282001"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Microsoft_Excel_97-2003_Worksheet1.xls"/><Relationship Id="rId7"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emf"/><Relationship Id="rId5" Type="http://schemas.openxmlformats.org/officeDocument/2006/relationships/oleObject" Target="../embeddings/Microsoft_Excel_97-2003_Worksheet2.xls"/><Relationship Id="rId10" Type="http://schemas.openxmlformats.org/officeDocument/2006/relationships/image" Target="../media/image25.png"/><Relationship Id="rId4" Type="http://schemas.openxmlformats.org/officeDocument/2006/relationships/image" Target="../media/image22.emf"/><Relationship Id="rId9"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it/url?sa=i&amp;rct=j&amp;q=&amp;esrc=s&amp;source=images&amp;cd=&amp;cad=rja&amp;uact=8&amp;ved=0ahUKEwjjruTgjp_QAhUCWhoKHTcJCDYQjRwIBw&amp;url=http://www.treccani.it/enciclopedia/epigenetica_(Dizionario-di-Medicina)/&amp;psig=AFQjCNH9vw5HLQHDfuFpCTZnT4PGIRhaaQ&amp;ust=1478899104120361"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it/url?sa=i&amp;rct=j&amp;q=&amp;esrc=s&amp;frm=1&amp;source=images&amp;cd=&amp;cad=rja&amp;docid=iiHP0OV2HjW_sM&amp;tbnid=6Q78eX9D6jaBAM:&amp;ved=0CAUQjRw&amp;url=http://blog-epi.grants.cancer.gov/2013/04/15/combined-environmental-exposures/&amp;ei=ULYsUsGZG_OX0QX804HgBA&amp;bvm=bv.51773540,d.bGE&amp;psig=AFQjCNEwJPt5nDDFRMPOswDNq2xMkTh9Lg&amp;ust=137874835544255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it/url?sa=i&amp;rct=j&amp;q=&amp;esrc=s&amp;source=images&amp;cd=&amp;cad=rja&amp;uact=8&amp;ved=0ahUKEwjkvo2knunPAhVG5xoKHSHZBfwQjRwIBw&amp;url=https://www.resverlogix.com/programs/rvx-208-moa/epigenetics/&amp;psig=AFQjCNFAZfzVO8dHL4UnLbXoeIGJzDgbAQ&amp;ust=147704783349974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49772" y="3861048"/>
            <a:ext cx="8064896" cy="1569660"/>
          </a:xfrm>
          <a:prstGeom prst="rect">
            <a:avLst/>
          </a:prstGeom>
        </p:spPr>
        <p:txBody>
          <a:bodyPr wrap="square">
            <a:spAutoFit/>
          </a:bodyPr>
          <a:lstStyle/>
          <a:p>
            <a:pPr algn="ctr"/>
            <a:r>
              <a:rPr lang="it-IT" dirty="0" smtClean="0"/>
              <a:t> </a:t>
            </a:r>
            <a:r>
              <a:rPr lang="it-IT" sz="2400" b="1" dirty="0" smtClean="0"/>
              <a:t>Determinanti </a:t>
            </a:r>
            <a:r>
              <a:rPr lang="it-IT" sz="2400" b="1" dirty="0"/>
              <a:t>molecolari ed epigenetiche delle patologie </a:t>
            </a:r>
            <a:r>
              <a:rPr lang="it-IT" sz="2400" b="1" dirty="0" smtClean="0"/>
              <a:t>dello</a:t>
            </a:r>
          </a:p>
          <a:p>
            <a:pPr algn="ctr"/>
            <a:r>
              <a:rPr lang="it-IT" sz="2400" b="1" dirty="0" smtClean="0"/>
              <a:t> </a:t>
            </a:r>
            <a:r>
              <a:rPr lang="it-IT" sz="2400" b="1" dirty="0"/>
              <a:t>Spettro Depressivo: aspetti fenomenologici e </a:t>
            </a:r>
            <a:r>
              <a:rPr lang="it-IT" sz="2400" b="1" dirty="0" err="1"/>
              <a:t>trattamentali</a:t>
            </a:r>
            <a:r>
              <a:rPr lang="it-IT" sz="2400" b="1" dirty="0"/>
              <a:t> </a:t>
            </a:r>
          </a:p>
          <a:p>
            <a:pPr algn="ctr"/>
            <a:endParaRPr lang="it-IT" sz="2400" b="1" i="1" dirty="0" smtClean="0"/>
          </a:p>
          <a:p>
            <a:pPr algn="ctr"/>
            <a:r>
              <a:rPr lang="it-IT" b="1" i="1" dirty="0"/>
              <a:t> </a:t>
            </a:r>
            <a:r>
              <a:rPr lang="it-IT" b="1" i="1" dirty="0" smtClean="0"/>
              <a:t> </a:t>
            </a:r>
            <a:r>
              <a:rPr lang="it-IT" sz="2400" b="1" i="1" dirty="0" smtClean="0"/>
              <a:t>Giuseppe </a:t>
            </a:r>
            <a:r>
              <a:rPr lang="it-IT" sz="2400" b="1" i="1" dirty="0"/>
              <a:t>Trombetta</a:t>
            </a:r>
            <a:endParaRPr lang="it-IT" sz="2400" dirty="0"/>
          </a:p>
        </p:txBody>
      </p:sp>
      <p:grpSp>
        <p:nvGrpSpPr>
          <p:cNvPr id="14" name="Gruppo 13"/>
          <p:cNvGrpSpPr/>
          <p:nvPr/>
        </p:nvGrpSpPr>
        <p:grpSpPr>
          <a:xfrm>
            <a:off x="0" y="-21340"/>
            <a:ext cx="9144000" cy="5538572"/>
            <a:chOff x="0" y="-21340"/>
            <a:chExt cx="9144000" cy="5538572"/>
          </a:xfrm>
        </p:grpSpPr>
        <p:grpSp>
          <p:nvGrpSpPr>
            <p:cNvPr id="13" name="Gruppo 12"/>
            <p:cNvGrpSpPr/>
            <p:nvPr/>
          </p:nvGrpSpPr>
          <p:grpSpPr>
            <a:xfrm>
              <a:off x="0" y="-21340"/>
              <a:ext cx="9144000" cy="3630434"/>
              <a:chOff x="0" y="-21340"/>
              <a:chExt cx="9144000" cy="3630434"/>
            </a:xfrm>
          </p:grpSpPr>
          <p:grpSp>
            <p:nvGrpSpPr>
              <p:cNvPr id="2" name="Gruppo 1"/>
              <p:cNvGrpSpPr/>
              <p:nvPr/>
            </p:nvGrpSpPr>
            <p:grpSpPr>
              <a:xfrm>
                <a:off x="0" y="-21340"/>
                <a:ext cx="9144000" cy="3630434"/>
                <a:chOff x="0" y="-21340"/>
                <a:chExt cx="9115933" cy="3630434"/>
              </a:xfrm>
            </p:grpSpPr>
            <p:grpSp>
              <p:nvGrpSpPr>
                <p:cNvPr id="5" name="Gruppo 4"/>
                <p:cNvGrpSpPr/>
                <p:nvPr/>
              </p:nvGrpSpPr>
              <p:grpSpPr>
                <a:xfrm>
                  <a:off x="0" y="2428"/>
                  <a:ext cx="4008900" cy="3600450"/>
                  <a:chOff x="315128" y="337858"/>
                  <a:chExt cx="4008900" cy="3600450"/>
                </a:xfrm>
                <a:effectLst/>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28" y="337858"/>
                    <a:ext cx="4000500" cy="3600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40328" y="1916832"/>
                    <a:ext cx="3983700" cy="2000548"/>
                  </a:xfrm>
                  <a:prstGeom prst="rect">
                    <a:avLst/>
                  </a:prstGeom>
                  <a:scene3d>
                    <a:camera prst="orthographicFront"/>
                    <a:lightRig rig="threePt" dir="t"/>
                  </a:scene3d>
                  <a:sp3d>
                    <a:bevelT/>
                  </a:sp3d>
                </p:spPr>
                <p:txBody>
                  <a:bodyPr wrap="square">
                    <a:spAutoFit/>
                  </a:bodyPr>
                  <a:lstStyle/>
                  <a:p>
                    <a:endParaRPr lang="it-IT" dirty="0"/>
                  </a:p>
                  <a:p>
                    <a:endParaRPr lang="it-IT" dirty="0"/>
                  </a:p>
                  <a:p>
                    <a:r>
                      <a:rPr lang="it-IT" dirty="0"/>
                      <a:t> </a:t>
                    </a:r>
                  </a:p>
                  <a:p>
                    <a:r>
                      <a:rPr lang="it-IT" sz="1000" b="1" dirty="0">
                        <a:solidFill>
                          <a:schemeClr val="bg1"/>
                        </a:solidFill>
                      </a:rPr>
                      <a:t>I DISTURBI DELLO SPETTRO </a:t>
                    </a:r>
                    <a:r>
                      <a:rPr lang="it-IT" sz="1000" b="1" dirty="0" smtClean="0">
                        <a:solidFill>
                          <a:schemeClr val="bg1"/>
                        </a:solidFill>
                      </a:rPr>
                      <a:t>DEPRESSIVO</a:t>
                    </a:r>
                  </a:p>
                  <a:p>
                    <a:r>
                      <a:rPr lang="it-IT" sz="1000" b="1" dirty="0" smtClean="0">
                        <a:solidFill>
                          <a:schemeClr val="bg1"/>
                        </a:solidFill>
                      </a:rPr>
                      <a:t> </a:t>
                    </a:r>
                    <a:r>
                      <a:rPr lang="it-IT" sz="1000" b="1" dirty="0">
                        <a:solidFill>
                          <a:schemeClr val="bg1"/>
                        </a:solidFill>
                      </a:rPr>
                      <a:t>TRA PRESENTE E FUTURO </a:t>
                    </a:r>
                  </a:p>
                  <a:p>
                    <a:r>
                      <a:rPr lang="it-IT" sz="1000" b="1" dirty="0">
                        <a:solidFill>
                          <a:srgbClr val="C00000"/>
                        </a:solidFill>
                      </a:rPr>
                      <a:t>11 NOVEMBRE 2016 </a:t>
                    </a:r>
                  </a:p>
                  <a:p>
                    <a:endParaRPr lang="it-IT" sz="1000" dirty="0"/>
                  </a:p>
                  <a:p>
                    <a:r>
                      <a:rPr lang="it-IT" sz="1000" b="1" dirty="0">
                        <a:solidFill>
                          <a:schemeClr val="bg1"/>
                        </a:solidFill>
                      </a:rPr>
                      <a:t>SALA CONVEGNI ORDINE PROVINCIALE DEI MEDICI CHIRURGHI E DEGLI ODONTOIATRI DI REGGIO CALABRIA </a:t>
                    </a:r>
                  </a:p>
                  <a:p>
                    <a:r>
                      <a:rPr lang="it-IT" sz="1000" b="1" dirty="0">
                        <a:solidFill>
                          <a:schemeClr val="bg1"/>
                        </a:solidFill>
                      </a:rPr>
                      <a:t>Via Sant'Anna II Tronco, Spirito Santo, Reggio Calabria </a:t>
                    </a:r>
                  </a:p>
                </p:txBody>
              </p:sp>
            </p:grpSp>
            <p:pic>
              <p:nvPicPr>
                <p:cNvPr id="8" name="Picture 2"/>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606525" y="-21340"/>
                  <a:ext cx="1781215" cy="363043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98945" y="8644"/>
                  <a:ext cx="1707613" cy="3600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87741" y="8644"/>
                  <a:ext cx="1728192" cy="3600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 name="Connettore 1 11"/>
              <p:cNvCxnSpPr/>
              <p:nvPr/>
            </p:nvCxnSpPr>
            <p:spPr>
              <a:xfrm>
                <a:off x="0" y="3609094"/>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 name="Connettore 1 14"/>
            <p:cNvCxnSpPr/>
            <p:nvPr/>
          </p:nvCxnSpPr>
          <p:spPr>
            <a:xfrm>
              <a:off x="0" y="5517232"/>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50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196752"/>
            <a:ext cx="6624736" cy="4093428"/>
          </a:xfrm>
          <a:prstGeom prst="rect">
            <a:avLst/>
          </a:prstGeom>
        </p:spPr>
        <p:txBody>
          <a:bodyPr wrap="square">
            <a:spAutoFit/>
          </a:bodyPr>
          <a:lstStyle/>
          <a:p>
            <a:pPr algn="just"/>
            <a:r>
              <a:rPr lang="it-IT" sz="2000" b="1" dirty="0" smtClean="0"/>
              <a:t>Il </a:t>
            </a:r>
            <a:r>
              <a:rPr lang="it-IT" sz="2000" b="1" dirty="0" err="1"/>
              <a:t>dinucleotide</a:t>
            </a:r>
            <a:r>
              <a:rPr lang="it-IT" sz="2000" b="1" dirty="0"/>
              <a:t> </a:t>
            </a:r>
            <a:r>
              <a:rPr lang="it-IT" sz="2000" b="1" dirty="0" err="1"/>
              <a:t>CpG</a:t>
            </a:r>
            <a:r>
              <a:rPr lang="it-IT" sz="2000" b="1" dirty="0"/>
              <a:t> è poco rappresentato nel DNA degli eucarioti poiché soggetto a mutazione secondaria a metilazione. Il genoma dei mammiferi è quasi del tutto metilato, a eccezione di alcune zone ricche del </a:t>
            </a:r>
            <a:r>
              <a:rPr lang="it-IT" sz="2000" b="1" dirty="0" err="1"/>
              <a:t>dinucleotide</a:t>
            </a:r>
            <a:r>
              <a:rPr lang="it-IT" sz="2000" b="1" dirty="0"/>
              <a:t> </a:t>
            </a:r>
            <a:r>
              <a:rPr lang="it-IT" sz="2000" b="1" dirty="0" err="1"/>
              <a:t>CpG</a:t>
            </a:r>
            <a:r>
              <a:rPr lang="it-IT" sz="2000" b="1" dirty="0"/>
              <a:t> che per questo vengono chiamate </a:t>
            </a:r>
            <a:r>
              <a:rPr lang="it-IT" sz="2000" b="1" dirty="0" smtClean="0"/>
              <a:t>ISOLE</a:t>
            </a:r>
            <a:r>
              <a:rPr lang="it-IT" sz="2000" b="1" dirty="0" smtClean="0">
                <a:hlinkClick r:id="rId2" tooltip="Isola CpG"/>
              </a:rPr>
              <a:t> </a:t>
            </a:r>
            <a:r>
              <a:rPr lang="it-IT" sz="2000" b="1" dirty="0" err="1" smtClean="0"/>
              <a:t>CpG</a:t>
            </a:r>
            <a:r>
              <a:rPr lang="it-IT" sz="2000" b="1" dirty="0" smtClean="0"/>
              <a:t>, </a:t>
            </a:r>
            <a:r>
              <a:rPr lang="it-IT" sz="2000" b="1" dirty="0"/>
              <a:t>solitamente abbondanti in regioni regolative e </a:t>
            </a:r>
            <a:r>
              <a:rPr lang="it-IT" sz="2000" b="1" dirty="0" smtClean="0"/>
              <a:t>promotori </a:t>
            </a:r>
            <a:r>
              <a:rPr lang="it-IT" sz="2000" b="1" dirty="0"/>
              <a:t>dei geni </a:t>
            </a:r>
            <a:r>
              <a:rPr lang="it-IT" sz="2000" b="1" dirty="0" smtClean="0"/>
              <a:t>eucariotici</a:t>
            </a:r>
          </a:p>
          <a:p>
            <a:pPr algn="just"/>
            <a:endParaRPr lang="it-IT" sz="2000" dirty="0"/>
          </a:p>
          <a:p>
            <a:pPr algn="just"/>
            <a:r>
              <a:rPr lang="it-IT" sz="2000" b="1" dirty="0" smtClean="0">
                <a:solidFill>
                  <a:srgbClr val="C00000"/>
                </a:solidFill>
              </a:rPr>
              <a:t>la </a:t>
            </a:r>
            <a:r>
              <a:rPr lang="it-IT" sz="2000" b="1" dirty="0">
                <a:solidFill>
                  <a:srgbClr val="C00000"/>
                </a:solidFill>
              </a:rPr>
              <a:t>metilazione di queste sequenze aumenta in </a:t>
            </a:r>
            <a:r>
              <a:rPr lang="it-IT" sz="2000" b="1" dirty="0" smtClean="0">
                <a:solidFill>
                  <a:srgbClr val="C00000"/>
                </a:solidFill>
              </a:rPr>
              <a:t>determinate condizioni patologiche (Fragile </a:t>
            </a:r>
            <a:r>
              <a:rPr lang="it-IT" sz="2000" b="1" dirty="0">
                <a:solidFill>
                  <a:srgbClr val="C00000"/>
                </a:solidFill>
              </a:rPr>
              <a:t>X </a:t>
            </a:r>
            <a:r>
              <a:rPr lang="it-IT" sz="2000" b="1" dirty="0" err="1">
                <a:solidFill>
                  <a:srgbClr val="C00000"/>
                </a:solidFill>
              </a:rPr>
              <a:t>syndrome</a:t>
            </a:r>
            <a:r>
              <a:rPr lang="it-IT" sz="2000" b="1" dirty="0">
                <a:solidFill>
                  <a:srgbClr val="C00000"/>
                </a:solidFill>
              </a:rPr>
              <a:t>, la sindrome di  </a:t>
            </a:r>
            <a:r>
              <a:rPr lang="it-IT" sz="2000" b="1" dirty="0" err="1">
                <a:solidFill>
                  <a:srgbClr val="C00000"/>
                </a:solidFill>
              </a:rPr>
              <a:t>Angelman</a:t>
            </a:r>
            <a:r>
              <a:rPr lang="it-IT" sz="2000" b="1" dirty="0">
                <a:solidFill>
                  <a:srgbClr val="C00000"/>
                </a:solidFill>
              </a:rPr>
              <a:t>, la  sindrome di </a:t>
            </a:r>
            <a:r>
              <a:rPr lang="it-IT" sz="2000" b="1" dirty="0" err="1">
                <a:solidFill>
                  <a:srgbClr val="C00000"/>
                </a:solidFill>
              </a:rPr>
              <a:t>Prader</a:t>
            </a:r>
            <a:r>
              <a:rPr lang="it-IT" sz="2000" b="1" dirty="0">
                <a:solidFill>
                  <a:srgbClr val="C00000"/>
                </a:solidFill>
              </a:rPr>
              <a:t>-Willi  e varie tipologie di </a:t>
            </a:r>
            <a:r>
              <a:rPr lang="it-IT" sz="2000" b="1" dirty="0" smtClean="0">
                <a:solidFill>
                  <a:srgbClr val="C00000"/>
                </a:solidFill>
              </a:rPr>
              <a:t>cancro) ma anche in condizioni neurodegenerative </a:t>
            </a:r>
            <a:endParaRPr lang="it-IT" sz="2000" b="1" dirty="0">
              <a:solidFill>
                <a:srgbClr val="C00000"/>
              </a:solidFill>
            </a:endParaRPr>
          </a:p>
          <a:p>
            <a:pPr algn="just"/>
            <a:endParaRPr lang="it-IT" sz="2000" b="1" dirty="0">
              <a:solidFill>
                <a:srgbClr val="C00000"/>
              </a:solidFill>
            </a:endParaRPr>
          </a:p>
        </p:txBody>
      </p:sp>
    </p:spTree>
    <p:extLst>
      <p:ext uri="{BB962C8B-B14F-4D97-AF65-F5344CB8AC3E}">
        <p14:creationId xmlns:p14="http://schemas.microsoft.com/office/powerpoint/2010/main" val="221718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1800" b="1" dirty="0" smtClean="0">
                <a:solidFill>
                  <a:srgbClr val="FF0000"/>
                </a:solidFill>
              </a:rPr>
              <a:t>RIASSUMENDO</a:t>
            </a:r>
            <a:endParaRPr lang="it-IT" sz="1800" b="1" dirty="0">
              <a:solidFill>
                <a:srgbClr val="FF0000"/>
              </a:solidFill>
            </a:endParaRPr>
          </a:p>
        </p:txBody>
      </p:sp>
      <p:sp>
        <p:nvSpPr>
          <p:cNvPr id="3" name="Segnaposto contenuto 2"/>
          <p:cNvSpPr>
            <a:spLocks noGrp="1"/>
          </p:cNvSpPr>
          <p:nvPr>
            <p:ph idx="1"/>
          </p:nvPr>
        </p:nvSpPr>
        <p:spPr>
          <a:xfrm>
            <a:off x="323528" y="1412776"/>
            <a:ext cx="8229600" cy="4525963"/>
          </a:xfrm>
        </p:spPr>
        <p:txBody>
          <a:bodyPr>
            <a:normAutofit/>
          </a:bodyPr>
          <a:lstStyle/>
          <a:p>
            <a:r>
              <a:rPr lang="it-IT" sz="2000" b="1" dirty="0" smtClean="0"/>
              <a:t>Isole </a:t>
            </a:r>
            <a:r>
              <a:rPr lang="it-IT" sz="2000" b="1" dirty="0" err="1" smtClean="0"/>
              <a:t>CpG</a:t>
            </a:r>
            <a:r>
              <a:rPr lang="it-IT" sz="2000" b="1" dirty="0" smtClean="0"/>
              <a:t>: lunghe porzioni di DNA caratterizzate dal susseguirsi di ripetizioni CG legate da legami fosfodiesterici (p) </a:t>
            </a:r>
            <a:endParaRPr lang="it-IT" sz="2000" b="1" dirty="0"/>
          </a:p>
          <a:p>
            <a:endParaRPr lang="it-IT" sz="2000" b="1" dirty="0" smtClean="0"/>
          </a:p>
          <a:p>
            <a:r>
              <a:rPr lang="it-IT" sz="2000" b="1" dirty="0" smtClean="0"/>
              <a:t>Le isole </a:t>
            </a:r>
            <a:r>
              <a:rPr lang="it-IT" sz="2000" b="1" dirty="0" err="1" smtClean="0"/>
              <a:t>CpG</a:t>
            </a:r>
            <a:r>
              <a:rPr lang="it-IT" sz="2000" b="1" dirty="0" smtClean="0"/>
              <a:t> rivesto un ruolo cruciale  per le modificazioni epigenetiche attraverso meccanismi di metilazione  (aggiunta di un gruppo metile alla citosina di alcune </a:t>
            </a:r>
            <a:r>
              <a:rPr lang="it-IT" sz="2000" b="1" dirty="0" err="1" smtClean="0"/>
              <a:t>CpG</a:t>
            </a:r>
            <a:r>
              <a:rPr lang="it-IT" sz="2000" b="1" dirty="0" smtClean="0"/>
              <a:t>) che ha l’effetto di inibire la trascrizione della sequenza cromosomica metilata)</a:t>
            </a:r>
          </a:p>
          <a:p>
            <a:endParaRPr lang="it-IT" sz="2000" b="1" dirty="0"/>
          </a:p>
          <a:p>
            <a:r>
              <a:rPr lang="it-IT" sz="2000" b="1" dirty="0" smtClean="0"/>
              <a:t>Ogni isola </a:t>
            </a:r>
            <a:r>
              <a:rPr lang="it-IT" sz="2000" b="1" dirty="0" err="1" smtClean="0"/>
              <a:t>CpG</a:t>
            </a:r>
            <a:r>
              <a:rPr lang="it-IT" sz="2000" b="1" dirty="0" smtClean="0"/>
              <a:t> ha un pattern di metilazione diverso a seconda di fattori familiari (imprinting genetico)</a:t>
            </a:r>
            <a:endParaRPr lang="it-IT" sz="2000" b="1" dirty="0"/>
          </a:p>
        </p:txBody>
      </p:sp>
    </p:spTree>
    <p:extLst>
      <p:ext uri="{BB962C8B-B14F-4D97-AF65-F5344CB8AC3E}">
        <p14:creationId xmlns:p14="http://schemas.microsoft.com/office/powerpoint/2010/main" val="387383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908720"/>
            <a:ext cx="6192688" cy="1631216"/>
          </a:xfrm>
          <a:prstGeom prst="rect">
            <a:avLst/>
          </a:prstGeom>
          <a:noFill/>
        </p:spPr>
        <p:txBody>
          <a:bodyPr wrap="square" rtlCol="0">
            <a:spAutoFit/>
          </a:bodyPr>
          <a:lstStyle/>
          <a:p>
            <a:pPr algn="just"/>
            <a:r>
              <a:rPr lang="it-IT" sz="2000" b="1" dirty="0" smtClean="0"/>
              <a:t>In psichiatria, numerosi studi hanno dimostrato come meccanismi epigenetici influenzano i normali pattern del </a:t>
            </a:r>
            <a:r>
              <a:rPr lang="it-IT" sz="2000" b="1" dirty="0" err="1" smtClean="0"/>
              <a:t>neurosviluppo</a:t>
            </a:r>
            <a:r>
              <a:rPr lang="it-IT" sz="2000" b="1" dirty="0" smtClean="0"/>
              <a:t> e delle funzioni cerebrali attraverso la modulazione del </a:t>
            </a:r>
            <a:r>
              <a:rPr lang="it-IT" sz="2000" b="1" dirty="0" err="1" smtClean="0">
                <a:solidFill>
                  <a:srgbClr val="FF0000"/>
                </a:solidFill>
              </a:rPr>
              <a:t>pruning</a:t>
            </a:r>
            <a:r>
              <a:rPr lang="it-IT" sz="2000" b="1" dirty="0" smtClean="0">
                <a:solidFill>
                  <a:srgbClr val="FF0000"/>
                </a:solidFill>
              </a:rPr>
              <a:t> e dello </a:t>
            </a:r>
            <a:r>
              <a:rPr lang="it-IT" sz="2000" b="1" dirty="0" err="1" smtClean="0">
                <a:solidFill>
                  <a:srgbClr val="FF0000"/>
                </a:solidFill>
              </a:rPr>
              <a:t>sprauting</a:t>
            </a:r>
            <a:r>
              <a:rPr lang="it-IT" sz="2000" b="1" dirty="0" smtClean="0">
                <a:solidFill>
                  <a:srgbClr val="FF0000"/>
                </a:solidFill>
              </a:rPr>
              <a:t> sinaptico </a:t>
            </a:r>
            <a:r>
              <a:rPr lang="it-IT" sz="2000" b="1" dirty="0" smtClean="0"/>
              <a:t>e la sintesi delle </a:t>
            </a:r>
            <a:r>
              <a:rPr lang="it-IT" sz="2000" b="1" dirty="0" smtClean="0">
                <a:solidFill>
                  <a:srgbClr val="FF0000"/>
                </a:solidFill>
              </a:rPr>
              <a:t>proteine recettoriali e dei trasportatori  </a:t>
            </a:r>
            <a:endParaRPr lang="it-IT" sz="2000" b="1" dirty="0">
              <a:solidFill>
                <a:srgbClr val="FF0000"/>
              </a:solidFill>
            </a:endParaRPr>
          </a:p>
        </p:txBody>
      </p:sp>
      <p:sp>
        <p:nvSpPr>
          <p:cNvPr id="3" name="Rettangolo 2"/>
          <p:cNvSpPr/>
          <p:nvPr/>
        </p:nvSpPr>
        <p:spPr>
          <a:xfrm>
            <a:off x="701047" y="3212975"/>
            <a:ext cx="6912768" cy="1323439"/>
          </a:xfrm>
          <a:prstGeom prst="rect">
            <a:avLst/>
          </a:prstGeom>
        </p:spPr>
        <p:txBody>
          <a:bodyPr wrap="square">
            <a:spAutoFit/>
          </a:bodyPr>
          <a:lstStyle/>
          <a:p>
            <a:pPr algn="just"/>
            <a:r>
              <a:rPr lang="it-IT" sz="2000" b="1" dirty="0"/>
              <a:t>i neuroni usano </a:t>
            </a:r>
            <a:r>
              <a:rPr lang="it-IT" sz="2000" b="1" dirty="0" smtClean="0"/>
              <a:t>meccanismi epigenetici </a:t>
            </a:r>
            <a:r>
              <a:rPr lang="it-IT" sz="2000" b="1" dirty="0"/>
              <a:t>per </a:t>
            </a:r>
            <a:r>
              <a:rPr lang="it-IT" sz="2000" b="1" dirty="0" smtClean="0"/>
              <a:t>l’apprendimento, la </a:t>
            </a:r>
            <a:r>
              <a:rPr lang="it-IT" sz="2000" b="1" dirty="0"/>
              <a:t>memoria, quindi per attività </a:t>
            </a:r>
            <a:r>
              <a:rPr lang="it-IT" sz="2000" b="1" dirty="0" smtClean="0"/>
              <a:t>fisiologiche, ma </a:t>
            </a:r>
            <a:r>
              <a:rPr lang="it-IT" sz="2000" b="1" dirty="0"/>
              <a:t>il cervello può ricevere </a:t>
            </a:r>
            <a:r>
              <a:rPr lang="it-IT" sz="2000" b="1" dirty="0" smtClean="0"/>
              <a:t>una “segnatura</a:t>
            </a:r>
            <a:r>
              <a:rPr lang="it-IT" sz="2000" b="1" dirty="0"/>
              <a:t>” epigenetica anche in </a:t>
            </a:r>
            <a:r>
              <a:rPr lang="it-IT" sz="2000" b="1" dirty="0" smtClean="0"/>
              <a:t>condizioni patologiche</a:t>
            </a:r>
            <a:r>
              <a:rPr lang="it-IT" sz="2000" b="1" dirty="0"/>
              <a:t>, come nel caso di </a:t>
            </a:r>
            <a:r>
              <a:rPr lang="it-IT" sz="2000" b="1" dirty="0" smtClean="0"/>
              <a:t>un disturbo </a:t>
            </a:r>
            <a:r>
              <a:rPr lang="it-IT" sz="2000" b="1" dirty="0"/>
              <a:t>mentale</a:t>
            </a:r>
          </a:p>
        </p:txBody>
      </p:sp>
    </p:spTree>
    <p:extLst>
      <p:ext uri="{BB962C8B-B14F-4D97-AF65-F5344CB8AC3E}">
        <p14:creationId xmlns:p14="http://schemas.microsoft.com/office/powerpoint/2010/main" val="89238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15616" y="587464"/>
            <a:ext cx="734481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La dissezione molecolare dei meccanismi implicati nello sviluppo del sistema nervoso centrale dei mammiferi e segnatamente nella genesi e maturazione delle strutture corticali ha consentito di individuare taluni dei geni possibilmente implicati nella fisiopatologia dei disturbi del comportamento per i quali stata proposta un’alterazione del </a:t>
            </a:r>
            <a:r>
              <a:rPr kumimoji="0" lang="it-IT" b="0" i="0" u="none" strike="noStrike" cap="none" normalizeH="0" baseline="0" dirty="0" err="1" smtClean="0">
                <a:ln>
                  <a:noFill/>
                </a:ln>
                <a:solidFill>
                  <a:schemeClr val="tx1"/>
                </a:solidFill>
                <a:effectLst/>
                <a:latin typeface="Times New Roman" pitchFamily="18" charset="0"/>
                <a:cs typeface="Times New Roman" pitchFamily="18" charset="0"/>
              </a:rPr>
              <a:t>neurosviluppo</a:t>
            </a:r>
            <a:r>
              <a:rPr kumimoji="0" lang="it-IT" b="0" i="0" u="none" strike="noStrike" cap="none" normalizeH="0" baseline="0" dirty="0" smtClean="0">
                <a:ln>
                  <a:noFill/>
                </a:ln>
                <a:solidFill>
                  <a:schemeClr val="tx1"/>
                </a:solidFill>
                <a:effectLst/>
                <a:latin typeface="Times New Roman" pitchFamily="18" charset="0"/>
                <a:cs typeface="Times New Roman" pitchFamily="18" charset="0"/>
              </a:rPr>
              <a:t> </a:t>
            </a:r>
          </a:p>
        </p:txBody>
      </p:sp>
      <p:graphicFrame>
        <p:nvGraphicFramePr>
          <p:cNvPr id="4" name="Tabella 3"/>
          <p:cNvGraphicFramePr>
            <a:graphicFrameLocks noGrp="1"/>
          </p:cNvGraphicFramePr>
          <p:nvPr>
            <p:extLst>
              <p:ext uri="{D42A27DB-BD31-4B8C-83A1-F6EECF244321}">
                <p14:modId xmlns:p14="http://schemas.microsoft.com/office/powerpoint/2010/main" val="1208325262"/>
              </p:ext>
            </p:extLst>
          </p:nvPr>
        </p:nvGraphicFramePr>
        <p:xfrm>
          <a:off x="1115616" y="2276872"/>
          <a:ext cx="7572428" cy="4064003"/>
        </p:xfrm>
        <a:graphic>
          <a:graphicData uri="http://schemas.openxmlformats.org/drawingml/2006/table">
            <a:tbl>
              <a:tblPr/>
              <a:tblGrid>
                <a:gridCol w="3786214"/>
                <a:gridCol w="3786214"/>
              </a:tblGrid>
              <a:tr h="451556">
                <a:tc gridSpan="2">
                  <a:txBody>
                    <a:bodyPr/>
                    <a:lstStyle/>
                    <a:p>
                      <a:pPr algn="ctr"/>
                      <a:r>
                        <a:rPr lang="it-IT" sz="1400" b="1" dirty="0">
                          <a:solidFill>
                            <a:srgbClr val="FF0000"/>
                          </a:solidFill>
                        </a:rPr>
                        <a:t>MECCANISMI DEL NEUROSVILUPPO</a:t>
                      </a:r>
                      <a:r>
                        <a:rPr lang="it-IT" sz="1400" b="1" dirty="0" smtClean="0">
                          <a:solidFill>
                            <a:srgbClr val="FF0000"/>
                          </a:solidFill>
                        </a:rPr>
                        <a:t>:    DISSEZIONE </a:t>
                      </a:r>
                      <a:r>
                        <a:rPr lang="it-IT" sz="1400" b="1" dirty="0">
                          <a:solidFill>
                            <a:srgbClr val="FF0000"/>
                          </a:solidFill>
                        </a:rPr>
                        <a:t>MOLECOLARE</a:t>
                      </a:r>
                    </a:p>
                  </a:txBody>
                  <a:tcPr marL="11883" marR="11883" marT="11883" marB="11883" anchor="ctr">
                    <a:lnL>
                      <a:noFill/>
                    </a:lnL>
                    <a:lnR>
                      <a:noFill/>
                    </a:lnR>
                    <a:lnT>
                      <a:noFill/>
                    </a:lnT>
                    <a:lnB>
                      <a:noFill/>
                    </a:lnB>
                    <a:solidFill>
                      <a:schemeClr val="tx2">
                        <a:lumMod val="20000"/>
                        <a:lumOff val="80000"/>
                      </a:schemeClr>
                    </a:solidFill>
                  </a:tcPr>
                </a:tc>
                <a:tc hMerge="1">
                  <a:txBody>
                    <a:bodyPr/>
                    <a:lstStyle/>
                    <a:p>
                      <a:endParaRPr lang="it-IT"/>
                    </a:p>
                  </a:txBody>
                  <a:tcPr/>
                </a:tc>
              </a:tr>
              <a:tr h="237661">
                <a:tc>
                  <a:txBody>
                    <a:bodyPr/>
                    <a:lstStyle/>
                    <a:p>
                      <a:pPr algn="just"/>
                      <a:r>
                        <a:rPr lang="it-IT" sz="1100" b="1" dirty="0"/>
                        <a:t>MECCANISMO</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b="1" dirty="0"/>
                        <a:t>GENI</a:t>
                      </a:r>
                    </a:p>
                  </a:txBody>
                  <a:tcPr marL="11883" marR="11883" marT="11883" marB="11883" anchor="ctr">
                    <a:lnL>
                      <a:noFill/>
                    </a:lnL>
                    <a:lnR>
                      <a:noFill/>
                    </a:lnR>
                    <a:lnT>
                      <a:noFill/>
                    </a:lnT>
                    <a:lnB>
                      <a:noFill/>
                    </a:lnB>
                    <a:solidFill>
                      <a:schemeClr val="tx2">
                        <a:lumMod val="20000"/>
                        <a:lumOff val="80000"/>
                      </a:schemeClr>
                    </a:solidFill>
                  </a:tcPr>
                </a:tc>
              </a:tr>
              <a:tr h="451556">
                <a:tc>
                  <a:txBody>
                    <a:bodyPr/>
                    <a:lstStyle/>
                    <a:p>
                      <a:pPr algn="just"/>
                      <a:r>
                        <a:rPr lang="it-IT" sz="1100" dirty="0"/>
                        <a:t>• NEUROGENESI</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a:t>MASH; NOTCH; NEURO D</a:t>
                      </a:r>
                    </a:p>
                  </a:txBody>
                  <a:tcPr marL="11883" marR="11883" marT="11883" marB="11883" anchor="ctr">
                    <a:lnL>
                      <a:noFill/>
                    </a:lnL>
                    <a:lnR>
                      <a:noFill/>
                    </a:lnR>
                    <a:lnT>
                      <a:noFill/>
                    </a:lnT>
                    <a:lnB>
                      <a:noFill/>
                    </a:lnB>
                    <a:solidFill>
                      <a:schemeClr val="tx2">
                        <a:lumMod val="20000"/>
                        <a:lumOff val="80000"/>
                      </a:schemeClr>
                    </a:solidFill>
                  </a:tcPr>
                </a:tc>
              </a:tr>
              <a:tr h="237661">
                <a:tc>
                  <a:txBody>
                    <a:bodyPr/>
                    <a:lstStyle/>
                    <a:p>
                      <a:pPr algn="just"/>
                      <a:r>
                        <a:rPr lang="it-IT" sz="1100" dirty="0"/>
                        <a:t>• PATTERNING</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a:t>KROS 20; HOX@</a:t>
                      </a:r>
                    </a:p>
                  </a:txBody>
                  <a:tcPr marL="11883" marR="11883" marT="11883" marB="11883" anchor="ctr">
                    <a:lnL>
                      <a:noFill/>
                    </a:lnL>
                    <a:lnR>
                      <a:noFill/>
                    </a:lnR>
                    <a:lnT>
                      <a:noFill/>
                    </a:lnT>
                    <a:lnB>
                      <a:noFill/>
                    </a:lnB>
                    <a:solidFill>
                      <a:schemeClr val="tx2">
                        <a:lumMod val="20000"/>
                        <a:lumOff val="80000"/>
                      </a:schemeClr>
                    </a:solidFill>
                  </a:tcPr>
                </a:tc>
              </a:tr>
              <a:tr h="879345">
                <a:tc>
                  <a:txBody>
                    <a:bodyPr/>
                    <a:lstStyle/>
                    <a:p>
                      <a:pPr algn="just"/>
                      <a:r>
                        <a:rPr lang="it-IT" sz="1100" dirty="0"/>
                        <a:t>• MIGRAZIONE CELLULARE E ARBORIZZAZIONE DENDRITICA</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a:t>N-CAM; INTEGRINS</a:t>
                      </a:r>
                    </a:p>
                  </a:txBody>
                  <a:tcPr marL="11883" marR="11883" marT="11883" marB="11883" anchor="ctr">
                    <a:lnL>
                      <a:noFill/>
                    </a:lnL>
                    <a:lnR>
                      <a:noFill/>
                    </a:lnR>
                    <a:lnT>
                      <a:noFill/>
                    </a:lnT>
                    <a:lnB>
                      <a:noFill/>
                    </a:lnB>
                    <a:solidFill>
                      <a:schemeClr val="tx2">
                        <a:lumMod val="20000"/>
                        <a:lumOff val="80000"/>
                      </a:schemeClr>
                    </a:solidFill>
                  </a:tcPr>
                </a:tc>
              </a:tr>
              <a:tr h="451556">
                <a:tc>
                  <a:txBody>
                    <a:bodyPr/>
                    <a:lstStyle/>
                    <a:p>
                      <a:pPr algn="just"/>
                      <a:r>
                        <a:rPr lang="it-IT" sz="1100" dirty="0"/>
                        <a:t>• CRESCITA DELL’ASSONE</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dirty="0"/>
                        <a:t>SYNAPSIN; SNAP-25</a:t>
                      </a:r>
                    </a:p>
                  </a:txBody>
                  <a:tcPr marL="11883" marR="11883" marT="11883" marB="11883" anchor="ctr">
                    <a:lnL>
                      <a:noFill/>
                    </a:lnL>
                    <a:lnR>
                      <a:noFill/>
                    </a:lnR>
                    <a:lnT>
                      <a:noFill/>
                    </a:lnT>
                    <a:lnB>
                      <a:noFill/>
                    </a:lnB>
                    <a:solidFill>
                      <a:schemeClr val="tx2">
                        <a:lumMod val="20000"/>
                        <a:lumOff val="80000"/>
                      </a:schemeClr>
                    </a:solidFill>
                  </a:tcPr>
                </a:tc>
              </a:tr>
              <a:tr h="451556">
                <a:tc>
                  <a:txBody>
                    <a:bodyPr/>
                    <a:lstStyle/>
                    <a:p>
                      <a:pPr algn="just"/>
                      <a:r>
                        <a:rPr lang="it-IT" sz="1100"/>
                        <a:t>• “SURVIVAL” CELLULARE</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dirty="0"/>
                        <a:t>BDNF; NT3; </a:t>
                      </a:r>
                      <a:r>
                        <a:rPr lang="it-IT" sz="1100" dirty="0" err="1"/>
                        <a:t>TRk</a:t>
                      </a:r>
                      <a:endParaRPr lang="it-IT" sz="1100" dirty="0"/>
                    </a:p>
                  </a:txBody>
                  <a:tcPr marL="11883" marR="11883" marT="11883" marB="11883" anchor="ctr">
                    <a:lnL>
                      <a:noFill/>
                    </a:lnL>
                    <a:lnR>
                      <a:noFill/>
                    </a:lnR>
                    <a:lnT>
                      <a:noFill/>
                    </a:lnT>
                    <a:lnB>
                      <a:noFill/>
                    </a:lnB>
                    <a:solidFill>
                      <a:schemeClr val="tx2">
                        <a:lumMod val="20000"/>
                        <a:lumOff val="80000"/>
                      </a:schemeClr>
                    </a:solidFill>
                  </a:tcPr>
                </a:tc>
              </a:tr>
              <a:tr h="451556">
                <a:tc>
                  <a:txBody>
                    <a:bodyPr/>
                    <a:lstStyle/>
                    <a:p>
                      <a:pPr algn="just"/>
                      <a:r>
                        <a:rPr lang="it-IT" sz="1100"/>
                        <a:t>• PLASTICITA’ SINAPTICA</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dirty="0"/>
                        <a:t>NMDAR; CAM KII; HOMER</a:t>
                      </a:r>
                    </a:p>
                  </a:txBody>
                  <a:tcPr marL="11883" marR="11883" marT="11883" marB="11883" anchor="ctr">
                    <a:lnL>
                      <a:noFill/>
                    </a:lnL>
                    <a:lnR>
                      <a:noFill/>
                    </a:lnR>
                    <a:lnT>
                      <a:noFill/>
                    </a:lnT>
                    <a:lnB>
                      <a:noFill/>
                    </a:lnB>
                    <a:solidFill>
                      <a:schemeClr val="tx2">
                        <a:lumMod val="20000"/>
                        <a:lumOff val="80000"/>
                      </a:schemeClr>
                    </a:solidFill>
                  </a:tcPr>
                </a:tc>
              </a:tr>
              <a:tr h="451556">
                <a:tc>
                  <a:txBody>
                    <a:bodyPr/>
                    <a:lstStyle/>
                    <a:p>
                      <a:pPr algn="just"/>
                      <a:r>
                        <a:rPr lang="it-IT" sz="1100"/>
                        <a:t>• METAPLASTICITA’ NEURONALE</a:t>
                      </a:r>
                    </a:p>
                  </a:txBody>
                  <a:tcPr marL="11883" marR="11883" marT="11883" marB="11883" anchor="ctr">
                    <a:lnL>
                      <a:noFill/>
                    </a:lnL>
                    <a:lnR>
                      <a:noFill/>
                    </a:lnR>
                    <a:lnT>
                      <a:noFill/>
                    </a:lnT>
                    <a:lnB>
                      <a:noFill/>
                    </a:lnB>
                    <a:solidFill>
                      <a:schemeClr val="tx2">
                        <a:lumMod val="20000"/>
                        <a:lumOff val="80000"/>
                      </a:schemeClr>
                    </a:solidFill>
                  </a:tcPr>
                </a:tc>
                <a:tc>
                  <a:txBody>
                    <a:bodyPr/>
                    <a:lstStyle/>
                    <a:p>
                      <a:pPr algn="just"/>
                      <a:r>
                        <a:rPr lang="it-IT" sz="1100" dirty="0"/>
                        <a:t>TOAD64; CORTISOL-R</a:t>
                      </a:r>
                    </a:p>
                  </a:txBody>
                  <a:tcPr marL="11883" marR="11883" marT="11883" marB="11883" anchor="ctr">
                    <a:lnL>
                      <a:noFill/>
                    </a:lnL>
                    <a:lnR>
                      <a:noFill/>
                    </a:lnR>
                    <a:lnT>
                      <a:noFill/>
                    </a:lnT>
                    <a:lnB>
                      <a:noFill/>
                    </a:lnB>
                    <a:solidFill>
                      <a:schemeClr val="tx2">
                        <a:lumMod val="20000"/>
                        <a:lumOff val="80000"/>
                      </a:schemeClr>
                    </a:solidFill>
                  </a:tcPr>
                </a:tc>
              </a:tr>
            </a:tbl>
          </a:graphicData>
        </a:graphic>
      </p:graphicFrame>
    </p:spTree>
    <p:extLst>
      <p:ext uri="{BB962C8B-B14F-4D97-AF65-F5344CB8AC3E}">
        <p14:creationId xmlns:p14="http://schemas.microsoft.com/office/powerpoint/2010/main" val="354314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804084" y="305473"/>
            <a:ext cx="7448578" cy="3345936"/>
            <a:chOff x="804084" y="305473"/>
            <a:chExt cx="7448578" cy="3345936"/>
          </a:xfrm>
        </p:grpSpPr>
        <p:sp>
          <p:nvSpPr>
            <p:cNvPr id="3" name="CasellaDiTesto 2"/>
            <p:cNvSpPr txBox="1"/>
            <p:nvPr/>
          </p:nvSpPr>
          <p:spPr>
            <a:xfrm>
              <a:off x="877062" y="2996952"/>
              <a:ext cx="1894737" cy="646331"/>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modificazioni comportamentali</a:t>
              </a:r>
              <a:endParaRPr lang="it-IT" b="1" dirty="0">
                <a:solidFill>
                  <a:schemeClr val="bg2">
                    <a:lumMod val="25000"/>
                  </a:schemeClr>
                </a:solidFill>
              </a:endParaRPr>
            </a:p>
          </p:txBody>
        </p:sp>
        <p:sp>
          <p:nvSpPr>
            <p:cNvPr id="4" name="CasellaDiTesto 3"/>
            <p:cNvSpPr txBox="1"/>
            <p:nvPr/>
          </p:nvSpPr>
          <p:spPr>
            <a:xfrm>
              <a:off x="6084168" y="3005078"/>
              <a:ext cx="1800200" cy="646331"/>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modificazioni  fisiologiche</a:t>
              </a:r>
              <a:endParaRPr lang="it-IT" b="1" dirty="0">
                <a:solidFill>
                  <a:schemeClr val="bg2">
                    <a:lumMod val="25000"/>
                  </a:schemeClr>
                </a:solidFill>
              </a:endParaRPr>
            </a:p>
          </p:txBody>
        </p:sp>
        <p:sp>
          <p:nvSpPr>
            <p:cNvPr id="5" name="CasellaDiTesto 4"/>
            <p:cNvSpPr txBox="1"/>
            <p:nvPr/>
          </p:nvSpPr>
          <p:spPr>
            <a:xfrm>
              <a:off x="804084" y="305473"/>
              <a:ext cx="2105971" cy="646331"/>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agenti epigenetici ambientali</a:t>
              </a:r>
              <a:endParaRPr lang="it-IT" b="1" dirty="0">
                <a:solidFill>
                  <a:schemeClr val="bg2">
                    <a:lumMod val="25000"/>
                  </a:schemeClr>
                </a:solidFill>
              </a:endParaRPr>
            </a:p>
          </p:txBody>
        </p:sp>
        <p:sp>
          <p:nvSpPr>
            <p:cNvPr id="6" name="CasellaDiTesto 5"/>
            <p:cNvSpPr txBox="1"/>
            <p:nvPr/>
          </p:nvSpPr>
          <p:spPr>
            <a:xfrm>
              <a:off x="3520115" y="967494"/>
              <a:ext cx="1800200" cy="646331"/>
            </a:xfrm>
            <a:prstGeom prst="rect">
              <a:avLst/>
            </a:prstGeom>
            <a:solidFill>
              <a:schemeClr val="tx2">
                <a:lumMod val="40000"/>
                <a:lumOff val="60000"/>
              </a:schemeClr>
            </a:solidFill>
          </p:spPr>
          <p:txBody>
            <a:bodyPr wrap="square" rtlCol="0">
              <a:spAutoFit/>
            </a:bodyPr>
            <a:lstStyle/>
            <a:p>
              <a:pPr algn="ctr"/>
              <a:r>
                <a:rPr lang="it-IT" b="1" dirty="0" err="1" smtClean="0">
                  <a:solidFill>
                    <a:schemeClr val="bg2">
                      <a:lumMod val="25000"/>
                    </a:schemeClr>
                  </a:solidFill>
                </a:rPr>
                <a:t>neonatal</a:t>
              </a:r>
              <a:r>
                <a:rPr lang="it-IT" b="1" dirty="0" smtClean="0">
                  <a:solidFill>
                    <a:schemeClr val="bg2">
                      <a:lumMod val="25000"/>
                    </a:schemeClr>
                  </a:solidFill>
                </a:rPr>
                <a:t> </a:t>
              </a:r>
              <a:r>
                <a:rPr lang="it-IT" b="1" dirty="0" err="1" smtClean="0">
                  <a:solidFill>
                    <a:schemeClr val="bg2">
                      <a:lumMod val="25000"/>
                    </a:schemeClr>
                  </a:solidFill>
                </a:rPr>
                <a:t>programming</a:t>
              </a:r>
              <a:endParaRPr lang="it-IT" b="1" dirty="0">
                <a:solidFill>
                  <a:schemeClr val="bg2">
                    <a:lumMod val="25000"/>
                  </a:schemeClr>
                </a:solidFill>
              </a:endParaRPr>
            </a:p>
          </p:txBody>
        </p:sp>
        <p:sp>
          <p:nvSpPr>
            <p:cNvPr id="7" name="CasellaDiTesto 6"/>
            <p:cNvSpPr txBox="1"/>
            <p:nvPr/>
          </p:nvSpPr>
          <p:spPr>
            <a:xfrm>
              <a:off x="3504140" y="2132856"/>
              <a:ext cx="1800200" cy="923330"/>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espressione genica aree cerebrali</a:t>
              </a:r>
              <a:endParaRPr lang="it-IT" b="1" dirty="0">
                <a:solidFill>
                  <a:schemeClr val="bg2">
                    <a:lumMod val="25000"/>
                  </a:schemeClr>
                </a:solidFill>
              </a:endParaRPr>
            </a:p>
          </p:txBody>
        </p:sp>
        <p:sp>
          <p:nvSpPr>
            <p:cNvPr id="9" name="CasellaDiTesto 8"/>
            <p:cNvSpPr txBox="1"/>
            <p:nvPr/>
          </p:nvSpPr>
          <p:spPr>
            <a:xfrm>
              <a:off x="5948406" y="310522"/>
              <a:ext cx="2304256" cy="646331"/>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esperienze emotive precoci</a:t>
              </a:r>
              <a:endParaRPr lang="it-IT" b="1" dirty="0">
                <a:solidFill>
                  <a:schemeClr val="bg2">
                    <a:lumMod val="25000"/>
                  </a:schemeClr>
                </a:solidFill>
              </a:endParaRPr>
            </a:p>
          </p:txBody>
        </p:sp>
        <p:sp>
          <p:nvSpPr>
            <p:cNvPr id="10" name="Freccia a destra 9"/>
            <p:cNvSpPr/>
            <p:nvPr/>
          </p:nvSpPr>
          <p:spPr>
            <a:xfrm rot="2161207">
              <a:off x="2674620" y="850177"/>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11"/>
            <p:cNvSpPr/>
            <p:nvPr/>
          </p:nvSpPr>
          <p:spPr>
            <a:xfrm rot="8424951">
              <a:off x="5662729" y="856402"/>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rot="5400000">
              <a:off x="4168186" y="1731142"/>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9268804">
              <a:off x="2955080" y="2742627"/>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a destra 14"/>
            <p:cNvSpPr/>
            <p:nvPr/>
          </p:nvSpPr>
          <p:spPr>
            <a:xfrm rot="2161207">
              <a:off x="5349335" y="2767128"/>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uppo 19"/>
          <p:cNvGrpSpPr/>
          <p:nvPr/>
        </p:nvGrpSpPr>
        <p:grpSpPr>
          <a:xfrm>
            <a:off x="2494002" y="3501009"/>
            <a:ext cx="3910961" cy="2614588"/>
            <a:chOff x="2494002" y="3501009"/>
            <a:chExt cx="3910961" cy="2614588"/>
          </a:xfrm>
        </p:grpSpPr>
        <p:sp>
          <p:nvSpPr>
            <p:cNvPr id="8" name="CasellaDiTesto 7"/>
            <p:cNvSpPr txBox="1"/>
            <p:nvPr/>
          </p:nvSpPr>
          <p:spPr>
            <a:xfrm>
              <a:off x="2494002" y="5469266"/>
              <a:ext cx="3910961" cy="646331"/>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differente risposta neuroendocrina e comportamentale  nell’adulto</a:t>
              </a:r>
              <a:endParaRPr lang="it-IT" b="1" dirty="0">
                <a:solidFill>
                  <a:schemeClr val="bg2">
                    <a:lumMod val="25000"/>
                  </a:schemeClr>
                </a:solidFill>
              </a:endParaRPr>
            </a:p>
          </p:txBody>
        </p:sp>
        <p:sp>
          <p:nvSpPr>
            <p:cNvPr id="16" name="CasellaDiTesto 15"/>
            <p:cNvSpPr txBox="1"/>
            <p:nvPr/>
          </p:nvSpPr>
          <p:spPr>
            <a:xfrm>
              <a:off x="3225513" y="4149080"/>
              <a:ext cx="2396067" cy="646331"/>
            </a:xfrm>
            <a:prstGeom prst="rect">
              <a:avLst/>
            </a:prstGeom>
            <a:solidFill>
              <a:schemeClr val="tx2">
                <a:lumMod val="40000"/>
                <a:lumOff val="60000"/>
              </a:schemeClr>
            </a:solidFill>
          </p:spPr>
          <p:txBody>
            <a:bodyPr wrap="square" rtlCol="0">
              <a:spAutoFit/>
            </a:bodyPr>
            <a:lstStyle/>
            <a:p>
              <a:pPr algn="ctr"/>
              <a:r>
                <a:rPr lang="it-IT" b="1" dirty="0" smtClean="0">
                  <a:solidFill>
                    <a:schemeClr val="bg2">
                      <a:lumMod val="25000"/>
                    </a:schemeClr>
                  </a:solidFill>
                </a:rPr>
                <a:t>stimoli </a:t>
              </a:r>
              <a:r>
                <a:rPr lang="it-IT" b="1" dirty="0" err="1" smtClean="0">
                  <a:solidFill>
                    <a:schemeClr val="bg2">
                      <a:lumMod val="25000"/>
                    </a:schemeClr>
                  </a:solidFill>
                </a:rPr>
                <a:t>stressogeni</a:t>
              </a:r>
              <a:r>
                <a:rPr lang="it-IT" b="1" dirty="0" smtClean="0">
                  <a:solidFill>
                    <a:schemeClr val="bg2">
                      <a:lumMod val="25000"/>
                    </a:schemeClr>
                  </a:solidFill>
                </a:rPr>
                <a:t> ambientali ripetuti</a:t>
              </a:r>
              <a:endParaRPr lang="it-IT" b="1" dirty="0">
                <a:solidFill>
                  <a:schemeClr val="bg2">
                    <a:lumMod val="25000"/>
                  </a:schemeClr>
                </a:solidFill>
              </a:endParaRPr>
            </a:p>
          </p:txBody>
        </p:sp>
        <p:sp>
          <p:nvSpPr>
            <p:cNvPr id="18" name="Freccia a destra 17"/>
            <p:cNvSpPr/>
            <p:nvPr/>
          </p:nvSpPr>
          <p:spPr>
            <a:xfrm rot="5400000">
              <a:off x="4177485" y="3591454"/>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 destra 18"/>
            <p:cNvSpPr/>
            <p:nvPr/>
          </p:nvSpPr>
          <p:spPr>
            <a:xfrm rot="5400000">
              <a:off x="4197453" y="5031614"/>
              <a:ext cx="504056" cy="32316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06195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external file that holds a picture, illustration, etc.&#10;Object name is ndt-11-875Fi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4664"/>
            <a:ext cx="3888432" cy="576022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51520" y="2492896"/>
            <a:ext cx="4968552" cy="2308324"/>
          </a:xfrm>
          <a:prstGeom prst="rect">
            <a:avLst/>
          </a:prstGeom>
          <a:noFill/>
        </p:spPr>
        <p:txBody>
          <a:bodyPr wrap="square" rtlCol="0">
            <a:spAutoFit/>
          </a:bodyPr>
          <a:lstStyle/>
          <a:p>
            <a:pPr algn="just"/>
            <a:r>
              <a:rPr lang="it-IT" sz="2400" b="1" dirty="0" smtClean="0">
                <a:solidFill>
                  <a:schemeClr val="bg2">
                    <a:lumMod val="25000"/>
                  </a:schemeClr>
                </a:solidFill>
              </a:rPr>
              <a:t>Le azioni biologiche interdipendenti dei circuiti  5HT NE  DA  sono mediate dalle strutture recettoriali e dalle proteine di trasporto sui cui geni di codifica avvengono i principali eventi molecolari epigenetici</a:t>
            </a:r>
            <a:endParaRPr lang="it-IT" sz="2400" b="1" dirty="0">
              <a:solidFill>
                <a:schemeClr val="bg2">
                  <a:lumMod val="25000"/>
                </a:schemeClr>
              </a:solidFill>
            </a:endParaRPr>
          </a:p>
        </p:txBody>
      </p:sp>
      <p:sp>
        <p:nvSpPr>
          <p:cNvPr id="3" name="CasellaDiTesto 2"/>
          <p:cNvSpPr txBox="1"/>
          <p:nvPr/>
        </p:nvSpPr>
        <p:spPr>
          <a:xfrm>
            <a:off x="535085" y="792621"/>
            <a:ext cx="3384376" cy="400110"/>
          </a:xfrm>
          <a:prstGeom prst="rect">
            <a:avLst/>
          </a:prstGeom>
          <a:noFill/>
        </p:spPr>
        <p:txBody>
          <a:bodyPr wrap="square" rtlCol="0">
            <a:spAutoFit/>
          </a:bodyPr>
          <a:lstStyle/>
          <a:p>
            <a:r>
              <a:rPr lang="it-IT" sz="2000" b="1" dirty="0" smtClean="0">
                <a:solidFill>
                  <a:srgbClr val="FF0000"/>
                </a:solidFill>
              </a:rPr>
              <a:t>SPETTRO DEPRESSIVO</a:t>
            </a:r>
            <a:endParaRPr lang="it-IT" sz="2000" b="1" dirty="0">
              <a:solidFill>
                <a:srgbClr val="FF0000"/>
              </a:solidFill>
            </a:endParaRPr>
          </a:p>
        </p:txBody>
      </p:sp>
    </p:spTree>
    <p:extLst>
      <p:ext uri="{BB962C8B-B14F-4D97-AF65-F5344CB8AC3E}">
        <p14:creationId xmlns:p14="http://schemas.microsoft.com/office/powerpoint/2010/main" val="52084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16" y="188640"/>
            <a:ext cx="9145016" cy="1143000"/>
          </a:xfrm>
        </p:spPr>
        <p:txBody>
          <a:bodyPr>
            <a:normAutofit/>
          </a:bodyPr>
          <a:lstStyle/>
          <a:p>
            <a:r>
              <a:rPr lang="it-IT" sz="1400" dirty="0" smtClean="0">
                <a:latin typeface="Times New Roman" panose="02020603050405020304" pitchFamily="18" charset="0"/>
                <a:cs typeface="Times New Roman" panose="02020603050405020304" pitchFamily="18" charset="0"/>
              </a:rPr>
              <a:t> </a:t>
            </a:r>
            <a:r>
              <a:rPr lang="it-IT" sz="1600" b="1" dirty="0" smtClean="0">
                <a:latin typeface="Times New Roman" panose="02020603050405020304" pitchFamily="18" charset="0"/>
                <a:cs typeface="Times New Roman" panose="02020603050405020304" pitchFamily="18" charset="0"/>
              </a:rPr>
              <a:t>GENI IMPLICATI NELLA PATOFISIOLOGIA DEI DISTURBI DELLO SPETTRO DEPRESSIVO</a:t>
            </a:r>
            <a:endParaRPr lang="it-IT" sz="1600" b="1" dirty="0">
              <a:latin typeface="Times New Roman" panose="02020603050405020304" pitchFamily="18" charset="0"/>
              <a:cs typeface="Times New Roman" panose="02020603050405020304" pitchFamily="18" charset="0"/>
            </a:endParaRPr>
          </a:p>
        </p:txBody>
      </p:sp>
      <p:sp>
        <p:nvSpPr>
          <p:cNvPr id="4" name="Segnaposto contenuto 3"/>
          <p:cNvSpPr>
            <a:spLocks noGrp="1"/>
          </p:cNvSpPr>
          <p:nvPr>
            <p:ph sz="half" idx="1"/>
          </p:nvPr>
        </p:nvSpPr>
        <p:spPr>
          <a:xfrm>
            <a:off x="1115616" y="1628800"/>
            <a:ext cx="7272808" cy="4525963"/>
          </a:xfrm>
        </p:spPr>
        <p:txBody>
          <a:bodyPr>
            <a:normAutofit/>
          </a:bodyPr>
          <a:lstStyle/>
          <a:p>
            <a:r>
              <a:rPr lang="it-IT" sz="1600" dirty="0" smtClean="0">
                <a:latin typeface="Times New Roman" panose="02020603050405020304" pitchFamily="18" charset="0"/>
                <a:cs typeface="Times New Roman" panose="02020603050405020304" pitchFamily="18" charset="0"/>
              </a:rPr>
              <a:t>REGOLATORI DELLA NEUROTRASMISSIONE </a:t>
            </a:r>
            <a:r>
              <a:rPr lang="it-IT" sz="1600" dirty="0">
                <a:latin typeface="Times New Roman" panose="02020603050405020304" pitchFamily="18" charset="0"/>
                <a:cs typeface="Times New Roman" panose="02020603050405020304" pitchFamily="18" charset="0"/>
              </a:rPr>
              <a:t>MONOAMINERGICA</a:t>
            </a:r>
          </a:p>
          <a:p>
            <a:r>
              <a:rPr lang="it-IT" sz="1600" b="1" dirty="0" smtClean="0">
                <a:solidFill>
                  <a:srgbClr val="FF0000"/>
                </a:solidFill>
                <a:latin typeface="Times New Roman" panose="02020603050405020304" pitchFamily="18" charset="0"/>
                <a:cs typeface="Times New Roman" panose="02020603050405020304" pitchFamily="18" charset="0"/>
              </a:rPr>
              <a:t>POLIMORFISMO DEL TRASPORTATORE (SLC6A4)</a:t>
            </a:r>
          </a:p>
          <a:p>
            <a:r>
              <a:rPr lang="it-IT" sz="1600" b="1" dirty="0" smtClean="0">
                <a:solidFill>
                  <a:srgbClr val="FF0000"/>
                </a:solidFill>
                <a:latin typeface="Times New Roman" panose="02020603050405020304" pitchFamily="18" charset="0"/>
                <a:cs typeface="Times New Roman" panose="02020603050405020304" pitchFamily="18" charset="0"/>
              </a:rPr>
              <a:t>5-HTTLPR</a:t>
            </a:r>
          </a:p>
          <a:p>
            <a:r>
              <a:rPr lang="it-IT" sz="1600" b="1" dirty="0" smtClean="0">
                <a:solidFill>
                  <a:srgbClr val="FF0000"/>
                </a:solidFill>
                <a:latin typeface="Times New Roman" panose="02020603050405020304" pitchFamily="18" charset="0"/>
                <a:cs typeface="Times New Roman" panose="02020603050405020304" pitchFamily="18" charset="0"/>
              </a:rPr>
              <a:t>MAO-A</a:t>
            </a:r>
          </a:p>
          <a:p>
            <a:r>
              <a:rPr lang="it-IT" sz="1600" b="1" dirty="0" smtClean="0">
                <a:solidFill>
                  <a:srgbClr val="FF0000"/>
                </a:solidFill>
                <a:latin typeface="Times New Roman" panose="02020603050405020304" pitchFamily="18" charset="0"/>
                <a:cs typeface="Times New Roman" panose="02020603050405020304" pitchFamily="18" charset="0"/>
              </a:rPr>
              <a:t>COMT</a:t>
            </a:r>
          </a:p>
          <a:p>
            <a:r>
              <a:rPr lang="it-IT" sz="1600" b="1" dirty="0" smtClean="0">
                <a:solidFill>
                  <a:srgbClr val="FF0000"/>
                </a:solidFill>
                <a:latin typeface="Times New Roman" panose="02020603050405020304" pitchFamily="18" charset="0"/>
                <a:cs typeface="Times New Roman" panose="02020603050405020304" pitchFamily="18" charset="0"/>
              </a:rPr>
              <a:t>TPH1</a:t>
            </a:r>
          </a:p>
          <a:p>
            <a:r>
              <a:rPr lang="it-IT" sz="1600" b="1" dirty="0" smtClean="0">
                <a:solidFill>
                  <a:srgbClr val="FF0000"/>
                </a:solidFill>
                <a:latin typeface="Times New Roman" panose="02020603050405020304" pitchFamily="18" charset="0"/>
                <a:cs typeface="Times New Roman" panose="02020603050405020304" pitchFamily="18" charset="0"/>
              </a:rPr>
              <a:t>TPH2</a:t>
            </a:r>
          </a:p>
          <a:p>
            <a:endParaRPr lang="it-IT" sz="1600" b="1" dirty="0">
              <a:solidFill>
                <a:srgbClr val="FF0000"/>
              </a:solidFill>
              <a:latin typeface="Times New Roman" panose="02020603050405020304" pitchFamily="18" charset="0"/>
              <a:cs typeface="Times New Roman" panose="02020603050405020304" pitchFamily="18" charset="0"/>
            </a:endParaRPr>
          </a:p>
          <a:p>
            <a:r>
              <a:rPr lang="it-IT" sz="1600" dirty="0" smtClean="0">
                <a:latin typeface="Times New Roman" panose="02020603050405020304" pitchFamily="18" charset="0"/>
                <a:cs typeface="Times New Roman" panose="02020603050405020304" pitchFamily="18" charset="0"/>
              </a:rPr>
              <a:t>REGOLATORI DELLA NEUROPLASTICITA’</a:t>
            </a:r>
          </a:p>
          <a:p>
            <a:r>
              <a:rPr lang="it-IT" sz="1600" b="1" dirty="0" smtClean="0">
                <a:solidFill>
                  <a:srgbClr val="FF0000"/>
                </a:solidFill>
                <a:latin typeface="Times New Roman" panose="02020603050405020304" pitchFamily="18" charset="0"/>
                <a:cs typeface="Times New Roman" panose="02020603050405020304" pitchFamily="18" charset="0"/>
              </a:rPr>
              <a:t>BDNF</a:t>
            </a:r>
            <a:endParaRPr lang="it-IT"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87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644519806"/>
              </p:ext>
            </p:extLst>
          </p:nvPr>
        </p:nvGraphicFramePr>
        <p:xfrm>
          <a:off x="476764" y="557548"/>
          <a:ext cx="8424937" cy="6126480"/>
        </p:xfrm>
        <a:graphic>
          <a:graphicData uri="http://schemas.openxmlformats.org/drawingml/2006/table">
            <a:tbl>
              <a:tblPr firstRow="1" bandRow="1">
                <a:tableStyleId>{5C22544A-7EE6-4342-B048-85BDC9FD1C3A}</a:tableStyleId>
              </a:tblPr>
              <a:tblGrid>
                <a:gridCol w="1142908"/>
                <a:gridCol w="1906118"/>
                <a:gridCol w="2647836"/>
                <a:gridCol w="2728075"/>
              </a:tblGrid>
              <a:tr h="168019">
                <a:tc>
                  <a:txBody>
                    <a:bodyPr/>
                    <a:lstStyle/>
                    <a:p>
                      <a:r>
                        <a:rPr lang="it-IT" sz="1200" b="1" dirty="0" smtClean="0"/>
                        <a:t>GENE</a:t>
                      </a:r>
                      <a:endParaRPr lang="it-IT" sz="1200" b="1" dirty="0"/>
                    </a:p>
                  </a:txBody>
                  <a:tcPr/>
                </a:tc>
                <a:tc>
                  <a:txBody>
                    <a:bodyPr/>
                    <a:lstStyle/>
                    <a:p>
                      <a:r>
                        <a:rPr lang="it-IT" sz="1200" dirty="0" smtClean="0"/>
                        <a:t>REGIONE CROMOSOMICA</a:t>
                      </a:r>
                      <a:endParaRPr lang="it-IT" sz="1200" dirty="0"/>
                    </a:p>
                  </a:txBody>
                  <a:tcPr/>
                </a:tc>
                <a:tc>
                  <a:txBody>
                    <a:bodyPr/>
                    <a:lstStyle/>
                    <a:p>
                      <a:r>
                        <a:rPr lang="it-IT" sz="1200" dirty="0" smtClean="0"/>
                        <a:t>FUNZIONI</a:t>
                      </a:r>
                      <a:endParaRPr lang="it-IT" sz="1200" dirty="0"/>
                    </a:p>
                  </a:txBody>
                  <a:tcPr/>
                </a:tc>
                <a:tc>
                  <a:txBody>
                    <a:bodyPr/>
                    <a:lstStyle/>
                    <a:p>
                      <a:r>
                        <a:rPr lang="it-IT" sz="1200" dirty="0" smtClean="0"/>
                        <a:t>REFERENZE</a:t>
                      </a:r>
                      <a:endParaRPr lang="it-IT" sz="1200" dirty="0"/>
                    </a:p>
                  </a:txBody>
                  <a:tcPr/>
                </a:tc>
              </a:tr>
              <a:tr h="168019">
                <a:tc>
                  <a:txBody>
                    <a:bodyPr/>
                    <a:lstStyle/>
                    <a:p>
                      <a:r>
                        <a:rPr lang="it-IT" sz="1200" dirty="0" smtClean="0"/>
                        <a:t>PERIOD3    </a:t>
                      </a:r>
                      <a:endParaRPr lang="it-IT" sz="1200" dirty="0"/>
                    </a:p>
                  </a:txBody>
                  <a:tcPr/>
                </a:tc>
                <a:tc>
                  <a:txBody>
                    <a:bodyPr/>
                    <a:lstStyle/>
                    <a:p>
                      <a:r>
                        <a:rPr lang="it-IT" sz="1200" dirty="0" smtClean="0"/>
                        <a:t>1p36.23</a:t>
                      </a:r>
                      <a:endParaRPr lang="it-IT" sz="1200" dirty="0"/>
                    </a:p>
                  </a:txBody>
                  <a:tcPr/>
                </a:tc>
                <a:tc>
                  <a:txBody>
                    <a:bodyPr/>
                    <a:lstStyle/>
                    <a:p>
                      <a:r>
                        <a:rPr lang="it-IT" sz="1200" dirty="0" smtClean="0"/>
                        <a:t>Ritmi  Circadiani</a:t>
                      </a:r>
                      <a:endParaRPr lang="it-IT" sz="1200" dirty="0"/>
                    </a:p>
                  </a:txBody>
                  <a:tcPr/>
                </a:tc>
                <a:tc>
                  <a:txBody>
                    <a:bodyPr/>
                    <a:lstStyle/>
                    <a:p>
                      <a:r>
                        <a:rPr lang="it-IT" sz="1200" dirty="0" err="1" smtClean="0"/>
                        <a:t>Nievergelt</a:t>
                      </a:r>
                      <a:r>
                        <a:rPr lang="it-IT" sz="1200" dirty="0" smtClean="0"/>
                        <a:t> et  al, 2005</a:t>
                      </a:r>
                      <a:endParaRPr lang="it-IT" sz="1200" dirty="0"/>
                    </a:p>
                  </a:txBody>
                  <a:tcPr/>
                </a:tc>
              </a:tr>
              <a:tr h="168019">
                <a:tc>
                  <a:txBody>
                    <a:bodyPr/>
                    <a:lstStyle/>
                    <a:p>
                      <a:r>
                        <a:rPr lang="it-IT" sz="1200" dirty="0" smtClean="0"/>
                        <a:t>RGS4</a:t>
                      </a:r>
                      <a:endParaRPr lang="it-IT" sz="1200" dirty="0"/>
                    </a:p>
                  </a:txBody>
                  <a:tcPr/>
                </a:tc>
                <a:tc>
                  <a:txBody>
                    <a:bodyPr/>
                    <a:lstStyle/>
                    <a:p>
                      <a:r>
                        <a:rPr lang="it-IT" sz="1200" dirty="0" smtClean="0"/>
                        <a:t>1q23.3</a:t>
                      </a:r>
                      <a:endParaRPr lang="it-IT" sz="1200" dirty="0"/>
                    </a:p>
                  </a:txBody>
                  <a:tcPr/>
                </a:tc>
                <a:tc>
                  <a:txBody>
                    <a:bodyPr/>
                    <a:lstStyle/>
                    <a:p>
                      <a:r>
                        <a:rPr lang="it-IT" sz="1200" dirty="0" smtClean="0"/>
                        <a:t>Regolatore proteine G</a:t>
                      </a:r>
                      <a:endParaRPr lang="it-IT" sz="1200" dirty="0"/>
                    </a:p>
                  </a:txBody>
                  <a:tcPr/>
                </a:tc>
                <a:tc>
                  <a:txBody>
                    <a:bodyPr/>
                    <a:lstStyle/>
                    <a:p>
                      <a:r>
                        <a:rPr lang="it-IT" sz="1200" dirty="0" err="1" smtClean="0"/>
                        <a:t>Cordiero</a:t>
                      </a:r>
                      <a:r>
                        <a:rPr lang="it-IT" sz="1200" dirty="0" smtClean="0"/>
                        <a:t> et al., 2005,  </a:t>
                      </a:r>
                      <a:r>
                        <a:rPr lang="it-IT" sz="1200" dirty="0" err="1" smtClean="0"/>
                        <a:t>Falin</a:t>
                      </a:r>
                      <a:r>
                        <a:rPr lang="it-IT" sz="1200" dirty="0" smtClean="0"/>
                        <a:t> 2005</a:t>
                      </a:r>
                      <a:endParaRPr lang="it-IT" sz="1200" dirty="0"/>
                    </a:p>
                  </a:txBody>
                  <a:tcPr/>
                </a:tc>
              </a:tr>
              <a:tr h="168019">
                <a:tc>
                  <a:txBody>
                    <a:bodyPr/>
                    <a:lstStyle/>
                    <a:p>
                      <a:r>
                        <a:rPr lang="it-IT" sz="1200" b="0" dirty="0" smtClean="0">
                          <a:solidFill>
                            <a:schemeClr val="tx1"/>
                          </a:solidFill>
                        </a:rPr>
                        <a:t>DISC1</a:t>
                      </a:r>
                      <a:endParaRPr lang="it-IT" sz="1200" b="0" dirty="0">
                        <a:solidFill>
                          <a:schemeClr val="tx1"/>
                        </a:solidFill>
                      </a:endParaRPr>
                    </a:p>
                  </a:txBody>
                  <a:tcPr/>
                </a:tc>
                <a:tc>
                  <a:txBody>
                    <a:bodyPr/>
                    <a:lstStyle/>
                    <a:p>
                      <a:r>
                        <a:rPr lang="it-IT" sz="1200" dirty="0" smtClean="0"/>
                        <a:t>1q42.1</a:t>
                      </a:r>
                      <a:endParaRPr lang="it-IT" sz="1200" dirty="0"/>
                    </a:p>
                  </a:txBody>
                  <a:tcPr/>
                </a:tc>
                <a:tc>
                  <a:txBody>
                    <a:bodyPr/>
                    <a:lstStyle/>
                    <a:p>
                      <a:r>
                        <a:rPr lang="it-IT" sz="1200" dirty="0" smtClean="0"/>
                        <a:t>Migrazione neuronale</a:t>
                      </a:r>
                      <a:endParaRPr lang="it-IT" sz="1200" dirty="0"/>
                    </a:p>
                  </a:txBody>
                  <a:tcPr/>
                </a:tc>
                <a:tc>
                  <a:txBody>
                    <a:bodyPr/>
                    <a:lstStyle/>
                    <a:p>
                      <a:r>
                        <a:rPr lang="it-IT" sz="1200" dirty="0" smtClean="0"/>
                        <a:t>Thomson et al., 2005</a:t>
                      </a:r>
                      <a:endParaRPr lang="it-IT" sz="1200" dirty="0"/>
                    </a:p>
                  </a:txBody>
                  <a:tcPr/>
                </a:tc>
              </a:tr>
              <a:tr h="168019">
                <a:tc>
                  <a:txBody>
                    <a:bodyPr/>
                    <a:lstStyle/>
                    <a:p>
                      <a:r>
                        <a:rPr lang="it-IT" sz="1200" dirty="0" smtClean="0"/>
                        <a:t>PDLIM5</a:t>
                      </a:r>
                      <a:endParaRPr lang="it-IT" sz="1200" dirty="0"/>
                    </a:p>
                  </a:txBody>
                  <a:tcPr/>
                </a:tc>
                <a:tc>
                  <a:txBody>
                    <a:bodyPr/>
                    <a:lstStyle/>
                    <a:p>
                      <a:r>
                        <a:rPr lang="it-IT" sz="1200" dirty="0" smtClean="0"/>
                        <a:t>4q22</a:t>
                      </a:r>
                      <a:endParaRPr lang="it-IT" sz="1200" dirty="0"/>
                    </a:p>
                  </a:txBody>
                  <a:tcPr/>
                </a:tc>
                <a:tc>
                  <a:txBody>
                    <a:bodyPr/>
                    <a:lstStyle/>
                    <a:p>
                      <a:r>
                        <a:rPr lang="it-IT" sz="1200" dirty="0" err="1" smtClean="0"/>
                        <a:t>Adaptor</a:t>
                      </a:r>
                      <a:r>
                        <a:rPr lang="it-IT" sz="1200" dirty="0" smtClean="0"/>
                        <a:t> </a:t>
                      </a:r>
                      <a:r>
                        <a:rPr lang="it-IT" sz="1200" dirty="0" err="1" smtClean="0"/>
                        <a:t>protein</a:t>
                      </a:r>
                      <a:r>
                        <a:rPr lang="it-IT" sz="1200" dirty="0" smtClean="0"/>
                        <a:t> PKC /canali Ca ++</a:t>
                      </a:r>
                      <a:endParaRPr lang="it-IT" sz="1200" dirty="0"/>
                    </a:p>
                  </a:txBody>
                  <a:tcPr/>
                </a:tc>
                <a:tc>
                  <a:txBody>
                    <a:bodyPr/>
                    <a:lstStyle/>
                    <a:p>
                      <a:r>
                        <a:rPr lang="it-IT" sz="1200" dirty="0" smtClean="0"/>
                        <a:t>Kato et al. 2005</a:t>
                      </a:r>
                      <a:endParaRPr lang="it-IT" sz="1200" dirty="0"/>
                    </a:p>
                  </a:txBody>
                  <a:tcPr/>
                </a:tc>
              </a:tr>
              <a:tr h="168019">
                <a:tc>
                  <a:txBody>
                    <a:bodyPr/>
                    <a:lstStyle/>
                    <a:p>
                      <a:r>
                        <a:rPr lang="it-IT" sz="1200" dirty="0" smtClean="0"/>
                        <a:t>DRD1</a:t>
                      </a:r>
                      <a:endParaRPr lang="it-IT" sz="1200" dirty="0"/>
                    </a:p>
                  </a:txBody>
                  <a:tcPr/>
                </a:tc>
                <a:tc>
                  <a:txBody>
                    <a:bodyPr/>
                    <a:lstStyle/>
                    <a:p>
                      <a:r>
                        <a:rPr lang="it-IT" sz="1200" dirty="0" smtClean="0"/>
                        <a:t>5q351</a:t>
                      </a:r>
                      <a:endParaRPr lang="it-IT" sz="1200" dirty="0"/>
                    </a:p>
                  </a:txBody>
                  <a:tcPr/>
                </a:tc>
                <a:tc>
                  <a:txBody>
                    <a:bodyPr/>
                    <a:lstStyle/>
                    <a:p>
                      <a:r>
                        <a:rPr lang="it-IT" sz="1200" dirty="0" smtClean="0"/>
                        <a:t>Recettore </a:t>
                      </a:r>
                      <a:r>
                        <a:rPr lang="it-IT" sz="1200" dirty="0" err="1" smtClean="0"/>
                        <a:t>DAergico</a:t>
                      </a:r>
                      <a:r>
                        <a:rPr lang="it-IT" sz="1200" dirty="0" smtClean="0"/>
                        <a:t>  D1</a:t>
                      </a:r>
                      <a:endParaRPr lang="it-IT" sz="1200" dirty="0"/>
                    </a:p>
                  </a:txBody>
                  <a:tcPr/>
                </a:tc>
                <a:tc>
                  <a:txBody>
                    <a:bodyPr/>
                    <a:lstStyle/>
                    <a:p>
                      <a:r>
                        <a:rPr lang="it-IT" sz="1200" dirty="0" smtClean="0"/>
                        <a:t>Severino et al., 2005</a:t>
                      </a:r>
                    </a:p>
                    <a:p>
                      <a:r>
                        <a:rPr lang="it-IT" sz="1200" dirty="0" err="1" smtClean="0"/>
                        <a:t>Dimitrzak-Weglarz</a:t>
                      </a:r>
                      <a:r>
                        <a:rPr lang="it-IT" sz="1200" dirty="0" smtClean="0"/>
                        <a:t> 2006</a:t>
                      </a:r>
                      <a:endParaRPr lang="it-IT" sz="1200" dirty="0"/>
                    </a:p>
                  </a:txBody>
                  <a:tcPr/>
                </a:tc>
              </a:tr>
              <a:tr h="168019">
                <a:tc>
                  <a:txBody>
                    <a:bodyPr/>
                    <a:lstStyle/>
                    <a:p>
                      <a:r>
                        <a:rPr lang="it-IT" sz="1200" dirty="0" smtClean="0"/>
                        <a:t>GRM4</a:t>
                      </a:r>
                      <a:endParaRPr lang="it-IT" sz="1200" dirty="0"/>
                    </a:p>
                  </a:txBody>
                  <a:tcPr/>
                </a:tc>
                <a:tc>
                  <a:txBody>
                    <a:bodyPr/>
                    <a:lstStyle/>
                    <a:p>
                      <a:r>
                        <a:rPr lang="it-IT" sz="1200" dirty="0" smtClean="0"/>
                        <a:t>6p21.3</a:t>
                      </a:r>
                      <a:endParaRPr lang="it-IT" sz="1200" dirty="0"/>
                    </a:p>
                  </a:txBody>
                  <a:tcPr/>
                </a:tc>
                <a:tc>
                  <a:txBody>
                    <a:bodyPr/>
                    <a:lstStyle/>
                    <a:p>
                      <a:r>
                        <a:rPr lang="it-IT" sz="1200" dirty="0" smtClean="0"/>
                        <a:t>Recettore </a:t>
                      </a:r>
                      <a:r>
                        <a:rPr lang="it-IT" sz="1200" dirty="0" err="1" smtClean="0"/>
                        <a:t>glutamatergico</a:t>
                      </a:r>
                      <a:r>
                        <a:rPr lang="it-IT" sz="1200" dirty="0" smtClean="0"/>
                        <a:t> </a:t>
                      </a:r>
                      <a:r>
                        <a:rPr lang="it-IT" sz="1200" dirty="0" err="1" smtClean="0"/>
                        <a:t>metabotropico</a:t>
                      </a:r>
                      <a:r>
                        <a:rPr lang="it-IT" sz="1200" dirty="0" smtClean="0"/>
                        <a:t>  4</a:t>
                      </a:r>
                      <a:endParaRPr lang="it-IT" sz="1200" dirty="0"/>
                    </a:p>
                  </a:txBody>
                  <a:tcPr/>
                </a:tc>
                <a:tc>
                  <a:txBody>
                    <a:bodyPr/>
                    <a:lstStyle/>
                    <a:p>
                      <a:r>
                        <a:rPr lang="it-IT" sz="1200" dirty="0" err="1" smtClean="0"/>
                        <a:t>Falin</a:t>
                      </a:r>
                      <a:r>
                        <a:rPr lang="it-IT" sz="1200" dirty="0" smtClean="0"/>
                        <a:t> et al., 2005</a:t>
                      </a:r>
                      <a:endParaRPr lang="it-IT" sz="1200" dirty="0"/>
                    </a:p>
                  </a:txBody>
                  <a:tcPr/>
                </a:tc>
              </a:tr>
              <a:tr h="168019">
                <a:tc>
                  <a:txBody>
                    <a:bodyPr/>
                    <a:lstStyle/>
                    <a:p>
                      <a:r>
                        <a:rPr lang="it-IT" sz="1200" dirty="0" smtClean="0"/>
                        <a:t>GRM3</a:t>
                      </a:r>
                      <a:endParaRPr lang="it-IT" sz="1200" dirty="0"/>
                    </a:p>
                  </a:txBody>
                  <a:tcPr/>
                </a:tc>
                <a:tc>
                  <a:txBody>
                    <a:bodyPr/>
                    <a:lstStyle/>
                    <a:p>
                      <a:r>
                        <a:rPr lang="it-IT" sz="1200" dirty="0" smtClean="0"/>
                        <a:t>7q21.1-q21.2</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Recettore </a:t>
                      </a:r>
                      <a:r>
                        <a:rPr lang="it-IT" sz="1200" dirty="0" err="1" smtClean="0"/>
                        <a:t>glutamatergico</a:t>
                      </a:r>
                      <a:r>
                        <a:rPr lang="it-IT" sz="1200" dirty="0" smtClean="0"/>
                        <a:t> </a:t>
                      </a:r>
                      <a:r>
                        <a:rPr lang="it-IT" sz="1200" dirty="0" err="1" smtClean="0"/>
                        <a:t>metabotropico</a:t>
                      </a:r>
                      <a:r>
                        <a:rPr lang="it-IT" sz="1200" dirty="0" smtClean="0"/>
                        <a:t>   3</a:t>
                      </a:r>
                      <a:endParaRPr lang="it-IT" sz="1200" dirty="0"/>
                    </a:p>
                  </a:txBody>
                  <a:tcPr/>
                </a:tc>
                <a:tc>
                  <a:txBody>
                    <a:bodyPr/>
                    <a:lstStyle/>
                    <a:p>
                      <a:r>
                        <a:rPr lang="it-IT" sz="1200" dirty="0" err="1" smtClean="0"/>
                        <a:t>Falin</a:t>
                      </a:r>
                      <a:r>
                        <a:rPr lang="it-IT" sz="1200" dirty="0" smtClean="0"/>
                        <a:t> et al. 2005</a:t>
                      </a:r>
                      <a:endParaRPr lang="it-IT" sz="1200" dirty="0"/>
                    </a:p>
                  </a:txBody>
                  <a:tcPr/>
                </a:tc>
              </a:tr>
              <a:tr h="168019">
                <a:tc>
                  <a:txBody>
                    <a:bodyPr/>
                    <a:lstStyle/>
                    <a:p>
                      <a:r>
                        <a:rPr lang="it-IT" sz="1200" dirty="0" smtClean="0"/>
                        <a:t>NRG1</a:t>
                      </a:r>
                      <a:endParaRPr lang="it-IT" sz="1200" dirty="0"/>
                    </a:p>
                  </a:txBody>
                  <a:tcPr/>
                </a:tc>
                <a:tc>
                  <a:txBody>
                    <a:bodyPr/>
                    <a:lstStyle/>
                    <a:p>
                      <a:r>
                        <a:rPr lang="it-IT" sz="1200" dirty="0" smtClean="0"/>
                        <a:t>8p21-p12</a:t>
                      </a:r>
                      <a:endParaRPr lang="it-IT" sz="1200" dirty="0"/>
                    </a:p>
                  </a:txBody>
                  <a:tcPr/>
                </a:tc>
                <a:tc>
                  <a:txBody>
                    <a:bodyPr/>
                    <a:lstStyle/>
                    <a:p>
                      <a:r>
                        <a:rPr lang="it-IT" sz="1200" dirty="0" err="1" smtClean="0"/>
                        <a:t>Neuregulina</a:t>
                      </a:r>
                      <a:r>
                        <a:rPr lang="it-IT" sz="1200" dirty="0" smtClean="0"/>
                        <a:t> 1</a:t>
                      </a:r>
                      <a:endParaRPr lang="it-IT" sz="1200" dirty="0"/>
                    </a:p>
                  </a:txBody>
                  <a:tcPr/>
                </a:tc>
                <a:tc>
                  <a:txBody>
                    <a:bodyPr/>
                    <a:lstStyle/>
                    <a:p>
                      <a:r>
                        <a:rPr lang="it-IT" sz="1200" dirty="0" smtClean="0"/>
                        <a:t>Green et al. 2005</a:t>
                      </a:r>
                      <a:endParaRPr lang="it-IT" sz="1200" dirty="0"/>
                    </a:p>
                  </a:txBody>
                  <a:tcPr/>
                </a:tc>
              </a:tr>
              <a:tr h="168019">
                <a:tc>
                  <a:txBody>
                    <a:bodyPr/>
                    <a:lstStyle/>
                    <a:p>
                      <a:r>
                        <a:rPr lang="it-IT" sz="1200" dirty="0" smtClean="0"/>
                        <a:t>ARNTL (Bmal1)</a:t>
                      </a:r>
                      <a:endParaRPr lang="it-IT" sz="1200" dirty="0"/>
                    </a:p>
                  </a:txBody>
                  <a:tcPr/>
                </a:tc>
                <a:tc>
                  <a:txBody>
                    <a:bodyPr/>
                    <a:lstStyle/>
                    <a:p>
                      <a:r>
                        <a:rPr lang="it-IT" sz="1200" dirty="0" smtClean="0"/>
                        <a:t>11p15</a:t>
                      </a:r>
                      <a:endParaRPr lang="it-IT" sz="1200" dirty="0"/>
                    </a:p>
                  </a:txBody>
                  <a:tcPr/>
                </a:tc>
                <a:tc>
                  <a:txBody>
                    <a:bodyPr/>
                    <a:lstStyle/>
                    <a:p>
                      <a:r>
                        <a:rPr lang="it-IT" sz="1200" dirty="0" smtClean="0"/>
                        <a:t>Ritmi circadiani</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Nievergelt</a:t>
                      </a:r>
                      <a:r>
                        <a:rPr lang="it-IT" sz="1200" dirty="0" smtClean="0"/>
                        <a:t> et  al, 2005</a:t>
                      </a:r>
                    </a:p>
                    <a:p>
                      <a:r>
                        <a:rPr lang="it-IT" sz="1200" dirty="0" err="1" smtClean="0"/>
                        <a:t>Mansour</a:t>
                      </a:r>
                      <a:r>
                        <a:rPr lang="it-IT" sz="1200" dirty="0" smtClean="0"/>
                        <a:t> et al., 2006</a:t>
                      </a:r>
                      <a:endParaRPr lang="it-IT" sz="1200" dirty="0"/>
                    </a:p>
                  </a:txBody>
                  <a:tcPr/>
                </a:tc>
              </a:tr>
              <a:tr h="168019">
                <a:tc>
                  <a:txBody>
                    <a:bodyPr/>
                    <a:lstStyle/>
                    <a:p>
                      <a:r>
                        <a:rPr lang="it-IT" sz="1200" dirty="0" smtClean="0"/>
                        <a:t>HTR3B</a:t>
                      </a:r>
                      <a:endParaRPr lang="it-IT" sz="1200" dirty="0"/>
                    </a:p>
                  </a:txBody>
                  <a:tcPr/>
                </a:tc>
                <a:tc>
                  <a:txBody>
                    <a:bodyPr/>
                    <a:lstStyle/>
                    <a:p>
                      <a:r>
                        <a:rPr lang="it-IT" sz="1200" dirty="0" smtClean="0"/>
                        <a:t>11q23.1</a:t>
                      </a:r>
                      <a:endParaRPr lang="it-IT" sz="1200" dirty="0"/>
                    </a:p>
                  </a:txBody>
                  <a:tcPr/>
                </a:tc>
                <a:tc>
                  <a:txBody>
                    <a:bodyPr/>
                    <a:lstStyle/>
                    <a:p>
                      <a:r>
                        <a:rPr lang="it-IT" sz="1200" dirty="0" smtClean="0"/>
                        <a:t>Recettore serotoninergico 3B</a:t>
                      </a:r>
                      <a:endParaRPr lang="it-IT" sz="1200" dirty="0"/>
                    </a:p>
                  </a:txBody>
                  <a:tcPr/>
                </a:tc>
                <a:tc>
                  <a:txBody>
                    <a:bodyPr/>
                    <a:lstStyle/>
                    <a:p>
                      <a:r>
                        <a:rPr lang="it-IT" sz="1200" dirty="0" smtClean="0"/>
                        <a:t>Frank et al. 2004</a:t>
                      </a:r>
                      <a:endParaRPr lang="it-IT" sz="1200" dirty="0"/>
                    </a:p>
                  </a:txBody>
                  <a:tcPr/>
                </a:tc>
              </a:tr>
              <a:tr h="168019">
                <a:tc>
                  <a:txBody>
                    <a:bodyPr/>
                    <a:lstStyle/>
                    <a:p>
                      <a:r>
                        <a:rPr lang="it-IT" sz="1200" b="0" dirty="0" err="1" smtClean="0">
                          <a:solidFill>
                            <a:schemeClr val="tx1"/>
                          </a:solidFill>
                        </a:rPr>
                        <a:t>hSERT</a:t>
                      </a:r>
                      <a:r>
                        <a:rPr lang="it-IT" sz="1200" b="0" dirty="0" smtClean="0">
                          <a:solidFill>
                            <a:schemeClr val="tx1"/>
                          </a:solidFill>
                        </a:rPr>
                        <a:t>  SLC6A4 </a:t>
                      </a:r>
                      <a:endParaRPr lang="it-IT" sz="1200" b="0" dirty="0">
                        <a:solidFill>
                          <a:schemeClr val="tx1"/>
                        </a:solidFill>
                      </a:endParaRPr>
                    </a:p>
                  </a:txBody>
                  <a:tcPr/>
                </a:tc>
                <a:tc>
                  <a:txBody>
                    <a:bodyPr/>
                    <a:lstStyle/>
                    <a:p>
                      <a:r>
                        <a:rPr lang="it-IT" sz="1200" dirty="0" smtClean="0"/>
                        <a:t>17q11.1-12</a:t>
                      </a:r>
                      <a:endParaRPr lang="it-IT" sz="1200" dirty="0"/>
                    </a:p>
                  </a:txBody>
                  <a:tcPr/>
                </a:tc>
                <a:tc>
                  <a:txBody>
                    <a:bodyPr/>
                    <a:lstStyle/>
                    <a:p>
                      <a:r>
                        <a:rPr lang="it-IT" sz="1200" dirty="0" smtClean="0"/>
                        <a:t>Trasportatore della Serotonina</a:t>
                      </a:r>
                      <a:endParaRPr lang="it-IT" sz="1200" dirty="0"/>
                    </a:p>
                  </a:txBody>
                  <a:tcPr/>
                </a:tc>
                <a:tc>
                  <a:txBody>
                    <a:bodyPr/>
                    <a:lstStyle/>
                    <a:p>
                      <a:r>
                        <a:rPr lang="it-IT" sz="1200" dirty="0" smtClean="0"/>
                        <a:t>Faraone,  2005</a:t>
                      </a:r>
                      <a:endParaRPr lang="it-IT" sz="1200" dirty="0"/>
                    </a:p>
                  </a:txBody>
                  <a:tcPr/>
                </a:tc>
              </a:tr>
              <a:tr h="168019">
                <a:tc>
                  <a:txBody>
                    <a:bodyPr/>
                    <a:lstStyle/>
                    <a:p>
                      <a:r>
                        <a:rPr lang="it-IT" sz="1200" b="0" dirty="0" smtClean="0">
                          <a:solidFill>
                            <a:schemeClr val="tx1"/>
                          </a:solidFill>
                        </a:rPr>
                        <a:t>TIMELESS - CLOCK</a:t>
                      </a:r>
                      <a:endParaRPr lang="it-IT" sz="1200" b="0" dirty="0">
                        <a:solidFill>
                          <a:schemeClr val="tx1"/>
                        </a:solidFill>
                      </a:endParaRPr>
                    </a:p>
                  </a:txBody>
                  <a:tcPr/>
                </a:tc>
                <a:tc>
                  <a:txBody>
                    <a:bodyPr/>
                    <a:lstStyle/>
                    <a:p>
                      <a:r>
                        <a:rPr lang="it-IT" sz="1200" dirty="0" smtClean="0"/>
                        <a:t>12q12-q13</a:t>
                      </a:r>
                      <a:endParaRPr lang="it-IT" sz="1200" dirty="0"/>
                    </a:p>
                  </a:txBody>
                  <a:tcPr/>
                </a:tc>
                <a:tc>
                  <a:txBody>
                    <a:bodyPr/>
                    <a:lstStyle/>
                    <a:p>
                      <a:r>
                        <a:rPr lang="it-IT" sz="1200" dirty="0" smtClean="0"/>
                        <a:t>Ritmi circadiani</a:t>
                      </a:r>
                      <a:endParaRPr lang="it-IT" sz="1200" dirty="0"/>
                    </a:p>
                  </a:txBody>
                  <a:tcPr/>
                </a:tc>
                <a:tc>
                  <a:txBody>
                    <a:bodyPr/>
                    <a:lstStyle/>
                    <a:p>
                      <a:r>
                        <a:rPr lang="it-IT" sz="1200" dirty="0" err="1" smtClean="0"/>
                        <a:t>Mansour</a:t>
                      </a:r>
                      <a:r>
                        <a:rPr lang="it-IT" sz="1200" dirty="0" smtClean="0"/>
                        <a:t> et al., 2006</a:t>
                      </a:r>
                      <a:endParaRPr lang="it-IT" sz="1200" dirty="0"/>
                    </a:p>
                  </a:txBody>
                  <a:tcPr/>
                </a:tc>
              </a:tr>
              <a:tr h="168019">
                <a:tc>
                  <a:txBody>
                    <a:bodyPr/>
                    <a:lstStyle/>
                    <a:p>
                      <a:r>
                        <a:rPr lang="it-IT" sz="1200" b="0" dirty="0" smtClean="0">
                          <a:solidFill>
                            <a:schemeClr val="tx1"/>
                          </a:solidFill>
                        </a:rPr>
                        <a:t>DAT1</a:t>
                      </a:r>
                      <a:endParaRPr lang="it-IT" sz="1200" b="0" dirty="0">
                        <a:solidFill>
                          <a:schemeClr val="tx1"/>
                        </a:solidFill>
                      </a:endParaRPr>
                    </a:p>
                  </a:txBody>
                  <a:tcPr/>
                </a:tc>
                <a:tc>
                  <a:txBody>
                    <a:bodyPr/>
                    <a:lstStyle/>
                    <a:p>
                      <a:r>
                        <a:rPr lang="it-IT" sz="1200" dirty="0" smtClean="0"/>
                        <a:t>5p15</a:t>
                      </a:r>
                      <a:endParaRPr lang="it-IT" sz="1200" dirty="0"/>
                    </a:p>
                  </a:txBody>
                  <a:tcPr/>
                </a:tc>
                <a:tc>
                  <a:txBody>
                    <a:bodyPr/>
                    <a:lstStyle/>
                    <a:p>
                      <a:r>
                        <a:rPr lang="it-IT" sz="1200" dirty="0" smtClean="0"/>
                        <a:t>Trasportatore della dopamina</a:t>
                      </a:r>
                      <a:endParaRPr lang="it-IT" sz="1200" dirty="0"/>
                    </a:p>
                  </a:txBody>
                  <a:tcPr/>
                </a:tc>
                <a:tc>
                  <a:txBody>
                    <a:bodyPr/>
                    <a:lstStyle/>
                    <a:p>
                      <a:endParaRPr lang="it-IT" sz="1200" dirty="0"/>
                    </a:p>
                  </a:txBody>
                  <a:tcPr/>
                </a:tc>
              </a:tr>
              <a:tr h="168019">
                <a:tc>
                  <a:txBody>
                    <a:bodyPr/>
                    <a:lstStyle/>
                    <a:p>
                      <a:r>
                        <a:rPr lang="it-IT" sz="1200" dirty="0" smtClean="0"/>
                        <a:t>CITRON</a:t>
                      </a:r>
                      <a:endParaRPr lang="it-IT" sz="1200" dirty="0"/>
                    </a:p>
                  </a:txBody>
                  <a:tcPr/>
                </a:tc>
                <a:tc>
                  <a:txBody>
                    <a:bodyPr/>
                    <a:lstStyle/>
                    <a:p>
                      <a:r>
                        <a:rPr lang="it-IT" sz="1200" dirty="0" smtClean="0"/>
                        <a:t>12q24</a:t>
                      </a:r>
                      <a:endParaRPr lang="it-IT" sz="1200" dirty="0"/>
                    </a:p>
                  </a:txBody>
                  <a:tcPr/>
                </a:tc>
                <a:tc>
                  <a:txBody>
                    <a:bodyPr/>
                    <a:lstStyle/>
                    <a:p>
                      <a:r>
                        <a:rPr lang="it-IT" sz="1200" dirty="0" smtClean="0"/>
                        <a:t>Protein-Kinasi21 (serina-treonina)</a:t>
                      </a:r>
                      <a:endParaRPr lang="it-IT" sz="1200" dirty="0"/>
                    </a:p>
                  </a:txBody>
                  <a:tcPr/>
                </a:tc>
                <a:tc>
                  <a:txBody>
                    <a:bodyPr/>
                    <a:lstStyle/>
                    <a:p>
                      <a:r>
                        <a:rPr lang="it-IT" sz="1200" dirty="0" smtClean="0"/>
                        <a:t>Lyons-Warren et al., 2005</a:t>
                      </a:r>
                      <a:endParaRPr lang="it-IT" sz="1200" dirty="0"/>
                    </a:p>
                  </a:txBody>
                  <a:tcPr/>
                </a:tc>
              </a:tr>
              <a:tr h="168019">
                <a:tc>
                  <a:txBody>
                    <a:bodyPr/>
                    <a:lstStyle/>
                    <a:p>
                      <a:r>
                        <a:rPr lang="it-IT" sz="1200" dirty="0" smtClean="0"/>
                        <a:t>PIK3C3</a:t>
                      </a:r>
                      <a:endParaRPr lang="it-IT" sz="1200" dirty="0"/>
                    </a:p>
                  </a:txBody>
                  <a:tcPr/>
                </a:tc>
                <a:tc>
                  <a:txBody>
                    <a:bodyPr/>
                    <a:lstStyle/>
                    <a:p>
                      <a:r>
                        <a:rPr lang="it-IT" sz="1200" dirty="0" smtClean="0"/>
                        <a:t>18q12.3</a:t>
                      </a:r>
                      <a:endParaRPr lang="it-IT" sz="1200" dirty="0"/>
                    </a:p>
                  </a:txBody>
                  <a:tcPr/>
                </a:tc>
                <a:tc>
                  <a:txBody>
                    <a:bodyPr/>
                    <a:lstStyle/>
                    <a:p>
                      <a:r>
                        <a:rPr lang="it-IT" sz="1200" dirty="0" err="1" smtClean="0"/>
                        <a:t>Fosfatidilinositolo</a:t>
                      </a:r>
                      <a:r>
                        <a:rPr lang="it-IT" sz="1200" dirty="0" smtClean="0"/>
                        <a:t> </a:t>
                      </a:r>
                      <a:r>
                        <a:rPr lang="it-IT" sz="1200" dirty="0" err="1" smtClean="0"/>
                        <a:t>Kinasi</a:t>
                      </a:r>
                      <a:r>
                        <a:rPr lang="it-IT" sz="1200" dirty="0" smtClean="0"/>
                        <a:t>  3C3</a:t>
                      </a:r>
                      <a:endParaRPr lang="it-IT" sz="1200" dirty="0"/>
                    </a:p>
                  </a:txBody>
                  <a:tcPr/>
                </a:tc>
                <a:tc>
                  <a:txBody>
                    <a:bodyPr/>
                    <a:lstStyle/>
                    <a:p>
                      <a:r>
                        <a:rPr lang="it-IT" sz="1200" dirty="0" err="1" smtClean="0"/>
                        <a:t>Stopkova</a:t>
                      </a:r>
                      <a:r>
                        <a:rPr lang="it-IT" sz="1200" dirty="0" smtClean="0"/>
                        <a:t> et al., 2004</a:t>
                      </a:r>
                      <a:endParaRPr lang="it-IT" sz="1200" dirty="0"/>
                    </a:p>
                  </a:txBody>
                  <a:tcPr/>
                </a:tc>
              </a:tr>
              <a:tr h="168019">
                <a:tc>
                  <a:txBody>
                    <a:bodyPr/>
                    <a:lstStyle/>
                    <a:p>
                      <a:r>
                        <a:rPr lang="it-IT" sz="1200" dirty="0" smtClean="0"/>
                        <a:t>DGKH</a:t>
                      </a:r>
                      <a:endParaRPr lang="it-IT" sz="1200" dirty="0"/>
                    </a:p>
                  </a:txBody>
                  <a:tcPr/>
                </a:tc>
                <a:tc>
                  <a:txBody>
                    <a:bodyPr/>
                    <a:lstStyle/>
                    <a:p>
                      <a:r>
                        <a:rPr lang="it-IT" sz="1200" dirty="0" smtClean="0"/>
                        <a:t>13q14.11</a:t>
                      </a:r>
                      <a:endParaRPr lang="it-IT" sz="1200" dirty="0"/>
                    </a:p>
                  </a:txBody>
                  <a:tcPr/>
                </a:tc>
                <a:tc>
                  <a:txBody>
                    <a:bodyPr/>
                    <a:lstStyle/>
                    <a:p>
                      <a:r>
                        <a:rPr lang="it-IT" sz="1200" dirty="0" err="1" smtClean="0"/>
                        <a:t>Diacilglicerolo</a:t>
                      </a:r>
                      <a:r>
                        <a:rPr lang="it-IT" sz="1200" dirty="0" smtClean="0"/>
                        <a:t> </a:t>
                      </a:r>
                      <a:r>
                        <a:rPr lang="it-IT" sz="1200" dirty="0" err="1" smtClean="0"/>
                        <a:t>Kinasi</a:t>
                      </a:r>
                      <a:endParaRPr lang="it-IT" sz="1200" dirty="0"/>
                    </a:p>
                  </a:txBody>
                  <a:tcPr/>
                </a:tc>
                <a:tc>
                  <a:txBody>
                    <a:bodyPr/>
                    <a:lstStyle/>
                    <a:p>
                      <a:r>
                        <a:rPr lang="it-IT" sz="1200" dirty="0" err="1" smtClean="0"/>
                        <a:t>Baum</a:t>
                      </a:r>
                      <a:r>
                        <a:rPr lang="it-IT" sz="1200" dirty="0" smtClean="0"/>
                        <a:t> et al. 2007</a:t>
                      </a:r>
                      <a:endParaRPr lang="it-IT" sz="1200" dirty="0"/>
                    </a:p>
                  </a:txBody>
                  <a:tcPr/>
                </a:tc>
              </a:tr>
              <a:tr h="168019">
                <a:tc>
                  <a:txBody>
                    <a:bodyPr/>
                    <a:lstStyle/>
                    <a:p>
                      <a:r>
                        <a:rPr lang="it-IT" sz="1200" dirty="0" smtClean="0"/>
                        <a:t>GPR50</a:t>
                      </a:r>
                      <a:endParaRPr lang="it-IT" sz="1200" dirty="0"/>
                    </a:p>
                  </a:txBody>
                  <a:tcPr/>
                </a:tc>
                <a:tc>
                  <a:txBody>
                    <a:bodyPr/>
                    <a:lstStyle/>
                    <a:p>
                      <a:r>
                        <a:rPr lang="it-IT" sz="1200" dirty="0" smtClean="0"/>
                        <a:t>Xq28</a:t>
                      </a:r>
                      <a:endParaRPr lang="it-IT" sz="1200" dirty="0"/>
                    </a:p>
                  </a:txBody>
                  <a:tcPr/>
                </a:tc>
                <a:tc>
                  <a:txBody>
                    <a:bodyPr/>
                    <a:lstStyle/>
                    <a:p>
                      <a:r>
                        <a:rPr lang="it-IT" sz="1200" dirty="0" smtClean="0"/>
                        <a:t>Recettore 50 accoppiato alle proteine G</a:t>
                      </a:r>
                      <a:endParaRPr lang="it-IT" sz="1200" dirty="0"/>
                    </a:p>
                  </a:txBody>
                  <a:tcPr/>
                </a:tc>
                <a:tc>
                  <a:txBody>
                    <a:bodyPr/>
                    <a:lstStyle/>
                    <a:p>
                      <a:r>
                        <a:rPr lang="it-IT" sz="1200" dirty="0" smtClean="0"/>
                        <a:t>Thomson et al., 2005</a:t>
                      </a:r>
                      <a:endParaRPr lang="it-IT" sz="1200" dirty="0"/>
                    </a:p>
                  </a:txBody>
                  <a:tcPr/>
                </a:tc>
              </a:tr>
              <a:tr h="168019">
                <a:tc>
                  <a:txBody>
                    <a:bodyPr/>
                    <a:lstStyle/>
                    <a:p>
                      <a:endParaRPr lang="it-IT" sz="1200" dirty="0"/>
                    </a:p>
                  </a:txBody>
                  <a:tcPr/>
                </a:tc>
                <a:tc>
                  <a:txBody>
                    <a:bodyPr/>
                    <a:lstStyle/>
                    <a:p>
                      <a:endParaRPr lang="it-IT" sz="1200" dirty="0"/>
                    </a:p>
                  </a:txBody>
                  <a:tcPr/>
                </a:tc>
                <a:tc>
                  <a:txBody>
                    <a:bodyPr/>
                    <a:lstStyle/>
                    <a:p>
                      <a:endParaRPr lang="it-IT" sz="1200" dirty="0"/>
                    </a:p>
                  </a:txBody>
                  <a:tcPr/>
                </a:tc>
                <a:tc>
                  <a:txBody>
                    <a:bodyPr/>
                    <a:lstStyle/>
                    <a:p>
                      <a:endParaRPr lang="it-IT" sz="1200" dirty="0"/>
                    </a:p>
                  </a:txBody>
                  <a:tcPr/>
                </a:tc>
              </a:tr>
            </a:tbl>
          </a:graphicData>
        </a:graphic>
      </p:graphicFrame>
      <p:sp>
        <p:nvSpPr>
          <p:cNvPr id="3" name="CasellaDiTesto 2"/>
          <p:cNvSpPr txBox="1"/>
          <p:nvPr/>
        </p:nvSpPr>
        <p:spPr>
          <a:xfrm>
            <a:off x="2411760" y="184088"/>
            <a:ext cx="4896544" cy="369332"/>
          </a:xfrm>
          <a:prstGeom prst="rect">
            <a:avLst/>
          </a:prstGeom>
          <a:noFill/>
        </p:spPr>
        <p:txBody>
          <a:bodyPr wrap="square" rtlCol="0">
            <a:spAutoFit/>
          </a:bodyPr>
          <a:lstStyle/>
          <a:p>
            <a:r>
              <a:rPr lang="it-IT" b="1" dirty="0" smtClean="0"/>
              <a:t>Geni candidati associati ai disturbi dell’umore</a:t>
            </a:r>
            <a:endParaRPr lang="it-IT" b="1" dirty="0"/>
          </a:p>
        </p:txBody>
      </p:sp>
      <p:sp>
        <p:nvSpPr>
          <p:cNvPr id="4" name="Rettangolo 3"/>
          <p:cNvSpPr/>
          <p:nvPr/>
        </p:nvSpPr>
        <p:spPr>
          <a:xfrm>
            <a:off x="467544" y="4293096"/>
            <a:ext cx="568863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284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es.treccani.it/enc/media/share/images/orig/system/galleries/la_mente/hpa_fig_vol1_005030_00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057" y="116632"/>
            <a:ext cx="4032448" cy="524094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5508104" y="2538770"/>
            <a:ext cx="3456384" cy="3693319"/>
          </a:xfrm>
          <a:prstGeom prst="rect">
            <a:avLst/>
          </a:prstGeom>
          <a:noFill/>
        </p:spPr>
        <p:txBody>
          <a:bodyPr wrap="square" rtlCol="0">
            <a:spAutoFit/>
          </a:bodyPr>
          <a:lstStyle/>
          <a:p>
            <a:pPr algn="just"/>
            <a:r>
              <a:rPr lang="it-IT" dirty="0" smtClean="0"/>
              <a:t>Il gene SLC6A4 codificante per il  </a:t>
            </a:r>
            <a:r>
              <a:rPr lang="it-IT" dirty="0" err="1" smtClean="0"/>
              <a:t>trasporter</a:t>
            </a:r>
            <a:r>
              <a:rPr lang="it-IT" dirty="0" smtClean="0"/>
              <a:t> della serotonina svolge un ruolo importante nella mediazione degli effetti epigenetici a livello dell’amigdala .</a:t>
            </a:r>
          </a:p>
          <a:p>
            <a:pPr algn="just"/>
            <a:endParaRPr lang="it-IT" dirty="0"/>
          </a:p>
          <a:p>
            <a:pPr algn="just"/>
            <a:r>
              <a:rPr lang="it-IT" dirty="0" smtClean="0"/>
              <a:t>La metilazione </a:t>
            </a:r>
            <a:r>
              <a:rPr lang="it-IT" dirty="0" err="1" smtClean="0"/>
              <a:t>CpG</a:t>
            </a:r>
            <a:r>
              <a:rPr lang="it-IT" dirty="0" smtClean="0"/>
              <a:t> di questo gene è stata correlata con l’emergenza di sintomi depressivi ed una aumentata reattività del nucleo.</a:t>
            </a:r>
          </a:p>
          <a:p>
            <a:pPr algn="just"/>
            <a:endParaRPr lang="it-IT" dirty="0"/>
          </a:p>
          <a:p>
            <a:pPr algn="just"/>
            <a:endParaRPr lang="it-IT" dirty="0" smtClean="0"/>
          </a:p>
          <a:p>
            <a:pPr algn="just"/>
            <a:r>
              <a:rPr lang="it-IT" dirty="0" smtClean="0"/>
              <a:t>                </a:t>
            </a:r>
            <a:r>
              <a:rPr lang="it-IT" dirty="0" err="1" smtClean="0"/>
              <a:t>Disregolazione</a:t>
            </a:r>
            <a:r>
              <a:rPr lang="it-IT" dirty="0" smtClean="0"/>
              <a:t> HPA </a:t>
            </a:r>
            <a:endParaRPr lang="it-IT" dirty="0"/>
          </a:p>
        </p:txBody>
      </p:sp>
      <p:cxnSp>
        <p:nvCxnSpPr>
          <p:cNvPr id="8" name="Connettore 2 7"/>
          <p:cNvCxnSpPr/>
          <p:nvPr/>
        </p:nvCxnSpPr>
        <p:spPr>
          <a:xfrm flipH="1" flipV="1">
            <a:off x="3491880" y="2780928"/>
            <a:ext cx="2016224" cy="49650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Freccia in giù 9"/>
          <p:cNvSpPr/>
          <p:nvPr/>
        </p:nvSpPr>
        <p:spPr>
          <a:xfrm>
            <a:off x="7164288" y="5445224"/>
            <a:ext cx="14401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6052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635896" y="620688"/>
            <a:ext cx="4968552" cy="369332"/>
          </a:xfrm>
          <a:prstGeom prst="rect">
            <a:avLst/>
          </a:prstGeom>
          <a:noFill/>
        </p:spPr>
        <p:txBody>
          <a:bodyPr wrap="square" rtlCol="0">
            <a:spAutoFit/>
          </a:bodyPr>
          <a:lstStyle/>
          <a:p>
            <a:r>
              <a:rPr lang="it-IT" b="1" dirty="0" smtClean="0"/>
              <a:t>ASSE IPOTALAMO-PITUITARIO-SURRENALE (HPA) </a:t>
            </a:r>
            <a:endParaRPr lang="it-IT" b="1" dirty="0"/>
          </a:p>
        </p:txBody>
      </p:sp>
      <p:sp>
        <p:nvSpPr>
          <p:cNvPr id="3" name="CasellaDiTesto 2"/>
          <p:cNvSpPr txBox="1"/>
          <p:nvPr/>
        </p:nvSpPr>
        <p:spPr>
          <a:xfrm>
            <a:off x="539552" y="260648"/>
            <a:ext cx="3024336" cy="1754326"/>
          </a:xfrm>
          <a:prstGeom prst="rect">
            <a:avLst/>
          </a:prstGeom>
          <a:solidFill>
            <a:schemeClr val="bg1">
              <a:lumMod val="85000"/>
            </a:schemeClr>
          </a:solidFill>
        </p:spPr>
        <p:txBody>
          <a:bodyPr wrap="square" rtlCol="0">
            <a:spAutoFit/>
          </a:bodyPr>
          <a:lstStyle/>
          <a:p>
            <a:r>
              <a:rPr lang="it-IT" dirty="0" smtClean="0"/>
              <a:t>RISPOSTA ALLO STRESS</a:t>
            </a:r>
          </a:p>
          <a:p>
            <a:endParaRPr lang="it-IT" dirty="0"/>
          </a:p>
          <a:p>
            <a:r>
              <a:rPr lang="it-IT" dirty="0" smtClean="0"/>
              <a:t>Corticotropina (CRH)</a:t>
            </a:r>
          </a:p>
          <a:p>
            <a:r>
              <a:rPr lang="it-IT" dirty="0" smtClean="0"/>
              <a:t>Arginina – Vasopressina (AVP)</a:t>
            </a:r>
          </a:p>
          <a:p>
            <a:r>
              <a:rPr lang="it-IT" dirty="0" err="1" smtClean="0"/>
              <a:t>Adrenocorticotropina</a:t>
            </a:r>
            <a:r>
              <a:rPr lang="it-IT" dirty="0" smtClean="0"/>
              <a:t> (ACTH)</a:t>
            </a:r>
          </a:p>
          <a:p>
            <a:r>
              <a:rPr lang="it-IT" dirty="0" smtClean="0"/>
              <a:t>Cortisolo</a:t>
            </a:r>
            <a:endParaRPr lang="it-IT" dirty="0"/>
          </a:p>
        </p:txBody>
      </p:sp>
      <p:pic>
        <p:nvPicPr>
          <p:cNvPr id="5" name="Picture 2" descr="http://www.frontiersin.org/files/Articles/54339/fpsyt-04-00080-HTML/image_m/fpsyt-04-00080-g002.jpg"/>
          <p:cNvPicPr>
            <a:picLocks noChangeAspect="1" noChangeArrowheads="1"/>
          </p:cNvPicPr>
          <p:nvPr/>
        </p:nvPicPr>
        <p:blipFill>
          <a:blip r:embed="rId2"/>
          <a:srcRect/>
          <a:stretch>
            <a:fillRect/>
          </a:stretch>
        </p:blipFill>
        <p:spPr bwMode="auto">
          <a:xfrm>
            <a:off x="516731" y="2276872"/>
            <a:ext cx="3714776" cy="3934653"/>
          </a:xfrm>
          <a:prstGeom prst="rect">
            <a:avLst/>
          </a:prstGeom>
          <a:noFill/>
        </p:spPr>
      </p:pic>
    </p:spTree>
    <p:extLst>
      <p:ext uri="{BB962C8B-B14F-4D97-AF65-F5344CB8AC3E}">
        <p14:creationId xmlns:p14="http://schemas.microsoft.com/office/powerpoint/2010/main" val="66579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o 8"/>
          <p:cNvGrpSpPr/>
          <p:nvPr/>
        </p:nvGrpSpPr>
        <p:grpSpPr>
          <a:xfrm>
            <a:off x="0" y="0"/>
            <a:ext cx="9144000" cy="6858000"/>
            <a:chOff x="0" y="0"/>
            <a:chExt cx="9144000" cy="6858000"/>
          </a:xfrm>
        </p:grpSpPr>
        <p:pic>
          <p:nvPicPr>
            <p:cNvPr id="1030" name="Picture 6" descr="https://s-media-cache-ak0.pinimg.com/236x/53/4b/0c/534b0cd41fb452a295258fa00b6720cc.jpg"/>
            <p:cNvPicPr>
              <a:picLocks noChangeAspect="1" noChangeArrowheads="1"/>
            </p:cNvPicPr>
            <p:nvPr/>
          </p:nvPicPr>
          <p:blipFill>
            <a:blip r:embed="rId2"/>
            <a:srcRect/>
            <a:stretch>
              <a:fillRect/>
            </a:stretch>
          </p:blipFill>
          <p:spPr bwMode="auto">
            <a:xfrm>
              <a:off x="3000364" y="0"/>
              <a:ext cx="3000396" cy="3753521"/>
            </a:xfrm>
            <a:prstGeom prst="rect">
              <a:avLst/>
            </a:prstGeom>
            <a:noFill/>
          </p:spPr>
        </p:pic>
        <p:pic>
          <p:nvPicPr>
            <p:cNvPr id="1034" name="Picture 10" descr="http://circos.ca/img/news/circos-biotech-focus.png"/>
            <p:cNvPicPr>
              <a:picLocks noChangeAspect="1" noChangeArrowheads="1"/>
            </p:cNvPicPr>
            <p:nvPr/>
          </p:nvPicPr>
          <p:blipFill>
            <a:blip r:embed="rId3"/>
            <a:srcRect/>
            <a:stretch>
              <a:fillRect/>
            </a:stretch>
          </p:blipFill>
          <p:spPr bwMode="auto">
            <a:xfrm>
              <a:off x="0" y="0"/>
              <a:ext cx="3019425" cy="4076700"/>
            </a:xfrm>
            <a:prstGeom prst="rect">
              <a:avLst/>
            </a:prstGeom>
            <a:noFill/>
          </p:spPr>
        </p:pic>
        <p:pic>
          <p:nvPicPr>
            <p:cNvPr id="1026" name="Picture 2" descr="http://static1.squarespace.com/static/515093e3e4b0bcab2e239906/t/525c9db2e4b04218d8ad5dad/1381801396409/time+magazine.png?format=500w"/>
            <p:cNvPicPr>
              <a:picLocks noChangeAspect="1" noChangeArrowheads="1"/>
            </p:cNvPicPr>
            <p:nvPr/>
          </p:nvPicPr>
          <p:blipFill>
            <a:blip r:embed="rId4"/>
            <a:srcRect/>
            <a:stretch>
              <a:fillRect/>
            </a:stretch>
          </p:blipFill>
          <p:spPr bwMode="auto">
            <a:xfrm>
              <a:off x="5995990" y="0"/>
              <a:ext cx="3148010" cy="4208753"/>
            </a:xfrm>
            <a:prstGeom prst="rect">
              <a:avLst/>
            </a:prstGeom>
            <a:noFill/>
          </p:spPr>
        </p:pic>
        <p:pic>
          <p:nvPicPr>
            <p:cNvPr id="1028" name="Picture 4" descr="http://www.coreviews.com/wp-content/uploads/2014/08/Snap1-209x300.jpg"/>
            <p:cNvPicPr>
              <a:picLocks noChangeAspect="1" noChangeArrowheads="1"/>
            </p:cNvPicPr>
            <p:nvPr/>
          </p:nvPicPr>
          <p:blipFill>
            <a:blip r:embed="rId5"/>
            <a:srcRect/>
            <a:stretch>
              <a:fillRect/>
            </a:stretch>
          </p:blipFill>
          <p:spPr bwMode="auto">
            <a:xfrm>
              <a:off x="2714612" y="3269010"/>
              <a:ext cx="2500330" cy="3588990"/>
            </a:xfrm>
            <a:prstGeom prst="rect">
              <a:avLst/>
            </a:prstGeom>
            <a:noFill/>
          </p:spPr>
        </p:pic>
        <p:pic>
          <p:nvPicPr>
            <p:cNvPr id="1032" name="Picture 8" descr="https://whyevolutionistrue.files.wordpress.com/2010/10/der-spiegel.jpg?w=1000"/>
            <p:cNvPicPr>
              <a:picLocks noChangeAspect="1" noChangeArrowheads="1"/>
            </p:cNvPicPr>
            <p:nvPr/>
          </p:nvPicPr>
          <p:blipFill>
            <a:blip r:embed="rId6"/>
            <a:srcRect/>
            <a:stretch>
              <a:fillRect/>
            </a:stretch>
          </p:blipFill>
          <p:spPr bwMode="auto">
            <a:xfrm>
              <a:off x="0" y="3238500"/>
              <a:ext cx="2752725" cy="3619500"/>
            </a:xfrm>
            <a:prstGeom prst="rect">
              <a:avLst/>
            </a:prstGeom>
            <a:noFill/>
          </p:spPr>
        </p:pic>
        <p:pic>
          <p:nvPicPr>
            <p:cNvPr id="1036" name="Picture 12" descr="http://www.rlcure.com/images/epi_56.jpg"/>
            <p:cNvPicPr>
              <a:picLocks noChangeAspect="1" noChangeArrowheads="1"/>
            </p:cNvPicPr>
            <p:nvPr/>
          </p:nvPicPr>
          <p:blipFill>
            <a:blip r:embed="rId7"/>
            <a:srcRect/>
            <a:stretch>
              <a:fillRect/>
            </a:stretch>
          </p:blipFill>
          <p:spPr bwMode="auto">
            <a:xfrm>
              <a:off x="7062475" y="3643290"/>
              <a:ext cx="2081525" cy="3214710"/>
            </a:xfrm>
            <a:prstGeom prst="rect">
              <a:avLst/>
            </a:prstGeom>
            <a:noFill/>
          </p:spPr>
        </p:pic>
        <p:pic>
          <p:nvPicPr>
            <p:cNvPr id="1038" name="Picture 14" descr="http://science.sciencemag.org/content/293/5532/F1.medium.gif"/>
            <p:cNvPicPr>
              <a:picLocks noChangeAspect="1" noChangeArrowheads="1"/>
            </p:cNvPicPr>
            <p:nvPr/>
          </p:nvPicPr>
          <p:blipFill>
            <a:blip r:embed="rId8"/>
            <a:srcRect/>
            <a:stretch>
              <a:fillRect/>
            </a:stretch>
          </p:blipFill>
          <p:spPr bwMode="auto">
            <a:xfrm>
              <a:off x="4214810" y="3009900"/>
              <a:ext cx="2857500" cy="3848100"/>
            </a:xfrm>
            <a:prstGeom prst="rect">
              <a:avLst/>
            </a:prstGeom>
            <a:noFill/>
          </p:spPr>
        </p:pic>
      </p:grpSp>
    </p:spTree>
    <p:extLst>
      <p:ext uri="{BB962C8B-B14F-4D97-AF65-F5344CB8AC3E}">
        <p14:creationId xmlns:p14="http://schemas.microsoft.com/office/powerpoint/2010/main" val="205735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320051"/>
            <a:ext cx="4896544" cy="923330"/>
          </a:xfrm>
          <a:prstGeom prst="rect">
            <a:avLst/>
          </a:prstGeom>
        </p:spPr>
        <p:txBody>
          <a:bodyPr wrap="square">
            <a:spAutoFit/>
          </a:bodyPr>
          <a:lstStyle/>
          <a:p>
            <a:r>
              <a:rPr lang="it-IT" dirty="0"/>
              <a:t>gli </a:t>
            </a:r>
            <a:r>
              <a:rPr lang="it-IT" dirty="0" err="1"/>
              <a:t>endofenotipi</a:t>
            </a:r>
            <a:r>
              <a:rPr lang="it-IT" dirty="0"/>
              <a:t> comportamentali </a:t>
            </a:r>
            <a:r>
              <a:rPr lang="it-IT" dirty="0" smtClean="0"/>
              <a:t> sperimentali </a:t>
            </a:r>
          </a:p>
          <a:p>
            <a:r>
              <a:rPr lang="it-IT" dirty="0" smtClean="0"/>
              <a:t>forniscono informazioni utili per la comprensione dei meccanismi </a:t>
            </a:r>
            <a:r>
              <a:rPr lang="it-IT" dirty="0" err="1" smtClean="0"/>
              <a:t>epigentici</a:t>
            </a:r>
            <a:r>
              <a:rPr lang="it-IT" dirty="0" smtClean="0"/>
              <a:t> nei modelli traslazionali</a:t>
            </a:r>
            <a:endParaRPr lang="it-IT" dirty="0"/>
          </a:p>
        </p:txBody>
      </p:sp>
      <p:grpSp>
        <p:nvGrpSpPr>
          <p:cNvPr id="9" name="Gruppo 8"/>
          <p:cNvGrpSpPr/>
          <p:nvPr/>
        </p:nvGrpSpPr>
        <p:grpSpPr>
          <a:xfrm>
            <a:off x="5784673" y="116632"/>
            <a:ext cx="3055890" cy="1665084"/>
            <a:chOff x="5784673" y="116632"/>
            <a:chExt cx="3055890" cy="1665084"/>
          </a:xfrm>
        </p:grpSpPr>
        <p:pic>
          <p:nvPicPr>
            <p:cNvPr id="8" name="Picture 15" descr="m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6632"/>
              <a:ext cx="2900411" cy="1480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5784673" y="1412384"/>
              <a:ext cx="2952328" cy="369332"/>
            </a:xfrm>
            <a:prstGeom prst="rect">
              <a:avLst/>
            </a:prstGeom>
            <a:solidFill>
              <a:schemeClr val="tx2">
                <a:lumMod val="20000"/>
                <a:lumOff val="80000"/>
              </a:schemeClr>
            </a:solidFill>
          </p:spPr>
          <p:txBody>
            <a:bodyPr wrap="square" rtlCol="0">
              <a:spAutoFit/>
            </a:bodyPr>
            <a:lstStyle/>
            <a:p>
              <a:r>
                <a:rPr lang="it-IT" b="1" dirty="0" smtClean="0"/>
                <a:t>Modelli animali traslazionali</a:t>
              </a:r>
              <a:endParaRPr lang="it-IT" b="1" dirty="0"/>
            </a:p>
          </p:txBody>
        </p:sp>
      </p:grpSp>
      <p:sp>
        <p:nvSpPr>
          <p:cNvPr id="4" name="CasellaDiTesto 3"/>
          <p:cNvSpPr txBox="1"/>
          <p:nvPr/>
        </p:nvSpPr>
        <p:spPr>
          <a:xfrm>
            <a:off x="652881" y="2708920"/>
            <a:ext cx="7704856" cy="1754326"/>
          </a:xfrm>
          <a:prstGeom prst="rect">
            <a:avLst/>
          </a:prstGeom>
          <a:noFill/>
        </p:spPr>
        <p:txBody>
          <a:bodyPr wrap="square" rtlCol="0">
            <a:spAutoFit/>
          </a:bodyPr>
          <a:lstStyle/>
          <a:p>
            <a:pPr algn="just"/>
            <a:r>
              <a:rPr lang="it-IT" dirty="0"/>
              <a:t>Gli </a:t>
            </a:r>
            <a:r>
              <a:rPr lang="it-IT" dirty="0" err="1"/>
              <a:t>endofenotipi</a:t>
            </a:r>
            <a:r>
              <a:rPr lang="it-IT" dirty="0"/>
              <a:t> comportamentali in ceppi murini consanguinei possono essere utilizzati per modellare diversi aspetti dei disturbi psichiatrici umani, risolvendo quindi alcuni dei problemi che ostacolano gli studi sugli esseri umani. La notevole gamma di risorse genetiche e </a:t>
            </a:r>
            <a:r>
              <a:rPr lang="it-IT" dirty="0" smtClean="0"/>
              <a:t>di paradigmi comportamentali  analizzabili  </a:t>
            </a:r>
            <a:r>
              <a:rPr lang="it-IT" dirty="0"/>
              <a:t>ha </a:t>
            </a:r>
            <a:r>
              <a:rPr lang="it-IT" dirty="0" smtClean="0"/>
              <a:t>consentito di approfondire il rapporto tra fenotipi intermedi , genoma ed ambiente.</a:t>
            </a:r>
            <a:endParaRPr lang="it-IT" dirty="0"/>
          </a:p>
        </p:txBody>
      </p:sp>
    </p:spTree>
    <p:extLst>
      <p:ext uri="{BB962C8B-B14F-4D97-AF65-F5344CB8AC3E}">
        <p14:creationId xmlns:p14="http://schemas.microsoft.com/office/powerpoint/2010/main" val="143940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268284162"/>
              </p:ext>
            </p:extLst>
          </p:nvPr>
        </p:nvGraphicFramePr>
        <p:xfrm>
          <a:off x="5558376" y="980728"/>
          <a:ext cx="3355839" cy="1727048"/>
        </p:xfrm>
        <a:graphic>
          <a:graphicData uri="http://schemas.openxmlformats.org/presentationml/2006/ole">
            <mc:AlternateContent xmlns:mc="http://schemas.openxmlformats.org/markup-compatibility/2006">
              <mc:Choice xmlns:v="urn:schemas-microsoft-com:vml" Requires="v">
                <p:oleObj spid="_x0000_s1238" name="Foglio di lavoro" r:id="rId3" imgW="3819763" imgH="2743438" progId="Excel.Sheet.8">
                  <p:embed/>
                </p:oleObj>
              </mc:Choice>
              <mc:Fallback>
                <p:oleObj name="Foglio di lavoro" r:id="rId3" imgW="3819763" imgH="2743438"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376" y="980728"/>
                        <a:ext cx="3355839" cy="1727048"/>
                      </a:xfrm>
                      <a:prstGeom prst="rect">
                        <a:avLst/>
                      </a:prstGeom>
                      <a:noFill/>
                      <a:ln>
                        <a:noFill/>
                      </a:ln>
                      <a:effectLst/>
                      <a:extLst/>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2265055677"/>
              </p:ext>
            </p:extLst>
          </p:nvPr>
        </p:nvGraphicFramePr>
        <p:xfrm>
          <a:off x="5610749" y="2636912"/>
          <a:ext cx="2887586" cy="1925057"/>
        </p:xfrm>
        <a:graphic>
          <a:graphicData uri="http://schemas.openxmlformats.org/presentationml/2006/ole">
            <mc:AlternateContent xmlns:mc="http://schemas.openxmlformats.org/markup-compatibility/2006">
              <mc:Choice xmlns:v="urn:schemas-microsoft-com:vml" Requires="v">
                <p:oleObj spid="_x0000_s1239" name="Foglio di lavoro" r:id="rId5" imgW="3972163" imgH="4391263" progId="Excel.Sheet.8">
                  <p:embed/>
                </p:oleObj>
              </mc:Choice>
              <mc:Fallback>
                <p:oleObj name="Foglio di lavoro" r:id="rId5" imgW="3972163" imgH="4391263"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749" y="2636912"/>
                        <a:ext cx="2887586" cy="1925057"/>
                      </a:xfrm>
                      <a:prstGeom prst="rect">
                        <a:avLst/>
                      </a:prstGeom>
                      <a:noFill/>
                      <a:ln>
                        <a:noFill/>
                      </a:ln>
                      <a:effectLst/>
                      <a:extLst/>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3992486129"/>
              </p:ext>
            </p:extLst>
          </p:nvPr>
        </p:nvGraphicFramePr>
        <p:xfrm>
          <a:off x="5494759" y="4437628"/>
          <a:ext cx="3232742" cy="1752940"/>
        </p:xfrm>
        <a:graphic>
          <a:graphicData uri="http://schemas.openxmlformats.org/presentationml/2006/ole">
            <mc:AlternateContent xmlns:mc="http://schemas.openxmlformats.org/markup-compatibility/2006">
              <mc:Choice xmlns:v="urn:schemas-microsoft-com:vml" Requires="v">
                <p:oleObj spid="_x0000_s1240" name="Foglio di lavoro" r:id="rId7" imgW="3753088" imgH="2562463" progId="Excel.Sheet.8">
                  <p:embed/>
                </p:oleObj>
              </mc:Choice>
              <mc:Fallback>
                <p:oleObj name="Foglio di lavoro" r:id="rId7" imgW="3753088" imgH="2562463"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4759" y="4437628"/>
                        <a:ext cx="3232742" cy="1752940"/>
                      </a:xfrm>
                      <a:prstGeom prst="rect">
                        <a:avLst/>
                      </a:prstGeom>
                      <a:noFill/>
                      <a:ln>
                        <a:noFill/>
                      </a:ln>
                      <a:effectLst/>
                      <a:extLst/>
                    </p:spPr>
                  </p:pic>
                </p:oleObj>
              </mc:Fallback>
            </mc:AlternateContent>
          </a:graphicData>
        </a:graphic>
      </p:graphicFrame>
      <p:graphicFrame>
        <p:nvGraphicFramePr>
          <p:cNvPr id="5" name="Oggetto 4"/>
          <p:cNvGraphicFramePr>
            <a:graphicFrameLocks/>
          </p:cNvGraphicFramePr>
          <p:nvPr>
            <p:extLst>
              <p:ext uri="{D42A27DB-BD31-4B8C-83A1-F6EECF244321}">
                <p14:modId xmlns:p14="http://schemas.microsoft.com/office/powerpoint/2010/main" val="3011313022"/>
              </p:ext>
            </p:extLst>
          </p:nvPr>
        </p:nvGraphicFramePr>
        <p:xfrm>
          <a:off x="107504" y="102552"/>
          <a:ext cx="1008112" cy="921958"/>
        </p:xfrm>
        <a:graphic>
          <a:graphicData uri="http://schemas.openxmlformats.org/presentationml/2006/ole">
            <mc:AlternateContent xmlns:mc="http://schemas.openxmlformats.org/markup-compatibility/2006">
              <mc:Choice xmlns:v="urn:schemas-microsoft-com:vml" Requires="v">
                <p:oleObj spid="_x0000_s1241" name="Image" r:id="rId9" imgW="866437" imgH="771021" progId="Photoshop.Image.7">
                  <p:embed/>
                </p:oleObj>
              </mc:Choice>
              <mc:Fallback>
                <p:oleObj name="Image" r:id="rId9" imgW="866437" imgH="771021" progId="Photoshop.Image.7">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04" y="102552"/>
                        <a:ext cx="1008112" cy="921958"/>
                      </a:xfrm>
                      <a:prstGeom prst="rect">
                        <a:avLst/>
                      </a:prstGeom>
                      <a:noFill/>
                      <a:ln>
                        <a:noFill/>
                      </a:ln>
                      <a:effectLst/>
                    </p:spPr>
                  </p:pic>
                </p:oleObj>
              </mc:Fallback>
            </mc:AlternateContent>
          </a:graphicData>
        </a:graphic>
      </p:graphicFrame>
      <p:sp>
        <p:nvSpPr>
          <p:cNvPr id="6" name="Rettangolo 5"/>
          <p:cNvSpPr/>
          <p:nvPr/>
        </p:nvSpPr>
        <p:spPr>
          <a:xfrm>
            <a:off x="1142492" y="82448"/>
            <a:ext cx="6552728" cy="415498"/>
          </a:xfrm>
          <a:prstGeom prst="rect">
            <a:avLst/>
          </a:prstGeom>
        </p:spPr>
        <p:txBody>
          <a:bodyPr wrap="square">
            <a:spAutoFit/>
          </a:bodyPr>
          <a:lstStyle/>
          <a:p>
            <a:pPr algn="ctr"/>
            <a:r>
              <a:rPr lang="it-IT" altLang="it-IT" sz="1050" b="1" dirty="0" smtClean="0">
                <a:latin typeface="Verdana" pitchFamily="34" charset="0"/>
              </a:rPr>
              <a:t>NEONATAL  </a:t>
            </a:r>
            <a:r>
              <a:rPr lang="it-IT" altLang="it-IT" sz="1050" b="1" dirty="0">
                <a:latin typeface="Verdana" pitchFamily="34" charset="0"/>
              </a:rPr>
              <a:t>PROGRAMMING </a:t>
            </a:r>
            <a:r>
              <a:rPr lang="it-IT" altLang="it-IT" sz="1050" b="1" dirty="0" smtClean="0">
                <a:latin typeface="Verdana" pitchFamily="34" charset="0"/>
              </a:rPr>
              <a:t> ED  </a:t>
            </a:r>
            <a:r>
              <a:rPr lang="it-IT" altLang="it-IT" sz="1050" b="1" dirty="0">
                <a:latin typeface="Verdana" pitchFamily="34" charset="0"/>
              </a:rPr>
              <a:t>ALTERAZIONI </a:t>
            </a:r>
            <a:endParaRPr lang="it-IT" altLang="it-IT" sz="1050" b="1" dirty="0" smtClean="0">
              <a:latin typeface="Verdana" pitchFamily="34" charset="0"/>
            </a:endParaRPr>
          </a:p>
          <a:p>
            <a:pPr algn="ctr"/>
            <a:r>
              <a:rPr lang="it-IT" altLang="it-IT" sz="1050" b="1" dirty="0" smtClean="0">
                <a:latin typeface="Verdana" pitchFamily="34" charset="0"/>
              </a:rPr>
              <a:t>COMPORTAMENTALI  STRESS-CORRELATE  NEL </a:t>
            </a:r>
            <a:r>
              <a:rPr lang="it-IT" altLang="it-IT" sz="1050" b="1" dirty="0">
                <a:latin typeface="Verdana" pitchFamily="34" charset="0"/>
              </a:rPr>
              <a:t>TOPO ADULTO</a:t>
            </a:r>
          </a:p>
        </p:txBody>
      </p:sp>
      <p:sp>
        <p:nvSpPr>
          <p:cNvPr id="7" name="Text Box 3"/>
          <p:cNvSpPr txBox="1">
            <a:spLocks noChangeArrowheads="1"/>
          </p:cNvSpPr>
          <p:nvPr/>
        </p:nvSpPr>
        <p:spPr bwMode="auto">
          <a:xfrm>
            <a:off x="1619672" y="485964"/>
            <a:ext cx="54006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it-IT" altLang="it-IT" sz="1050" dirty="0" smtClean="0">
                <a:latin typeface="Verdana" pitchFamily="34" charset="0"/>
              </a:rPr>
              <a:t>    G.Trombetta</a:t>
            </a:r>
            <a:r>
              <a:rPr lang="it-IT" altLang="it-IT" sz="1050" baseline="30000" dirty="0" smtClean="0">
                <a:latin typeface="Verdana" pitchFamily="34" charset="0"/>
              </a:rPr>
              <a:t>1,2</a:t>
            </a:r>
            <a:r>
              <a:rPr lang="it-IT" altLang="it-IT" sz="1050" dirty="0">
                <a:latin typeface="Verdana" pitchFamily="34" charset="0"/>
              </a:rPr>
              <a:t>, </a:t>
            </a:r>
            <a:r>
              <a:rPr lang="it-IT" altLang="it-IT" sz="1050" dirty="0" err="1">
                <a:latin typeface="Verdana" pitchFamily="34" charset="0"/>
              </a:rPr>
              <a:t>P.De</a:t>
            </a:r>
            <a:r>
              <a:rPr lang="it-IT" altLang="it-IT" sz="1050" dirty="0">
                <a:latin typeface="Verdana" pitchFamily="34" charset="0"/>
              </a:rPr>
              <a:t> Fazio</a:t>
            </a:r>
            <a:r>
              <a:rPr lang="it-IT" altLang="it-IT" sz="1050" baseline="30000" dirty="0">
                <a:latin typeface="Verdana" pitchFamily="34" charset="0"/>
              </a:rPr>
              <a:t>3</a:t>
            </a:r>
            <a:r>
              <a:rPr lang="it-IT" altLang="it-IT" sz="1050" dirty="0">
                <a:latin typeface="Verdana" pitchFamily="34" charset="0"/>
              </a:rPr>
              <a:t>, A.Fortuna</a:t>
            </a:r>
            <a:r>
              <a:rPr lang="it-IT" altLang="it-IT" sz="1050" baseline="30000" dirty="0">
                <a:latin typeface="Verdana" pitchFamily="34" charset="0"/>
              </a:rPr>
              <a:t>1</a:t>
            </a:r>
            <a:r>
              <a:rPr lang="it-IT" altLang="it-IT" sz="1050" dirty="0">
                <a:latin typeface="Verdana" pitchFamily="34" charset="0"/>
              </a:rPr>
              <a:t>, G.Galietta</a:t>
            </a:r>
            <a:r>
              <a:rPr lang="it-IT" altLang="it-IT" sz="1050" baseline="30000" dirty="0">
                <a:latin typeface="Verdana" pitchFamily="34" charset="0"/>
              </a:rPr>
              <a:t>1</a:t>
            </a:r>
            <a:r>
              <a:rPr lang="it-IT" altLang="it-IT" sz="1050" dirty="0">
                <a:latin typeface="Verdana" pitchFamily="34" charset="0"/>
              </a:rPr>
              <a:t>, G.Laviola</a:t>
            </a:r>
            <a:r>
              <a:rPr lang="it-IT" altLang="it-IT" sz="1050" baseline="30000" dirty="0">
                <a:latin typeface="Verdana" pitchFamily="34" charset="0"/>
              </a:rPr>
              <a:t>1</a:t>
            </a:r>
            <a:r>
              <a:rPr lang="it-IT" altLang="it-IT" sz="1050" dirty="0">
                <a:latin typeface="Verdana" pitchFamily="34" charset="0"/>
              </a:rPr>
              <a:t>, A.Loizzo</a:t>
            </a:r>
            <a:r>
              <a:rPr lang="it-IT" altLang="it-IT" sz="1050" baseline="30000" dirty="0">
                <a:latin typeface="Verdana" pitchFamily="34" charset="0"/>
              </a:rPr>
              <a:t>1</a:t>
            </a:r>
          </a:p>
        </p:txBody>
      </p:sp>
      <p:sp>
        <p:nvSpPr>
          <p:cNvPr id="8" name="Rettangolo 7"/>
          <p:cNvSpPr/>
          <p:nvPr/>
        </p:nvSpPr>
        <p:spPr>
          <a:xfrm>
            <a:off x="899592" y="744896"/>
            <a:ext cx="7038528" cy="338554"/>
          </a:xfrm>
          <a:prstGeom prst="rect">
            <a:avLst/>
          </a:prstGeom>
        </p:spPr>
        <p:txBody>
          <a:bodyPr wrap="square">
            <a:spAutoFit/>
          </a:bodyPr>
          <a:lstStyle/>
          <a:p>
            <a:pPr algn="ctr"/>
            <a:r>
              <a:rPr lang="it-IT" altLang="it-IT" sz="800" i="1" baseline="30000" dirty="0">
                <a:latin typeface="Verdana" pitchFamily="34" charset="0"/>
                <a:ea typeface="Batang" pitchFamily="18" charset="-127"/>
              </a:rPr>
              <a:t>1</a:t>
            </a:r>
            <a:r>
              <a:rPr lang="it-IT" altLang="it-IT" sz="800" i="1" dirty="0">
                <a:latin typeface="Verdana" pitchFamily="34" charset="0"/>
                <a:ea typeface="Batang" pitchFamily="18" charset="-127"/>
              </a:rPr>
              <a:t>Istituto Superiore di Sanità, Via Regina Elena 199, 00161 Roma, Italia; </a:t>
            </a:r>
            <a:r>
              <a:rPr lang="it-IT" altLang="it-IT" sz="800" i="1" baseline="30000" dirty="0">
                <a:latin typeface="Verdana" pitchFamily="34" charset="0"/>
                <a:ea typeface="Batang" pitchFamily="18" charset="-127"/>
              </a:rPr>
              <a:t>2</a:t>
            </a:r>
            <a:r>
              <a:rPr lang="it-IT" altLang="it-IT" sz="800" i="1" dirty="0">
                <a:latin typeface="Verdana" pitchFamily="34" charset="0"/>
                <a:ea typeface="Batang" pitchFamily="18" charset="-127"/>
              </a:rPr>
              <a:t>ASL 8 Regione Calabria;  </a:t>
            </a:r>
            <a:r>
              <a:rPr lang="it-IT" altLang="it-IT" sz="800" i="1" baseline="30000" dirty="0">
                <a:latin typeface="Verdana" pitchFamily="34" charset="0"/>
                <a:ea typeface="Batang" pitchFamily="18" charset="-127"/>
              </a:rPr>
              <a:t>3</a:t>
            </a:r>
            <a:r>
              <a:rPr lang="it-IT" altLang="it-IT" sz="800" i="1" dirty="0">
                <a:latin typeface="Verdana" pitchFamily="34" charset="0"/>
                <a:cs typeface="Times New Roman" pitchFamily="18" charset="0"/>
              </a:rPr>
              <a:t>Cattedra di Psichiatria, Dipartimento di Medicina Sperimentale e Clinica Università “Magna </a:t>
            </a:r>
            <a:r>
              <a:rPr lang="it-IT" altLang="it-IT" sz="800" i="1" dirty="0" err="1">
                <a:latin typeface="Verdana" pitchFamily="34" charset="0"/>
                <a:cs typeface="Times New Roman" pitchFamily="18" charset="0"/>
              </a:rPr>
              <a:t>Græcia</a:t>
            </a:r>
            <a:r>
              <a:rPr lang="it-IT" altLang="it-IT" sz="800" i="1" dirty="0">
                <a:latin typeface="Verdana" pitchFamily="34" charset="0"/>
                <a:cs typeface="Times New Roman" pitchFamily="18" charset="0"/>
              </a:rPr>
              <a:t>” Catanzaro.</a:t>
            </a:r>
            <a:r>
              <a:rPr lang="it-IT" altLang="it-IT" sz="800" i="1" dirty="0">
                <a:latin typeface="Verdana" pitchFamily="34" charset="0"/>
              </a:rPr>
              <a:t> </a:t>
            </a:r>
          </a:p>
        </p:txBody>
      </p:sp>
      <p:sp>
        <p:nvSpPr>
          <p:cNvPr id="10" name="Rettangolo 9"/>
          <p:cNvSpPr/>
          <p:nvPr/>
        </p:nvSpPr>
        <p:spPr>
          <a:xfrm>
            <a:off x="251520" y="1345704"/>
            <a:ext cx="5112568" cy="5001369"/>
          </a:xfrm>
          <a:prstGeom prst="rect">
            <a:avLst/>
          </a:prstGeom>
        </p:spPr>
        <p:txBody>
          <a:bodyPr wrap="square">
            <a:spAutoFit/>
          </a:bodyPr>
          <a:lstStyle/>
          <a:p>
            <a:pPr algn="just"/>
            <a:r>
              <a:rPr lang="it-IT" altLang="it-IT" sz="1100" dirty="0">
                <a:latin typeface="Verdana" pitchFamily="34" charset="0"/>
                <a:cs typeface="Times New Roman" pitchFamily="18" charset="0"/>
              </a:rPr>
              <a:t>I neonati, dalla nascita sino al 21° giorno di vita, sono stati sottoposti quotidianamente a deprivazione materna (10 </a:t>
            </a:r>
            <a:r>
              <a:rPr lang="it-IT" altLang="it-IT" sz="1100" dirty="0" err="1">
                <a:latin typeface="Verdana" pitchFamily="34" charset="0"/>
                <a:cs typeface="Times New Roman" pitchFamily="18" charset="0"/>
              </a:rPr>
              <a:t>min</a:t>
            </a:r>
            <a:r>
              <a:rPr lang="it-IT" altLang="it-IT" sz="1100" dirty="0">
                <a:latin typeface="Verdana" pitchFamily="34" charset="0"/>
                <a:cs typeface="Times New Roman" pitchFamily="18" charset="0"/>
              </a:rPr>
              <a:t>) ed iniettati s.c. con acqua distillata sterile (1 ml/kg). Controlli (n=10) e stressati (n=10) sono stati sottoposti a </a:t>
            </a:r>
            <a:r>
              <a:rPr lang="it-IT" altLang="it-IT" sz="1100" dirty="0" err="1">
                <a:latin typeface="Verdana" pitchFamily="34" charset="0"/>
                <a:cs typeface="Times New Roman" pitchFamily="18" charset="0"/>
              </a:rPr>
              <a:t>tail</a:t>
            </a:r>
            <a:r>
              <a:rPr lang="it-IT" altLang="it-IT" sz="1100" dirty="0">
                <a:latin typeface="Verdana" pitchFamily="34" charset="0"/>
                <a:cs typeface="Times New Roman" pitchFamily="18" charset="0"/>
              </a:rPr>
              <a:t> </a:t>
            </a:r>
            <a:r>
              <a:rPr lang="it-IT" altLang="it-IT" sz="1100" dirty="0" err="1">
                <a:latin typeface="Verdana" pitchFamily="34" charset="0"/>
                <a:cs typeface="Times New Roman" pitchFamily="18" charset="0"/>
              </a:rPr>
              <a:t>flick</a:t>
            </a:r>
            <a:r>
              <a:rPr lang="it-IT" altLang="it-IT" sz="1100" dirty="0">
                <a:latin typeface="Verdana" pitchFamily="34" charset="0"/>
                <a:cs typeface="Times New Roman" pitchFamily="18" charset="0"/>
              </a:rPr>
              <a:t> ed hot </a:t>
            </a:r>
            <a:r>
              <a:rPr lang="it-IT" altLang="it-IT" sz="1100" dirty="0" err="1">
                <a:latin typeface="Verdana" pitchFamily="34" charset="0"/>
                <a:cs typeface="Times New Roman" pitchFamily="18" charset="0"/>
              </a:rPr>
              <a:t>plate</a:t>
            </a:r>
            <a:r>
              <a:rPr lang="it-IT" altLang="it-IT" sz="1100" dirty="0">
                <a:latin typeface="Verdana" pitchFamily="34" charset="0"/>
                <a:cs typeface="Times New Roman" pitchFamily="18" charset="0"/>
              </a:rPr>
              <a:t> test (30PND), al </a:t>
            </a:r>
            <a:r>
              <a:rPr lang="it-IT" altLang="it-IT" sz="1100" dirty="0" err="1">
                <a:latin typeface="Verdana" pitchFamily="34" charset="0"/>
                <a:cs typeface="Times New Roman" pitchFamily="18" charset="0"/>
              </a:rPr>
              <a:t>Forced</a:t>
            </a:r>
            <a:r>
              <a:rPr lang="it-IT" altLang="it-IT" sz="1100" dirty="0">
                <a:latin typeface="Verdana" pitchFamily="34" charset="0"/>
                <a:cs typeface="Times New Roman" pitchFamily="18" charset="0"/>
              </a:rPr>
              <a:t> </a:t>
            </a:r>
            <a:r>
              <a:rPr lang="it-IT" altLang="it-IT" sz="1100" dirty="0" err="1">
                <a:latin typeface="Verdana" pitchFamily="34" charset="0"/>
                <a:cs typeface="Times New Roman" pitchFamily="18" charset="0"/>
              </a:rPr>
              <a:t>Swimming</a:t>
            </a:r>
            <a:r>
              <a:rPr lang="it-IT" altLang="it-IT" sz="1100" dirty="0">
                <a:latin typeface="Verdana" pitchFamily="34" charset="0"/>
                <a:cs typeface="Times New Roman" pitchFamily="18" charset="0"/>
              </a:rPr>
              <a:t> Test di </a:t>
            </a:r>
            <a:r>
              <a:rPr lang="it-IT" altLang="it-IT" sz="1100" dirty="0" err="1">
                <a:latin typeface="Verdana" pitchFamily="34" charset="0"/>
                <a:cs typeface="Times New Roman" pitchFamily="18" charset="0"/>
              </a:rPr>
              <a:t>Porsolt</a:t>
            </a:r>
            <a:r>
              <a:rPr lang="it-IT" altLang="it-IT" sz="1100" dirty="0">
                <a:latin typeface="Verdana" pitchFamily="34" charset="0"/>
                <a:cs typeface="Times New Roman" pitchFamily="18" charset="0"/>
              </a:rPr>
              <a:t> (FST) ed all’</a:t>
            </a:r>
            <a:r>
              <a:rPr lang="it-IT" altLang="it-IT" sz="1100" dirty="0" err="1">
                <a:latin typeface="Verdana" pitchFamily="34" charset="0"/>
                <a:cs typeface="Times New Roman" pitchFamily="18" charset="0"/>
              </a:rPr>
              <a:t>Elevated</a:t>
            </a:r>
            <a:r>
              <a:rPr lang="it-IT" altLang="it-IT" sz="1100" dirty="0">
                <a:latin typeface="Verdana" pitchFamily="34" charset="0"/>
                <a:cs typeface="Times New Roman" pitchFamily="18" charset="0"/>
              </a:rPr>
              <a:t> Plus </a:t>
            </a:r>
            <a:r>
              <a:rPr lang="it-IT" altLang="it-IT" sz="1100" dirty="0" err="1">
                <a:latin typeface="Verdana" pitchFamily="34" charset="0"/>
                <a:cs typeface="Times New Roman" pitchFamily="18" charset="0"/>
              </a:rPr>
              <a:t>Maze</a:t>
            </a:r>
            <a:r>
              <a:rPr lang="it-IT" altLang="it-IT" sz="1100" dirty="0">
                <a:latin typeface="Verdana" pitchFamily="34" charset="0"/>
                <a:cs typeface="Times New Roman" pitchFamily="18" charset="0"/>
              </a:rPr>
              <a:t> (EPM) (~ 144PND</a:t>
            </a:r>
            <a:r>
              <a:rPr lang="it-IT" altLang="it-IT" sz="1100" dirty="0" smtClean="0">
                <a:latin typeface="Verdana" pitchFamily="34" charset="0"/>
                <a:cs typeface="Times New Roman" pitchFamily="18" charset="0"/>
              </a:rPr>
              <a:t>).</a:t>
            </a:r>
          </a:p>
          <a:p>
            <a:pPr algn="just"/>
            <a:r>
              <a:rPr lang="it-IT" altLang="it-IT" sz="1100" dirty="0" smtClean="0">
                <a:latin typeface="Verdana" pitchFamily="34" charset="0"/>
                <a:cs typeface="Times New Roman" pitchFamily="18" charset="0"/>
              </a:rPr>
              <a:t> </a:t>
            </a:r>
            <a:endParaRPr lang="it-IT" altLang="it-IT" sz="1100" dirty="0">
              <a:latin typeface="Verdana" pitchFamily="34" charset="0"/>
              <a:cs typeface="Times New Roman" pitchFamily="18" charset="0"/>
            </a:endParaRPr>
          </a:p>
          <a:p>
            <a:pPr algn="just"/>
            <a:r>
              <a:rPr lang="it-IT" altLang="it-IT" sz="1100" b="1" dirty="0" err="1">
                <a:latin typeface="Verdana" pitchFamily="34" charset="0"/>
                <a:cs typeface="Times New Roman" pitchFamily="18" charset="0"/>
              </a:rPr>
              <a:t>Tail</a:t>
            </a:r>
            <a:r>
              <a:rPr lang="it-IT" altLang="it-IT" sz="1100" b="1" dirty="0">
                <a:latin typeface="Verdana" pitchFamily="34" charset="0"/>
                <a:cs typeface="Times New Roman" pitchFamily="18" charset="0"/>
              </a:rPr>
              <a:t> Flick:</a:t>
            </a:r>
            <a:r>
              <a:rPr lang="it-IT" altLang="it-IT" sz="1100" dirty="0">
                <a:latin typeface="Verdana" pitchFamily="34" charset="0"/>
                <a:cs typeface="Times New Roman" pitchFamily="18" charset="0"/>
              </a:rPr>
              <a:t> esposizione della coda di ciascun animale ad un fascio di luce radiante ad intensità controllata e tarata per avere un tempo di reazione (retrazione della coda) di 3-4 sec nell’animale di controllo. </a:t>
            </a:r>
            <a:endParaRPr lang="it-IT" altLang="it-IT" sz="1100" dirty="0" smtClean="0">
              <a:latin typeface="Verdana" pitchFamily="34" charset="0"/>
              <a:cs typeface="Times New Roman" pitchFamily="18" charset="0"/>
            </a:endParaRPr>
          </a:p>
          <a:p>
            <a:pPr algn="just"/>
            <a:endParaRPr lang="it-IT" altLang="it-IT" sz="1100" dirty="0">
              <a:latin typeface="Verdana" pitchFamily="34" charset="0"/>
              <a:cs typeface="Times New Roman" pitchFamily="18" charset="0"/>
            </a:endParaRPr>
          </a:p>
          <a:p>
            <a:pPr algn="just"/>
            <a:r>
              <a:rPr lang="it-IT" altLang="it-IT" sz="1100" b="1" dirty="0">
                <a:latin typeface="Verdana" pitchFamily="34" charset="0"/>
                <a:cs typeface="Times New Roman" pitchFamily="18" charset="0"/>
              </a:rPr>
              <a:t>Hot </a:t>
            </a:r>
            <a:r>
              <a:rPr lang="it-IT" altLang="it-IT" sz="1100" b="1" dirty="0" err="1">
                <a:latin typeface="Verdana" pitchFamily="34" charset="0"/>
                <a:cs typeface="Times New Roman" pitchFamily="18" charset="0"/>
              </a:rPr>
              <a:t>Plate</a:t>
            </a:r>
            <a:r>
              <a:rPr lang="it-IT" altLang="it-IT" sz="1100" b="1" dirty="0">
                <a:latin typeface="Verdana" pitchFamily="34" charset="0"/>
                <a:cs typeface="Times New Roman" pitchFamily="18" charset="0"/>
              </a:rPr>
              <a:t>: </a:t>
            </a:r>
            <a:r>
              <a:rPr lang="it-IT" altLang="it-IT" sz="1100" dirty="0">
                <a:latin typeface="Verdana" pitchFamily="34" charset="0"/>
                <a:cs typeface="Times New Roman" pitchFamily="18" charset="0"/>
              </a:rPr>
              <a:t>piastra metallica (25 x 25 cm) mantenuta a temperatura costante (55 </a:t>
            </a:r>
            <a:r>
              <a:rPr lang="en-US" altLang="it-IT" sz="1100" dirty="0">
                <a:latin typeface="Verdana" pitchFamily="34" charset="0"/>
                <a:cs typeface="Times New Roman" pitchFamily="18" charset="0"/>
                <a:sym typeface="Symbol" pitchFamily="18" charset="2"/>
              </a:rPr>
              <a:t></a:t>
            </a:r>
            <a:r>
              <a:rPr lang="it-IT" altLang="it-IT" sz="1100" dirty="0">
                <a:latin typeface="Verdana" pitchFamily="34" charset="0"/>
                <a:cs typeface="Times New Roman" pitchFamily="18" charset="0"/>
              </a:rPr>
              <a:t> 0.5°C) su cui è posto un cilindro di plexiglass (20 cm </a:t>
            </a:r>
            <a:r>
              <a:rPr lang="it-IT" altLang="it-IT" sz="1100" dirty="0" err="1">
                <a:latin typeface="Verdana" pitchFamily="34" charset="0"/>
                <a:cs typeface="Times New Roman" pitchFamily="18" charset="0"/>
              </a:rPr>
              <a:t>diameter</a:t>
            </a:r>
            <a:r>
              <a:rPr lang="it-IT" altLang="it-IT" sz="1100" dirty="0">
                <a:latin typeface="Verdana" pitchFamily="34" charset="0"/>
                <a:cs typeface="Times New Roman" pitchFamily="18" charset="0"/>
              </a:rPr>
              <a:t>). Calcolato il tempo di latenza della reazione di leccamento della zampa posteriore (</a:t>
            </a:r>
            <a:r>
              <a:rPr lang="it-IT" altLang="it-IT" sz="1100" dirty="0" err="1">
                <a:latin typeface="Verdana" pitchFamily="34" charset="0"/>
                <a:cs typeface="Times New Roman" pitchFamily="18" charset="0"/>
              </a:rPr>
              <a:t>Cut</a:t>
            </a:r>
            <a:r>
              <a:rPr lang="it-IT" altLang="it-IT" sz="1100" dirty="0">
                <a:latin typeface="Verdana" pitchFamily="34" charset="0"/>
                <a:cs typeface="Times New Roman" pitchFamily="18" charset="0"/>
              </a:rPr>
              <a:t> off time: 15-60 sec</a:t>
            </a:r>
            <a:r>
              <a:rPr lang="it-IT" altLang="it-IT" sz="1100" dirty="0" smtClean="0">
                <a:latin typeface="Verdana" pitchFamily="34" charset="0"/>
                <a:cs typeface="Times New Roman" pitchFamily="18" charset="0"/>
              </a:rPr>
              <a:t>)</a:t>
            </a:r>
          </a:p>
          <a:p>
            <a:pPr algn="just"/>
            <a:endParaRPr lang="it-IT" altLang="it-IT" sz="1100" dirty="0">
              <a:latin typeface="Verdana" pitchFamily="34" charset="0"/>
              <a:cs typeface="Times New Roman" pitchFamily="18" charset="0"/>
            </a:endParaRPr>
          </a:p>
          <a:p>
            <a:pPr algn="just"/>
            <a:r>
              <a:rPr lang="it-IT" altLang="it-IT" sz="1100" b="1" dirty="0">
                <a:latin typeface="Verdana" pitchFamily="34" charset="0"/>
                <a:cs typeface="Times New Roman" pitchFamily="18" charset="0"/>
              </a:rPr>
              <a:t>FST:</a:t>
            </a:r>
            <a:r>
              <a:rPr lang="it-IT" altLang="it-IT" sz="1100" dirty="0">
                <a:latin typeface="Verdana" pitchFamily="34" charset="0"/>
                <a:cs typeface="Times New Roman" pitchFamily="18" charset="0"/>
              </a:rPr>
              <a:t> immersione in un cilindro di vetro, 33 cm h x20 cm Ø, contenente 15 cm di acqua alla temperatura costante di 25°C in condizioni ambientali controllate. Calcolato il tempo di immobilità conseguente al </a:t>
            </a:r>
            <a:r>
              <a:rPr lang="it-IT" altLang="it-IT" sz="1100" dirty="0" err="1">
                <a:latin typeface="Verdana" pitchFamily="34" charset="0"/>
                <a:cs typeface="Times New Roman" pitchFamily="18" charset="0"/>
              </a:rPr>
              <a:t>Forced</a:t>
            </a:r>
            <a:r>
              <a:rPr lang="it-IT" altLang="it-IT" sz="1100" dirty="0">
                <a:latin typeface="Verdana" pitchFamily="34" charset="0"/>
                <a:cs typeface="Times New Roman" pitchFamily="18" charset="0"/>
              </a:rPr>
              <a:t> </a:t>
            </a:r>
            <a:r>
              <a:rPr lang="it-IT" altLang="it-IT" sz="1100" dirty="0" err="1">
                <a:latin typeface="Verdana" pitchFamily="34" charset="0"/>
                <a:cs typeface="Times New Roman" pitchFamily="18" charset="0"/>
              </a:rPr>
              <a:t>swimming</a:t>
            </a:r>
            <a:r>
              <a:rPr lang="it-IT" altLang="it-IT" sz="1100" dirty="0">
                <a:latin typeface="Verdana" pitchFamily="34" charset="0"/>
                <a:cs typeface="Times New Roman" pitchFamily="18" charset="0"/>
              </a:rPr>
              <a:t> stress ed osservato durante due livelli temporali: 0-5 e 6-10 min. </a:t>
            </a:r>
            <a:endParaRPr lang="it-IT" altLang="it-IT" sz="1100" dirty="0" smtClean="0">
              <a:latin typeface="Verdana" pitchFamily="34" charset="0"/>
              <a:cs typeface="Times New Roman" pitchFamily="18" charset="0"/>
            </a:endParaRPr>
          </a:p>
          <a:p>
            <a:pPr algn="just"/>
            <a:endParaRPr lang="it-IT" altLang="it-IT" sz="1100" dirty="0">
              <a:latin typeface="Verdana" pitchFamily="34" charset="0"/>
              <a:cs typeface="Times New Roman" pitchFamily="18" charset="0"/>
            </a:endParaRPr>
          </a:p>
          <a:p>
            <a:pPr algn="just"/>
            <a:r>
              <a:rPr lang="it-IT" altLang="it-IT" sz="1100" dirty="0">
                <a:latin typeface="Verdana" pitchFamily="34" charset="0"/>
                <a:cs typeface="Times New Roman" pitchFamily="18" charset="0"/>
              </a:rPr>
              <a:t>L’</a:t>
            </a:r>
            <a:r>
              <a:rPr lang="it-IT" altLang="it-IT" sz="1100" b="1" dirty="0">
                <a:latin typeface="Verdana" pitchFamily="34" charset="0"/>
                <a:cs typeface="Times New Roman" pitchFamily="18" charset="0"/>
              </a:rPr>
              <a:t>EPM:</a:t>
            </a:r>
            <a:r>
              <a:rPr lang="it-IT" altLang="it-IT" sz="1100" dirty="0">
                <a:latin typeface="Verdana" pitchFamily="34" charset="0"/>
                <a:cs typeface="Times New Roman" pitchFamily="18" charset="0"/>
              </a:rPr>
              <a:t> apparato in plexiglass, costituito da 2 bracci aperti (27 x 5 cm) e due bracci (27 x 5 cm) chiusi da pareti alte 15 cm. Analisi computer-assistita (</a:t>
            </a:r>
            <a:r>
              <a:rPr lang="it-IT" altLang="it-IT" sz="1100" dirty="0" err="1">
                <a:latin typeface="Verdana" pitchFamily="34" charset="0"/>
                <a:cs typeface="Times New Roman" pitchFamily="18" charset="0"/>
              </a:rPr>
              <a:t>Observer</a:t>
            </a:r>
            <a:r>
              <a:rPr lang="it-IT" altLang="it-IT" sz="1100" dirty="0">
                <a:latin typeface="Verdana" pitchFamily="34" charset="0"/>
                <a:cs typeface="Times New Roman" pitchFamily="18" charset="0"/>
              </a:rPr>
              <a:t> 3.0 for DOS; </a:t>
            </a:r>
            <a:r>
              <a:rPr lang="it-IT" altLang="it-IT" sz="1100" dirty="0" err="1">
                <a:latin typeface="Verdana" pitchFamily="34" charset="0"/>
                <a:cs typeface="Times New Roman" pitchFamily="18" charset="0"/>
              </a:rPr>
              <a:t>Noldus</a:t>
            </a:r>
            <a:r>
              <a:rPr lang="it-IT" altLang="it-IT" sz="1100" dirty="0">
                <a:latin typeface="Verdana" pitchFamily="34" charset="0"/>
                <a:cs typeface="Times New Roman" pitchFamily="18" charset="0"/>
              </a:rPr>
              <a:t>, </a:t>
            </a:r>
            <a:r>
              <a:rPr lang="it-IT" altLang="it-IT" sz="1100" dirty="0" err="1">
                <a:latin typeface="Verdana" pitchFamily="34" charset="0"/>
                <a:cs typeface="Times New Roman" pitchFamily="18" charset="0"/>
              </a:rPr>
              <a:t>Wageningen</a:t>
            </a:r>
            <a:r>
              <a:rPr lang="it-IT" altLang="it-IT" sz="1100" dirty="0">
                <a:latin typeface="Verdana" pitchFamily="34" charset="0"/>
                <a:cs typeface="Times New Roman" pitchFamily="18" charset="0"/>
              </a:rPr>
              <a:t>, The Netherlands) del tempo trascorso e del numero di ingressi nei bracci aperti/chiusi. </a:t>
            </a:r>
          </a:p>
          <a:p>
            <a:pPr algn="just"/>
            <a:r>
              <a:rPr lang="it-IT" altLang="it-IT" sz="1100" dirty="0">
                <a:latin typeface="Verdana" pitchFamily="34" charset="0"/>
                <a:cs typeface="Times New Roman" pitchFamily="18" charset="0"/>
              </a:rPr>
              <a:t>L’analisi statistica dei dati ottenuti è stata effettuata mediante il Mann-</a:t>
            </a:r>
            <a:r>
              <a:rPr lang="it-IT" altLang="it-IT" sz="1100" dirty="0" err="1">
                <a:latin typeface="Verdana" pitchFamily="34" charset="0"/>
                <a:cs typeface="Times New Roman" pitchFamily="18" charset="0"/>
              </a:rPr>
              <a:t>Whitney</a:t>
            </a:r>
            <a:r>
              <a:rPr lang="it-IT" altLang="it-IT" sz="1100" dirty="0">
                <a:latin typeface="Verdana" pitchFamily="34" charset="0"/>
                <a:cs typeface="Times New Roman" pitchFamily="18" charset="0"/>
              </a:rPr>
              <a:t> U test  (</a:t>
            </a:r>
            <a:r>
              <a:rPr lang="it-IT" altLang="it-IT" sz="1100" i="1" dirty="0">
                <a:latin typeface="Verdana" pitchFamily="34" charset="0"/>
                <a:cs typeface="Times New Roman" pitchFamily="18" charset="0"/>
              </a:rPr>
              <a:t>p</a:t>
            </a:r>
            <a:r>
              <a:rPr lang="it-IT" altLang="it-IT" sz="1100" dirty="0">
                <a:latin typeface="Verdana" pitchFamily="34" charset="0"/>
                <a:cs typeface="Times New Roman" pitchFamily="18" charset="0"/>
              </a:rPr>
              <a:t> </a:t>
            </a:r>
            <a:r>
              <a:rPr lang="it-IT" altLang="it-IT" sz="1100" u="sng" dirty="0">
                <a:latin typeface="Verdana" pitchFamily="34" charset="0"/>
                <a:cs typeface="Times New Roman" pitchFamily="18" charset="0"/>
              </a:rPr>
              <a:t>&lt;</a:t>
            </a:r>
            <a:r>
              <a:rPr lang="it-IT" altLang="it-IT" sz="1100" dirty="0">
                <a:latin typeface="Verdana" pitchFamily="34" charset="0"/>
                <a:cs typeface="Times New Roman" pitchFamily="18" charset="0"/>
              </a:rPr>
              <a:t> 0.05).</a:t>
            </a:r>
            <a:r>
              <a:rPr lang="it-IT" altLang="it-IT" sz="1100" dirty="0">
                <a:latin typeface="Verdana" pitchFamily="34" charset="0"/>
              </a:rPr>
              <a:t> </a:t>
            </a:r>
          </a:p>
        </p:txBody>
      </p:sp>
      <p:sp>
        <p:nvSpPr>
          <p:cNvPr id="9" name="Rettangolo 8"/>
          <p:cNvSpPr/>
          <p:nvPr/>
        </p:nvSpPr>
        <p:spPr>
          <a:xfrm>
            <a:off x="5940152" y="6162407"/>
            <a:ext cx="3046895" cy="369332"/>
          </a:xfrm>
          <a:prstGeom prst="rect">
            <a:avLst/>
          </a:prstGeom>
        </p:spPr>
        <p:txBody>
          <a:bodyPr wrap="square">
            <a:spAutoFit/>
          </a:bodyPr>
          <a:lstStyle/>
          <a:p>
            <a:r>
              <a:rPr lang="it-IT" altLang="it-IT" sz="800" b="1" dirty="0" smtClean="0">
                <a:latin typeface="Verdana" pitchFamily="34" charset="0"/>
                <a:cs typeface="Times New Roman" pitchFamily="18" charset="0"/>
              </a:rPr>
              <a:t>C controlli   W  stressati                   (</a:t>
            </a:r>
            <a:r>
              <a:rPr lang="it-IT" altLang="it-IT" sz="800" b="1" i="1" dirty="0" smtClean="0">
                <a:latin typeface="Verdana" pitchFamily="34" charset="0"/>
                <a:cs typeface="Times New Roman" pitchFamily="18" charset="0"/>
              </a:rPr>
              <a:t>p</a:t>
            </a:r>
            <a:r>
              <a:rPr lang="it-IT" altLang="it-IT" sz="800" b="1" dirty="0" smtClean="0">
                <a:latin typeface="Verdana" pitchFamily="34" charset="0"/>
                <a:cs typeface="Times New Roman" pitchFamily="18" charset="0"/>
              </a:rPr>
              <a:t> </a:t>
            </a:r>
            <a:r>
              <a:rPr lang="it-IT" altLang="it-IT" sz="800" b="1" dirty="0">
                <a:latin typeface="Verdana" pitchFamily="34" charset="0"/>
                <a:cs typeface="Times New Roman" pitchFamily="18" charset="0"/>
              </a:rPr>
              <a:t>&lt; 0.05</a:t>
            </a:r>
            <a:r>
              <a:rPr lang="it-IT" altLang="it-IT" sz="800" b="1" dirty="0" smtClean="0">
                <a:latin typeface="Verdana" pitchFamily="34" charset="0"/>
                <a:cs typeface="Times New Roman" pitchFamily="18" charset="0"/>
              </a:rPr>
              <a:t>)</a:t>
            </a:r>
            <a:r>
              <a:rPr lang="it-IT" altLang="it-IT" b="1" dirty="0" smtClean="0">
                <a:latin typeface="Verdana" pitchFamily="34" charset="0"/>
                <a:cs typeface="Times New Roman" pitchFamily="18" charset="0"/>
              </a:rPr>
              <a:t> </a:t>
            </a:r>
            <a:endParaRPr lang="it-IT" b="1" dirty="0"/>
          </a:p>
        </p:txBody>
      </p:sp>
    </p:spTree>
    <p:extLst>
      <p:ext uri="{BB962C8B-B14F-4D97-AF65-F5344CB8AC3E}">
        <p14:creationId xmlns:p14="http://schemas.microsoft.com/office/powerpoint/2010/main" val="336244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frontiersin.org/files/Articles/54339/fpsyt-04-00080-HTML/image_m/fpsyt-04-00080-g004.jpg"/>
          <p:cNvPicPr>
            <a:picLocks noChangeAspect="1" noChangeArrowheads="1"/>
          </p:cNvPicPr>
          <p:nvPr/>
        </p:nvPicPr>
        <p:blipFill>
          <a:blip r:embed="rId2"/>
          <a:srcRect/>
          <a:stretch>
            <a:fillRect/>
          </a:stretch>
        </p:blipFill>
        <p:spPr bwMode="auto">
          <a:xfrm>
            <a:off x="683568" y="548680"/>
            <a:ext cx="7743689" cy="5232644"/>
          </a:xfrm>
          <a:prstGeom prst="rect">
            <a:avLst/>
          </a:prstGeom>
          <a:noFill/>
        </p:spPr>
      </p:pic>
    </p:spTree>
    <p:extLst>
      <p:ext uri="{BB962C8B-B14F-4D97-AF65-F5344CB8AC3E}">
        <p14:creationId xmlns:p14="http://schemas.microsoft.com/office/powerpoint/2010/main" val="397264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frontiersin.org/files/Articles/54339/fpsyt-04-00080-HTML/image_m/fpsyt-04-00080-g001.jpg"/>
          <p:cNvPicPr>
            <a:picLocks noChangeAspect="1" noChangeArrowheads="1"/>
          </p:cNvPicPr>
          <p:nvPr/>
        </p:nvPicPr>
        <p:blipFill>
          <a:blip r:embed="rId2"/>
          <a:srcRect/>
          <a:stretch>
            <a:fillRect/>
          </a:stretch>
        </p:blipFill>
        <p:spPr bwMode="auto">
          <a:xfrm>
            <a:off x="755576" y="855875"/>
            <a:ext cx="7653980" cy="5757221"/>
          </a:xfrm>
          <a:prstGeom prst="rect">
            <a:avLst/>
          </a:prstGeom>
          <a:noFill/>
        </p:spPr>
      </p:pic>
      <p:sp>
        <p:nvSpPr>
          <p:cNvPr id="2" name="Rettangolo 1"/>
          <p:cNvSpPr/>
          <p:nvPr/>
        </p:nvSpPr>
        <p:spPr>
          <a:xfrm>
            <a:off x="3203848" y="332655"/>
            <a:ext cx="3036857" cy="523220"/>
          </a:xfrm>
          <a:prstGeom prst="rect">
            <a:avLst/>
          </a:prstGeom>
        </p:spPr>
        <p:txBody>
          <a:bodyPr wrap="none">
            <a:spAutoFit/>
          </a:bodyPr>
          <a:lstStyle/>
          <a:p>
            <a:r>
              <a:rPr lang="en-US" sz="2800" b="1" dirty="0">
                <a:solidFill>
                  <a:srgbClr val="C00000"/>
                </a:solidFill>
              </a:rPr>
              <a:t>early-life adversity </a:t>
            </a:r>
            <a:endParaRPr lang="it-IT" sz="2800" dirty="0">
              <a:solidFill>
                <a:srgbClr val="C00000"/>
              </a:solidFill>
            </a:endParaRPr>
          </a:p>
        </p:txBody>
      </p:sp>
    </p:spTree>
    <p:extLst>
      <p:ext uri="{BB962C8B-B14F-4D97-AF65-F5344CB8AC3E}">
        <p14:creationId xmlns:p14="http://schemas.microsoft.com/office/powerpoint/2010/main" val="270957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frontiersin.org/files/Articles/54339/fpsyt-04-00080-HTML/image_m/fpsyt-04-00080-g005.jpg"/>
          <p:cNvPicPr>
            <a:picLocks noChangeAspect="1" noChangeArrowheads="1"/>
          </p:cNvPicPr>
          <p:nvPr/>
        </p:nvPicPr>
        <p:blipFill>
          <a:blip r:embed="rId2"/>
          <a:srcRect/>
          <a:stretch>
            <a:fillRect/>
          </a:stretch>
        </p:blipFill>
        <p:spPr bwMode="auto">
          <a:xfrm>
            <a:off x="1714480" y="285728"/>
            <a:ext cx="5429288" cy="4075923"/>
          </a:xfrm>
          <a:prstGeom prst="rect">
            <a:avLst/>
          </a:prstGeom>
          <a:noFill/>
        </p:spPr>
      </p:pic>
      <p:sp>
        <p:nvSpPr>
          <p:cNvPr id="2" name="CasellaDiTesto 1"/>
          <p:cNvSpPr txBox="1"/>
          <p:nvPr/>
        </p:nvSpPr>
        <p:spPr>
          <a:xfrm>
            <a:off x="1167862" y="4693786"/>
            <a:ext cx="7488832" cy="369332"/>
          </a:xfrm>
          <a:prstGeom prst="rect">
            <a:avLst/>
          </a:prstGeom>
          <a:noFill/>
        </p:spPr>
        <p:txBody>
          <a:bodyPr wrap="square" rtlCol="0">
            <a:spAutoFit/>
          </a:bodyPr>
          <a:lstStyle/>
          <a:p>
            <a:r>
              <a:rPr lang="it-IT" dirty="0" smtClean="0"/>
              <a:t>DISTURBI DEPRESSIVI: MODELLO EPIGENETICO  PER I FATTORI DI RISCHIO </a:t>
            </a:r>
            <a:endParaRPr lang="it-IT" dirty="0"/>
          </a:p>
        </p:txBody>
      </p:sp>
      <p:sp>
        <p:nvSpPr>
          <p:cNvPr id="4" name="Rettangolo 3"/>
          <p:cNvSpPr/>
          <p:nvPr/>
        </p:nvSpPr>
        <p:spPr>
          <a:xfrm>
            <a:off x="1187624" y="5223683"/>
            <a:ext cx="36004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619672" y="5229199"/>
            <a:ext cx="2232248" cy="276999"/>
          </a:xfrm>
          <a:prstGeom prst="rect">
            <a:avLst/>
          </a:prstGeom>
          <a:noFill/>
        </p:spPr>
        <p:txBody>
          <a:bodyPr wrap="square" rtlCol="0">
            <a:spAutoFit/>
          </a:bodyPr>
          <a:lstStyle/>
          <a:p>
            <a:r>
              <a:rPr lang="it-IT" sz="1200" dirty="0" smtClean="0"/>
              <a:t>SUSCETTIBILITA’ GENETICA</a:t>
            </a:r>
            <a:endParaRPr lang="it-IT" sz="1200" dirty="0"/>
          </a:p>
        </p:txBody>
      </p:sp>
      <p:sp>
        <p:nvSpPr>
          <p:cNvPr id="7" name="Rettangolo 6"/>
          <p:cNvSpPr/>
          <p:nvPr/>
        </p:nvSpPr>
        <p:spPr>
          <a:xfrm>
            <a:off x="1189470" y="5664115"/>
            <a:ext cx="360040"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619672" y="5664115"/>
            <a:ext cx="2569488" cy="276999"/>
          </a:xfrm>
          <a:prstGeom prst="rect">
            <a:avLst/>
          </a:prstGeom>
          <a:noFill/>
        </p:spPr>
        <p:txBody>
          <a:bodyPr wrap="square" rtlCol="0">
            <a:spAutoFit/>
          </a:bodyPr>
          <a:lstStyle/>
          <a:p>
            <a:r>
              <a:rPr lang="it-IT" sz="1200" dirty="0" smtClean="0"/>
              <a:t>MODIFICAZIONI EPIGENETICHE DNA</a:t>
            </a:r>
            <a:endParaRPr lang="it-IT" sz="1200" dirty="0"/>
          </a:p>
        </p:txBody>
      </p:sp>
    </p:spTree>
    <p:extLst>
      <p:ext uri="{BB962C8B-B14F-4D97-AF65-F5344CB8AC3E}">
        <p14:creationId xmlns:p14="http://schemas.microsoft.com/office/powerpoint/2010/main" val="166110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692696"/>
            <a:ext cx="8280920" cy="1015663"/>
          </a:xfrm>
          <a:prstGeom prst="rect">
            <a:avLst/>
          </a:prstGeom>
        </p:spPr>
        <p:txBody>
          <a:bodyPr wrap="square">
            <a:spAutoFit/>
          </a:bodyPr>
          <a:lstStyle/>
          <a:p>
            <a:pPr algn="just"/>
            <a:r>
              <a:rPr lang="it-IT" sz="2000" b="1" dirty="0"/>
              <a:t>La plasticità dei tratti </a:t>
            </a:r>
            <a:r>
              <a:rPr lang="it-IT" sz="2000" b="1" dirty="0" smtClean="0"/>
              <a:t>epigenetici e </a:t>
            </a:r>
            <a:r>
              <a:rPr lang="it-IT" sz="2000" b="1" dirty="0"/>
              <a:t>la loro suscettibilità alle influenze ambientali ne </a:t>
            </a:r>
            <a:r>
              <a:rPr lang="it-IT" sz="2000" b="1" dirty="0" smtClean="0"/>
              <a:t>fanno un </a:t>
            </a:r>
            <a:r>
              <a:rPr lang="it-IT" sz="2000" b="1" dirty="0"/>
              <a:t>potenziale target per gli interventi terapeutici, sia </a:t>
            </a:r>
            <a:r>
              <a:rPr lang="it-IT" sz="2000" b="1" dirty="0" smtClean="0"/>
              <a:t>psicofarmacologici che </a:t>
            </a:r>
            <a:r>
              <a:rPr lang="it-IT" sz="2000" b="1" dirty="0"/>
              <a:t>psicoterapeutici.</a:t>
            </a:r>
          </a:p>
        </p:txBody>
      </p:sp>
      <p:sp>
        <p:nvSpPr>
          <p:cNvPr id="3" name="Rettangolo 2"/>
          <p:cNvSpPr/>
          <p:nvPr/>
        </p:nvSpPr>
        <p:spPr>
          <a:xfrm>
            <a:off x="451715" y="2060848"/>
            <a:ext cx="8208912" cy="4247317"/>
          </a:xfrm>
          <a:prstGeom prst="rect">
            <a:avLst/>
          </a:prstGeom>
        </p:spPr>
        <p:txBody>
          <a:bodyPr wrap="square">
            <a:spAutoFit/>
          </a:bodyPr>
          <a:lstStyle/>
          <a:p>
            <a:r>
              <a:rPr lang="it-IT" b="1" dirty="0" smtClean="0">
                <a:solidFill>
                  <a:srgbClr val="C00000"/>
                </a:solidFill>
              </a:rPr>
              <a:t>Terapie e cambiamenti  epigenetici:</a:t>
            </a:r>
          </a:p>
          <a:p>
            <a:endParaRPr lang="it-IT" b="1" dirty="0" smtClean="0">
              <a:solidFill>
                <a:srgbClr val="C00000"/>
              </a:solidFill>
            </a:endParaRPr>
          </a:p>
          <a:p>
            <a:endParaRPr lang="it-IT" b="1" dirty="0">
              <a:solidFill>
                <a:srgbClr val="C00000"/>
              </a:solidFill>
            </a:endParaRPr>
          </a:p>
          <a:p>
            <a:endParaRPr lang="it-IT" b="1" dirty="0">
              <a:solidFill>
                <a:srgbClr val="C00000"/>
              </a:solidFill>
            </a:endParaRPr>
          </a:p>
          <a:p>
            <a:r>
              <a:rPr lang="it-IT" b="1" dirty="0" smtClean="0">
                <a:solidFill>
                  <a:srgbClr val="C00000"/>
                </a:solidFill>
              </a:rPr>
              <a:t>AD</a:t>
            </a:r>
          </a:p>
          <a:p>
            <a:pPr marL="285750" indent="-285750" algn="just">
              <a:buFont typeface="Arial" panose="020B0604020202020204" pitchFamily="34" charset="0"/>
              <a:buChar char="•"/>
            </a:pPr>
            <a:r>
              <a:rPr lang="it-IT" b="1" dirty="0" smtClean="0"/>
              <a:t> </a:t>
            </a:r>
            <a:r>
              <a:rPr lang="it-IT" b="1" dirty="0" err="1" smtClean="0"/>
              <a:t>imipramina</a:t>
            </a:r>
            <a:r>
              <a:rPr lang="it-IT" b="1" dirty="0" smtClean="0"/>
              <a:t> (acetilazione </a:t>
            </a:r>
            <a:r>
              <a:rPr lang="it-IT" b="1" dirty="0"/>
              <a:t>degli istoni</a:t>
            </a:r>
            <a:r>
              <a:rPr lang="it-IT" b="1" dirty="0" smtClean="0"/>
              <a:t>)</a:t>
            </a:r>
          </a:p>
          <a:p>
            <a:pPr marL="285750" indent="-285750" algn="just">
              <a:buFont typeface="Arial" panose="020B0604020202020204" pitchFamily="34" charset="0"/>
              <a:buChar char="•"/>
            </a:pPr>
            <a:r>
              <a:rPr lang="it-IT" b="1" dirty="0" smtClean="0"/>
              <a:t> </a:t>
            </a:r>
            <a:r>
              <a:rPr lang="it-IT" b="1" dirty="0" err="1" smtClean="0"/>
              <a:t>amitriptilina</a:t>
            </a:r>
            <a:r>
              <a:rPr lang="it-IT" b="1" dirty="0" smtClean="0"/>
              <a:t> </a:t>
            </a:r>
            <a:r>
              <a:rPr lang="it-IT" b="1" dirty="0"/>
              <a:t>(</a:t>
            </a:r>
            <a:r>
              <a:rPr lang="it-IT" b="1" dirty="0" smtClean="0"/>
              <a:t>acetilazione degli </a:t>
            </a:r>
            <a:r>
              <a:rPr lang="it-IT" b="1" dirty="0"/>
              <a:t>istoni e metilazione del DNA</a:t>
            </a:r>
            <a:r>
              <a:rPr lang="it-IT" b="1" dirty="0" smtClean="0"/>
              <a:t>)</a:t>
            </a:r>
          </a:p>
          <a:p>
            <a:pPr marL="285750" indent="-285750" algn="just">
              <a:buFont typeface="Arial" panose="020B0604020202020204" pitchFamily="34" charset="0"/>
              <a:buChar char="•"/>
            </a:pPr>
            <a:r>
              <a:rPr lang="it-IT" b="1" dirty="0" smtClean="0"/>
              <a:t> </a:t>
            </a:r>
            <a:r>
              <a:rPr lang="it-IT" b="1" dirty="0" err="1" smtClean="0"/>
              <a:t>fluoxetina</a:t>
            </a:r>
            <a:r>
              <a:rPr lang="it-IT" b="1" dirty="0" smtClean="0"/>
              <a:t> </a:t>
            </a:r>
            <a:r>
              <a:rPr lang="it-IT" b="1" dirty="0"/>
              <a:t>(</a:t>
            </a:r>
            <a:r>
              <a:rPr lang="it-IT" b="1" dirty="0" smtClean="0"/>
              <a:t>acetilazione e </a:t>
            </a:r>
            <a:r>
              <a:rPr lang="it-IT" b="1" dirty="0" err="1"/>
              <a:t>trimetilazione</a:t>
            </a:r>
            <a:r>
              <a:rPr lang="it-IT" b="1" dirty="0"/>
              <a:t> degli istoni</a:t>
            </a:r>
            <a:r>
              <a:rPr lang="it-IT" b="1" dirty="0" smtClean="0"/>
              <a:t>)</a:t>
            </a:r>
          </a:p>
          <a:p>
            <a:pPr marL="285750" indent="-285750" algn="just">
              <a:buFont typeface="Arial" panose="020B0604020202020204" pitchFamily="34" charset="0"/>
              <a:buChar char="•"/>
            </a:pPr>
            <a:r>
              <a:rPr lang="it-IT" b="1" dirty="0" smtClean="0"/>
              <a:t> </a:t>
            </a:r>
            <a:r>
              <a:rPr lang="it-IT" b="1" dirty="0" err="1"/>
              <a:t>escitalopram</a:t>
            </a:r>
            <a:r>
              <a:rPr lang="it-IT" b="1" dirty="0"/>
              <a:t> (metilazione </a:t>
            </a:r>
            <a:r>
              <a:rPr lang="it-IT" b="1" dirty="0" smtClean="0"/>
              <a:t>del DNA)</a:t>
            </a:r>
          </a:p>
          <a:p>
            <a:pPr marL="285750" indent="-285750" algn="just">
              <a:buFont typeface="Arial" panose="020B0604020202020204" pitchFamily="34" charset="0"/>
              <a:buChar char="•"/>
            </a:pPr>
            <a:r>
              <a:rPr lang="it-IT" b="1" dirty="0" smtClean="0"/>
              <a:t> </a:t>
            </a:r>
            <a:r>
              <a:rPr lang="it-IT" b="1" dirty="0"/>
              <a:t>IMAO (mono e </a:t>
            </a:r>
            <a:r>
              <a:rPr lang="it-IT" b="1" dirty="0" err="1"/>
              <a:t>dimetilazione</a:t>
            </a:r>
            <a:r>
              <a:rPr lang="it-IT" b="1" dirty="0"/>
              <a:t> degli istoni</a:t>
            </a:r>
            <a:r>
              <a:rPr lang="it-IT" b="1" dirty="0" smtClean="0"/>
              <a:t>)</a:t>
            </a:r>
          </a:p>
          <a:p>
            <a:pPr marL="285750" indent="-285750" algn="just">
              <a:buFont typeface="Arial" panose="020B0604020202020204" pitchFamily="34" charset="0"/>
              <a:buChar char="•"/>
            </a:pPr>
            <a:endParaRPr lang="it-IT" b="1" dirty="0"/>
          </a:p>
          <a:p>
            <a:pPr algn="just"/>
            <a:r>
              <a:rPr lang="it-IT" b="1" dirty="0" smtClean="0">
                <a:solidFill>
                  <a:srgbClr val="C00000"/>
                </a:solidFill>
              </a:rPr>
              <a:t>Stabilizzanti</a:t>
            </a:r>
          </a:p>
          <a:p>
            <a:pPr marL="285750" indent="-285750">
              <a:buFont typeface="Arial" panose="020B0604020202020204" pitchFamily="34" charset="0"/>
              <a:buChar char="•"/>
            </a:pPr>
            <a:r>
              <a:rPr lang="it-IT" dirty="0" smtClean="0"/>
              <a:t> </a:t>
            </a:r>
            <a:r>
              <a:rPr lang="it-IT" b="1" dirty="0" smtClean="0"/>
              <a:t>acido </a:t>
            </a:r>
            <a:r>
              <a:rPr lang="it-IT" b="1" dirty="0" err="1"/>
              <a:t>valproico</a:t>
            </a:r>
            <a:r>
              <a:rPr lang="it-IT" b="1" dirty="0"/>
              <a:t> (acetilazione e </a:t>
            </a:r>
            <a:r>
              <a:rPr lang="it-IT" b="1" dirty="0" err="1"/>
              <a:t>dimetilazione</a:t>
            </a:r>
            <a:r>
              <a:rPr lang="it-IT" b="1" dirty="0"/>
              <a:t> degli </a:t>
            </a:r>
            <a:r>
              <a:rPr lang="it-IT" b="1" dirty="0" smtClean="0"/>
              <a:t>istoni e </a:t>
            </a:r>
            <a:r>
              <a:rPr lang="it-IT" b="1" dirty="0"/>
              <a:t>metilazione del DNA</a:t>
            </a:r>
            <a:r>
              <a:rPr lang="it-IT" b="1" dirty="0" smtClean="0"/>
              <a:t>)</a:t>
            </a:r>
          </a:p>
          <a:p>
            <a:pPr marL="285750" indent="-285750">
              <a:buFont typeface="Arial" panose="020B0604020202020204" pitchFamily="34" charset="0"/>
              <a:buChar char="•"/>
            </a:pPr>
            <a:endParaRPr lang="it-IT" b="1" dirty="0"/>
          </a:p>
          <a:p>
            <a:r>
              <a:rPr lang="it-IT" b="1" dirty="0" smtClean="0">
                <a:solidFill>
                  <a:srgbClr val="C00000"/>
                </a:solidFill>
              </a:rPr>
              <a:t>Psicoanalisi e psicoterapie</a:t>
            </a:r>
            <a:endParaRPr lang="it-IT" b="1" dirty="0">
              <a:solidFill>
                <a:srgbClr val="C00000"/>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5190" y="1500370"/>
            <a:ext cx="3384376" cy="225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154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04664"/>
            <a:ext cx="7704856" cy="2585323"/>
          </a:xfrm>
          <a:prstGeom prst="rect">
            <a:avLst/>
          </a:prstGeom>
        </p:spPr>
        <p:txBody>
          <a:bodyPr wrap="square">
            <a:spAutoFit/>
          </a:bodyPr>
          <a:lstStyle/>
          <a:p>
            <a:r>
              <a:rPr lang="it-IT" b="1" dirty="0" smtClean="0">
                <a:solidFill>
                  <a:srgbClr val="C00000"/>
                </a:solidFill>
              </a:rPr>
              <a:t>Inibitori delle istone </a:t>
            </a:r>
            <a:r>
              <a:rPr lang="it-IT" b="1" dirty="0" err="1">
                <a:solidFill>
                  <a:srgbClr val="C00000"/>
                </a:solidFill>
              </a:rPr>
              <a:t>deacetilasi</a:t>
            </a:r>
            <a:r>
              <a:rPr lang="it-IT" b="1" dirty="0">
                <a:solidFill>
                  <a:srgbClr val="C00000"/>
                </a:solidFill>
              </a:rPr>
              <a:t> </a:t>
            </a:r>
            <a:r>
              <a:rPr lang="it-IT" b="1" dirty="0" smtClean="0">
                <a:solidFill>
                  <a:srgbClr val="C00000"/>
                </a:solidFill>
              </a:rPr>
              <a:t> (</a:t>
            </a:r>
            <a:r>
              <a:rPr lang="it-IT" b="1" dirty="0">
                <a:solidFill>
                  <a:srgbClr val="C00000"/>
                </a:solidFill>
              </a:rPr>
              <a:t>HDAC</a:t>
            </a:r>
            <a:r>
              <a:rPr lang="it-IT" b="1" dirty="0" smtClean="0">
                <a:solidFill>
                  <a:srgbClr val="C00000"/>
                </a:solidFill>
              </a:rPr>
              <a:t>): </a:t>
            </a:r>
            <a:endParaRPr lang="it-IT" b="1" dirty="0" smtClean="0"/>
          </a:p>
          <a:p>
            <a:pPr algn="just"/>
            <a:r>
              <a:rPr lang="it-IT" b="1" dirty="0" smtClean="0"/>
              <a:t>composti </a:t>
            </a:r>
            <a:r>
              <a:rPr lang="it-IT" b="1" dirty="0"/>
              <a:t>in grado di modulare la regolazione epigenetica dell’espressione </a:t>
            </a:r>
            <a:r>
              <a:rPr lang="it-IT" b="1" dirty="0" smtClean="0"/>
              <a:t>genica con potenziali </a:t>
            </a:r>
            <a:r>
              <a:rPr lang="it-IT" b="1" dirty="0"/>
              <a:t>effetti </a:t>
            </a:r>
            <a:r>
              <a:rPr lang="it-IT" b="1" dirty="0" smtClean="0"/>
              <a:t>antidepressivi ed </a:t>
            </a:r>
            <a:r>
              <a:rPr lang="it-IT" b="1" dirty="0" err="1" smtClean="0"/>
              <a:t>antineurodegenerativi</a:t>
            </a:r>
            <a:endParaRPr lang="it-IT" b="1" dirty="0" smtClean="0"/>
          </a:p>
          <a:p>
            <a:pPr algn="just"/>
            <a:endParaRPr lang="it-IT" b="1" dirty="0" smtClean="0"/>
          </a:p>
          <a:p>
            <a:pPr algn="just"/>
            <a:r>
              <a:rPr lang="it-IT" b="1" i="1" dirty="0" err="1" smtClean="0"/>
              <a:t>Covigton</a:t>
            </a:r>
            <a:r>
              <a:rPr lang="it-IT" b="1" i="1" dirty="0" smtClean="0"/>
              <a:t> </a:t>
            </a:r>
            <a:r>
              <a:rPr lang="it-IT" b="1" i="1" dirty="0"/>
              <a:t>H. E., et al. </a:t>
            </a:r>
            <a:r>
              <a:rPr lang="it-IT" b="1" i="1" dirty="0" err="1"/>
              <a:t>Antidepressant</a:t>
            </a:r>
            <a:r>
              <a:rPr lang="it-IT" b="1" i="1" dirty="0"/>
              <a:t> </a:t>
            </a:r>
            <a:r>
              <a:rPr lang="it-IT" b="1" i="1" dirty="0" err="1"/>
              <a:t>actions</a:t>
            </a:r>
            <a:r>
              <a:rPr lang="it-IT" b="1" i="1" dirty="0"/>
              <a:t> of </a:t>
            </a:r>
            <a:r>
              <a:rPr lang="it-IT" b="1" i="1" dirty="0" err="1"/>
              <a:t>histone</a:t>
            </a:r>
            <a:r>
              <a:rPr lang="it-IT" b="1" i="1" dirty="0"/>
              <a:t> </a:t>
            </a:r>
            <a:r>
              <a:rPr lang="it-IT" b="1" i="1" dirty="0" err="1"/>
              <a:t>deacetylase</a:t>
            </a:r>
            <a:r>
              <a:rPr lang="it-IT" b="1" i="1" dirty="0"/>
              <a:t> </a:t>
            </a:r>
            <a:r>
              <a:rPr lang="it-IT" b="1" i="1" dirty="0" err="1"/>
              <a:t>inhibitors</a:t>
            </a:r>
            <a:r>
              <a:rPr lang="it-IT" b="1" i="1" dirty="0" smtClean="0"/>
              <a:t>.</a:t>
            </a:r>
          </a:p>
          <a:p>
            <a:pPr algn="just"/>
            <a:r>
              <a:rPr lang="it-IT" b="1" i="1" dirty="0" smtClean="0"/>
              <a:t>Journal </a:t>
            </a:r>
            <a:r>
              <a:rPr lang="it-IT" b="1" i="1" dirty="0"/>
              <a:t>of </a:t>
            </a:r>
            <a:r>
              <a:rPr lang="it-IT" b="1" i="1" dirty="0" err="1"/>
              <a:t>Neuroscience</a:t>
            </a:r>
            <a:r>
              <a:rPr lang="it-IT" b="1" i="1" dirty="0"/>
              <a:t> 29, 11451-11460, </a:t>
            </a:r>
            <a:r>
              <a:rPr lang="it-IT" b="1" i="1" dirty="0" smtClean="0"/>
              <a:t>2009</a:t>
            </a:r>
          </a:p>
          <a:p>
            <a:pPr algn="just"/>
            <a:endParaRPr lang="it-IT" b="1" i="1" dirty="0"/>
          </a:p>
          <a:p>
            <a:pPr algn="just"/>
            <a:r>
              <a:rPr lang="it-IT" b="1" dirty="0" err="1" smtClean="0">
                <a:solidFill>
                  <a:srgbClr val="C00000"/>
                </a:solidFill>
              </a:rPr>
              <a:t>Vorinostat</a:t>
            </a:r>
            <a:r>
              <a:rPr lang="it-IT" b="1" dirty="0" smtClean="0">
                <a:solidFill>
                  <a:srgbClr val="C00000"/>
                </a:solidFill>
              </a:rPr>
              <a:t> </a:t>
            </a:r>
            <a:r>
              <a:rPr lang="it-IT" b="1" dirty="0" smtClean="0"/>
              <a:t> </a:t>
            </a:r>
            <a:r>
              <a:rPr lang="it-IT" b="1" dirty="0"/>
              <a:t>inibitore delle classi I e II degli </a:t>
            </a:r>
            <a:r>
              <a:rPr lang="it-IT" b="1" dirty="0" smtClean="0"/>
              <a:t>enzimi</a:t>
            </a:r>
          </a:p>
          <a:p>
            <a:pPr algn="just"/>
            <a:r>
              <a:rPr lang="it-IT" b="1" dirty="0" smtClean="0">
                <a:solidFill>
                  <a:srgbClr val="C00000"/>
                </a:solidFill>
              </a:rPr>
              <a:t>MS-275       </a:t>
            </a:r>
            <a:r>
              <a:rPr lang="it-IT" b="1" dirty="0" smtClean="0"/>
              <a:t>inibitore </a:t>
            </a:r>
            <a:r>
              <a:rPr lang="it-IT" b="1" dirty="0"/>
              <a:t>solo della classe I.</a:t>
            </a:r>
            <a:endParaRPr lang="it-IT" dirty="0"/>
          </a:p>
        </p:txBody>
      </p:sp>
      <p:pic>
        <p:nvPicPr>
          <p:cNvPr id="2050" name="Picture 2" descr="Risultati immagini per deacetilasi iston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602" y="3212976"/>
            <a:ext cx="5169900" cy="324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6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49772" y="3861048"/>
            <a:ext cx="8064896" cy="1569660"/>
          </a:xfrm>
          <a:prstGeom prst="rect">
            <a:avLst/>
          </a:prstGeom>
        </p:spPr>
        <p:txBody>
          <a:bodyPr wrap="square">
            <a:spAutoFit/>
          </a:bodyPr>
          <a:lstStyle/>
          <a:p>
            <a:pPr algn="ctr"/>
            <a:r>
              <a:rPr lang="it-IT" dirty="0" smtClean="0"/>
              <a:t> </a:t>
            </a:r>
            <a:r>
              <a:rPr lang="it-IT" sz="2400" b="1" dirty="0" smtClean="0"/>
              <a:t>Determinanti </a:t>
            </a:r>
            <a:r>
              <a:rPr lang="it-IT" sz="2400" b="1" dirty="0"/>
              <a:t>molecolari ed epigenetiche delle patologie </a:t>
            </a:r>
            <a:r>
              <a:rPr lang="it-IT" sz="2400" b="1" dirty="0" smtClean="0"/>
              <a:t>dello</a:t>
            </a:r>
          </a:p>
          <a:p>
            <a:pPr algn="ctr"/>
            <a:r>
              <a:rPr lang="it-IT" sz="2400" b="1" dirty="0" smtClean="0"/>
              <a:t> </a:t>
            </a:r>
            <a:r>
              <a:rPr lang="it-IT" sz="2400" b="1" dirty="0"/>
              <a:t>Spettro Depressivo: aspetti fenomenologici e </a:t>
            </a:r>
            <a:r>
              <a:rPr lang="it-IT" sz="2400" b="1" dirty="0" err="1"/>
              <a:t>trattamentali</a:t>
            </a:r>
            <a:r>
              <a:rPr lang="it-IT" sz="2400" b="1" dirty="0"/>
              <a:t> </a:t>
            </a:r>
          </a:p>
          <a:p>
            <a:pPr algn="ctr"/>
            <a:endParaRPr lang="it-IT" sz="2400" b="1" i="1" dirty="0" smtClean="0"/>
          </a:p>
          <a:p>
            <a:pPr algn="ctr"/>
            <a:r>
              <a:rPr lang="it-IT" b="1" i="1" dirty="0"/>
              <a:t> </a:t>
            </a:r>
            <a:r>
              <a:rPr lang="it-IT" b="1" i="1" dirty="0" smtClean="0"/>
              <a:t> </a:t>
            </a:r>
            <a:r>
              <a:rPr lang="it-IT" sz="2400" b="1" i="1" dirty="0" smtClean="0"/>
              <a:t>Giuseppe </a:t>
            </a:r>
            <a:r>
              <a:rPr lang="it-IT" sz="2400" b="1" i="1" dirty="0"/>
              <a:t>Trombetta</a:t>
            </a:r>
            <a:endParaRPr lang="it-IT" sz="2400" dirty="0"/>
          </a:p>
        </p:txBody>
      </p:sp>
      <p:grpSp>
        <p:nvGrpSpPr>
          <p:cNvPr id="14" name="Gruppo 13"/>
          <p:cNvGrpSpPr/>
          <p:nvPr/>
        </p:nvGrpSpPr>
        <p:grpSpPr>
          <a:xfrm>
            <a:off x="0" y="-21340"/>
            <a:ext cx="9144000" cy="5538572"/>
            <a:chOff x="0" y="-21340"/>
            <a:chExt cx="9144000" cy="5538572"/>
          </a:xfrm>
        </p:grpSpPr>
        <p:grpSp>
          <p:nvGrpSpPr>
            <p:cNvPr id="13" name="Gruppo 12"/>
            <p:cNvGrpSpPr/>
            <p:nvPr/>
          </p:nvGrpSpPr>
          <p:grpSpPr>
            <a:xfrm>
              <a:off x="0" y="-21340"/>
              <a:ext cx="9144000" cy="3630434"/>
              <a:chOff x="0" y="-21340"/>
              <a:chExt cx="9144000" cy="3630434"/>
            </a:xfrm>
          </p:grpSpPr>
          <p:grpSp>
            <p:nvGrpSpPr>
              <p:cNvPr id="2" name="Gruppo 1"/>
              <p:cNvGrpSpPr/>
              <p:nvPr/>
            </p:nvGrpSpPr>
            <p:grpSpPr>
              <a:xfrm>
                <a:off x="0" y="-21340"/>
                <a:ext cx="9144000" cy="3630434"/>
                <a:chOff x="0" y="-21340"/>
                <a:chExt cx="9115933" cy="3630434"/>
              </a:xfrm>
            </p:grpSpPr>
            <p:grpSp>
              <p:nvGrpSpPr>
                <p:cNvPr id="5" name="Gruppo 4"/>
                <p:cNvGrpSpPr/>
                <p:nvPr/>
              </p:nvGrpSpPr>
              <p:grpSpPr>
                <a:xfrm>
                  <a:off x="0" y="2428"/>
                  <a:ext cx="4008900" cy="3600450"/>
                  <a:chOff x="315128" y="337858"/>
                  <a:chExt cx="4008900" cy="3600450"/>
                </a:xfrm>
                <a:effectLst/>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28" y="337858"/>
                    <a:ext cx="4000500" cy="3600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40328" y="1916832"/>
                    <a:ext cx="3983700" cy="2000548"/>
                  </a:xfrm>
                  <a:prstGeom prst="rect">
                    <a:avLst/>
                  </a:prstGeom>
                  <a:scene3d>
                    <a:camera prst="orthographicFront"/>
                    <a:lightRig rig="threePt" dir="t"/>
                  </a:scene3d>
                  <a:sp3d>
                    <a:bevelT/>
                  </a:sp3d>
                </p:spPr>
                <p:txBody>
                  <a:bodyPr wrap="square">
                    <a:spAutoFit/>
                  </a:bodyPr>
                  <a:lstStyle/>
                  <a:p>
                    <a:endParaRPr lang="it-IT" dirty="0"/>
                  </a:p>
                  <a:p>
                    <a:endParaRPr lang="it-IT" dirty="0"/>
                  </a:p>
                  <a:p>
                    <a:r>
                      <a:rPr lang="it-IT" dirty="0"/>
                      <a:t> </a:t>
                    </a:r>
                  </a:p>
                  <a:p>
                    <a:r>
                      <a:rPr lang="it-IT" sz="1000" b="1" dirty="0">
                        <a:solidFill>
                          <a:schemeClr val="bg1"/>
                        </a:solidFill>
                      </a:rPr>
                      <a:t>I DISTURBI DELLO SPETTRO </a:t>
                    </a:r>
                    <a:r>
                      <a:rPr lang="it-IT" sz="1000" b="1" dirty="0" smtClean="0">
                        <a:solidFill>
                          <a:schemeClr val="bg1"/>
                        </a:solidFill>
                      </a:rPr>
                      <a:t>DEPRESSIVO</a:t>
                    </a:r>
                  </a:p>
                  <a:p>
                    <a:r>
                      <a:rPr lang="it-IT" sz="1000" b="1" dirty="0" smtClean="0">
                        <a:solidFill>
                          <a:schemeClr val="bg1"/>
                        </a:solidFill>
                      </a:rPr>
                      <a:t> </a:t>
                    </a:r>
                    <a:r>
                      <a:rPr lang="it-IT" sz="1000" b="1" dirty="0">
                        <a:solidFill>
                          <a:schemeClr val="bg1"/>
                        </a:solidFill>
                      </a:rPr>
                      <a:t>TRA PRESENTE E FUTURO </a:t>
                    </a:r>
                  </a:p>
                  <a:p>
                    <a:r>
                      <a:rPr lang="it-IT" sz="1000" b="1" dirty="0">
                        <a:solidFill>
                          <a:srgbClr val="C00000"/>
                        </a:solidFill>
                      </a:rPr>
                      <a:t>11 NOVEMBRE 2016 </a:t>
                    </a:r>
                  </a:p>
                  <a:p>
                    <a:endParaRPr lang="it-IT" sz="1000" dirty="0"/>
                  </a:p>
                  <a:p>
                    <a:r>
                      <a:rPr lang="it-IT" sz="1000" b="1" dirty="0">
                        <a:solidFill>
                          <a:schemeClr val="bg1"/>
                        </a:solidFill>
                      </a:rPr>
                      <a:t>SALA CONVEGNI ORDINE PROVINCIALE DEI MEDICI CHIRURGHI E DEGLI ODONTOIATRI DI REGGIO CALABRIA </a:t>
                    </a:r>
                  </a:p>
                  <a:p>
                    <a:r>
                      <a:rPr lang="it-IT" sz="1000" b="1" dirty="0">
                        <a:solidFill>
                          <a:schemeClr val="bg1"/>
                        </a:solidFill>
                      </a:rPr>
                      <a:t>Via Sant'Anna II Tronco, Spirito Santo, Reggio Calabria </a:t>
                    </a:r>
                  </a:p>
                </p:txBody>
              </p:sp>
            </p:grpSp>
            <p:pic>
              <p:nvPicPr>
                <p:cNvPr id="8" name="Picture 2"/>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5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606525" y="-21340"/>
                  <a:ext cx="1781215" cy="3630433"/>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98945" y="8644"/>
                  <a:ext cx="1707613" cy="3600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387741" y="8644"/>
                  <a:ext cx="1728192" cy="360045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2" name="Connettore 1 11"/>
              <p:cNvCxnSpPr/>
              <p:nvPr/>
            </p:nvCxnSpPr>
            <p:spPr>
              <a:xfrm>
                <a:off x="0" y="3609094"/>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 name="Connettore 1 14"/>
            <p:cNvCxnSpPr/>
            <p:nvPr/>
          </p:nvCxnSpPr>
          <p:spPr>
            <a:xfrm>
              <a:off x="0" y="5517232"/>
              <a:ext cx="914400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CasellaDiTesto 2"/>
          <p:cNvSpPr txBox="1"/>
          <p:nvPr/>
        </p:nvSpPr>
        <p:spPr>
          <a:xfrm>
            <a:off x="3060752" y="5823610"/>
            <a:ext cx="3456384" cy="707886"/>
          </a:xfrm>
          <a:prstGeom prst="rect">
            <a:avLst/>
          </a:prstGeom>
          <a:noFill/>
        </p:spPr>
        <p:txBody>
          <a:bodyPr wrap="square" rtlCol="0">
            <a:spAutoFit/>
          </a:bodyPr>
          <a:lstStyle/>
          <a:p>
            <a:r>
              <a:rPr lang="it-IT" sz="4000" b="1" dirty="0" smtClean="0">
                <a:solidFill>
                  <a:srgbClr val="C00000"/>
                </a:solidFill>
              </a:rPr>
              <a:t>CONCLUSIONE</a:t>
            </a:r>
            <a:endParaRPr lang="it-IT" sz="4000" b="1" dirty="0">
              <a:solidFill>
                <a:srgbClr val="C00000"/>
              </a:solidFill>
            </a:endParaRPr>
          </a:p>
        </p:txBody>
      </p:sp>
    </p:spTree>
    <p:extLst>
      <p:ext uri="{BB962C8B-B14F-4D97-AF65-F5344CB8AC3E}">
        <p14:creationId xmlns:p14="http://schemas.microsoft.com/office/powerpoint/2010/main" val="143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86917" y="357564"/>
            <a:ext cx="6480720" cy="923330"/>
          </a:xfrm>
          <a:prstGeom prst="rect">
            <a:avLst/>
          </a:prstGeom>
        </p:spPr>
        <p:txBody>
          <a:bodyPr wrap="square">
            <a:spAutoFit/>
          </a:bodyPr>
          <a:lstStyle/>
          <a:p>
            <a:pPr algn="just"/>
            <a:r>
              <a:rPr lang="it-IT" dirty="0"/>
              <a:t>Conrad </a:t>
            </a:r>
            <a:r>
              <a:rPr lang="it-IT" dirty="0" err="1"/>
              <a:t>Waddington</a:t>
            </a:r>
            <a:r>
              <a:rPr lang="it-IT" dirty="0"/>
              <a:t> nel 1942 conia il termine “</a:t>
            </a:r>
            <a:r>
              <a:rPr lang="it-IT" b="1" dirty="0"/>
              <a:t>epigenetica</a:t>
            </a:r>
            <a:r>
              <a:rPr lang="it-IT" dirty="0"/>
              <a:t>”, definendola come </a:t>
            </a:r>
            <a:r>
              <a:rPr lang="it-IT" i="1" dirty="0"/>
              <a:t>“la branca della biologia che studia le interazioni causali fra i geni e il loro prodotto e pone in essere il fenotipo”</a:t>
            </a:r>
            <a:r>
              <a:rPr lang="it-IT" dirty="0"/>
              <a:t>.</a:t>
            </a:r>
          </a:p>
        </p:txBody>
      </p:sp>
      <p:sp>
        <p:nvSpPr>
          <p:cNvPr id="3" name="Rettangolo 2"/>
          <p:cNvSpPr/>
          <p:nvPr/>
        </p:nvSpPr>
        <p:spPr>
          <a:xfrm>
            <a:off x="535327" y="3146014"/>
            <a:ext cx="5976664" cy="923330"/>
          </a:xfrm>
          <a:prstGeom prst="rect">
            <a:avLst/>
          </a:prstGeom>
        </p:spPr>
        <p:txBody>
          <a:bodyPr wrap="square">
            <a:spAutoFit/>
          </a:bodyPr>
          <a:lstStyle/>
          <a:p>
            <a:r>
              <a:rPr lang="it-IT" dirty="0"/>
              <a:t>L’epigenetica è lo studio delle variazioni mitotiche e meiotiche nella funzione genomica che non possono essere spiegate nei termini di variazioni di sequenza del DNA </a:t>
            </a:r>
            <a:r>
              <a:rPr lang="it-IT" dirty="0" smtClean="0"/>
              <a:t> (</a:t>
            </a:r>
            <a:r>
              <a:rPr lang="it-IT" dirty="0" err="1"/>
              <a:t>Riggs</a:t>
            </a:r>
            <a:r>
              <a:rPr lang="it-IT" dirty="0"/>
              <a:t>, 1996).</a:t>
            </a:r>
          </a:p>
        </p:txBody>
      </p:sp>
      <p:sp>
        <p:nvSpPr>
          <p:cNvPr id="4" name="Rettangolo 3"/>
          <p:cNvSpPr/>
          <p:nvPr/>
        </p:nvSpPr>
        <p:spPr>
          <a:xfrm>
            <a:off x="535327" y="4221088"/>
            <a:ext cx="8034063" cy="646331"/>
          </a:xfrm>
          <a:prstGeom prst="rect">
            <a:avLst/>
          </a:prstGeom>
        </p:spPr>
        <p:txBody>
          <a:bodyPr wrap="square">
            <a:spAutoFit/>
          </a:bodyPr>
          <a:lstStyle/>
          <a:p>
            <a:endParaRPr lang="it-IT" dirty="0" smtClean="0">
              <a:effectLst/>
            </a:endParaRPr>
          </a:p>
          <a:p>
            <a:endParaRPr lang="it-IT" dirty="0">
              <a:effectLst/>
            </a:endParaRPr>
          </a:p>
        </p:txBody>
      </p:sp>
      <p:grpSp>
        <p:nvGrpSpPr>
          <p:cNvPr id="5" name="Gruppo 4"/>
          <p:cNvGrpSpPr/>
          <p:nvPr/>
        </p:nvGrpSpPr>
        <p:grpSpPr>
          <a:xfrm>
            <a:off x="4283968" y="1556792"/>
            <a:ext cx="3837355" cy="2290805"/>
            <a:chOff x="4283968" y="1556792"/>
            <a:chExt cx="3837355" cy="2290805"/>
          </a:xfrm>
        </p:grpSpPr>
        <p:pic>
          <p:nvPicPr>
            <p:cNvPr id="2050" name="Picture 2" descr="http://66.media.tumblr.com/5e3676ba8f8fdc89878efac020d74187/tumblr_inline_n1voczOgng1rlx4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56792"/>
              <a:ext cx="2783669" cy="14697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en/thumb/9/9d/Conrad_Hal_Waddington.jpg/220px-Conrad_Hal_Wadding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919" y="2377820"/>
              <a:ext cx="1293404" cy="146977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ttangolo 5"/>
          <p:cNvSpPr/>
          <p:nvPr/>
        </p:nvSpPr>
        <p:spPr>
          <a:xfrm>
            <a:off x="467544" y="4714827"/>
            <a:ext cx="7992888" cy="923330"/>
          </a:xfrm>
          <a:prstGeom prst="rect">
            <a:avLst/>
          </a:prstGeom>
        </p:spPr>
        <p:txBody>
          <a:bodyPr wrap="square">
            <a:spAutoFit/>
          </a:bodyPr>
          <a:lstStyle/>
          <a:p>
            <a:pPr algn="just"/>
            <a:r>
              <a:rPr lang="it-IT" b="1" dirty="0" smtClean="0">
                <a:solidFill>
                  <a:srgbClr val="C00000"/>
                </a:solidFill>
              </a:rPr>
              <a:t>L’epigenetica </a:t>
            </a:r>
            <a:r>
              <a:rPr lang="it-IT" b="1" dirty="0">
                <a:solidFill>
                  <a:srgbClr val="C00000"/>
                </a:solidFill>
              </a:rPr>
              <a:t>studia le modifiche fenotipiche </a:t>
            </a:r>
            <a:r>
              <a:rPr lang="it-IT" b="1" dirty="0" smtClean="0">
                <a:solidFill>
                  <a:srgbClr val="C00000"/>
                </a:solidFill>
              </a:rPr>
              <a:t>ereditabili nell'espressione </a:t>
            </a:r>
            <a:r>
              <a:rPr lang="it-IT" b="1" dirty="0">
                <a:solidFill>
                  <a:srgbClr val="C00000"/>
                </a:solidFill>
              </a:rPr>
              <a:t>del gene causate </a:t>
            </a:r>
            <a:r>
              <a:rPr lang="it-IT" b="1" dirty="0" smtClean="0">
                <a:solidFill>
                  <a:srgbClr val="C00000"/>
                </a:solidFill>
              </a:rPr>
              <a:t>da meccanismi </a:t>
            </a:r>
            <a:r>
              <a:rPr lang="it-IT" b="1" dirty="0">
                <a:solidFill>
                  <a:srgbClr val="C00000"/>
                </a:solidFill>
              </a:rPr>
              <a:t>diversi dai cambiamenti nella sequenza genomica. </a:t>
            </a:r>
            <a:r>
              <a:rPr lang="it-IT" b="1" dirty="0" smtClean="0">
                <a:solidFill>
                  <a:srgbClr val="C00000"/>
                </a:solidFill>
              </a:rPr>
              <a:t>I segnali epigenetici NON alterano la sequenza nucleotidica di un gene ma la sua ATTIVITA’</a:t>
            </a:r>
            <a:endParaRPr lang="it-IT" dirty="0">
              <a:solidFill>
                <a:srgbClr val="C00000"/>
              </a:solidFill>
            </a:endParaRPr>
          </a:p>
        </p:txBody>
      </p:sp>
    </p:spTree>
    <p:extLst>
      <p:ext uri="{BB962C8B-B14F-4D97-AF65-F5344CB8AC3E}">
        <p14:creationId xmlns:p14="http://schemas.microsoft.com/office/powerpoint/2010/main" val="31024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654" y="980728"/>
            <a:ext cx="8712968" cy="4524315"/>
          </a:xfrm>
          <a:prstGeom prst="rect">
            <a:avLst/>
          </a:prstGeom>
        </p:spPr>
        <p:txBody>
          <a:bodyPr wrap="square">
            <a:spAutoFit/>
          </a:bodyPr>
          <a:lstStyle/>
          <a:p>
            <a:r>
              <a:rPr lang="it-IT" sz="2400" b="1" dirty="0">
                <a:solidFill>
                  <a:srgbClr val="C00000"/>
                </a:solidFill>
              </a:rPr>
              <a:t>I meccanismi epigenetici intervengono</a:t>
            </a:r>
            <a:r>
              <a:rPr lang="it-IT" sz="2400" b="1" dirty="0" smtClean="0">
                <a:solidFill>
                  <a:srgbClr val="C00000"/>
                </a:solidFill>
              </a:rPr>
              <a:t>:</a:t>
            </a:r>
          </a:p>
          <a:p>
            <a:endParaRPr lang="it-IT" sz="2400" b="1" dirty="0"/>
          </a:p>
          <a:p>
            <a:pPr algn="just"/>
            <a:r>
              <a:rPr lang="it-IT" sz="2000" dirty="0"/>
              <a:t>• </a:t>
            </a:r>
            <a:r>
              <a:rPr lang="it-IT" sz="2000" b="1" dirty="0"/>
              <a:t>Nell’imprinting del </a:t>
            </a:r>
            <a:r>
              <a:rPr lang="it-IT" sz="2000" b="1" dirty="0" smtClean="0"/>
              <a:t>genoma, cioè l’espressione differenziata del materiale genetico a seconda dell’origine parentale</a:t>
            </a:r>
          </a:p>
          <a:p>
            <a:pPr algn="just"/>
            <a:endParaRPr lang="it-IT" sz="2000" b="1" dirty="0" smtClean="0"/>
          </a:p>
          <a:p>
            <a:pPr algn="just"/>
            <a:r>
              <a:rPr lang="it-IT" sz="2000" b="1" dirty="0" smtClean="0"/>
              <a:t>• </a:t>
            </a:r>
            <a:r>
              <a:rPr lang="it-IT" sz="2000" b="1" dirty="0"/>
              <a:t>Nello sviluppo dell’embrione, segnando il destino delle diverse cellule </a:t>
            </a:r>
            <a:r>
              <a:rPr lang="it-IT" sz="2000" b="1" dirty="0" smtClean="0"/>
              <a:t>che formano </a:t>
            </a:r>
            <a:r>
              <a:rPr lang="it-IT" sz="2000" b="1" dirty="0"/>
              <a:t>i </a:t>
            </a:r>
            <a:r>
              <a:rPr lang="it-IT" sz="2000" b="1" dirty="0" smtClean="0"/>
              <a:t>  diversi </a:t>
            </a:r>
            <a:r>
              <a:rPr lang="it-IT" sz="2000" b="1" dirty="0"/>
              <a:t>tessuti e organi. Questo tipo di segnatura è permanente ed </a:t>
            </a:r>
            <a:r>
              <a:rPr lang="it-IT" sz="2000" b="1" dirty="0" smtClean="0"/>
              <a:t>è trasmessa </a:t>
            </a:r>
            <a:r>
              <a:rPr lang="it-IT" sz="2000" b="1" dirty="0"/>
              <a:t>alle cellule figlie (ereditarietà mitotica</a:t>
            </a:r>
            <a:r>
              <a:rPr lang="it-IT" sz="2000" b="1" dirty="0" smtClean="0"/>
              <a:t>)</a:t>
            </a:r>
          </a:p>
          <a:p>
            <a:pPr algn="just"/>
            <a:endParaRPr lang="it-IT" sz="2000" b="1" dirty="0"/>
          </a:p>
          <a:p>
            <a:pPr algn="just"/>
            <a:r>
              <a:rPr lang="it-IT" sz="2000" b="1" dirty="0"/>
              <a:t>• Nella vita dell’organismo sviluppato, segnando in modo stabile processi </a:t>
            </a:r>
            <a:r>
              <a:rPr lang="it-IT" sz="2000" b="1" dirty="0" smtClean="0"/>
              <a:t>di adattamento </a:t>
            </a:r>
            <a:r>
              <a:rPr lang="it-IT" sz="2000" b="1" dirty="0"/>
              <a:t>o di disadattamento agli stimoli ambientali. </a:t>
            </a:r>
            <a:r>
              <a:rPr lang="it-IT" sz="2000" b="1" dirty="0" smtClean="0"/>
              <a:t>Questo fenomeno </a:t>
            </a:r>
            <a:r>
              <a:rPr lang="it-IT" sz="2000" b="1" dirty="0"/>
              <a:t>è stabile </a:t>
            </a:r>
            <a:r>
              <a:rPr lang="it-IT" sz="2000" b="1" dirty="0" smtClean="0"/>
              <a:t>ma è reversibile e  </a:t>
            </a:r>
            <a:r>
              <a:rPr lang="it-IT" sz="2000" b="1" dirty="0"/>
              <a:t>può essere </a:t>
            </a:r>
            <a:r>
              <a:rPr lang="it-IT" sz="2000" b="1" dirty="0" smtClean="0"/>
              <a:t>trasmesso, </a:t>
            </a:r>
            <a:r>
              <a:rPr lang="it-IT" sz="2000" b="1" dirty="0"/>
              <a:t>con dimensioni e </a:t>
            </a:r>
            <a:r>
              <a:rPr lang="it-IT" sz="2000" b="1" dirty="0" smtClean="0"/>
              <a:t>caratteristiche ancora </a:t>
            </a:r>
            <a:r>
              <a:rPr lang="it-IT" sz="2000" b="1" dirty="0"/>
              <a:t>non sufficientemente chiarite, attraverso le generazioni (ereditarietà meiotica </a:t>
            </a:r>
            <a:r>
              <a:rPr lang="it-IT" sz="2000" b="1" dirty="0" smtClean="0"/>
              <a:t>o transgenerazionale</a:t>
            </a:r>
            <a:r>
              <a:rPr lang="it-IT" sz="2000" b="1" dirty="0"/>
              <a:t>).</a:t>
            </a:r>
          </a:p>
        </p:txBody>
      </p:sp>
      <p:sp>
        <p:nvSpPr>
          <p:cNvPr id="3" name="Rettangolo 2"/>
          <p:cNvSpPr/>
          <p:nvPr/>
        </p:nvSpPr>
        <p:spPr>
          <a:xfrm>
            <a:off x="107504" y="6453336"/>
            <a:ext cx="4176464" cy="253916"/>
          </a:xfrm>
          <a:prstGeom prst="rect">
            <a:avLst/>
          </a:prstGeom>
        </p:spPr>
        <p:txBody>
          <a:bodyPr wrap="square">
            <a:spAutoFit/>
          </a:bodyPr>
          <a:lstStyle/>
          <a:p>
            <a:r>
              <a:rPr lang="it-IT" sz="1050" i="1" dirty="0"/>
              <a:t>da Bottaccioli F. (2014) Epigenetica e </a:t>
            </a:r>
            <a:r>
              <a:rPr lang="it-IT" sz="1050" i="1" dirty="0" err="1" smtClean="0"/>
              <a:t>Psiconeuroendocrinoimmunologia</a:t>
            </a:r>
            <a:endParaRPr lang="it-IT" sz="1050" dirty="0"/>
          </a:p>
        </p:txBody>
      </p:sp>
    </p:spTree>
    <p:extLst>
      <p:ext uri="{BB962C8B-B14F-4D97-AF65-F5344CB8AC3E}">
        <p14:creationId xmlns:p14="http://schemas.microsoft.com/office/powerpoint/2010/main" val="11712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548680"/>
            <a:ext cx="5112568" cy="923330"/>
          </a:xfrm>
          <a:prstGeom prst="rect">
            <a:avLst/>
          </a:prstGeom>
          <a:noFill/>
        </p:spPr>
        <p:txBody>
          <a:bodyPr wrap="square" rtlCol="0">
            <a:spAutoFit/>
          </a:bodyPr>
          <a:lstStyle/>
          <a:p>
            <a:pPr algn="just"/>
            <a:r>
              <a:rPr lang="it-IT" b="1" dirty="0" smtClean="0"/>
              <a:t>L’insorgenza ed il decorso  molte patologie  sono influenzati da fattori ambientali che interagiscono con la componente genetica</a:t>
            </a:r>
            <a:endParaRPr lang="it-IT" b="1" dirty="0"/>
          </a:p>
        </p:txBody>
      </p:sp>
      <p:grpSp>
        <p:nvGrpSpPr>
          <p:cNvPr id="4" name="Gruppo 3"/>
          <p:cNvGrpSpPr/>
          <p:nvPr/>
        </p:nvGrpSpPr>
        <p:grpSpPr>
          <a:xfrm>
            <a:off x="467544" y="1421078"/>
            <a:ext cx="6771078" cy="2736304"/>
            <a:chOff x="1050745" y="908720"/>
            <a:chExt cx="6771078" cy="2736304"/>
          </a:xfrm>
        </p:grpSpPr>
        <p:grpSp>
          <p:nvGrpSpPr>
            <p:cNvPr id="5" name="Gruppo 4"/>
            <p:cNvGrpSpPr/>
            <p:nvPr/>
          </p:nvGrpSpPr>
          <p:grpSpPr>
            <a:xfrm>
              <a:off x="1050745" y="908720"/>
              <a:ext cx="6771078" cy="2736304"/>
              <a:chOff x="1997749" y="2996952"/>
              <a:chExt cx="6771078" cy="2736304"/>
            </a:xfrm>
          </p:grpSpPr>
          <p:pic>
            <p:nvPicPr>
              <p:cNvPr id="8" name="Picture 6" descr="http://blog-epi.grants.cancer.gov/wp-content/uploads/2013/03/image-GxE-interaction-e136441017592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749" y="2996952"/>
                <a:ext cx="6653625"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2472381" y="5102313"/>
                <a:ext cx="1800200" cy="461665"/>
              </a:xfrm>
              <a:prstGeom prst="rect">
                <a:avLst/>
              </a:prstGeom>
              <a:solidFill>
                <a:schemeClr val="bg1"/>
              </a:solidFill>
            </p:spPr>
            <p:txBody>
              <a:bodyPr wrap="square" rtlCol="0">
                <a:spAutoFit/>
              </a:bodyPr>
              <a:lstStyle/>
              <a:p>
                <a:r>
                  <a:rPr lang="it-IT" sz="800" b="1" dirty="0" smtClean="0">
                    <a:solidFill>
                      <a:srgbClr val="002060"/>
                    </a:solidFill>
                    <a:latin typeface="Arial Black" pitchFamily="34" charset="0"/>
                  </a:rPr>
                  <a:t>STRESSORS AMBIENTALI, </a:t>
                </a:r>
              </a:p>
              <a:p>
                <a:r>
                  <a:rPr lang="it-IT" sz="800" b="1" dirty="0" smtClean="0">
                    <a:solidFill>
                      <a:srgbClr val="002060"/>
                    </a:solidFill>
                    <a:latin typeface="Arial Black" pitchFamily="34" charset="0"/>
                  </a:rPr>
                  <a:t>NUTRIZIONE, STILE DI VITA</a:t>
                </a:r>
              </a:p>
              <a:p>
                <a:r>
                  <a:rPr lang="it-IT" sz="800" b="1" dirty="0" smtClean="0">
                    <a:solidFill>
                      <a:srgbClr val="002060"/>
                    </a:solidFill>
                    <a:latin typeface="Arial Black" pitchFamily="34" charset="0"/>
                  </a:rPr>
                  <a:t>  </a:t>
                </a:r>
                <a:endParaRPr lang="it-IT" sz="800" b="1" dirty="0">
                  <a:solidFill>
                    <a:srgbClr val="002060"/>
                  </a:solidFill>
                  <a:latin typeface="Arial Black" pitchFamily="34" charset="0"/>
                </a:endParaRPr>
              </a:p>
            </p:txBody>
          </p:sp>
          <p:sp>
            <p:nvSpPr>
              <p:cNvPr id="10" name="CasellaDiTesto 9"/>
              <p:cNvSpPr txBox="1"/>
              <p:nvPr/>
            </p:nvSpPr>
            <p:spPr>
              <a:xfrm>
                <a:off x="6561661" y="5125603"/>
                <a:ext cx="2207166" cy="461665"/>
              </a:xfrm>
              <a:prstGeom prst="rect">
                <a:avLst/>
              </a:prstGeom>
              <a:solidFill>
                <a:schemeClr val="bg1"/>
              </a:solidFill>
            </p:spPr>
            <p:txBody>
              <a:bodyPr wrap="square" rtlCol="0">
                <a:spAutoFit/>
              </a:bodyPr>
              <a:lstStyle/>
              <a:p>
                <a:r>
                  <a:rPr lang="it-IT" sz="800" b="1" dirty="0" smtClean="0">
                    <a:solidFill>
                      <a:srgbClr val="002060"/>
                    </a:solidFill>
                    <a:latin typeface="Arial Black" pitchFamily="34" charset="0"/>
                  </a:rPr>
                  <a:t>RISPOSTA METABOLICA , FATTORI </a:t>
                </a:r>
              </a:p>
              <a:p>
                <a:r>
                  <a:rPr lang="it-IT" sz="800" b="1" dirty="0" smtClean="0">
                    <a:solidFill>
                      <a:srgbClr val="002060"/>
                    </a:solidFill>
                    <a:latin typeface="Arial Black" pitchFamily="34" charset="0"/>
                  </a:rPr>
                  <a:t> DI SUSCETTIBILITA’ GENETICA</a:t>
                </a:r>
              </a:p>
              <a:p>
                <a:r>
                  <a:rPr lang="it-IT" sz="800" b="1" dirty="0" smtClean="0">
                    <a:solidFill>
                      <a:srgbClr val="002060"/>
                    </a:solidFill>
                    <a:latin typeface="Arial Black" pitchFamily="34" charset="0"/>
                  </a:rPr>
                  <a:t>  </a:t>
                </a:r>
                <a:endParaRPr lang="it-IT" sz="800" b="1" dirty="0">
                  <a:solidFill>
                    <a:srgbClr val="002060"/>
                  </a:solidFill>
                  <a:latin typeface="Arial Black" pitchFamily="34" charset="0"/>
                </a:endParaRPr>
              </a:p>
            </p:txBody>
          </p:sp>
        </p:grpSp>
        <p:sp>
          <p:nvSpPr>
            <p:cNvPr id="6" name="Freccia bidirezionale orizzontale 5"/>
            <p:cNvSpPr/>
            <p:nvPr/>
          </p:nvSpPr>
          <p:spPr>
            <a:xfrm>
              <a:off x="3131840" y="2492896"/>
              <a:ext cx="2664296" cy="8808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491880" y="2754264"/>
              <a:ext cx="2376264" cy="307777"/>
            </a:xfrm>
            <a:prstGeom prst="rect">
              <a:avLst/>
            </a:prstGeom>
            <a:noFill/>
          </p:spPr>
          <p:txBody>
            <a:bodyPr wrap="square" rtlCol="0">
              <a:spAutoFit/>
            </a:bodyPr>
            <a:lstStyle/>
            <a:p>
              <a:r>
                <a:rPr lang="it-IT" sz="1400" b="1" dirty="0" smtClean="0">
                  <a:solidFill>
                    <a:schemeClr val="bg1"/>
                  </a:solidFill>
                </a:rPr>
                <a:t>Interazione geni-ambiente</a:t>
              </a:r>
              <a:endParaRPr lang="it-IT" sz="1400" b="1" dirty="0">
                <a:solidFill>
                  <a:schemeClr val="bg1"/>
                </a:solidFill>
              </a:endParaRPr>
            </a:p>
          </p:txBody>
        </p:sp>
      </p:grpSp>
      <p:sp>
        <p:nvSpPr>
          <p:cNvPr id="11" name="CasellaDiTesto 10"/>
          <p:cNvSpPr txBox="1"/>
          <p:nvPr/>
        </p:nvSpPr>
        <p:spPr>
          <a:xfrm>
            <a:off x="683568" y="4509120"/>
            <a:ext cx="6768752" cy="1200329"/>
          </a:xfrm>
          <a:prstGeom prst="rect">
            <a:avLst/>
          </a:prstGeom>
          <a:noFill/>
        </p:spPr>
        <p:txBody>
          <a:bodyPr wrap="square" rtlCol="0">
            <a:spAutoFit/>
          </a:bodyPr>
          <a:lstStyle/>
          <a:p>
            <a:pPr algn="just"/>
            <a:r>
              <a:rPr lang="it-IT" b="1" dirty="0" smtClean="0"/>
              <a:t>Geni ed ambiente trovano una naturale convergenza nel concetto di </a:t>
            </a:r>
            <a:r>
              <a:rPr lang="it-IT" b="1" dirty="0" err="1" smtClean="0"/>
              <a:t>endofenotipo</a:t>
            </a:r>
            <a:r>
              <a:rPr lang="it-IT" b="1" dirty="0" smtClean="0"/>
              <a:t>, cioè di un tratto quantitativo che riflette tratti intermedi tra geni predisponenti ed espressione sintomatologica di un determinato disturbo</a:t>
            </a:r>
            <a:endParaRPr lang="it-IT" b="1" dirty="0"/>
          </a:p>
        </p:txBody>
      </p:sp>
    </p:spTree>
    <p:extLst>
      <p:ext uri="{BB962C8B-B14F-4D97-AF65-F5344CB8AC3E}">
        <p14:creationId xmlns:p14="http://schemas.microsoft.com/office/powerpoint/2010/main" val="80655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03159" y="1484784"/>
            <a:ext cx="7704856" cy="1938992"/>
          </a:xfrm>
          <a:prstGeom prst="rect">
            <a:avLst/>
          </a:prstGeom>
        </p:spPr>
        <p:txBody>
          <a:bodyPr wrap="square">
            <a:spAutoFit/>
          </a:bodyPr>
          <a:lstStyle/>
          <a:p>
            <a:r>
              <a:rPr lang="it-IT" sz="2000" b="1" dirty="0">
                <a:solidFill>
                  <a:srgbClr val="C00000"/>
                </a:solidFill>
              </a:rPr>
              <a:t>Due sono i </a:t>
            </a:r>
            <a:r>
              <a:rPr lang="it-IT" sz="2000" b="1" dirty="0" smtClean="0">
                <a:solidFill>
                  <a:srgbClr val="C00000"/>
                </a:solidFill>
              </a:rPr>
              <a:t>principali meccanismi </a:t>
            </a:r>
            <a:r>
              <a:rPr lang="it-IT" sz="2000" b="1" dirty="0">
                <a:solidFill>
                  <a:srgbClr val="C00000"/>
                </a:solidFill>
              </a:rPr>
              <a:t>epigenetici che regolano l’espressione</a:t>
            </a:r>
          </a:p>
          <a:p>
            <a:r>
              <a:rPr lang="it-IT" sz="2000" b="1" dirty="0">
                <a:solidFill>
                  <a:srgbClr val="C00000"/>
                </a:solidFill>
              </a:rPr>
              <a:t>genica nel Sistema Nervoso</a:t>
            </a:r>
            <a:r>
              <a:rPr lang="it-IT" sz="2000" b="1" dirty="0" smtClean="0">
                <a:solidFill>
                  <a:srgbClr val="C00000"/>
                </a:solidFill>
              </a:rPr>
              <a:t>:</a:t>
            </a:r>
          </a:p>
          <a:p>
            <a:endParaRPr lang="it-IT" sz="2000" dirty="0" smtClean="0"/>
          </a:p>
          <a:p>
            <a:r>
              <a:rPr lang="it-IT" sz="2000" dirty="0"/>
              <a:t>a</a:t>
            </a:r>
          </a:p>
          <a:p>
            <a:pPr marL="342900" indent="-342900">
              <a:buFont typeface="+mj-lt"/>
              <a:buAutoNum type="arabicPeriod"/>
            </a:pPr>
            <a:r>
              <a:rPr lang="it-IT" sz="2000" b="1" dirty="0" smtClean="0"/>
              <a:t>le </a:t>
            </a:r>
            <a:r>
              <a:rPr lang="it-IT" sz="2000" b="1" dirty="0"/>
              <a:t>modificazioni </a:t>
            </a:r>
            <a:r>
              <a:rPr lang="it-IT" sz="2000" b="1" dirty="0" smtClean="0"/>
              <a:t>post-</a:t>
            </a:r>
            <a:r>
              <a:rPr lang="it-IT" sz="2000" b="1" dirty="0" err="1" smtClean="0"/>
              <a:t>translazionali</a:t>
            </a:r>
            <a:r>
              <a:rPr lang="it-IT" sz="2000" b="1" dirty="0" smtClean="0"/>
              <a:t> degli </a:t>
            </a:r>
            <a:r>
              <a:rPr lang="it-IT" sz="2000" b="1" dirty="0"/>
              <a:t>istoni </a:t>
            </a:r>
            <a:endParaRPr lang="it-IT" sz="2000" b="1" dirty="0" smtClean="0"/>
          </a:p>
          <a:p>
            <a:pPr marL="342900" indent="-342900">
              <a:buFont typeface="+mj-lt"/>
              <a:buAutoNum type="arabicPeriod"/>
            </a:pPr>
            <a:r>
              <a:rPr lang="it-IT" sz="2000" b="1" dirty="0" smtClean="0"/>
              <a:t>la </a:t>
            </a:r>
            <a:r>
              <a:rPr lang="it-IT" sz="2000" b="1" dirty="0"/>
              <a:t>metilazione del DNA.</a:t>
            </a:r>
          </a:p>
        </p:txBody>
      </p:sp>
      <p:sp>
        <p:nvSpPr>
          <p:cNvPr id="4" name="Rettangolo 3"/>
          <p:cNvSpPr/>
          <p:nvPr/>
        </p:nvSpPr>
        <p:spPr>
          <a:xfrm>
            <a:off x="775530" y="4149080"/>
            <a:ext cx="8015905" cy="1323439"/>
          </a:xfrm>
          <a:prstGeom prst="rect">
            <a:avLst/>
          </a:prstGeom>
        </p:spPr>
        <p:txBody>
          <a:bodyPr wrap="square">
            <a:spAutoFit/>
          </a:bodyPr>
          <a:lstStyle/>
          <a:p>
            <a:pPr algn="just"/>
            <a:r>
              <a:rPr lang="it-IT" sz="2000" dirty="0" smtClean="0"/>
              <a:t>b</a:t>
            </a:r>
          </a:p>
          <a:p>
            <a:pPr algn="just"/>
            <a:r>
              <a:rPr lang="it-IT" sz="2000" b="1" dirty="0" smtClean="0"/>
              <a:t>l’RNA </a:t>
            </a:r>
            <a:r>
              <a:rPr lang="it-IT" sz="2000" b="1" dirty="0"/>
              <a:t>non codificante che regola l’espressione </a:t>
            </a:r>
            <a:r>
              <a:rPr lang="it-IT" sz="2000" b="1" dirty="0" smtClean="0"/>
              <a:t>genica e </a:t>
            </a:r>
            <a:r>
              <a:rPr lang="it-IT" sz="2000" b="1" dirty="0"/>
              <a:t>il rimodellamento cromatinico mediato dal </a:t>
            </a:r>
            <a:r>
              <a:rPr lang="it-IT" sz="2000" b="1" dirty="0" smtClean="0"/>
              <a:t>gruppo delle </a:t>
            </a:r>
            <a:r>
              <a:rPr lang="it-IT" sz="2000" b="1" dirty="0"/>
              <a:t>proteine </a:t>
            </a:r>
            <a:r>
              <a:rPr lang="it-IT" sz="2000" b="1" dirty="0" err="1"/>
              <a:t>Polycomb</a:t>
            </a:r>
            <a:r>
              <a:rPr lang="it-IT" sz="2000" b="1" dirty="0"/>
              <a:t>, importanti mediatori dei </a:t>
            </a:r>
            <a:r>
              <a:rPr lang="it-IT" sz="2000" b="1" dirty="0" smtClean="0"/>
              <a:t>meccanismi di </a:t>
            </a:r>
            <a:r>
              <a:rPr lang="it-IT" sz="2000" b="1" dirty="0"/>
              <a:t>plasticità durante il </a:t>
            </a:r>
            <a:r>
              <a:rPr lang="it-IT" sz="2000" b="1" dirty="0" err="1"/>
              <a:t>neurosviluppo</a:t>
            </a:r>
            <a:endParaRPr lang="it-IT" sz="2000" b="1" dirty="0"/>
          </a:p>
        </p:txBody>
      </p:sp>
    </p:spTree>
    <p:extLst>
      <p:ext uri="{BB962C8B-B14F-4D97-AF65-F5344CB8AC3E}">
        <p14:creationId xmlns:p14="http://schemas.microsoft.com/office/powerpoint/2010/main" val="306239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p:cNvGrpSpPr/>
          <p:nvPr/>
        </p:nvGrpSpPr>
        <p:grpSpPr>
          <a:xfrm>
            <a:off x="214282" y="285728"/>
            <a:ext cx="8493120" cy="6265267"/>
            <a:chOff x="214282" y="285728"/>
            <a:chExt cx="8493120" cy="6265267"/>
          </a:xfrm>
        </p:grpSpPr>
        <p:sp>
          <p:nvSpPr>
            <p:cNvPr id="2050" name="Text Box 1"/>
            <p:cNvSpPr txBox="1">
              <a:spLocks noChangeArrowheads="1"/>
            </p:cNvSpPr>
            <p:nvPr/>
          </p:nvSpPr>
          <p:spPr bwMode="auto">
            <a:xfrm>
              <a:off x="214282" y="285728"/>
              <a:ext cx="8493120" cy="414764"/>
            </a:xfrm>
            <a:prstGeom prst="rect">
              <a:avLst/>
            </a:prstGeom>
            <a:noFill/>
            <a:ln w="9525">
              <a:noFill/>
              <a:round/>
              <a:headEnd/>
              <a:tailEnd/>
            </a:ln>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000000"/>
                  </a:solidFill>
                  <a:latin typeface="Arial" charset="0"/>
                </a:rPr>
                <a:t>     Triggers </a:t>
              </a:r>
              <a:r>
                <a:rPr lang="en-GB" sz="1500" b="1" dirty="0" err="1" smtClean="0">
                  <a:solidFill>
                    <a:srgbClr val="000000"/>
                  </a:solidFill>
                  <a:latin typeface="Arial" charset="0"/>
                </a:rPr>
                <a:t>ambientali</a:t>
              </a:r>
              <a:r>
                <a:rPr lang="en-GB" sz="1500" b="1" dirty="0" smtClean="0">
                  <a:solidFill>
                    <a:srgbClr val="000000"/>
                  </a:solidFill>
                  <a:latin typeface="Arial" charset="0"/>
                </a:rPr>
                <a:t> </a:t>
              </a: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smtClean="0">
                <a:solidFill>
                  <a:srgbClr val="000000"/>
                </a:solidFill>
                <a:latin typeface="Arial"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smtClean="0">
                <a:solidFill>
                  <a:srgbClr val="000000"/>
                </a:solidFill>
                <a:latin typeface="Arial"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000000"/>
                  </a:solidFill>
                  <a:latin typeface="Arial" charset="0"/>
                </a:rPr>
                <a:t>      </a:t>
              </a:r>
              <a:r>
                <a:rPr lang="en-GB" sz="1500" b="1" dirty="0" err="1" smtClean="0">
                  <a:solidFill>
                    <a:srgbClr val="000000"/>
                  </a:solidFill>
                  <a:latin typeface="Arial" charset="0"/>
                </a:rPr>
                <a:t>Fasi</a:t>
              </a:r>
              <a:r>
                <a:rPr lang="en-GB" sz="1500" b="1" dirty="0" smtClean="0">
                  <a:solidFill>
                    <a:srgbClr val="000000"/>
                  </a:solidFill>
                  <a:latin typeface="Arial" charset="0"/>
                </a:rPr>
                <a:t> </a:t>
              </a:r>
              <a:r>
                <a:rPr lang="en-GB" sz="1500" b="1" dirty="0" err="1" smtClean="0">
                  <a:solidFill>
                    <a:srgbClr val="000000"/>
                  </a:solidFill>
                  <a:latin typeface="Arial" charset="0"/>
                </a:rPr>
                <a:t>precoci</a:t>
              </a:r>
              <a:r>
                <a:rPr lang="en-GB" sz="1500" b="1" dirty="0" smtClean="0">
                  <a:solidFill>
                    <a:srgbClr val="000000"/>
                  </a:solidFill>
                  <a:latin typeface="Arial" charset="0"/>
                </a:rPr>
                <a:t> </a:t>
              </a:r>
              <a:r>
                <a:rPr lang="en-GB" sz="1500" b="1" dirty="0" err="1" smtClean="0">
                  <a:solidFill>
                    <a:srgbClr val="000000"/>
                  </a:solidFill>
                  <a:latin typeface="Arial" charset="0"/>
                </a:rPr>
                <a:t>della</a:t>
              </a:r>
              <a:r>
                <a:rPr lang="en-GB" sz="1500" b="1" dirty="0" smtClean="0">
                  <a:solidFill>
                    <a:srgbClr val="000000"/>
                  </a:solidFill>
                  <a:latin typeface="Arial" charset="0"/>
                </a:rPr>
                <a:t> </a:t>
              </a:r>
              <a:r>
                <a:rPr lang="en-GB" sz="1500" b="1" dirty="0" err="1" smtClean="0">
                  <a:solidFill>
                    <a:srgbClr val="000000"/>
                  </a:solidFill>
                  <a:latin typeface="Arial" charset="0"/>
                </a:rPr>
                <a:t>differenziazione</a:t>
              </a:r>
              <a:r>
                <a:rPr lang="en-GB" sz="1500" b="1" dirty="0" smtClean="0">
                  <a:solidFill>
                    <a:srgbClr val="000000"/>
                  </a:solidFill>
                  <a:latin typeface="Arial" charset="0"/>
                </a:rPr>
                <a:t> </a:t>
              </a:r>
              <a:r>
                <a:rPr lang="en-GB" sz="1500" b="1" dirty="0" err="1" smtClean="0">
                  <a:solidFill>
                    <a:srgbClr val="000000"/>
                  </a:solidFill>
                  <a:latin typeface="Arial" charset="0"/>
                </a:rPr>
                <a:t>cellulare</a:t>
              </a:r>
              <a:endParaRPr lang="en-GB" sz="1500" b="1" dirty="0" smtClean="0">
                <a:solidFill>
                  <a:srgbClr val="000000"/>
                </a:solidFill>
                <a:latin typeface="Arial"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smtClean="0">
                <a:solidFill>
                  <a:srgbClr val="000000"/>
                </a:solidFill>
                <a:latin typeface="Arial"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a:solidFill>
                  <a:srgbClr val="000000"/>
                </a:solidFill>
                <a:latin typeface="Arial"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1500" b="1" dirty="0" smtClean="0">
                <a:solidFill>
                  <a:srgbClr val="000000"/>
                </a:solidFill>
                <a:latin typeface="Arial"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rgbClr val="000000"/>
                  </a:solidFill>
                  <a:latin typeface="Arial" charset="0"/>
                </a:rPr>
                <a:t>       </a:t>
              </a:r>
              <a:r>
                <a:rPr lang="en-GB" sz="1500" b="1" dirty="0" err="1" smtClean="0">
                  <a:solidFill>
                    <a:srgbClr val="000000"/>
                  </a:solidFill>
                  <a:latin typeface="Arial" charset="0"/>
                </a:rPr>
                <a:t>Fasi</a:t>
              </a:r>
              <a:r>
                <a:rPr lang="en-GB" sz="1500" b="1" dirty="0" smtClean="0">
                  <a:solidFill>
                    <a:srgbClr val="000000"/>
                  </a:solidFill>
                  <a:latin typeface="Arial" charset="0"/>
                </a:rPr>
                <a:t> </a:t>
              </a:r>
              <a:r>
                <a:rPr lang="en-GB" sz="1500" b="1" dirty="0" err="1" smtClean="0">
                  <a:solidFill>
                    <a:srgbClr val="000000"/>
                  </a:solidFill>
                  <a:latin typeface="Arial" charset="0"/>
                </a:rPr>
                <a:t>precoci</a:t>
              </a:r>
              <a:r>
                <a:rPr lang="en-GB" sz="1500" b="1" dirty="0" smtClean="0">
                  <a:solidFill>
                    <a:srgbClr val="000000"/>
                  </a:solidFill>
                  <a:latin typeface="Arial" charset="0"/>
                </a:rPr>
                <a:t> </a:t>
              </a:r>
              <a:r>
                <a:rPr lang="en-GB" sz="1500" b="1" dirty="0" err="1" smtClean="0">
                  <a:solidFill>
                    <a:srgbClr val="000000"/>
                  </a:solidFill>
                  <a:latin typeface="Arial" charset="0"/>
                </a:rPr>
                <a:t>dello</a:t>
              </a:r>
              <a:r>
                <a:rPr lang="en-GB" sz="1500" b="1" dirty="0" smtClean="0">
                  <a:solidFill>
                    <a:srgbClr val="000000"/>
                  </a:solidFill>
                  <a:latin typeface="Arial" charset="0"/>
                </a:rPr>
                <a:t> </a:t>
              </a:r>
              <a:r>
                <a:rPr lang="en-GB" sz="1500" b="1" dirty="0" err="1" smtClean="0">
                  <a:solidFill>
                    <a:srgbClr val="000000"/>
                  </a:solidFill>
                  <a:latin typeface="Arial" charset="0"/>
                </a:rPr>
                <a:t>sviluppo</a:t>
              </a:r>
              <a:r>
                <a:rPr lang="en-GB" sz="1500" b="1" dirty="0" smtClean="0">
                  <a:solidFill>
                    <a:srgbClr val="000000"/>
                  </a:solidFill>
                  <a:latin typeface="Arial" charset="0"/>
                </a:rPr>
                <a:t> </a:t>
              </a:r>
              <a:r>
                <a:rPr lang="en-GB" sz="1500" b="1" dirty="0" err="1" smtClean="0">
                  <a:solidFill>
                    <a:srgbClr val="000000"/>
                  </a:solidFill>
                  <a:latin typeface="Arial" charset="0"/>
                </a:rPr>
                <a:t>di</a:t>
              </a:r>
              <a:r>
                <a:rPr lang="en-GB" sz="1500" b="1" dirty="0" smtClean="0">
                  <a:solidFill>
                    <a:srgbClr val="000000"/>
                  </a:solidFill>
                  <a:latin typeface="Arial" charset="0"/>
                </a:rPr>
                <a:t> </a:t>
              </a:r>
              <a:r>
                <a:rPr lang="en-GB" sz="1500" b="1" dirty="0" err="1" smtClean="0">
                  <a:solidFill>
                    <a:srgbClr val="000000"/>
                  </a:solidFill>
                  <a:latin typeface="Arial" charset="0"/>
                </a:rPr>
                <a:t>specificità</a:t>
              </a:r>
              <a:r>
                <a:rPr lang="en-GB" sz="1500" b="1" dirty="0" smtClean="0">
                  <a:solidFill>
                    <a:srgbClr val="000000"/>
                  </a:solidFill>
                  <a:latin typeface="Arial" charset="0"/>
                </a:rPr>
                <a:t> </a:t>
              </a:r>
              <a:r>
                <a:rPr lang="en-GB" sz="1500" b="1" dirty="0" err="1" smtClean="0">
                  <a:solidFill>
                    <a:srgbClr val="000000"/>
                  </a:solidFill>
                  <a:latin typeface="Arial" charset="0"/>
                </a:rPr>
                <a:t>funzionali</a:t>
              </a:r>
              <a:r>
                <a:rPr lang="en-GB" sz="1500" b="1" dirty="0" smtClean="0">
                  <a:solidFill>
                    <a:srgbClr val="000000"/>
                  </a:solidFill>
                  <a:latin typeface="Arial" charset="0"/>
                </a:rPr>
                <a:t> </a:t>
              </a:r>
              <a:endParaRPr lang="en-GB" sz="1500" b="1" dirty="0">
                <a:solidFill>
                  <a:srgbClr val="000000"/>
                </a:solidFill>
                <a:latin typeface="Arial" charset="0"/>
              </a:endParaRPr>
            </a:p>
          </p:txBody>
        </p:sp>
        <p:grpSp>
          <p:nvGrpSpPr>
            <p:cNvPr id="3" name="Gruppo 8"/>
            <p:cNvGrpSpPr/>
            <p:nvPr/>
          </p:nvGrpSpPr>
          <p:grpSpPr>
            <a:xfrm>
              <a:off x="1461578" y="771902"/>
              <a:ext cx="6444504" cy="5779093"/>
              <a:chOff x="1611288" y="850879"/>
              <a:chExt cx="7104618" cy="6370380"/>
            </a:xfrm>
          </p:grpSpPr>
          <p:pic>
            <p:nvPicPr>
              <p:cNvPr id="2051" name="Picture 3"/>
              <p:cNvPicPr>
                <a:picLocks noChangeAspect="1" noChangeArrowheads="1"/>
              </p:cNvPicPr>
              <p:nvPr/>
            </p:nvPicPr>
            <p:blipFill>
              <a:blip r:embed="rId3"/>
              <a:srcRect/>
              <a:stretch>
                <a:fillRect/>
              </a:stretch>
            </p:blipFill>
            <p:spPr bwMode="auto">
              <a:xfrm>
                <a:off x="1611288" y="2351077"/>
                <a:ext cx="7104618" cy="4870182"/>
              </a:xfrm>
              <a:prstGeom prst="rect">
                <a:avLst/>
              </a:prstGeom>
              <a:noFill/>
              <a:ln w="9525">
                <a:noFill/>
                <a:round/>
                <a:headEnd/>
                <a:tailEnd/>
              </a:ln>
              <a:scene3d>
                <a:camera prst="orthographicFront"/>
                <a:lightRig rig="threePt" dir="t"/>
              </a:scene3d>
              <a:sp3d extrusionH="12700">
                <a:bevelT/>
              </a:sp3d>
            </p:spPr>
          </p:pic>
          <p:sp>
            <p:nvSpPr>
              <p:cNvPr id="5" name="Freccia in giù 4"/>
              <p:cNvSpPr/>
              <p:nvPr/>
            </p:nvSpPr>
            <p:spPr bwMode="auto">
              <a:xfrm>
                <a:off x="4968874" y="850879"/>
                <a:ext cx="214314" cy="214314"/>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pPr>
                <a:endParaRPr lang="it-IT" sz="2200" dirty="0" smtClean="0">
                  <a:solidFill>
                    <a:srgbClr val="FF0000"/>
                  </a:solidFill>
                  <a:latin typeface="Times New Roman" pitchFamily="16" charset="0"/>
                </a:endParaRPr>
              </a:p>
            </p:txBody>
          </p:sp>
          <p:sp>
            <p:nvSpPr>
              <p:cNvPr id="6" name="Freccia in giù 5"/>
              <p:cNvSpPr/>
              <p:nvPr/>
            </p:nvSpPr>
            <p:spPr bwMode="auto">
              <a:xfrm>
                <a:off x="4968874" y="1708135"/>
                <a:ext cx="214314" cy="214314"/>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pPr>
                <a:endParaRPr lang="it-IT" sz="2200" dirty="0" smtClean="0">
                  <a:solidFill>
                    <a:srgbClr val="FF0000"/>
                  </a:solidFill>
                  <a:latin typeface="Times New Roman" pitchFamily="16" charset="0"/>
                </a:endParaRPr>
              </a:p>
            </p:txBody>
          </p:sp>
          <p:sp>
            <p:nvSpPr>
              <p:cNvPr id="7" name="Freccia in giù 6"/>
              <p:cNvSpPr/>
              <p:nvPr/>
            </p:nvSpPr>
            <p:spPr bwMode="auto">
              <a:xfrm>
                <a:off x="4968874" y="2422515"/>
                <a:ext cx="214314" cy="214314"/>
              </a:xfrm>
              <a:prstGeom prst="down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pPr>
                <a:endParaRPr lang="it-IT" sz="2200" dirty="0" smtClean="0">
                  <a:solidFill>
                    <a:srgbClr val="FF0000"/>
                  </a:solidFill>
                  <a:latin typeface="Times New Roman" pitchFamily="16" charset="0"/>
                </a:endParaRPr>
              </a:p>
            </p:txBody>
          </p:sp>
          <p:sp>
            <p:nvSpPr>
              <p:cNvPr id="8" name="Freccia a destra 7"/>
              <p:cNvSpPr/>
              <p:nvPr/>
            </p:nvSpPr>
            <p:spPr bwMode="auto">
              <a:xfrm>
                <a:off x="6540510" y="2493953"/>
                <a:ext cx="214314" cy="21431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pPr>
                <a:endParaRPr lang="it-IT" sz="2200" dirty="0" smtClean="0">
                  <a:solidFill>
                    <a:srgbClr val="FF0000"/>
                  </a:solidFill>
                  <a:latin typeface="Times New Roman" pitchFamily="16" charset="0"/>
                </a:endParaRPr>
              </a:p>
            </p:txBody>
          </p:sp>
        </p:grpSp>
      </p:grpSp>
      <p:sp>
        <p:nvSpPr>
          <p:cNvPr id="12" name="CasellaDiTesto 11"/>
          <p:cNvSpPr txBox="1"/>
          <p:nvPr/>
        </p:nvSpPr>
        <p:spPr>
          <a:xfrm>
            <a:off x="2071670" y="2143116"/>
            <a:ext cx="2138415" cy="1191752"/>
          </a:xfrm>
          <a:prstGeom prst="rect">
            <a:avLst/>
          </a:prstGeom>
          <a:solidFill>
            <a:schemeClr val="bg1"/>
          </a:solidFill>
        </p:spPr>
        <p:txBody>
          <a:bodyPr wrap="square" lIns="82945" tIns="41473" rIns="82945" bIns="41473" rtlCol="0">
            <a:spAutoFit/>
          </a:bodyPr>
          <a:lstStyle/>
          <a:p>
            <a:r>
              <a:rPr lang="it-IT" sz="900" b="1" dirty="0" smtClean="0">
                <a:solidFill>
                  <a:srgbClr val="C00000"/>
                </a:solidFill>
              </a:rPr>
              <a:t>MECCANISMI EPIGENETICI</a:t>
            </a:r>
          </a:p>
          <a:p>
            <a:endParaRPr lang="it-IT" sz="900" b="1" dirty="0" smtClean="0"/>
          </a:p>
          <a:p>
            <a:r>
              <a:rPr lang="it-IT" sz="900" b="1" dirty="0" smtClean="0"/>
              <a:t>SVILUPPO INTRA-EXTRAUTERINO</a:t>
            </a:r>
          </a:p>
          <a:p>
            <a:endParaRPr lang="it-IT" sz="900" b="1" dirty="0" smtClean="0"/>
          </a:p>
          <a:p>
            <a:r>
              <a:rPr lang="it-IT" sz="900" b="1" dirty="0" smtClean="0"/>
              <a:t>CONTAMINANTI AMBIENTALI</a:t>
            </a:r>
          </a:p>
          <a:p>
            <a:endParaRPr lang="it-IT" sz="900" b="1" dirty="0" smtClean="0"/>
          </a:p>
          <a:p>
            <a:r>
              <a:rPr lang="it-IT" sz="900" b="1" dirty="0" smtClean="0"/>
              <a:t>ETA’  -  DIETA</a:t>
            </a:r>
            <a:endParaRPr lang="it-IT" sz="900" b="1" dirty="0"/>
          </a:p>
          <a:p>
            <a:endParaRPr lang="it-IT" sz="900" b="1" dirty="0" smtClean="0"/>
          </a:p>
        </p:txBody>
      </p:sp>
      <p:sp>
        <p:nvSpPr>
          <p:cNvPr id="11" name="CasellaDiTesto 10"/>
          <p:cNvSpPr txBox="1"/>
          <p:nvPr/>
        </p:nvSpPr>
        <p:spPr>
          <a:xfrm>
            <a:off x="6321612" y="2132855"/>
            <a:ext cx="1749612" cy="791642"/>
          </a:xfrm>
          <a:prstGeom prst="rect">
            <a:avLst/>
          </a:prstGeom>
          <a:solidFill>
            <a:schemeClr val="bg1"/>
          </a:solidFill>
        </p:spPr>
        <p:txBody>
          <a:bodyPr wrap="square" lIns="82945" tIns="41473" rIns="82945" bIns="41473" rtlCol="0">
            <a:spAutoFit/>
          </a:bodyPr>
          <a:lstStyle/>
          <a:p>
            <a:r>
              <a:rPr lang="it-IT" sz="900" b="1" dirty="0" smtClean="0">
                <a:solidFill>
                  <a:srgbClr val="C00000"/>
                </a:solidFill>
              </a:rPr>
              <a:t>ENDPOINTS</a:t>
            </a:r>
          </a:p>
          <a:p>
            <a:r>
              <a:rPr lang="it-IT" sz="900" b="1" dirty="0" smtClean="0"/>
              <a:t>CANCRO</a:t>
            </a:r>
          </a:p>
          <a:p>
            <a:r>
              <a:rPr lang="it-IT" sz="900" b="1" dirty="0" smtClean="0"/>
              <a:t>PATOLOGIE AUTOIMMUNI</a:t>
            </a:r>
          </a:p>
          <a:p>
            <a:r>
              <a:rPr lang="it-IT" sz="900" b="1" dirty="0" smtClean="0"/>
              <a:t>DISTURBI PSICHIATRICI</a:t>
            </a:r>
          </a:p>
          <a:p>
            <a:r>
              <a:rPr lang="it-IT" sz="900" b="1" dirty="0" smtClean="0"/>
              <a:t>DIABETE</a:t>
            </a:r>
            <a:endParaRPr lang="it-IT" sz="900" b="1" dirty="0"/>
          </a:p>
        </p:txBody>
      </p:sp>
      <p:sp>
        <p:nvSpPr>
          <p:cNvPr id="13" name="Figura a mano libera 12"/>
          <p:cNvSpPr/>
          <p:nvPr/>
        </p:nvSpPr>
        <p:spPr bwMode="auto">
          <a:xfrm>
            <a:off x="2786050" y="2571745"/>
            <a:ext cx="1500198" cy="1071570"/>
          </a:xfrm>
          <a:custGeom>
            <a:avLst/>
            <a:gdLst>
              <a:gd name="connsiteX0" fmla="*/ 1457011 w 1457011"/>
              <a:gd name="connsiteY0" fmla="*/ 0 h 964641"/>
              <a:gd name="connsiteX1" fmla="*/ 1426866 w 1457011"/>
              <a:gd name="connsiteY1" fmla="*/ 20096 h 964641"/>
              <a:gd name="connsiteX2" fmla="*/ 1406770 w 1457011"/>
              <a:gd name="connsiteY2" fmla="*/ 50241 h 964641"/>
              <a:gd name="connsiteX3" fmla="*/ 1376625 w 1457011"/>
              <a:gd name="connsiteY3" fmla="*/ 60290 h 964641"/>
              <a:gd name="connsiteX4" fmla="*/ 1306286 w 1457011"/>
              <a:gd name="connsiteY4" fmla="*/ 110531 h 964641"/>
              <a:gd name="connsiteX5" fmla="*/ 1276141 w 1457011"/>
              <a:gd name="connsiteY5" fmla="*/ 120580 h 964641"/>
              <a:gd name="connsiteX6" fmla="*/ 1215851 w 1457011"/>
              <a:gd name="connsiteY6" fmla="*/ 160773 h 964641"/>
              <a:gd name="connsiteX7" fmla="*/ 1125416 w 1457011"/>
              <a:gd name="connsiteY7" fmla="*/ 211015 h 964641"/>
              <a:gd name="connsiteX8" fmla="*/ 1065126 w 1457011"/>
              <a:gd name="connsiteY8" fmla="*/ 261257 h 964641"/>
              <a:gd name="connsiteX9" fmla="*/ 1004836 w 1457011"/>
              <a:gd name="connsiteY9" fmla="*/ 301450 h 964641"/>
              <a:gd name="connsiteX10" fmla="*/ 934497 w 1457011"/>
              <a:gd name="connsiteY10" fmla="*/ 341644 h 964641"/>
              <a:gd name="connsiteX11" fmla="*/ 904352 w 1457011"/>
              <a:gd name="connsiteY11" fmla="*/ 361740 h 964641"/>
              <a:gd name="connsiteX12" fmla="*/ 864159 w 1457011"/>
              <a:gd name="connsiteY12" fmla="*/ 391885 h 964641"/>
              <a:gd name="connsiteX13" fmla="*/ 834014 w 1457011"/>
              <a:gd name="connsiteY13" fmla="*/ 401934 h 964641"/>
              <a:gd name="connsiteX14" fmla="*/ 803869 w 1457011"/>
              <a:gd name="connsiteY14" fmla="*/ 422030 h 964641"/>
              <a:gd name="connsiteX15" fmla="*/ 773723 w 1457011"/>
              <a:gd name="connsiteY15" fmla="*/ 432079 h 964641"/>
              <a:gd name="connsiteX16" fmla="*/ 733530 w 1457011"/>
              <a:gd name="connsiteY16" fmla="*/ 452175 h 964641"/>
              <a:gd name="connsiteX17" fmla="*/ 673240 w 1457011"/>
              <a:gd name="connsiteY17" fmla="*/ 472272 h 964641"/>
              <a:gd name="connsiteX18" fmla="*/ 643095 w 1457011"/>
              <a:gd name="connsiteY18" fmla="*/ 482321 h 964641"/>
              <a:gd name="connsiteX19" fmla="*/ 602902 w 1457011"/>
              <a:gd name="connsiteY19" fmla="*/ 502417 h 964641"/>
              <a:gd name="connsiteX20" fmla="*/ 572756 w 1457011"/>
              <a:gd name="connsiteY20" fmla="*/ 512466 h 964641"/>
              <a:gd name="connsiteX21" fmla="*/ 512466 w 1457011"/>
              <a:gd name="connsiteY21" fmla="*/ 552659 h 964641"/>
              <a:gd name="connsiteX22" fmla="*/ 452176 w 1457011"/>
              <a:gd name="connsiteY22" fmla="*/ 572756 h 964641"/>
              <a:gd name="connsiteX23" fmla="*/ 422031 w 1457011"/>
              <a:gd name="connsiteY23" fmla="*/ 582804 h 964641"/>
              <a:gd name="connsiteX24" fmla="*/ 381838 w 1457011"/>
              <a:gd name="connsiteY24" fmla="*/ 602901 h 964641"/>
              <a:gd name="connsiteX25" fmla="*/ 341644 w 1457011"/>
              <a:gd name="connsiteY25" fmla="*/ 612949 h 964641"/>
              <a:gd name="connsiteX26" fmla="*/ 281354 w 1457011"/>
              <a:gd name="connsiteY26" fmla="*/ 633046 h 964641"/>
              <a:gd name="connsiteX27" fmla="*/ 251209 w 1457011"/>
              <a:gd name="connsiteY27" fmla="*/ 643094 h 964641"/>
              <a:gd name="connsiteX28" fmla="*/ 190919 w 1457011"/>
              <a:gd name="connsiteY28" fmla="*/ 683288 h 964641"/>
              <a:gd name="connsiteX29" fmla="*/ 150726 w 1457011"/>
              <a:gd name="connsiteY29" fmla="*/ 743578 h 964641"/>
              <a:gd name="connsiteX30" fmla="*/ 130629 w 1457011"/>
              <a:gd name="connsiteY30" fmla="*/ 803868 h 964641"/>
              <a:gd name="connsiteX31" fmla="*/ 70339 w 1457011"/>
              <a:gd name="connsiteY31" fmla="*/ 854110 h 964641"/>
              <a:gd name="connsiteX32" fmla="*/ 50242 w 1457011"/>
              <a:gd name="connsiteY32" fmla="*/ 884255 h 964641"/>
              <a:gd name="connsiteX33" fmla="*/ 20097 w 1457011"/>
              <a:gd name="connsiteY33" fmla="*/ 904351 h 964641"/>
              <a:gd name="connsiteX34" fmla="*/ 0 w 1457011"/>
              <a:gd name="connsiteY34" fmla="*/ 964641 h 96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57011" h="964641">
                <a:moveTo>
                  <a:pt x="1457011" y="0"/>
                </a:moveTo>
                <a:cubicBezTo>
                  <a:pt x="1446963" y="6699"/>
                  <a:pt x="1435405" y="11557"/>
                  <a:pt x="1426866" y="20096"/>
                </a:cubicBezTo>
                <a:cubicBezTo>
                  <a:pt x="1418327" y="28635"/>
                  <a:pt x="1416200" y="42697"/>
                  <a:pt x="1406770" y="50241"/>
                </a:cubicBezTo>
                <a:cubicBezTo>
                  <a:pt x="1398499" y="56858"/>
                  <a:pt x="1386099" y="55553"/>
                  <a:pt x="1376625" y="60290"/>
                </a:cubicBezTo>
                <a:cubicBezTo>
                  <a:pt x="1345516" y="75844"/>
                  <a:pt x="1338153" y="92321"/>
                  <a:pt x="1306286" y="110531"/>
                </a:cubicBezTo>
                <a:cubicBezTo>
                  <a:pt x="1297090" y="115786"/>
                  <a:pt x="1285400" y="115436"/>
                  <a:pt x="1276141" y="120580"/>
                </a:cubicBezTo>
                <a:cubicBezTo>
                  <a:pt x="1255027" y="132310"/>
                  <a:pt x="1238765" y="153135"/>
                  <a:pt x="1215851" y="160773"/>
                </a:cubicBezTo>
                <a:cubicBezTo>
                  <a:pt x="1177945" y="173409"/>
                  <a:pt x="1159966" y="176465"/>
                  <a:pt x="1125416" y="211015"/>
                </a:cubicBezTo>
                <a:cubicBezTo>
                  <a:pt x="1037347" y="299084"/>
                  <a:pt x="1149064" y="191309"/>
                  <a:pt x="1065126" y="261257"/>
                </a:cubicBezTo>
                <a:cubicBezTo>
                  <a:pt x="1014947" y="303073"/>
                  <a:pt x="1057812" y="283792"/>
                  <a:pt x="1004836" y="301450"/>
                </a:cubicBezTo>
                <a:cubicBezTo>
                  <a:pt x="931404" y="350406"/>
                  <a:pt x="1023726" y="290657"/>
                  <a:pt x="934497" y="341644"/>
                </a:cubicBezTo>
                <a:cubicBezTo>
                  <a:pt x="924012" y="347636"/>
                  <a:pt x="914179" y="354721"/>
                  <a:pt x="904352" y="361740"/>
                </a:cubicBezTo>
                <a:cubicBezTo>
                  <a:pt x="890724" y="371474"/>
                  <a:pt x="878700" y="383576"/>
                  <a:pt x="864159" y="391885"/>
                </a:cubicBezTo>
                <a:cubicBezTo>
                  <a:pt x="854963" y="397140"/>
                  <a:pt x="843488" y="397197"/>
                  <a:pt x="834014" y="401934"/>
                </a:cubicBezTo>
                <a:cubicBezTo>
                  <a:pt x="823212" y="407335"/>
                  <a:pt x="814671" y="416629"/>
                  <a:pt x="803869" y="422030"/>
                </a:cubicBezTo>
                <a:cubicBezTo>
                  <a:pt x="794395" y="426767"/>
                  <a:pt x="783459" y="427907"/>
                  <a:pt x="773723" y="432079"/>
                </a:cubicBezTo>
                <a:cubicBezTo>
                  <a:pt x="759955" y="437979"/>
                  <a:pt x="747438" y="446612"/>
                  <a:pt x="733530" y="452175"/>
                </a:cubicBezTo>
                <a:cubicBezTo>
                  <a:pt x="713861" y="460042"/>
                  <a:pt x="693337" y="465573"/>
                  <a:pt x="673240" y="472272"/>
                </a:cubicBezTo>
                <a:cubicBezTo>
                  <a:pt x="663192" y="475622"/>
                  <a:pt x="652569" y="477584"/>
                  <a:pt x="643095" y="482321"/>
                </a:cubicBezTo>
                <a:cubicBezTo>
                  <a:pt x="629697" y="489020"/>
                  <a:pt x="616670" y="496517"/>
                  <a:pt x="602902" y="502417"/>
                </a:cubicBezTo>
                <a:cubicBezTo>
                  <a:pt x="593166" y="506589"/>
                  <a:pt x="582015" y="507322"/>
                  <a:pt x="572756" y="512466"/>
                </a:cubicBezTo>
                <a:cubicBezTo>
                  <a:pt x="551642" y="524196"/>
                  <a:pt x="535380" y="545021"/>
                  <a:pt x="512466" y="552659"/>
                </a:cubicBezTo>
                <a:lnTo>
                  <a:pt x="452176" y="572756"/>
                </a:lnTo>
                <a:cubicBezTo>
                  <a:pt x="442128" y="576105"/>
                  <a:pt x="431505" y="578067"/>
                  <a:pt x="422031" y="582804"/>
                </a:cubicBezTo>
                <a:cubicBezTo>
                  <a:pt x="408633" y="589503"/>
                  <a:pt x="395863" y="597641"/>
                  <a:pt x="381838" y="602901"/>
                </a:cubicBezTo>
                <a:cubicBezTo>
                  <a:pt x="368907" y="607750"/>
                  <a:pt x="354872" y="608981"/>
                  <a:pt x="341644" y="612949"/>
                </a:cubicBezTo>
                <a:cubicBezTo>
                  <a:pt x="321354" y="619036"/>
                  <a:pt x="301451" y="626347"/>
                  <a:pt x="281354" y="633046"/>
                </a:cubicBezTo>
                <a:lnTo>
                  <a:pt x="251209" y="643094"/>
                </a:lnTo>
                <a:cubicBezTo>
                  <a:pt x="231112" y="656492"/>
                  <a:pt x="204317" y="663191"/>
                  <a:pt x="190919" y="683288"/>
                </a:cubicBezTo>
                <a:cubicBezTo>
                  <a:pt x="177521" y="703385"/>
                  <a:pt x="158364" y="720664"/>
                  <a:pt x="150726" y="743578"/>
                </a:cubicBezTo>
                <a:cubicBezTo>
                  <a:pt x="144027" y="763675"/>
                  <a:pt x="145608" y="788889"/>
                  <a:pt x="130629" y="803868"/>
                </a:cubicBezTo>
                <a:cubicBezTo>
                  <a:pt x="91945" y="842552"/>
                  <a:pt x="112308" y="826130"/>
                  <a:pt x="70339" y="854110"/>
                </a:cubicBezTo>
                <a:cubicBezTo>
                  <a:pt x="63640" y="864158"/>
                  <a:pt x="58782" y="875716"/>
                  <a:pt x="50242" y="884255"/>
                </a:cubicBezTo>
                <a:cubicBezTo>
                  <a:pt x="41703" y="892794"/>
                  <a:pt x="26498" y="894110"/>
                  <a:pt x="20097" y="904351"/>
                </a:cubicBezTo>
                <a:cubicBezTo>
                  <a:pt x="8869" y="922315"/>
                  <a:pt x="0" y="964641"/>
                  <a:pt x="0" y="964641"/>
                </a:cubicBezTo>
              </a:path>
            </a:pathLst>
          </a:custGeom>
          <a:solidFill>
            <a:srgbClr val="00B8FF"/>
          </a:solidFill>
          <a:ln w="63500" cap="flat" cmpd="sng" algn="ctr">
            <a:solidFill>
              <a:srgbClr val="9966FF"/>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45000"/>
            </a:pPr>
            <a:endParaRPr lang="it-IT" sz="2200" dirty="0" smtClean="0">
              <a:latin typeface="Times New Roman" pitchFamily="16" charset="0"/>
            </a:endParaRPr>
          </a:p>
        </p:txBody>
      </p:sp>
    </p:spTree>
    <p:extLst>
      <p:ext uri="{BB962C8B-B14F-4D97-AF65-F5344CB8AC3E}">
        <p14:creationId xmlns:p14="http://schemas.microsoft.com/office/powerpoint/2010/main" val="5560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214282" y="571480"/>
            <a:ext cx="8929718" cy="6012934"/>
            <a:chOff x="214282" y="571480"/>
            <a:chExt cx="8929718" cy="6012934"/>
          </a:xfrm>
        </p:grpSpPr>
        <p:grpSp>
          <p:nvGrpSpPr>
            <p:cNvPr id="21" name="Gruppo 20"/>
            <p:cNvGrpSpPr/>
            <p:nvPr/>
          </p:nvGrpSpPr>
          <p:grpSpPr>
            <a:xfrm>
              <a:off x="214282" y="571480"/>
              <a:ext cx="8929718" cy="5836246"/>
              <a:chOff x="214282" y="571480"/>
              <a:chExt cx="8929718" cy="5836246"/>
            </a:xfrm>
          </p:grpSpPr>
          <p:grpSp>
            <p:nvGrpSpPr>
              <p:cNvPr id="16" name="Gruppo 15"/>
              <p:cNvGrpSpPr/>
              <p:nvPr/>
            </p:nvGrpSpPr>
            <p:grpSpPr>
              <a:xfrm>
                <a:off x="214282" y="571480"/>
                <a:ext cx="8929718" cy="5836246"/>
                <a:chOff x="214282" y="571480"/>
                <a:chExt cx="8929718" cy="5836246"/>
              </a:xfrm>
            </p:grpSpPr>
            <p:grpSp>
              <p:nvGrpSpPr>
                <p:cNvPr id="12" name="Gruppo 11"/>
                <p:cNvGrpSpPr/>
                <p:nvPr/>
              </p:nvGrpSpPr>
              <p:grpSpPr>
                <a:xfrm>
                  <a:off x="785786" y="571480"/>
                  <a:ext cx="8358214" cy="5800725"/>
                  <a:chOff x="785786" y="571480"/>
                  <a:chExt cx="8358214" cy="5800725"/>
                </a:xfrm>
              </p:grpSpPr>
              <p:grpSp>
                <p:nvGrpSpPr>
                  <p:cNvPr id="6" name="Gruppo 5"/>
                  <p:cNvGrpSpPr/>
                  <p:nvPr/>
                </p:nvGrpSpPr>
                <p:grpSpPr>
                  <a:xfrm>
                    <a:off x="785786" y="571480"/>
                    <a:ext cx="7562850" cy="5800725"/>
                    <a:chOff x="714348" y="500042"/>
                    <a:chExt cx="7562850" cy="5800725"/>
                  </a:xfrm>
                </p:grpSpPr>
                <p:pic>
                  <p:nvPicPr>
                    <p:cNvPr id="1026" name="Picture 2" descr="Risultati immagini per epigenetics">
                      <a:hlinkClick r:id="rId2"/>
                    </p:cNvPr>
                    <p:cNvPicPr>
                      <a:picLocks noChangeAspect="1" noChangeArrowheads="1"/>
                    </p:cNvPicPr>
                    <p:nvPr/>
                  </p:nvPicPr>
                  <p:blipFill>
                    <a:blip r:embed="rId3"/>
                    <a:srcRect/>
                    <a:stretch>
                      <a:fillRect/>
                    </a:stretch>
                  </p:blipFill>
                  <p:spPr bwMode="auto">
                    <a:xfrm>
                      <a:off x="714348" y="500042"/>
                      <a:ext cx="7562850" cy="5800725"/>
                    </a:xfrm>
                    <a:prstGeom prst="rect">
                      <a:avLst/>
                    </a:prstGeom>
                    <a:noFill/>
                  </p:spPr>
                </p:pic>
                <p:sp>
                  <p:nvSpPr>
                    <p:cNvPr id="5" name="CasellaDiTesto 4"/>
                    <p:cNvSpPr txBox="1"/>
                    <p:nvPr/>
                  </p:nvSpPr>
                  <p:spPr>
                    <a:xfrm>
                      <a:off x="714348" y="500042"/>
                      <a:ext cx="3714776" cy="253916"/>
                    </a:xfrm>
                    <a:prstGeom prst="rect">
                      <a:avLst/>
                    </a:prstGeom>
                    <a:solidFill>
                      <a:schemeClr val="bg1"/>
                    </a:solidFill>
                  </p:spPr>
                  <p:txBody>
                    <a:bodyPr wrap="square" rtlCol="0">
                      <a:spAutoFit/>
                    </a:bodyPr>
                    <a:lstStyle/>
                    <a:p>
                      <a:r>
                        <a:rPr lang="it-IT" sz="1050" b="1" dirty="0" smtClean="0"/>
                        <a:t>CROMOSOMA                CROMATINA                     NUCLEOSOMA</a:t>
                      </a:r>
                      <a:endParaRPr lang="it-IT" sz="1050" b="1" dirty="0"/>
                    </a:p>
                  </p:txBody>
                </p:sp>
              </p:grpSp>
              <p:sp>
                <p:nvSpPr>
                  <p:cNvPr id="7" name="CasellaDiTesto 6"/>
                  <p:cNvSpPr txBox="1"/>
                  <p:nvPr/>
                </p:nvSpPr>
                <p:spPr>
                  <a:xfrm>
                    <a:off x="5572100" y="857232"/>
                    <a:ext cx="3571900" cy="577081"/>
                  </a:xfrm>
                  <a:prstGeom prst="rect">
                    <a:avLst/>
                  </a:prstGeom>
                  <a:solidFill>
                    <a:schemeClr val="bg1"/>
                  </a:solidFill>
                </p:spPr>
                <p:txBody>
                  <a:bodyPr wrap="square" rtlCol="0">
                    <a:spAutoFit/>
                  </a:bodyPr>
                  <a:lstStyle/>
                  <a:p>
                    <a:r>
                      <a:rPr lang="it-IT" sz="1050" b="1" dirty="0" smtClean="0"/>
                      <a:t> I GENI SONO ATTIVATI  O  INATTIVATI DA MODIFICAZIONI MOLECOLARI DEGLI ISTONI ATTRAVERSO MECCANISMI </a:t>
                    </a:r>
                    <a:r>
                      <a:rPr lang="it-IT" sz="1050" b="1" dirty="0" err="1" smtClean="0"/>
                      <a:t>DI</a:t>
                    </a:r>
                    <a:r>
                      <a:rPr lang="it-IT" sz="1050" b="1" dirty="0" smtClean="0"/>
                      <a:t> METILAZIONE E ACETILAZIONE </a:t>
                    </a:r>
                    <a:endParaRPr lang="it-IT" sz="1050" b="1" dirty="0"/>
                  </a:p>
                </p:txBody>
              </p:sp>
              <p:sp>
                <p:nvSpPr>
                  <p:cNvPr id="9" name="CasellaDiTesto 8"/>
                  <p:cNvSpPr txBox="1"/>
                  <p:nvPr/>
                </p:nvSpPr>
                <p:spPr>
                  <a:xfrm>
                    <a:off x="6286480" y="2357430"/>
                    <a:ext cx="2857520" cy="230832"/>
                  </a:xfrm>
                  <a:prstGeom prst="rect">
                    <a:avLst/>
                  </a:prstGeom>
                  <a:solidFill>
                    <a:schemeClr val="bg1"/>
                  </a:solidFill>
                </p:spPr>
                <p:txBody>
                  <a:bodyPr wrap="square" rtlCol="0">
                    <a:spAutoFit/>
                  </a:bodyPr>
                  <a:lstStyle/>
                  <a:p>
                    <a:r>
                      <a:rPr lang="it-IT" sz="900" b="1" dirty="0" smtClean="0"/>
                      <a:t>ENZIMI  CHE INDUCONO LE MODIFICAZIONI ISTONICHE </a:t>
                    </a:r>
                    <a:endParaRPr lang="it-IT" sz="900" b="1" dirty="0"/>
                  </a:p>
                </p:txBody>
              </p:sp>
              <p:sp>
                <p:nvSpPr>
                  <p:cNvPr id="10" name="CasellaDiTesto 9"/>
                  <p:cNvSpPr txBox="1"/>
                  <p:nvPr/>
                </p:nvSpPr>
                <p:spPr>
                  <a:xfrm>
                    <a:off x="6286480" y="3429000"/>
                    <a:ext cx="2857520" cy="369332"/>
                  </a:xfrm>
                  <a:prstGeom prst="rect">
                    <a:avLst/>
                  </a:prstGeom>
                  <a:solidFill>
                    <a:schemeClr val="bg1"/>
                  </a:solidFill>
                </p:spPr>
                <p:txBody>
                  <a:bodyPr wrap="square" rtlCol="0">
                    <a:spAutoFit/>
                  </a:bodyPr>
                  <a:lstStyle/>
                  <a:p>
                    <a:r>
                      <a:rPr lang="it-IT" sz="900" b="1" dirty="0" smtClean="0"/>
                      <a:t>ENZIMI  CHE RIMUOVONO LE MODIFICAZIONI ISTONICHE </a:t>
                    </a:r>
                    <a:endParaRPr lang="it-IT" sz="900" b="1" dirty="0"/>
                  </a:p>
                </p:txBody>
              </p:sp>
              <p:sp>
                <p:nvSpPr>
                  <p:cNvPr id="11" name="CasellaDiTesto 10"/>
                  <p:cNvSpPr txBox="1"/>
                  <p:nvPr/>
                </p:nvSpPr>
                <p:spPr>
                  <a:xfrm>
                    <a:off x="7072330" y="4572008"/>
                    <a:ext cx="1428760" cy="646331"/>
                  </a:xfrm>
                  <a:prstGeom prst="rect">
                    <a:avLst/>
                  </a:prstGeom>
                  <a:solidFill>
                    <a:schemeClr val="bg1"/>
                  </a:solidFill>
                </p:spPr>
                <p:txBody>
                  <a:bodyPr wrap="square" rtlCol="0">
                    <a:spAutoFit/>
                  </a:bodyPr>
                  <a:lstStyle/>
                  <a:p>
                    <a:pPr algn="just"/>
                    <a:r>
                      <a:rPr lang="it-IT" sz="900" b="1" dirty="0" smtClean="0"/>
                      <a:t>PROTEINE CHE SI LEGANO AGLI ISTONI MODIFICATI E CONDIZIONANO L’ESPRESSIONE GENICA </a:t>
                    </a:r>
                    <a:endParaRPr lang="it-IT" sz="900" b="1" dirty="0"/>
                  </a:p>
                </p:txBody>
              </p:sp>
            </p:grpSp>
            <p:grpSp>
              <p:nvGrpSpPr>
                <p:cNvPr id="15" name="Gruppo 14"/>
                <p:cNvGrpSpPr/>
                <p:nvPr/>
              </p:nvGrpSpPr>
              <p:grpSpPr>
                <a:xfrm>
                  <a:off x="214282" y="4214818"/>
                  <a:ext cx="3643338" cy="2192908"/>
                  <a:chOff x="214282" y="4214818"/>
                  <a:chExt cx="3643338" cy="2192908"/>
                </a:xfrm>
              </p:grpSpPr>
              <p:sp>
                <p:nvSpPr>
                  <p:cNvPr id="13" name="CasellaDiTesto 12"/>
                  <p:cNvSpPr txBox="1"/>
                  <p:nvPr/>
                </p:nvSpPr>
                <p:spPr>
                  <a:xfrm>
                    <a:off x="214282" y="4214818"/>
                    <a:ext cx="3143272" cy="2192908"/>
                  </a:xfrm>
                  <a:prstGeom prst="rect">
                    <a:avLst/>
                  </a:prstGeom>
                  <a:solidFill>
                    <a:schemeClr val="bg1"/>
                  </a:solidFill>
                </p:spPr>
                <p:txBody>
                  <a:bodyPr wrap="square" rtlCol="0">
                    <a:spAutoFit/>
                  </a:bodyPr>
                  <a:lstStyle/>
                  <a:p>
                    <a:r>
                      <a:rPr lang="it-IT" sz="1050" b="1" dirty="0" smtClean="0"/>
                      <a:t>MECCANISMI EPIGENETICI INDIPENDENTI DALLE SEQUENZE DEL DNA CHE DETERMINANO L’ATTIVAZIONE O L’INATTIVAZIONE </a:t>
                    </a:r>
                    <a:r>
                      <a:rPr lang="it-IT" sz="1050" b="1" dirty="0" err="1" smtClean="0"/>
                      <a:t>DI</a:t>
                    </a:r>
                    <a:r>
                      <a:rPr lang="it-IT" sz="1050" b="1" dirty="0" smtClean="0"/>
                      <a:t>  DETERMINATI GENI.</a:t>
                    </a:r>
                  </a:p>
                  <a:p>
                    <a:endParaRPr lang="it-IT" sz="1050" b="1" dirty="0" smtClean="0"/>
                  </a:p>
                  <a:p>
                    <a:r>
                      <a:rPr lang="it-IT" sz="1050" b="1" dirty="0" smtClean="0"/>
                      <a:t>POPOLAZIONI CELLULARI</a:t>
                    </a:r>
                  </a:p>
                  <a:p>
                    <a:endParaRPr lang="it-IT" sz="1050" b="1" dirty="0" smtClean="0"/>
                  </a:p>
                  <a:p>
                    <a:endParaRPr lang="it-IT" sz="1050" b="1" dirty="0" smtClean="0"/>
                  </a:p>
                  <a:p>
                    <a:r>
                      <a:rPr lang="it-IT" sz="1050" b="1" dirty="0" smtClean="0"/>
                      <a:t>STATI PATOLOGICI</a:t>
                    </a:r>
                  </a:p>
                  <a:p>
                    <a:endParaRPr lang="it-IT" sz="1050" b="1" dirty="0" smtClean="0"/>
                  </a:p>
                  <a:p>
                    <a:endParaRPr lang="it-IT" sz="1050" b="1" dirty="0" smtClean="0"/>
                  </a:p>
                  <a:p>
                    <a:r>
                      <a:rPr lang="it-IT" sz="1050" b="1" dirty="0" smtClean="0"/>
                      <a:t>RISPOSTA A STIMOLAZIONI FISIOLOGICHE OD AMBIENTALI </a:t>
                    </a:r>
                    <a:endParaRPr lang="it-IT" sz="1050" b="1" dirty="0"/>
                  </a:p>
                </p:txBody>
              </p:sp>
              <p:sp>
                <p:nvSpPr>
                  <p:cNvPr id="14" name="Rettangolo 13"/>
                  <p:cNvSpPr/>
                  <p:nvPr/>
                </p:nvSpPr>
                <p:spPr>
                  <a:xfrm>
                    <a:off x="3357554" y="5857892"/>
                    <a:ext cx="500066"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a:p>
                </p:txBody>
              </p:sp>
            </p:grpSp>
          </p:grpSp>
          <p:grpSp>
            <p:nvGrpSpPr>
              <p:cNvPr id="20" name="Gruppo 19"/>
              <p:cNvGrpSpPr/>
              <p:nvPr/>
            </p:nvGrpSpPr>
            <p:grpSpPr>
              <a:xfrm>
                <a:off x="1928794" y="4714884"/>
                <a:ext cx="142876" cy="1071570"/>
                <a:chOff x="1928794" y="4714884"/>
                <a:chExt cx="142876" cy="1071570"/>
              </a:xfrm>
            </p:grpSpPr>
            <p:sp>
              <p:nvSpPr>
                <p:cNvPr id="17" name="Freccia in giù 16"/>
                <p:cNvSpPr/>
                <p:nvPr/>
              </p:nvSpPr>
              <p:spPr>
                <a:xfrm>
                  <a:off x="1928794" y="4714884"/>
                  <a:ext cx="142876" cy="21431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rgbClr val="FF0000"/>
                    </a:solidFill>
                  </a:endParaRPr>
                </a:p>
              </p:txBody>
            </p:sp>
            <p:sp>
              <p:nvSpPr>
                <p:cNvPr id="18" name="Freccia in giù 17"/>
                <p:cNvSpPr/>
                <p:nvPr/>
              </p:nvSpPr>
              <p:spPr>
                <a:xfrm>
                  <a:off x="1928794" y="5143512"/>
                  <a:ext cx="142876" cy="21431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rgbClr val="FF0000"/>
                    </a:solidFill>
                  </a:endParaRPr>
                </a:p>
              </p:txBody>
            </p:sp>
            <p:sp>
              <p:nvSpPr>
                <p:cNvPr id="19" name="Freccia in giù 18"/>
                <p:cNvSpPr/>
                <p:nvPr/>
              </p:nvSpPr>
              <p:spPr>
                <a:xfrm>
                  <a:off x="1928794" y="5572140"/>
                  <a:ext cx="142876" cy="21431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000" dirty="0">
                    <a:solidFill>
                      <a:srgbClr val="FF0000"/>
                    </a:solidFill>
                  </a:endParaRPr>
                </a:p>
              </p:txBody>
            </p:sp>
          </p:grpSp>
        </p:grpSp>
        <p:sp>
          <p:nvSpPr>
            <p:cNvPr id="2" name="CasellaDiTesto 1"/>
            <p:cNvSpPr txBox="1"/>
            <p:nvPr/>
          </p:nvSpPr>
          <p:spPr>
            <a:xfrm>
              <a:off x="6516216" y="6215082"/>
              <a:ext cx="1912866" cy="369332"/>
            </a:xfrm>
            <a:prstGeom prst="rect">
              <a:avLst/>
            </a:prstGeom>
            <a:solidFill>
              <a:schemeClr val="bg1"/>
            </a:solidFill>
            <a:ln>
              <a:solidFill>
                <a:schemeClr val="bg1"/>
              </a:solidFill>
            </a:ln>
          </p:spPr>
          <p:txBody>
            <a:bodyPr wrap="square" rtlCol="0">
              <a:spAutoFit/>
            </a:bodyPr>
            <a:lstStyle/>
            <a:p>
              <a:endParaRPr lang="it-IT" dirty="0"/>
            </a:p>
          </p:txBody>
        </p:sp>
      </p:grpSp>
    </p:spTree>
    <p:extLst>
      <p:ext uri="{BB962C8B-B14F-4D97-AF65-F5344CB8AC3E}">
        <p14:creationId xmlns:p14="http://schemas.microsoft.com/office/powerpoint/2010/main" val="36632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magine 90"/>
          <p:cNvPicPr/>
          <p:nvPr/>
        </p:nvPicPr>
        <p:blipFill>
          <a:blip r:embed="rId2"/>
          <a:srcRect/>
          <a:stretch>
            <a:fillRect/>
          </a:stretch>
        </p:blipFill>
        <p:spPr bwMode="auto">
          <a:xfrm>
            <a:off x="6035058" y="1412776"/>
            <a:ext cx="2646048" cy="1714512"/>
          </a:xfrm>
          <a:prstGeom prst="rect">
            <a:avLst/>
          </a:prstGeom>
          <a:noFill/>
          <a:ln w="9525">
            <a:noFill/>
            <a:miter lim="800000"/>
            <a:headEnd/>
            <a:tailEnd/>
          </a:ln>
        </p:spPr>
      </p:pic>
      <p:sp>
        <p:nvSpPr>
          <p:cNvPr id="14" name="Rettangolo 13"/>
          <p:cNvSpPr/>
          <p:nvPr/>
        </p:nvSpPr>
        <p:spPr>
          <a:xfrm>
            <a:off x="500034" y="4071942"/>
            <a:ext cx="800105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14282" y="500042"/>
            <a:ext cx="8143932" cy="1200329"/>
          </a:xfrm>
          <a:prstGeom prst="rect">
            <a:avLst/>
          </a:prstGeom>
        </p:spPr>
        <p:txBody>
          <a:bodyPr wrap="square">
            <a:spAutoFit/>
          </a:bodyPr>
          <a:lstStyle/>
          <a:p>
            <a:pPr algn="just"/>
            <a:r>
              <a:rPr lang="it-IT" dirty="0" smtClean="0"/>
              <a:t>Nei vertebrati la metilazione interessa  solamente la Citosina sul </a:t>
            </a:r>
            <a:r>
              <a:rPr lang="it-IT" b="1" dirty="0" err="1" smtClean="0">
                <a:solidFill>
                  <a:srgbClr val="C00000"/>
                </a:solidFill>
              </a:rPr>
              <a:t>dinucleotide</a:t>
            </a:r>
            <a:r>
              <a:rPr lang="it-IT" b="1" dirty="0" smtClean="0">
                <a:solidFill>
                  <a:srgbClr val="C00000"/>
                </a:solidFill>
              </a:rPr>
              <a:t> </a:t>
            </a:r>
            <a:r>
              <a:rPr lang="it-IT" b="1" dirty="0" err="1" smtClean="0">
                <a:solidFill>
                  <a:srgbClr val="C00000"/>
                </a:solidFill>
              </a:rPr>
              <a:t>CpG</a:t>
            </a:r>
            <a:r>
              <a:rPr lang="it-IT" b="1" dirty="0" smtClean="0">
                <a:solidFill>
                  <a:srgbClr val="C00000"/>
                </a:solidFill>
              </a:rPr>
              <a:t> </a:t>
            </a:r>
            <a:r>
              <a:rPr lang="it-IT" dirty="0" smtClean="0"/>
              <a:t>: l’enzima citosina – </a:t>
            </a:r>
            <a:r>
              <a:rPr lang="it-IT" dirty="0" err="1" smtClean="0"/>
              <a:t>metiltransferasi</a:t>
            </a:r>
            <a:r>
              <a:rPr lang="it-IT" dirty="0" smtClean="0"/>
              <a:t> aggiunge un gruppo metile al C5 della citosina:il risultato è la 5-metilcitosina. </a:t>
            </a:r>
            <a:r>
              <a:rPr lang="it-IT" b="1" dirty="0" smtClean="0">
                <a:solidFill>
                  <a:srgbClr val="C00000"/>
                </a:solidFill>
              </a:rPr>
              <a:t>La principale funzione della metilazione è correlata alla repressione della trascrizione (</a:t>
            </a:r>
            <a:r>
              <a:rPr lang="it-IT" b="1" dirty="0" err="1" smtClean="0">
                <a:solidFill>
                  <a:srgbClr val="C00000"/>
                </a:solidFill>
              </a:rPr>
              <a:t>silenziamento</a:t>
            </a:r>
            <a:r>
              <a:rPr lang="it-IT" b="1" dirty="0" smtClean="0">
                <a:solidFill>
                  <a:srgbClr val="C00000"/>
                </a:solidFill>
              </a:rPr>
              <a:t> genico dei trasponi)</a:t>
            </a:r>
            <a:endParaRPr lang="it-IT" b="1" dirty="0">
              <a:solidFill>
                <a:srgbClr val="C00000"/>
              </a:solidFill>
            </a:endParaRPr>
          </a:p>
        </p:txBody>
      </p:sp>
      <p:sp>
        <p:nvSpPr>
          <p:cNvPr id="11" name="Rettangolo 10"/>
          <p:cNvSpPr/>
          <p:nvPr/>
        </p:nvSpPr>
        <p:spPr>
          <a:xfrm>
            <a:off x="2714612" y="4143380"/>
            <a:ext cx="828175" cy="369332"/>
          </a:xfrm>
          <a:prstGeom prst="rect">
            <a:avLst/>
          </a:prstGeom>
          <a:solidFill>
            <a:srgbClr val="002060"/>
          </a:solidFill>
        </p:spPr>
        <p:txBody>
          <a:bodyPr wrap="none">
            <a:spAutoFit/>
          </a:bodyPr>
          <a:lstStyle/>
          <a:p>
            <a:r>
              <a:rPr lang="it-IT" b="1" dirty="0" smtClean="0">
                <a:solidFill>
                  <a:schemeClr val="bg1"/>
                </a:solidFill>
              </a:rPr>
              <a:t>gene B</a:t>
            </a:r>
            <a:endParaRPr lang="it-IT" dirty="0">
              <a:solidFill>
                <a:schemeClr val="bg1"/>
              </a:solidFill>
            </a:endParaRPr>
          </a:p>
        </p:txBody>
      </p:sp>
      <p:sp>
        <p:nvSpPr>
          <p:cNvPr id="12" name="Rettangolo 11"/>
          <p:cNvSpPr/>
          <p:nvPr/>
        </p:nvSpPr>
        <p:spPr>
          <a:xfrm>
            <a:off x="4572000" y="4143380"/>
            <a:ext cx="873060" cy="369332"/>
          </a:xfrm>
          <a:prstGeom prst="rect">
            <a:avLst/>
          </a:prstGeom>
          <a:solidFill>
            <a:srgbClr val="002060"/>
          </a:solidFill>
        </p:spPr>
        <p:txBody>
          <a:bodyPr wrap="none">
            <a:spAutoFit/>
          </a:bodyPr>
          <a:lstStyle/>
          <a:p>
            <a:r>
              <a:rPr lang="it-IT" b="1" dirty="0" smtClean="0">
                <a:solidFill>
                  <a:schemeClr val="bg1"/>
                </a:solidFill>
              </a:rPr>
              <a:t>gene C</a:t>
            </a:r>
            <a:r>
              <a:rPr lang="it-IT" dirty="0" smtClean="0">
                <a:solidFill>
                  <a:schemeClr val="bg1"/>
                </a:solidFill>
              </a:rPr>
              <a:t> </a:t>
            </a:r>
            <a:endParaRPr lang="it-IT" dirty="0">
              <a:solidFill>
                <a:schemeClr val="bg1"/>
              </a:solidFill>
            </a:endParaRPr>
          </a:p>
        </p:txBody>
      </p:sp>
      <p:grpSp>
        <p:nvGrpSpPr>
          <p:cNvPr id="43" name="Gruppo 42"/>
          <p:cNvGrpSpPr/>
          <p:nvPr/>
        </p:nvGrpSpPr>
        <p:grpSpPr>
          <a:xfrm>
            <a:off x="642910" y="3429000"/>
            <a:ext cx="1000132" cy="1083712"/>
            <a:chOff x="642910" y="3429000"/>
            <a:chExt cx="1000132" cy="1083712"/>
          </a:xfrm>
        </p:grpSpPr>
        <p:sp>
          <p:nvSpPr>
            <p:cNvPr id="10" name="Rettangolo 9"/>
            <p:cNvSpPr/>
            <p:nvPr/>
          </p:nvSpPr>
          <p:spPr>
            <a:xfrm>
              <a:off x="714348" y="4143380"/>
              <a:ext cx="837793" cy="369332"/>
            </a:xfrm>
            <a:prstGeom prst="rect">
              <a:avLst/>
            </a:prstGeom>
            <a:solidFill>
              <a:srgbClr val="C00000"/>
            </a:solidFill>
          </p:spPr>
          <p:txBody>
            <a:bodyPr wrap="none">
              <a:spAutoFit/>
            </a:bodyPr>
            <a:lstStyle/>
            <a:p>
              <a:r>
                <a:rPr lang="it-IT" b="1" dirty="0" smtClean="0">
                  <a:solidFill>
                    <a:schemeClr val="bg1"/>
                  </a:solidFill>
                </a:rPr>
                <a:t>gene A</a:t>
              </a:r>
              <a:endParaRPr lang="it-IT" dirty="0">
                <a:solidFill>
                  <a:schemeClr val="bg1"/>
                </a:solidFill>
              </a:endParaRPr>
            </a:p>
          </p:txBody>
        </p:sp>
        <p:grpSp>
          <p:nvGrpSpPr>
            <p:cNvPr id="41" name="Gruppo 40"/>
            <p:cNvGrpSpPr/>
            <p:nvPr/>
          </p:nvGrpSpPr>
          <p:grpSpPr>
            <a:xfrm>
              <a:off x="642910" y="3429000"/>
              <a:ext cx="1000132" cy="715174"/>
              <a:chOff x="642910" y="3429000"/>
              <a:chExt cx="1000132" cy="715174"/>
            </a:xfrm>
          </p:grpSpPr>
          <p:grpSp>
            <p:nvGrpSpPr>
              <p:cNvPr id="19" name="Gruppo 18"/>
              <p:cNvGrpSpPr/>
              <p:nvPr/>
            </p:nvGrpSpPr>
            <p:grpSpPr>
              <a:xfrm>
                <a:off x="642910" y="3429000"/>
                <a:ext cx="285752" cy="715174"/>
                <a:chOff x="2643174" y="3143248"/>
                <a:chExt cx="285752" cy="715174"/>
              </a:xfrm>
            </p:grpSpPr>
            <p:sp>
              <p:nvSpPr>
                <p:cNvPr id="15" name="Ovale 14"/>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1 16"/>
                <p:cNvCxnSpPr>
                  <a:stCxn id="15"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uppo 19"/>
              <p:cNvGrpSpPr/>
              <p:nvPr/>
            </p:nvGrpSpPr>
            <p:grpSpPr>
              <a:xfrm>
                <a:off x="1071538" y="3429000"/>
                <a:ext cx="285752" cy="715174"/>
                <a:chOff x="2643174" y="3143248"/>
                <a:chExt cx="285752" cy="715174"/>
              </a:xfrm>
            </p:grpSpPr>
            <p:sp>
              <p:nvSpPr>
                <p:cNvPr id="21" name="Ovale 20"/>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2" name="Connettore 1 21"/>
                <p:cNvCxnSpPr>
                  <a:stCxn id="21"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uppo 22"/>
              <p:cNvGrpSpPr/>
              <p:nvPr/>
            </p:nvGrpSpPr>
            <p:grpSpPr>
              <a:xfrm>
                <a:off x="857224" y="3429000"/>
                <a:ext cx="285752" cy="715174"/>
                <a:chOff x="2643174" y="3143248"/>
                <a:chExt cx="285752" cy="715174"/>
              </a:xfrm>
            </p:grpSpPr>
            <p:sp>
              <p:nvSpPr>
                <p:cNvPr id="24" name="Ovale 23"/>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5" name="Connettore 1 24"/>
                <p:cNvCxnSpPr>
                  <a:stCxn id="24"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uppo 25"/>
              <p:cNvGrpSpPr/>
              <p:nvPr/>
            </p:nvGrpSpPr>
            <p:grpSpPr>
              <a:xfrm>
                <a:off x="1357290" y="3429000"/>
                <a:ext cx="285752" cy="715174"/>
                <a:chOff x="2643174" y="3143248"/>
                <a:chExt cx="285752" cy="715174"/>
              </a:xfrm>
            </p:grpSpPr>
            <p:sp>
              <p:nvSpPr>
                <p:cNvPr id="27" name="Ovale 26"/>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1 27"/>
                <p:cNvCxnSpPr>
                  <a:stCxn id="27"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4" name="Gruppo 43"/>
          <p:cNvGrpSpPr/>
          <p:nvPr/>
        </p:nvGrpSpPr>
        <p:grpSpPr>
          <a:xfrm>
            <a:off x="7143768" y="3429000"/>
            <a:ext cx="1071570" cy="1083712"/>
            <a:chOff x="7143768" y="3429000"/>
            <a:chExt cx="1071570" cy="1083712"/>
          </a:xfrm>
        </p:grpSpPr>
        <p:sp>
          <p:nvSpPr>
            <p:cNvPr id="13" name="Rettangolo 12"/>
            <p:cNvSpPr/>
            <p:nvPr/>
          </p:nvSpPr>
          <p:spPr>
            <a:xfrm>
              <a:off x="7286644" y="4143380"/>
              <a:ext cx="844205" cy="369332"/>
            </a:xfrm>
            <a:prstGeom prst="rect">
              <a:avLst/>
            </a:prstGeom>
            <a:solidFill>
              <a:srgbClr val="C00000"/>
            </a:solidFill>
          </p:spPr>
          <p:txBody>
            <a:bodyPr wrap="none">
              <a:spAutoFit/>
            </a:bodyPr>
            <a:lstStyle/>
            <a:p>
              <a:r>
                <a:rPr lang="it-IT" b="1" dirty="0" smtClean="0">
                  <a:solidFill>
                    <a:schemeClr val="bg1"/>
                  </a:solidFill>
                </a:rPr>
                <a:t>gene D</a:t>
              </a:r>
              <a:endParaRPr lang="it-IT" dirty="0">
                <a:solidFill>
                  <a:schemeClr val="bg1"/>
                </a:solidFill>
              </a:endParaRPr>
            </a:p>
          </p:txBody>
        </p:sp>
        <p:grpSp>
          <p:nvGrpSpPr>
            <p:cNvPr id="42" name="Gruppo 41"/>
            <p:cNvGrpSpPr/>
            <p:nvPr/>
          </p:nvGrpSpPr>
          <p:grpSpPr>
            <a:xfrm>
              <a:off x="7143768" y="3429000"/>
              <a:ext cx="1071570" cy="715174"/>
              <a:chOff x="7143768" y="3429000"/>
              <a:chExt cx="1071570" cy="715174"/>
            </a:xfrm>
          </p:grpSpPr>
          <p:grpSp>
            <p:nvGrpSpPr>
              <p:cNvPr id="29" name="Gruppo 28"/>
              <p:cNvGrpSpPr/>
              <p:nvPr/>
            </p:nvGrpSpPr>
            <p:grpSpPr>
              <a:xfrm>
                <a:off x="7143768" y="3429000"/>
                <a:ext cx="285752" cy="715174"/>
                <a:chOff x="2643174" y="3143248"/>
                <a:chExt cx="285752" cy="715174"/>
              </a:xfrm>
            </p:grpSpPr>
            <p:sp>
              <p:nvSpPr>
                <p:cNvPr id="30" name="Ovale 29"/>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1" name="Connettore 1 30"/>
                <p:cNvCxnSpPr>
                  <a:stCxn id="30"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uppo 31"/>
              <p:cNvGrpSpPr/>
              <p:nvPr/>
            </p:nvGrpSpPr>
            <p:grpSpPr>
              <a:xfrm>
                <a:off x="7715272" y="3429000"/>
                <a:ext cx="285752" cy="715174"/>
                <a:chOff x="2643174" y="3143248"/>
                <a:chExt cx="285752" cy="715174"/>
              </a:xfrm>
            </p:grpSpPr>
            <p:sp>
              <p:nvSpPr>
                <p:cNvPr id="33" name="Ovale 32"/>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4" name="Connettore 1 33"/>
                <p:cNvCxnSpPr>
                  <a:stCxn id="33"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uppo 34"/>
              <p:cNvGrpSpPr/>
              <p:nvPr/>
            </p:nvGrpSpPr>
            <p:grpSpPr>
              <a:xfrm>
                <a:off x="7929586" y="3429000"/>
                <a:ext cx="285752" cy="715174"/>
                <a:chOff x="2643174" y="3143248"/>
                <a:chExt cx="285752" cy="715174"/>
              </a:xfrm>
            </p:grpSpPr>
            <p:sp>
              <p:nvSpPr>
                <p:cNvPr id="36" name="Ovale 35"/>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7" name="Connettore 1 36"/>
                <p:cNvCxnSpPr>
                  <a:stCxn id="36"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o 37"/>
              <p:cNvGrpSpPr/>
              <p:nvPr/>
            </p:nvGrpSpPr>
            <p:grpSpPr>
              <a:xfrm>
                <a:off x="7358082" y="3429000"/>
                <a:ext cx="285752" cy="715174"/>
                <a:chOff x="2643174" y="3143248"/>
                <a:chExt cx="285752" cy="715174"/>
              </a:xfrm>
            </p:grpSpPr>
            <p:sp>
              <p:nvSpPr>
                <p:cNvPr id="39" name="Ovale 38"/>
                <p:cNvSpPr/>
                <p:nvPr/>
              </p:nvSpPr>
              <p:spPr>
                <a:xfrm>
                  <a:off x="2643174" y="3143248"/>
                  <a:ext cx="285752" cy="285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Connettore 1 39"/>
                <p:cNvCxnSpPr>
                  <a:stCxn id="39"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5" name="Gruppo 44"/>
          <p:cNvGrpSpPr/>
          <p:nvPr/>
        </p:nvGrpSpPr>
        <p:grpSpPr>
          <a:xfrm>
            <a:off x="2143108" y="3357562"/>
            <a:ext cx="285752" cy="715174"/>
            <a:chOff x="2643174" y="3143248"/>
            <a:chExt cx="285752" cy="715174"/>
          </a:xfrm>
          <a:solidFill>
            <a:schemeClr val="accent1"/>
          </a:solidFill>
        </p:grpSpPr>
        <p:sp>
          <p:nvSpPr>
            <p:cNvPr id="46" name="Ovale 45"/>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7" name="Connettore 1 46"/>
            <p:cNvCxnSpPr>
              <a:stCxn id="46"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uppo 59"/>
          <p:cNvGrpSpPr/>
          <p:nvPr/>
        </p:nvGrpSpPr>
        <p:grpSpPr>
          <a:xfrm>
            <a:off x="2357422" y="3357562"/>
            <a:ext cx="1214446" cy="715174"/>
            <a:chOff x="2357422" y="3357562"/>
            <a:chExt cx="1214446" cy="715174"/>
          </a:xfrm>
        </p:grpSpPr>
        <p:grpSp>
          <p:nvGrpSpPr>
            <p:cNvPr id="48" name="Gruppo 47"/>
            <p:cNvGrpSpPr/>
            <p:nvPr/>
          </p:nvGrpSpPr>
          <p:grpSpPr>
            <a:xfrm>
              <a:off x="2357422" y="3357562"/>
              <a:ext cx="285752" cy="715174"/>
              <a:chOff x="2643174" y="3143248"/>
              <a:chExt cx="285752" cy="715174"/>
            </a:xfrm>
            <a:solidFill>
              <a:schemeClr val="accent1"/>
            </a:solidFill>
          </p:grpSpPr>
          <p:sp>
            <p:nvSpPr>
              <p:cNvPr id="49" name="Ovale 48"/>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0" name="Connettore 1 49"/>
              <p:cNvCxnSpPr>
                <a:stCxn id="49"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uppo 50"/>
            <p:cNvGrpSpPr/>
            <p:nvPr/>
          </p:nvGrpSpPr>
          <p:grpSpPr>
            <a:xfrm>
              <a:off x="2571736" y="3357562"/>
              <a:ext cx="285752" cy="715174"/>
              <a:chOff x="2643174" y="3143248"/>
              <a:chExt cx="285752" cy="715174"/>
            </a:xfrm>
            <a:solidFill>
              <a:schemeClr val="accent1"/>
            </a:solidFill>
          </p:grpSpPr>
          <p:sp>
            <p:nvSpPr>
              <p:cNvPr id="52" name="Ovale 51"/>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3" name="Connettore 1 52"/>
              <p:cNvCxnSpPr>
                <a:stCxn id="52"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uppo 53"/>
            <p:cNvGrpSpPr/>
            <p:nvPr/>
          </p:nvGrpSpPr>
          <p:grpSpPr>
            <a:xfrm>
              <a:off x="3000364" y="3357562"/>
              <a:ext cx="285752" cy="715174"/>
              <a:chOff x="2643174" y="3143248"/>
              <a:chExt cx="285752" cy="715174"/>
            </a:xfrm>
          </p:grpSpPr>
          <p:sp>
            <p:nvSpPr>
              <p:cNvPr id="55" name="Ovale 54"/>
              <p:cNvSpPr/>
              <p:nvPr/>
            </p:nvSpPr>
            <p:spPr>
              <a:xfrm>
                <a:off x="2643174" y="3143248"/>
                <a:ext cx="285752" cy="28575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6" name="Connettore 1 55"/>
              <p:cNvCxnSpPr>
                <a:stCxn id="55"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uppo 56"/>
            <p:cNvGrpSpPr/>
            <p:nvPr/>
          </p:nvGrpSpPr>
          <p:grpSpPr>
            <a:xfrm>
              <a:off x="3286116" y="3357562"/>
              <a:ext cx="285752" cy="715174"/>
              <a:chOff x="2643174" y="3143248"/>
              <a:chExt cx="285752" cy="715174"/>
            </a:xfrm>
            <a:solidFill>
              <a:schemeClr val="tx2">
                <a:lumMod val="60000"/>
                <a:lumOff val="40000"/>
              </a:schemeClr>
            </a:solidFill>
          </p:grpSpPr>
          <p:sp>
            <p:nvSpPr>
              <p:cNvPr id="58" name="Ovale 57"/>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9" name="Connettore 1 58"/>
              <p:cNvCxnSpPr>
                <a:stCxn id="58"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0" name="Gruppo 89"/>
          <p:cNvGrpSpPr/>
          <p:nvPr/>
        </p:nvGrpSpPr>
        <p:grpSpPr>
          <a:xfrm>
            <a:off x="4286248" y="3357562"/>
            <a:ext cx="1428760" cy="715174"/>
            <a:chOff x="4286248" y="3357562"/>
            <a:chExt cx="1428760" cy="715174"/>
          </a:xfrm>
        </p:grpSpPr>
        <p:grpSp>
          <p:nvGrpSpPr>
            <p:cNvPr id="61" name="Gruppo 60"/>
            <p:cNvGrpSpPr/>
            <p:nvPr/>
          </p:nvGrpSpPr>
          <p:grpSpPr>
            <a:xfrm>
              <a:off x="4500562" y="3357562"/>
              <a:ext cx="1214446" cy="715174"/>
              <a:chOff x="2357422" y="3357562"/>
              <a:chExt cx="1214446" cy="715174"/>
            </a:xfrm>
          </p:grpSpPr>
          <p:grpSp>
            <p:nvGrpSpPr>
              <p:cNvPr id="62" name="Gruppo 47"/>
              <p:cNvGrpSpPr/>
              <p:nvPr/>
            </p:nvGrpSpPr>
            <p:grpSpPr>
              <a:xfrm>
                <a:off x="2357422" y="3357562"/>
                <a:ext cx="285752" cy="715174"/>
                <a:chOff x="2643174" y="3143248"/>
                <a:chExt cx="285752" cy="715174"/>
              </a:xfrm>
              <a:solidFill>
                <a:schemeClr val="accent1"/>
              </a:solidFill>
            </p:grpSpPr>
            <p:sp>
              <p:nvSpPr>
                <p:cNvPr id="72" name="Ovale 71"/>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3" name="Connettore 1 72"/>
                <p:cNvCxnSpPr>
                  <a:stCxn id="72"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Gruppo 50"/>
              <p:cNvGrpSpPr/>
              <p:nvPr/>
            </p:nvGrpSpPr>
            <p:grpSpPr>
              <a:xfrm>
                <a:off x="2571736" y="3357562"/>
                <a:ext cx="285752" cy="715174"/>
                <a:chOff x="2643174" y="3143248"/>
                <a:chExt cx="285752" cy="715174"/>
              </a:xfrm>
              <a:solidFill>
                <a:schemeClr val="accent1"/>
              </a:solidFill>
            </p:grpSpPr>
            <p:sp>
              <p:nvSpPr>
                <p:cNvPr id="70" name="Ovale 69"/>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1" name="Connettore 1 70"/>
                <p:cNvCxnSpPr>
                  <a:stCxn id="70"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uppo 53"/>
              <p:cNvGrpSpPr/>
              <p:nvPr/>
            </p:nvGrpSpPr>
            <p:grpSpPr>
              <a:xfrm>
                <a:off x="3000364" y="3357562"/>
                <a:ext cx="285752" cy="715174"/>
                <a:chOff x="2643174" y="3143248"/>
                <a:chExt cx="285752" cy="715174"/>
              </a:xfrm>
            </p:grpSpPr>
            <p:sp>
              <p:nvSpPr>
                <p:cNvPr id="68" name="Ovale 67"/>
                <p:cNvSpPr/>
                <p:nvPr/>
              </p:nvSpPr>
              <p:spPr>
                <a:xfrm>
                  <a:off x="2643174" y="3143248"/>
                  <a:ext cx="285752" cy="28575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9" name="Connettore 1 68"/>
                <p:cNvCxnSpPr>
                  <a:stCxn id="68" idx="4"/>
                </p:cNvCxnSpPr>
                <p:nvPr/>
              </p:nvCxnSpPr>
              <p:spPr>
                <a:xfrm rot="5400000">
                  <a:off x="2571736" y="3643314"/>
                  <a:ext cx="42862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uppo 56"/>
              <p:cNvGrpSpPr/>
              <p:nvPr/>
            </p:nvGrpSpPr>
            <p:grpSpPr>
              <a:xfrm>
                <a:off x="3286116" y="3357562"/>
                <a:ext cx="285752" cy="715174"/>
                <a:chOff x="2643174" y="3143248"/>
                <a:chExt cx="285752" cy="715174"/>
              </a:xfrm>
              <a:solidFill>
                <a:schemeClr val="tx2">
                  <a:lumMod val="60000"/>
                  <a:lumOff val="40000"/>
                </a:schemeClr>
              </a:solidFill>
            </p:grpSpPr>
            <p:sp>
              <p:nvSpPr>
                <p:cNvPr id="66" name="Ovale 65"/>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67" name="Connettore 1 66"/>
                <p:cNvCxnSpPr>
                  <a:stCxn id="66"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5" name="Gruppo 47"/>
            <p:cNvGrpSpPr/>
            <p:nvPr/>
          </p:nvGrpSpPr>
          <p:grpSpPr>
            <a:xfrm>
              <a:off x="4929190" y="3357562"/>
              <a:ext cx="285752" cy="715174"/>
              <a:chOff x="2643174" y="3143248"/>
              <a:chExt cx="285752" cy="715174"/>
            </a:xfrm>
            <a:solidFill>
              <a:srgbClr val="C00000"/>
            </a:solidFill>
          </p:grpSpPr>
          <p:sp>
            <p:nvSpPr>
              <p:cNvPr id="85" name="Ovale 84"/>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6" name="Connettore 1 85"/>
              <p:cNvCxnSpPr>
                <a:stCxn id="85"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6" name="Gruppo 50"/>
            <p:cNvGrpSpPr/>
            <p:nvPr/>
          </p:nvGrpSpPr>
          <p:grpSpPr>
            <a:xfrm>
              <a:off x="5286380" y="3357562"/>
              <a:ext cx="285752" cy="715174"/>
              <a:chOff x="2643174" y="3143248"/>
              <a:chExt cx="285752" cy="715174"/>
            </a:xfrm>
            <a:solidFill>
              <a:srgbClr val="C00000"/>
            </a:solidFill>
          </p:grpSpPr>
          <p:sp>
            <p:nvSpPr>
              <p:cNvPr id="83" name="Ovale 82"/>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4" name="Connettore 1 83"/>
              <p:cNvCxnSpPr>
                <a:stCxn id="83"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uppo 47"/>
            <p:cNvGrpSpPr/>
            <p:nvPr/>
          </p:nvGrpSpPr>
          <p:grpSpPr>
            <a:xfrm>
              <a:off x="4286248" y="3357562"/>
              <a:ext cx="285752" cy="715174"/>
              <a:chOff x="2643174" y="3143248"/>
              <a:chExt cx="285752" cy="715174"/>
            </a:xfrm>
            <a:solidFill>
              <a:srgbClr val="C00000"/>
            </a:solidFill>
          </p:grpSpPr>
          <p:sp>
            <p:nvSpPr>
              <p:cNvPr id="88" name="Ovale 87"/>
              <p:cNvSpPr/>
              <p:nvPr/>
            </p:nvSpPr>
            <p:spPr>
              <a:xfrm>
                <a:off x="2643174" y="3143248"/>
                <a:ext cx="285752" cy="2857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9" name="Connettore 1 88"/>
              <p:cNvCxnSpPr>
                <a:stCxn id="88" idx="4"/>
              </p:cNvCxnSpPr>
              <p:nvPr/>
            </p:nvCxnSpPr>
            <p:spPr>
              <a:xfrm rot="5400000">
                <a:off x="2571736" y="3643314"/>
                <a:ext cx="428628" cy="1588"/>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6" name="Gruppo 95"/>
          <p:cNvGrpSpPr/>
          <p:nvPr/>
        </p:nvGrpSpPr>
        <p:grpSpPr>
          <a:xfrm>
            <a:off x="2571736" y="4572008"/>
            <a:ext cx="3247305" cy="1500198"/>
            <a:chOff x="2571736" y="4572008"/>
            <a:chExt cx="3247305" cy="1500198"/>
          </a:xfrm>
        </p:grpSpPr>
        <p:pic>
          <p:nvPicPr>
            <p:cNvPr id="33794" name="Picture 2" descr="http://biosocialmethods.isr.umich.edu/wp-content/uploads/2014/09/Transcription-Simple-v2.png"/>
            <p:cNvPicPr>
              <a:picLocks noChangeAspect="1" noChangeArrowheads="1"/>
            </p:cNvPicPr>
            <p:nvPr/>
          </p:nvPicPr>
          <p:blipFill>
            <a:blip r:embed="rId3"/>
            <a:srcRect/>
            <a:stretch>
              <a:fillRect/>
            </a:stretch>
          </p:blipFill>
          <p:spPr bwMode="auto">
            <a:xfrm>
              <a:off x="2571736" y="4572008"/>
              <a:ext cx="3247305" cy="1500198"/>
            </a:xfrm>
            <a:prstGeom prst="rect">
              <a:avLst/>
            </a:prstGeom>
            <a:noFill/>
          </p:spPr>
        </p:pic>
        <p:sp>
          <p:nvSpPr>
            <p:cNvPr id="93" name="Rettangolo 92"/>
            <p:cNvSpPr/>
            <p:nvPr/>
          </p:nvSpPr>
          <p:spPr>
            <a:xfrm>
              <a:off x="3143240" y="5000636"/>
              <a:ext cx="78581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5" name="Rettangolo 94"/>
            <p:cNvSpPr/>
            <p:nvPr/>
          </p:nvSpPr>
          <p:spPr>
            <a:xfrm>
              <a:off x="4286248" y="5000636"/>
              <a:ext cx="785818" cy="21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7" name="CasellaDiTesto 96"/>
          <p:cNvSpPr txBox="1"/>
          <p:nvPr/>
        </p:nvSpPr>
        <p:spPr>
          <a:xfrm>
            <a:off x="357158" y="214290"/>
            <a:ext cx="2000264" cy="215444"/>
          </a:xfrm>
          <a:prstGeom prst="rect">
            <a:avLst/>
          </a:prstGeom>
          <a:noFill/>
        </p:spPr>
        <p:txBody>
          <a:bodyPr wrap="square" rtlCol="0">
            <a:spAutoFit/>
          </a:bodyPr>
          <a:lstStyle/>
          <a:p>
            <a:r>
              <a:rPr lang="it-IT" sz="800" b="1" dirty="0" err="1" smtClean="0">
                <a:solidFill>
                  <a:schemeClr val="tx2">
                    <a:lumMod val="75000"/>
                  </a:schemeClr>
                </a:solidFill>
              </a:rPr>
              <a:t>G.Trombetta</a:t>
            </a:r>
            <a:endParaRPr lang="it-IT" sz="800" b="1" dirty="0">
              <a:solidFill>
                <a:schemeClr val="tx2">
                  <a:lumMod val="75000"/>
                </a:schemeClr>
              </a:solidFill>
            </a:endParaRPr>
          </a:p>
        </p:txBody>
      </p:sp>
      <p:grpSp>
        <p:nvGrpSpPr>
          <p:cNvPr id="102" name="Gruppo 101"/>
          <p:cNvGrpSpPr/>
          <p:nvPr/>
        </p:nvGrpSpPr>
        <p:grpSpPr>
          <a:xfrm>
            <a:off x="285720" y="5357826"/>
            <a:ext cx="1357322" cy="785818"/>
            <a:chOff x="285720" y="5357826"/>
            <a:chExt cx="1357322" cy="785818"/>
          </a:xfrm>
        </p:grpSpPr>
        <p:sp>
          <p:nvSpPr>
            <p:cNvPr id="98" name="Ovale 97"/>
            <p:cNvSpPr/>
            <p:nvPr/>
          </p:nvSpPr>
          <p:spPr>
            <a:xfrm>
              <a:off x="285720" y="5357826"/>
              <a:ext cx="285752" cy="28575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99" name="Ovale 98"/>
            <p:cNvSpPr/>
            <p:nvPr/>
          </p:nvSpPr>
          <p:spPr>
            <a:xfrm>
              <a:off x="285720" y="5857892"/>
              <a:ext cx="285752" cy="28575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100" name="CasellaDiTesto 99"/>
            <p:cNvSpPr txBox="1"/>
            <p:nvPr/>
          </p:nvSpPr>
          <p:spPr>
            <a:xfrm>
              <a:off x="571472" y="5357826"/>
              <a:ext cx="1071570" cy="276999"/>
            </a:xfrm>
            <a:prstGeom prst="rect">
              <a:avLst/>
            </a:prstGeom>
            <a:noFill/>
          </p:spPr>
          <p:txBody>
            <a:bodyPr wrap="square" rtlCol="0">
              <a:spAutoFit/>
            </a:bodyPr>
            <a:lstStyle/>
            <a:p>
              <a:r>
                <a:rPr lang="it-IT" sz="1200" dirty="0" smtClean="0"/>
                <a:t>metilato</a:t>
              </a:r>
              <a:endParaRPr lang="it-IT" sz="1200" dirty="0"/>
            </a:p>
          </p:txBody>
        </p:sp>
        <p:sp>
          <p:nvSpPr>
            <p:cNvPr id="101" name="CasellaDiTesto 100"/>
            <p:cNvSpPr txBox="1"/>
            <p:nvPr/>
          </p:nvSpPr>
          <p:spPr>
            <a:xfrm>
              <a:off x="571472" y="5857892"/>
              <a:ext cx="1071570" cy="276999"/>
            </a:xfrm>
            <a:prstGeom prst="rect">
              <a:avLst/>
            </a:prstGeom>
            <a:noFill/>
          </p:spPr>
          <p:txBody>
            <a:bodyPr wrap="square" rtlCol="0">
              <a:spAutoFit/>
            </a:bodyPr>
            <a:lstStyle/>
            <a:p>
              <a:r>
                <a:rPr lang="it-IT" sz="1200" dirty="0" smtClean="0"/>
                <a:t>non metilato</a:t>
              </a:r>
              <a:endParaRPr lang="it-IT" sz="1200" dirty="0"/>
            </a:p>
          </p:txBody>
        </p:sp>
      </p:grpSp>
      <p:sp>
        <p:nvSpPr>
          <p:cNvPr id="2" name="Stella a 5 punte 1"/>
          <p:cNvSpPr/>
          <p:nvPr/>
        </p:nvSpPr>
        <p:spPr>
          <a:xfrm>
            <a:off x="784392" y="3644108"/>
            <a:ext cx="656432" cy="50405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2" name="Stella a 5 punte 91"/>
          <p:cNvSpPr/>
          <p:nvPr/>
        </p:nvSpPr>
        <p:spPr>
          <a:xfrm>
            <a:off x="7369815" y="3635716"/>
            <a:ext cx="656432" cy="504056"/>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p:cNvGrpSpPr/>
          <p:nvPr/>
        </p:nvGrpSpPr>
        <p:grpSpPr>
          <a:xfrm>
            <a:off x="428596" y="4572008"/>
            <a:ext cx="8064123" cy="696820"/>
            <a:chOff x="428596" y="4572008"/>
            <a:chExt cx="8064123" cy="696820"/>
          </a:xfrm>
        </p:grpSpPr>
        <p:sp>
          <p:nvSpPr>
            <p:cNvPr id="3" name="Freccia in giù 2"/>
            <p:cNvSpPr/>
            <p:nvPr/>
          </p:nvSpPr>
          <p:spPr>
            <a:xfrm>
              <a:off x="1006093" y="457200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4" name="Freccia in giù 93"/>
            <p:cNvSpPr/>
            <p:nvPr/>
          </p:nvSpPr>
          <p:spPr>
            <a:xfrm>
              <a:off x="7608864" y="4572008"/>
              <a:ext cx="28575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010761" y="5000636"/>
              <a:ext cx="1481958" cy="261610"/>
            </a:xfrm>
            <a:prstGeom prst="rect">
              <a:avLst/>
            </a:prstGeom>
            <a:noFill/>
          </p:spPr>
          <p:txBody>
            <a:bodyPr wrap="square" rtlCol="0">
              <a:spAutoFit/>
            </a:bodyPr>
            <a:lstStyle/>
            <a:p>
              <a:r>
                <a:rPr lang="it-IT" sz="1100" b="1" dirty="0" smtClean="0">
                  <a:solidFill>
                    <a:srgbClr val="FF0000"/>
                  </a:solidFill>
                </a:rPr>
                <a:t>REPRESSIONE GENICA</a:t>
              </a:r>
              <a:endParaRPr lang="it-IT" sz="1100" b="1" dirty="0">
                <a:solidFill>
                  <a:srgbClr val="FF0000"/>
                </a:solidFill>
              </a:endParaRPr>
            </a:p>
          </p:txBody>
        </p:sp>
        <p:sp>
          <p:nvSpPr>
            <p:cNvPr id="103" name="CasellaDiTesto 102"/>
            <p:cNvSpPr txBox="1"/>
            <p:nvPr/>
          </p:nvSpPr>
          <p:spPr>
            <a:xfrm>
              <a:off x="428596" y="5007218"/>
              <a:ext cx="1481958" cy="261610"/>
            </a:xfrm>
            <a:prstGeom prst="rect">
              <a:avLst/>
            </a:prstGeom>
            <a:noFill/>
          </p:spPr>
          <p:txBody>
            <a:bodyPr wrap="square" rtlCol="0">
              <a:spAutoFit/>
            </a:bodyPr>
            <a:lstStyle/>
            <a:p>
              <a:r>
                <a:rPr lang="it-IT" sz="1100" b="1" dirty="0" smtClean="0">
                  <a:solidFill>
                    <a:srgbClr val="FF0000"/>
                  </a:solidFill>
                </a:rPr>
                <a:t>REPRESSIONE GENICA</a:t>
              </a:r>
              <a:endParaRPr lang="it-IT" sz="1100" b="1" dirty="0">
                <a:solidFill>
                  <a:srgbClr val="FF0000"/>
                </a:solidFill>
              </a:endParaRPr>
            </a:p>
          </p:txBody>
        </p:sp>
      </p:grpSp>
    </p:spTree>
    <p:extLst>
      <p:ext uri="{BB962C8B-B14F-4D97-AF65-F5344CB8AC3E}">
        <p14:creationId xmlns:p14="http://schemas.microsoft.com/office/powerpoint/2010/main" val="66310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wipe(down)">
                                      <p:cBhvr>
                                        <p:cTn id="23" dur="580">
                                          <p:stCondLst>
                                            <p:cond delay="0"/>
                                          </p:stCondLst>
                                        </p:cTn>
                                        <p:tgtEl>
                                          <p:spTgt spid="92"/>
                                        </p:tgtEl>
                                      </p:cBhvr>
                                    </p:animEffect>
                                    <p:anim calcmode="lin" valueType="num">
                                      <p:cBhvr>
                                        <p:cTn id="24"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29" dur="26">
                                          <p:stCondLst>
                                            <p:cond delay="650"/>
                                          </p:stCondLst>
                                        </p:cTn>
                                        <p:tgtEl>
                                          <p:spTgt spid="92"/>
                                        </p:tgtEl>
                                      </p:cBhvr>
                                      <p:to x="100000" y="60000"/>
                                    </p:animScale>
                                    <p:animScale>
                                      <p:cBhvr>
                                        <p:cTn id="30" dur="166" decel="50000">
                                          <p:stCondLst>
                                            <p:cond delay="676"/>
                                          </p:stCondLst>
                                        </p:cTn>
                                        <p:tgtEl>
                                          <p:spTgt spid="92"/>
                                        </p:tgtEl>
                                      </p:cBhvr>
                                      <p:to x="100000" y="100000"/>
                                    </p:animScale>
                                    <p:animScale>
                                      <p:cBhvr>
                                        <p:cTn id="31" dur="26">
                                          <p:stCondLst>
                                            <p:cond delay="1312"/>
                                          </p:stCondLst>
                                        </p:cTn>
                                        <p:tgtEl>
                                          <p:spTgt spid="92"/>
                                        </p:tgtEl>
                                      </p:cBhvr>
                                      <p:to x="100000" y="80000"/>
                                    </p:animScale>
                                    <p:animScale>
                                      <p:cBhvr>
                                        <p:cTn id="32" dur="166" decel="50000">
                                          <p:stCondLst>
                                            <p:cond delay="1338"/>
                                          </p:stCondLst>
                                        </p:cTn>
                                        <p:tgtEl>
                                          <p:spTgt spid="92"/>
                                        </p:tgtEl>
                                      </p:cBhvr>
                                      <p:to x="100000" y="100000"/>
                                    </p:animScale>
                                    <p:animScale>
                                      <p:cBhvr>
                                        <p:cTn id="33" dur="26">
                                          <p:stCondLst>
                                            <p:cond delay="1642"/>
                                          </p:stCondLst>
                                        </p:cTn>
                                        <p:tgtEl>
                                          <p:spTgt spid="92"/>
                                        </p:tgtEl>
                                      </p:cBhvr>
                                      <p:to x="100000" y="90000"/>
                                    </p:animScale>
                                    <p:animScale>
                                      <p:cBhvr>
                                        <p:cTn id="34" dur="166" decel="50000">
                                          <p:stCondLst>
                                            <p:cond delay="1668"/>
                                          </p:stCondLst>
                                        </p:cTn>
                                        <p:tgtEl>
                                          <p:spTgt spid="92"/>
                                        </p:tgtEl>
                                      </p:cBhvr>
                                      <p:to x="100000" y="100000"/>
                                    </p:animScale>
                                    <p:animScale>
                                      <p:cBhvr>
                                        <p:cTn id="35" dur="26">
                                          <p:stCondLst>
                                            <p:cond delay="1808"/>
                                          </p:stCondLst>
                                        </p:cTn>
                                        <p:tgtEl>
                                          <p:spTgt spid="92"/>
                                        </p:tgtEl>
                                      </p:cBhvr>
                                      <p:to x="100000" y="95000"/>
                                    </p:animScale>
                                    <p:animScale>
                                      <p:cBhvr>
                                        <p:cTn id="36" dur="166" decel="50000">
                                          <p:stCondLst>
                                            <p:cond delay="1834"/>
                                          </p:stCondLst>
                                        </p:cTn>
                                        <p:tgtEl>
                                          <p:spTgt spid="9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2"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1959</Words>
  <Application>Microsoft Office PowerPoint</Application>
  <PresentationFormat>Presentazione su schermo (4:3)</PresentationFormat>
  <Paragraphs>284</Paragraphs>
  <Slides>27</Slides>
  <Notes>1</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0" baseType="lpstr">
      <vt:lpstr>Tema di Office</vt:lpstr>
      <vt:lpstr>Foglio di lavoro</vt:lpstr>
      <vt:lpstr>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RIASSUMENDO</vt:lpstr>
      <vt:lpstr>Presentazione standard di PowerPoint</vt:lpstr>
      <vt:lpstr>Presentazione standard di PowerPoint</vt:lpstr>
      <vt:lpstr>Presentazione standard di PowerPoint</vt:lpstr>
      <vt:lpstr>Presentazione standard di PowerPoint</vt:lpstr>
      <vt:lpstr> GENI IMPLICATI NELLA PATOFISIOLOGIA DEI DISTURBI DELLO SPETTRO DEPRESSIVO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acer</dc:creator>
  <cp:lastModifiedBy>AGAZIO TROMBETTA</cp:lastModifiedBy>
  <cp:revision>52</cp:revision>
  <dcterms:created xsi:type="dcterms:W3CDTF">2016-10-29T21:28:40Z</dcterms:created>
  <dcterms:modified xsi:type="dcterms:W3CDTF">2016-11-11T07:56:18Z</dcterms:modified>
</cp:coreProperties>
</file>