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1"/>
  </p:notesMasterIdLst>
  <p:sldIdLst>
    <p:sldId id="278" r:id="rId2"/>
    <p:sldId id="279" r:id="rId3"/>
    <p:sldId id="295" r:id="rId4"/>
    <p:sldId id="291" r:id="rId5"/>
    <p:sldId id="286" r:id="rId6"/>
    <p:sldId id="293" r:id="rId7"/>
    <p:sldId id="288" r:id="rId8"/>
    <p:sldId id="289" r:id="rId9"/>
    <p:sldId id="292" r:id="rId10"/>
    <p:sldId id="296" r:id="rId11"/>
    <p:sldId id="297" r:id="rId12"/>
    <p:sldId id="282" r:id="rId13"/>
    <p:sldId id="280" r:id="rId14"/>
    <p:sldId id="281" r:id="rId15"/>
    <p:sldId id="298" r:id="rId16"/>
    <p:sldId id="294" r:id="rId17"/>
    <p:sldId id="304" r:id="rId18"/>
    <p:sldId id="305" r:id="rId19"/>
    <p:sldId id="299" r:id="rId20"/>
    <p:sldId id="301" r:id="rId21"/>
    <p:sldId id="283" r:id="rId22"/>
    <p:sldId id="284" r:id="rId23"/>
    <p:sldId id="285" r:id="rId24"/>
    <p:sldId id="302" r:id="rId25"/>
    <p:sldId id="306" r:id="rId26"/>
    <p:sldId id="303" r:id="rId27"/>
    <p:sldId id="300" r:id="rId28"/>
    <p:sldId id="307" r:id="rId29"/>
    <p:sldId id="277" r:id="rId30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34567" autoAdjust="0"/>
    <p:restoredTop sz="86333" autoAdjust="0"/>
  </p:normalViewPr>
  <p:slideViewPr>
    <p:cSldViewPr>
      <p:cViewPr>
        <p:scale>
          <a:sx n="60" d="100"/>
          <a:sy n="60" d="100"/>
        </p:scale>
        <p:origin x="-1080" y="-4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0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6868DAD-3DD5-4EA6-AE1A-FF74343F9DF2}" type="datetimeFigureOut">
              <a:rPr lang="it-IT"/>
              <a:pPr>
                <a:defRPr/>
              </a:pPr>
              <a:t>20/03/1807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B220974-7F37-43A6-B951-1FCF85DF30D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tonda angolo diagonale rettangolo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5" name="Segnaposto data 9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7551E665-E5B9-4889-AD50-2A31910D2C69}" type="datetimeFigureOut">
              <a:rPr lang="it-IT"/>
              <a:pPr>
                <a:defRPr/>
              </a:pPr>
              <a:t>20/03/1807</a:t>
            </a:fld>
            <a:endParaRPr lang="it-IT"/>
          </a:p>
        </p:txBody>
      </p:sp>
      <p:sp>
        <p:nvSpPr>
          <p:cNvPr id="6" name="Segnaposto numero diapositiva 10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4475C978-6CB0-461E-AF1B-C992A869433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7" name="Segnaposto piè di pagina 11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data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50C00-9614-40CA-93FC-9782FB42DC24}" type="datetimeFigureOut">
              <a:rPr lang="it-IT"/>
              <a:pPr>
                <a:defRPr/>
              </a:pPr>
              <a:t>20/03/1807</a:t>
            </a:fld>
            <a:endParaRPr lang="it-IT"/>
          </a:p>
        </p:txBody>
      </p:sp>
      <p:sp>
        <p:nvSpPr>
          <p:cNvPr id="6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DA525-2DDA-48D9-AFF7-63E6DD1CD92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data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3B410-589E-46A0-B82C-9A18D2848FC9}" type="datetimeFigureOut">
              <a:rPr lang="it-IT"/>
              <a:pPr>
                <a:defRPr/>
              </a:pPr>
              <a:t>20/03/1807</a:t>
            </a:fld>
            <a:endParaRPr lang="it-IT"/>
          </a:p>
        </p:txBody>
      </p:sp>
      <p:sp>
        <p:nvSpPr>
          <p:cNvPr id="6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9A7CC-0D2F-40E0-895D-E022C1DCEB2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6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35A6B9B-49BE-4DA0-8516-EA4795B2BF43}" type="datetimeFigureOut">
              <a:rPr lang="it-IT"/>
              <a:pPr>
                <a:defRPr/>
              </a:pPr>
              <a:t>20/03/1807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A8133EB-CDD7-426C-AFC5-3AF2924102D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6"/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7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95F69386-F7A3-4DEC-9BE3-3E17E36D5D92}" type="datetimeFigureOut">
              <a:rPr lang="it-IT"/>
              <a:pPr>
                <a:defRPr/>
              </a:pPr>
              <a:t>20/03/1807</a:t>
            </a:fld>
            <a:endParaRPr lang="it-IT"/>
          </a:p>
        </p:txBody>
      </p:sp>
      <p:sp>
        <p:nvSpPr>
          <p:cNvPr id="6" name="Segnaposto numero diapositiva 8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F86A38C4-EE73-4749-8B5D-6B1870FC973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7" name="Segnaposto piè di pagina 9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9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AA6C556-9FC5-46FF-A1EF-3F5B4D677742}" type="datetimeFigureOut">
              <a:rPr lang="it-IT"/>
              <a:pPr>
                <a:defRPr/>
              </a:pPr>
              <a:t>20/03/1807</a:t>
            </a:fld>
            <a:endParaRPr lang="it-IT"/>
          </a:p>
        </p:txBody>
      </p:sp>
      <p:sp>
        <p:nvSpPr>
          <p:cNvPr id="7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8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6A21F70-A76F-406A-B6BD-6300FA96B6E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9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ttangolo 10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9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843F0BE-4A77-4D7F-B872-99BA62F2118C}" type="datetimeFigureOut">
              <a:rPr lang="it-IT"/>
              <a:pPr>
                <a:defRPr/>
              </a:pPr>
              <a:t>20/03/1807</a:t>
            </a:fld>
            <a:endParaRPr lang="it-IT"/>
          </a:p>
        </p:txBody>
      </p:sp>
      <p:sp>
        <p:nvSpPr>
          <p:cNvPr id="10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11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4C525D7-1AD4-47CA-B78B-8B569F832FF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6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4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C4B4192-0F2A-4C05-ABAD-E748DE3D7215}" type="datetimeFigureOut">
              <a:rPr lang="it-IT"/>
              <a:pPr>
                <a:defRPr/>
              </a:pPr>
              <a:t>20/03/1807</a:t>
            </a:fld>
            <a:endParaRPr lang="it-IT"/>
          </a:p>
        </p:txBody>
      </p:sp>
      <p:sp>
        <p:nvSpPr>
          <p:cNvPr id="5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E7CA0E0-DA08-45A2-9607-555786F1968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55842-E575-4A83-9B9F-A8F6ACF66EB3}" type="datetimeFigureOut">
              <a:rPr lang="it-IT"/>
              <a:pPr>
                <a:defRPr/>
              </a:pPr>
              <a:t>20/03/1807</a:t>
            </a:fld>
            <a:endParaRPr lang="it-IT"/>
          </a:p>
        </p:txBody>
      </p:sp>
      <p:sp>
        <p:nvSpPr>
          <p:cNvPr id="4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C3DB2-4579-47CB-8C21-C911B6085E5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7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data 8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40699256-1178-459B-8790-991D9DA5B80C}" type="datetimeFigureOut">
              <a:rPr lang="it-IT"/>
              <a:pPr>
                <a:defRPr/>
              </a:pPr>
              <a:t>20/03/1807</a:t>
            </a:fld>
            <a:endParaRPr lang="it-IT"/>
          </a:p>
        </p:txBody>
      </p:sp>
      <p:sp>
        <p:nvSpPr>
          <p:cNvPr id="7" name="Segnaposto numero diapositiva 9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D3BC1BFA-90C3-4D7D-82CD-8D99BC4DF3D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8" name="Segnaposto piè di pagina 10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3" name="Segnaposto immagine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5" name="Segnaposto data 7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2927904F-EFB8-4482-9106-FF43902B8D70}" type="datetimeFigureOut">
              <a:rPr lang="it-IT"/>
              <a:pPr>
                <a:defRPr/>
              </a:pPr>
              <a:t>20/03/1807</a:t>
            </a:fld>
            <a:endParaRPr lang="it-IT"/>
          </a:p>
        </p:txBody>
      </p:sp>
      <p:sp>
        <p:nvSpPr>
          <p:cNvPr id="6" name="Segnaposto numero diapositiva 8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CD156751-9060-4D5A-AE12-7AD833D5FF8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7" name="Segnaposto piè di pagina 9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tonda angolo diagonale rettangolo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 smtClean="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1AED0D79-4380-4D36-B4D0-F0EEF683E9DE}" type="datetimeFigureOut">
              <a:rPr lang="it-IT"/>
              <a:pPr>
                <a:defRPr/>
              </a:pPr>
              <a:t>20/03/1807</a:t>
            </a:fld>
            <a:endParaRPr lang="it-IT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smtClean="0">
                <a:solidFill>
                  <a:schemeClr val="tx2">
                    <a:shade val="9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DA7E2629-6C48-42E9-9A9B-6AA9097E86A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033" name="Segnaposto testo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17" r:id="rId7"/>
    <p:sldLayoutId id="2147483726" r:id="rId8"/>
    <p:sldLayoutId id="2147483727" r:id="rId9"/>
    <p:sldLayoutId id="2147483718" r:id="rId10"/>
    <p:sldLayoutId id="2147483719" r:id="rId11"/>
  </p:sldLayoutIdLst>
  <p:txStyles>
    <p:titleStyle>
      <a:lvl1pPr marL="53975" algn="r" rtl="0" fontAlgn="base">
        <a:spcBef>
          <a:spcPct val="0"/>
        </a:spcBef>
        <a:spcAft>
          <a:spcPct val="0"/>
        </a:spcAft>
        <a:defRPr sz="4600" kern="1200">
          <a:solidFill>
            <a:srgbClr val="E7EACB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2pPr>
      <a:lvl3pPr marL="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3pPr>
      <a:lvl4pPr marL="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4pPr>
      <a:lvl5pPr marL="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5pPr>
      <a:lvl6pPr marL="5111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6pPr>
      <a:lvl7pPr marL="9683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7pPr>
      <a:lvl8pPr marL="14255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8pPr>
      <a:lvl9pPr marL="18827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9pPr>
      <a:extLst/>
    </p:titleStyle>
    <p:bodyStyle>
      <a:lvl1pPr marL="292100" indent="-292100" algn="l" rtl="0" fontAlgn="base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fontAlgn="base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convegni01\Desktop\17%20dicembre\CUCCO\Brilliant%20Blue%20G%2023g.mpg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Documents%20and%20Settings\convegni01\Desktop\17%20dicembre\CUCCO\pucker%20in%20RDP.mpg" TargetMode="External"/><Relationship Id="rId1" Type="http://schemas.openxmlformats.org/officeDocument/2006/relationships/video" Target="file:///C:\Users\Federico\Desktop\sciacca%20dic%2016\congresso%2023%20G\23G\pucker%20in%20RDP.mpg" TargetMode="External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it-IT" dirty="0" smtClean="0">
                <a:solidFill>
                  <a:srgbClr val="00B050"/>
                </a:solidFill>
              </a:rPr>
              <a:t>Sciacca </a:t>
            </a:r>
            <a:r>
              <a:rPr lang="it-IT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_</a:t>
            </a:r>
            <a:br>
              <a:rPr lang="it-IT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it-IT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Giornate Oftalmologiche</a:t>
            </a:r>
            <a:endParaRPr lang="it-IT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4338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smtClean="0"/>
          </a:p>
          <a:p>
            <a:r>
              <a:rPr lang="it-IT" sz="3600" smtClean="0">
                <a:solidFill>
                  <a:srgbClr val="FFC000"/>
                </a:solidFill>
              </a:rPr>
              <a:t>Patologie della Interfaccia VR </a:t>
            </a:r>
          </a:p>
          <a:p>
            <a:endParaRPr lang="it-IT" smtClean="0"/>
          </a:p>
          <a:p>
            <a:r>
              <a:rPr lang="it-IT" smtClean="0">
                <a:solidFill>
                  <a:srgbClr val="FFFF00"/>
                </a:solidFill>
              </a:rPr>
              <a:t>Eziopatogenesi </a:t>
            </a:r>
          </a:p>
          <a:p>
            <a:endParaRPr lang="it-IT" smtClean="0"/>
          </a:p>
          <a:p>
            <a:pPr algn="r"/>
            <a:r>
              <a:rPr lang="it-IT" sz="2800" smtClean="0">
                <a:solidFill>
                  <a:srgbClr val="C00000"/>
                </a:solidFill>
              </a:rPr>
              <a:t>F. Cucco </a:t>
            </a:r>
          </a:p>
          <a:p>
            <a:endParaRPr lang="it-IT" smtClean="0"/>
          </a:p>
          <a:p>
            <a:pPr algn="r"/>
            <a:r>
              <a:rPr lang="it-IT" sz="2400" smtClean="0"/>
              <a:t>17 12 2016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it-IT" dirty="0" smtClean="0">
                <a:solidFill>
                  <a:srgbClr val="FFC000"/>
                </a:solidFill>
              </a:rPr>
              <a:t>Adesione parziale</a:t>
            </a:r>
            <a:endParaRPr lang="it-IT" dirty="0">
              <a:solidFill>
                <a:srgbClr val="FFC000"/>
              </a:solidFill>
            </a:endParaRPr>
          </a:p>
        </p:txBody>
      </p:sp>
      <p:sp>
        <p:nvSpPr>
          <p:cNvPr id="23554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mtClean="0"/>
              <a:t>Trazioni Ampie :  1500 m</a:t>
            </a:r>
          </a:p>
          <a:p>
            <a:r>
              <a:rPr lang="it-IT" smtClean="0"/>
              <a:t>Essa si associa più spesso alle MER</a:t>
            </a:r>
          </a:p>
          <a:p>
            <a:endParaRPr lang="it-IT" smtClean="0"/>
          </a:p>
          <a:p>
            <a:r>
              <a:rPr lang="it-IT" smtClean="0"/>
              <a:t>Trazioni Focali : inferiore a 1500 m</a:t>
            </a:r>
          </a:p>
          <a:p>
            <a:r>
              <a:rPr lang="it-IT" smtClean="0"/>
              <a:t>Associato al MH </a:t>
            </a:r>
          </a:p>
          <a:p>
            <a:endParaRPr lang="it-IT" smtClean="0"/>
          </a:p>
          <a:p>
            <a:r>
              <a:rPr lang="it-IT" b="1" smtClean="0">
                <a:solidFill>
                  <a:srgbClr val="00B0F0"/>
                </a:solidFill>
              </a:rPr>
              <a:t>OCT </a:t>
            </a:r>
          </a:p>
        </p:txBody>
      </p:sp>
      <p:pic>
        <p:nvPicPr>
          <p:cNvPr id="23555" name="Immagine 3" descr="01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3933825"/>
            <a:ext cx="3443287" cy="258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it-IT" dirty="0" smtClean="0">
                <a:solidFill>
                  <a:srgbClr val="FFC000"/>
                </a:solidFill>
              </a:rPr>
              <a:t>Trazione focale</a:t>
            </a:r>
            <a:endParaRPr lang="it-IT" dirty="0">
              <a:solidFill>
                <a:srgbClr val="FFC000"/>
              </a:solidFill>
            </a:endParaRPr>
          </a:p>
        </p:txBody>
      </p:sp>
      <p:sp>
        <p:nvSpPr>
          <p:cNvPr id="24578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800" smtClean="0"/>
              <a:t>Se in un PVD viene mantenuta la adesione e la trazione </a:t>
            </a:r>
          </a:p>
          <a:p>
            <a:r>
              <a:rPr lang="it-IT" sz="2800" smtClean="0">
                <a:solidFill>
                  <a:srgbClr val="92D050"/>
                </a:solidFill>
              </a:rPr>
              <a:t>La papilla ottica è un ancoraggio tangenziale</a:t>
            </a:r>
          </a:p>
          <a:p>
            <a:r>
              <a:rPr lang="it-IT" sz="2800" smtClean="0"/>
              <a:t>Foro maculare a tutto spessore ( FTMH )</a:t>
            </a:r>
          </a:p>
          <a:p>
            <a:r>
              <a:rPr lang="it-IT" sz="2800" smtClean="0"/>
              <a:t>Traumi, miopia, flogosi e malattie vascolari retiniche …</a:t>
            </a:r>
          </a:p>
        </p:txBody>
      </p:sp>
      <p:pic>
        <p:nvPicPr>
          <p:cNvPr id="24579" name="Immagine 3" descr="Trazione vitreo maculare 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4076700"/>
            <a:ext cx="3348038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it-IT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Sindrome </a:t>
            </a:r>
            <a:r>
              <a:rPr lang="it-IT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Trazionale</a:t>
            </a:r>
            <a:endParaRPr lang="it-IT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it-IT" dirty="0" smtClean="0"/>
              <a:t>Trazione sulla macula ; schisi, EMC,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it-IT" dirty="0" smtClean="0"/>
              <a:t>Trazione su tessuti </a:t>
            </a:r>
            <a:r>
              <a:rPr lang="it-IT" dirty="0" err="1" smtClean="0"/>
              <a:t>preretinici</a:t>
            </a:r>
            <a:r>
              <a:rPr lang="it-IT" dirty="0" smtClean="0"/>
              <a:t> 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it-IT" sz="3000" dirty="0" smtClean="0">
                <a:solidFill>
                  <a:srgbClr val="00B0F0"/>
                </a:solidFill>
              </a:rPr>
              <a:t>Incompleta separazione tra vitreo post con proliferazione di tessuto </a:t>
            </a:r>
            <a:r>
              <a:rPr lang="it-IT" sz="3000" dirty="0" err="1" smtClean="0">
                <a:solidFill>
                  <a:srgbClr val="00B0F0"/>
                </a:solidFill>
              </a:rPr>
              <a:t>preretinico</a:t>
            </a:r>
            <a:r>
              <a:rPr lang="it-IT" sz="3000" dirty="0" smtClean="0">
                <a:solidFill>
                  <a:srgbClr val="00B0F0"/>
                </a:solidFill>
              </a:rPr>
              <a:t> e trazione sulla macula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it-IT" dirty="0" smtClean="0"/>
              <a:t>Essa si differenzia dal </a:t>
            </a:r>
            <a:r>
              <a:rPr lang="it-IT" dirty="0" err="1" smtClean="0"/>
              <a:t>Pucker</a:t>
            </a:r>
            <a:r>
              <a:rPr lang="it-IT" dirty="0" smtClean="0"/>
              <a:t> per la adesione </a:t>
            </a:r>
            <a:r>
              <a:rPr lang="it-IT" dirty="0" err="1" smtClean="0"/>
              <a:t>vitreomaculare</a:t>
            </a:r>
            <a:r>
              <a:rPr lang="it-IT" dirty="0" smtClean="0"/>
              <a:t> 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it-IT" dirty="0" smtClean="0">
                <a:solidFill>
                  <a:srgbClr val="FFC000"/>
                </a:solidFill>
              </a:rPr>
              <a:t>Adesione, visus, aspetto cistoide. (</a:t>
            </a:r>
            <a:r>
              <a:rPr lang="it-IT" dirty="0" err="1" smtClean="0">
                <a:solidFill>
                  <a:srgbClr val="FFC000"/>
                </a:solidFill>
              </a:rPr>
              <a:t>Jaffe</a:t>
            </a:r>
            <a:r>
              <a:rPr lang="it-IT" dirty="0" smtClean="0">
                <a:solidFill>
                  <a:srgbClr val="FFC000"/>
                </a:solidFill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it-IT" dirty="0" smtClean="0">
              <a:solidFill>
                <a:srgbClr val="FFC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it-IT" dirty="0" smtClean="0">
                <a:solidFill>
                  <a:srgbClr val="FFC000"/>
                </a:solidFill>
              </a:rPr>
              <a:t>Meccanismo non perfettamente compreso in analogia a MH e </a:t>
            </a:r>
            <a:r>
              <a:rPr lang="it-IT" dirty="0" err="1" smtClean="0">
                <a:solidFill>
                  <a:srgbClr val="FFC000"/>
                </a:solidFill>
              </a:rPr>
              <a:t>Pucker</a:t>
            </a:r>
            <a:r>
              <a:rPr lang="it-IT" dirty="0" smtClean="0">
                <a:solidFill>
                  <a:srgbClr val="FFC000"/>
                </a:solidFill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it-IT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it-IT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Foro</a:t>
            </a:r>
            <a:endParaRPr lang="it-IT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26626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mtClean="0"/>
              <a:t>Classificazione clinica</a:t>
            </a:r>
          </a:p>
          <a:p>
            <a:r>
              <a:rPr lang="it-IT" smtClean="0"/>
              <a:t>Classificazione OCT</a:t>
            </a:r>
          </a:p>
        </p:txBody>
      </p:sp>
      <p:pic>
        <p:nvPicPr>
          <p:cNvPr id="26627" name="Immagine 3" descr="foro colori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500438"/>
            <a:ext cx="3865562" cy="290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it-IT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Classificazione MH </a:t>
            </a:r>
            <a:endParaRPr lang="it-IT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it-IT" sz="3100" dirty="0" smtClean="0"/>
              <a:t>IA: Presenza di trazione </a:t>
            </a:r>
            <a:r>
              <a:rPr lang="it-IT" sz="3100" dirty="0" err="1" smtClean="0"/>
              <a:t>vitreo-maculare</a:t>
            </a:r>
            <a:r>
              <a:rPr lang="it-IT" sz="3100" dirty="0" smtClean="0"/>
              <a:t> con una ciste di spessore parziale (retina interna) nella fovea.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it-IT" sz="3100" dirty="0" err="1" smtClean="0"/>
              <a:t>I.B</a:t>
            </a:r>
            <a:r>
              <a:rPr lang="it-IT" sz="3100" dirty="0" smtClean="0"/>
              <a:t>: Presenza di trazione </a:t>
            </a:r>
            <a:r>
              <a:rPr lang="it-IT" sz="3100" dirty="0" err="1" smtClean="0"/>
              <a:t>vitreo-maculare</a:t>
            </a:r>
            <a:r>
              <a:rPr lang="it-IT" sz="3100" dirty="0" smtClean="0"/>
              <a:t> con una ciste di spessore totale (coinvolge la retina esterna) nella fovea.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it-IT" sz="3100" dirty="0" smtClean="0"/>
              <a:t>II: Foro maculare a tutto spessore con aderenza parziale dell'opercolo retinico. Ialoide posteriore parzialmente </a:t>
            </a:r>
            <a:r>
              <a:rPr lang="it-IT" sz="3100" dirty="0" err="1" smtClean="0"/>
              <a:t>adesa</a:t>
            </a:r>
            <a:r>
              <a:rPr lang="it-IT" sz="3100" dirty="0" smtClean="0"/>
              <a:t> in regione </a:t>
            </a:r>
            <a:r>
              <a:rPr lang="it-IT" sz="3100" dirty="0" err="1" smtClean="0"/>
              <a:t>foveale</a:t>
            </a:r>
            <a:r>
              <a:rPr lang="it-IT" sz="3100" dirty="0" smtClean="0"/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it-IT" sz="3100" dirty="0" smtClean="0"/>
              <a:t>III: Foro maculare a tutto spessore senza opercolo </a:t>
            </a:r>
            <a:r>
              <a:rPr lang="it-IT" sz="3100" dirty="0" err="1" smtClean="0"/>
              <a:t>adeso</a:t>
            </a:r>
            <a:r>
              <a:rPr lang="it-IT" sz="3100" dirty="0" smtClean="0"/>
              <a:t> e diametro inferiore a 400 </a:t>
            </a:r>
            <a:r>
              <a:rPr lang="it-IT" sz="3100" dirty="0" err="1" smtClean="0"/>
              <a:t>microns</a:t>
            </a:r>
            <a:r>
              <a:rPr lang="it-IT" sz="3100" dirty="0" smtClean="0"/>
              <a:t>. Ialoide posteriore non </a:t>
            </a:r>
            <a:r>
              <a:rPr lang="it-IT" sz="3100" dirty="0" err="1" smtClean="0"/>
              <a:t>adesa</a:t>
            </a:r>
            <a:r>
              <a:rPr lang="it-IT" sz="3100" dirty="0" smtClean="0"/>
              <a:t> in regione </a:t>
            </a:r>
            <a:r>
              <a:rPr lang="it-IT" sz="3100" dirty="0" err="1" smtClean="0"/>
              <a:t>foveale</a:t>
            </a:r>
            <a:r>
              <a:rPr lang="it-IT" sz="3100" dirty="0" smtClean="0"/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it-IT" sz="3100" dirty="0" smtClean="0"/>
              <a:t>IV: Foro maculare a tutto spessore senza opercolo </a:t>
            </a:r>
            <a:r>
              <a:rPr lang="it-IT" sz="3100" dirty="0" err="1" smtClean="0"/>
              <a:t>adeso</a:t>
            </a:r>
            <a:r>
              <a:rPr lang="it-IT" sz="3100" dirty="0" smtClean="0"/>
              <a:t> e diametro superiore a 400 </a:t>
            </a:r>
            <a:r>
              <a:rPr lang="it-IT" sz="3100" dirty="0" err="1" smtClean="0"/>
              <a:t>microns</a:t>
            </a:r>
            <a:r>
              <a:rPr lang="it-IT" sz="3100" dirty="0" smtClean="0"/>
              <a:t>. Ialoide posteriore non </a:t>
            </a:r>
            <a:r>
              <a:rPr lang="it-IT" sz="3100" dirty="0" err="1" smtClean="0"/>
              <a:t>adesa</a:t>
            </a:r>
            <a:r>
              <a:rPr lang="it-IT" sz="3100" dirty="0" smtClean="0"/>
              <a:t> in regione </a:t>
            </a:r>
            <a:r>
              <a:rPr lang="it-IT" sz="3100" dirty="0" err="1" smtClean="0"/>
              <a:t>foveale</a:t>
            </a:r>
            <a:r>
              <a:rPr lang="it-IT" sz="3100" dirty="0" smtClean="0"/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it-IT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it-IT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Foro Maculare</a:t>
            </a:r>
            <a:endParaRPr lang="it-IT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28674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400" smtClean="0"/>
              <a:t>TVM focale : la metà dei fori I stadio evolve a FTMH </a:t>
            </a:r>
          </a:p>
          <a:p>
            <a:r>
              <a:rPr lang="it-IT" sz="2400" smtClean="0"/>
              <a:t>Dimensioni : 250 , 400, over 400 , bilaterale 8%.</a:t>
            </a:r>
          </a:p>
          <a:p>
            <a:r>
              <a:rPr lang="it-IT" sz="2400" smtClean="0"/>
              <a:t>Persistenza di trazione</a:t>
            </a:r>
          </a:p>
          <a:p>
            <a:r>
              <a:rPr lang="it-IT" sz="2400" smtClean="0">
                <a:solidFill>
                  <a:srgbClr val="FFC000"/>
                </a:solidFill>
              </a:rPr>
              <a:t>OCT diagnosi differenziale, indirizzo e follow up</a:t>
            </a:r>
          </a:p>
          <a:p>
            <a:endParaRPr lang="it-IT" smtClean="0"/>
          </a:p>
        </p:txBody>
      </p:sp>
      <p:pic>
        <p:nvPicPr>
          <p:cNvPr id="28675" name="Immagine 3" descr="danna con misur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9838" y="3495675"/>
            <a:ext cx="4713287" cy="302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it-IT" dirty="0" smtClean="0">
                <a:solidFill>
                  <a:srgbClr val="FFFF00"/>
                </a:solidFill>
              </a:rPr>
              <a:t>Foro maculare MH</a:t>
            </a:r>
            <a:endParaRPr lang="it-IT" dirty="0">
              <a:solidFill>
                <a:srgbClr val="FFFF00"/>
              </a:solidFill>
            </a:endParaRPr>
          </a:p>
        </p:txBody>
      </p:sp>
      <p:pic>
        <p:nvPicPr>
          <p:cNvPr id="29698" name="Segnaposto contenuto 3" descr="_danna_salvatore__137_Retina Map FullSig_OD_2016-04-29_15-59-21_M_1948-04-13_Change Report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68538" y="2205038"/>
            <a:ext cx="6165850" cy="3960812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it-IT" dirty="0" smtClean="0">
                <a:solidFill>
                  <a:srgbClr val="FFC000"/>
                </a:solidFill>
              </a:rPr>
              <a:t>VPP 25 G, ILM, gas </a:t>
            </a:r>
            <a:endParaRPr lang="it-IT" dirty="0">
              <a:solidFill>
                <a:srgbClr val="FFC000"/>
              </a:solidFill>
            </a:endParaRPr>
          </a:p>
        </p:txBody>
      </p:sp>
      <p:pic>
        <p:nvPicPr>
          <p:cNvPr id="30722" name="Segnaposto contenuto 3" descr="stinco pre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700213"/>
            <a:ext cx="3856037" cy="2449512"/>
          </a:xfrm>
        </p:spPr>
      </p:pic>
      <p:pic>
        <p:nvPicPr>
          <p:cNvPr id="30723" name="Immagine 4" descr="stinco dop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8163" y="3500438"/>
            <a:ext cx="4148137" cy="273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tangolo 5"/>
          <p:cNvSpPr/>
          <p:nvPr/>
        </p:nvSpPr>
        <p:spPr>
          <a:xfrm>
            <a:off x="9080500" y="-555625"/>
            <a:ext cx="2286000" cy="8001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54864" algn="r" fontAlgn="auto">
              <a:spcAft>
                <a:spcPts val="0"/>
              </a:spcAft>
              <a:defRPr/>
            </a:pPr>
            <a:r>
              <a:rPr lang="it-IT" sz="4600" dirty="0">
                <a:solidFill>
                  <a:srgbClr val="EAEBDE">
                    <a:tint val="100000"/>
                    <a:shade val="90000"/>
                    <a:satMod val="250000"/>
                    <a:alpha val="100000"/>
                  </a:srgb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n-lt"/>
                <a:ea typeface="+mj-ea"/>
                <a:cs typeface="+mj-cs"/>
              </a:rPr>
              <a:t> </a:t>
            </a:r>
            <a:endParaRPr lang="it-IT" sz="4600" dirty="0">
              <a:solidFill>
                <a:srgbClr val="EAEBDE">
                  <a:tint val="100000"/>
                  <a:shade val="90000"/>
                  <a:satMod val="250000"/>
                  <a:alpha val="100000"/>
                </a:srgb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it-IT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Video MH </a:t>
            </a:r>
            <a:r>
              <a:rPr lang="it-IT" dirty="0" smtClean="0">
                <a:solidFill>
                  <a:srgbClr val="00B050"/>
                </a:solidFill>
              </a:rPr>
              <a:t>blu</a:t>
            </a:r>
            <a:r>
              <a:rPr lang="it-IT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</a:t>
            </a:r>
            <a:endParaRPr lang="it-IT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4" name="Brilliant Blue G 23g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2268538" y="2065338"/>
            <a:ext cx="5732462" cy="458628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79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it-IT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M . </a:t>
            </a:r>
            <a:r>
              <a:rPr lang="it-IT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Epiretinica</a:t>
            </a:r>
            <a:endParaRPr lang="it-IT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32770" name="Segnaposto contenuto 3" descr="Pucker (2) b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708400" y="3213100"/>
            <a:ext cx="4733925" cy="3068638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it-IT" dirty="0" smtClean="0">
                <a:solidFill>
                  <a:srgbClr val="FFC000"/>
                </a:solidFill>
              </a:rPr>
              <a:t>Interfaccia VR</a:t>
            </a:r>
            <a:endParaRPr lang="it-IT" dirty="0">
              <a:solidFill>
                <a:srgbClr val="FFC000"/>
              </a:solidFill>
            </a:endParaRPr>
          </a:p>
        </p:txBody>
      </p:sp>
      <p:sp>
        <p:nvSpPr>
          <p:cNvPr id="15362" name="Segnaposto contenuto 2"/>
          <p:cNvSpPr>
            <a:spLocks noGrp="1"/>
          </p:cNvSpPr>
          <p:nvPr>
            <p:ph idx="1"/>
          </p:nvPr>
        </p:nvSpPr>
        <p:spPr>
          <a:xfrm>
            <a:off x="0" y="2332038"/>
            <a:ext cx="8229600" cy="4525962"/>
          </a:xfrm>
        </p:spPr>
        <p:txBody>
          <a:bodyPr/>
          <a:lstStyle/>
          <a:p>
            <a:r>
              <a:rPr lang="it-IT" smtClean="0"/>
              <a:t>Cellule vitreali e retiniche </a:t>
            </a:r>
          </a:p>
          <a:p>
            <a:r>
              <a:rPr lang="it-IT" smtClean="0">
                <a:solidFill>
                  <a:srgbClr val="00B0F0"/>
                </a:solidFill>
              </a:rPr>
              <a:t>Maggiori adesioni : Papilla ottica e perifoveale.</a:t>
            </a:r>
          </a:p>
          <a:p>
            <a:pPr>
              <a:buFont typeface="Wingdings 2" pitchFamily="18" charset="2"/>
              <a:buNone/>
            </a:pPr>
            <a:endParaRPr lang="it-IT" smtClean="0"/>
          </a:p>
          <a:p>
            <a:r>
              <a:rPr lang="it-IT" smtClean="0">
                <a:solidFill>
                  <a:srgbClr val="92D050"/>
                </a:solidFill>
              </a:rPr>
              <a:t>Modificazioni meccaniche e biochimiche liquefazione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it-IT" dirty="0" smtClean="0">
                <a:solidFill>
                  <a:srgbClr val="FFC000"/>
                </a:solidFill>
              </a:rPr>
              <a:t>M. </a:t>
            </a:r>
            <a:r>
              <a:rPr lang="it-IT" dirty="0" err="1" smtClean="0">
                <a:solidFill>
                  <a:srgbClr val="FFC000"/>
                </a:solidFill>
              </a:rPr>
              <a:t>Epiretiniche</a:t>
            </a:r>
            <a:r>
              <a:rPr lang="it-IT" dirty="0" smtClean="0">
                <a:solidFill>
                  <a:srgbClr val="FFC000"/>
                </a:solidFill>
              </a:rPr>
              <a:t> </a:t>
            </a:r>
            <a:endParaRPr lang="it-IT" dirty="0">
              <a:solidFill>
                <a:srgbClr val="FFC000"/>
              </a:solidFill>
            </a:endParaRPr>
          </a:p>
        </p:txBody>
      </p:sp>
      <p:sp>
        <p:nvSpPr>
          <p:cNvPr id="33794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mtClean="0"/>
              <a:t>Proliferazioni fibrocellulari sulla superficie interna retinica.</a:t>
            </a:r>
          </a:p>
          <a:p>
            <a:r>
              <a:rPr lang="it-IT" smtClean="0">
                <a:solidFill>
                  <a:srgbClr val="00B050"/>
                </a:solidFill>
              </a:rPr>
              <a:t>Contrazione, opacizzazione, distorsione della retina.</a:t>
            </a:r>
          </a:p>
          <a:p>
            <a:r>
              <a:rPr lang="it-IT" smtClean="0"/>
              <a:t>MER idiopatica 6% popolazione over 50.</a:t>
            </a:r>
          </a:p>
          <a:p>
            <a:r>
              <a:rPr lang="it-IT" smtClean="0"/>
              <a:t>Nel 90% associata a PVD.</a:t>
            </a:r>
          </a:p>
          <a:p>
            <a:r>
              <a:rPr lang="it-IT" smtClean="0">
                <a:solidFill>
                  <a:srgbClr val="FFFF00"/>
                </a:solidFill>
              </a:rPr>
              <a:t>Esso crea difetti nella ILM com migrazione e proliferazione di Glia.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it-IT" dirty="0" smtClean="0">
                <a:solidFill>
                  <a:srgbClr val="FFFF00"/>
                </a:solidFill>
              </a:rPr>
              <a:t>Membrana </a:t>
            </a:r>
            <a:r>
              <a:rPr lang="it-IT" dirty="0" err="1" smtClean="0">
                <a:solidFill>
                  <a:srgbClr val="FFFF00"/>
                </a:solidFill>
              </a:rPr>
              <a:t>Epiretinica</a:t>
            </a:r>
            <a:endParaRPr lang="it-IT" dirty="0">
              <a:solidFill>
                <a:srgbClr val="FFFF00"/>
              </a:solidFill>
            </a:endParaRPr>
          </a:p>
        </p:txBody>
      </p:sp>
      <p:sp>
        <p:nvSpPr>
          <p:cNvPr id="34818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mtClean="0"/>
              <a:t>Tessuto avascolare, fibrocellulare che prolifera sulla superficie interna della retina producendo vari gradi di disfunzione maculare. </a:t>
            </a:r>
          </a:p>
          <a:p>
            <a:r>
              <a:rPr lang="it-IT" smtClean="0">
                <a:solidFill>
                  <a:srgbClr val="FFFF00"/>
                </a:solidFill>
              </a:rPr>
              <a:t>Cell .gliali che migrano attraverso i difetti della ILM ( da PVD ? ) per poi contrarsi e proliferare sulla superficie interna.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914546"/>
          </a:xfrm>
        </p:spPr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it-IT" dirty="0" smtClean="0"/>
              <a:t>M. </a:t>
            </a:r>
            <a:r>
              <a:rPr lang="it-IT" dirty="0" err="1" smtClean="0"/>
              <a:t>Epiretinica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4213" y="1773238"/>
            <a:ext cx="7772400" cy="4464050"/>
          </a:xfrm>
        </p:spPr>
        <p:txBody>
          <a:bodyPr>
            <a:norm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it-IT" sz="2800" dirty="0" smtClean="0"/>
              <a:t>Idiopatico 6% 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it-IT" sz="2800" dirty="0" smtClean="0"/>
              <a:t>Il 5% porterà ad un visus &lt; 1/10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it-IT" sz="2800" dirty="0" smtClean="0"/>
          </a:p>
          <a:p>
            <a:pPr algn="l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it-IT" sz="2800" dirty="0" smtClean="0"/>
              <a:t>Secondario 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it-IT" sz="2800" dirty="0" smtClean="0">
                <a:solidFill>
                  <a:srgbClr val="FFC000"/>
                </a:solidFill>
              </a:rPr>
              <a:t>Chirurgia, traumi, malattie vascolari retiniche, emorragie </a:t>
            </a:r>
            <a:r>
              <a:rPr lang="it-IT" sz="2800" dirty="0" err="1" smtClean="0">
                <a:solidFill>
                  <a:srgbClr val="FFC000"/>
                </a:solidFill>
              </a:rPr>
              <a:t>vitreali</a:t>
            </a:r>
            <a:r>
              <a:rPr lang="it-IT" sz="2800" dirty="0" smtClean="0">
                <a:solidFill>
                  <a:srgbClr val="FFC000"/>
                </a:solidFill>
              </a:rPr>
              <a:t>,  laser,  flogosi </a:t>
            </a:r>
            <a:r>
              <a:rPr lang="it-IT" sz="2800" dirty="0" err="1" smtClean="0">
                <a:solidFill>
                  <a:srgbClr val="FFC000"/>
                </a:solidFill>
              </a:rPr>
              <a:t>vitreali</a:t>
            </a:r>
            <a:r>
              <a:rPr lang="it-IT" sz="2800" dirty="0" smtClean="0">
                <a:solidFill>
                  <a:srgbClr val="FFC000"/>
                </a:solidFill>
              </a:rPr>
              <a:t>. 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it-IT" sz="2800" dirty="0" smtClean="0">
                <a:solidFill>
                  <a:srgbClr val="C00000"/>
                </a:solidFill>
              </a:rPr>
              <a:t>Mini PVR </a:t>
            </a:r>
            <a:endParaRPr lang="it-IT" sz="2800" dirty="0">
              <a:solidFill>
                <a:srgbClr val="C00000"/>
              </a:solidFill>
            </a:endParaRPr>
          </a:p>
        </p:txBody>
      </p:sp>
      <p:pic>
        <p:nvPicPr>
          <p:cNvPr id="35843" name="Immagine 3" descr="_crupi_gppa__126_Retina Map FullTh_OD_2016-04-08_12-37-19_F_1943-12-01_Main Repor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4508500"/>
            <a:ext cx="32035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it-IT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Pucker</a:t>
            </a:r>
            <a:r>
              <a:rPr lang="it-IT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( 2 )</a:t>
            </a:r>
            <a:endParaRPr lang="it-IT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6866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mtClean="0"/>
              <a:t>Spessore e grado di contrazione ( Gass )</a:t>
            </a:r>
          </a:p>
          <a:p>
            <a:r>
              <a:rPr lang="it-IT" smtClean="0"/>
              <a:t>Cellophane.</a:t>
            </a:r>
          </a:p>
          <a:p>
            <a:r>
              <a:rPr lang="it-IT" smtClean="0"/>
              <a:t>Plissettatura</a:t>
            </a:r>
          </a:p>
          <a:p>
            <a:r>
              <a:rPr lang="it-IT" smtClean="0"/>
              <a:t>Pucker , opaca, maschera la retina e pieghe a tutto spessore. </a:t>
            </a:r>
          </a:p>
        </p:txBody>
      </p:sp>
      <p:pic>
        <p:nvPicPr>
          <p:cNvPr id="36867" name="Immagine 3" descr="_crupi_gppa__126_Retina Map FullTh_OD_2016-04-08_12-37-19_F_1943-12-01_Main Repor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4292600"/>
            <a:ext cx="3419475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MER </a:t>
            </a:r>
            <a:r>
              <a:rPr lang="it-IT" dirty="0" smtClean="0">
                <a:solidFill>
                  <a:srgbClr val="FFFF00"/>
                </a:solidFill>
              </a:rPr>
              <a:t>OCT</a:t>
            </a:r>
            <a:endParaRPr lang="it-IT" dirty="0">
              <a:solidFill>
                <a:srgbClr val="FFFF00"/>
              </a:solidFill>
            </a:endParaRPr>
          </a:p>
        </p:txBody>
      </p:sp>
      <p:sp>
        <p:nvSpPr>
          <p:cNvPr id="37890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400" smtClean="0"/>
              <a:t>OCT : localizzazione, rapporti, aderenze, </a:t>
            </a:r>
          </a:p>
          <a:p>
            <a:r>
              <a:rPr lang="it-IT" sz="2400" smtClean="0"/>
              <a:t>Programmazione e prognosi.</a:t>
            </a:r>
          </a:p>
          <a:p>
            <a:r>
              <a:rPr lang="it-IT" sz="2400" smtClean="0"/>
              <a:t>Lo spessore retinico è un indice prognostico . </a:t>
            </a:r>
          </a:p>
        </p:txBody>
      </p:sp>
      <p:pic>
        <p:nvPicPr>
          <p:cNvPr id="37891" name="Immagine 3" descr="_dalcantari_filippa__50_Retina Cross Line_OS_2015-09-01_17-58-36_F_1932-08-30_Main Repor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8038" y="3213100"/>
            <a:ext cx="52197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it-IT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MER in RD</a:t>
            </a:r>
            <a:endParaRPr lang="it-IT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4" name="pucker in RDP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rcRect/>
          <a:stretch>
            <a:fillRect/>
          </a:stretch>
        </p:blipFill>
        <p:spPr>
          <a:xfrm>
            <a:off x="1331913" y="2276475"/>
            <a:ext cx="4508500" cy="3608388"/>
          </a:xfrm>
        </p:spPr>
      </p:pic>
      <p:pic>
        <p:nvPicPr>
          <p:cNvPr id="38916" name="pucker in RDP.mpg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143000" y="1527175"/>
            <a:ext cx="5805488" cy="4645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50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4505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4505" fill="hold"/>
                                        <p:tgtEl>
                                          <p:spTgt spid="389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8916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89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389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16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it-IT" dirty="0" err="1" smtClean="0">
                <a:solidFill>
                  <a:srgbClr val="92D050"/>
                </a:solidFill>
              </a:rPr>
              <a:t>Pseudoforo</a:t>
            </a:r>
            <a:endParaRPr lang="it-IT" dirty="0">
              <a:solidFill>
                <a:srgbClr val="92D050"/>
              </a:solidFill>
            </a:endParaRPr>
          </a:p>
        </p:txBody>
      </p:sp>
      <p:sp>
        <p:nvSpPr>
          <p:cNvPr id="39938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mtClean="0"/>
              <a:t>Contrazione di una MER in area foveale</a:t>
            </a:r>
          </a:p>
          <a:p>
            <a:r>
              <a:rPr lang="it-IT" smtClean="0"/>
              <a:t>Spostamento della retina durante la contrazione della MER.</a:t>
            </a:r>
          </a:p>
          <a:p>
            <a:endParaRPr lang="it-IT" smtClean="0"/>
          </a:p>
          <a:p>
            <a:r>
              <a:rPr lang="it-IT" smtClean="0">
                <a:solidFill>
                  <a:srgbClr val="FFC000"/>
                </a:solidFill>
              </a:rPr>
              <a:t>OCT : differenziale, eventuali trazioni. </a:t>
            </a:r>
          </a:p>
        </p:txBody>
      </p:sp>
      <p:pic>
        <p:nvPicPr>
          <p:cNvPr id="39939" name="Immagine 3" descr="pseudoforo (1)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00" y="4292600"/>
            <a:ext cx="4976813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it-IT" dirty="0" smtClean="0">
                <a:solidFill>
                  <a:srgbClr val="FFC000"/>
                </a:solidFill>
              </a:rPr>
              <a:t>LMH</a:t>
            </a:r>
            <a:endParaRPr lang="it-IT" dirty="0">
              <a:solidFill>
                <a:srgbClr val="FFC000"/>
              </a:solidFill>
            </a:endParaRPr>
          </a:p>
        </p:txBody>
      </p:sp>
      <p:sp>
        <p:nvSpPr>
          <p:cNvPr id="40962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800" smtClean="0">
                <a:solidFill>
                  <a:srgbClr val="92D050"/>
                </a:solidFill>
              </a:rPr>
              <a:t>Difetto degli strati superficiali ovvero un foro a spessore parziale spesso dovuto ad una schisi retinica.</a:t>
            </a:r>
          </a:p>
          <a:p>
            <a:r>
              <a:rPr lang="it-IT" sz="2800" smtClean="0"/>
              <a:t>80% in associazione con MER.</a:t>
            </a:r>
          </a:p>
          <a:p>
            <a:endParaRPr lang="it-IT" sz="2800" smtClean="0"/>
          </a:p>
          <a:p>
            <a:r>
              <a:rPr lang="it-IT" sz="2800" smtClean="0"/>
              <a:t>OCT : differenziale con Pseudoforo ( non vi è perdita di tessuto ). </a:t>
            </a:r>
          </a:p>
          <a:p>
            <a:r>
              <a:rPr lang="it-IT" sz="2800" smtClean="0"/>
              <a:t>OCT : follow up ( assottigliamento) </a:t>
            </a:r>
          </a:p>
        </p:txBody>
      </p:sp>
      <p:pic>
        <p:nvPicPr>
          <p:cNvPr id="40963" name="Immagine 3" descr="foro maculare lamellar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500" y="5300663"/>
            <a:ext cx="279558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it-IT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Quadri differenti</a:t>
            </a:r>
            <a:endParaRPr lang="it-IT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41986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mtClean="0"/>
              <a:t>Una origine ( One finding )</a:t>
            </a:r>
          </a:p>
          <a:p>
            <a:r>
              <a:rPr lang="it-IT" smtClean="0">
                <a:solidFill>
                  <a:srgbClr val="92D050"/>
                </a:solidFill>
              </a:rPr>
              <a:t>OCT con ruolo sempre più evidente.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it-IT" dirty="0" smtClean="0">
                <a:solidFill>
                  <a:srgbClr val="FFC000"/>
                </a:solidFill>
              </a:rPr>
              <a:t>Grazie</a:t>
            </a:r>
            <a:endParaRPr lang="it-IT" dirty="0">
              <a:solidFill>
                <a:srgbClr val="FFC000"/>
              </a:solidFill>
            </a:endParaRPr>
          </a:p>
        </p:txBody>
      </p:sp>
      <p:pic>
        <p:nvPicPr>
          <p:cNvPr id="43010" name="Segnaposto contenuto 5" descr="00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55875" y="2397125"/>
            <a:ext cx="5032375" cy="377507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it-IT" dirty="0" smtClean="0">
                <a:solidFill>
                  <a:schemeClr val="accent3">
                    <a:lumMod val="75000"/>
                  </a:schemeClr>
                </a:solidFill>
              </a:rPr>
              <a:t>Interfaccia VR</a:t>
            </a:r>
            <a:endParaRPr lang="it-IT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6386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400" smtClean="0"/>
              <a:t>Patologie causate da alterazioni della corteccia vitreale posteriore e gli strati superficiali della retina e da interazioni fra questi.</a:t>
            </a:r>
          </a:p>
          <a:p>
            <a:r>
              <a:rPr lang="it-IT" sz="2400" smtClean="0">
                <a:solidFill>
                  <a:srgbClr val="FFC000"/>
                </a:solidFill>
              </a:rPr>
              <a:t>Causa scatenante il PVD</a:t>
            </a:r>
          </a:p>
          <a:p>
            <a:r>
              <a:rPr lang="it-IT" sz="2400" smtClean="0"/>
              <a:t>A) PVD</a:t>
            </a:r>
          </a:p>
          <a:p>
            <a:r>
              <a:rPr lang="it-IT" sz="2400" smtClean="0"/>
              <a:t>B) PVD parziale con adesione. (VMA )</a:t>
            </a:r>
          </a:p>
          <a:p>
            <a:r>
              <a:rPr lang="it-IT" sz="2400" smtClean="0"/>
              <a:t>Trazioni ampie o focali VMT </a:t>
            </a:r>
          </a:p>
          <a:p>
            <a:r>
              <a:rPr lang="it-IT" sz="2400" smtClean="0">
                <a:solidFill>
                  <a:srgbClr val="92D050"/>
                </a:solidFill>
              </a:rPr>
              <a:t>Esse causano alterazioni retiniche</a:t>
            </a:r>
          </a:p>
          <a:p>
            <a:r>
              <a:rPr lang="it-IT" sz="2400" smtClean="0"/>
              <a:t>FTMH scomparsa del tessuto</a:t>
            </a:r>
          </a:p>
          <a:p>
            <a:r>
              <a:rPr lang="it-IT" sz="2400" smtClean="0"/>
              <a:t>LMH </a:t>
            </a:r>
          </a:p>
          <a:p>
            <a:r>
              <a:rPr lang="it-IT" sz="2400" smtClean="0"/>
              <a:t>M. Epiretiniche.</a:t>
            </a:r>
          </a:p>
          <a:p>
            <a:r>
              <a:rPr lang="it-IT" sz="2400" smtClean="0"/>
              <a:t>Pseudoforo maculare.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it-IT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IVTSG</a:t>
            </a:r>
            <a:endParaRPr lang="it-IT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7410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solidFill>
                  <a:srgbClr val="FFFF00"/>
                </a:solidFill>
              </a:rPr>
              <a:t>The International Vitreomacular Traction Study Group Classification of Vitreomacular Adhesion, Traction, and Macular Hole</a:t>
            </a:r>
          </a:p>
          <a:p>
            <a:endParaRPr lang="en-US" smtClean="0">
              <a:solidFill>
                <a:srgbClr val="92D050"/>
              </a:solidFill>
            </a:endParaRPr>
          </a:p>
          <a:p>
            <a:r>
              <a:rPr lang="en-US" smtClean="0">
                <a:solidFill>
                  <a:srgbClr val="92D050"/>
                </a:solidFill>
              </a:rPr>
              <a:t>Classificazione OCT guidata, VMA, VMT, FTMH, LMH, MER.</a:t>
            </a:r>
          </a:p>
          <a:p>
            <a:endParaRPr lang="it-IT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it-IT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IVTSG</a:t>
            </a:r>
            <a:endParaRPr lang="it-IT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8434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We wanted the system to be applicable to clinical practice, useful for clinical trials, and predictive of surgical outcomes,” </a:t>
            </a:r>
            <a:r>
              <a:rPr lang="en-US" sz="2400" smtClean="0">
                <a:solidFill>
                  <a:srgbClr val="FFC000"/>
                </a:solidFill>
              </a:rPr>
              <a:t>Dr. Duker said. “The overall goal was for ophthalmologists to speak a common language about these diseases.”</a:t>
            </a:r>
          </a:p>
          <a:p>
            <a:r>
              <a:rPr lang="en-US" sz="2400" smtClean="0">
                <a:solidFill>
                  <a:srgbClr val="92D050"/>
                </a:solidFill>
              </a:rPr>
              <a:t>One finding (vitreomacular adhesion) and four diseases (vitreomacular traction, full-thickness macular hole, lamellar macular hole, and epiretinal membrane) are included in the classification, which the panel published in </a:t>
            </a:r>
            <a:r>
              <a:rPr lang="en-US" sz="2400" i="1" smtClean="0">
                <a:solidFill>
                  <a:srgbClr val="92D050"/>
                </a:solidFill>
              </a:rPr>
              <a:t>Ophthalmology</a:t>
            </a:r>
            <a:r>
              <a:rPr lang="en-US" sz="2400" smtClean="0">
                <a:solidFill>
                  <a:srgbClr val="92D050"/>
                </a:solidFill>
              </a:rPr>
              <a:t> (2013;120:261119).</a:t>
            </a:r>
          </a:p>
          <a:p>
            <a:endParaRPr lang="it-IT" sz="240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it-IT" dirty="0" smtClean="0">
                <a:solidFill>
                  <a:srgbClr val="FFC000"/>
                </a:solidFill>
              </a:rPr>
              <a:t>PVD</a:t>
            </a:r>
            <a:endParaRPr lang="it-IT" dirty="0">
              <a:solidFill>
                <a:srgbClr val="FFC000"/>
              </a:solidFill>
            </a:endParaRPr>
          </a:p>
        </p:txBody>
      </p:sp>
      <p:sp>
        <p:nvSpPr>
          <p:cNvPr id="19458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mtClean="0"/>
              <a:t>Liquefazione, minori adesioni tra corteccia vitreale ed ILM</a:t>
            </a:r>
          </a:p>
          <a:p>
            <a:r>
              <a:rPr lang="it-IT" smtClean="0"/>
              <a:t>Dissecazione tra piani </a:t>
            </a:r>
          </a:p>
          <a:p>
            <a:endParaRPr lang="it-IT" smtClean="0"/>
          </a:p>
          <a:p>
            <a:r>
              <a:rPr lang="it-IT" smtClean="0">
                <a:solidFill>
                  <a:srgbClr val="92D050"/>
                </a:solidFill>
              </a:rPr>
              <a:t>Talvolta deformazione Maculare</a:t>
            </a:r>
          </a:p>
          <a:p>
            <a:r>
              <a:rPr lang="it-IT" smtClean="0"/>
              <a:t>Impending  Hole ( occhi adelfi )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it-IT" dirty="0" err="1" smtClean="0">
                <a:solidFill>
                  <a:srgbClr val="00B050"/>
                </a:solidFill>
              </a:rPr>
              <a:t>Duker</a:t>
            </a:r>
            <a:endParaRPr lang="it-IT" dirty="0">
              <a:solidFill>
                <a:srgbClr val="00B05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it-IT" dirty="0" smtClean="0"/>
              <a:t>“</a:t>
            </a:r>
            <a:r>
              <a:rPr lang="it-IT" dirty="0" err="1" smtClean="0"/>
              <a:t>Vitreomacular</a:t>
            </a:r>
            <a:r>
              <a:rPr lang="it-IT" dirty="0" smtClean="0"/>
              <a:t> </a:t>
            </a:r>
            <a:r>
              <a:rPr lang="it-IT" dirty="0" err="1" smtClean="0"/>
              <a:t>adhesion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a </a:t>
            </a:r>
            <a:r>
              <a:rPr lang="it-IT" dirty="0" err="1" smtClean="0"/>
              <a:t>normal</a:t>
            </a:r>
            <a:r>
              <a:rPr lang="it-IT" dirty="0" smtClean="0"/>
              <a:t> stage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progression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posterior</a:t>
            </a:r>
            <a:r>
              <a:rPr lang="it-IT" dirty="0" smtClean="0"/>
              <a:t> </a:t>
            </a:r>
            <a:r>
              <a:rPr lang="it-IT" dirty="0" err="1" smtClean="0"/>
              <a:t>vitreous</a:t>
            </a:r>
            <a:r>
              <a:rPr lang="it-IT" dirty="0" smtClean="0"/>
              <a:t> </a:t>
            </a:r>
            <a:r>
              <a:rPr lang="it-IT" dirty="0" err="1" smtClean="0"/>
              <a:t>detachment</a:t>
            </a:r>
            <a:r>
              <a:rPr lang="it-IT" dirty="0" smtClean="0"/>
              <a:t>,” Dr. </a:t>
            </a:r>
            <a:r>
              <a:rPr lang="it-IT" dirty="0" err="1" smtClean="0"/>
              <a:t>Duker</a:t>
            </a:r>
            <a:r>
              <a:rPr lang="it-IT" dirty="0" smtClean="0"/>
              <a:t> </a:t>
            </a:r>
            <a:r>
              <a:rPr lang="it-IT" dirty="0" err="1" smtClean="0"/>
              <a:t>noted</a:t>
            </a:r>
            <a:r>
              <a:rPr lang="it-IT" dirty="0" smtClean="0"/>
              <a:t>. “</a:t>
            </a:r>
            <a:r>
              <a:rPr lang="it-IT" dirty="0" err="1" smtClean="0"/>
              <a:t>Abnormalities</a:t>
            </a:r>
            <a:r>
              <a:rPr lang="it-IT" dirty="0" smtClean="0"/>
              <a:t>  </a:t>
            </a:r>
            <a:r>
              <a:rPr lang="it-IT" dirty="0" err="1" smtClean="0"/>
              <a:t>result</a:t>
            </a:r>
            <a:r>
              <a:rPr lang="it-IT" dirty="0" smtClean="0"/>
              <a:t> </a:t>
            </a:r>
            <a:r>
              <a:rPr lang="it-IT" dirty="0" err="1" smtClean="0"/>
              <a:t>from</a:t>
            </a:r>
            <a:r>
              <a:rPr lang="it-IT" dirty="0" smtClean="0"/>
              <a:t> </a:t>
            </a:r>
            <a:r>
              <a:rPr lang="it-IT" dirty="0" err="1" smtClean="0">
                <a:solidFill>
                  <a:srgbClr val="FFC000"/>
                </a:solidFill>
              </a:rPr>
              <a:t>persistence</a:t>
            </a:r>
            <a:r>
              <a:rPr lang="it-IT" dirty="0" smtClean="0">
                <a:solidFill>
                  <a:srgbClr val="FFC000"/>
                </a:solidFill>
              </a:rPr>
              <a:t> </a:t>
            </a:r>
            <a:r>
              <a:rPr lang="it-IT" dirty="0" err="1" smtClean="0">
                <a:solidFill>
                  <a:srgbClr val="FFC000"/>
                </a:solidFill>
              </a:rPr>
              <a:t>of</a:t>
            </a:r>
            <a:r>
              <a:rPr lang="it-IT" dirty="0" smtClean="0">
                <a:solidFill>
                  <a:srgbClr val="FFC000"/>
                </a:solidFill>
              </a:rPr>
              <a:t> </a:t>
            </a:r>
            <a:r>
              <a:rPr lang="it-IT" dirty="0" err="1" smtClean="0">
                <a:solidFill>
                  <a:srgbClr val="FFC000"/>
                </a:solidFill>
              </a:rPr>
              <a:t>adhesion</a:t>
            </a:r>
            <a:r>
              <a:rPr lang="it-IT" dirty="0" smtClean="0">
                <a:solidFill>
                  <a:srgbClr val="FFC000"/>
                </a:solidFill>
              </a:rPr>
              <a:t> </a:t>
            </a:r>
            <a:r>
              <a:rPr lang="it-IT" dirty="0" err="1" smtClean="0">
                <a:solidFill>
                  <a:srgbClr val="FFC000"/>
                </a:solidFill>
              </a:rPr>
              <a:t>with</a:t>
            </a:r>
            <a:r>
              <a:rPr lang="it-IT" dirty="0" smtClean="0">
                <a:solidFill>
                  <a:srgbClr val="FFC000"/>
                </a:solidFill>
              </a:rPr>
              <a:t> </a:t>
            </a:r>
            <a:r>
              <a:rPr lang="it-IT" dirty="0" err="1" smtClean="0">
                <a:solidFill>
                  <a:srgbClr val="FFC000"/>
                </a:solidFill>
              </a:rPr>
              <a:t>traction</a:t>
            </a:r>
            <a:r>
              <a:rPr lang="it-IT" dirty="0" smtClean="0">
                <a:solidFill>
                  <a:srgbClr val="FFC000"/>
                </a:solidFill>
              </a:rPr>
              <a:t> (</a:t>
            </a:r>
            <a:r>
              <a:rPr lang="it-IT" dirty="0" err="1" smtClean="0">
                <a:solidFill>
                  <a:srgbClr val="FFC000"/>
                </a:solidFill>
              </a:rPr>
              <a:t>vitreomacular</a:t>
            </a:r>
            <a:r>
              <a:rPr lang="it-IT" dirty="0" smtClean="0">
                <a:solidFill>
                  <a:srgbClr val="FFC000"/>
                </a:solidFill>
              </a:rPr>
              <a:t> </a:t>
            </a:r>
            <a:r>
              <a:rPr lang="it-IT" dirty="0" err="1" smtClean="0">
                <a:solidFill>
                  <a:srgbClr val="FFC000"/>
                </a:solidFill>
              </a:rPr>
              <a:t>traction</a:t>
            </a:r>
            <a:r>
              <a:rPr lang="it-IT" dirty="0" smtClean="0">
                <a:solidFill>
                  <a:srgbClr val="FFC000"/>
                </a:solidFill>
              </a:rPr>
              <a:t>)</a:t>
            </a:r>
            <a:r>
              <a:rPr lang="it-IT" dirty="0" smtClean="0"/>
              <a:t>, </a:t>
            </a:r>
            <a:r>
              <a:rPr lang="it-IT" dirty="0" err="1" smtClean="0"/>
              <a:t>which</a:t>
            </a:r>
            <a:r>
              <a:rPr lang="it-IT" dirty="0" smtClean="0"/>
              <a:t> can </a:t>
            </a:r>
            <a:r>
              <a:rPr lang="it-IT" dirty="0" err="1" smtClean="0"/>
              <a:t>lead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severe </a:t>
            </a:r>
            <a:r>
              <a:rPr lang="it-IT" dirty="0" err="1" smtClean="0"/>
              <a:t>retinal</a:t>
            </a:r>
            <a:r>
              <a:rPr lang="it-IT" dirty="0" smtClean="0"/>
              <a:t> </a:t>
            </a:r>
            <a:r>
              <a:rPr lang="it-IT" dirty="0" err="1" smtClean="0"/>
              <a:t>anatomic</a:t>
            </a:r>
            <a:r>
              <a:rPr lang="it-IT" dirty="0" smtClean="0"/>
              <a:t> </a:t>
            </a:r>
            <a:r>
              <a:rPr lang="it-IT" dirty="0" err="1" smtClean="0"/>
              <a:t>abnormalities</a:t>
            </a:r>
            <a:r>
              <a:rPr lang="it-IT" dirty="0" smtClean="0"/>
              <a:t>, </a:t>
            </a:r>
            <a:r>
              <a:rPr lang="it-IT" dirty="0" err="1" smtClean="0"/>
              <a:t>full-thickness</a:t>
            </a:r>
            <a:r>
              <a:rPr lang="it-IT" dirty="0" smtClean="0"/>
              <a:t> macular </a:t>
            </a:r>
            <a:r>
              <a:rPr lang="it-IT" dirty="0" err="1" smtClean="0"/>
              <a:t>holes</a:t>
            </a:r>
            <a:r>
              <a:rPr lang="it-IT" dirty="0" smtClean="0"/>
              <a:t>, </a:t>
            </a:r>
            <a:r>
              <a:rPr lang="it-IT" dirty="0" err="1" smtClean="0"/>
              <a:t>epiretinal</a:t>
            </a:r>
            <a:r>
              <a:rPr lang="it-IT" dirty="0" smtClean="0"/>
              <a:t> </a:t>
            </a:r>
            <a:r>
              <a:rPr lang="it-IT" dirty="0" err="1" smtClean="0"/>
              <a:t>membranes</a:t>
            </a:r>
            <a:r>
              <a:rPr lang="it-IT" dirty="0" smtClean="0"/>
              <a:t>, </a:t>
            </a:r>
            <a:r>
              <a:rPr lang="it-IT" dirty="0" err="1" smtClean="0"/>
              <a:t>lamellar</a:t>
            </a:r>
            <a:r>
              <a:rPr lang="it-IT" dirty="0" smtClean="0"/>
              <a:t> macular </a:t>
            </a:r>
            <a:r>
              <a:rPr lang="it-IT" dirty="0" err="1" smtClean="0"/>
              <a:t>holes</a:t>
            </a:r>
            <a:r>
              <a:rPr lang="it-IT" dirty="0" smtClean="0"/>
              <a:t>, and macular </a:t>
            </a:r>
            <a:r>
              <a:rPr lang="it-IT" dirty="0" err="1" smtClean="0"/>
              <a:t>schisis</a:t>
            </a:r>
            <a:r>
              <a:rPr lang="it-IT" dirty="0" smtClean="0"/>
              <a:t>.”</a:t>
            </a:r>
            <a:endParaRPr lang="it-IT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it-IT" dirty="0" smtClean="0">
                <a:solidFill>
                  <a:srgbClr val="92D050"/>
                </a:solidFill>
              </a:rPr>
              <a:t>Un PVD anomalo</a:t>
            </a:r>
            <a:endParaRPr lang="it-IT" dirty="0">
              <a:solidFill>
                <a:srgbClr val="92D050"/>
              </a:solidFill>
            </a:endParaRPr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04925" y="1741488"/>
            <a:ext cx="6534150" cy="433387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038" y="1381125"/>
            <a:ext cx="45434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Rettangolo 1"/>
          <p:cNvSpPr>
            <a:spLocks noChangeArrowheads="1"/>
          </p:cNvSpPr>
          <p:nvPr/>
        </p:nvSpPr>
        <p:spPr bwMode="auto">
          <a:xfrm>
            <a:off x="827088" y="549275"/>
            <a:ext cx="32654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C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Johnson e Gass  -  1988</a:t>
            </a:r>
            <a:endParaRPr lang="it-IT" b="1">
              <a:solidFill>
                <a:srgbClr val="FFC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35550" y="1381125"/>
            <a:ext cx="38576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CasellaDiTesto 6"/>
          <p:cNvSpPr txBox="1">
            <a:spLocks noChangeArrowheads="1"/>
          </p:cNvSpPr>
          <p:nvPr/>
        </p:nvSpPr>
        <p:spPr bwMode="auto">
          <a:xfrm>
            <a:off x="4643438" y="293688"/>
            <a:ext cx="45370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600">
                <a:solidFill>
                  <a:srgbClr val="FFC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Stadi di evoluzione di un foro maculare sulla base dei rilievi OCT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alassia">
  <a:themeElements>
    <a:clrScheme name="Galassia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Galassia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Galassia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688</TotalTime>
  <Words>651</Words>
  <Application>Microsoft Office PowerPoint</Application>
  <PresentationFormat>Presentazione su schermo (4:3)</PresentationFormat>
  <Paragraphs>96</Paragraphs>
  <Slides>29</Slides>
  <Notes>0</Notes>
  <HiddenSlides>0</HiddenSlides>
  <MMClips>3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Modello struttura</vt:lpstr>
      </vt:variant>
      <vt:variant>
        <vt:i4>9</vt:i4>
      </vt:variant>
      <vt:variant>
        <vt:lpstr>Titoli diapositive</vt:lpstr>
      </vt:variant>
      <vt:variant>
        <vt:i4>29</vt:i4>
      </vt:variant>
    </vt:vector>
  </HeadingPairs>
  <TitlesOfParts>
    <vt:vector size="43" baseType="lpstr">
      <vt:lpstr>Rockwell</vt:lpstr>
      <vt:lpstr>Arial</vt:lpstr>
      <vt:lpstr>Wingdings 2</vt:lpstr>
      <vt:lpstr>Calibri</vt:lpstr>
      <vt:lpstr>Verdana</vt:lpstr>
      <vt:lpstr>Galassia</vt:lpstr>
      <vt:lpstr>Galassia</vt:lpstr>
      <vt:lpstr>Galassia</vt:lpstr>
      <vt:lpstr>Galassia</vt:lpstr>
      <vt:lpstr>Galassia</vt:lpstr>
      <vt:lpstr>Galassia</vt:lpstr>
      <vt:lpstr>Galassia</vt:lpstr>
      <vt:lpstr>Galassia</vt:lpstr>
      <vt:lpstr>Galassia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Vitrectomia 23 G</dc:title>
  <dc:creator>Federico</dc:creator>
  <cp:lastModifiedBy>convegni01</cp:lastModifiedBy>
  <cp:revision>102</cp:revision>
  <dcterms:created xsi:type="dcterms:W3CDTF">2016-11-26T17:37:12Z</dcterms:created>
  <dcterms:modified xsi:type="dcterms:W3CDTF">9999-03-20T02:36:23Z</dcterms:modified>
</cp:coreProperties>
</file>