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296" r:id="rId4"/>
    <p:sldId id="258" r:id="rId5"/>
    <p:sldId id="260" r:id="rId6"/>
    <p:sldId id="298" r:id="rId7"/>
    <p:sldId id="300" r:id="rId8"/>
    <p:sldId id="301" r:id="rId9"/>
    <p:sldId id="302" r:id="rId10"/>
    <p:sldId id="264" r:id="rId11"/>
    <p:sldId id="294" r:id="rId12"/>
    <p:sldId id="299" r:id="rId13"/>
    <p:sldId id="267" r:id="rId14"/>
  </p:sldIdLst>
  <p:sldSz cx="9144000" cy="5715000" type="screen16x1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3CD"/>
    <a:srgbClr val="3B86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0" autoAdjust="0"/>
    <p:restoredTop sz="96187" autoAdjust="0"/>
  </p:normalViewPr>
  <p:slideViewPr>
    <p:cSldViewPr>
      <p:cViewPr varScale="1">
        <p:scale>
          <a:sx n="125" d="100"/>
          <a:sy n="125" d="100"/>
        </p:scale>
        <p:origin x="-606" y="-90"/>
      </p:cViewPr>
      <p:guideLst>
        <p:guide orient="horz" pos="1800"/>
        <p:guide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359FF-31BF-42B8-8DFB-728FE0275269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C84C2-21E5-43A9-8CB9-B58300B6035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7194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879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897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95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9748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279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96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571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4776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479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8484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1433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F55B-7F6B-419A-B712-597114C806C3}" type="datetimeFigureOut">
              <a:rPr lang="it-IT" smtClean="0"/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805E-6061-4422-8A37-C62E42D985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796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6%20-%20Vitrectomia\TROCAR.avi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6%20-%20Vitrectomia\CANDELIERE.avi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2196092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Picture 2" descr="\\192.168.5.100\archivio\ATMarven\- Clienti\Studio Gismondo (Filippo)\Corsi\6 - Vitrectomia\oCCHI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6867" y="0"/>
            <a:ext cx="4710266" cy="400962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339752" y="4009628"/>
            <a:ext cx="443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spc="-70" dirty="0" smtClean="0">
                <a:solidFill>
                  <a:srgbClr val="3B869D"/>
                </a:solidFill>
              </a:rPr>
              <a:t>PATOLOGIE DELL’INTERFACCIA VITREO-RETINICA:</a:t>
            </a:r>
          </a:p>
          <a:p>
            <a:r>
              <a:rPr lang="it-IT" b="1" spc="-70" dirty="0" smtClean="0">
                <a:solidFill>
                  <a:srgbClr val="3B869D"/>
                </a:solidFill>
              </a:rPr>
              <a:t>PUCKER E FORI MACULARI</a:t>
            </a:r>
            <a:endParaRPr lang="it-IT" b="1" spc="-70" dirty="0">
              <a:solidFill>
                <a:srgbClr val="3B869D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4657700"/>
            <a:ext cx="248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92D050"/>
                </a:solidFill>
              </a:rPr>
              <a:t>17 Dicembre 2016</a:t>
            </a:r>
            <a:endParaRPr lang="it-IT" sz="2400" b="1" dirty="0">
              <a:solidFill>
                <a:srgbClr val="92D0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516175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Sala Congressi – Ospedale Giovanni Paolo II – Sciacca (AG)</a:t>
            </a:r>
            <a:endParaRPr lang="it-IT" sz="1400" b="1" dirty="0"/>
          </a:p>
        </p:txBody>
      </p:sp>
    </p:spTree>
    <p:extLst>
      <p:ext uri="{BB962C8B-B14F-4D97-AF65-F5344CB8AC3E}">
        <p14:creationId xmlns="" xmlns:p14="http://schemas.microsoft.com/office/powerpoint/2010/main" val="302760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3528" y="697260"/>
            <a:ext cx="4032448" cy="476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SOSTANZE TAMPONANTI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Gas (Norton E. 1973) </a:t>
            </a:r>
          </a:p>
          <a:p>
            <a:pPr marL="4492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Olio di silicone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Cibis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1962, Scott 1977,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Zivojinovich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1978)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Perfluorocarbonati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Chang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1987)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Miscele olio di silicone/alcali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semifluorinanti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Kirchof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2002;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Wong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D. 2005)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COLORANTI ED EVIDENZIATORI DEL VITREO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Triamcinolone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acetonide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Peyman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G.A. 2000)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Verde d’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indocianina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(De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Mata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A.D. 2001)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Trypan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blue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Teba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F.A.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2003); Etc.</a:t>
            </a:r>
          </a:p>
          <a:p>
            <a:pPr marL="265113" indent="274638" algn="just">
              <a:lnSpc>
                <a:spcPct val="150000"/>
              </a:lnSpc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FARMACI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Vitreolisi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enzimatica</a:t>
            </a:r>
          </a:p>
          <a:p>
            <a:pPr marL="265113" indent="1841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Anti VEGF</a:t>
            </a:r>
          </a:p>
          <a:p>
            <a:pPr algn="just">
              <a:lnSpc>
                <a:spcPct val="150000"/>
              </a:lnSpc>
            </a:pPr>
            <a:endParaRPr lang="it-I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32040" y="697260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</a:pP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Stabilizzazione e tamponamento della  retina sia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intra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che postoperatoria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Visualizzazione del vitreo e della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MLI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consentendone una più completa asportazione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Preparazione all’atto chirurgico riducendo le complicanze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intraoperatorie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265212"/>
            <a:ext cx="4012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ADIUVANTI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211960" y="265212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OBIETTIVI RAGGIUNTI</a:t>
            </a:r>
          </a:p>
        </p:txBody>
      </p:sp>
      <p:pic>
        <p:nvPicPr>
          <p:cNvPr id="7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7824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877281"/>
            <a:ext cx="403244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4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MICROSCOPIO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Parel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J.M.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19749</a:t>
            </a:r>
          </a:p>
          <a:p>
            <a:pPr marL="266700" indent="274638" algn="just">
              <a:lnSpc>
                <a:spcPct val="150000"/>
              </a:lnSpc>
              <a:buFont typeface="Myriad Pro" pitchFamily="34" charset="0"/>
              <a:buChar char="‐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Traslazione x y (Charles 1975)</a:t>
            </a: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LENTI A CONTATTO E NON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Landers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1981)</a:t>
            </a: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VISIONE A GRANDE ANGOLO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Spitznas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1987)</a:t>
            </a: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OCT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Intraoperatorio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VISUALIZZAZIONE 3D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16016" y="697260"/>
            <a:ext cx="374441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Visione ottimale per luminosità, profondità di campo, ingrandimento, focalizzazione, contrasto e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stereopsia</a:t>
            </a:r>
            <a:endParaRPr lang="it-IT" sz="14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1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Visione panoramica del fondo utile soprattutto in condizioni ottiche differenti (scambi)</a:t>
            </a: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1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Sicurezza nel trattamento di strutture vicine alla retina posteriore</a:t>
            </a:r>
          </a:p>
          <a:p>
            <a:pPr marL="182563" indent="-182563" algn="just">
              <a:lnSpc>
                <a:spcPct val="150000"/>
              </a:lnSpc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Integrazione con OCT</a:t>
            </a: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Comfort chirurgico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26521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SISTEMI DI OSSERVAZIONE</a:t>
            </a:r>
          </a:p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DEL CAMPO OPERATORIO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211960" y="265212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OBIETTIVI RAGGIUNTI</a:t>
            </a:r>
          </a:p>
        </p:txBody>
      </p:sp>
      <p:pic>
        <p:nvPicPr>
          <p:cNvPr id="6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612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896" y="26521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VISUALIZZAZIONE 3D</a:t>
            </a:r>
          </a:p>
        </p:txBody>
      </p:sp>
      <p:pic>
        <p:nvPicPr>
          <p:cNvPr id="5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322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07904" y="769268"/>
            <a:ext cx="2880320" cy="2058733"/>
          </a:xfrm>
          <a:prstGeom prst="rect">
            <a:avLst/>
          </a:prstGeom>
          <a:noFill/>
          <a:ln w="12700">
            <a:solidFill>
              <a:srgbClr val="4F28E7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① </a:t>
            </a:r>
            <a:r>
              <a:rPr lang="en-US" sz="900" b="1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3D 4K Flat Panel Display Screen</a:t>
            </a:r>
          </a:p>
          <a:p>
            <a:endParaRPr lang="en-US" sz="900" dirty="0" smtClean="0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② </a:t>
            </a:r>
            <a:r>
              <a:rPr lang="en-US" sz="900" b="1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3D High Dynamic Range Camera</a:t>
            </a:r>
          </a:p>
          <a:p>
            <a:pPr marL="457200" indent="-166688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HD camera with image quality mirroring the microscope enabling surgeons to operate Heads-up with very little learning curve</a:t>
            </a:r>
          </a:p>
          <a:p>
            <a:endParaRPr lang="en-US" sz="900" dirty="0" smtClean="0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③ </a:t>
            </a:r>
            <a:r>
              <a:rPr lang="en-US" sz="900" b="1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3D Image Processing Computer</a:t>
            </a:r>
            <a:endParaRPr lang="en-US" sz="900" dirty="0" smtClean="0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  <a:p>
            <a:endParaRPr lang="en-US" sz="900" dirty="0" smtClean="0">
              <a:solidFill>
                <a:srgbClr val="000000"/>
              </a:solidFill>
              <a:latin typeface="Maiandra GD" pitchFamily="34" charset="0"/>
              <a:cs typeface="Arial" pitchFamily="34" charset="0"/>
            </a:endParaRPr>
          </a:p>
          <a:p>
            <a:r>
              <a:rPr lang="en-US" sz="900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④ </a:t>
            </a:r>
            <a:r>
              <a:rPr lang="en-US" sz="900" b="1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NGENUITY Console</a:t>
            </a:r>
          </a:p>
          <a:p>
            <a:pPr marL="460375" indent="-174625"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Maiandra GD" pitchFamily="34" charset="0"/>
                <a:cs typeface="Arial" pitchFamily="34" charset="0"/>
              </a:rPr>
              <a:t>Houses the CIPU, supports the 3D display flat screen, and provides storage for 3D glasses, cables, and accessories</a:t>
            </a:r>
          </a:p>
        </p:txBody>
      </p:sp>
      <p:sp>
        <p:nvSpPr>
          <p:cNvPr id="9" name="TextBox 30"/>
          <p:cNvSpPr txBox="1"/>
          <p:nvPr/>
        </p:nvSpPr>
        <p:spPr>
          <a:xfrm rot="20080207">
            <a:off x="5989225" y="2185269"/>
            <a:ext cx="250847" cy="824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25000" lnSpcReduction="20000"/>
          </a:bodyPr>
          <a:lstStyle/>
          <a:p>
            <a:endParaRPr lang="en-US" dirty="0" err="1" smtClean="0">
              <a:solidFill>
                <a:srgbClr val="616365"/>
              </a:solidFill>
              <a:cs typeface="Arial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289548"/>
            <a:ext cx="3972218" cy="2232248"/>
          </a:xfrm>
          <a:prstGeom prst="rect">
            <a:avLst/>
          </a:prstGeom>
          <a:ln>
            <a:solidFill>
              <a:srgbClr val="4F28E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5691"/>
            <a:ext cx="2092845" cy="2236105"/>
          </a:xfrm>
          <a:prstGeom prst="rect">
            <a:avLst/>
          </a:prstGeom>
          <a:ln>
            <a:solidFill>
              <a:srgbClr val="4F28E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5"/>
          <p:cNvSpPr txBox="1"/>
          <p:nvPr/>
        </p:nvSpPr>
        <p:spPr>
          <a:xfrm>
            <a:off x="251520" y="3001516"/>
            <a:ext cx="2088232" cy="261610"/>
          </a:xfrm>
          <a:prstGeom prst="rect">
            <a:avLst/>
          </a:prstGeom>
          <a:solidFill>
            <a:srgbClr val="4F28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white"/>
                </a:solidFill>
              </a:rPr>
              <a:t>Oculars tether surgeon to scope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627784" y="3001516"/>
            <a:ext cx="3960440" cy="246221"/>
          </a:xfrm>
          <a:prstGeom prst="rect">
            <a:avLst/>
          </a:prstGeom>
          <a:solidFill>
            <a:srgbClr val="4F28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white"/>
                </a:solidFill>
                <a:latin typeface="Maiandra GD" pitchFamily="34" charset="0"/>
              </a:rPr>
              <a:t>NGENUITY</a:t>
            </a:r>
            <a:r>
              <a:rPr lang="en-US" sz="1000" baseline="30000" dirty="0" smtClean="0">
                <a:solidFill>
                  <a:prstClr val="white"/>
                </a:solidFill>
                <a:latin typeface="Maiandra GD" pitchFamily="34" charset="0"/>
                <a:cs typeface="Arial"/>
              </a:rPr>
              <a:t>®</a:t>
            </a:r>
            <a:r>
              <a:rPr lang="en-US" sz="1000" dirty="0" smtClean="0">
                <a:solidFill>
                  <a:prstClr val="white"/>
                </a:solidFill>
                <a:latin typeface="Maiandra GD" pitchFamily="34" charset="0"/>
              </a:rPr>
              <a:t> 3D Visualization System allows freedom of movement</a:t>
            </a:r>
            <a:endParaRPr lang="en-US" sz="1000" dirty="0">
              <a:solidFill>
                <a:prstClr val="white"/>
              </a:solidFill>
              <a:latin typeface="Maiandra GD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660232" y="993383"/>
            <a:ext cx="2406202" cy="3808333"/>
            <a:chOff x="6660232" y="993383"/>
            <a:chExt cx="2406202" cy="3808333"/>
          </a:xfrm>
        </p:grpSpPr>
        <p:grpSp>
          <p:nvGrpSpPr>
            <p:cNvPr id="16" name="Gruppo 40"/>
            <p:cNvGrpSpPr/>
            <p:nvPr/>
          </p:nvGrpSpPr>
          <p:grpSpPr>
            <a:xfrm>
              <a:off x="6732240" y="993383"/>
              <a:ext cx="2334194" cy="3808333"/>
              <a:chOff x="6732240" y="697260"/>
              <a:chExt cx="2334194" cy="380833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604448" y="769268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①</a:t>
                </a:r>
                <a:endParaRPr lang="en-US" dirty="0">
                  <a:solidFill>
                    <a:srgbClr val="616365"/>
                  </a:solidFill>
                </a:endParaRPr>
              </a:p>
            </p:txBody>
          </p:sp>
          <p:sp>
            <p:nvSpPr>
              <p:cNvPr id="19" name="Rectangle 19"/>
              <p:cNvSpPr/>
              <p:nvPr/>
            </p:nvSpPr>
            <p:spPr>
              <a:xfrm>
                <a:off x="7164288" y="3145532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③</a:t>
                </a:r>
                <a:endParaRPr lang="en-US" dirty="0">
                  <a:solidFill>
                    <a:srgbClr val="616365"/>
                  </a:solidFill>
                </a:endParaRPr>
              </a:p>
            </p:txBody>
          </p:sp>
          <p:sp>
            <p:nvSpPr>
              <p:cNvPr id="20" name="Rectangle 20"/>
              <p:cNvSpPr/>
              <p:nvPr/>
            </p:nvSpPr>
            <p:spPr>
              <a:xfrm>
                <a:off x="8574510" y="2137420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④</a:t>
                </a:r>
                <a:endParaRPr lang="en-US" dirty="0">
                  <a:solidFill>
                    <a:srgbClr val="616365"/>
                  </a:solidFill>
                </a:endParaRPr>
              </a:p>
            </p:txBody>
          </p:sp>
          <p:pic>
            <p:nvPicPr>
              <p:cNvPr id="21" name="Picture 2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68344" y="1921396"/>
                <a:ext cx="1386969" cy="2421759"/>
              </a:xfrm>
              <a:prstGeom prst="rect">
                <a:avLst/>
              </a:prstGeom>
            </p:spPr>
          </p:pic>
          <p:pic>
            <p:nvPicPr>
              <p:cNvPr id="22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4328" y="697260"/>
                <a:ext cx="1152128" cy="1204497"/>
              </a:xfrm>
              <a:prstGeom prst="rect">
                <a:avLst/>
              </a:prstGeom>
            </p:spPr>
          </p:pic>
          <p:cxnSp>
            <p:nvCxnSpPr>
              <p:cNvPr id="23" name="Straight Arrow Connector 3"/>
              <p:cNvCxnSpPr/>
              <p:nvPr/>
            </p:nvCxnSpPr>
            <p:spPr>
              <a:xfrm flipV="1">
                <a:off x="7740352" y="3433565"/>
                <a:ext cx="792088" cy="28803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"/>
              <p:cNvSpPr/>
              <p:nvPr/>
            </p:nvSpPr>
            <p:spPr>
              <a:xfrm>
                <a:off x="6732240" y="98529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cs typeface="Arial" pitchFamily="34" charset="0"/>
                  </a:rPr>
                  <a:t>②</a:t>
                </a:r>
                <a:endParaRPr lang="en-US" dirty="0">
                  <a:solidFill>
                    <a:srgbClr val="616365"/>
                  </a:solidFill>
                </a:endParaRPr>
              </a:p>
            </p:txBody>
          </p:sp>
          <p:cxnSp>
            <p:nvCxnSpPr>
              <p:cNvPr id="25" name="Connettore 2 24"/>
              <p:cNvCxnSpPr>
                <a:stCxn id="17" idx="0"/>
              </p:cNvCxnSpPr>
              <p:nvPr/>
            </p:nvCxnSpPr>
            <p:spPr>
              <a:xfrm flipV="1">
                <a:off x="7084578" y="1049209"/>
                <a:ext cx="439750" cy="28803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5" descr="\\192.168.5.100\archivio\ATMarven\- Clienti\Studio Gismondo (Filippo)\Corsi\6 - Vitrectomia\3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948264" y="3505572"/>
                <a:ext cx="864096" cy="1000021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6" descr="\\192.168.5.100\archivio\ATMarven\- Clienti\Studio Gismondo (Filippo)\Corsi\6 - Vitrectomia\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60232" y="1633364"/>
              <a:ext cx="848691" cy="95599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88903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1520" y="830360"/>
            <a:ext cx="86409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pitchFamily="34" charset="0"/>
              </a:rPr>
              <a:t>Ad oggi l’evoluzione tecnologica ha consentito:</a:t>
            </a:r>
          </a:p>
          <a:p>
            <a:pPr marL="400050" marR="0" lvl="0" indent="-400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it-IT" sz="1400" dirty="0" smtClean="0">
                <a:latin typeface="Myriad Pro" pitchFamily="34" charset="0"/>
                <a:cs typeface="Arial" pitchFamily="34" charset="0"/>
              </a:rPr>
              <a:t>Una Chirurgia </a:t>
            </a:r>
            <a:r>
              <a:rPr lang="it-IT" sz="1400" dirty="0" err="1" smtClean="0">
                <a:latin typeface="Myriad Pro" pitchFamily="34" charset="0"/>
                <a:cs typeface="Arial" pitchFamily="34" charset="0"/>
              </a:rPr>
              <a:t>mini-invasiva</a:t>
            </a:r>
            <a:r>
              <a:rPr lang="it-IT" sz="1400" dirty="0" smtClean="0">
                <a:latin typeface="Myriad Pro" pitchFamily="34" charset="0"/>
                <a:cs typeface="Arial" pitchFamily="34" charset="0"/>
              </a:rPr>
              <a:t>, sicura e </a:t>
            </a:r>
            <a:r>
              <a:rPr lang="it-IT" sz="1400" dirty="0" err="1" smtClean="0">
                <a:latin typeface="Myriad Pro" pitchFamily="34" charset="0"/>
                <a:cs typeface="Arial" pitchFamily="34" charset="0"/>
              </a:rPr>
              <a:t>sutureless</a:t>
            </a:r>
            <a:endParaRPr lang="it-IT" sz="1400" dirty="0" smtClean="0">
              <a:latin typeface="Myriad Pro" pitchFamily="34" charset="0"/>
              <a:cs typeface="Arial" pitchFamily="34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pitchFamily="34" charset="0"/>
              </a:rPr>
              <a:t>Sostituti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pitchFamily="34" charset="0"/>
              </a:rPr>
              <a:t> sempre più efficaci e meno tossici del vitreo, anche se lontani dalle caratteristiche peculiari di questo</a:t>
            </a:r>
          </a:p>
          <a:p>
            <a:pPr marL="400050" marR="0" lvl="0" indent="-400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it-IT" sz="1400" baseline="0" dirty="0" smtClean="0">
                <a:latin typeface="Myriad Pro" pitchFamily="34" charset="0"/>
                <a:cs typeface="Arial" pitchFamily="34" charset="0"/>
              </a:rPr>
              <a:t>Visione</a:t>
            </a:r>
            <a:r>
              <a:rPr lang="it-IT" sz="1400" dirty="0" smtClean="0">
                <a:latin typeface="Myriad Pro" pitchFamily="34" charset="0"/>
                <a:cs typeface="Arial" pitchFamily="34" charset="0"/>
              </a:rPr>
              <a:t> del campo operatorio sempre più valida con maggior margine di sicurezza manuale</a:t>
            </a:r>
          </a:p>
          <a:p>
            <a:pPr marL="400050" marR="0" lvl="0" indent="-400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pitchFamily="34" charset="0"/>
              </a:rPr>
              <a:t>Autonomia gestionale della strumentazione e comfort dell’operatore sempre più completi</a:t>
            </a:r>
          </a:p>
          <a:p>
            <a:pPr marL="400050" marR="0" lvl="0" indent="-400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</a:pPr>
            <a:r>
              <a:rPr lang="it-IT" sz="1400" dirty="0" smtClean="0">
                <a:latin typeface="Myriad Pro" pitchFamily="34" charset="0"/>
                <a:cs typeface="Arial" pitchFamily="34" charset="0"/>
              </a:rPr>
              <a:t>Decorso post operatorio più confortevole e più vicino a quello della chirurgia del segmento anteriore (Chirurgia DH vs Chirurgia Ambulatoriale)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it-IT" sz="1400" dirty="0" smtClean="0">
              <a:latin typeface="Myriad Pro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  <a:cs typeface="Arial" pitchFamily="34" charset="0"/>
              </a:rPr>
              <a:t>E’ già maturo il tempo per la robotica?!</a:t>
            </a:r>
          </a:p>
        </p:txBody>
      </p:sp>
      <p:sp>
        <p:nvSpPr>
          <p:cNvPr id="7" name="Rettangolo 6"/>
          <p:cNvSpPr/>
          <p:nvPr/>
        </p:nvSpPr>
        <p:spPr>
          <a:xfrm>
            <a:off x="3419872" y="4873724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Grazie dell’</a:t>
            </a:r>
            <a:r>
              <a:rPr lang="it-IT" i="1" dirty="0" err="1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attenzione…</a:t>
            </a:r>
            <a:endParaRPr lang="it-IT" i="1" dirty="0" smtClean="0">
              <a:solidFill>
                <a:srgbClr val="0070C0"/>
              </a:solidFill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2652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OBIETTIVI RAGGIUNTI</a:t>
            </a:r>
          </a:p>
        </p:txBody>
      </p:sp>
      <p:pic>
        <p:nvPicPr>
          <p:cNvPr id="5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710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2196092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9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0" y="271348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Dott. F.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Gismondo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14173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200" i="1" dirty="0" smtClean="0">
                <a:solidFill>
                  <a:srgbClr val="0070C0"/>
                </a:solidFill>
                <a:latin typeface="Myriad Pro" pitchFamily="34" charset="0"/>
              </a:rPr>
              <a:t>VITRECTOMI E STRUMENTAZIONI</a:t>
            </a:r>
            <a:endParaRPr lang="it-IT" sz="3200" i="1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369668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Tutti dovremmo preoccuparci del nostro futuro perché è là che dobbiamo passare il resto della nostra vita.</a:t>
            </a:r>
          </a:p>
          <a:p>
            <a:pPr algn="just"/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(Charles F.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Kettering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60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038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VITRECTOMIA</a:t>
            </a:r>
            <a:endParaRPr lang="it-IT" sz="2000" dirty="0">
              <a:solidFill>
                <a:srgbClr val="0070C0"/>
              </a:solidFill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15816" y="2196092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67544" y="1057300"/>
            <a:ext cx="84249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Kasner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D. (1964)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Machemer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R.,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Buettner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H., Norton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E.W.D.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Parel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J.M.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Tr. Am.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Ac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Ophthal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Otholaryngol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. (1971).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Machemer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R.,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Parel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J.M.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Buettner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H., A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new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concept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vitreous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surgery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. Am. J. </a:t>
            </a:r>
            <a:r>
              <a:rPr lang="it-IT" sz="14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Ophthalmol</a:t>
            </a:r>
            <a:r>
              <a:rPr lang="it-IT" sz="14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. 73, 1-7, (1972).</a:t>
            </a:r>
            <a:endParaRPr lang="it-IT" sz="1400" dirty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278549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EVOLUZIONE E OBIETTIVI RAGGIUNTI</a:t>
            </a:r>
            <a:endParaRPr lang="it-IT" sz="2000" dirty="0">
              <a:solidFill>
                <a:srgbClr val="0070C0"/>
              </a:solidFill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71600" y="343356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50000"/>
              </a:lnSpc>
              <a:buFontTx/>
              <a:buChar char="-"/>
            </a:pPr>
            <a:r>
              <a:rPr lang="it-IT" sz="16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Macchine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Strumentazioni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Adiuvanti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Sistemi di osservazione</a:t>
            </a:r>
          </a:p>
        </p:txBody>
      </p:sp>
      <p:pic>
        <p:nvPicPr>
          <p:cNvPr id="1029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760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11560" y="697260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50000"/>
              </a:lnSpc>
              <a:buFontTx/>
              <a:buChar char="-"/>
            </a:pP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Funzioni di Base: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Aspirazione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Taglio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Infusione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Funzioni integrate: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Sorgenti luminose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Iniezione aria-fluidi viscosi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Endolaser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ed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endodiatermia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Facoemulsificazione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Miscela Gas</a:t>
            </a:r>
          </a:p>
          <a:p>
            <a:pPr algn="just">
              <a:lnSpc>
                <a:spcPct val="150000"/>
              </a:lnSpc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Controllo: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Schermo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touch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screen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265113" indent="274638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Pedale</a:t>
            </a:r>
          </a:p>
          <a:p>
            <a:pPr algn="just">
              <a:lnSpc>
                <a:spcPct val="150000"/>
              </a:lnSpc>
            </a:pPr>
            <a:endParaRPr lang="it-IT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265212"/>
            <a:ext cx="4012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MACCHINE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211960" y="265212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OBIETTIVI RAGGIUNTI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00" y="697260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</a:pP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Controllo della fluidica minimizzando l’effetto di trascinamento del vitreo con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aspirazione-taglio-infusione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integrate e ciclo di lavoro (duty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cycle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variabile)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Minore tossicità della luce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Chirurgia combinata del seg. Anteriore e posteriore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Controllo rapido e sempre più autonome delle varie funzioni da parte del chirurgo.</a:t>
            </a:r>
          </a:p>
          <a:p>
            <a:pPr marL="182563" indent="-182563" algn="just">
              <a:lnSpc>
                <a:spcPct val="150000"/>
              </a:lnSpc>
            </a:pP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7972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67544" y="697260"/>
            <a:ext cx="35283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50000"/>
              </a:lnSpc>
            </a:pP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6511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VITRECTOMO</a:t>
            </a:r>
          </a:p>
          <a:p>
            <a:pPr marL="265113" indent="184150" algn="just">
              <a:lnSpc>
                <a:spcPct val="150000"/>
              </a:lnSpc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20 G</a:t>
            </a:r>
          </a:p>
          <a:p>
            <a:pPr marL="265113" indent="184150" algn="just">
              <a:lnSpc>
                <a:spcPct val="150000"/>
              </a:lnSpc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23 G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Eckardt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– 2005)</a:t>
            </a:r>
          </a:p>
          <a:p>
            <a:pPr marL="265113" indent="184150" algn="just">
              <a:lnSpc>
                <a:spcPct val="150000"/>
              </a:lnSpc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25 G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Fujie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De Juan – 2003)</a:t>
            </a:r>
          </a:p>
          <a:p>
            <a:pPr marL="265113" indent="184150" algn="just">
              <a:lnSpc>
                <a:spcPct val="150000"/>
              </a:lnSpc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27 G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Oshima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e Tano – 2010)</a:t>
            </a:r>
          </a:p>
          <a:p>
            <a:pPr marL="265113" indent="184150" algn="just">
              <a:lnSpc>
                <a:spcPct val="150000"/>
              </a:lnSpc>
              <a:buFontTx/>
              <a:buChar char="-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indent="2667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b="1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STRUMENTI ACCESSORI</a:t>
            </a:r>
          </a:p>
          <a:p>
            <a:pPr marL="265113" indent="184150" algn="just">
              <a:lnSpc>
                <a:spcPct val="150000"/>
              </a:lnSpc>
              <a:buFontTx/>
              <a:buChar char="-"/>
            </a:pP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Trocar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265113" indent="184150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Sonde illuminanti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Meyer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1982)</a:t>
            </a:r>
          </a:p>
          <a:p>
            <a:pPr marL="265113" indent="184150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Principali ed accessorie</a:t>
            </a:r>
          </a:p>
          <a:p>
            <a:pPr marL="265113" indent="184150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Sonde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endolaser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Peyman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1981)</a:t>
            </a:r>
          </a:p>
          <a:p>
            <a:pPr marL="265113" indent="184150" algn="just">
              <a:lnSpc>
                <a:spcPct val="150000"/>
              </a:lnSpc>
              <a:buFontTx/>
              <a:buChar char="-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Cannule, Forbici,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etc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16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44008" y="697261"/>
            <a:ext cx="4032448" cy="3385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50000"/>
              </a:lnSpc>
            </a:pPr>
            <a:endParaRPr lang="it-IT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Strumentazione miniaturizzata senza variazioni della fluidica e con scarsa influenza sui tempi chirurgici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Spostamento della bocca del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vitrectomo</a:t>
            </a: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 verso la punta con possibilità di utilizzo dello stesso come “pinza e forbice”</a:t>
            </a: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Illuminazione del campo ottimale non tossica e che consente anche una chirurgia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bimanuale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1200" dirty="0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Chirurgia </a:t>
            </a:r>
            <a:r>
              <a:rPr lang="it-IT" sz="1200" dirty="0" err="1" smtClean="0">
                <a:latin typeface="Myriad Pro" pitchFamily="34" charset="0"/>
                <a:ea typeface="Verdana" pitchFamily="34" charset="0"/>
                <a:cs typeface="Verdana" pitchFamily="34" charset="0"/>
              </a:rPr>
              <a:t>sutureless</a:t>
            </a:r>
            <a:endParaRPr lang="it-IT" sz="1200" dirty="0" smtClean="0"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0" y="265212"/>
            <a:ext cx="4012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STRUMENTAZIONE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211960" y="265212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OBIETTIVI RAGGIUNTI</a:t>
            </a:r>
          </a:p>
        </p:txBody>
      </p:sp>
      <p:pic>
        <p:nvPicPr>
          <p:cNvPr id="6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8932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265212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STRUMENTI E ACCESSORI</a:t>
            </a:r>
          </a:p>
        </p:txBody>
      </p:sp>
      <p:pic>
        <p:nvPicPr>
          <p:cNvPr id="6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  <p:pic>
        <p:nvPicPr>
          <p:cNvPr id="1032" name="Picture 8" descr="\\192.168.5.100\archivio\ATMarven\- Clienti\Studio Gismondo (Filippo)\Corsi\6 - Vitrectomia\Ag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803" y="841276"/>
            <a:ext cx="4586653" cy="2952328"/>
          </a:xfrm>
          <a:prstGeom prst="rect">
            <a:avLst/>
          </a:prstGeom>
          <a:noFill/>
        </p:spPr>
      </p:pic>
      <p:pic>
        <p:nvPicPr>
          <p:cNvPr id="1034" name="Picture 10" descr="\\192.168.5.100\archivio\ATMarven\- Clienti\Studio Gismondo (Filippo)\Corsi\6 - Vitrectomia\Strume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41276"/>
            <a:ext cx="3384376" cy="4512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455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265212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STRUMENTI E ACCESSORI</a:t>
            </a:r>
          </a:p>
        </p:txBody>
      </p:sp>
      <p:pic>
        <p:nvPicPr>
          <p:cNvPr id="6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  <p:pic>
        <p:nvPicPr>
          <p:cNvPr id="1033" name="Picture 9" descr="\\192.168.5.100\archivio\ATMarven\- Clienti\Studio Gismondo (Filippo)\Corsi\6 - Vitrectomia\Flex Ag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7300"/>
            <a:ext cx="2736304" cy="4042889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5076056" y="10573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Myriad Pro" pitchFamily="34" charset="0"/>
              </a:rPr>
              <a:t>Flessibilità degli strumenti nei sistemi</a:t>
            </a:r>
          </a:p>
          <a:p>
            <a:pPr algn="just">
              <a:lnSpc>
                <a:spcPct val="150000"/>
              </a:lnSpc>
            </a:pPr>
            <a:r>
              <a:rPr lang="it-IT" sz="1200" dirty="0" smtClean="0">
                <a:latin typeface="Myriad Pro" pitchFamily="34" charset="0"/>
              </a:rPr>
              <a:t>20, 23 e 25 </a:t>
            </a:r>
            <a:r>
              <a:rPr lang="it-IT" sz="1200" dirty="0" err="1" smtClean="0">
                <a:latin typeface="Myriad Pro" pitchFamily="34" charset="0"/>
              </a:rPr>
              <a:t>gauge</a:t>
            </a:r>
            <a:r>
              <a:rPr lang="it-IT" sz="1200" dirty="0" smtClean="0">
                <a:latin typeface="Myriad Pro" pitchFamily="34" charset="0"/>
              </a:rPr>
              <a:t>.</a:t>
            </a:r>
            <a:endParaRPr lang="it-IT" sz="1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55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26521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STRUMENTI E ACCESSORI</a:t>
            </a:r>
          </a:p>
          <a:p>
            <a:pPr algn="ctr">
              <a:lnSpc>
                <a:spcPct val="150000"/>
              </a:lnSpc>
            </a:pPr>
            <a:r>
              <a:rPr lang="it-IT" sz="2000" dirty="0" err="1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Trocar</a:t>
            </a:r>
            <a:endParaRPr lang="it-IT" sz="2000" dirty="0" smtClean="0">
              <a:solidFill>
                <a:srgbClr val="0070C0"/>
              </a:solidFill>
              <a:latin typeface="Myriad Pro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  <p:pic>
        <p:nvPicPr>
          <p:cNvPr id="7" name="TROCA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633364"/>
            <a:ext cx="4584848" cy="3438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55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265212"/>
            <a:ext cx="9036496" cy="96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STRUMENTI E ACCESSORI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70C0"/>
                </a:solidFill>
                <a:latin typeface="Myriad Pro" pitchFamily="34" charset="0"/>
                <a:ea typeface="Verdana" pitchFamily="34" charset="0"/>
                <a:cs typeface="Verdana" pitchFamily="34" charset="0"/>
              </a:rPr>
              <a:t>Sonde illuminanti</a:t>
            </a:r>
          </a:p>
        </p:txBody>
      </p:sp>
      <p:pic>
        <p:nvPicPr>
          <p:cNvPr id="6" name="Picture 5" descr="\\192.168.5.100\archivio\ATMarven\- Clienti\Studio Gismondo (Filippo)\Corsi\6 - Vitrectomia\Occhio ango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513684"/>
            <a:ext cx="1259632" cy="1052264"/>
          </a:xfrm>
          <a:prstGeom prst="rect">
            <a:avLst/>
          </a:prstGeom>
          <a:noFill/>
        </p:spPr>
      </p:pic>
      <p:pic>
        <p:nvPicPr>
          <p:cNvPr id="7" name="CANDELIER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1561356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55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701</Words>
  <Application>Microsoft Office PowerPoint</Application>
  <PresentationFormat>Presentazione su schermo (16:10)</PresentationFormat>
  <Paragraphs>146</Paragraphs>
  <Slides>13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</dc:creator>
  <cp:lastModifiedBy>Marco</cp:lastModifiedBy>
  <cp:revision>124</cp:revision>
  <dcterms:created xsi:type="dcterms:W3CDTF">2013-10-13T14:45:13Z</dcterms:created>
  <dcterms:modified xsi:type="dcterms:W3CDTF">2016-12-15T18:38:07Z</dcterms:modified>
</cp:coreProperties>
</file>