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69"/>
  </p:notesMasterIdLst>
  <p:sldIdLst>
    <p:sldId id="264" r:id="rId2"/>
    <p:sldId id="324" r:id="rId3"/>
    <p:sldId id="386" r:id="rId4"/>
    <p:sldId id="409" r:id="rId5"/>
    <p:sldId id="387" r:id="rId6"/>
    <p:sldId id="359" r:id="rId7"/>
    <p:sldId id="365" r:id="rId8"/>
    <p:sldId id="326" r:id="rId9"/>
    <p:sldId id="327" r:id="rId10"/>
    <p:sldId id="407" r:id="rId11"/>
    <p:sldId id="405" r:id="rId12"/>
    <p:sldId id="406" r:id="rId13"/>
    <p:sldId id="328" r:id="rId14"/>
    <p:sldId id="394" r:id="rId15"/>
    <p:sldId id="395" r:id="rId16"/>
    <p:sldId id="373" r:id="rId17"/>
    <p:sldId id="392" r:id="rId18"/>
    <p:sldId id="384" r:id="rId19"/>
    <p:sldId id="381" r:id="rId20"/>
    <p:sldId id="382" r:id="rId21"/>
    <p:sldId id="410" r:id="rId22"/>
    <p:sldId id="398" r:id="rId23"/>
    <p:sldId id="399" r:id="rId24"/>
    <p:sldId id="383" r:id="rId25"/>
    <p:sldId id="404" r:id="rId26"/>
    <p:sldId id="403" r:id="rId27"/>
    <p:sldId id="396" r:id="rId28"/>
    <p:sldId id="397" r:id="rId29"/>
    <p:sldId id="374" r:id="rId30"/>
    <p:sldId id="375" r:id="rId31"/>
    <p:sldId id="376" r:id="rId32"/>
    <p:sldId id="377" r:id="rId33"/>
    <p:sldId id="378" r:id="rId34"/>
    <p:sldId id="379" r:id="rId35"/>
    <p:sldId id="401" r:id="rId36"/>
    <p:sldId id="408" r:id="rId37"/>
    <p:sldId id="330" r:id="rId38"/>
    <p:sldId id="340" r:id="rId39"/>
    <p:sldId id="331" r:id="rId40"/>
    <p:sldId id="339" r:id="rId41"/>
    <p:sldId id="341" r:id="rId42"/>
    <p:sldId id="345" r:id="rId43"/>
    <p:sldId id="360" r:id="rId44"/>
    <p:sldId id="361" r:id="rId45"/>
    <p:sldId id="346" r:id="rId46"/>
    <p:sldId id="332" r:id="rId47"/>
    <p:sldId id="333" r:id="rId48"/>
    <p:sldId id="334" r:id="rId49"/>
    <p:sldId id="335" r:id="rId50"/>
    <p:sldId id="336" r:id="rId51"/>
    <p:sldId id="338" r:id="rId52"/>
    <p:sldId id="348" r:id="rId53"/>
    <p:sldId id="349" r:id="rId54"/>
    <p:sldId id="350" r:id="rId55"/>
    <p:sldId id="366" r:id="rId56"/>
    <p:sldId id="352" r:id="rId57"/>
    <p:sldId id="353" r:id="rId58"/>
    <p:sldId id="354" r:id="rId59"/>
    <p:sldId id="355" r:id="rId60"/>
    <p:sldId id="356" r:id="rId61"/>
    <p:sldId id="357" r:id="rId62"/>
    <p:sldId id="358" r:id="rId63"/>
    <p:sldId id="367" r:id="rId64"/>
    <p:sldId id="368" r:id="rId65"/>
    <p:sldId id="371" r:id="rId66"/>
    <p:sldId id="389" r:id="rId67"/>
    <p:sldId id="323" r:id="rId68"/>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nstantia" pitchFamily="18" charset="0"/>
              </a:defRPr>
            </a:lvl1pPr>
          </a:lstStyle>
          <a:p>
            <a:endParaRPr lang="it-IT"/>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nstantia" pitchFamily="18" charset="0"/>
              </a:defRPr>
            </a:lvl1pPr>
          </a:lstStyle>
          <a:p>
            <a:fld id="{709DD24E-773B-4985-94CD-A467E8D5F2D2}" type="datetimeFigureOut">
              <a:rPr lang="it-IT"/>
              <a:pPr/>
              <a:t>17/12/2016</a:t>
            </a:fld>
            <a:endParaRPr lang="it-IT"/>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nstantia" pitchFamily="18" charset="0"/>
              </a:defRPr>
            </a:lvl1pPr>
          </a:lstStyle>
          <a:p>
            <a:endParaRPr lang="it-IT"/>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nstantia" pitchFamily="18" charset="0"/>
              </a:defRPr>
            </a:lvl1pPr>
          </a:lstStyle>
          <a:p>
            <a:fld id="{8D9B1A2D-9EDF-48D8-8AEE-3A4127661E7F}" type="slidenum">
              <a:rPr lang="it-IT"/>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A68E1-CAFA-4821-A662-1A73AE931ED6}" type="slidenum">
              <a:rPr lang="en-US">
                <a:solidFill>
                  <a:prstClr val="black"/>
                </a:solidFill>
              </a:rPr>
              <a:pPr/>
              <a:t>17</a:t>
            </a:fld>
            <a:endParaRPr lang="en-US">
              <a:solidFill>
                <a:prstClr val="black"/>
              </a:solidFill>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fld id="{3765D1E9-ADAA-4353-9497-EB16F7EC0BB2}" type="datetime1">
              <a:rPr lang="it-IT"/>
              <a:pPr>
                <a:defRPr/>
              </a:pPr>
              <a:t>17/12/2016</a:t>
            </a:fld>
            <a:endParaRPr lang="it-IT"/>
          </a:p>
        </p:txBody>
      </p:sp>
      <p:sp>
        <p:nvSpPr>
          <p:cNvPr id="5" name="Segnaposto piè di pagina 18"/>
          <p:cNvSpPr>
            <a:spLocks noGrp="1"/>
          </p:cNvSpPr>
          <p:nvPr>
            <p:ph type="ftr" sz="quarter" idx="11"/>
          </p:nvPr>
        </p:nvSpPr>
        <p:spPr/>
        <p:txBody>
          <a:bodyPr/>
          <a:lstStyle>
            <a:lvl1pPr>
              <a:defRPr>
                <a:solidFill>
                  <a:srgbClr val="D1EAEE"/>
                </a:solidFill>
              </a:defRPr>
            </a:lvl1pPr>
          </a:lstStyle>
          <a:p>
            <a:endParaRPr lang="it-IT"/>
          </a:p>
        </p:txBody>
      </p:sp>
      <p:sp>
        <p:nvSpPr>
          <p:cNvPr id="6" name="Segnaposto numero diapositiva 26"/>
          <p:cNvSpPr>
            <a:spLocks noGrp="1"/>
          </p:cNvSpPr>
          <p:nvPr>
            <p:ph type="sldNum" sz="quarter" idx="12"/>
          </p:nvPr>
        </p:nvSpPr>
        <p:spPr/>
        <p:txBody>
          <a:bodyPr/>
          <a:lstStyle>
            <a:lvl1pPr>
              <a:defRPr/>
            </a:lvl1pPr>
          </a:lstStyle>
          <a:p>
            <a:pPr>
              <a:defRPr/>
            </a:pPr>
            <a:fld id="{E7CB993F-7D51-48B4-8A99-EA2B1EEA4AE0}"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80AFCDF4-BE83-401A-9BB7-65CA7C6E40A9}" type="datetime1">
              <a:rPr lang="it-IT"/>
              <a:pPr>
                <a:defRPr/>
              </a:pPr>
              <a:t>17/12/2016</a:t>
            </a:fld>
            <a:endParaRPr lang="it-IT"/>
          </a:p>
        </p:txBody>
      </p:sp>
      <p:sp>
        <p:nvSpPr>
          <p:cNvPr id="5" name="Segnaposto piè di pagina 21"/>
          <p:cNvSpPr>
            <a:spLocks noGrp="1"/>
          </p:cNvSpPr>
          <p:nvPr>
            <p:ph type="ftr" sz="quarter" idx="11"/>
          </p:nvPr>
        </p:nvSpPr>
        <p:spPr/>
        <p:txBody>
          <a:bodyPr/>
          <a:lstStyle>
            <a:lvl1pPr>
              <a:defRPr/>
            </a:lvl1pPr>
          </a:lstStyle>
          <a:p>
            <a:endParaRPr lang="it-IT"/>
          </a:p>
        </p:txBody>
      </p:sp>
      <p:sp>
        <p:nvSpPr>
          <p:cNvPr id="6" name="Segnaposto numero diapositiva 17"/>
          <p:cNvSpPr>
            <a:spLocks noGrp="1"/>
          </p:cNvSpPr>
          <p:nvPr>
            <p:ph type="sldNum" sz="quarter" idx="12"/>
          </p:nvPr>
        </p:nvSpPr>
        <p:spPr/>
        <p:txBody>
          <a:bodyPr/>
          <a:lstStyle>
            <a:lvl1pPr>
              <a:defRPr/>
            </a:lvl1pPr>
          </a:lstStyle>
          <a:p>
            <a:pPr>
              <a:defRPr/>
            </a:pPr>
            <a:fld id="{DBA8DEBD-8D31-4FAA-8A4E-C4971EABD4EF}"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1FE8ACFC-0EE0-4177-A5F4-EA538908EC31}" type="datetime1">
              <a:rPr lang="it-IT"/>
              <a:pPr>
                <a:defRPr/>
              </a:pPr>
              <a:t>17/12/2016</a:t>
            </a:fld>
            <a:endParaRPr lang="it-IT"/>
          </a:p>
        </p:txBody>
      </p:sp>
      <p:sp>
        <p:nvSpPr>
          <p:cNvPr id="5" name="Segnaposto piè di pagina 21"/>
          <p:cNvSpPr>
            <a:spLocks noGrp="1"/>
          </p:cNvSpPr>
          <p:nvPr>
            <p:ph type="ftr" sz="quarter" idx="11"/>
          </p:nvPr>
        </p:nvSpPr>
        <p:spPr/>
        <p:txBody>
          <a:bodyPr/>
          <a:lstStyle>
            <a:lvl1pPr>
              <a:defRPr/>
            </a:lvl1pPr>
          </a:lstStyle>
          <a:p>
            <a:endParaRPr lang="it-IT"/>
          </a:p>
        </p:txBody>
      </p:sp>
      <p:sp>
        <p:nvSpPr>
          <p:cNvPr id="6" name="Segnaposto numero diapositiva 17"/>
          <p:cNvSpPr>
            <a:spLocks noGrp="1"/>
          </p:cNvSpPr>
          <p:nvPr>
            <p:ph type="sldNum" sz="quarter" idx="12"/>
          </p:nvPr>
        </p:nvSpPr>
        <p:spPr/>
        <p:txBody>
          <a:bodyPr/>
          <a:lstStyle>
            <a:lvl1pPr>
              <a:defRPr/>
            </a:lvl1pPr>
          </a:lstStyle>
          <a:p>
            <a:pPr>
              <a:defRPr/>
            </a:pPr>
            <a:fld id="{D45257A4-1A97-49C4-AC3E-E4146140E2B5}"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AB36A068-2C0A-4812-91AD-ACFF23A69CCE}" type="datetime1">
              <a:rPr lang="it-IT"/>
              <a:pPr>
                <a:defRPr/>
              </a:pPr>
              <a:t>17/12/2016</a:t>
            </a:fld>
            <a:endParaRPr lang="it-IT"/>
          </a:p>
        </p:txBody>
      </p:sp>
      <p:sp>
        <p:nvSpPr>
          <p:cNvPr id="5" name="Segnaposto piè di pagina 21"/>
          <p:cNvSpPr>
            <a:spLocks noGrp="1"/>
          </p:cNvSpPr>
          <p:nvPr>
            <p:ph type="ftr" sz="quarter" idx="11"/>
          </p:nvPr>
        </p:nvSpPr>
        <p:spPr/>
        <p:txBody>
          <a:bodyPr/>
          <a:lstStyle>
            <a:lvl1pPr>
              <a:defRPr/>
            </a:lvl1pPr>
          </a:lstStyle>
          <a:p>
            <a:endParaRPr lang="it-IT"/>
          </a:p>
        </p:txBody>
      </p:sp>
      <p:sp>
        <p:nvSpPr>
          <p:cNvPr id="6" name="Segnaposto numero diapositiva 17"/>
          <p:cNvSpPr>
            <a:spLocks noGrp="1"/>
          </p:cNvSpPr>
          <p:nvPr>
            <p:ph type="sldNum" sz="quarter" idx="12"/>
          </p:nvPr>
        </p:nvSpPr>
        <p:spPr/>
        <p:txBody>
          <a:bodyPr/>
          <a:lstStyle>
            <a:lvl1pPr>
              <a:defRPr/>
            </a:lvl1pPr>
          </a:lstStyle>
          <a:p>
            <a:pPr>
              <a:defRPr/>
            </a:pPr>
            <a:fld id="{8C6302B5-D8B4-4382-9244-D6D8CFC82C66}"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25A5FFC-8D59-4745-AABF-0826DD637EA2}" type="datetime1">
              <a:rPr lang="it-IT"/>
              <a:pPr>
                <a:defRPr/>
              </a:pPr>
              <a:t>17/12/2016</a:t>
            </a:fld>
            <a:endParaRPr lang="it-IT"/>
          </a:p>
        </p:txBody>
      </p:sp>
      <p:sp>
        <p:nvSpPr>
          <p:cNvPr id="5" name="Segnaposto piè di pagina 4"/>
          <p:cNvSpPr>
            <a:spLocks noGrp="1"/>
          </p:cNvSpPr>
          <p:nvPr>
            <p:ph type="ftr" sz="quarter" idx="11"/>
          </p:nvPr>
        </p:nvSpPr>
        <p:spPr/>
        <p:txBody>
          <a:bodyPr/>
          <a:lstStyle>
            <a:lvl1pPr>
              <a:defRPr>
                <a:solidFill>
                  <a:srgbClr val="D1EAEE"/>
                </a:solidFill>
              </a:defRPr>
            </a:lvl1pPr>
          </a:lstStyle>
          <a:p>
            <a:endParaRPr lang="it-IT"/>
          </a:p>
        </p:txBody>
      </p:sp>
      <p:sp>
        <p:nvSpPr>
          <p:cNvPr id="6" name="Segnaposto numero diapositiva 5"/>
          <p:cNvSpPr>
            <a:spLocks noGrp="1"/>
          </p:cNvSpPr>
          <p:nvPr>
            <p:ph type="sldNum" sz="quarter" idx="12"/>
          </p:nvPr>
        </p:nvSpPr>
        <p:spPr/>
        <p:txBody>
          <a:bodyPr/>
          <a:lstStyle>
            <a:lvl1pPr>
              <a:defRPr/>
            </a:lvl1pPr>
          </a:lstStyle>
          <a:p>
            <a:pPr>
              <a:defRPr/>
            </a:pPr>
            <a:fld id="{8CC8C0F7-BB99-4809-9947-DE7ED722EF1A}"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fld id="{0DFC061E-1D03-46B0-935C-C7EB0E8A9379}" type="datetime1">
              <a:rPr lang="it-IT"/>
              <a:pPr>
                <a:defRPr/>
              </a:pPr>
              <a:t>17/12/2016</a:t>
            </a:fld>
            <a:endParaRPr lang="it-IT"/>
          </a:p>
        </p:txBody>
      </p:sp>
      <p:sp>
        <p:nvSpPr>
          <p:cNvPr id="6" name="Segnaposto piè di pagina 21"/>
          <p:cNvSpPr>
            <a:spLocks noGrp="1"/>
          </p:cNvSpPr>
          <p:nvPr>
            <p:ph type="ftr" sz="quarter" idx="11"/>
          </p:nvPr>
        </p:nvSpPr>
        <p:spPr/>
        <p:txBody>
          <a:bodyPr/>
          <a:lstStyle>
            <a:lvl1pPr>
              <a:defRPr/>
            </a:lvl1pPr>
          </a:lstStyle>
          <a:p>
            <a:endParaRPr lang="it-IT"/>
          </a:p>
        </p:txBody>
      </p:sp>
      <p:sp>
        <p:nvSpPr>
          <p:cNvPr id="7" name="Segnaposto numero diapositiva 17"/>
          <p:cNvSpPr>
            <a:spLocks noGrp="1"/>
          </p:cNvSpPr>
          <p:nvPr>
            <p:ph type="sldNum" sz="quarter" idx="12"/>
          </p:nvPr>
        </p:nvSpPr>
        <p:spPr/>
        <p:txBody>
          <a:bodyPr/>
          <a:lstStyle>
            <a:lvl1pPr>
              <a:defRPr/>
            </a:lvl1pPr>
          </a:lstStyle>
          <a:p>
            <a:pPr>
              <a:defRPr/>
            </a:pPr>
            <a:fld id="{DBE39A1E-2424-4BE0-BAD9-FCEFF7D384FC}"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fld id="{3AE7724C-0A97-499C-AF06-4CF45F9C36A0}" type="datetime1">
              <a:rPr lang="it-IT"/>
              <a:pPr>
                <a:defRPr/>
              </a:pPr>
              <a:t>17/12/2016</a:t>
            </a:fld>
            <a:endParaRPr lang="it-IT"/>
          </a:p>
        </p:txBody>
      </p:sp>
      <p:sp>
        <p:nvSpPr>
          <p:cNvPr id="8" name="Segnaposto piè di pagina 21"/>
          <p:cNvSpPr>
            <a:spLocks noGrp="1"/>
          </p:cNvSpPr>
          <p:nvPr>
            <p:ph type="ftr" sz="quarter" idx="11"/>
          </p:nvPr>
        </p:nvSpPr>
        <p:spPr/>
        <p:txBody>
          <a:bodyPr/>
          <a:lstStyle>
            <a:lvl1pPr>
              <a:defRPr/>
            </a:lvl1pPr>
          </a:lstStyle>
          <a:p>
            <a:endParaRPr lang="it-IT"/>
          </a:p>
        </p:txBody>
      </p:sp>
      <p:sp>
        <p:nvSpPr>
          <p:cNvPr id="9" name="Segnaposto numero diapositiva 17"/>
          <p:cNvSpPr>
            <a:spLocks noGrp="1"/>
          </p:cNvSpPr>
          <p:nvPr>
            <p:ph type="sldNum" sz="quarter" idx="12"/>
          </p:nvPr>
        </p:nvSpPr>
        <p:spPr/>
        <p:txBody>
          <a:bodyPr/>
          <a:lstStyle>
            <a:lvl1pPr>
              <a:defRPr/>
            </a:lvl1pPr>
          </a:lstStyle>
          <a:p>
            <a:pPr>
              <a:defRPr/>
            </a:pPr>
            <a:fld id="{9DE0E783-1E23-42ED-B347-0CC195C41656}"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fld id="{3F9689EE-EC52-4098-BCAC-90A13FEE7EEB}" type="datetime1">
              <a:rPr lang="it-IT"/>
              <a:pPr>
                <a:defRPr/>
              </a:pPr>
              <a:t>17/12/2016</a:t>
            </a:fld>
            <a:endParaRPr lang="it-IT"/>
          </a:p>
        </p:txBody>
      </p:sp>
      <p:sp>
        <p:nvSpPr>
          <p:cNvPr id="4" name="Segnaposto piè di pagina 21"/>
          <p:cNvSpPr>
            <a:spLocks noGrp="1"/>
          </p:cNvSpPr>
          <p:nvPr>
            <p:ph type="ftr" sz="quarter" idx="11"/>
          </p:nvPr>
        </p:nvSpPr>
        <p:spPr/>
        <p:txBody>
          <a:bodyPr/>
          <a:lstStyle>
            <a:lvl1pPr>
              <a:defRPr/>
            </a:lvl1pPr>
          </a:lstStyle>
          <a:p>
            <a:endParaRPr lang="it-IT"/>
          </a:p>
        </p:txBody>
      </p:sp>
      <p:sp>
        <p:nvSpPr>
          <p:cNvPr id="5" name="Segnaposto numero diapositiva 17"/>
          <p:cNvSpPr>
            <a:spLocks noGrp="1"/>
          </p:cNvSpPr>
          <p:nvPr>
            <p:ph type="sldNum" sz="quarter" idx="12"/>
          </p:nvPr>
        </p:nvSpPr>
        <p:spPr/>
        <p:txBody>
          <a:bodyPr/>
          <a:lstStyle>
            <a:lvl1pPr>
              <a:defRPr/>
            </a:lvl1pPr>
          </a:lstStyle>
          <a:p>
            <a:pPr>
              <a:defRPr/>
            </a:pPr>
            <a:fld id="{BAB1706D-BB0D-45CE-A874-93289A6AD4F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fld id="{F88496F0-818D-47BE-B182-EF5FA7633DEF}" type="datetime1">
              <a:rPr lang="it-IT"/>
              <a:pPr>
                <a:defRPr/>
              </a:pPr>
              <a:t>17/12/2016</a:t>
            </a:fld>
            <a:endParaRPr lang="it-IT"/>
          </a:p>
        </p:txBody>
      </p:sp>
      <p:sp>
        <p:nvSpPr>
          <p:cNvPr id="3" name="Segnaposto piè di pagina 21"/>
          <p:cNvSpPr>
            <a:spLocks noGrp="1"/>
          </p:cNvSpPr>
          <p:nvPr>
            <p:ph type="ftr" sz="quarter" idx="11"/>
          </p:nvPr>
        </p:nvSpPr>
        <p:spPr/>
        <p:txBody>
          <a:bodyPr/>
          <a:lstStyle>
            <a:lvl1pPr>
              <a:defRPr/>
            </a:lvl1pPr>
          </a:lstStyle>
          <a:p>
            <a:endParaRPr lang="it-IT"/>
          </a:p>
        </p:txBody>
      </p:sp>
      <p:sp>
        <p:nvSpPr>
          <p:cNvPr id="4" name="Segnaposto numero diapositiva 17"/>
          <p:cNvSpPr>
            <a:spLocks noGrp="1"/>
          </p:cNvSpPr>
          <p:nvPr>
            <p:ph type="sldNum" sz="quarter" idx="12"/>
          </p:nvPr>
        </p:nvSpPr>
        <p:spPr/>
        <p:txBody>
          <a:bodyPr/>
          <a:lstStyle>
            <a:lvl1pPr>
              <a:defRPr/>
            </a:lvl1pPr>
          </a:lstStyle>
          <a:p>
            <a:pPr>
              <a:defRPr/>
            </a:pPr>
            <a:fld id="{82FE991F-53A1-4907-B5A1-F44C407247B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fld id="{F7DC8D63-1B0C-44CF-94A8-E87F19F5511F}" type="datetime1">
              <a:rPr lang="it-IT"/>
              <a:pPr>
                <a:defRPr/>
              </a:pPr>
              <a:t>17/12/2016</a:t>
            </a:fld>
            <a:endParaRPr lang="it-IT"/>
          </a:p>
        </p:txBody>
      </p:sp>
      <p:sp>
        <p:nvSpPr>
          <p:cNvPr id="6" name="Segnaposto piè di pagina 21"/>
          <p:cNvSpPr>
            <a:spLocks noGrp="1"/>
          </p:cNvSpPr>
          <p:nvPr>
            <p:ph type="ftr" sz="quarter" idx="11"/>
          </p:nvPr>
        </p:nvSpPr>
        <p:spPr/>
        <p:txBody>
          <a:bodyPr/>
          <a:lstStyle>
            <a:lvl1pPr>
              <a:defRPr/>
            </a:lvl1pPr>
          </a:lstStyle>
          <a:p>
            <a:endParaRPr lang="it-IT"/>
          </a:p>
        </p:txBody>
      </p:sp>
      <p:sp>
        <p:nvSpPr>
          <p:cNvPr id="7" name="Segnaposto numero diapositiva 17"/>
          <p:cNvSpPr>
            <a:spLocks noGrp="1"/>
          </p:cNvSpPr>
          <p:nvPr>
            <p:ph type="sldNum" sz="quarter" idx="12"/>
          </p:nvPr>
        </p:nvSpPr>
        <p:spPr/>
        <p:txBody>
          <a:bodyPr/>
          <a:lstStyle>
            <a:lvl1pPr>
              <a:defRPr/>
            </a:lvl1pPr>
          </a:lstStyle>
          <a:p>
            <a:pPr>
              <a:defRPr/>
            </a:pPr>
            <a:fld id="{863BA6FA-C0B9-4DFE-8481-9E109412695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riangolo rettangolo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igura a mano libera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fld id="{F7F538B6-DB24-4558-BD0E-69195BD612DD}" type="datetime1">
              <a:rPr lang="it-IT"/>
              <a:pPr>
                <a:defRPr/>
              </a:pPr>
              <a:t>17/12/2016</a:t>
            </a:fld>
            <a:endParaRPr lang="it-IT"/>
          </a:p>
        </p:txBody>
      </p:sp>
      <p:sp>
        <p:nvSpPr>
          <p:cNvPr id="10" name="Segnaposto piè di pagina 5"/>
          <p:cNvSpPr>
            <a:spLocks noGrp="1"/>
          </p:cNvSpPr>
          <p:nvPr>
            <p:ph type="ftr" sz="quarter" idx="11"/>
          </p:nvPr>
        </p:nvSpPr>
        <p:spPr/>
        <p:txBody>
          <a:bodyPr/>
          <a:lstStyle>
            <a:lvl1pPr>
              <a:defRPr/>
            </a:lvl1pPr>
          </a:lstStyle>
          <a:p>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08F6B3D6-20FF-491F-A184-B58B7BAC1350}"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1029"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6F057C91-D010-4DF2-9E8D-6BD27F5152BE}" type="datetime1">
              <a:rPr lang="it-IT"/>
              <a:pPr>
                <a:defRPr/>
              </a:pPr>
              <a:t>17/12/2016</a:t>
            </a:fld>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wrap="square" lIns="0" tIns="0" rIns="0" bIns="0" numCol="1" anchor="b" anchorCtr="0" compatLnSpc="1">
            <a:prstTxWarp prst="textNoShape">
              <a:avLst/>
            </a:prstTxWarp>
          </a:bodyPr>
          <a:lstStyle>
            <a:lvl1pPr>
              <a:defRPr sz="1200">
                <a:solidFill>
                  <a:srgbClr val="045C75"/>
                </a:solidFill>
                <a:latin typeface="Constantia" pitchFamily="18" charset="0"/>
              </a:defRPr>
            </a:lvl1pPr>
          </a:lstStyle>
          <a:p>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420EFB14-7AAD-4638-96CA-EB00DC9832A4}" type="slidenum">
              <a:rPr lang="it-IT"/>
              <a:pPr>
                <a:defRPr/>
              </a:pPr>
              <a:t>‹N›</a:t>
            </a:fld>
            <a:endParaRPr lang="it-IT"/>
          </a:p>
        </p:txBody>
      </p:sp>
      <p:grpSp>
        <p:nvGrpSpPr>
          <p:cNvPr id="1033"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852" r:id="rId1"/>
    <p:sldLayoutId id="2147483851" r:id="rId2"/>
    <p:sldLayoutId id="2147483853" r:id="rId3"/>
    <p:sldLayoutId id="2147483850" r:id="rId4"/>
    <p:sldLayoutId id="2147483849" r:id="rId5"/>
    <p:sldLayoutId id="2147483848" r:id="rId6"/>
    <p:sldLayoutId id="2147483847" r:id="rId7"/>
    <p:sldLayoutId id="2147483846" r:id="rId8"/>
    <p:sldLayoutId id="2147483854" r:id="rId9"/>
    <p:sldLayoutId id="2147483845" r:id="rId10"/>
    <p:sldLayoutId id="2147483844" r:id="rId11"/>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spag.i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8.jpeg"/><Relationship Id="rId4" Type="http://schemas.openxmlformats.org/officeDocument/2006/relationships/image" Target="../media/image22.wmf"/><Relationship Id="rId9" Type="http://schemas.openxmlformats.org/officeDocument/2006/relationships/image" Target="../media/image27.wmf"/></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commons.wikimedia.org/wiki/File:Gemini_South_01.jpg?uselang=f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it/url?sa=i&amp;rct=j&amp;q=autofluorescenza&amp;source=images&amp;cd=&amp;cad=rja&amp;docid=GP-NPW6Y5LIe6M&amp;tbnid=abVVV8n_kHxkYM:&amp;ved=0CAUQjRw&amp;url=http://www.apambari.it/web/diagnosi.asp&amp;ei=AOKYUfyEM47APJuWgCA&amp;bvm=bv.46751780,d.ZGU&amp;psig=AFQjCNHq06MxRoeA0sd20SEJZB3sIGyZMw&amp;ust=136906016585759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it/url?sa=i&amp;rct=j&amp;q=autofluorescenza&amp;source=images&amp;cd=&amp;cad=rja&amp;docid=OeDt3fdX3Sv_QM&amp;tbnid=8YXm8nav55aHTM:&amp;ved=0CAUQjRw&amp;url=http://www.fondazionemacula.it/pagine/dettaglio_news.php?id=55&amp;ei=NeKYUakKgZI7qpaB2AE&amp;bvm=bv.46751780,d.ZGU&amp;psig=AFQjCNHq06MxRoeA0sd20SEJZB3sIGyZMw&amp;ust=136906016585759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it/url?sa=i&amp;rct=j&amp;q=microperimetria&amp;source=images&amp;cd=&amp;cad=rja&amp;docid=aK6TKLvH3AGdQM&amp;tbnid=6eR-To3AnzqEUM:&amp;ved=0CAUQjRw&amp;url=http://oculistiassociati.com/microperimetria/&amp;ei=zAGZUdLjEMSUPLfQgfgC&amp;bvm=bv.46751780,d.ZGU&amp;psig=AFQjCNEt_2CkNHzaSRvEMhiPGvmMWDfn2w&amp;ust=1369068358536194" TargetMode="Externa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hyperlink" Target="http://www.google.it/url?sa=i&amp;rct=j&amp;q=microperimetria&amp;source=images&amp;cd=&amp;cad=rja&amp;docid=aK6TKLvH3AGdQM&amp;tbnid=ShuojzWhjaNblM:&amp;ved=0CAUQjRw&amp;url=http://oculistiassociati.com/microperimetria/&amp;ei=SwKZUaauFcjlOvqbgYAE&amp;bvm=bv.46751780,d.ZGU&amp;psig=AFQjCNEt_2CkNHzaSRvEMhiPGvmMWDfn2w&amp;ust=1369068358536194"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17"/>
          <p:cNvSpPr>
            <a:spLocks noGrp="1"/>
          </p:cNvSpPr>
          <p:nvPr>
            <p:ph type="sldNum" sz="quarter" idx="12"/>
          </p:nvPr>
        </p:nvSpPr>
        <p:spPr/>
        <p:txBody>
          <a:bodyPr/>
          <a:lstStyle/>
          <a:p>
            <a:pPr>
              <a:defRPr/>
            </a:pPr>
            <a:fld id="{90C0741D-A962-4E8A-9210-01708CE246BE}" type="slidenum">
              <a:rPr lang="it-IT"/>
              <a:pPr>
                <a:defRPr/>
              </a:pPr>
              <a:t>1</a:t>
            </a:fld>
            <a:endParaRPr lang="it-IT"/>
          </a:p>
        </p:txBody>
      </p:sp>
      <p:sp>
        <p:nvSpPr>
          <p:cNvPr id="8" name="Titolo 7"/>
          <p:cNvSpPr>
            <a:spLocks noGrp="1"/>
          </p:cNvSpPr>
          <p:nvPr>
            <p:ph type="title"/>
          </p:nvPr>
        </p:nvSpPr>
        <p:spPr>
          <a:xfrm>
            <a:off x="395288" y="549275"/>
            <a:ext cx="8208962" cy="2016125"/>
          </a:xfrm>
          <a:ln>
            <a:solidFill>
              <a:schemeClr val="tx1"/>
            </a:solidFill>
          </a:ln>
        </p:spPr>
        <p:txBody>
          <a:bodyPr>
            <a:normAutofit fontScale="90000"/>
          </a:bodyPr>
          <a:lstStyle/>
          <a:p>
            <a:pPr algn="ctr" fontAlgn="auto">
              <a:spcAft>
                <a:spcPts val="0"/>
              </a:spcAft>
              <a:defRPr/>
            </a:pPr>
            <a:r>
              <a:rPr lang="en-US" sz="2400" b="1" dirty="0" smtClean="0"/>
              <a:t>ASP 1 Agrigento</a:t>
            </a:r>
            <a:br>
              <a:rPr lang="en-US" sz="2400" b="1" dirty="0" smtClean="0"/>
            </a:br>
            <a:r>
              <a:rPr lang="en-US" sz="2400" b="1" dirty="0" err="1" smtClean="0"/>
              <a:t>Distretto</a:t>
            </a:r>
            <a:r>
              <a:rPr lang="en-US" sz="2400" b="1" dirty="0" smtClean="0"/>
              <a:t> </a:t>
            </a:r>
            <a:r>
              <a:rPr lang="en-US" sz="2400" b="1" dirty="0" err="1" smtClean="0"/>
              <a:t>Ospedaliero</a:t>
            </a:r>
            <a:r>
              <a:rPr lang="en-US" sz="2400" b="1" dirty="0" smtClean="0"/>
              <a:t> AG2</a:t>
            </a:r>
            <a:br>
              <a:rPr lang="en-US" sz="2400" b="1" dirty="0" smtClean="0"/>
            </a:br>
            <a:r>
              <a:rPr lang="en-US" sz="2400" b="1" dirty="0" err="1" smtClean="0"/>
              <a:t>Ospedale</a:t>
            </a:r>
            <a:r>
              <a:rPr lang="en-US" sz="2400" b="1" dirty="0" smtClean="0"/>
              <a:t> “Giovanni Paolo II” Sciacca</a:t>
            </a:r>
            <a:br>
              <a:rPr lang="en-US" sz="2400" b="1" dirty="0" smtClean="0"/>
            </a:br>
            <a:r>
              <a:rPr lang="en-US" sz="2400" b="1" dirty="0" smtClean="0"/>
              <a:t>U.O. C. </a:t>
            </a:r>
            <a:r>
              <a:rPr lang="en-US" sz="2400" b="1" dirty="0" err="1" smtClean="0"/>
              <a:t>di</a:t>
            </a:r>
            <a:r>
              <a:rPr lang="en-US" sz="2400" b="1" dirty="0" smtClean="0"/>
              <a:t> </a:t>
            </a:r>
            <a:r>
              <a:rPr lang="en-US" sz="2400" b="1" dirty="0" err="1" smtClean="0"/>
              <a:t>Oculistica</a:t>
            </a:r>
            <a:r>
              <a:rPr lang="en-US" sz="2400" b="1" dirty="0" smtClean="0"/>
              <a:t/>
            </a:r>
            <a:br>
              <a:rPr lang="en-US" sz="2400" b="1" dirty="0" smtClean="0"/>
            </a:br>
            <a:r>
              <a:rPr lang="en-US" sz="2400" b="1" dirty="0" err="1" smtClean="0"/>
              <a:t>Direttore</a:t>
            </a:r>
            <a:r>
              <a:rPr lang="en-US" sz="2400" b="1" dirty="0" smtClean="0"/>
              <a:t> </a:t>
            </a:r>
            <a:r>
              <a:rPr lang="en-US" sz="2400" b="1" dirty="0" err="1" smtClean="0"/>
              <a:t>Dott</a:t>
            </a:r>
            <a:r>
              <a:rPr lang="en-US" sz="2400" b="1" dirty="0" smtClean="0"/>
              <a:t>. C.A. </a:t>
            </a:r>
            <a:r>
              <a:rPr lang="en-US" sz="2400" b="1" dirty="0" err="1" smtClean="0"/>
              <a:t>Martorana</a:t>
            </a:r>
            <a:r>
              <a:rPr lang="it-IT" sz="1400" dirty="0" smtClean="0"/>
              <a:t/>
            </a:r>
            <a:br>
              <a:rPr lang="it-IT" sz="1400" dirty="0" smtClean="0"/>
            </a:br>
            <a:endParaRPr lang="it-IT" sz="1400" dirty="0"/>
          </a:p>
        </p:txBody>
      </p:sp>
      <p:pic>
        <p:nvPicPr>
          <p:cNvPr id="13314" name="Immagine 3" descr="ASP Agrigento">
            <a:hlinkClick r:id="rId2"/>
          </p:cNvPr>
          <p:cNvPicPr>
            <a:picLocks noChangeAspect="1" noChangeArrowheads="1"/>
          </p:cNvPicPr>
          <p:nvPr/>
        </p:nvPicPr>
        <p:blipFill>
          <a:blip r:embed="rId3" cstate="print"/>
          <a:srcRect/>
          <a:stretch>
            <a:fillRect/>
          </a:stretch>
        </p:blipFill>
        <p:spPr bwMode="auto">
          <a:xfrm>
            <a:off x="395288" y="549275"/>
            <a:ext cx="1584325" cy="982663"/>
          </a:xfrm>
          <a:prstGeom prst="rect">
            <a:avLst/>
          </a:prstGeom>
          <a:noFill/>
          <a:ln w="3175">
            <a:solidFill>
              <a:schemeClr val="tx1"/>
            </a:solidFill>
            <a:miter lim="800000"/>
            <a:headEnd/>
            <a:tailEnd/>
          </a:ln>
        </p:spPr>
      </p:pic>
      <p:sp>
        <p:nvSpPr>
          <p:cNvPr id="6" name="Titolo 1"/>
          <p:cNvSpPr txBox="1">
            <a:spLocks/>
          </p:cNvSpPr>
          <p:nvPr/>
        </p:nvSpPr>
        <p:spPr>
          <a:xfrm>
            <a:off x="539552" y="2924944"/>
            <a:ext cx="8208912" cy="2448272"/>
          </a:xfrm>
          <a:prstGeom prst="rect">
            <a:avLst/>
          </a:prstGeom>
          <a:solidFill>
            <a:schemeClr val="accent1">
              <a:lumMod val="60000"/>
              <a:lumOff val="40000"/>
            </a:schemeClr>
          </a:solidFill>
          <a:ln w="12700">
            <a:noFill/>
          </a:ln>
          <a:effectLst/>
          <a:scene3d>
            <a:camera prst="orthographicFront">
              <a:rot lat="0" lon="0" rev="0"/>
            </a:camera>
            <a:lightRig rig="glow" dir="t">
              <a:rot lat="0" lon="0" rev="14100000"/>
            </a:lightRig>
          </a:scene3d>
          <a:sp3d prstMaterial="softEdge">
            <a:bevelT w="127000" prst="artDeco"/>
          </a:sp3d>
        </p:spPr>
        <p:txBody>
          <a:bodyPr lIns="0" rIns="0" bIns="0" anchor="b">
            <a:normAutofit fontScale="25000" lnSpcReduction="20000"/>
          </a:bodyPr>
          <a:lstStyle/>
          <a:p>
            <a:pPr algn="ctr" fontAlgn="auto">
              <a:spcAft>
                <a:spcPts val="0"/>
              </a:spcAft>
              <a:defRPr/>
            </a:pPr>
            <a:r>
              <a:rPr lang="it-IT" sz="5000" dirty="0">
                <a:solidFill>
                  <a:srgbClr val="002060"/>
                </a:solidFill>
                <a:latin typeface="Verdana" pitchFamily="34" charset="0"/>
                <a:ea typeface="Verdana" pitchFamily="34" charset="0"/>
                <a:cs typeface="Verdana" pitchFamily="34" charset="0"/>
              </a:rPr>
              <a:t/>
            </a:r>
            <a:br>
              <a:rPr lang="it-IT" sz="5000" dirty="0">
                <a:solidFill>
                  <a:srgbClr val="002060"/>
                </a:solidFill>
                <a:latin typeface="Verdana" pitchFamily="34" charset="0"/>
                <a:ea typeface="Verdana" pitchFamily="34" charset="0"/>
                <a:cs typeface="Verdana" pitchFamily="34" charset="0"/>
              </a:rPr>
            </a:br>
            <a:r>
              <a:rPr lang="it-IT" sz="5000" dirty="0">
                <a:solidFill>
                  <a:srgbClr val="002060"/>
                </a:solidFill>
                <a:latin typeface="Verdana" pitchFamily="34" charset="0"/>
                <a:ea typeface="Verdana" pitchFamily="34" charset="0"/>
                <a:cs typeface="Verdana" pitchFamily="34" charset="0"/>
              </a:rPr>
              <a:t/>
            </a:r>
            <a:br>
              <a:rPr lang="it-IT" sz="5000" dirty="0">
                <a:solidFill>
                  <a:srgbClr val="002060"/>
                </a:solidFill>
                <a:latin typeface="Verdana" pitchFamily="34" charset="0"/>
                <a:ea typeface="Verdana" pitchFamily="34" charset="0"/>
                <a:cs typeface="Verdana" pitchFamily="34" charset="0"/>
              </a:rPr>
            </a:br>
            <a:r>
              <a:rPr lang="it-IT" sz="5000" dirty="0">
                <a:solidFill>
                  <a:srgbClr val="002060"/>
                </a:solidFill>
                <a:latin typeface="Verdana" pitchFamily="34" charset="0"/>
                <a:ea typeface="Verdana" pitchFamily="34" charset="0"/>
                <a:cs typeface="Verdana" pitchFamily="34" charset="0"/>
              </a:rPr>
              <a:t/>
            </a:r>
            <a:br>
              <a:rPr lang="it-IT" sz="5000" dirty="0">
                <a:solidFill>
                  <a:srgbClr val="002060"/>
                </a:solidFill>
                <a:latin typeface="Verdana" pitchFamily="34" charset="0"/>
                <a:ea typeface="Verdana" pitchFamily="34" charset="0"/>
                <a:cs typeface="Verdana" pitchFamily="34" charset="0"/>
              </a:rPr>
            </a:br>
            <a:r>
              <a:rPr lang="it-IT" sz="5000" dirty="0">
                <a:solidFill>
                  <a:srgbClr val="002060"/>
                </a:solidFill>
                <a:latin typeface="Verdana" pitchFamily="34" charset="0"/>
                <a:ea typeface="Verdana" pitchFamily="34" charset="0"/>
                <a:cs typeface="Verdana" pitchFamily="34" charset="0"/>
              </a:rPr>
              <a:t/>
            </a:r>
            <a:br>
              <a:rPr lang="it-IT" sz="5000" dirty="0">
                <a:solidFill>
                  <a:srgbClr val="002060"/>
                </a:solidFill>
                <a:latin typeface="Verdana" pitchFamily="34" charset="0"/>
                <a:ea typeface="Verdana" pitchFamily="34" charset="0"/>
                <a:cs typeface="Verdana" pitchFamily="34" charset="0"/>
              </a:rPr>
            </a:br>
            <a:r>
              <a:rPr lang="it-IT" sz="5000" dirty="0">
                <a:solidFill>
                  <a:srgbClr val="002060"/>
                </a:solidFill>
                <a:latin typeface="Verdana" pitchFamily="34" charset="0"/>
                <a:ea typeface="Verdana" pitchFamily="34" charset="0"/>
                <a:cs typeface="Verdana" pitchFamily="34" charset="0"/>
              </a:rPr>
              <a:t/>
            </a:r>
            <a:br>
              <a:rPr lang="it-IT" sz="5000" dirty="0">
                <a:solidFill>
                  <a:srgbClr val="002060"/>
                </a:solidFill>
                <a:latin typeface="Verdana" pitchFamily="34" charset="0"/>
                <a:ea typeface="Verdana" pitchFamily="34" charset="0"/>
                <a:cs typeface="Verdana" pitchFamily="34" charset="0"/>
              </a:rPr>
            </a:br>
            <a:r>
              <a:rPr lang="it-IT" sz="17600" dirty="0" smtClean="0">
                <a:solidFill>
                  <a:srgbClr val="002060"/>
                </a:solidFill>
                <a:latin typeface="Verdana" pitchFamily="34" charset="0"/>
                <a:ea typeface="Verdana" pitchFamily="34" charset="0"/>
                <a:cs typeface="Verdana" pitchFamily="34" charset="0"/>
              </a:rPr>
              <a:t> </a:t>
            </a:r>
            <a:endParaRPr lang="it-IT" sz="17600" dirty="0" smtClean="0">
              <a:solidFill>
                <a:srgbClr val="002060"/>
              </a:solidFill>
              <a:latin typeface="Verdana" pitchFamily="34" charset="0"/>
              <a:ea typeface="Verdana" pitchFamily="34" charset="0"/>
              <a:cs typeface="Verdana" pitchFamily="34" charset="0"/>
            </a:endParaRPr>
          </a:p>
          <a:p>
            <a:pPr algn="ctr" fontAlgn="auto">
              <a:spcAft>
                <a:spcPts val="0"/>
              </a:spcAft>
              <a:defRPr/>
            </a:pPr>
            <a:endParaRPr lang="it-IT" sz="17600" dirty="0" smtClean="0">
              <a:solidFill>
                <a:srgbClr val="002060"/>
              </a:solidFill>
              <a:latin typeface="Verdana" pitchFamily="34" charset="0"/>
              <a:ea typeface="Verdana" pitchFamily="34" charset="0"/>
              <a:cs typeface="Verdana" pitchFamily="34" charset="0"/>
            </a:endParaRPr>
          </a:p>
          <a:p>
            <a:pPr algn="ctr" fontAlgn="auto">
              <a:spcAft>
                <a:spcPts val="0"/>
              </a:spcAft>
              <a:defRPr/>
            </a:pPr>
            <a:endParaRPr lang="it-IT" sz="17600" dirty="0" smtClean="0">
              <a:solidFill>
                <a:srgbClr val="002060"/>
              </a:solidFill>
              <a:latin typeface="Verdana" pitchFamily="34" charset="0"/>
              <a:ea typeface="Verdana" pitchFamily="34" charset="0"/>
              <a:cs typeface="Verdana" pitchFamily="34" charset="0"/>
            </a:endParaRPr>
          </a:p>
          <a:p>
            <a:pPr algn="ctr" fontAlgn="auto">
              <a:spcAft>
                <a:spcPts val="0"/>
              </a:spcAft>
              <a:defRPr/>
            </a:pPr>
            <a:endParaRPr lang="it-IT" sz="17600" dirty="0" smtClean="0">
              <a:solidFill>
                <a:srgbClr val="002060"/>
              </a:solidFill>
              <a:latin typeface="Verdana" pitchFamily="34" charset="0"/>
              <a:ea typeface="Verdana" pitchFamily="34" charset="0"/>
              <a:cs typeface="Verdana" pitchFamily="34" charset="0"/>
            </a:endParaRPr>
          </a:p>
          <a:p>
            <a:pPr algn="ctr" fontAlgn="auto">
              <a:spcAft>
                <a:spcPts val="0"/>
              </a:spcAft>
              <a:defRPr/>
            </a:pPr>
            <a:endParaRPr lang="it-IT" sz="17600" dirty="0" smtClean="0">
              <a:solidFill>
                <a:srgbClr val="002060"/>
              </a:solidFill>
              <a:latin typeface="Verdana" pitchFamily="34" charset="0"/>
              <a:ea typeface="Verdana" pitchFamily="34" charset="0"/>
              <a:cs typeface="Verdana" pitchFamily="34" charset="0"/>
            </a:endParaRPr>
          </a:p>
          <a:p>
            <a:pPr algn="ctr" fontAlgn="auto">
              <a:lnSpc>
                <a:spcPct val="120000"/>
              </a:lnSpc>
              <a:spcAft>
                <a:spcPts val="0"/>
              </a:spcAft>
              <a:defRPr/>
            </a:pPr>
            <a:r>
              <a:rPr lang="it-IT" sz="17600" dirty="0" smtClean="0">
                <a:solidFill>
                  <a:srgbClr val="002060"/>
                </a:solidFill>
                <a:latin typeface="Verdana" pitchFamily="34" charset="0"/>
                <a:ea typeface="Verdana" pitchFamily="34" charset="0"/>
                <a:cs typeface="Verdana" pitchFamily="34" charset="0"/>
              </a:rPr>
              <a:t> </a:t>
            </a:r>
            <a:r>
              <a:rPr lang="it-IT" sz="17600" dirty="0" smtClean="0">
                <a:solidFill>
                  <a:srgbClr val="002060"/>
                </a:solidFill>
                <a:latin typeface="Verdana" pitchFamily="34" charset="0"/>
                <a:ea typeface="Verdana" pitchFamily="34" charset="0"/>
                <a:cs typeface="Verdana" pitchFamily="34" charset="0"/>
              </a:rPr>
              <a:t>  </a:t>
            </a:r>
            <a:r>
              <a:rPr lang="it-IT" sz="14400" b="1" dirty="0" smtClean="0">
                <a:solidFill>
                  <a:srgbClr val="002060"/>
                </a:solidFill>
                <a:latin typeface="Verdana" pitchFamily="34" charset="0"/>
                <a:ea typeface="Verdana" pitchFamily="34" charset="0"/>
                <a:cs typeface="Verdana" pitchFamily="34" charset="0"/>
              </a:rPr>
              <a:t>Diagnostica </a:t>
            </a:r>
            <a:r>
              <a:rPr lang="it-IT" sz="14400" b="1" dirty="0" smtClean="0">
                <a:solidFill>
                  <a:srgbClr val="002060"/>
                </a:solidFill>
                <a:latin typeface="Verdana" pitchFamily="34" charset="0"/>
                <a:ea typeface="Verdana" pitchFamily="34" charset="0"/>
                <a:cs typeface="Verdana" pitchFamily="34" charset="0"/>
              </a:rPr>
              <a:t>strumentale </a:t>
            </a:r>
            <a:r>
              <a:rPr lang="it-IT" sz="14400" b="1" dirty="0" smtClean="0">
                <a:solidFill>
                  <a:srgbClr val="002060"/>
                </a:solidFill>
                <a:latin typeface="Verdana" pitchFamily="34" charset="0"/>
                <a:ea typeface="Verdana" pitchFamily="34" charset="0"/>
                <a:cs typeface="Verdana" pitchFamily="34" charset="0"/>
              </a:rPr>
              <a:t>e classificazione delle </a:t>
            </a:r>
            <a:r>
              <a:rPr lang="it-IT" sz="14400" b="1" dirty="0" smtClean="0">
                <a:solidFill>
                  <a:srgbClr val="002060"/>
                </a:solidFill>
                <a:latin typeface="Verdana" pitchFamily="34" charset="0"/>
                <a:ea typeface="Verdana" pitchFamily="34" charset="0"/>
                <a:cs typeface="Verdana" pitchFamily="34" charset="0"/>
              </a:rPr>
              <a:t>patologie dell’ </a:t>
            </a:r>
            <a:r>
              <a:rPr lang="it-IT" sz="14400" b="1" dirty="0" err="1" smtClean="0">
                <a:solidFill>
                  <a:srgbClr val="002060"/>
                </a:solidFill>
                <a:latin typeface="Verdana" pitchFamily="34" charset="0"/>
                <a:ea typeface="Verdana" pitchFamily="34" charset="0"/>
                <a:cs typeface="Verdana" pitchFamily="34" charset="0"/>
              </a:rPr>
              <a:t>interfacie</a:t>
            </a:r>
            <a:r>
              <a:rPr lang="it-IT" sz="14400" b="1" dirty="0" smtClean="0">
                <a:solidFill>
                  <a:srgbClr val="002060"/>
                </a:solidFill>
                <a:latin typeface="Verdana" pitchFamily="34" charset="0"/>
                <a:ea typeface="Verdana" pitchFamily="34" charset="0"/>
                <a:cs typeface="Verdana" pitchFamily="34" charset="0"/>
              </a:rPr>
              <a:t> </a:t>
            </a:r>
            <a:r>
              <a:rPr lang="it-IT" sz="14400" b="1" dirty="0" err="1" smtClean="0">
                <a:solidFill>
                  <a:srgbClr val="002060"/>
                </a:solidFill>
                <a:latin typeface="Verdana" pitchFamily="34" charset="0"/>
                <a:ea typeface="Verdana" pitchFamily="34" charset="0"/>
                <a:cs typeface="Verdana" pitchFamily="34" charset="0"/>
              </a:rPr>
              <a:t>vitreo-retinica</a:t>
            </a:r>
            <a:endParaRPr lang="it-IT" sz="14400" b="1" dirty="0">
              <a:solidFill>
                <a:srgbClr val="002060"/>
              </a:solidFill>
              <a:latin typeface="Verdana" pitchFamily="34" charset="0"/>
              <a:ea typeface="Verdana" pitchFamily="34" charset="0"/>
              <a:cs typeface="Verdana" pitchFamily="34" charset="0"/>
            </a:endParaRPr>
          </a:p>
          <a:p>
            <a:pPr algn="ctr" fontAlgn="auto">
              <a:spcAft>
                <a:spcPts val="0"/>
              </a:spcAft>
              <a:defRPr/>
            </a:pPr>
            <a:endParaRPr lang="it-IT" sz="17600" dirty="0">
              <a:solidFill>
                <a:srgbClr val="002060"/>
              </a:solidFill>
              <a:latin typeface="Verdana" pitchFamily="34" charset="0"/>
              <a:ea typeface="Verdana" pitchFamily="34" charset="0"/>
              <a:cs typeface="Verdana" pitchFamily="34" charset="0"/>
            </a:endParaRPr>
          </a:p>
        </p:txBody>
      </p:sp>
      <p:sp>
        <p:nvSpPr>
          <p:cNvPr id="7" name="Segnaposto contenuto 2"/>
          <p:cNvSpPr>
            <a:spLocks noGrp="1"/>
          </p:cNvSpPr>
          <p:nvPr>
            <p:ph idx="1"/>
          </p:nvPr>
        </p:nvSpPr>
        <p:spPr>
          <a:xfrm>
            <a:off x="1331913" y="5084763"/>
            <a:ext cx="6480175" cy="1800225"/>
          </a:xfrm>
        </p:spPr>
        <p:txBody>
          <a:bodyPr>
            <a:normAutofit fontScale="92500" lnSpcReduction="10000"/>
          </a:bodyPr>
          <a:lstStyle/>
          <a:p>
            <a:pPr marL="274320" indent="-274320" algn="just" fontAlgn="auto">
              <a:spcAft>
                <a:spcPts val="0"/>
              </a:spcAft>
              <a:buClr>
                <a:schemeClr val="accent3"/>
              </a:buClr>
              <a:buFont typeface="Wingdings 2" pitchFamily="18" charset="2"/>
              <a:buNone/>
              <a:defRPr/>
            </a:pPr>
            <a:endParaRPr lang="en-US" sz="2800" dirty="0" smtClean="0">
              <a:latin typeface="Comic Sans MS" pitchFamily="66" charset="0"/>
              <a:sym typeface="Comic Sans MS" pitchFamily="66" charset="0"/>
            </a:endParaRPr>
          </a:p>
          <a:p>
            <a:pPr marL="274320" indent="-274320" algn="ctr" fontAlgn="auto">
              <a:spcAft>
                <a:spcPts val="0"/>
              </a:spcAft>
              <a:buClr>
                <a:schemeClr val="accent3"/>
              </a:buClr>
              <a:buFont typeface="Wingdings 2"/>
              <a:buNone/>
              <a:defRPr/>
            </a:pPr>
            <a:r>
              <a:rPr lang="it-IT" dirty="0" smtClean="0">
                <a:latin typeface="Verdana" pitchFamily="34" charset="0"/>
                <a:ea typeface="Verdana" pitchFamily="34" charset="0"/>
                <a:cs typeface="Verdana" pitchFamily="34" charset="0"/>
              </a:rPr>
              <a:t>Dott. Antonino </a:t>
            </a:r>
            <a:r>
              <a:rPr lang="it-IT" dirty="0" err="1" smtClean="0">
                <a:latin typeface="Verdana" pitchFamily="34" charset="0"/>
                <a:ea typeface="Verdana" pitchFamily="34" charset="0"/>
                <a:cs typeface="Verdana" pitchFamily="34" charset="0"/>
              </a:rPr>
              <a:t>Mauceri</a:t>
            </a:r>
            <a:endParaRPr lang="it-IT" dirty="0" smtClean="0">
              <a:latin typeface="Verdana" pitchFamily="34" charset="0"/>
              <a:ea typeface="Verdana" pitchFamily="34" charset="0"/>
              <a:cs typeface="Verdana" pitchFamily="34" charset="0"/>
            </a:endParaRPr>
          </a:p>
          <a:p>
            <a:pPr marL="274320" indent="-274320" algn="ctr" fontAlgn="auto">
              <a:spcAft>
                <a:spcPts val="0"/>
              </a:spcAft>
              <a:buClr>
                <a:schemeClr val="accent3"/>
              </a:buClr>
              <a:buFont typeface="Wingdings 2"/>
              <a:buNone/>
              <a:defRPr/>
            </a:pPr>
            <a:endParaRPr lang="it-IT" sz="2800" dirty="0" smtClean="0"/>
          </a:p>
          <a:p>
            <a:pPr marL="274320" indent="-274320" algn="r" fontAlgn="auto">
              <a:spcAft>
                <a:spcPts val="0"/>
              </a:spcAft>
              <a:buClr>
                <a:schemeClr val="accent3"/>
              </a:buClr>
              <a:buFont typeface="Wingdings 2"/>
              <a:buNone/>
              <a:defRPr/>
            </a:pPr>
            <a:r>
              <a:rPr lang="it-IT" sz="2400" dirty="0" smtClean="0"/>
              <a:t>Sciacca  </a:t>
            </a:r>
            <a:r>
              <a:rPr lang="it-IT" sz="1800" dirty="0" smtClean="0">
                <a:latin typeface="Verdana" pitchFamily="34" charset="0"/>
                <a:ea typeface="Verdana" pitchFamily="34" charset="0"/>
                <a:cs typeface="Verdana" pitchFamily="34" charset="0"/>
              </a:rPr>
              <a:t>17/12/2016</a:t>
            </a:r>
            <a:endParaRPr lang="it-IT" sz="2400" dirty="0" smtClean="0"/>
          </a:p>
          <a:p>
            <a:pPr marL="274320" indent="-274320" algn="ctr" fontAlgn="auto">
              <a:spcAft>
                <a:spcPts val="0"/>
              </a:spcAft>
              <a:buClr>
                <a:schemeClr val="accent3"/>
              </a:buClr>
              <a:buFont typeface="Wingdings 2"/>
              <a:buNone/>
              <a:defRPr/>
            </a:pPr>
            <a:endParaRPr lang="it-IT"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539552" y="2420888"/>
            <a:ext cx="3394720" cy="1143000"/>
          </a:xfrm>
        </p:spPr>
        <p:txBody>
          <a:bodyPr>
            <a:normAutofit fontScale="90000"/>
          </a:bodyPr>
          <a:lstStyle/>
          <a:p>
            <a:pPr eaLnBrk="1" hangingPunct="1">
              <a:defRPr/>
            </a:pPr>
            <a:r>
              <a:rPr lang="en-GB" sz="4000" dirty="0" smtClean="0"/>
              <a:t>Optical coherence tomography</a:t>
            </a:r>
            <a:br>
              <a:rPr lang="en-GB" sz="4000" dirty="0" smtClean="0"/>
            </a:br>
            <a:r>
              <a:rPr lang="en-US" sz="2400" dirty="0" smtClean="0"/>
              <a:t>The process is similar to that of </a:t>
            </a:r>
            <a:r>
              <a:rPr lang="en-US" sz="2400" dirty="0" err="1" smtClean="0"/>
              <a:t>ultrasonography</a:t>
            </a:r>
            <a:r>
              <a:rPr lang="en-US" sz="2400" dirty="0" smtClean="0"/>
              <a:t>, except that </a:t>
            </a:r>
            <a:r>
              <a:rPr lang="en-US" sz="2400" b="1" dirty="0" smtClean="0"/>
              <a:t>light</a:t>
            </a:r>
            <a:r>
              <a:rPr lang="en-US" sz="2400" dirty="0" smtClean="0"/>
              <a:t> is used instead of sound waves.</a:t>
            </a:r>
            <a:br>
              <a:rPr lang="en-US" sz="2400" dirty="0" smtClean="0"/>
            </a:br>
            <a:r>
              <a:rPr lang="en-US" sz="2400" dirty="0" smtClean="0"/>
              <a:t> </a:t>
            </a:r>
            <a:endParaRPr lang="en-GB" sz="2400" dirty="0" smtClean="0"/>
          </a:p>
        </p:txBody>
      </p:sp>
      <p:pic>
        <p:nvPicPr>
          <p:cNvPr id="25603" name="Picture 3" descr="Image_left thumb3"/>
          <p:cNvPicPr>
            <a:picLocks noChangeAspect="1" noChangeArrowheads="1"/>
          </p:cNvPicPr>
          <p:nvPr/>
        </p:nvPicPr>
        <p:blipFill>
          <a:blip r:embed="rId2" cstate="print"/>
          <a:srcRect r="10992"/>
          <a:stretch>
            <a:fillRect/>
          </a:stretch>
        </p:blipFill>
        <p:spPr bwMode="auto">
          <a:xfrm>
            <a:off x="3851920" y="4437112"/>
            <a:ext cx="4206875" cy="2139950"/>
          </a:xfrm>
          <a:prstGeom prst="rect">
            <a:avLst/>
          </a:prstGeom>
          <a:noFill/>
          <a:ln w="9525">
            <a:noFill/>
            <a:miter lim="800000"/>
            <a:headEnd/>
            <a:tailEnd/>
          </a:ln>
        </p:spPr>
      </p:pic>
      <p:grpSp>
        <p:nvGrpSpPr>
          <p:cNvPr id="2" name="Group 4"/>
          <p:cNvGrpSpPr>
            <a:grpSpLocks/>
          </p:cNvGrpSpPr>
          <p:nvPr/>
        </p:nvGrpSpPr>
        <p:grpSpPr bwMode="auto">
          <a:xfrm rot="-2526891">
            <a:off x="4578268" y="3994050"/>
            <a:ext cx="4371975" cy="842963"/>
            <a:chOff x="154" y="1116"/>
            <a:chExt cx="2754" cy="531"/>
          </a:xfrm>
        </p:grpSpPr>
        <p:sp>
          <p:nvSpPr>
            <p:cNvPr id="6159" name="Line 5"/>
            <p:cNvSpPr>
              <a:spLocks noChangeShapeType="1"/>
            </p:cNvSpPr>
            <p:nvPr/>
          </p:nvSpPr>
          <p:spPr bwMode="auto">
            <a:xfrm>
              <a:off x="154" y="1641"/>
              <a:ext cx="2754" cy="0"/>
            </a:xfrm>
            <a:prstGeom prst="line">
              <a:avLst/>
            </a:prstGeom>
            <a:noFill/>
            <a:ln w="44450">
              <a:solidFill>
                <a:srgbClr val="99CCFF"/>
              </a:solidFill>
              <a:round/>
              <a:headEnd/>
              <a:tailEnd type="triangle" w="med" len="med"/>
            </a:ln>
          </p:spPr>
          <p:txBody>
            <a:bodyPr>
              <a:spAutoFit/>
            </a:bodyPr>
            <a:lstStyle/>
            <a:p>
              <a:endParaRPr lang="it-IT"/>
            </a:p>
          </p:txBody>
        </p:sp>
        <p:sp>
          <p:nvSpPr>
            <p:cNvPr id="6160" name="Freeform 6"/>
            <p:cNvSpPr>
              <a:spLocks/>
            </p:cNvSpPr>
            <p:nvPr/>
          </p:nvSpPr>
          <p:spPr bwMode="auto">
            <a:xfrm>
              <a:off x="836" y="1116"/>
              <a:ext cx="742" cy="531"/>
            </a:xfrm>
            <a:custGeom>
              <a:avLst/>
              <a:gdLst>
                <a:gd name="T0" fmla="*/ 0 w 742"/>
                <a:gd name="T1" fmla="*/ 531 h 531"/>
                <a:gd name="T2" fmla="*/ 377 w 742"/>
                <a:gd name="T3" fmla="*/ 0 h 531"/>
                <a:gd name="T4" fmla="*/ 742 w 742"/>
                <a:gd name="T5" fmla="*/ 531 h 531"/>
                <a:gd name="T6" fmla="*/ 0 60000 65536"/>
                <a:gd name="T7" fmla="*/ 0 60000 65536"/>
                <a:gd name="T8" fmla="*/ 0 60000 65536"/>
                <a:gd name="T9" fmla="*/ 0 w 742"/>
                <a:gd name="T10" fmla="*/ 0 h 531"/>
                <a:gd name="T11" fmla="*/ 742 w 742"/>
                <a:gd name="T12" fmla="*/ 531 h 531"/>
              </a:gdLst>
              <a:ahLst/>
              <a:cxnLst>
                <a:cxn ang="T6">
                  <a:pos x="T0" y="T1"/>
                </a:cxn>
                <a:cxn ang="T7">
                  <a:pos x="T2" y="T3"/>
                </a:cxn>
                <a:cxn ang="T8">
                  <a:pos x="T4" y="T5"/>
                </a:cxn>
              </a:cxnLst>
              <a:rect l="T9" t="T10" r="T11" b="T12"/>
              <a:pathLst>
                <a:path w="742" h="531">
                  <a:moveTo>
                    <a:pt x="0" y="531"/>
                  </a:moveTo>
                  <a:cubicBezTo>
                    <a:pt x="126" y="265"/>
                    <a:pt x="253" y="0"/>
                    <a:pt x="377" y="0"/>
                  </a:cubicBezTo>
                  <a:cubicBezTo>
                    <a:pt x="501" y="0"/>
                    <a:pt x="621" y="265"/>
                    <a:pt x="742" y="531"/>
                  </a:cubicBezTo>
                </a:path>
              </a:pathLst>
            </a:custGeom>
            <a:noFill/>
            <a:ln w="44450" cap="flat" cmpd="sng">
              <a:solidFill>
                <a:srgbClr val="99CCFF"/>
              </a:solidFill>
              <a:prstDash val="solid"/>
              <a:round/>
              <a:headEnd type="none" w="med" len="med"/>
              <a:tailEnd type="none" w="med" len="med"/>
            </a:ln>
          </p:spPr>
          <p:txBody>
            <a:bodyPr>
              <a:spAutoFit/>
            </a:bodyPr>
            <a:lstStyle/>
            <a:p>
              <a:endParaRPr lang="it-IT"/>
            </a:p>
          </p:txBody>
        </p:sp>
      </p:grpSp>
      <p:grpSp>
        <p:nvGrpSpPr>
          <p:cNvPr id="3" name="Group 7"/>
          <p:cNvGrpSpPr>
            <a:grpSpLocks/>
          </p:cNvGrpSpPr>
          <p:nvPr/>
        </p:nvGrpSpPr>
        <p:grpSpPr bwMode="auto">
          <a:xfrm rot="-2591636">
            <a:off x="3836131" y="3298871"/>
            <a:ext cx="4371975" cy="842963"/>
            <a:chOff x="154" y="1246"/>
            <a:chExt cx="2754" cy="531"/>
          </a:xfrm>
        </p:grpSpPr>
        <p:sp>
          <p:nvSpPr>
            <p:cNvPr id="6157" name="Line 8"/>
            <p:cNvSpPr>
              <a:spLocks noChangeShapeType="1"/>
            </p:cNvSpPr>
            <p:nvPr/>
          </p:nvSpPr>
          <p:spPr bwMode="auto">
            <a:xfrm>
              <a:off x="154" y="1777"/>
              <a:ext cx="2754" cy="0"/>
            </a:xfrm>
            <a:prstGeom prst="line">
              <a:avLst/>
            </a:prstGeom>
            <a:noFill/>
            <a:ln w="44450">
              <a:solidFill>
                <a:srgbClr val="3366FF"/>
              </a:solidFill>
              <a:round/>
              <a:headEnd/>
              <a:tailEnd type="triangle" w="med" len="med"/>
            </a:ln>
          </p:spPr>
          <p:txBody>
            <a:bodyPr>
              <a:spAutoFit/>
            </a:bodyPr>
            <a:lstStyle/>
            <a:p>
              <a:endParaRPr lang="it-IT"/>
            </a:p>
          </p:txBody>
        </p:sp>
        <p:sp>
          <p:nvSpPr>
            <p:cNvPr id="6158" name="Freeform 9"/>
            <p:cNvSpPr>
              <a:spLocks/>
            </p:cNvSpPr>
            <p:nvPr/>
          </p:nvSpPr>
          <p:spPr bwMode="auto">
            <a:xfrm>
              <a:off x="1400" y="1246"/>
              <a:ext cx="742" cy="531"/>
            </a:xfrm>
            <a:custGeom>
              <a:avLst/>
              <a:gdLst>
                <a:gd name="T0" fmla="*/ 0 w 742"/>
                <a:gd name="T1" fmla="*/ 531 h 531"/>
                <a:gd name="T2" fmla="*/ 377 w 742"/>
                <a:gd name="T3" fmla="*/ 0 h 531"/>
                <a:gd name="T4" fmla="*/ 742 w 742"/>
                <a:gd name="T5" fmla="*/ 531 h 531"/>
                <a:gd name="T6" fmla="*/ 0 60000 65536"/>
                <a:gd name="T7" fmla="*/ 0 60000 65536"/>
                <a:gd name="T8" fmla="*/ 0 60000 65536"/>
                <a:gd name="T9" fmla="*/ 0 w 742"/>
                <a:gd name="T10" fmla="*/ 0 h 531"/>
                <a:gd name="T11" fmla="*/ 742 w 742"/>
                <a:gd name="T12" fmla="*/ 531 h 531"/>
              </a:gdLst>
              <a:ahLst/>
              <a:cxnLst>
                <a:cxn ang="T6">
                  <a:pos x="T0" y="T1"/>
                </a:cxn>
                <a:cxn ang="T7">
                  <a:pos x="T2" y="T3"/>
                </a:cxn>
                <a:cxn ang="T8">
                  <a:pos x="T4" y="T5"/>
                </a:cxn>
              </a:cxnLst>
              <a:rect l="T9" t="T10" r="T11" b="T12"/>
              <a:pathLst>
                <a:path w="742" h="531">
                  <a:moveTo>
                    <a:pt x="0" y="531"/>
                  </a:moveTo>
                  <a:cubicBezTo>
                    <a:pt x="126" y="265"/>
                    <a:pt x="253" y="0"/>
                    <a:pt x="377" y="0"/>
                  </a:cubicBezTo>
                  <a:cubicBezTo>
                    <a:pt x="501" y="0"/>
                    <a:pt x="621" y="265"/>
                    <a:pt x="742" y="531"/>
                  </a:cubicBezTo>
                </a:path>
              </a:pathLst>
            </a:custGeom>
            <a:noFill/>
            <a:ln w="44450" cap="flat" cmpd="sng">
              <a:solidFill>
                <a:srgbClr val="3366FF"/>
              </a:solidFill>
              <a:prstDash val="solid"/>
              <a:round/>
              <a:headEnd type="none" w="med" len="med"/>
              <a:tailEnd type="none" w="med" len="med"/>
            </a:ln>
          </p:spPr>
          <p:txBody>
            <a:bodyPr>
              <a:spAutoFit/>
            </a:bodyPr>
            <a:lstStyle/>
            <a:p>
              <a:endParaRPr lang="it-IT"/>
            </a:p>
          </p:txBody>
        </p:sp>
      </p:grpSp>
      <p:grpSp>
        <p:nvGrpSpPr>
          <p:cNvPr id="4" name="Group 10"/>
          <p:cNvGrpSpPr>
            <a:grpSpLocks/>
          </p:cNvGrpSpPr>
          <p:nvPr/>
        </p:nvGrpSpPr>
        <p:grpSpPr bwMode="auto">
          <a:xfrm rot="-2501552">
            <a:off x="3209644" y="2667928"/>
            <a:ext cx="4371975" cy="842962"/>
            <a:chOff x="173" y="1388"/>
            <a:chExt cx="2754" cy="531"/>
          </a:xfrm>
        </p:grpSpPr>
        <p:sp>
          <p:nvSpPr>
            <p:cNvPr id="6155" name="Line 11"/>
            <p:cNvSpPr>
              <a:spLocks noChangeShapeType="1"/>
            </p:cNvSpPr>
            <p:nvPr/>
          </p:nvSpPr>
          <p:spPr bwMode="auto">
            <a:xfrm>
              <a:off x="173" y="1891"/>
              <a:ext cx="2754" cy="0"/>
            </a:xfrm>
            <a:prstGeom prst="line">
              <a:avLst/>
            </a:prstGeom>
            <a:noFill/>
            <a:ln w="44450">
              <a:solidFill>
                <a:srgbClr val="000080"/>
              </a:solidFill>
              <a:round/>
              <a:headEnd/>
              <a:tailEnd type="triangle" w="med" len="med"/>
            </a:ln>
          </p:spPr>
          <p:txBody>
            <a:bodyPr>
              <a:spAutoFit/>
            </a:bodyPr>
            <a:lstStyle/>
            <a:p>
              <a:endParaRPr lang="it-IT"/>
            </a:p>
          </p:txBody>
        </p:sp>
        <p:sp>
          <p:nvSpPr>
            <p:cNvPr id="6156" name="Freeform 12"/>
            <p:cNvSpPr>
              <a:spLocks/>
            </p:cNvSpPr>
            <p:nvPr/>
          </p:nvSpPr>
          <p:spPr bwMode="auto">
            <a:xfrm>
              <a:off x="1993" y="1388"/>
              <a:ext cx="742" cy="531"/>
            </a:xfrm>
            <a:custGeom>
              <a:avLst/>
              <a:gdLst>
                <a:gd name="T0" fmla="*/ 0 w 742"/>
                <a:gd name="T1" fmla="*/ 531 h 531"/>
                <a:gd name="T2" fmla="*/ 377 w 742"/>
                <a:gd name="T3" fmla="*/ 0 h 531"/>
                <a:gd name="T4" fmla="*/ 742 w 742"/>
                <a:gd name="T5" fmla="*/ 531 h 531"/>
                <a:gd name="T6" fmla="*/ 0 60000 65536"/>
                <a:gd name="T7" fmla="*/ 0 60000 65536"/>
                <a:gd name="T8" fmla="*/ 0 60000 65536"/>
                <a:gd name="T9" fmla="*/ 0 w 742"/>
                <a:gd name="T10" fmla="*/ 0 h 531"/>
                <a:gd name="T11" fmla="*/ 742 w 742"/>
                <a:gd name="T12" fmla="*/ 531 h 531"/>
              </a:gdLst>
              <a:ahLst/>
              <a:cxnLst>
                <a:cxn ang="T6">
                  <a:pos x="T0" y="T1"/>
                </a:cxn>
                <a:cxn ang="T7">
                  <a:pos x="T2" y="T3"/>
                </a:cxn>
                <a:cxn ang="T8">
                  <a:pos x="T4" y="T5"/>
                </a:cxn>
              </a:cxnLst>
              <a:rect l="T9" t="T10" r="T11" b="T12"/>
              <a:pathLst>
                <a:path w="742" h="531">
                  <a:moveTo>
                    <a:pt x="0" y="531"/>
                  </a:moveTo>
                  <a:cubicBezTo>
                    <a:pt x="126" y="265"/>
                    <a:pt x="253" y="0"/>
                    <a:pt x="377" y="0"/>
                  </a:cubicBezTo>
                  <a:cubicBezTo>
                    <a:pt x="501" y="0"/>
                    <a:pt x="621" y="265"/>
                    <a:pt x="742" y="531"/>
                  </a:cubicBezTo>
                </a:path>
              </a:pathLst>
            </a:custGeom>
            <a:noFill/>
            <a:ln w="44450" cap="flat" cmpd="sng">
              <a:solidFill>
                <a:srgbClr val="000080"/>
              </a:solidFill>
              <a:prstDash val="solid"/>
              <a:round/>
              <a:headEnd type="none" w="med" len="med"/>
              <a:tailEnd type="none" w="med" len="med"/>
            </a:ln>
          </p:spPr>
          <p:txBody>
            <a:bodyPr>
              <a:spAutoFit/>
            </a:bodyPr>
            <a:lstStyle/>
            <a:p>
              <a:endParaRPr lang="it-IT"/>
            </a:p>
          </p:txBody>
        </p:sp>
      </p:grpSp>
      <p:grpSp>
        <p:nvGrpSpPr>
          <p:cNvPr id="5" name="Group 13"/>
          <p:cNvGrpSpPr>
            <a:grpSpLocks/>
          </p:cNvGrpSpPr>
          <p:nvPr/>
        </p:nvGrpSpPr>
        <p:grpSpPr bwMode="auto">
          <a:xfrm rot="2809678">
            <a:off x="2028792" y="3954035"/>
            <a:ext cx="4371975" cy="842962"/>
            <a:chOff x="154" y="980"/>
            <a:chExt cx="2754" cy="531"/>
          </a:xfrm>
        </p:grpSpPr>
        <p:sp>
          <p:nvSpPr>
            <p:cNvPr id="6153" name="Line 14"/>
            <p:cNvSpPr>
              <a:spLocks noChangeShapeType="1"/>
            </p:cNvSpPr>
            <p:nvPr/>
          </p:nvSpPr>
          <p:spPr bwMode="auto">
            <a:xfrm>
              <a:off x="154" y="1505"/>
              <a:ext cx="2754" cy="0"/>
            </a:xfrm>
            <a:prstGeom prst="line">
              <a:avLst/>
            </a:prstGeom>
            <a:noFill/>
            <a:ln w="44450">
              <a:solidFill>
                <a:srgbClr val="000080"/>
              </a:solidFill>
              <a:round/>
              <a:headEnd/>
              <a:tailEnd type="triangle" w="med" len="med"/>
            </a:ln>
          </p:spPr>
          <p:txBody>
            <a:bodyPr>
              <a:spAutoFit/>
            </a:bodyPr>
            <a:lstStyle/>
            <a:p>
              <a:endParaRPr lang="it-IT"/>
            </a:p>
          </p:txBody>
        </p:sp>
        <p:sp>
          <p:nvSpPr>
            <p:cNvPr id="6154" name="Freeform 15"/>
            <p:cNvSpPr>
              <a:spLocks/>
            </p:cNvSpPr>
            <p:nvPr/>
          </p:nvSpPr>
          <p:spPr bwMode="auto">
            <a:xfrm>
              <a:off x="347" y="980"/>
              <a:ext cx="742" cy="531"/>
            </a:xfrm>
            <a:custGeom>
              <a:avLst/>
              <a:gdLst>
                <a:gd name="T0" fmla="*/ 0 w 742"/>
                <a:gd name="T1" fmla="*/ 531 h 531"/>
                <a:gd name="T2" fmla="*/ 377 w 742"/>
                <a:gd name="T3" fmla="*/ 0 h 531"/>
                <a:gd name="T4" fmla="*/ 742 w 742"/>
                <a:gd name="T5" fmla="*/ 531 h 531"/>
                <a:gd name="T6" fmla="*/ 0 60000 65536"/>
                <a:gd name="T7" fmla="*/ 0 60000 65536"/>
                <a:gd name="T8" fmla="*/ 0 60000 65536"/>
                <a:gd name="T9" fmla="*/ 0 w 742"/>
                <a:gd name="T10" fmla="*/ 0 h 531"/>
                <a:gd name="T11" fmla="*/ 742 w 742"/>
                <a:gd name="T12" fmla="*/ 531 h 531"/>
              </a:gdLst>
              <a:ahLst/>
              <a:cxnLst>
                <a:cxn ang="T6">
                  <a:pos x="T0" y="T1"/>
                </a:cxn>
                <a:cxn ang="T7">
                  <a:pos x="T2" y="T3"/>
                </a:cxn>
                <a:cxn ang="T8">
                  <a:pos x="T4" y="T5"/>
                </a:cxn>
              </a:cxnLst>
              <a:rect l="T9" t="T10" r="T11" b="T12"/>
              <a:pathLst>
                <a:path w="742" h="531">
                  <a:moveTo>
                    <a:pt x="0" y="531"/>
                  </a:moveTo>
                  <a:cubicBezTo>
                    <a:pt x="126" y="265"/>
                    <a:pt x="253" y="0"/>
                    <a:pt x="377" y="0"/>
                  </a:cubicBezTo>
                  <a:cubicBezTo>
                    <a:pt x="501" y="0"/>
                    <a:pt x="621" y="265"/>
                    <a:pt x="742" y="531"/>
                  </a:cubicBezTo>
                </a:path>
              </a:pathLst>
            </a:custGeom>
            <a:noFill/>
            <a:ln w="44450" cap="flat" cmpd="sng">
              <a:solidFill>
                <a:srgbClr val="000080"/>
              </a:solidFill>
              <a:prstDash val="solid"/>
              <a:round/>
              <a:headEnd type="none" w="med" len="med"/>
              <a:tailEnd type="none" w="med" len="med"/>
            </a:ln>
          </p:spPr>
          <p:txBody>
            <a:bodyPr>
              <a:spAutoFit/>
            </a:bodyPr>
            <a:lstStyle/>
            <a:p>
              <a:endParaRPr lang="it-IT"/>
            </a:p>
          </p:txBody>
        </p:sp>
      </p:grpSp>
      <p:sp>
        <p:nvSpPr>
          <p:cNvPr id="6152" name="Text Box 16"/>
          <p:cNvSpPr txBox="1">
            <a:spLocks noChangeArrowheads="1"/>
          </p:cNvSpPr>
          <p:nvPr/>
        </p:nvSpPr>
        <p:spPr bwMode="auto">
          <a:xfrm>
            <a:off x="419100" y="4838700"/>
            <a:ext cx="1646238" cy="701675"/>
          </a:xfrm>
          <a:prstGeom prst="rect">
            <a:avLst/>
          </a:prstGeom>
          <a:noFill/>
          <a:ln w="9525" algn="ctr">
            <a:noFill/>
            <a:miter lim="800000"/>
            <a:headEnd/>
            <a:tailEnd/>
          </a:ln>
        </p:spPr>
        <p:txBody>
          <a:bodyPr>
            <a:spAutoFit/>
          </a:bodyPr>
          <a:lstStyle/>
          <a:p>
            <a:pPr eaLnBrk="1" hangingPunct="1">
              <a:spcBef>
                <a:spcPct val="50000"/>
              </a:spcBef>
            </a:pPr>
            <a:r>
              <a:rPr lang="en-GB" sz="2000" b="1">
                <a:solidFill>
                  <a:schemeClr val="bg2"/>
                </a:solidFill>
                <a:latin typeface="Arial" charset="0"/>
                <a:cs typeface="Times New Roman" pitchFamily="18" charset="0"/>
              </a:rPr>
              <a:t>Analog to ultrasound</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oct_setup"/>
          <p:cNvPicPr>
            <a:picLocks noChangeAspect="1" noChangeArrowheads="1"/>
          </p:cNvPicPr>
          <p:nvPr/>
        </p:nvPicPr>
        <p:blipFill>
          <a:blip r:embed="rId2" cstate="print"/>
          <a:srcRect/>
          <a:stretch>
            <a:fillRect/>
          </a:stretch>
        </p:blipFill>
        <p:spPr bwMode="auto">
          <a:xfrm>
            <a:off x="899592" y="1340768"/>
            <a:ext cx="7723187" cy="4343400"/>
          </a:xfrm>
          <a:prstGeom prst="rect">
            <a:avLst/>
          </a:prstGeom>
          <a:noFill/>
          <a:ln w="9525">
            <a:noFill/>
            <a:miter lim="800000"/>
            <a:headEnd/>
            <a:tailEnd/>
          </a:ln>
        </p:spPr>
      </p:pic>
      <p:sp>
        <p:nvSpPr>
          <p:cNvPr id="26627" name="Rectangle 3"/>
          <p:cNvSpPr>
            <a:spLocks noGrp="1" noRot="1" noChangeArrowheads="1"/>
          </p:cNvSpPr>
          <p:nvPr>
            <p:ph type="title"/>
          </p:nvPr>
        </p:nvSpPr>
        <p:spPr>
          <a:xfrm>
            <a:off x="179512" y="116632"/>
            <a:ext cx="8305800" cy="1143000"/>
          </a:xfrm>
        </p:spPr>
        <p:txBody>
          <a:bodyPr/>
          <a:lstStyle/>
          <a:p>
            <a:pPr algn="ctr" eaLnBrk="1" hangingPunct="1">
              <a:defRPr/>
            </a:pPr>
            <a:r>
              <a:rPr lang="en-GB" dirty="0" smtClean="0"/>
              <a:t>OCT</a:t>
            </a:r>
          </a:p>
        </p:txBody>
      </p:sp>
      <p:pic>
        <p:nvPicPr>
          <p:cNvPr id="26628" name="Picture 4" descr="single"/>
          <p:cNvPicPr>
            <a:picLocks noChangeAspect="1" noChangeArrowheads="1"/>
          </p:cNvPicPr>
          <p:nvPr/>
        </p:nvPicPr>
        <p:blipFill>
          <a:blip r:embed="rId3" cstate="print"/>
          <a:srcRect/>
          <a:stretch>
            <a:fillRect/>
          </a:stretch>
        </p:blipFill>
        <p:spPr bwMode="auto">
          <a:xfrm>
            <a:off x="2876550" y="3675063"/>
            <a:ext cx="3257550" cy="2695575"/>
          </a:xfrm>
          <a:prstGeom prst="rect">
            <a:avLst/>
          </a:prstGeom>
          <a:noFill/>
          <a:ln w="9525">
            <a:noFill/>
            <a:miter lim="800000"/>
            <a:headEnd/>
            <a:tailEnd/>
          </a:ln>
        </p:spPr>
      </p:pic>
      <p:pic>
        <p:nvPicPr>
          <p:cNvPr id="26629" name="Picture 5" descr="askan"/>
          <p:cNvPicPr>
            <a:picLocks noChangeAspect="1" noChangeArrowheads="1"/>
          </p:cNvPicPr>
          <p:nvPr/>
        </p:nvPicPr>
        <p:blipFill>
          <a:blip r:embed="rId4" cstate="print"/>
          <a:srcRect/>
          <a:stretch>
            <a:fillRect/>
          </a:stretch>
        </p:blipFill>
        <p:spPr bwMode="auto">
          <a:xfrm>
            <a:off x="2774950" y="3673475"/>
            <a:ext cx="3463925" cy="2695575"/>
          </a:xfrm>
          <a:prstGeom prst="rect">
            <a:avLst/>
          </a:prstGeom>
          <a:noFill/>
          <a:ln w="9525">
            <a:noFill/>
            <a:miter lim="800000"/>
            <a:headEnd/>
            <a:tailEnd/>
          </a:ln>
        </p:spPr>
      </p:pic>
      <p:sp>
        <p:nvSpPr>
          <p:cNvPr id="26630" name="AutoShape 6"/>
          <p:cNvSpPr>
            <a:spLocks noChangeArrowheads="1"/>
          </p:cNvSpPr>
          <p:nvPr/>
        </p:nvSpPr>
        <p:spPr bwMode="auto">
          <a:xfrm rot="5400000" flipV="1">
            <a:off x="764382" y="4194969"/>
            <a:ext cx="1290637" cy="612775"/>
          </a:xfrm>
          <a:prstGeom prst="curvedDownArrow">
            <a:avLst>
              <a:gd name="adj1" fmla="val 42124"/>
              <a:gd name="adj2" fmla="val 84249"/>
              <a:gd name="adj3" fmla="val 33333"/>
            </a:avLst>
          </a:prstGeom>
          <a:solidFill>
            <a:schemeClr val="bg2"/>
          </a:solidFill>
          <a:ln w="9525">
            <a:noFill/>
            <a:miter lim="800000"/>
            <a:headEnd/>
            <a:tailEnd/>
          </a:ln>
        </p:spPr>
        <p:txBody>
          <a:bodyPr wrap="none" anchor="ctr">
            <a:spAutoFit/>
          </a:bodyPr>
          <a:lstStyle/>
          <a:p>
            <a:endParaRPr lang="it-IT"/>
          </a:p>
        </p:txBody>
      </p:sp>
      <p:sp>
        <p:nvSpPr>
          <p:cNvPr id="26631" name="Text Box 7"/>
          <p:cNvSpPr txBox="1">
            <a:spLocks noChangeArrowheads="1"/>
          </p:cNvSpPr>
          <p:nvPr/>
        </p:nvSpPr>
        <p:spPr bwMode="auto">
          <a:xfrm>
            <a:off x="531813" y="5422900"/>
            <a:ext cx="2190750" cy="366713"/>
          </a:xfrm>
          <a:prstGeom prst="rect">
            <a:avLst/>
          </a:prstGeom>
          <a:noFill/>
          <a:ln w="9525">
            <a:noFill/>
            <a:miter lim="800000"/>
            <a:headEnd/>
            <a:tailEnd/>
          </a:ln>
        </p:spPr>
        <p:txBody>
          <a:bodyPr wrap="none">
            <a:spAutoFit/>
          </a:bodyPr>
          <a:lstStyle/>
          <a:p>
            <a:pPr eaLnBrk="1" hangingPunct="1">
              <a:spcBef>
                <a:spcPct val="50000"/>
              </a:spcBef>
            </a:pPr>
            <a:r>
              <a:rPr lang="en-GB">
                <a:latin typeface="Arial" charset="0"/>
                <a:cs typeface="Times New Roman" pitchFamily="18" charset="0"/>
              </a:rPr>
              <a:t>single reflection site</a:t>
            </a:r>
          </a:p>
        </p:txBody>
      </p:sp>
      <p:pic>
        <p:nvPicPr>
          <p:cNvPr id="26632" name="Picture 8" descr="tmp"/>
          <p:cNvPicPr>
            <a:picLocks noChangeAspect="1" noChangeArrowheads="1"/>
          </p:cNvPicPr>
          <p:nvPr/>
        </p:nvPicPr>
        <p:blipFill>
          <a:blip r:embed="rId5" cstate="print"/>
          <a:srcRect/>
          <a:stretch>
            <a:fillRect/>
          </a:stretch>
        </p:blipFill>
        <p:spPr bwMode="auto">
          <a:xfrm>
            <a:off x="7134225" y="1566863"/>
            <a:ext cx="1573213" cy="1662112"/>
          </a:xfrm>
          <a:prstGeom prst="rect">
            <a:avLst/>
          </a:prstGeom>
          <a:noFill/>
          <a:ln w="9525">
            <a:noFill/>
            <a:miter lim="800000"/>
            <a:headEnd/>
            <a:tailEnd/>
          </a:ln>
        </p:spPr>
      </p:pic>
      <p:sp>
        <p:nvSpPr>
          <p:cNvPr id="26633" name="Line 9"/>
          <p:cNvSpPr>
            <a:spLocks noChangeShapeType="1"/>
          </p:cNvSpPr>
          <p:nvPr/>
        </p:nvSpPr>
        <p:spPr bwMode="auto">
          <a:xfrm>
            <a:off x="7251700" y="1465263"/>
            <a:ext cx="0" cy="1862137"/>
          </a:xfrm>
          <a:prstGeom prst="line">
            <a:avLst/>
          </a:prstGeom>
          <a:noFill/>
          <a:ln w="57150">
            <a:solidFill>
              <a:schemeClr val="tx1"/>
            </a:solidFill>
            <a:round/>
            <a:headEnd/>
            <a:tailEnd/>
          </a:ln>
        </p:spPr>
        <p:txBody>
          <a:bodyPr>
            <a:spAutoFit/>
          </a:bodyPr>
          <a:lstStyle/>
          <a:p>
            <a:endParaRPr lang="it-IT"/>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CN41443OCT"/>
          <p:cNvPicPr>
            <a:picLocks noChangeAspect="1" noChangeArrowheads="1"/>
          </p:cNvPicPr>
          <p:nvPr/>
        </p:nvPicPr>
        <p:blipFill>
          <a:blip r:embed="rId2" cstate="print">
            <a:lum bright="6000"/>
          </a:blip>
          <a:srcRect/>
          <a:stretch>
            <a:fillRect/>
          </a:stretch>
        </p:blipFill>
        <p:spPr bwMode="auto">
          <a:xfrm>
            <a:off x="3678238" y="2436813"/>
            <a:ext cx="5195887" cy="2330450"/>
          </a:xfrm>
          <a:prstGeom prst="rect">
            <a:avLst/>
          </a:prstGeom>
          <a:noFill/>
          <a:ln w="9525">
            <a:noFill/>
            <a:miter lim="800000"/>
            <a:headEnd/>
            <a:tailEnd/>
          </a:ln>
        </p:spPr>
      </p:pic>
      <p:grpSp>
        <p:nvGrpSpPr>
          <p:cNvPr id="2" name="Group 3"/>
          <p:cNvGrpSpPr>
            <a:grpSpLocks/>
          </p:cNvGrpSpPr>
          <p:nvPr/>
        </p:nvGrpSpPr>
        <p:grpSpPr bwMode="auto">
          <a:xfrm>
            <a:off x="1144588" y="2101850"/>
            <a:ext cx="3895725" cy="3790950"/>
            <a:chOff x="726" y="1563"/>
            <a:chExt cx="2454" cy="2388"/>
          </a:xfrm>
        </p:grpSpPr>
        <p:sp>
          <p:nvSpPr>
            <p:cNvPr id="8451" name="Line 4"/>
            <p:cNvSpPr>
              <a:spLocks noChangeShapeType="1"/>
            </p:cNvSpPr>
            <p:nvPr/>
          </p:nvSpPr>
          <p:spPr bwMode="auto">
            <a:xfrm>
              <a:off x="3180" y="1563"/>
              <a:ext cx="0" cy="1924"/>
            </a:xfrm>
            <a:prstGeom prst="line">
              <a:avLst/>
            </a:prstGeom>
            <a:noFill/>
            <a:ln w="19050">
              <a:solidFill>
                <a:schemeClr val="hlink"/>
              </a:solidFill>
              <a:round/>
              <a:headEnd/>
              <a:tailEnd type="triangle" w="med" len="med"/>
            </a:ln>
          </p:spPr>
          <p:txBody>
            <a:bodyPr wrap="none" anchor="ctr"/>
            <a:lstStyle/>
            <a:p>
              <a:endParaRPr lang="it-IT"/>
            </a:p>
          </p:txBody>
        </p:sp>
        <p:grpSp>
          <p:nvGrpSpPr>
            <p:cNvPr id="3" name="Group 5"/>
            <p:cNvGrpSpPr>
              <a:grpSpLocks/>
            </p:cNvGrpSpPr>
            <p:nvPr/>
          </p:nvGrpSpPr>
          <p:grpSpPr bwMode="auto">
            <a:xfrm rot="5400000">
              <a:off x="242" y="2185"/>
              <a:ext cx="2250" cy="1282"/>
              <a:chOff x="3889" y="3100"/>
              <a:chExt cx="1340" cy="862"/>
            </a:xfrm>
          </p:grpSpPr>
          <p:sp>
            <p:nvSpPr>
              <p:cNvPr id="8453" name="Line 6"/>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454" name="Freeform 7"/>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455" name="Freeform 8"/>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456" name="Freeform 9"/>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457" name="Freeform 10"/>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458" name="Freeform 11"/>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459" name="Freeform 12"/>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460" name="Freeform 13"/>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461" name="Freeform 14"/>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462" name="Freeform 15"/>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463" name="Freeform 16"/>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464" name="Freeform 17"/>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465" name="Freeform 18"/>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466" name="Freeform 19"/>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467" name="Freeform 20"/>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468" name="Freeform 21"/>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469" name="Freeform 22"/>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470" name="Freeform 23"/>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471" name="Freeform 24"/>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472" name="Freeform 25"/>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473" name="Freeform 26"/>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474" name="Freeform 27"/>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475" name="Freeform 28"/>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476" name="Freeform 29"/>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477" name="Freeform 30"/>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478" name="Freeform 31"/>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479" name="Freeform 32"/>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480" name="Freeform 33"/>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grpSp>
      <p:sp>
        <p:nvSpPr>
          <p:cNvPr id="8196" name="Rectangle 34"/>
          <p:cNvSpPr>
            <a:spLocks noChangeArrowheads="1"/>
          </p:cNvSpPr>
          <p:nvPr/>
        </p:nvSpPr>
        <p:spPr bwMode="auto">
          <a:xfrm>
            <a:off x="4757738" y="1374775"/>
            <a:ext cx="2482850" cy="363538"/>
          </a:xfrm>
          <a:prstGeom prst="rect">
            <a:avLst/>
          </a:prstGeom>
          <a:noFill/>
          <a:ln w="12700">
            <a:noFill/>
            <a:miter lim="800000"/>
            <a:headEnd/>
            <a:tailEnd/>
          </a:ln>
        </p:spPr>
        <p:txBody>
          <a:bodyPr wrap="none" lIns="85725" tIns="45243" rIns="85725" bIns="45243">
            <a:spAutoFit/>
          </a:bodyPr>
          <a:lstStyle/>
          <a:p>
            <a:pPr defTabSz="536575"/>
            <a:r>
              <a:rPr lang="en-US" altLang="en-US" b="1">
                <a:latin typeface="Arial" charset="0"/>
                <a:cs typeface="Times New Roman" pitchFamily="18" charset="0"/>
              </a:rPr>
              <a:t>Transverse Scanning</a:t>
            </a:r>
          </a:p>
        </p:txBody>
      </p:sp>
      <p:sp>
        <p:nvSpPr>
          <p:cNvPr id="8197" name="Rectangle 35"/>
          <p:cNvSpPr>
            <a:spLocks noChangeArrowheads="1"/>
          </p:cNvSpPr>
          <p:nvPr/>
        </p:nvSpPr>
        <p:spPr bwMode="auto">
          <a:xfrm>
            <a:off x="1076325" y="1833563"/>
            <a:ext cx="2279650" cy="363537"/>
          </a:xfrm>
          <a:prstGeom prst="rect">
            <a:avLst/>
          </a:prstGeom>
          <a:noFill/>
          <a:ln w="12700">
            <a:noFill/>
            <a:miter lim="800000"/>
            <a:headEnd/>
            <a:tailEnd/>
          </a:ln>
        </p:spPr>
        <p:txBody>
          <a:bodyPr wrap="none" lIns="85725" tIns="45243" rIns="85725" bIns="45243">
            <a:spAutoFit/>
          </a:bodyPr>
          <a:lstStyle/>
          <a:p>
            <a:pPr defTabSz="536575"/>
            <a:r>
              <a:rPr lang="en-US" altLang="en-US">
                <a:solidFill>
                  <a:srgbClr val="FFFFFF"/>
                </a:solidFill>
                <a:latin typeface="Arial" charset="0"/>
                <a:cs typeface="Times New Roman" pitchFamily="18" charset="0"/>
              </a:rPr>
              <a:t>Backscatter Intensity</a:t>
            </a:r>
          </a:p>
        </p:txBody>
      </p:sp>
      <p:sp>
        <p:nvSpPr>
          <p:cNvPr id="8198" name="Line 36"/>
          <p:cNvSpPr>
            <a:spLocks noChangeShapeType="1"/>
          </p:cNvSpPr>
          <p:nvPr/>
        </p:nvSpPr>
        <p:spPr bwMode="auto">
          <a:xfrm>
            <a:off x="4148138" y="1785938"/>
            <a:ext cx="3702050" cy="0"/>
          </a:xfrm>
          <a:prstGeom prst="line">
            <a:avLst/>
          </a:prstGeom>
          <a:noFill/>
          <a:ln w="50800">
            <a:solidFill>
              <a:schemeClr val="accent2"/>
            </a:solidFill>
            <a:round/>
            <a:headEnd/>
            <a:tailEnd type="triangle" w="med" len="med"/>
          </a:ln>
        </p:spPr>
        <p:txBody>
          <a:bodyPr wrap="none" anchor="ctr"/>
          <a:lstStyle/>
          <a:p>
            <a:endParaRPr lang="it-IT"/>
          </a:p>
        </p:txBody>
      </p:sp>
      <p:sp>
        <p:nvSpPr>
          <p:cNvPr id="8199" name="Rectangle 37"/>
          <p:cNvSpPr>
            <a:spLocks noChangeArrowheads="1"/>
          </p:cNvSpPr>
          <p:nvPr/>
        </p:nvSpPr>
        <p:spPr bwMode="auto">
          <a:xfrm>
            <a:off x="41275" y="3533775"/>
            <a:ext cx="1027113" cy="774700"/>
          </a:xfrm>
          <a:prstGeom prst="rect">
            <a:avLst/>
          </a:prstGeom>
          <a:noFill/>
          <a:ln w="12700">
            <a:noFill/>
            <a:miter lim="800000"/>
            <a:headEnd/>
            <a:tailEnd/>
          </a:ln>
        </p:spPr>
        <p:txBody>
          <a:bodyPr wrap="none" lIns="85725" tIns="45243" rIns="85725" bIns="45243">
            <a:spAutoFit/>
          </a:bodyPr>
          <a:lstStyle/>
          <a:p>
            <a:pPr algn="ctr" defTabSz="536575"/>
            <a:r>
              <a:rPr lang="en-US" altLang="en-US" sz="1500" b="1">
                <a:solidFill>
                  <a:srgbClr val="FFFFFF"/>
                </a:solidFill>
                <a:latin typeface="Arial" charset="0"/>
                <a:cs typeface="Times New Roman" pitchFamily="18" charset="0"/>
              </a:rPr>
              <a:t>Axial</a:t>
            </a:r>
          </a:p>
          <a:p>
            <a:pPr algn="ctr" defTabSz="536575"/>
            <a:r>
              <a:rPr lang="en-US" altLang="en-US" sz="1500" b="1">
                <a:solidFill>
                  <a:srgbClr val="FFFFFF"/>
                </a:solidFill>
                <a:latin typeface="Arial" charset="0"/>
                <a:cs typeface="Times New Roman" pitchFamily="18" charset="0"/>
              </a:rPr>
              <a:t>Scanning</a:t>
            </a:r>
          </a:p>
          <a:p>
            <a:pPr algn="ctr" defTabSz="536575"/>
            <a:r>
              <a:rPr lang="en-US" altLang="en-US" sz="1500" b="1">
                <a:solidFill>
                  <a:srgbClr val="FFFFFF"/>
                </a:solidFill>
                <a:latin typeface="Arial" charset="0"/>
                <a:cs typeface="Times New Roman" pitchFamily="18" charset="0"/>
              </a:rPr>
              <a:t>(Depth)</a:t>
            </a:r>
          </a:p>
        </p:txBody>
      </p:sp>
      <p:sp>
        <p:nvSpPr>
          <p:cNvPr id="8200" name="Line 38"/>
          <p:cNvSpPr>
            <a:spLocks noChangeShapeType="1"/>
          </p:cNvSpPr>
          <p:nvPr/>
        </p:nvSpPr>
        <p:spPr bwMode="auto">
          <a:xfrm>
            <a:off x="1063625" y="2333625"/>
            <a:ext cx="0" cy="3733800"/>
          </a:xfrm>
          <a:prstGeom prst="line">
            <a:avLst/>
          </a:prstGeom>
          <a:noFill/>
          <a:ln w="25400">
            <a:solidFill>
              <a:srgbClr val="FFFFFF"/>
            </a:solidFill>
            <a:round/>
            <a:headEnd/>
            <a:tailEnd type="triangle" w="med" len="med"/>
          </a:ln>
        </p:spPr>
        <p:txBody>
          <a:bodyPr wrap="none" anchor="ctr"/>
          <a:lstStyle/>
          <a:p>
            <a:endParaRPr lang="it-IT"/>
          </a:p>
        </p:txBody>
      </p:sp>
      <p:sp>
        <p:nvSpPr>
          <p:cNvPr id="8201" name="Line 39"/>
          <p:cNvSpPr>
            <a:spLocks noChangeShapeType="1"/>
          </p:cNvSpPr>
          <p:nvPr/>
        </p:nvSpPr>
        <p:spPr bwMode="auto">
          <a:xfrm>
            <a:off x="1052513" y="2314575"/>
            <a:ext cx="2301875" cy="0"/>
          </a:xfrm>
          <a:prstGeom prst="line">
            <a:avLst/>
          </a:prstGeom>
          <a:noFill/>
          <a:ln w="28575">
            <a:solidFill>
              <a:srgbClr val="FFFFFF"/>
            </a:solidFill>
            <a:round/>
            <a:headEnd/>
            <a:tailEnd type="triangle" w="med" len="med"/>
          </a:ln>
        </p:spPr>
        <p:txBody>
          <a:bodyPr wrap="none" anchor="ctr"/>
          <a:lstStyle/>
          <a:p>
            <a:endParaRPr lang="it-IT"/>
          </a:p>
        </p:txBody>
      </p:sp>
      <p:grpSp>
        <p:nvGrpSpPr>
          <p:cNvPr id="4" name="Group 40"/>
          <p:cNvGrpSpPr>
            <a:grpSpLocks/>
          </p:cNvGrpSpPr>
          <p:nvPr/>
        </p:nvGrpSpPr>
        <p:grpSpPr bwMode="auto">
          <a:xfrm>
            <a:off x="1144588" y="2101850"/>
            <a:ext cx="4132262" cy="4060825"/>
            <a:chOff x="726" y="1546"/>
            <a:chExt cx="2603" cy="2558"/>
          </a:xfrm>
        </p:grpSpPr>
        <p:sp>
          <p:nvSpPr>
            <p:cNvPr id="8421" name="Line 41"/>
            <p:cNvSpPr>
              <a:spLocks noChangeShapeType="1"/>
            </p:cNvSpPr>
            <p:nvPr/>
          </p:nvSpPr>
          <p:spPr bwMode="auto">
            <a:xfrm>
              <a:off x="3329" y="1546"/>
              <a:ext cx="0" cy="1924"/>
            </a:xfrm>
            <a:prstGeom prst="line">
              <a:avLst/>
            </a:prstGeom>
            <a:noFill/>
            <a:ln w="19050">
              <a:solidFill>
                <a:schemeClr val="hlink"/>
              </a:solidFill>
              <a:round/>
              <a:headEnd/>
              <a:tailEnd type="triangle" w="med" len="med"/>
            </a:ln>
          </p:spPr>
          <p:txBody>
            <a:bodyPr wrap="none" anchor="ctr"/>
            <a:lstStyle/>
            <a:p>
              <a:endParaRPr lang="it-IT"/>
            </a:p>
          </p:txBody>
        </p:sp>
        <p:grpSp>
          <p:nvGrpSpPr>
            <p:cNvPr id="5" name="Group 42"/>
            <p:cNvGrpSpPr>
              <a:grpSpLocks/>
            </p:cNvGrpSpPr>
            <p:nvPr/>
          </p:nvGrpSpPr>
          <p:grpSpPr bwMode="auto">
            <a:xfrm rot="5400000">
              <a:off x="109" y="2205"/>
              <a:ext cx="2516" cy="1282"/>
              <a:chOff x="3889" y="3100"/>
              <a:chExt cx="1340" cy="862"/>
            </a:xfrm>
          </p:grpSpPr>
          <p:sp>
            <p:nvSpPr>
              <p:cNvPr id="8423" name="Line 43"/>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424" name="Freeform 44"/>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425" name="Freeform 45"/>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426" name="Freeform 46"/>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427" name="Freeform 47"/>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428" name="Freeform 48"/>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429" name="Freeform 49"/>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430" name="Freeform 50"/>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431" name="Freeform 51"/>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432" name="Freeform 52"/>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433" name="Freeform 53"/>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434" name="Freeform 54"/>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435" name="Freeform 55"/>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436" name="Freeform 56"/>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437" name="Freeform 57"/>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438" name="Freeform 58"/>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439" name="Freeform 59"/>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440" name="Freeform 60"/>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441" name="Freeform 61"/>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442" name="Freeform 62"/>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443" name="Freeform 63"/>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444" name="Freeform 64"/>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445" name="Freeform 65"/>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446" name="Freeform 66"/>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447" name="Freeform 67"/>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448" name="Freeform 68"/>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449" name="Freeform 69"/>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450" name="Freeform 70"/>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grpSp>
      <p:grpSp>
        <p:nvGrpSpPr>
          <p:cNvPr id="6" name="Group 71"/>
          <p:cNvGrpSpPr>
            <a:grpSpLocks/>
          </p:cNvGrpSpPr>
          <p:nvPr/>
        </p:nvGrpSpPr>
        <p:grpSpPr bwMode="auto">
          <a:xfrm>
            <a:off x="1144588" y="2101850"/>
            <a:ext cx="4392612" cy="3922713"/>
            <a:chOff x="728" y="1546"/>
            <a:chExt cx="2767" cy="2471"/>
          </a:xfrm>
        </p:grpSpPr>
        <p:grpSp>
          <p:nvGrpSpPr>
            <p:cNvPr id="7" name="Group 72"/>
            <p:cNvGrpSpPr>
              <a:grpSpLocks/>
            </p:cNvGrpSpPr>
            <p:nvPr/>
          </p:nvGrpSpPr>
          <p:grpSpPr bwMode="auto">
            <a:xfrm rot="5400000">
              <a:off x="147" y="2154"/>
              <a:ext cx="2444" cy="1282"/>
              <a:chOff x="3889" y="3100"/>
              <a:chExt cx="1340" cy="862"/>
            </a:xfrm>
          </p:grpSpPr>
          <p:sp>
            <p:nvSpPr>
              <p:cNvPr id="8393" name="Line 73"/>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394" name="Freeform 74"/>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395" name="Freeform 75"/>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396" name="Freeform 76"/>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397" name="Freeform 77"/>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398" name="Freeform 78"/>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399" name="Freeform 79"/>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400" name="Freeform 80"/>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401" name="Freeform 81"/>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402" name="Freeform 82"/>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403" name="Freeform 83"/>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404" name="Freeform 84"/>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405" name="Freeform 85"/>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406" name="Freeform 86"/>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407" name="Freeform 87"/>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408" name="Freeform 88"/>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409" name="Freeform 89"/>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410" name="Freeform 90"/>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411" name="Freeform 91"/>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412" name="Freeform 92"/>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413" name="Freeform 93"/>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414" name="Freeform 94"/>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415" name="Freeform 95"/>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416" name="Freeform 96"/>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417" name="Freeform 97"/>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418" name="Freeform 98"/>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419" name="Freeform 99"/>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420" name="Freeform 100"/>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sp>
          <p:nvSpPr>
            <p:cNvPr id="8392" name="Line 101"/>
            <p:cNvSpPr>
              <a:spLocks noChangeShapeType="1"/>
            </p:cNvSpPr>
            <p:nvPr/>
          </p:nvSpPr>
          <p:spPr bwMode="auto">
            <a:xfrm>
              <a:off x="3495" y="1546"/>
              <a:ext cx="0" cy="1924"/>
            </a:xfrm>
            <a:prstGeom prst="line">
              <a:avLst/>
            </a:prstGeom>
            <a:noFill/>
            <a:ln w="19050">
              <a:solidFill>
                <a:schemeClr val="hlink"/>
              </a:solidFill>
              <a:round/>
              <a:headEnd/>
              <a:tailEnd type="triangle" w="med" len="med"/>
            </a:ln>
          </p:spPr>
          <p:txBody>
            <a:bodyPr wrap="none" anchor="ctr"/>
            <a:lstStyle/>
            <a:p>
              <a:endParaRPr lang="it-IT"/>
            </a:p>
          </p:txBody>
        </p:sp>
      </p:grpSp>
      <p:grpSp>
        <p:nvGrpSpPr>
          <p:cNvPr id="8" name="Group 102"/>
          <p:cNvGrpSpPr>
            <a:grpSpLocks/>
          </p:cNvGrpSpPr>
          <p:nvPr/>
        </p:nvGrpSpPr>
        <p:grpSpPr bwMode="auto">
          <a:xfrm>
            <a:off x="1144588" y="2101850"/>
            <a:ext cx="4646612" cy="3868738"/>
            <a:chOff x="727" y="1546"/>
            <a:chExt cx="2927" cy="2437"/>
          </a:xfrm>
        </p:grpSpPr>
        <p:grpSp>
          <p:nvGrpSpPr>
            <p:cNvPr id="9" name="Group 103"/>
            <p:cNvGrpSpPr>
              <a:grpSpLocks/>
            </p:cNvGrpSpPr>
            <p:nvPr/>
          </p:nvGrpSpPr>
          <p:grpSpPr bwMode="auto">
            <a:xfrm rot="5400000">
              <a:off x="175" y="2149"/>
              <a:ext cx="2386" cy="1282"/>
              <a:chOff x="3889" y="3100"/>
              <a:chExt cx="1340" cy="862"/>
            </a:xfrm>
          </p:grpSpPr>
          <p:sp>
            <p:nvSpPr>
              <p:cNvPr id="8363" name="Line 104"/>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364" name="Freeform 105"/>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365" name="Freeform 106"/>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366" name="Freeform 107"/>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367" name="Freeform 108"/>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368" name="Freeform 109"/>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369" name="Freeform 110"/>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370" name="Freeform 111"/>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371" name="Freeform 112"/>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372" name="Freeform 113"/>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373" name="Freeform 114"/>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374" name="Freeform 115"/>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375" name="Freeform 116"/>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376" name="Freeform 117"/>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377" name="Freeform 118"/>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378" name="Freeform 119"/>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379" name="Freeform 120"/>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380" name="Freeform 121"/>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381" name="Freeform 122"/>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382" name="Freeform 123"/>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383" name="Freeform 124"/>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384" name="Freeform 125"/>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385" name="Freeform 126"/>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386" name="Freeform 127"/>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387" name="Freeform 128"/>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388" name="Freeform 129"/>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389" name="Freeform 130"/>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390" name="Freeform 131"/>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sp>
          <p:nvSpPr>
            <p:cNvPr id="8362" name="Line 132"/>
            <p:cNvSpPr>
              <a:spLocks noChangeShapeType="1"/>
            </p:cNvSpPr>
            <p:nvPr/>
          </p:nvSpPr>
          <p:spPr bwMode="auto">
            <a:xfrm>
              <a:off x="3654" y="1546"/>
              <a:ext cx="0" cy="1924"/>
            </a:xfrm>
            <a:prstGeom prst="line">
              <a:avLst/>
            </a:prstGeom>
            <a:noFill/>
            <a:ln w="19050">
              <a:solidFill>
                <a:schemeClr val="hlink"/>
              </a:solidFill>
              <a:round/>
              <a:headEnd/>
              <a:tailEnd type="triangle" w="med" len="med"/>
            </a:ln>
          </p:spPr>
          <p:txBody>
            <a:bodyPr wrap="none" anchor="ctr"/>
            <a:lstStyle/>
            <a:p>
              <a:endParaRPr lang="it-IT"/>
            </a:p>
          </p:txBody>
        </p:sp>
      </p:grpSp>
      <p:grpSp>
        <p:nvGrpSpPr>
          <p:cNvPr id="10" name="Group 133"/>
          <p:cNvGrpSpPr>
            <a:grpSpLocks/>
          </p:cNvGrpSpPr>
          <p:nvPr/>
        </p:nvGrpSpPr>
        <p:grpSpPr bwMode="auto">
          <a:xfrm>
            <a:off x="1144588" y="2101850"/>
            <a:ext cx="4897437" cy="3844925"/>
            <a:chOff x="721" y="1546"/>
            <a:chExt cx="3085" cy="2422"/>
          </a:xfrm>
        </p:grpSpPr>
        <p:grpSp>
          <p:nvGrpSpPr>
            <p:cNvPr id="11" name="Group 134"/>
            <p:cNvGrpSpPr>
              <a:grpSpLocks/>
            </p:cNvGrpSpPr>
            <p:nvPr/>
          </p:nvGrpSpPr>
          <p:grpSpPr bwMode="auto">
            <a:xfrm rot="5400000">
              <a:off x="168" y="2134"/>
              <a:ext cx="2387" cy="1282"/>
              <a:chOff x="3889" y="3100"/>
              <a:chExt cx="1340" cy="862"/>
            </a:xfrm>
          </p:grpSpPr>
          <p:sp>
            <p:nvSpPr>
              <p:cNvPr id="8333" name="Line 135"/>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334" name="Freeform 136"/>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335" name="Freeform 137"/>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336" name="Freeform 138"/>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337" name="Freeform 139"/>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338" name="Freeform 140"/>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339" name="Freeform 141"/>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340" name="Freeform 142"/>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341" name="Freeform 143"/>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342" name="Freeform 144"/>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343" name="Freeform 145"/>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344" name="Freeform 146"/>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345" name="Freeform 147"/>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346" name="Freeform 148"/>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347" name="Freeform 149"/>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348" name="Freeform 150"/>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349" name="Freeform 151"/>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350" name="Freeform 152"/>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351" name="Freeform 153"/>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352" name="Freeform 154"/>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353" name="Freeform 155"/>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354" name="Freeform 156"/>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355" name="Freeform 157"/>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356" name="Freeform 158"/>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357" name="Freeform 159"/>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358" name="Freeform 160"/>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359" name="Freeform 161"/>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360" name="Freeform 162"/>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sp>
          <p:nvSpPr>
            <p:cNvPr id="8332" name="Line 163"/>
            <p:cNvSpPr>
              <a:spLocks noChangeShapeType="1"/>
            </p:cNvSpPr>
            <p:nvPr/>
          </p:nvSpPr>
          <p:spPr bwMode="auto">
            <a:xfrm>
              <a:off x="3806" y="1546"/>
              <a:ext cx="0" cy="1924"/>
            </a:xfrm>
            <a:prstGeom prst="line">
              <a:avLst/>
            </a:prstGeom>
            <a:noFill/>
            <a:ln w="19050">
              <a:solidFill>
                <a:schemeClr val="hlink"/>
              </a:solidFill>
              <a:round/>
              <a:headEnd/>
              <a:tailEnd type="triangle" w="med" len="med"/>
            </a:ln>
          </p:spPr>
          <p:txBody>
            <a:bodyPr wrap="none" anchor="ctr"/>
            <a:lstStyle/>
            <a:p>
              <a:endParaRPr lang="it-IT"/>
            </a:p>
          </p:txBody>
        </p:sp>
      </p:grpSp>
      <p:grpSp>
        <p:nvGrpSpPr>
          <p:cNvPr id="12" name="Group 164"/>
          <p:cNvGrpSpPr>
            <a:grpSpLocks/>
          </p:cNvGrpSpPr>
          <p:nvPr/>
        </p:nvGrpSpPr>
        <p:grpSpPr bwMode="auto">
          <a:xfrm>
            <a:off x="1144588" y="2101850"/>
            <a:ext cx="5156200" cy="3641725"/>
            <a:chOff x="730" y="1546"/>
            <a:chExt cx="3248" cy="2294"/>
          </a:xfrm>
        </p:grpSpPr>
        <p:grpSp>
          <p:nvGrpSpPr>
            <p:cNvPr id="13" name="Group 165"/>
            <p:cNvGrpSpPr>
              <a:grpSpLocks/>
            </p:cNvGrpSpPr>
            <p:nvPr/>
          </p:nvGrpSpPr>
          <p:grpSpPr bwMode="auto">
            <a:xfrm rot="5400000">
              <a:off x="246" y="2074"/>
              <a:ext cx="2250" cy="1282"/>
              <a:chOff x="3889" y="3100"/>
              <a:chExt cx="1340" cy="862"/>
            </a:xfrm>
          </p:grpSpPr>
          <p:sp>
            <p:nvSpPr>
              <p:cNvPr id="8303" name="Line 166"/>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304" name="Freeform 167"/>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305" name="Freeform 168"/>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306" name="Freeform 169"/>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307" name="Freeform 170"/>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308" name="Freeform 171"/>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309" name="Freeform 172"/>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310" name="Freeform 173"/>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311" name="Freeform 174"/>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312" name="Freeform 175"/>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313" name="Freeform 176"/>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314" name="Freeform 177"/>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315" name="Freeform 178"/>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316" name="Freeform 179"/>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317" name="Freeform 180"/>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318" name="Freeform 181"/>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319" name="Freeform 182"/>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320" name="Freeform 183"/>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321" name="Freeform 184"/>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322" name="Freeform 185"/>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323" name="Freeform 186"/>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324" name="Freeform 187"/>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325" name="Freeform 188"/>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326" name="Freeform 189"/>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327" name="Freeform 190"/>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328" name="Freeform 191"/>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329" name="Freeform 192"/>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330" name="Freeform 193"/>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sp>
          <p:nvSpPr>
            <p:cNvPr id="8302" name="Line 194"/>
            <p:cNvSpPr>
              <a:spLocks noChangeShapeType="1"/>
            </p:cNvSpPr>
            <p:nvPr/>
          </p:nvSpPr>
          <p:spPr bwMode="auto">
            <a:xfrm>
              <a:off x="3978" y="1546"/>
              <a:ext cx="0" cy="1924"/>
            </a:xfrm>
            <a:prstGeom prst="line">
              <a:avLst/>
            </a:prstGeom>
            <a:noFill/>
            <a:ln w="19050">
              <a:solidFill>
                <a:schemeClr val="hlink"/>
              </a:solidFill>
              <a:round/>
              <a:headEnd/>
              <a:tailEnd type="triangle" w="med" len="med"/>
            </a:ln>
          </p:spPr>
          <p:txBody>
            <a:bodyPr wrap="none" anchor="ctr"/>
            <a:lstStyle/>
            <a:p>
              <a:endParaRPr lang="it-IT"/>
            </a:p>
          </p:txBody>
        </p:sp>
      </p:grpSp>
      <p:grpSp>
        <p:nvGrpSpPr>
          <p:cNvPr id="14" name="Group 195"/>
          <p:cNvGrpSpPr>
            <a:grpSpLocks/>
          </p:cNvGrpSpPr>
          <p:nvPr/>
        </p:nvGrpSpPr>
        <p:grpSpPr bwMode="auto">
          <a:xfrm>
            <a:off x="1144588" y="2101850"/>
            <a:ext cx="5403850" cy="3663950"/>
            <a:chOff x="730" y="1546"/>
            <a:chExt cx="3404" cy="2308"/>
          </a:xfrm>
        </p:grpSpPr>
        <p:grpSp>
          <p:nvGrpSpPr>
            <p:cNvPr id="15" name="Group 196"/>
            <p:cNvGrpSpPr>
              <a:grpSpLocks/>
            </p:cNvGrpSpPr>
            <p:nvPr/>
          </p:nvGrpSpPr>
          <p:grpSpPr bwMode="auto">
            <a:xfrm rot="5400000">
              <a:off x="222" y="2065"/>
              <a:ext cx="2297" cy="1282"/>
              <a:chOff x="3889" y="3100"/>
              <a:chExt cx="1340" cy="862"/>
            </a:xfrm>
          </p:grpSpPr>
          <p:sp>
            <p:nvSpPr>
              <p:cNvPr id="8273" name="Line 197"/>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274" name="Freeform 198"/>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275" name="Freeform 199"/>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276" name="Freeform 200"/>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277" name="Freeform 201"/>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278" name="Freeform 202"/>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279" name="Freeform 203"/>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280" name="Freeform 204"/>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281" name="Freeform 205"/>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282" name="Freeform 206"/>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283" name="Freeform 207"/>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284" name="Freeform 208"/>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285" name="Freeform 209"/>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286" name="Freeform 210"/>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287" name="Freeform 211"/>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288" name="Freeform 212"/>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289" name="Freeform 213"/>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290" name="Freeform 214"/>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291" name="Freeform 215"/>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292" name="Freeform 216"/>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293" name="Freeform 217"/>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294" name="Freeform 218"/>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295" name="Freeform 219"/>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296" name="Freeform 220"/>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297" name="Freeform 221"/>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298" name="Freeform 222"/>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299" name="Freeform 223"/>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300" name="Freeform 224"/>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sp>
          <p:nvSpPr>
            <p:cNvPr id="8272" name="Line 225"/>
            <p:cNvSpPr>
              <a:spLocks noChangeShapeType="1"/>
            </p:cNvSpPr>
            <p:nvPr/>
          </p:nvSpPr>
          <p:spPr bwMode="auto">
            <a:xfrm>
              <a:off x="4134" y="1546"/>
              <a:ext cx="0" cy="1924"/>
            </a:xfrm>
            <a:prstGeom prst="line">
              <a:avLst/>
            </a:prstGeom>
            <a:noFill/>
            <a:ln w="19050">
              <a:solidFill>
                <a:schemeClr val="hlink"/>
              </a:solidFill>
              <a:round/>
              <a:headEnd/>
              <a:tailEnd type="triangle" w="med" len="med"/>
            </a:ln>
          </p:spPr>
          <p:txBody>
            <a:bodyPr wrap="none" anchor="ctr"/>
            <a:lstStyle/>
            <a:p>
              <a:endParaRPr lang="it-IT"/>
            </a:p>
          </p:txBody>
        </p:sp>
      </p:grpSp>
      <p:grpSp>
        <p:nvGrpSpPr>
          <p:cNvPr id="16" name="Group 226"/>
          <p:cNvGrpSpPr>
            <a:grpSpLocks/>
          </p:cNvGrpSpPr>
          <p:nvPr/>
        </p:nvGrpSpPr>
        <p:grpSpPr bwMode="auto">
          <a:xfrm>
            <a:off x="1144588" y="2101850"/>
            <a:ext cx="5908675" cy="3579813"/>
            <a:chOff x="732" y="1546"/>
            <a:chExt cx="3722" cy="2255"/>
          </a:xfrm>
        </p:grpSpPr>
        <p:grpSp>
          <p:nvGrpSpPr>
            <p:cNvPr id="17" name="Group 227"/>
            <p:cNvGrpSpPr>
              <a:grpSpLocks/>
            </p:cNvGrpSpPr>
            <p:nvPr/>
          </p:nvGrpSpPr>
          <p:grpSpPr bwMode="auto">
            <a:xfrm rot="5400000">
              <a:off x="248" y="2035"/>
              <a:ext cx="2250" cy="1282"/>
              <a:chOff x="3889" y="3100"/>
              <a:chExt cx="1340" cy="862"/>
            </a:xfrm>
          </p:grpSpPr>
          <p:sp>
            <p:nvSpPr>
              <p:cNvPr id="8243" name="Line 228"/>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244" name="Freeform 229"/>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245" name="Freeform 230"/>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246" name="Freeform 231"/>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247" name="Freeform 232"/>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248" name="Freeform 233"/>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249" name="Freeform 234"/>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250" name="Freeform 235"/>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251" name="Freeform 236"/>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252" name="Freeform 237"/>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253" name="Freeform 238"/>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254" name="Freeform 239"/>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255" name="Freeform 240"/>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256" name="Freeform 241"/>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257" name="Freeform 242"/>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258" name="Freeform 243"/>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259" name="Freeform 244"/>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260" name="Freeform 245"/>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261" name="Freeform 246"/>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262" name="Freeform 247"/>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263" name="Freeform 248"/>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264" name="Freeform 249"/>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265" name="Freeform 250"/>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266" name="Freeform 251"/>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267" name="Freeform 252"/>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268" name="Freeform 253"/>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269" name="Freeform 254"/>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270" name="Freeform 255"/>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sp>
          <p:nvSpPr>
            <p:cNvPr id="8242" name="Line 256"/>
            <p:cNvSpPr>
              <a:spLocks noChangeShapeType="1"/>
            </p:cNvSpPr>
            <p:nvPr/>
          </p:nvSpPr>
          <p:spPr bwMode="auto">
            <a:xfrm>
              <a:off x="4454" y="1546"/>
              <a:ext cx="0" cy="1924"/>
            </a:xfrm>
            <a:prstGeom prst="line">
              <a:avLst/>
            </a:prstGeom>
            <a:noFill/>
            <a:ln w="19050">
              <a:solidFill>
                <a:schemeClr val="hlink"/>
              </a:solidFill>
              <a:round/>
              <a:headEnd/>
              <a:tailEnd type="triangle" w="med" len="med"/>
            </a:ln>
          </p:spPr>
          <p:txBody>
            <a:bodyPr wrap="none" anchor="ctr"/>
            <a:lstStyle/>
            <a:p>
              <a:endParaRPr lang="it-IT"/>
            </a:p>
          </p:txBody>
        </p:sp>
      </p:grpSp>
      <p:grpSp>
        <p:nvGrpSpPr>
          <p:cNvPr id="18" name="Group 257"/>
          <p:cNvGrpSpPr>
            <a:grpSpLocks/>
          </p:cNvGrpSpPr>
          <p:nvPr/>
        </p:nvGrpSpPr>
        <p:grpSpPr bwMode="auto">
          <a:xfrm>
            <a:off x="1144588" y="2101850"/>
            <a:ext cx="5653087" cy="3597275"/>
            <a:chOff x="733" y="1546"/>
            <a:chExt cx="3561" cy="2266"/>
          </a:xfrm>
        </p:grpSpPr>
        <p:sp>
          <p:nvSpPr>
            <p:cNvPr id="8211" name="Line 258"/>
            <p:cNvSpPr>
              <a:spLocks noChangeShapeType="1"/>
            </p:cNvSpPr>
            <p:nvPr/>
          </p:nvSpPr>
          <p:spPr bwMode="auto">
            <a:xfrm>
              <a:off x="4294" y="1546"/>
              <a:ext cx="0" cy="1924"/>
            </a:xfrm>
            <a:prstGeom prst="line">
              <a:avLst/>
            </a:prstGeom>
            <a:noFill/>
            <a:ln w="19050">
              <a:solidFill>
                <a:schemeClr val="hlink"/>
              </a:solidFill>
              <a:round/>
              <a:headEnd/>
              <a:tailEnd type="triangle" w="med" len="med"/>
            </a:ln>
          </p:spPr>
          <p:txBody>
            <a:bodyPr wrap="none" anchor="ctr"/>
            <a:lstStyle/>
            <a:p>
              <a:endParaRPr lang="it-IT"/>
            </a:p>
          </p:txBody>
        </p:sp>
        <p:grpSp>
          <p:nvGrpSpPr>
            <p:cNvPr id="19" name="Group 259"/>
            <p:cNvGrpSpPr>
              <a:grpSpLocks/>
            </p:cNvGrpSpPr>
            <p:nvPr/>
          </p:nvGrpSpPr>
          <p:grpSpPr bwMode="auto">
            <a:xfrm rot="5400000">
              <a:off x="249" y="2046"/>
              <a:ext cx="2250" cy="1282"/>
              <a:chOff x="3889" y="3100"/>
              <a:chExt cx="1340" cy="862"/>
            </a:xfrm>
          </p:grpSpPr>
          <p:sp>
            <p:nvSpPr>
              <p:cNvPr id="8213" name="Line 260"/>
              <p:cNvSpPr>
                <a:spLocks noChangeAspect="1" noChangeShapeType="1"/>
              </p:cNvSpPr>
              <p:nvPr/>
            </p:nvSpPr>
            <p:spPr bwMode="auto">
              <a:xfrm>
                <a:off x="3889" y="3543"/>
                <a:ext cx="0" cy="0"/>
              </a:xfrm>
              <a:prstGeom prst="line">
                <a:avLst/>
              </a:prstGeom>
              <a:noFill/>
              <a:ln w="12700">
                <a:solidFill>
                  <a:srgbClr val="CF0E30"/>
                </a:solidFill>
                <a:round/>
                <a:headEnd/>
                <a:tailEnd/>
              </a:ln>
            </p:spPr>
            <p:txBody>
              <a:bodyPr/>
              <a:lstStyle/>
              <a:p>
                <a:endParaRPr lang="it-IT"/>
              </a:p>
            </p:txBody>
          </p:sp>
          <p:sp>
            <p:nvSpPr>
              <p:cNvPr id="8214" name="Freeform 261"/>
              <p:cNvSpPr>
                <a:spLocks/>
              </p:cNvSpPr>
              <p:nvPr/>
            </p:nvSpPr>
            <p:spPr bwMode="auto">
              <a:xfrm>
                <a:off x="3997" y="3872"/>
                <a:ext cx="47" cy="83"/>
              </a:xfrm>
              <a:custGeom>
                <a:avLst/>
                <a:gdLst>
                  <a:gd name="T0" fmla="*/ 3 w 219"/>
                  <a:gd name="T1" fmla="*/ 70 h 467"/>
                  <a:gd name="T2" fmla="*/ 6 w 219"/>
                  <a:gd name="T3" fmla="*/ 103 h 467"/>
                  <a:gd name="T4" fmla="*/ 11 w 219"/>
                  <a:gd name="T5" fmla="*/ 70 h 467"/>
                  <a:gd name="T6" fmla="*/ 16 w 219"/>
                  <a:gd name="T7" fmla="*/ 19 h 467"/>
                  <a:gd name="T8" fmla="*/ 20 w 219"/>
                  <a:gd name="T9" fmla="*/ 13 h 467"/>
                  <a:gd name="T10" fmla="*/ 23 w 219"/>
                  <a:gd name="T11" fmla="*/ 15 h 467"/>
                  <a:gd name="T12" fmla="*/ 29 w 219"/>
                  <a:gd name="T13" fmla="*/ 135 h 467"/>
                  <a:gd name="T14" fmla="*/ 32 w 219"/>
                  <a:gd name="T15" fmla="*/ 292 h 467"/>
                  <a:gd name="T16" fmla="*/ 38 w 219"/>
                  <a:gd name="T17" fmla="*/ 426 h 467"/>
                  <a:gd name="T18" fmla="*/ 42 w 219"/>
                  <a:gd name="T19" fmla="*/ 450 h 467"/>
                  <a:gd name="T20" fmla="*/ 46 w 219"/>
                  <a:gd name="T21" fmla="*/ 368 h 467"/>
                  <a:gd name="T22" fmla="*/ 51 w 219"/>
                  <a:gd name="T23" fmla="*/ 198 h 467"/>
                  <a:gd name="T24" fmla="*/ 55 w 219"/>
                  <a:gd name="T25" fmla="*/ 221 h 467"/>
                  <a:gd name="T26" fmla="*/ 59 w 219"/>
                  <a:gd name="T27" fmla="*/ 221 h 467"/>
                  <a:gd name="T28" fmla="*/ 65 w 219"/>
                  <a:gd name="T29" fmla="*/ 151 h 467"/>
                  <a:gd name="T30" fmla="*/ 68 w 219"/>
                  <a:gd name="T31" fmla="*/ 98 h 467"/>
                  <a:gd name="T32" fmla="*/ 72 w 219"/>
                  <a:gd name="T33" fmla="*/ 73 h 467"/>
                  <a:gd name="T34" fmla="*/ 77 w 219"/>
                  <a:gd name="T35" fmla="*/ 45 h 467"/>
                  <a:gd name="T36" fmla="*/ 82 w 219"/>
                  <a:gd name="T37" fmla="*/ 15 h 467"/>
                  <a:gd name="T38" fmla="*/ 85 w 219"/>
                  <a:gd name="T39" fmla="*/ 55 h 467"/>
                  <a:gd name="T40" fmla="*/ 91 w 219"/>
                  <a:gd name="T41" fmla="*/ 110 h 467"/>
                  <a:gd name="T42" fmla="*/ 94 w 219"/>
                  <a:gd name="T43" fmla="*/ 176 h 467"/>
                  <a:gd name="T44" fmla="*/ 99 w 219"/>
                  <a:gd name="T45" fmla="*/ 93 h 467"/>
                  <a:gd name="T46" fmla="*/ 105 w 219"/>
                  <a:gd name="T47" fmla="*/ 0 h 467"/>
                  <a:gd name="T48" fmla="*/ 108 w 219"/>
                  <a:gd name="T49" fmla="*/ 61 h 467"/>
                  <a:gd name="T50" fmla="*/ 114 w 219"/>
                  <a:gd name="T51" fmla="*/ 64 h 467"/>
                  <a:gd name="T52" fmla="*/ 117 w 219"/>
                  <a:gd name="T53" fmla="*/ 41 h 467"/>
                  <a:gd name="T54" fmla="*/ 122 w 219"/>
                  <a:gd name="T55" fmla="*/ 26 h 467"/>
                  <a:gd name="T56" fmla="*/ 127 w 219"/>
                  <a:gd name="T57" fmla="*/ 167 h 467"/>
                  <a:gd name="T58" fmla="*/ 131 w 219"/>
                  <a:gd name="T59" fmla="*/ 221 h 467"/>
                  <a:gd name="T60" fmla="*/ 134 w 219"/>
                  <a:gd name="T61" fmla="*/ 310 h 467"/>
                  <a:gd name="T62" fmla="*/ 140 w 219"/>
                  <a:gd name="T63" fmla="*/ 320 h 467"/>
                  <a:gd name="T64" fmla="*/ 144 w 219"/>
                  <a:gd name="T65" fmla="*/ 305 h 467"/>
                  <a:gd name="T66" fmla="*/ 148 w 219"/>
                  <a:gd name="T67" fmla="*/ 435 h 467"/>
                  <a:gd name="T68" fmla="*/ 153 w 219"/>
                  <a:gd name="T69" fmla="*/ 463 h 467"/>
                  <a:gd name="T70" fmla="*/ 157 w 219"/>
                  <a:gd name="T71" fmla="*/ 416 h 467"/>
                  <a:gd name="T72" fmla="*/ 161 w 219"/>
                  <a:gd name="T73" fmla="*/ 348 h 467"/>
                  <a:gd name="T74" fmla="*/ 167 w 219"/>
                  <a:gd name="T75" fmla="*/ 250 h 467"/>
                  <a:gd name="T76" fmla="*/ 170 w 219"/>
                  <a:gd name="T77" fmla="*/ 269 h 467"/>
                  <a:gd name="T78" fmla="*/ 174 w 219"/>
                  <a:gd name="T79" fmla="*/ 282 h 467"/>
                  <a:gd name="T80" fmla="*/ 180 w 219"/>
                  <a:gd name="T81" fmla="*/ 298 h 467"/>
                  <a:gd name="T82" fmla="*/ 184 w 219"/>
                  <a:gd name="T83" fmla="*/ 237 h 467"/>
                  <a:gd name="T84" fmla="*/ 187 w 219"/>
                  <a:gd name="T85" fmla="*/ 176 h 467"/>
                  <a:gd name="T86" fmla="*/ 193 w 219"/>
                  <a:gd name="T87" fmla="*/ 249 h 467"/>
                  <a:gd name="T88" fmla="*/ 197 w 219"/>
                  <a:gd name="T89" fmla="*/ 307 h 467"/>
                  <a:gd name="T90" fmla="*/ 202 w 219"/>
                  <a:gd name="T91" fmla="*/ 288 h 467"/>
                  <a:gd name="T92" fmla="*/ 206 w 219"/>
                  <a:gd name="T93" fmla="*/ 161 h 467"/>
                  <a:gd name="T94" fmla="*/ 210 w 219"/>
                  <a:gd name="T95" fmla="*/ 115 h 467"/>
                  <a:gd name="T96" fmla="*/ 216 w 219"/>
                  <a:gd name="T97" fmla="*/ 58 h 467"/>
                  <a:gd name="T98" fmla="*/ 219 w 219"/>
                  <a:gd name="T99" fmla="*/ 66 h 4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7"/>
                  <a:gd name="T152" fmla="*/ 219 w 219"/>
                  <a:gd name="T153" fmla="*/ 467 h 46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7">
                    <a:moveTo>
                      <a:pt x="0" y="49"/>
                    </a:moveTo>
                    <a:lnTo>
                      <a:pt x="3" y="70"/>
                    </a:lnTo>
                    <a:lnTo>
                      <a:pt x="5" y="100"/>
                    </a:lnTo>
                    <a:lnTo>
                      <a:pt x="6" y="103"/>
                    </a:lnTo>
                    <a:lnTo>
                      <a:pt x="8" y="92"/>
                    </a:lnTo>
                    <a:lnTo>
                      <a:pt x="11" y="70"/>
                    </a:lnTo>
                    <a:lnTo>
                      <a:pt x="14" y="41"/>
                    </a:lnTo>
                    <a:lnTo>
                      <a:pt x="16" y="19"/>
                    </a:lnTo>
                    <a:lnTo>
                      <a:pt x="17" y="17"/>
                    </a:lnTo>
                    <a:lnTo>
                      <a:pt x="20" y="13"/>
                    </a:lnTo>
                    <a:lnTo>
                      <a:pt x="22" y="4"/>
                    </a:lnTo>
                    <a:lnTo>
                      <a:pt x="23" y="15"/>
                    </a:lnTo>
                    <a:lnTo>
                      <a:pt x="26" y="64"/>
                    </a:lnTo>
                    <a:lnTo>
                      <a:pt x="29" y="135"/>
                    </a:lnTo>
                    <a:lnTo>
                      <a:pt x="31" y="214"/>
                    </a:lnTo>
                    <a:lnTo>
                      <a:pt x="32" y="292"/>
                    </a:lnTo>
                    <a:lnTo>
                      <a:pt x="34" y="371"/>
                    </a:lnTo>
                    <a:lnTo>
                      <a:pt x="38" y="426"/>
                    </a:lnTo>
                    <a:lnTo>
                      <a:pt x="40" y="445"/>
                    </a:lnTo>
                    <a:lnTo>
                      <a:pt x="42" y="450"/>
                    </a:lnTo>
                    <a:lnTo>
                      <a:pt x="43" y="432"/>
                    </a:lnTo>
                    <a:lnTo>
                      <a:pt x="46" y="368"/>
                    </a:lnTo>
                    <a:lnTo>
                      <a:pt x="48" y="269"/>
                    </a:lnTo>
                    <a:lnTo>
                      <a:pt x="51" y="198"/>
                    </a:lnTo>
                    <a:lnTo>
                      <a:pt x="54" y="191"/>
                    </a:lnTo>
                    <a:lnTo>
                      <a:pt x="55" y="221"/>
                    </a:lnTo>
                    <a:lnTo>
                      <a:pt x="57" y="233"/>
                    </a:lnTo>
                    <a:lnTo>
                      <a:pt x="59" y="221"/>
                    </a:lnTo>
                    <a:lnTo>
                      <a:pt x="60" y="193"/>
                    </a:lnTo>
                    <a:lnTo>
                      <a:pt x="65" y="151"/>
                    </a:lnTo>
                    <a:lnTo>
                      <a:pt x="66" y="115"/>
                    </a:lnTo>
                    <a:lnTo>
                      <a:pt x="68" y="98"/>
                    </a:lnTo>
                    <a:lnTo>
                      <a:pt x="71" y="86"/>
                    </a:lnTo>
                    <a:lnTo>
                      <a:pt x="72" y="73"/>
                    </a:lnTo>
                    <a:lnTo>
                      <a:pt x="76" y="64"/>
                    </a:lnTo>
                    <a:lnTo>
                      <a:pt x="77" y="45"/>
                    </a:lnTo>
                    <a:lnTo>
                      <a:pt x="80" y="19"/>
                    </a:lnTo>
                    <a:lnTo>
                      <a:pt x="82" y="15"/>
                    </a:lnTo>
                    <a:lnTo>
                      <a:pt x="83" y="35"/>
                    </a:lnTo>
                    <a:lnTo>
                      <a:pt x="85" y="55"/>
                    </a:lnTo>
                    <a:lnTo>
                      <a:pt x="89" y="79"/>
                    </a:lnTo>
                    <a:lnTo>
                      <a:pt x="91" y="110"/>
                    </a:lnTo>
                    <a:lnTo>
                      <a:pt x="93" y="153"/>
                    </a:lnTo>
                    <a:lnTo>
                      <a:pt x="94" y="176"/>
                    </a:lnTo>
                    <a:lnTo>
                      <a:pt x="97" y="157"/>
                    </a:lnTo>
                    <a:lnTo>
                      <a:pt x="99" y="93"/>
                    </a:lnTo>
                    <a:lnTo>
                      <a:pt x="102" y="22"/>
                    </a:lnTo>
                    <a:lnTo>
                      <a:pt x="105" y="0"/>
                    </a:lnTo>
                    <a:lnTo>
                      <a:pt x="106" y="26"/>
                    </a:lnTo>
                    <a:lnTo>
                      <a:pt x="108" y="61"/>
                    </a:lnTo>
                    <a:lnTo>
                      <a:pt x="110" y="73"/>
                    </a:lnTo>
                    <a:lnTo>
                      <a:pt x="114" y="64"/>
                    </a:lnTo>
                    <a:lnTo>
                      <a:pt x="116" y="55"/>
                    </a:lnTo>
                    <a:lnTo>
                      <a:pt x="117" y="41"/>
                    </a:lnTo>
                    <a:lnTo>
                      <a:pt x="119" y="17"/>
                    </a:lnTo>
                    <a:lnTo>
                      <a:pt x="122" y="26"/>
                    </a:lnTo>
                    <a:lnTo>
                      <a:pt x="123" y="89"/>
                    </a:lnTo>
                    <a:lnTo>
                      <a:pt x="127" y="167"/>
                    </a:lnTo>
                    <a:lnTo>
                      <a:pt x="128" y="208"/>
                    </a:lnTo>
                    <a:lnTo>
                      <a:pt x="131" y="221"/>
                    </a:lnTo>
                    <a:lnTo>
                      <a:pt x="133" y="255"/>
                    </a:lnTo>
                    <a:lnTo>
                      <a:pt x="134" y="310"/>
                    </a:lnTo>
                    <a:lnTo>
                      <a:pt x="136" y="337"/>
                    </a:lnTo>
                    <a:lnTo>
                      <a:pt x="140" y="320"/>
                    </a:lnTo>
                    <a:lnTo>
                      <a:pt x="142" y="291"/>
                    </a:lnTo>
                    <a:lnTo>
                      <a:pt x="144" y="305"/>
                    </a:lnTo>
                    <a:lnTo>
                      <a:pt x="145" y="368"/>
                    </a:lnTo>
                    <a:lnTo>
                      <a:pt x="148" y="435"/>
                    </a:lnTo>
                    <a:lnTo>
                      <a:pt x="150" y="467"/>
                    </a:lnTo>
                    <a:lnTo>
                      <a:pt x="153" y="463"/>
                    </a:lnTo>
                    <a:lnTo>
                      <a:pt x="156" y="441"/>
                    </a:lnTo>
                    <a:lnTo>
                      <a:pt x="157" y="416"/>
                    </a:lnTo>
                    <a:lnTo>
                      <a:pt x="159" y="390"/>
                    </a:lnTo>
                    <a:lnTo>
                      <a:pt x="161" y="348"/>
                    </a:lnTo>
                    <a:lnTo>
                      <a:pt x="165" y="291"/>
                    </a:lnTo>
                    <a:lnTo>
                      <a:pt x="167" y="250"/>
                    </a:lnTo>
                    <a:lnTo>
                      <a:pt x="168" y="249"/>
                    </a:lnTo>
                    <a:lnTo>
                      <a:pt x="170" y="269"/>
                    </a:lnTo>
                    <a:lnTo>
                      <a:pt x="173" y="282"/>
                    </a:lnTo>
                    <a:lnTo>
                      <a:pt x="174" y="282"/>
                    </a:lnTo>
                    <a:lnTo>
                      <a:pt x="178" y="288"/>
                    </a:lnTo>
                    <a:lnTo>
                      <a:pt x="180" y="298"/>
                    </a:lnTo>
                    <a:lnTo>
                      <a:pt x="182" y="287"/>
                    </a:lnTo>
                    <a:lnTo>
                      <a:pt x="184" y="237"/>
                    </a:lnTo>
                    <a:lnTo>
                      <a:pt x="185" y="191"/>
                    </a:lnTo>
                    <a:lnTo>
                      <a:pt x="187" y="176"/>
                    </a:lnTo>
                    <a:lnTo>
                      <a:pt x="191" y="202"/>
                    </a:lnTo>
                    <a:lnTo>
                      <a:pt x="193" y="249"/>
                    </a:lnTo>
                    <a:lnTo>
                      <a:pt x="194" y="287"/>
                    </a:lnTo>
                    <a:lnTo>
                      <a:pt x="197" y="307"/>
                    </a:lnTo>
                    <a:lnTo>
                      <a:pt x="199" y="310"/>
                    </a:lnTo>
                    <a:lnTo>
                      <a:pt x="202" y="288"/>
                    </a:lnTo>
                    <a:lnTo>
                      <a:pt x="204" y="230"/>
                    </a:lnTo>
                    <a:lnTo>
                      <a:pt x="206" y="161"/>
                    </a:lnTo>
                    <a:lnTo>
                      <a:pt x="208" y="123"/>
                    </a:lnTo>
                    <a:lnTo>
                      <a:pt x="210" y="115"/>
                    </a:lnTo>
                    <a:lnTo>
                      <a:pt x="211" y="93"/>
                    </a:lnTo>
                    <a:lnTo>
                      <a:pt x="216" y="58"/>
                    </a:lnTo>
                    <a:lnTo>
                      <a:pt x="217" y="45"/>
                    </a:lnTo>
                    <a:lnTo>
                      <a:pt x="219" y="66"/>
                    </a:lnTo>
                  </a:path>
                </a:pathLst>
              </a:custGeom>
              <a:noFill/>
              <a:ln w="19050" cmpd="sng">
                <a:solidFill>
                  <a:schemeClr val="tx1"/>
                </a:solidFill>
                <a:prstDash val="solid"/>
                <a:round/>
                <a:headEnd/>
                <a:tailEnd/>
              </a:ln>
            </p:spPr>
            <p:txBody>
              <a:bodyPr/>
              <a:lstStyle/>
              <a:p>
                <a:endParaRPr lang="it-IT"/>
              </a:p>
            </p:txBody>
          </p:sp>
          <p:sp>
            <p:nvSpPr>
              <p:cNvPr id="8215" name="Freeform 262"/>
              <p:cNvSpPr>
                <a:spLocks/>
              </p:cNvSpPr>
              <p:nvPr/>
            </p:nvSpPr>
            <p:spPr bwMode="auto">
              <a:xfrm>
                <a:off x="4044" y="3801"/>
                <a:ext cx="46" cy="139"/>
              </a:xfrm>
              <a:custGeom>
                <a:avLst/>
                <a:gdLst>
                  <a:gd name="T0" fmla="*/ 2 w 219"/>
                  <a:gd name="T1" fmla="*/ 509 h 784"/>
                  <a:gd name="T2" fmla="*/ 6 w 219"/>
                  <a:gd name="T3" fmla="*/ 506 h 784"/>
                  <a:gd name="T4" fmla="*/ 12 w 219"/>
                  <a:gd name="T5" fmla="*/ 461 h 784"/>
                  <a:gd name="T6" fmla="*/ 15 w 219"/>
                  <a:gd name="T7" fmla="*/ 573 h 784"/>
                  <a:gd name="T8" fmla="*/ 21 w 219"/>
                  <a:gd name="T9" fmla="*/ 570 h 784"/>
                  <a:gd name="T10" fmla="*/ 25 w 219"/>
                  <a:gd name="T11" fmla="*/ 513 h 784"/>
                  <a:gd name="T12" fmla="*/ 29 w 219"/>
                  <a:gd name="T13" fmla="*/ 509 h 784"/>
                  <a:gd name="T14" fmla="*/ 34 w 219"/>
                  <a:gd name="T15" fmla="*/ 369 h 784"/>
                  <a:gd name="T16" fmla="*/ 38 w 219"/>
                  <a:gd name="T17" fmla="*/ 318 h 784"/>
                  <a:gd name="T18" fmla="*/ 42 w 219"/>
                  <a:gd name="T19" fmla="*/ 375 h 784"/>
                  <a:gd name="T20" fmla="*/ 48 w 219"/>
                  <a:gd name="T21" fmla="*/ 435 h 784"/>
                  <a:gd name="T22" fmla="*/ 51 w 219"/>
                  <a:gd name="T23" fmla="*/ 560 h 784"/>
                  <a:gd name="T24" fmla="*/ 55 w 219"/>
                  <a:gd name="T25" fmla="*/ 621 h 784"/>
                  <a:gd name="T26" fmla="*/ 60 w 219"/>
                  <a:gd name="T27" fmla="*/ 690 h 784"/>
                  <a:gd name="T28" fmla="*/ 65 w 219"/>
                  <a:gd name="T29" fmla="*/ 764 h 784"/>
                  <a:gd name="T30" fmla="*/ 68 w 219"/>
                  <a:gd name="T31" fmla="*/ 761 h 784"/>
                  <a:gd name="T32" fmla="*/ 74 w 219"/>
                  <a:gd name="T33" fmla="*/ 784 h 784"/>
                  <a:gd name="T34" fmla="*/ 77 w 219"/>
                  <a:gd name="T35" fmla="*/ 662 h 784"/>
                  <a:gd name="T36" fmla="*/ 82 w 219"/>
                  <a:gd name="T37" fmla="*/ 608 h 784"/>
                  <a:gd name="T38" fmla="*/ 88 w 219"/>
                  <a:gd name="T39" fmla="*/ 598 h 784"/>
                  <a:gd name="T40" fmla="*/ 91 w 219"/>
                  <a:gd name="T41" fmla="*/ 495 h 784"/>
                  <a:gd name="T42" fmla="*/ 97 w 219"/>
                  <a:gd name="T43" fmla="*/ 393 h 784"/>
                  <a:gd name="T44" fmla="*/ 100 w 219"/>
                  <a:gd name="T45" fmla="*/ 362 h 784"/>
                  <a:gd name="T46" fmla="*/ 105 w 219"/>
                  <a:gd name="T47" fmla="*/ 375 h 784"/>
                  <a:gd name="T48" fmla="*/ 110 w 219"/>
                  <a:gd name="T49" fmla="*/ 435 h 784"/>
                  <a:gd name="T50" fmla="*/ 114 w 219"/>
                  <a:gd name="T51" fmla="*/ 509 h 784"/>
                  <a:gd name="T52" fmla="*/ 117 w 219"/>
                  <a:gd name="T53" fmla="*/ 621 h 784"/>
                  <a:gd name="T54" fmla="*/ 123 w 219"/>
                  <a:gd name="T55" fmla="*/ 672 h 784"/>
                  <a:gd name="T56" fmla="*/ 127 w 219"/>
                  <a:gd name="T57" fmla="*/ 668 h 784"/>
                  <a:gd name="T58" fmla="*/ 131 w 219"/>
                  <a:gd name="T59" fmla="*/ 620 h 784"/>
                  <a:gd name="T60" fmla="*/ 136 w 219"/>
                  <a:gd name="T61" fmla="*/ 519 h 784"/>
                  <a:gd name="T62" fmla="*/ 140 w 219"/>
                  <a:gd name="T63" fmla="*/ 464 h 784"/>
                  <a:gd name="T64" fmla="*/ 144 w 219"/>
                  <a:gd name="T65" fmla="*/ 441 h 784"/>
                  <a:gd name="T66" fmla="*/ 149 w 219"/>
                  <a:gd name="T67" fmla="*/ 431 h 784"/>
                  <a:gd name="T68" fmla="*/ 153 w 219"/>
                  <a:gd name="T69" fmla="*/ 519 h 784"/>
                  <a:gd name="T70" fmla="*/ 157 w 219"/>
                  <a:gd name="T71" fmla="*/ 598 h 784"/>
                  <a:gd name="T72" fmla="*/ 162 w 219"/>
                  <a:gd name="T73" fmla="*/ 551 h 784"/>
                  <a:gd name="T74" fmla="*/ 166 w 219"/>
                  <a:gd name="T75" fmla="*/ 483 h 784"/>
                  <a:gd name="T76" fmla="*/ 171 w 219"/>
                  <a:gd name="T77" fmla="*/ 407 h 784"/>
                  <a:gd name="T78" fmla="*/ 176 w 219"/>
                  <a:gd name="T79" fmla="*/ 359 h 784"/>
                  <a:gd name="T80" fmla="*/ 179 w 219"/>
                  <a:gd name="T81" fmla="*/ 288 h 784"/>
                  <a:gd name="T82" fmla="*/ 185 w 219"/>
                  <a:gd name="T83" fmla="*/ 195 h 784"/>
                  <a:gd name="T84" fmla="*/ 188 w 219"/>
                  <a:gd name="T85" fmla="*/ 192 h 784"/>
                  <a:gd name="T86" fmla="*/ 193 w 219"/>
                  <a:gd name="T87" fmla="*/ 132 h 784"/>
                  <a:gd name="T88" fmla="*/ 199 w 219"/>
                  <a:gd name="T89" fmla="*/ 141 h 784"/>
                  <a:gd name="T90" fmla="*/ 202 w 219"/>
                  <a:gd name="T91" fmla="*/ 83 h 784"/>
                  <a:gd name="T92" fmla="*/ 205 w 219"/>
                  <a:gd name="T93" fmla="*/ 86 h 784"/>
                  <a:gd name="T94" fmla="*/ 211 w 219"/>
                  <a:gd name="T95" fmla="*/ 60 h 784"/>
                  <a:gd name="T96" fmla="*/ 216 w 219"/>
                  <a:gd name="T97" fmla="*/ 0 h 784"/>
                  <a:gd name="T98" fmla="*/ 219 w 219"/>
                  <a:gd name="T99" fmla="*/ 62 h 7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784"/>
                  <a:gd name="T152" fmla="*/ 219 w 219"/>
                  <a:gd name="T153" fmla="*/ 784 h 7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784">
                    <a:moveTo>
                      <a:pt x="0" y="469"/>
                    </a:moveTo>
                    <a:lnTo>
                      <a:pt x="2" y="509"/>
                    </a:lnTo>
                    <a:lnTo>
                      <a:pt x="4" y="528"/>
                    </a:lnTo>
                    <a:lnTo>
                      <a:pt x="6" y="506"/>
                    </a:lnTo>
                    <a:lnTo>
                      <a:pt x="9" y="467"/>
                    </a:lnTo>
                    <a:lnTo>
                      <a:pt x="12" y="461"/>
                    </a:lnTo>
                    <a:lnTo>
                      <a:pt x="14" y="506"/>
                    </a:lnTo>
                    <a:lnTo>
                      <a:pt x="15" y="573"/>
                    </a:lnTo>
                    <a:lnTo>
                      <a:pt x="17" y="598"/>
                    </a:lnTo>
                    <a:lnTo>
                      <a:pt x="21" y="570"/>
                    </a:lnTo>
                    <a:lnTo>
                      <a:pt x="23" y="532"/>
                    </a:lnTo>
                    <a:lnTo>
                      <a:pt x="25" y="513"/>
                    </a:lnTo>
                    <a:lnTo>
                      <a:pt x="26" y="515"/>
                    </a:lnTo>
                    <a:lnTo>
                      <a:pt x="29" y="509"/>
                    </a:lnTo>
                    <a:lnTo>
                      <a:pt x="31" y="457"/>
                    </a:lnTo>
                    <a:lnTo>
                      <a:pt x="34" y="369"/>
                    </a:lnTo>
                    <a:lnTo>
                      <a:pt x="37" y="311"/>
                    </a:lnTo>
                    <a:lnTo>
                      <a:pt x="38" y="318"/>
                    </a:lnTo>
                    <a:lnTo>
                      <a:pt x="40" y="350"/>
                    </a:lnTo>
                    <a:lnTo>
                      <a:pt x="42" y="375"/>
                    </a:lnTo>
                    <a:lnTo>
                      <a:pt x="43" y="397"/>
                    </a:lnTo>
                    <a:lnTo>
                      <a:pt x="48" y="435"/>
                    </a:lnTo>
                    <a:lnTo>
                      <a:pt x="49" y="503"/>
                    </a:lnTo>
                    <a:lnTo>
                      <a:pt x="51" y="560"/>
                    </a:lnTo>
                    <a:lnTo>
                      <a:pt x="54" y="596"/>
                    </a:lnTo>
                    <a:lnTo>
                      <a:pt x="55" y="621"/>
                    </a:lnTo>
                    <a:lnTo>
                      <a:pt x="59" y="652"/>
                    </a:lnTo>
                    <a:lnTo>
                      <a:pt x="60" y="690"/>
                    </a:lnTo>
                    <a:lnTo>
                      <a:pt x="63" y="732"/>
                    </a:lnTo>
                    <a:lnTo>
                      <a:pt x="65" y="764"/>
                    </a:lnTo>
                    <a:lnTo>
                      <a:pt x="66" y="764"/>
                    </a:lnTo>
                    <a:lnTo>
                      <a:pt x="68" y="761"/>
                    </a:lnTo>
                    <a:lnTo>
                      <a:pt x="72" y="780"/>
                    </a:lnTo>
                    <a:lnTo>
                      <a:pt x="74" y="784"/>
                    </a:lnTo>
                    <a:lnTo>
                      <a:pt x="76" y="738"/>
                    </a:lnTo>
                    <a:lnTo>
                      <a:pt x="77" y="662"/>
                    </a:lnTo>
                    <a:lnTo>
                      <a:pt x="80" y="613"/>
                    </a:lnTo>
                    <a:lnTo>
                      <a:pt x="82" y="608"/>
                    </a:lnTo>
                    <a:lnTo>
                      <a:pt x="85" y="617"/>
                    </a:lnTo>
                    <a:lnTo>
                      <a:pt x="88" y="598"/>
                    </a:lnTo>
                    <a:lnTo>
                      <a:pt x="89" y="551"/>
                    </a:lnTo>
                    <a:lnTo>
                      <a:pt x="91" y="495"/>
                    </a:lnTo>
                    <a:lnTo>
                      <a:pt x="93" y="438"/>
                    </a:lnTo>
                    <a:lnTo>
                      <a:pt x="97" y="393"/>
                    </a:lnTo>
                    <a:lnTo>
                      <a:pt x="99" y="371"/>
                    </a:lnTo>
                    <a:lnTo>
                      <a:pt x="100" y="362"/>
                    </a:lnTo>
                    <a:lnTo>
                      <a:pt x="102" y="359"/>
                    </a:lnTo>
                    <a:lnTo>
                      <a:pt x="105" y="375"/>
                    </a:lnTo>
                    <a:lnTo>
                      <a:pt x="106" y="407"/>
                    </a:lnTo>
                    <a:lnTo>
                      <a:pt x="110" y="435"/>
                    </a:lnTo>
                    <a:lnTo>
                      <a:pt x="111" y="463"/>
                    </a:lnTo>
                    <a:lnTo>
                      <a:pt x="114" y="509"/>
                    </a:lnTo>
                    <a:lnTo>
                      <a:pt x="116" y="569"/>
                    </a:lnTo>
                    <a:lnTo>
                      <a:pt x="117" y="621"/>
                    </a:lnTo>
                    <a:lnTo>
                      <a:pt x="119" y="656"/>
                    </a:lnTo>
                    <a:lnTo>
                      <a:pt x="123" y="672"/>
                    </a:lnTo>
                    <a:lnTo>
                      <a:pt x="125" y="677"/>
                    </a:lnTo>
                    <a:lnTo>
                      <a:pt x="127" y="668"/>
                    </a:lnTo>
                    <a:lnTo>
                      <a:pt x="128" y="647"/>
                    </a:lnTo>
                    <a:lnTo>
                      <a:pt x="131" y="620"/>
                    </a:lnTo>
                    <a:lnTo>
                      <a:pt x="134" y="575"/>
                    </a:lnTo>
                    <a:lnTo>
                      <a:pt x="136" y="519"/>
                    </a:lnTo>
                    <a:lnTo>
                      <a:pt x="139" y="480"/>
                    </a:lnTo>
                    <a:lnTo>
                      <a:pt x="140" y="464"/>
                    </a:lnTo>
                    <a:lnTo>
                      <a:pt x="142" y="457"/>
                    </a:lnTo>
                    <a:lnTo>
                      <a:pt x="144" y="441"/>
                    </a:lnTo>
                    <a:lnTo>
                      <a:pt x="148" y="426"/>
                    </a:lnTo>
                    <a:lnTo>
                      <a:pt x="149" y="431"/>
                    </a:lnTo>
                    <a:lnTo>
                      <a:pt x="151" y="463"/>
                    </a:lnTo>
                    <a:lnTo>
                      <a:pt x="153" y="519"/>
                    </a:lnTo>
                    <a:lnTo>
                      <a:pt x="154" y="576"/>
                    </a:lnTo>
                    <a:lnTo>
                      <a:pt x="157" y="598"/>
                    </a:lnTo>
                    <a:lnTo>
                      <a:pt x="160" y="582"/>
                    </a:lnTo>
                    <a:lnTo>
                      <a:pt x="162" y="551"/>
                    </a:lnTo>
                    <a:lnTo>
                      <a:pt x="165" y="519"/>
                    </a:lnTo>
                    <a:lnTo>
                      <a:pt x="166" y="483"/>
                    </a:lnTo>
                    <a:lnTo>
                      <a:pt x="168" y="441"/>
                    </a:lnTo>
                    <a:lnTo>
                      <a:pt x="171" y="407"/>
                    </a:lnTo>
                    <a:lnTo>
                      <a:pt x="174" y="378"/>
                    </a:lnTo>
                    <a:lnTo>
                      <a:pt x="176" y="359"/>
                    </a:lnTo>
                    <a:lnTo>
                      <a:pt x="177" y="333"/>
                    </a:lnTo>
                    <a:lnTo>
                      <a:pt x="179" y="288"/>
                    </a:lnTo>
                    <a:lnTo>
                      <a:pt x="182" y="230"/>
                    </a:lnTo>
                    <a:lnTo>
                      <a:pt x="185" y="195"/>
                    </a:lnTo>
                    <a:lnTo>
                      <a:pt x="187" y="193"/>
                    </a:lnTo>
                    <a:lnTo>
                      <a:pt x="188" y="192"/>
                    </a:lnTo>
                    <a:lnTo>
                      <a:pt x="191" y="166"/>
                    </a:lnTo>
                    <a:lnTo>
                      <a:pt x="193" y="132"/>
                    </a:lnTo>
                    <a:lnTo>
                      <a:pt x="194" y="129"/>
                    </a:lnTo>
                    <a:lnTo>
                      <a:pt x="199" y="141"/>
                    </a:lnTo>
                    <a:lnTo>
                      <a:pt x="200" y="123"/>
                    </a:lnTo>
                    <a:lnTo>
                      <a:pt x="202" y="83"/>
                    </a:lnTo>
                    <a:lnTo>
                      <a:pt x="204" y="68"/>
                    </a:lnTo>
                    <a:lnTo>
                      <a:pt x="205" y="86"/>
                    </a:lnTo>
                    <a:lnTo>
                      <a:pt x="208" y="87"/>
                    </a:lnTo>
                    <a:lnTo>
                      <a:pt x="211" y="60"/>
                    </a:lnTo>
                    <a:lnTo>
                      <a:pt x="213" y="20"/>
                    </a:lnTo>
                    <a:lnTo>
                      <a:pt x="216" y="0"/>
                    </a:lnTo>
                    <a:lnTo>
                      <a:pt x="217" y="16"/>
                    </a:lnTo>
                    <a:lnTo>
                      <a:pt x="219" y="62"/>
                    </a:lnTo>
                  </a:path>
                </a:pathLst>
              </a:custGeom>
              <a:noFill/>
              <a:ln w="19050" cmpd="sng">
                <a:solidFill>
                  <a:schemeClr val="tx1"/>
                </a:solidFill>
                <a:prstDash val="solid"/>
                <a:round/>
                <a:headEnd/>
                <a:tailEnd/>
              </a:ln>
            </p:spPr>
            <p:txBody>
              <a:bodyPr/>
              <a:lstStyle/>
              <a:p>
                <a:endParaRPr lang="it-IT"/>
              </a:p>
            </p:txBody>
          </p:sp>
          <p:sp>
            <p:nvSpPr>
              <p:cNvPr id="8216" name="Freeform 263"/>
              <p:cNvSpPr>
                <a:spLocks/>
              </p:cNvSpPr>
              <p:nvPr/>
            </p:nvSpPr>
            <p:spPr bwMode="auto">
              <a:xfrm>
                <a:off x="4090" y="3812"/>
                <a:ext cx="48" cy="104"/>
              </a:xfrm>
              <a:custGeom>
                <a:avLst/>
                <a:gdLst>
                  <a:gd name="T0" fmla="*/ 3 w 221"/>
                  <a:gd name="T1" fmla="*/ 66 h 590"/>
                  <a:gd name="T2" fmla="*/ 8 w 221"/>
                  <a:gd name="T3" fmla="*/ 125 h 590"/>
                  <a:gd name="T4" fmla="*/ 11 w 221"/>
                  <a:gd name="T5" fmla="*/ 161 h 590"/>
                  <a:gd name="T6" fmla="*/ 17 w 221"/>
                  <a:gd name="T7" fmla="*/ 265 h 590"/>
                  <a:gd name="T8" fmla="*/ 21 w 221"/>
                  <a:gd name="T9" fmla="*/ 367 h 590"/>
                  <a:gd name="T10" fmla="*/ 25 w 221"/>
                  <a:gd name="T11" fmla="*/ 409 h 590"/>
                  <a:gd name="T12" fmla="*/ 31 w 221"/>
                  <a:gd name="T13" fmla="*/ 339 h 590"/>
                  <a:gd name="T14" fmla="*/ 34 w 221"/>
                  <a:gd name="T15" fmla="*/ 386 h 590"/>
                  <a:gd name="T16" fmla="*/ 38 w 221"/>
                  <a:gd name="T17" fmla="*/ 433 h 590"/>
                  <a:gd name="T18" fmla="*/ 43 w 221"/>
                  <a:gd name="T19" fmla="*/ 489 h 590"/>
                  <a:gd name="T20" fmla="*/ 48 w 221"/>
                  <a:gd name="T21" fmla="*/ 466 h 590"/>
                  <a:gd name="T22" fmla="*/ 51 w 221"/>
                  <a:gd name="T23" fmla="*/ 405 h 590"/>
                  <a:gd name="T24" fmla="*/ 57 w 221"/>
                  <a:gd name="T25" fmla="*/ 332 h 590"/>
                  <a:gd name="T26" fmla="*/ 60 w 221"/>
                  <a:gd name="T27" fmla="*/ 269 h 590"/>
                  <a:gd name="T28" fmla="*/ 65 w 221"/>
                  <a:gd name="T29" fmla="*/ 277 h 590"/>
                  <a:gd name="T30" fmla="*/ 70 w 221"/>
                  <a:gd name="T31" fmla="*/ 277 h 590"/>
                  <a:gd name="T32" fmla="*/ 74 w 221"/>
                  <a:gd name="T33" fmla="*/ 274 h 590"/>
                  <a:gd name="T34" fmla="*/ 79 w 221"/>
                  <a:gd name="T35" fmla="*/ 356 h 590"/>
                  <a:gd name="T36" fmla="*/ 83 w 221"/>
                  <a:gd name="T37" fmla="*/ 358 h 590"/>
                  <a:gd name="T38" fmla="*/ 87 w 221"/>
                  <a:gd name="T39" fmla="*/ 297 h 590"/>
                  <a:gd name="T40" fmla="*/ 93 w 221"/>
                  <a:gd name="T41" fmla="*/ 300 h 590"/>
                  <a:gd name="T42" fmla="*/ 96 w 221"/>
                  <a:gd name="T43" fmla="*/ 332 h 590"/>
                  <a:gd name="T44" fmla="*/ 100 w 221"/>
                  <a:gd name="T45" fmla="*/ 354 h 590"/>
                  <a:gd name="T46" fmla="*/ 106 w 221"/>
                  <a:gd name="T47" fmla="*/ 383 h 590"/>
                  <a:gd name="T48" fmla="*/ 109 w 221"/>
                  <a:gd name="T49" fmla="*/ 339 h 590"/>
                  <a:gd name="T50" fmla="*/ 114 w 221"/>
                  <a:gd name="T51" fmla="*/ 328 h 590"/>
                  <a:gd name="T52" fmla="*/ 119 w 221"/>
                  <a:gd name="T53" fmla="*/ 369 h 590"/>
                  <a:gd name="T54" fmla="*/ 123 w 221"/>
                  <a:gd name="T55" fmla="*/ 290 h 590"/>
                  <a:gd name="T56" fmla="*/ 126 w 221"/>
                  <a:gd name="T57" fmla="*/ 335 h 590"/>
                  <a:gd name="T58" fmla="*/ 132 w 221"/>
                  <a:gd name="T59" fmla="*/ 322 h 590"/>
                  <a:gd name="T60" fmla="*/ 136 w 221"/>
                  <a:gd name="T61" fmla="*/ 256 h 590"/>
                  <a:gd name="T62" fmla="*/ 140 w 221"/>
                  <a:gd name="T63" fmla="*/ 322 h 590"/>
                  <a:gd name="T64" fmla="*/ 145 w 221"/>
                  <a:gd name="T65" fmla="*/ 344 h 590"/>
                  <a:gd name="T66" fmla="*/ 149 w 221"/>
                  <a:gd name="T67" fmla="*/ 325 h 590"/>
                  <a:gd name="T68" fmla="*/ 154 w 221"/>
                  <a:gd name="T69" fmla="*/ 290 h 590"/>
                  <a:gd name="T70" fmla="*/ 159 w 221"/>
                  <a:gd name="T71" fmla="*/ 258 h 590"/>
                  <a:gd name="T72" fmla="*/ 162 w 221"/>
                  <a:gd name="T73" fmla="*/ 271 h 590"/>
                  <a:gd name="T74" fmla="*/ 168 w 221"/>
                  <a:gd name="T75" fmla="*/ 290 h 590"/>
                  <a:gd name="T76" fmla="*/ 171 w 221"/>
                  <a:gd name="T77" fmla="*/ 280 h 590"/>
                  <a:gd name="T78" fmla="*/ 176 w 221"/>
                  <a:gd name="T79" fmla="*/ 233 h 590"/>
                  <a:gd name="T80" fmla="*/ 182 w 221"/>
                  <a:gd name="T81" fmla="*/ 188 h 590"/>
                  <a:gd name="T82" fmla="*/ 185 w 221"/>
                  <a:gd name="T83" fmla="*/ 239 h 590"/>
                  <a:gd name="T84" fmla="*/ 188 w 221"/>
                  <a:gd name="T85" fmla="*/ 383 h 590"/>
                  <a:gd name="T86" fmla="*/ 194 w 221"/>
                  <a:gd name="T87" fmla="*/ 565 h 590"/>
                  <a:gd name="T88" fmla="*/ 199 w 221"/>
                  <a:gd name="T89" fmla="*/ 568 h 590"/>
                  <a:gd name="T90" fmla="*/ 202 w 221"/>
                  <a:gd name="T91" fmla="*/ 504 h 590"/>
                  <a:gd name="T92" fmla="*/ 208 w 221"/>
                  <a:gd name="T93" fmla="*/ 447 h 590"/>
                  <a:gd name="T94" fmla="*/ 211 w 221"/>
                  <a:gd name="T95" fmla="*/ 360 h 590"/>
                  <a:gd name="T96" fmla="*/ 216 w 221"/>
                  <a:gd name="T97" fmla="*/ 293 h 590"/>
                  <a:gd name="T98" fmla="*/ 221 w 221"/>
                  <a:gd name="T99" fmla="*/ 377 h 5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0"/>
                  <a:gd name="T152" fmla="*/ 221 w 221"/>
                  <a:gd name="T153" fmla="*/ 590 h 5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0">
                    <a:moveTo>
                      <a:pt x="0" y="0"/>
                    </a:moveTo>
                    <a:lnTo>
                      <a:pt x="3" y="66"/>
                    </a:lnTo>
                    <a:lnTo>
                      <a:pt x="6" y="114"/>
                    </a:lnTo>
                    <a:lnTo>
                      <a:pt x="8" y="125"/>
                    </a:lnTo>
                    <a:lnTo>
                      <a:pt x="9" y="123"/>
                    </a:lnTo>
                    <a:lnTo>
                      <a:pt x="11" y="161"/>
                    </a:lnTo>
                    <a:lnTo>
                      <a:pt x="14" y="220"/>
                    </a:lnTo>
                    <a:lnTo>
                      <a:pt x="17" y="265"/>
                    </a:lnTo>
                    <a:lnTo>
                      <a:pt x="19" y="309"/>
                    </a:lnTo>
                    <a:lnTo>
                      <a:pt x="21" y="367"/>
                    </a:lnTo>
                    <a:lnTo>
                      <a:pt x="23" y="409"/>
                    </a:lnTo>
                    <a:lnTo>
                      <a:pt x="25" y="409"/>
                    </a:lnTo>
                    <a:lnTo>
                      <a:pt x="26" y="370"/>
                    </a:lnTo>
                    <a:lnTo>
                      <a:pt x="31" y="339"/>
                    </a:lnTo>
                    <a:lnTo>
                      <a:pt x="32" y="350"/>
                    </a:lnTo>
                    <a:lnTo>
                      <a:pt x="34" y="386"/>
                    </a:lnTo>
                    <a:lnTo>
                      <a:pt x="36" y="414"/>
                    </a:lnTo>
                    <a:lnTo>
                      <a:pt x="38" y="433"/>
                    </a:lnTo>
                    <a:lnTo>
                      <a:pt x="42" y="462"/>
                    </a:lnTo>
                    <a:lnTo>
                      <a:pt x="43" y="489"/>
                    </a:lnTo>
                    <a:lnTo>
                      <a:pt x="45" y="489"/>
                    </a:lnTo>
                    <a:lnTo>
                      <a:pt x="48" y="466"/>
                    </a:lnTo>
                    <a:lnTo>
                      <a:pt x="49" y="437"/>
                    </a:lnTo>
                    <a:lnTo>
                      <a:pt x="51" y="405"/>
                    </a:lnTo>
                    <a:lnTo>
                      <a:pt x="55" y="363"/>
                    </a:lnTo>
                    <a:lnTo>
                      <a:pt x="57" y="332"/>
                    </a:lnTo>
                    <a:lnTo>
                      <a:pt x="59" y="300"/>
                    </a:lnTo>
                    <a:lnTo>
                      <a:pt x="60" y="269"/>
                    </a:lnTo>
                    <a:lnTo>
                      <a:pt x="62" y="256"/>
                    </a:lnTo>
                    <a:lnTo>
                      <a:pt x="65" y="277"/>
                    </a:lnTo>
                    <a:lnTo>
                      <a:pt x="68" y="293"/>
                    </a:lnTo>
                    <a:lnTo>
                      <a:pt x="70" y="277"/>
                    </a:lnTo>
                    <a:lnTo>
                      <a:pt x="72" y="261"/>
                    </a:lnTo>
                    <a:lnTo>
                      <a:pt x="74" y="274"/>
                    </a:lnTo>
                    <a:lnTo>
                      <a:pt x="76" y="313"/>
                    </a:lnTo>
                    <a:lnTo>
                      <a:pt x="79" y="356"/>
                    </a:lnTo>
                    <a:lnTo>
                      <a:pt x="82" y="373"/>
                    </a:lnTo>
                    <a:lnTo>
                      <a:pt x="83" y="358"/>
                    </a:lnTo>
                    <a:lnTo>
                      <a:pt x="85" y="322"/>
                    </a:lnTo>
                    <a:lnTo>
                      <a:pt x="87" y="297"/>
                    </a:lnTo>
                    <a:lnTo>
                      <a:pt x="89" y="293"/>
                    </a:lnTo>
                    <a:lnTo>
                      <a:pt x="93" y="300"/>
                    </a:lnTo>
                    <a:lnTo>
                      <a:pt x="94" y="318"/>
                    </a:lnTo>
                    <a:lnTo>
                      <a:pt x="96" y="332"/>
                    </a:lnTo>
                    <a:lnTo>
                      <a:pt x="98" y="344"/>
                    </a:lnTo>
                    <a:lnTo>
                      <a:pt x="100" y="354"/>
                    </a:lnTo>
                    <a:lnTo>
                      <a:pt x="102" y="373"/>
                    </a:lnTo>
                    <a:lnTo>
                      <a:pt x="106" y="383"/>
                    </a:lnTo>
                    <a:lnTo>
                      <a:pt x="108" y="369"/>
                    </a:lnTo>
                    <a:lnTo>
                      <a:pt x="109" y="339"/>
                    </a:lnTo>
                    <a:lnTo>
                      <a:pt x="111" y="316"/>
                    </a:lnTo>
                    <a:lnTo>
                      <a:pt x="114" y="328"/>
                    </a:lnTo>
                    <a:lnTo>
                      <a:pt x="117" y="363"/>
                    </a:lnTo>
                    <a:lnTo>
                      <a:pt x="119" y="369"/>
                    </a:lnTo>
                    <a:lnTo>
                      <a:pt x="120" y="331"/>
                    </a:lnTo>
                    <a:lnTo>
                      <a:pt x="123" y="290"/>
                    </a:lnTo>
                    <a:lnTo>
                      <a:pt x="125" y="297"/>
                    </a:lnTo>
                    <a:lnTo>
                      <a:pt x="126" y="335"/>
                    </a:lnTo>
                    <a:lnTo>
                      <a:pt x="131" y="351"/>
                    </a:lnTo>
                    <a:lnTo>
                      <a:pt x="132" y="322"/>
                    </a:lnTo>
                    <a:lnTo>
                      <a:pt x="134" y="274"/>
                    </a:lnTo>
                    <a:lnTo>
                      <a:pt x="136" y="256"/>
                    </a:lnTo>
                    <a:lnTo>
                      <a:pt x="137" y="284"/>
                    </a:lnTo>
                    <a:lnTo>
                      <a:pt x="140" y="322"/>
                    </a:lnTo>
                    <a:lnTo>
                      <a:pt x="143" y="341"/>
                    </a:lnTo>
                    <a:lnTo>
                      <a:pt x="145" y="344"/>
                    </a:lnTo>
                    <a:lnTo>
                      <a:pt x="148" y="335"/>
                    </a:lnTo>
                    <a:lnTo>
                      <a:pt x="149" y="325"/>
                    </a:lnTo>
                    <a:lnTo>
                      <a:pt x="151" y="309"/>
                    </a:lnTo>
                    <a:lnTo>
                      <a:pt x="154" y="290"/>
                    </a:lnTo>
                    <a:lnTo>
                      <a:pt x="157" y="269"/>
                    </a:lnTo>
                    <a:lnTo>
                      <a:pt x="159" y="258"/>
                    </a:lnTo>
                    <a:lnTo>
                      <a:pt x="160" y="261"/>
                    </a:lnTo>
                    <a:lnTo>
                      <a:pt x="162" y="271"/>
                    </a:lnTo>
                    <a:lnTo>
                      <a:pt x="165" y="284"/>
                    </a:lnTo>
                    <a:lnTo>
                      <a:pt x="168" y="290"/>
                    </a:lnTo>
                    <a:lnTo>
                      <a:pt x="170" y="293"/>
                    </a:lnTo>
                    <a:lnTo>
                      <a:pt x="171" y="280"/>
                    </a:lnTo>
                    <a:lnTo>
                      <a:pt x="174" y="261"/>
                    </a:lnTo>
                    <a:lnTo>
                      <a:pt x="176" y="233"/>
                    </a:lnTo>
                    <a:lnTo>
                      <a:pt x="177" y="206"/>
                    </a:lnTo>
                    <a:lnTo>
                      <a:pt x="182" y="188"/>
                    </a:lnTo>
                    <a:lnTo>
                      <a:pt x="183" y="197"/>
                    </a:lnTo>
                    <a:lnTo>
                      <a:pt x="185" y="239"/>
                    </a:lnTo>
                    <a:lnTo>
                      <a:pt x="187" y="300"/>
                    </a:lnTo>
                    <a:lnTo>
                      <a:pt x="188" y="383"/>
                    </a:lnTo>
                    <a:lnTo>
                      <a:pt x="193" y="485"/>
                    </a:lnTo>
                    <a:lnTo>
                      <a:pt x="194" y="565"/>
                    </a:lnTo>
                    <a:lnTo>
                      <a:pt x="196" y="590"/>
                    </a:lnTo>
                    <a:lnTo>
                      <a:pt x="199" y="568"/>
                    </a:lnTo>
                    <a:lnTo>
                      <a:pt x="200" y="539"/>
                    </a:lnTo>
                    <a:lnTo>
                      <a:pt x="202" y="504"/>
                    </a:lnTo>
                    <a:lnTo>
                      <a:pt x="205" y="475"/>
                    </a:lnTo>
                    <a:lnTo>
                      <a:pt x="208" y="447"/>
                    </a:lnTo>
                    <a:lnTo>
                      <a:pt x="210" y="411"/>
                    </a:lnTo>
                    <a:lnTo>
                      <a:pt x="211" y="360"/>
                    </a:lnTo>
                    <a:lnTo>
                      <a:pt x="213" y="307"/>
                    </a:lnTo>
                    <a:lnTo>
                      <a:pt x="216" y="293"/>
                    </a:lnTo>
                    <a:lnTo>
                      <a:pt x="219" y="326"/>
                    </a:lnTo>
                    <a:lnTo>
                      <a:pt x="221" y="377"/>
                    </a:lnTo>
                  </a:path>
                </a:pathLst>
              </a:custGeom>
              <a:noFill/>
              <a:ln w="19050" cmpd="sng">
                <a:solidFill>
                  <a:schemeClr val="tx1"/>
                </a:solidFill>
                <a:prstDash val="solid"/>
                <a:round/>
                <a:headEnd/>
                <a:tailEnd/>
              </a:ln>
            </p:spPr>
            <p:txBody>
              <a:bodyPr/>
              <a:lstStyle/>
              <a:p>
                <a:endParaRPr lang="it-IT"/>
              </a:p>
            </p:txBody>
          </p:sp>
          <p:sp>
            <p:nvSpPr>
              <p:cNvPr id="8217" name="Freeform 264"/>
              <p:cNvSpPr>
                <a:spLocks/>
              </p:cNvSpPr>
              <p:nvPr/>
            </p:nvSpPr>
            <p:spPr bwMode="auto">
              <a:xfrm>
                <a:off x="4138" y="3604"/>
                <a:ext cx="46" cy="281"/>
              </a:xfrm>
              <a:custGeom>
                <a:avLst/>
                <a:gdLst>
                  <a:gd name="T0" fmla="*/ 1 w 219"/>
                  <a:gd name="T1" fmla="*/ 1577 h 1587"/>
                  <a:gd name="T2" fmla="*/ 6 w 219"/>
                  <a:gd name="T3" fmla="*/ 1574 h 1587"/>
                  <a:gd name="T4" fmla="*/ 12 w 219"/>
                  <a:gd name="T5" fmla="*/ 1564 h 1587"/>
                  <a:gd name="T6" fmla="*/ 15 w 219"/>
                  <a:gd name="T7" fmla="*/ 1526 h 1587"/>
                  <a:gd name="T8" fmla="*/ 18 w 219"/>
                  <a:gd name="T9" fmla="*/ 1549 h 1587"/>
                  <a:gd name="T10" fmla="*/ 24 w 219"/>
                  <a:gd name="T11" fmla="*/ 1579 h 1587"/>
                  <a:gd name="T12" fmla="*/ 29 w 219"/>
                  <a:gd name="T13" fmla="*/ 1579 h 1587"/>
                  <a:gd name="T14" fmla="*/ 32 w 219"/>
                  <a:gd name="T15" fmla="*/ 1536 h 1587"/>
                  <a:gd name="T16" fmla="*/ 38 w 219"/>
                  <a:gd name="T17" fmla="*/ 1449 h 1587"/>
                  <a:gd name="T18" fmla="*/ 41 w 219"/>
                  <a:gd name="T19" fmla="*/ 1367 h 1587"/>
                  <a:gd name="T20" fmla="*/ 46 w 219"/>
                  <a:gd name="T21" fmla="*/ 1321 h 1587"/>
                  <a:gd name="T22" fmla="*/ 50 w 219"/>
                  <a:gd name="T23" fmla="*/ 1335 h 1587"/>
                  <a:gd name="T24" fmla="*/ 55 w 219"/>
                  <a:gd name="T25" fmla="*/ 1379 h 1587"/>
                  <a:gd name="T26" fmla="*/ 60 w 219"/>
                  <a:gd name="T27" fmla="*/ 1458 h 1587"/>
                  <a:gd name="T28" fmla="*/ 64 w 219"/>
                  <a:gd name="T29" fmla="*/ 1359 h 1587"/>
                  <a:gd name="T30" fmla="*/ 67 w 219"/>
                  <a:gd name="T31" fmla="*/ 1181 h 1587"/>
                  <a:gd name="T32" fmla="*/ 73 w 219"/>
                  <a:gd name="T33" fmla="*/ 1153 h 1587"/>
                  <a:gd name="T34" fmla="*/ 77 w 219"/>
                  <a:gd name="T35" fmla="*/ 1155 h 1587"/>
                  <a:gd name="T36" fmla="*/ 81 w 219"/>
                  <a:gd name="T37" fmla="*/ 1100 h 1587"/>
                  <a:gd name="T38" fmla="*/ 86 w 219"/>
                  <a:gd name="T39" fmla="*/ 995 h 1587"/>
                  <a:gd name="T40" fmla="*/ 90 w 219"/>
                  <a:gd name="T41" fmla="*/ 979 h 1587"/>
                  <a:gd name="T42" fmla="*/ 94 w 219"/>
                  <a:gd name="T43" fmla="*/ 970 h 1587"/>
                  <a:gd name="T44" fmla="*/ 100 w 219"/>
                  <a:gd name="T45" fmla="*/ 881 h 1587"/>
                  <a:gd name="T46" fmla="*/ 103 w 219"/>
                  <a:gd name="T47" fmla="*/ 771 h 1587"/>
                  <a:gd name="T48" fmla="*/ 107 w 219"/>
                  <a:gd name="T49" fmla="*/ 710 h 1587"/>
                  <a:gd name="T50" fmla="*/ 113 w 219"/>
                  <a:gd name="T51" fmla="*/ 717 h 1587"/>
                  <a:gd name="T52" fmla="*/ 117 w 219"/>
                  <a:gd name="T53" fmla="*/ 717 h 1587"/>
                  <a:gd name="T54" fmla="*/ 120 w 219"/>
                  <a:gd name="T55" fmla="*/ 673 h 1587"/>
                  <a:gd name="T56" fmla="*/ 126 w 219"/>
                  <a:gd name="T57" fmla="*/ 592 h 1587"/>
                  <a:gd name="T58" fmla="*/ 130 w 219"/>
                  <a:gd name="T59" fmla="*/ 483 h 1587"/>
                  <a:gd name="T60" fmla="*/ 135 w 219"/>
                  <a:gd name="T61" fmla="*/ 375 h 1587"/>
                  <a:gd name="T62" fmla="*/ 140 w 219"/>
                  <a:gd name="T63" fmla="*/ 235 h 1587"/>
                  <a:gd name="T64" fmla="*/ 143 w 219"/>
                  <a:gd name="T65" fmla="*/ 235 h 1587"/>
                  <a:gd name="T66" fmla="*/ 149 w 219"/>
                  <a:gd name="T67" fmla="*/ 234 h 1587"/>
                  <a:gd name="T68" fmla="*/ 152 w 219"/>
                  <a:gd name="T69" fmla="*/ 266 h 1587"/>
                  <a:gd name="T70" fmla="*/ 157 w 219"/>
                  <a:gd name="T71" fmla="*/ 271 h 1587"/>
                  <a:gd name="T72" fmla="*/ 162 w 219"/>
                  <a:gd name="T73" fmla="*/ 206 h 1587"/>
                  <a:gd name="T74" fmla="*/ 166 w 219"/>
                  <a:gd name="T75" fmla="*/ 108 h 1587"/>
                  <a:gd name="T76" fmla="*/ 169 w 219"/>
                  <a:gd name="T77" fmla="*/ 36 h 1587"/>
                  <a:gd name="T78" fmla="*/ 175 w 219"/>
                  <a:gd name="T79" fmla="*/ 0 h 1587"/>
                  <a:gd name="T80" fmla="*/ 179 w 219"/>
                  <a:gd name="T81" fmla="*/ 27 h 1587"/>
                  <a:gd name="T82" fmla="*/ 183 w 219"/>
                  <a:gd name="T83" fmla="*/ 101 h 1587"/>
                  <a:gd name="T84" fmla="*/ 189 w 219"/>
                  <a:gd name="T85" fmla="*/ 125 h 1587"/>
                  <a:gd name="T86" fmla="*/ 192 w 219"/>
                  <a:gd name="T87" fmla="*/ 167 h 1587"/>
                  <a:gd name="T88" fmla="*/ 196 w 219"/>
                  <a:gd name="T89" fmla="*/ 382 h 1587"/>
                  <a:gd name="T90" fmla="*/ 202 w 219"/>
                  <a:gd name="T91" fmla="*/ 570 h 1587"/>
                  <a:gd name="T92" fmla="*/ 206 w 219"/>
                  <a:gd name="T93" fmla="*/ 718 h 1587"/>
                  <a:gd name="T94" fmla="*/ 211 w 219"/>
                  <a:gd name="T95" fmla="*/ 807 h 1587"/>
                  <a:gd name="T96" fmla="*/ 215 w 219"/>
                  <a:gd name="T97" fmla="*/ 769 h 1587"/>
                  <a:gd name="T98" fmla="*/ 219 w 219"/>
                  <a:gd name="T99" fmla="*/ 743 h 15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587"/>
                  <a:gd name="T152" fmla="*/ 219 w 219"/>
                  <a:gd name="T153" fmla="*/ 1587 h 15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587">
                    <a:moveTo>
                      <a:pt x="0" y="1549"/>
                    </a:moveTo>
                    <a:lnTo>
                      <a:pt x="1" y="1577"/>
                    </a:lnTo>
                    <a:lnTo>
                      <a:pt x="4" y="1577"/>
                    </a:lnTo>
                    <a:lnTo>
                      <a:pt x="6" y="1574"/>
                    </a:lnTo>
                    <a:lnTo>
                      <a:pt x="9" y="1577"/>
                    </a:lnTo>
                    <a:lnTo>
                      <a:pt x="12" y="1564"/>
                    </a:lnTo>
                    <a:lnTo>
                      <a:pt x="13" y="1536"/>
                    </a:lnTo>
                    <a:lnTo>
                      <a:pt x="15" y="1526"/>
                    </a:lnTo>
                    <a:lnTo>
                      <a:pt x="17" y="1535"/>
                    </a:lnTo>
                    <a:lnTo>
                      <a:pt x="18" y="1549"/>
                    </a:lnTo>
                    <a:lnTo>
                      <a:pt x="23" y="1562"/>
                    </a:lnTo>
                    <a:lnTo>
                      <a:pt x="24" y="1579"/>
                    </a:lnTo>
                    <a:lnTo>
                      <a:pt x="26" y="1587"/>
                    </a:lnTo>
                    <a:lnTo>
                      <a:pt x="29" y="1579"/>
                    </a:lnTo>
                    <a:lnTo>
                      <a:pt x="30" y="1562"/>
                    </a:lnTo>
                    <a:lnTo>
                      <a:pt x="32" y="1536"/>
                    </a:lnTo>
                    <a:lnTo>
                      <a:pt x="35" y="1500"/>
                    </a:lnTo>
                    <a:lnTo>
                      <a:pt x="38" y="1449"/>
                    </a:lnTo>
                    <a:lnTo>
                      <a:pt x="40" y="1405"/>
                    </a:lnTo>
                    <a:lnTo>
                      <a:pt x="41" y="1367"/>
                    </a:lnTo>
                    <a:lnTo>
                      <a:pt x="43" y="1337"/>
                    </a:lnTo>
                    <a:lnTo>
                      <a:pt x="46" y="1321"/>
                    </a:lnTo>
                    <a:lnTo>
                      <a:pt x="49" y="1327"/>
                    </a:lnTo>
                    <a:lnTo>
                      <a:pt x="50" y="1335"/>
                    </a:lnTo>
                    <a:lnTo>
                      <a:pt x="52" y="1348"/>
                    </a:lnTo>
                    <a:lnTo>
                      <a:pt x="55" y="1379"/>
                    </a:lnTo>
                    <a:lnTo>
                      <a:pt x="56" y="1427"/>
                    </a:lnTo>
                    <a:lnTo>
                      <a:pt x="60" y="1458"/>
                    </a:lnTo>
                    <a:lnTo>
                      <a:pt x="61" y="1439"/>
                    </a:lnTo>
                    <a:lnTo>
                      <a:pt x="64" y="1359"/>
                    </a:lnTo>
                    <a:lnTo>
                      <a:pt x="66" y="1254"/>
                    </a:lnTo>
                    <a:lnTo>
                      <a:pt x="67" y="1181"/>
                    </a:lnTo>
                    <a:lnTo>
                      <a:pt x="69" y="1151"/>
                    </a:lnTo>
                    <a:lnTo>
                      <a:pt x="73" y="1153"/>
                    </a:lnTo>
                    <a:lnTo>
                      <a:pt x="75" y="1161"/>
                    </a:lnTo>
                    <a:lnTo>
                      <a:pt x="77" y="1155"/>
                    </a:lnTo>
                    <a:lnTo>
                      <a:pt x="79" y="1133"/>
                    </a:lnTo>
                    <a:lnTo>
                      <a:pt x="81" y="1100"/>
                    </a:lnTo>
                    <a:lnTo>
                      <a:pt x="83" y="1051"/>
                    </a:lnTo>
                    <a:lnTo>
                      <a:pt x="86" y="995"/>
                    </a:lnTo>
                    <a:lnTo>
                      <a:pt x="89" y="966"/>
                    </a:lnTo>
                    <a:lnTo>
                      <a:pt x="90" y="979"/>
                    </a:lnTo>
                    <a:lnTo>
                      <a:pt x="92" y="989"/>
                    </a:lnTo>
                    <a:lnTo>
                      <a:pt x="94" y="970"/>
                    </a:lnTo>
                    <a:lnTo>
                      <a:pt x="98" y="932"/>
                    </a:lnTo>
                    <a:lnTo>
                      <a:pt x="100" y="881"/>
                    </a:lnTo>
                    <a:lnTo>
                      <a:pt x="101" y="825"/>
                    </a:lnTo>
                    <a:lnTo>
                      <a:pt x="103" y="771"/>
                    </a:lnTo>
                    <a:lnTo>
                      <a:pt x="106" y="729"/>
                    </a:lnTo>
                    <a:lnTo>
                      <a:pt x="107" y="710"/>
                    </a:lnTo>
                    <a:lnTo>
                      <a:pt x="111" y="712"/>
                    </a:lnTo>
                    <a:lnTo>
                      <a:pt x="113" y="717"/>
                    </a:lnTo>
                    <a:lnTo>
                      <a:pt x="115" y="717"/>
                    </a:lnTo>
                    <a:lnTo>
                      <a:pt x="117" y="717"/>
                    </a:lnTo>
                    <a:lnTo>
                      <a:pt x="118" y="705"/>
                    </a:lnTo>
                    <a:lnTo>
                      <a:pt x="120" y="673"/>
                    </a:lnTo>
                    <a:lnTo>
                      <a:pt x="124" y="634"/>
                    </a:lnTo>
                    <a:lnTo>
                      <a:pt x="126" y="592"/>
                    </a:lnTo>
                    <a:lnTo>
                      <a:pt x="128" y="538"/>
                    </a:lnTo>
                    <a:lnTo>
                      <a:pt x="130" y="483"/>
                    </a:lnTo>
                    <a:lnTo>
                      <a:pt x="132" y="435"/>
                    </a:lnTo>
                    <a:lnTo>
                      <a:pt x="135" y="375"/>
                    </a:lnTo>
                    <a:lnTo>
                      <a:pt x="137" y="299"/>
                    </a:lnTo>
                    <a:lnTo>
                      <a:pt x="140" y="235"/>
                    </a:lnTo>
                    <a:lnTo>
                      <a:pt x="141" y="221"/>
                    </a:lnTo>
                    <a:lnTo>
                      <a:pt x="143" y="235"/>
                    </a:lnTo>
                    <a:lnTo>
                      <a:pt x="145" y="240"/>
                    </a:lnTo>
                    <a:lnTo>
                      <a:pt x="149" y="234"/>
                    </a:lnTo>
                    <a:lnTo>
                      <a:pt x="151" y="240"/>
                    </a:lnTo>
                    <a:lnTo>
                      <a:pt x="152" y="266"/>
                    </a:lnTo>
                    <a:lnTo>
                      <a:pt x="154" y="280"/>
                    </a:lnTo>
                    <a:lnTo>
                      <a:pt x="157" y="271"/>
                    </a:lnTo>
                    <a:lnTo>
                      <a:pt x="158" y="241"/>
                    </a:lnTo>
                    <a:lnTo>
                      <a:pt x="162" y="206"/>
                    </a:lnTo>
                    <a:lnTo>
                      <a:pt x="164" y="159"/>
                    </a:lnTo>
                    <a:lnTo>
                      <a:pt x="166" y="108"/>
                    </a:lnTo>
                    <a:lnTo>
                      <a:pt x="168" y="68"/>
                    </a:lnTo>
                    <a:lnTo>
                      <a:pt x="169" y="36"/>
                    </a:lnTo>
                    <a:lnTo>
                      <a:pt x="174" y="17"/>
                    </a:lnTo>
                    <a:lnTo>
                      <a:pt x="175" y="0"/>
                    </a:lnTo>
                    <a:lnTo>
                      <a:pt x="177" y="2"/>
                    </a:lnTo>
                    <a:lnTo>
                      <a:pt x="179" y="27"/>
                    </a:lnTo>
                    <a:lnTo>
                      <a:pt x="181" y="68"/>
                    </a:lnTo>
                    <a:lnTo>
                      <a:pt x="183" y="101"/>
                    </a:lnTo>
                    <a:lnTo>
                      <a:pt x="186" y="120"/>
                    </a:lnTo>
                    <a:lnTo>
                      <a:pt x="189" y="125"/>
                    </a:lnTo>
                    <a:lnTo>
                      <a:pt x="191" y="129"/>
                    </a:lnTo>
                    <a:lnTo>
                      <a:pt x="192" y="167"/>
                    </a:lnTo>
                    <a:lnTo>
                      <a:pt x="194" y="260"/>
                    </a:lnTo>
                    <a:lnTo>
                      <a:pt x="196" y="382"/>
                    </a:lnTo>
                    <a:lnTo>
                      <a:pt x="200" y="491"/>
                    </a:lnTo>
                    <a:lnTo>
                      <a:pt x="202" y="570"/>
                    </a:lnTo>
                    <a:lnTo>
                      <a:pt x="203" y="638"/>
                    </a:lnTo>
                    <a:lnTo>
                      <a:pt x="206" y="718"/>
                    </a:lnTo>
                    <a:lnTo>
                      <a:pt x="208" y="782"/>
                    </a:lnTo>
                    <a:lnTo>
                      <a:pt x="211" y="807"/>
                    </a:lnTo>
                    <a:lnTo>
                      <a:pt x="213" y="794"/>
                    </a:lnTo>
                    <a:lnTo>
                      <a:pt x="215" y="769"/>
                    </a:lnTo>
                    <a:lnTo>
                      <a:pt x="217" y="746"/>
                    </a:lnTo>
                    <a:lnTo>
                      <a:pt x="219" y="743"/>
                    </a:lnTo>
                  </a:path>
                </a:pathLst>
              </a:custGeom>
              <a:noFill/>
              <a:ln w="19050" cmpd="sng">
                <a:solidFill>
                  <a:schemeClr val="tx1"/>
                </a:solidFill>
                <a:prstDash val="solid"/>
                <a:round/>
                <a:headEnd/>
                <a:tailEnd/>
              </a:ln>
            </p:spPr>
            <p:txBody>
              <a:bodyPr/>
              <a:lstStyle/>
              <a:p>
                <a:endParaRPr lang="it-IT"/>
              </a:p>
            </p:txBody>
          </p:sp>
          <p:sp>
            <p:nvSpPr>
              <p:cNvPr id="8218" name="Freeform 265"/>
              <p:cNvSpPr>
                <a:spLocks/>
              </p:cNvSpPr>
              <p:nvPr/>
            </p:nvSpPr>
            <p:spPr bwMode="auto">
              <a:xfrm>
                <a:off x="4184" y="3432"/>
                <a:ext cx="47" cy="311"/>
              </a:xfrm>
              <a:custGeom>
                <a:avLst/>
                <a:gdLst>
                  <a:gd name="T0" fmla="*/ 1 w 220"/>
                  <a:gd name="T1" fmla="*/ 1736 h 1755"/>
                  <a:gd name="T2" fmla="*/ 7 w 220"/>
                  <a:gd name="T3" fmla="*/ 1732 h 1755"/>
                  <a:gd name="T4" fmla="*/ 10 w 220"/>
                  <a:gd name="T5" fmla="*/ 1611 h 1755"/>
                  <a:gd name="T6" fmla="*/ 15 w 220"/>
                  <a:gd name="T7" fmla="*/ 1500 h 1755"/>
                  <a:gd name="T8" fmla="*/ 21 w 220"/>
                  <a:gd name="T9" fmla="*/ 1430 h 1755"/>
                  <a:gd name="T10" fmla="*/ 24 w 220"/>
                  <a:gd name="T11" fmla="*/ 1458 h 1755"/>
                  <a:gd name="T12" fmla="*/ 30 w 220"/>
                  <a:gd name="T13" fmla="*/ 1474 h 1755"/>
                  <a:gd name="T14" fmla="*/ 33 w 220"/>
                  <a:gd name="T15" fmla="*/ 1509 h 1755"/>
                  <a:gd name="T16" fmla="*/ 38 w 220"/>
                  <a:gd name="T17" fmla="*/ 1471 h 1755"/>
                  <a:gd name="T18" fmla="*/ 43 w 220"/>
                  <a:gd name="T19" fmla="*/ 1365 h 1755"/>
                  <a:gd name="T20" fmla="*/ 47 w 220"/>
                  <a:gd name="T21" fmla="*/ 1384 h 1755"/>
                  <a:gd name="T22" fmla="*/ 50 w 220"/>
                  <a:gd name="T23" fmla="*/ 1374 h 1755"/>
                  <a:gd name="T24" fmla="*/ 56 w 220"/>
                  <a:gd name="T25" fmla="*/ 1285 h 1755"/>
                  <a:gd name="T26" fmla="*/ 60 w 220"/>
                  <a:gd name="T27" fmla="*/ 1189 h 1755"/>
                  <a:gd name="T28" fmla="*/ 64 w 220"/>
                  <a:gd name="T29" fmla="*/ 966 h 1755"/>
                  <a:gd name="T30" fmla="*/ 69 w 220"/>
                  <a:gd name="T31" fmla="*/ 806 h 1755"/>
                  <a:gd name="T32" fmla="*/ 73 w 220"/>
                  <a:gd name="T33" fmla="*/ 748 h 1755"/>
                  <a:gd name="T34" fmla="*/ 77 w 220"/>
                  <a:gd name="T35" fmla="*/ 503 h 1755"/>
                  <a:gd name="T36" fmla="*/ 83 w 220"/>
                  <a:gd name="T37" fmla="*/ 316 h 1755"/>
                  <a:gd name="T38" fmla="*/ 86 w 220"/>
                  <a:gd name="T39" fmla="*/ 243 h 1755"/>
                  <a:gd name="T40" fmla="*/ 90 w 220"/>
                  <a:gd name="T41" fmla="*/ 73 h 1755"/>
                  <a:gd name="T42" fmla="*/ 95 w 220"/>
                  <a:gd name="T43" fmla="*/ 0 h 1755"/>
                  <a:gd name="T44" fmla="*/ 100 w 220"/>
                  <a:gd name="T45" fmla="*/ 62 h 1755"/>
                  <a:gd name="T46" fmla="*/ 103 w 220"/>
                  <a:gd name="T47" fmla="*/ 147 h 1755"/>
                  <a:gd name="T48" fmla="*/ 109 w 220"/>
                  <a:gd name="T49" fmla="*/ 291 h 1755"/>
                  <a:gd name="T50" fmla="*/ 112 w 220"/>
                  <a:gd name="T51" fmla="*/ 506 h 1755"/>
                  <a:gd name="T52" fmla="*/ 118 w 220"/>
                  <a:gd name="T53" fmla="*/ 720 h 1755"/>
                  <a:gd name="T54" fmla="*/ 123 w 220"/>
                  <a:gd name="T55" fmla="*/ 946 h 1755"/>
                  <a:gd name="T56" fmla="*/ 126 w 220"/>
                  <a:gd name="T57" fmla="*/ 1071 h 1755"/>
                  <a:gd name="T58" fmla="*/ 132 w 220"/>
                  <a:gd name="T59" fmla="*/ 1058 h 1755"/>
                  <a:gd name="T60" fmla="*/ 135 w 220"/>
                  <a:gd name="T61" fmla="*/ 1158 h 1755"/>
                  <a:gd name="T62" fmla="*/ 140 w 220"/>
                  <a:gd name="T63" fmla="*/ 1359 h 1755"/>
                  <a:gd name="T64" fmla="*/ 145 w 220"/>
                  <a:gd name="T65" fmla="*/ 1541 h 1755"/>
                  <a:gd name="T66" fmla="*/ 149 w 220"/>
                  <a:gd name="T67" fmla="*/ 1618 h 1755"/>
                  <a:gd name="T68" fmla="*/ 152 w 220"/>
                  <a:gd name="T69" fmla="*/ 1467 h 1755"/>
                  <a:gd name="T70" fmla="*/ 158 w 220"/>
                  <a:gd name="T71" fmla="*/ 1247 h 1755"/>
                  <a:gd name="T72" fmla="*/ 162 w 220"/>
                  <a:gd name="T73" fmla="*/ 1094 h 1755"/>
                  <a:gd name="T74" fmla="*/ 166 w 220"/>
                  <a:gd name="T75" fmla="*/ 1033 h 1755"/>
                  <a:gd name="T76" fmla="*/ 171 w 220"/>
                  <a:gd name="T77" fmla="*/ 937 h 1755"/>
                  <a:gd name="T78" fmla="*/ 175 w 220"/>
                  <a:gd name="T79" fmla="*/ 838 h 1755"/>
                  <a:gd name="T80" fmla="*/ 178 w 220"/>
                  <a:gd name="T81" fmla="*/ 806 h 1755"/>
                  <a:gd name="T82" fmla="*/ 184 w 220"/>
                  <a:gd name="T83" fmla="*/ 710 h 1755"/>
                  <a:gd name="T84" fmla="*/ 188 w 220"/>
                  <a:gd name="T85" fmla="*/ 569 h 1755"/>
                  <a:gd name="T86" fmla="*/ 194 w 220"/>
                  <a:gd name="T87" fmla="*/ 573 h 1755"/>
                  <a:gd name="T88" fmla="*/ 197 w 220"/>
                  <a:gd name="T89" fmla="*/ 543 h 1755"/>
                  <a:gd name="T90" fmla="*/ 201 w 220"/>
                  <a:gd name="T91" fmla="*/ 463 h 1755"/>
                  <a:gd name="T92" fmla="*/ 207 w 220"/>
                  <a:gd name="T93" fmla="*/ 550 h 1755"/>
                  <a:gd name="T94" fmla="*/ 211 w 220"/>
                  <a:gd name="T95" fmla="*/ 576 h 1755"/>
                  <a:gd name="T96" fmla="*/ 214 w 220"/>
                  <a:gd name="T97" fmla="*/ 413 h 1755"/>
                  <a:gd name="T98" fmla="*/ 220 w 220"/>
                  <a:gd name="T99" fmla="*/ 463 h 1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755"/>
                  <a:gd name="T152" fmla="*/ 220 w 220"/>
                  <a:gd name="T153" fmla="*/ 1755 h 1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755">
                    <a:moveTo>
                      <a:pt x="0" y="1714"/>
                    </a:moveTo>
                    <a:lnTo>
                      <a:pt x="1" y="1736"/>
                    </a:lnTo>
                    <a:lnTo>
                      <a:pt x="5" y="1755"/>
                    </a:lnTo>
                    <a:lnTo>
                      <a:pt x="7" y="1732"/>
                    </a:lnTo>
                    <a:lnTo>
                      <a:pt x="9" y="1672"/>
                    </a:lnTo>
                    <a:lnTo>
                      <a:pt x="10" y="1611"/>
                    </a:lnTo>
                    <a:lnTo>
                      <a:pt x="13" y="1558"/>
                    </a:lnTo>
                    <a:lnTo>
                      <a:pt x="15" y="1500"/>
                    </a:lnTo>
                    <a:lnTo>
                      <a:pt x="18" y="1449"/>
                    </a:lnTo>
                    <a:lnTo>
                      <a:pt x="21" y="1430"/>
                    </a:lnTo>
                    <a:lnTo>
                      <a:pt x="22" y="1443"/>
                    </a:lnTo>
                    <a:lnTo>
                      <a:pt x="24" y="1458"/>
                    </a:lnTo>
                    <a:lnTo>
                      <a:pt x="26" y="1467"/>
                    </a:lnTo>
                    <a:lnTo>
                      <a:pt x="30" y="1474"/>
                    </a:lnTo>
                    <a:lnTo>
                      <a:pt x="32" y="1490"/>
                    </a:lnTo>
                    <a:lnTo>
                      <a:pt x="33" y="1509"/>
                    </a:lnTo>
                    <a:lnTo>
                      <a:pt x="35" y="1513"/>
                    </a:lnTo>
                    <a:lnTo>
                      <a:pt x="38" y="1471"/>
                    </a:lnTo>
                    <a:lnTo>
                      <a:pt x="39" y="1406"/>
                    </a:lnTo>
                    <a:lnTo>
                      <a:pt x="43" y="1365"/>
                    </a:lnTo>
                    <a:lnTo>
                      <a:pt x="44" y="1365"/>
                    </a:lnTo>
                    <a:lnTo>
                      <a:pt x="47" y="1384"/>
                    </a:lnTo>
                    <a:lnTo>
                      <a:pt x="49" y="1393"/>
                    </a:lnTo>
                    <a:lnTo>
                      <a:pt x="50" y="1374"/>
                    </a:lnTo>
                    <a:lnTo>
                      <a:pt x="52" y="1330"/>
                    </a:lnTo>
                    <a:lnTo>
                      <a:pt x="56" y="1285"/>
                    </a:lnTo>
                    <a:lnTo>
                      <a:pt x="58" y="1251"/>
                    </a:lnTo>
                    <a:lnTo>
                      <a:pt x="60" y="1189"/>
                    </a:lnTo>
                    <a:lnTo>
                      <a:pt x="61" y="1087"/>
                    </a:lnTo>
                    <a:lnTo>
                      <a:pt x="64" y="966"/>
                    </a:lnTo>
                    <a:lnTo>
                      <a:pt x="67" y="863"/>
                    </a:lnTo>
                    <a:lnTo>
                      <a:pt x="69" y="806"/>
                    </a:lnTo>
                    <a:lnTo>
                      <a:pt x="72" y="787"/>
                    </a:lnTo>
                    <a:lnTo>
                      <a:pt x="73" y="748"/>
                    </a:lnTo>
                    <a:lnTo>
                      <a:pt x="75" y="645"/>
                    </a:lnTo>
                    <a:lnTo>
                      <a:pt x="77" y="503"/>
                    </a:lnTo>
                    <a:lnTo>
                      <a:pt x="81" y="387"/>
                    </a:lnTo>
                    <a:lnTo>
                      <a:pt x="83" y="316"/>
                    </a:lnTo>
                    <a:lnTo>
                      <a:pt x="84" y="280"/>
                    </a:lnTo>
                    <a:lnTo>
                      <a:pt x="86" y="243"/>
                    </a:lnTo>
                    <a:lnTo>
                      <a:pt x="89" y="166"/>
                    </a:lnTo>
                    <a:lnTo>
                      <a:pt x="90" y="73"/>
                    </a:lnTo>
                    <a:lnTo>
                      <a:pt x="94" y="9"/>
                    </a:lnTo>
                    <a:lnTo>
                      <a:pt x="95" y="0"/>
                    </a:lnTo>
                    <a:lnTo>
                      <a:pt x="98" y="26"/>
                    </a:lnTo>
                    <a:lnTo>
                      <a:pt x="100" y="62"/>
                    </a:lnTo>
                    <a:lnTo>
                      <a:pt x="101" y="100"/>
                    </a:lnTo>
                    <a:lnTo>
                      <a:pt x="103" y="147"/>
                    </a:lnTo>
                    <a:lnTo>
                      <a:pt x="107" y="211"/>
                    </a:lnTo>
                    <a:lnTo>
                      <a:pt x="109" y="291"/>
                    </a:lnTo>
                    <a:lnTo>
                      <a:pt x="111" y="397"/>
                    </a:lnTo>
                    <a:lnTo>
                      <a:pt x="112" y="506"/>
                    </a:lnTo>
                    <a:lnTo>
                      <a:pt x="115" y="613"/>
                    </a:lnTo>
                    <a:lnTo>
                      <a:pt x="118" y="720"/>
                    </a:lnTo>
                    <a:lnTo>
                      <a:pt x="120" y="838"/>
                    </a:lnTo>
                    <a:lnTo>
                      <a:pt x="123" y="946"/>
                    </a:lnTo>
                    <a:lnTo>
                      <a:pt x="124" y="1029"/>
                    </a:lnTo>
                    <a:lnTo>
                      <a:pt x="126" y="1071"/>
                    </a:lnTo>
                    <a:lnTo>
                      <a:pt x="128" y="1071"/>
                    </a:lnTo>
                    <a:lnTo>
                      <a:pt x="132" y="1058"/>
                    </a:lnTo>
                    <a:lnTo>
                      <a:pt x="134" y="1085"/>
                    </a:lnTo>
                    <a:lnTo>
                      <a:pt x="135" y="1158"/>
                    </a:lnTo>
                    <a:lnTo>
                      <a:pt x="137" y="1254"/>
                    </a:lnTo>
                    <a:lnTo>
                      <a:pt x="140" y="1359"/>
                    </a:lnTo>
                    <a:lnTo>
                      <a:pt x="141" y="1458"/>
                    </a:lnTo>
                    <a:lnTo>
                      <a:pt x="145" y="1541"/>
                    </a:lnTo>
                    <a:lnTo>
                      <a:pt x="146" y="1601"/>
                    </a:lnTo>
                    <a:lnTo>
                      <a:pt x="149" y="1618"/>
                    </a:lnTo>
                    <a:lnTo>
                      <a:pt x="151" y="1569"/>
                    </a:lnTo>
                    <a:lnTo>
                      <a:pt x="152" y="1467"/>
                    </a:lnTo>
                    <a:lnTo>
                      <a:pt x="157" y="1350"/>
                    </a:lnTo>
                    <a:lnTo>
                      <a:pt x="158" y="1247"/>
                    </a:lnTo>
                    <a:lnTo>
                      <a:pt x="160" y="1155"/>
                    </a:lnTo>
                    <a:lnTo>
                      <a:pt x="162" y="1094"/>
                    </a:lnTo>
                    <a:lnTo>
                      <a:pt x="163" y="1056"/>
                    </a:lnTo>
                    <a:lnTo>
                      <a:pt x="166" y="1033"/>
                    </a:lnTo>
                    <a:lnTo>
                      <a:pt x="169" y="997"/>
                    </a:lnTo>
                    <a:lnTo>
                      <a:pt x="171" y="937"/>
                    </a:lnTo>
                    <a:lnTo>
                      <a:pt x="173" y="873"/>
                    </a:lnTo>
                    <a:lnTo>
                      <a:pt x="175" y="838"/>
                    </a:lnTo>
                    <a:lnTo>
                      <a:pt x="177" y="827"/>
                    </a:lnTo>
                    <a:lnTo>
                      <a:pt x="178" y="806"/>
                    </a:lnTo>
                    <a:lnTo>
                      <a:pt x="183" y="768"/>
                    </a:lnTo>
                    <a:lnTo>
                      <a:pt x="184" y="710"/>
                    </a:lnTo>
                    <a:lnTo>
                      <a:pt x="186" y="640"/>
                    </a:lnTo>
                    <a:lnTo>
                      <a:pt x="188" y="569"/>
                    </a:lnTo>
                    <a:lnTo>
                      <a:pt x="190" y="547"/>
                    </a:lnTo>
                    <a:lnTo>
                      <a:pt x="194" y="573"/>
                    </a:lnTo>
                    <a:lnTo>
                      <a:pt x="195" y="583"/>
                    </a:lnTo>
                    <a:lnTo>
                      <a:pt x="197" y="543"/>
                    </a:lnTo>
                    <a:lnTo>
                      <a:pt x="200" y="487"/>
                    </a:lnTo>
                    <a:lnTo>
                      <a:pt x="201" y="463"/>
                    </a:lnTo>
                    <a:lnTo>
                      <a:pt x="203" y="490"/>
                    </a:lnTo>
                    <a:lnTo>
                      <a:pt x="207" y="550"/>
                    </a:lnTo>
                    <a:lnTo>
                      <a:pt x="209" y="596"/>
                    </a:lnTo>
                    <a:lnTo>
                      <a:pt x="211" y="576"/>
                    </a:lnTo>
                    <a:lnTo>
                      <a:pt x="212" y="492"/>
                    </a:lnTo>
                    <a:lnTo>
                      <a:pt x="214" y="413"/>
                    </a:lnTo>
                    <a:lnTo>
                      <a:pt x="217" y="409"/>
                    </a:lnTo>
                    <a:lnTo>
                      <a:pt x="220" y="463"/>
                    </a:lnTo>
                  </a:path>
                </a:pathLst>
              </a:custGeom>
              <a:noFill/>
              <a:ln w="19050" cmpd="sng">
                <a:solidFill>
                  <a:schemeClr val="tx1"/>
                </a:solidFill>
                <a:prstDash val="solid"/>
                <a:round/>
                <a:headEnd/>
                <a:tailEnd/>
              </a:ln>
            </p:spPr>
            <p:txBody>
              <a:bodyPr/>
              <a:lstStyle/>
              <a:p>
                <a:endParaRPr lang="it-IT"/>
              </a:p>
            </p:txBody>
          </p:sp>
          <p:sp>
            <p:nvSpPr>
              <p:cNvPr id="8219" name="Freeform 266"/>
              <p:cNvSpPr>
                <a:spLocks/>
              </p:cNvSpPr>
              <p:nvPr/>
            </p:nvSpPr>
            <p:spPr bwMode="auto">
              <a:xfrm>
                <a:off x="4231" y="3427"/>
                <a:ext cx="47" cy="475"/>
              </a:xfrm>
              <a:custGeom>
                <a:avLst/>
                <a:gdLst>
                  <a:gd name="T0" fmla="*/ 2 w 219"/>
                  <a:gd name="T1" fmla="*/ 516 h 2683"/>
                  <a:gd name="T2" fmla="*/ 6 w 219"/>
                  <a:gd name="T3" fmla="*/ 486 h 2683"/>
                  <a:gd name="T4" fmla="*/ 12 w 219"/>
                  <a:gd name="T5" fmla="*/ 625 h 2683"/>
                  <a:gd name="T6" fmla="*/ 15 w 219"/>
                  <a:gd name="T7" fmla="*/ 692 h 2683"/>
                  <a:gd name="T8" fmla="*/ 19 w 219"/>
                  <a:gd name="T9" fmla="*/ 617 h 2683"/>
                  <a:gd name="T10" fmla="*/ 25 w 219"/>
                  <a:gd name="T11" fmla="*/ 633 h 2683"/>
                  <a:gd name="T12" fmla="*/ 29 w 219"/>
                  <a:gd name="T13" fmla="*/ 492 h 2683"/>
                  <a:gd name="T14" fmla="*/ 32 w 219"/>
                  <a:gd name="T15" fmla="*/ 282 h 2683"/>
                  <a:gd name="T16" fmla="*/ 38 w 219"/>
                  <a:gd name="T17" fmla="*/ 292 h 2683"/>
                  <a:gd name="T18" fmla="*/ 42 w 219"/>
                  <a:gd name="T19" fmla="*/ 193 h 2683"/>
                  <a:gd name="T20" fmla="*/ 46 w 219"/>
                  <a:gd name="T21" fmla="*/ 71 h 2683"/>
                  <a:gd name="T22" fmla="*/ 51 w 219"/>
                  <a:gd name="T23" fmla="*/ 108 h 2683"/>
                  <a:gd name="T24" fmla="*/ 55 w 219"/>
                  <a:gd name="T25" fmla="*/ 78 h 2683"/>
                  <a:gd name="T26" fmla="*/ 59 w 219"/>
                  <a:gd name="T27" fmla="*/ 119 h 2683"/>
                  <a:gd name="T28" fmla="*/ 65 w 219"/>
                  <a:gd name="T29" fmla="*/ 171 h 2683"/>
                  <a:gd name="T30" fmla="*/ 68 w 219"/>
                  <a:gd name="T31" fmla="*/ 55 h 2683"/>
                  <a:gd name="T32" fmla="*/ 72 w 219"/>
                  <a:gd name="T33" fmla="*/ 14 h 2683"/>
                  <a:gd name="T34" fmla="*/ 77 w 219"/>
                  <a:gd name="T35" fmla="*/ 189 h 2683"/>
                  <a:gd name="T36" fmla="*/ 82 w 219"/>
                  <a:gd name="T37" fmla="*/ 305 h 2683"/>
                  <a:gd name="T38" fmla="*/ 87 w 219"/>
                  <a:gd name="T39" fmla="*/ 586 h 2683"/>
                  <a:gd name="T40" fmla="*/ 91 w 219"/>
                  <a:gd name="T41" fmla="*/ 950 h 2683"/>
                  <a:gd name="T42" fmla="*/ 94 w 219"/>
                  <a:gd name="T43" fmla="*/ 1113 h 2683"/>
                  <a:gd name="T44" fmla="*/ 100 w 219"/>
                  <a:gd name="T45" fmla="*/ 1350 h 2683"/>
                  <a:gd name="T46" fmla="*/ 104 w 219"/>
                  <a:gd name="T47" fmla="*/ 1689 h 2683"/>
                  <a:gd name="T48" fmla="*/ 108 w 219"/>
                  <a:gd name="T49" fmla="*/ 1854 h 2683"/>
                  <a:gd name="T50" fmla="*/ 114 w 219"/>
                  <a:gd name="T51" fmla="*/ 1926 h 2683"/>
                  <a:gd name="T52" fmla="*/ 117 w 219"/>
                  <a:gd name="T53" fmla="*/ 2108 h 2683"/>
                  <a:gd name="T54" fmla="*/ 122 w 219"/>
                  <a:gd name="T55" fmla="*/ 2168 h 2683"/>
                  <a:gd name="T56" fmla="*/ 126 w 219"/>
                  <a:gd name="T57" fmla="*/ 2210 h 2683"/>
                  <a:gd name="T58" fmla="*/ 131 w 219"/>
                  <a:gd name="T59" fmla="*/ 2421 h 2683"/>
                  <a:gd name="T60" fmla="*/ 134 w 219"/>
                  <a:gd name="T61" fmla="*/ 2545 h 2683"/>
                  <a:gd name="T62" fmla="*/ 140 w 219"/>
                  <a:gd name="T63" fmla="*/ 2545 h 2683"/>
                  <a:gd name="T64" fmla="*/ 143 w 219"/>
                  <a:gd name="T65" fmla="*/ 2564 h 2683"/>
                  <a:gd name="T66" fmla="*/ 148 w 219"/>
                  <a:gd name="T67" fmla="*/ 2644 h 2683"/>
                  <a:gd name="T68" fmla="*/ 153 w 219"/>
                  <a:gd name="T69" fmla="*/ 2592 h 2683"/>
                  <a:gd name="T70" fmla="*/ 157 w 219"/>
                  <a:gd name="T71" fmla="*/ 2475 h 2683"/>
                  <a:gd name="T72" fmla="*/ 160 w 219"/>
                  <a:gd name="T73" fmla="*/ 2485 h 2683"/>
                  <a:gd name="T74" fmla="*/ 166 w 219"/>
                  <a:gd name="T75" fmla="*/ 2410 h 2683"/>
                  <a:gd name="T76" fmla="*/ 170 w 219"/>
                  <a:gd name="T77" fmla="*/ 2405 h 2683"/>
                  <a:gd name="T78" fmla="*/ 176 w 219"/>
                  <a:gd name="T79" fmla="*/ 2517 h 2683"/>
                  <a:gd name="T80" fmla="*/ 179 w 219"/>
                  <a:gd name="T81" fmla="*/ 2439 h 2683"/>
                  <a:gd name="T82" fmla="*/ 183 w 219"/>
                  <a:gd name="T83" fmla="*/ 2460 h 2683"/>
                  <a:gd name="T84" fmla="*/ 188 w 219"/>
                  <a:gd name="T85" fmla="*/ 2479 h 2683"/>
                  <a:gd name="T86" fmla="*/ 193 w 219"/>
                  <a:gd name="T87" fmla="*/ 2479 h 2683"/>
                  <a:gd name="T88" fmla="*/ 196 w 219"/>
                  <a:gd name="T89" fmla="*/ 2554 h 2683"/>
                  <a:gd name="T90" fmla="*/ 202 w 219"/>
                  <a:gd name="T91" fmla="*/ 2634 h 2683"/>
                  <a:gd name="T92" fmla="*/ 205 w 219"/>
                  <a:gd name="T93" fmla="*/ 2621 h 2683"/>
                  <a:gd name="T94" fmla="*/ 210 w 219"/>
                  <a:gd name="T95" fmla="*/ 2667 h 2683"/>
                  <a:gd name="T96" fmla="*/ 216 w 219"/>
                  <a:gd name="T97" fmla="*/ 2661 h 2683"/>
                  <a:gd name="T98" fmla="*/ 219 w 219"/>
                  <a:gd name="T99" fmla="*/ 2592 h 268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83"/>
                  <a:gd name="T152" fmla="*/ 219 w 219"/>
                  <a:gd name="T153" fmla="*/ 2683 h 268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83">
                    <a:moveTo>
                      <a:pt x="0" y="492"/>
                    </a:moveTo>
                    <a:lnTo>
                      <a:pt x="2" y="516"/>
                    </a:lnTo>
                    <a:lnTo>
                      <a:pt x="4" y="496"/>
                    </a:lnTo>
                    <a:lnTo>
                      <a:pt x="6" y="486"/>
                    </a:lnTo>
                    <a:lnTo>
                      <a:pt x="8" y="534"/>
                    </a:lnTo>
                    <a:lnTo>
                      <a:pt x="12" y="625"/>
                    </a:lnTo>
                    <a:lnTo>
                      <a:pt x="14" y="688"/>
                    </a:lnTo>
                    <a:lnTo>
                      <a:pt x="15" y="692"/>
                    </a:lnTo>
                    <a:lnTo>
                      <a:pt x="17" y="649"/>
                    </a:lnTo>
                    <a:lnTo>
                      <a:pt x="19" y="617"/>
                    </a:lnTo>
                    <a:lnTo>
                      <a:pt x="21" y="623"/>
                    </a:lnTo>
                    <a:lnTo>
                      <a:pt x="25" y="633"/>
                    </a:lnTo>
                    <a:lnTo>
                      <a:pt x="26" y="598"/>
                    </a:lnTo>
                    <a:lnTo>
                      <a:pt x="29" y="492"/>
                    </a:lnTo>
                    <a:lnTo>
                      <a:pt x="31" y="365"/>
                    </a:lnTo>
                    <a:lnTo>
                      <a:pt x="32" y="282"/>
                    </a:lnTo>
                    <a:lnTo>
                      <a:pt x="34" y="272"/>
                    </a:lnTo>
                    <a:lnTo>
                      <a:pt x="38" y="292"/>
                    </a:lnTo>
                    <a:lnTo>
                      <a:pt x="40" y="272"/>
                    </a:lnTo>
                    <a:lnTo>
                      <a:pt x="42" y="193"/>
                    </a:lnTo>
                    <a:lnTo>
                      <a:pt x="43" y="108"/>
                    </a:lnTo>
                    <a:lnTo>
                      <a:pt x="46" y="71"/>
                    </a:lnTo>
                    <a:lnTo>
                      <a:pt x="49" y="87"/>
                    </a:lnTo>
                    <a:lnTo>
                      <a:pt x="51" y="108"/>
                    </a:lnTo>
                    <a:lnTo>
                      <a:pt x="53" y="100"/>
                    </a:lnTo>
                    <a:lnTo>
                      <a:pt x="55" y="78"/>
                    </a:lnTo>
                    <a:lnTo>
                      <a:pt x="57" y="80"/>
                    </a:lnTo>
                    <a:lnTo>
                      <a:pt x="59" y="119"/>
                    </a:lnTo>
                    <a:lnTo>
                      <a:pt x="63" y="161"/>
                    </a:lnTo>
                    <a:lnTo>
                      <a:pt x="65" y="171"/>
                    </a:lnTo>
                    <a:lnTo>
                      <a:pt x="66" y="131"/>
                    </a:lnTo>
                    <a:lnTo>
                      <a:pt x="68" y="55"/>
                    </a:lnTo>
                    <a:lnTo>
                      <a:pt x="70" y="0"/>
                    </a:lnTo>
                    <a:lnTo>
                      <a:pt x="72" y="14"/>
                    </a:lnTo>
                    <a:lnTo>
                      <a:pt x="76" y="97"/>
                    </a:lnTo>
                    <a:lnTo>
                      <a:pt x="77" y="189"/>
                    </a:lnTo>
                    <a:lnTo>
                      <a:pt x="80" y="250"/>
                    </a:lnTo>
                    <a:lnTo>
                      <a:pt x="82" y="305"/>
                    </a:lnTo>
                    <a:lnTo>
                      <a:pt x="83" y="410"/>
                    </a:lnTo>
                    <a:lnTo>
                      <a:pt x="87" y="586"/>
                    </a:lnTo>
                    <a:lnTo>
                      <a:pt x="89" y="788"/>
                    </a:lnTo>
                    <a:lnTo>
                      <a:pt x="91" y="950"/>
                    </a:lnTo>
                    <a:lnTo>
                      <a:pt x="93" y="1046"/>
                    </a:lnTo>
                    <a:lnTo>
                      <a:pt x="94" y="1113"/>
                    </a:lnTo>
                    <a:lnTo>
                      <a:pt x="97" y="1203"/>
                    </a:lnTo>
                    <a:lnTo>
                      <a:pt x="100" y="1350"/>
                    </a:lnTo>
                    <a:lnTo>
                      <a:pt x="102" y="1526"/>
                    </a:lnTo>
                    <a:lnTo>
                      <a:pt x="104" y="1689"/>
                    </a:lnTo>
                    <a:lnTo>
                      <a:pt x="106" y="1801"/>
                    </a:lnTo>
                    <a:lnTo>
                      <a:pt x="108" y="1854"/>
                    </a:lnTo>
                    <a:lnTo>
                      <a:pt x="110" y="1884"/>
                    </a:lnTo>
                    <a:lnTo>
                      <a:pt x="114" y="1926"/>
                    </a:lnTo>
                    <a:lnTo>
                      <a:pt x="116" y="2011"/>
                    </a:lnTo>
                    <a:lnTo>
                      <a:pt x="117" y="2108"/>
                    </a:lnTo>
                    <a:lnTo>
                      <a:pt x="119" y="2165"/>
                    </a:lnTo>
                    <a:lnTo>
                      <a:pt x="122" y="2168"/>
                    </a:lnTo>
                    <a:lnTo>
                      <a:pt x="125" y="2168"/>
                    </a:lnTo>
                    <a:lnTo>
                      <a:pt x="126" y="2210"/>
                    </a:lnTo>
                    <a:lnTo>
                      <a:pt x="128" y="2305"/>
                    </a:lnTo>
                    <a:lnTo>
                      <a:pt x="131" y="2421"/>
                    </a:lnTo>
                    <a:lnTo>
                      <a:pt x="132" y="2509"/>
                    </a:lnTo>
                    <a:lnTo>
                      <a:pt x="134" y="2545"/>
                    </a:lnTo>
                    <a:lnTo>
                      <a:pt x="137" y="2549"/>
                    </a:lnTo>
                    <a:lnTo>
                      <a:pt x="140" y="2545"/>
                    </a:lnTo>
                    <a:lnTo>
                      <a:pt x="142" y="2549"/>
                    </a:lnTo>
                    <a:lnTo>
                      <a:pt x="143" y="2564"/>
                    </a:lnTo>
                    <a:lnTo>
                      <a:pt x="145" y="2602"/>
                    </a:lnTo>
                    <a:lnTo>
                      <a:pt x="148" y="2644"/>
                    </a:lnTo>
                    <a:lnTo>
                      <a:pt x="151" y="2647"/>
                    </a:lnTo>
                    <a:lnTo>
                      <a:pt x="153" y="2592"/>
                    </a:lnTo>
                    <a:lnTo>
                      <a:pt x="154" y="2516"/>
                    </a:lnTo>
                    <a:lnTo>
                      <a:pt x="157" y="2475"/>
                    </a:lnTo>
                    <a:lnTo>
                      <a:pt x="159" y="2477"/>
                    </a:lnTo>
                    <a:lnTo>
                      <a:pt x="160" y="2485"/>
                    </a:lnTo>
                    <a:lnTo>
                      <a:pt x="165" y="2460"/>
                    </a:lnTo>
                    <a:lnTo>
                      <a:pt x="166" y="2410"/>
                    </a:lnTo>
                    <a:lnTo>
                      <a:pt x="168" y="2382"/>
                    </a:lnTo>
                    <a:lnTo>
                      <a:pt x="170" y="2405"/>
                    </a:lnTo>
                    <a:lnTo>
                      <a:pt x="171" y="2475"/>
                    </a:lnTo>
                    <a:lnTo>
                      <a:pt x="176" y="2517"/>
                    </a:lnTo>
                    <a:lnTo>
                      <a:pt x="177" y="2490"/>
                    </a:lnTo>
                    <a:lnTo>
                      <a:pt x="179" y="2439"/>
                    </a:lnTo>
                    <a:lnTo>
                      <a:pt x="182" y="2430"/>
                    </a:lnTo>
                    <a:lnTo>
                      <a:pt x="183" y="2460"/>
                    </a:lnTo>
                    <a:lnTo>
                      <a:pt x="185" y="2481"/>
                    </a:lnTo>
                    <a:lnTo>
                      <a:pt x="188" y="2479"/>
                    </a:lnTo>
                    <a:lnTo>
                      <a:pt x="191" y="2471"/>
                    </a:lnTo>
                    <a:lnTo>
                      <a:pt x="193" y="2479"/>
                    </a:lnTo>
                    <a:lnTo>
                      <a:pt x="194" y="2504"/>
                    </a:lnTo>
                    <a:lnTo>
                      <a:pt x="196" y="2554"/>
                    </a:lnTo>
                    <a:lnTo>
                      <a:pt x="199" y="2605"/>
                    </a:lnTo>
                    <a:lnTo>
                      <a:pt x="202" y="2634"/>
                    </a:lnTo>
                    <a:lnTo>
                      <a:pt x="204" y="2629"/>
                    </a:lnTo>
                    <a:lnTo>
                      <a:pt x="205" y="2621"/>
                    </a:lnTo>
                    <a:lnTo>
                      <a:pt x="208" y="2638"/>
                    </a:lnTo>
                    <a:lnTo>
                      <a:pt x="210" y="2667"/>
                    </a:lnTo>
                    <a:lnTo>
                      <a:pt x="213" y="2683"/>
                    </a:lnTo>
                    <a:lnTo>
                      <a:pt x="216" y="2661"/>
                    </a:lnTo>
                    <a:lnTo>
                      <a:pt x="217" y="2621"/>
                    </a:lnTo>
                    <a:lnTo>
                      <a:pt x="219" y="2592"/>
                    </a:lnTo>
                  </a:path>
                </a:pathLst>
              </a:custGeom>
              <a:noFill/>
              <a:ln w="19050" cmpd="sng">
                <a:solidFill>
                  <a:schemeClr val="tx1"/>
                </a:solidFill>
                <a:prstDash val="solid"/>
                <a:round/>
                <a:headEnd/>
                <a:tailEnd/>
              </a:ln>
            </p:spPr>
            <p:txBody>
              <a:bodyPr/>
              <a:lstStyle/>
              <a:p>
                <a:endParaRPr lang="it-IT"/>
              </a:p>
            </p:txBody>
          </p:sp>
          <p:sp>
            <p:nvSpPr>
              <p:cNvPr id="8220" name="Freeform 267"/>
              <p:cNvSpPr>
                <a:spLocks/>
              </p:cNvSpPr>
              <p:nvPr/>
            </p:nvSpPr>
            <p:spPr bwMode="auto">
              <a:xfrm>
                <a:off x="4278" y="3819"/>
                <a:ext cx="47" cy="87"/>
              </a:xfrm>
              <a:custGeom>
                <a:avLst/>
                <a:gdLst>
                  <a:gd name="T0" fmla="*/ 2 w 219"/>
                  <a:gd name="T1" fmla="*/ 381 h 489"/>
                  <a:gd name="T2" fmla="*/ 8 w 219"/>
                  <a:gd name="T3" fmla="*/ 419 h 489"/>
                  <a:gd name="T4" fmla="*/ 11 w 219"/>
                  <a:gd name="T5" fmla="*/ 371 h 489"/>
                  <a:gd name="T6" fmla="*/ 15 w 219"/>
                  <a:gd name="T7" fmla="*/ 301 h 489"/>
                  <a:gd name="T8" fmla="*/ 20 w 219"/>
                  <a:gd name="T9" fmla="*/ 232 h 489"/>
                  <a:gd name="T10" fmla="*/ 25 w 219"/>
                  <a:gd name="T11" fmla="*/ 118 h 489"/>
                  <a:gd name="T12" fmla="*/ 28 w 219"/>
                  <a:gd name="T13" fmla="*/ 101 h 489"/>
                  <a:gd name="T14" fmla="*/ 34 w 219"/>
                  <a:gd name="T15" fmla="*/ 106 h 489"/>
                  <a:gd name="T16" fmla="*/ 37 w 219"/>
                  <a:gd name="T17" fmla="*/ 18 h 489"/>
                  <a:gd name="T18" fmla="*/ 42 w 219"/>
                  <a:gd name="T19" fmla="*/ 17 h 489"/>
                  <a:gd name="T20" fmla="*/ 48 w 219"/>
                  <a:gd name="T21" fmla="*/ 75 h 489"/>
                  <a:gd name="T22" fmla="*/ 51 w 219"/>
                  <a:gd name="T23" fmla="*/ 101 h 489"/>
                  <a:gd name="T24" fmla="*/ 54 w 219"/>
                  <a:gd name="T25" fmla="*/ 87 h 489"/>
                  <a:gd name="T26" fmla="*/ 60 w 219"/>
                  <a:gd name="T27" fmla="*/ 103 h 489"/>
                  <a:gd name="T28" fmla="*/ 65 w 219"/>
                  <a:gd name="T29" fmla="*/ 201 h 489"/>
                  <a:gd name="T30" fmla="*/ 70 w 219"/>
                  <a:gd name="T31" fmla="*/ 298 h 489"/>
                  <a:gd name="T32" fmla="*/ 74 w 219"/>
                  <a:gd name="T33" fmla="*/ 254 h 489"/>
                  <a:gd name="T34" fmla="*/ 77 w 219"/>
                  <a:gd name="T35" fmla="*/ 205 h 489"/>
                  <a:gd name="T36" fmla="*/ 83 w 219"/>
                  <a:gd name="T37" fmla="*/ 237 h 489"/>
                  <a:gd name="T38" fmla="*/ 86 w 219"/>
                  <a:gd name="T39" fmla="*/ 266 h 489"/>
                  <a:gd name="T40" fmla="*/ 91 w 219"/>
                  <a:gd name="T41" fmla="*/ 326 h 489"/>
                  <a:gd name="T42" fmla="*/ 96 w 219"/>
                  <a:gd name="T43" fmla="*/ 375 h 489"/>
                  <a:gd name="T44" fmla="*/ 100 w 219"/>
                  <a:gd name="T45" fmla="*/ 372 h 489"/>
                  <a:gd name="T46" fmla="*/ 103 w 219"/>
                  <a:gd name="T47" fmla="*/ 347 h 489"/>
                  <a:gd name="T48" fmla="*/ 109 w 219"/>
                  <a:gd name="T49" fmla="*/ 340 h 489"/>
                  <a:gd name="T50" fmla="*/ 113 w 219"/>
                  <a:gd name="T51" fmla="*/ 277 h 489"/>
                  <a:gd name="T52" fmla="*/ 117 w 219"/>
                  <a:gd name="T53" fmla="*/ 317 h 489"/>
                  <a:gd name="T54" fmla="*/ 123 w 219"/>
                  <a:gd name="T55" fmla="*/ 285 h 489"/>
                  <a:gd name="T56" fmla="*/ 126 w 219"/>
                  <a:gd name="T57" fmla="*/ 270 h 489"/>
                  <a:gd name="T58" fmla="*/ 130 w 219"/>
                  <a:gd name="T59" fmla="*/ 317 h 489"/>
                  <a:gd name="T60" fmla="*/ 136 w 219"/>
                  <a:gd name="T61" fmla="*/ 275 h 489"/>
                  <a:gd name="T62" fmla="*/ 140 w 219"/>
                  <a:gd name="T63" fmla="*/ 262 h 489"/>
                  <a:gd name="T64" fmla="*/ 145 w 219"/>
                  <a:gd name="T65" fmla="*/ 241 h 489"/>
                  <a:gd name="T66" fmla="*/ 149 w 219"/>
                  <a:gd name="T67" fmla="*/ 203 h 489"/>
                  <a:gd name="T68" fmla="*/ 153 w 219"/>
                  <a:gd name="T69" fmla="*/ 186 h 489"/>
                  <a:gd name="T70" fmla="*/ 159 w 219"/>
                  <a:gd name="T71" fmla="*/ 177 h 489"/>
                  <a:gd name="T72" fmla="*/ 162 w 219"/>
                  <a:gd name="T73" fmla="*/ 283 h 489"/>
                  <a:gd name="T74" fmla="*/ 166 w 219"/>
                  <a:gd name="T75" fmla="*/ 378 h 489"/>
                  <a:gd name="T76" fmla="*/ 171 w 219"/>
                  <a:gd name="T77" fmla="*/ 457 h 489"/>
                  <a:gd name="T78" fmla="*/ 176 w 219"/>
                  <a:gd name="T79" fmla="*/ 474 h 489"/>
                  <a:gd name="T80" fmla="*/ 179 w 219"/>
                  <a:gd name="T81" fmla="*/ 468 h 489"/>
                  <a:gd name="T82" fmla="*/ 185 w 219"/>
                  <a:gd name="T83" fmla="*/ 489 h 489"/>
                  <a:gd name="T84" fmla="*/ 188 w 219"/>
                  <a:gd name="T85" fmla="*/ 464 h 489"/>
                  <a:gd name="T86" fmla="*/ 193 w 219"/>
                  <a:gd name="T87" fmla="*/ 398 h 489"/>
                  <a:gd name="T88" fmla="*/ 199 w 219"/>
                  <a:gd name="T89" fmla="*/ 377 h 489"/>
                  <a:gd name="T90" fmla="*/ 202 w 219"/>
                  <a:gd name="T91" fmla="*/ 277 h 489"/>
                  <a:gd name="T92" fmla="*/ 205 w 219"/>
                  <a:gd name="T93" fmla="*/ 266 h 489"/>
                  <a:gd name="T94" fmla="*/ 211 w 219"/>
                  <a:gd name="T95" fmla="*/ 275 h 489"/>
                  <a:gd name="T96" fmla="*/ 216 w 219"/>
                  <a:gd name="T97" fmla="*/ 182 h 489"/>
                  <a:gd name="T98" fmla="*/ 219 w 219"/>
                  <a:gd name="T99" fmla="*/ 203 h 4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89"/>
                  <a:gd name="T152" fmla="*/ 219 w 219"/>
                  <a:gd name="T153" fmla="*/ 489 h 4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89">
                    <a:moveTo>
                      <a:pt x="0" y="377"/>
                    </a:moveTo>
                    <a:lnTo>
                      <a:pt x="2" y="381"/>
                    </a:lnTo>
                    <a:lnTo>
                      <a:pt x="3" y="404"/>
                    </a:lnTo>
                    <a:lnTo>
                      <a:pt x="8" y="419"/>
                    </a:lnTo>
                    <a:lnTo>
                      <a:pt x="9" y="404"/>
                    </a:lnTo>
                    <a:lnTo>
                      <a:pt x="11" y="371"/>
                    </a:lnTo>
                    <a:lnTo>
                      <a:pt x="14" y="333"/>
                    </a:lnTo>
                    <a:lnTo>
                      <a:pt x="15" y="301"/>
                    </a:lnTo>
                    <a:lnTo>
                      <a:pt x="17" y="270"/>
                    </a:lnTo>
                    <a:lnTo>
                      <a:pt x="20" y="232"/>
                    </a:lnTo>
                    <a:lnTo>
                      <a:pt x="23" y="173"/>
                    </a:lnTo>
                    <a:lnTo>
                      <a:pt x="25" y="118"/>
                    </a:lnTo>
                    <a:lnTo>
                      <a:pt x="26" y="97"/>
                    </a:lnTo>
                    <a:lnTo>
                      <a:pt x="28" y="101"/>
                    </a:lnTo>
                    <a:lnTo>
                      <a:pt x="32" y="112"/>
                    </a:lnTo>
                    <a:lnTo>
                      <a:pt x="34" y="106"/>
                    </a:lnTo>
                    <a:lnTo>
                      <a:pt x="36" y="68"/>
                    </a:lnTo>
                    <a:lnTo>
                      <a:pt x="37" y="18"/>
                    </a:lnTo>
                    <a:lnTo>
                      <a:pt x="40" y="0"/>
                    </a:lnTo>
                    <a:lnTo>
                      <a:pt x="42" y="17"/>
                    </a:lnTo>
                    <a:lnTo>
                      <a:pt x="45" y="43"/>
                    </a:lnTo>
                    <a:lnTo>
                      <a:pt x="48" y="75"/>
                    </a:lnTo>
                    <a:lnTo>
                      <a:pt x="49" y="94"/>
                    </a:lnTo>
                    <a:lnTo>
                      <a:pt x="51" y="101"/>
                    </a:lnTo>
                    <a:lnTo>
                      <a:pt x="53" y="97"/>
                    </a:lnTo>
                    <a:lnTo>
                      <a:pt x="54" y="87"/>
                    </a:lnTo>
                    <a:lnTo>
                      <a:pt x="59" y="82"/>
                    </a:lnTo>
                    <a:lnTo>
                      <a:pt x="60" y="103"/>
                    </a:lnTo>
                    <a:lnTo>
                      <a:pt x="62" y="145"/>
                    </a:lnTo>
                    <a:lnTo>
                      <a:pt x="65" y="201"/>
                    </a:lnTo>
                    <a:lnTo>
                      <a:pt x="66" y="257"/>
                    </a:lnTo>
                    <a:lnTo>
                      <a:pt x="70" y="298"/>
                    </a:lnTo>
                    <a:lnTo>
                      <a:pt x="71" y="296"/>
                    </a:lnTo>
                    <a:lnTo>
                      <a:pt x="74" y="254"/>
                    </a:lnTo>
                    <a:lnTo>
                      <a:pt x="75" y="209"/>
                    </a:lnTo>
                    <a:lnTo>
                      <a:pt x="77" y="205"/>
                    </a:lnTo>
                    <a:lnTo>
                      <a:pt x="79" y="222"/>
                    </a:lnTo>
                    <a:lnTo>
                      <a:pt x="83" y="237"/>
                    </a:lnTo>
                    <a:lnTo>
                      <a:pt x="85" y="245"/>
                    </a:lnTo>
                    <a:lnTo>
                      <a:pt x="86" y="266"/>
                    </a:lnTo>
                    <a:lnTo>
                      <a:pt x="89" y="296"/>
                    </a:lnTo>
                    <a:lnTo>
                      <a:pt x="91" y="326"/>
                    </a:lnTo>
                    <a:lnTo>
                      <a:pt x="92" y="353"/>
                    </a:lnTo>
                    <a:lnTo>
                      <a:pt x="96" y="375"/>
                    </a:lnTo>
                    <a:lnTo>
                      <a:pt x="98" y="385"/>
                    </a:lnTo>
                    <a:lnTo>
                      <a:pt x="100" y="372"/>
                    </a:lnTo>
                    <a:lnTo>
                      <a:pt x="102" y="352"/>
                    </a:lnTo>
                    <a:lnTo>
                      <a:pt x="103" y="347"/>
                    </a:lnTo>
                    <a:lnTo>
                      <a:pt x="108" y="358"/>
                    </a:lnTo>
                    <a:lnTo>
                      <a:pt x="109" y="340"/>
                    </a:lnTo>
                    <a:lnTo>
                      <a:pt x="111" y="298"/>
                    </a:lnTo>
                    <a:lnTo>
                      <a:pt x="113" y="277"/>
                    </a:lnTo>
                    <a:lnTo>
                      <a:pt x="115" y="296"/>
                    </a:lnTo>
                    <a:lnTo>
                      <a:pt x="117" y="317"/>
                    </a:lnTo>
                    <a:lnTo>
                      <a:pt x="120" y="311"/>
                    </a:lnTo>
                    <a:lnTo>
                      <a:pt x="123" y="285"/>
                    </a:lnTo>
                    <a:lnTo>
                      <a:pt x="125" y="262"/>
                    </a:lnTo>
                    <a:lnTo>
                      <a:pt x="126" y="270"/>
                    </a:lnTo>
                    <a:lnTo>
                      <a:pt x="128" y="301"/>
                    </a:lnTo>
                    <a:lnTo>
                      <a:pt x="130" y="317"/>
                    </a:lnTo>
                    <a:lnTo>
                      <a:pt x="134" y="305"/>
                    </a:lnTo>
                    <a:lnTo>
                      <a:pt x="136" y="275"/>
                    </a:lnTo>
                    <a:lnTo>
                      <a:pt x="137" y="262"/>
                    </a:lnTo>
                    <a:lnTo>
                      <a:pt x="140" y="262"/>
                    </a:lnTo>
                    <a:lnTo>
                      <a:pt x="142" y="256"/>
                    </a:lnTo>
                    <a:lnTo>
                      <a:pt x="145" y="241"/>
                    </a:lnTo>
                    <a:lnTo>
                      <a:pt x="147" y="222"/>
                    </a:lnTo>
                    <a:lnTo>
                      <a:pt x="149" y="203"/>
                    </a:lnTo>
                    <a:lnTo>
                      <a:pt x="151" y="195"/>
                    </a:lnTo>
                    <a:lnTo>
                      <a:pt x="153" y="186"/>
                    </a:lnTo>
                    <a:lnTo>
                      <a:pt x="154" y="176"/>
                    </a:lnTo>
                    <a:lnTo>
                      <a:pt x="159" y="177"/>
                    </a:lnTo>
                    <a:lnTo>
                      <a:pt x="160" y="219"/>
                    </a:lnTo>
                    <a:lnTo>
                      <a:pt x="162" y="283"/>
                    </a:lnTo>
                    <a:lnTo>
                      <a:pt x="164" y="336"/>
                    </a:lnTo>
                    <a:lnTo>
                      <a:pt x="166" y="378"/>
                    </a:lnTo>
                    <a:lnTo>
                      <a:pt x="168" y="426"/>
                    </a:lnTo>
                    <a:lnTo>
                      <a:pt x="171" y="457"/>
                    </a:lnTo>
                    <a:lnTo>
                      <a:pt x="174" y="474"/>
                    </a:lnTo>
                    <a:lnTo>
                      <a:pt x="176" y="474"/>
                    </a:lnTo>
                    <a:lnTo>
                      <a:pt x="177" y="468"/>
                    </a:lnTo>
                    <a:lnTo>
                      <a:pt x="179" y="468"/>
                    </a:lnTo>
                    <a:lnTo>
                      <a:pt x="183" y="478"/>
                    </a:lnTo>
                    <a:lnTo>
                      <a:pt x="185" y="489"/>
                    </a:lnTo>
                    <a:lnTo>
                      <a:pt x="187" y="487"/>
                    </a:lnTo>
                    <a:lnTo>
                      <a:pt x="188" y="464"/>
                    </a:lnTo>
                    <a:lnTo>
                      <a:pt x="191" y="421"/>
                    </a:lnTo>
                    <a:lnTo>
                      <a:pt x="193" y="398"/>
                    </a:lnTo>
                    <a:lnTo>
                      <a:pt x="196" y="396"/>
                    </a:lnTo>
                    <a:lnTo>
                      <a:pt x="199" y="377"/>
                    </a:lnTo>
                    <a:lnTo>
                      <a:pt x="200" y="326"/>
                    </a:lnTo>
                    <a:lnTo>
                      <a:pt x="202" y="277"/>
                    </a:lnTo>
                    <a:lnTo>
                      <a:pt x="204" y="257"/>
                    </a:lnTo>
                    <a:lnTo>
                      <a:pt x="205" y="266"/>
                    </a:lnTo>
                    <a:lnTo>
                      <a:pt x="210" y="282"/>
                    </a:lnTo>
                    <a:lnTo>
                      <a:pt x="211" y="275"/>
                    </a:lnTo>
                    <a:lnTo>
                      <a:pt x="213" y="232"/>
                    </a:lnTo>
                    <a:lnTo>
                      <a:pt x="216" y="182"/>
                    </a:lnTo>
                    <a:lnTo>
                      <a:pt x="217" y="167"/>
                    </a:lnTo>
                    <a:lnTo>
                      <a:pt x="219" y="203"/>
                    </a:lnTo>
                  </a:path>
                </a:pathLst>
              </a:custGeom>
              <a:noFill/>
              <a:ln w="19050" cmpd="sng">
                <a:solidFill>
                  <a:schemeClr val="tx1"/>
                </a:solidFill>
                <a:prstDash val="solid"/>
                <a:round/>
                <a:headEnd/>
                <a:tailEnd/>
              </a:ln>
            </p:spPr>
            <p:txBody>
              <a:bodyPr/>
              <a:lstStyle/>
              <a:p>
                <a:endParaRPr lang="it-IT"/>
              </a:p>
            </p:txBody>
          </p:sp>
          <p:sp>
            <p:nvSpPr>
              <p:cNvPr id="8221" name="Freeform 268"/>
              <p:cNvSpPr>
                <a:spLocks/>
              </p:cNvSpPr>
              <p:nvPr/>
            </p:nvSpPr>
            <p:spPr bwMode="auto">
              <a:xfrm>
                <a:off x="4325" y="3839"/>
                <a:ext cx="46" cy="101"/>
              </a:xfrm>
              <a:custGeom>
                <a:avLst/>
                <a:gdLst>
                  <a:gd name="T0" fmla="*/ 3 w 220"/>
                  <a:gd name="T1" fmla="*/ 149 h 571"/>
                  <a:gd name="T2" fmla="*/ 8 w 220"/>
                  <a:gd name="T3" fmla="*/ 127 h 571"/>
                  <a:gd name="T4" fmla="*/ 11 w 220"/>
                  <a:gd name="T5" fmla="*/ 0 h 571"/>
                  <a:gd name="T6" fmla="*/ 17 w 220"/>
                  <a:gd name="T7" fmla="*/ 56 h 571"/>
                  <a:gd name="T8" fmla="*/ 20 w 220"/>
                  <a:gd name="T9" fmla="*/ 143 h 571"/>
                  <a:gd name="T10" fmla="*/ 25 w 220"/>
                  <a:gd name="T11" fmla="*/ 249 h 571"/>
                  <a:gd name="T12" fmla="*/ 29 w 220"/>
                  <a:gd name="T13" fmla="*/ 255 h 571"/>
                  <a:gd name="T14" fmla="*/ 34 w 220"/>
                  <a:gd name="T15" fmla="*/ 301 h 571"/>
                  <a:gd name="T16" fmla="*/ 37 w 220"/>
                  <a:gd name="T17" fmla="*/ 350 h 571"/>
                  <a:gd name="T18" fmla="*/ 43 w 220"/>
                  <a:gd name="T19" fmla="*/ 265 h 571"/>
                  <a:gd name="T20" fmla="*/ 46 w 220"/>
                  <a:gd name="T21" fmla="*/ 238 h 571"/>
                  <a:gd name="T22" fmla="*/ 52 w 220"/>
                  <a:gd name="T23" fmla="*/ 338 h 571"/>
                  <a:gd name="T24" fmla="*/ 57 w 220"/>
                  <a:gd name="T25" fmla="*/ 435 h 571"/>
                  <a:gd name="T26" fmla="*/ 60 w 220"/>
                  <a:gd name="T27" fmla="*/ 466 h 571"/>
                  <a:gd name="T28" fmla="*/ 66 w 220"/>
                  <a:gd name="T29" fmla="*/ 472 h 571"/>
                  <a:gd name="T30" fmla="*/ 69 w 220"/>
                  <a:gd name="T31" fmla="*/ 408 h 571"/>
                  <a:gd name="T32" fmla="*/ 74 w 220"/>
                  <a:gd name="T33" fmla="*/ 364 h 571"/>
                  <a:gd name="T34" fmla="*/ 79 w 220"/>
                  <a:gd name="T35" fmla="*/ 446 h 571"/>
                  <a:gd name="T36" fmla="*/ 83 w 220"/>
                  <a:gd name="T37" fmla="*/ 505 h 571"/>
                  <a:gd name="T38" fmla="*/ 86 w 220"/>
                  <a:gd name="T39" fmla="*/ 452 h 571"/>
                  <a:gd name="T40" fmla="*/ 92 w 220"/>
                  <a:gd name="T41" fmla="*/ 496 h 571"/>
                  <a:gd name="T42" fmla="*/ 96 w 220"/>
                  <a:gd name="T43" fmla="*/ 508 h 571"/>
                  <a:gd name="T44" fmla="*/ 100 w 220"/>
                  <a:gd name="T45" fmla="*/ 534 h 571"/>
                  <a:gd name="T46" fmla="*/ 105 w 220"/>
                  <a:gd name="T47" fmla="*/ 526 h 571"/>
                  <a:gd name="T48" fmla="*/ 109 w 220"/>
                  <a:gd name="T49" fmla="*/ 473 h 571"/>
                  <a:gd name="T50" fmla="*/ 113 w 220"/>
                  <a:gd name="T51" fmla="*/ 418 h 571"/>
                  <a:gd name="T52" fmla="*/ 119 w 220"/>
                  <a:gd name="T53" fmla="*/ 482 h 571"/>
                  <a:gd name="T54" fmla="*/ 122 w 220"/>
                  <a:gd name="T55" fmla="*/ 540 h 571"/>
                  <a:gd name="T56" fmla="*/ 128 w 220"/>
                  <a:gd name="T57" fmla="*/ 553 h 571"/>
                  <a:gd name="T58" fmla="*/ 131 w 220"/>
                  <a:gd name="T59" fmla="*/ 549 h 571"/>
                  <a:gd name="T60" fmla="*/ 136 w 220"/>
                  <a:gd name="T61" fmla="*/ 571 h 571"/>
                  <a:gd name="T62" fmla="*/ 142 w 220"/>
                  <a:gd name="T63" fmla="*/ 534 h 571"/>
                  <a:gd name="T64" fmla="*/ 145 w 220"/>
                  <a:gd name="T65" fmla="*/ 507 h 571"/>
                  <a:gd name="T66" fmla="*/ 149 w 220"/>
                  <a:gd name="T67" fmla="*/ 403 h 571"/>
                  <a:gd name="T68" fmla="*/ 154 w 220"/>
                  <a:gd name="T69" fmla="*/ 280 h 571"/>
                  <a:gd name="T70" fmla="*/ 159 w 220"/>
                  <a:gd name="T71" fmla="*/ 238 h 571"/>
                  <a:gd name="T72" fmla="*/ 162 w 220"/>
                  <a:gd name="T73" fmla="*/ 329 h 571"/>
                  <a:gd name="T74" fmla="*/ 168 w 220"/>
                  <a:gd name="T75" fmla="*/ 403 h 571"/>
                  <a:gd name="T76" fmla="*/ 171 w 220"/>
                  <a:gd name="T77" fmla="*/ 433 h 571"/>
                  <a:gd name="T78" fmla="*/ 176 w 220"/>
                  <a:gd name="T79" fmla="*/ 463 h 571"/>
                  <a:gd name="T80" fmla="*/ 181 w 220"/>
                  <a:gd name="T81" fmla="*/ 530 h 571"/>
                  <a:gd name="T82" fmla="*/ 185 w 220"/>
                  <a:gd name="T83" fmla="*/ 534 h 571"/>
                  <a:gd name="T84" fmla="*/ 188 w 220"/>
                  <a:gd name="T85" fmla="*/ 459 h 571"/>
                  <a:gd name="T86" fmla="*/ 194 w 220"/>
                  <a:gd name="T87" fmla="*/ 424 h 571"/>
                  <a:gd name="T88" fmla="*/ 197 w 220"/>
                  <a:gd name="T89" fmla="*/ 473 h 571"/>
                  <a:gd name="T90" fmla="*/ 203 w 220"/>
                  <a:gd name="T91" fmla="*/ 427 h 571"/>
                  <a:gd name="T92" fmla="*/ 207 w 220"/>
                  <a:gd name="T93" fmla="*/ 456 h 571"/>
                  <a:gd name="T94" fmla="*/ 211 w 220"/>
                  <a:gd name="T95" fmla="*/ 483 h 571"/>
                  <a:gd name="T96" fmla="*/ 217 w 220"/>
                  <a:gd name="T97" fmla="*/ 466 h 571"/>
                  <a:gd name="T98" fmla="*/ 220 w 220"/>
                  <a:gd name="T99" fmla="*/ 435 h 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571"/>
                  <a:gd name="T152" fmla="*/ 220 w 220"/>
                  <a:gd name="T153" fmla="*/ 571 h 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571">
                    <a:moveTo>
                      <a:pt x="0" y="96"/>
                    </a:moveTo>
                    <a:lnTo>
                      <a:pt x="3" y="149"/>
                    </a:lnTo>
                    <a:lnTo>
                      <a:pt x="6" y="166"/>
                    </a:lnTo>
                    <a:lnTo>
                      <a:pt x="8" y="127"/>
                    </a:lnTo>
                    <a:lnTo>
                      <a:pt x="9" y="54"/>
                    </a:lnTo>
                    <a:lnTo>
                      <a:pt x="11" y="0"/>
                    </a:lnTo>
                    <a:lnTo>
                      <a:pt x="15" y="9"/>
                    </a:lnTo>
                    <a:lnTo>
                      <a:pt x="17" y="56"/>
                    </a:lnTo>
                    <a:lnTo>
                      <a:pt x="19" y="98"/>
                    </a:lnTo>
                    <a:lnTo>
                      <a:pt x="20" y="143"/>
                    </a:lnTo>
                    <a:lnTo>
                      <a:pt x="23" y="201"/>
                    </a:lnTo>
                    <a:lnTo>
                      <a:pt x="25" y="249"/>
                    </a:lnTo>
                    <a:lnTo>
                      <a:pt x="28" y="259"/>
                    </a:lnTo>
                    <a:lnTo>
                      <a:pt x="29" y="255"/>
                    </a:lnTo>
                    <a:lnTo>
                      <a:pt x="32" y="264"/>
                    </a:lnTo>
                    <a:lnTo>
                      <a:pt x="34" y="301"/>
                    </a:lnTo>
                    <a:lnTo>
                      <a:pt x="35" y="342"/>
                    </a:lnTo>
                    <a:lnTo>
                      <a:pt x="37" y="350"/>
                    </a:lnTo>
                    <a:lnTo>
                      <a:pt x="41" y="319"/>
                    </a:lnTo>
                    <a:lnTo>
                      <a:pt x="43" y="265"/>
                    </a:lnTo>
                    <a:lnTo>
                      <a:pt x="45" y="232"/>
                    </a:lnTo>
                    <a:lnTo>
                      <a:pt x="46" y="238"/>
                    </a:lnTo>
                    <a:lnTo>
                      <a:pt x="49" y="280"/>
                    </a:lnTo>
                    <a:lnTo>
                      <a:pt x="52" y="338"/>
                    </a:lnTo>
                    <a:lnTo>
                      <a:pt x="54" y="393"/>
                    </a:lnTo>
                    <a:lnTo>
                      <a:pt x="57" y="435"/>
                    </a:lnTo>
                    <a:lnTo>
                      <a:pt x="58" y="452"/>
                    </a:lnTo>
                    <a:lnTo>
                      <a:pt x="60" y="466"/>
                    </a:lnTo>
                    <a:lnTo>
                      <a:pt x="62" y="475"/>
                    </a:lnTo>
                    <a:lnTo>
                      <a:pt x="66" y="472"/>
                    </a:lnTo>
                    <a:lnTo>
                      <a:pt x="68" y="446"/>
                    </a:lnTo>
                    <a:lnTo>
                      <a:pt x="69" y="408"/>
                    </a:lnTo>
                    <a:lnTo>
                      <a:pt x="71" y="373"/>
                    </a:lnTo>
                    <a:lnTo>
                      <a:pt x="74" y="364"/>
                    </a:lnTo>
                    <a:lnTo>
                      <a:pt x="75" y="395"/>
                    </a:lnTo>
                    <a:lnTo>
                      <a:pt x="79" y="446"/>
                    </a:lnTo>
                    <a:lnTo>
                      <a:pt x="80" y="489"/>
                    </a:lnTo>
                    <a:lnTo>
                      <a:pt x="83" y="505"/>
                    </a:lnTo>
                    <a:lnTo>
                      <a:pt x="85" y="483"/>
                    </a:lnTo>
                    <a:lnTo>
                      <a:pt x="86" y="452"/>
                    </a:lnTo>
                    <a:lnTo>
                      <a:pt x="91" y="459"/>
                    </a:lnTo>
                    <a:lnTo>
                      <a:pt x="92" y="496"/>
                    </a:lnTo>
                    <a:lnTo>
                      <a:pt x="94" y="515"/>
                    </a:lnTo>
                    <a:lnTo>
                      <a:pt x="96" y="508"/>
                    </a:lnTo>
                    <a:lnTo>
                      <a:pt x="97" y="515"/>
                    </a:lnTo>
                    <a:lnTo>
                      <a:pt x="100" y="534"/>
                    </a:lnTo>
                    <a:lnTo>
                      <a:pt x="103" y="540"/>
                    </a:lnTo>
                    <a:lnTo>
                      <a:pt x="105" y="526"/>
                    </a:lnTo>
                    <a:lnTo>
                      <a:pt x="108" y="505"/>
                    </a:lnTo>
                    <a:lnTo>
                      <a:pt x="109" y="473"/>
                    </a:lnTo>
                    <a:lnTo>
                      <a:pt x="111" y="435"/>
                    </a:lnTo>
                    <a:lnTo>
                      <a:pt x="113" y="418"/>
                    </a:lnTo>
                    <a:lnTo>
                      <a:pt x="117" y="440"/>
                    </a:lnTo>
                    <a:lnTo>
                      <a:pt x="119" y="482"/>
                    </a:lnTo>
                    <a:lnTo>
                      <a:pt x="120" y="517"/>
                    </a:lnTo>
                    <a:lnTo>
                      <a:pt x="122" y="540"/>
                    </a:lnTo>
                    <a:lnTo>
                      <a:pt x="125" y="556"/>
                    </a:lnTo>
                    <a:lnTo>
                      <a:pt x="128" y="553"/>
                    </a:lnTo>
                    <a:lnTo>
                      <a:pt x="130" y="545"/>
                    </a:lnTo>
                    <a:lnTo>
                      <a:pt x="131" y="549"/>
                    </a:lnTo>
                    <a:lnTo>
                      <a:pt x="134" y="568"/>
                    </a:lnTo>
                    <a:lnTo>
                      <a:pt x="136" y="571"/>
                    </a:lnTo>
                    <a:lnTo>
                      <a:pt x="137" y="553"/>
                    </a:lnTo>
                    <a:lnTo>
                      <a:pt x="142" y="534"/>
                    </a:lnTo>
                    <a:lnTo>
                      <a:pt x="143" y="528"/>
                    </a:lnTo>
                    <a:lnTo>
                      <a:pt x="145" y="507"/>
                    </a:lnTo>
                    <a:lnTo>
                      <a:pt x="147" y="465"/>
                    </a:lnTo>
                    <a:lnTo>
                      <a:pt x="149" y="403"/>
                    </a:lnTo>
                    <a:lnTo>
                      <a:pt x="151" y="338"/>
                    </a:lnTo>
                    <a:lnTo>
                      <a:pt x="154" y="280"/>
                    </a:lnTo>
                    <a:lnTo>
                      <a:pt x="156" y="240"/>
                    </a:lnTo>
                    <a:lnTo>
                      <a:pt x="159" y="238"/>
                    </a:lnTo>
                    <a:lnTo>
                      <a:pt x="160" y="277"/>
                    </a:lnTo>
                    <a:lnTo>
                      <a:pt x="162" y="329"/>
                    </a:lnTo>
                    <a:lnTo>
                      <a:pt x="166" y="371"/>
                    </a:lnTo>
                    <a:lnTo>
                      <a:pt x="168" y="403"/>
                    </a:lnTo>
                    <a:lnTo>
                      <a:pt x="170" y="424"/>
                    </a:lnTo>
                    <a:lnTo>
                      <a:pt x="171" y="433"/>
                    </a:lnTo>
                    <a:lnTo>
                      <a:pt x="173" y="440"/>
                    </a:lnTo>
                    <a:lnTo>
                      <a:pt x="176" y="463"/>
                    </a:lnTo>
                    <a:lnTo>
                      <a:pt x="179" y="498"/>
                    </a:lnTo>
                    <a:lnTo>
                      <a:pt x="181" y="530"/>
                    </a:lnTo>
                    <a:lnTo>
                      <a:pt x="183" y="543"/>
                    </a:lnTo>
                    <a:lnTo>
                      <a:pt x="185" y="534"/>
                    </a:lnTo>
                    <a:lnTo>
                      <a:pt x="187" y="505"/>
                    </a:lnTo>
                    <a:lnTo>
                      <a:pt x="188" y="459"/>
                    </a:lnTo>
                    <a:lnTo>
                      <a:pt x="193" y="424"/>
                    </a:lnTo>
                    <a:lnTo>
                      <a:pt x="194" y="424"/>
                    </a:lnTo>
                    <a:lnTo>
                      <a:pt x="196" y="454"/>
                    </a:lnTo>
                    <a:lnTo>
                      <a:pt x="197" y="473"/>
                    </a:lnTo>
                    <a:lnTo>
                      <a:pt x="200" y="460"/>
                    </a:lnTo>
                    <a:lnTo>
                      <a:pt x="203" y="427"/>
                    </a:lnTo>
                    <a:lnTo>
                      <a:pt x="205" y="422"/>
                    </a:lnTo>
                    <a:lnTo>
                      <a:pt x="207" y="456"/>
                    </a:lnTo>
                    <a:lnTo>
                      <a:pt x="209" y="483"/>
                    </a:lnTo>
                    <a:lnTo>
                      <a:pt x="211" y="483"/>
                    </a:lnTo>
                    <a:lnTo>
                      <a:pt x="213" y="473"/>
                    </a:lnTo>
                    <a:lnTo>
                      <a:pt x="217" y="466"/>
                    </a:lnTo>
                    <a:lnTo>
                      <a:pt x="219" y="454"/>
                    </a:lnTo>
                    <a:lnTo>
                      <a:pt x="220" y="435"/>
                    </a:lnTo>
                  </a:path>
                </a:pathLst>
              </a:custGeom>
              <a:noFill/>
              <a:ln w="19050" cmpd="sng">
                <a:solidFill>
                  <a:schemeClr val="tx1"/>
                </a:solidFill>
                <a:prstDash val="solid"/>
                <a:round/>
                <a:headEnd/>
                <a:tailEnd/>
              </a:ln>
            </p:spPr>
            <p:txBody>
              <a:bodyPr/>
              <a:lstStyle/>
              <a:p>
                <a:endParaRPr lang="it-IT"/>
              </a:p>
            </p:txBody>
          </p:sp>
          <p:sp>
            <p:nvSpPr>
              <p:cNvPr id="8222" name="Freeform 269"/>
              <p:cNvSpPr>
                <a:spLocks/>
              </p:cNvSpPr>
              <p:nvPr/>
            </p:nvSpPr>
            <p:spPr bwMode="auto">
              <a:xfrm>
                <a:off x="4371" y="3838"/>
                <a:ext cx="47" cy="95"/>
              </a:xfrm>
              <a:custGeom>
                <a:avLst/>
                <a:gdLst>
                  <a:gd name="T0" fmla="*/ 2 w 219"/>
                  <a:gd name="T1" fmla="*/ 435 h 534"/>
                  <a:gd name="T2" fmla="*/ 6 w 219"/>
                  <a:gd name="T3" fmla="*/ 500 h 534"/>
                  <a:gd name="T4" fmla="*/ 11 w 219"/>
                  <a:gd name="T5" fmla="*/ 532 h 534"/>
                  <a:gd name="T6" fmla="*/ 16 w 219"/>
                  <a:gd name="T7" fmla="*/ 534 h 534"/>
                  <a:gd name="T8" fmla="*/ 22 w 219"/>
                  <a:gd name="T9" fmla="*/ 525 h 534"/>
                  <a:gd name="T10" fmla="*/ 25 w 219"/>
                  <a:gd name="T11" fmla="*/ 524 h 534"/>
                  <a:gd name="T12" fmla="*/ 28 w 219"/>
                  <a:gd name="T13" fmla="*/ 496 h 534"/>
                  <a:gd name="T14" fmla="*/ 34 w 219"/>
                  <a:gd name="T15" fmla="*/ 486 h 534"/>
                  <a:gd name="T16" fmla="*/ 39 w 219"/>
                  <a:gd name="T17" fmla="*/ 464 h 534"/>
                  <a:gd name="T18" fmla="*/ 42 w 219"/>
                  <a:gd name="T19" fmla="*/ 490 h 534"/>
                  <a:gd name="T20" fmla="*/ 48 w 219"/>
                  <a:gd name="T21" fmla="*/ 477 h 534"/>
                  <a:gd name="T22" fmla="*/ 51 w 219"/>
                  <a:gd name="T23" fmla="*/ 384 h 534"/>
                  <a:gd name="T24" fmla="*/ 56 w 219"/>
                  <a:gd name="T25" fmla="*/ 281 h 534"/>
                  <a:gd name="T26" fmla="*/ 61 w 219"/>
                  <a:gd name="T27" fmla="*/ 218 h 534"/>
                  <a:gd name="T28" fmla="*/ 65 w 219"/>
                  <a:gd name="T29" fmla="*/ 195 h 534"/>
                  <a:gd name="T30" fmla="*/ 68 w 219"/>
                  <a:gd name="T31" fmla="*/ 195 h 534"/>
                  <a:gd name="T32" fmla="*/ 74 w 219"/>
                  <a:gd name="T33" fmla="*/ 240 h 534"/>
                  <a:gd name="T34" fmla="*/ 78 w 219"/>
                  <a:gd name="T35" fmla="*/ 323 h 534"/>
                  <a:gd name="T36" fmla="*/ 82 w 219"/>
                  <a:gd name="T37" fmla="*/ 291 h 534"/>
                  <a:gd name="T38" fmla="*/ 87 w 219"/>
                  <a:gd name="T39" fmla="*/ 293 h 534"/>
                  <a:gd name="T40" fmla="*/ 91 w 219"/>
                  <a:gd name="T41" fmla="*/ 342 h 534"/>
                  <a:gd name="T42" fmla="*/ 95 w 219"/>
                  <a:gd name="T43" fmla="*/ 400 h 534"/>
                  <a:gd name="T44" fmla="*/ 101 w 219"/>
                  <a:gd name="T45" fmla="*/ 431 h 534"/>
                  <a:gd name="T46" fmla="*/ 104 w 219"/>
                  <a:gd name="T47" fmla="*/ 399 h 534"/>
                  <a:gd name="T48" fmla="*/ 110 w 219"/>
                  <a:gd name="T49" fmla="*/ 380 h 534"/>
                  <a:gd name="T50" fmla="*/ 113 w 219"/>
                  <a:gd name="T51" fmla="*/ 335 h 534"/>
                  <a:gd name="T52" fmla="*/ 118 w 219"/>
                  <a:gd name="T53" fmla="*/ 318 h 534"/>
                  <a:gd name="T54" fmla="*/ 124 w 219"/>
                  <a:gd name="T55" fmla="*/ 249 h 534"/>
                  <a:gd name="T56" fmla="*/ 127 w 219"/>
                  <a:gd name="T57" fmla="*/ 163 h 534"/>
                  <a:gd name="T58" fmla="*/ 130 w 219"/>
                  <a:gd name="T59" fmla="*/ 142 h 534"/>
                  <a:gd name="T60" fmla="*/ 136 w 219"/>
                  <a:gd name="T61" fmla="*/ 89 h 534"/>
                  <a:gd name="T62" fmla="*/ 141 w 219"/>
                  <a:gd name="T63" fmla="*/ 17 h 534"/>
                  <a:gd name="T64" fmla="*/ 144 w 219"/>
                  <a:gd name="T65" fmla="*/ 22 h 534"/>
                  <a:gd name="T66" fmla="*/ 150 w 219"/>
                  <a:gd name="T67" fmla="*/ 64 h 534"/>
                  <a:gd name="T68" fmla="*/ 153 w 219"/>
                  <a:gd name="T69" fmla="*/ 217 h 534"/>
                  <a:gd name="T70" fmla="*/ 156 w 219"/>
                  <a:gd name="T71" fmla="*/ 275 h 534"/>
                  <a:gd name="T72" fmla="*/ 162 w 219"/>
                  <a:gd name="T73" fmla="*/ 261 h 534"/>
                  <a:gd name="T74" fmla="*/ 167 w 219"/>
                  <a:gd name="T75" fmla="*/ 282 h 534"/>
                  <a:gd name="T76" fmla="*/ 170 w 219"/>
                  <a:gd name="T77" fmla="*/ 295 h 534"/>
                  <a:gd name="T78" fmla="*/ 176 w 219"/>
                  <a:gd name="T79" fmla="*/ 166 h 534"/>
                  <a:gd name="T80" fmla="*/ 179 w 219"/>
                  <a:gd name="T81" fmla="*/ 70 h 534"/>
                  <a:gd name="T82" fmla="*/ 185 w 219"/>
                  <a:gd name="T83" fmla="*/ 0 h 534"/>
                  <a:gd name="T84" fmla="*/ 189 w 219"/>
                  <a:gd name="T85" fmla="*/ 42 h 534"/>
                  <a:gd name="T86" fmla="*/ 193 w 219"/>
                  <a:gd name="T87" fmla="*/ 9 h 534"/>
                  <a:gd name="T88" fmla="*/ 198 w 219"/>
                  <a:gd name="T89" fmla="*/ 87 h 534"/>
                  <a:gd name="T90" fmla="*/ 202 w 219"/>
                  <a:gd name="T91" fmla="*/ 193 h 534"/>
                  <a:gd name="T92" fmla="*/ 206 w 219"/>
                  <a:gd name="T93" fmla="*/ 346 h 534"/>
                  <a:gd name="T94" fmla="*/ 212 w 219"/>
                  <a:gd name="T95" fmla="*/ 437 h 534"/>
                  <a:gd name="T96" fmla="*/ 215 w 219"/>
                  <a:gd name="T97" fmla="*/ 426 h 534"/>
                  <a:gd name="T98" fmla="*/ 219 w 219"/>
                  <a:gd name="T99" fmla="*/ 394 h 5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34"/>
                  <a:gd name="T152" fmla="*/ 219 w 219"/>
                  <a:gd name="T153" fmla="*/ 534 h 5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34">
                    <a:moveTo>
                      <a:pt x="0" y="439"/>
                    </a:moveTo>
                    <a:lnTo>
                      <a:pt x="2" y="435"/>
                    </a:lnTo>
                    <a:lnTo>
                      <a:pt x="4" y="460"/>
                    </a:lnTo>
                    <a:lnTo>
                      <a:pt x="6" y="500"/>
                    </a:lnTo>
                    <a:lnTo>
                      <a:pt x="10" y="525"/>
                    </a:lnTo>
                    <a:lnTo>
                      <a:pt x="11" y="532"/>
                    </a:lnTo>
                    <a:lnTo>
                      <a:pt x="14" y="532"/>
                    </a:lnTo>
                    <a:lnTo>
                      <a:pt x="16" y="534"/>
                    </a:lnTo>
                    <a:lnTo>
                      <a:pt x="17" y="530"/>
                    </a:lnTo>
                    <a:lnTo>
                      <a:pt x="22" y="525"/>
                    </a:lnTo>
                    <a:lnTo>
                      <a:pt x="23" y="525"/>
                    </a:lnTo>
                    <a:lnTo>
                      <a:pt x="25" y="524"/>
                    </a:lnTo>
                    <a:lnTo>
                      <a:pt x="27" y="511"/>
                    </a:lnTo>
                    <a:lnTo>
                      <a:pt x="28" y="496"/>
                    </a:lnTo>
                    <a:lnTo>
                      <a:pt x="31" y="492"/>
                    </a:lnTo>
                    <a:lnTo>
                      <a:pt x="34" y="486"/>
                    </a:lnTo>
                    <a:lnTo>
                      <a:pt x="36" y="469"/>
                    </a:lnTo>
                    <a:lnTo>
                      <a:pt x="39" y="464"/>
                    </a:lnTo>
                    <a:lnTo>
                      <a:pt x="40" y="476"/>
                    </a:lnTo>
                    <a:lnTo>
                      <a:pt x="42" y="490"/>
                    </a:lnTo>
                    <a:lnTo>
                      <a:pt x="44" y="492"/>
                    </a:lnTo>
                    <a:lnTo>
                      <a:pt x="48" y="477"/>
                    </a:lnTo>
                    <a:lnTo>
                      <a:pt x="50" y="439"/>
                    </a:lnTo>
                    <a:lnTo>
                      <a:pt x="51" y="384"/>
                    </a:lnTo>
                    <a:lnTo>
                      <a:pt x="53" y="330"/>
                    </a:lnTo>
                    <a:lnTo>
                      <a:pt x="56" y="281"/>
                    </a:lnTo>
                    <a:lnTo>
                      <a:pt x="57" y="242"/>
                    </a:lnTo>
                    <a:lnTo>
                      <a:pt x="61" y="218"/>
                    </a:lnTo>
                    <a:lnTo>
                      <a:pt x="62" y="204"/>
                    </a:lnTo>
                    <a:lnTo>
                      <a:pt x="65" y="195"/>
                    </a:lnTo>
                    <a:lnTo>
                      <a:pt x="67" y="195"/>
                    </a:lnTo>
                    <a:lnTo>
                      <a:pt x="68" y="195"/>
                    </a:lnTo>
                    <a:lnTo>
                      <a:pt x="73" y="204"/>
                    </a:lnTo>
                    <a:lnTo>
                      <a:pt x="74" y="240"/>
                    </a:lnTo>
                    <a:lnTo>
                      <a:pt x="76" y="291"/>
                    </a:lnTo>
                    <a:lnTo>
                      <a:pt x="78" y="323"/>
                    </a:lnTo>
                    <a:lnTo>
                      <a:pt x="79" y="318"/>
                    </a:lnTo>
                    <a:lnTo>
                      <a:pt x="82" y="291"/>
                    </a:lnTo>
                    <a:lnTo>
                      <a:pt x="85" y="272"/>
                    </a:lnTo>
                    <a:lnTo>
                      <a:pt x="87" y="293"/>
                    </a:lnTo>
                    <a:lnTo>
                      <a:pt x="90" y="324"/>
                    </a:lnTo>
                    <a:lnTo>
                      <a:pt x="91" y="342"/>
                    </a:lnTo>
                    <a:lnTo>
                      <a:pt x="93" y="358"/>
                    </a:lnTo>
                    <a:lnTo>
                      <a:pt x="95" y="400"/>
                    </a:lnTo>
                    <a:lnTo>
                      <a:pt x="99" y="435"/>
                    </a:lnTo>
                    <a:lnTo>
                      <a:pt x="101" y="431"/>
                    </a:lnTo>
                    <a:lnTo>
                      <a:pt x="102" y="407"/>
                    </a:lnTo>
                    <a:lnTo>
                      <a:pt x="104" y="399"/>
                    </a:lnTo>
                    <a:lnTo>
                      <a:pt x="107" y="399"/>
                    </a:lnTo>
                    <a:lnTo>
                      <a:pt x="110" y="380"/>
                    </a:lnTo>
                    <a:lnTo>
                      <a:pt x="112" y="349"/>
                    </a:lnTo>
                    <a:lnTo>
                      <a:pt x="113" y="335"/>
                    </a:lnTo>
                    <a:lnTo>
                      <a:pt x="116" y="330"/>
                    </a:lnTo>
                    <a:lnTo>
                      <a:pt x="118" y="318"/>
                    </a:lnTo>
                    <a:lnTo>
                      <a:pt x="119" y="287"/>
                    </a:lnTo>
                    <a:lnTo>
                      <a:pt x="124" y="249"/>
                    </a:lnTo>
                    <a:lnTo>
                      <a:pt x="125" y="204"/>
                    </a:lnTo>
                    <a:lnTo>
                      <a:pt x="127" y="163"/>
                    </a:lnTo>
                    <a:lnTo>
                      <a:pt x="129" y="142"/>
                    </a:lnTo>
                    <a:lnTo>
                      <a:pt x="130" y="142"/>
                    </a:lnTo>
                    <a:lnTo>
                      <a:pt x="133" y="134"/>
                    </a:lnTo>
                    <a:lnTo>
                      <a:pt x="136" y="89"/>
                    </a:lnTo>
                    <a:lnTo>
                      <a:pt x="138" y="38"/>
                    </a:lnTo>
                    <a:lnTo>
                      <a:pt x="141" y="17"/>
                    </a:lnTo>
                    <a:lnTo>
                      <a:pt x="142" y="19"/>
                    </a:lnTo>
                    <a:lnTo>
                      <a:pt x="144" y="22"/>
                    </a:lnTo>
                    <a:lnTo>
                      <a:pt x="147" y="28"/>
                    </a:lnTo>
                    <a:lnTo>
                      <a:pt x="150" y="64"/>
                    </a:lnTo>
                    <a:lnTo>
                      <a:pt x="151" y="135"/>
                    </a:lnTo>
                    <a:lnTo>
                      <a:pt x="153" y="217"/>
                    </a:lnTo>
                    <a:lnTo>
                      <a:pt x="155" y="263"/>
                    </a:lnTo>
                    <a:lnTo>
                      <a:pt x="156" y="275"/>
                    </a:lnTo>
                    <a:lnTo>
                      <a:pt x="161" y="272"/>
                    </a:lnTo>
                    <a:lnTo>
                      <a:pt x="162" y="261"/>
                    </a:lnTo>
                    <a:lnTo>
                      <a:pt x="164" y="261"/>
                    </a:lnTo>
                    <a:lnTo>
                      <a:pt x="167" y="282"/>
                    </a:lnTo>
                    <a:lnTo>
                      <a:pt x="168" y="303"/>
                    </a:lnTo>
                    <a:lnTo>
                      <a:pt x="170" y="295"/>
                    </a:lnTo>
                    <a:lnTo>
                      <a:pt x="173" y="237"/>
                    </a:lnTo>
                    <a:lnTo>
                      <a:pt x="176" y="166"/>
                    </a:lnTo>
                    <a:lnTo>
                      <a:pt x="178" y="115"/>
                    </a:lnTo>
                    <a:lnTo>
                      <a:pt x="179" y="70"/>
                    </a:lnTo>
                    <a:lnTo>
                      <a:pt x="181" y="19"/>
                    </a:lnTo>
                    <a:lnTo>
                      <a:pt x="185" y="0"/>
                    </a:lnTo>
                    <a:lnTo>
                      <a:pt x="187" y="28"/>
                    </a:lnTo>
                    <a:lnTo>
                      <a:pt x="189" y="42"/>
                    </a:lnTo>
                    <a:lnTo>
                      <a:pt x="190" y="22"/>
                    </a:lnTo>
                    <a:lnTo>
                      <a:pt x="193" y="9"/>
                    </a:lnTo>
                    <a:lnTo>
                      <a:pt x="195" y="36"/>
                    </a:lnTo>
                    <a:lnTo>
                      <a:pt x="198" y="87"/>
                    </a:lnTo>
                    <a:lnTo>
                      <a:pt x="201" y="138"/>
                    </a:lnTo>
                    <a:lnTo>
                      <a:pt x="202" y="193"/>
                    </a:lnTo>
                    <a:lnTo>
                      <a:pt x="204" y="263"/>
                    </a:lnTo>
                    <a:lnTo>
                      <a:pt x="206" y="346"/>
                    </a:lnTo>
                    <a:lnTo>
                      <a:pt x="208" y="412"/>
                    </a:lnTo>
                    <a:lnTo>
                      <a:pt x="212" y="437"/>
                    </a:lnTo>
                    <a:lnTo>
                      <a:pt x="213" y="437"/>
                    </a:lnTo>
                    <a:lnTo>
                      <a:pt x="215" y="426"/>
                    </a:lnTo>
                    <a:lnTo>
                      <a:pt x="218" y="409"/>
                    </a:lnTo>
                    <a:lnTo>
                      <a:pt x="219" y="394"/>
                    </a:lnTo>
                  </a:path>
                </a:pathLst>
              </a:custGeom>
              <a:noFill/>
              <a:ln w="19050" cmpd="sng">
                <a:solidFill>
                  <a:schemeClr val="tx1"/>
                </a:solidFill>
                <a:prstDash val="solid"/>
                <a:round/>
                <a:headEnd/>
                <a:tailEnd/>
              </a:ln>
            </p:spPr>
            <p:txBody>
              <a:bodyPr/>
              <a:lstStyle/>
              <a:p>
                <a:endParaRPr lang="it-IT"/>
              </a:p>
            </p:txBody>
          </p:sp>
          <p:sp>
            <p:nvSpPr>
              <p:cNvPr id="8223" name="Freeform 270"/>
              <p:cNvSpPr>
                <a:spLocks/>
              </p:cNvSpPr>
              <p:nvPr/>
            </p:nvSpPr>
            <p:spPr bwMode="auto">
              <a:xfrm>
                <a:off x="4418" y="3830"/>
                <a:ext cx="47" cy="132"/>
              </a:xfrm>
              <a:custGeom>
                <a:avLst/>
                <a:gdLst>
                  <a:gd name="T0" fmla="*/ 4 w 221"/>
                  <a:gd name="T1" fmla="*/ 419 h 743"/>
                  <a:gd name="T2" fmla="*/ 8 w 221"/>
                  <a:gd name="T3" fmla="*/ 314 h 743"/>
                  <a:gd name="T4" fmla="*/ 11 w 221"/>
                  <a:gd name="T5" fmla="*/ 233 h 743"/>
                  <a:gd name="T6" fmla="*/ 17 w 221"/>
                  <a:gd name="T7" fmla="*/ 72 h 743"/>
                  <a:gd name="T8" fmla="*/ 21 w 221"/>
                  <a:gd name="T9" fmla="*/ 10 h 743"/>
                  <a:gd name="T10" fmla="*/ 25 w 221"/>
                  <a:gd name="T11" fmla="*/ 157 h 743"/>
                  <a:gd name="T12" fmla="*/ 30 w 221"/>
                  <a:gd name="T13" fmla="*/ 161 h 743"/>
                  <a:gd name="T14" fmla="*/ 34 w 221"/>
                  <a:gd name="T15" fmla="*/ 235 h 743"/>
                  <a:gd name="T16" fmla="*/ 38 w 221"/>
                  <a:gd name="T17" fmla="*/ 265 h 743"/>
                  <a:gd name="T18" fmla="*/ 44 w 221"/>
                  <a:gd name="T19" fmla="*/ 244 h 743"/>
                  <a:gd name="T20" fmla="*/ 47 w 221"/>
                  <a:gd name="T21" fmla="*/ 314 h 743"/>
                  <a:gd name="T22" fmla="*/ 51 w 221"/>
                  <a:gd name="T23" fmla="*/ 394 h 743"/>
                  <a:gd name="T24" fmla="*/ 57 w 221"/>
                  <a:gd name="T25" fmla="*/ 398 h 743"/>
                  <a:gd name="T26" fmla="*/ 61 w 221"/>
                  <a:gd name="T27" fmla="*/ 428 h 743"/>
                  <a:gd name="T28" fmla="*/ 64 w 221"/>
                  <a:gd name="T29" fmla="*/ 467 h 743"/>
                  <a:gd name="T30" fmla="*/ 70 w 221"/>
                  <a:gd name="T31" fmla="*/ 413 h 743"/>
                  <a:gd name="T32" fmla="*/ 74 w 221"/>
                  <a:gd name="T33" fmla="*/ 464 h 743"/>
                  <a:gd name="T34" fmla="*/ 79 w 221"/>
                  <a:gd name="T35" fmla="*/ 481 h 743"/>
                  <a:gd name="T36" fmla="*/ 84 w 221"/>
                  <a:gd name="T37" fmla="*/ 468 h 743"/>
                  <a:gd name="T38" fmla="*/ 87 w 221"/>
                  <a:gd name="T39" fmla="*/ 637 h 743"/>
                  <a:gd name="T40" fmla="*/ 93 w 221"/>
                  <a:gd name="T41" fmla="*/ 743 h 743"/>
                  <a:gd name="T42" fmla="*/ 96 w 221"/>
                  <a:gd name="T43" fmla="*/ 743 h 743"/>
                  <a:gd name="T44" fmla="*/ 100 w 221"/>
                  <a:gd name="T45" fmla="*/ 724 h 743"/>
                  <a:gd name="T46" fmla="*/ 105 w 221"/>
                  <a:gd name="T47" fmla="*/ 634 h 743"/>
                  <a:gd name="T48" fmla="*/ 110 w 221"/>
                  <a:gd name="T49" fmla="*/ 563 h 743"/>
                  <a:gd name="T50" fmla="*/ 113 w 221"/>
                  <a:gd name="T51" fmla="*/ 498 h 743"/>
                  <a:gd name="T52" fmla="*/ 119 w 221"/>
                  <a:gd name="T53" fmla="*/ 428 h 743"/>
                  <a:gd name="T54" fmla="*/ 122 w 221"/>
                  <a:gd name="T55" fmla="*/ 356 h 743"/>
                  <a:gd name="T56" fmla="*/ 127 w 221"/>
                  <a:gd name="T57" fmla="*/ 366 h 743"/>
                  <a:gd name="T58" fmla="*/ 133 w 221"/>
                  <a:gd name="T59" fmla="*/ 473 h 743"/>
                  <a:gd name="T60" fmla="*/ 136 w 221"/>
                  <a:gd name="T61" fmla="*/ 481 h 743"/>
                  <a:gd name="T62" fmla="*/ 139 w 221"/>
                  <a:gd name="T63" fmla="*/ 417 h 743"/>
                  <a:gd name="T64" fmla="*/ 145 w 221"/>
                  <a:gd name="T65" fmla="*/ 353 h 743"/>
                  <a:gd name="T66" fmla="*/ 150 w 221"/>
                  <a:gd name="T67" fmla="*/ 279 h 743"/>
                  <a:gd name="T68" fmla="*/ 153 w 221"/>
                  <a:gd name="T69" fmla="*/ 240 h 743"/>
                  <a:gd name="T70" fmla="*/ 159 w 221"/>
                  <a:gd name="T71" fmla="*/ 231 h 743"/>
                  <a:gd name="T72" fmla="*/ 162 w 221"/>
                  <a:gd name="T73" fmla="*/ 218 h 743"/>
                  <a:gd name="T74" fmla="*/ 168 w 221"/>
                  <a:gd name="T75" fmla="*/ 189 h 743"/>
                  <a:gd name="T76" fmla="*/ 172 w 221"/>
                  <a:gd name="T77" fmla="*/ 208 h 743"/>
                  <a:gd name="T78" fmla="*/ 176 w 221"/>
                  <a:gd name="T79" fmla="*/ 247 h 743"/>
                  <a:gd name="T80" fmla="*/ 181 w 221"/>
                  <a:gd name="T81" fmla="*/ 222 h 743"/>
                  <a:gd name="T82" fmla="*/ 185 w 221"/>
                  <a:gd name="T83" fmla="*/ 193 h 743"/>
                  <a:gd name="T84" fmla="*/ 189 w 221"/>
                  <a:gd name="T85" fmla="*/ 177 h 743"/>
                  <a:gd name="T86" fmla="*/ 195 w 221"/>
                  <a:gd name="T87" fmla="*/ 209 h 743"/>
                  <a:gd name="T88" fmla="*/ 198 w 221"/>
                  <a:gd name="T89" fmla="*/ 205 h 743"/>
                  <a:gd name="T90" fmla="*/ 202 w 221"/>
                  <a:gd name="T91" fmla="*/ 279 h 743"/>
                  <a:gd name="T92" fmla="*/ 207 w 221"/>
                  <a:gd name="T93" fmla="*/ 407 h 743"/>
                  <a:gd name="T94" fmla="*/ 212 w 221"/>
                  <a:gd name="T95" fmla="*/ 416 h 743"/>
                  <a:gd name="T96" fmla="*/ 215 w 221"/>
                  <a:gd name="T97" fmla="*/ 384 h 743"/>
                  <a:gd name="T98" fmla="*/ 221 w 221"/>
                  <a:gd name="T99" fmla="*/ 356 h 7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743"/>
                  <a:gd name="T152" fmla="*/ 221 w 221"/>
                  <a:gd name="T153" fmla="*/ 743 h 7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743">
                    <a:moveTo>
                      <a:pt x="0" y="436"/>
                    </a:moveTo>
                    <a:lnTo>
                      <a:pt x="4" y="419"/>
                    </a:lnTo>
                    <a:lnTo>
                      <a:pt x="6" y="377"/>
                    </a:lnTo>
                    <a:lnTo>
                      <a:pt x="8" y="314"/>
                    </a:lnTo>
                    <a:lnTo>
                      <a:pt x="10" y="266"/>
                    </a:lnTo>
                    <a:lnTo>
                      <a:pt x="11" y="233"/>
                    </a:lnTo>
                    <a:lnTo>
                      <a:pt x="13" y="170"/>
                    </a:lnTo>
                    <a:lnTo>
                      <a:pt x="17" y="72"/>
                    </a:lnTo>
                    <a:lnTo>
                      <a:pt x="19" y="0"/>
                    </a:lnTo>
                    <a:lnTo>
                      <a:pt x="21" y="10"/>
                    </a:lnTo>
                    <a:lnTo>
                      <a:pt x="23" y="89"/>
                    </a:lnTo>
                    <a:lnTo>
                      <a:pt x="25" y="157"/>
                    </a:lnTo>
                    <a:lnTo>
                      <a:pt x="27" y="170"/>
                    </a:lnTo>
                    <a:lnTo>
                      <a:pt x="30" y="161"/>
                    </a:lnTo>
                    <a:lnTo>
                      <a:pt x="33" y="186"/>
                    </a:lnTo>
                    <a:lnTo>
                      <a:pt x="34" y="235"/>
                    </a:lnTo>
                    <a:lnTo>
                      <a:pt x="36" y="266"/>
                    </a:lnTo>
                    <a:lnTo>
                      <a:pt x="38" y="265"/>
                    </a:lnTo>
                    <a:lnTo>
                      <a:pt x="42" y="250"/>
                    </a:lnTo>
                    <a:lnTo>
                      <a:pt x="44" y="244"/>
                    </a:lnTo>
                    <a:lnTo>
                      <a:pt x="45" y="263"/>
                    </a:lnTo>
                    <a:lnTo>
                      <a:pt x="47" y="314"/>
                    </a:lnTo>
                    <a:lnTo>
                      <a:pt x="50" y="368"/>
                    </a:lnTo>
                    <a:lnTo>
                      <a:pt x="51" y="394"/>
                    </a:lnTo>
                    <a:lnTo>
                      <a:pt x="55" y="396"/>
                    </a:lnTo>
                    <a:lnTo>
                      <a:pt x="57" y="398"/>
                    </a:lnTo>
                    <a:lnTo>
                      <a:pt x="59" y="410"/>
                    </a:lnTo>
                    <a:lnTo>
                      <a:pt x="61" y="428"/>
                    </a:lnTo>
                    <a:lnTo>
                      <a:pt x="62" y="451"/>
                    </a:lnTo>
                    <a:lnTo>
                      <a:pt x="64" y="467"/>
                    </a:lnTo>
                    <a:lnTo>
                      <a:pt x="68" y="445"/>
                    </a:lnTo>
                    <a:lnTo>
                      <a:pt x="70" y="413"/>
                    </a:lnTo>
                    <a:lnTo>
                      <a:pt x="72" y="417"/>
                    </a:lnTo>
                    <a:lnTo>
                      <a:pt x="74" y="464"/>
                    </a:lnTo>
                    <a:lnTo>
                      <a:pt x="76" y="498"/>
                    </a:lnTo>
                    <a:lnTo>
                      <a:pt x="79" y="481"/>
                    </a:lnTo>
                    <a:lnTo>
                      <a:pt x="82" y="451"/>
                    </a:lnTo>
                    <a:lnTo>
                      <a:pt x="84" y="468"/>
                    </a:lnTo>
                    <a:lnTo>
                      <a:pt x="85" y="542"/>
                    </a:lnTo>
                    <a:lnTo>
                      <a:pt x="87" y="637"/>
                    </a:lnTo>
                    <a:lnTo>
                      <a:pt x="89" y="713"/>
                    </a:lnTo>
                    <a:lnTo>
                      <a:pt x="93" y="743"/>
                    </a:lnTo>
                    <a:lnTo>
                      <a:pt x="95" y="742"/>
                    </a:lnTo>
                    <a:lnTo>
                      <a:pt x="96" y="743"/>
                    </a:lnTo>
                    <a:lnTo>
                      <a:pt x="99" y="743"/>
                    </a:lnTo>
                    <a:lnTo>
                      <a:pt x="100" y="724"/>
                    </a:lnTo>
                    <a:lnTo>
                      <a:pt x="102" y="684"/>
                    </a:lnTo>
                    <a:lnTo>
                      <a:pt x="105" y="634"/>
                    </a:lnTo>
                    <a:lnTo>
                      <a:pt x="108" y="591"/>
                    </a:lnTo>
                    <a:lnTo>
                      <a:pt x="110" y="563"/>
                    </a:lnTo>
                    <a:lnTo>
                      <a:pt x="111" y="534"/>
                    </a:lnTo>
                    <a:lnTo>
                      <a:pt x="113" y="498"/>
                    </a:lnTo>
                    <a:lnTo>
                      <a:pt x="116" y="461"/>
                    </a:lnTo>
                    <a:lnTo>
                      <a:pt x="119" y="428"/>
                    </a:lnTo>
                    <a:lnTo>
                      <a:pt x="121" y="390"/>
                    </a:lnTo>
                    <a:lnTo>
                      <a:pt x="122" y="356"/>
                    </a:lnTo>
                    <a:lnTo>
                      <a:pt x="125" y="343"/>
                    </a:lnTo>
                    <a:lnTo>
                      <a:pt x="127" y="366"/>
                    </a:lnTo>
                    <a:lnTo>
                      <a:pt x="130" y="422"/>
                    </a:lnTo>
                    <a:lnTo>
                      <a:pt x="133" y="473"/>
                    </a:lnTo>
                    <a:lnTo>
                      <a:pt x="134" y="493"/>
                    </a:lnTo>
                    <a:lnTo>
                      <a:pt x="136" y="481"/>
                    </a:lnTo>
                    <a:lnTo>
                      <a:pt x="138" y="449"/>
                    </a:lnTo>
                    <a:lnTo>
                      <a:pt x="139" y="417"/>
                    </a:lnTo>
                    <a:lnTo>
                      <a:pt x="144" y="388"/>
                    </a:lnTo>
                    <a:lnTo>
                      <a:pt x="145" y="353"/>
                    </a:lnTo>
                    <a:lnTo>
                      <a:pt x="147" y="314"/>
                    </a:lnTo>
                    <a:lnTo>
                      <a:pt x="150" y="279"/>
                    </a:lnTo>
                    <a:lnTo>
                      <a:pt x="151" y="254"/>
                    </a:lnTo>
                    <a:lnTo>
                      <a:pt x="153" y="240"/>
                    </a:lnTo>
                    <a:lnTo>
                      <a:pt x="156" y="231"/>
                    </a:lnTo>
                    <a:lnTo>
                      <a:pt x="159" y="231"/>
                    </a:lnTo>
                    <a:lnTo>
                      <a:pt x="161" y="228"/>
                    </a:lnTo>
                    <a:lnTo>
                      <a:pt x="162" y="218"/>
                    </a:lnTo>
                    <a:lnTo>
                      <a:pt x="164" y="205"/>
                    </a:lnTo>
                    <a:lnTo>
                      <a:pt x="168" y="189"/>
                    </a:lnTo>
                    <a:lnTo>
                      <a:pt x="170" y="186"/>
                    </a:lnTo>
                    <a:lnTo>
                      <a:pt x="172" y="208"/>
                    </a:lnTo>
                    <a:lnTo>
                      <a:pt x="173" y="233"/>
                    </a:lnTo>
                    <a:lnTo>
                      <a:pt x="176" y="247"/>
                    </a:lnTo>
                    <a:lnTo>
                      <a:pt x="178" y="244"/>
                    </a:lnTo>
                    <a:lnTo>
                      <a:pt x="181" y="222"/>
                    </a:lnTo>
                    <a:lnTo>
                      <a:pt x="184" y="201"/>
                    </a:lnTo>
                    <a:lnTo>
                      <a:pt x="185" y="193"/>
                    </a:lnTo>
                    <a:lnTo>
                      <a:pt x="187" y="189"/>
                    </a:lnTo>
                    <a:lnTo>
                      <a:pt x="189" y="177"/>
                    </a:lnTo>
                    <a:lnTo>
                      <a:pt x="190" y="186"/>
                    </a:lnTo>
                    <a:lnTo>
                      <a:pt x="195" y="209"/>
                    </a:lnTo>
                    <a:lnTo>
                      <a:pt x="196" y="218"/>
                    </a:lnTo>
                    <a:lnTo>
                      <a:pt x="198" y="205"/>
                    </a:lnTo>
                    <a:lnTo>
                      <a:pt x="201" y="221"/>
                    </a:lnTo>
                    <a:lnTo>
                      <a:pt x="202" y="279"/>
                    </a:lnTo>
                    <a:lnTo>
                      <a:pt x="206" y="358"/>
                    </a:lnTo>
                    <a:lnTo>
                      <a:pt x="207" y="407"/>
                    </a:lnTo>
                    <a:lnTo>
                      <a:pt x="210" y="423"/>
                    </a:lnTo>
                    <a:lnTo>
                      <a:pt x="212" y="416"/>
                    </a:lnTo>
                    <a:lnTo>
                      <a:pt x="213" y="394"/>
                    </a:lnTo>
                    <a:lnTo>
                      <a:pt x="215" y="384"/>
                    </a:lnTo>
                    <a:lnTo>
                      <a:pt x="219" y="372"/>
                    </a:lnTo>
                    <a:lnTo>
                      <a:pt x="221" y="356"/>
                    </a:lnTo>
                  </a:path>
                </a:pathLst>
              </a:custGeom>
              <a:noFill/>
              <a:ln w="19050" cmpd="sng">
                <a:solidFill>
                  <a:schemeClr val="tx1"/>
                </a:solidFill>
                <a:prstDash val="solid"/>
                <a:round/>
                <a:headEnd/>
                <a:tailEnd/>
              </a:ln>
            </p:spPr>
            <p:txBody>
              <a:bodyPr/>
              <a:lstStyle/>
              <a:p>
                <a:endParaRPr lang="it-IT"/>
              </a:p>
            </p:txBody>
          </p:sp>
          <p:sp>
            <p:nvSpPr>
              <p:cNvPr id="8224" name="Freeform 271"/>
              <p:cNvSpPr>
                <a:spLocks/>
              </p:cNvSpPr>
              <p:nvPr/>
            </p:nvSpPr>
            <p:spPr bwMode="auto">
              <a:xfrm>
                <a:off x="4465" y="3100"/>
                <a:ext cx="47" cy="830"/>
              </a:xfrm>
              <a:custGeom>
                <a:avLst/>
                <a:gdLst>
                  <a:gd name="T0" fmla="*/ 2 w 219"/>
                  <a:gd name="T1" fmla="*/ 4467 h 4681"/>
                  <a:gd name="T2" fmla="*/ 6 w 219"/>
                  <a:gd name="T3" fmla="*/ 4497 h 4681"/>
                  <a:gd name="T4" fmla="*/ 11 w 219"/>
                  <a:gd name="T5" fmla="*/ 4488 h 4681"/>
                  <a:gd name="T6" fmla="*/ 15 w 219"/>
                  <a:gd name="T7" fmla="*/ 4497 h 4681"/>
                  <a:gd name="T8" fmla="*/ 19 w 219"/>
                  <a:gd name="T9" fmla="*/ 4575 h 4681"/>
                  <a:gd name="T10" fmla="*/ 25 w 219"/>
                  <a:gd name="T11" fmla="*/ 4567 h 4681"/>
                  <a:gd name="T12" fmla="*/ 28 w 219"/>
                  <a:gd name="T13" fmla="*/ 4599 h 4681"/>
                  <a:gd name="T14" fmla="*/ 32 w 219"/>
                  <a:gd name="T15" fmla="*/ 4581 h 4681"/>
                  <a:gd name="T16" fmla="*/ 37 w 219"/>
                  <a:gd name="T17" fmla="*/ 4497 h 4681"/>
                  <a:gd name="T18" fmla="*/ 42 w 219"/>
                  <a:gd name="T19" fmla="*/ 4514 h 4681"/>
                  <a:gd name="T20" fmla="*/ 45 w 219"/>
                  <a:gd name="T21" fmla="*/ 4485 h 4681"/>
                  <a:gd name="T22" fmla="*/ 51 w 219"/>
                  <a:gd name="T23" fmla="*/ 4473 h 4681"/>
                  <a:gd name="T24" fmla="*/ 54 w 219"/>
                  <a:gd name="T25" fmla="*/ 4412 h 4681"/>
                  <a:gd name="T26" fmla="*/ 60 w 219"/>
                  <a:gd name="T27" fmla="*/ 4351 h 4681"/>
                  <a:gd name="T28" fmla="*/ 64 w 219"/>
                  <a:gd name="T29" fmla="*/ 4351 h 4681"/>
                  <a:gd name="T30" fmla="*/ 68 w 219"/>
                  <a:gd name="T31" fmla="*/ 4348 h 4681"/>
                  <a:gd name="T32" fmla="*/ 74 w 219"/>
                  <a:gd name="T33" fmla="*/ 4417 h 4681"/>
                  <a:gd name="T34" fmla="*/ 77 w 219"/>
                  <a:gd name="T35" fmla="*/ 4404 h 4681"/>
                  <a:gd name="T36" fmla="*/ 81 w 219"/>
                  <a:gd name="T37" fmla="*/ 4386 h 4681"/>
                  <a:gd name="T38" fmla="*/ 86 w 219"/>
                  <a:gd name="T39" fmla="*/ 4510 h 4681"/>
                  <a:gd name="T40" fmla="*/ 91 w 219"/>
                  <a:gd name="T41" fmla="*/ 4632 h 4681"/>
                  <a:gd name="T42" fmla="*/ 94 w 219"/>
                  <a:gd name="T43" fmla="*/ 4681 h 4681"/>
                  <a:gd name="T44" fmla="*/ 100 w 219"/>
                  <a:gd name="T45" fmla="*/ 4639 h 4681"/>
                  <a:gd name="T46" fmla="*/ 103 w 219"/>
                  <a:gd name="T47" fmla="*/ 4533 h 4681"/>
                  <a:gd name="T48" fmla="*/ 108 w 219"/>
                  <a:gd name="T49" fmla="*/ 4450 h 4681"/>
                  <a:gd name="T50" fmla="*/ 113 w 219"/>
                  <a:gd name="T51" fmla="*/ 4436 h 4681"/>
                  <a:gd name="T52" fmla="*/ 117 w 219"/>
                  <a:gd name="T53" fmla="*/ 4341 h 4681"/>
                  <a:gd name="T54" fmla="*/ 120 w 219"/>
                  <a:gd name="T55" fmla="*/ 4268 h 4681"/>
                  <a:gd name="T56" fmla="*/ 126 w 219"/>
                  <a:gd name="T57" fmla="*/ 4262 h 4681"/>
                  <a:gd name="T58" fmla="*/ 130 w 219"/>
                  <a:gd name="T59" fmla="*/ 4165 h 4681"/>
                  <a:gd name="T60" fmla="*/ 136 w 219"/>
                  <a:gd name="T61" fmla="*/ 4073 h 4681"/>
                  <a:gd name="T62" fmla="*/ 139 w 219"/>
                  <a:gd name="T63" fmla="*/ 4121 h 4681"/>
                  <a:gd name="T64" fmla="*/ 143 w 219"/>
                  <a:gd name="T65" fmla="*/ 4073 h 4681"/>
                  <a:gd name="T66" fmla="*/ 149 w 219"/>
                  <a:gd name="T67" fmla="*/ 3906 h 4681"/>
                  <a:gd name="T68" fmla="*/ 153 w 219"/>
                  <a:gd name="T69" fmla="*/ 3734 h 4681"/>
                  <a:gd name="T70" fmla="*/ 157 w 219"/>
                  <a:gd name="T71" fmla="*/ 3514 h 4681"/>
                  <a:gd name="T72" fmla="*/ 162 w 219"/>
                  <a:gd name="T73" fmla="*/ 3341 h 4681"/>
                  <a:gd name="T74" fmla="*/ 166 w 219"/>
                  <a:gd name="T75" fmla="*/ 3203 h 4681"/>
                  <a:gd name="T76" fmla="*/ 170 w 219"/>
                  <a:gd name="T77" fmla="*/ 2925 h 4681"/>
                  <a:gd name="T78" fmla="*/ 176 w 219"/>
                  <a:gd name="T79" fmla="*/ 2555 h 4681"/>
                  <a:gd name="T80" fmla="*/ 179 w 219"/>
                  <a:gd name="T81" fmla="*/ 2234 h 4681"/>
                  <a:gd name="T82" fmla="*/ 183 w 219"/>
                  <a:gd name="T83" fmla="*/ 1937 h 4681"/>
                  <a:gd name="T84" fmla="*/ 188 w 219"/>
                  <a:gd name="T85" fmla="*/ 1636 h 4681"/>
                  <a:gd name="T86" fmla="*/ 193 w 219"/>
                  <a:gd name="T87" fmla="*/ 1272 h 4681"/>
                  <a:gd name="T88" fmla="*/ 196 w 219"/>
                  <a:gd name="T89" fmla="*/ 767 h 4681"/>
                  <a:gd name="T90" fmla="*/ 202 w 219"/>
                  <a:gd name="T91" fmla="*/ 387 h 4681"/>
                  <a:gd name="T92" fmla="*/ 205 w 219"/>
                  <a:gd name="T93" fmla="*/ 204 h 4681"/>
                  <a:gd name="T94" fmla="*/ 210 w 219"/>
                  <a:gd name="T95" fmla="*/ 57 h 4681"/>
                  <a:gd name="T96" fmla="*/ 215 w 219"/>
                  <a:gd name="T97" fmla="*/ 0 h 4681"/>
                  <a:gd name="T98" fmla="*/ 219 w 219"/>
                  <a:gd name="T99" fmla="*/ 52 h 46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4681"/>
                  <a:gd name="T152" fmla="*/ 219 w 219"/>
                  <a:gd name="T153" fmla="*/ 4681 h 46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4681">
                    <a:moveTo>
                      <a:pt x="0" y="4476"/>
                    </a:moveTo>
                    <a:lnTo>
                      <a:pt x="2" y="4467"/>
                    </a:lnTo>
                    <a:lnTo>
                      <a:pt x="3" y="4485"/>
                    </a:lnTo>
                    <a:lnTo>
                      <a:pt x="6" y="4497"/>
                    </a:lnTo>
                    <a:lnTo>
                      <a:pt x="8" y="4497"/>
                    </a:lnTo>
                    <a:lnTo>
                      <a:pt x="11" y="4488"/>
                    </a:lnTo>
                    <a:lnTo>
                      <a:pt x="14" y="4486"/>
                    </a:lnTo>
                    <a:lnTo>
                      <a:pt x="15" y="4497"/>
                    </a:lnTo>
                    <a:lnTo>
                      <a:pt x="17" y="4533"/>
                    </a:lnTo>
                    <a:lnTo>
                      <a:pt x="19" y="4575"/>
                    </a:lnTo>
                    <a:lnTo>
                      <a:pt x="23" y="4584"/>
                    </a:lnTo>
                    <a:lnTo>
                      <a:pt x="25" y="4567"/>
                    </a:lnTo>
                    <a:lnTo>
                      <a:pt x="26" y="4571"/>
                    </a:lnTo>
                    <a:lnTo>
                      <a:pt x="28" y="4599"/>
                    </a:lnTo>
                    <a:lnTo>
                      <a:pt x="31" y="4610"/>
                    </a:lnTo>
                    <a:lnTo>
                      <a:pt x="32" y="4581"/>
                    </a:lnTo>
                    <a:lnTo>
                      <a:pt x="36" y="4533"/>
                    </a:lnTo>
                    <a:lnTo>
                      <a:pt x="37" y="4497"/>
                    </a:lnTo>
                    <a:lnTo>
                      <a:pt x="40" y="4497"/>
                    </a:lnTo>
                    <a:lnTo>
                      <a:pt x="42" y="4514"/>
                    </a:lnTo>
                    <a:lnTo>
                      <a:pt x="43" y="4514"/>
                    </a:lnTo>
                    <a:lnTo>
                      <a:pt x="45" y="4485"/>
                    </a:lnTo>
                    <a:lnTo>
                      <a:pt x="49" y="4469"/>
                    </a:lnTo>
                    <a:lnTo>
                      <a:pt x="51" y="4473"/>
                    </a:lnTo>
                    <a:lnTo>
                      <a:pt x="52" y="4460"/>
                    </a:lnTo>
                    <a:lnTo>
                      <a:pt x="54" y="4412"/>
                    </a:lnTo>
                    <a:lnTo>
                      <a:pt x="57" y="4366"/>
                    </a:lnTo>
                    <a:lnTo>
                      <a:pt x="60" y="4351"/>
                    </a:lnTo>
                    <a:lnTo>
                      <a:pt x="62" y="4355"/>
                    </a:lnTo>
                    <a:lnTo>
                      <a:pt x="64" y="4351"/>
                    </a:lnTo>
                    <a:lnTo>
                      <a:pt x="66" y="4341"/>
                    </a:lnTo>
                    <a:lnTo>
                      <a:pt x="68" y="4348"/>
                    </a:lnTo>
                    <a:lnTo>
                      <a:pt x="69" y="4380"/>
                    </a:lnTo>
                    <a:lnTo>
                      <a:pt x="74" y="4417"/>
                    </a:lnTo>
                    <a:lnTo>
                      <a:pt x="75" y="4427"/>
                    </a:lnTo>
                    <a:lnTo>
                      <a:pt x="77" y="4404"/>
                    </a:lnTo>
                    <a:lnTo>
                      <a:pt x="79" y="4379"/>
                    </a:lnTo>
                    <a:lnTo>
                      <a:pt x="81" y="4386"/>
                    </a:lnTo>
                    <a:lnTo>
                      <a:pt x="83" y="4437"/>
                    </a:lnTo>
                    <a:lnTo>
                      <a:pt x="86" y="4510"/>
                    </a:lnTo>
                    <a:lnTo>
                      <a:pt x="88" y="4580"/>
                    </a:lnTo>
                    <a:lnTo>
                      <a:pt x="91" y="4632"/>
                    </a:lnTo>
                    <a:lnTo>
                      <a:pt x="92" y="4664"/>
                    </a:lnTo>
                    <a:lnTo>
                      <a:pt x="94" y="4681"/>
                    </a:lnTo>
                    <a:lnTo>
                      <a:pt x="98" y="4673"/>
                    </a:lnTo>
                    <a:lnTo>
                      <a:pt x="100" y="4639"/>
                    </a:lnTo>
                    <a:lnTo>
                      <a:pt x="102" y="4588"/>
                    </a:lnTo>
                    <a:lnTo>
                      <a:pt x="103" y="4533"/>
                    </a:lnTo>
                    <a:lnTo>
                      <a:pt x="105" y="4486"/>
                    </a:lnTo>
                    <a:lnTo>
                      <a:pt x="108" y="4450"/>
                    </a:lnTo>
                    <a:lnTo>
                      <a:pt x="111" y="4437"/>
                    </a:lnTo>
                    <a:lnTo>
                      <a:pt x="113" y="4436"/>
                    </a:lnTo>
                    <a:lnTo>
                      <a:pt x="115" y="4406"/>
                    </a:lnTo>
                    <a:lnTo>
                      <a:pt x="117" y="4341"/>
                    </a:lnTo>
                    <a:lnTo>
                      <a:pt x="119" y="4283"/>
                    </a:lnTo>
                    <a:lnTo>
                      <a:pt x="120" y="4268"/>
                    </a:lnTo>
                    <a:lnTo>
                      <a:pt x="125" y="4272"/>
                    </a:lnTo>
                    <a:lnTo>
                      <a:pt x="126" y="4262"/>
                    </a:lnTo>
                    <a:lnTo>
                      <a:pt x="128" y="4226"/>
                    </a:lnTo>
                    <a:lnTo>
                      <a:pt x="130" y="4165"/>
                    </a:lnTo>
                    <a:lnTo>
                      <a:pt x="132" y="4101"/>
                    </a:lnTo>
                    <a:lnTo>
                      <a:pt x="136" y="4073"/>
                    </a:lnTo>
                    <a:lnTo>
                      <a:pt x="137" y="4088"/>
                    </a:lnTo>
                    <a:lnTo>
                      <a:pt x="139" y="4121"/>
                    </a:lnTo>
                    <a:lnTo>
                      <a:pt x="142" y="4127"/>
                    </a:lnTo>
                    <a:lnTo>
                      <a:pt x="143" y="4073"/>
                    </a:lnTo>
                    <a:lnTo>
                      <a:pt x="145" y="3984"/>
                    </a:lnTo>
                    <a:lnTo>
                      <a:pt x="149" y="3906"/>
                    </a:lnTo>
                    <a:lnTo>
                      <a:pt x="151" y="3832"/>
                    </a:lnTo>
                    <a:lnTo>
                      <a:pt x="153" y="3734"/>
                    </a:lnTo>
                    <a:lnTo>
                      <a:pt x="154" y="3619"/>
                    </a:lnTo>
                    <a:lnTo>
                      <a:pt x="157" y="3514"/>
                    </a:lnTo>
                    <a:lnTo>
                      <a:pt x="159" y="3423"/>
                    </a:lnTo>
                    <a:lnTo>
                      <a:pt x="162" y="3341"/>
                    </a:lnTo>
                    <a:lnTo>
                      <a:pt x="164" y="3280"/>
                    </a:lnTo>
                    <a:lnTo>
                      <a:pt x="166" y="3203"/>
                    </a:lnTo>
                    <a:lnTo>
                      <a:pt x="168" y="3084"/>
                    </a:lnTo>
                    <a:lnTo>
                      <a:pt x="170" y="2925"/>
                    </a:lnTo>
                    <a:lnTo>
                      <a:pt x="171" y="2744"/>
                    </a:lnTo>
                    <a:lnTo>
                      <a:pt x="176" y="2555"/>
                    </a:lnTo>
                    <a:lnTo>
                      <a:pt x="177" y="2386"/>
                    </a:lnTo>
                    <a:lnTo>
                      <a:pt x="179" y="2234"/>
                    </a:lnTo>
                    <a:lnTo>
                      <a:pt x="181" y="2088"/>
                    </a:lnTo>
                    <a:lnTo>
                      <a:pt x="183" y="1937"/>
                    </a:lnTo>
                    <a:lnTo>
                      <a:pt x="187" y="1787"/>
                    </a:lnTo>
                    <a:lnTo>
                      <a:pt x="188" y="1636"/>
                    </a:lnTo>
                    <a:lnTo>
                      <a:pt x="191" y="1471"/>
                    </a:lnTo>
                    <a:lnTo>
                      <a:pt x="193" y="1272"/>
                    </a:lnTo>
                    <a:lnTo>
                      <a:pt x="194" y="1027"/>
                    </a:lnTo>
                    <a:lnTo>
                      <a:pt x="196" y="767"/>
                    </a:lnTo>
                    <a:lnTo>
                      <a:pt x="200" y="544"/>
                    </a:lnTo>
                    <a:lnTo>
                      <a:pt x="202" y="387"/>
                    </a:lnTo>
                    <a:lnTo>
                      <a:pt x="204" y="288"/>
                    </a:lnTo>
                    <a:lnTo>
                      <a:pt x="205" y="204"/>
                    </a:lnTo>
                    <a:lnTo>
                      <a:pt x="208" y="128"/>
                    </a:lnTo>
                    <a:lnTo>
                      <a:pt x="210" y="57"/>
                    </a:lnTo>
                    <a:lnTo>
                      <a:pt x="213" y="10"/>
                    </a:lnTo>
                    <a:lnTo>
                      <a:pt x="215" y="0"/>
                    </a:lnTo>
                    <a:lnTo>
                      <a:pt x="217" y="23"/>
                    </a:lnTo>
                    <a:lnTo>
                      <a:pt x="219" y="52"/>
                    </a:lnTo>
                  </a:path>
                </a:pathLst>
              </a:custGeom>
              <a:noFill/>
              <a:ln w="19050" cmpd="sng">
                <a:solidFill>
                  <a:schemeClr val="tx1"/>
                </a:solidFill>
                <a:prstDash val="solid"/>
                <a:round/>
                <a:headEnd/>
                <a:tailEnd/>
              </a:ln>
            </p:spPr>
            <p:txBody>
              <a:bodyPr/>
              <a:lstStyle/>
              <a:p>
                <a:endParaRPr lang="it-IT"/>
              </a:p>
            </p:txBody>
          </p:sp>
          <p:sp>
            <p:nvSpPr>
              <p:cNvPr id="8225" name="Freeform 272"/>
              <p:cNvSpPr>
                <a:spLocks/>
              </p:cNvSpPr>
              <p:nvPr/>
            </p:nvSpPr>
            <p:spPr bwMode="auto">
              <a:xfrm>
                <a:off x="4512" y="3109"/>
                <a:ext cx="47" cy="452"/>
              </a:xfrm>
              <a:custGeom>
                <a:avLst/>
                <a:gdLst>
                  <a:gd name="T0" fmla="*/ 1 w 220"/>
                  <a:gd name="T1" fmla="*/ 18 h 2550"/>
                  <a:gd name="T2" fmla="*/ 7 w 220"/>
                  <a:gd name="T3" fmla="*/ 35 h 2550"/>
                  <a:gd name="T4" fmla="*/ 11 w 220"/>
                  <a:gd name="T5" fmla="*/ 64 h 2550"/>
                  <a:gd name="T6" fmla="*/ 15 w 220"/>
                  <a:gd name="T7" fmla="*/ 13 h 2550"/>
                  <a:gd name="T8" fmla="*/ 20 w 220"/>
                  <a:gd name="T9" fmla="*/ 67 h 2550"/>
                  <a:gd name="T10" fmla="*/ 24 w 220"/>
                  <a:gd name="T11" fmla="*/ 304 h 2550"/>
                  <a:gd name="T12" fmla="*/ 28 w 220"/>
                  <a:gd name="T13" fmla="*/ 713 h 2550"/>
                  <a:gd name="T14" fmla="*/ 34 w 220"/>
                  <a:gd name="T15" fmla="*/ 1166 h 2550"/>
                  <a:gd name="T16" fmla="*/ 37 w 220"/>
                  <a:gd name="T17" fmla="*/ 1584 h 2550"/>
                  <a:gd name="T18" fmla="*/ 43 w 220"/>
                  <a:gd name="T19" fmla="*/ 1876 h 2550"/>
                  <a:gd name="T20" fmla="*/ 46 w 220"/>
                  <a:gd name="T21" fmla="*/ 2099 h 2550"/>
                  <a:gd name="T22" fmla="*/ 51 w 220"/>
                  <a:gd name="T23" fmla="*/ 2317 h 2550"/>
                  <a:gd name="T24" fmla="*/ 57 w 220"/>
                  <a:gd name="T25" fmla="*/ 2455 h 2550"/>
                  <a:gd name="T26" fmla="*/ 60 w 220"/>
                  <a:gd name="T27" fmla="*/ 2550 h 2550"/>
                  <a:gd name="T28" fmla="*/ 63 w 220"/>
                  <a:gd name="T29" fmla="*/ 2499 h 2550"/>
                  <a:gd name="T30" fmla="*/ 69 w 220"/>
                  <a:gd name="T31" fmla="*/ 2315 h 2550"/>
                  <a:gd name="T32" fmla="*/ 74 w 220"/>
                  <a:gd name="T33" fmla="*/ 2080 h 2550"/>
                  <a:gd name="T34" fmla="*/ 77 w 220"/>
                  <a:gd name="T35" fmla="*/ 1853 h 2550"/>
                  <a:gd name="T36" fmla="*/ 83 w 220"/>
                  <a:gd name="T37" fmla="*/ 1667 h 2550"/>
                  <a:gd name="T38" fmla="*/ 86 w 220"/>
                  <a:gd name="T39" fmla="*/ 1461 h 2550"/>
                  <a:gd name="T40" fmla="*/ 91 w 220"/>
                  <a:gd name="T41" fmla="*/ 1202 h 2550"/>
                  <a:gd name="T42" fmla="*/ 96 w 220"/>
                  <a:gd name="T43" fmla="*/ 982 h 2550"/>
                  <a:gd name="T44" fmla="*/ 100 w 220"/>
                  <a:gd name="T45" fmla="*/ 836 h 2550"/>
                  <a:gd name="T46" fmla="*/ 103 w 220"/>
                  <a:gd name="T47" fmla="*/ 796 h 2550"/>
                  <a:gd name="T48" fmla="*/ 109 w 220"/>
                  <a:gd name="T49" fmla="*/ 827 h 2550"/>
                  <a:gd name="T50" fmla="*/ 113 w 220"/>
                  <a:gd name="T51" fmla="*/ 787 h 2550"/>
                  <a:gd name="T52" fmla="*/ 119 w 220"/>
                  <a:gd name="T53" fmla="*/ 643 h 2550"/>
                  <a:gd name="T54" fmla="*/ 122 w 220"/>
                  <a:gd name="T55" fmla="*/ 571 h 2550"/>
                  <a:gd name="T56" fmla="*/ 126 w 220"/>
                  <a:gd name="T57" fmla="*/ 555 h 2550"/>
                  <a:gd name="T58" fmla="*/ 131 w 220"/>
                  <a:gd name="T59" fmla="*/ 533 h 2550"/>
                  <a:gd name="T60" fmla="*/ 136 w 220"/>
                  <a:gd name="T61" fmla="*/ 699 h 2550"/>
                  <a:gd name="T62" fmla="*/ 139 w 220"/>
                  <a:gd name="T63" fmla="*/ 811 h 2550"/>
                  <a:gd name="T64" fmla="*/ 145 w 220"/>
                  <a:gd name="T65" fmla="*/ 952 h 2550"/>
                  <a:gd name="T66" fmla="*/ 148 w 220"/>
                  <a:gd name="T67" fmla="*/ 1259 h 2550"/>
                  <a:gd name="T68" fmla="*/ 153 w 220"/>
                  <a:gd name="T69" fmla="*/ 1553 h 2550"/>
                  <a:gd name="T70" fmla="*/ 159 w 220"/>
                  <a:gd name="T71" fmla="*/ 1798 h 2550"/>
                  <a:gd name="T72" fmla="*/ 162 w 220"/>
                  <a:gd name="T73" fmla="*/ 1904 h 2550"/>
                  <a:gd name="T74" fmla="*/ 165 w 220"/>
                  <a:gd name="T75" fmla="*/ 1962 h 2550"/>
                  <a:gd name="T76" fmla="*/ 171 w 220"/>
                  <a:gd name="T77" fmla="*/ 1857 h 2550"/>
                  <a:gd name="T78" fmla="*/ 175 w 220"/>
                  <a:gd name="T79" fmla="*/ 1796 h 2550"/>
                  <a:gd name="T80" fmla="*/ 179 w 220"/>
                  <a:gd name="T81" fmla="*/ 1690 h 2550"/>
                  <a:gd name="T82" fmla="*/ 185 w 220"/>
                  <a:gd name="T83" fmla="*/ 1480 h 2550"/>
                  <a:gd name="T84" fmla="*/ 188 w 220"/>
                  <a:gd name="T85" fmla="*/ 1277 h 2550"/>
                  <a:gd name="T86" fmla="*/ 194 w 220"/>
                  <a:gd name="T87" fmla="*/ 1077 h 2550"/>
                  <a:gd name="T88" fmla="*/ 197 w 220"/>
                  <a:gd name="T89" fmla="*/ 1016 h 2550"/>
                  <a:gd name="T90" fmla="*/ 202 w 220"/>
                  <a:gd name="T91" fmla="*/ 1020 h 2550"/>
                  <a:gd name="T92" fmla="*/ 207 w 220"/>
                  <a:gd name="T93" fmla="*/ 974 h 2550"/>
                  <a:gd name="T94" fmla="*/ 211 w 220"/>
                  <a:gd name="T95" fmla="*/ 1179 h 2550"/>
                  <a:gd name="T96" fmla="*/ 214 w 220"/>
                  <a:gd name="T97" fmla="*/ 1440 h 2550"/>
                  <a:gd name="T98" fmla="*/ 220 w 220"/>
                  <a:gd name="T99" fmla="*/ 1560 h 2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2550"/>
                  <a:gd name="T152" fmla="*/ 220 w 220"/>
                  <a:gd name="T153" fmla="*/ 2550 h 2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2550">
                    <a:moveTo>
                      <a:pt x="0" y="0"/>
                    </a:moveTo>
                    <a:lnTo>
                      <a:pt x="1" y="18"/>
                    </a:lnTo>
                    <a:lnTo>
                      <a:pt x="6" y="25"/>
                    </a:lnTo>
                    <a:lnTo>
                      <a:pt x="7" y="35"/>
                    </a:lnTo>
                    <a:lnTo>
                      <a:pt x="9" y="50"/>
                    </a:lnTo>
                    <a:lnTo>
                      <a:pt x="11" y="64"/>
                    </a:lnTo>
                    <a:lnTo>
                      <a:pt x="12" y="41"/>
                    </a:lnTo>
                    <a:lnTo>
                      <a:pt x="15" y="13"/>
                    </a:lnTo>
                    <a:lnTo>
                      <a:pt x="18" y="16"/>
                    </a:lnTo>
                    <a:lnTo>
                      <a:pt x="20" y="67"/>
                    </a:lnTo>
                    <a:lnTo>
                      <a:pt x="23" y="160"/>
                    </a:lnTo>
                    <a:lnTo>
                      <a:pt x="24" y="304"/>
                    </a:lnTo>
                    <a:lnTo>
                      <a:pt x="26" y="495"/>
                    </a:lnTo>
                    <a:lnTo>
                      <a:pt x="28" y="713"/>
                    </a:lnTo>
                    <a:lnTo>
                      <a:pt x="32" y="942"/>
                    </a:lnTo>
                    <a:lnTo>
                      <a:pt x="34" y="1166"/>
                    </a:lnTo>
                    <a:lnTo>
                      <a:pt x="35" y="1384"/>
                    </a:lnTo>
                    <a:lnTo>
                      <a:pt x="37" y="1584"/>
                    </a:lnTo>
                    <a:lnTo>
                      <a:pt x="40" y="1748"/>
                    </a:lnTo>
                    <a:lnTo>
                      <a:pt x="43" y="1876"/>
                    </a:lnTo>
                    <a:lnTo>
                      <a:pt x="45" y="1987"/>
                    </a:lnTo>
                    <a:lnTo>
                      <a:pt x="46" y="2099"/>
                    </a:lnTo>
                    <a:lnTo>
                      <a:pt x="49" y="2218"/>
                    </a:lnTo>
                    <a:lnTo>
                      <a:pt x="51" y="2317"/>
                    </a:lnTo>
                    <a:lnTo>
                      <a:pt x="52" y="2387"/>
                    </a:lnTo>
                    <a:lnTo>
                      <a:pt x="57" y="2455"/>
                    </a:lnTo>
                    <a:lnTo>
                      <a:pt x="58" y="2516"/>
                    </a:lnTo>
                    <a:lnTo>
                      <a:pt x="60" y="2550"/>
                    </a:lnTo>
                    <a:lnTo>
                      <a:pt x="62" y="2540"/>
                    </a:lnTo>
                    <a:lnTo>
                      <a:pt x="63" y="2499"/>
                    </a:lnTo>
                    <a:lnTo>
                      <a:pt x="66" y="2422"/>
                    </a:lnTo>
                    <a:lnTo>
                      <a:pt x="69" y="2315"/>
                    </a:lnTo>
                    <a:lnTo>
                      <a:pt x="71" y="2199"/>
                    </a:lnTo>
                    <a:lnTo>
                      <a:pt x="74" y="2080"/>
                    </a:lnTo>
                    <a:lnTo>
                      <a:pt x="75" y="1963"/>
                    </a:lnTo>
                    <a:lnTo>
                      <a:pt x="77" y="1853"/>
                    </a:lnTo>
                    <a:lnTo>
                      <a:pt x="80" y="1754"/>
                    </a:lnTo>
                    <a:lnTo>
                      <a:pt x="83" y="1667"/>
                    </a:lnTo>
                    <a:lnTo>
                      <a:pt x="85" y="1578"/>
                    </a:lnTo>
                    <a:lnTo>
                      <a:pt x="86" y="1461"/>
                    </a:lnTo>
                    <a:lnTo>
                      <a:pt x="88" y="1330"/>
                    </a:lnTo>
                    <a:lnTo>
                      <a:pt x="91" y="1202"/>
                    </a:lnTo>
                    <a:lnTo>
                      <a:pt x="94" y="1086"/>
                    </a:lnTo>
                    <a:lnTo>
                      <a:pt x="96" y="982"/>
                    </a:lnTo>
                    <a:lnTo>
                      <a:pt x="97" y="895"/>
                    </a:lnTo>
                    <a:lnTo>
                      <a:pt x="100" y="836"/>
                    </a:lnTo>
                    <a:lnTo>
                      <a:pt x="102" y="799"/>
                    </a:lnTo>
                    <a:lnTo>
                      <a:pt x="103" y="796"/>
                    </a:lnTo>
                    <a:lnTo>
                      <a:pt x="108" y="811"/>
                    </a:lnTo>
                    <a:lnTo>
                      <a:pt x="109" y="827"/>
                    </a:lnTo>
                    <a:lnTo>
                      <a:pt x="111" y="827"/>
                    </a:lnTo>
                    <a:lnTo>
                      <a:pt x="113" y="787"/>
                    </a:lnTo>
                    <a:lnTo>
                      <a:pt x="114" y="719"/>
                    </a:lnTo>
                    <a:lnTo>
                      <a:pt x="119" y="643"/>
                    </a:lnTo>
                    <a:lnTo>
                      <a:pt x="120" y="592"/>
                    </a:lnTo>
                    <a:lnTo>
                      <a:pt x="122" y="571"/>
                    </a:lnTo>
                    <a:lnTo>
                      <a:pt x="125" y="571"/>
                    </a:lnTo>
                    <a:lnTo>
                      <a:pt x="126" y="555"/>
                    </a:lnTo>
                    <a:lnTo>
                      <a:pt x="128" y="529"/>
                    </a:lnTo>
                    <a:lnTo>
                      <a:pt x="131" y="533"/>
                    </a:lnTo>
                    <a:lnTo>
                      <a:pt x="134" y="598"/>
                    </a:lnTo>
                    <a:lnTo>
                      <a:pt x="136" y="699"/>
                    </a:lnTo>
                    <a:lnTo>
                      <a:pt x="137" y="774"/>
                    </a:lnTo>
                    <a:lnTo>
                      <a:pt x="139" y="811"/>
                    </a:lnTo>
                    <a:lnTo>
                      <a:pt x="142" y="853"/>
                    </a:lnTo>
                    <a:lnTo>
                      <a:pt x="145" y="952"/>
                    </a:lnTo>
                    <a:lnTo>
                      <a:pt x="147" y="1103"/>
                    </a:lnTo>
                    <a:lnTo>
                      <a:pt x="148" y="1259"/>
                    </a:lnTo>
                    <a:lnTo>
                      <a:pt x="151" y="1406"/>
                    </a:lnTo>
                    <a:lnTo>
                      <a:pt x="153" y="1553"/>
                    </a:lnTo>
                    <a:lnTo>
                      <a:pt x="156" y="1690"/>
                    </a:lnTo>
                    <a:lnTo>
                      <a:pt x="159" y="1798"/>
                    </a:lnTo>
                    <a:lnTo>
                      <a:pt x="160" y="1863"/>
                    </a:lnTo>
                    <a:lnTo>
                      <a:pt x="162" y="1904"/>
                    </a:lnTo>
                    <a:lnTo>
                      <a:pt x="164" y="1942"/>
                    </a:lnTo>
                    <a:lnTo>
                      <a:pt x="165" y="1962"/>
                    </a:lnTo>
                    <a:lnTo>
                      <a:pt x="170" y="1927"/>
                    </a:lnTo>
                    <a:lnTo>
                      <a:pt x="171" y="1857"/>
                    </a:lnTo>
                    <a:lnTo>
                      <a:pt x="173" y="1811"/>
                    </a:lnTo>
                    <a:lnTo>
                      <a:pt x="175" y="1796"/>
                    </a:lnTo>
                    <a:lnTo>
                      <a:pt x="177" y="1768"/>
                    </a:lnTo>
                    <a:lnTo>
                      <a:pt x="179" y="1690"/>
                    </a:lnTo>
                    <a:lnTo>
                      <a:pt x="182" y="1582"/>
                    </a:lnTo>
                    <a:lnTo>
                      <a:pt x="185" y="1480"/>
                    </a:lnTo>
                    <a:lnTo>
                      <a:pt x="186" y="1383"/>
                    </a:lnTo>
                    <a:lnTo>
                      <a:pt x="188" y="1277"/>
                    </a:lnTo>
                    <a:lnTo>
                      <a:pt x="190" y="1164"/>
                    </a:lnTo>
                    <a:lnTo>
                      <a:pt x="194" y="1077"/>
                    </a:lnTo>
                    <a:lnTo>
                      <a:pt x="196" y="1026"/>
                    </a:lnTo>
                    <a:lnTo>
                      <a:pt x="197" y="1016"/>
                    </a:lnTo>
                    <a:lnTo>
                      <a:pt x="199" y="1026"/>
                    </a:lnTo>
                    <a:lnTo>
                      <a:pt x="202" y="1020"/>
                    </a:lnTo>
                    <a:lnTo>
                      <a:pt x="203" y="984"/>
                    </a:lnTo>
                    <a:lnTo>
                      <a:pt x="207" y="974"/>
                    </a:lnTo>
                    <a:lnTo>
                      <a:pt x="209" y="1042"/>
                    </a:lnTo>
                    <a:lnTo>
                      <a:pt x="211" y="1179"/>
                    </a:lnTo>
                    <a:lnTo>
                      <a:pt x="213" y="1333"/>
                    </a:lnTo>
                    <a:lnTo>
                      <a:pt x="214" y="1440"/>
                    </a:lnTo>
                    <a:lnTo>
                      <a:pt x="217" y="1499"/>
                    </a:lnTo>
                    <a:lnTo>
                      <a:pt x="220" y="1560"/>
                    </a:lnTo>
                  </a:path>
                </a:pathLst>
              </a:custGeom>
              <a:noFill/>
              <a:ln w="19050" cmpd="sng">
                <a:solidFill>
                  <a:schemeClr val="tx1"/>
                </a:solidFill>
                <a:prstDash val="solid"/>
                <a:round/>
                <a:headEnd/>
                <a:tailEnd/>
              </a:ln>
            </p:spPr>
            <p:txBody>
              <a:bodyPr/>
              <a:lstStyle/>
              <a:p>
                <a:endParaRPr lang="it-IT"/>
              </a:p>
            </p:txBody>
          </p:sp>
          <p:sp>
            <p:nvSpPr>
              <p:cNvPr id="8226" name="Freeform 273"/>
              <p:cNvSpPr>
                <a:spLocks/>
              </p:cNvSpPr>
              <p:nvPr/>
            </p:nvSpPr>
            <p:spPr bwMode="auto">
              <a:xfrm>
                <a:off x="4559" y="3386"/>
                <a:ext cx="47" cy="469"/>
              </a:xfrm>
              <a:custGeom>
                <a:avLst/>
                <a:gdLst>
                  <a:gd name="T0" fmla="*/ 2 w 219"/>
                  <a:gd name="T1" fmla="*/ 88 h 2646"/>
                  <a:gd name="T2" fmla="*/ 6 w 219"/>
                  <a:gd name="T3" fmla="*/ 221 h 2646"/>
                  <a:gd name="T4" fmla="*/ 10 w 219"/>
                  <a:gd name="T5" fmla="*/ 153 h 2646"/>
                  <a:gd name="T6" fmla="*/ 16 w 219"/>
                  <a:gd name="T7" fmla="*/ 198 h 2646"/>
                  <a:gd name="T8" fmla="*/ 19 w 219"/>
                  <a:gd name="T9" fmla="*/ 312 h 2646"/>
                  <a:gd name="T10" fmla="*/ 25 w 219"/>
                  <a:gd name="T11" fmla="*/ 287 h 2646"/>
                  <a:gd name="T12" fmla="*/ 28 w 219"/>
                  <a:gd name="T13" fmla="*/ 315 h 2646"/>
                  <a:gd name="T14" fmla="*/ 33 w 219"/>
                  <a:gd name="T15" fmla="*/ 358 h 2646"/>
                  <a:gd name="T16" fmla="*/ 38 w 219"/>
                  <a:gd name="T17" fmla="*/ 374 h 2646"/>
                  <a:gd name="T18" fmla="*/ 42 w 219"/>
                  <a:gd name="T19" fmla="*/ 549 h 2646"/>
                  <a:gd name="T20" fmla="*/ 45 w 219"/>
                  <a:gd name="T21" fmla="*/ 767 h 2646"/>
                  <a:gd name="T22" fmla="*/ 51 w 219"/>
                  <a:gd name="T23" fmla="*/ 942 h 2646"/>
                  <a:gd name="T24" fmla="*/ 55 w 219"/>
                  <a:gd name="T25" fmla="*/ 1109 h 2646"/>
                  <a:gd name="T26" fmla="*/ 59 w 219"/>
                  <a:gd name="T27" fmla="*/ 1234 h 2646"/>
                  <a:gd name="T28" fmla="*/ 65 w 219"/>
                  <a:gd name="T29" fmla="*/ 1422 h 2646"/>
                  <a:gd name="T30" fmla="*/ 68 w 219"/>
                  <a:gd name="T31" fmla="*/ 1715 h 2646"/>
                  <a:gd name="T32" fmla="*/ 72 w 219"/>
                  <a:gd name="T33" fmla="*/ 1912 h 2646"/>
                  <a:gd name="T34" fmla="*/ 78 w 219"/>
                  <a:gd name="T35" fmla="*/ 1972 h 2646"/>
                  <a:gd name="T36" fmla="*/ 82 w 219"/>
                  <a:gd name="T37" fmla="*/ 1988 h 2646"/>
                  <a:gd name="T38" fmla="*/ 85 w 219"/>
                  <a:gd name="T39" fmla="*/ 2012 h 2646"/>
                  <a:gd name="T40" fmla="*/ 91 w 219"/>
                  <a:gd name="T41" fmla="*/ 1965 h 2646"/>
                  <a:gd name="T42" fmla="*/ 95 w 219"/>
                  <a:gd name="T43" fmla="*/ 2063 h 2646"/>
                  <a:gd name="T44" fmla="*/ 101 w 219"/>
                  <a:gd name="T45" fmla="*/ 2126 h 2646"/>
                  <a:gd name="T46" fmla="*/ 104 w 219"/>
                  <a:gd name="T47" fmla="*/ 2112 h 2646"/>
                  <a:gd name="T48" fmla="*/ 108 w 219"/>
                  <a:gd name="T49" fmla="*/ 2177 h 2646"/>
                  <a:gd name="T50" fmla="*/ 113 w 219"/>
                  <a:gd name="T51" fmla="*/ 2145 h 2646"/>
                  <a:gd name="T52" fmla="*/ 118 w 219"/>
                  <a:gd name="T53" fmla="*/ 2119 h 2646"/>
                  <a:gd name="T54" fmla="*/ 121 w 219"/>
                  <a:gd name="T55" fmla="*/ 2125 h 2646"/>
                  <a:gd name="T56" fmla="*/ 127 w 219"/>
                  <a:gd name="T57" fmla="*/ 2116 h 2646"/>
                  <a:gd name="T58" fmla="*/ 130 w 219"/>
                  <a:gd name="T59" fmla="*/ 2126 h 2646"/>
                  <a:gd name="T60" fmla="*/ 134 w 219"/>
                  <a:gd name="T61" fmla="*/ 2249 h 2646"/>
                  <a:gd name="T62" fmla="*/ 139 w 219"/>
                  <a:gd name="T63" fmla="*/ 2391 h 2646"/>
                  <a:gd name="T64" fmla="*/ 144 w 219"/>
                  <a:gd name="T65" fmla="*/ 2444 h 2646"/>
                  <a:gd name="T66" fmla="*/ 147 w 219"/>
                  <a:gd name="T67" fmla="*/ 2441 h 2646"/>
                  <a:gd name="T68" fmla="*/ 153 w 219"/>
                  <a:gd name="T69" fmla="*/ 2425 h 2646"/>
                  <a:gd name="T70" fmla="*/ 156 w 219"/>
                  <a:gd name="T71" fmla="*/ 2302 h 2646"/>
                  <a:gd name="T72" fmla="*/ 161 w 219"/>
                  <a:gd name="T73" fmla="*/ 2173 h 2646"/>
                  <a:gd name="T74" fmla="*/ 167 w 219"/>
                  <a:gd name="T75" fmla="*/ 2051 h 2646"/>
                  <a:gd name="T76" fmla="*/ 170 w 219"/>
                  <a:gd name="T77" fmla="*/ 2164 h 2646"/>
                  <a:gd name="T78" fmla="*/ 176 w 219"/>
                  <a:gd name="T79" fmla="*/ 2224 h 2646"/>
                  <a:gd name="T80" fmla="*/ 179 w 219"/>
                  <a:gd name="T81" fmla="*/ 2205 h 2646"/>
                  <a:gd name="T82" fmla="*/ 184 w 219"/>
                  <a:gd name="T83" fmla="*/ 2320 h 2646"/>
                  <a:gd name="T84" fmla="*/ 189 w 219"/>
                  <a:gd name="T85" fmla="*/ 2340 h 2646"/>
                  <a:gd name="T86" fmla="*/ 193 w 219"/>
                  <a:gd name="T87" fmla="*/ 2378 h 2646"/>
                  <a:gd name="T88" fmla="*/ 196 w 219"/>
                  <a:gd name="T89" fmla="*/ 2447 h 2646"/>
                  <a:gd name="T90" fmla="*/ 202 w 219"/>
                  <a:gd name="T91" fmla="*/ 2534 h 2646"/>
                  <a:gd name="T92" fmla="*/ 206 w 219"/>
                  <a:gd name="T93" fmla="*/ 2624 h 2646"/>
                  <a:gd name="T94" fmla="*/ 210 w 219"/>
                  <a:gd name="T95" fmla="*/ 2646 h 2646"/>
                  <a:gd name="T96" fmla="*/ 215 w 219"/>
                  <a:gd name="T97" fmla="*/ 2597 h 2646"/>
                  <a:gd name="T98" fmla="*/ 219 w 219"/>
                  <a:gd name="T99" fmla="*/ 2548 h 26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2646"/>
                  <a:gd name="T152" fmla="*/ 219 w 219"/>
                  <a:gd name="T153" fmla="*/ 2646 h 26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2646">
                    <a:moveTo>
                      <a:pt x="0" y="0"/>
                    </a:moveTo>
                    <a:lnTo>
                      <a:pt x="2" y="88"/>
                    </a:lnTo>
                    <a:lnTo>
                      <a:pt x="4" y="179"/>
                    </a:lnTo>
                    <a:lnTo>
                      <a:pt x="6" y="221"/>
                    </a:lnTo>
                    <a:lnTo>
                      <a:pt x="8" y="200"/>
                    </a:lnTo>
                    <a:lnTo>
                      <a:pt x="10" y="153"/>
                    </a:lnTo>
                    <a:lnTo>
                      <a:pt x="14" y="145"/>
                    </a:lnTo>
                    <a:lnTo>
                      <a:pt x="16" y="198"/>
                    </a:lnTo>
                    <a:lnTo>
                      <a:pt x="17" y="272"/>
                    </a:lnTo>
                    <a:lnTo>
                      <a:pt x="19" y="312"/>
                    </a:lnTo>
                    <a:lnTo>
                      <a:pt x="21" y="306"/>
                    </a:lnTo>
                    <a:lnTo>
                      <a:pt x="25" y="287"/>
                    </a:lnTo>
                    <a:lnTo>
                      <a:pt x="27" y="287"/>
                    </a:lnTo>
                    <a:lnTo>
                      <a:pt x="28" y="315"/>
                    </a:lnTo>
                    <a:lnTo>
                      <a:pt x="31" y="347"/>
                    </a:lnTo>
                    <a:lnTo>
                      <a:pt x="33" y="358"/>
                    </a:lnTo>
                    <a:lnTo>
                      <a:pt x="34" y="357"/>
                    </a:lnTo>
                    <a:lnTo>
                      <a:pt x="38" y="374"/>
                    </a:lnTo>
                    <a:lnTo>
                      <a:pt x="40" y="440"/>
                    </a:lnTo>
                    <a:lnTo>
                      <a:pt x="42" y="549"/>
                    </a:lnTo>
                    <a:lnTo>
                      <a:pt x="44" y="667"/>
                    </a:lnTo>
                    <a:lnTo>
                      <a:pt x="45" y="767"/>
                    </a:lnTo>
                    <a:lnTo>
                      <a:pt x="48" y="855"/>
                    </a:lnTo>
                    <a:lnTo>
                      <a:pt x="51" y="942"/>
                    </a:lnTo>
                    <a:lnTo>
                      <a:pt x="53" y="1032"/>
                    </a:lnTo>
                    <a:lnTo>
                      <a:pt x="55" y="1109"/>
                    </a:lnTo>
                    <a:lnTo>
                      <a:pt x="57" y="1173"/>
                    </a:lnTo>
                    <a:lnTo>
                      <a:pt x="59" y="1234"/>
                    </a:lnTo>
                    <a:lnTo>
                      <a:pt x="62" y="1313"/>
                    </a:lnTo>
                    <a:lnTo>
                      <a:pt x="65" y="1422"/>
                    </a:lnTo>
                    <a:lnTo>
                      <a:pt x="67" y="1566"/>
                    </a:lnTo>
                    <a:lnTo>
                      <a:pt x="68" y="1715"/>
                    </a:lnTo>
                    <a:lnTo>
                      <a:pt x="70" y="1838"/>
                    </a:lnTo>
                    <a:lnTo>
                      <a:pt x="72" y="1912"/>
                    </a:lnTo>
                    <a:lnTo>
                      <a:pt x="76" y="1953"/>
                    </a:lnTo>
                    <a:lnTo>
                      <a:pt x="78" y="1972"/>
                    </a:lnTo>
                    <a:lnTo>
                      <a:pt x="79" y="1981"/>
                    </a:lnTo>
                    <a:lnTo>
                      <a:pt x="82" y="1988"/>
                    </a:lnTo>
                    <a:lnTo>
                      <a:pt x="84" y="2006"/>
                    </a:lnTo>
                    <a:lnTo>
                      <a:pt x="85" y="2012"/>
                    </a:lnTo>
                    <a:lnTo>
                      <a:pt x="90" y="1988"/>
                    </a:lnTo>
                    <a:lnTo>
                      <a:pt x="91" y="1965"/>
                    </a:lnTo>
                    <a:lnTo>
                      <a:pt x="93" y="1993"/>
                    </a:lnTo>
                    <a:lnTo>
                      <a:pt x="95" y="2063"/>
                    </a:lnTo>
                    <a:lnTo>
                      <a:pt x="96" y="2116"/>
                    </a:lnTo>
                    <a:lnTo>
                      <a:pt x="101" y="2126"/>
                    </a:lnTo>
                    <a:lnTo>
                      <a:pt x="102" y="2112"/>
                    </a:lnTo>
                    <a:lnTo>
                      <a:pt x="104" y="2112"/>
                    </a:lnTo>
                    <a:lnTo>
                      <a:pt x="107" y="2144"/>
                    </a:lnTo>
                    <a:lnTo>
                      <a:pt x="108" y="2177"/>
                    </a:lnTo>
                    <a:lnTo>
                      <a:pt x="110" y="2176"/>
                    </a:lnTo>
                    <a:lnTo>
                      <a:pt x="113" y="2145"/>
                    </a:lnTo>
                    <a:lnTo>
                      <a:pt x="116" y="2122"/>
                    </a:lnTo>
                    <a:lnTo>
                      <a:pt x="118" y="2119"/>
                    </a:lnTo>
                    <a:lnTo>
                      <a:pt x="119" y="2125"/>
                    </a:lnTo>
                    <a:lnTo>
                      <a:pt x="121" y="2125"/>
                    </a:lnTo>
                    <a:lnTo>
                      <a:pt x="122" y="2119"/>
                    </a:lnTo>
                    <a:lnTo>
                      <a:pt x="127" y="2116"/>
                    </a:lnTo>
                    <a:lnTo>
                      <a:pt x="128" y="2112"/>
                    </a:lnTo>
                    <a:lnTo>
                      <a:pt x="130" y="2126"/>
                    </a:lnTo>
                    <a:lnTo>
                      <a:pt x="133" y="2176"/>
                    </a:lnTo>
                    <a:lnTo>
                      <a:pt x="134" y="2249"/>
                    </a:lnTo>
                    <a:lnTo>
                      <a:pt x="138" y="2327"/>
                    </a:lnTo>
                    <a:lnTo>
                      <a:pt x="139" y="2391"/>
                    </a:lnTo>
                    <a:lnTo>
                      <a:pt x="142" y="2429"/>
                    </a:lnTo>
                    <a:lnTo>
                      <a:pt x="144" y="2444"/>
                    </a:lnTo>
                    <a:lnTo>
                      <a:pt x="145" y="2442"/>
                    </a:lnTo>
                    <a:lnTo>
                      <a:pt x="147" y="2441"/>
                    </a:lnTo>
                    <a:lnTo>
                      <a:pt x="151" y="2442"/>
                    </a:lnTo>
                    <a:lnTo>
                      <a:pt x="153" y="2425"/>
                    </a:lnTo>
                    <a:lnTo>
                      <a:pt x="155" y="2368"/>
                    </a:lnTo>
                    <a:lnTo>
                      <a:pt x="156" y="2302"/>
                    </a:lnTo>
                    <a:lnTo>
                      <a:pt x="159" y="2243"/>
                    </a:lnTo>
                    <a:lnTo>
                      <a:pt x="161" y="2173"/>
                    </a:lnTo>
                    <a:lnTo>
                      <a:pt x="164" y="2093"/>
                    </a:lnTo>
                    <a:lnTo>
                      <a:pt x="167" y="2051"/>
                    </a:lnTo>
                    <a:lnTo>
                      <a:pt x="168" y="2084"/>
                    </a:lnTo>
                    <a:lnTo>
                      <a:pt x="170" y="2164"/>
                    </a:lnTo>
                    <a:lnTo>
                      <a:pt x="172" y="2224"/>
                    </a:lnTo>
                    <a:lnTo>
                      <a:pt x="176" y="2224"/>
                    </a:lnTo>
                    <a:lnTo>
                      <a:pt x="178" y="2198"/>
                    </a:lnTo>
                    <a:lnTo>
                      <a:pt x="179" y="2205"/>
                    </a:lnTo>
                    <a:lnTo>
                      <a:pt x="181" y="2262"/>
                    </a:lnTo>
                    <a:lnTo>
                      <a:pt x="184" y="2320"/>
                    </a:lnTo>
                    <a:lnTo>
                      <a:pt x="185" y="2340"/>
                    </a:lnTo>
                    <a:lnTo>
                      <a:pt x="189" y="2340"/>
                    </a:lnTo>
                    <a:lnTo>
                      <a:pt x="190" y="2349"/>
                    </a:lnTo>
                    <a:lnTo>
                      <a:pt x="193" y="2378"/>
                    </a:lnTo>
                    <a:lnTo>
                      <a:pt x="195" y="2413"/>
                    </a:lnTo>
                    <a:lnTo>
                      <a:pt x="196" y="2447"/>
                    </a:lnTo>
                    <a:lnTo>
                      <a:pt x="198" y="2483"/>
                    </a:lnTo>
                    <a:lnTo>
                      <a:pt x="202" y="2534"/>
                    </a:lnTo>
                    <a:lnTo>
                      <a:pt x="204" y="2586"/>
                    </a:lnTo>
                    <a:lnTo>
                      <a:pt x="206" y="2624"/>
                    </a:lnTo>
                    <a:lnTo>
                      <a:pt x="207" y="2642"/>
                    </a:lnTo>
                    <a:lnTo>
                      <a:pt x="210" y="2646"/>
                    </a:lnTo>
                    <a:lnTo>
                      <a:pt x="213" y="2633"/>
                    </a:lnTo>
                    <a:lnTo>
                      <a:pt x="215" y="2597"/>
                    </a:lnTo>
                    <a:lnTo>
                      <a:pt x="218" y="2565"/>
                    </a:lnTo>
                    <a:lnTo>
                      <a:pt x="219" y="2548"/>
                    </a:lnTo>
                  </a:path>
                </a:pathLst>
              </a:custGeom>
              <a:noFill/>
              <a:ln w="19050" cmpd="sng">
                <a:solidFill>
                  <a:schemeClr val="tx1"/>
                </a:solidFill>
                <a:prstDash val="solid"/>
                <a:round/>
                <a:headEnd/>
                <a:tailEnd/>
              </a:ln>
            </p:spPr>
            <p:txBody>
              <a:bodyPr/>
              <a:lstStyle/>
              <a:p>
                <a:endParaRPr lang="it-IT"/>
              </a:p>
            </p:txBody>
          </p:sp>
          <p:sp>
            <p:nvSpPr>
              <p:cNvPr id="8227" name="Freeform 274"/>
              <p:cNvSpPr>
                <a:spLocks/>
              </p:cNvSpPr>
              <p:nvPr/>
            </p:nvSpPr>
            <p:spPr bwMode="auto">
              <a:xfrm>
                <a:off x="4606" y="3788"/>
                <a:ext cx="46" cy="96"/>
              </a:xfrm>
              <a:custGeom>
                <a:avLst/>
                <a:gdLst>
                  <a:gd name="T0" fmla="*/ 2 w 219"/>
                  <a:gd name="T1" fmla="*/ 252 h 545"/>
                  <a:gd name="T2" fmla="*/ 8 w 219"/>
                  <a:gd name="T3" fmla="*/ 108 h 545"/>
                  <a:gd name="T4" fmla="*/ 11 w 219"/>
                  <a:gd name="T5" fmla="*/ 36 h 545"/>
                  <a:gd name="T6" fmla="*/ 16 w 219"/>
                  <a:gd name="T7" fmla="*/ 42 h 545"/>
                  <a:gd name="T8" fmla="*/ 21 w 219"/>
                  <a:gd name="T9" fmla="*/ 34 h 545"/>
                  <a:gd name="T10" fmla="*/ 25 w 219"/>
                  <a:gd name="T11" fmla="*/ 80 h 545"/>
                  <a:gd name="T12" fmla="*/ 28 w 219"/>
                  <a:gd name="T13" fmla="*/ 73 h 545"/>
                  <a:gd name="T14" fmla="*/ 34 w 219"/>
                  <a:gd name="T15" fmla="*/ 41 h 545"/>
                  <a:gd name="T16" fmla="*/ 38 w 219"/>
                  <a:gd name="T17" fmla="*/ 115 h 545"/>
                  <a:gd name="T18" fmla="*/ 42 w 219"/>
                  <a:gd name="T19" fmla="*/ 117 h 545"/>
                  <a:gd name="T20" fmla="*/ 47 w 219"/>
                  <a:gd name="T21" fmla="*/ 106 h 545"/>
                  <a:gd name="T22" fmla="*/ 51 w 219"/>
                  <a:gd name="T23" fmla="*/ 105 h 545"/>
                  <a:gd name="T24" fmla="*/ 55 w 219"/>
                  <a:gd name="T25" fmla="*/ 38 h 545"/>
                  <a:gd name="T26" fmla="*/ 61 w 219"/>
                  <a:gd name="T27" fmla="*/ 57 h 545"/>
                  <a:gd name="T28" fmla="*/ 64 w 219"/>
                  <a:gd name="T29" fmla="*/ 73 h 545"/>
                  <a:gd name="T30" fmla="*/ 68 w 219"/>
                  <a:gd name="T31" fmla="*/ 168 h 545"/>
                  <a:gd name="T32" fmla="*/ 74 w 219"/>
                  <a:gd name="T33" fmla="*/ 181 h 545"/>
                  <a:gd name="T34" fmla="*/ 77 w 219"/>
                  <a:gd name="T35" fmla="*/ 249 h 545"/>
                  <a:gd name="T36" fmla="*/ 83 w 219"/>
                  <a:gd name="T37" fmla="*/ 287 h 545"/>
                  <a:gd name="T38" fmla="*/ 87 w 219"/>
                  <a:gd name="T39" fmla="*/ 294 h 545"/>
                  <a:gd name="T40" fmla="*/ 91 w 219"/>
                  <a:gd name="T41" fmla="*/ 274 h 545"/>
                  <a:gd name="T42" fmla="*/ 96 w 219"/>
                  <a:gd name="T43" fmla="*/ 242 h 545"/>
                  <a:gd name="T44" fmla="*/ 100 w 219"/>
                  <a:gd name="T45" fmla="*/ 319 h 545"/>
                  <a:gd name="T46" fmla="*/ 104 w 219"/>
                  <a:gd name="T47" fmla="*/ 229 h 545"/>
                  <a:gd name="T48" fmla="*/ 110 w 219"/>
                  <a:gd name="T49" fmla="*/ 192 h 545"/>
                  <a:gd name="T50" fmla="*/ 113 w 219"/>
                  <a:gd name="T51" fmla="*/ 150 h 545"/>
                  <a:gd name="T52" fmla="*/ 117 w 219"/>
                  <a:gd name="T53" fmla="*/ 99 h 545"/>
                  <a:gd name="T54" fmla="*/ 122 w 219"/>
                  <a:gd name="T55" fmla="*/ 89 h 545"/>
                  <a:gd name="T56" fmla="*/ 127 w 219"/>
                  <a:gd name="T57" fmla="*/ 57 h 545"/>
                  <a:gd name="T58" fmla="*/ 130 w 219"/>
                  <a:gd name="T59" fmla="*/ 47 h 545"/>
                  <a:gd name="T60" fmla="*/ 136 w 219"/>
                  <a:gd name="T61" fmla="*/ 0 h 545"/>
                  <a:gd name="T62" fmla="*/ 139 w 219"/>
                  <a:gd name="T63" fmla="*/ 47 h 545"/>
                  <a:gd name="T64" fmla="*/ 144 w 219"/>
                  <a:gd name="T65" fmla="*/ 134 h 545"/>
                  <a:gd name="T66" fmla="*/ 150 w 219"/>
                  <a:gd name="T67" fmla="*/ 108 h 545"/>
                  <a:gd name="T68" fmla="*/ 153 w 219"/>
                  <a:gd name="T69" fmla="*/ 102 h 545"/>
                  <a:gd name="T70" fmla="*/ 159 w 219"/>
                  <a:gd name="T71" fmla="*/ 117 h 545"/>
                  <a:gd name="T72" fmla="*/ 162 w 219"/>
                  <a:gd name="T73" fmla="*/ 274 h 545"/>
                  <a:gd name="T74" fmla="*/ 167 w 219"/>
                  <a:gd name="T75" fmla="*/ 412 h 545"/>
                  <a:gd name="T76" fmla="*/ 172 w 219"/>
                  <a:gd name="T77" fmla="*/ 460 h 545"/>
                  <a:gd name="T78" fmla="*/ 176 w 219"/>
                  <a:gd name="T79" fmla="*/ 492 h 545"/>
                  <a:gd name="T80" fmla="*/ 179 w 219"/>
                  <a:gd name="T81" fmla="*/ 479 h 545"/>
                  <a:gd name="T82" fmla="*/ 185 w 219"/>
                  <a:gd name="T83" fmla="*/ 463 h 545"/>
                  <a:gd name="T84" fmla="*/ 189 w 219"/>
                  <a:gd name="T85" fmla="*/ 482 h 545"/>
                  <a:gd name="T86" fmla="*/ 193 w 219"/>
                  <a:gd name="T87" fmla="*/ 545 h 545"/>
                  <a:gd name="T88" fmla="*/ 198 w 219"/>
                  <a:gd name="T89" fmla="*/ 482 h 545"/>
                  <a:gd name="T90" fmla="*/ 202 w 219"/>
                  <a:gd name="T91" fmla="*/ 450 h 545"/>
                  <a:gd name="T92" fmla="*/ 206 w 219"/>
                  <a:gd name="T93" fmla="*/ 533 h 545"/>
                  <a:gd name="T94" fmla="*/ 212 w 219"/>
                  <a:gd name="T95" fmla="*/ 426 h 545"/>
                  <a:gd name="T96" fmla="*/ 215 w 219"/>
                  <a:gd name="T97" fmla="*/ 447 h 545"/>
                  <a:gd name="T98" fmla="*/ 219 w 219"/>
                  <a:gd name="T99" fmla="*/ 501 h 5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45"/>
                  <a:gd name="T152" fmla="*/ 219 w 219"/>
                  <a:gd name="T153" fmla="*/ 545 h 5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45">
                    <a:moveTo>
                      <a:pt x="0" y="282"/>
                    </a:moveTo>
                    <a:lnTo>
                      <a:pt x="2" y="252"/>
                    </a:lnTo>
                    <a:lnTo>
                      <a:pt x="4" y="191"/>
                    </a:lnTo>
                    <a:lnTo>
                      <a:pt x="8" y="108"/>
                    </a:lnTo>
                    <a:lnTo>
                      <a:pt x="10" y="51"/>
                    </a:lnTo>
                    <a:lnTo>
                      <a:pt x="11" y="36"/>
                    </a:lnTo>
                    <a:lnTo>
                      <a:pt x="13" y="45"/>
                    </a:lnTo>
                    <a:lnTo>
                      <a:pt x="16" y="42"/>
                    </a:lnTo>
                    <a:lnTo>
                      <a:pt x="17" y="29"/>
                    </a:lnTo>
                    <a:lnTo>
                      <a:pt x="21" y="34"/>
                    </a:lnTo>
                    <a:lnTo>
                      <a:pt x="22" y="57"/>
                    </a:lnTo>
                    <a:lnTo>
                      <a:pt x="25" y="80"/>
                    </a:lnTo>
                    <a:lnTo>
                      <a:pt x="27" y="89"/>
                    </a:lnTo>
                    <a:lnTo>
                      <a:pt x="28" y="73"/>
                    </a:lnTo>
                    <a:lnTo>
                      <a:pt x="33" y="45"/>
                    </a:lnTo>
                    <a:lnTo>
                      <a:pt x="34" y="41"/>
                    </a:lnTo>
                    <a:lnTo>
                      <a:pt x="36" y="74"/>
                    </a:lnTo>
                    <a:lnTo>
                      <a:pt x="38" y="115"/>
                    </a:lnTo>
                    <a:lnTo>
                      <a:pt x="39" y="130"/>
                    </a:lnTo>
                    <a:lnTo>
                      <a:pt x="42" y="117"/>
                    </a:lnTo>
                    <a:lnTo>
                      <a:pt x="45" y="99"/>
                    </a:lnTo>
                    <a:lnTo>
                      <a:pt x="47" y="106"/>
                    </a:lnTo>
                    <a:lnTo>
                      <a:pt x="50" y="117"/>
                    </a:lnTo>
                    <a:lnTo>
                      <a:pt x="51" y="105"/>
                    </a:lnTo>
                    <a:lnTo>
                      <a:pt x="53" y="64"/>
                    </a:lnTo>
                    <a:lnTo>
                      <a:pt x="55" y="38"/>
                    </a:lnTo>
                    <a:lnTo>
                      <a:pt x="59" y="45"/>
                    </a:lnTo>
                    <a:lnTo>
                      <a:pt x="61" y="57"/>
                    </a:lnTo>
                    <a:lnTo>
                      <a:pt x="62" y="60"/>
                    </a:lnTo>
                    <a:lnTo>
                      <a:pt x="64" y="73"/>
                    </a:lnTo>
                    <a:lnTo>
                      <a:pt x="67" y="119"/>
                    </a:lnTo>
                    <a:lnTo>
                      <a:pt x="68" y="168"/>
                    </a:lnTo>
                    <a:lnTo>
                      <a:pt x="72" y="185"/>
                    </a:lnTo>
                    <a:lnTo>
                      <a:pt x="74" y="181"/>
                    </a:lnTo>
                    <a:lnTo>
                      <a:pt x="76" y="199"/>
                    </a:lnTo>
                    <a:lnTo>
                      <a:pt x="77" y="249"/>
                    </a:lnTo>
                    <a:lnTo>
                      <a:pt x="79" y="280"/>
                    </a:lnTo>
                    <a:lnTo>
                      <a:pt x="83" y="287"/>
                    </a:lnTo>
                    <a:lnTo>
                      <a:pt x="85" y="288"/>
                    </a:lnTo>
                    <a:lnTo>
                      <a:pt x="87" y="294"/>
                    </a:lnTo>
                    <a:lnTo>
                      <a:pt x="88" y="293"/>
                    </a:lnTo>
                    <a:lnTo>
                      <a:pt x="91" y="274"/>
                    </a:lnTo>
                    <a:lnTo>
                      <a:pt x="93" y="242"/>
                    </a:lnTo>
                    <a:lnTo>
                      <a:pt x="96" y="242"/>
                    </a:lnTo>
                    <a:lnTo>
                      <a:pt x="98" y="287"/>
                    </a:lnTo>
                    <a:lnTo>
                      <a:pt x="100" y="319"/>
                    </a:lnTo>
                    <a:lnTo>
                      <a:pt x="102" y="291"/>
                    </a:lnTo>
                    <a:lnTo>
                      <a:pt x="104" y="229"/>
                    </a:lnTo>
                    <a:lnTo>
                      <a:pt x="105" y="192"/>
                    </a:lnTo>
                    <a:lnTo>
                      <a:pt x="110" y="192"/>
                    </a:lnTo>
                    <a:lnTo>
                      <a:pt x="111" y="185"/>
                    </a:lnTo>
                    <a:lnTo>
                      <a:pt x="113" y="150"/>
                    </a:lnTo>
                    <a:lnTo>
                      <a:pt x="115" y="117"/>
                    </a:lnTo>
                    <a:lnTo>
                      <a:pt x="117" y="99"/>
                    </a:lnTo>
                    <a:lnTo>
                      <a:pt x="121" y="93"/>
                    </a:lnTo>
                    <a:lnTo>
                      <a:pt x="122" y="89"/>
                    </a:lnTo>
                    <a:lnTo>
                      <a:pt x="125" y="73"/>
                    </a:lnTo>
                    <a:lnTo>
                      <a:pt x="127" y="57"/>
                    </a:lnTo>
                    <a:lnTo>
                      <a:pt x="128" y="54"/>
                    </a:lnTo>
                    <a:lnTo>
                      <a:pt x="130" y="47"/>
                    </a:lnTo>
                    <a:lnTo>
                      <a:pt x="134" y="22"/>
                    </a:lnTo>
                    <a:lnTo>
                      <a:pt x="136" y="0"/>
                    </a:lnTo>
                    <a:lnTo>
                      <a:pt x="138" y="9"/>
                    </a:lnTo>
                    <a:lnTo>
                      <a:pt x="139" y="47"/>
                    </a:lnTo>
                    <a:lnTo>
                      <a:pt x="142" y="102"/>
                    </a:lnTo>
                    <a:lnTo>
                      <a:pt x="144" y="134"/>
                    </a:lnTo>
                    <a:lnTo>
                      <a:pt x="147" y="125"/>
                    </a:lnTo>
                    <a:lnTo>
                      <a:pt x="150" y="108"/>
                    </a:lnTo>
                    <a:lnTo>
                      <a:pt x="151" y="105"/>
                    </a:lnTo>
                    <a:lnTo>
                      <a:pt x="153" y="102"/>
                    </a:lnTo>
                    <a:lnTo>
                      <a:pt x="155" y="98"/>
                    </a:lnTo>
                    <a:lnTo>
                      <a:pt x="159" y="117"/>
                    </a:lnTo>
                    <a:lnTo>
                      <a:pt x="161" y="181"/>
                    </a:lnTo>
                    <a:lnTo>
                      <a:pt x="162" y="274"/>
                    </a:lnTo>
                    <a:lnTo>
                      <a:pt x="164" y="358"/>
                    </a:lnTo>
                    <a:lnTo>
                      <a:pt x="167" y="412"/>
                    </a:lnTo>
                    <a:lnTo>
                      <a:pt x="168" y="437"/>
                    </a:lnTo>
                    <a:lnTo>
                      <a:pt x="172" y="460"/>
                    </a:lnTo>
                    <a:lnTo>
                      <a:pt x="173" y="482"/>
                    </a:lnTo>
                    <a:lnTo>
                      <a:pt x="176" y="492"/>
                    </a:lnTo>
                    <a:lnTo>
                      <a:pt x="178" y="489"/>
                    </a:lnTo>
                    <a:lnTo>
                      <a:pt x="179" y="479"/>
                    </a:lnTo>
                    <a:lnTo>
                      <a:pt x="181" y="469"/>
                    </a:lnTo>
                    <a:lnTo>
                      <a:pt x="185" y="463"/>
                    </a:lnTo>
                    <a:lnTo>
                      <a:pt x="187" y="464"/>
                    </a:lnTo>
                    <a:lnTo>
                      <a:pt x="189" y="482"/>
                    </a:lnTo>
                    <a:lnTo>
                      <a:pt x="190" y="515"/>
                    </a:lnTo>
                    <a:lnTo>
                      <a:pt x="193" y="545"/>
                    </a:lnTo>
                    <a:lnTo>
                      <a:pt x="196" y="533"/>
                    </a:lnTo>
                    <a:lnTo>
                      <a:pt x="198" y="482"/>
                    </a:lnTo>
                    <a:lnTo>
                      <a:pt x="201" y="437"/>
                    </a:lnTo>
                    <a:lnTo>
                      <a:pt x="202" y="450"/>
                    </a:lnTo>
                    <a:lnTo>
                      <a:pt x="204" y="505"/>
                    </a:lnTo>
                    <a:lnTo>
                      <a:pt x="206" y="533"/>
                    </a:lnTo>
                    <a:lnTo>
                      <a:pt x="210" y="486"/>
                    </a:lnTo>
                    <a:lnTo>
                      <a:pt x="212" y="426"/>
                    </a:lnTo>
                    <a:lnTo>
                      <a:pt x="213" y="415"/>
                    </a:lnTo>
                    <a:lnTo>
                      <a:pt x="215" y="447"/>
                    </a:lnTo>
                    <a:lnTo>
                      <a:pt x="218" y="483"/>
                    </a:lnTo>
                    <a:lnTo>
                      <a:pt x="219" y="501"/>
                    </a:lnTo>
                  </a:path>
                </a:pathLst>
              </a:custGeom>
              <a:noFill/>
              <a:ln w="19050" cmpd="sng">
                <a:solidFill>
                  <a:schemeClr val="tx1"/>
                </a:solidFill>
                <a:prstDash val="solid"/>
                <a:round/>
                <a:headEnd/>
                <a:tailEnd/>
              </a:ln>
            </p:spPr>
            <p:txBody>
              <a:bodyPr/>
              <a:lstStyle/>
              <a:p>
                <a:endParaRPr lang="it-IT"/>
              </a:p>
            </p:txBody>
          </p:sp>
          <p:sp>
            <p:nvSpPr>
              <p:cNvPr id="8228" name="Freeform 275"/>
              <p:cNvSpPr>
                <a:spLocks/>
              </p:cNvSpPr>
              <p:nvPr/>
            </p:nvSpPr>
            <p:spPr bwMode="auto">
              <a:xfrm>
                <a:off x="4652" y="3775"/>
                <a:ext cx="47" cy="105"/>
              </a:xfrm>
              <a:custGeom>
                <a:avLst/>
                <a:gdLst>
                  <a:gd name="T0" fmla="*/ 4 w 221"/>
                  <a:gd name="T1" fmla="*/ 549 h 594"/>
                  <a:gd name="T2" fmla="*/ 8 w 221"/>
                  <a:gd name="T3" fmla="*/ 427 h 594"/>
                  <a:gd name="T4" fmla="*/ 11 w 221"/>
                  <a:gd name="T5" fmla="*/ 376 h 594"/>
                  <a:gd name="T6" fmla="*/ 17 w 221"/>
                  <a:gd name="T7" fmla="*/ 358 h 594"/>
                  <a:gd name="T8" fmla="*/ 21 w 221"/>
                  <a:gd name="T9" fmla="*/ 358 h 594"/>
                  <a:gd name="T10" fmla="*/ 25 w 221"/>
                  <a:gd name="T11" fmla="*/ 382 h 594"/>
                  <a:gd name="T12" fmla="*/ 30 w 221"/>
                  <a:gd name="T13" fmla="*/ 501 h 594"/>
                  <a:gd name="T14" fmla="*/ 34 w 221"/>
                  <a:gd name="T15" fmla="*/ 526 h 594"/>
                  <a:gd name="T16" fmla="*/ 37 w 221"/>
                  <a:gd name="T17" fmla="*/ 457 h 594"/>
                  <a:gd name="T18" fmla="*/ 43 w 221"/>
                  <a:gd name="T19" fmla="*/ 524 h 594"/>
                  <a:gd name="T20" fmla="*/ 47 w 221"/>
                  <a:gd name="T21" fmla="*/ 594 h 594"/>
                  <a:gd name="T22" fmla="*/ 53 w 221"/>
                  <a:gd name="T23" fmla="*/ 511 h 594"/>
                  <a:gd name="T24" fmla="*/ 56 w 221"/>
                  <a:gd name="T25" fmla="*/ 424 h 594"/>
                  <a:gd name="T26" fmla="*/ 60 w 221"/>
                  <a:gd name="T27" fmla="*/ 450 h 594"/>
                  <a:gd name="T28" fmla="*/ 65 w 221"/>
                  <a:gd name="T29" fmla="*/ 485 h 594"/>
                  <a:gd name="T30" fmla="*/ 70 w 221"/>
                  <a:gd name="T31" fmla="*/ 452 h 594"/>
                  <a:gd name="T32" fmla="*/ 73 w 221"/>
                  <a:gd name="T33" fmla="*/ 498 h 594"/>
                  <a:gd name="T34" fmla="*/ 79 w 221"/>
                  <a:gd name="T35" fmla="*/ 408 h 594"/>
                  <a:gd name="T36" fmla="*/ 82 w 221"/>
                  <a:gd name="T37" fmla="*/ 232 h 594"/>
                  <a:gd name="T38" fmla="*/ 87 w 221"/>
                  <a:gd name="T39" fmla="*/ 34 h 594"/>
                  <a:gd name="T40" fmla="*/ 93 w 221"/>
                  <a:gd name="T41" fmla="*/ 32 h 594"/>
                  <a:gd name="T42" fmla="*/ 96 w 221"/>
                  <a:gd name="T43" fmla="*/ 134 h 594"/>
                  <a:gd name="T44" fmla="*/ 99 w 221"/>
                  <a:gd name="T45" fmla="*/ 220 h 594"/>
                  <a:gd name="T46" fmla="*/ 105 w 221"/>
                  <a:gd name="T47" fmla="*/ 316 h 594"/>
                  <a:gd name="T48" fmla="*/ 110 w 221"/>
                  <a:gd name="T49" fmla="*/ 293 h 594"/>
                  <a:gd name="T50" fmla="*/ 113 w 221"/>
                  <a:gd name="T51" fmla="*/ 245 h 594"/>
                  <a:gd name="T52" fmla="*/ 119 w 221"/>
                  <a:gd name="T53" fmla="*/ 319 h 594"/>
                  <a:gd name="T54" fmla="*/ 122 w 221"/>
                  <a:gd name="T55" fmla="*/ 463 h 594"/>
                  <a:gd name="T56" fmla="*/ 127 w 221"/>
                  <a:gd name="T57" fmla="*/ 482 h 594"/>
                  <a:gd name="T58" fmla="*/ 132 w 221"/>
                  <a:gd name="T59" fmla="*/ 460 h 594"/>
                  <a:gd name="T60" fmla="*/ 136 w 221"/>
                  <a:gd name="T61" fmla="*/ 488 h 594"/>
                  <a:gd name="T62" fmla="*/ 141 w 221"/>
                  <a:gd name="T63" fmla="*/ 396 h 594"/>
                  <a:gd name="T64" fmla="*/ 145 w 221"/>
                  <a:gd name="T65" fmla="*/ 386 h 594"/>
                  <a:gd name="T66" fmla="*/ 149 w 221"/>
                  <a:gd name="T67" fmla="*/ 437 h 594"/>
                  <a:gd name="T68" fmla="*/ 155 w 221"/>
                  <a:gd name="T69" fmla="*/ 513 h 594"/>
                  <a:gd name="T70" fmla="*/ 158 w 221"/>
                  <a:gd name="T71" fmla="*/ 562 h 594"/>
                  <a:gd name="T72" fmla="*/ 162 w 221"/>
                  <a:gd name="T73" fmla="*/ 545 h 594"/>
                  <a:gd name="T74" fmla="*/ 168 w 221"/>
                  <a:gd name="T75" fmla="*/ 505 h 594"/>
                  <a:gd name="T76" fmla="*/ 172 w 221"/>
                  <a:gd name="T77" fmla="*/ 482 h 594"/>
                  <a:gd name="T78" fmla="*/ 175 w 221"/>
                  <a:gd name="T79" fmla="*/ 496 h 594"/>
                  <a:gd name="T80" fmla="*/ 181 w 221"/>
                  <a:gd name="T81" fmla="*/ 492 h 594"/>
                  <a:gd name="T82" fmla="*/ 185 w 221"/>
                  <a:gd name="T83" fmla="*/ 475 h 594"/>
                  <a:gd name="T84" fmla="*/ 189 w 221"/>
                  <a:gd name="T85" fmla="*/ 454 h 594"/>
                  <a:gd name="T86" fmla="*/ 195 w 221"/>
                  <a:gd name="T87" fmla="*/ 469 h 594"/>
                  <a:gd name="T88" fmla="*/ 198 w 221"/>
                  <a:gd name="T89" fmla="*/ 536 h 594"/>
                  <a:gd name="T90" fmla="*/ 202 w 221"/>
                  <a:gd name="T91" fmla="*/ 501 h 594"/>
                  <a:gd name="T92" fmla="*/ 207 w 221"/>
                  <a:gd name="T93" fmla="*/ 477 h 594"/>
                  <a:gd name="T94" fmla="*/ 211 w 221"/>
                  <a:gd name="T95" fmla="*/ 473 h 594"/>
                  <a:gd name="T96" fmla="*/ 216 w 221"/>
                  <a:gd name="T97" fmla="*/ 422 h 594"/>
                  <a:gd name="T98" fmla="*/ 221 w 221"/>
                  <a:gd name="T99" fmla="*/ 361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594"/>
                  <a:gd name="T152" fmla="*/ 221 w 221"/>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594">
                    <a:moveTo>
                      <a:pt x="0" y="571"/>
                    </a:moveTo>
                    <a:lnTo>
                      <a:pt x="4" y="549"/>
                    </a:lnTo>
                    <a:lnTo>
                      <a:pt x="5" y="492"/>
                    </a:lnTo>
                    <a:lnTo>
                      <a:pt x="8" y="427"/>
                    </a:lnTo>
                    <a:lnTo>
                      <a:pt x="10" y="390"/>
                    </a:lnTo>
                    <a:lnTo>
                      <a:pt x="11" y="376"/>
                    </a:lnTo>
                    <a:lnTo>
                      <a:pt x="16" y="363"/>
                    </a:lnTo>
                    <a:lnTo>
                      <a:pt x="17" y="358"/>
                    </a:lnTo>
                    <a:lnTo>
                      <a:pt x="19" y="361"/>
                    </a:lnTo>
                    <a:lnTo>
                      <a:pt x="21" y="358"/>
                    </a:lnTo>
                    <a:lnTo>
                      <a:pt x="22" y="358"/>
                    </a:lnTo>
                    <a:lnTo>
                      <a:pt x="25" y="382"/>
                    </a:lnTo>
                    <a:lnTo>
                      <a:pt x="28" y="434"/>
                    </a:lnTo>
                    <a:lnTo>
                      <a:pt x="30" y="501"/>
                    </a:lnTo>
                    <a:lnTo>
                      <a:pt x="31" y="539"/>
                    </a:lnTo>
                    <a:lnTo>
                      <a:pt x="34" y="526"/>
                    </a:lnTo>
                    <a:lnTo>
                      <a:pt x="36" y="485"/>
                    </a:lnTo>
                    <a:lnTo>
                      <a:pt x="37" y="457"/>
                    </a:lnTo>
                    <a:lnTo>
                      <a:pt x="42" y="473"/>
                    </a:lnTo>
                    <a:lnTo>
                      <a:pt x="43" y="524"/>
                    </a:lnTo>
                    <a:lnTo>
                      <a:pt x="45" y="577"/>
                    </a:lnTo>
                    <a:lnTo>
                      <a:pt x="47" y="594"/>
                    </a:lnTo>
                    <a:lnTo>
                      <a:pt x="48" y="566"/>
                    </a:lnTo>
                    <a:lnTo>
                      <a:pt x="53" y="511"/>
                    </a:lnTo>
                    <a:lnTo>
                      <a:pt x="54" y="454"/>
                    </a:lnTo>
                    <a:lnTo>
                      <a:pt x="56" y="424"/>
                    </a:lnTo>
                    <a:lnTo>
                      <a:pt x="59" y="424"/>
                    </a:lnTo>
                    <a:lnTo>
                      <a:pt x="60" y="450"/>
                    </a:lnTo>
                    <a:lnTo>
                      <a:pt x="62" y="479"/>
                    </a:lnTo>
                    <a:lnTo>
                      <a:pt x="65" y="485"/>
                    </a:lnTo>
                    <a:lnTo>
                      <a:pt x="68" y="464"/>
                    </a:lnTo>
                    <a:lnTo>
                      <a:pt x="70" y="452"/>
                    </a:lnTo>
                    <a:lnTo>
                      <a:pt x="71" y="473"/>
                    </a:lnTo>
                    <a:lnTo>
                      <a:pt x="73" y="498"/>
                    </a:lnTo>
                    <a:lnTo>
                      <a:pt x="76" y="479"/>
                    </a:lnTo>
                    <a:lnTo>
                      <a:pt x="79" y="408"/>
                    </a:lnTo>
                    <a:lnTo>
                      <a:pt x="81" y="325"/>
                    </a:lnTo>
                    <a:lnTo>
                      <a:pt x="82" y="232"/>
                    </a:lnTo>
                    <a:lnTo>
                      <a:pt x="85" y="127"/>
                    </a:lnTo>
                    <a:lnTo>
                      <a:pt x="87" y="34"/>
                    </a:lnTo>
                    <a:lnTo>
                      <a:pt x="90" y="0"/>
                    </a:lnTo>
                    <a:lnTo>
                      <a:pt x="93" y="32"/>
                    </a:lnTo>
                    <a:lnTo>
                      <a:pt x="94" y="92"/>
                    </a:lnTo>
                    <a:lnTo>
                      <a:pt x="96" y="134"/>
                    </a:lnTo>
                    <a:lnTo>
                      <a:pt x="98" y="169"/>
                    </a:lnTo>
                    <a:lnTo>
                      <a:pt x="99" y="220"/>
                    </a:lnTo>
                    <a:lnTo>
                      <a:pt x="104" y="282"/>
                    </a:lnTo>
                    <a:lnTo>
                      <a:pt x="105" y="316"/>
                    </a:lnTo>
                    <a:lnTo>
                      <a:pt x="107" y="316"/>
                    </a:lnTo>
                    <a:lnTo>
                      <a:pt x="110" y="293"/>
                    </a:lnTo>
                    <a:lnTo>
                      <a:pt x="111" y="265"/>
                    </a:lnTo>
                    <a:lnTo>
                      <a:pt x="113" y="245"/>
                    </a:lnTo>
                    <a:lnTo>
                      <a:pt x="116" y="259"/>
                    </a:lnTo>
                    <a:lnTo>
                      <a:pt x="119" y="319"/>
                    </a:lnTo>
                    <a:lnTo>
                      <a:pt x="121" y="399"/>
                    </a:lnTo>
                    <a:lnTo>
                      <a:pt x="122" y="463"/>
                    </a:lnTo>
                    <a:lnTo>
                      <a:pt x="124" y="492"/>
                    </a:lnTo>
                    <a:lnTo>
                      <a:pt x="127" y="482"/>
                    </a:lnTo>
                    <a:lnTo>
                      <a:pt x="130" y="457"/>
                    </a:lnTo>
                    <a:lnTo>
                      <a:pt x="132" y="460"/>
                    </a:lnTo>
                    <a:lnTo>
                      <a:pt x="134" y="485"/>
                    </a:lnTo>
                    <a:lnTo>
                      <a:pt x="136" y="488"/>
                    </a:lnTo>
                    <a:lnTo>
                      <a:pt x="138" y="447"/>
                    </a:lnTo>
                    <a:lnTo>
                      <a:pt x="141" y="396"/>
                    </a:lnTo>
                    <a:lnTo>
                      <a:pt x="144" y="373"/>
                    </a:lnTo>
                    <a:lnTo>
                      <a:pt x="145" y="386"/>
                    </a:lnTo>
                    <a:lnTo>
                      <a:pt x="147" y="414"/>
                    </a:lnTo>
                    <a:lnTo>
                      <a:pt x="149" y="437"/>
                    </a:lnTo>
                    <a:lnTo>
                      <a:pt x="151" y="466"/>
                    </a:lnTo>
                    <a:lnTo>
                      <a:pt x="155" y="513"/>
                    </a:lnTo>
                    <a:lnTo>
                      <a:pt x="156" y="549"/>
                    </a:lnTo>
                    <a:lnTo>
                      <a:pt x="158" y="562"/>
                    </a:lnTo>
                    <a:lnTo>
                      <a:pt x="161" y="558"/>
                    </a:lnTo>
                    <a:lnTo>
                      <a:pt x="162" y="545"/>
                    </a:lnTo>
                    <a:lnTo>
                      <a:pt x="164" y="526"/>
                    </a:lnTo>
                    <a:lnTo>
                      <a:pt x="168" y="505"/>
                    </a:lnTo>
                    <a:lnTo>
                      <a:pt x="170" y="489"/>
                    </a:lnTo>
                    <a:lnTo>
                      <a:pt x="172" y="482"/>
                    </a:lnTo>
                    <a:lnTo>
                      <a:pt x="173" y="483"/>
                    </a:lnTo>
                    <a:lnTo>
                      <a:pt x="175" y="496"/>
                    </a:lnTo>
                    <a:lnTo>
                      <a:pt x="179" y="501"/>
                    </a:lnTo>
                    <a:lnTo>
                      <a:pt x="181" y="492"/>
                    </a:lnTo>
                    <a:lnTo>
                      <a:pt x="183" y="479"/>
                    </a:lnTo>
                    <a:lnTo>
                      <a:pt x="185" y="475"/>
                    </a:lnTo>
                    <a:lnTo>
                      <a:pt x="187" y="470"/>
                    </a:lnTo>
                    <a:lnTo>
                      <a:pt x="189" y="454"/>
                    </a:lnTo>
                    <a:lnTo>
                      <a:pt x="192" y="447"/>
                    </a:lnTo>
                    <a:lnTo>
                      <a:pt x="195" y="469"/>
                    </a:lnTo>
                    <a:lnTo>
                      <a:pt x="196" y="513"/>
                    </a:lnTo>
                    <a:lnTo>
                      <a:pt x="198" y="536"/>
                    </a:lnTo>
                    <a:lnTo>
                      <a:pt x="199" y="526"/>
                    </a:lnTo>
                    <a:lnTo>
                      <a:pt x="202" y="501"/>
                    </a:lnTo>
                    <a:lnTo>
                      <a:pt x="205" y="479"/>
                    </a:lnTo>
                    <a:lnTo>
                      <a:pt x="207" y="477"/>
                    </a:lnTo>
                    <a:lnTo>
                      <a:pt x="209" y="482"/>
                    </a:lnTo>
                    <a:lnTo>
                      <a:pt x="211" y="473"/>
                    </a:lnTo>
                    <a:lnTo>
                      <a:pt x="213" y="450"/>
                    </a:lnTo>
                    <a:lnTo>
                      <a:pt x="216" y="422"/>
                    </a:lnTo>
                    <a:lnTo>
                      <a:pt x="219" y="395"/>
                    </a:lnTo>
                    <a:lnTo>
                      <a:pt x="221" y="361"/>
                    </a:lnTo>
                  </a:path>
                </a:pathLst>
              </a:custGeom>
              <a:noFill/>
              <a:ln w="19050" cmpd="sng">
                <a:solidFill>
                  <a:schemeClr val="tx1"/>
                </a:solidFill>
                <a:prstDash val="solid"/>
                <a:round/>
                <a:headEnd/>
                <a:tailEnd/>
              </a:ln>
            </p:spPr>
            <p:txBody>
              <a:bodyPr/>
              <a:lstStyle/>
              <a:p>
                <a:endParaRPr lang="it-IT"/>
              </a:p>
            </p:txBody>
          </p:sp>
          <p:sp>
            <p:nvSpPr>
              <p:cNvPr id="8229" name="Freeform 276"/>
              <p:cNvSpPr>
                <a:spLocks/>
              </p:cNvSpPr>
              <p:nvPr/>
            </p:nvSpPr>
            <p:spPr bwMode="auto">
              <a:xfrm>
                <a:off x="4699" y="3670"/>
                <a:ext cx="47" cy="201"/>
              </a:xfrm>
              <a:custGeom>
                <a:avLst/>
                <a:gdLst>
                  <a:gd name="T0" fmla="*/ 1 w 219"/>
                  <a:gd name="T1" fmla="*/ 932 h 1133"/>
                  <a:gd name="T2" fmla="*/ 6 w 219"/>
                  <a:gd name="T3" fmla="*/ 918 h 1133"/>
                  <a:gd name="T4" fmla="*/ 11 w 219"/>
                  <a:gd name="T5" fmla="*/ 979 h 1133"/>
                  <a:gd name="T6" fmla="*/ 15 w 219"/>
                  <a:gd name="T7" fmla="*/ 1050 h 1133"/>
                  <a:gd name="T8" fmla="*/ 18 w 219"/>
                  <a:gd name="T9" fmla="*/ 1049 h 1133"/>
                  <a:gd name="T10" fmla="*/ 24 w 219"/>
                  <a:gd name="T11" fmla="*/ 1045 h 1133"/>
                  <a:gd name="T12" fmla="*/ 28 w 219"/>
                  <a:gd name="T13" fmla="*/ 1034 h 1133"/>
                  <a:gd name="T14" fmla="*/ 34 w 219"/>
                  <a:gd name="T15" fmla="*/ 1008 h 1133"/>
                  <a:gd name="T16" fmla="*/ 37 w 219"/>
                  <a:gd name="T17" fmla="*/ 969 h 1133"/>
                  <a:gd name="T18" fmla="*/ 41 w 219"/>
                  <a:gd name="T19" fmla="*/ 951 h 1133"/>
                  <a:gd name="T20" fmla="*/ 46 w 219"/>
                  <a:gd name="T21" fmla="*/ 937 h 1133"/>
                  <a:gd name="T22" fmla="*/ 51 w 219"/>
                  <a:gd name="T23" fmla="*/ 1040 h 1133"/>
                  <a:gd name="T24" fmla="*/ 54 w 219"/>
                  <a:gd name="T25" fmla="*/ 1133 h 1133"/>
                  <a:gd name="T26" fmla="*/ 60 w 219"/>
                  <a:gd name="T27" fmla="*/ 1091 h 1133"/>
                  <a:gd name="T28" fmla="*/ 63 w 219"/>
                  <a:gd name="T29" fmla="*/ 1024 h 1133"/>
                  <a:gd name="T30" fmla="*/ 68 w 219"/>
                  <a:gd name="T31" fmla="*/ 1020 h 1133"/>
                  <a:gd name="T32" fmla="*/ 74 w 219"/>
                  <a:gd name="T33" fmla="*/ 1039 h 1133"/>
                  <a:gd name="T34" fmla="*/ 77 w 219"/>
                  <a:gd name="T35" fmla="*/ 1030 h 1133"/>
                  <a:gd name="T36" fmla="*/ 80 w 219"/>
                  <a:gd name="T37" fmla="*/ 1033 h 1133"/>
                  <a:gd name="T38" fmla="*/ 86 w 219"/>
                  <a:gd name="T39" fmla="*/ 1091 h 1133"/>
                  <a:gd name="T40" fmla="*/ 91 w 219"/>
                  <a:gd name="T41" fmla="*/ 988 h 1133"/>
                  <a:gd name="T42" fmla="*/ 94 w 219"/>
                  <a:gd name="T43" fmla="*/ 906 h 1133"/>
                  <a:gd name="T44" fmla="*/ 100 w 219"/>
                  <a:gd name="T45" fmla="*/ 813 h 1133"/>
                  <a:gd name="T46" fmla="*/ 103 w 219"/>
                  <a:gd name="T47" fmla="*/ 820 h 1133"/>
                  <a:gd name="T48" fmla="*/ 109 w 219"/>
                  <a:gd name="T49" fmla="*/ 861 h 1133"/>
                  <a:gd name="T50" fmla="*/ 113 w 219"/>
                  <a:gd name="T51" fmla="*/ 799 h 1133"/>
                  <a:gd name="T52" fmla="*/ 117 w 219"/>
                  <a:gd name="T53" fmla="*/ 818 h 1133"/>
                  <a:gd name="T54" fmla="*/ 122 w 219"/>
                  <a:gd name="T55" fmla="*/ 775 h 1133"/>
                  <a:gd name="T56" fmla="*/ 126 w 219"/>
                  <a:gd name="T57" fmla="*/ 630 h 1133"/>
                  <a:gd name="T58" fmla="*/ 130 w 219"/>
                  <a:gd name="T59" fmla="*/ 598 h 1133"/>
                  <a:gd name="T60" fmla="*/ 136 w 219"/>
                  <a:gd name="T61" fmla="*/ 587 h 1133"/>
                  <a:gd name="T62" fmla="*/ 139 w 219"/>
                  <a:gd name="T63" fmla="*/ 542 h 1133"/>
                  <a:gd name="T64" fmla="*/ 143 w 219"/>
                  <a:gd name="T65" fmla="*/ 400 h 1133"/>
                  <a:gd name="T66" fmla="*/ 148 w 219"/>
                  <a:gd name="T67" fmla="*/ 295 h 1133"/>
                  <a:gd name="T68" fmla="*/ 152 w 219"/>
                  <a:gd name="T69" fmla="*/ 302 h 1133"/>
                  <a:gd name="T70" fmla="*/ 156 w 219"/>
                  <a:gd name="T71" fmla="*/ 286 h 1133"/>
                  <a:gd name="T72" fmla="*/ 162 w 219"/>
                  <a:gd name="T73" fmla="*/ 221 h 1133"/>
                  <a:gd name="T74" fmla="*/ 165 w 219"/>
                  <a:gd name="T75" fmla="*/ 132 h 1133"/>
                  <a:gd name="T76" fmla="*/ 169 w 219"/>
                  <a:gd name="T77" fmla="*/ 40 h 1133"/>
                  <a:gd name="T78" fmla="*/ 174 w 219"/>
                  <a:gd name="T79" fmla="*/ 11 h 1133"/>
                  <a:gd name="T80" fmla="*/ 179 w 219"/>
                  <a:gd name="T81" fmla="*/ 32 h 1133"/>
                  <a:gd name="T82" fmla="*/ 182 w 219"/>
                  <a:gd name="T83" fmla="*/ 81 h 1133"/>
                  <a:gd name="T84" fmla="*/ 188 w 219"/>
                  <a:gd name="T85" fmla="*/ 104 h 1133"/>
                  <a:gd name="T86" fmla="*/ 192 w 219"/>
                  <a:gd name="T87" fmla="*/ 55 h 1133"/>
                  <a:gd name="T88" fmla="*/ 197 w 219"/>
                  <a:gd name="T89" fmla="*/ 49 h 1133"/>
                  <a:gd name="T90" fmla="*/ 202 w 219"/>
                  <a:gd name="T91" fmla="*/ 95 h 1133"/>
                  <a:gd name="T92" fmla="*/ 205 w 219"/>
                  <a:gd name="T93" fmla="*/ 163 h 1133"/>
                  <a:gd name="T94" fmla="*/ 211 w 219"/>
                  <a:gd name="T95" fmla="*/ 165 h 1133"/>
                  <a:gd name="T96" fmla="*/ 214 w 219"/>
                  <a:gd name="T97" fmla="*/ 78 h 1133"/>
                  <a:gd name="T98" fmla="*/ 219 w 219"/>
                  <a:gd name="T99" fmla="*/ 0 h 1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133"/>
                  <a:gd name="T152" fmla="*/ 219 w 219"/>
                  <a:gd name="T153" fmla="*/ 1133 h 1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133">
                    <a:moveTo>
                      <a:pt x="0" y="954"/>
                    </a:moveTo>
                    <a:lnTo>
                      <a:pt x="1" y="932"/>
                    </a:lnTo>
                    <a:lnTo>
                      <a:pt x="3" y="919"/>
                    </a:lnTo>
                    <a:lnTo>
                      <a:pt x="6" y="918"/>
                    </a:lnTo>
                    <a:lnTo>
                      <a:pt x="9" y="938"/>
                    </a:lnTo>
                    <a:lnTo>
                      <a:pt x="11" y="979"/>
                    </a:lnTo>
                    <a:lnTo>
                      <a:pt x="12" y="1024"/>
                    </a:lnTo>
                    <a:lnTo>
                      <a:pt x="15" y="1050"/>
                    </a:lnTo>
                    <a:lnTo>
                      <a:pt x="17" y="1057"/>
                    </a:lnTo>
                    <a:lnTo>
                      <a:pt x="18" y="1049"/>
                    </a:lnTo>
                    <a:lnTo>
                      <a:pt x="23" y="1045"/>
                    </a:lnTo>
                    <a:lnTo>
                      <a:pt x="24" y="1045"/>
                    </a:lnTo>
                    <a:lnTo>
                      <a:pt x="26" y="1045"/>
                    </a:lnTo>
                    <a:lnTo>
                      <a:pt x="28" y="1034"/>
                    </a:lnTo>
                    <a:lnTo>
                      <a:pt x="29" y="1020"/>
                    </a:lnTo>
                    <a:lnTo>
                      <a:pt x="34" y="1008"/>
                    </a:lnTo>
                    <a:lnTo>
                      <a:pt x="35" y="992"/>
                    </a:lnTo>
                    <a:lnTo>
                      <a:pt x="37" y="969"/>
                    </a:lnTo>
                    <a:lnTo>
                      <a:pt x="40" y="957"/>
                    </a:lnTo>
                    <a:lnTo>
                      <a:pt x="41" y="951"/>
                    </a:lnTo>
                    <a:lnTo>
                      <a:pt x="43" y="941"/>
                    </a:lnTo>
                    <a:lnTo>
                      <a:pt x="46" y="937"/>
                    </a:lnTo>
                    <a:lnTo>
                      <a:pt x="49" y="970"/>
                    </a:lnTo>
                    <a:lnTo>
                      <a:pt x="51" y="1040"/>
                    </a:lnTo>
                    <a:lnTo>
                      <a:pt x="52" y="1101"/>
                    </a:lnTo>
                    <a:lnTo>
                      <a:pt x="54" y="1133"/>
                    </a:lnTo>
                    <a:lnTo>
                      <a:pt x="57" y="1127"/>
                    </a:lnTo>
                    <a:lnTo>
                      <a:pt x="60" y="1091"/>
                    </a:lnTo>
                    <a:lnTo>
                      <a:pt x="62" y="1047"/>
                    </a:lnTo>
                    <a:lnTo>
                      <a:pt x="63" y="1024"/>
                    </a:lnTo>
                    <a:lnTo>
                      <a:pt x="66" y="1024"/>
                    </a:lnTo>
                    <a:lnTo>
                      <a:pt x="68" y="1020"/>
                    </a:lnTo>
                    <a:lnTo>
                      <a:pt x="71" y="1020"/>
                    </a:lnTo>
                    <a:lnTo>
                      <a:pt x="74" y="1039"/>
                    </a:lnTo>
                    <a:lnTo>
                      <a:pt x="75" y="1050"/>
                    </a:lnTo>
                    <a:lnTo>
                      <a:pt x="77" y="1030"/>
                    </a:lnTo>
                    <a:lnTo>
                      <a:pt x="79" y="1008"/>
                    </a:lnTo>
                    <a:lnTo>
                      <a:pt x="80" y="1033"/>
                    </a:lnTo>
                    <a:lnTo>
                      <a:pt x="85" y="1078"/>
                    </a:lnTo>
                    <a:lnTo>
                      <a:pt x="86" y="1091"/>
                    </a:lnTo>
                    <a:lnTo>
                      <a:pt x="88" y="1053"/>
                    </a:lnTo>
                    <a:lnTo>
                      <a:pt x="91" y="988"/>
                    </a:lnTo>
                    <a:lnTo>
                      <a:pt x="92" y="943"/>
                    </a:lnTo>
                    <a:lnTo>
                      <a:pt x="94" y="906"/>
                    </a:lnTo>
                    <a:lnTo>
                      <a:pt x="97" y="861"/>
                    </a:lnTo>
                    <a:lnTo>
                      <a:pt x="100" y="813"/>
                    </a:lnTo>
                    <a:lnTo>
                      <a:pt x="102" y="799"/>
                    </a:lnTo>
                    <a:lnTo>
                      <a:pt x="103" y="820"/>
                    </a:lnTo>
                    <a:lnTo>
                      <a:pt x="105" y="850"/>
                    </a:lnTo>
                    <a:lnTo>
                      <a:pt x="109" y="861"/>
                    </a:lnTo>
                    <a:lnTo>
                      <a:pt x="111" y="831"/>
                    </a:lnTo>
                    <a:lnTo>
                      <a:pt x="113" y="799"/>
                    </a:lnTo>
                    <a:lnTo>
                      <a:pt x="114" y="794"/>
                    </a:lnTo>
                    <a:lnTo>
                      <a:pt x="117" y="818"/>
                    </a:lnTo>
                    <a:lnTo>
                      <a:pt x="119" y="822"/>
                    </a:lnTo>
                    <a:lnTo>
                      <a:pt x="122" y="775"/>
                    </a:lnTo>
                    <a:lnTo>
                      <a:pt x="125" y="695"/>
                    </a:lnTo>
                    <a:lnTo>
                      <a:pt x="126" y="630"/>
                    </a:lnTo>
                    <a:lnTo>
                      <a:pt x="128" y="604"/>
                    </a:lnTo>
                    <a:lnTo>
                      <a:pt x="130" y="598"/>
                    </a:lnTo>
                    <a:lnTo>
                      <a:pt x="131" y="592"/>
                    </a:lnTo>
                    <a:lnTo>
                      <a:pt x="136" y="587"/>
                    </a:lnTo>
                    <a:lnTo>
                      <a:pt x="137" y="579"/>
                    </a:lnTo>
                    <a:lnTo>
                      <a:pt x="139" y="542"/>
                    </a:lnTo>
                    <a:lnTo>
                      <a:pt x="142" y="478"/>
                    </a:lnTo>
                    <a:lnTo>
                      <a:pt x="143" y="400"/>
                    </a:lnTo>
                    <a:lnTo>
                      <a:pt x="147" y="333"/>
                    </a:lnTo>
                    <a:lnTo>
                      <a:pt x="148" y="295"/>
                    </a:lnTo>
                    <a:lnTo>
                      <a:pt x="151" y="292"/>
                    </a:lnTo>
                    <a:lnTo>
                      <a:pt x="152" y="302"/>
                    </a:lnTo>
                    <a:lnTo>
                      <a:pt x="154" y="302"/>
                    </a:lnTo>
                    <a:lnTo>
                      <a:pt x="156" y="286"/>
                    </a:lnTo>
                    <a:lnTo>
                      <a:pt x="160" y="256"/>
                    </a:lnTo>
                    <a:lnTo>
                      <a:pt x="162" y="221"/>
                    </a:lnTo>
                    <a:lnTo>
                      <a:pt x="163" y="176"/>
                    </a:lnTo>
                    <a:lnTo>
                      <a:pt x="165" y="132"/>
                    </a:lnTo>
                    <a:lnTo>
                      <a:pt x="168" y="87"/>
                    </a:lnTo>
                    <a:lnTo>
                      <a:pt x="169" y="40"/>
                    </a:lnTo>
                    <a:lnTo>
                      <a:pt x="173" y="11"/>
                    </a:lnTo>
                    <a:lnTo>
                      <a:pt x="174" y="11"/>
                    </a:lnTo>
                    <a:lnTo>
                      <a:pt x="177" y="26"/>
                    </a:lnTo>
                    <a:lnTo>
                      <a:pt x="179" y="32"/>
                    </a:lnTo>
                    <a:lnTo>
                      <a:pt x="180" y="45"/>
                    </a:lnTo>
                    <a:lnTo>
                      <a:pt x="182" y="81"/>
                    </a:lnTo>
                    <a:lnTo>
                      <a:pt x="186" y="110"/>
                    </a:lnTo>
                    <a:lnTo>
                      <a:pt x="188" y="104"/>
                    </a:lnTo>
                    <a:lnTo>
                      <a:pt x="190" y="78"/>
                    </a:lnTo>
                    <a:lnTo>
                      <a:pt x="192" y="55"/>
                    </a:lnTo>
                    <a:lnTo>
                      <a:pt x="194" y="46"/>
                    </a:lnTo>
                    <a:lnTo>
                      <a:pt x="197" y="49"/>
                    </a:lnTo>
                    <a:lnTo>
                      <a:pt x="199" y="64"/>
                    </a:lnTo>
                    <a:lnTo>
                      <a:pt x="202" y="95"/>
                    </a:lnTo>
                    <a:lnTo>
                      <a:pt x="203" y="132"/>
                    </a:lnTo>
                    <a:lnTo>
                      <a:pt x="205" y="163"/>
                    </a:lnTo>
                    <a:lnTo>
                      <a:pt x="207" y="177"/>
                    </a:lnTo>
                    <a:lnTo>
                      <a:pt x="211" y="165"/>
                    </a:lnTo>
                    <a:lnTo>
                      <a:pt x="213" y="126"/>
                    </a:lnTo>
                    <a:lnTo>
                      <a:pt x="214" y="78"/>
                    </a:lnTo>
                    <a:lnTo>
                      <a:pt x="216" y="32"/>
                    </a:lnTo>
                    <a:lnTo>
                      <a:pt x="219" y="0"/>
                    </a:lnTo>
                  </a:path>
                </a:pathLst>
              </a:custGeom>
              <a:noFill/>
              <a:ln w="19050" cmpd="sng">
                <a:solidFill>
                  <a:schemeClr val="tx1"/>
                </a:solidFill>
                <a:prstDash val="solid"/>
                <a:round/>
                <a:headEnd/>
                <a:tailEnd/>
              </a:ln>
            </p:spPr>
            <p:txBody>
              <a:bodyPr/>
              <a:lstStyle/>
              <a:p>
                <a:endParaRPr lang="it-IT"/>
              </a:p>
            </p:txBody>
          </p:sp>
          <p:sp>
            <p:nvSpPr>
              <p:cNvPr id="8230" name="Freeform 277"/>
              <p:cNvSpPr>
                <a:spLocks/>
              </p:cNvSpPr>
              <p:nvPr/>
            </p:nvSpPr>
            <p:spPr bwMode="auto">
              <a:xfrm>
                <a:off x="4746" y="3580"/>
                <a:ext cx="47" cy="219"/>
              </a:xfrm>
              <a:custGeom>
                <a:avLst/>
                <a:gdLst>
                  <a:gd name="T0" fmla="*/ 1 w 220"/>
                  <a:gd name="T1" fmla="*/ 498 h 1235"/>
                  <a:gd name="T2" fmla="*/ 7 w 220"/>
                  <a:gd name="T3" fmla="*/ 506 h 1235"/>
                  <a:gd name="T4" fmla="*/ 11 w 220"/>
                  <a:gd name="T5" fmla="*/ 521 h 1235"/>
                  <a:gd name="T6" fmla="*/ 17 w 220"/>
                  <a:gd name="T7" fmla="*/ 630 h 1235"/>
                  <a:gd name="T8" fmla="*/ 20 w 220"/>
                  <a:gd name="T9" fmla="*/ 796 h 1235"/>
                  <a:gd name="T10" fmla="*/ 24 w 220"/>
                  <a:gd name="T11" fmla="*/ 875 h 1235"/>
                  <a:gd name="T12" fmla="*/ 29 w 220"/>
                  <a:gd name="T13" fmla="*/ 981 h 1235"/>
                  <a:gd name="T14" fmla="*/ 34 w 220"/>
                  <a:gd name="T15" fmla="*/ 1154 h 1235"/>
                  <a:gd name="T16" fmla="*/ 37 w 220"/>
                  <a:gd name="T17" fmla="*/ 1224 h 1235"/>
                  <a:gd name="T18" fmla="*/ 43 w 220"/>
                  <a:gd name="T19" fmla="*/ 1231 h 1235"/>
                  <a:gd name="T20" fmla="*/ 46 w 220"/>
                  <a:gd name="T21" fmla="*/ 1180 h 1235"/>
                  <a:gd name="T22" fmla="*/ 51 w 220"/>
                  <a:gd name="T23" fmla="*/ 1125 h 1235"/>
                  <a:gd name="T24" fmla="*/ 56 w 220"/>
                  <a:gd name="T25" fmla="*/ 1093 h 1235"/>
                  <a:gd name="T26" fmla="*/ 60 w 220"/>
                  <a:gd name="T27" fmla="*/ 1057 h 1235"/>
                  <a:gd name="T28" fmla="*/ 63 w 220"/>
                  <a:gd name="T29" fmla="*/ 1052 h 1235"/>
                  <a:gd name="T30" fmla="*/ 69 w 220"/>
                  <a:gd name="T31" fmla="*/ 1029 h 1235"/>
                  <a:gd name="T32" fmla="*/ 73 w 220"/>
                  <a:gd name="T33" fmla="*/ 1051 h 1235"/>
                  <a:gd name="T34" fmla="*/ 77 w 220"/>
                  <a:gd name="T35" fmla="*/ 1046 h 1235"/>
                  <a:gd name="T36" fmla="*/ 83 w 220"/>
                  <a:gd name="T37" fmla="*/ 981 h 1235"/>
                  <a:gd name="T38" fmla="*/ 86 w 220"/>
                  <a:gd name="T39" fmla="*/ 939 h 1235"/>
                  <a:gd name="T40" fmla="*/ 92 w 220"/>
                  <a:gd name="T41" fmla="*/ 828 h 1235"/>
                  <a:gd name="T42" fmla="*/ 96 w 220"/>
                  <a:gd name="T43" fmla="*/ 794 h 1235"/>
                  <a:gd name="T44" fmla="*/ 100 w 220"/>
                  <a:gd name="T45" fmla="*/ 825 h 1235"/>
                  <a:gd name="T46" fmla="*/ 105 w 220"/>
                  <a:gd name="T47" fmla="*/ 809 h 1235"/>
                  <a:gd name="T48" fmla="*/ 109 w 220"/>
                  <a:gd name="T49" fmla="*/ 710 h 1235"/>
                  <a:gd name="T50" fmla="*/ 112 w 220"/>
                  <a:gd name="T51" fmla="*/ 527 h 1235"/>
                  <a:gd name="T52" fmla="*/ 118 w 220"/>
                  <a:gd name="T53" fmla="*/ 434 h 1235"/>
                  <a:gd name="T54" fmla="*/ 122 w 220"/>
                  <a:gd name="T55" fmla="*/ 502 h 1235"/>
                  <a:gd name="T56" fmla="*/ 126 w 220"/>
                  <a:gd name="T57" fmla="*/ 512 h 1235"/>
                  <a:gd name="T58" fmla="*/ 131 w 220"/>
                  <a:gd name="T59" fmla="*/ 467 h 1235"/>
                  <a:gd name="T60" fmla="*/ 135 w 220"/>
                  <a:gd name="T61" fmla="*/ 429 h 1235"/>
                  <a:gd name="T62" fmla="*/ 139 w 220"/>
                  <a:gd name="T63" fmla="*/ 422 h 1235"/>
                  <a:gd name="T64" fmla="*/ 145 w 220"/>
                  <a:gd name="T65" fmla="*/ 342 h 1235"/>
                  <a:gd name="T66" fmla="*/ 148 w 220"/>
                  <a:gd name="T67" fmla="*/ 237 h 1235"/>
                  <a:gd name="T68" fmla="*/ 152 w 220"/>
                  <a:gd name="T69" fmla="*/ 102 h 1235"/>
                  <a:gd name="T70" fmla="*/ 157 w 220"/>
                  <a:gd name="T71" fmla="*/ 15 h 1235"/>
                  <a:gd name="T72" fmla="*/ 162 w 220"/>
                  <a:gd name="T73" fmla="*/ 16 h 1235"/>
                  <a:gd name="T74" fmla="*/ 168 w 220"/>
                  <a:gd name="T75" fmla="*/ 77 h 1235"/>
                  <a:gd name="T76" fmla="*/ 171 w 220"/>
                  <a:gd name="T77" fmla="*/ 128 h 1235"/>
                  <a:gd name="T78" fmla="*/ 174 w 220"/>
                  <a:gd name="T79" fmla="*/ 292 h 1235"/>
                  <a:gd name="T80" fmla="*/ 180 w 220"/>
                  <a:gd name="T81" fmla="*/ 476 h 1235"/>
                  <a:gd name="T82" fmla="*/ 185 w 220"/>
                  <a:gd name="T83" fmla="*/ 581 h 1235"/>
                  <a:gd name="T84" fmla="*/ 188 w 220"/>
                  <a:gd name="T85" fmla="*/ 618 h 1235"/>
                  <a:gd name="T86" fmla="*/ 194 w 220"/>
                  <a:gd name="T87" fmla="*/ 515 h 1235"/>
                  <a:gd name="T88" fmla="*/ 197 w 220"/>
                  <a:gd name="T89" fmla="*/ 404 h 1235"/>
                  <a:gd name="T90" fmla="*/ 202 w 220"/>
                  <a:gd name="T91" fmla="*/ 303 h 1235"/>
                  <a:gd name="T92" fmla="*/ 207 w 220"/>
                  <a:gd name="T93" fmla="*/ 279 h 1235"/>
                  <a:gd name="T94" fmla="*/ 211 w 220"/>
                  <a:gd name="T95" fmla="*/ 396 h 1235"/>
                  <a:gd name="T96" fmla="*/ 214 w 220"/>
                  <a:gd name="T97" fmla="*/ 480 h 1235"/>
                  <a:gd name="T98" fmla="*/ 220 w 220"/>
                  <a:gd name="T99" fmla="*/ 599 h 12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1235"/>
                  <a:gd name="T152" fmla="*/ 220 w 220"/>
                  <a:gd name="T153" fmla="*/ 1235 h 12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1235">
                    <a:moveTo>
                      <a:pt x="0" y="504"/>
                    </a:moveTo>
                    <a:lnTo>
                      <a:pt x="1" y="498"/>
                    </a:lnTo>
                    <a:lnTo>
                      <a:pt x="5" y="504"/>
                    </a:lnTo>
                    <a:lnTo>
                      <a:pt x="7" y="506"/>
                    </a:lnTo>
                    <a:lnTo>
                      <a:pt x="9" y="506"/>
                    </a:lnTo>
                    <a:lnTo>
                      <a:pt x="11" y="521"/>
                    </a:lnTo>
                    <a:lnTo>
                      <a:pt x="12" y="562"/>
                    </a:lnTo>
                    <a:lnTo>
                      <a:pt x="17" y="630"/>
                    </a:lnTo>
                    <a:lnTo>
                      <a:pt x="18" y="716"/>
                    </a:lnTo>
                    <a:lnTo>
                      <a:pt x="20" y="796"/>
                    </a:lnTo>
                    <a:lnTo>
                      <a:pt x="22" y="847"/>
                    </a:lnTo>
                    <a:lnTo>
                      <a:pt x="24" y="875"/>
                    </a:lnTo>
                    <a:lnTo>
                      <a:pt x="26" y="908"/>
                    </a:lnTo>
                    <a:lnTo>
                      <a:pt x="29" y="981"/>
                    </a:lnTo>
                    <a:lnTo>
                      <a:pt x="31" y="1074"/>
                    </a:lnTo>
                    <a:lnTo>
                      <a:pt x="34" y="1154"/>
                    </a:lnTo>
                    <a:lnTo>
                      <a:pt x="35" y="1201"/>
                    </a:lnTo>
                    <a:lnTo>
                      <a:pt x="37" y="1224"/>
                    </a:lnTo>
                    <a:lnTo>
                      <a:pt x="39" y="1235"/>
                    </a:lnTo>
                    <a:lnTo>
                      <a:pt x="43" y="1231"/>
                    </a:lnTo>
                    <a:lnTo>
                      <a:pt x="45" y="1208"/>
                    </a:lnTo>
                    <a:lnTo>
                      <a:pt x="46" y="1180"/>
                    </a:lnTo>
                    <a:lnTo>
                      <a:pt x="48" y="1150"/>
                    </a:lnTo>
                    <a:lnTo>
                      <a:pt x="51" y="1125"/>
                    </a:lnTo>
                    <a:lnTo>
                      <a:pt x="54" y="1108"/>
                    </a:lnTo>
                    <a:lnTo>
                      <a:pt x="56" y="1093"/>
                    </a:lnTo>
                    <a:lnTo>
                      <a:pt x="58" y="1071"/>
                    </a:lnTo>
                    <a:lnTo>
                      <a:pt x="60" y="1057"/>
                    </a:lnTo>
                    <a:lnTo>
                      <a:pt x="62" y="1057"/>
                    </a:lnTo>
                    <a:lnTo>
                      <a:pt x="63" y="1052"/>
                    </a:lnTo>
                    <a:lnTo>
                      <a:pt x="68" y="1040"/>
                    </a:lnTo>
                    <a:lnTo>
                      <a:pt x="69" y="1029"/>
                    </a:lnTo>
                    <a:lnTo>
                      <a:pt x="71" y="1036"/>
                    </a:lnTo>
                    <a:lnTo>
                      <a:pt x="73" y="1051"/>
                    </a:lnTo>
                    <a:lnTo>
                      <a:pt x="75" y="1055"/>
                    </a:lnTo>
                    <a:lnTo>
                      <a:pt x="77" y="1046"/>
                    </a:lnTo>
                    <a:lnTo>
                      <a:pt x="80" y="1020"/>
                    </a:lnTo>
                    <a:lnTo>
                      <a:pt x="83" y="981"/>
                    </a:lnTo>
                    <a:lnTo>
                      <a:pt x="85" y="955"/>
                    </a:lnTo>
                    <a:lnTo>
                      <a:pt x="86" y="939"/>
                    </a:lnTo>
                    <a:lnTo>
                      <a:pt x="88" y="892"/>
                    </a:lnTo>
                    <a:lnTo>
                      <a:pt x="92" y="828"/>
                    </a:lnTo>
                    <a:lnTo>
                      <a:pt x="94" y="792"/>
                    </a:lnTo>
                    <a:lnTo>
                      <a:pt x="96" y="794"/>
                    </a:lnTo>
                    <a:lnTo>
                      <a:pt x="97" y="809"/>
                    </a:lnTo>
                    <a:lnTo>
                      <a:pt x="100" y="825"/>
                    </a:lnTo>
                    <a:lnTo>
                      <a:pt x="101" y="828"/>
                    </a:lnTo>
                    <a:lnTo>
                      <a:pt x="105" y="809"/>
                    </a:lnTo>
                    <a:lnTo>
                      <a:pt x="106" y="767"/>
                    </a:lnTo>
                    <a:lnTo>
                      <a:pt x="109" y="710"/>
                    </a:lnTo>
                    <a:lnTo>
                      <a:pt x="111" y="627"/>
                    </a:lnTo>
                    <a:lnTo>
                      <a:pt x="112" y="527"/>
                    </a:lnTo>
                    <a:lnTo>
                      <a:pt x="114" y="451"/>
                    </a:lnTo>
                    <a:lnTo>
                      <a:pt x="118" y="434"/>
                    </a:lnTo>
                    <a:lnTo>
                      <a:pt x="120" y="466"/>
                    </a:lnTo>
                    <a:lnTo>
                      <a:pt x="122" y="502"/>
                    </a:lnTo>
                    <a:lnTo>
                      <a:pt x="123" y="518"/>
                    </a:lnTo>
                    <a:lnTo>
                      <a:pt x="126" y="512"/>
                    </a:lnTo>
                    <a:lnTo>
                      <a:pt x="129" y="493"/>
                    </a:lnTo>
                    <a:lnTo>
                      <a:pt x="131" y="467"/>
                    </a:lnTo>
                    <a:lnTo>
                      <a:pt x="134" y="447"/>
                    </a:lnTo>
                    <a:lnTo>
                      <a:pt x="135" y="429"/>
                    </a:lnTo>
                    <a:lnTo>
                      <a:pt x="137" y="425"/>
                    </a:lnTo>
                    <a:lnTo>
                      <a:pt x="139" y="422"/>
                    </a:lnTo>
                    <a:lnTo>
                      <a:pt x="143" y="396"/>
                    </a:lnTo>
                    <a:lnTo>
                      <a:pt x="145" y="342"/>
                    </a:lnTo>
                    <a:lnTo>
                      <a:pt x="146" y="290"/>
                    </a:lnTo>
                    <a:lnTo>
                      <a:pt x="148" y="237"/>
                    </a:lnTo>
                    <a:lnTo>
                      <a:pt x="151" y="169"/>
                    </a:lnTo>
                    <a:lnTo>
                      <a:pt x="152" y="102"/>
                    </a:lnTo>
                    <a:lnTo>
                      <a:pt x="156" y="51"/>
                    </a:lnTo>
                    <a:lnTo>
                      <a:pt x="157" y="15"/>
                    </a:lnTo>
                    <a:lnTo>
                      <a:pt x="160" y="0"/>
                    </a:lnTo>
                    <a:lnTo>
                      <a:pt x="162" y="16"/>
                    </a:lnTo>
                    <a:lnTo>
                      <a:pt x="163" y="51"/>
                    </a:lnTo>
                    <a:lnTo>
                      <a:pt x="168" y="77"/>
                    </a:lnTo>
                    <a:lnTo>
                      <a:pt x="169" y="99"/>
                    </a:lnTo>
                    <a:lnTo>
                      <a:pt x="171" y="128"/>
                    </a:lnTo>
                    <a:lnTo>
                      <a:pt x="173" y="195"/>
                    </a:lnTo>
                    <a:lnTo>
                      <a:pt x="174" y="292"/>
                    </a:lnTo>
                    <a:lnTo>
                      <a:pt x="177" y="396"/>
                    </a:lnTo>
                    <a:lnTo>
                      <a:pt x="180" y="476"/>
                    </a:lnTo>
                    <a:lnTo>
                      <a:pt x="182" y="536"/>
                    </a:lnTo>
                    <a:lnTo>
                      <a:pt x="185" y="581"/>
                    </a:lnTo>
                    <a:lnTo>
                      <a:pt x="186" y="611"/>
                    </a:lnTo>
                    <a:lnTo>
                      <a:pt x="188" y="618"/>
                    </a:lnTo>
                    <a:lnTo>
                      <a:pt x="190" y="581"/>
                    </a:lnTo>
                    <a:lnTo>
                      <a:pt x="194" y="515"/>
                    </a:lnTo>
                    <a:lnTo>
                      <a:pt x="196" y="453"/>
                    </a:lnTo>
                    <a:lnTo>
                      <a:pt x="197" y="404"/>
                    </a:lnTo>
                    <a:lnTo>
                      <a:pt x="199" y="354"/>
                    </a:lnTo>
                    <a:lnTo>
                      <a:pt x="202" y="303"/>
                    </a:lnTo>
                    <a:lnTo>
                      <a:pt x="205" y="272"/>
                    </a:lnTo>
                    <a:lnTo>
                      <a:pt x="207" y="279"/>
                    </a:lnTo>
                    <a:lnTo>
                      <a:pt x="208" y="328"/>
                    </a:lnTo>
                    <a:lnTo>
                      <a:pt x="211" y="396"/>
                    </a:lnTo>
                    <a:lnTo>
                      <a:pt x="213" y="444"/>
                    </a:lnTo>
                    <a:lnTo>
                      <a:pt x="214" y="480"/>
                    </a:lnTo>
                    <a:lnTo>
                      <a:pt x="219" y="534"/>
                    </a:lnTo>
                    <a:lnTo>
                      <a:pt x="220" y="599"/>
                    </a:lnTo>
                  </a:path>
                </a:pathLst>
              </a:custGeom>
              <a:noFill/>
              <a:ln w="19050" cmpd="sng">
                <a:solidFill>
                  <a:schemeClr val="tx1"/>
                </a:solidFill>
                <a:prstDash val="solid"/>
                <a:round/>
                <a:headEnd/>
                <a:tailEnd/>
              </a:ln>
            </p:spPr>
            <p:txBody>
              <a:bodyPr/>
              <a:lstStyle/>
              <a:p>
                <a:endParaRPr lang="it-IT"/>
              </a:p>
            </p:txBody>
          </p:sp>
          <p:sp>
            <p:nvSpPr>
              <p:cNvPr id="8231" name="Freeform 278"/>
              <p:cNvSpPr>
                <a:spLocks/>
              </p:cNvSpPr>
              <p:nvPr/>
            </p:nvSpPr>
            <p:spPr bwMode="auto">
              <a:xfrm>
                <a:off x="4793" y="3619"/>
                <a:ext cx="47" cy="193"/>
              </a:xfrm>
              <a:custGeom>
                <a:avLst/>
                <a:gdLst>
                  <a:gd name="T0" fmla="*/ 2 w 219"/>
                  <a:gd name="T1" fmla="*/ 442 h 1085"/>
                  <a:gd name="T2" fmla="*/ 5 w 219"/>
                  <a:gd name="T3" fmla="*/ 570 h 1085"/>
                  <a:gd name="T4" fmla="*/ 11 w 219"/>
                  <a:gd name="T5" fmla="*/ 742 h 1085"/>
                  <a:gd name="T6" fmla="*/ 16 w 219"/>
                  <a:gd name="T7" fmla="*/ 957 h 1085"/>
                  <a:gd name="T8" fmla="*/ 19 w 219"/>
                  <a:gd name="T9" fmla="*/ 1074 h 1085"/>
                  <a:gd name="T10" fmla="*/ 25 w 219"/>
                  <a:gd name="T11" fmla="*/ 1049 h 1085"/>
                  <a:gd name="T12" fmla="*/ 28 w 219"/>
                  <a:gd name="T13" fmla="*/ 920 h 1085"/>
                  <a:gd name="T14" fmla="*/ 33 w 219"/>
                  <a:gd name="T15" fmla="*/ 873 h 1085"/>
                  <a:gd name="T16" fmla="*/ 38 w 219"/>
                  <a:gd name="T17" fmla="*/ 735 h 1085"/>
                  <a:gd name="T18" fmla="*/ 42 w 219"/>
                  <a:gd name="T19" fmla="*/ 540 h 1085"/>
                  <a:gd name="T20" fmla="*/ 45 w 219"/>
                  <a:gd name="T21" fmla="*/ 449 h 1085"/>
                  <a:gd name="T22" fmla="*/ 51 w 219"/>
                  <a:gd name="T23" fmla="*/ 442 h 1085"/>
                  <a:gd name="T24" fmla="*/ 54 w 219"/>
                  <a:gd name="T25" fmla="*/ 423 h 1085"/>
                  <a:gd name="T26" fmla="*/ 59 w 219"/>
                  <a:gd name="T27" fmla="*/ 335 h 1085"/>
                  <a:gd name="T28" fmla="*/ 64 w 219"/>
                  <a:gd name="T29" fmla="*/ 282 h 1085"/>
                  <a:gd name="T30" fmla="*/ 68 w 219"/>
                  <a:gd name="T31" fmla="*/ 244 h 1085"/>
                  <a:gd name="T32" fmla="*/ 73 w 219"/>
                  <a:gd name="T33" fmla="*/ 252 h 1085"/>
                  <a:gd name="T34" fmla="*/ 77 w 219"/>
                  <a:gd name="T35" fmla="*/ 282 h 1085"/>
                  <a:gd name="T36" fmla="*/ 81 w 219"/>
                  <a:gd name="T37" fmla="*/ 303 h 1085"/>
                  <a:gd name="T38" fmla="*/ 87 w 219"/>
                  <a:gd name="T39" fmla="*/ 199 h 1085"/>
                  <a:gd name="T40" fmla="*/ 90 w 219"/>
                  <a:gd name="T41" fmla="*/ 33 h 1085"/>
                  <a:gd name="T42" fmla="*/ 94 w 219"/>
                  <a:gd name="T43" fmla="*/ 21 h 1085"/>
                  <a:gd name="T44" fmla="*/ 100 w 219"/>
                  <a:gd name="T45" fmla="*/ 21 h 1085"/>
                  <a:gd name="T46" fmla="*/ 104 w 219"/>
                  <a:gd name="T47" fmla="*/ 180 h 1085"/>
                  <a:gd name="T48" fmla="*/ 107 w 219"/>
                  <a:gd name="T49" fmla="*/ 367 h 1085"/>
                  <a:gd name="T50" fmla="*/ 113 w 219"/>
                  <a:gd name="T51" fmla="*/ 442 h 1085"/>
                  <a:gd name="T52" fmla="*/ 117 w 219"/>
                  <a:gd name="T53" fmla="*/ 551 h 1085"/>
                  <a:gd name="T54" fmla="*/ 121 w 219"/>
                  <a:gd name="T55" fmla="*/ 570 h 1085"/>
                  <a:gd name="T56" fmla="*/ 127 w 219"/>
                  <a:gd name="T57" fmla="*/ 621 h 1085"/>
                  <a:gd name="T58" fmla="*/ 130 w 219"/>
                  <a:gd name="T59" fmla="*/ 649 h 1085"/>
                  <a:gd name="T60" fmla="*/ 134 w 219"/>
                  <a:gd name="T61" fmla="*/ 595 h 1085"/>
                  <a:gd name="T62" fmla="*/ 139 w 219"/>
                  <a:gd name="T63" fmla="*/ 537 h 1085"/>
                  <a:gd name="T64" fmla="*/ 144 w 219"/>
                  <a:gd name="T65" fmla="*/ 579 h 1085"/>
                  <a:gd name="T66" fmla="*/ 149 w 219"/>
                  <a:gd name="T67" fmla="*/ 583 h 1085"/>
                  <a:gd name="T68" fmla="*/ 153 w 219"/>
                  <a:gd name="T69" fmla="*/ 611 h 1085"/>
                  <a:gd name="T70" fmla="*/ 156 w 219"/>
                  <a:gd name="T71" fmla="*/ 761 h 1085"/>
                  <a:gd name="T72" fmla="*/ 162 w 219"/>
                  <a:gd name="T73" fmla="*/ 771 h 1085"/>
                  <a:gd name="T74" fmla="*/ 166 w 219"/>
                  <a:gd name="T75" fmla="*/ 775 h 1085"/>
                  <a:gd name="T76" fmla="*/ 170 w 219"/>
                  <a:gd name="T77" fmla="*/ 820 h 1085"/>
                  <a:gd name="T78" fmla="*/ 176 w 219"/>
                  <a:gd name="T79" fmla="*/ 733 h 1085"/>
                  <a:gd name="T80" fmla="*/ 179 w 219"/>
                  <a:gd name="T81" fmla="*/ 710 h 1085"/>
                  <a:gd name="T82" fmla="*/ 183 w 219"/>
                  <a:gd name="T83" fmla="*/ 662 h 1085"/>
                  <a:gd name="T84" fmla="*/ 189 w 219"/>
                  <a:gd name="T85" fmla="*/ 599 h 1085"/>
                  <a:gd name="T86" fmla="*/ 193 w 219"/>
                  <a:gd name="T87" fmla="*/ 534 h 1085"/>
                  <a:gd name="T88" fmla="*/ 196 w 219"/>
                  <a:gd name="T89" fmla="*/ 458 h 1085"/>
                  <a:gd name="T90" fmla="*/ 202 w 219"/>
                  <a:gd name="T91" fmla="*/ 317 h 1085"/>
                  <a:gd name="T92" fmla="*/ 206 w 219"/>
                  <a:gd name="T93" fmla="*/ 186 h 1085"/>
                  <a:gd name="T94" fmla="*/ 210 w 219"/>
                  <a:gd name="T95" fmla="*/ 10 h 1085"/>
                  <a:gd name="T96" fmla="*/ 215 w 219"/>
                  <a:gd name="T97" fmla="*/ 64 h 1085"/>
                  <a:gd name="T98" fmla="*/ 219 w 219"/>
                  <a:gd name="T99" fmla="*/ 221 h 10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085"/>
                  <a:gd name="T152" fmla="*/ 219 w 219"/>
                  <a:gd name="T153" fmla="*/ 1085 h 10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085">
                    <a:moveTo>
                      <a:pt x="0" y="379"/>
                    </a:moveTo>
                    <a:lnTo>
                      <a:pt x="2" y="442"/>
                    </a:lnTo>
                    <a:lnTo>
                      <a:pt x="4" y="505"/>
                    </a:lnTo>
                    <a:lnTo>
                      <a:pt x="5" y="570"/>
                    </a:lnTo>
                    <a:lnTo>
                      <a:pt x="8" y="644"/>
                    </a:lnTo>
                    <a:lnTo>
                      <a:pt x="11" y="742"/>
                    </a:lnTo>
                    <a:lnTo>
                      <a:pt x="13" y="858"/>
                    </a:lnTo>
                    <a:lnTo>
                      <a:pt x="16" y="957"/>
                    </a:lnTo>
                    <a:lnTo>
                      <a:pt x="17" y="1027"/>
                    </a:lnTo>
                    <a:lnTo>
                      <a:pt x="19" y="1074"/>
                    </a:lnTo>
                    <a:lnTo>
                      <a:pt x="21" y="1085"/>
                    </a:lnTo>
                    <a:lnTo>
                      <a:pt x="25" y="1049"/>
                    </a:lnTo>
                    <a:lnTo>
                      <a:pt x="27" y="981"/>
                    </a:lnTo>
                    <a:lnTo>
                      <a:pt x="28" y="920"/>
                    </a:lnTo>
                    <a:lnTo>
                      <a:pt x="30" y="888"/>
                    </a:lnTo>
                    <a:lnTo>
                      <a:pt x="33" y="873"/>
                    </a:lnTo>
                    <a:lnTo>
                      <a:pt x="36" y="828"/>
                    </a:lnTo>
                    <a:lnTo>
                      <a:pt x="38" y="735"/>
                    </a:lnTo>
                    <a:lnTo>
                      <a:pt x="39" y="625"/>
                    </a:lnTo>
                    <a:lnTo>
                      <a:pt x="42" y="540"/>
                    </a:lnTo>
                    <a:lnTo>
                      <a:pt x="44" y="487"/>
                    </a:lnTo>
                    <a:lnTo>
                      <a:pt x="45" y="449"/>
                    </a:lnTo>
                    <a:lnTo>
                      <a:pt x="50" y="428"/>
                    </a:lnTo>
                    <a:lnTo>
                      <a:pt x="51" y="442"/>
                    </a:lnTo>
                    <a:lnTo>
                      <a:pt x="53" y="454"/>
                    </a:lnTo>
                    <a:lnTo>
                      <a:pt x="54" y="423"/>
                    </a:lnTo>
                    <a:lnTo>
                      <a:pt x="56" y="371"/>
                    </a:lnTo>
                    <a:lnTo>
                      <a:pt x="59" y="335"/>
                    </a:lnTo>
                    <a:lnTo>
                      <a:pt x="62" y="307"/>
                    </a:lnTo>
                    <a:lnTo>
                      <a:pt x="64" y="282"/>
                    </a:lnTo>
                    <a:lnTo>
                      <a:pt x="66" y="256"/>
                    </a:lnTo>
                    <a:lnTo>
                      <a:pt x="68" y="244"/>
                    </a:lnTo>
                    <a:lnTo>
                      <a:pt x="70" y="246"/>
                    </a:lnTo>
                    <a:lnTo>
                      <a:pt x="73" y="252"/>
                    </a:lnTo>
                    <a:lnTo>
                      <a:pt x="76" y="263"/>
                    </a:lnTo>
                    <a:lnTo>
                      <a:pt x="77" y="282"/>
                    </a:lnTo>
                    <a:lnTo>
                      <a:pt x="79" y="303"/>
                    </a:lnTo>
                    <a:lnTo>
                      <a:pt x="81" y="303"/>
                    </a:lnTo>
                    <a:lnTo>
                      <a:pt x="83" y="269"/>
                    </a:lnTo>
                    <a:lnTo>
                      <a:pt x="87" y="199"/>
                    </a:lnTo>
                    <a:lnTo>
                      <a:pt x="88" y="108"/>
                    </a:lnTo>
                    <a:lnTo>
                      <a:pt x="90" y="33"/>
                    </a:lnTo>
                    <a:lnTo>
                      <a:pt x="93" y="10"/>
                    </a:lnTo>
                    <a:lnTo>
                      <a:pt x="94" y="21"/>
                    </a:lnTo>
                    <a:lnTo>
                      <a:pt x="96" y="19"/>
                    </a:lnTo>
                    <a:lnTo>
                      <a:pt x="100" y="21"/>
                    </a:lnTo>
                    <a:lnTo>
                      <a:pt x="102" y="72"/>
                    </a:lnTo>
                    <a:lnTo>
                      <a:pt x="104" y="180"/>
                    </a:lnTo>
                    <a:lnTo>
                      <a:pt x="105" y="292"/>
                    </a:lnTo>
                    <a:lnTo>
                      <a:pt x="107" y="367"/>
                    </a:lnTo>
                    <a:lnTo>
                      <a:pt x="111" y="407"/>
                    </a:lnTo>
                    <a:lnTo>
                      <a:pt x="113" y="442"/>
                    </a:lnTo>
                    <a:lnTo>
                      <a:pt x="115" y="500"/>
                    </a:lnTo>
                    <a:lnTo>
                      <a:pt x="117" y="551"/>
                    </a:lnTo>
                    <a:lnTo>
                      <a:pt x="119" y="567"/>
                    </a:lnTo>
                    <a:lnTo>
                      <a:pt x="121" y="570"/>
                    </a:lnTo>
                    <a:lnTo>
                      <a:pt x="125" y="589"/>
                    </a:lnTo>
                    <a:lnTo>
                      <a:pt x="127" y="621"/>
                    </a:lnTo>
                    <a:lnTo>
                      <a:pt x="128" y="644"/>
                    </a:lnTo>
                    <a:lnTo>
                      <a:pt x="130" y="649"/>
                    </a:lnTo>
                    <a:lnTo>
                      <a:pt x="132" y="630"/>
                    </a:lnTo>
                    <a:lnTo>
                      <a:pt x="134" y="595"/>
                    </a:lnTo>
                    <a:lnTo>
                      <a:pt x="138" y="560"/>
                    </a:lnTo>
                    <a:lnTo>
                      <a:pt x="139" y="537"/>
                    </a:lnTo>
                    <a:lnTo>
                      <a:pt x="142" y="547"/>
                    </a:lnTo>
                    <a:lnTo>
                      <a:pt x="144" y="579"/>
                    </a:lnTo>
                    <a:lnTo>
                      <a:pt x="145" y="598"/>
                    </a:lnTo>
                    <a:lnTo>
                      <a:pt x="149" y="583"/>
                    </a:lnTo>
                    <a:lnTo>
                      <a:pt x="151" y="572"/>
                    </a:lnTo>
                    <a:lnTo>
                      <a:pt x="153" y="611"/>
                    </a:lnTo>
                    <a:lnTo>
                      <a:pt x="155" y="688"/>
                    </a:lnTo>
                    <a:lnTo>
                      <a:pt x="156" y="761"/>
                    </a:lnTo>
                    <a:lnTo>
                      <a:pt x="159" y="788"/>
                    </a:lnTo>
                    <a:lnTo>
                      <a:pt x="162" y="771"/>
                    </a:lnTo>
                    <a:lnTo>
                      <a:pt x="164" y="756"/>
                    </a:lnTo>
                    <a:lnTo>
                      <a:pt x="166" y="775"/>
                    </a:lnTo>
                    <a:lnTo>
                      <a:pt x="168" y="809"/>
                    </a:lnTo>
                    <a:lnTo>
                      <a:pt x="170" y="820"/>
                    </a:lnTo>
                    <a:lnTo>
                      <a:pt x="172" y="786"/>
                    </a:lnTo>
                    <a:lnTo>
                      <a:pt x="176" y="733"/>
                    </a:lnTo>
                    <a:lnTo>
                      <a:pt x="178" y="706"/>
                    </a:lnTo>
                    <a:lnTo>
                      <a:pt x="179" y="710"/>
                    </a:lnTo>
                    <a:lnTo>
                      <a:pt x="181" y="704"/>
                    </a:lnTo>
                    <a:lnTo>
                      <a:pt x="183" y="662"/>
                    </a:lnTo>
                    <a:lnTo>
                      <a:pt x="187" y="623"/>
                    </a:lnTo>
                    <a:lnTo>
                      <a:pt x="189" y="599"/>
                    </a:lnTo>
                    <a:lnTo>
                      <a:pt x="190" y="572"/>
                    </a:lnTo>
                    <a:lnTo>
                      <a:pt x="193" y="534"/>
                    </a:lnTo>
                    <a:lnTo>
                      <a:pt x="195" y="505"/>
                    </a:lnTo>
                    <a:lnTo>
                      <a:pt x="196" y="458"/>
                    </a:lnTo>
                    <a:lnTo>
                      <a:pt x="200" y="388"/>
                    </a:lnTo>
                    <a:lnTo>
                      <a:pt x="202" y="317"/>
                    </a:lnTo>
                    <a:lnTo>
                      <a:pt x="204" y="259"/>
                    </a:lnTo>
                    <a:lnTo>
                      <a:pt x="206" y="186"/>
                    </a:lnTo>
                    <a:lnTo>
                      <a:pt x="207" y="91"/>
                    </a:lnTo>
                    <a:lnTo>
                      <a:pt x="210" y="10"/>
                    </a:lnTo>
                    <a:lnTo>
                      <a:pt x="213" y="0"/>
                    </a:lnTo>
                    <a:lnTo>
                      <a:pt x="215" y="64"/>
                    </a:lnTo>
                    <a:lnTo>
                      <a:pt x="218" y="157"/>
                    </a:lnTo>
                    <a:lnTo>
                      <a:pt x="219" y="221"/>
                    </a:lnTo>
                  </a:path>
                </a:pathLst>
              </a:custGeom>
              <a:noFill/>
              <a:ln w="19050" cmpd="sng">
                <a:solidFill>
                  <a:schemeClr val="tx1"/>
                </a:solidFill>
                <a:prstDash val="solid"/>
                <a:round/>
                <a:headEnd/>
                <a:tailEnd/>
              </a:ln>
            </p:spPr>
            <p:txBody>
              <a:bodyPr/>
              <a:lstStyle/>
              <a:p>
                <a:endParaRPr lang="it-IT"/>
              </a:p>
            </p:txBody>
          </p:sp>
          <p:sp>
            <p:nvSpPr>
              <p:cNvPr id="8232" name="Freeform 279"/>
              <p:cNvSpPr>
                <a:spLocks/>
              </p:cNvSpPr>
              <p:nvPr/>
            </p:nvSpPr>
            <p:spPr bwMode="auto">
              <a:xfrm>
                <a:off x="4840" y="3580"/>
                <a:ext cx="47" cy="199"/>
              </a:xfrm>
              <a:custGeom>
                <a:avLst/>
                <a:gdLst>
                  <a:gd name="T0" fmla="*/ 2 w 221"/>
                  <a:gd name="T1" fmla="*/ 474 h 1122"/>
                  <a:gd name="T2" fmla="*/ 8 w 221"/>
                  <a:gd name="T3" fmla="*/ 605 h 1122"/>
                  <a:gd name="T4" fmla="*/ 11 w 221"/>
                  <a:gd name="T5" fmla="*/ 701 h 1122"/>
                  <a:gd name="T6" fmla="*/ 14 w 221"/>
                  <a:gd name="T7" fmla="*/ 616 h 1122"/>
                  <a:gd name="T8" fmla="*/ 20 w 221"/>
                  <a:gd name="T9" fmla="*/ 498 h 1122"/>
                  <a:gd name="T10" fmla="*/ 25 w 221"/>
                  <a:gd name="T11" fmla="*/ 413 h 1122"/>
                  <a:gd name="T12" fmla="*/ 28 w 221"/>
                  <a:gd name="T13" fmla="*/ 309 h 1122"/>
                  <a:gd name="T14" fmla="*/ 34 w 221"/>
                  <a:gd name="T15" fmla="*/ 215 h 1122"/>
                  <a:gd name="T16" fmla="*/ 37 w 221"/>
                  <a:gd name="T17" fmla="*/ 141 h 1122"/>
                  <a:gd name="T18" fmla="*/ 43 w 221"/>
                  <a:gd name="T19" fmla="*/ 32 h 1122"/>
                  <a:gd name="T20" fmla="*/ 47 w 221"/>
                  <a:gd name="T21" fmla="*/ 4 h 1122"/>
                  <a:gd name="T22" fmla="*/ 51 w 221"/>
                  <a:gd name="T23" fmla="*/ 52 h 1122"/>
                  <a:gd name="T24" fmla="*/ 56 w 221"/>
                  <a:gd name="T25" fmla="*/ 51 h 1122"/>
                  <a:gd name="T26" fmla="*/ 60 w 221"/>
                  <a:gd name="T27" fmla="*/ 97 h 1122"/>
                  <a:gd name="T28" fmla="*/ 64 w 221"/>
                  <a:gd name="T29" fmla="*/ 173 h 1122"/>
                  <a:gd name="T30" fmla="*/ 70 w 221"/>
                  <a:gd name="T31" fmla="*/ 239 h 1122"/>
                  <a:gd name="T32" fmla="*/ 73 w 221"/>
                  <a:gd name="T33" fmla="*/ 313 h 1122"/>
                  <a:gd name="T34" fmla="*/ 77 w 221"/>
                  <a:gd name="T35" fmla="*/ 243 h 1122"/>
                  <a:gd name="T36" fmla="*/ 82 w 221"/>
                  <a:gd name="T37" fmla="*/ 176 h 1122"/>
                  <a:gd name="T38" fmla="*/ 87 w 221"/>
                  <a:gd name="T39" fmla="*/ 195 h 1122"/>
                  <a:gd name="T40" fmla="*/ 90 w 221"/>
                  <a:gd name="T41" fmla="*/ 317 h 1122"/>
                  <a:gd name="T42" fmla="*/ 96 w 221"/>
                  <a:gd name="T43" fmla="*/ 474 h 1122"/>
                  <a:gd name="T44" fmla="*/ 99 w 221"/>
                  <a:gd name="T45" fmla="*/ 587 h 1122"/>
                  <a:gd name="T46" fmla="*/ 104 w 221"/>
                  <a:gd name="T47" fmla="*/ 688 h 1122"/>
                  <a:gd name="T48" fmla="*/ 110 w 221"/>
                  <a:gd name="T49" fmla="*/ 815 h 1122"/>
                  <a:gd name="T50" fmla="*/ 113 w 221"/>
                  <a:gd name="T51" fmla="*/ 731 h 1122"/>
                  <a:gd name="T52" fmla="*/ 116 w 221"/>
                  <a:gd name="T53" fmla="*/ 656 h 1122"/>
                  <a:gd name="T54" fmla="*/ 122 w 221"/>
                  <a:gd name="T55" fmla="*/ 614 h 1122"/>
                  <a:gd name="T56" fmla="*/ 127 w 221"/>
                  <a:gd name="T57" fmla="*/ 574 h 1122"/>
                  <a:gd name="T58" fmla="*/ 132 w 221"/>
                  <a:gd name="T59" fmla="*/ 515 h 1122"/>
                  <a:gd name="T60" fmla="*/ 136 w 221"/>
                  <a:gd name="T61" fmla="*/ 355 h 1122"/>
                  <a:gd name="T62" fmla="*/ 139 w 221"/>
                  <a:gd name="T63" fmla="*/ 386 h 1122"/>
                  <a:gd name="T64" fmla="*/ 145 w 221"/>
                  <a:gd name="T65" fmla="*/ 410 h 1122"/>
                  <a:gd name="T66" fmla="*/ 149 w 221"/>
                  <a:gd name="T67" fmla="*/ 396 h 1122"/>
                  <a:gd name="T68" fmla="*/ 153 w 221"/>
                  <a:gd name="T69" fmla="*/ 601 h 1122"/>
                  <a:gd name="T70" fmla="*/ 158 w 221"/>
                  <a:gd name="T71" fmla="*/ 731 h 1122"/>
                  <a:gd name="T72" fmla="*/ 162 w 221"/>
                  <a:gd name="T73" fmla="*/ 824 h 1122"/>
                  <a:gd name="T74" fmla="*/ 166 w 221"/>
                  <a:gd name="T75" fmla="*/ 902 h 1122"/>
                  <a:gd name="T76" fmla="*/ 172 w 221"/>
                  <a:gd name="T77" fmla="*/ 787 h 1122"/>
                  <a:gd name="T78" fmla="*/ 175 w 221"/>
                  <a:gd name="T79" fmla="*/ 790 h 1122"/>
                  <a:gd name="T80" fmla="*/ 179 w 221"/>
                  <a:gd name="T81" fmla="*/ 927 h 1122"/>
                  <a:gd name="T82" fmla="*/ 184 w 221"/>
                  <a:gd name="T83" fmla="*/ 985 h 1122"/>
                  <a:gd name="T84" fmla="*/ 188 w 221"/>
                  <a:gd name="T85" fmla="*/ 1108 h 1122"/>
                  <a:gd name="T86" fmla="*/ 192 w 221"/>
                  <a:gd name="T87" fmla="*/ 1103 h 1122"/>
                  <a:gd name="T88" fmla="*/ 198 w 221"/>
                  <a:gd name="T89" fmla="*/ 1046 h 1122"/>
                  <a:gd name="T90" fmla="*/ 202 w 221"/>
                  <a:gd name="T91" fmla="*/ 976 h 1122"/>
                  <a:gd name="T92" fmla="*/ 207 w 221"/>
                  <a:gd name="T93" fmla="*/ 939 h 1122"/>
                  <a:gd name="T94" fmla="*/ 211 w 221"/>
                  <a:gd name="T95" fmla="*/ 806 h 1122"/>
                  <a:gd name="T96" fmla="*/ 215 w 221"/>
                  <a:gd name="T97" fmla="*/ 764 h 1122"/>
                  <a:gd name="T98" fmla="*/ 221 w 221"/>
                  <a:gd name="T99" fmla="*/ 841 h 11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1"/>
                  <a:gd name="T151" fmla="*/ 0 h 1122"/>
                  <a:gd name="T152" fmla="*/ 221 w 221"/>
                  <a:gd name="T153" fmla="*/ 1122 h 11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1" h="1122">
                    <a:moveTo>
                      <a:pt x="0" y="441"/>
                    </a:moveTo>
                    <a:lnTo>
                      <a:pt x="2" y="474"/>
                    </a:lnTo>
                    <a:lnTo>
                      <a:pt x="5" y="523"/>
                    </a:lnTo>
                    <a:lnTo>
                      <a:pt x="8" y="605"/>
                    </a:lnTo>
                    <a:lnTo>
                      <a:pt x="9" y="681"/>
                    </a:lnTo>
                    <a:lnTo>
                      <a:pt x="11" y="701"/>
                    </a:lnTo>
                    <a:lnTo>
                      <a:pt x="13" y="671"/>
                    </a:lnTo>
                    <a:lnTo>
                      <a:pt x="14" y="616"/>
                    </a:lnTo>
                    <a:lnTo>
                      <a:pt x="19" y="553"/>
                    </a:lnTo>
                    <a:lnTo>
                      <a:pt x="20" y="498"/>
                    </a:lnTo>
                    <a:lnTo>
                      <a:pt x="22" y="448"/>
                    </a:lnTo>
                    <a:lnTo>
                      <a:pt x="25" y="413"/>
                    </a:lnTo>
                    <a:lnTo>
                      <a:pt x="26" y="364"/>
                    </a:lnTo>
                    <a:lnTo>
                      <a:pt x="28" y="309"/>
                    </a:lnTo>
                    <a:lnTo>
                      <a:pt x="31" y="253"/>
                    </a:lnTo>
                    <a:lnTo>
                      <a:pt x="34" y="215"/>
                    </a:lnTo>
                    <a:lnTo>
                      <a:pt x="36" y="179"/>
                    </a:lnTo>
                    <a:lnTo>
                      <a:pt x="37" y="141"/>
                    </a:lnTo>
                    <a:lnTo>
                      <a:pt x="39" y="84"/>
                    </a:lnTo>
                    <a:lnTo>
                      <a:pt x="43" y="32"/>
                    </a:lnTo>
                    <a:lnTo>
                      <a:pt x="45" y="0"/>
                    </a:lnTo>
                    <a:lnTo>
                      <a:pt x="47" y="4"/>
                    </a:lnTo>
                    <a:lnTo>
                      <a:pt x="48" y="29"/>
                    </a:lnTo>
                    <a:lnTo>
                      <a:pt x="51" y="52"/>
                    </a:lnTo>
                    <a:lnTo>
                      <a:pt x="53" y="52"/>
                    </a:lnTo>
                    <a:lnTo>
                      <a:pt x="56" y="51"/>
                    </a:lnTo>
                    <a:lnTo>
                      <a:pt x="59" y="63"/>
                    </a:lnTo>
                    <a:lnTo>
                      <a:pt x="60" y="97"/>
                    </a:lnTo>
                    <a:lnTo>
                      <a:pt x="62" y="137"/>
                    </a:lnTo>
                    <a:lnTo>
                      <a:pt x="64" y="173"/>
                    </a:lnTo>
                    <a:lnTo>
                      <a:pt x="65" y="201"/>
                    </a:lnTo>
                    <a:lnTo>
                      <a:pt x="70" y="239"/>
                    </a:lnTo>
                    <a:lnTo>
                      <a:pt x="71" y="288"/>
                    </a:lnTo>
                    <a:lnTo>
                      <a:pt x="73" y="313"/>
                    </a:lnTo>
                    <a:lnTo>
                      <a:pt x="76" y="294"/>
                    </a:lnTo>
                    <a:lnTo>
                      <a:pt x="77" y="243"/>
                    </a:lnTo>
                    <a:lnTo>
                      <a:pt x="79" y="204"/>
                    </a:lnTo>
                    <a:lnTo>
                      <a:pt x="82" y="176"/>
                    </a:lnTo>
                    <a:lnTo>
                      <a:pt x="85" y="172"/>
                    </a:lnTo>
                    <a:lnTo>
                      <a:pt x="87" y="195"/>
                    </a:lnTo>
                    <a:lnTo>
                      <a:pt x="88" y="249"/>
                    </a:lnTo>
                    <a:lnTo>
                      <a:pt x="90" y="317"/>
                    </a:lnTo>
                    <a:lnTo>
                      <a:pt x="94" y="399"/>
                    </a:lnTo>
                    <a:lnTo>
                      <a:pt x="96" y="474"/>
                    </a:lnTo>
                    <a:lnTo>
                      <a:pt x="98" y="543"/>
                    </a:lnTo>
                    <a:lnTo>
                      <a:pt x="99" y="587"/>
                    </a:lnTo>
                    <a:lnTo>
                      <a:pt x="102" y="627"/>
                    </a:lnTo>
                    <a:lnTo>
                      <a:pt x="104" y="688"/>
                    </a:lnTo>
                    <a:lnTo>
                      <a:pt x="107" y="771"/>
                    </a:lnTo>
                    <a:lnTo>
                      <a:pt x="110" y="815"/>
                    </a:lnTo>
                    <a:lnTo>
                      <a:pt x="111" y="792"/>
                    </a:lnTo>
                    <a:lnTo>
                      <a:pt x="113" y="731"/>
                    </a:lnTo>
                    <a:lnTo>
                      <a:pt x="115" y="681"/>
                    </a:lnTo>
                    <a:lnTo>
                      <a:pt x="116" y="656"/>
                    </a:lnTo>
                    <a:lnTo>
                      <a:pt x="121" y="637"/>
                    </a:lnTo>
                    <a:lnTo>
                      <a:pt x="122" y="614"/>
                    </a:lnTo>
                    <a:lnTo>
                      <a:pt x="124" y="588"/>
                    </a:lnTo>
                    <a:lnTo>
                      <a:pt x="127" y="574"/>
                    </a:lnTo>
                    <a:lnTo>
                      <a:pt x="128" y="559"/>
                    </a:lnTo>
                    <a:lnTo>
                      <a:pt x="132" y="515"/>
                    </a:lnTo>
                    <a:lnTo>
                      <a:pt x="133" y="432"/>
                    </a:lnTo>
                    <a:lnTo>
                      <a:pt x="136" y="355"/>
                    </a:lnTo>
                    <a:lnTo>
                      <a:pt x="138" y="342"/>
                    </a:lnTo>
                    <a:lnTo>
                      <a:pt x="139" y="386"/>
                    </a:lnTo>
                    <a:lnTo>
                      <a:pt x="141" y="423"/>
                    </a:lnTo>
                    <a:lnTo>
                      <a:pt x="145" y="410"/>
                    </a:lnTo>
                    <a:lnTo>
                      <a:pt x="147" y="377"/>
                    </a:lnTo>
                    <a:lnTo>
                      <a:pt x="149" y="396"/>
                    </a:lnTo>
                    <a:lnTo>
                      <a:pt x="150" y="485"/>
                    </a:lnTo>
                    <a:lnTo>
                      <a:pt x="153" y="601"/>
                    </a:lnTo>
                    <a:lnTo>
                      <a:pt x="155" y="688"/>
                    </a:lnTo>
                    <a:lnTo>
                      <a:pt x="158" y="731"/>
                    </a:lnTo>
                    <a:lnTo>
                      <a:pt x="161" y="763"/>
                    </a:lnTo>
                    <a:lnTo>
                      <a:pt x="162" y="824"/>
                    </a:lnTo>
                    <a:lnTo>
                      <a:pt x="164" y="889"/>
                    </a:lnTo>
                    <a:lnTo>
                      <a:pt x="166" y="902"/>
                    </a:lnTo>
                    <a:lnTo>
                      <a:pt x="170" y="856"/>
                    </a:lnTo>
                    <a:lnTo>
                      <a:pt x="172" y="787"/>
                    </a:lnTo>
                    <a:lnTo>
                      <a:pt x="173" y="754"/>
                    </a:lnTo>
                    <a:lnTo>
                      <a:pt x="175" y="790"/>
                    </a:lnTo>
                    <a:lnTo>
                      <a:pt x="177" y="866"/>
                    </a:lnTo>
                    <a:lnTo>
                      <a:pt x="179" y="927"/>
                    </a:lnTo>
                    <a:lnTo>
                      <a:pt x="182" y="955"/>
                    </a:lnTo>
                    <a:lnTo>
                      <a:pt x="184" y="985"/>
                    </a:lnTo>
                    <a:lnTo>
                      <a:pt x="187" y="1046"/>
                    </a:lnTo>
                    <a:lnTo>
                      <a:pt x="188" y="1108"/>
                    </a:lnTo>
                    <a:lnTo>
                      <a:pt x="190" y="1122"/>
                    </a:lnTo>
                    <a:lnTo>
                      <a:pt x="192" y="1103"/>
                    </a:lnTo>
                    <a:lnTo>
                      <a:pt x="196" y="1078"/>
                    </a:lnTo>
                    <a:lnTo>
                      <a:pt x="198" y="1046"/>
                    </a:lnTo>
                    <a:lnTo>
                      <a:pt x="199" y="1004"/>
                    </a:lnTo>
                    <a:lnTo>
                      <a:pt x="202" y="976"/>
                    </a:lnTo>
                    <a:lnTo>
                      <a:pt x="204" y="964"/>
                    </a:lnTo>
                    <a:lnTo>
                      <a:pt x="207" y="939"/>
                    </a:lnTo>
                    <a:lnTo>
                      <a:pt x="209" y="883"/>
                    </a:lnTo>
                    <a:lnTo>
                      <a:pt x="211" y="806"/>
                    </a:lnTo>
                    <a:lnTo>
                      <a:pt x="213" y="757"/>
                    </a:lnTo>
                    <a:lnTo>
                      <a:pt x="215" y="764"/>
                    </a:lnTo>
                    <a:lnTo>
                      <a:pt x="216" y="813"/>
                    </a:lnTo>
                    <a:lnTo>
                      <a:pt x="221" y="841"/>
                    </a:lnTo>
                  </a:path>
                </a:pathLst>
              </a:custGeom>
              <a:noFill/>
              <a:ln w="19050" cmpd="sng">
                <a:solidFill>
                  <a:schemeClr val="tx1"/>
                </a:solidFill>
                <a:prstDash val="solid"/>
                <a:round/>
                <a:headEnd/>
                <a:tailEnd/>
              </a:ln>
            </p:spPr>
            <p:txBody>
              <a:bodyPr/>
              <a:lstStyle/>
              <a:p>
                <a:endParaRPr lang="it-IT"/>
              </a:p>
            </p:txBody>
          </p:sp>
          <p:sp>
            <p:nvSpPr>
              <p:cNvPr id="8233" name="Freeform 280"/>
              <p:cNvSpPr>
                <a:spLocks/>
              </p:cNvSpPr>
              <p:nvPr/>
            </p:nvSpPr>
            <p:spPr bwMode="auto">
              <a:xfrm>
                <a:off x="4887" y="3661"/>
                <a:ext cx="46" cy="217"/>
              </a:xfrm>
              <a:custGeom>
                <a:avLst/>
                <a:gdLst>
                  <a:gd name="T0" fmla="*/ 1 w 219"/>
                  <a:gd name="T1" fmla="*/ 382 h 1223"/>
                  <a:gd name="T2" fmla="*/ 5 w 219"/>
                  <a:gd name="T3" fmla="*/ 363 h 1223"/>
                  <a:gd name="T4" fmla="*/ 9 w 219"/>
                  <a:gd name="T5" fmla="*/ 395 h 1223"/>
                  <a:gd name="T6" fmla="*/ 15 w 219"/>
                  <a:gd name="T7" fmla="*/ 379 h 1223"/>
                  <a:gd name="T8" fmla="*/ 18 w 219"/>
                  <a:gd name="T9" fmla="*/ 308 h 1223"/>
                  <a:gd name="T10" fmla="*/ 24 w 219"/>
                  <a:gd name="T11" fmla="*/ 212 h 1223"/>
                  <a:gd name="T12" fmla="*/ 28 w 219"/>
                  <a:gd name="T13" fmla="*/ 121 h 1223"/>
                  <a:gd name="T14" fmla="*/ 32 w 219"/>
                  <a:gd name="T15" fmla="*/ 0 h 1223"/>
                  <a:gd name="T16" fmla="*/ 37 w 219"/>
                  <a:gd name="T17" fmla="*/ 79 h 1223"/>
                  <a:gd name="T18" fmla="*/ 41 w 219"/>
                  <a:gd name="T19" fmla="*/ 242 h 1223"/>
                  <a:gd name="T20" fmla="*/ 45 w 219"/>
                  <a:gd name="T21" fmla="*/ 354 h 1223"/>
                  <a:gd name="T22" fmla="*/ 51 w 219"/>
                  <a:gd name="T23" fmla="*/ 402 h 1223"/>
                  <a:gd name="T24" fmla="*/ 54 w 219"/>
                  <a:gd name="T25" fmla="*/ 244 h 1223"/>
                  <a:gd name="T26" fmla="*/ 58 w 219"/>
                  <a:gd name="T27" fmla="*/ 216 h 1223"/>
                  <a:gd name="T28" fmla="*/ 63 w 219"/>
                  <a:gd name="T29" fmla="*/ 271 h 1223"/>
                  <a:gd name="T30" fmla="*/ 68 w 219"/>
                  <a:gd name="T31" fmla="*/ 299 h 1223"/>
                  <a:gd name="T32" fmla="*/ 71 w 219"/>
                  <a:gd name="T33" fmla="*/ 341 h 1223"/>
                  <a:gd name="T34" fmla="*/ 77 w 219"/>
                  <a:gd name="T35" fmla="*/ 386 h 1223"/>
                  <a:gd name="T36" fmla="*/ 80 w 219"/>
                  <a:gd name="T37" fmla="*/ 465 h 1223"/>
                  <a:gd name="T38" fmla="*/ 85 w 219"/>
                  <a:gd name="T39" fmla="*/ 433 h 1223"/>
                  <a:gd name="T40" fmla="*/ 91 w 219"/>
                  <a:gd name="T41" fmla="*/ 392 h 1223"/>
                  <a:gd name="T42" fmla="*/ 94 w 219"/>
                  <a:gd name="T43" fmla="*/ 494 h 1223"/>
                  <a:gd name="T44" fmla="*/ 100 w 219"/>
                  <a:gd name="T45" fmla="*/ 536 h 1223"/>
                  <a:gd name="T46" fmla="*/ 103 w 219"/>
                  <a:gd name="T47" fmla="*/ 596 h 1223"/>
                  <a:gd name="T48" fmla="*/ 108 w 219"/>
                  <a:gd name="T49" fmla="*/ 666 h 1223"/>
                  <a:gd name="T50" fmla="*/ 113 w 219"/>
                  <a:gd name="T51" fmla="*/ 801 h 1223"/>
                  <a:gd name="T52" fmla="*/ 117 w 219"/>
                  <a:gd name="T53" fmla="*/ 948 h 1223"/>
                  <a:gd name="T54" fmla="*/ 120 w 219"/>
                  <a:gd name="T55" fmla="*/ 952 h 1223"/>
                  <a:gd name="T56" fmla="*/ 126 w 219"/>
                  <a:gd name="T57" fmla="*/ 901 h 1223"/>
                  <a:gd name="T58" fmla="*/ 129 w 219"/>
                  <a:gd name="T59" fmla="*/ 1050 h 1223"/>
                  <a:gd name="T60" fmla="*/ 134 w 219"/>
                  <a:gd name="T61" fmla="*/ 1210 h 1223"/>
                  <a:gd name="T62" fmla="*/ 139 w 219"/>
                  <a:gd name="T63" fmla="*/ 1210 h 1223"/>
                  <a:gd name="T64" fmla="*/ 143 w 219"/>
                  <a:gd name="T65" fmla="*/ 1213 h 1223"/>
                  <a:gd name="T66" fmla="*/ 146 w 219"/>
                  <a:gd name="T67" fmla="*/ 1163 h 1223"/>
                  <a:gd name="T68" fmla="*/ 152 w 219"/>
                  <a:gd name="T69" fmla="*/ 1005 h 1223"/>
                  <a:gd name="T70" fmla="*/ 156 w 219"/>
                  <a:gd name="T71" fmla="*/ 897 h 1223"/>
                  <a:gd name="T72" fmla="*/ 160 w 219"/>
                  <a:gd name="T73" fmla="*/ 805 h 1223"/>
                  <a:gd name="T74" fmla="*/ 165 w 219"/>
                  <a:gd name="T75" fmla="*/ 861 h 1223"/>
                  <a:gd name="T76" fmla="*/ 169 w 219"/>
                  <a:gd name="T77" fmla="*/ 994 h 1223"/>
                  <a:gd name="T78" fmla="*/ 173 w 219"/>
                  <a:gd name="T79" fmla="*/ 939 h 1223"/>
                  <a:gd name="T80" fmla="*/ 179 w 219"/>
                  <a:gd name="T81" fmla="*/ 922 h 1223"/>
                  <a:gd name="T82" fmla="*/ 182 w 219"/>
                  <a:gd name="T83" fmla="*/ 941 h 1223"/>
                  <a:gd name="T84" fmla="*/ 188 w 219"/>
                  <a:gd name="T85" fmla="*/ 871 h 1223"/>
                  <a:gd name="T86" fmla="*/ 191 w 219"/>
                  <a:gd name="T87" fmla="*/ 792 h 1223"/>
                  <a:gd name="T88" fmla="*/ 196 w 219"/>
                  <a:gd name="T89" fmla="*/ 715 h 1223"/>
                  <a:gd name="T90" fmla="*/ 202 w 219"/>
                  <a:gd name="T91" fmla="*/ 757 h 1223"/>
                  <a:gd name="T92" fmla="*/ 205 w 219"/>
                  <a:gd name="T93" fmla="*/ 861 h 1223"/>
                  <a:gd name="T94" fmla="*/ 208 w 219"/>
                  <a:gd name="T95" fmla="*/ 829 h 1223"/>
                  <a:gd name="T96" fmla="*/ 214 w 219"/>
                  <a:gd name="T97" fmla="*/ 820 h 1223"/>
                  <a:gd name="T98" fmla="*/ 219 w 219"/>
                  <a:gd name="T99" fmla="*/ 776 h 12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1223"/>
                  <a:gd name="T152" fmla="*/ 219 w 219"/>
                  <a:gd name="T153" fmla="*/ 1223 h 12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1223">
                    <a:moveTo>
                      <a:pt x="0" y="386"/>
                    </a:moveTo>
                    <a:lnTo>
                      <a:pt x="1" y="382"/>
                    </a:lnTo>
                    <a:lnTo>
                      <a:pt x="3" y="364"/>
                    </a:lnTo>
                    <a:lnTo>
                      <a:pt x="5" y="363"/>
                    </a:lnTo>
                    <a:lnTo>
                      <a:pt x="7" y="376"/>
                    </a:lnTo>
                    <a:lnTo>
                      <a:pt x="9" y="395"/>
                    </a:lnTo>
                    <a:lnTo>
                      <a:pt x="12" y="396"/>
                    </a:lnTo>
                    <a:lnTo>
                      <a:pt x="15" y="379"/>
                    </a:lnTo>
                    <a:lnTo>
                      <a:pt x="17" y="348"/>
                    </a:lnTo>
                    <a:lnTo>
                      <a:pt x="18" y="308"/>
                    </a:lnTo>
                    <a:lnTo>
                      <a:pt x="20" y="257"/>
                    </a:lnTo>
                    <a:lnTo>
                      <a:pt x="24" y="212"/>
                    </a:lnTo>
                    <a:lnTo>
                      <a:pt x="26" y="174"/>
                    </a:lnTo>
                    <a:lnTo>
                      <a:pt x="28" y="121"/>
                    </a:lnTo>
                    <a:lnTo>
                      <a:pt x="29" y="51"/>
                    </a:lnTo>
                    <a:lnTo>
                      <a:pt x="32" y="0"/>
                    </a:lnTo>
                    <a:lnTo>
                      <a:pt x="34" y="11"/>
                    </a:lnTo>
                    <a:lnTo>
                      <a:pt x="37" y="79"/>
                    </a:lnTo>
                    <a:lnTo>
                      <a:pt x="39" y="168"/>
                    </a:lnTo>
                    <a:lnTo>
                      <a:pt x="41" y="242"/>
                    </a:lnTo>
                    <a:lnTo>
                      <a:pt x="43" y="299"/>
                    </a:lnTo>
                    <a:lnTo>
                      <a:pt x="45" y="354"/>
                    </a:lnTo>
                    <a:lnTo>
                      <a:pt x="46" y="402"/>
                    </a:lnTo>
                    <a:lnTo>
                      <a:pt x="51" y="402"/>
                    </a:lnTo>
                    <a:lnTo>
                      <a:pt x="52" y="337"/>
                    </a:lnTo>
                    <a:lnTo>
                      <a:pt x="54" y="244"/>
                    </a:lnTo>
                    <a:lnTo>
                      <a:pt x="56" y="195"/>
                    </a:lnTo>
                    <a:lnTo>
                      <a:pt x="58" y="216"/>
                    </a:lnTo>
                    <a:lnTo>
                      <a:pt x="62" y="258"/>
                    </a:lnTo>
                    <a:lnTo>
                      <a:pt x="63" y="271"/>
                    </a:lnTo>
                    <a:lnTo>
                      <a:pt x="66" y="274"/>
                    </a:lnTo>
                    <a:lnTo>
                      <a:pt x="68" y="299"/>
                    </a:lnTo>
                    <a:lnTo>
                      <a:pt x="69" y="328"/>
                    </a:lnTo>
                    <a:lnTo>
                      <a:pt x="71" y="341"/>
                    </a:lnTo>
                    <a:lnTo>
                      <a:pt x="75" y="350"/>
                    </a:lnTo>
                    <a:lnTo>
                      <a:pt x="77" y="386"/>
                    </a:lnTo>
                    <a:lnTo>
                      <a:pt x="79" y="437"/>
                    </a:lnTo>
                    <a:lnTo>
                      <a:pt x="80" y="465"/>
                    </a:lnTo>
                    <a:lnTo>
                      <a:pt x="83" y="462"/>
                    </a:lnTo>
                    <a:lnTo>
                      <a:pt x="85" y="433"/>
                    </a:lnTo>
                    <a:lnTo>
                      <a:pt x="88" y="399"/>
                    </a:lnTo>
                    <a:lnTo>
                      <a:pt x="91" y="392"/>
                    </a:lnTo>
                    <a:lnTo>
                      <a:pt x="92" y="434"/>
                    </a:lnTo>
                    <a:lnTo>
                      <a:pt x="94" y="494"/>
                    </a:lnTo>
                    <a:lnTo>
                      <a:pt x="96" y="527"/>
                    </a:lnTo>
                    <a:lnTo>
                      <a:pt x="100" y="536"/>
                    </a:lnTo>
                    <a:lnTo>
                      <a:pt x="102" y="558"/>
                    </a:lnTo>
                    <a:lnTo>
                      <a:pt x="103" y="596"/>
                    </a:lnTo>
                    <a:lnTo>
                      <a:pt x="105" y="632"/>
                    </a:lnTo>
                    <a:lnTo>
                      <a:pt x="108" y="666"/>
                    </a:lnTo>
                    <a:lnTo>
                      <a:pt x="109" y="722"/>
                    </a:lnTo>
                    <a:lnTo>
                      <a:pt x="113" y="801"/>
                    </a:lnTo>
                    <a:lnTo>
                      <a:pt x="114" y="880"/>
                    </a:lnTo>
                    <a:lnTo>
                      <a:pt x="117" y="948"/>
                    </a:lnTo>
                    <a:lnTo>
                      <a:pt x="119" y="977"/>
                    </a:lnTo>
                    <a:lnTo>
                      <a:pt x="120" y="952"/>
                    </a:lnTo>
                    <a:lnTo>
                      <a:pt x="122" y="907"/>
                    </a:lnTo>
                    <a:lnTo>
                      <a:pt x="126" y="901"/>
                    </a:lnTo>
                    <a:lnTo>
                      <a:pt x="128" y="955"/>
                    </a:lnTo>
                    <a:lnTo>
                      <a:pt x="129" y="1050"/>
                    </a:lnTo>
                    <a:lnTo>
                      <a:pt x="131" y="1147"/>
                    </a:lnTo>
                    <a:lnTo>
                      <a:pt x="134" y="1210"/>
                    </a:lnTo>
                    <a:lnTo>
                      <a:pt x="135" y="1223"/>
                    </a:lnTo>
                    <a:lnTo>
                      <a:pt x="139" y="1210"/>
                    </a:lnTo>
                    <a:lnTo>
                      <a:pt x="140" y="1206"/>
                    </a:lnTo>
                    <a:lnTo>
                      <a:pt x="143" y="1213"/>
                    </a:lnTo>
                    <a:lnTo>
                      <a:pt x="145" y="1206"/>
                    </a:lnTo>
                    <a:lnTo>
                      <a:pt x="146" y="1163"/>
                    </a:lnTo>
                    <a:lnTo>
                      <a:pt x="151" y="1085"/>
                    </a:lnTo>
                    <a:lnTo>
                      <a:pt x="152" y="1005"/>
                    </a:lnTo>
                    <a:lnTo>
                      <a:pt x="154" y="952"/>
                    </a:lnTo>
                    <a:lnTo>
                      <a:pt x="156" y="897"/>
                    </a:lnTo>
                    <a:lnTo>
                      <a:pt x="157" y="842"/>
                    </a:lnTo>
                    <a:lnTo>
                      <a:pt x="160" y="805"/>
                    </a:lnTo>
                    <a:lnTo>
                      <a:pt x="163" y="810"/>
                    </a:lnTo>
                    <a:lnTo>
                      <a:pt x="165" y="861"/>
                    </a:lnTo>
                    <a:lnTo>
                      <a:pt x="168" y="945"/>
                    </a:lnTo>
                    <a:lnTo>
                      <a:pt x="169" y="994"/>
                    </a:lnTo>
                    <a:lnTo>
                      <a:pt x="171" y="980"/>
                    </a:lnTo>
                    <a:lnTo>
                      <a:pt x="173" y="939"/>
                    </a:lnTo>
                    <a:lnTo>
                      <a:pt x="177" y="917"/>
                    </a:lnTo>
                    <a:lnTo>
                      <a:pt x="179" y="922"/>
                    </a:lnTo>
                    <a:lnTo>
                      <a:pt x="180" y="941"/>
                    </a:lnTo>
                    <a:lnTo>
                      <a:pt x="182" y="941"/>
                    </a:lnTo>
                    <a:lnTo>
                      <a:pt x="185" y="913"/>
                    </a:lnTo>
                    <a:lnTo>
                      <a:pt x="188" y="871"/>
                    </a:lnTo>
                    <a:lnTo>
                      <a:pt x="190" y="831"/>
                    </a:lnTo>
                    <a:lnTo>
                      <a:pt x="191" y="792"/>
                    </a:lnTo>
                    <a:lnTo>
                      <a:pt x="194" y="753"/>
                    </a:lnTo>
                    <a:lnTo>
                      <a:pt x="196" y="715"/>
                    </a:lnTo>
                    <a:lnTo>
                      <a:pt x="197" y="712"/>
                    </a:lnTo>
                    <a:lnTo>
                      <a:pt x="202" y="757"/>
                    </a:lnTo>
                    <a:lnTo>
                      <a:pt x="203" y="827"/>
                    </a:lnTo>
                    <a:lnTo>
                      <a:pt x="205" y="861"/>
                    </a:lnTo>
                    <a:lnTo>
                      <a:pt x="207" y="855"/>
                    </a:lnTo>
                    <a:lnTo>
                      <a:pt x="208" y="829"/>
                    </a:lnTo>
                    <a:lnTo>
                      <a:pt x="211" y="818"/>
                    </a:lnTo>
                    <a:lnTo>
                      <a:pt x="214" y="820"/>
                    </a:lnTo>
                    <a:lnTo>
                      <a:pt x="216" y="808"/>
                    </a:lnTo>
                    <a:lnTo>
                      <a:pt x="219" y="776"/>
                    </a:lnTo>
                  </a:path>
                </a:pathLst>
              </a:custGeom>
              <a:noFill/>
              <a:ln w="19050" cmpd="sng">
                <a:solidFill>
                  <a:schemeClr val="tx1"/>
                </a:solidFill>
                <a:prstDash val="solid"/>
                <a:round/>
                <a:headEnd/>
                <a:tailEnd/>
              </a:ln>
            </p:spPr>
            <p:txBody>
              <a:bodyPr/>
              <a:lstStyle/>
              <a:p>
                <a:endParaRPr lang="it-IT"/>
              </a:p>
            </p:txBody>
          </p:sp>
          <p:sp>
            <p:nvSpPr>
              <p:cNvPr id="8234" name="Freeform 281"/>
              <p:cNvSpPr>
                <a:spLocks/>
              </p:cNvSpPr>
              <p:nvPr/>
            </p:nvSpPr>
            <p:spPr bwMode="auto">
              <a:xfrm>
                <a:off x="4933" y="3739"/>
                <a:ext cx="47" cy="121"/>
              </a:xfrm>
              <a:custGeom>
                <a:avLst/>
                <a:gdLst>
                  <a:gd name="T0" fmla="*/ 1 w 219"/>
                  <a:gd name="T1" fmla="*/ 309 h 678"/>
                  <a:gd name="T2" fmla="*/ 6 w 219"/>
                  <a:gd name="T3" fmla="*/ 347 h 678"/>
                  <a:gd name="T4" fmla="*/ 11 w 219"/>
                  <a:gd name="T5" fmla="*/ 401 h 678"/>
                  <a:gd name="T6" fmla="*/ 14 w 219"/>
                  <a:gd name="T7" fmla="*/ 489 h 678"/>
                  <a:gd name="T8" fmla="*/ 20 w 219"/>
                  <a:gd name="T9" fmla="*/ 462 h 678"/>
                  <a:gd name="T10" fmla="*/ 23 w 219"/>
                  <a:gd name="T11" fmla="*/ 489 h 678"/>
                  <a:gd name="T12" fmla="*/ 28 w 219"/>
                  <a:gd name="T13" fmla="*/ 570 h 678"/>
                  <a:gd name="T14" fmla="*/ 34 w 219"/>
                  <a:gd name="T15" fmla="*/ 504 h 678"/>
                  <a:gd name="T16" fmla="*/ 37 w 219"/>
                  <a:gd name="T17" fmla="*/ 453 h 678"/>
                  <a:gd name="T18" fmla="*/ 41 w 219"/>
                  <a:gd name="T19" fmla="*/ 439 h 678"/>
                  <a:gd name="T20" fmla="*/ 46 w 219"/>
                  <a:gd name="T21" fmla="*/ 539 h 678"/>
                  <a:gd name="T22" fmla="*/ 51 w 219"/>
                  <a:gd name="T23" fmla="*/ 648 h 678"/>
                  <a:gd name="T24" fmla="*/ 54 w 219"/>
                  <a:gd name="T25" fmla="*/ 678 h 678"/>
                  <a:gd name="T26" fmla="*/ 60 w 219"/>
                  <a:gd name="T27" fmla="*/ 629 h 678"/>
                  <a:gd name="T28" fmla="*/ 63 w 219"/>
                  <a:gd name="T29" fmla="*/ 610 h 678"/>
                  <a:gd name="T30" fmla="*/ 68 w 219"/>
                  <a:gd name="T31" fmla="*/ 616 h 678"/>
                  <a:gd name="T32" fmla="*/ 73 w 219"/>
                  <a:gd name="T33" fmla="*/ 678 h 678"/>
                  <a:gd name="T34" fmla="*/ 77 w 219"/>
                  <a:gd name="T35" fmla="*/ 635 h 678"/>
                  <a:gd name="T36" fmla="*/ 82 w 219"/>
                  <a:gd name="T37" fmla="*/ 553 h 678"/>
                  <a:gd name="T38" fmla="*/ 86 w 219"/>
                  <a:gd name="T39" fmla="*/ 488 h 678"/>
                  <a:gd name="T40" fmla="*/ 89 w 219"/>
                  <a:gd name="T41" fmla="*/ 458 h 678"/>
                  <a:gd name="T42" fmla="*/ 95 w 219"/>
                  <a:gd name="T43" fmla="*/ 498 h 678"/>
                  <a:gd name="T44" fmla="*/ 99 w 219"/>
                  <a:gd name="T45" fmla="*/ 470 h 678"/>
                  <a:gd name="T46" fmla="*/ 103 w 219"/>
                  <a:gd name="T47" fmla="*/ 388 h 678"/>
                  <a:gd name="T48" fmla="*/ 109 w 219"/>
                  <a:gd name="T49" fmla="*/ 376 h 678"/>
                  <a:gd name="T50" fmla="*/ 112 w 219"/>
                  <a:gd name="T51" fmla="*/ 421 h 678"/>
                  <a:gd name="T52" fmla="*/ 116 w 219"/>
                  <a:gd name="T53" fmla="*/ 500 h 678"/>
                  <a:gd name="T54" fmla="*/ 122 w 219"/>
                  <a:gd name="T55" fmla="*/ 532 h 678"/>
                  <a:gd name="T56" fmla="*/ 126 w 219"/>
                  <a:gd name="T57" fmla="*/ 534 h 678"/>
                  <a:gd name="T58" fmla="*/ 129 w 219"/>
                  <a:gd name="T59" fmla="*/ 456 h 678"/>
                  <a:gd name="T60" fmla="*/ 135 w 219"/>
                  <a:gd name="T61" fmla="*/ 316 h 678"/>
                  <a:gd name="T62" fmla="*/ 139 w 219"/>
                  <a:gd name="T63" fmla="*/ 235 h 678"/>
                  <a:gd name="T64" fmla="*/ 143 w 219"/>
                  <a:gd name="T65" fmla="*/ 144 h 678"/>
                  <a:gd name="T66" fmla="*/ 148 w 219"/>
                  <a:gd name="T67" fmla="*/ 168 h 678"/>
                  <a:gd name="T68" fmla="*/ 152 w 219"/>
                  <a:gd name="T69" fmla="*/ 155 h 678"/>
                  <a:gd name="T70" fmla="*/ 157 w 219"/>
                  <a:gd name="T71" fmla="*/ 124 h 678"/>
                  <a:gd name="T72" fmla="*/ 162 w 219"/>
                  <a:gd name="T73" fmla="*/ 108 h 678"/>
                  <a:gd name="T74" fmla="*/ 165 w 219"/>
                  <a:gd name="T75" fmla="*/ 152 h 678"/>
                  <a:gd name="T76" fmla="*/ 171 w 219"/>
                  <a:gd name="T77" fmla="*/ 136 h 678"/>
                  <a:gd name="T78" fmla="*/ 174 w 219"/>
                  <a:gd name="T79" fmla="*/ 17 h 678"/>
                  <a:gd name="T80" fmla="*/ 179 w 219"/>
                  <a:gd name="T81" fmla="*/ 8 h 678"/>
                  <a:gd name="T82" fmla="*/ 185 w 219"/>
                  <a:gd name="T83" fmla="*/ 76 h 678"/>
                  <a:gd name="T84" fmla="*/ 188 w 219"/>
                  <a:gd name="T85" fmla="*/ 178 h 678"/>
                  <a:gd name="T86" fmla="*/ 191 w 219"/>
                  <a:gd name="T87" fmla="*/ 364 h 678"/>
                  <a:gd name="T88" fmla="*/ 197 w 219"/>
                  <a:gd name="T89" fmla="*/ 523 h 678"/>
                  <a:gd name="T90" fmla="*/ 202 w 219"/>
                  <a:gd name="T91" fmla="*/ 523 h 678"/>
                  <a:gd name="T92" fmla="*/ 205 w 219"/>
                  <a:gd name="T93" fmla="*/ 585 h 678"/>
                  <a:gd name="T94" fmla="*/ 211 w 219"/>
                  <a:gd name="T95" fmla="*/ 565 h 678"/>
                  <a:gd name="T96" fmla="*/ 214 w 219"/>
                  <a:gd name="T97" fmla="*/ 495 h 678"/>
                  <a:gd name="T98" fmla="*/ 219 w 219"/>
                  <a:gd name="T99" fmla="*/ 558 h 6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678"/>
                  <a:gd name="T152" fmla="*/ 219 w 219"/>
                  <a:gd name="T153" fmla="*/ 678 h 6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678">
                    <a:moveTo>
                      <a:pt x="0" y="335"/>
                    </a:moveTo>
                    <a:lnTo>
                      <a:pt x="1" y="309"/>
                    </a:lnTo>
                    <a:lnTo>
                      <a:pt x="3" y="322"/>
                    </a:lnTo>
                    <a:lnTo>
                      <a:pt x="6" y="347"/>
                    </a:lnTo>
                    <a:lnTo>
                      <a:pt x="9" y="370"/>
                    </a:lnTo>
                    <a:lnTo>
                      <a:pt x="11" y="401"/>
                    </a:lnTo>
                    <a:lnTo>
                      <a:pt x="12" y="452"/>
                    </a:lnTo>
                    <a:lnTo>
                      <a:pt x="14" y="489"/>
                    </a:lnTo>
                    <a:lnTo>
                      <a:pt x="17" y="489"/>
                    </a:lnTo>
                    <a:lnTo>
                      <a:pt x="20" y="462"/>
                    </a:lnTo>
                    <a:lnTo>
                      <a:pt x="22" y="453"/>
                    </a:lnTo>
                    <a:lnTo>
                      <a:pt x="23" y="489"/>
                    </a:lnTo>
                    <a:lnTo>
                      <a:pt x="26" y="545"/>
                    </a:lnTo>
                    <a:lnTo>
                      <a:pt x="28" y="570"/>
                    </a:lnTo>
                    <a:lnTo>
                      <a:pt x="29" y="545"/>
                    </a:lnTo>
                    <a:lnTo>
                      <a:pt x="34" y="504"/>
                    </a:lnTo>
                    <a:lnTo>
                      <a:pt x="35" y="475"/>
                    </a:lnTo>
                    <a:lnTo>
                      <a:pt x="37" y="453"/>
                    </a:lnTo>
                    <a:lnTo>
                      <a:pt x="39" y="439"/>
                    </a:lnTo>
                    <a:lnTo>
                      <a:pt x="41" y="439"/>
                    </a:lnTo>
                    <a:lnTo>
                      <a:pt x="45" y="475"/>
                    </a:lnTo>
                    <a:lnTo>
                      <a:pt x="46" y="539"/>
                    </a:lnTo>
                    <a:lnTo>
                      <a:pt x="48" y="606"/>
                    </a:lnTo>
                    <a:lnTo>
                      <a:pt x="51" y="648"/>
                    </a:lnTo>
                    <a:lnTo>
                      <a:pt x="52" y="670"/>
                    </a:lnTo>
                    <a:lnTo>
                      <a:pt x="54" y="678"/>
                    </a:lnTo>
                    <a:lnTo>
                      <a:pt x="58" y="661"/>
                    </a:lnTo>
                    <a:lnTo>
                      <a:pt x="60" y="629"/>
                    </a:lnTo>
                    <a:lnTo>
                      <a:pt x="62" y="615"/>
                    </a:lnTo>
                    <a:lnTo>
                      <a:pt x="63" y="610"/>
                    </a:lnTo>
                    <a:lnTo>
                      <a:pt x="65" y="606"/>
                    </a:lnTo>
                    <a:lnTo>
                      <a:pt x="68" y="616"/>
                    </a:lnTo>
                    <a:lnTo>
                      <a:pt x="71" y="653"/>
                    </a:lnTo>
                    <a:lnTo>
                      <a:pt x="73" y="678"/>
                    </a:lnTo>
                    <a:lnTo>
                      <a:pt x="75" y="671"/>
                    </a:lnTo>
                    <a:lnTo>
                      <a:pt x="77" y="635"/>
                    </a:lnTo>
                    <a:lnTo>
                      <a:pt x="78" y="596"/>
                    </a:lnTo>
                    <a:lnTo>
                      <a:pt x="82" y="553"/>
                    </a:lnTo>
                    <a:lnTo>
                      <a:pt x="84" y="517"/>
                    </a:lnTo>
                    <a:lnTo>
                      <a:pt x="86" y="488"/>
                    </a:lnTo>
                    <a:lnTo>
                      <a:pt x="88" y="463"/>
                    </a:lnTo>
                    <a:lnTo>
                      <a:pt x="89" y="458"/>
                    </a:lnTo>
                    <a:lnTo>
                      <a:pt x="92" y="472"/>
                    </a:lnTo>
                    <a:lnTo>
                      <a:pt x="95" y="498"/>
                    </a:lnTo>
                    <a:lnTo>
                      <a:pt x="97" y="504"/>
                    </a:lnTo>
                    <a:lnTo>
                      <a:pt x="99" y="470"/>
                    </a:lnTo>
                    <a:lnTo>
                      <a:pt x="101" y="424"/>
                    </a:lnTo>
                    <a:lnTo>
                      <a:pt x="103" y="388"/>
                    </a:lnTo>
                    <a:lnTo>
                      <a:pt x="105" y="370"/>
                    </a:lnTo>
                    <a:lnTo>
                      <a:pt x="109" y="376"/>
                    </a:lnTo>
                    <a:lnTo>
                      <a:pt x="111" y="395"/>
                    </a:lnTo>
                    <a:lnTo>
                      <a:pt x="112" y="421"/>
                    </a:lnTo>
                    <a:lnTo>
                      <a:pt x="114" y="458"/>
                    </a:lnTo>
                    <a:lnTo>
                      <a:pt x="116" y="500"/>
                    </a:lnTo>
                    <a:lnTo>
                      <a:pt x="120" y="526"/>
                    </a:lnTo>
                    <a:lnTo>
                      <a:pt x="122" y="532"/>
                    </a:lnTo>
                    <a:lnTo>
                      <a:pt x="123" y="534"/>
                    </a:lnTo>
                    <a:lnTo>
                      <a:pt x="126" y="534"/>
                    </a:lnTo>
                    <a:lnTo>
                      <a:pt x="128" y="514"/>
                    </a:lnTo>
                    <a:lnTo>
                      <a:pt x="129" y="456"/>
                    </a:lnTo>
                    <a:lnTo>
                      <a:pt x="134" y="376"/>
                    </a:lnTo>
                    <a:lnTo>
                      <a:pt x="135" y="316"/>
                    </a:lnTo>
                    <a:lnTo>
                      <a:pt x="137" y="280"/>
                    </a:lnTo>
                    <a:lnTo>
                      <a:pt x="139" y="235"/>
                    </a:lnTo>
                    <a:lnTo>
                      <a:pt x="140" y="181"/>
                    </a:lnTo>
                    <a:lnTo>
                      <a:pt x="143" y="144"/>
                    </a:lnTo>
                    <a:lnTo>
                      <a:pt x="146" y="144"/>
                    </a:lnTo>
                    <a:lnTo>
                      <a:pt x="148" y="168"/>
                    </a:lnTo>
                    <a:lnTo>
                      <a:pt x="151" y="174"/>
                    </a:lnTo>
                    <a:lnTo>
                      <a:pt x="152" y="155"/>
                    </a:lnTo>
                    <a:lnTo>
                      <a:pt x="154" y="133"/>
                    </a:lnTo>
                    <a:lnTo>
                      <a:pt x="157" y="124"/>
                    </a:lnTo>
                    <a:lnTo>
                      <a:pt x="160" y="117"/>
                    </a:lnTo>
                    <a:lnTo>
                      <a:pt x="162" y="108"/>
                    </a:lnTo>
                    <a:lnTo>
                      <a:pt x="163" y="118"/>
                    </a:lnTo>
                    <a:lnTo>
                      <a:pt x="165" y="152"/>
                    </a:lnTo>
                    <a:lnTo>
                      <a:pt x="168" y="169"/>
                    </a:lnTo>
                    <a:lnTo>
                      <a:pt x="171" y="136"/>
                    </a:lnTo>
                    <a:lnTo>
                      <a:pt x="173" y="70"/>
                    </a:lnTo>
                    <a:lnTo>
                      <a:pt x="174" y="17"/>
                    </a:lnTo>
                    <a:lnTo>
                      <a:pt x="177" y="0"/>
                    </a:lnTo>
                    <a:lnTo>
                      <a:pt x="179" y="8"/>
                    </a:lnTo>
                    <a:lnTo>
                      <a:pt x="180" y="38"/>
                    </a:lnTo>
                    <a:lnTo>
                      <a:pt x="185" y="76"/>
                    </a:lnTo>
                    <a:lnTo>
                      <a:pt x="186" y="123"/>
                    </a:lnTo>
                    <a:lnTo>
                      <a:pt x="188" y="178"/>
                    </a:lnTo>
                    <a:lnTo>
                      <a:pt x="190" y="258"/>
                    </a:lnTo>
                    <a:lnTo>
                      <a:pt x="191" y="364"/>
                    </a:lnTo>
                    <a:lnTo>
                      <a:pt x="194" y="466"/>
                    </a:lnTo>
                    <a:lnTo>
                      <a:pt x="197" y="523"/>
                    </a:lnTo>
                    <a:lnTo>
                      <a:pt x="199" y="527"/>
                    </a:lnTo>
                    <a:lnTo>
                      <a:pt x="202" y="523"/>
                    </a:lnTo>
                    <a:lnTo>
                      <a:pt x="203" y="549"/>
                    </a:lnTo>
                    <a:lnTo>
                      <a:pt x="205" y="585"/>
                    </a:lnTo>
                    <a:lnTo>
                      <a:pt x="208" y="596"/>
                    </a:lnTo>
                    <a:lnTo>
                      <a:pt x="211" y="565"/>
                    </a:lnTo>
                    <a:lnTo>
                      <a:pt x="213" y="521"/>
                    </a:lnTo>
                    <a:lnTo>
                      <a:pt x="214" y="495"/>
                    </a:lnTo>
                    <a:lnTo>
                      <a:pt x="216" y="513"/>
                    </a:lnTo>
                    <a:lnTo>
                      <a:pt x="219" y="558"/>
                    </a:lnTo>
                  </a:path>
                </a:pathLst>
              </a:custGeom>
              <a:noFill/>
              <a:ln w="19050" cmpd="sng">
                <a:solidFill>
                  <a:schemeClr val="tx1"/>
                </a:solidFill>
                <a:prstDash val="solid"/>
                <a:round/>
                <a:headEnd/>
                <a:tailEnd/>
              </a:ln>
            </p:spPr>
            <p:txBody>
              <a:bodyPr/>
              <a:lstStyle/>
              <a:p>
                <a:endParaRPr lang="it-IT"/>
              </a:p>
            </p:txBody>
          </p:sp>
          <p:sp>
            <p:nvSpPr>
              <p:cNvPr id="8235" name="Freeform 282"/>
              <p:cNvSpPr>
                <a:spLocks/>
              </p:cNvSpPr>
              <p:nvPr/>
            </p:nvSpPr>
            <p:spPr bwMode="auto">
              <a:xfrm>
                <a:off x="4980" y="3734"/>
                <a:ext cx="47" cy="132"/>
              </a:xfrm>
              <a:custGeom>
                <a:avLst/>
                <a:gdLst>
                  <a:gd name="T0" fmla="*/ 3 w 220"/>
                  <a:gd name="T1" fmla="*/ 641 h 748"/>
                  <a:gd name="T2" fmla="*/ 6 w 220"/>
                  <a:gd name="T3" fmla="*/ 664 h 748"/>
                  <a:gd name="T4" fmla="*/ 11 w 220"/>
                  <a:gd name="T5" fmla="*/ 629 h 748"/>
                  <a:gd name="T6" fmla="*/ 17 w 220"/>
                  <a:gd name="T7" fmla="*/ 651 h 748"/>
                  <a:gd name="T8" fmla="*/ 20 w 220"/>
                  <a:gd name="T9" fmla="*/ 553 h 748"/>
                  <a:gd name="T10" fmla="*/ 23 w 220"/>
                  <a:gd name="T11" fmla="*/ 420 h 748"/>
                  <a:gd name="T12" fmla="*/ 29 w 220"/>
                  <a:gd name="T13" fmla="*/ 456 h 748"/>
                  <a:gd name="T14" fmla="*/ 32 w 220"/>
                  <a:gd name="T15" fmla="*/ 326 h 748"/>
                  <a:gd name="T16" fmla="*/ 37 w 220"/>
                  <a:gd name="T17" fmla="*/ 242 h 748"/>
                  <a:gd name="T18" fmla="*/ 43 w 220"/>
                  <a:gd name="T19" fmla="*/ 335 h 748"/>
                  <a:gd name="T20" fmla="*/ 46 w 220"/>
                  <a:gd name="T21" fmla="*/ 286 h 748"/>
                  <a:gd name="T22" fmla="*/ 49 w 220"/>
                  <a:gd name="T23" fmla="*/ 246 h 748"/>
                  <a:gd name="T24" fmla="*/ 55 w 220"/>
                  <a:gd name="T25" fmla="*/ 267 h 748"/>
                  <a:gd name="T26" fmla="*/ 60 w 220"/>
                  <a:gd name="T27" fmla="*/ 286 h 748"/>
                  <a:gd name="T28" fmla="*/ 65 w 220"/>
                  <a:gd name="T29" fmla="*/ 267 h 748"/>
                  <a:gd name="T30" fmla="*/ 69 w 220"/>
                  <a:gd name="T31" fmla="*/ 225 h 748"/>
                  <a:gd name="T32" fmla="*/ 72 w 220"/>
                  <a:gd name="T33" fmla="*/ 201 h 748"/>
                  <a:gd name="T34" fmla="*/ 78 w 220"/>
                  <a:gd name="T35" fmla="*/ 322 h 748"/>
                  <a:gd name="T36" fmla="*/ 82 w 220"/>
                  <a:gd name="T37" fmla="*/ 473 h 748"/>
                  <a:gd name="T38" fmla="*/ 86 w 220"/>
                  <a:gd name="T39" fmla="*/ 517 h 748"/>
                  <a:gd name="T40" fmla="*/ 91 w 220"/>
                  <a:gd name="T41" fmla="*/ 600 h 748"/>
                  <a:gd name="T42" fmla="*/ 95 w 220"/>
                  <a:gd name="T43" fmla="*/ 609 h 748"/>
                  <a:gd name="T44" fmla="*/ 99 w 220"/>
                  <a:gd name="T45" fmla="*/ 479 h 748"/>
                  <a:gd name="T46" fmla="*/ 105 w 220"/>
                  <a:gd name="T47" fmla="*/ 409 h 748"/>
                  <a:gd name="T48" fmla="*/ 108 w 220"/>
                  <a:gd name="T49" fmla="*/ 446 h 748"/>
                  <a:gd name="T50" fmla="*/ 112 w 220"/>
                  <a:gd name="T51" fmla="*/ 465 h 748"/>
                  <a:gd name="T52" fmla="*/ 118 w 220"/>
                  <a:gd name="T53" fmla="*/ 460 h 748"/>
                  <a:gd name="T54" fmla="*/ 122 w 220"/>
                  <a:gd name="T55" fmla="*/ 354 h 748"/>
                  <a:gd name="T56" fmla="*/ 125 w 220"/>
                  <a:gd name="T57" fmla="*/ 252 h 748"/>
                  <a:gd name="T58" fmla="*/ 131 w 220"/>
                  <a:gd name="T59" fmla="*/ 293 h 748"/>
                  <a:gd name="T60" fmla="*/ 135 w 220"/>
                  <a:gd name="T61" fmla="*/ 302 h 748"/>
                  <a:gd name="T62" fmla="*/ 140 w 220"/>
                  <a:gd name="T63" fmla="*/ 261 h 748"/>
                  <a:gd name="T64" fmla="*/ 145 w 220"/>
                  <a:gd name="T65" fmla="*/ 293 h 748"/>
                  <a:gd name="T66" fmla="*/ 148 w 220"/>
                  <a:gd name="T67" fmla="*/ 286 h 748"/>
                  <a:gd name="T68" fmla="*/ 154 w 220"/>
                  <a:gd name="T69" fmla="*/ 313 h 748"/>
                  <a:gd name="T70" fmla="*/ 157 w 220"/>
                  <a:gd name="T71" fmla="*/ 280 h 748"/>
                  <a:gd name="T72" fmla="*/ 162 w 220"/>
                  <a:gd name="T73" fmla="*/ 232 h 748"/>
                  <a:gd name="T74" fmla="*/ 167 w 220"/>
                  <a:gd name="T75" fmla="*/ 62 h 748"/>
                  <a:gd name="T76" fmla="*/ 171 w 220"/>
                  <a:gd name="T77" fmla="*/ 24 h 748"/>
                  <a:gd name="T78" fmla="*/ 174 w 220"/>
                  <a:gd name="T79" fmla="*/ 168 h 748"/>
                  <a:gd name="T80" fmla="*/ 180 w 220"/>
                  <a:gd name="T81" fmla="*/ 289 h 748"/>
                  <a:gd name="T82" fmla="*/ 184 w 220"/>
                  <a:gd name="T83" fmla="*/ 401 h 748"/>
                  <a:gd name="T84" fmla="*/ 188 w 220"/>
                  <a:gd name="T85" fmla="*/ 408 h 748"/>
                  <a:gd name="T86" fmla="*/ 194 w 220"/>
                  <a:gd name="T87" fmla="*/ 422 h 748"/>
                  <a:gd name="T88" fmla="*/ 197 w 220"/>
                  <a:gd name="T89" fmla="*/ 481 h 748"/>
                  <a:gd name="T90" fmla="*/ 200 w 220"/>
                  <a:gd name="T91" fmla="*/ 521 h 748"/>
                  <a:gd name="T92" fmla="*/ 206 w 220"/>
                  <a:gd name="T93" fmla="*/ 657 h 748"/>
                  <a:gd name="T94" fmla="*/ 211 w 220"/>
                  <a:gd name="T95" fmla="*/ 693 h 748"/>
                  <a:gd name="T96" fmla="*/ 216 w 220"/>
                  <a:gd name="T97" fmla="*/ 748 h 748"/>
                  <a:gd name="T98" fmla="*/ 220 w 220"/>
                  <a:gd name="T99" fmla="*/ 734 h 7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748"/>
                  <a:gd name="T152" fmla="*/ 220 w 220"/>
                  <a:gd name="T153" fmla="*/ 748 h 7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748">
                    <a:moveTo>
                      <a:pt x="0" y="590"/>
                    </a:moveTo>
                    <a:lnTo>
                      <a:pt x="3" y="641"/>
                    </a:lnTo>
                    <a:lnTo>
                      <a:pt x="5" y="667"/>
                    </a:lnTo>
                    <a:lnTo>
                      <a:pt x="6" y="664"/>
                    </a:lnTo>
                    <a:lnTo>
                      <a:pt x="9" y="642"/>
                    </a:lnTo>
                    <a:lnTo>
                      <a:pt x="11" y="629"/>
                    </a:lnTo>
                    <a:lnTo>
                      <a:pt x="12" y="638"/>
                    </a:lnTo>
                    <a:lnTo>
                      <a:pt x="17" y="651"/>
                    </a:lnTo>
                    <a:lnTo>
                      <a:pt x="18" y="632"/>
                    </a:lnTo>
                    <a:lnTo>
                      <a:pt x="20" y="553"/>
                    </a:lnTo>
                    <a:lnTo>
                      <a:pt x="22" y="462"/>
                    </a:lnTo>
                    <a:lnTo>
                      <a:pt x="23" y="420"/>
                    </a:lnTo>
                    <a:lnTo>
                      <a:pt x="27" y="437"/>
                    </a:lnTo>
                    <a:lnTo>
                      <a:pt x="29" y="456"/>
                    </a:lnTo>
                    <a:lnTo>
                      <a:pt x="31" y="420"/>
                    </a:lnTo>
                    <a:lnTo>
                      <a:pt x="32" y="326"/>
                    </a:lnTo>
                    <a:lnTo>
                      <a:pt x="35" y="244"/>
                    </a:lnTo>
                    <a:lnTo>
                      <a:pt x="37" y="242"/>
                    </a:lnTo>
                    <a:lnTo>
                      <a:pt x="40" y="297"/>
                    </a:lnTo>
                    <a:lnTo>
                      <a:pt x="43" y="335"/>
                    </a:lnTo>
                    <a:lnTo>
                      <a:pt x="44" y="322"/>
                    </a:lnTo>
                    <a:lnTo>
                      <a:pt x="46" y="286"/>
                    </a:lnTo>
                    <a:lnTo>
                      <a:pt x="48" y="257"/>
                    </a:lnTo>
                    <a:lnTo>
                      <a:pt x="49" y="246"/>
                    </a:lnTo>
                    <a:lnTo>
                      <a:pt x="54" y="252"/>
                    </a:lnTo>
                    <a:lnTo>
                      <a:pt x="55" y="267"/>
                    </a:lnTo>
                    <a:lnTo>
                      <a:pt x="57" y="280"/>
                    </a:lnTo>
                    <a:lnTo>
                      <a:pt x="60" y="286"/>
                    </a:lnTo>
                    <a:lnTo>
                      <a:pt x="61" y="283"/>
                    </a:lnTo>
                    <a:lnTo>
                      <a:pt x="65" y="267"/>
                    </a:lnTo>
                    <a:lnTo>
                      <a:pt x="66" y="246"/>
                    </a:lnTo>
                    <a:lnTo>
                      <a:pt x="69" y="225"/>
                    </a:lnTo>
                    <a:lnTo>
                      <a:pt x="71" y="206"/>
                    </a:lnTo>
                    <a:lnTo>
                      <a:pt x="72" y="201"/>
                    </a:lnTo>
                    <a:lnTo>
                      <a:pt x="74" y="242"/>
                    </a:lnTo>
                    <a:lnTo>
                      <a:pt x="78" y="322"/>
                    </a:lnTo>
                    <a:lnTo>
                      <a:pt x="80" y="409"/>
                    </a:lnTo>
                    <a:lnTo>
                      <a:pt x="82" y="473"/>
                    </a:lnTo>
                    <a:lnTo>
                      <a:pt x="83" y="501"/>
                    </a:lnTo>
                    <a:lnTo>
                      <a:pt x="86" y="517"/>
                    </a:lnTo>
                    <a:lnTo>
                      <a:pt x="88" y="552"/>
                    </a:lnTo>
                    <a:lnTo>
                      <a:pt x="91" y="600"/>
                    </a:lnTo>
                    <a:lnTo>
                      <a:pt x="94" y="625"/>
                    </a:lnTo>
                    <a:lnTo>
                      <a:pt x="95" y="609"/>
                    </a:lnTo>
                    <a:lnTo>
                      <a:pt x="97" y="553"/>
                    </a:lnTo>
                    <a:lnTo>
                      <a:pt x="99" y="479"/>
                    </a:lnTo>
                    <a:lnTo>
                      <a:pt x="103" y="422"/>
                    </a:lnTo>
                    <a:lnTo>
                      <a:pt x="105" y="409"/>
                    </a:lnTo>
                    <a:lnTo>
                      <a:pt x="106" y="427"/>
                    </a:lnTo>
                    <a:lnTo>
                      <a:pt x="108" y="446"/>
                    </a:lnTo>
                    <a:lnTo>
                      <a:pt x="111" y="458"/>
                    </a:lnTo>
                    <a:lnTo>
                      <a:pt x="112" y="465"/>
                    </a:lnTo>
                    <a:lnTo>
                      <a:pt x="116" y="469"/>
                    </a:lnTo>
                    <a:lnTo>
                      <a:pt x="118" y="460"/>
                    </a:lnTo>
                    <a:lnTo>
                      <a:pt x="120" y="420"/>
                    </a:lnTo>
                    <a:lnTo>
                      <a:pt x="122" y="354"/>
                    </a:lnTo>
                    <a:lnTo>
                      <a:pt x="123" y="289"/>
                    </a:lnTo>
                    <a:lnTo>
                      <a:pt x="125" y="252"/>
                    </a:lnTo>
                    <a:lnTo>
                      <a:pt x="129" y="258"/>
                    </a:lnTo>
                    <a:lnTo>
                      <a:pt x="131" y="293"/>
                    </a:lnTo>
                    <a:lnTo>
                      <a:pt x="133" y="316"/>
                    </a:lnTo>
                    <a:lnTo>
                      <a:pt x="135" y="302"/>
                    </a:lnTo>
                    <a:lnTo>
                      <a:pt x="137" y="271"/>
                    </a:lnTo>
                    <a:lnTo>
                      <a:pt x="140" y="261"/>
                    </a:lnTo>
                    <a:lnTo>
                      <a:pt x="142" y="274"/>
                    </a:lnTo>
                    <a:lnTo>
                      <a:pt x="145" y="293"/>
                    </a:lnTo>
                    <a:lnTo>
                      <a:pt x="146" y="297"/>
                    </a:lnTo>
                    <a:lnTo>
                      <a:pt x="148" y="286"/>
                    </a:lnTo>
                    <a:lnTo>
                      <a:pt x="150" y="290"/>
                    </a:lnTo>
                    <a:lnTo>
                      <a:pt x="154" y="313"/>
                    </a:lnTo>
                    <a:lnTo>
                      <a:pt x="156" y="312"/>
                    </a:lnTo>
                    <a:lnTo>
                      <a:pt x="157" y="280"/>
                    </a:lnTo>
                    <a:lnTo>
                      <a:pt x="159" y="255"/>
                    </a:lnTo>
                    <a:lnTo>
                      <a:pt x="162" y="232"/>
                    </a:lnTo>
                    <a:lnTo>
                      <a:pt x="163" y="163"/>
                    </a:lnTo>
                    <a:lnTo>
                      <a:pt x="167" y="62"/>
                    </a:lnTo>
                    <a:lnTo>
                      <a:pt x="169" y="0"/>
                    </a:lnTo>
                    <a:lnTo>
                      <a:pt x="171" y="24"/>
                    </a:lnTo>
                    <a:lnTo>
                      <a:pt x="173" y="95"/>
                    </a:lnTo>
                    <a:lnTo>
                      <a:pt x="174" y="168"/>
                    </a:lnTo>
                    <a:lnTo>
                      <a:pt x="179" y="227"/>
                    </a:lnTo>
                    <a:lnTo>
                      <a:pt x="180" y="289"/>
                    </a:lnTo>
                    <a:lnTo>
                      <a:pt x="182" y="351"/>
                    </a:lnTo>
                    <a:lnTo>
                      <a:pt x="184" y="401"/>
                    </a:lnTo>
                    <a:lnTo>
                      <a:pt x="186" y="420"/>
                    </a:lnTo>
                    <a:lnTo>
                      <a:pt x="188" y="408"/>
                    </a:lnTo>
                    <a:lnTo>
                      <a:pt x="191" y="395"/>
                    </a:lnTo>
                    <a:lnTo>
                      <a:pt x="194" y="422"/>
                    </a:lnTo>
                    <a:lnTo>
                      <a:pt x="196" y="466"/>
                    </a:lnTo>
                    <a:lnTo>
                      <a:pt x="197" y="481"/>
                    </a:lnTo>
                    <a:lnTo>
                      <a:pt x="199" y="484"/>
                    </a:lnTo>
                    <a:lnTo>
                      <a:pt x="200" y="521"/>
                    </a:lnTo>
                    <a:lnTo>
                      <a:pt x="205" y="594"/>
                    </a:lnTo>
                    <a:lnTo>
                      <a:pt x="206" y="657"/>
                    </a:lnTo>
                    <a:lnTo>
                      <a:pt x="208" y="683"/>
                    </a:lnTo>
                    <a:lnTo>
                      <a:pt x="211" y="693"/>
                    </a:lnTo>
                    <a:lnTo>
                      <a:pt x="212" y="718"/>
                    </a:lnTo>
                    <a:lnTo>
                      <a:pt x="216" y="748"/>
                    </a:lnTo>
                    <a:lnTo>
                      <a:pt x="217" y="746"/>
                    </a:lnTo>
                    <a:lnTo>
                      <a:pt x="220" y="734"/>
                    </a:lnTo>
                  </a:path>
                </a:pathLst>
              </a:custGeom>
              <a:noFill/>
              <a:ln w="19050" cmpd="sng">
                <a:solidFill>
                  <a:schemeClr val="tx1"/>
                </a:solidFill>
                <a:prstDash val="solid"/>
                <a:round/>
                <a:headEnd/>
                <a:tailEnd/>
              </a:ln>
            </p:spPr>
            <p:txBody>
              <a:bodyPr/>
              <a:lstStyle/>
              <a:p>
                <a:endParaRPr lang="it-IT"/>
              </a:p>
            </p:txBody>
          </p:sp>
          <p:sp>
            <p:nvSpPr>
              <p:cNvPr id="8236" name="Freeform 283"/>
              <p:cNvSpPr>
                <a:spLocks/>
              </p:cNvSpPr>
              <p:nvPr/>
            </p:nvSpPr>
            <p:spPr bwMode="auto">
              <a:xfrm>
                <a:off x="5027" y="3770"/>
                <a:ext cx="47" cy="156"/>
              </a:xfrm>
              <a:custGeom>
                <a:avLst/>
                <a:gdLst>
                  <a:gd name="T0" fmla="*/ 2 w 218"/>
                  <a:gd name="T1" fmla="*/ 553 h 879"/>
                  <a:gd name="T2" fmla="*/ 5 w 218"/>
                  <a:gd name="T3" fmla="*/ 699 h 879"/>
                  <a:gd name="T4" fmla="*/ 11 w 218"/>
                  <a:gd name="T5" fmla="*/ 761 h 879"/>
                  <a:gd name="T6" fmla="*/ 14 w 218"/>
                  <a:gd name="T7" fmla="*/ 701 h 879"/>
                  <a:gd name="T8" fmla="*/ 19 w 218"/>
                  <a:gd name="T9" fmla="*/ 752 h 879"/>
                  <a:gd name="T10" fmla="*/ 25 w 218"/>
                  <a:gd name="T11" fmla="*/ 774 h 879"/>
                  <a:gd name="T12" fmla="*/ 28 w 218"/>
                  <a:gd name="T13" fmla="*/ 752 h 879"/>
                  <a:gd name="T14" fmla="*/ 31 w 218"/>
                  <a:gd name="T15" fmla="*/ 749 h 879"/>
                  <a:gd name="T16" fmla="*/ 37 w 218"/>
                  <a:gd name="T17" fmla="*/ 774 h 879"/>
                  <a:gd name="T18" fmla="*/ 42 w 218"/>
                  <a:gd name="T19" fmla="*/ 784 h 879"/>
                  <a:gd name="T20" fmla="*/ 47 w 218"/>
                  <a:gd name="T21" fmla="*/ 871 h 879"/>
                  <a:gd name="T22" fmla="*/ 51 w 218"/>
                  <a:gd name="T23" fmla="*/ 829 h 879"/>
                  <a:gd name="T24" fmla="*/ 54 w 218"/>
                  <a:gd name="T25" fmla="*/ 627 h 879"/>
                  <a:gd name="T26" fmla="*/ 60 w 218"/>
                  <a:gd name="T27" fmla="*/ 598 h 879"/>
                  <a:gd name="T28" fmla="*/ 64 w 218"/>
                  <a:gd name="T29" fmla="*/ 547 h 879"/>
                  <a:gd name="T30" fmla="*/ 68 w 218"/>
                  <a:gd name="T31" fmla="*/ 500 h 879"/>
                  <a:gd name="T32" fmla="*/ 73 w 218"/>
                  <a:gd name="T33" fmla="*/ 481 h 879"/>
                  <a:gd name="T34" fmla="*/ 77 w 218"/>
                  <a:gd name="T35" fmla="*/ 398 h 879"/>
                  <a:gd name="T36" fmla="*/ 81 w 218"/>
                  <a:gd name="T37" fmla="*/ 339 h 879"/>
                  <a:gd name="T38" fmla="*/ 87 w 218"/>
                  <a:gd name="T39" fmla="*/ 301 h 879"/>
                  <a:gd name="T40" fmla="*/ 90 w 218"/>
                  <a:gd name="T41" fmla="*/ 288 h 879"/>
                  <a:gd name="T42" fmla="*/ 94 w 218"/>
                  <a:gd name="T43" fmla="*/ 171 h 879"/>
                  <a:gd name="T44" fmla="*/ 99 w 218"/>
                  <a:gd name="T45" fmla="*/ 170 h 879"/>
                  <a:gd name="T46" fmla="*/ 104 w 218"/>
                  <a:gd name="T47" fmla="*/ 184 h 879"/>
                  <a:gd name="T48" fmla="*/ 107 w 218"/>
                  <a:gd name="T49" fmla="*/ 228 h 879"/>
                  <a:gd name="T50" fmla="*/ 113 w 218"/>
                  <a:gd name="T51" fmla="*/ 349 h 879"/>
                  <a:gd name="T52" fmla="*/ 116 w 218"/>
                  <a:gd name="T53" fmla="*/ 422 h 879"/>
                  <a:gd name="T54" fmla="*/ 122 w 218"/>
                  <a:gd name="T55" fmla="*/ 441 h 879"/>
                  <a:gd name="T56" fmla="*/ 127 w 218"/>
                  <a:gd name="T57" fmla="*/ 441 h 879"/>
                  <a:gd name="T58" fmla="*/ 130 w 218"/>
                  <a:gd name="T59" fmla="*/ 235 h 879"/>
                  <a:gd name="T60" fmla="*/ 136 w 218"/>
                  <a:gd name="T61" fmla="*/ 119 h 879"/>
                  <a:gd name="T62" fmla="*/ 139 w 218"/>
                  <a:gd name="T63" fmla="*/ 45 h 879"/>
                  <a:gd name="T64" fmla="*/ 144 w 218"/>
                  <a:gd name="T65" fmla="*/ 64 h 879"/>
                  <a:gd name="T66" fmla="*/ 148 w 218"/>
                  <a:gd name="T67" fmla="*/ 158 h 879"/>
                  <a:gd name="T68" fmla="*/ 153 w 218"/>
                  <a:gd name="T69" fmla="*/ 208 h 879"/>
                  <a:gd name="T70" fmla="*/ 156 w 218"/>
                  <a:gd name="T71" fmla="*/ 173 h 879"/>
                  <a:gd name="T72" fmla="*/ 162 w 218"/>
                  <a:gd name="T73" fmla="*/ 163 h 879"/>
                  <a:gd name="T74" fmla="*/ 165 w 218"/>
                  <a:gd name="T75" fmla="*/ 173 h 879"/>
                  <a:gd name="T76" fmla="*/ 170 w 218"/>
                  <a:gd name="T77" fmla="*/ 51 h 879"/>
                  <a:gd name="T78" fmla="*/ 175 w 218"/>
                  <a:gd name="T79" fmla="*/ 0 h 879"/>
                  <a:gd name="T80" fmla="*/ 179 w 218"/>
                  <a:gd name="T81" fmla="*/ 101 h 879"/>
                  <a:gd name="T82" fmla="*/ 182 w 218"/>
                  <a:gd name="T83" fmla="*/ 148 h 879"/>
                  <a:gd name="T84" fmla="*/ 188 w 218"/>
                  <a:gd name="T85" fmla="*/ 125 h 879"/>
                  <a:gd name="T86" fmla="*/ 192 w 218"/>
                  <a:gd name="T87" fmla="*/ 129 h 879"/>
                  <a:gd name="T88" fmla="*/ 198 w 218"/>
                  <a:gd name="T89" fmla="*/ 184 h 879"/>
                  <a:gd name="T90" fmla="*/ 201 w 218"/>
                  <a:gd name="T91" fmla="*/ 259 h 879"/>
                  <a:gd name="T92" fmla="*/ 205 w 218"/>
                  <a:gd name="T93" fmla="*/ 208 h 879"/>
                  <a:gd name="T94" fmla="*/ 211 w 218"/>
                  <a:gd name="T95" fmla="*/ 216 h 879"/>
                  <a:gd name="T96" fmla="*/ 215 w 218"/>
                  <a:gd name="T97" fmla="*/ 227 h 879"/>
                  <a:gd name="T98" fmla="*/ 218 w 218"/>
                  <a:gd name="T99" fmla="*/ 260 h 8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8"/>
                  <a:gd name="T151" fmla="*/ 0 h 879"/>
                  <a:gd name="T152" fmla="*/ 218 w 218"/>
                  <a:gd name="T153" fmla="*/ 879 h 87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8" h="879">
                    <a:moveTo>
                      <a:pt x="0" y="528"/>
                    </a:moveTo>
                    <a:lnTo>
                      <a:pt x="2" y="553"/>
                    </a:lnTo>
                    <a:lnTo>
                      <a:pt x="3" y="621"/>
                    </a:lnTo>
                    <a:lnTo>
                      <a:pt x="5" y="699"/>
                    </a:lnTo>
                    <a:lnTo>
                      <a:pt x="9" y="756"/>
                    </a:lnTo>
                    <a:lnTo>
                      <a:pt x="11" y="761"/>
                    </a:lnTo>
                    <a:lnTo>
                      <a:pt x="13" y="727"/>
                    </a:lnTo>
                    <a:lnTo>
                      <a:pt x="14" y="701"/>
                    </a:lnTo>
                    <a:lnTo>
                      <a:pt x="17" y="716"/>
                    </a:lnTo>
                    <a:lnTo>
                      <a:pt x="19" y="752"/>
                    </a:lnTo>
                    <a:lnTo>
                      <a:pt x="22" y="774"/>
                    </a:lnTo>
                    <a:lnTo>
                      <a:pt x="25" y="774"/>
                    </a:lnTo>
                    <a:lnTo>
                      <a:pt x="26" y="762"/>
                    </a:lnTo>
                    <a:lnTo>
                      <a:pt x="28" y="752"/>
                    </a:lnTo>
                    <a:lnTo>
                      <a:pt x="30" y="746"/>
                    </a:lnTo>
                    <a:lnTo>
                      <a:pt x="31" y="749"/>
                    </a:lnTo>
                    <a:lnTo>
                      <a:pt x="36" y="765"/>
                    </a:lnTo>
                    <a:lnTo>
                      <a:pt x="37" y="774"/>
                    </a:lnTo>
                    <a:lnTo>
                      <a:pt x="39" y="775"/>
                    </a:lnTo>
                    <a:lnTo>
                      <a:pt x="42" y="784"/>
                    </a:lnTo>
                    <a:lnTo>
                      <a:pt x="43" y="826"/>
                    </a:lnTo>
                    <a:lnTo>
                      <a:pt x="47" y="871"/>
                    </a:lnTo>
                    <a:lnTo>
                      <a:pt x="48" y="879"/>
                    </a:lnTo>
                    <a:lnTo>
                      <a:pt x="51" y="829"/>
                    </a:lnTo>
                    <a:lnTo>
                      <a:pt x="53" y="730"/>
                    </a:lnTo>
                    <a:lnTo>
                      <a:pt x="54" y="627"/>
                    </a:lnTo>
                    <a:lnTo>
                      <a:pt x="56" y="583"/>
                    </a:lnTo>
                    <a:lnTo>
                      <a:pt x="60" y="598"/>
                    </a:lnTo>
                    <a:lnTo>
                      <a:pt x="62" y="598"/>
                    </a:lnTo>
                    <a:lnTo>
                      <a:pt x="64" y="547"/>
                    </a:lnTo>
                    <a:lnTo>
                      <a:pt x="65" y="500"/>
                    </a:lnTo>
                    <a:lnTo>
                      <a:pt x="68" y="500"/>
                    </a:lnTo>
                    <a:lnTo>
                      <a:pt x="70" y="506"/>
                    </a:lnTo>
                    <a:lnTo>
                      <a:pt x="73" y="481"/>
                    </a:lnTo>
                    <a:lnTo>
                      <a:pt x="76" y="432"/>
                    </a:lnTo>
                    <a:lnTo>
                      <a:pt x="77" y="398"/>
                    </a:lnTo>
                    <a:lnTo>
                      <a:pt x="79" y="377"/>
                    </a:lnTo>
                    <a:lnTo>
                      <a:pt x="81" y="339"/>
                    </a:lnTo>
                    <a:lnTo>
                      <a:pt x="85" y="301"/>
                    </a:lnTo>
                    <a:lnTo>
                      <a:pt x="87" y="301"/>
                    </a:lnTo>
                    <a:lnTo>
                      <a:pt x="88" y="314"/>
                    </a:lnTo>
                    <a:lnTo>
                      <a:pt x="90" y="288"/>
                    </a:lnTo>
                    <a:lnTo>
                      <a:pt x="93" y="224"/>
                    </a:lnTo>
                    <a:lnTo>
                      <a:pt x="94" y="171"/>
                    </a:lnTo>
                    <a:lnTo>
                      <a:pt x="98" y="157"/>
                    </a:lnTo>
                    <a:lnTo>
                      <a:pt x="99" y="170"/>
                    </a:lnTo>
                    <a:lnTo>
                      <a:pt x="102" y="186"/>
                    </a:lnTo>
                    <a:lnTo>
                      <a:pt x="104" y="184"/>
                    </a:lnTo>
                    <a:lnTo>
                      <a:pt x="105" y="190"/>
                    </a:lnTo>
                    <a:lnTo>
                      <a:pt x="107" y="228"/>
                    </a:lnTo>
                    <a:lnTo>
                      <a:pt x="111" y="292"/>
                    </a:lnTo>
                    <a:lnTo>
                      <a:pt x="113" y="349"/>
                    </a:lnTo>
                    <a:lnTo>
                      <a:pt x="115" y="394"/>
                    </a:lnTo>
                    <a:lnTo>
                      <a:pt x="116" y="422"/>
                    </a:lnTo>
                    <a:lnTo>
                      <a:pt x="119" y="430"/>
                    </a:lnTo>
                    <a:lnTo>
                      <a:pt x="122" y="441"/>
                    </a:lnTo>
                    <a:lnTo>
                      <a:pt x="124" y="460"/>
                    </a:lnTo>
                    <a:lnTo>
                      <a:pt x="127" y="441"/>
                    </a:lnTo>
                    <a:lnTo>
                      <a:pt x="128" y="349"/>
                    </a:lnTo>
                    <a:lnTo>
                      <a:pt x="130" y="235"/>
                    </a:lnTo>
                    <a:lnTo>
                      <a:pt x="132" y="158"/>
                    </a:lnTo>
                    <a:lnTo>
                      <a:pt x="136" y="119"/>
                    </a:lnTo>
                    <a:lnTo>
                      <a:pt x="138" y="83"/>
                    </a:lnTo>
                    <a:lnTo>
                      <a:pt x="139" y="45"/>
                    </a:lnTo>
                    <a:lnTo>
                      <a:pt x="141" y="36"/>
                    </a:lnTo>
                    <a:lnTo>
                      <a:pt x="144" y="64"/>
                    </a:lnTo>
                    <a:lnTo>
                      <a:pt x="145" y="112"/>
                    </a:lnTo>
                    <a:lnTo>
                      <a:pt x="148" y="158"/>
                    </a:lnTo>
                    <a:lnTo>
                      <a:pt x="150" y="193"/>
                    </a:lnTo>
                    <a:lnTo>
                      <a:pt x="153" y="208"/>
                    </a:lnTo>
                    <a:lnTo>
                      <a:pt x="154" y="195"/>
                    </a:lnTo>
                    <a:lnTo>
                      <a:pt x="156" y="173"/>
                    </a:lnTo>
                    <a:lnTo>
                      <a:pt x="159" y="157"/>
                    </a:lnTo>
                    <a:lnTo>
                      <a:pt x="162" y="163"/>
                    </a:lnTo>
                    <a:lnTo>
                      <a:pt x="164" y="180"/>
                    </a:lnTo>
                    <a:lnTo>
                      <a:pt x="165" y="173"/>
                    </a:lnTo>
                    <a:lnTo>
                      <a:pt x="167" y="122"/>
                    </a:lnTo>
                    <a:lnTo>
                      <a:pt x="170" y="51"/>
                    </a:lnTo>
                    <a:lnTo>
                      <a:pt x="173" y="0"/>
                    </a:lnTo>
                    <a:lnTo>
                      <a:pt x="175" y="0"/>
                    </a:lnTo>
                    <a:lnTo>
                      <a:pt x="177" y="45"/>
                    </a:lnTo>
                    <a:lnTo>
                      <a:pt x="179" y="101"/>
                    </a:lnTo>
                    <a:lnTo>
                      <a:pt x="181" y="139"/>
                    </a:lnTo>
                    <a:lnTo>
                      <a:pt x="182" y="148"/>
                    </a:lnTo>
                    <a:lnTo>
                      <a:pt x="187" y="138"/>
                    </a:lnTo>
                    <a:lnTo>
                      <a:pt x="188" y="125"/>
                    </a:lnTo>
                    <a:lnTo>
                      <a:pt x="190" y="122"/>
                    </a:lnTo>
                    <a:lnTo>
                      <a:pt x="192" y="129"/>
                    </a:lnTo>
                    <a:lnTo>
                      <a:pt x="194" y="148"/>
                    </a:lnTo>
                    <a:lnTo>
                      <a:pt x="198" y="184"/>
                    </a:lnTo>
                    <a:lnTo>
                      <a:pt x="199" y="231"/>
                    </a:lnTo>
                    <a:lnTo>
                      <a:pt x="201" y="259"/>
                    </a:lnTo>
                    <a:lnTo>
                      <a:pt x="204" y="240"/>
                    </a:lnTo>
                    <a:lnTo>
                      <a:pt x="205" y="208"/>
                    </a:lnTo>
                    <a:lnTo>
                      <a:pt x="207" y="202"/>
                    </a:lnTo>
                    <a:lnTo>
                      <a:pt x="211" y="216"/>
                    </a:lnTo>
                    <a:lnTo>
                      <a:pt x="213" y="221"/>
                    </a:lnTo>
                    <a:lnTo>
                      <a:pt x="215" y="227"/>
                    </a:lnTo>
                    <a:lnTo>
                      <a:pt x="216" y="247"/>
                    </a:lnTo>
                    <a:lnTo>
                      <a:pt x="218" y="260"/>
                    </a:lnTo>
                  </a:path>
                </a:pathLst>
              </a:custGeom>
              <a:noFill/>
              <a:ln w="19050" cmpd="sng">
                <a:solidFill>
                  <a:schemeClr val="tx1"/>
                </a:solidFill>
                <a:prstDash val="solid"/>
                <a:round/>
                <a:headEnd/>
                <a:tailEnd/>
              </a:ln>
            </p:spPr>
            <p:txBody>
              <a:bodyPr/>
              <a:lstStyle/>
              <a:p>
                <a:endParaRPr lang="it-IT"/>
              </a:p>
            </p:txBody>
          </p:sp>
          <p:sp>
            <p:nvSpPr>
              <p:cNvPr id="8237" name="Freeform 284"/>
              <p:cNvSpPr>
                <a:spLocks/>
              </p:cNvSpPr>
              <p:nvPr/>
            </p:nvSpPr>
            <p:spPr bwMode="auto">
              <a:xfrm>
                <a:off x="5074" y="3734"/>
                <a:ext cx="47" cy="133"/>
              </a:xfrm>
              <a:custGeom>
                <a:avLst/>
                <a:gdLst>
                  <a:gd name="T0" fmla="*/ 3 w 222"/>
                  <a:gd name="T1" fmla="*/ 446 h 754"/>
                  <a:gd name="T2" fmla="*/ 8 w 222"/>
                  <a:gd name="T3" fmla="*/ 411 h 754"/>
                  <a:gd name="T4" fmla="*/ 12 w 222"/>
                  <a:gd name="T5" fmla="*/ 405 h 754"/>
                  <a:gd name="T6" fmla="*/ 17 w 222"/>
                  <a:gd name="T7" fmla="*/ 358 h 754"/>
                  <a:gd name="T8" fmla="*/ 21 w 222"/>
                  <a:gd name="T9" fmla="*/ 399 h 754"/>
                  <a:gd name="T10" fmla="*/ 25 w 222"/>
                  <a:gd name="T11" fmla="*/ 415 h 754"/>
                  <a:gd name="T12" fmla="*/ 31 w 222"/>
                  <a:gd name="T13" fmla="*/ 295 h 754"/>
                  <a:gd name="T14" fmla="*/ 34 w 222"/>
                  <a:gd name="T15" fmla="*/ 142 h 754"/>
                  <a:gd name="T16" fmla="*/ 38 w 222"/>
                  <a:gd name="T17" fmla="*/ 56 h 754"/>
                  <a:gd name="T18" fmla="*/ 44 w 222"/>
                  <a:gd name="T19" fmla="*/ 15 h 754"/>
                  <a:gd name="T20" fmla="*/ 48 w 222"/>
                  <a:gd name="T21" fmla="*/ 0 h 754"/>
                  <a:gd name="T22" fmla="*/ 52 w 222"/>
                  <a:gd name="T23" fmla="*/ 72 h 754"/>
                  <a:gd name="T24" fmla="*/ 57 w 222"/>
                  <a:gd name="T25" fmla="*/ 140 h 754"/>
                  <a:gd name="T26" fmla="*/ 61 w 222"/>
                  <a:gd name="T27" fmla="*/ 233 h 754"/>
                  <a:gd name="T28" fmla="*/ 65 w 222"/>
                  <a:gd name="T29" fmla="*/ 377 h 754"/>
                  <a:gd name="T30" fmla="*/ 71 w 222"/>
                  <a:gd name="T31" fmla="*/ 534 h 754"/>
                  <a:gd name="T32" fmla="*/ 74 w 222"/>
                  <a:gd name="T33" fmla="*/ 555 h 754"/>
                  <a:gd name="T34" fmla="*/ 78 w 222"/>
                  <a:gd name="T35" fmla="*/ 578 h 754"/>
                  <a:gd name="T36" fmla="*/ 83 w 222"/>
                  <a:gd name="T37" fmla="*/ 578 h 754"/>
                  <a:gd name="T38" fmla="*/ 88 w 222"/>
                  <a:gd name="T39" fmla="*/ 517 h 754"/>
                  <a:gd name="T40" fmla="*/ 91 w 222"/>
                  <a:gd name="T41" fmla="*/ 484 h 754"/>
                  <a:gd name="T42" fmla="*/ 97 w 222"/>
                  <a:gd name="T43" fmla="*/ 481 h 754"/>
                  <a:gd name="T44" fmla="*/ 100 w 222"/>
                  <a:gd name="T45" fmla="*/ 465 h 754"/>
                  <a:gd name="T46" fmla="*/ 106 w 222"/>
                  <a:gd name="T47" fmla="*/ 443 h 754"/>
                  <a:gd name="T48" fmla="*/ 109 w 222"/>
                  <a:gd name="T49" fmla="*/ 452 h 754"/>
                  <a:gd name="T50" fmla="*/ 114 w 222"/>
                  <a:gd name="T51" fmla="*/ 409 h 754"/>
                  <a:gd name="T52" fmla="*/ 120 w 222"/>
                  <a:gd name="T53" fmla="*/ 293 h 754"/>
                  <a:gd name="T54" fmla="*/ 123 w 222"/>
                  <a:gd name="T55" fmla="*/ 280 h 754"/>
                  <a:gd name="T56" fmla="*/ 126 w 222"/>
                  <a:gd name="T57" fmla="*/ 326 h 754"/>
                  <a:gd name="T58" fmla="*/ 132 w 222"/>
                  <a:gd name="T59" fmla="*/ 401 h 754"/>
                  <a:gd name="T60" fmla="*/ 137 w 222"/>
                  <a:gd name="T61" fmla="*/ 515 h 754"/>
                  <a:gd name="T62" fmla="*/ 140 w 222"/>
                  <a:gd name="T63" fmla="*/ 610 h 754"/>
                  <a:gd name="T64" fmla="*/ 146 w 222"/>
                  <a:gd name="T65" fmla="*/ 661 h 754"/>
                  <a:gd name="T66" fmla="*/ 149 w 222"/>
                  <a:gd name="T67" fmla="*/ 673 h 754"/>
                  <a:gd name="T68" fmla="*/ 154 w 222"/>
                  <a:gd name="T69" fmla="*/ 604 h 754"/>
                  <a:gd name="T70" fmla="*/ 159 w 222"/>
                  <a:gd name="T71" fmla="*/ 594 h 754"/>
                  <a:gd name="T72" fmla="*/ 163 w 222"/>
                  <a:gd name="T73" fmla="*/ 645 h 754"/>
                  <a:gd name="T74" fmla="*/ 166 w 222"/>
                  <a:gd name="T75" fmla="*/ 632 h 754"/>
                  <a:gd name="T76" fmla="*/ 172 w 222"/>
                  <a:gd name="T77" fmla="*/ 653 h 754"/>
                  <a:gd name="T78" fmla="*/ 176 w 222"/>
                  <a:gd name="T79" fmla="*/ 660 h 754"/>
                  <a:gd name="T80" fmla="*/ 182 w 222"/>
                  <a:gd name="T81" fmla="*/ 606 h 754"/>
                  <a:gd name="T82" fmla="*/ 185 w 222"/>
                  <a:gd name="T83" fmla="*/ 590 h 754"/>
                  <a:gd name="T84" fmla="*/ 189 w 222"/>
                  <a:gd name="T85" fmla="*/ 638 h 754"/>
                  <a:gd name="T86" fmla="*/ 194 w 222"/>
                  <a:gd name="T87" fmla="*/ 674 h 754"/>
                  <a:gd name="T88" fmla="*/ 199 w 222"/>
                  <a:gd name="T89" fmla="*/ 727 h 754"/>
                  <a:gd name="T90" fmla="*/ 202 w 222"/>
                  <a:gd name="T91" fmla="*/ 687 h 754"/>
                  <a:gd name="T92" fmla="*/ 208 w 222"/>
                  <a:gd name="T93" fmla="*/ 740 h 754"/>
                  <a:gd name="T94" fmla="*/ 211 w 222"/>
                  <a:gd name="T95" fmla="*/ 715 h 754"/>
                  <a:gd name="T96" fmla="*/ 216 w 222"/>
                  <a:gd name="T97" fmla="*/ 566 h 754"/>
                  <a:gd name="T98" fmla="*/ 222 w 222"/>
                  <a:gd name="T99" fmla="*/ 479 h 7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2"/>
                  <a:gd name="T151" fmla="*/ 0 h 754"/>
                  <a:gd name="T152" fmla="*/ 222 w 222"/>
                  <a:gd name="T153" fmla="*/ 754 h 7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2" h="754">
                    <a:moveTo>
                      <a:pt x="0" y="466"/>
                    </a:moveTo>
                    <a:lnTo>
                      <a:pt x="3" y="446"/>
                    </a:lnTo>
                    <a:lnTo>
                      <a:pt x="6" y="415"/>
                    </a:lnTo>
                    <a:lnTo>
                      <a:pt x="8" y="411"/>
                    </a:lnTo>
                    <a:lnTo>
                      <a:pt x="10" y="418"/>
                    </a:lnTo>
                    <a:lnTo>
                      <a:pt x="12" y="405"/>
                    </a:lnTo>
                    <a:lnTo>
                      <a:pt x="14" y="377"/>
                    </a:lnTo>
                    <a:lnTo>
                      <a:pt x="17" y="358"/>
                    </a:lnTo>
                    <a:lnTo>
                      <a:pt x="20" y="364"/>
                    </a:lnTo>
                    <a:lnTo>
                      <a:pt x="21" y="399"/>
                    </a:lnTo>
                    <a:lnTo>
                      <a:pt x="23" y="428"/>
                    </a:lnTo>
                    <a:lnTo>
                      <a:pt x="25" y="415"/>
                    </a:lnTo>
                    <a:lnTo>
                      <a:pt x="27" y="367"/>
                    </a:lnTo>
                    <a:lnTo>
                      <a:pt x="31" y="295"/>
                    </a:lnTo>
                    <a:lnTo>
                      <a:pt x="32" y="216"/>
                    </a:lnTo>
                    <a:lnTo>
                      <a:pt x="34" y="142"/>
                    </a:lnTo>
                    <a:lnTo>
                      <a:pt x="37" y="89"/>
                    </a:lnTo>
                    <a:lnTo>
                      <a:pt x="38" y="56"/>
                    </a:lnTo>
                    <a:lnTo>
                      <a:pt x="40" y="32"/>
                    </a:lnTo>
                    <a:lnTo>
                      <a:pt x="44" y="15"/>
                    </a:lnTo>
                    <a:lnTo>
                      <a:pt x="46" y="5"/>
                    </a:lnTo>
                    <a:lnTo>
                      <a:pt x="48" y="0"/>
                    </a:lnTo>
                    <a:lnTo>
                      <a:pt x="49" y="25"/>
                    </a:lnTo>
                    <a:lnTo>
                      <a:pt x="52" y="72"/>
                    </a:lnTo>
                    <a:lnTo>
                      <a:pt x="55" y="111"/>
                    </a:lnTo>
                    <a:lnTo>
                      <a:pt x="57" y="140"/>
                    </a:lnTo>
                    <a:lnTo>
                      <a:pt x="59" y="184"/>
                    </a:lnTo>
                    <a:lnTo>
                      <a:pt x="61" y="233"/>
                    </a:lnTo>
                    <a:lnTo>
                      <a:pt x="63" y="293"/>
                    </a:lnTo>
                    <a:lnTo>
                      <a:pt x="65" y="377"/>
                    </a:lnTo>
                    <a:lnTo>
                      <a:pt x="69" y="473"/>
                    </a:lnTo>
                    <a:lnTo>
                      <a:pt x="71" y="534"/>
                    </a:lnTo>
                    <a:lnTo>
                      <a:pt x="72" y="552"/>
                    </a:lnTo>
                    <a:lnTo>
                      <a:pt x="74" y="555"/>
                    </a:lnTo>
                    <a:lnTo>
                      <a:pt x="76" y="562"/>
                    </a:lnTo>
                    <a:lnTo>
                      <a:pt x="78" y="578"/>
                    </a:lnTo>
                    <a:lnTo>
                      <a:pt x="82" y="590"/>
                    </a:lnTo>
                    <a:lnTo>
                      <a:pt x="83" y="578"/>
                    </a:lnTo>
                    <a:lnTo>
                      <a:pt x="86" y="549"/>
                    </a:lnTo>
                    <a:lnTo>
                      <a:pt x="88" y="517"/>
                    </a:lnTo>
                    <a:lnTo>
                      <a:pt x="89" y="495"/>
                    </a:lnTo>
                    <a:lnTo>
                      <a:pt x="91" y="484"/>
                    </a:lnTo>
                    <a:lnTo>
                      <a:pt x="95" y="478"/>
                    </a:lnTo>
                    <a:lnTo>
                      <a:pt x="97" y="481"/>
                    </a:lnTo>
                    <a:lnTo>
                      <a:pt x="99" y="478"/>
                    </a:lnTo>
                    <a:lnTo>
                      <a:pt x="100" y="465"/>
                    </a:lnTo>
                    <a:lnTo>
                      <a:pt x="103" y="452"/>
                    </a:lnTo>
                    <a:lnTo>
                      <a:pt x="106" y="443"/>
                    </a:lnTo>
                    <a:lnTo>
                      <a:pt x="108" y="446"/>
                    </a:lnTo>
                    <a:lnTo>
                      <a:pt x="109" y="452"/>
                    </a:lnTo>
                    <a:lnTo>
                      <a:pt x="112" y="447"/>
                    </a:lnTo>
                    <a:lnTo>
                      <a:pt x="114" y="409"/>
                    </a:lnTo>
                    <a:lnTo>
                      <a:pt x="115" y="348"/>
                    </a:lnTo>
                    <a:lnTo>
                      <a:pt x="120" y="293"/>
                    </a:lnTo>
                    <a:lnTo>
                      <a:pt x="121" y="270"/>
                    </a:lnTo>
                    <a:lnTo>
                      <a:pt x="123" y="280"/>
                    </a:lnTo>
                    <a:lnTo>
                      <a:pt x="125" y="302"/>
                    </a:lnTo>
                    <a:lnTo>
                      <a:pt x="126" y="326"/>
                    </a:lnTo>
                    <a:lnTo>
                      <a:pt x="129" y="357"/>
                    </a:lnTo>
                    <a:lnTo>
                      <a:pt x="132" y="401"/>
                    </a:lnTo>
                    <a:lnTo>
                      <a:pt x="134" y="460"/>
                    </a:lnTo>
                    <a:lnTo>
                      <a:pt x="137" y="515"/>
                    </a:lnTo>
                    <a:lnTo>
                      <a:pt x="138" y="566"/>
                    </a:lnTo>
                    <a:lnTo>
                      <a:pt x="140" y="610"/>
                    </a:lnTo>
                    <a:lnTo>
                      <a:pt x="143" y="648"/>
                    </a:lnTo>
                    <a:lnTo>
                      <a:pt x="146" y="661"/>
                    </a:lnTo>
                    <a:lnTo>
                      <a:pt x="148" y="666"/>
                    </a:lnTo>
                    <a:lnTo>
                      <a:pt x="149" y="673"/>
                    </a:lnTo>
                    <a:lnTo>
                      <a:pt x="151" y="651"/>
                    </a:lnTo>
                    <a:lnTo>
                      <a:pt x="154" y="604"/>
                    </a:lnTo>
                    <a:lnTo>
                      <a:pt x="157" y="577"/>
                    </a:lnTo>
                    <a:lnTo>
                      <a:pt x="159" y="594"/>
                    </a:lnTo>
                    <a:lnTo>
                      <a:pt x="160" y="625"/>
                    </a:lnTo>
                    <a:lnTo>
                      <a:pt x="163" y="645"/>
                    </a:lnTo>
                    <a:lnTo>
                      <a:pt x="165" y="638"/>
                    </a:lnTo>
                    <a:lnTo>
                      <a:pt x="166" y="632"/>
                    </a:lnTo>
                    <a:lnTo>
                      <a:pt x="171" y="641"/>
                    </a:lnTo>
                    <a:lnTo>
                      <a:pt x="172" y="653"/>
                    </a:lnTo>
                    <a:lnTo>
                      <a:pt x="174" y="661"/>
                    </a:lnTo>
                    <a:lnTo>
                      <a:pt x="176" y="660"/>
                    </a:lnTo>
                    <a:lnTo>
                      <a:pt x="177" y="641"/>
                    </a:lnTo>
                    <a:lnTo>
                      <a:pt x="182" y="606"/>
                    </a:lnTo>
                    <a:lnTo>
                      <a:pt x="183" y="585"/>
                    </a:lnTo>
                    <a:lnTo>
                      <a:pt x="185" y="590"/>
                    </a:lnTo>
                    <a:lnTo>
                      <a:pt x="188" y="613"/>
                    </a:lnTo>
                    <a:lnTo>
                      <a:pt x="189" y="638"/>
                    </a:lnTo>
                    <a:lnTo>
                      <a:pt x="191" y="657"/>
                    </a:lnTo>
                    <a:lnTo>
                      <a:pt x="194" y="674"/>
                    </a:lnTo>
                    <a:lnTo>
                      <a:pt x="197" y="703"/>
                    </a:lnTo>
                    <a:lnTo>
                      <a:pt x="199" y="727"/>
                    </a:lnTo>
                    <a:lnTo>
                      <a:pt x="200" y="712"/>
                    </a:lnTo>
                    <a:lnTo>
                      <a:pt x="202" y="687"/>
                    </a:lnTo>
                    <a:lnTo>
                      <a:pt x="205" y="697"/>
                    </a:lnTo>
                    <a:lnTo>
                      <a:pt x="208" y="740"/>
                    </a:lnTo>
                    <a:lnTo>
                      <a:pt x="210" y="754"/>
                    </a:lnTo>
                    <a:lnTo>
                      <a:pt x="211" y="715"/>
                    </a:lnTo>
                    <a:lnTo>
                      <a:pt x="214" y="641"/>
                    </a:lnTo>
                    <a:lnTo>
                      <a:pt x="216" y="566"/>
                    </a:lnTo>
                    <a:lnTo>
                      <a:pt x="219" y="513"/>
                    </a:lnTo>
                    <a:lnTo>
                      <a:pt x="222" y="479"/>
                    </a:lnTo>
                  </a:path>
                </a:pathLst>
              </a:custGeom>
              <a:noFill/>
              <a:ln w="19050" cmpd="sng">
                <a:solidFill>
                  <a:schemeClr val="tx1"/>
                </a:solidFill>
                <a:prstDash val="solid"/>
                <a:round/>
                <a:headEnd/>
                <a:tailEnd/>
              </a:ln>
            </p:spPr>
            <p:txBody>
              <a:bodyPr/>
              <a:lstStyle/>
              <a:p>
                <a:endParaRPr lang="it-IT"/>
              </a:p>
            </p:txBody>
          </p:sp>
          <p:sp>
            <p:nvSpPr>
              <p:cNvPr id="8238" name="Freeform 285"/>
              <p:cNvSpPr>
                <a:spLocks/>
              </p:cNvSpPr>
              <p:nvPr/>
            </p:nvSpPr>
            <p:spPr bwMode="auto">
              <a:xfrm>
                <a:off x="5121" y="3814"/>
                <a:ext cx="47" cy="103"/>
              </a:xfrm>
              <a:custGeom>
                <a:avLst/>
                <a:gdLst>
                  <a:gd name="T0" fmla="*/ 1 w 219"/>
                  <a:gd name="T1" fmla="*/ 0 h 576"/>
                  <a:gd name="T2" fmla="*/ 5 w 219"/>
                  <a:gd name="T3" fmla="*/ 32 h 576"/>
                  <a:gd name="T4" fmla="*/ 11 w 219"/>
                  <a:gd name="T5" fmla="*/ 80 h 576"/>
                  <a:gd name="T6" fmla="*/ 14 w 219"/>
                  <a:gd name="T7" fmla="*/ 141 h 576"/>
                  <a:gd name="T8" fmla="*/ 18 w 219"/>
                  <a:gd name="T9" fmla="*/ 102 h 576"/>
                  <a:gd name="T10" fmla="*/ 23 w 219"/>
                  <a:gd name="T11" fmla="*/ 39 h 576"/>
                  <a:gd name="T12" fmla="*/ 28 w 219"/>
                  <a:gd name="T13" fmla="*/ 87 h 576"/>
                  <a:gd name="T14" fmla="*/ 31 w 219"/>
                  <a:gd name="T15" fmla="*/ 125 h 576"/>
                  <a:gd name="T16" fmla="*/ 37 w 219"/>
                  <a:gd name="T17" fmla="*/ 74 h 576"/>
                  <a:gd name="T18" fmla="*/ 40 w 219"/>
                  <a:gd name="T19" fmla="*/ 141 h 576"/>
                  <a:gd name="T20" fmla="*/ 45 w 219"/>
                  <a:gd name="T21" fmla="*/ 210 h 576"/>
                  <a:gd name="T22" fmla="*/ 50 w 219"/>
                  <a:gd name="T23" fmla="*/ 292 h 576"/>
                  <a:gd name="T24" fmla="*/ 54 w 219"/>
                  <a:gd name="T25" fmla="*/ 371 h 576"/>
                  <a:gd name="T26" fmla="*/ 57 w 219"/>
                  <a:gd name="T27" fmla="*/ 322 h 576"/>
                  <a:gd name="T28" fmla="*/ 63 w 219"/>
                  <a:gd name="T29" fmla="*/ 166 h 576"/>
                  <a:gd name="T30" fmla="*/ 67 w 219"/>
                  <a:gd name="T31" fmla="*/ 154 h 576"/>
                  <a:gd name="T32" fmla="*/ 72 w 219"/>
                  <a:gd name="T33" fmla="*/ 197 h 576"/>
                  <a:gd name="T34" fmla="*/ 77 w 219"/>
                  <a:gd name="T35" fmla="*/ 144 h 576"/>
                  <a:gd name="T36" fmla="*/ 80 w 219"/>
                  <a:gd name="T37" fmla="*/ 65 h 576"/>
                  <a:gd name="T38" fmla="*/ 86 w 219"/>
                  <a:gd name="T39" fmla="*/ 74 h 576"/>
                  <a:gd name="T40" fmla="*/ 89 w 219"/>
                  <a:gd name="T41" fmla="*/ 189 h 576"/>
                  <a:gd name="T42" fmla="*/ 94 w 219"/>
                  <a:gd name="T43" fmla="*/ 233 h 576"/>
                  <a:gd name="T44" fmla="*/ 99 w 219"/>
                  <a:gd name="T45" fmla="*/ 316 h 576"/>
                  <a:gd name="T46" fmla="*/ 103 w 219"/>
                  <a:gd name="T47" fmla="*/ 406 h 576"/>
                  <a:gd name="T48" fmla="*/ 106 w 219"/>
                  <a:gd name="T49" fmla="*/ 479 h 576"/>
                  <a:gd name="T50" fmla="*/ 112 w 219"/>
                  <a:gd name="T51" fmla="*/ 570 h 576"/>
                  <a:gd name="T52" fmla="*/ 116 w 219"/>
                  <a:gd name="T53" fmla="*/ 536 h 576"/>
                  <a:gd name="T54" fmla="*/ 120 w 219"/>
                  <a:gd name="T55" fmla="*/ 466 h 576"/>
                  <a:gd name="T56" fmla="*/ 126 w 219"/>
                  <a:gd name="T57" fmla="*/ 473 h 576"/>
                  <a:gd name="T58" fmla="*/ 129 w 219"/>
                  <a:gd name="T59" fmla="*/ 387 h 576"/>
                  <a:gd name="T60" fmla="*/ 133 w 219"/>
                  <a:gd name="T61" fmla="*/ 322 h 576"/>
                  <a:gd name="T62" fmla="*/ 139 w 219"/>
                  <a:gd name="T63" fmla="*/ 305 h 576"/>
                  <a:gd name="T64" fmla="*/ 143 w 219"/>
                  <a:gd name="T65" fmla="*/ 339 h 576"/>
                  <a:gd name="T66" fmla="*/ 146 w 219"/>
                  <a:gd name="T67" fmla="*/ 271 h 576"/>
                  <a:gd name="T68" fmla="*/ 152 w 219"/>
                  <a:gd name="T69" fmla="*/ 298 h 576"/>
                  <a:gd name="T70" fmla="*/ 156 w 219"/>
                  <a:gd name="T71" fmla="*/ 284 h 576"/>
                  <a:gd name="T72" fmla="*/ 162 w 219"/>
                  <a:gd name="T73" fmla="*/ 266 h 576"/>
                  <a:gd name="T74" fmla="*/ 165 w 219"/>
                  <a:gd name="T75" fmla="*/ 246 h 576"/>
                  <a:gd name="T76" fmla="*/ 169 w 219"/>
                  <a:gd name="T77" fmla="*/ 246 h 576"/>
                  <a:gd name="T78" fmla="*/ 174 w 219"/>
                  <a:gd name="T79" fmla="*/ 237 h 576"/>
                  <a:gd name="T80" fmla="*/ 179 w 219"/>
                  <a:gd name="T81" fmla="*/ 313 h 576"/>
                  <a:gd name="T82" fmla="*/ 182 w 219"/>
                  <a:gd name="T83" fmla="*/ 418 h 576"/>
                  <a:gd name="T84" fmla="*/ 188 w 219"/>
                  <a:gd name="T85" fmla="*/ 506 h 576"/>
                  <a:gd name="T86" fmla="*/ 191 w 219"/>
                  <a:gd name="T87" fmla="*/ 517 h 576"/>
                  <a:gd name="T88" fmla="*/ 196 w 219"/>
                  <a:gd name="T89" fmla="*/ 441 h 576"/>
                  <a:gd name="T90" fmla="*/ 202 w 219"/>
                  <a:gd name="T91" fmla="*/ 438 h 576"/>
                  <a:gd name="T92" fmla="*/ 205 w 219"/>
                  <a:gd name="T93" fmla="*/ 371 h 576"/>
                  <a:gd name="T94" fmla="*/ 208 w 219"/>
                  <a:gd name="T95" fmla="*/ 297 h 576"/>
                  <a:gd name="T96" fmla="*/ 214 w 219"/>
                  <a:gd name="T97" fmla="*/ 329 h 576"/>
                  <a:gd name="T98" fmla="*/ 219 w 219"/>
                  <a:gd name="T99" fmla="*/ 324 h 5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9"/>
                  <a:gd name="T151" fmla="*/ 0 h 576"/>
                  <a:gd name="T152" fmla="*/ 219 w 219"/>
                  <a:gd name="T153" fmla="*/ 576 h 5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9" h="576">
                    <a:moveTo>
                      <a:pt x="0" y="23"/>
                    </a:moveTo>
                    <a:lnTo>
                      <a:pt x="1" y="0"/>
                    </a:lnTo>
                    <a:lnTo>
                      <a:pt x="3" y="4"/>
                    </a:lnTo>
                    <a:lnTo>
                      <a:pt x="5" y="32"/>
                    </a:lnTo>
                    <a:lnTo>
                      <a:pt x="6" y="57"/>
                    </a:lnTo>
                    <a:lnTo>
                      <a:pt x="11" y="80"/>
                    </a:lnTo>
                    <a:lnTo>
                      <a:pt x="12" y="115"/>
                    </a:lnTo>
                    <a:lnTo>
                      <a:pt x="14" y="141"/>
                    </a:lnTo>
                    <a:lnTo>
                      <a:pt x="17" y="134"/>
                    </a:lnTo>
                    <a:lnTo>
                      <a:pt x="18" y="102"/>
                    </a:lnTo>
                    <a:lnTo>
                      <a:pt x="20" y="65"/>
                    </a:lnTo>
                    <a:lnTo>
                      <a:pt x="23" y="39"/>
                    </a:lnTo>
                    <a:lnTo>
                      <a:pt x="26" y="46"/>
                    </a:lnTo>
                    <a:lnTo>
                      <a:pt x="28" y="87"/>
                    </a:lnTo>
                    <a:lnTo>
                      <a:pt x="29" y="125"/>
                    </a:lnTo>
                    <a:lnTo>
                      <a:pt x="31" y="125"/>
                    </a:lnTo>
                    <a:lnTo>
                      <a:pt x="35" y="97"/>
                    </a:lnTo>
                    <a:lnTo>
                      <a:pt x="37" y="74"/>
                    </a:lnTo>
                    <a:lnTo>
                      <a:pt x="39" y="90"/>
                    </a:lnTo>
                    <a:lnTo>
                      <a:pt x="40" y="141"/>
                    </a:lnTo>
                    <a:lnTo>
                      <a:pt x="43" y="185"/>
                    </a:lnTo>
                    <a:lnTo>
                      <a:pt x="45" y="210"/>
                    </a:lnTo>
                    <a:lnTo>
                      <a:pt x="48" y="241"/>
                    </a:lnTo>
                    <a:lnTo>
                      <a:pt x="50" y="292"/>
                    </a:lnTo>
                    <a:lnTo>
                      <a:pt x="52" y="341"/>
                    </a:lnTo>
                    <a:lnTo>
                      <a:pt x="54" y="371"/>
                    </a:lnTo>
                    <a:lnTo>
                      <a:pt x="55" y="367"/>
                    </a:lnTo>
                    <a:lnTo>
                      <a:pt x="57" y="322"/>
                    </a:lnTo>
                    <a:lnTo>
                      <a:pt x="61" y="241"/>
                    </a:lnTo>
                    <a:lnTo>
                      <a:pt x="63" y="166"/>
                    </a:lnTo>
                    <a:lnTo>
                      <a:pt x="65" y="135"/>
                    </a:lnTo>
                    <a:lnTo>
                      <a:pt x="67" y="154"/>
                    </a:lnTo>
                    <a:lnTo>
                      <a:pt x="69" y="186"/>
                    </a:lnTo>
                    <a:lnTo>
                      <a:pt x="72" y="197"/>
                    </a:lnTo>
                    <a:lnTo>
                      <a:pt x="74" y="180"/>
                    </a:lnTo>
                    <a:lnTo>
                      <a:pt x="77" y="144"/>
                    </a:lnTo>
                    <a:lnTo>
                      <a:pt x="78" y="103"/>
                    </a:lnTo>
                    <a:lnTo>
                      <a:pt x="80" y="65"/>
                    </a:lnTo>
                    <a:lnTo>
                      <a:pt x="82" y="48"/>
                    </a:lnTo>
                    <a:lnTo>
                      <a:pt x="86" y="74"/>
                    </a:lnTo>
                    <a:lnTo>
                      <a:pt x="88" y="131"/>
                    </a:lnTo>
                    <a:lnTo>
                      <a:pt x="89" y="189"/>
                    </a:lnTo>
                    <a:lnTo>
                      <a:pt x="91" y="220"/>
                    </a:lnTo>
                    <a:lnTo>
                      <a:pt x="94" y="233"/>
                    </a:lnTo>
                    <a:lnTo>
                      <a:pt x="95" y="260"/>
                    </a:lnTo>
                    <a:lnTo>
                      <a:pt x="99" y="316"/>
                    </a:lnTo>
                    <a:lnTo>
                      <a:pt x="101" y="373"/>
                    </a:lnTo>
                    <a:lnTo>
                      <a:pt x="103" y="406"/>
                    </a:lnTo>
                    <a:lnTo>
                      <a:pt x="105" y="432"/>
                    </a:lnTo>
                    <a:lnTo>
                      <a:pt x="106" y="479"/>
                    </a:lnTo>
                    <a:lnTo>
                      <a:pt x="111" y="531"/>
                    </a:lnTo>
                    <a:lnTo>
                      <a:pt x="112" y="570"/>
                    </a:lnTo>
                    <a:lnTo>
                      <a:pt x="114" y="576"/>
                    </a:lnTo>
                    <a:lnTo>
                      <a:pt x="116" y="536"/>
                    </a:lnTo>
                    <a:lnTo>
                      <a:pt x="118" y="485"/>
                    </a:lnTo>
                    <a:lnTo>
                      <a:pt x="120" y="466"/>
                    </a:lnTo>
                    <a:lnTo>
                      <a:pt x="123" y="477"/>
                    </a:lnTo>
                    <a:lnTo>
                      <a:pt x="126" y="473"/>
                    </a:lnTo>
                    <a:lnTo>
                      <a:pt x="128" y="436"/>
                    </a:lnTo>
                    <a:lnTo>
                      <a:pt x="129" y="387"/>
                    </a:lnTo>
                    <a:lnTo>
                      <a:pt x="131" y="348"/>
                    </a:lnTo>
                    <a:lnTo>
                      <a:pt x="133" y="322"/>
                    </a:lnTo>
                    <a:lnTo>
                      <a:pt x="137" y="303"/>
                    </a:lnTo>
                    <a:lnTo>
                      <a:pt x="139" y="305"/>
                    </a:lnTo>
                    <a:lnTo>
                      <a:pt x="140" y="330"/>
                    </a:lnTo>
                    <a:lnTo>
                      <a:pt x="143" y="339"/>
                    </a:lnTo>
                    <a:lnTo>
                      <a:pt x="145" y="305"/>
                    </a:lnTo>
                    <a:lnTo>
                      <a:pt x="146" y="271"/>
                    </a:lnTo>
                    <a:lnTo>
                      <a:pt x="150" y="275"/>
                    </a:lnTo>
                    <a:lnTo>
                      <a:pt x="152" y="298"/>
                    </a:lnTo>
                    <a:lnTo>
                      <a:pt x="154" y="297"/>
                    </a:lnTo>
                    <a:lnTo>
                      <a:pt x="156" y="284"/>
                    </a:lnTo>
                    <a:lnTo>
                      <a:pt x="157" y="275"/>
                    </a:lnTo>
                    <a:lnTo>
                      <a:pt x="162" y="266"/>
                    </a:lnTo>
                    <a:lnTo>
                      <a:pt x="163" y="250"/>
                    </a:lnTo>
                    <a:lnTo>
                      <a:pt x="165" y="246"/>
                    </a:lnTo>
                    <a:lnTo>
                      <a:pt x="167" y="252"/>
                    </a:lnTo>
                    <a:lnTo>
                      <a:pt x="169" y="246"/>
                    </a:lnTo>
                    <a:lnTo>
                      <a:pt x="171" y="231"/>
                    </a:lnTo>
                    <a:lnTo>
                      <a:pt x="174" y="237"/>
                    </a:lnTo>
                    <a:lnTo>
                      <a:pt x="177" y="269"/>
                    </a:lnTo>
                    <a:lnTo>
                      <a:pt x="179" y="313"/>
                    </a:lnTo>
                    <a:lnTo>
                      <a:pt x="180" y="367"/>
                    </a:lnTo>
                    <a:lnTo>
                      <a:pt x="182" y="418"/>
                    </a:lnTo>
                    <a:lnTo>
                      <a:pt x="184" y="464"/>
                    </a:lnTo>
                    <a:lnTo>
                      <a:pt x="188" y="506"/>
                    </a:lnTo>
                    <a:lnTo>
                      <a:pt x="190" y="531"/>
                    </a:lnTo>
                    <a:lnTo>
                      <a:pt x="191" y="517"/>
                    </a:lnTo>
                    <a:lnTo>
                      <a:pt x="194" y="474"/>
                    </a:lnTo>
                    <a:lnTo>
                      <a:pt x="196" y="441"/>
                    </a:lnTo>
                    <a:lnTo>
                      <a:pt x="199" y="434"/>
                    </a:lnTo>
                    <a:lnTo>
                      <a:pt x="202" y="438"/>
                    </a:lnTo>
                    <a:lnTo>
                      <a:pt x="203" y="424"/>
                    </a:lnTo>
                    <a:lnTo>
                      <a:pt x="205" y="371"/>
                    </a:lnTo>
                    <a:lnTo>
                      <a:pt x="207" y="310"/>
                    </a:lnTo>
                    <a:lnTo>
                      <a:pt x="208" y="297"/>
                    </a:lnTo>
                    <a:lnTo>
                      <a:pt x="213" y="317"/>
                    </a:lnTo>
                    <a:lnTo>
                      <a:pt x="214" y="329"/>
                    </a:lnTo>
                    <a:lnTo>
                      <a:pt x="216" y="320"/>
                    </a:lnTo>
                    <a:lnTo>
                      <a:pt x="219" y="324"/>
                    </a:lnTo>
                  </a:path>
                </a:pathLst>
              </a:custGeom>
              <a:noFill/>
              <a:ln w="19050" cmpd="sng">
                <a:solidFill>
                  <a:schemeClr val="tx1"/>
                </a:solidFill>
                <a:prstDash val="solid"/>
                <a:round/>
                <a:headEnd/>
                <a:tailEnd/>
              </a:ln>
            </p:spPr>
            <p:txBody>
              <a:bodyPr/>
              <a:lstStyle/>
              <a:p>
                <a:endParaRPr lang="it-IT"/>
              </a:p>
            </p:txBody>
          </p:sp>
          <p:sp>
            <p:nvSpPr>
              <p:cNvPr id="8239" name="Freeform 286"/>
              <p:cNvSpPr>
                <a:spLocks/>
              </p:cNvSpPr>
              <p:nvPr/>
            </p:nvSpPr>
            <p:spPr bwMode="auto">
              <a:xfrm>
                <a:off x="5168" y="3819"/>
                <a:ext cx="47" cy="108"/>
              </a:xfrm>
              <a:custGeom>
                <a:avLst/>
                <a:gdLst>
                  <a:gd name="T0" fmla="*/ 1 w 220"/>
                  <a:gd name="T1" fmla="*/ 316 h 608"/>
                  <a:gd name="T2" fmla="*/ 6 w 220"/>
                  <a:gd name="T3" fmla="*/ 295 h 608"/>
                  <a:gd name="T4" fmla="*/ 10 w 220"/>
                  <a:gd name="T5" fmla="*/ 192 h 608"/>
                  <a:gd name="T6" fmla="*/ 14 w 220"/>
                  <a:gd name="T7" fmla="*/ 199 h 608"/>
                  <a:gd name="T8" fmla="*/ 20 w 220"/>
                  <a:gd name="T9" fmla="*/ 282 h 608"/>
                  <a:gd name="T10" fmla="*/ 23 w 220"/>
                  <a:gd name="T11" fmla="*/ 297 h 608"/>
                  <a:gd name="T12" fmla="*/ 27 w 220"/>
                  <a:gd name="T13" fmla="*/ 299 h 608"/>
                  <a:gd name="T14" fmla="*/ 32 w 220"/>
                  <a:gd name="T15" fmla="*/ 369 h 608"/>
                  <a:gd name="T16" fmla="*/ 37 w 220"/>
                  <a:gd name="T17" fmla="*/ 499 h 608"/>
                  <a:gd name="T18" fmla="*/ 40 w 220"/>
                  <a:gd name="T19" fmla="*/ 602 h 608"/>
                  <a:gd name="T20" fmla="*/ 46 w 220"/>
                  <a:gd name="T21" fmla="*/ 569 h 608"/>
                  <a:gd name="T22" fmla="*/ 49 w 220"/>
                  <a:gd name="T23" fmla="*/ 471 h 608"/>
                  <a:gd name="T24" fmla="*/ 55 w 220"/>
                  <a:gd name="T25" fmla="*/ 492 h 608"/>
                  <a:gd name="T26" fmla="*/ 60 w 220"/>
                  <a:gd name="T27" fmla="*/ 492 h 608"/>
                  <a:gd name="T28" fmla="*/ 63 w 220"/>
                  <a:gd name="T29" fmla="*/ 524 h 608"/>
                  <a:gd name="T30" fmla="*/ 69 w 220"/>
                  <a:gd name="T31" fmla="*/ 422 h 608"/>
                  <a:gd name="T32" fmla="*/ 72 w 220"/>
                  <a:gd name="T33" fmla="*/ 365 h 608"/>
                  <a:gd name="T34" fmla="*/ 77 w 220"/>
                  <a:gd name="T35" fmla="*/ 327 h 608"/>
                  <a:gd name="T36" fmla="*/ 82 w 220"/>
                  <a:gd name="T37" fmla="*/ 237 h 608"/>
                  <a:gd name="T38" fmla="*/ 86 w 220"/>
                  <a:gd name="T39" fmla="*/ 189 h 608"/>
                  <a:gd name="T40" fmla="*/ 89 w 220"/>
                  <a:gd name="T41" fmla="*/ 237 h 608"/>
                  <a:gd name="T42" fmla="*/ 95 w 220"/>
                  <a:gd name="T43" fmla="*/ 257 h 608"/>
                  <a:gd name="T44" fmla="*/ 99 w 220"/>
                  <a:gd name="T45" fmla="*/ 267 h 608"/>
                  <a:gd name="T46" fmla="*/ 103 w 220"/>
                  <a:gd name="T47" fmla="*/ 310 h 608"/>
                  <a:gd name="T48" fmla="*/ 108 w 220"/>
                  <a:gd name="T49" fmla="*/ 333 h 608"/>
                  <a:gd name="T50" fmla="*/ 112 w 220"/>
                  <a:gd name="T51" fmla="*/ 282 h 608"/>
                  <a:gd name="T52" fmla="*/ 116 w 220"/>
                  <a:gd name="T53" fmla="*/ 237 h 608"/>
                  <a:gd name="T54" fmla="*/ 122 w 220"/>
                  <a:gd name="T55" fmla="*/ 229 h 608"/>
                  <a:gd name="T56" fmla="*/ 125 w 220"/>
                  <a:gd name="T57" fmla="*/ 336 h 608"/>
                  <a:gd name="T58" fmla="*/ 131 w 220"/>
                  <a:gd name="T59" fmla="*/ 430 h 608"/>
                  <a:gd name="T60" fmla="*/ 134 w 220"/>
                  <a:gd name="T61" fmla="*/ 435 h 608"/>
                  <a:gd name="T62" fmla="*/ 139 w 220"/>
                  <a:gd name="T63" fmla="*/ 359 h 608"/>
                  <a:gd name="T64" fmla="*/ 145 w 220"/>
                  <a:gd name="T65" fmla="*/ 282 h 608"/>
                  <a:gd name="T66" fmla="*/ 148 w 220"/>
                  <a:gd name="T67" fmla="*/ 299 h 608"/>
                  <a:gd name="T68" fmla="*/ 151 w 220"/>
                  <a:gd name="T69" fmla="*/ 276 h 608"/>
                  <a:gd name="T70" fmla="*/ 157 w 220"/>
                  <a:gd name="T71" fmla="*/ 362 h 608"/>
                  <a:gd name="T72" fmla="*/ 162 w 220"/>
                  <a:gd name="T73" fmla="*/ 481 h 608"/>
                  <a:gd name="T74" fmla="*/ 165 w 220"/>
                  <a:gd name="T75" fmla="*/ 448 h 608"/>
                  <a:gd name="T76" fmla="*/ 171 w 220"/>
                  <a:gd name="T77" fmla="*/ 430 h 608"/>
                  <a:gd name="T78" fmla="*/ 174 w 220"/>
                  <a:gd name="T79" fmla="*/ 492 h 608"/>
                  <a:gd name="T80" fmla="*/ 178 w 220"/>
                  <a:gd name="T81" fmla="*/ 554 h 608"/>
                  <a:gd name="T82" fmla="*/ 183 w 220"/>
                  <a:gd name="T83" fmla="*/ 494 h 608"/>
                  <a:gd name="T84" fmla="*/ 188 w 220"/>
                  <a:gd name="T85" fmla="*/ 388 h 608"/>
                  <a:gd name="T86" fmla="*/ 191 w 220"/>
                  <a:gd name="T87" fmla="*/ 246 h 608"/>
                  <a:gd name="T88" fmla="*/ 197 w 220"/>
                  <a:gd name="T89" fmla="*/ 104 h 608"/>
                  <a:gd name="T90" fmla="*/ 200 w 220"/>
                  <a:gd name="T91" fmla="*/ 0 h 608"/>
                  <a:gd name="T92" fmla="*/ 205 w 220"/>
                  <a:gd name="T93" fmla="*/ 49 h 608"/>
                  <a:gd name="T94" fmla="*/ 210 w 220"/>
                  <a:gd name="T95" fmla="*/ 132 h 608"/>
                  <a:gd name="T96" fmla="*/ 214 w 220"/>
                  <a:gd name="T97" fmla="*/ 222 h 608"/>
                  <a:gd name="T98" fmla="*/ 220 w 220"/>
                  <a:gd name="T99" fmla="*/ 301 h 6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0"/>
                  <a:gd name="T151" fmla="*/ 0 h 608"/>
                  <a:gd name="T152" fmla="*/ 220 w 220"/>
                  <a:gd name="T153" fmla="*/ 608 h 6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0" h="608">
                    <a:moveTo>
                      <a:pt x="0" y="299"/>
                    </a:moveTo>
                    <a:lnTo>
                      <a:pt x="1" y="316"/>
                    </a:lnTo>
                    <a:lnTo>
                      <a:pt x="3" y="324"/>
                    </a:lnTo>
                    <a:lnTo>
                      <a:pt x="6" y="295"/>
                    </a:lnTo>
                    <a:lnTo>
                      <a:pt x="9" y="240"/>
                    </a:lnTo>
                    <a:lnTo>
                      <a:pt x="10" y="192"/>
                    </a:lnTo>
                    <a:lnTo>
                      <a:pt x="12" y="176"/>
                    </a:lnTo>
                    <a:lnTo>
                      <a:pt x="14" y="199"/>
                    </a:lnTo>
                    <a:lnTo>
                      <a:pt x="18" y="244"/>
                    </a:lnTo>
                    <a:lnTo>
                      <a:pt x="20" y="282"/>
                    </a:lnTo>
                    <a:lnTo>
                      <a:pt x="21" y="299"/>
                    </a:lnTo>
                    <a:lnTo>
                      <a:pt x="23" y="297"/>
                    </a:lnTo>
                    <a:lnTo>
                      <a:pt x="26" y="292"/>
                    </a:lnTo>
                    <a:lnTo>
                      <a:pt x="27" y="299"/>
                    </a:lnTo>
                    <a:lnTo>
                      <a:pt x="31" y="324"/>
                    </a:lnTo>
                    <a:lnTo>
                      <a:pt x="32" y="369"/>
                    </a:lnTo>
                    <a:lnTo>
                      <a:pt x="35" y="435"/>
                    </a:lnTo>
                    <a:lnTo>
                      <a:pt x="37" y="499"/>
                    </a:lnTo>
                    <a:lnTo>
                      <a:pt x="38" y="557"/>
                    </a:lnTo>
                    <a:lnTo>
                      <a:pt x="40" y="602"/>
                    </a:lnTo>
                    <a:lnTo>
                      <a:pt x="44" y="608"/>
                    </a:lnTo>
                    <a:lnTo>
                      <a:pt x="46" y="569"/>
                    </a:lnTo>
                    <a:lnTo>
                      <a:pt x="48" y="505"/>
                    </a:lnTo>
                    <a:lnTo>
                      <a:pt x="49" y="471"/>
                    </a:lnTo>
                    <a:lnTo>
                      <a:pt x="52" y="480"/>
                    </a:lnTo>
                    <a:lnTo>
                      <a:pt x="55" y="492"/>
                    </a:lnTo>
                    <a:lnTo>
                      <a:pt x="57" y="483"/>
                    </a:lnTo>
                    <a:lnTo>
                      <a:pt x="60" y="492"/>
                    </a:lnTo>
                    <a:lnTo>
                      <a:pt x="61" y="518"/>
                    </a:lnTo>
                    <a:lnTo>
                      <a:pt x="63" y="524"/>
                    </a:lnTo>
                    <a:lnTo>
                      <a:pt x="65" y="483"/>
                    </a:lnTo>
                    <a:lnTo>
                      <a:pt x="69" y="422"/>
                    </a:lnTo>
                    <a:lnTo>
                      <a:pt x="71" y="378"/>
                    </a:lnTo>
                    <a:lnTo>
                      <a:pt x="72" y="365"/>
                    </a:lnTo>
                    <a:lnTo>
                      <a:pt x="74" y="352"/>
                    </a:lnTo>
                    <a:lnTo>
                      <a:pt x="77" y="327"/>
                    </a:lnTo>
                    <a:lnTo>
                      <a:pt x="78" y="285"/>
                    </a:lnTo>
                    <a:lnTo>
                      <a:pt x="82" y="237"/>
                    </a:lnTo>
                    <a:lnTo>
                      <a:pt x="83" y="202"/>
                    </a:lnTo>
                    <a:lnTo>
                      <a:pt x="86" y="189"/>
                    </a:lnTo>
                    <a:lnTo>
                      <a:pt x="88" y="206"/>
                    </a:lnTo>
                    <a:lnTo>
                      <a:pt x="89" y="237"/>
                    </a:lnTo>
                    <a:lnTo>
                      <a:pt x="94" y="260"/>
                    </a:lnTo>
                    <a:lnTo>
                      <a:pt x="95" y="257"/>
                    </a:lnTo>
                    <a:lnTo>
                      <a:pt x="97" y="254"/>
                    </a:lnTo>
                    <a:lnTo>
                      <a:pt x="99" y="267"/>
                    </a:lnTo>
                    <a:lnTo>
                      <a:pt x="100" y="292"/>
                    </a:lnTo>
                    <a:lnTo>
                      <a:pt x="103" y="310"/>
                    </a:lnTo>
                    <a:lnTo>
                      <a:pt x="106" y="323"/>
                    </a:lnTo>
                    <a:lnTo>
                      <a:pt x="108" y="333"/>
                    </a:lnTo>
                    <a:lnTo>
                      <a:pt x="111" y="323"/>
                    </a:lnTo>
                    <a:lnTo>
                      <a:pt x="112" y="282"/>
                    </a:lnTo>
                    <a:lnTo>
                      <a:pt x="114" y="246"/>
                    </a:lnTo>
                    <a:lnTo>
                      <a:pt x="116" y="237"/>
                    </a:lnTo>
                    <a:lnTo>
                      <a:pt x="120" y="234"/>
                    </a:lnTo>
                    <a:lnTo>
                      <a:pt x="122" y="229"/>
                    </a:lnTo>
                    <a:lnTo>
                      <a:pt x="123" y="259"/>
                    </a:lnTo>
                    <a:lnTo>
                      <a:pt x="125" y="336"/>
                    </a:lnTo>
                    <a:lnTo>
                      <a:pt x="128" y="403"/>
                    </a:lnTo>
                    <a:lnTo>
                      <a:pt x="131" y="430"/>
                    </a:lnTo>
                    <a:lnTo>
                      <a:pt x="133" y="435"/>
                    </a:lnTo>
                    <a:lnTo>
                      <a:pt x="134" y="435"/>
                    </a:lnTo>
                    <a:lnTo>
                      <a:pt x="137" y="411"/>
                    </a:lnTo>
                    <a:lnTo>
                      <a:pt x="139" y="359"/>
                    </a:lnTo>
                    <a:lnTo>
                      <a:pt x="140" y="304"/>
                    </a:lnTo>
                    <a:lnTo>
                      <a:pt x="145" y="282"/>
                    </a:lnTo>
                    <a:lnTo>
                      <a:pt x="146" y="291"/>
                    </a:lnTo>
                    <a:lnTo>
                      <a:pt x="148" y="299"/>
                    </a:lnTo>
                    <a:lnTo>
                      <a:pt x="150" y="285"/>
                    </a:lnTo>
                    <a:lnTo>
                      <a:pt x="151" y="276"/>
                    </a:lnTo>
                    <a:lnTo>
                      <a:pt x="154" y="297"/>
                    </a:lnTo>
                    <a:lnTo>
                      <a:pt x="157" y="362"/>
                    </a:lnTo>
                    <a:lnTo>
                      <a:pt x="159" y="439"/>
                    </a:lnTo>
                    <a:lnTo>
                      <a:pt x="162" y="481"/>
                    </a:lnTo>
                    <a:lnTo>
                      <a:pt x="163" y="474"/>
                    </a:lnTo>
                    <a:lnTo>
                      <a:pt x="165" y="448"/>
                    </a:lnTo>
                    <a:lnTo>
                      <a:pt x="169" y="430"/>
                    </a:lnTo>
                    <a:lnTo>
                      <a:pt x="171" y="430"/>
                    </a:lnTo>
                    <a:lnTo>
                      <a:pt x="172" y="452"/>
                    </a:lnTo>
                    <a:lnTo>
                      <a:pt x="174" y="492"/>
                    </a:lnTo>
                    <a:lnTo>
                      <a:pt x="176" y="537"/>
                    </a:lnTo>
                    <a:lnTo>
                      <a:pt x="178" y="554"/>
                    </a:lnTo>
                    <a:lnTo>
                      <a:pt x="182" y="534"/>
                    </a:lnTo>
                    <a:lnTo>
                      <a:pt x="183" y="494"/>
                    </a:lnTo>
                    <a:lnTo>
                      <a:pt x="186" y="445"/>
                    </a:lnTo>
                    <a:lnTo>
                      <a:pt x="188" y="388"/>
                    </a:lnTo>
                    <a:lnTo>
                      <a:pt x="189" y="318"/>
                    </a:lnTo>
                    <a:lnTo>
                      <a:pt x="191" y="246"/>
                    </a:lnTo>
                    <a:lnTo>
                      <a:pt x="195" y="172"/>
                    </a:lnTo>
                    <a:lnTo>
                      <a:pt x="197" y="104"/>
                    </a:lnTo>
                    <a:lnTo>
                      <a:pt x="199" y="39"/>
                    </a:lnTo>
                    <a:lnTo>
                      <a:pt x="200" y="0"/>
                    </a:lnTo>
                    <a:lnTo>
                      <a:pt x="203" y="4"/>
                    </a:lnTo>
                    <a:lnTo>
                      <a:pt x="205" y="49"/>
                    </a:lnTo>
                    <a:lnTo>
                      <a:pt x="208" y="96"/>
                    </a:lnTo>
                    <a:lnTo>
                      <a:pt x="210" y="132"/>
                    </a:lnTo>
                    <a:lnTo>
                      <a:pt x="212" y="174"/>
                    </a:lnTo>
                    <a:lnTo>
                      <a:pt x="214" y="222"/>
                    </a:lnTo>
                    <a:lnTo>
                      <a:pt x="216" y="265"/>
                    </a:lnTo>
                    <a:lnTo>
                      <a:pt x="220" y="301"/>
                    </a:lnTo>
                  </a:path>
                </a:pathLst>
              </a:custGeom>
              <a:noFill/>
              <a:ln w="19050" cmpd="sng">
                <a:solidFill>
                  <a:schemeClr val="tx1"/>
                </a:solidFill>
                <a:prstDash val="solid"/>
                <a:round/>
                <a:headEnd/>
                <a:tailEnd/>
              </a:ln>
            </p:spPr>
            <p:txBody>
              <a:bodyPr/>
              <a:lstStyle/>
              <a:p>
                <a:endParaRPr lang="it-IT"/>
              </a:p>
            </p:txBody>
          </p:sp>
          <p:sp>
            <p:nvSpPr>
              <p:cNvPr id="8240" name="Freeform 287"/>
              <p:cNvSpPr>
                <a:spLocks/>
              </p:cNvSpPr>
              <p:nvPr/>
            </p:nvSpPr>
            <p:spPr bwMode="auto">
              <a:xfrm>
                <a:off x="5215" y="3847"/>
                <a:ext cx="14" cy="73"/>
              </a:xfrm>
              <a:custGeom>
                <a:avLst/>
                <a:gdLst>
                  <a:gd name="T0" fmla="*/ 0 w 68"/>
                  <a:gd name="T1" fmla="*/ 140 h 408"/>
                  <a:gd name="T2" fmla="*/ 2 w 68"/>
                  <a:gd name="T3" fmla="*/ 163 h 408"/>
                  <a:gd name="T4" fmla="*/ 3 w 68"/>
                  <a:gd name="T5" fmla="*/ 159 h 408"/>
                  <a:gd name="T6" fmla="*/ 5 w 68"/>
                  <a:gd name="T7" fmla="*/ 138 h 408"/>
                  <a:gd name="T8" fmla="*/ 7 w 68"/>
                  <a:gd name="T9" fmla="*/ 111 h 408"/>
                  <a:gd name="T10" fmla="*/ 9 w 68"/>
                  <a:gd name="T11" fmla="*/ 89 h 408"/>
                  <a:gd name="T12" fmla="*/ 13 w 68"/>
                  <a:gd name="T13" fmla="*/ 99 h 408"/>
                  <a:gd name="T14" fmla="*/ 14 w 68"/>
                  <a:gd name="T15" fmla="*/ 155 h 408"/>
                  <a:gd name="T16" fmla="*/ 17 w 68"/>
                  <a:gd name="T17" fmla="*/ 198 h 408"/>
                  <a:gd name="T18" fmla="*/ 19 w 68"/>
                  <a:gd name="T19" fmla="*/ 189 h 408"/>
                  <a:gd name="T20" fmla="*/ 20 w 68"/>
                  <a:gd name="T21" fmla="*/ 159 h 408"/>
                  <a:gd name="T22" fmla="*/ 22 w 68"/>
                  <a:gd name="T23" fmla="*/ 138 h 408"/>
                  <a:gd name="T24" fmla="*/ 26 w 68"/>
                  <a:gd name="T25" fmla="*/ 117 h 408"/>
                  <a:gd name="T26" fmla="*/ 28 w 68"/>
                  <a:gd name="T27" fmla="*/ 74 h 408"/>
                  <a:gd name="T28" fmla="*/ 30 w 68"/>
                  <a:gd name="T29" fmla="*/ 28 h 408"/>
                  <a:gd name="T30" fmla="*/ 31 w 68"/>
                  <a:gd name="T31" fmla="*/ 0 h 408"/>
                  <a:gd name="T32" fmla="*/ 34 w 68"/>
                  <a:gd name="T33" fmla="*/ 22 h 408"/>
                  <a:gd name="T34" fmla="*/ 37 w 68"/>
                  <a:gd name="T35" fmla="*/ 80 h 408"/>
                  <a:gd name="T36" fmla="*/ 39 w 68"/>
                  <a:gd name="T37" fmla="*/ 150 h 408"/>
                  <a:gd name="T38" fmla="*/ 42 w 68"/>
                  <a:gd name="T39" fmla="*/ 198 h 408"/>
                  <a:gd name="T40" fmla="*/ 43 w 68"/>
                  <a:gd name="T41" fmla="*/ 219 h 408"/>
                  <a:gd name="T42" fmla="*/ 45 w 68"/>
                  <a:gd name="T43" fmla="*/ 223 h 408"/>
                  <a:gd name="T44" fmla="*/ 47 w 68"/>
                  <a:gd name="T45" fmla="*/ 220 h 408"/>
                  <a:gd name="T46" fmla="*/ 51 w 68"/>
                  <a:gd name="T47" fmla="*/ 223 h 408"/>
                  <a:gd name="T48" fmla="*/ 53 w 68"/>
                  <a:gd name="T49" fmla="*/ 248 h 408"/>
                  <a:gd name="T50" fmla="*/ 54 w 68"/>
                  <a:gd name="T51" fmla="*/ 297 h 408"/>
                  <a:gd name="T52" fmla="*/ 56 w 68"/>
                  <a:gd name="T53" fmla="*/ 357 h 408"/>
                  <a:gd name="T54" fmla="*/ 59 w 68"/>
                  <a:gd name="T55" fmla="*/ 399 h 408"/>
                  <a:gd name="T56" fmla="*/ 60 w 68"/>
                  <a:gd name="T57" fmla="*/ 408 h 408"/>
                  <a:gd name="T58" fmla="*/ 64 w 68"/>
                  <a:gd name="T59" fmla="*/ 377 h 408"/>
                  <a:gd name="T60" fmla="*/ 65 w 68"/>
                  <a:gd name="T61" fmla="*/ 342 h 408"/>
                  <a:gd name="T62" fmla="*/ 68 w 68"/>
                  <a:gd name="T63" fmla="*/ 326 h 408"/>
                  <a:gd name="T64" fmla="*/ 68 w 68"/>
                  <a:gd name="T65" fmla="*/ 329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408"/>
                  <a:gd name="T101" fmla="*/ 68 w 68"/>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408">
                    <a:moveTo>
                      <a:pt x="0" y="140"/>
                    </a:moveTo>
                    <a:lnTo>
                      <a:pt x="2" y="163"/>
                    </a:lnTo>
                    <a:lnTo>
                      <a:pt x="3" y="159"/>
                    </a:lnTo>
                    <a:lnTo>
                      <a:pt x="5" y="138"/>
                    </a:lnTo>
                    <a:lnTo>
                      <a:pt x="7" y="111"/>
                    </a:lnTo>
                    <a:lnTo>
                      <a:pt x="9" y="89"/>
                    </a:lnTo>
                    <a:lnTo>
                      <a:pt x="13" y="99"/>
                    </a:lnTo>
                    <a:lnTo>
                      <a:pt x="14" y="155"/>
                    </a:lnTo>
                    <a:lnTo>
                      <a:pt x="17" y="198"/>
                    </a:lnTo>
                    <a:lnTo>
                      <a:pt x="19" y="189"/>
                    </a:lnTo>
                    <a:lnTo>
                      <a:pt x="20" y="159"/>
                    </a:lnTo>
                    <a:lnTo>
                      <a:pt x="22" y="138"/>
                    </a:lnTo>
                    <a:lnTo>
                      <a:pt x="26" y="117"/>
                    </a:lnTo>
                    <a:lnTo>
                      <a:pt x="28" y="74"/>
                    </a:lnTo>
                    <a:lnTo>
                      <a:pt x="30" y="28"/>
                    </a:lnTo>
                    <a:lnTo>
                      <a:pt x="31" y="0"/>
                    </a:lnTo>
                    <a:lnTo>
                      <a:pt x="34" y="22"/>
                    </a:lnTo>
                    <a:lnTo>
                      <a:pt x="37" y="80"/>
                    </a:lnTo>
                    <a:lnTo>
                      <a:pt x="39" y="150"/>
                    </a:lnTo>
                    <a:lnTo>
                      <a:pt x="42" y="198"/>
                    </a:lnTo>
                    <a:lnTo>
                      <a:pt x="43" y="219"/>
                    </a:lnTo>
                    <a:lnTo>
                      <a:pt x="45" y="223"/>
                    </a:lnTo>
                    <a:lnTo>
                      <a:pt x="47" y="220"/>
                    </a:lnTo>
                    <a:lnTo>
                      <a:pt x="51" y="223"/>
                    </a:lnTo>
                    <a:lnTo>
                      <a:pt x="53" y="248"/>
                    </a:lnTo>
                    <a:lnTo>
                      <a:pt x="54" y="297"/>
                    </a:lnTo>
                    <a:lnTo>
                      <a:pt x="56" y="357"/>
                    </a:lnTo>
                    <a:lnTo>
                      <a:pt x="59" y="399"/>
                    </a:lnTo>
                    <a:lnTo>
                      <a:pt x="60" y="408"/>
                    </a:lnTo>
                    <a:lnTo>
                      <a:pt x="64" y="377"/>
                    </a:lnTo>
                    <a:lnTo>
                      <a:pt x="65" y="342"/>
                    </a:lnTo>
                    <a:lnTo>
                      <a:pt x="68" y="326"/>
                    </a:lnTo>
                    <a:lnTo>
                      <a:pt x="68" y="329"/>
                    </a:lnTo>
                  </a:path>
                </a:pathLst>
              </a:custGeom>
              <a:noFill/>
              <a:ln w="19050" cmpd="sng">
                <a:solidFill>
                  <a:schemeClr val="tx1"/>
                </a:solidFill>
                <a:prstDash val="solid"/>
                <a:round/>
                <a:headEnd/>
                <a:tailEnd/>
              </a:ln>
            </p:spPr>
            <p:txBody>
              <a:bodyPr/>
              <a:lstStyle/>
              <a:p>
                <a:endParaRPr lang="it-IT"/>
              </a:p>
            </p:txBody>
          </p:sp>
        </p:grpSp>
      </p:grpSp>
      <p:sp>
        <p:nvSpPr>
          <p:cNvPr id="27936" name="Rectangle 288"/>
          <p:cNvSpPr>
            <a:spLocks noGrp="1" noRot="1" noChangeArrowheads="1"/>
          </p:cNvSpPr>
          <p:nvPr>
            <p:ph type="title"/>
          </p:nvPr>
        </p:nvSpPr>
        <p:spPr>
          <a:xfrm>
            <a:off x="323528" y="476672"/>
            <a:ext cx="8305800" cy="854968"/>
          </a:xfrm>
        </p:spPr>
        <p:txBody>
          <a:bodyPr>
            <a:normAutofit fontScale="90000"/>
          </a:bodyPr>
          <a:lstStyle/>
          <a:p>
            <a:pPr eaLnBrk="1" hangingPunct="1">
              <a:defRPr/>
            </a:pPr>
            <a:r>
              <a:rPr lang="en-GB" dirty="0" smtClean="0"/>
              <a:t>Construction of </a:t>
            </a:r>
            <a:r>
              <a:rPr lang="en-GB" dirty="0" err="1" smtClean="0"/>
              <a:t>tomographic</a:t>
            </a:r>
            <a:r>
              <a:rPr lang="en-GB" dirty="0" smtClean="0"/>
              <a:t> image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556792"/>
            <a:ext cx="3888432" cy="779934"/>
          </a:xfrm>
        </p:spPr>
        <p:txBody>
          <a:bodyPr/>
          <a:lstStyle/>
          <a:p>
            <a:pPr algn="ctr"/>
            <a:r>
              <a:rPr lang="it-IT" dirty="0" smtClean="0"/>
              <a:t>OCT</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13</a:t>
            </a:fld>
            <a:endParaRPr lang="it-IT"/>
          </a:p>
        </p:txBody>
      </p:sp>
      <p:sp>
        <p:nvSpPr>
          <p:cNvPr id="5" name="Rectangle 8"/>
          <p:cNvSpPr>
            <a:spLocks noGrp="1" noChangeArrowheads="1"/>
          </p:cNvSpPr>
          <p:nvPr>
            <p:ph idx="1"/>
          </p:nvPr>
        </p:nvSpPr>
        <p:spPr bwMode="auto">
          <a:xfrm>
            <a:off x="457200" y="1935163"/>
            <a:ext cx="8229600" cy="4376583"/>
          </a:xfrm>
          <a:prstGeom prst="rect">
            <a:avLst/>
          </a:prstGeom>
          <a:noFill/>
          <a:ln w="9525">
            <a:noFill/>
            <a:miter lim="800000"/>
            <a:headEnd/>
            <a:tailEnd/>
          </a:ln>
          <a:effectLst/>
        </p:spPr>
        <p:txBody>
          <a:bodyPr>
            <a:spAutoFit/>
          </a:bodyPr>
          <a:lstStyle/>
          <a:p>
            <a:pPr>
              <a:buFontTx/>
              <a:buChar char="•"/>
            </a:pPr>
            <a:endParaRPr lang="it-IT" sz="2400" dirty="0" smtClean="0">
              <a:latin typeface="Arial" charset="0"/>
            </a:endParaRPr>
          </a:p>
          <a:p>
            <a:pPr>
              <a:buFontTx/>
              <a:buChar char="•"/>
            </a:pPr>
            <a:endParaRPr lang="it-IT" sz="2400" dirty="0" smtClean="0">
              <a:latin typeface="Arial" charset="0"/>
            </a:endParaRPr>
          </a:p>
          <a:p>
            <a:pPr>
              <a:buFontTx/>
              <a:buChar char="•"/>
            </a:pPr>
            <a:r>
              <a:rPr lang="it-IT" sz="2400" dirty="0" smtClean="0">
                <a:latin typeface="Arial" charset="0"/>
              </a:rPr>
              <a:t>Tecnica </a:t>
            </a:r>
            <a:r>
              <a:rPr lang="it-IT" sz="2400" dirty="0">
                <a:latin typeface="Arial" charset="0"/>
              </a:rPr>
              <a:t>non invasiva</a:t>
            </a:r>
          </a:p>
          <a:p>
            <a:pPr>
              <a:buFontTx/>
              <a:buChar char="•"/>
            </a:pPr>
            <a:r>
              <a:rPr lang="it-IT" sz="2400" dirty="0">
                <a:latin typeface="Arial" charset="0"/>
              </a:rPr>
              <a:t> Quantitativa</a:t>
            </a:r>
          </a:p>
          <a:p>
            <a:pPr>
              <a:buFontTx/>
              <a:buChar char="•"/>
            </a:pPr>
            <a:r>
              <a:rPr lang="it-IT" sz="2400" dirty="0">
                <a:latin typeface="Arial" charset="0"/>
              </a:rPr>
              <a:t> Riproducibile</a:t>
            </a:r>
          </a:p>
          <a:p>
            <a:pPr>
              <a:buFontTx/>
              <a:buChar char="•"/>
            </a:pPr>
            <a:r>
              <a:rPr lang="it-IT" sz="2400" dirty="0">
                <a:latin typeface="Arial" charset="0"/>
              </a:rPr>
              <a:t> Evidenzia la struttura anatomica della macula</a:t>
            </a:r>
          </a:p>
          <a:p>
            <a:pPr>
              <a:buFontTx/>
              <a:buChar char="•"/>
            </a:pPr>
            <a:r>
              <a:rPr lang="it-IT" sz="2400" dirty="0">
                <a:latin typeface="Arial" charset="0"/>
              </a:rPr>
              <a:t> Calcolo dello spessore della macula con            </a:t>
            </a:r>
            <a:r>
              <a:rPr lang="it-IT" sz="2400" dirty="0" smtClean="0">
                <a:latin typeface="Arial" charset="0"/>
              </a:rPr>
              <a:t>  approssimazione </a:t>
            </a:r>
            <a:r>
              <a:rPr lang="it-IT" sz="2400" dirty="0">
                <a:latin typeface="Arial" charset="0"/>
              </a:rPr>
              <a:t>pari alla sua </a:t>
            </a:r>
            <a:r>
              <a:rPr lang="it-IT" sz="2400" dirty="0" smtClean="0">
                <a:latin typeface="Arial" charset="0"/>
              </a:rPr>
              <a:t>risoluzione assiale                           (3- 5 </a:t>
            </a:r>
            <a:r>
              <a:rPr lang="it-IT" sz="2400" dirty="0" err="1" smtClean="0">
                <a:latin typeface="Arial" charset="0"/>
              </a:rPr>
              <a:t>μicron</a:t>
            </a:r>
            <a:r>
              <a:rPr lang="it-IT" sz="2400" dirty="0" smtClean="0">
                <a:latin typeface="Arial" charset="0"/>
              </a:rPr>
              <a:t>  </a:t>
            </a:r>
            <a:r>
              <a:rPr lang="it-IT" sz="2400" dirty="0">
                <a:latin typeface="Arial" charset="0"/>
              </a:rPr>
              <a:t>per </a:t>
            </a:r>
            <a:r>
              <a:rPr lang="it-IT" sz="2400" dirty="0" smtClean="0">
                <a:latin typeface="Arial" charset="0"/>
              </a:rPr>
              <a:t>SD -OCT)</a:t>
            </a:r>
            <a:endParaRPr lang="it-IT" sz="2400" dirty="0">
              <a:latin typeface="Arial" charset="0"/>
            </a:endParaRPr>
          </a:p>
          <a:p>
            <a:pPr>
              <a:buNone/>
            </a:pPr>
            <a:endParaRPr lang="it-IT" sz="2400" dirty="0">
              <a:latin typeface="Arial" charset="0"/>
            </a:endParaRPr>
          </a:p>
        </p:txBody>
      </p:sp>
      <p:pic>
        <p:nvPicPr>
          <p:cNvPr id="6" name="Picture 4" descr="OCT"/>
          <p:cNvPicPr>
            <a:picLocks noChangeAspect="1" noChangeArrowheads="1"/>
          </p:cNvPicPr>
          <p:nvPr/>
        </p:nvPicPr>
        <p:blipFill>
          <a:blip r:embed="rId2" cstate="print"/>
          <a:srcRect/>
          <a:stretch>
            <a:fillRect/>
          </a:stretch>
        </p:blipFill>
        <p:spPr bwMode="auto">
          <a:xfrm>
            <a:off x="5004048" y="1412776"/>
            <a:ext cx="3456384" cy="2401452"/>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2352" y="548680"/>
            <a:ext cx="8579296" cy="648072"/>
          </a:xfrm>
        </p:spPr>
        <p:txBody>
          <a:bodyPr>
            <a:noAutofit/>
          </a:bodyPr>
          <a:lstStyle/>
          <a:p>
            <a:pPr algn="ctr"/>
            <a:r>
              <a:rPr lang="it-IT" sz="4000" b="1" i="1" dirty="0" smtClean="0">
                <a:solidFill>
                  <a:schemeClr val="tx1"/>
                </a:solidFill>
                <a:effectLst>
                  <a:outerShdw blurRad="38100" dist="38100" dir="2700000" algn="tl">
                    <a:srgbClr val="000000">
                      <a:alpha val="43137"/>
                    </a:srgbClr>
                  </a:outerShdw>
                </a:effectLst>
                <a:ea typeface="Verdana" pitchFamily="34" charset="0"/>
                <a:cs typeface="Verdana" pitchFamily="34" charset="0"/>
              </a:rPr>
              <a:t>Risoluzione</a:t>
            </a:r>
            <a:r>
              <a:rPr lang="it-IT" sz="4000" b="1" i="1" dirty="0">
                <a:solidFill>
                  <a:schemeClr val="tx1"/>
                </a:solidFill>
                <a:effectLst>
                  <a:outerShdw blurRad="38100" dist="38100" dir="2700000" algn="tl">
                    <a:srgbClr val="000000">
                      <a:alpha val="43137"/>
                    </a:srgbClr>
                  </a:outerShdw>
                </a:effectLst>
                <a:ea typeface="Verdana" pitchFamily="34" charset="0"/>
                <a:cs typeface="Verdana" pitchFamily="34" charset="0"/>
              </a:rPr>
              <a:t> </a:t>
            </a:r>
            <a:r>
              <a:rPr lang="it-IT" sz="4000" b="1" i="1" dirty="0" smtClean="0">
                <a:solidFill>
                  <a:schemeClr val="tx1"/>
                </a:solidFill>
                <a:effectLst>
                  <a:outerShdw blurRad="38100" dist="38100" dir="2700000" algn="tl">
                    <a:srgbClr val="000000">
                      <a:alpha val="43137"/>
                    </a:srgbClr>
                  </a:outerShdw>
                </a:effectLst>
                <a:ea typeface="Verdana" pitchFamily="34" charset="0"/>
                <a:cs typeface="Verdana" pitchFamily="34" charset="0"/>
              </a:rPr>
              <a:t>Assiale e Trasversale</a:t>
            </a:r>
            <a:endParaRPr lang="it-IT" sz="4000" b="1" i="1" dirty="0">
              <a:solidFill>
                <a:schemeClr val="tx1"/>
              </a:solidFill>
              <a:effectLst>
                <a:outerShdw blurRad="38100" dist="38100" dir="2700000" algn="tl">
                  <a:srgbClr val="000000">
                    <a:alpha val="43137"/>
                  </a:srgbClr>
                </a:outerShdw>
              </a:effectLst>
              <a:ea typeface="Verdana" pitchFamily="34" charset="0"/>
              <a:cs typeface="Verdana" pitchFamily="34" charset="0"/>
            </a:endParaRPr>
          </a:p>
        </p:txBody>
      </p:sp>
      <p:sp>
        <p:nvSpPr>
          <p:cNvPr id="4" name="Segnaposto numero diapositiva 3"/>
          <p:cNvSpPr>
            <a:spLocks noGrp="1"/>
          </p:cNvSpPr>
          <p:nvPr>
            <p:ph type="sldNum" sz="quarter" idx="12"/>
          </p:nvPr>
        </p:nvSpPr>
        <p:spPr/>
        <p:txBody>
          <a:bodyPr/>
          <a:lstStyle/>
          <a:p>
            <a:fld id="{7305B59F-0205-4FFD-B3F5-523A57532AA1}" type="slidenum">
              <a:rPr lang="it-IT" smtClean="0"/>
              <a:pPr/>
              <a:t>14</a:t>
            </a:fld>
            <a:endParaRPr lang="it-IT"/>
          </a:p>
        </p:txBody>
      </p:sp>
      <p:pic>
        <p:nvPicPr>
          <p:cNvPr id="205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87624" y="2564904"/>
            <a:ext cx="6264696" cy="3538721"/>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31777" y="1496082"/>
            <a:ext cx="4228255" cy="830997"/>
          </a:xfrm>
          <a:prstGeom prst="rect">
            <a:avLst/>
          </a:prstGeom>
          <a:noFill/>
        </p:spPr>
        <p:txBody>
          <a:bodyPr wrap="square" rtlCol="0">
            <a:spAutoFit/>
          </a:bodyPr>
          <a:lstStyle/>
          <a:p>
            <a:r>
              <a:rPr lang="it-IT" sz="1600" b="1" i="1" dirty="0" smtClean="0"/>
              <a:t>Risoluzione Assiale = A1 / A2</a:t>
            </a:r>
          </a:p>
          <a:p>
            <a:r>
              <a:rPr lang="it-IT" sz="1600" b="1" i="1" dirty="0" smtClean="0"/>
              <a:t> </a:t>
            </a:r>
          </a:p>
          <a:p>
            <a:r>
              <a:rPr lang="it-IT" sz="1600" b="1" i="1" dirty="0" smtClean="0"/>
              <a:t>SD OCT 3-5 micron </a:t>
            </a:r>
            <a:endParaRPr lang="it-IT" sz="1600" b="1" i="1" dirty="0"/>
          </a:p>
        </p:txBody>
      </p:sp>
      <p:sp>
        <p:nvSpPr>
          <p:cNvPr id="11" name="CasellaDiTesto 10"/>
          <p:cNvSpPr txBox="1"/>
          <p:nvPr/>
        </p:nvSpPr>
        <p:spPr>
          <a:xfrm>
            <a:off x="4788024" y="1491617"/>
            <a:ext cx="4392488" cy="830997"/>
          </a:xfrm>
          <a:prstGeom prst="rect">
            <a:avLst/>
          </a:prstGeom>
          <a:noFill/>
        </p:spPr>
        <p:txBody>
          <a:bodyPr wrap="square" rtlCol="0">
            <a:spAutoFit/>
          </a:bodyPr>
          <a:lstStyle/>
          <a:p>
            <a:r>
              <a:rPr lang="it-IT" sz="1600" b="1" i="1" dirty="0" smtClean="0"/>
              <a:t>Risoluzione Trasversale = T1 / T2</a:t>
            </a:r>
          </a:p>
          <a:p>
            <a:endParaRPr lang="it-IT" sz="1600" b="1" i="1" dirty="0" smtClean="0"/>
          </a:p>
          <a:p>
            <a:r>
              <a:rPr lang="it-IT" sz="1600" b="1" i="1" dirty="0" smtClean="0"/>
              <a:t>SD OCT 10-12 micron</a:t>
            </a:r>
            <a:endParaRPr lang="it-IT" sz="1600" b="1" i="1" dirty="0"/>
          </a:p>
        </p:txBody>
      </p:sp>
      <p:sp>
        <p:nvSpPr>
          <p:cNvPr id="3" name="CasellaDiTesto 2"/>
          <p:cNvSpPr txBox="1"/>
          <p:nvPr/>
        </p:nvSpPr>
        <p:spPr>
          <a:xfrm>
            <a:off x="5158202" y="3212976"/>
            <a:ext cx="184731" cy="707886"/>
          </a:xfrm>
          <a:prstGeom prst="rect">
            <a:avLst/>
          </a:prstGeom>
          <a:noFill/>
          <a:ln w="28575">
            <a:solidFill>
              <a:srgbClr val="FF0000"/>
            </a:solidFill>
          </a:ln>
        </p:spPr>
        <p:txBody>
          <a:bodyPr wrap="none" rtlCol="0">
            <a:spAutoFit/>
          </a:bodyPr>
          <a:lstStyle/>
          <a:p>
            <a:endParaRPr lang="it-IT" sz="4000" dirty="0"/>
          </a:p>
        </p:txBody>
      </p:sp>
    </p:spTree>
    <p:extLst>
      <p:ext uri="{BB962C8B-B14F-4D97-AF65-F5344CB8AC3E}">
        <p14:creationId xmlns="" xmlns:p14="http://schemas.microsoft.com/office/powerpoint/2010/main" val="142766451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7305B59F-0205-4FFD-B3F5-523A57532AA1}" type="slidenum">
              <a:rPr lang="it-IT" smtClean="0"/>
              <a:pPr/>
              <a:t>15</a:t>
            </a:fld>
            <a:endParaRPr lang="it-IT"/>
          </a:p>
        </p:txBody>
      </p:sp>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980728"/>
            <a:ext cx="1291674" cy="1473379"/>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2669411"/>
            <a:ext cx="1296144" cy="1767701"/>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7504" y="4708953"/>
            <a:ext cx="1296144" cy="1730419"/>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846624" y="1248391"/>
            <a:ext cx="1789272" cy="646331"/>
          </a:xfrm>
          <a:prstGeom prst="rect">
            <a:avLst/>
          </a:prstGeom>
          <a:solidFill>
            <a:srgbClr val="85E2E7"/>
          </a:solidFill>
          <a:ln w="28575">
            <a:solidFill>
              <a:srgbClr val="FF0000"/>
            </a:solidFill>
          </a:ln>
        </p:spPr>
        <p:txBody>
          <a:bodyPr wrap="none" rtlCol="0">
            <a:spAutoFit/>
          </a:bodyPr>
          <a:lstStyle/>
          <a:p>
            <a:r>
              <a:rPr lang="it-IT" dirty="0" smtClean="0"/>
              <a:t>   </a:t>
            </a:r>
            <a:r>
              <a:rPr lang="it-IT" b="1" i="1" dirty="0" smtClean="0">
                <a:effectLst>
                  <a:outerShdw blurRad="38100" dist="38100" dir="2700000" algn="tl">
                    <a:srgbClr val="000000">
                      <a:alpha val="43137"/>
                    </a:srgbClr>
                  </a:outerShdw>
                </a:effectLst>
              </a:rPr>
              <a:t>Occhio umano</a:t>
            </a:r>
          </a:p>
          <a:p>
            <a:r>
              <a:rPr lang="it-IT" b="1" i="1" dirty="0" smtClean="0">
                <a:effectLst>
                  <a:outerShdw blurRad="38100" dist="38100" dir="2700000" algn="tl">
                    <a:srgbClr val="000000">
                      <a:alpha val="43137"/>
                    </a:srgbClr>
                  </a:outerShdw>
                </a:effectLst>
              </a:rPr>
              <a:t>0,1mm = </a:t>
            </a:r>
            <a:r>
              <a:rPr lang="it-IT" b="1" i="1" dirty="0" smtClean="0">
                <a:solidFill>
                  <a:srgbClr val="FF0000"/>
                </a:solidFill>
                <a:effectLst>
                  <a:outerShdw blurRad="38100" dist="38100" dir="2700000" algn="tl">
                    <a:srgbClr val="000000">
                      <a:alpha val="43137"/>
                    </a:srgbClr>
                  </a:outerShdw>
                </a:effectLst>
              </a:rPr>
              <a:t>100 µm</a:t>
            </a:r>
            <a:endParaRPr lang="it-IT" b="1" i="1" dirty="0">
              <a:solidFill>
                <a:srgbClr val="FF0000"/>
              </a:solidFill>
              <a:effectLst>
                <a:outerShdw blurRad="38100" dist="38100" dir="2700000" algn="tl">
                  <a:srgbClr val="000000">
                    <a:alpha val="43137"/>
                  </a:srgbClr>
                </a:outerShdw>
              </a:effectLst>
            </a:endParaRPr>
          </a:p>
        </p:txBody>
      </p:sp>
      <p:sp>
        <p:nvSpPr>
          <p:cNvPr id="5" name="CasellaDiTesto 4"/>
          <p:cNvSpPr txBox="1"/>
          <p:nvPr/>
        </p:nvSpPr>
        <p:spPr>
          <a:xfrm>
            <a:off x="1712936" y="3081734"/>
            <a:ext cx="2066976" cy="923330"/>
          </a:xfrm>
          <a:prstGeom prst="rect">
            <a:avLst/>
          </a:prstGeom>
          <a:solidFill>
            <a:srgbClr val="85E2E7"/>
          </a:solidFill>
          <a:ln w="28575">
            <a:solidFill>
              <a:srgbClr val="FF0000"/>
            </a:solidFill>
          </a:ln>
        </p:spPr>
        <p:txBody>
          <a:bodyPr wrap="none" rtlCol="0">
            <a:spAutoFit/>
          </a:bodyPr>
          <a:lstStyle/>
          <a:p>
            <a:r>
              <a:rPr lang="it-IT" dirty="0" smtClean="0"/>
              <a:t> </a:t>
            </a:r>
            <a:r>
              <a:rPr lang="it-IT" b="1" i="1" dirty="0" smtClean="0">
                <a:effectLst>
                  <a:outerShdw blurRad="38100" dist="38100" dir="2700000" algn="tl">
                    <a:srgbClr val="000000">
                      <a:alpha val="43137"/>
                    </a:srgbClr>
                  </a:outerShdw>
                </a:effectLst>
              </a:rPr>
              <a:t>Microscopio Ottico</a:t>
            </a:r>
          </a:p>
          <a:p>
            <a:r>
              <a:rPr lang="it-IT" b="1" i="1" dirty="0" smtClean="0">
                <a:effectLst>
                  <a:outerShdw blurRad="38100" dist="38100" dir="2700000" algn="tl">
                    <a:srgbClr val="000000">
                      <a:alpha val="43137"/>
                    </a:srgbClr>
                  </a:outerShdw>
                </a:effectLst>
              </a:rPr>
              <a:t>          0,2 µm</a:t>
            </a:r>
          </a:p>
          <a:p>
            <a:r>
              <a:rPr lang="it-IT" b="1" i="1" dirty="0" smtClean="0">
                <a:effectLst>
                  <a:outerShdw blurRad="38100" dist="38100" dir="2700000" algn="tl">
                    <a:srgbClr val="000000">
                      <a:alpha val="43137"/>
                    </a:srgbClr>
                  </a:outerShdw>
                </a:effectLst>
              </a:rPr>
              <a:t>   </a:t>
            </a:r>
            <a:r>
              <a:rPr lang="it-IT" b="1" i="1" dirty="0" smtClean="0">
                <a:solidFill>
                  <a:srgbClr val="FF0000"/>
                </a:solidFill>
                <a:effectLst>
                  <a:outerShdw blurRad="38100" dist="38100" dir="2700000" algn="tl">
                    <a:srgbClr val="000000">
                      <a:alpha val="43137"/>
                    </a:srgbClr>
                  </a:outerShdw>
                </a:effectLst>
              </a:rPr>
              <a:t>1 </a:t>
            </a:r>
            <a:r>
              <a:rPr lang="it-IT" b="1" i="1" dirty="0">
                <a:solidFill>
                  <a:srgbClr val="FF0000"/>
                </a:solidFill>
                <a:effectLst>
                  <a:outerShdw blurRad="38100" dist="38100" dir="2700000" algn="tl">
                    <a:srgbClr val="000000">
                      <a:alpha val="43137"/>
                    </a:srgbClr>
                  </a:outerShdw>
                </a:effectLst>
              </a:rPr>
              <a:t>µm </a:t>
            </a:r>
            <a:r>
              <a:rPr lang="it-IT" b="1" i="1" dirty="0">
                <a:effectLst>
                  <a:outerShdw blurRad="38100" dist="38100" dir="2700000" algn="tl">
                    <a:srgbClr val="000000">
                      <a:alpha val="43137"/>
                    </a:srgbClr>
                  </a:outerShdw>
                </a:effectLst>
              </a:rPr>
              <a:t>= </a:t>
            </a:r>
            <a:r>
              <a:rPr lang="it-IT" b="1" i="1" dirty="0" smtClean="0">
                <a:effectLst>
                  <a:outerShdw blurRad="38100" dist="38100" dir="2700000" algn="tl">
                    <a:srgbClr val="000000">
                      <a:alpha val="43137"/>
                    </a:srgbClr>
                  </a:outerShdw>
                </a:effectLst>
              </a:rPr>
              <a:t>0,001mm</a:t>
            </a:r>
            <a:endParaRPr lang="it-IT" b="1" i="1" dirty="0">
              <a:effectLst>
                <a:outerShdw blurRad="38100" dist="38100" dir="2700000" algn="tl">
                  <a:srgbClr val="000000">
                    <a:alpha val="43137"/>
                  </a:srgbClr>
                </a:outerShdw>
              </a:effectLst>
            </a:endParaRPr>
          </a:p>
        </p:txBody>
      </p:sp>
      <p:sp>
        <p:nvSpPr>
          <p:cNvPr id="6" name="CasellaDiTesto 5"/>
          <p:cNvSpPr txBox="1"/>
          <p:nvPr/>
        </p:nvSpPr>
        <p:spPr>
          <a:xfrm>
            <a:off x="1561295" y="5025950"/>
            <a:ext cx="2434641" cy="923330"/>
          </a:xfrm>
          <a:prstGeom prst="rect">
            <a:avLst/>
          </a:prstGeom>
          <a:solidFill>
            <a:srgbClr val="85E2E7"/>
          </a:solidFill>
          <a:ln w="28575">
            <a:solidFill>
              <a:srgbClr val="FF0000"/>
            </a:solidFill>
          </a:ln>
        </p:spPr>
        <p:txBody>
          <a:bodyPr wrap="none" rtlCol="0">
            <a:spAutoFit/>
          </a:bodyPr>
          <a:lstStyle/>
          <a:p>
            <a:r>
              <a:rPr lang="it-IT" b="1" i="1" dirty="0" smtClean="0">
                <a:effectLst>
                  <a:outerShdw blurRad="38100" dist="38100" dir="2700000" algn="tl">
                    <a:srgbClr val="000000">
                      <a:alpha val="43137"/>
                    </a:srgbClr>
                  </a:outerShdw>
                </a:effectLst>
              </a:rPr>
              <a:t>Microscopio Elettronico</a:t>
            </a:r>
          </a:p>
          <a:p>
            <a:r>
              <a:rPr lang="it-IT" b="1" i="1" dirty="0" smtClean="0">
                <a:effectLst>
                  <a:outerShdw blurRad="38100" dist="38100" dir="2700000" algn="tl">
                    <a:srgbClr val="000000">
                      <a:alpha val="43137"/>
                    </a:srgbClr>
                  </a:outerShdw>
                </a:effectLst>
              </a:rPr>
              <a:t>              0,1nm</a:t>
            </a:r>
          </a:p>
          <a:p>
            <a:r>
              <a:rPr lang="it-IT" b="1" i="1" dirty="0" smtClean="0">
                <a:effectLst>
                  <a:outerShdw blurRad="38100" dist="38100" dir="2700000" algn="tl">
                    <a:srgbClr val="000000">
                      <a:alpha val="43137"/>
                    </a:srgbClr>
                  </a:outerShdw>
                </a:effectLst>
              </a:rPr>
              <a:t>       1nm = </a:t>
            </a:r>
            <a:r>
              <a:rPr lang="it-IT" b="1" i="1" dirty="0" smtClean="0">
                <a:solidFill>
                  <a:srgbClr val="FF0000"/>
                </a:solidFill>
                <a:effectLst>
                  <a:outerShdw blurRad="38100" dist="38100" dir="2700000" algn="tl">
                    <a:srgbClr val="000000">
                      <a:alpha val="43137"/>
                    </a:srgbClr>
                  </a:outerShdw>
                </a:effectLst>
              </a:rPr>
              <a:t>0,001 µm</a:t>
            </a:r>
            <a:endParaRPr lang="it-IT" b="1" i="1" dirty="0">
              <a:solidFill>
                <a:srgbClr val="FF0000"/>
              </a:solidFill>
              <a:effectLst>
                <a:outerShdw blurRad="38100" dist="38100" dir="2700000" algn="tl">
                  <a:srgbClr val="000000">
                    <a:alpha val="43137"/>
                  </a:srgbClr>
                </a:outerShdw>
              </a:effectLst>
            </a:endParaRPr>
          </a:p>
        </p:txBody>
      </p:sp>
      <p:pic>
        <p:nvPicPr>
          <p:cNvPr id="4098" name="Picture 2" descr="http://www.sweptlaser.com/sites/default/files/ckfinder/images/resolution2.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11960" y="1139592"/>
            <a:ext cx="4848281" cy="5313744"/>
          </a:xfrm>
          <a:prstGeom prst="rect">
            <a:avLst/>
          </a:prstGeom>
          <a:noFill/>
          <a:ln w="38100">
            <a:solidFill>
              <a:srgbClr val="FF0000"/>
            </a:solidFill>
          </a:ln>
          <a:extLst>
            <a:ext uri="{909E8E84-426E-40DD-AFC4-6F175D3DCCD1}">
              <a14:hiddenFill xmlns="" xmlns:a14="http://schemas.microsoft.com/office/drawing/2010/main">
                <a:solidFill>
                  <a:srgbClr val="FFFFFF"/>
                </a:solidFill>
              </a14:hiddenFill>
            </a:ext>
          </a:extLst>
        </p:spPr>
      </p:pic>
      <p:sp>
        <p:nvSpPr>
          <p:cNvPr id="11" name="Titolo 10"/>
          <p:cNvSpPr>
            <a:spLocks noGrp="1"/>
          </p:cNvSpPr>
          <p:nvPr>
            <p:ph type="title"/>
          </p:nvPr>
        </p:nvSpPr>
        <p:spPr>
          <a:xfrm>
            <a:off x="1619672" y="332656"/>
            <a:ext cx="5112568" cy="710952"/>
          </a:xfrm>
        </p:spPr>
        <p:txBody>
          <a:bodyPr/>
          <a:lstStyle/>
          <a:p>
            <a:r>
              <a:rPr lang="it-IT" dirty="0" smtClean="0"/>
              <a:t>Risoluzione OCT</a:t>
            </a:r>
            <a:endParaRPr lang="it-IT" dirty="0"/>
          </a:p>
        </p:txBody>
      </p:sp>
    </p:spTree>
    <p:extLst>
      <p:ext uri="{BB962C8B-B14F-4D97-AF65-F5344CB8AC3E}">
        <p14:creationId xmlns="" xmlns:p14="http://schemas.microsoft.com/office/powerpoint/2010/main" val="12582747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05694"/>
            <a:ext cx="8229600" cy="795114"/>
          </a:xfrm>
        </p:spPr>
        <p:txBody>
          <a:bodyPr/>
          <a:lstStyle/>
          <a:p>
            <a:pPr algn="ctr"/>
            <a:r>
              <a:rPr lang="it-IT" dirty="0" smtClean="0"/>
              <a:t>Evoluzione degli OCT</a:t>
            </a:r>
            <a:endParaRPr lang="it-IT" dirty="0"/>
          </a:p>
        </p:txBody>
      </p:sp>
      <p:sp>
        <p:nvSpPr>
          <p:cNvPr id="3" name="Segnaposto contenuto 2"/>
          <p:cNvSpPr>
            <a:spLocks noGrp="1"/>
          </p:cNvSpPr>
          <p:nvPr>
            <p:ph idx="1"/>
          </p:nvPr>
        </p:nvSpPr>
        <p:spPr/>
        <p:txBody>
          <a:bodyPr/>
          <a:lstStyle/>
          <a:p>
            <a:pPr>
              <a:buNone/>
            </a:pPr>
            <a:endParaRPr lang="it-IT" sz="2200" dirty="0" smtClean="0"/>
          </a:p>
          <a:p>
            <a:r>
              <a:rPr lang="it-IT" sz="2200" dirty="0" smtClean="0"/>
              <a:t>La prima azienda a sviluppare una tecnologia OCT                     per applicazioni oftalmologiche nel 1992 è stata  AOD          </a:t>
            </a:r>
            <a:r>
              <a:rPr lang="it-IT" sz="2200" dirty="0" err="1" smtClean="0"/>
              <a:t>Advanced</a:t>
            </a:r>
            <a:r>
              <a:rPr lang="it-IT" sz="2200" dirty="0" smtClean="0"/>
              <a:t> </a:t>
            </a:r>
            <a:r>
              <a:rPr lang="it-IT" sz="2200" dirty="0" err="1" smtClean="0"/>
              <a:t>Ophthalmic</a:t>
            </a:r>
            <a:r>
              <a:rPr lang="it-IT" sz="2200" dirty="0" smtClean="0"/>
              <a:t> </a:t>
            </a:r>
            <a:r>
              <a:rPr lang="it-IT" sz="2200" dirty="0" err="1" smtClean="0"/>
              <a:t>Devices</a:t>
            </a:r>
            <a:r>
              <a:rPr lang="it-IT" sz="2200" dirty="0" smtClean="0"/>
              <a:t> , fondata </a:t>
            </a:r>
            <a:r>
              <a:rPr lang="pt-BR" sz="2200" dirty="0" smtClean="0"/>
              <a:t>da James Fujimoto e Carmen </a:t>
            </a:r>
            <a:r>
              <a:rPr lang="it-IT" sz="2200" dirty="0" err="1" smtClean="0"/>
              <a:t>Puliafito</a:t>
            </a:r>
            <a:r>
              <a:rPr lang="it-IT" sz="2200" dirty="0" smtClean="0"/>
              <a:t> (MIT Boston)</a:t>
            </a:r>
          </a:p>
          <a:p>
            <a:r>
              <a:rPr lang="it-IT" sz="2200" dirty="0" smtClean="0"/>
              <a:t>OCT 1 della Zeiss è del 1995 </a:t>
            </a:r>
          </a:p>
          <a:p>
            <a:r>
              <a:rPr lang="it-IT" sz="2200" dirty="0" smtClean="0"/>
              <a:t>OCT 2 nel 2000.</a:t>
            </a:r>
          </a:p>
          <a:p>
            <a:r>
              <a:rPr lang="it-IT" sz="2200" b="1" dirty="0" err="1" smtClean="0"/>
              <a:t>Stratus</a:t>
            </a:r>
            <a:r>
              <a:rPr lang="it-IT" sz="2200" b="1" dirty="0" smtClean="0"/>
              <a:t> OCT3</a:t>
            </a:r>
            <a:r>
              <a:rPr lang="it-IT" sz="2200" dirty="0" smtClean="0"/>
              <a:t>, terza ed ultima versione degli OCT </a:t>
            </a:r>
            <a:r>
              <a:rPr lang="it-IT" sz="2200" u="sng" dirty="0" err="1" smtClean="0"/>
              <a:t>Time</a:t>
            </a:r>
            <a:r>
              <a:rPr lang="it-IT" sz="2200" u="sng" dirty="0" smtClean="0"/>
              <a:t> Domain </a:t>
            </a:r>
            <a:r>
              <a:rPr lang="it-IT" sz="2200" dirty="0" smtClean="0"/>
              <a:t>Zeiss, entrato in commercio negli ultimi mesi del 2002.</a:t>
            </a:r>
          </a:p>
          <a:p>
            <a:r>
              <a:rPr lang="it-IT" sz="2200" dirty="0" err="1" smtClean="0"/>
              <a:t>Spectral</a:t>
            </a:r>
            <a:r>
              <a:rPr lang="it-IT" sz="2200" dirty="0" smtClean="0"/>
              <a:t> Domain </a:t>
            </a:r>
            <a:r>
              <a:rPr lang="it-IT" sz="2200" b="1" dirty="0" smtClean="0"/>
              <a:t>SD OCT </a:t>
            </a:r>
            <a:r>
              <a:rPr lang="it-IT" sz="2200" dirty="0" smtClean="0"/>
              <a:t>2006</a:t>
            </a:r>
            <a:endParaRPr lang="it-IT" sz="2200"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16</a:t>
            </a:fld>
            <a:endParaRPr lang="it-IT"/>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12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908720"/>
            <a:ext cx="17145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389" name="Picture 12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1600" y="2362200"/>
            <a:ext cx="1651000" cy="130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390" name="Picture 12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3810000"/>
            <a:ext cx="1765300"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391" name="Picture 12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5257800"/>
            <a:ext cx="1765300" cy="1358900"/>
          </a:xfrm>
          <a:prstGeom prst="rect">
            <a:avLst/>
          </a:prstGeom>
          <a:solidFill>
            <a:schemeClr val="accent2">
              <a:lumMod val="60000"/>
              <a:lumOff val="40000"/>
            </a:schemeClr>
          </a:solidFill>
          <a:ln w="12700">
            <a:noFill/>
            <a:miter lim="800000"/>
            <a:headEnd/>
            <a:tailEnd/>
          </a:ln>
          <a:extLst/>
        </p:spPr>
      </p:pic>
      <p:pic>
        <p:nvPicPr>
          <p:cNvPr id="1639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100190" y="3971900"/>
            <a:ext cx="3008314"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39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100192" y="5338763"/>
            <a:ext cx="3008312" cy="130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6394"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100191" y="2514848"/>
            <a:ext cx="3008313"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 name="Rectangle 12"/>
          <p:cNvSpPr>
            <a:spLocks noChangeArrowheads="1"/>
          </p:cNvSpPr>
          <p:nvPr/>
        </p:nvSpPr>
        <p:spPr bwMode="auto">
          <a:xfrm>
            <a:off x="6100191" y="980728"/>
            <a:ext cx="3008313" cy="1443037"/>
          </a:xfrm>
          <a:prstGeom prst="rect">
            <a:avLst/>
          </a:prstGeom>
          <a:blipFill dpi="0" rotWithShape="0">
            <a:blip r:embed="rId10"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nchor="ctr"/>
          <a:lstStyle/>
          <a:p>
            <a:pPr algn="ctr" fontAlgn="base">
              <a:spcBef>
                <a:spcPct val="0"/>
              </a:spcBef>
              <a:spcAft>
                <a:spcPct val="0"/>
              </a:spcAft>
              <a:tabLst>
                <a:tab pos="800100" algn="l"/>
              </a:tabLst>
            </a:pPr>
            <a:endParaRPr lang="it-IT" sz="3400" smtClean="0">
              <a:solidFill>
                <a:srgbClr val="000000"/>
              </a:solidFill>
              <a:latin typeface="Tahoma" pitchFamily="34" charset="0"/>
              <a:cs typeface="Tahoma" pitchFamily="34" charset="0"/>
              <a:sym typeface="Tahoma" pitchFamily="34" charset="0"/>
            </a:endParaRPr>
          </a:p>
        </p:txBody>
      </p:sp>
      <p:sp>
        <p:nvSpPr>
          <p:cNvPr id="16398" name="Text Box 14"/>
          <p:cNvSpPr txBox="1">
            <a:spLocks noChangeArrowheads="1"/>
          </p:cNvSpPr>
          <p:nvPr/>
        </p:nvSpPr>
        <p:spPr bwMode="auto">
          <a:xfrm>
            <a:off x="1781175" y="1390650"/>
            <a:ext cx="8382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600" b="1" dirty="0" smtClean="0">
                <a:solidFill>
                  <a:srgbClr val="000000"/>
                </a:solidFill>
                <a:latin typeface="Arial Narrow" pitchFamily="34" charset="0"/>
              </a:rPr>
              <a:t>OCT1 1995</a:t>
            </a:r>
          </a:p>
        </p:txBody>
      </p:sp>
      <p:sp>
        <p:nvSpPr>
          <p:cNvPr id="16399" name="Text Box 15"/>
          <p:cNvSpPr txBox="1">
            <a:spLocks noChangeArrowheads="1"/>
          </p:cNvSpPr>
          <p:nvPr/>
        </p:nvSpPr>
        <p:spPr bwMode="auto">
          <a:xfrm>
            <a:off x="1795463" y="2819400"/>
            <a:ext cx="990600" cy="58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600" b="1" dirty="0" smtClean="0">
                <a:solidFill>
                  <a:srgbClr val="000000"/>
                </a:solidFill>
                <a:latin typeface="Arial Narrow" pitchFamily="34" charset="0"/>
              </a:rPr>
              <a:t>OCT2 2000</a:t>
            </a:r>
          </a:p>
        </p:txBody>
      </p:sp>
      <p:sp>
        <p:nvSpPr>
          <p:cNvPr id="16400" name="Text Box 16"/>
          <p:cNvSpPr txBox="1">
            <a:spLocks noChangeArrowheads="1"/>
          </p:cNvSpPr>
          <p:nvPr/>
        </p:nvSpPr>
        <p:spPr bwMode="auto">
          <a:xfrm>
            <a:off x="1795463" y="3886200"/>
            <a:ext cx="1109662"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600" b="1" dirty="0" smtClean="0">
                <a:solidFill>
                  <a:srgbClr val="000000"/>
                </a:solidFill>
                <a:latin typeface="Arial Narrow" pitchFamily="34" charset="0"/>
              </a:rPr>
              <a:t>OCT3     Stratus OCT 2002</a:t>
            </a:r>
          </a:p>
        </p:txBody>
      </p:sp>
      <p:sp>
        <p:nvSpPr>
          <p:cNvPr id="16401" name="Text Box 17"/>
          <p:cNvSpPr txBox="1">
            <a:spLocks noChangeArrowheads="1"/>
          </p:cNvSpPr>
          <p:nvPr/>
        </p:nvSpPr>
        <p:spPr bwMode="auto">
          <a:xfrm>
            <a:off x="1795463" y="5562600"/>
            <a:ext cx="1066800"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600" b="1" dirty="0" smtClean="0">
                <a:solidFill>
                  <a:srgbClr val="000000"/>
                </a:solidFill>
                <a:latin typeface="Arial Narrow" pitchFamily="34" charset="0"/>
              </a:rPr>
              <a:t>Cirrus    HD-OCT   2007</a:t>
            </a:r>
          </a:p>
        </p:txBody>
      </p:sp>
      <p:sp>
        <p:nvSpPr>
          <p:cNvPr id="16402" name="Text Box 18"/>
          <p:cNvSpPr txBox="1">
            <a:spLocks noChangeArrowheads="1"/>
          </p:cNvSpPr>
          <p:nvPr/>
        </p:nvSpPr>
        <p:spPr bwMode="auto">
          <a:xfrm>
            <a:off x="2847975" y="1454150"/>
            <a:ext cx="12954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dirty="0" smtClean="0">
                <a:solidFill>
                  <a:srgbClr val="000000"/>
                </a:solidFill>
                <a:latin typeface="Arial Narrow" pitchFamily="34" charset="0"/>
              </a:rPr>
              <a:t>100 A-scans x 500 points </a:t>
            </a:r>
          </a:p>
        </p:txBody>
      </p:sp>
      <p:sp>
        <p:nvSpPr>
          <p:cNvPr id="16403" name="Text Box 19"/>
          <p:cNvSpPr txBox="1">
            <a:spLocks noChangeArrowheads="1"/>
          </p:cNvSpPr>
          <p:nvPr/>
        </p:nvSpPr>
        <p:spPr bwMode="auto">
          <a:xfrm>
            <a:off x="2833688" y="2863850"/>
            <a:ext cx="12954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smtClean="0">
                <a:solidFill>
                  <a:srgbClr val="000000"/>
                </a:solidFill>
                <a:latin typeface="Arial Narrow" pitchFamily="34" charset="0"/>
              </a:rPr>
              <a:t>100 A-scans x 500 points </a:t>
            </a:r>
          </a:p>
        </p:txBody>
      </p:sp>
      <p:sp>
        <p:nvSpPr>
          <p:cNvPr id="16404" name="Text Box 20"/>
          <p:cNvSpPr txBox="1">
            <a:spLocks noChangeArrowheads="1"/>
          </p:cNvSpPr>
          <p:nvPr/>
        </p:nvSpPr>
        <p:spPr bwMode="auto">
          <a:xfrm>
            <a:off x="2838450" y="4191000"/>
            <a:ext cx="12954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smtClean="0">
                <a:solidFill>
                  <a:srgbClr val="000000"/>
                </a:solidFill>
                <a:latin typeface="Arial Narrow" pitchFamily="34" charset="0"/>
              </a:rPr>
              <a:t>512 A-scans x1024 points </a:t>
            </a:r>
          </a:p>
        </p:txBody>
      </p:sp>
      <p:sp>
        <p:nvSpPr>
          <p:cNvPr id="16405" name="Text Box 21"/>
          <p:cNvSpPr txBox="1">
            <a:spLocks noChangeArrowheads="1"/>
          </p:cNvSpPr>
          <p:nvPr/>
        </p:nvSpPr>
        <p:spPr bwMode="auto">
          <a:xfrm>
            <a:off x="2805113" y="5797550"/>
            <a:ext cx="1419225"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smtClean="0">
                <a:solidFill>
                  <a:srgbClr val="000000"/>
                </a:solidFill>
                <a:latin typeface="Arial Narrow" pitchFamily="34" charset="0"/>
              </a:rPr>
              <a:t>4096 A-scans x 1024 points </a:t>
            </a:r>
          </a:p>
        </p:txBody>
      </p:sp>
      <p:sp>
        <p:nvSpPr>
          <p:cNvPr id="16406" name="Text Box 22"/>
          <p:cNvSpPr txBox="1">
            <a:spLocks noChangeArrowheads="1"/>
          </p:cNvSpPr>
          <p:nvPr/>
        </p:nvSpPr>
        <p:spPr bwMode="auto">
          <a:xfrm>
            <a:off x="4286250" y="1666875"/>
            <a:ext cx="4270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100</a:t>
            </a:r>
          </a:p>
        </p:txBody>
      </p:sp>
      <p:sp>
        <p:nvSpPr>
          <p:cNvPr id="16408" name="Text Box 24"/>
          <p:cNvSpPr txBox="1">
            <a:spLocks noChangeArrowheads="1"/>
          </p:cNvSpPr>
          <p:nvPr/>
        </p:nvSpPr>
        <p:spPr bwMode="auto">
          <a:xfrm>
            <a:off x="4291013" y="3036888"/>
            <a:ext cx="4270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100</a:t>
            </a:r>
          </a:p>
        </p:txBody>
      </p:sp>
      <p:sp>
        <p:nvSpPr>
          <p:cNvPr id="16409" name="Text Box 25"/>
          <p:cNvSpPr txBox="1">
            <a:spLocks noChangeArrowheads="1"/>
          </p:cNvSpPr>
          <p:nvPr/>
        </p:nvSpPr>
        <p:spPr bwMode="auto">
          <a:xfrm>
            <a:off x="4295775" y="4408488"/>
            <a:ext cx="4270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500</a:t>
            </a:r>
          </a:p>
        </p:txBody>
      </p:sp>
      <p:sp>
        <p:nvSpPr>
          <p:cNvPr id="16410" name="Text Box 26"/>
          <p:cNvSpPr txBox="1">
            <a:spLocks noChangeArrowheads="1"/>
          </p:cNvSpPr>
          <p:nvPr/>
        </p:nvSpPr>
        <p:spPr bwMode="auto">
          <a:xfrm>
            <a:off x="4264025" y="6010275"/>
            <a:ext cx="6302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27,000</a:t>
            </a:r>
          </a:p>
        </p:txBody>
      </p:sp>
      <p:sp>
        <p:nvSpPr>
          <p:cNvPr id="16411" name="Text Box 27"/>
          <p:cNvSpPr txBox="1">
            <a:spLocks noChangeArrowheads="1"/>
          </p:cNvSpPr>
          <p:nvPr/>
        </p:nvSpPr>
        <p:spPr bwMode="auto">
          <a:xfrm>
            <a:off x="5168900" y="1657350"/>
            <a:ext cx="3460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20</a:t>
            </a:r>
          </a:p>
        </p:txBody>
      </p:sp>
      <p:sp>
        <p:nvSpPr>
          <p:cNvPr id="16412" name="Text Box 28"/>
          <p:cNvSpPr txBox="1">
            <a:spLocks noChangeArrowheads="1"/>
          </p:cNvSpPr>
          <p:nvPr/>
        </p:nvSpPr>
        <p:spPr bwMode="auto">
          <a:xfrm>
            <a:off x="5154613" y="3036888"/>
            <a:ext cx="3460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20</a:t>
            </a:r>
          </a:p>
        </p:txBody>
      </p:sp>
      <p:sp>
        <p:nvSpPr>
          <p:cNvPr id="16413" name="Text Box 29"/>
          <p:cNvSpPr txBox="1">
            <a:spLocks noChangeArrowheads="1"/>
          </p:cNvSpPr>
          <p:nvPr/>
        </p:nvSpPr>
        <p:spPr bwMode="auto">
          <a:xfrm>
            <a:off x="5167313" y="4408488"/>
            <a:ext cx="3460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10</a:t>
            </a:r>
          </a:p>
        </p:txBody>
      </p:sp>
      <p:sp>
        <p:nvSpPr>
          <p:cNvPr id="16414" name="Text Box 30"/>
          <p:cNvSpPr txBox="1">
            <a:spLocks noChangeArrowheads="1"/>
          </p:cNvSpPr>
          <p:nvPr/>
        </p:nvSpPr>
        <p:spPr bwMode="auto">
          <a:xfrm>
            <a:off x="5202238" y="6019800"/>
            <a:ext cx="26511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smtClean="0">
                <a:solidFill>
                  <a:srgbClr val="000000"/>
                </a:solidFill>
                <a:latin typeface="Arial Narrow" pitchFamily="34" charset="0"/>
              </a:rPr>
              <a:t>5</a:t>
            </a:r>
          </a:p>
        </p:txBody>
      </p:sp>
      <p:sp>
        <p:nvSpPr>
          <p:cNvPr id="16415" name="Line 31"/>
          <p:cNvSpPr>
            <a:spLocks noChangeShapeType="1"/>
          </p:cNvSpPr>
          <p:nvPr/>
        </p:nvSpPr>
        <p:spPr bwMode="auto">
          <a:xfrm>
            <a:off x="6028183" y="51288"/>
            <a:ext cx="0" cy="6858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z="2400" smtClean="0">
              <a:solidFill>
                <a:srgbClr val="000000"/>
              </a:solidFill>
            </a:endParaRPr>
          </a:p>
        </p:txBody>
      </p:sp>
      <p:sp>
        <p:nvSpPr>
          <p:cNvPr id="16416" name="Line 32"/>
          <p:cNvSpPr>
            <a:spLocks noChangeShapeType="1"/>
          </p:cNvSpPr>
          <p:nvPr/>
        </p:nvSpPr>
        <p:spPr bwMode="auto">
          <a:xfrm>
            <a:off x="4191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z="2400" smtClean="0">
              <a:solidFill>
                <a:srgbClr val="000000"/>
              </a:solidFill>
            </a:endParaRPr>
          </a:p>
        </p:txBody>
      </p:sp>
      <p:sp>
        <p:nvSpPr>
          <p:cNvPr id="16417" name="Line 33"/>
          <p:cNvSpPr>
            <a:spLocks noChangeShapeType="1"/>
          </p:cNvSpPr>
          <p:nvPr/>
        </p:nvSpPr>
        <p:spPr bwMode="auto">
          <a:xfrm>
            <a:off x="1828800" y="914400"/>
            <a:ext cx="0" cy="5943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z="2400" smtClean="0">
              <a:solidFill>
                <a:srgbClr val="000000"/>
              </a:solidFill>
            </a:endParaRPr>
          </a:p>
        </p:txBody>
      </p:sp>
      <p:sp>
        <p:nvSpPr>
          <p:cNvPr id="16418" name="Line 34"/>
          <p:cNvSpPr>
            <a:spLocks noChangeShapeType="1"/>
          </p:cNvSpPr>
          <p:nvPr/>
        </p:nvSpPr>
        <p:spPr bwMode="auto">
          <a:xfrm>
            <a:off x="28194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z="2400" smtClean="0">
              <a:solidFill>
                <a:srgbClr val="000000"/>
              </a:solidFill>
            </a:endParaRPr>
          </a:p>
        </p:txBody>
      </p:sp>
      <p:sp>
        <p:nvSpPr>
          <p:cNvPr id="16419" name="Text Box 35"/>
          <p:cNvSpPr txBox="1">
            <a:spLocks noChangeArrowheads="1"/>
          </p:cNvSpPr>
          <p:nvPr/>
        </p:nvSpPr>
        <p:spPr bwMode="auto">
          <a:xfrm>
            <a:off x="2857180" y="117901"/>
            <a:ext cx="1325563"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b="1" dirty="0" smtClean="0">
                <a:solidFill>
                  <a:srgbClr val="000000"/>
                </a:solidFill>
                <a:effectLst>
                  <a:outerShdw blurRad="38100" dist="38100" dir="2700000" algn="tl">
                    <a:srgbClr val="000000">
                      <a:alpha val="43137"/>
                    </a:srgbClr>
                  </a:outerShdw>
                </a:effectLst>
                <a:latin typeface="Arial Narrow" pitchFamily="34" charset="0"/>
              </a:rPr>
              <a:t>Single line scan</a:t>
            </a:r>
          </a:p>
        </p:txBody>
      </p:sp>
      <p:sp>
        <p:nvSpPr>
          <p:cNvPr id="16420" name="Text Box 36"/>
          <p:cNvSpPr txBox="1">
            <a:spLocks noChangeArrowheads="1"/>
          </p:cNvSpPr>
          <p:nvPr/>
        </p:nvSpPr>
        <p:spPr bwMode="auto">
          <a:xfrm>
            <a:off x="4213225" y="210233"/>
            <a:ext cx="85407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b="1" dirty="0" smtClean="0">
                <a:solidFill>
                  <a:srgbClr val="000000"/>
                </a:solidFill>
                <a:effectLst>
                  <a:outerShdw blurRad="38100" dist="38100" dir="2700000" algn="tl">
                    <a:srgbClr val="000000">
                      <a:alpha val="43137"/>
                    </a:srgbClr>
                  </a:outerShdw>
                </a:effectLst>
                <a:latin typeface="Arial Narrow" pitchFamily="34" charset="0"/>
              </a:rPr>
              <a:t>Scans/ second</a:t>
            </a:r>
          </a:p>
        </p:txBody>
      </p:sp>
      <p:sp>
        <p:nvSpPr>
          <p:cNvPr id="16421" name="Text Box 37"/>
          <p:cNvSpPr txBox="1">
            <a:spLocks noChangeArrowheads="1"/>
          </p:cNvSpPr>
          <p:nvPr/>
        </p:nvSpPr>
        <p:spPr bwMode="auto">
          <a:xfrm>
            <a:off x="5067300" y="254496"/>
            <a:ext cx="1122784"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1600" b="1" dirty="0" smtClean="0">
                <a:solidFill>
                  <a:srgbClr val="000000"/>
                </a:solidFill>
                <a:effectLst>
                  <a:outerShdw blurRad="38100" dist="38100" dir="2700000" algn="tl">
                    <a:srgbClr val="000000">
                      <a:alpha val="43137"/>
                    </a:srgbClr>
                  </a:outerShdw>
                </a:effectLst>
                <a:latin typeface="Arial Narrow" pitchFamily="34" charset="0"/>
              </a:rPr>
              <a:t>Resolution</a:t>
            </a:r>
            <a:r>
              <a:rPr lang="en-US" sz="1200" b="1" dirty="0" smtClean="0">
                <a:solidFill>
                  <a:srgbClr val="000000"/>
                </a:solidFill>
                <a:effectLst>
                  <a:outerShdw blurRad="38100" dist="38100" dir="2700000" algn="tl">
                    <a:srgbClr val="000000">
                      <a:alpha val="43137"/>
                    </a:srgbClr>
                  </a:outerShdw>
                </a:effectLst>
                <a:latin typeface="Arial Narrow" pitchFamily="34" charset="0"/>
              </a:rPr>
              <a:t> (microns)</a:t>
            </a:r>
          </a:p>
        </p:txBody>
      </p:sp>
      <p:sp>
        <p:nvSpPr>
          <p:cNvPr id="16422" name="Line 38"/>
          <p:cNvSpPr>
            <a:spLocks noChangeShapeType="1"/>
          </p:cNvSpPr>
          <p:nvPr/>
        </p:nvSpPr>
        <p:spPr bwMode="auto">
          <a:xfrm>
            <a:off x="0" y="914400"/>
            <a:ext cx="91440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z="2400" smtClean="0">
              <a:solidFill>
                <a:srgbClr val="000000"/>
              </a:solidFill>
            </a:endParaRPr>
          </a:p>
        </p:txBody>
      </p:sp>
      <p:sp>
        <p:nvSpPr>
          <p:cNvPr id="16423" name="Line 39"/>
          <p:cNvSpPr>
            <a:spLocks noChangeShapeType="1"/>
          </p:cNvSpPr>
          <p:nvPr/>
        </p:nvSpPr>
        <p:spPr bwMode="auto">
          <a:xfrm>
            <a:off x="6009937" y="21689"/>
            <a:ext cx="0" cy="68580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it-IT" sz="2400" smtClean="0">
              <a:solidFill>
                <a:srgbClr val="000000"/>
              </a:solidFill>
            </a:endParaRPr>
          </a:p>
        </p:txBody>
      </p:sp>
      <p:sp>
        <p:nvSpPr>
          <p:cNvPr id="3" name="Segnaposto numero diapositiva 2"/>
          <p:cNvSpPr>
            <a:spLocks noGrp="1"/>
          </p:cNvSpPr>
          <p:nvPr>
            <p:ph type="sldNum" sz="quarter" idx="12"/>
          </p:nvPr>
        </p:nvSpPr>
        <p:spPr/>
        <p:txBody>
          <a:bodyPr/>
          <a:lstStyle/>
          <a:p>
            <a:fld id="{20084D29-6E7E-477A-BA9E-89095F9CFB4D}" type="slidenum">
              <a:rPr lang="en-US" smtClean="0">
                <a:solidFill>
                  <a:srgbClr val="000000"/>
                </a:solidFill>
              </a:rPr>
              <a:pPr/>
              <a:t>17</a:t>
            </a:fld>
            <a:endParaRPr lang="en-US">
              <a:solidFill>
                <a:srgbClr val="000000"/>
              </a:solidFill>
            </a:endParaRPr>
          </a:p>
        </p:txBody>
      </p:sp>
      <p:sp>
        <p:nvSpPr>
          <p:cNvPr id="4" name="CasellaDiTesto 3"/>
          <p:cNvSpPr txBox="1"/>
          <p:nvPr/>
        </p:nvSpPr>
        <p:spPr>
          <a:xfrm>
            <a:off x="539552" y="182063"/>
            <a:ext cx="1488624" cy="461665"/>
          </a:xfrm>
          <a:prstGeom prst="rect">
            <a:avLst/>
          </a:prstGeom>
          <a:noFill/>
        </p:spPr>
        <p:txBody>
          <a:bodyPr wrap="square" rtlCol="0">
            <a:spAutoFit/>
          </a:bodyPr>
          <a:lstStyle/>
          <a:p>
            <a:r>
              <a:rPr lang="it-IT" sz="2400" b="1" dirty="0">
                <a:effectLst>
                  <a:outerShdw blurRad="38100" dist="38100" dir="2700000" algn="tl">
                    <a:srgbClr val="000000">
                      <a:alpha val="43137"/>
                    </a:srgbClr>
                  </a:outerShdw>
                </a:effectLst>
              </a:rPr>
              <a:t>D</a:t>
            </a:r>
            <a:r>
              <a:rPr lang="it-IT" sz="2400" b="1" dirty="0" smtClean="0">
                <a:effectLst>
                  <a:outerShdw blurRad="38100" dist="38100" dir="2700000" algn="tl">
                    <a:srgbClr val="000000">
                      <a:alpha val="43137"/>
                    </a:srgbClr>
                  </a:outerShdw>
                </a:effectLst>
              </a:rPr>
              <a:t>evice</a:t>
            </a:r>
            <a:endParaRPr lang="it-IT" sz="2400" b="1" dirty="0">
              <a:effectLst>
                <a:outerShdw blurRad="38100" dist="38100" dir="2700000" algn="tl">
                  <a:srgbClr val="000000">
                    <a:alpha val="43137"/>
                  </a:srgbClr>
                </a:outerShdw>
              </a:effectLst>
            </a:endParaRPr>
          </a:p>
        </p:txBody>
      </p:sp>
      <p:sp>
        <p:nvSpPr>
          <p:cNvPr id="5" name="CasellaDiTesto 4"/>
          <p:cNvSpPr txBox="1"/>
          <p:nvPr/>
        </p:nvSpPr>
        <p:spPr>
          <a:xfrm>
            <a:off x="7092279" y="254496"/>
            <a:ext cx="1279517" cy="461665"/>
          </a:xfrm>
          <a:prstGeom prst="rect">
            <a:avLst/>
          </a:prstGeom>
          <a:noFill/>
        </p:spPr>
        <p:txBody>
          <a:bodyPr wrap="none" rtlCol="0">
            <a:spAutoFit/>
          </a:bodyPr>
          <a:lstStyle/>
          <a:p>
            <a:r>
              <a:rPr lang="it-IT" sz="2400" b="1" dirty="0" smtClean="0">
                <a:effectLst>
                  <a:outerShdw blurRad="38100" dist="38100" dir="2700000" algn="tl">
                    <a:srgbClr val="000000">
                      <a:alpha val="43137"/>
                    </a:srgbClr>
                  </a:outerShdw>
                </a:effectLst>
              </a:rPr>
              <a:t>Imaging</a:t>
            </a:r>
            <a:endParaRPr lang="it-IT"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3797813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smtClean="0"/>
              <a:t>Spectral</a:t>
            </a:r>
            <a:r>
              <a:rPr lang="it-IT" dirty="0" smtClean="0"/>
              <a:t> Domain OCT</a:t>
            </a:r>
            <a:endParaRPr lang="it-IT" dirty="0"/>
          </a:p>
        </p:txBody>
      </p:sp>
      <p:sp>
        <p:nvSpPr>
          <p:cNvPr id="3" name="Segnaposto contenuto 2"/>
          <p:cNvSpPr>
            <a:spLocks noGrp="1"/>
          </p:cNvSpPr>
          <p:nvPr>
            <p:ph idx="1"/>
          </p:nvPr>
        </p:nvSpPr>
        <p:spPr>
          <a:xfrm>
            <a:off x="457200" y="1772817"/>
            <a:ext cx="8229600" cy="4551784"/>
          </a:xfrm>
        </p:spPr>
        <p:txBody>
          <a:bodyPr/>
          <a:lstStyle/>
          <a:p>
            <a:endParaRPr lang="it-IT" dirty="0" smtClean="0"/>
          </a:p>
          <a:p>
            <a:r>
              <a:rPr lang="it-IT" dirty="0" smtClean="0"/>
              <a:t>La prima ditta ad aver introdotto la tecnologia </a:t>
            </a:r>
            <a:r>
              <a:rPr lang="it-IT" dirty="0" err="1" smtClean="0"/>
              <a:t>Spectral</a:t>
            </a:r>
            <a:r>
              <a:rPr lang="it-IT" dirty="0" smtClean="0"/>
              <a:t> Domain in uno strumento OCT è stata nel 2006 l’</a:t>
            </a:r>
            <a:r>
              <a:rPr lang="it-IT" dirty="0" err="1" smtClean="0"/>
              <a:t>Optovue</a:t>
            </a:r>
            <a:r>
              <a:rPr lang="it-IT" dirty="0" smtClean="0"/>
              <a:t> Inc., con relativa approvazione da parte della FDA, ottenendo indagini </a:t>
            </a:r>
            <a:r>
              <a:rPr lang="it-IT" dirty="0" err="1" smtClean="0"/>
              <a:t>tomografiche</a:t>
            </a:r>
            <a:r>
              <a:rPr lang="it-IT" dirty="0" smtClean="0"/>
              <a:t> 65 volte più veloci dello </a:t>
            </a:r>
            <a:r>
              <a:rPr lang="it-IT" dirty="0" err="1" smtClean="0"/>
              <a:t>Stratus</a:t>
            </a:r>
            <a:r>
              <a:rPr lang="it-IT" dirty="0" smtClean="0"/>
              <a:t> e con una risoluzione due volte maggiore.</a:t>
            </a:r>
          </a:p>
          <a:p>
            <a:r>
              <a:rPr lang="it-IT" dirty="0" smtClean="0"/>
              <a:t>La tecnologia </a:t>
            </a:r>
            <a:r>
              <a:rPr lang="it-IT" dirty="0" err="1" smtClean="0"/>
              <a:t>Spectral</a:t>
            </a:r>
            <a:r>
              <a:rPr lang="it-IT" dirty="0" smtClean="0"/>
              <a:t> o Fourier Domain ha soppiantato ormai la </a:t>
            </a:r>
            <a:r>
              <a:rPr lang="it-IT" dirty="0" err="1" smtClean="0"/>
              <a:t>Time</a:t>
            </a:r>
            <a:r>
              <a:rPr lang="it-IT" dirty="0" smtClean="0"/>
              <a:t> Domain,</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18</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2627784" y="5602560"/>
            <a:ext cx="3076575" cy="1066800"/>
          </a:xfrm>
          <a:prstGeom prst="rect">
            <a:avLst/>
          </a:prstGeom>
          <a:solidFill>
            <a:srgbClr val="FF0000"/>
          </a:solid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04664"/>
            <a:ext cx="8229600" cy="1143000"/>
          </a:xfrm>
        </p:spPr>
        <p:txBody>
          <a:bodyPr/>
          <a:lstStyle/>
          <a:p>
            <a:pPr algn="ctr"/>
            <a:r>
              <a:rPr lang="it-IT" dirty="0" smtClean="0"/>
              <a:t>Aziende</a:t>
            </a:r>
            <a:endParaRPr lang="it-IT" dirty="0"/>
          </a:p>
        </p:txBody>
      </p:sp>
      <p:sp>
        <p:nvSpPr>
          <p:cNvPr id="3" name="Segnaposto contenuto 2"/>
          <p:cNvSpPr>
            <a:spLocks noGrp="1"/>
          </p:cNvSpPr>
          <p:nvPr>
            <p:ph idx="1"/>
          </p:nvPr>
        </p:nvSpPr>
        <p:spPr/>
        <p:txBody>
          <a:bodyPr/>
          <a:lstStyle/>
          <a:p>
            <a:r>
              <a:rPr lang="it-IT" dirty="0" smtClean="0"/>
              <a:t> </a:t>
            </a:r>
            <a:r>
              <a:rPr lang="it-IT" dirty="0" err="1" smtClean="0"/>
              <a:t>Optovue</a:t>
            </a:r>
            <a:r>
              <a:rPr lang="it-IT" dirty="0" smtClean="0"/>
              <a:t> </a:t>
            </a:r>
            <a:r>
              <a:rPr lang="it-IT" dirty="0" err="1" smtClean="0"/>
              <a:t>Inc</a:t>
            </a:r>
            <a:r>
              <a:rPr lang="it-IT" dirty="0" smtClean="0"/>
              <a:t>,</a:t>
            </a:r>
          </a:p>
          <a:p>
            <a:r>
              <a:rPr lang="it-IT" dirty="0" err="1" smtClean="0"/>
              <a:t>Topcon</a:t>
            </a:r>
            <a:r>
              <a:rPr lang="it-IT" dirty="0" smtClean="0"/>
              <a:t> </a:t>
            </a:r>
            <a:r>
              <a:rPr lang="it-IT" dirty="0" err="1" smtClean="0"/>
              <a:t>Medical</a:t>
            </a:r>
            <a:r>
              <a:rPr lang="it-IT" dirty="0" smtClean="0"/>
              <a:t> System,</a:t>
            </a:r>
          </a:p>
          <a:p>
            <a:r>
              <a:rPr lang="it-IT" dirty="0" smtClean="0"/>
              <a:t> </a:t>
            </a:r>
            <a:r>
              <a:rPr lang="it-IT" dirty="0" err="1" smtClean="0"/>
              <a:t>Heidelberg</a:t>
            </a:r>
            <a:r>
              <a:rPr lang="it-IT" dirty="0" smtClean="0"/>
              <a:t> </a:t>
            </a:r>
            <a:r>
              <a:rPr lang="it-IT" dirty="0" err="1" smtClean="0"/>
              <a:t>Engeneering</a:t>
            </a:r>
            <a:r>
              <a:rPr lang="it-IT" dirty="0" smtClean="0"/>
              <a:t>, </a:t>
            </a:r>
          </a:p>
          <a:p>
            <a:r>
              <a:rPr lang="it-IT" dirty="0" smtClean="0"/>
              <a:t> </a:t>
            </a:r>
            <a:r>
              <a:rPr lang="it-IT" dirty="0" err="1" smtClean="0"/>
              <a:t>Tomey</a:t>
            </a:r>
            <a:r>
              <a:rPr lang="it-IT" dirty="0" smtClean="0"/>
              <a:t> Corp.,</a:t>
            </a:r>
          </a:p>
          <a:p>
            <a:r>
              <a:rPr lang="it-IT" dirty="0" smtClean="0"/>
              <a:t> </a:t>
            </a:r>
            <a:r>
              <a:rPr lang="it-IT" dirty="0" err="1" smtClean="0"/>
              <a:t>Optopol</a:t>
            </a:r>
            <a:r>
              <a:rPr lang="it-IT" dirty="0" smtClean="0"/>
              <a:t> </a:t>
            </a:r>
            <a:r>
              <a:rPr lang="it-IT" dirty="0" err="1" smtClean="0"/>
              <a:t>Technology</a:t>
            </a:r>
            <a:r>
              <a:rPr lang="it-IT" dirty="0" smtClean="0"/>
              <a:t> SA,</a:t>
            </a:r>
          </a:p>
          <a:p>
            <a:r>
              <a:rPr lang="it-IT" dirty="0" smtClean="0"/>
              <a:t> </a:t>
            </a:r>
            <a:r>
              <a:rPr lang="it-IT" dirty="0" err="1" smtClean="0"/>
              <a:t>Nidek</a:t>
            </a:r>
            <a:r>
              <a:rPr lang="it-IT" dirty="0" smtClean="0"/>
              <a:t> Corp.,</a:t>
            </a:r>
          </a:p>
          <a:p>
            <a:r>
              <a:rPr lang="it-IT" dirty="0" smtClean="0"/>
              <a:t>Carl Zeiss </a:t>
            </a:r>
            <a:r>
              <a:rPr lang="it-IT" dirty="0" err="1" smtClean="0"/>
              <a:t>Meditec</a:t>
            </a:r>
            <a:r>
              <a:rPr lang="it-IT" dirty="0" smtClean="0"/>
              <a:t> </a:t>
            </a:r>
            <a:r>
              <a:rPr lang="it-IT" dirty="0" err="1" smtClean="0"/>
              <a:t>AG</a:t>
            </a:r>
            <a:r>
              <a:rPr lang="it-IT" dirty="0" smtClean="0"/>
              <a:t>.</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19</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5004048" y="2492896"/>
            <a:ext cx="3386142" cy="2460304"/>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6672"/>
            <a:ext cx="8229600" cy="1224136"/>
          </a:xfrm>
        </p:spPr>
        <p:txBody>
          <a:bodyPr/>
          <a:lstStyle/>
          <a:p>
            <a:pPr algn="ctr"/>
            <a:r>
              <a:rPr lang="it-IT" dirty="0" smtClean="0"/>
              <a:t/>
            </a:r>
            <a:br>
              <a:rPr lang="it-IT" dirty="0" smtClean="0"/>
            </a:br>
            <a:r>
              <a:rPr lang="it-IT" dirty="0" smtClean="0"/>
              <a:t/>
            </a:r>
            <a:br>
              <a:rPr lang="it-IT" dirty="0" smtClean="0"/>
            </a:br>
            <a:r>
              <a:rPr lang="it-IT" dirty="0" smtClean="0"/>
              <a:t>Definizione</a:t>
            </a:r>
            <a:endParaRPr lang="it-IT" dirty="0"/>
          </a:p>
        </p:txBody>
      </p:sp>
      <p:sp>
        <p:nvSpPr>
          <p:cNvPr id="3" name="Segnaposto contenuto 2"/>
          <p:cNvSpPr>
            <a:spLocks noGrp="1"/>
          </p:cNvSpPr>
          <p:nvPr>
            <p:ph idx="1"/>
          </p:nvPr>
        </p:nvSpPr>
        <p:spPr>
          <a:xfrm>
            <a:off x="395536" y="1628800"/>
            <a:ext cx="8280920" cy="4389437"/>
          </a:xfrm>
        </p:spPr>
        <p:txBody>
          <a:bodyPr/>
          <a:lstStyle/>
          <a:p>
            <a:pPr>
              <a:buNone/>
            </a:pPr>
            <a:endParaRPr lang="it-IT" dirty="0" smtClean="0"/>
          </a:p>
          <a:p>
            <a:pPr>
              <a:buNone/>
            </a:pPr>
            <a:r>
              <a:rPr lang="it-IT" sz="2800" dirty="0" smtClean="0"/>
              <a:t>   Le malattie dell’ </a:t>
            </a:r>
            <a:r>
              <a:rPr lang="it-IT" sz="2800" dirty="0" err="1" smtClean="0"/>
              <a:t>interfacie</a:t>
            </a:r>
            <a:r>
              <a:rPr lang="it-IT" sz="2800" dirty="0" smtClean="0"/>
              <a:t> </a:t>
            </a:r>
            <a:r>
              <a:rPr lang="it-IT" sz="2800" dirty="0" err="1" smtClean="0"/>
              <a:t>vitreoretinica</a:t>
            </a:r>
            <a:r>
              <a:rPr lang="it-IT" sz="2800" dirty="0" smtClean="0"/>
              <a:t> sono causate da alterazioni della corticale </a:t>
            </a:r>
            <a:r>
              <a:rPr lang="it-IT" sz="2800" dirty="0" err="1" smtClean="0"/>
              <a:t>vitreale</a:t>
            </a:r>
            <a:r>
              <a:rPr lang="it-IT" sz="2800" dirty="0" smtClean="0"/>
              <a:t> posteriore e degli  strati superficiali della retina  con anomale interazioni fra questi strati</a:t>
            </a:r>
            <a:endParaRPr lang="it-IT" sz="2800"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2</a:t>
            </a:fld>
            <a:endParaRPr lang="it-IT"/>
          </a:p>
        </p:txBody>
      </p:sp>
      <p:pic>
        <p:nvPicPr>
          <p:cNvPr id="5" name="Picture 13"/>
          <p:cNvPicPr>
            <a:picLocks noChangeAspect="1" noChangeArrowheads="1"/>
          </p:cNvPicPr>
          <p:nvPr/>
        </p:nvPicPr>
        <p:blipFill>
          <a:blip r:embed="rId2" cstate="print"/>
          <a:srcRect/>
          <a:stretch>
            <a:fillRect/>
          </a:stretch>
        </p:blipFill>
        <p:spPr bwMode="auto">
          <a:xfrm>
            <a:off x="1115616" y="4077072"/>
            <a:ext cx="5688632" cy="24536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73832"/>
            <a:ext cx="8229600" cy="1143000"/>
          </a:xfrm>
        </p:spPr>
        <p:txBody>
          <a:bodyPr/>
          <a:lstStyle/>
          <a:p>
            <a:pPr algn="ctr"/>
            <a:r>
              <a:rPr lang="it-IT" dirty="0" err="1" smtClean="0"/>
              <a:t>Spectral</a:t>
            </a:r>
            <a:r>
              <a:rPr lang="it-IT" dirty="0" smtClean="0"/>
              <a:t> Domain OCT</a:t>
            </a:r>
            <a:endParaRPr lang="it-IT" dirty="0"/>
          </a:p>
        </p:txBody>
      </p:sp>
      <p:sp>
        <p:nvSpPr>
          <p:cNvPr id="3" name="Segnaposto contenuto 2"/>
          <p:cNvSpPr>
            <a:spLocks noGrp="1"/>
          </p:cNvSpPr>
          <p:nvPr>
            <p:ph idx="1"/>
          </p:nvPr>
        </p:nvSpPr>
        <p:spPr/>
        <p:txBody>
          <a:bodyPr/>
          <a:lstStyle/>
          <a:p>
            <a:pPr>
              <a:buNone/>
            </a:pPr>
            <a:r>
              <a:rPr lang="it-IT" dirty="0" smtClean="0"/>
              <a:t> </a:t>
            </a:r>
          </a:p>
          <a:p>
            <a:r>
              <a:rPr lang="it-IT" dirty="0" smtClean="0"/>
              <a:t>Mentre gli OCT </a:t>
            </a:r>
            <a:r>
              <a:rPr lang="it-IT" b="1" dirty="0" err="1" smtClean="0"/>
              <a:t>Time</a:t>
            </a:r>
            <a:r>
              <a:rPr lang="it-IT" b="1" dirty="0" smtClean="0"/>
              <a:t> Domain </a:t>
            </a:r>
            <a:r>
              <a:rPr lang="it-IT" dirty="0" smtClean="0"/>
              <a:t>sono caratterizzati da un meccanismo in cui il percorso della luce è misurato da specchi in movimento, gli </a:t>
            </a:r>
            <a:r>
              <a:rPr lang="it-IT" b="1" dirty="0" err="1" smtClean="0"/>
              <a:t>Spectral</a:t>
            </a:r>
            <a:r>
              <a:rPr lang="it-IT" b="1" dirty="0" smtClean="0"/>
              <a:t> Domain </a:t>
            </a:r>
            <a:r>
              <a:rPr lang="it-IT" dirty="0" smtClean="0"/>
              <a:t>hanno specchi fissi. </a:t>
            </a:r>
          </a:p>
          <a:p>
            <a:r>
              <a:rPr lang="it-IT" dirty="0" smtClean="0"/>
              <a:t>Questo permette di aumentare la velocità del sistema </a:t>
            </a:r>
            <a:r>
              <a:rPr lang="it-IT" dirty="0" err="1" smtClean="0"/>
              <a:t>spectral</a:t>
            </a:r>
            <a:r>
              <a:rPr lang="it-IT" dirty="0" smtClean="0"/>
              <a:t> e di arrivare a migliori definizioni tissutali, anche per mezzo dell’annullamento delle aberrazioni ottiche di movimento, con un guadagno finale di definizione nel tessuto esaminato.</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20</a:t>
            </a:fld>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836712"/>
            <a:ext cx="8229600" cy="490066"/>
          </a:xfrm>
        </p:spPr>
        <p:txBody>
          <a:bodyPr>
            <a:normAutofit fontScale="90000"/>
          </a:bodyPr>
          <a:lstStyle/>
          <a:p>
            <a:pPr algn="ctr"/>
            <a:r>
              <a:rPr lang="it-IT" b="1" dirty="0" smtClean="0"/>
              <a:t>Performance of  OCT </a:t>
            </a:r>
            <a:r>
              <a:rPr lang="it-IT" sz="2200" b="1" dirty="0" smtClean="0"/>
              <a:t> </a:t>
            </a:r>
            <a:endParaRPr lang="it-IT" sz="2200" b="1" dirty="0"/>
          </a:p>
        </p:txBody>
      </p:sp>
      <p:sp>
        <p:nvSpPr>
          <p:cNvPr id="3" name="Segnaposto numero diapositiva 2"/>
          <p:cNvSpPr>
            <a:spLocks noGrp="1"/>
          </p:cNvSpPr>
          <p:nvPr>
            <p:ph type="sldNum" sz="quarter" idx="12"/>
          </p:nvPr>
        </p:nvSpPr>
        <p:spPr/>
        <p:txBody>
          <a:bodyPr/>
          <a:lstStyle/>
          <a:p>
            <a:fld id="{7305B59F-0205-4FFD-B3F5-523A57532AA1}" type="slidenum">
              <a:rPr lang="it-IT" smtClean="0"/>
              <a:pPr/>
              <a:t>21</a:t>
            </a:fld>
            <a:endParaRPr lang="it-IT"/>
          </a:p>
        </p:txBody>
      </p:sp>
      <p:sp>
        <p:nvSpPr>
          <p:cNvPr id="4" name="Rettangolo 3"/>
          <p:cNvSpPr/>
          <p:nvPr/>
        </p:nvSpPr>
        <p:spPr>
          <a:xfrm>
            <a:off x="323528" y="1052736"/>
            <a:ext cx="8449408" cy="5632311"/>
          </a:xfrm>
          <a:prstGeom prst="rect">
            <a:avLst/>
          </a:prstGeom>
        </p:spPr>
        <p:txBody>
          <a:bodyPr wrap="square">
            <a:spAutoFit/>
          </a:bodyPr>
          <a:lstStyle/>
          <a:p>
            <a:pPr marL="571500" indent="-571500">
              <a:buClr>
                <a:schemeClr val="accent1"/>
              </a:buClr>
              <a:buFont typeface="Arial" pitchFamily="34" charset="0"/>
              <a:buChar char="•"/>
            </a:pPr>
            <a:endParaRPr lang="it-IT" sz="3600" dirty="0" smtClean="0"/>
          </a:p>
          <a:p>
            <a:pPr marL="571500" indent="-571500">
              <a:buClr>
                <a:schemeClr val="accent1"/>
              </a:buClr>
              <a:buFont typeface="Arial" pitchFamily="34" charset="0"/>
              <a:buChar char="•"/>
            </a:pPr>
            <a:r>
              <a:rPr lang="it-IT" sz="2400" dirty="0" err="1" smtClean="0"/>
              <a:t>Roll-off</a:t>
            </a:r>
            <a:r>
              <a:rPr lang="it-IT" sz="2400" dirty="0" smtClean="0"/>
              <a:t> </a:t>
            </a:r>
            <a:r>
              <a:rPr lang="it-IT" sz="2400" dirty="0"/>
              <a:t>di </a:t>
            </a:r>
            <a:r>
              <a:rPr lang="it-IT" sz="2400" dirty="0" smtClean="0"/>
              <a:t>performance:  riduzione </a:t>
            </a:r>
            <a:r>
              <a:rPr lang="it-IT" sz="2400" dirty="0"/>
              <a:t>della potenza del segnale OCT con l’aumentare della </a:t>
            </a:r>
            <a:r>
              <a:rPr lang="it-IT" sz="2400" dirty="0" smtClean="0"/>
              <a:t>profondità               (  ̴ 20dB/profondità </a:t>
            </a:r>
            <a:r>
              <a:rPr lang="it-IT" sz="2400" dirty="0"/>
              <a:t>di 2 </a:t>
            </a:r>
            <a:r>
              <a:rPr lang="it-IT" sz="2400" dirty="0" smtClean="0"/>
              <a:t>mm)</a:t>
            </a:r>
          </a:p>
          <a:p>
            <a:pPr marL="571500" indent="-571500">
              <a:buFont typeface="Arial" pitchFamily="34" charset="0"/>
              <a:buChar char="•"/>
            </a:pPr>
            <a:endParaRPr lang="it-IT" sz="2400" dirty="0"/>
          </a:p>
          <a:p>
            <a:pPr marL="571500" indent="-571500">
              <a:buClr>
                <a:schemeClr val="accent1"/>
              </a:buClr>
              <a:buFont typeface="Arial" pitchFamily="34" charset="0"/>
              <a:buChar char="•"/>
            </a:pPr>
            <a:r>
              <a:rPr lang="it-IT" sz="2400" dirty="0" smtClean="0"/>
              <a:t>Sensibilità rapporto segnale/rumore SNR; intensità </a:t>
            </a:r>
            <a:r>
              <a:rPr lang="it-IT" sz="2400" dirty="0"/>
              <a:t>riflessa o retrodiffusa fino a  </a:t>
            </a:r>
            <a:r>
              <a:rPr lang="it-IT" sz="2400" dirty="0" smtClean="0"/>
              <a:t> ̴ 95dB </a:t>
            </a:r>
          </a:p>
          <a:p>
            <a:pPr marL="571500" indent="-571500">
              <a:buFont typeface="Arial" pitchFamily="34" charset="0"/>
              <a:buChar char="•"/>
            </a:pPr>
            <a:endParaRPr lang="it-IT" sz="2400" dirty="0"/>
          </a:p>
          <a:p>
            <a:pPr marL="571500" indent="-571500">
              <a:buClr>
                <a:schemeClr val="accent1"/>
              </a:buClr>
              <a:buFont typeface="Arial" pitchFamily="34" charset="0"/>
              <a:buChar char="•"/>
            </a:pPr>
            <a:r>
              <a:rPr lang="it-IT" sz="2400" dirty="0" smtClean="0"/>
              <a:t>Velocità </a:t>
            </a:r>
            <a:r>
              <a:rPr lang="it-IT" sz="2400" dirty="0"/>
              <a:t>d’acquisizione o </a:t>
            </a:r>
            <a:r>
              <a:rPr lang="it-IT" sz="2400" dirty="0" smtClean="0"/>
              <a:t>d’</a:t>
            </a:r>
            <a:r>
              <a:rPr lang="it-IT" sz="2400" dirty="0" err="1" smtClean="0"/>
              <a:t>imaging</a:t>
            </a:r>
            <a:r>
              <a:rPr lang="it-IT" sz="2400" dirty="0" smtClean="0"/>
              <a:t>:    </a:t>
            </a:r>
            <a:r>
              <a:rPr lang="it-IT" sz="2400" dirty="0" err="1" smtClean="0"/>
              <a:t>A-scan</a:t>
            </a:r>
            <a:r>
              <a:rPr lang="it-IT" sz="2400" dirty="0" smtClean="0"/>
              <a:t> rate</a:t>
            </a:r>
          </a:p>
          <a:p>
            <a:pPr marL="571500" indent="-571500">
              <a:buFont typeface="Arial" pitchFamily="34" charset="0"/>
              <a:buChar char="•"/>
            </a:pPr>
            <a:endParaRPr lang="it-IT" sz="2400" dirty="0"/>
          </a:p>
          <a:p>
            <a:pPr marL="571500" indent="-571500">
              <a:buClr>
                <a:schemeClr val="accent1"/>
              </a:buClr>
              <a:buFont typeface="Arial" pitchFamily="34" charset="0"/>
              <a:buChar char="•"/>
            </a:pPr>
            <a:r>
              <a:rPr lang="it-IT" sz="2400" dirty="0"/>
              <a:t>Range </a:t>
            </a:r>
            <a:r>
              <a:rPr lang="it-IT" sz="2400" dirty="0" smtClean="0"/>
              <a:t>dinamico rapporto </a:t>
            </a:r>
            <a:r>
              <a:rPr lang="it-IT" sz="2400" dirty="0"/>
              <a:t>di potenza del segnale, tra la più forte e la più debole riflessione A-scan che può essere </a:t>
            </a:r>
            <a:r>
              <a:rPr lang="it-IT" sz="2400" dirty="0" smtClean="0"/>
              <a:t>misurata (  ̴ 40-50dB) </a:t>
            </a:r>
            <a:endParaRPr lang="it-IT" sz="2400" dirty="0"/>
          </a:p>
          <a:p>
            <a:endParaRPr lang="it-IT" sz="3600" dirty="0" smtClean="0"/>
          </a:p>
        </p:txBody>
      </p:sp>
    </p:spTree>
    <p:extLst>
      <p:ext uri="{BB962C8B-B14F-4D97-AF65-F5344CB8AC3E}">
        <p14:creationId xmlns:p14="http://schemas.microsoft.com/office/powerpoint/2010/main" xmlns="" val="254886773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5400" dirty="0" err="1" smtClean="0"/>
              <a:t>Swept</a:t>
            </a:r>
            <a:r>
              <a:rPr lang="it-IT" sz="5400" dirty="0" smtClean="0"/>
              <a:t> Source OCT</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22</a:t>
            </a:fld>
            <a:endParaRPr lang="it-IT"/>
          </a:p>
        </p:txBody>
      </p:sp>
      <p:pic>
        <p:nvPicPr>
          <p:cNvPr id="5" name="Picture 2" descr="C:\Users\Asus\Desktop\FDOCT.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072" y="2492896"/>
            <a:ext cx="3112515" cy="3528392"/>
          </a:xfrm>
          <a:prstGeom prst="rect">
            <a:avLst/>
          </a:prstGeom>
          <a:solidFill>
            <a:srgbClr val="85E2E7"/>
          </a:solidFill>
          <a:ln w="28575">
            <a:solidFill>
              <a:srgbClr val="FF0000"/>
            </a:solidFill>
          </a:ln>
          <a:extLst/>
        </p:spPr>
      </p:pic>
      <p:sp>
        <p:nvSpPr>
          <p:cNvPr id="8" name="Titolo 1"/>
          <p:cNvSpPr txBox="1">
            <a:spLocks/>
          </p:cNvSpPr>
          <p:nvPr/>
        </p:nvSpPr>
        <p:spPr bwMode="auto">
          <a:xfrm>
            <a:off x="251520" y="4365104"/>
            <a:ext cx="468052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it-IT" sz="2800" dirty="0" smtClean="0">
              <a:latin typeface="+mj-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it-IT" sz="2800" dirty="0" smtClean="0">
                <a:latin typeface="+mj-lt"/>
                <a:ea typeface="+mj-ea"/>
                <a:cs typeface="+mj-cs"/>
              </a:rPr>
              <a:t>La tecnologia </a:t>
            </a:r>
            <a:r>
              <a:rPr lang="it-IT" sz="2800" b="1" dirty="0" err="1" smtClean="0">
                <a:latin typeface="+mj-lt"/>
                <a:ea typeface="+mj-ea"/>
                <a:cs typeface="+mj-cs"/>
              </a:rPr>
              <a:t>swept</a:t>
            </a:r>
            <a:r>
              <a:rPr lang="it-IT" sz="2800" b="1" dirty="0" smtClean="0">
                <a:latin typeface="+mj-lt"/>
                <a:ea typeface="+mj-ea"/>
                <a:cs typeface="+mj-cs"/>
              </a:rPr>
              <a:t> source </a:t>
            </a:r>
            <a:r>
              <a:rPr lang="it-IT" sz="2800" dirty="0" smtClean="0">
                <a:latin typeface="+mj-lt"/>
                <a:ea typeface="+mj-ea"/>
                <a:cs typeface="+mj-cs"/>
              </a:rPr>
              <a:t>utilizza un laser con lunghezza d’ onda di 1050 </a:t>
            </a:r>
            <a:r>
              <a:rPr lang="it-IT" sz="2800" dirty="0" err="1" smtClean="0">
                <a:latin typeface="+mj-lt"/>
                <a:ea typeface="+mj-ea"/>
                <a:cs typeface="+mj-cs"/>
              </a:rPr>
              <a:t>nm</a:t>
            </a:r>
            <a:r>
              <a:rPr lang="it-IT" sz="2800" dirty="0" smtClean="0">
                <a:latin typeface="+mj-lt"/>
                <a:ea typeface="+mj-ea"/>
                <a:cs typeface="+mj-cs"/>
              </a:rPr>
              <a:t> che consente una maggiore profondità di penetrazione nei tessuti dell’ occhio anche attraverso opacità </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2800" dirty="0" smtClean="0">
                <a:latin typeface="+mj-lt"/>
                <a:ea typeface="+mj-ea"/>
                <a:cs typeface="+mj-cs"/>
              </a:rPr>
              <a:t>dei mezzi diottrici </a:t>
            </a:r>
            <a:endParaRPr kumimoji="0" lang="it-IT" sz="5000" b="0"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48680"/>
            <a:ext cx="8363272" cy="1143000"/>
          </a:xfrm>
        </p:spPr>
        <p:txBody>
          <a:bodyPr/>
          <a:lstStyle/>
          <a:p>
            <a:r>
              <a:rPr lang="it-IT" sz="4000" dirty="0" err="1" smtClean="0">
                <a:solidFill>
                  <a:schemeClr val="tx1"/>
                </a:solidFill>
                <a:cs typeface="Times New Roman" pitchFamily="18" charset="0"/>
              </a:rPr>
              <a:t>Swept</a:t>
            </a:r>
            <a:r>
              <a:rPr lang="it-IT" sz="4000" dirty="0" smtClean="0">
                <a:solidFill>
                  <a:schemeClr val="tx1"/>
                </a:solidFill>
                <a:cs typeface="Times New Roman" pitchFamily="18" charset="0"/>
              </a:rPr>
              <a:t> Source v/s </a:t>
            </a:r>
            <a:r>
              <a:rPr lang="it-IT" sz="4000" dirty="0" err="1" smtClean="0">
                <a:solidFill>
                  <a:schemeClr val="tx1"/>
                </a:solidFill>
                <a:cs typeface="Times New Roman" pitchFamily="18" charset="0"/>
              </a:rPr>
              <a:t>Spectral</a:t>
            </a:r>
            <a:r>
              <a:rPr lang="it-IT" sz="4000" dirty="0" smtClean="0">
                <a:solidFill>
                  <a:schemeClr val="tx1"/>
                </a:solidFill>
                <a:cs typeface="Times New Roman" pitchFamily="18" charset="0"/>
              </a:rPr>
              <a:t> </a:t>
            </a:r>
            <a:r>
              <a:rPr lang="it-IT" sz="4000" dirty="0" err="1" smtClean="0">
                <a:solidFill>
                  <a:schemeClr val="tx1"/>
                </a:solidFill>
                <a:cs typeface="Times New Roman" pitchFamily="18" charset="0"/>
              </a:rPr>
              <a:t>Domaine</a:t>
            </a:r>
            <a:r>
              <a:rPr lang="it-IT" sz="4000" dirty="0" smtClean="0">
                <a:solidFill>
                  <a:schemeClr val="tx1"/>
                </a:solidFill>
                <a:cs typeface="Times New Roman" pitchFamily="18" charset="0"/>
              </a:rPr>
              <a:t> OCT</a:t>
            </a:r>
            <a:endParaRPr lang="it-IT" sz="4000" dirty="0">
              <a:solidFill>
                <a:schemeClr val="tx1"/>
              </a:solidFill>
            </a:endParaRPr>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23</a:t>
            </a:fld>
            <a:endParaRPr lang="it-IT"/>
          </a:p>
        </p:txBody>
      </p:sp>
      <p:pic>
        <p:nvPicPr>
          <p:cNvPr id="5" name="Picture 2" descr="C:\Users\Asus\Desktop\SS-OCTvsSD-OCT.pn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276872"/>
            <a:ext cx="8229600" cy="3973795"/>
          </a:xfrm>
          <a:prstGeom prst="rect">
            <a:avLst/>
          </a:prstGeom>
          <a:noFill/>
          <a:ln w="38100">
            <a:solidFill>
              <a:srgbClr val="FF0000"/>
            </a:solidFill>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1680" y="404664"/>
            <a:ext cx="7005464" cy="998984"/>
          </a:xfrm>
        </p:spPr>
        <p:txBody>
          <a:bodyPr/>
          <a:lstStyle/>
          <a:p>
            <a:pPr algn="ctr"/>
            <a:r>
              <a:rPr lang="it-IT" dirty="0" smtClean="0"/>
              <a:t>Futuro degli OCT</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24</a:t>
            </a:fld>
            <a:endParaRPr lang="it-IT"/>
          </a:p>
        </p:txBody>
      </p:sp>
      <p:sp>
        <p:nvSpPr>
          <p:cNvPr id="6" name="Segnaposto contenuto 5"/>
          <p:cNvSpPr>
            <a:spLocks noGrp="1"/>
          </p:cNvSpPr>
          <p:nvPr>
            <p:ph idx="1"/>
          </p:nvPr>
        </p:nvSpPr>
        <p:spPr>
          <a:xfrm>
            <a:off x="457200" y="1196752"/>
            <a:ext cx="8229600" cy="4389437"/>
          </a:xfrm>
        </p:spPr>
        <p:txBody>
          <a:bodyPr/>
          <a:lstStyle/>
          <a:p>
            <a:endParaRPr lang="it-IT" dirty="0" smtClean="0"/>
          </a:p>
          <a:p>
            <a:r>
              <a:rPr lang="it-IT" b="1" dirty="0" smtClean="0"/>
              <a:t>L’Ottica Adattiva  (AO) </a:t>
            </a:r>
            <a:r>
              <a:rPr lang="it-IT" dirty="0" smtClean="0"/>
              <a:t>è una tecnologia che consente di migliorare la qualità di un sistema ottico, agendo attivamente sul fronte d’onda del fascio luminoso</a:t>
            </a:r>
          </a:p>
          <a:p>
            <a:r>
              <a:rPr lang="it-IT" dirty="0" smtClean="0"/>
              <a:t>La qualità migliorata delle ottiche adattive sarà inoltre capace di risolvere anche il limite attuale della risoluzione laterale e trasversale degli OCT </a:t>
            </a:r>
            <a:r>
              <a:rPr lang="it-IT" dirty="0" err="1" smtClean="0"/>
              <a:t>Spectral</a:t>
            </a:r>
            <a:endParaRPr lang="it-IT" dirty="0" smtClean="0"/>
          </a:p>
          <a:p>
            <a:endParaRPr lang="it-IT" dirty="0"/>
          </a:p>
        </p:txBody>
      </p:sp>
      <p:pic>
        <p:nvPicPr>
          <p:cNvPr id="2051" name="Picture 3" descr="C:\Users\Utente\Pictures\slide_26.jpg"/>
          <p:cNvPicPr>
            <a:picLocks noChangeAspect="1" noChangeArrowheads="1"/>
          </p:cNvPicPr>
          <p:nvPr/>
        </p:nvPicPr>
        <p:blipFill>
          <a:blip r:embed="rId2" cstate="print"/>
          <a:srcRect/>
          <a:stretch>
            <a:fillRect/>
          </a:stretch>
        </p:blipFill>
        <p:spPr bwMode="auto">
          <a:xfrm>
            <a:off x="2843808" y="4293096"/>
            <a:ext cx="3264363" cy="2448272"/>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7305B59F-0205-4FFD-B3F5-523A57532AA1}" type="slidenum">
              <a:rPr lang="it-IT" smtClean="0"/>
              <a:pPr/>
              <a:t>25</a:t>
            </a:fld>
            <a:endParaRPr lang="it-I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058" y="2204863"/>
            <a:ext cx="5753086" cy="4450903"/>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ttangolo 4"/>
          <p:cNvSpPr/>
          <p:nvPr/>
        </p:nvSpPr>
        <p:spPr>
          <a:xfrm>
            <a:off x="227504" y="644495"/>
            <a:ext cx="5544615" cy="1200329"/>
          </a:xfrm>
          <a:prstGeom prst="rect">
            <a:avLst/>
          </a:prstGeom>
        </p:spPr>
        <p:txBody>
          <a:bodyPr wrap="square">
            <a:spAutoFit/>
          </a:bodyPr>
          <a:lstStyle/>
          <a:p>
            <a:r>
              <a:rPr lang="it-IT" sz="3600" b="1" i="1" dirty="0" smtClean="0">
                <a:solidFill>
                  <a:srgbClr val="FF0000"/>
                </a:solidFill>
                <a:effectLst>
                  <a:outerShdw blurRad="38100" dist="38100" dir="2700000" algn="tl">
                    <a:srgbClr val="000000">
                      <a:alpha val="43137"/>
                    </a:srgbClr>
                  </a:outerShdw>
                </a:effectLst>
              </a:rPr>
              <a:t> </a:t>
            </a:r>
            <a:r>
              <a:rPr lang="it-IT" sz="3600" b="1" dirty="0" smtClean="0"/>
              <a:t>Ottica Adattiva </a:t>
            </a:r>
            <a:r>
              <a:rPr lang="it-IT" sz="2000" b="1" dirty="0" smtClean="0"/>
              <a:t>&amp;</a:t>
            </a:r>
            <a:r>
              <a:rPr lang="it-IT" sz="3600" b="1" dirty="0" smtClean="0"/>
              <a:t> Gemini </a:t>
            </a:r>
            <a:r>
              <a:rPr lang="it-IT" sz="3600" b="1" dirty="0" err="1" smtClean="0"/>
              <a:t>Observatory</a:t>
            </a:r>
            <a:r>
              <a:rPr lang="it-IT" sz="3600" b="1" dirty="0" smtClean="0"/>
              <a:t>  (telescopi)</a:t>
            </a:r>
            <a:endParaRPr lang="it-IT" sz="3600" b="1" dirty="0"/>
          </a:p>
        </p:txBody>
      </p:sp>
      <p:pic>
        <p:nvPicPr>
          <p:cNvPr id="6" name="Picture 2" descr="http://images.iop.org/objects/phw/news/12/2/29/gemin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64303" y="189458"/>
            <a:ext cx="2957115" cy="2217837"/>
          </a:xfrm>
          <a:prstGeom prst="rect">
            <a:avLst/>
          </a:prstGeom>
          <a:noFill/>
          <a:ln w="28575">
            <a:solidFill>
              <a:srgbClr val="FF0000"/>
            </a:solidFill>
          </a:ln>
          <a:extLst>
            <a:ext uri="{909E8E84-426E-40DD-AFC4-6F175D3DCCD1}">
              <a14:hiddenFill xmlns:a14="http://schemas.microsoft.com/office/drawing/2010/main" xmlns="">
                <a:solidFill>
                  <a:srgbClr val="FFFFFF"/>
                </a:solidFill>
              </a14:hiddenFill>
            </a:ext>
          </a:extLst>
        </p:spPr>
      </p:pic>
      <p:pic>
        <p:nvPicPr>
          <p:cNvPr id="1028" name="Picture 4" descr="http://upload.wikimedia.org/wikipedia/commons/thumb/6/6d/Gemini_South_01.jpg/220px-Gemini_South_01.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78797" y="3638003"/>
            <a:ext cx="2985691" cy="2239269"/>
          </a:xfrm>
          <a:prstGeom prst="rect">
            <a:avLst/>
          </a:prstGeom>
          <a:noFill/>
          <a:ln w="28575">
            <a:solidFill>
              <a:srgbClr val="FF0000"/>
            </a:solidFill>
          </a:ln>
          <a:extLst>
            <a:ext uri="{909E8E84-426E-40DD-AFC4-6F175D3DCCD1}">
              <a14:hiddenFill xmlns:a14="http://schemas.microsoft.com/office/drawing/2010/main" xmlns="">
                <a:solidFill>
                  <a:srgbClr val="FFFFFF"/>
                </a:solidFill>
              </a14:hiddenFill>
            </a:ext>
          </a:extLst>
        </p:spPr>
      </p:pic>
      <p:sp>
        <p:nvSpPr>
          <p:cNvPr id="7" name="CasellaDiTesto 6"/>
          <p:cNvSpPr txBox="1"/>
          <p:nvPr/>
        </p:nvSpPr>
        <p:spPr>
          <a:xfrm>
            <a:off x="6012160" y="6065545"/>
            <a:ext cx="3005951" cy="646331"/>
          </a:xfrm>
          <a:prstGeom prst="rect">
            <a:avLst/>
          </a:prstGeom>
          <a:solidFill>
            <a:srgbClr val="85E2E7"/>
          </a:solidFill>
          <a:ln>
            <a:solidFill>
              <a:srgbClr val="FF0000"/>
            </a:solidFill>
          </a:ln>
        </p:spPr>
        <p:txBody>
          <a:bodyPr wrap="none" rtlCol="0">
            <a:spAutoFit/>
          </a:bodyPr>
          <a:lstStyle/>
          <a:p>
            <a:r>
              <a:rPr lang="it-IT" b="1" dirty="0" smtClean="0"/>
              <a:t>  </a:t>
            </a:r>
            <a:r>
              <a:rPr lang="it-IT" b="1" dirty="0" err="1" smtClean="0"/>
              <a:t>Télescope</a:t>
            </a:r>
            <a:r>
              <a:rPr lang="it-IT" b="1" dirty="0" smtClean="0"/>
              <a:t> </a:t>
            </a:r>
            <a:r>
              <a:rPr lang="it-IT" b="1" dirty="0"/>
              <a:t>Gemini </a:t>
            </a:r>
            <a:r>
              <a:rPr lang="it-IT" b="1" dirty="0" smtClean="0"/>
              <a:t>South</a:t>
            </a:r>
          </a:p>
          <a:p>
            <a:r>
              <a:rPr lang="it-IT" dirty="0" smtClean="0"/>
              <a:t>  </a:t>
            </a:r>
            <a:r>
              <a:rPr lang="it-IT" dirty="0"/>
              <a:t>(</a:t>
            </a:r>
            <a:r>
              <a:rPr lang="it-IT" b="1" dirty="0"/>
              <a:t>Chili</a:t>
            </a:r>
            <a:r>
              <a:rPr lang="it-IT" dirty="0"/>
              <a:t>)</a:t>
            </a:r>
          </a:p>
        </p:txBody>
      </p:sp>
      <p:sp>
        <p:nvSpPr>
          <p:cNvPr id="9" name="Rettangolo 8"/>
          <p:cNvSpPr/>
          <p:nvPr/>
        </p:nvSpPr>
        <p:spPr>
          <a:xfrm>
            <a:off x="6087393" y="2566645"/>
            <a:ext cx="2736304" cy="646331"/>
          </a:xfrm>
          <a:prstGeom prst="rect">
            <a:avLst/>
          </a:prstGeom>
          <a:solidFill>
            <a:srgbClr val="85E2E7"/>
          </a:solidFill>
          <a:ln>
            <a:solidFill>
              <a:srgbClr val="FF0000"/>
            </a:solidFill>
          </a:ln>
        </p:spPr>
        <p:txBody>
          <a:bodyPr wrap="square">
            <a:spAutoFit/>
          </a:bodyPr>
          <a:lstStyle/>
          <a:p>
            <a:r>
              <a:rPr lang="it-IT" b="1" dirty="0" smtClean="0"/>
              <a:t>  </a:t>
            </a:r>
            <a:r>
              <a:rPr lang="it-IT" b="1" dirty="0" err="1" smtClean="0"/>
              <a:t>Télescope</a:t>
            </a:r>
            <a:r>
              <a:rPr lang="it-IT" b="1" dirty="0" smtClean="0"/>
              <a:t> </a:t>
            </a:r>
            <a:r>
              <a:rPr lang="it-IT" b="1" dirty="0"/>
              <a:t>Gemini </a:t>
            </a:r>
            <a:r>
              <a:rPr lang="it-IT" b="1" dirty="0" smtClean="0"/>
              <a:t>North </a:t>
            </a:r>
            <a:r>
              <a:rPr lang="it-IT" dirty="0" smtClean="0"/>
              <a:t> </a:t>
            </a:r>
            <a:r>
              <a:rPr lang="it-IT" dirty="0"/>
              <a:t>(</a:t>
            </a:r>
            <a:r>
              <a:rPr lang="it-IT" b="1" dirty="0"/>
              <a:t>Hawaii</a:t>
            </a:r>
            <a:r>
              <a:rPr lang="it-IT" dirty="0"/>
              <a:t>)</a:t>
            </a:r>
          </a:p>
        </p:txBody>
      </p:sp>
    </p:spTree>
    <p:extLst>
      <p:ext uri="{BB962C8B-B14F-4D97-AF65-F5344CB8AC3E}">
        <p14:creationId xmlns:p14="http://schemas.microsoft.com/office/powerpoint/2010/main" xmlns="" val="326996886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20084D29-6E7E-477A-BA9E-89095F9CFB4D}" type="slidenum">
              <a:rPr lang="en-US" smtClean="0">
                <a:solidFill>
                  <a:srgbClr val="000000"/>
                </a:solidFill>
              </a:rPr>
              <a:pPr/>
              <a:t>26</a:t>
            </a:fld>
            <a:endParaRPr lang="en-US">
              <a:solidFill>
                <a:srgbClr val="000000"/>
              </a:solidFill>
            </a:endParaRPr>
          </a:p>
        </p:txBody>
      </p:sp>
      <p:pic>
        <p:nvPicPr>
          <p:cNvPr id="1026" name="Picture 2" descr="C:\Users\Asus\Desktop\md_image_ph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7864" y="3284984"/>
            <a:ext cx="2711272" cy="3451981"/>
          </a:xfrm>
          <a:prstGeom prst="rect">
            <a:avLst/>
          </a:prstGeom>
          <a:noFill/>
          <a:ln w="28575">
            <a:solidFill>
              <a:srgbClr val="FF0000"/>
            </a:solidFill>
          </a:ln>
          <a:extLst>
            <a:ext uri="{909E8E84-426E-40DD-AFC4-6F175D3DCCD1}">
              <a14:hiddenFill xmlns:a14="http://schemas.microsoft.com/office/drawing/2010/main" xmlns="">
                <a:solidFill>
                  <a:srgbClr val="FFFFFF"/>
                </a:solidFill>
              </a14:hiddenFill>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57" y="212601"/>
            <a:ext cx="3000375" cy="3000375"/>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31840" y="260648"/>
            <a:ext cx="2962275" cy="2981290"/>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56176" y="260648"/>
            <a:ext cx="2952328" cy="2986266"/>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ttangolo 3"/>
          <p:cNvSpPr/>
          <p:nvPr/>
        </p:nvSpPr>
        <p:spPr>
          <a:xfrm>
            <a:off x="539552" y="2700050"/>
            <a:ext cx="2214068" cy="369332"/>
          </a:xfrm>
          <a:prstGeom prst="rect">
            <a:avLst/>
          </a:prstGeom>
        </p:spPr>
        <p:txBody>
          <a:bodyPr wrap="none">
            <a:spAutoFit/>
          </a:bodyPr>
          <a:lstStyle/>
          <a:p>
            <a:r>
              <a:rPr lang="it-IT" b="1" dirty="0">
                <a:solidFill>
                  <a:schemeClr val="bg1">
                    <a:lumMod val="95000"/>
                  </a:schemeClr>
                </a:solidFill>
              </a:rPr>
              <a:t>Resolution 15-20 </a:t>
            </a:r>
            <a:r>
              <a:rPr lang="el-GR" b="1" dirty="0">
                <a:solidFill>
                  <a:schemeClr val="bg1">
                    <a:lumMod val="95000"/>
                  </a:schemeClr>
                </a:solidFill>
              </a:rPr>
              <a:t>μ</a:t>
            </a:r>
            <a:r>
              <a:rPr lang="it-IT" b="1" dirty="0">
                <a:solidFill>
                  <a:schemeClr val="bg1">
                    <a:lumMod val="95000"/>
                  </a:schemeClr>
                </a:solidFill>
              </a:rPr>
              <a:t>m</a:t>
            </a:r>
          </a:p>
        </p:txBody>
      </p:sp>
      <p:sp>
        <p:nvSpPr>
          <p:cNvPr id="5" name="Rettangolo 4"/>
          <p:cNvSpPr/>
          <p:nvPr/>
        </p:nvSpPr>
        <p:spPr>
          <a:xfrm>
            <a:off x="3498629" y="188640"/>
            <a:ext cx="2146742" cy="369332"/>
          </a:xfrm>
          <a:prstGeom prst="rect">
            <a:avLst/>
          </a:prstGeom>
        </p:spPr>
        <p:txBody>
          <a:bodyPr wrap="none">
            <a:spAutoFit/>
          </a:bodyPr>
          <a:lstStyle/>
          <a:p>
            <a:r>
              <a:rPr lang="it-IT" b="1" dirty="0" err="1">
                <a:solidFill>
                  <a:schemeClr val="bg1">
                    <a:lumMod val="95000"/>
                  </a:schemeClr>
                </a:solidFill>
                <a:latin typeface="Calibri,Bold"/>
              </a:rPr>
              <a:t>Imagine</a:t>
            </a:r>
            <a:r>
              <a:rPr lang="it-IT" b="1" dirty="0">
                <a:solidFill>
                  <a:schemeClr val="bg1">
                    <a:lumMod val="95000"/>
                  </a:schemeClr>
                </a:solidFill>
                <a:latin typeface="Calibri,Bold"/>
              </a:rPr>
              <a:t> </a:t>
            </a:r>
            <a:r>
              <a:rPr lang="it-IT" b="1" dirty="0" err="1">
                <a:solidFill>
                  <a:schemeClr val="bg1">
                    <a:lumMod val="95000"/>
                  </a:schemeClr>
                </a:solidFill>
                <a:latin typeface="Calibri,Bold"/>
              </a:rPr>
              <a:t>Eyes</a:t>
            </a:r>
            <a:r>
              <a:rPr lang="it-IT" b="1" dirty="0">
                <a:solidFill>
                  <a:schemeClr val="bg1">
                    <a:lumMod val="95000"/>
                  </a:schemeClr>
                </a:solidFill>
                <a:latin typeface="Calibri,Bold"/>
              </a:rPr>
              <a:t> rtx1</a:t>
            </a:r>
            <a:endParaRPr lang="it-IT" dirty="0">
              <a:solidFill>
                <a:schemeClr val="bg1">
                  <a:lumMod val="95000"/>
                </a:schemeClr>
              </a:solidFill>
            </a:endParaRPr>
          </a:p>
        </p:txBody>
      </p:sp>
      <p:sp>
        <p:nvSpPr>
          <p:cNvPr id="6" name="Rettangolo 5"/>
          <p:cNvSpPr/>
          <p:nvPr/>
        </p:nvSpPr>
        <p:spPr>
          <a:xfrm>
            <a:off x="3498629" y="708317"/>
            <a:ext cx="9144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p:cNvCxnSpPr/>
          <p:nvPr/>
        </p:nvCxnSpPr>
        <p:spPr>
          <a:xfrm>
            <a:off x="4549838" y="1165517"/>
            <a:ext cx="1171420" cy="0"/>
          </a:xfrm>
          <a:prstGeom prst="straightConnector1">
            <a:avLst/>
          </a:prstGeom>
          <a:ln w="28575">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6201619" y="228221"/>
            <a:ext cx="2942381" cy="338554"/>
          </a:xfrm>
          <a:prstGeom prst="rect">
            <a:avLst/>
          </a:prstGeom>
        </p:spPr>
        <p:txBody>
          <a:bodyPr wrap="square">
            <a:spAutoFit/>
          </a:bodyPr>
          <a:lstStyle/>
          <a:p>
            <a:r>
              <a:rPr lang="en-US" sz="1600" b="1" dirty="0">
                <a:solidFill>
                  <a:schemeClr val="bg1">
                    <a:lumMod val="95000"/>
                  </a:schemeClr>
                </a:solidFill>
                <a:latin typeface="Calibri,Bold"/>
              </a:rPr>
              <a:t>Imagine Eyes </a:t>
            </a:r>
            <a:r>
              <a:rPr lang="en-US" sz="1600" b="1" dirty="0" smtClean="0">
                <a:solidFill>
                  <a:schemeClr val="bg1">
                    <a:lumMod val="95000"/>
                  </a:schemeClr>
                </a:solidFill>
                <a:latin typeface="Calibri,Bold"/>
              </a:rPr>
              <a:t>rtx1 (zoom </a:t>
            </a:r>
            <a:r>
              <a:rPr lang="en-US" sz="1600" b="1" dirty="0">
                <a:solidFill>
                  <a:schemeClr val="bg1">
                    <a:lumMod val="95000"/>
                  </a:schemeClr>
                </a:solidFill>
                <a:latin typeface="Calibri,Bold"/>
              </a:rPr>
              <a:t>in)</a:t>
            </a:r>
            <a:endParaRPr lang="it-IT" sz="1600" b="1" dirty="0">
              <a:solidFill>
                <a:schemeClr val="bg1">
                  <a:lumMod val="95000"/>
                </a:schemeClr>
              </a:solidFill>
              <a:latin typeface="Calibri,Bold"/>
            </a:endParaRPr>
          </a:p>
        </p:txBody>
      </p:sp>
      <p:sp>
        <p:nvSpPr>
          <p:cNvPr id="12" name="Rettangolo 11"/>
          <p:cNvSpPr/>
          <p:nvPr/>
        </p:nvSpPr>
        <p:spPr>
          <a:xfrm>
            <a:off x="6491184" y="2627620"/>
            <a:ext cx="1983235" cy="369332"/>
          </a:xfrm>
          <a:prstGeom prst="rect">
            <a:avLst/>
          </a:prstGeom>
        </p:spPr>
        <p:txBody>
          <a:bodyPr wrap="none">
            <a:spAutoFit/>
          </a:bodyPr>
          <a:lstStyle/>
          <a:p>
            <a:r>
              <a:rPr lang="it-IT" b="1" dirty="0">
                <a:solidFill>
                  <a:schemeClr val="bg1">
                    <a:lumMod val="95000"/>
                  </a:schemeClr>
                </a:solidFill>
              </a:rPr>
              <a:t>Resolution 3-4 </a:t>
            </a:r>
            <a:r>
              <a:rPr lang="el-GR" b="1" dirty="0">
                <a:solidFill>
                  <a:schemeClr val="bg1">
                    <a:lumMod val="95000"/>
                  </a:schemeClr>
                </a:solidFill>
              </a:rPr>
              <a:t>μ</a:t>
            </a:r>
            <a:r>
              <a:rPr lang="it-IT" b="1" dirty="0">
                <a:solidFill>
                  <a:schemeClr val="bg1">
                    <a:lumMod val="95000"/>
                  </a:schemeClr>
                </a:solidFill>
              </a:rPr>
              <a:t>m</a:t>
            </a:r>
          </a:p>
        </p:txBody>
      </p:sp>
      <p:sp>
        <p:nvSpPr>
          <p:cNvPr id="13" name="Rettangolo 12"/>
          <p:cNvSpPr/>
          <p:nvPr/>
        </p:nvSpPr>
        <p:spPr>
          <a:xfrm>
            <a:off x="7094713" y="3212976"/>
            <a:ext cx="776175" cy="369332"/>
          </a:xfrm>
          <a:prstGeom prst="rect">
            <a:avLst/>
          </a:prstGeom>
        </p:spPr>
        <p:txBody>
          <a:bodyPr wrap="none">
            <a:spAutoFit/>
          </a:bodyPr>
          <a:lstStyle/>
          <a:p>
            <a:r>
              <a:rPr lang="el-GR" b="1" i="1" dirty="0" smtClean="0"/>
              <a:t>50 </a:t>
            </a:r>
            <a:r>
              <a:rPr lang="el-GR" b="1" i="1" dirty="0"/>
              <a:t>μ</a:t>
            </a:r>
            <a:r>
              <a:rPr lang="it-IT" b="1" i="1" dirty="0"/>
              <a:t>m</a:t>
            </a:r>
          </a:p>
        </p:txBody>
      </p:sp>
      <p:cxnSp>
        <p:nvCxnSpPr>
          <p:cNvPr id="15" name="Connettore 1 14"/>
          <p:cNvCxnSpPr/>
          <p:nvPr/>
        </p:nvCxnSpPr>
        <p:spPr>
          <a:xfrm>
            <a:off x="6964758" y="3501008"/>
            <a:ext cx="9916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6300192" y="3933056"/>
            <a:ext cx="2637260" cy="461665"/>
          </a:xfrm>
          <a:prstGeom prst="rect">
            <a:avLst/>
          </a:prstGeom>
          <a:solidFill>
            <a:srgbClr val="85E2E7"/>
          </a:solidFill>
          <a:ln>
            <a:solidFill>
              <a:srgbClr val="FF0000"/>
            </a:solidFill>
          </a:ln>
        </p:spPr>
        <p:txBody>
          <a:bodyPr wrap="none">
            <a:spAutoFit/>
          </a:bodyPr>
          <a:lstStyle/>
          <a:p>
            <a:r>
              <a:rPr lang="it-IT" sz="2400" dirty="0" err="1"/>
              <a:t>AOdetect</a:t>
            </a:r>
            <a:r>
              <a:rPr lang="it-IT" sz="2400" dirty="0"/>
              <a:t>™-</a:t>
            </a:r>
            <a:r>
              <a:rPr lang="it-IT" sz="2400" dirty="0" err="1"/>
              <a:t>mosaic</a:t>
            </a:r>
            <a:endParaRPr lang="it-IT" sz="2400" dirty="0"/>
          </a:p>
        </p:txBody>
      </p:sp>
      <p:sp>
        <p:nvSpPr>
          <p:cNvPr id="19" name="Rettangolo 18"/>
          <p:cNvSpPr/>
          <p:nvPr/>
        </p:nvSpPr>
        <p:spPr>
          <a:xfrm>
            <a:off x="6372200" y="4650407"/>
            <a:ext cx="2483372" cy="461665"/>
          </a:xfrm>
          <a:prstGeom prst="rect">
            <a:avLst/>
          </a:prstGeom>
          <a:solidFill>
            <a:srgbClr val="85E2E7"/>
          </a:solidFill>
          <a:ln>
            <a:solidFill>
              <a:srgbClr val="FF0000"/>
            </a:solidFill>
          </a:ln>
        </p:spPr>
        <p:txBody>
          <a:bodyPr wrap="none">
            <a:spAutoFit/>
          </a:bodyPr>
          <a:lstStyle/>
          <a:p>
            <a:r>
              <a:rPr lang="it-IT" sz="2400" dirty="0" err="1"/>
              <a:t>AOdetect</a:t>
            </a:r>
            <a:r>
              <a:rPr lang="it-IT" sz="2400" dirty="0"/>
              <a:t>™-</a:t>
            </a:r>
            <a:r>
              <a:rPr lang="it-IT" sz="2400" dirty="0" err="1"/>
              <a:t>artery</a:t>
            </a:r>
            <a:endParaRPr lang="it-IT" sz="2400" dirty="0"/>
          </a:p>
        </p:txBody>
      </p:sp>
      <p:sp>
        <p:nvSpPr>
          <p:cNvPr id="20" name="Rettangolo 19"/>
          <p:cNvSpPr/>
          <p:nvPr/>
        </p:nvSpPr>
        <p:spPr>
          <a:xfrm>
            <a:off x="6300192" y="5373216"/>
            <a:ext cx="2642070" cy="461665"/>
          </a:xfrm>
          <a:prstGeom prst="rect">
            <a:avLst/>
          </a:prstGeom>
          <a:solidFill>
            <a:srgbClr val="85E2E7"/>
          </a:solidFill>
          <a:ln>
            <a:solidFill>
              <a:srgbClr val="FF0000"/>
            </a:solidFill>
          </a:ln>
        </p:spPr>
        <p:txBody>
          <a:bodyPr wrap="none">
            <a:spAutoFit/>
          </a:bodyPr>
          <a:lstStyle/>
          <a:p>
            <a:r>
              <a:rPr lang="it-IT" sz="2400" dirty="0"/>
              <a:t>i2k </a:t>
            </a:r>
            <a:r>
              <a:rPr lang="it-IT" sz="2400" dirty="0" smtClean="0"/>
              <a:t>Retina </a:t>
            </a:r>
            <a:r>
              <a:rPr lang="it-IT" sz="2400" dirty="0" err="1" smtClean="0"/>
              <a:t>Stitching</a:t>
            </a:r>
            <a:endParaRPr lang="it-IT" sz="2400" dirty="0"/>
          </a:p>
        </p:txBody>
      </p:sp>
      <p:sp>
        <p:nvSpPr>
          <p:cNvPr id="21" name="Rettangolo 20"/>
          <p:cNvSpPr/>
          <p:nvPr/>
        </p:nvSpPr>
        <p:spPr>
          <a:xfrm>
            <a:off x="539552" y="5157192"/>
            <a:ext cx="2183611" cy="584775"/>
          </a:xfrm>
          <a:prstGeom prst="rect">
            <a:avLst/>
          </a:prstGeom>
          <a:solidFill>
            <a:srgbClr val="85E2E7"/>
          </a:solidFill>
          <a:ln>
            <a:solidFill>
              <a:srgbClr val="FF0000"/>
            </a:solidFill>
          </a:ln>
        </p:spPr>
        <p:txBody>
          <a:bodyPr wrap="none">
            <a:spAutoFit/>
          </a:bodyPr>
          <a:lstStyle/>
          <a:p>
            <a:r>
              <a:rPr lang="it-IT" sz="3200" dirty="0" err="1"/>
              <a:t>AOimage</a:t>
            </a:r>
            <a:r>
              <a:rPr lang="it-IT" sz="3200" dirty="0"/>
              <a:t>™</a:t>
            </a:r>
          </a:p>
        </p:txBody>
      </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496" y="4071805"/>
            <a:ext cx="3170234" cy="645831"/>
          </a:xfrm>
          <a:prstGeom prst="rect">
            <a:avLst/>
          </a:prstGeom>
          <a:noFill/>
          <a:ln w="952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Rettangolo 21"/>
          <p:cNvSpPr/>
          <p:nvPr/>
        </p:nvSpPr>
        <p:spPr>
          <a:xfrm>
            <a:off x="229210" y="212832"/>
            <a:ext cx="646331" cy="369332"/>
          </a:xfrm>
          <a:prstGeom prst="rect">
            <a:avLst/>
          </a:prstGeom>
        </p:spPr>
        <p:txBody>
          <a:bodyPr wrap="none">
            <a:spAutoFit/>
          </a:bodyPr>
          <a:lstStyle/>
          <a:p>
            <a:r>
              <a:rPr lang="it-IT" b="1" dirty="0">
                <a:solidFill>
                  <a:schemeClr val="bg1"/>
                </a:solidFill>
              </a:rPr>
              <a:t>SLO</a:t>
            </a:r>
          </a:p>
        </p:txBody>
      </p:sp>
    </p:spTree>
    <p:extLst>
      <p:ext uri="{BB962C8B-B14F-4D97-AF65-F5344CB8AC3E}">
        <p14:creationId xmlns:p14="http://schemas.microsoft.com/office/powerpoint/2010/main" xmlns="" val="92821322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7305B59F-0205-4FFD-B3F5-523A57532AA1}" type="slidenum">
              <a:rPr lang="it-IT" smtClean="0">
                <a:solidFill>
                  <a:schemeClr val="tx1"/>
                </a:solidFill>
              </a:rPr>
              <a:pPr/>
              <a:t>27</a:t>
            </a:fld>
            <a:endParaRPr lang="it-IT" dirty="0">
              <a:solidFill>
                <a:schemeClr val="tx1"/>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3721475"/>
            <a:ext cx="3756248" cy="2875877"/>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olo 4"/>
          <p:cNvSpPr>
            <a:spLocks noGrp="1"/>
          </p:cNvSpPr>
          <p:nvPr>
            <p:ph type="title"/>
          </p:nvPr>
        </p:nvSpPr>
        <p:spPr>
          <a:xfrm>
            <a:off x="1331640" y="2276872"/>
            <a:ext cx="6192688" cy="1368152"/>
          </a:xfrm>
          <a:solidFill>
            <a:schemeClr val="bg1"/>
          </a:solidFill>
          <a:ln w="28575">
            <a:noFill/>
          </a:ln>
        </p:spPr>
        <p:txBody>
          <a:bodyPr>
            <a:normAutofit fontScale="90000"/>
          </a:bodyPr>
          <a:lstStyle/>
          <a:p>
            <a:pPr algn="ct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200" b="1" dirty="0" smtClean="0"/>
              <a:t/>
            </a:r>
            <a:br>
              <a:rPr lang="en-US" sz="2200" b="1" dirty="0" smtClean="0"/>
            </a:br>
            <a:r>
              <a:rPr lang="en-US" sz="2200" dirty="0" smtClean="0"/>
              <a:t/>
            </a:r>
            <a:br>
              <a:rPr lang="en-US" sz="2200" dirty="0" smtClean="0"/>
            </a:br>
            <a:r>
              <a:rPr lang="en-US" sz="2200" b="1" dirty="0" smtClean="0"/>
              <a:t>Optical Coherence Microscopy (OCM) </a:t>
            </a:r>
            <a:r>
              <a:rPr lang="en-US" sz="2200" dirty="0" smtClean="0"/>
              <a:t>combines </a:t>
            </a:r>
            <a:r>
              <a:rPr lang="en-US" sz="2200" dirty="0"/>
              <a:t>the coherent detection methods of OCT with confocal </a:t>
            </a:r>
            <a:r>
              <a:rPr lang="en-US" sz="2200" dirty="0" smtClean="0"/>
              <a:t>microscopy. OCM </a:t>
            </a:r>
            <a:r>
              <a:rPr lang="en-US" sz="2200" dirty="0"/>
              <a:t>provides enhanced penetration depth compared to standard confocal microscopy, while dramatically improving the resolution over </a:t>
            </a:r>
            <a:r>
              <a:rPr lang="en-US" sz="2200" dirty="0" smtClean="0"/>
              <a:t>cross-sectional</a:t>
            </a:r>
            <a:r>
              <a:rPr lang="en-US" dirty="0"/>
              <a:t/>
            </a:r>
            <a:br>
              <a:rPr lang="en-US" dirty="0"/>
            </a:br>
            <a:r>
              <a:rPr lang="en-US" dirty="0"/>
              <a:t> </a:t>
            </a:r>
            <a:endParaRPr lang="it-IT"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4563126"/>
            <a:ext cx="2520280" cy="1890210"/>
          </a:xfrm>
          <a:prstGeom prst="rect">
            <a:avLst/>
          </a:prstGeom>
          <a:no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olo 1"/>
          <p:cNvSpPr txBox="1">
            <a:spLocks/>
          </p:cNvSpPr>
          <p:nvPr/>
        </p:nvSpPr>
        <p:spPr bwMode="auto">
          <a:xfrm>
            <a:off x="539552" y="269776"/>
            <a:ext cx="7005464" cy="998984"/>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5000" b="0" i="0" u="none" strike="noStrike" kern="1200" cap="none" spc="0" normalizeH="0" baseline="0" noProof="0" dirty="0" smtClean="0">
                <a:ln>
                  <a:noFill/>
                </a:ln>
                <a:solidFill>
                  <a:schemeClr val="tx2"/>
                </a:solidFill>
                <a:effectLst/>
                <a:uLnTx/>
                <a:uFillTx/>
                <a:latin typeface="+mj-lt"/>
                <a:ea typeface="+mj-ea"/>
                <a:cs typeface="+mj-cs"/>
              </a:rPr>
              <a:t>Futuro degli OCT</a:t>
            </a:r>
            <a:endParaRPr kumimoji="0" lang="it-IT" sz="5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xmlns="" val="184856513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7305B59F-0205-4FFD-B3F5-523A57532AA1}" type="slidenum">
              <a:rPr lang="it-IT" smtClean="0">
                <a:solidFill>
                  <a:prstClr val="black">
                    <a:tint val="75000"/>
                  </a:prstClr>
                </a:solidFill>
              </a:rPr>
              <a:pPr/>
              <a:t>28</a:t>
            </a:fld>
            <a:endParaRPr lang="it-IT">
              <a:solidFill>
                <a:prstClr val="black">
                  <a:tint val="75000"/>
                </a:prstClr>
              </a:solidFill>
            </a:endParaRPr>
          </a:p>
        </p:txBody>
      </p:sp>
      <p:sp>
        <p:nvSpPr>
          <p:cNvPr id="5" name="CasellaDiTesto 4"/>
          <p:cNvSpPr txBox="1"/>
          <p:nvPr/>
        </p:nvSpPr>
        <p:spPr>
          <a:xfrm>
            <a:off x="1259632" y="5301208"/>
            <a:ext cx="5256584" cy="1323439"/>
          </a:xfrm>
          <a:prstGeom prst="rect">
            <a:avLst/>
          </a:prstGeom>
          <a:solidFill>
            <a:schemeClr val="bg1"/>
          </a:solidFill>
          <a:ln>
            <a:solidFill>
              <a:srgbClr val="FF0000"/>
            </a:solidFill>
          </a:ln>
        </p:spPr>
        <p:txBody>
          <a:bodyPr wrap="square" rtlCol="0">
            <a:spAutoFit/>
          </a:bodyPr>
          <a:lstStyle/>
          <a:p>
            <a:pPr algn="just"/>
            <a:r>
              <a:rPr lang="it-IT" sz="1600" b="1" dirty="0" err="1" smtClean="0">
                <a:solidFill>
                  <a:prstClr val="black"/>
                </a:solidFill>
              </a:rPr>
              <a:t>Trade</a:t>
            </a:r>
            <a:r>
              <a:rPr lang="it-IT" sz="1600" b="1" dirty="0" smtClean="0">
                <a:solidFill>
                  <a:prstClr val="black"/>
                </a:solidFill>
              </a:rPr>
              <a:t>-off</a:t>
            </a:r>
            <a:r>
              <a:rPr lang="it-IT" sz="1600" dirty="0" smtClean="0">
                <a:solidFill>
                  <a:prstClr val="black"/>
                </a:solidFill>
              </a:rPr>
              <a:t> </a:t>
            </a:r>
            <a:r>
              <a:rPr lang="it-IT" sz="1600" dirty="0" err="1" smtClean="0">
                <a:solidFill>
                  <a:prstClr val="black"/>
                </a:solidFill>
              </a:rPr>
              <a:t>between</a:t>
            </a:r>
            <a:r>
              <a:rPr lang="it-IT" sz="1600" dirty="0" smtClean="0">
                <a:solidFill>
                  <a:prstClr val="black"/>
                </a:solidFill>
              </a:rPr>
              <a:t> the </a:t>
            </a:r>
            <a:r>
              <a:rPr lang="it-IT" sz="1600" dirty="0" err="1" smtClean="0">
                <a:solidFill>
                  <a:prstClr val="black"/>
                </a:solidFill>
              </a:rPr>
              <a:t>effective</a:t>
            </a:r>
            <a:r>
              <a:rPr lang="it-IT" sz="1600" dirty="0" smtClean="0">
                <a:solidFill>
                  <a:prstClr val="black"/>
                </a:solidFill>
              </a:rPr>
              <a:t> </a:t>
            </a:r>
            <a:r>
              <a:rPr lang="it-IT" sz="1600" b="1" dirty="0" smtClean="0">
                <a:solidFill>
                  <a:prstClr val="black"/>
                </a:solidFill>
              </a:rPr>
              <a:t>DOF</a:t>
            </a:r>
            <a:r>
              <a:rPr lang="it-IT" sz="1600" dirty="0" smtClean="0">
                <a:solidFill>
                  <a:prstClr val="black"/>
                </a:solidFill>
              </a:rPr>
              <a:t>, </a:t>
            </a:r>
            <a:r>
              <a:rPr lang="it-IT" sz="1600" b="1" dirty="0">
                <a:solidFill>
                  <a:prstClr val="black"/>
                </a:solidFill>
              </a:rPr>
              <a:t>D</a:t>
            </a:r>
            <a:r>
              <a:rPr lang="it-IT" sz="1600" b="1" dirty="0" smtClean="0">
                <a:solidFill>
                  <a:prstClr val="black"/>
                </a:solidFill>
              </a:rPr>
              <a:t>epth Of </a:t>
            </a:r>
            <a:r>
              <a:rPr lang="it-IT" sz="1600" b="1" dirty="0">
                <a:solidFill>
                  <a:prstClr val="black"/>
                </a:solidFill>
              </a:rPr>
              <a:t>F</a:t>
            </a:r>
            <a:r>
              <a:rPr lang="it-IT" sz="1600" b="1" dirty="0" smtClean="0">
                <a:solidFill>
                  <a:prstClr val="black"/>
                </a:solidFill>
              </a:rPr>
              <a:t>ield</a:t>
            </a:r>
            <a:r>
              <a:rPr lang="it-IT" sz="1600" dirty="0" smtClean="0">
                <a:solidFill>
                  <a:prstClr val="black"/>
                </a:solidFill>
              </a:rPr>
              <a:t>, and </a:t>
            </a:r>
            <a:r>
              <a:rPr lang="it-IT" sz="1600" b="1" dirty="0" err="1">
                <a:solidFill>
                  <a:prstClr val="black"/>
                </a:solidFill>
              </a:rPr>
              <a:t>T</a:t>
            </a:r>
            <a:r>
              <a:rPr lang="it-IT" sz="1600" b="1" dirty="0" err="1" smtClean="0">
                <a:solidFill>
                  <a:prstClr val="black"/>
                </a:solidFill>
              </a:rPr>
              <a:t>ransverse</a:t>
            </a:r>
            <a:r>
              <a:rPr lang="it-IT" sz="1600" b="1" dirty="0" smtClean="0">
                <a:solidFill>
                  <a:prstClr val="black"/>
                </a:solidFill>
              </a:rPr>
              <a:t> </a:t>
            </a:r>
            <a:r>
              <a:rPr lang="it-IT" sz="1600" b="1" dirty="0">
                <a:solidFill>
                  <a:prstClr val="black"/>
                </a:solidFill>
              </a:rPr>
              <a:t>R</a:t>
            </a:r>
            <a:r>
              <a:rPr lang="it-IT" sz="1600" b="1" dirty="0" smtClean="0">
                <a:solidFill>
                  <a:prstClr val="black"/>
                </a:solidFill>
              </a:rPr>
              <a:t>esolution </a:t>
            </a:r>
            <a:r>
              <a:rPr lang="it-IT" sz="1600" dirty="0" smtClean="0">
                <a:solidFill>
                  <a:prstClr val="black"/>
                </a:solidFill>
              </a:rPr>
              <a:t>in </a:t>
            </a:r>
            <a:r>
              <a:rPr lang="it-IT" sz="1600" b="1" dirty="0" smtClean="0">
                <a:solidFill>
                  <a:prstClr val="black"/>
                </a:solidFill>
              </a:rPr>
              <a:t>OCT</a:t>
            </a:r>
            <a:r>
              <a:rPr lang="it-IT" sz="1600" dirty="0" smtClean="0">
                <a:solidFill>
                  <a:prstClr val="black"/>
                </a:solidFill>
              </a:rPr>
              <a:t> </a:t>
            </a:r>
            <a:r>
              <a:rPr lang="it-IT" sz="1600" b="1" dirty="0" err="1">
                <a:solidFill>
                  <a:prstClr val="black"/>
                </a:solidFill>
              </a:rPr>
              <a:t>M</a:t>
            </a:r>
            <a:r>
              <a:rPr lang="it-IT" sz="1600" b="1" dirty="0" err="1" smtClean="0">
                <a:solidFill>
                  <a:prstClr val="black"/>
                </a:solidFill>
              </a:rPr>
              <a:t>ultifocal</a:t>
            </a:r>
            <a:r>
              <a:rPr lang="it-IT" sz="1600" b="1" dirty="0" smtClean="0">
                <a:solidFill>
                  <a:prstClr val="black"/>
                </a:solidFill>
              </a:rPr>
              <a:t> </a:t>
            </a:r>
            <a:r>
              <a:rPr lang="it-IT" sz="1600" b="1" dirty="0">
                <a:solidFill>
                  <a:prstClr val="black"/>
                </a:solidFill>
              </a:rPr>
              <a:t>OCT </a:t>
            </a:r>
            <a:r>
              <a:rPr lang="it-IT" sz="1600" dirty="0">
                <a:solidFill>
                  <a:prstClr val="black"/>
                </a:solidFill>
              </a:rPr>
              <a:t>and </a:t>
            </a:r>
            <a:r>
              <a:rPr lang="it-IT" sz="1600" b="1" dirty="0">
                <a:solidFill>
                  <a:prstClr val="black"/>
                </a:solidFill>
              </a:rPr>
              <a:t>ISAM</a:t>
            </a:r>
            <a:r>
              <a:rPr lang="it-IT" sz="1600" dirty="0">
                <a:solidFill>
                  <a:prstClr val="black"/>
                </a:solidFill>
              </a:rPr>
              <a:t>, </a:t>
            </a:r>
            <a:r>
              <a:rPr lang="it-IT" sz="1600" b="1" dirty="0" err="1" smtClean="0">
                <a:solidFill>
                  <a:prstClr val="black"/>
                </a:solidFill>
              </a:rPr>
              <a:t>Interferometric</a:t>
            </a:r>
            <a:r>
              <a:rPr lang="it-IT" sz="1600" b="1" dirty="0" smtClean="0">
                <a:solidFill>
                  <a:prstClr val="black"/>
                </a:solidFill>
              </a:rPr>
              <a:t> </a:t>
            </a:r>
            <a:r>
              <a:rPr lang="it-IT" sz="1600" b="1" dirty="0" err="1" smtClean="0">
                <a:solidFill>
                  <a:prstClr val="black"/>
                </a:solidFill>
              </a:rPr>
              <a:t>Synthetic</a:t>
            </a:r>
            <a:r>
              <a:rPr lang="it-IT" sz="1600" b="1" dirty="0" smtClean="0">
                <a:solidFill>
                  <a:prstClr val="black"/>
                </a:solidFill>
              </a:rPr>
              <a:t> Aperture </a:t>
            </a:r>
            <a:r>
              <a:rPr lang="it-IT" sz="1600" b="1" dirty="0" err="1">
                <a:solidFill>
                  <a:prstClr val="black"/>
                </a:solidFill>
              </a:rPr>
              <a:t>M</a:t>
            </a:r>
            <a:r>
              <a:rPr lang="it-IT" sz="1600" b="1" dirty="0" err="1" smtClean="0">
                <a:solidFill>
                  <a:prstClr val="black"/>
                </a:solidFill>
              </a:rPr>
              <a:t>icroscopy</a:t>
            </a:r>
            <a:r>
              <a:rPr lang="it-IT" sz="1600" dirty="0" smtClean="0">
                <a:solidFill>
                  <a:prstClr val="black"/>
                </a:solidFill>
              </a:rPr>
              <a:t>, </a:t>
            </a:r>
            <a:r>
              <a:rPr lang="it-IT" sz="1600" dirty="0" err="1" smtClean="0">
                <a:solidFill>
                  <a:prstClr val="black"/>
                </a:solidFill>
              </a:rPr>
              <a:t>at</a:t>
            </a:r>
            <a:r>
              <a:rPr lang="it-IT" sz="1600" dirty="0" smtClean="0">
                <a:solidFill>
                  <a:prstClr val="black"/>
                </a:solidFill>
              </a:rPr>
              <a:t> </a:t>
            </a:r>
          </a:p>
          <a:p>
            <a:pPr algn="just"/>
            <a:r>
              <a:rPr lang="it-IT" sz="1600" b="1" dirty="0" err="1" smtClean="0">
                <a:solidFill>
                  <a:prstClr val="black"/>
                </a:solidFill>
              </a:rPr>
              <a:t>wavelength</a:t>
            </a:r>
            <a:r>
              <a:rPr lang="it-IT" sz="1600" dirty="0" smtClean="0">
                <a:solidFill>
                  <a:prstClr val="black"/>
                </a:solidFill>
              </a:rPr>
              <a:t> of </a:t>
            </a:r>
            <a:r>
              <a:rPr lang="it-IT" sz="1600" b="1" dirty="0" smtClean="0">
                <a:solidFill>
                  <a:prstClr val="black"/>
                </a:solidFill>
              </a:rPr>
              <a:t>1 µm </a:t>
            </a:r>
            <a:r>
              <a:rPr lang="it-IT" sz="1600" dirty="0" smtClean="0">
                <a:solidFill>
                  <a:prstClr val="black"/>
                </a:solidFill>
              </a:rPr>
              <a:t>and </a:t>
            </a:r>
            <a:r>
              <a:rPr lang="it-IT" sz="1600" dirty="0" err="1" smtClean="0">
                <a:solidFill>
                  <a:prstClr val="black"/>
                </a:solidFill>
              </a:rPr>
              <a:t>whth</a:t>
            </a:r>
            <a:r>
              <a:rPr lang="it-IT" sz="1600" dirty="0" smtClean="0">
                <a:solidFill>
                  <a:prstClr val="black"/>
                </a:solidFill>
              </a:rPr>
              <a:t> </a:t>
            </a:r>
            <a:r>
              <a:rPr lang="it-IT" sz="1600" dirty="0" err="1" smtClean="0">
                <a:solidFill>
                  <a:prstClr val="black"/>
                </a:solidFill>
              </a:rPr>
              <a:t>refractive</a:t>
            </a:r>
            <a:r>
              <a:rPr lang="it-IT" sz="1600" dirty="0" smtClean="0">
                <a:solidFill>
                  <a:prstClr val="black"/>
                </a:solidFill>
              </a:rPr>
              <a:t> </a:t>
            </a:r>
            <a:r>
              <a:rPr lang="it-IT" sz="1600" dirty="0" err="1" smtClean="0">
                <a:solidFill>
                  <a:prstClr val="black"/>
                </a:solidFill>
              </a:rPr>
              <a:t>index</a:t>
            </a:r>
            <a:r>
              <a:rPr lang="it-IT" sz="1600" dirty="0" smtClean="0">
                <a:solidFill>
                  <a:prstClr val="black"/>
                </a:solidFill>
              </a:rPr>
              <a:t> of 1.4</a:t>
            </a:r>
            <a:endParaRPr lang="it-IT" sz="1600" dirty="0">
              <a:solidFill>
                <a:prstClr val="black"/>
              </a:solidFill>
            </a:endParaRPr>
          </a:p>
        </p:txBody>
      </p:sp>
      <p:sp>
        <p:nvSpPr>
          <p:cNvPr id="7" name="CasellaDiTesto 6"/>
          <p:cNvSpPr txBox="1"/>
          <p:nvPr/>
        </p:nvSpPr>
        <p:spPr>
          <a:xfrm>
            <a:off x="467544" y="908720"/>
            <a:ext cx="8136904" cy="1323439"/>
          </a:xfrm>
          <a:prstGeom prst="rect">
            <a:avLst/>
          </a:prstGeom>
          <a:noFill/>
        </p:spPr>
        <p:txBody>
          <a:bodyPr wrap="square" rtlCol="0">
            <a:spAutoFit/>
          </a:bodyPr>
          <a:lstStyle/>
          <a:p>
            <a:r>
              <a:rPr lang="it-IT" sz="2000" b="1" dirty="0" smtClean="0">
                <a:solidFill>
                  <a:prstClr val="black"/>
                </a:solidFill>
              </a:rPr>
              <a:t>                 </a:t>
            </a:r>
          </a:p>
          <a:p>
            <a:r>
              <a:rPr lang="it-IT" sz="2000" b="1" dirty="0" smtClean="0">
                <a:solidFill>
                  <a:prstClr val="black"/>
                </a:solidFill>
              </a:rPr>
              <a:t>MISAM</a:t>
            </a:r>
            <a:r>
              <a:rPr lang="it-IT" sz="2000" b="1" dirty="0" smtClean="0">
                <a:solidFill>
                  <a:srgbClr val="FF0000"/>
                </a:solidFill>
              </a:rPr>
              <a:t>   </a:t>
            </a:r>
            <a:r>
              <a:rPr lang="it-IT" sz="2000" b="1" i="1" dirty="0" err="1" smtClean="0">
                <a:solidFill>
                  <a:srgbClr val="FF0000"/>
                </a:solidFill>
              </a:rPr>
              <a:t>M</a:t>
            </a:r>
            <a:r>
              <a:rPr lang="it-IT" sz="2000" b="1" i="1" dirty="0" err="1" smtClean="0">
                <a:solidFill>
                  <a:prstClr val="black"/>
                </a:solidFill>
              </a:rPr>
              <a:t>ultifocal</a:t>
            </a:r>
            <a:r>
              <a:rPr lang="it-IT" sz="2000" b="1" i="1" dirty="0" smtClean="0">
                <a:solidFill>
                  <a:prstClr val="black"/>
                </a:solidFill>
              </a:rPr>
              <a:t> </a:t>
            </a:r>
            <a:r>
              <a:rPr lang="it-IT" sz="2000" b="1" i="1" dirty="0" err="1">
                <a:solidFill>
                  <a:srgbClr val="FF0000"/>
                </a:solidFill>
              </a:rPr>
              <a:t>I</a:t>
            </a:r>
            <a:r>
              <a:rPr lang="it-IT" sz="2000" b="1" i="1" dirty="0" err="1" smtClean="0">
                <a:solidFill>
                  <a:prstClr val="black"/>
                </a:solidFill>
              </a:rPr>
              <a:t>nterferometric</a:t>
            </a:r>
            <a:r>
              <a:rPr lang="it-IT" sz="2000" b="1" i="1" dirty="0" smtClean="0">
                <a:solidFill>
                  <a:prstClr val="black"/>
                </a:solidFill>
              </a:rPr>
              <a:t> </a:t>
            </a:r>
            <a:r>
              <a:rPr lang="it-IT" sz="2000" b="1" i="1" dirty="0" err="1">
                <a:solidFill>
                  <a:srgbClr val="FF0000"/>
                </a:solidFill>
              </a:rPr>
              <a:t>S</a:t>
            </a:r>
            <a:r>
              <a:rPr lang="it-IT" sz="2000" b="1" i="1" dirty="0" err="1" smtClean="0">
                <a:solidFill>
                  <a:prstClr val="black"/>
                </a:solidFill>
              </a:rPr>
              <a:t>ynthetic</a:t>
            </a:r>
            <a:r>
              <a:rPr lang="it-IT" sz="2000" b="1" i="1" dirty="0" smtClean="0">
                <a:solidFill>
                  <a:prstClr val="black"/>
                </a:solidFill>
              </a:rPr>
              <a:t> </a:t>
            </a:r>
            <a:r>
              <a:rPr lang="it-IT" sz="2000" b="1" i="1" dirty="0">
                <a:solidFill>
                  <a:srgbClr val="FF0000"/>
                </a:solidFill>
              </a:rPr>
              <a:t>A</a:t>
            </a:r>
            <a:r>
              <a:rPr lang="it-IT" sz="2000" b="1" i="1" dirty="0" smtClean="0">
                <a:solidFill>
                  <a:prstClr val="black"/>
                </a:solidFill>
              </a:rPr>
              <a:t>perture </a:t>
            </a:r>
            <a:r>
              <a:rPr lang="it-IT" sz="2000" b="1" i="1" dirty="0" err="1" smtClean="0">
                <a:solidFill>
                  <a:srgbClr val="FF0000"/>
                </a:solidFill>
              </a:rPr>
              <a:t>M</a:t>
            </a:r>
            <a:r>
              <a:rPr lang="it-IT" sz="2000" b="1" i="1" dirty="0" err="1" smtClean="0">
                <a:solidFill>
                  <a:prstClr val="black"/>
                </a:solidFill>
              </a:rPr>
              <a:t>icroscopy</a:t>
            </a:r>
            <a:endParaRPr lang="it-IT" sz="2000" b="1" i="1" dirty="0" smtClean="0">
              <a:solidFill>
                <a:prstClr val="black"/>
              </a:solidFill>
            </a:endParaRPr>
          </a:p>
          <a:p>
            <a:r>
              <a:rPr lang="it-IT" sz="2000" b="1" dirty="0" smtClean="0">
                <a:solidFill>
                  <a:prstClr val="black"/>
                </a:solidFill>
              </a:rPr>
              <a:t> Yang </a:t>
            </a:r>
            <a:r>
              <a:rPr lang="it-IT" sz="2000" b="1" dirty="0" err="1" smtClean="0">
                <a:solidFill>
                  <a:prstClr val="black"/>
                </a:solidFill>
              </a:rPr>
              <a:t>Xu</a:t>
            </a:r>
            <a:r>
              <a:rPr lang="it-IT" sz="2000" b="1" dirty="0" smtClean="0">
                <a:solidFill>
                  <a:prstClr val="black"/>
                </a:solidFill>
              </a:rPr>
              <a:t> </a:t>
            </a:r>
            <a:r>
              <a:rPr lang="it-IT" sz="2000" b="1" dirty="0" err="1" smtClean="0">
                <a:solidFill>
                  <a:prstClr val="black"/>
                </a:solidFill>
              </a:rPr>
              <a:t>et</a:t>
            </a:r>
            <a:r>
              <a:rPr lang="it-IT" sz="2000" b="1" dirty="0" smtClean="0">
                <a:solidFill>
                  <a:prstClr val="black"/>
                </a:solidFill>
              </a:rPr>
              <a:t> al. </a:t>
            </a:r>
            <a:r>
              <a:rPr lang="it-IT" sz="2000" b="1" dirty="0" err="1" smtClean="0">
                <a:solidFill>
                  <a:prstClr val="black"/>
                </a:solidFill>
              </a:rPr>
              <a:t>published</a:t>
            </a:r>
            <a:r>
              <a:rPr lang="it-IT" sz="2000" b="1" dirty="0" smtClean="0">
                <a:solidFill>
                  <a:prstClr val="black"/>
                </a:solidFill>
              </a:rPr>
              <a:t> </a:t>
            </a:r>
            <a:r>
              <a:rPr lang="it-IT" sz="2000" b="1" dirty="0" smtClean="0">
                <a:solidFill>
                  <a:srgbClr val="FF0000"/>
                </a:solidFill>
              </a:rPr>
              <a:t>27 </a:t>
            </a:r>
            <a:r>
              <a:rPr lang="it-IT" sz="2000" b="1" dirty="0" err="1" smtClean="0">
                <a:solidFill>
                  <a:srgbClr val="FF0000"/>
                </a:solidFill>
              </a:rPr>
              <a:t>Jun</a:t>
            </a:r>
            <a:r>
              <a:rPr lang="it-IT" sz="2000" b="1" dirty="0" smtClean="0">
                <a:solidFill>
                  <a:srgbClr val="FF0000"/>
                </a:solidFill>
              </a:rPr>
              <a:t> 2014 </a:t>
            </a:r>
            <a:r>
              <a:rPr lang="it-IT" sz="2000" b="1" dirty="0" smtClean="0">
                <a:solidFill>
                  <a:prstClr val="black"/>
                </a:solidFill>
              </a:rPr>
              <a:t>OPTICS EXPRESS  </a:t>
            </a:r>
            <a:endParaRPr lang="it-IT" sz="2000" b="1" i="1" dirty="0" smtClean="0">
              <a:solidFill>
                <a:prstClr val="black"/>
              </a:solidFill>
            </a:endParaRPr>
          </a:p>
          <a:p>
            <a:endParaRPr lang="it-IT" sz="2000" b="1" i="1" dirty="0">
              <a:solidFill>
                <a:prstClr val="black"/>
              </a:solidFill>
            </a:endParaRPr>
          </a:p>
        </p:txBody>
      </p:sp>
      <p:pic>
        <p:nvPicPr>
          <p:cNvPr id="3" name="Picture 2" descr="C:\Users\Asus\Desktop\Foto 1- Fujimoto.tif"/>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1988840"/>
            <a:ext cx="4473594" cy="3030500"/>
          </a:xfrm>
          <a:prstGeom prst="rect">
            <a:avLst/>
          </a:prstGeom>
          <a:noFill/>
          <a:ln w="28575">
            <a:solidFill>
              <a:srgbClr val="FF0000"/>
            </a:solidFill>
          </a:ln>
          <a:extLst>
            <a:ext uri="{909E8E84-426E-40DD-AFC4-6F175D3DCCD1}">
              <a14:hiddenFill xmlns:a14="http://schemas.microsoft.com/office/drawing/2010/main" xmlns="">
                <a:solidFill>
                  <a:srgbClr val="FFFFFF"/>
                </a:solidFill>
              </a14:hiddenFill>
            </a:ext>
          </a:extLst>
        </p:spPr>
      </p:pic>
      <p:cxnSp>
        <p:nvCxnSpPr>
          <p:cNvPr id="6" name="Connettore 2 5"/>
          <p:cNvCxnSpPr/>
          <p:nvPr/>
        </p:nvCxnSpPr>
        <p:spPr>
          <a:xfrm>
            <a:off x="1450503" y="4783663"/>
            <a:ext cx="74523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368163" y="4925979"/>
            <a:ext cx="68355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3661552" y="4651341"/>
            <a:ext cx="890587" cy="27463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flipV="1">
            <a:off x="3833019" y="4788660"/>
            <a:ext cx="890587" cy="27463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flipV="1">
            <a:off x="3985418" y="4925979"/>
            <a:ext cx="89058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6" name="Connettore 2 25"/>
          <p:cNvCxnSpPr/>
          <p:nvPr/>
        </p:nvCxnSpPr>
        <p:spPr>
          <a:xfrm>
            <a:off x="1198537" y="5093655"/>
            <a:ext cx="68355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olo 1"/>
          <p:cNvSpPr txBox="1">
            <a:spLocks/>
          </p:cNvSpPr>
          <p:nvPr/>
        </p:nvSpPr>
        <p:spPr bwMode="auto">
          <a:xfrm>
            <a:off x="611560" y="116632"/>
            <a:ext cx="7005464" cy="998984"/>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5000" b="0" i="0" u="none" strike="noStrike" kern="1200" cap="none" spc="0" normalizeH="0" baseline="0" noProof="0" dirty="0" smtClean="0">
                <a:ln>
                  <a:noFill/>
                </a:ln>
                <a:solidFill>
                  <a:schemeClr val="tx2"/>
                </a:solidFill>
                <a:effectLst/>
                <a:uLnTx/>
                <a:uFillTx/>
                <a:latin typeface="+mj-lt"/>
                <a:ea typeface="+mj-ea"/>
                <a:cs typeface="+mj-cs"/>
              </a:rPr>
              <a:t>Futuro degli OCT</a:t>
            </a:r>
            <a:endParaRPr kumimoji="0" lang="it-IT" sz="50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xmlns="" val="364856651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548680"/>
            <a:ext cx="8229600" cy="1143000"/>
          </a:xfrm>
        </p:spPr>
        <p:txBody>
          <a:bodyPr/>
          <a:lstStyle/>
          <a:p>
            <a:pPr algn="ctr"/>
            <a:r>
              <a:rPr lang="it-IT" dirty="0" err="1" smtClean="0"/>
              <a:t>Spectral</a:t>
            </a:r>
            <a:r>
              <a:rPr lang="it-IT" dirty="0" smtClean="0"/>
              <a:t> Domain OCT</a:t>
            </a:r>
            <a:endParaRPr lang="it-IT" dirty="0"/>
          </a:p>
        </p:txBody>
      </p:sp>
      <p:sp>
        <p:nvSpPr>
          <p:cNvPr id="3" name="Segnaposto contenuto 2"/>
          <p:cNvSpPr>
            <a:spLocks noGrp="1"/>
          </p:cNvSpPr>
          <p:nvPr>
            <p:ph idx="1"/>
          </p:nvPr>
        </p:nvSpPr>
        <p:spPr>
          <a:xfrm>
            <a:off x="457200" y="1772816"/>
            <a:ext cx="8229600" cy="4389437"/>
          </a:xfrm>
        </p:spPr>
        <p:txBody>
          <a:bodyPr/>
          <a:lstStyle/>
          <a:p>
            <a:endParaRPr lang="it-IT" dirty="0" smtClean="0"/>
          </a:p>
          <a:p>
            <a:r>
              <a:rPr lang="it-IT" sz="2000" dirty="0" smtClean="0"/>
              <a:t>La suddivisione tra retina esterna ed interna, tracciata idealmente dallo strato plessiforme interno, non è solo un’esigenza schematica, ma risponde ad una più accorta visione fisiopatologica degli strati retinici </a:t>
            </a:r>
          </a:p>
          <a:p>
            <a:endParaRPr lang="it-IT" sz="2000" dirty="0" smtClean="0"/>
          </a:p>
          <a:p>
            <a:r>
              <a:rPr lang="it-IT" sz="2000" dirty="0" smtClean="0"/>
              <a:t>La membrana limitante esterna è individuata in modo più preciso</a:t>
            </a:r>
          </a:p>
          <a:p>
            <a:endParaRPr lang="it-IT" sz="2000" dirty="0" smtClean="0"/>
          </a:p>
          <a:p>
            <a:r>
              <a:rPr lang="it-IT" sz="2000" dirty="0" smtClean="0"/>
              <a:t>La giunzione tra il segmento interno (IS) ed esterno (OS) dei fotorecettori punto di </a:t>
            </a:r>
            <a:r>
              <a:rPr lang="it-IT" sz="2000" dirty="0" err="1" smtClean="0"/>
              <a:t>repere</a:t>
            </a:r>
            <a:r>
              <a:rPr lang="it-IT" sz="2000" dirty="0" smtClean="0"/>
              <a:t> diagnostico e di prognosi funzionale</a:t>
            </a:r>
            <a:endParaRPr lang="it-IT" sz="2000"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29</a:t>
            </a:fld>
            <a:endParaRPr lang="it-IT"/>
          </a:p>
        </p:txBody>
      </p:sp>
      <p:pic>
        <p:nvPicPr>
          <p:cNvPr id="3074" name="Picture 2"/>
          <p:cNvPicPr>
            <a:picLocks noChangeAspect="1" noChangeArrowheads="1"/>
          </p:cNvPicPr>
          <p:nvPr/>
        </p:nvPicPr>
        <p:blipFill>
          <a:blip r:embed="rId2" cstate="print"/>
          <a:srcRect/>
          <a:stretch>
            <a:fillRect/>
          </a:stretch>
        </p:blipFill>
        <p:spPr bwMode="auto">
          <a:xfrm>
            <a:off x="2411760" y="5229200"/>
            <a:ext cx="3810000" cy="1484784"/>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a:t>
            </a:fld>
            <a:endParaRPr lang="it-IT"/>
          </a:p>
        </p:txBody>
      </p:sp>
      <p:pic>
        <p:nvPicPr>
          <p:cNvPr id="1027" name="Picture 3"/>
          <p:cNvPicPr>
            <a:picLocks noChangeAspect="1" noChangeArrowheads="1"/>
          </p:cNvPicPr>
          <p:nvPr/>
        </p:nvPicPr>
        <p:blipFill>
          <a:blip r:embed="rId2" cstate="print"/>
          <a:srcRect/>
          <a:stretch>
            <a:fillRect/>
          </a:stretch>
        </p:blipFill>
        <p:spPr bwMode="auto">
          <a:xfrm>
            <a:off x="515632" y="692696"/>
            <a:ext cx="8016808" cy="5738626"/>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04664"/>
            <a:ext cx="8229600" cy="1143000"/>
          </a:xfrm>
        </p:spPr>
        <p:txBody>
          <a:bodyPr/>
          <a:lstStyle/>
          <a:p>
            <a:pPr algn="ctr"/>
            <a:r>
              <a:rPr lang="it-IT" dirty="0" smtClean="0"/>
              <a:t>Giunzione IS-OS</a:t>
            </a:r>
            <a:endParaRPr lang="it-IT" dirty="0"/>
          </a:p>
        </p:txBody>
      </p:sp>
      <p:sp>
        <p:nvSpPr>
          <p:cNvPr id="3" name="Segnaposto contenuto 2"/>
          <p:cNvSpPr>
            <a:spLocks noGrp="1"/>
          </p:cNvSpPr>
          <p:nvPr>
            <p:ph idx="1"/>
          </p:nvPr>
        </p:nvSpPr>
        <p:spPr>
          <a:xfrm>
            <a:off x="467544" y="1628801"/>
            <a:ext cx="3816424" cy="4968552"/>
          </a:xfrm>
        </p:spPr>
        <p:txBody>
          <a:bodyPr/>
          <a:lstStyle/>
          <a:p>
            <a:endParaRPr lang="it-IT" dirty="0" smtClean="0"/>
          </a:p>
          <a:p>
            <a:pPr>
              <a:buNone/>
            </a:pPr>
            <a:r>
              <a:rPr lang="it-IT" sz="2800" dirty="0" smtClean="0"/>
              <a:t>    La giunzione tra il segmento interno (IS) ed esterno (OS) dei fotorecettori</a:t>
            </a:r>
            <a:r>
              <a:rPr lang="it-IT" dirty="0" smtClean="0"/>
              <a:t> : linea </a:t>
            </a:r>
            <a:r>
              <a:rPr lang="it-IT" dirty="0" err="1" smtClean="0"/>
              <a:t>iperriflettente</a:t>
            </a:r>
            <a:r>
              <a:rPr lang="it-IT" dirty="0" smtClean="0"/>
              <a:t> al di sopra dell’epitelio pigmentato retinico (EPR)</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30</a:t>
            </a:fld>
            <a:endParaRPr lang="it-IT"/>
          </a:p>
        </p:txBody>
      </p:sp>
      <p:pic>
        <p:nvPicPr>
          <p:cNvPr id="4099" name="Picture 3"/>
          <p:cNvPicPr>
            <a:picLocks noChangeAspect="1" noChangeArrowheads="1"/>
          </p:cNvPicPr>
          <p:nvPr/>
        </p:nvPicPr>
        <p:blipFill>
          <a:blip r:embed="rId2" cstate="print"/>
          <a:srcRect/>
          <a:stretch>
            <a:fillRect/>
          </a:stretch>
        </p:blipFill>
        <p:spPr bwMode="auto">
          <a:xfrm>
            <a:off x="5148064" y="1700808"/>
            <a:ext cx="2962275" cy="4743450"/>
          </a:xfrm>
          <a:prstGeom prst="rect">
            <a:avLst/>
          </a:prstGeom>
          <a:noFill/>
          <a:ln w="9525">
            <a:solidFill>
              <a:srgbClr val="FF0000"/>
            </a:solidFill>
            <a:miter lim="800000"/>
            <a:headEnd/>
            <a:tailEnd/>
          </a:ln>
        </p:spPr>
      </p:pic>
      <p:cxnSp>
        <p:nvCxnSpPr>
          <p:cNvPr id="8" name="Connettore 2 7"/>
          <p:cNvCxnSpPr/>
          <p:nvPr/>
        </p:nvCxnSpPr>
        <p:spPr>
          <a:xfrm flipH="1">
            <a:off x="8172400" y="5949280"/>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Giunzione IS-OS</a:t>
            </a:r>
            <a:endParaRPr lang="it-IT" dirty="0"/>
          </a:p>
        </p:txBody>
      </p:sp>
      <p:sp>
        <p:nvSpPr>
          <p:cNvPr id="3" name="Segnaposto contenuto 2"/>
          <p:cNvSpPr>
            <a:spLocks noGrp="1"/>
          </p:cNvSpPr>
          <p:nvPr>
            <p:ph idx="1"/>
          </p:nvPr>
        </p:nvSpPr>
        <p:spPr/>
        <p:txBody>
          <a:bodyPr/>
          <a:lstStyle/>
          <a:p>
            <a:endParaRPr lang="it-IT" dirty="0" smtClean="0"/>
          </a:p>
          <a:p>
            <a:r>
              <a:rPr lang="it-IT" dirty="0" smtClean="0"/>
              <a:t>Lo stato di integrità della giunzione tra il segmento esterno e interno dei fotorecettori (IS-OS)</a:t>
            </a:r>
            <a:r>
              <a:rPr lang="it-IT" i="1" dirty="0" smtClean="0"/>
              <a:t> </a:t>
            </a:r>
            <a:r>
              <a:rPr lang="it-IT" dirty="0" smtClean="0"/>
              <a:t>risulta essere</a:t>
            </a:r>
            <a:r>
              <a:rPr lang="it-IT" i="1" dirty="0" smtClean="0"/>
              <a:t> </a:t>
            </a:r>
            <a:r>
              <a:rPr lang="it-IT" dirty="0" smtClean="0"/>
              <a:t>un fattore prognostico fondamentale nel recupero funzionale.</a:t>
            </a:r>
          </a:p>
          <a:p>
            <a:r>
              <a:rPr lang="it-IT" dirty="0" smtClean="0"/>
              <a:t>Segno di integrità dei fotorecettori</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31</a:t>
            </a:fld>
            <a:endParaRPr lang="it-IT"/>
          </a:p>
        </p:txBody>
      </p:sp>
      <p:pic>
        <p:nvPicPr>
          <p:cNvPr id="1026" name="Picture 2" descr="C:\Users\Utente\Pictures\elm 2.png"/>
          <p:cNvPicPr>
            <a:picLocks noChangeAspect="1" noChangeArrowheads="1"/>
          </p:cNvPicPr>
          <p:nvPr/>
        </p:nvPicPr>
        <p:blipFill>
          <a:blip r:embed="rId2" cstate="print"/>
          <a:srcRect/>
          <a:stretch>
            <a:fillRect/>
          </a:stretch>
        </p:blipFill>
        <p:spPr bwMode="auto">
          <a:xfrm>
            <a:off x="1835696" y="4653136"/>
            <a:ext cx="4316760" cy="1756048"/>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Caso clinico</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32</a:t>
            </a:fld>
            <a:endParaRPr lang="it-IT"/>
          </a:p>
        </p:txBody>
      </p:sp>
      <p:pic>
        <p:nvPicPr>
          <p:cNvPr id="5122" name="Picture 2"/>
          <p:cNvPicPr>
            <a:picLocks noGrp="1" noChangeAspect="1" noChangeArrowheads="1"/>
          </p:cNvPicPr>
          <p:nvPr>
            <p:ph idx="1"/>
          </p:nvPr>
        </p:nvPicPr>
        <p:blipFill>
          <a:blip r:embed="rId2" cstate="print"/>
          <a:srcRect/>
          <a:stretch>
            <a:fillRect/>
          </a:stretch>
        </p:blipFill>
        <p:spPr bwMode="auto">
          <a:xfrm>
            <a:off x="467544" y="2276872"/>
            <a:ext cx="3744416" cy="2051298"/>
          </a:xfrm>
          <a:prstGeom prst="rect">
            <a:avLst/>
          </a:prstGeom>
          <a:noFill/>
          <a:ln w="9525">
            <a:solidFill>
              <a:srgbClr val="FF0000"/>
            </a:solid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860032" y="2276872"/>
            <a:ext cx="3744416" cy="2051298"/>
          </a:xfrm>
          <a:prstGeom prst="rect">
            <a:avLst/>
          </a:prstGeom>
          <a:noFill/>
          <a:ln w="9525">
            <a:solidFill>
              <a:srgbClr val="FF0000"/>
            </a:solidFill>
            <a:miter lim="800000"/>
            <a:headEnd/>
            <a:tailEnd/>
          </a:ln>
        </p:spPr>
      </p:pic>
      <p:sp>
        <p:nvSpPr>
          <p:cNvPr id="7" name="Rettangolo 6"/>
          <p:cNvSpPr/>
          <p:nvPr/>
        </p:nvSpPr>
        <p:spPr>
          <a:xfrm>
            <a:off x="755576" y="4820959"/>
            <a:ext cx="7056784" cy="923330"/>
          </a:xfrm>
          <a:prstGeom prst="rect">
            <a:avLst/>
          </a:prstGeom>
          <a:ln>
            <a:solidFill>
              <a:schemeClr val="tx1"/>
            </a:solidFill>
          </a:ln>
        </p:spPr>
        <p:txBody>
          <a:bodyPr wrap="square">
            <a:spAutoFit/>
          </a:bodyPr>
          <a:lstStyle/>
          <a:p>
            <a:r>
              <a:rPr lang="it-IT" dirty="0" smtClean="0"/>
              <a:t>Esempio SD-OCT di un paziente con scarso recupero visivo dopo intervento di chirurgia </a:t>
            </a:r>
            <a:r>
              <a:rPr lang="it-IT" dirty="0" err="1" smtClean="0"/>
              <a:t>vitreoretinica</a:t>
            </a:r>
            <a:r>
              <a:rPr lang="it-IT" dirty="0" smtClean="0"/>
              <a:t>; si nota la presenza di interruzione </a:t>
            </a:r>
            <a:r>
              <a:rPr lang="it-IT" dirty="0" err="1" smtClean="0"/>
              <a:t>subfoveale</a:t>
            </a:r>
            <a:r>
              <a:rPr lang="it-IT" dirty="0" smtClean="0"/>
              <a:t> dello strato IS/OS (frecce)</a:t>
            </a:r>
            <a:endParaRPr lang="it-IT"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404664"/>
            <a:ext cx="8363272" cy="1143000"/>
          </a:xfrm>
        </p:spPr>
        <p:txBody>
          <a:bodyPr/>
          <a:lstStyle/>
          <a:p>
            <a:pPr algn="ctr"/>
            <a:r>
              <a:rPr lang="it-IT" sz="4400" dirty="0" smtClean="0"/>
              <a:t>Membrana limitante esterna </a:t>
            </a:r>
            <a:r>
              <a:rPr lang="it-IT" sz="4800" dirty="0" smtClean="0"/>
              <a:t>ELM</a:t>
            </a:r>
            <a:endParaRPr lang="it-IT" sz="4800" dirty="0"/>
          </a:p>
        </p:txBody>
      </p:sp>
      <p:sp>
        <p:nvSpPr>
          <p:cNvPr id="3" name="Segnaposto contenuto 2"/>
          <p:cNvSpPr>
            <a:spLocks noGrp="1"/>
          </p:cNvSpPr>
          <p:nvPr>
            <p:ph idx="1"/>
          </p:nvPr>
        </p:nvSpPr>
        <p:spPr>
          <a:xfrm>
            <a:off x="457200" y="1340768"/>
            <a:ext cx="4546848" cy="4389437"/>
          </a:xfrm>
        </p:spPr>
        <p:txBody>
          <a:bodyPr/>
          <a:lstStyle/>
          <a:p>
            <a:endParaRPr lang="it-IT" sz="2800" dirty="0" smtClean="0"/>
          </a:p>
          <a:p>
            <a:r>
              <a:rPr lang="it-IT" sz="2800" dirty="0" smtClean="0"/>
              <a:t>La membrana limitante esterna è individuata </a:t>
            </a:r>
          </a:p>
          <a:p>
            <a:pPr>
              <a:buNone/>
            </a:pPr>
            <a:r>
              <a:rPr lang="it-IT" sz="2800" dirty="0" smtClean="0"/>
              <a:t>   da una tenue ma distinta </a:t>
            </a:r>
            <a:r>
              <a:rPr lang="it-IT" sz="2800" dirty="0" err="1" smtClean="0"/>
              <a:t>iperriflettenza</a:t>
            </a:r>
            <a:r>
              <a:rPr lang="it-IT" sz="2800" dirty="0" smtClean="0"/>
              <a:t>, che fa  da “cravatta” ai nuclei dei coni e bastoncelli</a:t>
            </a:r>
          </a:p>
          <a:p>
            <a:r>
              <a:rPr lang="it-IT" sz="2800" dirty="0" smtClean="0"/>
              <a:t>Legame tra acuità visiva e integrità dell’ ELM</a:t>
            </a:r>
          </a:p>
          <a:p>
            <a:r>
              <a:rPr lang="it-IT" sz="2800" dirty="0" smtClean="0"/>
              <a:t>Studi su AMD , CRSC, TVCR</a:t>
            </a:r>
            <a:endParaRPr lang="it-IT" sz="2800"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33</a:t>
            </a:fld>
            <a:endParaRPr lang="it-IT"/>
          </a:p>
        </p:txBody>
      </p:sp>
      <p:pic>
        <p:nvPicPr>
          <p:cNvPr id="7" name="Picture 3"/>
          <p:cNvPicPr>
            <a:picLocks noChangeAspect="1" noChangeArrowheads="1"/>
          </p:cNvPicPr>
          <p:nvPr/>
        </p:nvPicPr>
        <p:blipFill>
          <a:blip r:embed="rId2" cstate="print"/>
          <a:srcRect/>
          <a:stretch>
            <a:fillRect/>
          </a:stretch>
        </p:blipFill>
        <p:spPr bwMode="auto">
          <a:xfrm>
            <a:off x="5364088" y="1772816"/>
            <a:ext cx="2962275" cy="4743450"/>
          </a:xfrm>
          <a:prstGeom prst="rect">
            <a:avLst/>
          </a:prstGeom>
          <a:noFill/>
          <a:ln w="9525">
            <a:solidFill>
              <a:srgbClr val="FF0000"/>
            </a:solidFill>
            <a:miter lim="800000"/>
            <a:headEnd/>
            <a:tailEnd/>
          </a:ln>
        </p:spPr>
      </p:pic>
      <p:cxnSp>
        <p:nvCxnSpPr>
          <p:cNvPr id="9" name="Connettore 2 8"/>
          <p:cNvCxnSpPr/>
          <p:nvPr/>
        </p:nvCxnSpPr>
        <p:spPr>
          <a:xfrm flipV="1">
            <a:off x="4860032" y="5517232"/>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smtClean="0"/>
              <a:t>Spectral</a:t>
            </a:r>
            <a:r>
              <a:rPr lang="it-IT" dirty="0" smtClean="0"/>
              <a:t>  Domain OCT</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34</a:t>
            </a:fld>
            <a:endParaRPr lang="it-IT"/>
          </a:p>
        </p:txBody>
      </p:sp>
      <p:pic>
        <p:nvPicPr>
          <p:cNvPr id="3074" name="Picture 2" descr="C:\Users\Utente\Pictures\elm.png"/>
          <p:cNvPicPr>
            <a:picLocks noGrp="1" noChangeAspect="1" noChangeArrowheads="1"/>
          </p:cNvPicPr>
          <p:nvPr>
            <p:ph idx="1"/>
          </p:nvPr>
        </p:nvPicPr>
        <p:blipFill>
          <a:blip r:embed="rId2" cstate="print"/>
          <a:srcRect/>
          <a:stretch>
            <a:fillRect/>
          </a:stretch>
        </p:blipFill>
        <p:spPr bwMode="auto">
          <a:xfrm>
            <a:off x="611560" y="2420888"/>
            <a:ext cx="7620000" cy="32766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35</a:t>
            </a:fld>
            <a:endParaRPr lang="it-IT"/>
          </a:p>
        </p:txBody>
      </p:sp>
      <p:pic>
        <p:nvPicPr>
          <p:cNvPr id="1027" name="Picture 3"/>
          <p:cNvPicPr>
            <a:picLocks noChangeAspect="1" noChangeArrowheads="1"/>
          </p:cNvPicPr>
          <p:nvPr/>
        </p:nvPicPr>
        <p:blipFill>
          <a:blip r:embed="rId2" cstate="print"/>
          <a:srcRect/>
          <a:stretch>
            <a:fillRect/>
          </a:stretch>
        </p:blipFill>
        <p:spPr bwMode="auto">
          <a:xfrm>
            <a:off x="515632" y="692696"/>
            <a:ext cx="8016808" cy="5738626"/>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92696"/>
            <a:ext cx="8229600" cy="651098"/>
          </a:xfrm>
        </p:spPr>
        <p:txBody>
          <a:bodyPr/>
          <a:lstStyle/>
          <a:p>
            <a:pPr algn="ctr"/>
            <a:r>
              <a:rPr lang="it-IT" b="1" dirty="0" err="1" smtClean="0"/>
              <a:t>Angio</a:t>
            </a:r>
            <a:r>
              <a:rPr lang="it-IT" b="1" dirty="0" smtClean="0"/>
              <a:t> OCT</a:t>
            </a:r>
            <a:endParaRPr lang="it-IT" b="1" dirty="0"/>
          </a:p>
        </p:txBody>
      </p:sp>
      <p:sp>
        <p:nvSpPr>
          <p:cNvPr id="3" name="Segnaposto contenuto 2"/>
          <p:cNvSpPr>
            <a:spLocks noGrp="1"/>
          </p:cNvSpPr>
          <p:nvPr>
            <p:ph idx="1"/>
          </p:nvPr>
        </p:nvSpPr>
        <p:spPr>
          <a:xfrm>
            <a:off x="457200" y="1412776"/>
            <a:ext cx="8229600" cy="4389437"/>
          </a:xfrm>
        </p:spPr>
        <p:txBody>
          <a:bodyPr/>
          <a:lstStyle/>
          <a:p>
            <a:pPr>
              <a:buNone/>
            </a:pPr>
            <a:r>
              <a:rPr lang="it-IT" dirty="0" smtClean="0"/>
              <a:t>  Si tratta di una nuova tecnica di immagine non invasiva e veloce che fornisce una ricostruzione tridimensionale dei vasi perfusi sia della retina che della coroide, utilizzando come mezzo di contrasto il normale movimento del sangue nei capillari.</a:t>
            </a:r>
          </a:p>
          <a:p>
            <a:endParaRPr lang="it-IT" dirty="0" smtClean="0"/>
          </a:p>
          <a:p>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36</a:t>
            </a:fld>
            <a:endParaRPr lang="it-IT"/>
          </a:p>
        </p:txBody>
      </p:sp>
      <p:pic>
        <p:nvPicPr>
          <p:cNvPr id="1026" name="Picture 2" descr="C:\Users\Utente\Pictures\fig_1aoct.jpg"/>
          <p:cNvPicPr>
            <a:picLocks noChangeAspect="1" noChangeArrowheads="1"/>
          </p:cNvPicPr>
          <p:nvPr/>
        </p:nvPicPr>
        <p:blipFill>
          <a:blip r:embed="rId2" cstate="print"/>
          <a:srcRect/>
          <a:stretch>
            <a:fillRect/>
          </a:stretch>
        </p:blipFill>
        <p:spPr bwMode="auto">
          <a:xfrm>
            <a:off x="1475656" y="3429000"/>
            <a:ext cx="5524500" cy="3429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smtClean="0"/>
              <a:t>Fluorangiografia</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37</a:t>
            </a:fld>
            <a:endParaRPr lang="it-IT"/>
          </a:p>
        </p:txBody>
      </p:sp>
      <p:pic>
        <p:nvPicPr>
          <p:cNvPr id="5" name="Picture 3" descr="fluoresceina"/>
          <p:cNvPicPr>
            <a:picLocks noGrp="1" noChangeAspect="1" noChangeArrowheads="1"/>
          </p:cNvPicPr>
          <p:nvPr>
            <p:ph idx="1"/>
          </p:nvPr>
        </p:nvPicPr>
        <p:blipFill>
          <a:blip r:embed="rId2" cstate="print"/>
          <a:srcRect/>
          <a:stretch>
            <a:fillRect/>
          </a:stretch>
        </p:blipFill>
        <p:spPr bwMode="auto">
          <a:xfrm>
            <a:off x="683568" y="2348880"/>
            <a:ext cx="2133600" cy="1475232"/>
          </a:xfrm>
          <a:prstGeom prst="rect">
            <a:avLst/>
          </a:prstGeom>
          <a:noFill/>
          <a:ln w="9525">
            <a:solidFill>
              <a:srgbClr val="FF0000"/>
            </a:solidFill>
            <a:miter lim="800000"/>
            <a:headEnd/>
            <a:tailEnd/>
          </a:ln>
        </p:spPr>
      </p:pic>
      <p:sp>
        <p:nvSpPr>
          <p:cNvPr id="6" name="Text Box 4"/>
          <p:cNvSpPr txBox="1">
            <a:spLocks noChangeArrowheads="1"/>
          </p:cNvSpPr>
          <p:nvPr/>
        </p:nvSpPr>
        <p:spPr bwMode="auto">
          <a:xfrm>
            <a:off x="3923928" y="2852936"/>
            <a:ext cx="4464496" cy="461665"/>
          </a:xfrm>
          <a:prstGeom prst="rect">
            <a:avLst/>
          </a:prstGeom>
          <a:noFill/>
          <a:ln w="9525">
            <a:noFill/>
            <a:miter lim="800000"/>
            <a:headEnd/>
            <a:tailEnd/>
          </a:ln>
          <a:effectLst/>
        </p:spPr>
        <p:txBody>
          <a:bodyPr wrap="square">
            <a:spAutoFit/>
          </a:bodyPr>
          <a:lstStyle/>
          <a:p>
            <a:pPr>
              <a:spcBef>
                <a:spcPct val="50000"/>
              </a:spcBef>
              <a:buFont typeface="Wingdings" pitchFamily="2" charset="2"/>
              <a:buChar char="Ø"/>
              <a:defRPr/>
            </a:pPr>
            <a:r>
              <a:rPr lang="it-IT" sz="2400" dirty="0">
                <a:solidFill>
                  <a:srgbClr val="B55B23"/>
                </a:solidFill>
                <a:effectLst/>
              </a:rPr>
              <a:t>Fluoresceina</a:t>
            </a:r>
            <a:r>
              <a:rPr lang="it-IT" dirty="0">
                <a:effectLst>
                  <a:outerShdw blurRad="38100" dist="38100" dir="2700000" algn="tl">
                    <a:srgbClr val="C0C0C0"/>
                  </a:outerShdw>
                </a:effectLst>
              </a:rPr>
              <a:t> </a:t>
            </a:r>
            <a:r>
              <a:rPr lang="it-IT" sz="2400" dirty="0">
                <a:solidFill>
                  <a:srgbClr val="B55B23"/>
                </a:solidFill>
                <a:effectLst/>
              </a:rPr>
              <a:t>sodica </a:t>
            </a:r>
            <a:r>
              <a:rPr lang="it-IT" sz="2400" dirty="0" smtClean="0">
                <a:solidFill>
                  <a:srgbClr val="B55B23"/>
                </a:solidFill>
                <a:effectLst/>
              </a:rPr>
              <a:t>al 20</a:t>
            </a:r>
            <a:r>
              <a:rPr lang="it-IT" sz="2400" dirty="0">
                <a:solidFill>
                  <a:srgbClr val="B55B23"/>
                </a:solidFill>
                <a:effectLst/>
              </a:rPr>
              <a:t>%</a:t>
            </a:r>
          </a:p>
        </p:txBody>
      </p:sp>
      <p:pic>
        <p:nvPicPr>
          <p:cNvPr id="7" name="Picture 6" descr="fluorangiografia"/>
          <p:cNvPicPr>
            <a:picLocks noChangeAspect="1" noChangeArrowheads="1"/>
          </p:cNvPicPr>
          <p:nvPr/>
        </p:nvPicPr>
        <p:blipFill>
          <a:blip r:embed="rId3" cstate="print"/>
          <a:srcRect/>
          <a:stretch>
            <a:fillRect/>
          </a:stretch>
        </p:blipFill>
        <p:spPr bwMode="auto">
          <a:xfrm>
            <a:off x="467544" y="4293096"/>
            <a:ext cx="2735263" cy="1701800"/>
          </a:xfrm>
          <a:prstGeom prst="rect">
            <a:avLst/>
          </a:prstGeom>
          <a:noFill/>
          <a:ln w="9525">
            <a:solidFill>
              <a:srgbClr val="FF0000"/>
            </a:solidFill>
            <a:miter lim="800000"/>
            <a:headEnd/>
            <a:tailEnd/>
          </a:ln>
        </p:spPr>
      </p:pic>
      <p:sp>
        <p:nvSpPr>
          <p:cNvPr id="8" name="Text Box 5"/>
          <p:cNvSpPr txBox="1">
            <a:spLocks noChangeArrowheads="1"/>
          </p:cNvSpPr>
          <p:nvPr/>
        </p:nvSpPr>
        <p:spPr bwMode="auto">
          <a:xfrm>
            <a:off x="3851920" y="4725144"/>
            <a:ext cx="4103687" cy="457200"/>
          </a:xfrm>
          <a:prstGeom prst="rect">
            <a:avLst/>
          </a:prstGeom>
          <a:noFill/>
          <a:ln w="9525" algn="ctr">
            <a:noFill/>
            <a:miter lim="800000"/>
            <a:headEnd/>
            <a:tailEnd/>
          </a:ln>
        </p:spPr>
        <p:txBody>
          <a:bodyPr>
            <a:spAutoFit/>
          </a:bodyPr>
          <a:lstStyle/>
          <a:p>
            <a:pPr>
              <a:spcBef>
                <a:spcPct val="50000"/>
              </a:spcBef>
              <a:buFont typeface="Wingdings" pitchFamily="2" charset="2"/>
              <a:buChar char="Ø"/>
            </a:pPr>
            <a:r>
              <a:rPr lang="it-IT" sz="2400" dirty="0">
                <a:solidFill>
                  <a:srgbClr val="B55B23"/>
                </a:solidFill>
                <a:effectLst/>
              </a:rPr>
              <a:t> Iniezione endovenosa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55576" y="620688"/>
            <a:ext cx="7772400" cy="1143000"/>
          </a:xfrm>
          <a:noFill/>
          <a:ln w="19050">
            <a:noFill/>
          </a:ln>
        </p:spPr>
        <p:txBody>
          <a:bodyPr>
            <a:normAutofit/>
          </a:bodyPr>
          <a:lstStyle/>
          <a:p>
            <a:pPr eaLnBrk="1" hangingPunct="1"/>
            <a:r>
              <a:rPr lang="it-IT" sz="3600" b="1" dirty="0" smtClean="0">
                <a:solidFill>
                  <a:schemeClr val="tx1"/>
                </a:solidFill>
                <a:effectLst/>
              </a:rPr>
              <a:t>Angiografia al Verde </a:t>
            </a:r>
            <a:r>
              <a:rPr lang="it-IT" sz="3600" b="1" dirty="0" err="1" smtClean="0">
                <a:solidFill>
                  <a:schemeClr val="tx1"/>
                </a:solidFill>
                <a:effectLst/>
              </a:rPr>
              <a:t>Indocianina</a:t>
            </a:r>
            <a:r>
              <a:rPr lang="it-IT" sz="3600" b="1" dirty="0" smtClean="0">
                <a:solidFill>
                  <a:schemeClr val="tx1"/>
                </a:solidFill>
                <a:effectLst/>
              </a:rPr>
              <a:t>  </a:t>
            </a:r>
            <a:r>
              <a:rPr lang="it-IT" sz="4000" b="1" dirty="0" smtClean="0">
                <a:solidFill>
                  <a:schemeClr val="tx1"/>
                </a:solidFill>
                <a:effectLst/>
              </a:rPr>
              <a:t>ICG</a:t>
            </a:r>
            <a:r>
              <a:rPr lang="it-IT" sz="6000" b="1" dirty="0" smtClean="0">
                <a:solidFill>
                  <a:srgbClr val="66FF33"/>
                </a:solidFill>
              </a:rPr>
              <a:t> </a:t>
            </a:r>
          </a:p>
        </p:txBody>
      </p:sp>
      <p:pic>
        <p:nvPicPr>
          <p:cNvPr id="34819" name="Picture 4" descr="(0005)_De Pasquale_Giovanni_01-10-1920_"/>
          <p:cNvPicPr>
            <a:picLocks noChangeAspect="1" noChangeArrowheads="1"/>
          </p:cNvPicPr>
          <p:nvPr/>
        </p:nvPicPr>
        <p:blipFill>
          <a:blip r:embed="rId2" cstate="print"/>
          <a:srcRect/>
          <a:stretch>
            <a:fillRect/>
          </a:stretch>
        </p:blipFill>
        <p:spPr bwMode="auto">
          <a:xfrm>
            <a:off x="5004048" y="3933056"/>
            <a:ext cx="2714625" cy="2060575"/>
          </a:xfrm>
          <a:prstGeom prst="rect">
            <a:avLst/>
          </a:prstGeom>
          <a:noFill/>
          <a:ln w="9525">
            <a:noFill/>
            <a:miter lim="800000"/>
            <a:headEnd/>
            <a:tailEnd/>
          </a:ln>
        </p:spPr>
      </p:pic>
      <p:sp>
        <p:nvSpPr>
          <p:cNvPr id="34820" name="Text Box 5"/>
          <p:cNvSpPr txBox="1">
            <a:spLocks noChangeArrowheads="1"/>
          </p:cNvSpPr>
          <p:nvPr/>
        </p:nvSpPr>
        <p:spPr bwMode="auto">
          <a:xfrm>
            <a:off x="323850" y="2636838"/>
            <a:ext cx="8424863" cy="2012859"/>
          </a:xfrm>
          <a:prstGeom prst="rect">
            <a:avLst/>
          </a:prstGeom>
          <a:noFill/>
          <a:ln w="9525">
            <a:noFill/>
            <a:miter lim="800000"/>
            <a:headEnd/>
            <a:tailEnd/>
          </a:ln>
        </p:spPr>
        <p:txBody>
          <a:bodyPr>
            <a:spAutoFit/>
          </a:bodyPr>
          <a:lstStyle/>
          <a:p>
            <a:pPr marL="363538" indent="-363538">
              <a:lnSpc>
                <a:spcPct val="130000"/>
              </a:lnSpc>
              <a:buClr>
                <a:srgbClr val="FFFF00"/>
              </a:buClr>
            </a:pPr>
            <a:r>
              <a:rPr lang="en-US" sz="3200" dirty="0" smtClean="0">
                <a:latin typeface="Comic Sans MS" pitchFamily="66" charset="0"/>
              </a:rPr>
              <a:t> Studio </a:t>
            </a:r>
            <a:r>
              <a:rPr lang="en-US" sz="3200" dirty="0" err="1">
                <a:latin typeface="Comic Sans MS" pitchFamily="66" charset="0"/>
              </a:rPr>
              <a:t>della</a:t>
            </a:r>
            <a:r>
              <a:rPr lang="en-US" sz="3200" dirty="0">
                <a:latin typeface="Comic Sans MS" pitchFamily="66" charset="0"/>
              </a:rPr>
              <a:t> </a:t>
            </a:r>
            <a:r>
              <a:rPr lang="en-US" sz="3200" dirty="0" err="1">
                <a:latin typeface="Comic Sans MS" pitchFamily="66" charset="0"/>
              </a:rPr>
              <a:t>coroide</a:t>
            </a:r>
            <a:r>
              <a:rPr lang="en-US" sz="3200" dirty="0">
                <a:latin typeface="Comic Sans MS" pitchFamily="66" charset="0"/>
              </a:rPr>
              <a:t> e </a:t>
            </a:r>
            <a:r>
              <a:rPr lang="en-US" sz="3200" dirty="0" err="1">
                <a:latin typeface="Comic Sans MS" pitchFamily="66" charset="0"/>
              </a:rPr>
              <a:t>delle</a:t>
            </a:r>
            <a:r>
              <a:rPr lang="en-US" sz="3200" dirty="0">
                <a:latin typeface="Comic Sans MS" pitchFamily="66" charset="0"/>
              </a:rPr>
              <a:t> </a:t>
            </a:r>
            <a:r>
              <a:rPr lang="en-US" sz="3200" dirty="0" err="1">
                <a:latin typeface="Comic Sans MS" pitchFamily="66" charset="0"/>
              </a:rPr>
              <a:t>lesioni</a:t>
            </a:r>
            <a:r>
              <a:rPr lang="en-US" sz="3200" dirty="0">
                <a:latin typeface="Comic Sans MS" pitchFamily="66" charset="0"/>
              </a:rPr>
              <a:t> </a:t>
            </a:r>
            <a:r>
              <a:rPr lang="en-US" sz="3200" dirty="0" err="1">
                <a:latin typeface="Comic Sans MS" pitchFamily="66" charset="0"/>
              </a:rPr>
              <a:t>sottostanti</a:t>
            </a:r>
            <a:r>
              <a:rPr lang="en-US" sz="3200" dirty="0">
                <a:latin typeface="Comic Sans MS" pitchFamily="66" charset="0"/>
              </a:rPr>
              <a:t> </a:t>
            </a:r>
            <a:r>
              <a:rPr lang="en-US" sz="3200" dirty="0" err="1">
                <a:latin typeface="Comic Sans MS" pitchFamily="66" charset="0"/>
              </a:rPr>
              <a:t>all’EP</a:t>
            </a:r>
            <a:endParaRPr lang="en-US" sz="3200" dirty="0">
              <a:latin typeface="Comic Sans MS" pitchFamily="66" charset="0"/>
            </a:endParaRPr>
          </a:p>
          <a:p>
            <a:pPr marL="363538" indent="-363538">
              <a:lnSpc>
                <a:spcPct val="130000"/>
              </a:lnSpc>
              <a:buClr>
                <a:srgbClr val="FFFF00"/>
              </a:buClr>
            </a:pPr>
            <a:endParaRPr lang="en-US" sz="3200" dirty="0">
              <a:latin typeface="Comic Sans MS" pitchFamily="66"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smtClean="0"/>
          </a:p>
          <a:p>
            <a:pPr>
              <a:buNone/>
            </a:pPr>
            <a:r>
              <a:rPr lang="it-IT" dirty="0" smtClean="0"/>
              <a:t>L’ </a:t>
            </a:r>
            <a:r>
              <a:rPr lang="it-IT" dirty="0" err="1" smtClean="0"/>
              <a:t>autofluorescenza</a:t>
            </a:r>
            <a:r>
              <a:rPr lang="it-IT" dirty="0" smtClean="0"/>
              <a:t> della retina è una nuova tecnica che consente di acquisire immagini della retina utilizzando filtri particolari in grado di schermare la luce per determinate lunghezze d’onda senza iniettare nessun tipo di colorante</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39</a:t>
            </a:fld>
            <a:endParaRPr lang="it-IT"/>
          </a:p>
        </p:txBody>
      </p:sp>
      <p:sp>
        <p:nvSpPr>
          <p:cNvPr id="5" name="Titolo 2"/>
          <p:cNvSpPr>
            <a:spLocks noGrp="1"/>
          </p:cNvSpPr>
          <p:nvPr>
            <p:ph type="title"/>
          </p:nvPr>
        </p:nvSpPr>
        <p:spPr>
          <a:noFill/>
          <a:ln w="19050">
            <a:noFill/>
          </a:ln>
        </p:spPr>
        <p:txBody>
          <a:bodyPr/>
          <a:lstStyle/>
          <a:p>
            <a:pPr algn="ctr"/>
            <a:r>
              <a:rPr lang="it-IT" dirty="0" err="1" smtClean="0">
                <a:effectLst/>
              </a:rPr>
              <a:t>Autofluorescenza</a:t>
            </a:r>
            <a:endParaRPr lang="it-IT" dirty="0">
              <a:effectLst/>
            </a:endParaRPr>
          </a:p>
        </p:txBody>
      </p:sp>
      <p:pic>
        <p:nvPicPr>
          <p:cNvPr id="6" name="Picture 6" descr="http://www.apambari.it/web/images/autofluorescenza-normale.jpg">
            <a:hlinkClick r:id="rId2"/>
          </p:cNvPr>
          <p:cNvPicPr>
            <a:picLocks noChangeAspect="1" noChangeArrowheads="1"/>
          </p:cNvPicPr>
          <p:nvPr/>
        </p:nvPicPr>
        <p:blipFill>
          <a:blip r:embed="rId3" cstate="print"/>
          <a:srcRect/>
          <a:stretch>
            <a:fillRect/>
          </a:stretch>
        </p:blipFill>
        <p:spPr bwMode="auto">
          <a:xfrm>
            <a:off x="4139952" y="4365104"/>
            <a:ext cx="2057400" cy="223837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63688" y="548680"/>
            <a:ext cx="5400600" cy="710952"/>
          </a:xfrm>
          <a:ln>
            <a:solidFill>
              <a:schemeClr val="tx1"/>
            </a:solidFill>
          </a:ln>
        </p:spPr>
        <p:txBody>
          <a:bodyPr>
            <a:normAutofit fontScale="90000"/>
          </a:bodyPr>
          <a:lstStyle/>
          <a:p>
            <a:pPr algn="ctr"/>
            <a:r>
              <a:rPr lang="it-IT" dirty="0" smtClean="0"/>
              <a:t>Anatomia retina</a:t>
            </a:r>
            <a:endParaRPr lang="it-IT" dirty="0"/>
          </a:p>
        </p:txBody>
      </p:sp>
      <p:sp>
        <p:nvSpPr>
          <p:cNvPr id="3" name="Segnaposto numero diapositiva 2"/>
          <p:cNvSpPr>
            <a:spLocks noGrp="1"/>
          </p:cNvSpPr>
          <p:nvPr>
            <p:ph type="sldNum" sz="quarter" idx="12"/>
          </p:nvPr>
        </p:nvSpPr>
        <p:spPr/>
        <p:txBody>
          <a:bodyPr/>
          <a:lstStyle/>
          <a:p>
            <a:pPr>
              <a:defRPr/>
            </a:pPr>
            <a:fld id="{BAB1706D-BB0D-45CE-A874-93289A6AD4FA}" type="slidenum">
              <a:rPr lang="it-IT" smtClean="0"/>
              <a:pPr>
                <a:defRPr/>
              </a:pPr>
              <a:t>4</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2339752" y="1340768"/>
            <a:ext cx="3857625" cy="534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5576" y="1628800"/>
            <a:ext cx="7920880" cy="2952328"/>
          </a:xfrm>
          <a:ln w="19050">
            <a:noFill/>
          </a:ln>
        </p:spPr>
        <p:txBody>
          <a:bodyPr>
            <a:normAutofit fontScale="92500"/>
          </a:bodyPr>
          <a:lstStyle/>
          <a:p>
            <a:pPr>
              <a:buNone/>
            </a:pPr>
            <a:r>
              <a:rPr lang="it-IT" sz="2200" dirty="0" smtClean="0"/>
              <a:t>   </a:t>
            </a:r>
          </a:p>
          <a:p>
            <a:pPr>
              <a:buNone/>
            </a:pPr>
            <a:r>
              <a:rPr lang="it-IT" sz="2200" dirty="0" smtClean="0">
                <a:latin typeface="Times New Roman" pitchFamily="18" charset="0"/>
                <a:cs typeface="Times New Roman" pitchFamily="18" charset="0"/>
              </a:rPr>
              <a:t>   L’immagine che si ottiene può mostrare aree di </a:t>
            </a:r>
            <a:r>
              <a:rPr lang="it-IT" sz="2200" dirty="0" err="1" smtClean="0">
                <a:latin typeface="Times New Roman" pitchFamily="18" charset="0"/>
                <a:cs typeface="Times New Roman" pitchFamily="18" charset="0"/>
              </a:rPr>
              <a:t>autofluorescenza</a:t>
            </a:r>
            <a:r>
              <a:rPr lang="it-IT" sz="2200" dirty="0" smtClean="0">
                <a:latin typeface="Times New Roman" pitchFamily="18" charset="0"/>
                <a:cs typeface="Times New Roman" pitchFamily="18" charset="0"/>
              </a:rPr>
              <a:t> dovuta alla presenza di depositi sottoretinici di materiali patologici come la </a:t>
            </a:r>
            <a:r>
              <a:rPr lang="it-IT" sz="2200" dirty="0" err="1" smtClean="0">
                <a:latin typeface="Times New Roman" pitchFamily="18" charset="0"/>
                <a:cs typeface="Times New Roman" pitchFamily="18" charset="0"/>
              </a:rPr>
              <a:t>lipofuscina</a:t>
            </a:r>
            <a:r>
              <a:rPr lang="it-IT" sz="2200" dirty="0" smtClean="0">
                <a:latin typeface="Times New Roman" pitchFamily="18" charset="0"/>
                <a:cs typeface="Times New Roman" pitchFamily="18" charset="0"/>
              </a:rPr>
              <a:t>. </a:t>
            </a:r>
          </a:p>
          <a:p>
            <a:pPr>
              <a:buNone/>
            </a:pPr>
            <a:r>
              <a:rPr lang="it-IT" sz="2200" dirty="0" smtClean="0">
                <a:latin typeface="Times New Roman" pitchFamily="18" charset="0"/>
                <a:cs typeface="Times New Roman" pitchFamily="18" charset="0"/>
              </a:rPr>
              <a:t>    Se illuminati da una luce ad una determinata lunghezza d’onda emettono una fluorescenza. Questa tecnica è particolarmente utile per valutare lo stato dell’epitelio pigmentato retinico o la presenza di prodotti di degradazione dei fotorecettori che tipicamente sono </a:t>
            </a:r>
            <a:r>
              <a:rPr lang="it-IT" sz="2200" dirty="0" err="1" smtClean="0">
                <a:latin typeface="Times New Roman" pitchFamily="18" charset="0"/>
                <a:cs typeface="Times New Roman" pitchFamily="18" charset="0"/>
              </a:rPr>
              <a:t>autofluorescenti</a:t>
            </a:r>
            <a:r>
              <a:rPr lang="it-IT" dirty="0" smtClean="0">
                <a:latin typeface="Times New Roman" pitchFamily="18" charset="0"/>
                <a:cs typeface="Times New Roman" pitchFamily="18" charset="0"/>
              </a:rPr>
              <a:t>.</a:t>
            </a:r>
            <a:endParaRPr lang="it-IT" dirty="0">
              <a:latin typeface="Times New Roman" pitchFamily="18" charset="0"/>
              <a:cs typeface="Times New Roman" pitchFamily="18" charset="0"/>
            </a:endParaRPr>
          </a:p>
        </p:txBody>
      </p:sp>
      <p:sp>
        <p:nvSpPr>
          <p:cNvPr id="3" name="Titolo 2"/>
          <p:cNvSpPr>
            <a:spLocks noGrp="1"/>
          </p:cNvSpPr>
          <p:nvPr>
            <p:ph type="title"/>
          </p:nvPr>
        </p:nvSpPr>
        <p:spPr>
          <a:xfrm>
            <a:off x="683568" y="620688"/>
            <a:ext cx="8003232" cy="1143000"/>
          </a:xfrm>
          <a:noFill/>
          <a:ln w="19050">
            <a:noFill/>
          </a:ln>
        </p:spPr>
        <p:txBody>
          <a:bodyPr/>
          <a:lstStyle/>
          <a:p>
            <a:pPr algn="ctr"/>
            <a:r>
              <a:rPr lang="it-IT" dirty="0" err="1" smtClean="0">
                <a:effectLst/>
              </a:rPr>
              <a:t>Autofluorescenza</a:t>
            </a:r>
            <a:endParaRPr lang="it-IT" dirty="0">
              <a:effectLst/>
            </a:endParaRPr>
          </a:p>
        </p:txBody>
      </p:sp>
      <p:sp>
        <p:nvSpPr>
          <p:cNvPr id="113666" name="AutoShape 2" descr="data:image/jpeg;base64,/9j/4AAQSkZJRgABAQAAAQABAAD/2wCEAAkGBhQSERUUExQWEhUVGBgYFxcWFxoaGhoaIBUVHRgaGBoaGyYeGhokHBUXHy8gIycpLCwsFR4xNTAqNSYrLCkBCQoKDgwOFg8PGikkHCUzNSw1LC4pLCksKSk0NTU1NS8pLCksNCksLDE1MjU1LSksLCwvKSk1MDU1LikyMCwpNf/AABEIALwArAMBIgACEQEDEQH/xAAbAAACAwEBAQAAAAAAAAAAAAAEBQIDBgEAB//EAE0QAAEDAgMEBgQICQsEAwAAAAECAxEABBIhMQVBUWEGEyJxgZEyobHSBxQjQlPB0fAkM0NSYnKT4fEVFzRUY3OCg6KysxaSlNNEdML/xAAVAQEBAAAAAAAAAAAAAAAAAAAAAf/EACMRAQABAwIGAwAAAAAAAAAAAAABEeHwIWExQYGhscECUXH/2gAMAwEAAhEDEQA/AMd0i6Q3YvbpKbq5SkXD4SEvugAB5YAAC4AiBHKqGtv3n9buv/Id9+rNvNfh11/9i4/5nK4xbUBTW2rv+tXP/kO+/RTe2br+tXP7d336GRamim2iBxHroCBtm6/rNx+2c96rhta6A/pD/i8571UtJByotpFBFG2bmBL9wN09c5HniopO07jfcP8A7Zz3qrNvIjcajb3AHZVkRlnl40F6724V/wDIfB5PuD/9R6q47tG7TCuvfWBqA65PfkqD3VSdrMhWEuInhNNrUAgZjwoK7baj6wFJfdIP9q5l/qq4XNx9M8f81z3qFDXUOYgPk1ntfoq3K7jTZCeOR3ZUC+4cuFCUvvgjMQ655EYs65a376gCX3sxP41yP91NA2ZH39VB2jJbcU2Rl6aO4nMeBoOpun/pnj/mr96ofGrguQH3vQkjrVx6X61MCyY7/Cq7NEqcOueEf4dfWaAdd1cE5vPDL6Rf1KqhV5cT+PeH+av3qZra/hVRZkgHLWgWO3tzH4979q59SqAuto3IA/CHxmI+Wc96njltJJ3Z0t2izDat8ER5igz+29rXaMEXNwO3GT7uc/4qrc2xdA/0q5/bu+/U9rNFVw23EBILh+qprbM6eqgU9ILJ347dFKh/SH4H+c5VLTdwn5qD4xT/AGsibu43fhD/APzOVxNtlQLEXFwNWJ/VVVw2i8RCbZc86btiQDRYTNBm/wCU30Zrt1RxTRDHSgJjrWnED84jKtA43uz1B9dXloLBSoBXf9VABb7SaWJStKhrqPZS1ba79ZQ2ShhJ7S96jwFEv9C2SZwkfqqie/dWh2ZbobQENgJA+b9s0Cq26G2yU4cAVOpOvfPGgXbJ/Z6iUBT9sdQM1IrXhOUxVyU5cd3fQKtkbTZu2zgIUIhSfneIoiyWptwsr7UDE2rineFfpCgNp9CQpXW26/izw/N9FR5ilV5ty4YCRdtFC0qCm3U+irik7sxQblOY0/dQlgnFjcPaKiUp5JSYy8a7s65DzYcSclJkd5GlT2OodWExhUiUqB1BmT5zNAShIykaeNU2jaQt1BMdoLHcoT7RTItCJA7yaDuGyH0EDJxOA94zSfKRQWIbkc8ooa5ZMYhqnMeGtMAkTBy8DlXnWhBPInLTQ0Czq5SOY/gTQO07bsKSBJg+rOn3VDCkDUAeygNsXHVsOOGOwCrvIyHfnQYXa5i7YKTJUgg8kxMmrHErJlJgbstedEdHNiY0G4d7S1zroBw7s6ZrtoP7qBTtNj8JfP8Abv8A/M5XkMmjdosD43cRvcdJz/tVVJpugHt2RA40ahkJHGhvjaUnCO2szCE5q/d41MbPddVLii2k6IQc4/SVu8KCxxaUlOIgZ7yBl51P+U2c/lUDxFTGxm0xCEq5q7R55mimLJuICBz7I+ygHttoNEwl1J7lCi1uIMgqSCNMx6q6rY7asurT/wBo+yq0bBYBMstq8KAi2dJ3eIPrFFpz0yI9tKzsIIP4OtTB/NPabPeDmO8URY7VlfVOpSh2JicljcUHf3UDMKmJFIOnCcVg4CMWGFA7wRGdOysx9dCXdmlaFIMkLBHgaDPdHLosoYVmWX0if0HPsPtrSbMUCp0k5lwiOSQAK+fh9Vol20d09JlZ3gGQPCtv0duiUrI0UvEknXMDF66DQIyAFU31uVIIEhQ7QJ0BGY+/OrG4HHlU0uzO+PvNBK2uusQlWuICeXHwqXxcTl9xS7ZJhlBnjE81Kyo1DmW+DP3FBBAAJQDIHo/q8+c5VnelnbLVqB2nFBxzk2kyZ7zlTTbG1U24Li84QQka4lYhCYobZuy1NtO3D5xPupKlkfNSEmEJ5Cgq2VbgMIjMFMnxJNc+Lp3mDwo20YhlAn5iR6hVS7cbzQZ7amxm13b5GJBLjpJQopz61WZ46mvN7BSJxOPKEaY8vZTTaA/CXTpDjgPi4r91Wts6zQCbN2ehucCQnPUanLedTR6EnP2cq821BM7wKuWjeP30EEoqITB019XfwogAb/XXlgajdyoOg7uNdbZBIEyRx+uq7i5SkAlWXtPIDMmuJ2k3hxYxAIE/VGs0E3GAJoS92OhwdoZiCFJyKTxSd1Gi6bWDgUFcYOflrUiiROYmM6BHhugCAttxM5FwFJ805VXjvEmerZXySsj2inS8spjkaocO8UGY2/cC5wMuNqtlLKs1gRIBICVDiaJ6IbYOE27oCXWeyZ3p3EUZtSzDzZQoSDnzSeIrFbTZfacS4ZxoyS6gSCODgG+g+ppugP3164uPk1kZdlUR3GvnuxumpUoIewhR0UkxJ4EHStajaAUDGYP10BWz3T1SI3ITz3CrLvbyGAkKBWtXoIQJUo924c6UbMuYQUb2zh8N3qodVzF+0TvaUE98zFA3+JP3TzS7hoW7LKsYROJa1RlijICmW20QydwUUJP+JYBqbF55VG6IW04kn5pOmmUg+BigIcEExpQ5bO4Ajxqi22klTaFLUlBUAcyASd/tpbtTbLiXClCkAJAHaOZyme7P1UB1838u7vlbk/8AequNJyHER/Gr7yeuc/XX/vVXsAMGf3Ggq6onWrsEHPvqYEjuqlx3CO0dNIOtBaYImYmhV3mqEALVy08VCqgwFDGvMn5pGQ+01EXoRJMJSCeQ5UFtvbhBxElStx3DjhG6i2bZGIOYE4x86BPnSNV249PVktN6hRHaV+qNw5mikbLSdXHwTEq6wjPu0oCriwQ6SVpCjiMKzBAgbxnUEbEbiJcA5OLiqbTZqwcrh6JVE4D5yKJVaPDL4we8tJ+o0FC9htQZClncVKUY7s6XKbfQkqU62AnSQQVD9JWgPOmCdnqUZW86sboUEA8fRqtzY7AVOHEeC1FXjnQIUdJUE9sKak9lSh2T/iAop13LWp7Yt0rR1ahiGvdWZuWH2MmVY0bkqiRyz1FBPpTbtraKglONJnTMjfUOim1D1ZBJgHLu4Uovrh4+kEoHCaWWd6ppRz35j6xQb4XoDwIyxpM940PkYrm07kG7tQNRiUfKKzVvtgYisnICAPXR2x35Up5w9o5Cfmp3UH0Bm8EHPTXhSy46RLW2UtNKUHPk0rMJSScu/SazlztkLAClYWZzj0nD+anlTe1tX7ooUD8Tbb/FpjEs5RJGgyoHGzNhpgruEJcWrdqlIHooTy51E7Ltk5dU2nkY+uqf5CuBrdrjklPqO6rP+lLf54U4repaiSfI+qgbXavlXTwcc/3qqly6QgTIUr80Zk+Aqd7apU87jUpY6xeQOEemcoGZrjDKUmEpCe4D1nWg8raaiOyyvxKU+0zSq/vHlBMNpSmZJWqSI4BO6mr6pGok5eWvlS+6uTBAynIH78qClSXt7iBJnJBPtNCoZTiBcJWf0tArcQnSpruiNNN3dQdxebss/ZQOEvQZFXm5JBMwfvnWdN8fs/hRDF9Op8KDRWz54+uiHVyOMjvpInaSJhSgk94FMWr5ISCVAcDI+2gMSkARkR7KGfEzAzojHMEQAc5Hs51FaIMbjQKLhmB986z96oA55VqrlqsJt93E4CgKIjLs5HxoE+27qBWcWsk0ZtJZKiDuoIJO6g4TTO3vlrhHt08eNAFs123cwqB50G62FstIUFr7atxOg7hurcWL0nnvArIbDcC4z9eVaFnayErDaEqeXvS3GXMmYFBo0IJGRz0g+upKQN+fnSpu/XcQ00lbP0q1ApKR+anio8aJe6MKMdU+4hMZhSioznvPKKD20CC67GXyi/PGrOhnHykiN/Gq9p3UPOjCuescnL9NUQeEUIbwHPdzoLbl0FXDI/vpbcPSc/CvXT++TAzpe49voJ3DvqoJb5nXWo3DtKbraAFAy607vv41NNwobh50qYvQaOSuge7PUMp9m/7+yndsEjNKQCeArKWr5JAPfWgsTMSfKgZN2ySqJWlEkqSDCJ5AZjumrzszL5NbiT+tIjfGKY7xXGlDIRrRzZB7/KgUO7DQM8Mj9JajPfBpVty0TgEDPdG7kK1V2QnUjPjpSW/bSr0czy9cncKD5Jti2KVqnjNLAqvoPSnZwVOKAoDKNO7nWHudnqTmRlQQD0iD51xoSoZTxiqk0x2SxK/0huO8UGl2VsvrAOwhI5yT4wRWx2TauMpyabUnf1fZV3wdT40k2DaFYlK1JIywnSedbTYzhPYUnCsQY4jiOVAdsm5bd0UpKk+klQhXiDu501LU5pmKBudkY4UnsOp9BYiRyI3p5V1u7fSIXbdYoaqbcGE9wUQR3UGb2qqHnv7xz/eqlS2+1nkCZpltVfy7o/tHP96qXuN844UAz/8AHnS59R3UxKSeHhQT7fhQJ7smPVSG5ma01wyY4j2UC7s7EKBOycxxp5aaVU1svPSmlvZUE7dG+tBYjQjQnSl9vbwdKc7Kb7PCDFA0ZYjWimbTiT4cd1RbGgAn11IGJj15UHRbQDAk6Scz3UufRPIcB7aPxEDST3/UaEW6CNc+EQaDObSteI04VjNuLjsDU+oVutr7RbZB6xQTkcicz4Vhfi+Np65Xl1hwNj7KAPZmzesTJGundVqLfqy2vgrCa1WwtkFLaQoaJzq+z2Al21dJyKisidxGkfffQM7DZpa+U+aqAsDdwX9taj4moYFtQVJGU6KSd0jwzoXogOutW1kiSkTzOhB+++mTVv1DmHMNrMJGuE/m9x1HDSgOtb5CgdAvehWSp4Qdc+FWF0nMgecfVUH2UrHaGm8CCDxSdRFKhfoQAlxWFYyMhRn9IRuNBmtqr/CXgD+UcP8ArVQyyTrUtpOFV0/82HXQP2iqihR4A86CCpEyJ7taGuG5E5n75Ubh8KrctgeM8RQLS194ql1Edrhr3fXFNCxM7lDdx7uNQ6id0d9AGlAgbwc55UUy3nUGWcKjmAkAZH6uAo1p3FkhOLmckDx3+FB0fJ9rhu3q5DnRlls4ODG6mZ0RJAHJQHpGpWVj2sS+0sb9w5J4UfbCZjT7zQRb2ExOTQSeWIeUGrE7OcGbL60xohyHEz49ryNEoTG+uzrPHdQBqvLkTiZS4RlKHAB5KEis30n26600VFKWpyAkLUTwGUCtaXIyj78zWA6RvfG7tDTcqQycS1RlPAc6BXb9HFOfK3KoRGIpnP8AxGmmwrEPL6zDgbTkwiDH60VO/bLzyLcegntu8+Ca0jFvAG6NOXKg84OzhzkkD6z6qM6MMDqUk5zJgbwST51BtMk6QkT3nn4VPo+Sm3b8SByJJoLegZAaUiY6t10QdQMUgR41p7gYxhVGfsrEtXJtr/EYQ3dCJOgcH2itQ6/oN/LKPtNBD4z1aurWZPzVH5w58VCore4GqLxYcThVlwPA8Z76ATtVCcnSAvfwPMcv30Gf2uqbh/dDzun94uuNXGk+qqNrvfhT/wDfPf8AKqvMqB+qgMDwPLzrofRvUBxrzSp5VcFRmIOmtBU5ByAJjTKPGapLLgzxBPHCnM8iTRqFp3mO+rW8xx4GaBWqwROMdspzMmZTvyOU0zaEwdBEjL7xU3GgoZnjmNdOPCgWXHSmELRhGQUUkk+EgeNA6ZJFeticAMc8u860uPXnIuITG9KM/ImKH/kdGZxLCz+UCyCT3ej4RQPF3YGsARqaqVc9mSQABxkedKk7NSc3FqeIyAcgjwAypN0iZLTSurUEoWQlSM+zJ1TnlQEbT6SLuCWbROWi3tEjjh4mj7KwbtWDwSMSlfnH95qi3KLZkRGFIk/fiapBduiFODq2RBDfzlcCs/VQWdH7UhJcXkt1WI8QPmjyimqgBxNQcc04VU49umQaAxBwtrnVQUfUYqWy7iGkfqD2UIHco3EERVGy7v5JPd9tA0v7dLzZaWAUnVW9PMcDQGxdrqQpdu4camTCVH5yD6J766u7EUmu7kJvW1A5ONlJ7wcqDUG7nSl7twFEykHdpQjt5nr5UE5eZ0AO2biLy4/v3v8AlXVlvcVqtpfBBdOPvOB1gBx1xYBK5AU4pQnsawa4j4IboflWPNz3KBGl4EcaIafM5eVP2vguuR+VZ81+5V6fg0uPpGfNfuUCBLk61JLCDMpFaFv4ObgflGvNfu1YPg+f+ka8Mfu0GYVbpnlw3eVEBWQiMq0H83txH4xqe9fu1IfB6/8AnteavdoEAdjKuLy0rQj4Pn/pG/Nfu1z+b5/89rzX7tBmVPdqkPSu6lKWUiVLIPcBvrfP/B3cmYcZ5Zr9fYpTZ/BBdBS3HHWFLVkmCuAOGaKDK36SeoaOYJBV4DfTsKwxTaw+Cq6C1OOusqWRAwlcAeKKO/m3uPpGvNfu0GbNxzofrc9e6tMfgxufpWfNfuVW58F10fyrHmv3KDO/HOJoOxuYTHAkeutYfgsuvpWfNfuVSfgmu8QIdY55rz/0UGdVd55Ur2wcSQpJ7TZlP1ituv4KLqfxrPmv3KqX8Ed2fyrHm57lBi0bTxoChvH8aDcu89a2KPgSvAow9b4TnEuZH9nXD8B959Nb+bn/AK6D7dVN3cpbQpazhSgFSidwAknyFXUJtPZrb7ZbdTiQqJGJSZgzqkg1JIY7o50mcVdusqWubhvr2OtacSG1ABK2YWEYgkdWuEn5y89DU/8Aqm6cYBBaQpywefBCFHC6hSQci5BSQvIHMEanStPebAZdWytaCpTBlo419k5Z5KzMCJMyCRvND23RC0QvGlhGKFpBMqhK/TSnEThSc8kwMzxMpjSkZ9EcSBnpLcpYASWluW9o1culaVjrQpKzgR2+wcLRlw4xKh2ao2vafHLhwuhtbIskPtoW2oOIKi4QUrDvYXKBKgNABxJ06uidqQ2OpENjCnNXoyCUKz7aCROFcg8KncdGbdbq3VIJW4jq1KxuCURGGAqAMzoNSTqavy1rTf3nQjlXOF2UtekdwxZwjqiGtnMXCMSFzkmFpXDgBBwGCIic5jNntPpY8hT620tqatXGm3UEK6xeNLRKkKCsKMIdEApViwqzTlTJ/odaLQhCmQpCGy0lJUuOrPzD2u0nIEBUwQIir1dGbbrEr6lIUkJAwylMJ9CUghKsPzZBw5REVZms1SI0Z1npbd9QHFoaxOvOMNpaQ44UqQt8KUoFSCsYWfRGHPOc4TK56XXSG7dTjSbfFIdLiFKSCHMICsLksBaRiC1hSQVBJjUvmei9slkshv5Mrx4SpZhchWJKirElWIYpBGcnUmvO9FrZRbKm56sYUypeYxYiF9r5QFWZxzJzNSN1J7jpY+lLtwENqtm1XDZTJDoU0pSQomSFBS0EYAkEAgydKoX0qvUpSCwgKVctNBTiVtBSHB6SW8TigUqBGaoIE74GjHR236xxzqk4nQcYMlKpSEqKkTgKikQVRJGRNDnoja4Ep6skIWFplxyQpPokHHMJ3CYG4Ujl0uE7/Se5+K9Yks9al55jD1TiuucS8pttLaeuSUYsOIkqUEiToCak10nuUXTLLvUrC1hlzqm3IQ58WU6flFLwzKYDeEnCQoqExTI9CbTL5IgpWtaSHXQQtfpqBC5BVnPGTxqbXQ20SpKktQpKkrSQtzJYThCvS9LDkTqRrNI3J2AdJekVyy+W2Us4RavXGJzGVS2pEpwpgQcQHpb5+bhVTfdMXcLrjSW8Ns0086hYVicStGMpbUFAIISDBKVScoETTzaPRu3fcxuIKldWpuca09hXpJhKgIO/uHAVD/pS1ls9UPk0hCe0r0QZSlfa+USDmAuQKRnexni5HfdKLwC+W2i3w2glKVFzEsFhLiSogQCJzABmYkRiMXulV22p4KTbkMm2UrCHM0PKCcCSVeknM9YRCoHYTOT97ovbKD4U2SLgjrhjX240ntZZZZRkI0qh7oXaKxYmicYbCpddzwR1c9v5sAg8c6QFjfSFx26XbLwLacbucKm0uJjq3EIKetK+2qF9rClOEiAVa0r6L9JH0sWbTLJcQ2zaJd7BMhbTZKg5jCUYEqmClWKDpWqR0QtQvGGoV8pmFuCOs/GAQrIKOZA35651K26J2rfV4GsPVgJTCl+iCSlKu120pJOEKkJnKKRpn6ScTXa9XqD/2Q=="/>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13668" name="AutoShape 4" descr="data:image/jpeg;base64,/9j/4AAQSkZJRgABAQAAAQABAAD/2wCEAAkGBhQSERUUExQWEhUVGBgYFxcWFxoaGhoaIBUVHRgaGBoaGyYeGhokHBUXHy8gIycpLCwsFR4xNTAqNSYrLCkBCQoKDgwOFg8PGikkHCUzNSw1LC4pLCksKSk0NTU1NS8pLCksNCksLDE1MjU1LSksLCwvKSk1MDU1LikyMCwpNf/AABEIALwArAMBIgACEQEDEQH/xAAbAAACAwEBAQAAAAAAAAAAAAAEBQIDBgEAB//EAE0QAAEDAgMEBgQICQsEAwAAAAECAxEABBIhMQVBUWEGEyJxgZEyobHSBxQjQlPB0fAkM0NSYnKT4fEVFzRUY3OCg6KysxaSlNNEdML/xAAVAQEBAAAAAAAAAAAAAAAAAAAAAf/EACMRAQABAwIGAwAAAAAAAAAAAAABEeHwIWExQYGhscECUXH/2gAMAwEAAhEDEQA/AMd0i6Q3YvbpKbq5SkXD4SEvugAB5YAAC4AiBHKqGtv3n9buv/Id9+rNvNfh11/9i4/5nK4xbUBTW2rv+tXP/kO+/RTe2br+tXP7d336GRamim2iBxHroCBtm6/rNx+2c96rhta6A/pD/i8571UtJByotpFBFG2bmBL9wN09c5HniopO07jfcP8A7Zz3qrNvIjcajb3AHZVkRlnl40F6724V/wDIfB5PuD/9R6q47tG7TCuvfWBqA65PfkqD3VSdrMhWEuInhNNrUAgZjwoK7baj6wFJfdIP9q5l/qq4XNx9M8f81z3qFDXUOYgPk1ntfoq3K7jTZCeOR3ZUC+4cuFCUvvgjMQ655EYs65a376gCX3sxP41yP91NA2ZH39VB2jJbcU2Rl6aO4nMeBoOpun/pnj/mr96ofGrguQH3vQkjrVx6X61MCyY7/Cq7NEqcOueEf4dfWaAdd1cE5vPDL6Rf1KqhV5cT+PeH+av3qZra/hVRZkgHLWgWO3tzH4979q59SqAuto3IA/CHxmI+Wc96njltJJ3Z0t2izDat8ER5igz+29rXaMEXNwO3GT7uc/4qrc2xdA/0q5/bu+/U9rNFVw23EBILh+qprbM6eqgU9ILJ347dFKh/SH4H+c5VLTdwn5qD4xT/AGsibu43fhD/APzOVxNtlQLEXFwNWJ/VVVw2i8RCbZc86btiQDRYTNBm/wCU30Zrt1RxTRDHSgJjrWnED84jKtA43uz1B9dXloLBSoBXf9VABb7SaWJStKhrqPZS1ba79ZQ2ShhJ7S96jwFEv9C2SZwkfqqie/dWh2ZbobQENgJA+b9s0Cq26G2yU4cAVOpOvfPGgXbJ/Z6iUBT9sdQM1IrXhOUxVyU5cd3fQKtkbTZu2zgIUIhSfneIoiyWptwsr7UDE2rineFfpCgNp9CQpXW26/izw/N9FR5ilV5ty4YCRdtFC0qCm3U+irik7sxQblOY0/dQlgnFjcPaKiUp5JSYy8a7s65DzYcSclJkd5GlT2OodWExhUiUqB1BmT5zNAShIykaeNU2jaQt1BMdoLHcoT7RTItCJA7yaDuGyH0EDJxOA94zSfKRQWIbkc8ooa5ZMYhqnMeGtMAkTBy8DlXnWhBPInLTQ0Czq5SOY/gTQO07bsKSBJg+rOn3VDCkDUAeygNsXHVsOOGOwCrvIyHfnQYXa5i7YKTJUgg8kxMmrHErJlJgbstedEdHNiY0G4d7S1zroBw7s6ZrtoP7qBTtNj8JfP8Abv8A/M5XkMmjdosD43cRvcdJz/tVVJpugHt2RA40ahkJHGhvjaUnCO2szCE5q/d41MbPddVLii2k6IQc4/SVu8KCxxaUlOIgZ7yBl51P+U2c/lUDxFTGxm0xCEq5q7R55mimLJuICBz7I+ygHttoNEwl1J7lCi1uIMgqSCNMx6q6rY7asurT/wBo+yq0bBYBMstq8KAi2dJ3eIPrFFpz0yI9tKzsIIP4OtTB/NPabPeDmO8URY7VlfVOpSh2JicljcUHf3UDMKmJFIOnCcVg4CMWGFA7wRGdOysx9dCXdmlaFIMkLBHgaDPdHLosoYVmWX0if0HPsPtrSbMUCp0k5lwiOSQAK+fh9Vol20d09JlZ3gGQPCtv0duiUrI0UvEknXMDF66DQIyAFU31uVIIEhQ7QJ0BGY+/OrG4HHlU0uzO+PvNBK2uusQlWuICeXHwqXxcTl9xS7ZJhlBnjE81Kyo1DmW+DP3FBBAAJQDIHo/q8+c5VnelnbLVqB2nFBxzk2kyZ7zlTTbG1U24Li84QQka4lYhCYobZuy1NtO3D5xPupKlkfNSEmEJ5Cgq2VbgMIjMFMnxJNc+Lp3mDwo20YhlAn5iR6hVS7cbzQZ7amxm13b5GJBLjpJQopz61WZ46mvN7BSJxOPKEaY8vZTTaA/CXTpDjgPi4r91Wts6zQCbN2ehucCQnPUanLedTR6EnP2cq821BM7wKuWjeP30EEoqITB019XfwogAb/XXlgajdyoOg7uNdbZBIEyRx+uq7i5SkAlWXtPIDMmuJ2k3hxYxAIE/VGs0E3GAJoS92OhwdoZiCFJyKTxSd1Gi6bWDgUFcYOflrUiiROYmM6BHhugCAttxM5FwFJ805VXjvEmerZXySsj2inS8spjkaocO8UGY2/cC5wMuNqtlLKs1gRIBICVDiaJ6IbYOE27oCXWeyZ3p3EUZtSzDzZQoSDnzSeIrFbTZfacS4ZxoyS6gSCODgG+g+ppugP3164uPk1kZdlUR3GvnuxumpUoIewhR0UkxJ4EHStajaAUDGYP10BWz3T1SI3ITz3CrLvbyGAkKBWtXoIQJUo924c6UbMuYQUb2zh8N3qodVzF+0TvaUE98zFA3+JP3TzS7hoW7LKsYROJa1RlijICmW20QydwUUJP+JYBqbF55VG6IW04kn5pOmmUg+BigIcEExpQ5bO4Ajxqi22klTaFLUlBUAcyASd/tpbtTbLiXClCkAJAHaOZyme7P1UB1838u7vlbk/8AequNJyHER/Gr7yeuc/XX/vVXsAMGf3Ggq6onWrsEHPvqYEjuqlx3CO0dNIOtBaYImYmhV3mqEALVy08VCqgwFDGvMn5pGQ+01EXoRJMJSCeQ5UFtvbhBxElStx3DjhG6i2bZGIOYE4x86BPnSNV249PVktN6hRHaV+qNw5mikbLSdXHwTEq6wjPu0oCriwQ6SVpCjiMKzBAgbxnUEbEbiJcA5OLiqbTZqwcrh6JVE4D5yKJVaPDL4we8tJ+o0FC9htQZClncVKUY7s6XKbfQkqU62AnSQQVD9JWgPOmCdnqUZW86sboUEA8fRqtzY7AVOHEeC1FXjnQIUdJUE9sKak9lSh2T/iAop13LWp7Yt0rR1ahiGvdWZuWH2MmVY0bkqiRyz1FBPpTbtraKglONJnTMjfUOim1D1ZBJgHLu4Uovrh4+kEoHCaWWd6ppRz35j6xQb4XoDwIyxpM940PkYrm07kG7tQNRiUfKKzVvtgYisnICAPXR2x35Up5w9o5Cfmp3UH0Bm8EHPTXhSy46RLW2UtNKUHPk0rMJSScu/SazlztkLAClYWZzj0nD+anlTe1tX7ooUD8Tbb/FpjEs5RJGgyoHGzNhpgruEJcWrdqlIHooTy51E7Ltk5dU2nkY+uqf5CuBrdrjklPqO6rP+lLf54U4repaiSfI+qgbXavlXTwcc/3qqly6QgTIUr80Zk+Aqd7apU87jUpY6xeQOEemcoGZrjDKUmEpCe4D1nWg8raaiOyyvxKU+0zSq/vHlBMNpSmZJWqSI4BO6mr6pGok5eWvlS+6uTBAynIH78qClSXt7iBJnJBPtNCoZTiBcJWf0tArcQnSpruiNNN3dQdxebss/ZQOEvQZFXm5JBMwfvnWdN8fs/hRDF9Op8KDRWz54+uiHVyOMjvpInaSJhSgk94FMWr5ISCVAcDI+2gMSkARkR7KGfEzAzojHMEQAc5Hs51FaIMbjQKLhmB986z96oA55VqrlqsJt93E4CgKIjLs5HxoE+27qBWcWsk0ZtJZKiDuoIJO6g4TTO3vlrhHt08eNAFs123cwqB50G62FstIUFr7atxOg7hurcWL0nnvArIbDcC4z9eVaFnayErDaEqeXvS3GXMmYFBo0IJGRz0g+upKQN+fnSpu/XcQ00lbP0q1ApKR+anio8aJe6MKMdU+4hMZhSioznvPKKD20CC67GXyi/PGrOhnHykiN/Gq9p3UPOjCuescnL9NUQeEUIbwHPdzoLbl0FXDI/vpbcPSc/CvXT++TAzpe49voJ3DvqoJb5nXWo3DtKbraAFAy607vv41NNwobh50qYvQaOSuge7PUMp9m/7+yndsEjNKQCeArKWr5JAPfWgsTMSfKgZN2ySqJWlEkqSDCJ5AZjumrzszL5NbiT+tIjfGKY7xXGlDIRrRzZB7/KgUO7DQM8Mj9JajPfBpVty0TgEDPdG7kK1V2QnUjPjpSW/bSr0czy9cncKD5Jti2KVqnjNLAqvoPSnZwVOKAoDKNO7nWHudnqTmRlQQD0iD51xoSoZTxiqk0x2SxK/0huO8UGl2VsvrAOwhI5yT4wRWx2TauMpyabUnf1fZV3wdT40k2DaFYlK1JIywnSedbTYzhPYUnCsQY4jiOVAdsm5bd0UpKk+klQhXiDu501LU5pmKBudkY4UnsOp9BYiRyI3p5V1u7fSIXbdYoaqbcGE9wUQR3UGb2qqHnv7xz/eqlS2+1nkCZpltVfy7o/tHP96qXuN844UAz/8AHnS59R3UxKSeHhQT7fhQJ7smPVSG5ma01wyY4j2UC7s7EKBOycxxp5aaVU1svPSmlvZUE7dG+tBYjQjQnSl9vbwdKc7Kb7PCDFA0ZYjWimbTiT4cd1RbGgAn11IGJj15UHRbQDAk6Scz3UufRPIcB7aPxEDST3/UaEW6CNc+EQaDObSteI04VjNuLjsDU+oVutr7RbZB6xQTkcicz4Vhfi+Np65Xl1hwNj7KAPZmzesTJGundVqLfqy2vgrCa1WwtkFLaQoaJzq+z2Al21dJyKisidxGkfffQM7DZpa+U+aqAsDdwX9taj4moYFtQVJGU6KSd0jwzoXogOutW1kiSkTzOhB+++mTVv1DmHMNrMJGuE/m9x1HDSgOtb5CgdAvehWSp4Qdc+FWF0nMgecfVUH2UrHaGm8CCDxSdRFKhfoQAlxWFYyMhRn9IRuNBmtqr/CXgD+UcP8ArVQyyTrUtpOFV0/82HXQP2iqihR4A86CCpEyJ7taGuG5E5n75Ubh8KrctgeM8RQLS194ql1Edrhr3fXFNCxM7lDdx7uNQ6id0d9AGlAgbwc55UUy3nUGWcKjmAkAZH6uAo1p3FkhOLmckDx3+FB0fJ9rhu3q5DnRlls4ODG6mZ0RJAHJQHpGpWVj2sS+0sb9w5J4UfbCZjT7zQRb2ExOTQSeWIeUGrE7OcGbL60xohyHEz49ryNEoTG+uzrPHdQBqvLkTiZS4RlKHAB5KEis30n26600VFKWpyAkLUTwGUCtaXIyj78zWA6RvfG7tDTcqQycS1RlPAc6BXb9HFOfK3KoRGIpnP8AxGmmwrEPL6zDgbTkwiDH60VO/bLzyLcegntu8+Ca0jFvAG6NOXKg84OzhzkkD6z6qM6MMDqUk5zJgbwST51BtMk6QkT3nn4VPo+Sm3b8SByJJoLegZAaUiY6t10QdQMUgR41p7gYxhVGfsrEtXJtr/EYQ3dCJOgcH2itQ6/oN/LKPtNBD4z1aurWZPzVH5w58VCore4GqLxYcThVlwPA8Z76ATtVCcnSAvfwPMcv30Gf2uqbh/dDzun94uuNXGk+qqNrvfhT/wDfPf8AKqvMqB+qgMDwPLzrofRvUBxrzSp5VcFRmIOmtBU5ByAJjTKPGapLLgzxBPHCnM8iTRqFp3mO+rW8xx4GaBWqwROMdspzMmZTvyOU0zaEwdBEjL7xU3GgoZnjmNdOPCgWXHSmELRhGQUUkk+EgeNA6ZJFeticAMc8u860uPXnIuITG9KM/ImKH/kdGZxLCz+UCyCT3ej4RQPF3YGsARqaqVc9mSQABxkedKk7NSc3FqeIyAcgjwAypN0iZLTSurUEoWQlSM+zJ1TnlQEbT6SLuCWbROWi3tEjjh4mj7KwbtWDwSMSlfnH95qi3KLZkRGFIk/fiapBduiFODq2RBDfzlcCs/VQWdH7UhJcXkt1WI8QPmjyimqgBxNQcc04VU49umQaAxBwtrnVQUfUYqWy7iGkfqD2UIHco3EERVGy7v5JPd9tA0v7dLzZaWAUnVW9PMcDQGxdrqQpdu4camTCVH5yD6J766u7EUmu7kJvW1A5ONlJ7wcqDUG7nSl7twFEykHdpQjt5nr5UE5eZ0AO2biLy4/v3v8AlXVlvcVqtpfBBdOPvOB1gBx1xYBK5AU4pQnsawa4j4IboflWPNz3KBGl4EcaIafM5eVP2vguuR+VZ81+5V6fg0uPpGfNfuUCBLk61JLCDMpFaFv4ObgflGvNfu1YPg+f+ka8Mfu0GYVbpnlw3eVEBWQiMq0H83txH4xqe9fu1IfB6/8AnteavdoEAdjKuLy0rQj4Pn/pG/Nfu1z+b5/89rzX7tBmVPdqkPSu6lKWUiVLIPcBvrfP/B3cmYcZ5Zr9fYpTZ/BBdBS3HHWFLVkmCuAOGaKDK36SeoaOYJBV4DfTsKwxTaw+Cq6C1OOusqWRAwlcAeKKO/m3uPpGvNfu0GbNxzofrc9e6tMfgxufpWfNfuVW58F10fyrHmv3KDO/HOJoOxuYTHAkeutYfgsuvpWfNfuVSfgmu8QIdY55rz/0UGdVd55Ur2wcSQpJ7TZlP1ituv4KLqfxrPmv3KqX8Ed2fyrHm57lBi0bTxoChvH8aDcu89a2KPgSvAow9b4TnEuZH9nXD8B959Nb+bn/AK6D7dVN3cpbQpazhSgFSidwAknyFXUJtPZrb7ZbdTiQqJGJSZgzqkg1JIY7o50mcVdusqWubhvr2OtacSG1ABK2YWEYgkdWuEn5y89DU/8Aqm6cYBBaQpywefBCFHC6hSQci5BSQvIHMEanStPebAZdWytaCpTBlo419k5Z5KzMCJMyCRvND23RC0QvGlhGKFpBMqhK/TSnEThSc8kwMzxMpjSkZ9EcSBnpLcpYASWluW9o1culaVjrQpKzgR2+wcLRlw4xKh2ao2vafHLhwuhtbIskPtoW2oOIKi4QUrDvYXKBKgNABxJ06uidqQ2OpENjCnNXoyCUKz7aCROFcg8KncdGbdbq3VIJW4jq1KxuCURGGAqAMzoNSTqavy1rTf3nQjlXOF2UtekdwxZwjqiGtnMXCMSFzkmFpXDgBBwGCIic5jNntPpY8hT620tqatXGm3UEK6xeNLRKkKCsKMIdEApViwqzTlTJ/odaLQhCmQpCGy0lJUuOrPzD2u0nIEBUwQIir1dGbbrEr6lIUkJAwylMJ9CUghKsPzZBw5REVZms1SI0Z1npbd9QHFoaxOvOMNpaQ44UqQt8KUoFSCsYWfRGHPOc4TK56XXSG7dTjSbfFIdLiFKSCHMICsLksBaRiC1hSQVBJjUvmei9slkshv5Mrx4SpZhchWJKirElWIYpBGcnUmvO9FrZRbKm56sYUypeYxYiF9r5QFWZxzJzNSN1J7jpY+lLtwENqtm1XDZTJDoU0pSQomSFBS0EYAkEAgydKoX0qvUpSCwgKVctNBTiVtBSHB6SW8TigUqBGaoIE74GjHR236xxzqk4nQcYMlKpSEqKkTgKikQVRJGRNDnoja4Ep6skIWFplxyQpPokHHMJ3CYG4Ujl0uE7/Se5+K9Yks9al55jD1TiuucS8pttLaeuSUYsOIkqUEiToCak10nuUXTLLvUrC1hlzqm3IQ58WU6flFLwzKYDeEnCQoqExTI9CbTL5IgpWtaSHXQQtfpqBC5BVnPGTxqbXQ20SpKktQpKkrSQtzJYThCvS9LDkTqRrNI3J2AdJekVyy+W2Us4RavXGJzGVS2pEpwpgQcQHpb5+bhVTfdMXcLrjSW8Ns0086hYVicStGMpbUFAIISDBKVScoETTzaPRu3fcxuIKldWpuca09hXpJhKgIO/uHAVD/pS1ls9UPk0hCe0r0QZSlfa+USDmAuQKRnexni5HfdKLwC+W2i3w2glKVFzEsFhLiSogQCJzABmYkRiMXulV22p4KTbkMm2UrCHM0PKCcCSVeknM9YRCoHYTOT97ovbKD4U2SLgjrhjX240ntZZZZRkI0qh7oXaKxYmicYbCpddzwR1c9v5sAg8c6QFjfSFx26XbLwLacbucKm0uJjq3EIKetK+2qF9rClOEiAVa0r6L9JH0sWbTLJcQ2zaJd7BMhbTZKg5jCUYEqmClWKDpWqR0QtQvGGoV8pmFuCOs/GAQrIKOZA35651K26J2rfV4GsPVgJTCl+iCSlKu120pJOEKkJnKKRpn6ScTXa9XqD/2Q=="/>
          <p:cNvSpPr>
            <a:spLocks noChangeAspect="1" noChangeArrowheads="1"/>
          </p:cNvSpPr>
          <p:nvPr/>
        </p:nvSpPr>
        <p:spPr bwMode="auto">
          <a:xfrm>
            <a:off x="63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3672" name="Picture 8" descr="http://www.fondazionemacula.it/public/Ferrari%20af.JPG">
            <a:hlinkClick r:id="rId2"/>
          </p:cNvPr>
          <p:cNvPicPr>
            <a:picLocks noChangeAspect="1" noChangeArrowheads="1"/>
          </p:cNvPicPr>
          <p:nvPr/>
        </p:nvPicPr>
        <p:blipFill>
          <a:blip r:embed="rId3" cstate="print"/>
          <a:srcRect/>
          <a:stretch>
            <a:fillRect/>
          </a:stretch>
        </p:blipFill>
        <p:spPr bwMode="auto">
          <a:xfrm>
            <a:off x="3275856" y="4437112"/>
            <a:ext cx="2520280" cy="220486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9552" y="1484784"/>
            <a:ext cx="8229600" cy="4389437"/>
          </a:xfrm>
        </p:spPr>
        <p:txBody>
          <a:bodyPr>
            <a:normAutofit/>
          </a:bodyPr>
          <a:lstStyle/>
          <a:p>
            <a:endParaRPr lang="it-IT" sz="2400" dirty="0" smtClean="0"/>
          </a:p>
          <a:p>
            <a:pPr>
              <a:buNone/>
            </a:pPr>
            <a:r>
              <a:rPr lang="it-IT" sz="2400" dirty="0" smtClean="0"/>
              <a:t>  La </a:t>
            </a:r>
            <a:r>
              <a:rPr lang="it-IT" sz="2400" dirty="0" err="1" smtClean="0"/>
              <a:t>Microperimetria</a:t>
            </a:r>
            <a:r>
              <a:rPr lang="it-IT" sz="2400" dirty="0" smtClean="0"/>
              <a:t> (MP1) è un' indagine diagnostica non invasiva di recente introduzione nella pratica clinica che integra in un unico strumento i dati soggettivi della perimetria computerizzata e i dati oggettivi delle immagini retiniche, ottenendo misurazioni precise della funzionalità retinica e maculare.</a:t>
            </a:r>
            <a:br>
              <a:rPr lang="it-IT" sz="2400" dirty="0" smtClean="0"/>
            </a:br>
            <a:endParaRPr lang="it-IT" sz="2400" dirty="0"/>
          </a:p>
        </p:txBody>
      </p:sp>
      <p:sp>
        <p:nvSpPr>
          <p:cNvPr id="3" name="Titolo 2"/>
          <p:cNvSpPr>
            <a:spLocks noGrp="1"/>
          </p:cNvSpPr>
          <p:nvPr>
            <p:ph type="title"/>
          </p:nvPr>
        </p:nvSpPr>
        <p:spPr>
          <a:xfrm>
            <a:off x="395536" y="332656"/>
            <a:ext cx="8229600" cy="1143000"/>
          </a:xfrm>
          <a:noFill/>
          <a:ln w="19050">
            <a:noFill/>
          </a:ln>
        </p:spPr>
        <p:txBody>
          <a:bodyPr/>
          <a:lstStyle/>
          <a:p>
            <a:pPr algn="ctr"/>
            <a:r>
              <a:rPr lang="it-IT" dirty="0" err="1" smtClean="0"/>
              <a:t>Microperimetria</a:t>
            </a:r>
            <a:endParaRPr lang="it-IT" dirty="0"/>
          </a:p>
        </p:txBody>
      </p:sp>
      <p:pic>
        <p:nvPicPr>
          <p:cNvPr id="109570" name="Picture 2" descr="http://oculistiassociati.com/wp-content/uploads/grafico-microperimetria.jpg">
            <a:hlinkClick r:id="rId2"/>
          </p:cNvPr>
          <p:cNvPicPr>
            <a:picLocks noChangeAspect="1" noChangeArrowheads="1"/>
          </p:cNvPicPr>
          <p:nvPr/>
        </p:nvPicPr>
        <p:blipFill>
          <a:blip r:embed="rId3" cstate="print"/>
          <a:srcRect/>
          <a:stretch>
            <a:fillRect/>
          </a:stretch>
        </p:blipFill>
        <p:spPr bwMode="auto">
          <a:xfrm>
            <a:off x="5724128" y="3933056"/>
            <a:ext cx="2069104" cy="2808312"/>
          </a:xfrm>
          <a:prstGeom prst="rect">
            <a:avLst/>
          </a:prstGeom>
          <a:noFill/>
          <a:ln>
            <a:solidFill>
              <a:srgbClr val="FF0000"/>
            </a:solidFill>
          </a:ln>
        </p:spPr>
      </p:pic>
      <p:pic>
        <p:nvPicPr>
          <p:cNvPr id="109572" name="Picture 4" descr="http://oculistiassociati.com/wp-content/uploads/machinario-microperimetria.jpg">
            <a:hlinkClick r:id="rId4"/>
          </p:cNvPr>
          <p:cNvPicPr>
            <a:picLocks noChangeAspect="1" noChangeArrowheads="1"/>
          </p:cNvPicPr>
          <p:nvPr/>
        </p:nvPicPr>
        <p:blipFill>
          <a:blip r:embed="rId5" cstate="print"/>
          <a:srcRect/>
          <a:stretch>
            <a:fillRect/>
          </a:stretch>
        </p:blipFill>
        <p:spPr bwMode="auto">
          <a:xfrm>
            <a:off x="1979712" y="4221088"/>
            <a:ext cx="3168352" cy="2376264"/>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80728"/>
            <a:ext cx="8229600" cy="867122"/>
          </a:xfrm>
          <a:ln>
            <a:noFill/>
          </a:ln>
        </p:spPr>
        <p:txBody>
          <a:bodyPr/>
          <a:lstStyle/>
          <a:p>
            <a:pPr algn="ctr"/>
            <a:r>
              <a:rPr lang="it-IT" sz="4000" b="1" dirty="0" smtClean="0"/>
              <a:t>IVTS</a:t>
            </a:r>
            <a:r>
              <a:rPr lang="it-IT" sz="4000" dirty="0" smtClean="0"/>
              <a:t>  </a:t>
            </a:r>
            <a:r>
              <a:rPr lang="it-IT" sz="4000" dirty="0" err="1" smtClean="0"/>
              <a:t>Classification</a:t>
            </a:r>
            <a:r>
              <a:rPr lang="it-IT" sz="4000" dirty="0" smtClean="0"/>
              <a:t> </a:t>
            </a:r>
            <a:r>
              <a:rPr lang="it-IT" sz="4000" dirty="0" err="1" smtClean="0"/>
              <a:t>Sistem</a:t>
            </a:r>
            <a:endParaRPr lang="it-IT" sz="4000"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42</a:t>
            </a:fld>
            <a:endParaRPr lang="it-IT"/>
          </a:p>
        </p:txBody>
      </p:sp>
      <p:pic>
        <p:nvPicPr>
          <p:cNvPr id="1026" name="Picture 2"/>
          <p:cNvPicPr>
            <a:picLocks noGrp="1" noChangeAspect="1" noChangeArrowheads="1"/>
          </p:cNvPicPr>
          <p:nvPr>
            <p:ph idx="1"/>
          </p:nvPr>
        </p:nvPicPr>
        <p:blipFill>
          <a:blip r:embed="rId2" cstate="print"/>
          <a:srcRect/>
          <a:stretch>
            <a:fillRect/>
          </a:stretch>
        </p:blipFill>
        <p:spPr bwMode="auto">
          <a:xfrm>
            <a:off x="467544" y="2492896"/>
            <a:ext cx="8229600" cy="2644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43</a:t>
            </a:fld>
            <a:endParaRPr lang="it-IT"/>
          </a:p>
        </p:txBody>
      </p:sp>
      <p:pic>
        <p:nvPicPr>
          <p:cNvPr id="5" name="Picture 2"/>
          <p:cNvPicPr>
            <a:picLocks noGrp="1" noChangeAspect="1"/>
          </p:cNvPicPr>
          <p:nvPr>
            <p:ph idx="1"/>
          </p:nvPr>
        </p:nvPicPr>
        <p:blipFill>
          <a:blip r:embed="rId2" cstate="print"/>
          <a:stretch>
            <a:fillRect/>
          </a:stretch>
        </p:blipFill>
        <p:spPr>
          <a:xfrm>
            <a:off x="1259632" y="1484784"/>
            <a:ext cx="6142253" cy="436663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44</a:t>
            </a:fld>
            <a:endParaRPr lang="it-IT"/>
          </a:p>
        </p:txBody>
      </p:sp>
      <p:pic>
        <p:nvPicPr>
          <p:cNvPr id="5" name="Picture 3"/>
          <p:cNvPicPr>
            <a:picLocks noChangeAspect="1"/>
          </p:cNvPicPr>
          <p:nvPr/>
        </p:nvPicPr>
        <p:blipFill>
          <a:blip r:embed="rId2" cstate="print"/>
          <a:stretch>
            <a:fillRect/>
          </a:stretch>
        </p:blipFill>
        <p:spPr>
          <a:xfrm>
            <a:off x="1619672" y="836712"/>
            <a:ext cx="5544616" cy="544049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45</a:t>
            </a:fld>
            <a:endParaRPr lang="it-IT"/>
          </a:p>
        </p:txBody>
      </p:sp>
      <p:pic>
        <p:nvPicPr>
          <p:cNvPr id="5" name="Immagine 4" descr="Interface ClassificationInterface Classification&#10;Classification Subclassification Localization&#10;VM adhesion&#10;focal (≤ 1500 µ..."/>
          <p:cNvPicPr/>
          <p:nvPr/>
        </p:nvPicPr>
        <p:blipFill>
          <a:blip r:embed="rId2" cstate="print"/>
          <a:srcRect/>
          <a:stretch>
            <a:fillRect/>
          </a:stretch>
        </p:blipFill>
        <p:spPr bwMode="auto">
          <a:xfrm>
            <a:off x="395536" y="908720"/>
            <a:ext cx="8064896"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46</a:t>
            </a:fld>
            <a:endParaRPr lang="it-IT"/>
          </a:p>
        </p:txBody>
      </p:sp>
      <p:pic>
        <p:nvPicPr>
          <p:cNvPr id="5" name="Immagine 4" descr="Vitreomacular AdhesionVitreomacular Adhesion&#10;•Evidence for perifoveal vitreous cortex detachment&#10;from the retinal surface&#10;..."/>
          <p:cNvPicPr/>
          <p:nvPr/>
        </p:nvPicPr>
        <p:blipFill>
          <a:blip r:embed="rId2" cstate="print"/>
          <a:srcRect/>
          <a:stretch>
            <a:fillRect/>
          </a:stretch>
        </p:blipFill>
        <p:spPr bwMode="auto">
          <a:xfrm>
            <a:off x="467544" y="1124744"/>
            <a:ext cx="8136904"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47</a:t>
            </a:fld>
            <a:endParaRPr lang="it-IT"/>
          </a:p>
        </p:txBody>
      </p:sp>
      <p:pic>
        <p:nvPicPr>
          <p:cNvPr id="2050" name="Picture 2"/>
          <p:cNvPicPr>
            <a:picLocks noChangeAspect="1" noChangeArrowheads="1"/>
          </p:cNvPicPr>
          <p:nvPr/>
        </p:nvPicPr>
        <p:blipFill>
          <a:blip r:embed="rId2" cstate="print"/>
          <a:srcRect/>
          <a:stretch>
            <a:fillRect/>
          </a:stretch>
        </p:blipFill>
        <p:spPr bwMode="auto">
          <a:xfrm>
            <a:off x="755576" y="1484784"/>
            <a:ext cx="7296150" cy="3971925"/>
          </a:xfrm>
          <a:prstGeom prst="rect">
            <a:avLst/>
          </a:prstGeom>
          <a:noFill/>
          <a:ln w="9525">
            <a:noFill/>
            <a:miter lim="800000"/>
            <a:headEnd/>
            <a:tailEnd/>
          </a:ln>
        </p:spPr>
      </p:pic>
      <p:sp>
        <p:nvSpPr>
          <p:cNvPr id="6" name="Titolo 1"/>
          <p:cNvSpPr>
            <a:spLocks noGrp="1"/>
          </p:cNvSpPr>
          <p:nvPr>
            <p:ph type="title"/>
          </p:nvPr>
        </p:nvSpPr>
        <p:spPr>
          <a:xfrm>
            <a:off x="683568" y="5814392"/>
            <a:ext cx="7416824" cy="710952"/>
          </a:xfrm>
          <a:ln>
            <a:solidFill>
              <a:schemeClr val="tx1"/>
            </a:solidFill>
          </a:ln>
        </p:spPr>
        <p:txBody>
          <a:bodyPr/>
          <a:lstStyle/>
          <a:p>
            <a:pPr algn="ctr"/>
            <a:r>
              <a:rPr lang="it-IT" dirty="0" smtClean="0"/>
              <a:t>VMA </a:t>
            </a:r>
            <a:r>
              <a:rPr lang="it-IT" sz="4000" dirty="0" smtClean="0"/>
              <a:t>Vitreo Macular </a:t>
            </a:r>
            <a:r>
              <a:rPr lang="it-IT" sz="4000" dirty="0" err="1" smtClean="0"/>
              <a:t>Adhesion</a:t>
            </a:r>
            <a:endParaRPr lang="it-IT" sz="4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48</a:t>
            </a:fld>
            <a:endParaRPr lang="it-IT"/>
          </a:p>
        </p:txBody>
      </p:sp>
      <p:pic>
        <p:nvPicPr>
          <p:cNvPr id="3075" name="Picture 3"/>
          <p:cNvPicPr>
            <a:picLocks noChangeAspect="1" noChangeArrowheads="1"/>
          </p:cNvPicPr>
          <p:nvPr/>
        </p:nvPicPr>
        <p:blipFill>
          <a:blip r:embed="rId2" cstate="print"/>
          <a:srcRect/>
          <a:stretch>
            <a:fillRect/>
          </a:stretch>
        </p:blipFill>
        <p:spPr bwMode="auto">
          <a:xfrm>
            <a:off x="899592" y="1916832"/>
            <a:ext cx="7296150" cy="2847975"/>
          </a:xfrm>
          <a:prstGeom prst="rect">
            <a:avLst/>
          </a:prstGeom>
          <a:noFill/>
          <a:ln w="9525">
            <a:solidFill>
              <a:srgbClr val="FF0000"/>
            </a:solidFill>
            <a:miter lim="800000"/>
            <a:headEnd/>
            <a:tailEnd/>
          </a:ln>
        </p:spPr>
      </p:pic>
      <p:sp>
        <p:nvSpPr>
          <p:cNvPr id="7" name="Titolo 1"/>
          <p:cNvSpPr>
            <a:spLocks noGrp="1"/>
          </p:cNvSpPr>
          <p:nvPr>
            <p:ph type="title"/>
          </p:nvPr>
        </p:nvSpPr>
        <p:spPr>
          <a:xfrm>
            <a:off x="971600" y="5589240"/>
            <a:ext cx="7416824" cy="710952"/>
          </a:xfrm>
          <a:ln>
            <a:solidFill>
              <a:schemeClr val="tx1"/>
            </a:solidFill>
          </a:ln>
        </p:spPr>
        <p:txBody>
          <a:bodyPr/>
          <a:lstStyle/>
          <a:p>
            <a:pPr algn="ctr"/>
            <a:r>
              <a:rPr lang="it-IT" dirty="0" smtClean="0"/>
              <a:t>VMA </a:t>
            </a:r>
            <a:r>
              <a:rPr lang="it-IT" sz="4000" dirty="0" smtClean="0"/>
              <a:t>Vitreo Macular </a:t>
            </a:r>
            <a:r>
              <a:rPr lang="it-IT" sz="4000" dirty="0" err="1" smtClean="0"/>
              <a:t>Adhesion</a:t>
            </a:r>
            <a:endParaRPr lang="it-IT" sz="4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49</a:t>
            </a:fld>
            <a:endParaRPr lang="it-IT"/>
          </a:p>
        </p:txBody>
      </p:sp>
      <p:pic>
        <p:nvPicPr>
          <p:cNvPr id="6" name="Immagine 5" descr="VMTVMT&#10; "/>
          <p:cNvPicPr/>
          <p:nvPr/>
        </p:nvPicPr>
        <p:blipFill>
          <a:blip r:embed="rId2" cstate="print"/>
          <a:srcRect/>
          <a:stretch>
            <a:fillRect/>
          </a:stretch>
        </p:blipFill>
        <p:spPr bwMode="auto">
          <a:xfrm>
            <a:off x="251520" y="980728"/>
            <a:ext cx="8892480"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384"/>
            <a:ext cx="8305800" cy="1143000"/>
          </a:xfrm>
        </p:spPr>
        <p:txBody>
          <a:bodyPr/>
          <a:lstStyle/>
          <a:p>
            <a:pPr algn="ctr"/>
            <a:r>
              <a:rPr lang="it-IT" dirty="0" smtClean="0"/>
              <a:t>Istologia</a:t>
            </a:r>
            <a:endParaRPr lang="it-IT" dirty="0"/>
          </a:p>
        </p:txBody>
      </p:sp>
      <p:sp>
        <p:nvSpPr>
          <p:cNvPr id="3" name="Segnaposto numero diapositiva 2"/>
          <p:cNvSpPr>
            <a:spLocks noGrp="1"/>
          </p:cNvSpPr>
          <p:nvPr>
            <p:ph type="sldNum" sz="quarter" idx="12"/>
          </p:nvPr>
        </p:nvSpPr>
        <p:spPr/>
        <p:txBody>
          <a:bodyPr/>
          <a:lstStyle/>
          <a:p>
            <a:pPr>
              <a:defRPr/>
            </a:pPr>
            <a:fld id="{BAB1706D-BB0D-45CE-A874-93289A6AD4FA}" type="slidenum">
              <a:rPr lang="it-IT" smtClean="0"/>
              <a:pPr>
                <a:defRPr/>
              </a:pPr>
              <a:t>5</a:t>
            </a:fld>
            <a:endParaRPr lang="it-IT"/>
          </a:p>
        </p:txBody>
      </p:sp>
      <p:pic>
        <p:nvPicPr>
          <p:cNvPr id="1026" name="Picture 2"/>
          <p:cNvPicPr>
            <a:picLocks noChangeAspect="1" noChangeArrowheads="1"/>
          </p:cNvPicPr>
          <p:nvPr/>
        </p:nvPicPr>
        <p:blipFill>
          <a:blip r:embed="rId2" cstate="print"/>
          <a:srcRect/>
          <a:stretch>
            <a:fillRect/>
          </a:stretch>
        </p:blipFill>
        <p:spPr bwMode="auto">
          <a:xfrm>
            <a:off x="539552" y="1052736"/>
            <a:ext cx="7647459" cy="54071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576" y="5589240"/>
            <a:ext cx="7560840" cy="782960"/>
          </a:xfrm>
          <a:ln>
            <a:solidFill>
              <a:schemeClr val="tx1"/>
            </a:solidFill>
          </a:ln>
        </p:spPr>
        <p:txBody>
          <a:bodyPr/>
          <a:lstStyle/>
          <a:p>
            <a:pPr algn="ctr"/>
            <a:r>
              <a:rPr lang="it-IT" dirty="0" smtClean="0"/>
              <a:t>VMT </a:t>
            </a:r>
            <a:r>
              <a:rPr lang="it-IT" sz="4000" dirty="0" smtClean="0"/>
              <a:t>Vitreo Macular </a:t>
            </a:r>
            <a:r>
              <a:rPr lang="it-IT" sz="4000" dirty="0" err="1" smtClean="0"/>
              <a:t>Traction</a:t>
            </a:r>
            <a:endParaRPr lang="it-IT" sz="4000"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50</a:t>
            </a:fld>
            <a:endParaRPr lang="it-IT"/>
          </a:p>
        </p:txBody>
      </p:sp>
      <p:pic>
        <p:nvPicPr>
          <p:cNvPr id="4098" name="Picture 2"/>
          <p:cNvPicPr>
            <a:picLocks noChangeAspect="1" noChangeArrowheads="1"/>
          </p:cNvPicPr>
          <p:nvPr/>
        </p:nvPicPr>
        <p:blipFill>
          <a:blip r:embed="rId2" cstate="print"/>
          <a:srcRect/>
          <a:stretch>
            <a:fillRect/>
          </a:stretch>
        </p:blipFill>
        <p:spPr bwMode="auto">
          <a:xfrm>
            <a:off x="895350" y="1571625"/>
            <a:ext cx="7353300" cy="371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51</a:t>
            </a:fld>
            <a:endParaRPr lang="it-IT"/>
          </a:p>
        </p:txBody>
      </p:sp>
      <p:pic>
        <p:nvPicPr>
          <p:cNvPr id="6146" name="Picture 2"/>
          <p:cNvPicPr>
            <a:picLocks noChangeAspect="1" noChangeArrowheads="1"/>
          </p:cNvPicPr>
          <p:nvPr/>
        </p:nvPicPr>
        <p:blipFill>
          <a:blip r:embed="rId2" cstate="print"/>
          <a:srcRect/>
          <a:stretch>
            <a:fillRect/>
          </a:stretch>
        </p:blipFill>
        <p:spPr bwMode="auto">
          <a:xfrm>
            <a:off x="971600" y="1268760"/>
            <a:ext cx="7128792" cy="4032448"/>
          </a:xfrm>
          <a:prstGeom prst="rect">
            <a:avLst/>
          </a:prstGeom>
          <a:noFill/>
          <a:ln w="9525">
            <a:noFill/>
            <a:miter lim="800000"/>
            <a:headEnd/>
            <a:tailEnd/>
          </a:ln>
        </p:spPr>
      </p:pic>
      <p:sp>
        <p:nvSpPr>
          <p:cNvPr id="6" name="Titolo 1"/>
          <p:cNvSpPr>
            <a:spLocks noGrp="1"/>
          </p:cNvSpPr>
          <p:nvPr>
            <p:ph type="title"/>
          </p:nvPr>
        </p:nvSpPr>
        <p:spPr>
          <a:xfrm>
            <a:off x="899592" y="5589240"/>
            <a:ext cx="7272808" cy="782960"/>
          </a:xfrm>
          <a:ln>
            <a:solidFill>
              <a:schemeClr val="tx1"/>
            </a:solidFill>
          </a:ln>
        </p:spPr>
        <p:txBody>
          <a:bodyPr/>
          <a:lstStyle/>
          <a:p>
            <a:pPr algn="ctr"/>
            <a:r>
              <a:rPr lang="it-IT" dirty="0" smtClean="0"/>
              <a:t>VMT </a:t>
            </a:r>
            <a:r>
              <a:rPr lang="it-IT" sz="4000" dirty="0" smtClean="0"/>
              <a:t>Vitreo Macular </a:t>
            </a:r>
            <a:r>
              <a:rPr lang="it-IT" sz="4000" dirty="0" err="1" smtClean="0"/>
              <a:t>Traction</a:t>
            </a:r>
            <a:endParaRPr lang="it-IT" sz="40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52</a:t>
            </a:fld>
            <a:endParaRPr lang="it-IT"/>
          </a:p>
        </p:txBody>
      </p:sp>
      <p:pic>
        <p:nvPicPr>
          <p:cNvPr id="7171" name="Picture 3"/>
          <p:cNvPicPr>
            <a:picLocks noChangeAspect="1" noChangeArrowheads="1"/>
          </p:cNvPicPr>
          <p:nvPr/>
        </p:nvPicPr>
        <p:blipFill>
          <a:blip r:embed="rId2" cstate="print"/>
          <a:srcRect/>
          <a:stretch>
            <a:fillRect/>
          </a:stretch>
        </p:blipFill>
        <p:spPr bwMode="auto">
          <a:xfrm>
            <a:off x="827584" y="1412776"/>
            <a:ext cx="3667125" cy="3409950"/>
          </a:xfrm>
          <a:prstGeom prst="rect">
            <a:avLst/>
          </a:prstGeom>
          <a:noFill/>
          <a:ln w="9525">
            <a:noFill/>
            <a:miter lim="800000"/>
            <a:headEnd/>
            <a:tailEnd/>
          </a:ln>
        </p:spPr>
      </p:pic>
      <p:pic>
        <p:nvPicPr>
          <p:cNvPr id="7172" name="Picture 4"/>
          <p:cNvPicPr>
            <a:picLocks noChangeAspect="1" noChangeArrowheads="1"/>
          </p:cNvPicPr>
          <p:nvPr/>
        </p:nvPicPr>
        <p:blipFill>
          <a:blip r:embed="rId3" cstate="print"/>
          <a:srcRect/>
          <a:stretch>
            <a:fillRect/>
          </a:stretch>
        </p:blipFill>
        <p:spPr bwMode="auto">
          <a:xfrm>
            <a:off x="5004048" y="1700808"/>
            <a:ext cx="3219450" cy="2819400"/>
          </a:xfrm>
          <a:prstGeom prst="rect">
            <a:avLst/>
          </a:prstGeom>
          <a:noFill/>
          <a:ln w="9525">
            <a:noFill/>
            <a:miter lim="800000"/>
            <a:headEnd/>
            <a:tailEnd/>
          </a:ln>
        </p:spPr>
      </p:pic>
      <p:sp>
        <p:nvSpPr>
          <p:cNvPr id="8" name="Titolo 1"/>
          <p:cNvSpPr>
            <a:spLocks noGrp="1"/>
          </p:cNvSpPr>
          <p:nvPr>
            <p:ph type="title"/>
          </p:nvPr>
        </p:nvSpPr>
        <p:spPr>
          <a:xfrm>
            <a:off x="899592" y="5589240"/>
            <a:ext cx="7272808" cy="782960"/>
          </a:xfrm>
          <a:ln>
            <a:solidFill>
              <a:schemeClr val="tx1"/>
            </a:solidFill>
          </a:ln>
        </p:spPr>
        <p:txBody>
          <a:bodyPr/>
          <a:lstStyle/>
          <a:p>
            <a:pPr algn="ctr"/>
            <a:r>
              <a:rPr lang="it-IT" dirty="0" smtClean="0"/>
              <a:t>VMT </a:t>
            </a:r>
            <a:r>
              <a:rPr lang="it-IT" sz="4000" dirty="0" smtClean="0"/>
              <a:t>Vitreo Macular </a:t>
            </a:r>
            <a:r>
              <a:rPr lang="it-IT" sz="4000" dirty="0" err="1" smtClean="0"/>
              <a:t>Traction</a:t>
            </a:r>
            <a:endParaRPr lang="it-IT" sz="4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53</a:t>
            </a:fld>
            <a:endParaRPr lang="it-IT"/>
          </a:p>
        </p:txBody>
      </p:sp>
      <p:sp>
        <p:nvSpPr>
          <p:cNvPr id="6" name="Titolo 1"/>
          <p:cNvSpPr>
            <a:spLocks noGrp="1"/>
          </p:cNvSpPr>
          <p:nvPr>
            <p:ph type="title"/>
          </p:nvPr>
        </p:nvSpPr>
        <p:spPr>
          <a:xfrm>
            <a:off x="899592" y="5589240"/>
            <a:ext cx="7272808" cy="782960"/>
          </a:xfrm>
          <a:ln>
            <a:solidFill>
              <a:schemeClr val="tx1"/>
            </a:solidFill>
          </a:ln>
        </p:spPr>
        <p:txBody>
          <a:bodyPr/>
          <a:lstStyle/>
          <a:p>
            <a:pPr algn="ctr"/>
            <a:r>
              <a:rPr lang="it-IT" dirty="0" smtClean="0"/>
              <a:t>VMT </a:t>
            </a:r>
            <a:r>
              <a:rPr lang="it-IT" sz="4000" dirty="0" smtClean="0"/>
              <a:t>Vitreo Macular </a:t>
            </a:r>
            <a:r>
              <a:rPr lang="it-IT" sz="4000" dirty="0" err="1" smtClean="0"/>
              <a:t>Traction</a:t>
            </a:r>
            <a:endParaRPr lang="it-IT" sz="4000" dirty="0"/>
          </a:p>
        </p:txBody>
      </p:sp>
      <p:pic>
        <p:nvPicPr>
          <p:cNvPr id="8196" name="Picture 4"/>
          <p:cNvPicPr>
            <a:picLocks noChangeAspect="1" noChangeArrowheads="1"/>
          </p:cNvPicPr>
          <p:nvPr/>
        </p:nvPicPr>
        <p:blipFill>
          <a:blip r:embed="rId2" cstate="print"/>
          <a:srcRect/>
          <a:stretch>
            <a:fillRect/>
          </a:stretch>
        </p:blipFill>
        <p:spPr bwMode="auto">
          <a:xfrm>
            <a:off x="899592" y="2204864"/>
            <a:ext cx="6772275" cy="18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54</a:t>
            </a:fld>
            <a:endParaRPr lang="it-IT"/>
          </a:p>
        </p:txBody>
      </p:sp>
      <p:pic>
        <p:nvPicPr>
          <p:cNvPr id="5" name="Immagine 4" descr="FTMHFTMH&#10; "/>
          <p:cNvPicPr/>
          <p:nvPr/>
        </p:nvPicPr>
        <p:blipFill>
          <a:blip r:embed="rId2" cstate="print"/>
          <a:srcRect/>
          <a:stretch>
            <a:fillRect/>
          </a:stretch>
        </p:blipFill>
        <p:spPr bwMode="auto">
          <a:xfrm>
            <a:off x="539552" y="836712"/>
            <a:ext cx="7920880" cy="5688632"/>
          </a:xfrm>
          <a:prstGeom prst="rect">
            <a:avLst/>
          </a:prstGeom>
          <a:noFill/>
          <a:ln w="9525">
            <a:noFill/>
            <a:miter lim="800000"/>
            <a:headEnd/>
            <a:tailEnd/>
          </a:ln>
        </p:spPr>
      </p:pic>
      <p:pic>
        <p:nvPicPr>
          <p:cNvPr id="2050" name="Picture 2" descr="C:\Users\Utente\Pictures\machole3.jpg"/>
          <p:cNvPicPr>
            <a:picLocks noChangeAspect="1" noChangeArrowheads="1"/>
          </p:cNvPicPr>
          <p:nvPr/>
        </p:nvPicPr>
        <p:blipFill>
          <a:blip r:embed="rId3" cstate="print"/>
          <a:srcRect/>
          <a:stretch>
            <a:fillRect/>
          </a:stretch>
        </p:blipFill>
        <p:spPr bwMode="auto">
          <a:xfrm>
            <a:off x="5076056" y="4581128"/>
            <a:ext cx="2808312" cy="165618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82FE991F-53A1-4907-B5A1-F44C407247B5}" type="slidenum">
              <a:rPr lang="it-IT" smtClean="0"/>
              <a:pPr>
                <a:defRPr/>
              </a:pPr>
              <a:t>55</a:t>
            </a:fld>
            <a:endParaRPr lang="it-IT"/>
          </a:p>
        </p:txBody>
      </p:sp>
      <p:pic>
        <p:nvPicPr>
          <p:cNvPr id="3" name="Picture 2"/>
          <p:cNvPicPr>
            <a:picLocks noChangeAspect="1"/>
          </p:cNvPicPr>
          <p:nvPr/>
        </p:nvPicPr>
        <p:blipFill>
          <a:blip r:embed="rId2" cstate="print"/>
          <a:stretch>
            <a:fillRect/>
          </a:stretch>
        </p:blipFill>
        <p:spPr>
          <a:xfrm>
            <a:off x="899592" y="908720"/>
            <a:ext cx="6992161" cy="5242057"/>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56</a:t>
            </a:fld>
            <a:endParaRPr lang="it-IT"/>
          </a:p>
        </p:txBody>
      </p:sp>
      <p:pic>
        <p:nvPicPr>
          <p:cNvPr id="1026" name="Picture 2"/>
          <p:cNvPicPr>
            <a:picLocks noGrp="1" noChangeAspect="1" noChangeArrowheads="1"/>
          </p:cNvPicPr>
          <p:nvPr>
            <p:ph idx="1"/>
          </p:nvPr>
        </p:nvPicPr>
        <p:blipFill>
          <a:blip r:embed="rId2" cstate="print"/>
          <a:srcRect/>
          <a:stretch>
            <a:fillRect/>
          </a:stretch>
        </p:blipFill>
        <p:spPr bwMode="auto">
          <a:xfrm>
            <a:off x="827584" y="1863055"/>
            <a:ext cx="6981825" cy="4086225"/>
          </a:xfrm>
          <a:prstGeom prst="rect">
            <a:avLst/>
          </a:prstGeom>
          <a:noFill/>
          <a:ln w="9525">
            <a:noFill/>
            <a:miter lim="800000"/>
            <a:headEnd/>
            <a:tailEnd/>
          </a:ln>
        </p:spPr>
      </p:pic>
      <p:sp>
        <p:nvSpPr>
          <p:cNvPr id="7" name="Titolo 1"/>
          <p:cNvSpPr>
            <a:spLocks noGrp="1"/>
          </p:cNvSpPr>
          <p:nvPr>
            <p:ph type="title"/>
          </p:nvPr>
        </p:nvSpPr>
        <p:spPr>
          <a:xfrm>
            <a:off x="683568" y="4446240"/>
            <a:ext cx="4968552" cy="1143000"/>
          </a:xfrm>
        </p:spPr>
        <p:txBody>
          <a:bodyPr/>
          <a:lstStyle/>
          <a:p>
            <a:r>
              <a:rPr lang="it-IT" u="sng" dirty="0" smtClean="0"/>
              <a:t>Macular </a:t>
            </a:r>
            <a:r>
              <a:rPr lang="it-IT" u="sng" dirty="0" err="1" smtClean="0"/>
              <a:t>Hole</a:t>
            </a:r>
            <a:r>
              <a:rPr lang="it-IT" u="sng" dirty="0" smtClean="0"/>
              <a:t> </a:t>
            </a:r>
            <a:r>
              <a:rPr lang="it-IT" u="sng" dirty="0" err="1" smtClean="0"/>
              <a:t>small</a:t>
            </a:r>
            <a:r>
              <a:rPr lang="it-IT" u="sng" dirty="0" smtClean="0"/>
              <a:t/>
            </a:r>
            <a:br>
              <a:rPr lang="it-IT" u="sng" dirty="0" smtClean="0"/>
            </a:br>
            <a:r>
              <a:rPr lang="it-IT" sz="4000" u="sng" dirty="0" smtClean="0"/>
              <a:t>diametro </a:t>
            </a:r>
            <a:r>
              <a:rPr lang="it-IT" sz="4000" dirty="0" smtClean="0"/>
              <a:t>&lt; 250 micron </a:t>
            </a:r>
            <a:endParaRPr lang="it-IT" sz="4000" u="sng"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57</a:t>
            </a:fld>
            <a:endParaRPr lang="it-IT"/>
          </a:p>
        </p:txBody>
      </p:sp>
      <p:pic>
        <p:nvPicPr>
          <p:cNvPr id="2050" name="Picture 2"/>
          <p:cNvPicPr>
            <a:picLocks noGrp="1" noChangeAspect="1" noChangeArrowheads="1"/>
          </p:cNvPicPr>
          <p:nvPr>
            <p:ph idx="1"/>
          </p:nvPr>
        </p:nvPicPr>
        <p:blipFill>
          <a:blip r:embed="rId2" cstate="print"/>
          <a:srcRect/>
          <a:stretch>
            <a:fillRect/>
          </a:stretch>
        </p:blipFill>
        <p:spPr bwMode="auto">
          <a:xfrm>
            <a:off x="899592" y="1412776"/>
            <a:ext cx="6981825" cy="4086225"/>
          </a:xfrm>
          <a:prstGeom prst="rect">
            <a:avLst/>
          </a:prstGeom>
          <a:noFill/>
          <a:ln w="9525">
            <a:noFill/>
            <a:miter lim="800000"/>
            <a:headEnd/>
            <a:tailEnd/>
          </a:ln>
        </p:spPr>
      </p:pic>
      <p:sp>
        <p:nvSpPr>
          <p:cNvPr id="6" name="Titolo 1"/>
          <p:cNvSpPr>
            <a:spLocks noGrp="1"/>
          </p:cNvSpPr>
          <p:nvPr>
            <p:ph type="title"/>
          </p:nvPr>
        </p:nvSpPr>
        <p:spPr>
          <a:xfrm>
            <a:off x="683568" y="4086200"/>
            <a:ext cx="4968552" cy="1143000"/>
          </a:xfrm>
        </p:spPr>
        <p:txBody>
          <a:bodyPr/>
          <a:lstStyle/>
          <a:p>
            <a:r>
              <a:rPr lang="it-IT" u="sng" dirty="0" smtClean="0"/>
              <a:t>Macular </a:t>
            </a:r>
            <a:r>
              <a:rPr lang="it-IT" u="sng" dirty="0" err="1" smtClean="0"/>
              <a:t>Hole</a:t>
            </a:r>
            <a:r>
              <a:rPr lang="it-IT" u="sng" dirty="0" smtClean="0"/>
              <a:t> </a:t>
            </a:r>
            <a:r>
              <a:rPr lang="it-IT" u="sng" dirty="0" err="1" smtClean="0"/>
              <a:t>large</a:t>
            </a:r>
            <a:r>
              <a:rPr lang="it-IT" u="sng" dirty="0" smtClean="0"/>
              <a:t/>
            </a:r>
            <a:br>
              <a:rPr lang="it-IT" u="sng" dirty="0" smtClean="0"/>
            </a:br>
            <a:r>
              <a:rPr lang="it-IT" sz="4000" dirty="0" smtClean="0"/>
              <a:t>diametro &gt; 400 micron</a:t>
            </a:r>
            <a:endParaRPr lang="it-IT" sz="4000" u="sng"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58</a:t>
            </a:fld>
            <a:endParaRPr lang="it-IT"/>
          </a:p>
        </p:txBody>
      </p:sp>
      <p:pic>
        <p:nvPicPr>
          <p:cNvPr id="6" name="Immagine 5" descr="Bandello  classifications of vitreo macular tractions"/>
          <p:cNvPicPr/>
          <p:nvPr/>
        </p:nvPicPr>
        <p:blipFill>
          <a:blip r:embed="rId2" cstate="print"/>
          <a:srcRect/>
          <a:stretch>
            <a:fillRect/>
          </a:stretch>
        </p:blipFill>
        <p:spPr bwMode="auto">
          <a:xfrm>
            <a:off x="395536" y="980728"/>
            <a:ext cx="8208912"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5229200"/>
            <a:ext cx="7776864" cy="926976"/>
          </a:xfrm>
        </p:spPr>
        <p:txBody>
          <a:bodyPr/>
          <a:lstStyle/>
          <a:p>
            <a:pPr algn="ctr"/>
            <a:r>
              <a:rPr lang="it-IT" u="sng" dirty="0" smtClean="0"/>
              <a:t>Full </a:t>
            </a:r>
            <a:r>
              <a:rPr lang="it-IT" u="sng" dirty="0" err="1" smtClean="0"/>
              <a:t>Tickness</a:t>
            </a:r>
            <a:r>
              <a:rPr lang="it-IT" u="sng" dirty="0" smtClean="0"/>
              <a:t> Macular </a:t>
            </a:r>
            <a:r>
              <a:rPr lang="it-IT" u="sng" dirty="0" err="1" smtClean="0"/>
              <a:t>Hole</a:t>
            </a:r>
            <a:endParaRPr lang="it-IT" u="sng"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59</a:t>
            </a:fld>
            <a:endParaRPr lang="it-IT"/>
          </a:p>
        </p:txBody>
      </p:sp>
      <p:pic>
        <p:nvPicPr>
          <p:cNvPr id="3075" name="Picture 3"/>
          <p:cNvPicPr>
            <a:picLocks noChangeAspect="1" noChangeArrowheads="1"/>
          </p:cNvPicPr>
          <p:nvPr/>
        </p:nvPicPr>
        <p:blipFill>
          <a:blip r:embed="rId2" cstate="print"/>
          <a:srcRect/>
          <a:stretch>
            <a:fillRect/>
          </a:stretch>
        </p:blipFill>
        <p:spPr bwMode="auto">
          <a:xfrm>
            <a:off x="179512" y="1844824"/>
            <a:ext cx="4476575" cy="2376264"/>
          </a:xfrm>
          <a:prstGeom prst="rect">
            <a:avLst/>
          </a:prstGeom>
          <a:noFill/>
          <a:ln w="9525">
            <a:solidFill>
              <a:srgbClr val="FF0000"/>
            </a:solid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5004048" y="1664008"/>
            <a:ext cx="3923928" cy="255708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a:t>
            </a:fld>
            <a:endParaRPr lang="it-IT"/>
          </a:p>
        </p:txBody>
      </p:sp>
      <p:sp>
        <p:nvSpPr>
          <p:cNvPr id="5" name="Content Placeholder 2"/>
          <p:cNvSpPr>
            <a:spLocks noGrp="1"/>
          </p:cNvSpPr>
          <p:nvPr>
            <p:ph idx="1"/>
          </p:nvPr>
        </p:nvSpPr>
        <p:spPr>
          <a:xfrm>
            <a:off x="467544" y="836712"/>
            <a:ext cx="8229600" cy="4389437"/>
          </a:xfrm>
        </p:spPr>
        <p:txBody>
          <a:bodyPr>
            <a:normAutofit/>
          </a:bodyPr>
          <a:lstStyle/>
          <a:p>
            <a:pPr>
              <a:buNone/>
            </a:pPr>
            <a:r>
              <a:rPr lang="en-IN" dirty="0" smtClean="0"/>
              <a:t>    </a:t>
            </a:r>
            <a:r>
              <a:rPr lang="en-IN" sz="3200" dirty="0" smtClean="0"/>
              <a:t>Disorder of the </a:t>
            </a:r>
            <a:r>
              <a:rPr lang="en-IN" sz="3200" b="1" u="sng" dirty="0" err="1" smtClean="0">
                <a:solidFill>
                  <a:schemeClr val="accent2">
                    <a:lumMod val="75000"/>
                  </a:schemeClr>
                </a:solidFill>
              </a:rPr>
              <a:t>vitreo</a:t>
            </a:r>
            <a:r>
              <a:rPr lang="en-IN" sz="3200" b="1" u="sng" dirty="0" smtClean="0">
                <a:solidFill>
                  <a:schemeClr val="accent2">
                    <a:lumMod val="75000"/>
                  </a:schemeClr>
                </a:solidFill>
              </a:rPr>
              <a:t>-retinal interface </a:t>
            </a:r>
          </a:p>
          <a:p>
            <a:pPr>
              <a:buNone/>
            </a:pPr>
            <a:r>
              <a:rPr lang="en-IN" dirty="0" smtClean="0"/>
              <a:t>characterized by:</a:t>
            </a:r>
          </a:p>
          <a:p>
            <a:pPr>
              <a:buNone/>
            </a:pPr>
            <a:r>
              <a:rPr lang="en-IN" dirty="0" smtClean="0"/>
              <a:t> 1) an </a:t>
            </a:r>
            <a:r>
              <a:rPr lang="en-IN" b="1" dirty="0" smtClean="0">
                <a:solidFill>
                  <a:srgbClr val="00B050"/>
                </a:solidFill>
              </a:rPr>
              <a:t>incomplete</a:t>
            </a:r>
            <a:r>
              <a:rPr lang="en-IN" dirty="0" smtClean="0"/>
              <a:t> posterior vitreous detachment (PVD)</a:t>
            </a:r>
          </a:p>
          <a:p>
            <a:pPr>
              <a:buNone/>
            </a:pPr>
            <a:r>
              <a:rPr lang="en-IN" dirty="0" smtClean="0"/>
              <a:t>2) an abnormally </a:t>
            </a:r>
            <a:r>
              <a:rPr lang="en-IN" b="1" dirty="0" smtClean="0">
                <a:solidFill>
                  <a:srgbClr val="00B0F0"/>
                </a:solidFill>
              </a:rPr>
              <a:t>strong adherence </a:t>
            </a:r>
            <a:r>
              <a:rPr lang="en-IN" dirty="0" smtClean="0"/>
              <a:t>of the posterior </a:t>
            </a:r>
            <a:r>
              <a:rPr lang="en-IN" dirty="0" err="1" smtClean="0"/>
              <a:t>hyaloid</a:t>
            </a:r>
            <a:r>
              <a:rPr lang="en-IN" dirty="0" smtClean="0"/>
              <a:t> face to the macula </a:t>
            </a:r>
          </a:p>
          <a:p>
            <a:pPr>
              <a:buNone/>
            </a:pPr>
            <a:r>
              <a:rPr lang="en-IN" dirty="0" smtClean="0"/>
              <a:t>3) </a:t>
            </a:r>
            <a:r>
              <a:rPr lang="en-IN" dirty="0" err="1" smtClean="0"/>
              <a:t>anteroposterior</a:t>
            </a:r>
            <a:r>
              <a:rPr lang="en-IN" dirty="0" smtClean="0"/>
              <a:t> </a:t>
            </a:r>
            <a:r>
              <a:rPr lang="en-IN" b="1" dirty="0" smtClean="0">
                <a:solidFill>
                  <a:schemeClr val="accent6">
                    <a:lumMod val="75000"/>
                  </a:schemeClr>
                </a:solidFill>
              </a:rPr>
              <a:t>traction</a:t>
            </a:r>
            <a:r>
              <a:rPr lang="en-IN" dirty="0" smtClean="0"/>
              <a:t> exerted by the </a:t>
            </a:r>
            <a:r>
              <a:rPr lang="en-IN" dirty="0" err="1" smtClean="0"/>
              <a:t>syneretic</a:t>
            </a:r>
            <a:r>
              <a:rPr lang="en-IN" dirty="0" smtClean="0"/>
              <a:t> vitreous pulling at adherent sites on the macula causing morphologic and often functional effects. </a:t>
            </a:r>
            <a:endParaRPr lang="en-IN" dirty="0"/>
          </a:p>
        </p:txBody>
      </p:sp>
      <p:pic>
        <p:nvPicPr>
          <p:cNvPr id="7" name="Picture 2"/>
          <p:cNvPicPr>
            <a:picLocks noChangeAspect="1" noChangeArrowheads="1"/>
          </p:cNvPicPr>
          <p:nvPr/>
        </p:nvPicPr>
        <p:blipFill>
          <a:blip r:embed="rId2" cstate="print"/>
          <a:srcRect/>
          <a:stretch>
            <a:fillRect/>
          </a:stretch>
        </p:blipFill>
        <p:spPr bwMode="auto">
          <a:xfrm>
            <a:off x="2627784" y="4581128"/>
            <a:ext cx="3489632" cy="1844824"/>
          </a:xfrm>
          <a:prstGeom prst="rect">
            <a:avLst/>
          </a:prstGeom>
          <a:noFill/>
          <a:ln w="952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60</a:t>
            </a:fld>
            <a:endParaRPr lang="it-IT"/>
          </a:p>
        </p:txBody>
      </p:sp>
      <p:pic>
        <p:nvPicPr>
          <p:cNvPr id="5" name="Immagine 4" descr="Bandello  classifications of vitreo macular tractions"/>
          <p:cNvPicPr/>
          <p:nvPr/>
        </p:nvPicPr>
        <p:blipFill>
          <a:blip r:embed="rId2" cstate="print"/>
          <a:srcRect/>
          <a:stretch>
            <a:fillRect/>
          </a:stretch>
        </p:blipFill>
        <p:spPr bwMode="auto">
          <a:xfrm>
            <a:off x="467544" y="1124744"/>
            <a:ext cx="7992888" cy="5172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5157192"/>
            <a:ext cx="8229600" cy="792088"/>
          </a:xfrm>
        </p:spPr>
        <p:txBody>
          <a:bodyPr/>
          <a:lstStyle/>
          <a:p>
            <a:pPr algn="ctr"/>
            <a:r>
              <a:rPr lang="it-IT" u="sng" dirty="0" smtClean="0"/>
              <a:t>Macular </a:t>
            </a:r>
            <a:r>
              <a:rPr lang="it-IT" u="sng" dirty="0" err="1" smtClean="0"/>
              <a:t>Pseudohole</a:t>
            </a:r>
            <a:endParaRPr lang="it-IT" u="sng"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61</a:t>
            </a:fld>
            <a:endParaRPr lang="it-IT"/>
          </a:p>
        </p:txBody>
      </p:sp>
      <p:pic>
        <p:nvPicPr>
          <p:cNvPr id="4098" name="Picture 2"/>
          <p:cNvPicPr>
            <a:picLocks noGrp="1" noChangeAspect="1" noChangeArrowheads="1"/>
          </p:cNvPicPr>
          <p:nvPr>
            <p:ph idx="1"/>
          </p:nvPr>
        </p:nvPicPr>
        <p:blipFill>
          <a:blip r:embed="rId2" cstate="print"/>
          <a:srcRect/>
          <a:stretch>
            <a:fillRect/>
          </a:stretch>
        </p:blipFill>
        <p:spPr bwMode="auto">
          <a:xfrm>
            <a:off x="179512" y="1700808"/>
            <a:ext cx="4210050" cy="2514600"/>
          </a:xfrm>
          <a:prstGeom prst="rect">
            <a:avLst/>
          </a:prstGeom>
          <a:noFill/>
          <a:ln w="9525">
            <a:solidFill>
              <a:srgbClr val="FF0000"/>
            </a:solid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644008" y="1700808"/>
            <a:ext cx="4176464" cy="252028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62</a:t>
            </a:fld>
            <a:endParaRPr lang="it-IT"/>
          </a:p>
        </p:txBody>
      </p:sp>
      <p:pic>
        <p:nvPicPr>
          <p:cNvPr id="5" name="Immagine 4" descr="Bandello  classifications of vitreo macular tractions"/>
          <p:cNvPicPr/>
          <p:nvPr/>
        </p:nvPicPr>
        <p:blipFill>
          <a:blip r:embed="rId2" cstate="print"/>
          <a:srcRect/>
          <a:stretch>
            <a:fillRect/>
          </a:stretch>
        </p:blipFill>
        <p:spPr bwMode="auto">
          <a:xfrm>
            <a:off x="611560" y="980728"/>
            <a:ext cx="7776864" cy="52565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4869160"/>
            <a:ext cx="8229600" cy="1143000"/>
          </a:xfrm>
        </p:spPr>
        <p:txBody>
          <a:bodyPr/>
          <a:lstStyle/>
          <a:p>
            <a:pPr algn="ctr"/>
            <a:r>
              <a:rPr lang="it-IT" u="sng" dirty="0" err="1" smtClean="0"/>
              <a:t>Lamellar</a:t>
            </a:r>
            <a:r>
              <a:rPr lang="it-IT" u="sng" dirty="0" smtClean="0"/>
              <a:t> Macular </a:t>
            </a:r>
            <a:r>
              <a:rPr lang="it-IT" u="sng" dirty="0" err="1" smtClean="0"/>
              <a:t>Hole</a:t>
            </a:r>
            <a:endParaRPr lang="it-IT" u="sng"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63</a:t>
            </a:fld>
            <a:endParaRPr lang="it-IT"/>
          </a:p>
        </p:txBody>
      </p:sp>
      <p:pic>
        <p:nvPicPr>
          <p:cNvPr id="5122" name="Picture 2"/>
          <p:cNvPicPr>
            <a:picLocks noChangeAspect="1" noChangeArrowheads="1"/>
          </p:cNvPicPr>
          <p:nvPr/>
        </p:nvPicPr>
        <p:blipFill>
          <a:blip r:embed="rId2" cstate="print"/>
          <a:srcRect/>
          <a:stretch>
            <a:fillRect/>
          </a:stretch>
        </p:blipFill>
        <p:spPr bwMode="auto">
          <a:xfrm>
            <a:off x="539552" y="2708920"/>
            <a:ext cx="4104456" cy="1800200"/>
          </a:xfrm>
          <a:prstGeom prst="rect">
            <a:avLst/>
          </a:prstGeom>
          <a:noFill/>
          <a:ln w="9525">
            <a:solidFill>
              <a:srgbClr val="FF0000"/>
            </a:solidFill>
            <a:miter lim="800000"/>
            <a:headEnd/>
            <a:tailEnd/>
          </a:ln>
        </p:spPr>
      </p:pic>
      <p:pic>
        <p:nvPicPr>
          <p:cNvPr id="1026" name="Picture 2" descr="C:\Users\Utente\Pictures\images.jpg"/>
          <p:cNvPicPr>
            <a:picLocks noChangeAspect="1" noChangeArrowheads="1"/>
          </p:cNvPicPr>
          <p:nvPr/>
        </p:nvPicPr>
        <p:blipFill>
          <a:blip r:embed="rId3" cstate="print"/>
          <a:srcRect/>
          <a:stretch>
            <a:fillRect/>
          </a:stretch>
        </p:blipFill>
        <p:spPr bwMode="auto">
          <a:xfrm>
            <a:off x="5004048" y="2708920"/>
            <a:ext cx="3781425" cy="18002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ERM</a:t>
            </a:r>
            <a:r>
              <a:rPr lang="it-IT" dirty="0" smtClean="0"/>
              <a:t>   </a:t>
            </a:r>
            <a:r>
              <a:rPr lang="it-IT" b="1" dirty="0" err="1" smtClean="0"/>
              <a:t>E</a:t>
            </a:r>
            <a:r>
              <a:rPr lang="it-IT" dirty="0" err="1" smtClean="0"/>
              <a:t>pi</a:t>
            </a:r>
            <a:r>
              <a:rPr lang="it-IT" b="1" dirty="0" err="1" smtClean="0"/>
              <a:t>R</a:t>
            </a:r>
            <a:r>
              <a:rPr lang="it-IT" dirty="0" err="1" smtClean="0"/>
              <a:t>etinal</a:t>
            </a:r>
            <a:r>
              <a:rPr lang="it-IT" dirty="0" smtClean="0"/>
              <a:t> </a:t>
            </a:r>
            <a:r>
              <a:rPr lang="it-IT" b="1" dirty="0" smtClean="0"/>
              <a:t>M</a:t>
            </a:r>
            <a:r>
              <a:rPr lang="it-IT" dirty="0" smtClean="0"/>
              <a:t>embrane</a:t>
            </a:r>
            <a:endParaRPr lang="it-IT" dirty="0"/>
          </a:p>
        </p:txBody>
      </p:sp>
      <p:sp>
        <p:nvSpPr>
          <p:cNvPr id="3" name="Segnaposto contenuto 2"/>
          <p:cNvSpPr>
            <a:spLocks noGrp="1"/>
          </p:cNvSpPr>
          <p:nvPr>
            <p:ph idx="1"/>
          </p:nvPr>
        </p:nvSpPr>
        <p:spPr/>
        <p:txBody>
          <a:bodyPr/>
          <a:lstStyle/>
          <a:p>
            <a:endParaRPr lang="it-IT" dirty="0" smtClean="0"/>
          </a:p>
          <a:p>
            <a:r>
              <a:rPr lang="it-IT" dirty="0" smtClean="0"/>
              <a:t>Proliferazioni </a:t>
            </a:r>
            <a:r>
              <a:rPr lang="it-IT" dirty="0" err="1" smtClean="0"/>
              <a:t>fibrocellulari</a:t>
            </a:r>
            <a:r>
              <a:rPr lang="it-IT" dirty="0" smtClean="0"/>
              <a:t> sulla superficie retinica interna</a:t>
            </a:r>
            <a:endParaRPr lang="it-IT" dirty="0"/>
          </a:p>
          <a:p>
            <a:r>
              <a:rPr lang="it-IT" dirty="0" smtClean="0"/>
              <a:t>Capacità e tendenza alla contrazione</a:t>
            </a:r>
          </a:p>
          <a:p>
            <a:r>
              <a:rPr lang="it-IT" dirty="0" smtClean="0"/>
              <a:t>Causano distorsione della retina</a:t>
            </a:r>
          </a:p>
          <a:p>
            <a:r>
              <a:rPr lang="it-IT" dirty="0" smtClean="0"/>
              <a:t>Idiopatiche (più comune)</a:t>
            </a:r>
          </a:p>
          <a:p>
            <a:r>
              <a:rPr lang="it-IT" dirty="0" smtClean="0"/>
              <a:t>Secondarie (traumi, infiammazioni oculari, chirurgia..)</a:t>
            </a:r>
          </a:p>
          <a:p>
            <a:r>
              <a:rPr lang="it-IT" dirty="0" smtClean="0"/>
              <a:t>Proliferazioni di cellule gliali e </a:t>
            </a:r>
            <a:r>
              <a:rPr lang="it-IT" dirty="0" err="1" smtClean="0"/>
              <a:t>ialociti</a:t>
            </a:r>
            <a:endParaRPr lang="it-IT" dirty="0" smtClean="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64</a:t>
            </a:fld>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65</a:t>
            </a:fld>
            <a:endParaRPr lang="it-IT"/>
          </a:p>
        </p:txBody>
      </p:sp>
      <p:pic>
        <p:nvPicPr>
          <p:cNvPr id="1026" name="Picture 2"/>
          <p:cNvPicPr>
            <a:picLocks noGrp="1" noChangeAspect="1" noChangeArrowheads="1"/>
          </p:cNvPicPr>
          <p:nvPr>
            <p:ph idx="1"/>
          </p:nvPr>
        </p:nvPicPr>
        <p:blipFill>
          <a:blip r:embed="rId2" cstate="print"/>
          <a:srcRect/>
          <a:stretch>
            <a:fillRect/>
          </a:stretch>
        </p:blipFill>
        <p:spPr bwMode="auto">
          <a:xfrm>
            <a:off x="2123728" y="1484784"/>
            <a:ext cx="4733925" cy="2981325"/>
          </a:xfrm>
          <a:prstGeom prst="rect">
            <a:avLst/>
          </a:prstGeom>
          <a:noFill/>
          <a:ln w="9525">
            <a:solidFill>
              <a:srgbClr val="FF0000"/>
            </a:solidFill>
            <a:miter lim="800000"/>
            <a:headEnd/>
            <a:tailEnd/>
          </a:ln>
        </p:spPr>
      </p:pic>
      <p:sp>
        <p:nvSpPr>
          <p:cNvPr id="6" name="Titolo 1"/>
          <p:cNvSpPr>
            <a:spLocks noGrp="1"/>
          </p:cNvSpPr>
          <p:nvPr>
            <p:ph type="title"/>
          </p:nvPr>
        </p:nvSpPr>
        <p:spPr>
          <a:xfrm>
            <a:off x="539750" y="5013176"/>
            <a:ext cx="8229600" cy="1143000"/>
          </a:xfrm>
        </p:spPr>
        <p:txBody>
          <a:bodyPr/>
          <a:lstStyle/>
          <a:p>
            <a:pPr algn="ctr"/>
            <a:r>
              <a:rPr lang="it-IT" b="1" dirty="0" smtClean="0"/>
              <a:t>ERM</a:t>
            </a:r>
            <a:r>
              <a:rPr lang="it-IT" dirty="0" smtClean="0"/>
              <a:t>   </a:t>
            </a:r>
            <a:r>
              <a:rPr lang="it-IT" dirty="0" err="1" smtClean="0"/>
              <a:t>EpiRetinal</a:t>
            </a:r>
            <a:r>
              <a:rPr lang="it-IT" dirty="0" smtClean="0"/>
              <a:t> Membrane</a:t>
            </a:r>
            <a:endParaRPr lang="it-IT"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85800"/>
            <a:ext cx="8229600" cy="1143000"/>
          </a:xfrm>
        </p:spPr>
        <p:txBody>
          <a:bodyPr/>
          <a:lstStyle/>
          <a:p>
            <a:pPr algn="ctr"/>
            <a:r>
              <a:rPr lang="it-IT" b="1" dirty="0" smtClean="0"/>
              <a:t>Conclusioni</a:t>
            </a:r>
            <a:endParaRPr lang="it-IT" b="1" dirty="0"/>
          </a:p>
        </p:txBody>
      </p:sp>
      <p:sp>
        <p:nvSpPr>
          <p:cNvPr id="3" name="Segnaposto contenuto 2"/>
          <p:cNvSpPr>
            <a:spLocks noGrp="1"/>
          </p:cNvSpPr>
          <p:nvPr>
            <p:ph idx="1"/>
          </p:nvPr>
        </p:nvSpPr>
        <p:spPr/>
        <p:txBody>
          <a:bodyPr/>
          <a:lstStyle/>
          <a:p>
            <a:endParaRPr lang="it-IT" dirty="0" smtClean="0"/>
          </a:p>
          <a:p>
            <a:r>
              <a:rPr lang="it-IT" dirty="0" smtClean="0"/>
              <a:t>Le patologie dell’ interfaccia </a:t>
            </a:r>
            <a:r>
              <a:rPr lang="it-IT" dirty="0" err="1" smtClean="0"/>
              <a:t>vitreoretinica</a:t>
            </a:r>
            <a:r>
              <a:rPr lang="it-IT" dirty="0" smtClean="0"/>
              <a:t> sono causate da anomale interazioni fra la corticale </a:t>
            </a:r>
            <a:r>
              <a:rPr lang="it-IT" dirty="0" err="1" smtClean="0"/>
              <a:t>vitreale</a:t>
            </a:r>
            <a:r>
              <a:rPr lang="it-IT" dirty="0" smtClean="0"/>
              <a:t> posteriore e gli strati superficiali della retina.</a:t>
            </a:r>
          </a:p>
          <a:p>
            <a:endParaRPr lang="it-IT" dirty="0" smtClean="0"/>
          </a:p>
          <a:p>
            <a:r>
              <a:rPr lang="it-IT" dirty="0" smtClean="0"/>
              <a:t>Classificazione </a:t>
            </a:r>
            <a:r>
              <a:rPr lang="it-IT" b="1" dirty="0" smtClean="0"/>
              <a:t>IVTS</a:t>
            </a:r>
          </a:p>
          <a:p>
            <a:endParaRPr lang="it-IT" dirty="0" smtClean="0"/>
          </a:p>
          <a:p>
            <a:r>
              <a:rPr lang="it-IT" dirty="0" smtClean="0"/>
              <a:t>L’ esame </a:t>
            </a:r>
            <a:r>
              <a:rPr lang="it-IT" b="1" dirty="0" smtClean="0"/>
              <a:t>OCT </a:t>
            </a:r>
            <a:r>
              <a:rPr lang="it-IT" dirty="0" smtClean="0"/>
              <a:t>consente di effettuare una corretta diagnosi e un adeguato follow-up  della patologia.</a:t>
            </a:r>
            <a:endParaRPr lang="it-IT" i="1"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66</a:t>
            </a:fld>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17"/>
          <p:cNvSpPr>
            <a:spLocks noGrp="1"/>
          </p:cNvSpPr>
          <p:nvPr>
            <p:ph type="sldNum" sz="quarter" idx="12"/>
          </p:nvPr>
        </p:nvSpPr>
        <p:spPr/>
        <p:txBody>
          <a:bodyPr/>
          <a:lstStyle/>
          <a:p>
            <a:pPr>
              <a:defRPr/>
            </a:pPr>
            <a:fld id="{DA19C325-A18C-4833-9168-7540EF26144D}" type="slidenum">
              <a:rPr lang="it-IT"/>
              <a:pPr>
                <a:defRPr/>
              </a:pPr>
              <a:t>67</a:t>
            </a:fld>
            <a:endParaRPr lang="it-IT"/>
          </a:p>
        </p:txBody>
      </p:sp>
      <p:sp>
        <p:nvSpPr>
          <p:cNvPr id="5" name="Titolo 1"/>
          <p:cNvSpPr txBox="1">
            <a:spLocks/>
          </p:cNvSpPr>
          <p:nvPr/>
        </p:nvSpPr>
        <p:spPr>
          <a:xfrm>
            <a:off x="468313" y="2565400"/>
            <a:ext cx="8229600" cy="1143000"/>
          </a:xfrm>
          <a:prstGeom prst="rect">
            <a:avLst/>
          </a:prstGeom>
        </p:spPr>
        <p:txBody>
          <a:bodyPr lIns="0" rIns="0" bIns="0" anchor="b">
            <a:normAutofit/>
          </a:bodyPr>
          <a:lstStyle/>
          <a:p>
            <a:pPr algn="ctr" fontAlgn="auto">
              <a:spcAft>
                <a:spcPts val="0"/>
              </a:spcAft>
              <a:defRPr/>
            </a:pPr>
            <a:r>
              <a:rPr lang="it-IT" sz="6000" b="1" dirty="0">
                <a:solidFill>
                  <a:schemeClr val="tx2"/>
                </a:solidFill>
                <a:latin typeface="+mj-lt"/>
                <a:ea typeface="+mj-ea"/>
                <a:cs typeface="+mj-cs"/>
              </a:rPr>
              <a:t>Grazie per l’attenzione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632842"/>
            <a:ext cx="8229600" cy="707926"/>
          </a:xfrm>
        </p:spPr>
        <p:txBody>
          <a:bodyPr/>
          <a:lstStyle/>
          <a:p>
            <a:pPr algn="ctr"/>
            <a:r>
              <a:rPr lang="it-IT" dirty="0" smtClean="0"/>
              <a:t>Storia</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7</a:t>
            </a:fld>
            <a:endParaRPr lang="it-IT"/>
          </a:p>
        </p:txBody>
      </p:sp>
      <p:sp>
        <p:nvSpPr>
          <p:cNvPr id="5" name="Content Placeholder 2"/>
          <p:cNvSpPr>
            <a:spLocks noGrp="1"/>
          </p:cNvSpPr>
          <p:nvPr>
            <p:ph idx="1"/>
          </p:nvPr>
        </p:nvSpPr>
        <p:spPr>
          <a:xfrm>
            <a:off x="457200" y="1412776"/>
            <a:ext cx="8229600" cy="4389437"/>
          </a:xfrm>
        </p:spPr>
        <p:txBody>
          <a:bodyPr>
            <a:normAutofit/>
          </a:bodyPr>
          <a:lstStyle/>
          <a:p>
            <a:r>
              <a:rPr lang="en-IN" sz="1800" dirty="0" smtClean="0"/>
              <a:t>In </a:t>
            </a:r>
            <a:r>
              <a:rPr lang="en-IN" sz="1800" b="1" dirty="0" smtClean="0">
                <a:solidFill>
                  <a:srgbClr val="FF0000"/>
                </a:solidFill>
              </a:rPr>
              <a:t>1953, Irvine </a:t>
            </a:r>
            <a:r>
              <a:rPr lang="en-IN" sz="1800" dirty="0" smtClean="0"/>
              <a:t>described a </a:t>
            </a:r>
            <a:r>
              <a:rPr lang="en-IN" sz="1800" b="1" dirty="0" smtClean="0"/>
              <a:t>vitreous tug syndrome </a:t>
            </a:r>
            <a:r>
              <a:rPr lang="en-IN" sz="1800" dirty="0" smtClean="0"/>
              <a:t>caused by vitreous incarceration at the corneal wound site following intra- and extra- capsular cataract extraction leading to </a:t>
            </a:r>
            <a:r>
              <a:rPr lang="en-IN" sz="1800" dirty="0" err="1" smtClean="0"/>
              <a:t>cystoid</a:t>
            </a:r>
            <a:r>
              <a:rPr lang="en-IN" sz="1800" dirty="0" smtClean="0"/>
              <a:t> macular </a:t>
            </a:r>
            <a:r>
              <a:rPr lang="en-IN" sz="1800" dirty="0" err="1" smtClean="0"/>
              <a:t>edema</a:t>
            </a:r>
            <a:r>
              <a:rPr lang="en-IN" sz="1800" dirty="0" smtClean="0"/>
              <a:t> (CME) from </a:t>
            </a:r>
            <a:r>
              <a:rPr lang="en-IN" sz="1800" dirty="0" err="1" smtClean="0"/>
              <a:t>vitreomacular</a:t>
            </a:r>
            <a:r>
              <a:rPr lang="en-IN" sz="1800" dirty="0" smtClean="0"/>
              <a:t> traction</a:t>
            </a:r>
            <a:r>
              <a:rPr lang="en-IN" sz="1800" baseline="30000" dirty="0" smtClean="0"/>
              <a:t>1</a:t>
            </a:r>
          </a:p>
          <a:p>
            <a:r>
              <a:rPr lang="en-IN" sz="1800" dirty="0" smtClean="0"/>
              <a:t> In </a:t>
            </a:r>
            <a:r>
              <a:rPr lang="en-IN" sz="1800" b="1" dirty="0" smtClean="0">
                <a:solidFill>
                  <a:srgbClr val="FF0000"/>
                </a:solidFill>
              </a:rPr>
              <a:t>1967, Jaffe </a:t>
            </a:r>
            <a:r>
              <a:rPr lang="en-IN" sz="1800" dirty="0" smtClean="0"/>
              <a:t>described ‘</a:t>
            </a:r>
            <a:r>
              <a:rPr lang="en-IN" sz="1800" b="1" dirty="0" err="1" smtClean="0"/>
              <a:t>vitreoretinal</a:t>
            </a:r>
            <a:r>
              <a:rPr lang="en-IN" sz="1800" b="1" dirty="0" smtClean="0"/>
              <a:t> traction syndrome</a:t>
            </a:r>
            <a:r>
              <a:rPr lang="en-IN" sz="1800" dirty="0" smtClean="0"/>
              <a:t>’ in 14 patients as a distinct entity. The condition he described mostly affected </a:t>
            </a:r>
            <a:r>
              <a:rPr lang="en-IN" sz="1800" dirty="0" err="1" smtClean="0"/>
              <a:t>phakic</a:t>
            </a:r>
            <a:r>
              <a:rPr lang="en-IN" sz="1800" dirty="0" smtClean="0"/>
              <a:t> patients, lacked </a:t>
            </a:r>
            <a:r>
              <a:rPr lang="en-IN" sz="1800" dirty="0" err="1" smtClean="0"/>
              <a:t>multicystic</a:t>
            </a:r>
            <a:r>
              <a:rPr lang="en-IN" sz="1800" dirty="0" smtClean="0"/>
              <a:t> macular lesions and </a:t>
            </a:r>
            <a:r>
              <a:rPr lang="en-IN" sz="1800" dirty="0" err="1" smtClean="0"/>
              <a:t>fluorescein</a:t>
            </a:r>
            <a:r>
              <a:rPr lang="en-IN" sz="1800" dirty="0" smtClean="0"/>
              <a:t> leakage, and demonstrated </a:t>
            </a:r>
            <a:r>
              <a:rPr lang="en-IN" sz="1800" dirty="0" err="1" smtClean="0"/>
              <a:t>vitreoretinal</a:t>
            </a:r>
            <a:r>
              <a:rPr lang="en-IN" sz="1800" dirty="0" smtClean="0"/>
              <a:t> adherence - features differentiating it from Irvine’s syndrome.</a:t>
            </a:r>
            <a:r>
              <a:rPr lang="en-IN" sz="1800" baseline="30000" dirty="0" smtClean="0"/>
              <a:t>2</a:t>
            </a:r>
          </a:p>
          <a:p>
            <a:r>
              <a:rPr lang="en-IN" sz="1800" dirty="0" smtClean="0"/>
              <a:t>In </a:t>
            </a:r>
            <a:r>
              <a:rPr lang="en-IN" sz="1800" b="1" dirty="0" smtClean="0">
                <a:solidFill>
                  <a:srgbClr val="FF0000"/>
                </a:solidFill>
              </a:rPr>
              <a:t>1967</a:t>
            </a:r>
            <a:r>
              <a:rPr lang="en-IN" sz="1800" dirty="0" smtClean="0">
                <a:solidFill>
                  <a:srgbClr val="FF0000"/>
                </a:solidFill>
              </a:rPr>
              <a:t> </a:t>
            </a:r>
            <a:r>
              <a:rPr lang="en-IN" sz="1800" b="1" dirty="0" smtClean="0">
                <a:solidFill>
                  <a:srgbClr val="FF0000"/>
                </a:solidFill>
              </a:rPr>
              <a:t>Reese et al. </a:t>
            </a:r>
            <a:r>
              <a:rPr lang="en-IN" sz="1800" dirty="0" smtClean="0"/>
              <a:t>studied macular changes in VMT and reported Irvine’s and Jaffe’s descriptions as parts of a </a:t>
            </a:r>
            <a:r>
              <a:rPr lang="en-IN" sz="1800" b="1" dirty="0" smtClean="0"/>
              <a:t>spectrum of disease</a:t>
            </a:r>
            <a:r>
              <a:rPr lang="en-IN" sz="1800" dirty="0" smtClean="0"/>
              <a:t>, with </a:t>
            </a:r>
            <a:r>
              <a:rPr lang="en-IN" sz="1800" dirty="0" err="1" smtClean="0"/>
              <a:t>aphakia</a:t>
            </a:r>
            <a:r>
              <a:rPr lang="en-IN" sz="1800" dirty="0" smtClean="0"/>
              <a:t> predisposing to more severe changes via additional traction.</a:t>
            </a:r>
            <a:r>
              <a:rPr lang="en-IN" sz="1800" baseline="30000" dirty="0" smtClean="0"/>
              <a:t>3</a:t>
            </a:r>
          </a:p>
          <a:p>
            <a:r>
              <a:rPr lang="en-IN" sz="1800" dirty="0" smtClean="0"/>
              <a:t> In </a:t>
            </a:r>
            <a:r>
              <a:rPr lang="en-IN" sz="1800" b="1" dirty="0" smtClean="0">
                <a:solidFill>
                  <a:srgbClr val="FF0000"/>
                </a:solidFill>
              </a:rPr>
              <a:t>1970</a:t>
            </a:r>
            <a:r>
              <a:rPr lang="en-IN" sz="1800" dirty="0" smtClean="0"/>
              <a:t> </a:t>
            </a:r>
            <a:r>
              <a:rPr lang="en-IN" sz="1800" dirty="0" err="1" smtClean="0"/>
              <a:t>histopathologic</a:t>
            </a:r>
            <a:r>
              <a:rPr lang="en-IN" sz="1800" dirty="0" smtClean="0"/>
              <a:t> studies by Reese et al. confirmed ‘</a:t>
            </a:r>
            <a:r>
              <a:rPr lang="en-IN" sz="1800" b="1" dirty="0" err="1" smtClean="0"/>
              <a:t>vitreomacular</a:t>
            </a:r>
            <a:r>
              <a:rPr lang="en-IN" sz="1800" b="1" dirty="0" smtClean="0"/>
              <a:t> traction syndrome</a:t>
            </a:r>
            <a:r>
              <a:rPr lang="en-IN" sz="1800" dirty="0" smtClean="0"/>
              <a:t>’ and showed partially detached posterior </a:t>
            </a:r>
            <a:r>
              <a:rPr lang="en-IN" sz="1800" dirty="0" err="1" smtClean="0"/>
              <a:t>hyaloid</a:t>
            </a:r>
            <a:r>
              <a:rPr lang="en-IN" sz="1800" dirty="0" smtClean="0"/>
              <a:t> with persistent attachment to the internal limiting membrane in the </a:t>
            </a:r>
            <a:r>
              <a:rPr lang="en-IN" sz="1800" dirty="0" err="1" smtClean="0"/>
              <a:t>foveal</a:t>
            </a:r>
            <a:r>
              <a:rPr lang="en-IN" sz="1800" dirty="0" smtClean="0"/>
              <a:t> region.</a:t>
            </a:r>
            <a:r>
              <a:rPr lang="en-IN" sz="1800" baseline="30000" dirty="0" smtClean="0"/>
              <a:t>4</a:t>
            </a:r>
          </a:p>
          <a:p>
            <a:endParaRPr lang="en-IN" sz="1800" baseline="30000" dirty="0" smtClean="0"/>
          </a:p>
        </p:txBody>
      </p:sp>
      <p:sp>
        <p:nvSpPr>
          <p:cNvPr id="6" name="TextBox 3"/>
          <p:cNvSpPr txBox="1"/>
          <p:nvPr/>
        </p:nvSpPr>
        <p:spPr>
          <a:xfrm>
            <a:off x="683568" y="5797133"/>
            <a:ext cx="8496944" cy="954107"/>
          </a:xfrm>
          <a:prstGeom prst="rect">
            <a:avLst/>
          </a:prstGeom>
          <a:noFill/>
          <a:ln>
            <a:noFill/>
          </a:ln>
        </p:spPr>
        <p:txBody>
          <a:bodyPr wrap="square" rtlCol="0">
            <a:spAutoFit/>
          </a:bodyPr>
          <a:lstStyle/>
          <a:p>
            <a:r>
              <a:rPr lang="en-IN" sz="800" dirty="0" smtClean="0"/>
              <a:t>1</a:t>
            </a:r>
            <a:r>
              <a:rPr lang="en-IN" sz="900" dirty="0" smtClean="0"/>
              <a:t>) Irvine SR. A newly defined vitreous syndrome following cataract surgery. Am. J. </a:t>
            </a:r>
            <a:r>
              <a:rPr lang="en-IN" sz="900" dirty="0" err="1" smtClean="0"/>
              <a:t>Ophthalmol</a:t>
            </a:r>
            <a:r>
              <a:rPr lang="en-IN" sz="900" dirty="0" smtClean="0"/>
              <a:t>. 1953;36(5):599–619. </a:t>
            </a:r>
          </a:p>
          <a:p>
            <a:r>
              <a:rPr lang="en-IN" sz="900" dirty="0" smtClean="0"/>
              <a:t>2) Jaffe NS. Vitreous traction at the posterior pole of the </a:t>
            </a:r>
            <a:r>
              <a:rPr lang="en-IN" sz="900" dirty="0" err="1" smtClean="0"/>
              <a:t>fundus</a:t>
            </a:r>
            <a:r>
              <a:rPr lang="en-IN" sz="900" dirty="0" smtClean="0"/>
              <a:t> due to alterations in the vitreous posterior. Trans. Am. Acad. </a:t>
            </a:r>
            <a:r>
              <a:rPr lang="en-IN" sz="900" dirty="0" err="1" smtClean="0"/>
              <a:t>Ophthalmol</a:t>
            </a:r>
            <a:r>
              <a:rPr lang="en-IN" sz="900" dirty="0" smtClean="0"/>
              <a:t>. </a:t>
            </a:r>
            <a:r>
              <a:rPr lang="en-IN" sz="900" dirty="0" err="1" smtClean="0"/>
              <a:t>Otolaryngol</a:t>
            </a:r>
            <a:r>
              <a:rPr lang="en-IN" sz="900" dirty="0" smtClean="0"/>
              <a:t>. 1967;71(4):642–52. </a:t>
            </a:r>
          </a:p>
          <a:p>
            <a:r>
              <a:rPr lang="en-IN" sz="900" dirty="0" smtClean="0"/>
              <a:t>3) Reese AB, Jones IS, Cooper WC. Macular changes secondary to vitreous traction. Am. J. </a:t>
            </a:r>
            <a:r>
              <a:rPr lang="en-IN" sz="900" dirty="0" err="1" smtClean="0"/>
              <a:t>Ophthalmol</a:t>
            </a:r>
            <a:r>
              <a:rPr lang="en-IN" sz="900" dirty="0" smtClean="0"/>
              <a:t>. 1967;64(3):Suppl:544–9. </a:t>
            </a:r>
          </a:p>
          <a:p>
            <a:r>
              <a:rPr lang="en-IN" sz="900" dirty="0" smtClean="0"/>
              <a:t>4) Reese AB, Jones IS, Cooper WC. </a:t>
            </a:r>
            <a:r>
              <a:rPr lang="en-IN" sz="900" dirty="0" err="1" smtClean="0"/>
              <a:t>Vitreomacular</a:t>
            </a:r>
            <a:r>
              <a:rPr lang="en-IN" sz="900" dirty="0" smtClean="0"/>
              <a:t> traction syndrome confirmed </a:t>
            </a:r>
            <a:r>
              <a:rPr lang="en-IN" sz="900" dirty="0" err="1" smtClean="0"/>
              <a:t>histologically</a:t>
            </a:r>
            <a:r>
              <a:rPr lang="en-IN" sz="900" dirty="0" smtClean="0"/>
              <a:t>. Am. J. </a:t>
            </a:r>
            <a:r>
              <a:rPr lang="en-IN" sz="900" dirty="0" err="1" smtClean="0"/>
              <a:t>Ophthalmol</a:t>
            </a:r>
            <a:r>
              <a:rPr lang="en-IN" sz="900" dirty="0" smtClean="0"/>
              <a:t>. 1970;69(6):975–7. </a:t>
            </a:r>
          </a:p>
          <a:p>
            <a:endParaRPr lang="en-IN" sz="11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692696"/>
            <a:ext cx="8229600" cy="1500014"/>
          </a:xfrm>
        </p:spPr>
        <p:txBody>
          <a:bodyPr/>
          <a:lstStyle/>
          <a:p>
            <a:pPr algn="ctr"/>
            <a:r>
              <a:rPr lang="it-IT" sz="7200" dirty="0" smtClean="0"/>
              <a:t>Diagnosi</a:t>
            </a:r>
            <a:endParaRPr lang="it-IT" sz="7200" dirty="0"/>
          </a:p>
        </p:txBody>
      </p:sp>
      <p:sp>
        <p:nvSpPr>
          <p:cNvPr id="3" name="Segnaposto contenuto 2"/>
          <p:cNvSpPr>
            <a:spLocks noGrp="1"/>
          </p:cNvSpPr>
          <p:nvPr>
            <p:ph idx="1"/>
          </p:nvPr>
        </p:nvSpPr>
        <p:spPr/>
        <p:txBody>
          <a:bodyPr/>
          <a:lstStyle/>
          <a:p>
            <a:endParaRPr lang="it-IT" dirty="0" smtClean="0"/>
          </a:p>
          <a:p>
            <a:endParaRPr lang="it-IT" dirty="0" smtClean="0"/>
          </a:p>
          <a:p>
            <a:r>
              <a:rPr lang="it-IT" dirty="0" smtClean="0"/>
              <a:t>Oftalmoscopia</a:t>
            </a:r>
          </a:p>
          <a:p>
            <a:r>
              <a:rPr lang="it-IT" sz="4000" b="1" dirty="0" smtClean="0"/>
              <a:t>OCT</a:t>
            </a:r>
          </a:p>
          <a:p>
            <a:r>
              <a:rPr lang="it-IT" dirty="0" err="1" smtClean="0"/>
              <a:t>Fluorangiografia</a:t>
            </a:r>
            <a:endParaRPr lang="it-IT" dirty="0" smtClean="0"/>
          </a:p>
          <a:p>
            <a:r>
              <a:rPr lang="it-IT" dirty="0" err="1" smtClean="0"/>
              <a:t>Angio</a:t>
            </a:r>
            <a:r>
              <a:rPr lang="it-IT" dirty="0" smtClean="0"/>
              <a:t> OCT</a:t>
            </a:r>
          </a:p>
          <a:p>
            <a:r>
              <a:rPr lang="it-IT" dirty="0" err="1" smtClean="0"/>
              <a:t>Autofluorescenza</a:t>
            </a:r>
            <a:endParaRPr lang="it-IT" dirty="0" smtClean="0"/>
          </a:p>
          <a:p>
            <a:r>
              <a:rPr lang="it-IT" dirty="0" err="1" smtClean="0"/>
              <a:t>Microperimetria</a:t>
            </a:r>
            <a:r>
              <a:rPr lang="it-IT" dirty="0" smtClean="0"/>
              <a:t> </a:t>
            </a:r>
            <a:endParaRPr lang="it-IT" dirty="0"/>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8</a:t>
            </a:fld>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704850"/>
            <a:ext cx="8568952" cy="779934"/>
          </a:xfrm>
        </p:spPr>
        <p:txBody>
          <a:bodyPr/>
          <a:lstStyle/>
          <a:p>
            <a:pPr algn="ctr"/>
            <a:r>
              <a:rPr lang="it-IT" dirty="0" smtClean="0"/>
              <a:t>OCT </a:t>
            </a:r>
            <a:r>
              <a:rPr lang="it-IT" sz="2800" dirty="0" smtClean="0">
                <a:solidFill>
                  <a:schemeClr val="accent3">
                    <a:lumMod val="50000"/>
                  </a:schemeClr>
                </a:solidFill>
                <a:latin typeface="Arial" charset="0"/>
              </a:rPr>
              <a:t>Tomografia ottica a radiazione  coerente </a:t>
            </a:r>
            <a:endParaRPr lang="it-IT" sz="2800" dirty="0">
              <a:solidFill>
                <a:schemeClr val="accent3">
                  <a:lumMod val="50000"/>
                </a:schemeClr>
              </a:solidFill>
            </a:endParaRPr>
          </a:p>
        </p:txBody>
      </p:sp>
      <p:sp>
        <p:nvSpPr>
          <p:cNvPr id="4" name="Segnaposto numero diapositiva 3"/>
          <p:cNvSpPr>
            <a:spLocks noGrp="1"/>
          </p:cNvSpPr>
          <p:nvPr>
            <p:ph type="sldNum" sz="quarter" idx="12"/>
          </p:nvPr>
        </p:nvSpPr>
        <p:spPr/>
        <p:txBody>
          <a:bodyPr/>
          <a:lstStyle/>
          <a:p>
            <a:pPr>
              <a:defRPr/>
            </a:pPr>
            <a:fld id="{8C6302B5-D8B4-4382-9244-D6D8CFC82C66}" type="slidenum">
              <a:rPr lang="it-IT" smtClean="0"/>
              <a:pPr>
                <a:defRPr/>
              </a:pPr>
              <a:t>9</a:t>
            </a:fld>
            <a:endParaRPr lang="it-IT"/>
          </a:p>
        </p:txBody>
      </p:sp>
      <p:pic>
        <p:nvPicPr>
          <p:cNvPr id="5" name="Picture 4" descr="interferometro4"/>
          <p:cNvPicPr>
            <a:picLocks noGrp="1" noChangeAspect="1" noChangeArrowheads="1"/>
          </p:cNvPicPr>
          <p:nvPr>
            <p:ph idx="1"/>
          </p:nvPr>
        </p:nvPicPr>
        <p:blipFill>
          <a:blip r:embed="rId2" cstate="print"/>
          <a:srcRect/>
          <a:stretch>
            <a:fillRect/>
          </a:stretch>
        </p:blipFill>
        <p:spPr>
          <a:xfrm>
            <a:off x="1979712" y="1772816"/>
            <a:ext cx="4869983" cy="3252851"/>
          </a:xfrm>
          <a:noFill/>
          <a:ln>
            <a:solidFill>
              <a:schemeClr val="hlink"/>
            </a:solidFill>
          </a:ln>
        </p:spPr>
      </p:pic>
      <p:sp>
        <p:nvSpPr>
          <p:cNvPr id="6" name="Text Box 7"/>
          <p:cNvSpPr txBox="1">
            <a:spLocks noChangeArrowheads="1"/>
          </p:cNvSpPr>
          <p:nvPr/>
        </p:nvSpPr>
        <p:spPr bwMode="auto">
          <a:xfrm>
            <a:off x="323528" y="5157192"/>
            <a:ext cx="8497887" cy="1015663"/>
          </a:xfrm>
          <a:prstGeom prst="rect">
            <a:avLst/>
          </a:prstGeom>
          <a:noFill/>
          <a:ln w="9525">
            <a:noFill/>
            <a:miter lim="800000"/>
            <a:headEnd/>
            <a:tailEnd/>
          </a:ln>
          <a:effectLst/>
        </p:spPr>
        <p:txBody>
          <a:bodyPr>
            <a:spAutoFit/>
          </a:bodyPr>
          <a:lstStyle/>
          <a:p>
            <a:pPr>
              <a:spcBef>
                <a:spcPct val="50000"/>
              </a:spcBef>
            </a:pPr>
            <a:r>
              <a:rPr lang="it-IT" sz="2000" dirty="0">
                <a:latin typeface="Arial" charset="0"/>
              </a:rPr>
              <a:t>Il principio su cui si basa l’OCT è la interferometria a bassa coerenza: essa è utilizzata per misurare il ritardo che le differenti strutture </a:t>
            </a:r>
            <a:r>
              <a:rPr lang="it-IT" sz="2000" dirty="0" err="1">
                <a:latin typeface="Arial" charset="0"/>
              </a:rPr>
              <a:t>intraretiniche</a:t>
            </a:r>
            <a:r>
              <a:rPr lang="it-IT" sz="2000" dirty="0">
                <a:latin typeface="Arial" charset="0"/>
              </a:rPr>
              <a:t> imprimono alla luce riflessa (</a:t>
            </a:r>
            <a:r>
              <a:rPr lang="it-IT" sz="2000" dirty="0" err="1">
                <a:latin typeface="Arial" charset="0"/>
              </a:rPr>
              <a:t>Puliafito</a:t>
            </a:r>
            <a:r>
              <a:rPr lang="it-IT" sz="2000" dirty="0">
                <a:latin typeface="Arial" charset="0"/>
              </a:rPr>
              <a:t> C.A. </a:t>
            </a:r>
            <a:r>
              <a:rPr lang="it-IT" sz="2000" dirty="0" err="1">
                <a:latin typeface="Arial" charset="0"/>
              </a:rPr>
              <a:t>et</a:t>
            </a:r>
            <a:r>
              <a:rPr lang="it-IT" sz="2000" dirty="0">
                <a:latin typeface="Arial" charset="0"/>
              </a:rPr>
              <a:t> al., 1996). </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Oriel</Template>
  <TotalTime>1462</TotalTime>
  <Words>1724</Words>
  <Application>Microsoft Office PowerPoint</Application>
  <PresentationFormat>Presentazione su schermo (4:3)</PresentationFormat>
  <Paragraphs>290</Paragraphs>
  <Slides>67</Slides>
  <Notes>1</Notes>
  <HiddenSlides>0</HiddenSlides>
  <MMClips>0</MMClips>
  <ScaleCrop>false</ScaleCrop>
  <HeadingPairs>
    <vt:vector size="4" baseType="variant">
      <vt:variant>
        <vt:lpstr>Tema</vt:lpstr>
      </vt:variant>
      <vt:variant>
        <vt:i4>1</vt:i4>
      </vt:variant>
      <vt:variant>
        <vt:lpstr>Titoli diapositive</vt:lpstr>
      </vt:variant>
      <vt:variant>
        <vt:i4>67</vt:i4>
      </vt:variant>
    </vt:vector>
  </HeadingPairs>
  <TitlesOfParts>
    <vt:vector size="68" baseType="lpstr">
      <vt:lpstr>Equinozio</vt:lpstr>
      <vt:lpstr>ASP 1 Agrigento Distretto Ospedaliero AG2 Ospedale “Giovanni Paolo II” Sciacca U.O. C. di Oculistica Direttore Dott. C.A. Martorana </vt:lpstr>
      <vt:lpstr>  Definizione</vt:lpstr>
      <vt:lpstr>Diapositiva 3</vt:lpstr>
      <vt:lpstr>Anatomia retina</vt:lpstr>
      <vt:lpstr>Istologia</vt:lpstr>
      <vt:lpstr>Diapositiva 6</vt:lpstr>
      <vt:lpstr>Storia</vt:lpstr>
      <vt:lpstr>Diagnosi</vt:lpstr>
      <vt:lpstr>OCT Tomografia ottica a radiazione  coerente </vt:lpstr>
      <vt:lpstr>Optical coherence tomography The process is similar to that of ultrasonography, except that light is used instead of sound waves.  </vt:lpstr>
      <vt:lpstr>OCT</vt:lpstr>
      <vt:lpstr>Construction of tomographic image</vt:lpstr>
      <vt:lpstr>OCT</vt:lpstr>
      <vt:lpstr>Risoluzione Assiale e Trasversale</vt:lpstr>
      <vt:lpstr>Risoluzione OCT</vt:lpstr>
      <vt:lpstr>Evoluzione degli OCT</vt:lpstr>
      <vt:lpstr>Diapositiva 17</vt:lpstr>
      <vt:lpstr>Spectral Domain OCT</vt:lpstr>
      <vt:lpstr>Aziende</vt:lpstr>
      <vt:lpstr>Spectral Domain OCT</vt:lpstr>
      <vt:lpstr>Performance of  OCT  </vt:lpstr>
      <vt:lpstr>Swept Source OCT</vt:lpstr>
      <vt:lpstr>Swept Source v/s Spectral Domaine OCT</vt:lpstr>
      <vt:lpstr>Futuro degli OCT</vt:lpstr>
      <vt:lpstr>Diapositiva 25</vt:lpstr>
      <vt:lpstr>Diapositiva 26</vt:lpstr>
      <vt:lpstr>      Optical Coherence Microscopy (OCM) combines the coherent detection methods of OCT with confocal microscopy. OCM provides enhanced penetration depth compared to standard confocal microscopy, while dramatically improving the resolution over cross-sectional  </vt:lpstr>
      <vt:lpstr>Diapositiva 28</vt:lpstr>
      <vt:lpstr>Spectral Domain OCT</vt:lpstr>
      <vt:lpstr>Giunzione IS-OS</vt:lpstr>
      <vt:lpstr>Giunzione IS-OS</vt:lpstr>
      <vt:lpstr>Caso clinico</vt:lpstr>
      <vt:lpstr>Membrana limitante esterna ELM</vt:lpstr>
      <vt:lpstr>Spectral  Domain OCT</vt:lpstr>
      <vt:lpstr>Diapositiva 35</vt:lpstr>
      <vt:lpstr>Angio OCT</vt:lpstr>
      <vt:lpstr>Fluorangiografia</vt:lpstr>
      <vt:lpstr>Angiografia al Verde Indocianina  ICG </vt:lpstr>
      <vt:lpstr>Autofluorescenza</vt:lpstr>
      <vt:lpstr>Autofluorescenza</vt:lpstr>
      <vt:lpstr>Microperimetria</vt:lpstr>
      <vt:lpstr>IVTS  Classification Sistem</vt:lpstr>
      <vt:lpstr>Diapositiva 43</vt:lpstr>
      <vt:lpstr>Diapositiva 44</vt:lpstr>
      <vt:lpstr>Diapositiva 45</vt:lpstr>
      <vt:lpstr>Diapositiva 46</vt:lpstr>
      <vt:lpstr>VMA Vitreo Macular Adhesion</vt:lpstr>
      <vt:lpstr>VMA Vitreo Macular Adhesion</vt:lpstr>
      <vt:lpstr>Diapositiva 49</vt:lpstr>
      <vt:lpstr>VMT Vitreo Macular Traction</vt:lpstr>
      <vt:lpstr>VMT Vitreo Macular Traction</vt:lpstr>
      <vt:lpstr>VMT Vitreo Macular Traction</vt:lpstr>
      <vt:lpstr>VMT Vitreo Macular Traction</vt:lpstr>
      <vt:lpstr>Diapositiva 54</vt:lpstr>
      <vt:lpstr>Diapositiva 55</vt:lpstr>
      <vt:lpstr>Macular Hole small diametro &lt; 250 micron </vt:lpstr>
      <vt:lpstr>Macular Hole large diametro &gt; 400 micron</vt:lpstr>
      <vt:lpstr>Diapositiva 58</vt:lpstr>
      <vt:lpstr>Full Tickness Macular Hole</vt:lpstr>
      <vt:lpstr>Diapositiva 60</vt:lpstr>
      <vt:lpstr>Macular Pseudohole</vt:lpstr>
      <vt:lpstr>Diapositiva 62</vt:lpstr>
      <vt:lpstr>Lamellar Macular Hole</vt:lpstr>
      <vt:lpstr>ERM   EpiRetinal Membrane</vt:lpstr>
      <vt:lpstr>ERM   EpiRetinal Membrane</vt:lpstr>
      <vt:lpstr>Conclusioni</vt:lpstr>
      <vt:lpstr>Diapositiva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Genetica e DMLE</dc:title>
  <dc:creator>Utente</dc:creator>
  <cp:lastModifiedBy>Utente</cp:lastModifiedBy>
  <cp:revision>381</cp:revision>
  <dcterms:created xsi:type="dcterms:W3CDTF">2015-05-09T19:48:53Z</dcterms:created>
  <dcterms:modified xsi:type="dcterms:W3CDTF">2016-12-17T06:53:06Z</dcterms:modified>
</cp:coreProperties>
</file>