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8" r:id="rId3"/>
    <p:sldId id="276" r:id="rId4"/>
    <p:sldId id="259" r:id="rId5"/>
    <p:sldId id="261" r:id="rId6"/>
    <p:sldId id="262" r:id="rId7"/>
    <p:sldId id="277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8" r:id="rId17"/>
    <p:sldId id="273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25558292344621641"/>
          <c:y val="8.6224987347085016E-2"/>
          <c:w val="0.62302841771789719"/>
          <c:h val="0.91377501265291572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cat>
            <c:numRef>
              <c:f>Foglio1!$A$2:$A$5</c:f>
              <c:numCache>
                <c:formatCode>General</c:formatCode>
                <c:ptCount val="4"/>
              </c:numCache>
            </c:numRef>
          </c:cat>
          <c:val>
            <c:numRef>
              <c:f>Foglio1!$B$2:$B$5</c:f>
              <c:numCache>
                <c:formatCode>General</c:formatCode>
                <c:ptCount val="4"/>
                <c:pt idx="0">
                  <c:v>45</c:v>
                </c:pt>
                <c:pt idx="1">
                  <c:v>55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Colonna2</c:v>
                </c:pt>
              </c:strCache>
            </c:strRef>
          </c:tx>
          <c:cat>
            <c:numRef>
              <c:f>Foglio1!$A$2:$A$5</c:f>
              <c:numCache>
                <c:formatCode>General</c:formatCode>
                <c:ptCount val="4"/>
              </c:numCache>
            </c:numRef>
          </c:cat>
          <c:val>
            <c:numRef>
              <c:f>Foglio1!$C$2:$C$5</c:f>
              <c:numCache>
                <c:formatCode>General</c:formatCode>
                <c:ptCount val="4"/>
                <c:pt idx="1">
                  <c:v>70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Colonna3</c:v>
                </c:pt>
              </c:strCache>
            </c:strRef>
          </c:tx>
          <c:cat>
            <c:numRef>
              <c:f>Foglio1!$A$2:$A$5</c:f>
              <c:numCache>
                <c:formatCode>General</c:formatCode>
                <c:ptCount val="4"/>
              </c:numCache>
            </c:numRef>
          </c:cat>
          <c:val>
            <c:numRef>
              <c:f>Foglio1!$D$2:$D$5</c:f>
              <c:numCache>
                <c:formatCode>General</c:formatCode>
                <c:ptCount val="4"/>
                <c:pt idx="1">
                  <c:v>30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CC5F3-1C05-4DCE-AB0C-1B89A32A7B05}" type="datetimeFigureOut">
              <a:rPr lang="it-IT" smtClean="0"/>
              <a:pPr/>
              <a:t>15/12/2016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47EE9-9D57-49D5-A4BA-2EC3E2C49D4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0E746A0-CFC2-43D8-AEEF-9BED20B3D80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it-IT" smtClean="0"/>
              <a:t>alberto@montericcio.com</a:t>
            </a:r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E746A0-CFC2-43D8-AEEF-9BED20B3D809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magine 1" descr="casa-verd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404813"/>
            <a:ext cx="3540125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CasellaDiTesto 2"/>
          <p:cNvSpPr txBox="1">
            <a:spLocks noChangeArrowheads="1"/>
          </p:cNvSpPr>
          <p:nvPr/>
        </p:nvSpPr>
        <p:spPr bwMode="auto">
          <a:xfrm>
            <a:off x="3744924" y="1341438"/>
            <a:ext cx="516570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3600" dirty="0" smtClean="0"/>
              <a:t>Patologie dell’interfaccia </a:t>
            </a:r>
          </a:p>
          <a:p>
            <a:pPr algn="ctr"/>
            <a:r>
              <a:rPr lang="it-IT" sz="3600" dirty="0" err="1" smtClean="0"/>
              <a:t>Vitreo-retinica</a:t>
            </a:r>
            <a:r>
              <a:rPr lang="it-IT" sz="3600" dirty="0" smtClean="0"/>
              <a:t>:</a:t>
            </a:r>
          </a:p>
        </p:txBody>
      </p:sp>
      <p:sp>
        <p:nvSpPr>
          <p:cNvPr id="3076" name="CasellaDiTesto 3"/>
          <p:cNvSpPr txBox="1">
            <a:spLocks noChangeArrowheads="1"/>
          </p:cNvSpPr>
          <p:nvPr/>
        </p:nvSpPr>
        <p:spPr bwMode="auto">
          <a:xfrm>
            <a:off x="4932363" y="5300663"/>
            <a:ext cx="282098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/>
              <a:t>Alberto Montericcio</a:t>
            </a:r>
          </a:p>
          <a:p>
            <a:pPr algn="ctr"/>
            <a:r>
              <a:rPr lang="it-IT" sz="2400"/>
              <a:t>Trapani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Sciacca 2016</a:t>
            </a:r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alberto@montericcio.com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9CCA6-360F-4D1D-A5A1-B953F73DFF15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4139952" y="3789040"/>
            <a:ext cx="44759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/>
              <a:t>Indicazione Chirurgiche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Tecnica chirurgica• Vitrectomia subtotale   – Minore incidenza di complicanze (cataratta,     lesioni iatrogene della reti..."/>
          <p:cNvPicPr>
            <a:picLocks noChangeAspect="1" noChangeArrowheads="1"/>
          </p:cNvPicPr>
          <p:nvPr/>
        </p:nvPicPr>
        <p:blipFill>
          <a:blip r:embed="rId2" cstate="print"/>
          <a:srcRect t="29223" b="31192"/>
          <a:stretch>
            <a:fillRect/>
          </a:stretch>
        </p:blipFill>
        <p:spPr bwMode="auto">
          <a:xfrm>
            <a:off x="467544" y="2276872"/>
            <a:ext cx="7753350" cy="2304256"/>
          </a:xfrm>
          <a:prstGeom prst="rect">
            <a:avLst/>
          </a:prstGeom>
          <a:noFill/>
        </p:spPr>
      </p:pic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051720" y="1052736"/>
            <a:ext cx="48032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Quale Chirurgia effettuare</a:t>
            </a:r>
            <a:r>
              <a:rPr lang="it-IT" sz="2800" dirty="0" smtClean="0"/>
              <a:t>?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Tecnica chirurgica• Asportazione della  membrana limitante interna   – Reports isolati e datati di prognosi     funzionale..."/>
          <p:cNvPicPr>
            <a:picLocks noChangeAspect="1" noChangeArrowheads="1"/>
          </p:cNvPicPr>
          <p:nvPr/>
        </p:nvPicPr>
        <p:blipFill>
          <a:blip r:embed="rId2" cstate="print"/>
          <a:srcRect t="29223" b="17116"/>
          <a:stretch>
            <a:fillRect/>
          </a:stretch>
        </p:blipFill>
        <p:spPr bwMode="auto">
          <a:xfrm>
            <a:off x="539552" y="2420888"/>
            <a:ext cx="8043022" cy="3240360"/>
          </a:xfrm>
          <a:prstGeom prst="rect">
            <a:avLst/>
          </a:prstGeom>
          <a:noFill/>
        </p:spPr>
      </p:pic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051720" y="980728"/>
            <a:ext cx="51205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Membrana Limitante Interna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187624" y="548680"/>
            <a:ext cx="6608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ASPORTAZIONE DELLA MEMBRANA LIMITANTE INTERNA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827584" y="1412776"/>
            <a:ext cx="77611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In circa la metà dei casi l’asportazione della membrana </a:t>
            </a:r>
            <a:r>
              <a:rPr lang="it-IT" dirty="0" err="1" smtClean="0"/>
              <a:t>epiretinica</a:t>
            </a:r>
            <a:r>
              <a:rPr lang="it-IT" dirty="0" smtClean="0"/>
              <a:t> comporta </a:t>
            </a:r>
          </a:p>
          <a:p>
            <a:r>
              <a:rPr lang="it-IT" dirty="0" smtClean="0"/>
              <a:t>la contemporanea rimozione della MLI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55576" y="3861048"/>
            <a:ext cx="75301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L’asportazione  della </a:t>
            </a:r>
            <a:r>
              <a:rPr lang="it-IT" dirty="0" err="1" smtClean="0"/>
              <a:t>MLI</a:t>
            </a:r>
            <a:r>
              <a:rPr lang="it-IT" dirty="0" smtClean="0"/>
              <a:t> sembra poter ridurre l’incidenza di recidiva della</a:t>
            </a:r>
          </a:p>
          <a:p>
            <a:r>
              <a:rPr lang="it-IT" dirty="0" smtClean="0"/>
              <a:t>membrana (dal 2-3% al 10%)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907704" y="2852936"/>
            <a:ext cx="485286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1200" dirty="0" err="1" smtClean="0">
                <a:solidFill>
                  <a:srgbClr val="FF0000"/>
                </a:solidFill>
              </a:rPr>
              <a:t>Residual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err="1" smtClean="0">
                <a:solidFill>
                  <a:srgbClr val="FF0000"/>
                </a:solidFill>
              </a:rPr>
              <a:t>Internal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err="1" smtClean="0">
                <a:solidFill>
                  <a:srgbClr val="FF0000"/>
                </a:solidFill>
              </a:rPr>
              <a:t>Limiting</a:t>
            </a:r>
            <a:r>
              <a:rPr lang="it-IT" sz="1200" dirty="0" smtClean="0">
                <a:solidFill>
                  <a:srgbClr val="FF0000"/>
                </a:solidFill>
              </a:rPr>
              <a:t> Membrane in </a:t>
            </a:r>
            <a:r>
              <a:rPr lang="it-IT" sz="1200" dirty="0" err="1" smtClean="0">
                <a:solidFill>
                  <a:srgbClr val="FF0000"/>
                </a:solidFill>
              </a:rPr>
              <a:t>Epiretinal</a:t>
            </a:r>
            <a:r>
              <a:rPr lang="it-IT" sz="1200" dirty="0" smtClean="0">
                <a:solidFill>
                  <a:srgbClr val="FF0000"/>
                </a:solidFill>
              </a:rPr>
              <a:t> membrane </a:t>
            </a:r>
            <a:r>
              <a:rPr lang="it-IT" sz="1200" dirty="0" err="1" smtClean="0">
                <a:solidFill>
                  <a:srgbClr val="FF0000"/>
                </a:solidFill>
              </a:rPr>
              <a:t>Surgery</a:t>
            </a:r>
            <a:endParaRPr lang="it-IT" sz="1200" dirty="0" smtClean="0">
              <a:solidFill>
                <a:srgbClr val="FF0000"/>
              </a:solidFill>
            </a:endParaRPr>
          </a:p>
          <a:p>
            <a:r>
              <a:rPr lang="it-IT" sz="1200" dirty="0" err="1" smtClean="0">
                <a:solidFill>
                  <a:srgbClr val="FF0000"/>
                </a:solidFill>
              </a:rPr>
              <a:t>Kifiku</a:t>
            </a:r>
            <a:r>
              <a:rPr lang="it-IT" sz="1200" dirty="0" smtClean="0">
                <a:solidFill>
                  <a:srgbClr val="FF0000"/>
                </a:solidFill>
              </a:rPr>
              <a:t> K. </a:t>
            </a:r>
            <a:r>
              <a:rPr lang="it-IT" sz="1200" dirty="0" err="1" smtClean="0">
                <a:solidFill>
                  <a:srgbClr val="FF0000"/>
                </a:solidFill>
              </a:rPr>
              <a:t>Hata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err="1" smtClean="0">
                <a:solidFill>
                  <a:srgbClr val="FF0000"/>
                </a:solidFill>
              </a:rPr>
              <a:t>Y</a:t>
            </a:r>
            <a:r>
              <a:rPr lang="it-IT" sz="1200" dirty="0" smtClean="0">
                <a:solidFill>
                  <a:srgbClr val="FF0000"/>
                </a:solidFill>
              </a:rPr>
              <a:t>.; Br J </a:t>
            </a:r>
            <a:r>
              <a:rPr lang="it-IT" sz="1200" dirty="0" err="1" smtClean="0">
                <a:solidFill>
                  <a:srgbClr val="FF0000"/>
                </a:solidFill>
              </a:rPr>
              <a:t>Ophthalmol</a:t>
            </a:r>
            <a:r>
              <a:rPr lang="it-IT" sz="1200" dirty="0" smtClean="0">
                <a:solidFill>
                  <a:srgbClr val="FF0000"/>
                </a:solidFill>
              </a:rPr>
              <a:t> 2009</a:t>
            </a:r>
            <a:endParaRPr lang="it-IT" sz="1200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907704" y="5085184"/>
            <a:ext cx="477502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1200" dirty="0" err="1" smtClean="0">
                <a:solidFill>
                  <a:srgbClr val="FF0000"/>
                </a:solidFill>
              </a:rPr>
              <a:t>Long-term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err="1" smtClean="0">
                <a:solidFill>
                  <a:srgbClr val="FF0000"/>
                </a:solidFill>
              </a:rPr>
              <a:t>follow</a:t>
            </a:r>
            <a:r>
              <a:rPr lang="it-IT" sz="1200" dirty="0" smtClean="0">
                <a:solidFill>
                  <a:srgbClr val="FF0000"/>
                </a:solidFill>
              </a:rPr>
              <a:t> up </a:t>
            </a:r>
            <a:r>
              <a:rPr lang="it-IT" sz="1200" dirty="0" err="1" smtClean="0">
                <a:solidFill>
                  <a:srgbClr val="FF0000"/>
                </a:solidFill>
              </a:rPr>
              <a:t>results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err="1" smtClean="0">
                <a:solidFill>
                  <a:srgbClr val="FF0000"/>
                </a:solidFill>
              </a:rPr>
              <a:t>of</a:t>
            </a:r>
            <a:r>
              <a:rPr lang="it-IT" sz="1200" dirty="0" smtClean="0">
                <a:solidFill>
                  <a:srgbClr val="FF0000"/>
                </a:solidFill>
              </a:rPr>
              <a:t> LM peeling </a:t>
            </a:r>
            <a:r>
              <a:rPr lang="it-IT" sz="1200" dirty="0" err="1" smtClean="0">
                <a:solidFill>
                  <a:srgbClr val="FF0000"/>
                </a:solidFill>
              </a:rPr>
              <a:t>during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err="1" smtClean="0">
                <a:solidFill>
                  <a:srgbClr val="FF0000"/>
                </a:solidFill>
              </a:rPr>
              <a:t>vutrectomy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err="1" smtClean="0">
                <a:solidFill>
                  <a:srgbClr val="FF0000"/>
                </a:solidFill>
              </a:rPr>
              <a:t>surgery</a:t>
            </a:r>
            <a:endParaRPr lang="it-IT" sz="1200" dirty="0" smtClean="0">
              <a:solidFill>
                <a:srgbClr val="FF0000"/>
              </a:solidFill>
            </a:endParaRPr>
          </a:p>
          <a:p>
            <a:r>
              <a:rPr lang="it-IT" sz="1200" dirty="0" err="1" smtClean="0">
                <a:solidFill>
                  <a:srgbClr val="FF0000"/>
                </a:solidFill>
              </a:rPr>
              <a:t>For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err="1" smtClean="0">
                <a:solidFill>
                  <a:srgbClr val="FF0000"/>
                </a:solidFill>
              </a:rPr>
              <a:t>premacular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err="1" smtClean="0">
                <a:solidFill>
                  <a:srgbClr val="FF0000"/>
                </a:solidFill>
              </a:rPr>
              <a:t>fibrosis</a:t>
            </a:r>
            <a:r>
              <a:rPr lang="it-IT" sz="1200" dirty="0" smtClean="0">
                <a:solidFill>
                  <a:srgbClr val="FF0000"/>
                </a:solidFill>
              </a:rPr>
              <a:t>. </a:t>
            </a:r>
            <a:r>
              <a:rPr lang="it-IT" sz="1200" dirty="0" err="1" smtClean="0">
                <a:solidFill>
                  <a:srgbClr val="FF0000"/>
                </a:solidFill>
              </a:rPr>
              <a:t>Schadiu</a:t>
            </a:r>
            <a:r>
              <a:rPr lang="it-IT" sz="1200" dirty="0" smtClean="0">
                <a:solidFill>
                  <a:srgbClr val="FF0000"/>
                </a:solidFill>
              </a:rPr>
              <a:t> R. </a:t>
            </a:r>
            <a:r>
              <a:rPr lang="it-IT" sz="1200" dirty="0" err="1" smtClean="0">
                <a:solidFill>
                  <a:srgbClr val="FF0000"/>
                </a:solidFill>
              </a:rPr>
              <a:t>Therani</a:t>
            </a:r>
            <a:r>
              <a:rPr lang="it-IT" sz="1200" dirty="0" smtClean="0">
                <a:solidFill>
                  <a:srgbClr val="FF0000"/>
                </a:solidFill>
              </a:rPr>
              <a:t> S. </a:t>
            </a:r>
            <a:r>
              <a:rPr lang="it-IT" sz="1200" dirty="0" err="1" smtClean="0">
                <a:solidFill>
                  <a:srgbClr val="FF0000"/>
                </a:solidFill>
              </a:rPr>
              <a:t>Shah</a:t>
            </a:r>
            <a:r>
              <a:rPr lang="it-IT" sz="1200" dirty="0" smtClean="0">
                <a:solidFill>
                  <a:srgbClr val="FF0000"/>
                </a:solidFill>
              </a:rPr>
              <a:t> GK</a:t>
            </a:r>
          </a:p>
          <a:p>
            <a:r>
              <a:rPr lang="it-IT" sz="1200" dirty="0" smtClean="0">
                <a:solidFill>
                  <a:srgbClr val="FF0000"/>
                </a:solidFill>
              </a:rPr>
              <a:t>Retina 2008 </a:t>
            </a:r>
            <a:r>
              <a:rPr lang="it-IT" sz="1200" dirty="0" err="1" smtClean="0">
                <a:solidFill>
                  <a:srgbClr val="FF0000"/>
                </a:solidFill>
              </a:rPr>
              <a:t>Jun</a:t>
            </a:r>
            <a:r>
              <a:rPr lang="it-IT" sz="1200" dirty="0" smtClean="0">
                <a:solidFill>
                  <a:srgbClr val="FF0000"/>
                </a:solidFill>
              </a:rPr>
              <a:t>; 28(6) 853-7</a:t>
            </a:r>
            <a:endParaRPr lang="it-IT" sz="1200" dirty="0">
              <a:solidFill>
                <a:srgbClr val="FF0000"/>
              </a:solidFill>
            </a:endParaRP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Risultati funzionali• Acutezza visiva   – Recupero medio di circa 2 linee a sei mesi dall’intervento       • Gribomont CA ..."/>
          <p:cNvPicPr>
            <a:picLocks noChangeAspect="1" noChangeArrowheads="1"/>
          </p:cNvPicPr>
          <p:nvPr/>
        </p:nvPicPr>
        <p:blipFill>
          <a:blip r:embed="rId2" cstate="print"/>
          <a:srcRect t="24488" b="25008"/>
          <a:stretch>
            <a:fillRect/>
          </a:stretch>
        </p:blipFill>
        <p:spPr bwMode="auto">
          <a:xfrm>
            <a:off x="323528" y="2060848"/>
            <a:ext cx="8165902" cy="3096344"/>
          </a:xfrm>
          <a:prstGeom prst="rect">
            <a:avLst/>
          </a:prstGeom>
          <a:noFill/>
        </p:spPr>
      </p:pic>
      <p:sp>
        <p:nvSpPr>
          <p:cNvPr id="3" name="CasellaDiTesto 2"/>
          <p:cNvSpPr txBox="1"/>
          <p:nvPr/>
        </p:nvSpPr>
        <p:spPr>
          <a:xfrm>
            <a:off x="1979712" y="764704"/>
            <a:ext cx="49555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RISULTATI FUNZIONALI</a:t>
            </a:r>
            <a:endParaRPr lang="it-IT" sz="3200" b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411760" y="620688"/>
            <a:ext cx="47707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RISULTATI ANATOMICI</a:t>
            </a:r>
            <a:endParaRPr lang="it-IT" sz="32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763688" y="1844824"/>
            <a:ext cx="5036892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- Riduzione dello spessore </a:t>
            </a:r>
            <a:r>
              <a:rPr lang="it-IT" sz="2000" b="1" dirty="0" err="1" smtClean="0"/>
              <a:t>foveolare</a:t>
            </a:r>
            <a:endParaRPr lang="it-IT" sz="2000" b="1" dirty="0" smtClean="0"/>
          </a:p>
          <a:p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 Correlata con il miglioramento dell’acuità visiva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 Progressiva sino a 12 mesi dall’intervento</a:t>
            </a:r>
          </a:p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691680" y="3573016"/>
            <a:ext cx="65818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it-IT" sz="2000" b="1" dirty="0" smtClean="0"/>
              <a:t>Raramente si osserva la ricostruzione della normale</a:t>
            </a:r>
          </a:p>
          <a:p>
            <a:r>
              <a:rPr lang="it-IT" sz="2000" b="1" dirty="0" smtClean="0"/>
              <a:t>  morfologia </a:t>
            </a:r>
            <a:r>
              <a:rPr lang="it-IT" sz="2000" b="1" dirty="0" err="1" smtClean="0"/>
              <a:t>foveolare</a:t>
            </a:r>
            <a:endParaRPr lang="it-IT" sz="2000" b="1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omplicanze - 1•   Distacco di retina     – Incidenza 2,5%     – Rotture retiniche trattate intra-operatoriamente 6,2% (tr..."/>
          <p:cNvPicPr>
            <a:picLocks noChangeAspect="1" noChangeArrowheads="1"/>
          </p:cNvPicPr>
          <p:nvPr/>
        </p:nvPicPr>
        <p:blipFill>
          <a:blip r:embed="rId2" cstate="print"/>
          <a:srcRect l="50952" t="44191" r="1650" b="43183"/>
          <a:stretch>
            <a:fillRect/>
          </a:stretch>
        </p:blipFill>
        <p:spPr bwMode="auto">
          <a:xfrm>
            <a:off x="5292080" y="1412776"/>
            <a:ext cx="2880320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3" name="CasellaDiTesto 2"/>
          <p:cNvSpPr txBox="1"/>
          <p:nvPr/>
        </p:nvSpPr>
        <p:spPr>
          <a:xfrm>
            <a:off x="2699792" y="548680"/>
            <a:ext cx="3161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COMPLICANZE</a:t>
            </a:r>
            <a:endParaRPr lang="it-IT" sz="32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55576" y="1268760"/>
            <a:ext cx="5040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b="1" dirty="0" smtClean="0"/>
              <a:t>Distacco di retina </a:t>
            </a:r>
          </a:p>
          <a:p>
            <a:pPr>
              <a:buFontTx/>
              <a:buChar char="-"/>
            </a:pPr>
            <a:r>
              <a:rPr lang="it-IT" dirty="0" smtClean="0"/>
              <a:t> Incidenza 2,5 %</a:t>
            </a:r>
          </a:p>
          <a:p>
            <a:pPr>
              <a:buFontTx/>
              <a:buChar char="-"/>
            </a:pPr>
            <a:r>
              <a:rPr lang="it-IT" dirty="0" smtClean="0"/>
              <a:t> Rotture retiniche </a:t>
            </a:r>
            <a:r>
              <a:rPr lang="it-IT" dirty="0" err="1" smtClean="0"/>
              <a:t>tratatte</a:t>
            </a:r>
            <a:r>
              <a:rPr lang="it-IT" dirty="0" smtClean="0"/>
              <a:t> </a:t>
            </a:r>
            <a:r>
              <a:rPr lang="it-IT" dirty="0" err="1" smtClean="0"/>
              <a:t>intra-op</a:t>
            </a:r>
            <a:r>
              <a:rPr lang="it-IT" dirty="0" smtClean="0"/>
              <a:t> 6,2%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27584" y="2420888"/>
            <a:ext cx="22742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b="1" dirty="0" smtClean="0"/>
              <a:t>Cataratta</a:t>
            </a:r>
          </a:p>
          <a:p>
            <a:r>
              <a:rPr lang="it-IT" dirty="0" smtClean="0"/>
              <a:t>-Fino all’80% dei casi</a:t>
            </a:r>
          </a:p>
          <a:p>
            <a:endParaRPr lang="it-IT" dirty="0"/>
          </a:p>
        </p:txBody>
      </p:sp>
      <p:pic>
        <p:nvPicPr>
          <p:cNvPr id="6" name="Picture 2" descr="Complicanze - 2• Legate alla tecnica utilizzata   – Chirurgia senza sutura  &gt; incidenza di endoftalmite                  ..."/>
          <p:cNvPicPr>
            <a:picLocks noChangeAspect="1" noChangeArrowheads="1"/>
          </p:cNvPicPr>
          <p:nvPr/>
        </p:nvPicPr>
        <p:blipFill>
          <a:blip r:embed="rId3" cstate="print"/>
          <a:srcRect l="53869" t="37278" b="48518"/>
          <a:stretch>
            <a:fillRect/>
          </a:stretch>
        </p:blipFill>
        <p:spPr bwMode="auto">
          <a:xfrm>
            <a:off x="6084168" y="3212976"/>
            <a:ext cx="2836590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7" name="CasellaDiTesto 6"/>
          <p:cNvSpPr txBox="1"/>
          <p:nvPr/>
        </p:nvSpPr>
        <p:spPr>
          <a:xfrm>
            <a:off x="827584" y="3284984"/>
            <a:ext cx="5215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b="1" dirty="0" smtClean="0"/>
              <a:t>Legate alla tecnica utilizzata</a:t>
            </a:r>
          </a:p>
          <a:p>
            <a:r>
              <a:rPr lang="it-IT" dirty="0" smtClean="0"/>
              <a:t>- Chirurgia senza sutura : &gt; incidenza </a:t>
            </a:r>
            <a:r>
              <a:rPr lang="it-IT" dirty="0" err="1" smtClean="0"/>
              <a:t>endoftalmite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827584" y="4221088"/>
            <a:ext cx="44931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b="1" dirty="0" smtClean="0"/>
              <a:t>Utilizzo colorante </a:t>
            </a:r>
            <a:r>
              <a:rPr lang="it-IT" dirty="0" smtClean="0"/>
              <a:t>&gt; lesioni di tossicità</a:t>
            </a:r>
          </a:p>
          <a:p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b="1" dirty="0" smtClean="0"/>
              <a:t>Peeling ILM </a:t>
            </a:r>
            <a:r>
              <a:rPr lang="it-IT" dirty="0" smtClean="0"/>
              <a:t>&gt; distrofia dell’EPR maculare</a:t>
            </a:r>
            <a:endParaRPr lang="it-IT" dirty="0"/>
          </a:p>
        </p:txBody>
      </p:sp>
      <p:sp>
        <p:nvSpPr>
          <p:cNvPr id="9" name="Segnaposto data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051720" y="692696"/>
            <a:ext cx="51818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Atteggiamento personale:</a:t>
            </a:r>
          </a:p>
          <a:p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2348880"/>
            <a:ext cx="834702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000" b="1" dirty="0" smtClean="0"/>
              <a:t> Chirurgia con quadro sintomatologico significativamente presente</a:t>
            </a:r>
          </a:p>
          <a:p>
            <a:pPr>
              <a:buFont typeface="Arial" pitchFamily="34" charset="0"/>
              <a:buChar char="•"/>
            </a:pPr>
            <a:r>
              <a:rPr lang="it-IT" sz="2000" b="1" dirty="0" smtClean="0"/>
              <a:t> Chirurgia 23 G</a:t>
            </a:r>
          </a:p>
          <a:p>
            <a:pPr>
              <a:buFont typeface="Arial" pitchFamily="34" charset="0"/>
              <a:buChar char="•"/>
            </a:pPr>
            <a:r>
              <a:rPr lang="it-IT" sz="2000" b="1" dirty="0" smtClean="0"/>
              <a:t> Vitrectomia totale</a:t>
            </a:r>
          </a:p>
          <a:p>
            <a:pPr>
              <a:buFont typeface="Arial" pitchFamily="34" charset="0"/>
              <a:buChar char="•"/>
            </a:pPr>
            <a:r>
              <a:rPr lang="it-IT" sz="2000" b="1" dirty="0" smtClean="0"/>
              <a:t> Possibilmente combinata con </a:t>
            </a:r>
            <a:r>
              <a:rPr lang="it-IT" sz="2000" b="1" dirty="0" err="1" smtClean="0"/>
              <a:t>Faco</a:t>
            </a:r>
            <a:endParaRPr lang="it-IT" sz="2000" b="1" dirty="0" smtClean="0"/>
          </a:p>
          <a:p>
            <a:pPr>
              <a:buFont typeface="Arial" pitchFamily="34" charset="0"/>
              <a:buChar char="•"/>
            </a:pPr>
            <a:r>
              <a:rPr lang="it-IT" sz="2000" b="1" dirty="0" smtClean="0"/>
              <a:t> No sutura – applicazione di lente  a contatto sclerale</a:t>
            </a:r>
          </a:p>
          <a:p>
            <a:pPr>
              <a:buFont typeface="Arial" pitchFamily="34" charset="0"/>
              <a:buChar char="•"/>
            </a:pPr>
            <a:r>
              <a:rPr lang="it-IT" sz="2000" b="1" dirty="0" smtClean="0"/>
              <a:t> Non accanimento sull’asportazione dell’ IML</a:t>
            </a:r>
          </a:p>
          <a:p>
            <a:pPr>
              <a:buFont typeface="Arial" pitchFamily="34" charset="0"/>
              <a:buChar char="•"/>
            </a:pPr>
            <a:r>
              <a:rPr lang="it-IT" sz="2000" b="1" dirty="0" smtClean="0"/>
              <a:t> Utilizzo </a:t>
            </a:r>
            <a:r>
              <a:rPr lang="it-IT" sz="2000" b="1" dirty="0" err="1" smtClean="0"/>
              <a:t>triamcinolone</a:t>
            </a:r>
            <a:endParaRPr lang="it-IT" sz="2000" b="1" dirty="0" smtClean="0"/>
          </a:p>
          <a:p>
            <a:pPr>
              <a:buFont typeface="Arial" pitchFamily="34" charset="0"/>
              <a:buChar char="•"/>
            </a:pPr>
            <a:r>
              <a:rPr lang="it-IT" sz="2000" b="1" dirty="0" smtClean="0"/>
              <a:t> Utilizzo colorante Vision Blu</a:t>
            </a:r>
            <a:endParaRPr lang="it-IT" sz="2000" b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979712" y="2420888"/>
            <a:ext cx="473719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600" b="1" dirty="0" smtClean="0"/>
              <a:t>GRAZIE</a:t>
            </a:r>
            <a:endParaRPr lang="it-IT" sz="9600" b="1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99592" y="889844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Il </a:t>
            </a:r>
            <a:r>
              <a:rPr lang="it-IT" sz="2000" dirty="0" err="1" smtClean="0"/>
              <a:t>pucker</a:t>
            </a:r>
            <a:r>
              <a:rPr lang="it-IT" sz="2000" dirty="0" smtClean="0"/>
              <a:t> maculare determina delle </a:t>
            </a:r>
            <a:r>
              <a:rPr lang="it-IT" sz="2000" b="1" dirty="0" smtClean="0"/>
              <a:t>alterazioni della vista</a:t>
            </a:r>
            <a:r>
              <a:rPr lang="it-IT" sz="2000" dirty="0" smtClean="0"/>
              <a:t>. </a:t>
            </a:r>
          </a:p>
          <a:p>
            <a:endParaRPr lang="it-IT" dirty="0" smtClean="0"/>
          </a:p>
          <a:p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Perdita della capacità visiva di distinguere i dettagli di un oggetto</a:t>
            </a:r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Visione sfocata o moderatamente distorta.</a:t>
            </a:r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dirty="0" err="1" smtClean="0"/>
              <a:t>Metamorfopsie</a:t>
            </a:r>
            <a:endParaRPr lang="it-IT" dirty="0" smtClean="0"/>
          </a:p>
          <a:p>
            <a:r>
              <a:rPr lang="it-IT" dirty="0" smtClean="0"/>
              <a:t> </a:t>
            </a:r>
          </a:p>
          <a:p>
            <a:r>
              <a:rPr lang="it-IT" dirty="0" smtClean="0"/>
              <a:t>Nel corso del tempo, questo quadro sintomatologico può mantenersi stabile oppure peggiorare.</a:t>
            </a:r>
          </a:p>
          <a:p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co 4"/>
          <p:cNvGraphicFramePr/>
          <p:nvPr/>
        </p:nvGraphicFramePr>
        <p:xfrm>
          <a:off x="1835696" y="980728"/>
          <a:ext cx="4752528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6444208" y="1844824"/>
            <a:ext cx="1247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Idiopatico 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444208" y="2204864"/>
            <a:ext cx="129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Secondario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444208" y="2708920"/>
            <a:ext cx="25873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Cause Chirurgiche 70%</a:t>
            </a:r>
          </a:p>
          <a:p>
            <a:r>
              <a:rPr lang="it-IT" sz="1600" dirty="0" smtClean="0"/>
              <a:t>Cause non chirurgiche 30%</a:t>
            </a:r>
            <a:endParaRPr lang="it-IT" sz="16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788024" y="2276872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45%</a:t>
            </a:r>
            <a:endParaRPr lang="it-IT" sz="2400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131840" y="2564904"/>
            <a:ext cx="724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55%</a:t>
            </a:r>
            <a:endParaRPr lang="it-IT" sz="2400" b="1" dirty="0"/>
          </a:p>
        </p:txBody>
      </p:sp>
      <p:pic>
        <p:nvPicPr>
          <p:cNvPr id="11" name="Picture 2" descr="Pucker maculare•   Fa parte della sindrome dell’interfacie vitreo-    retinica•   È legato ad una proliferazione epimacula..."/>
          <p:cNvPicPr>
            <a:picLocks noChangeAspect="1" noChangeArrowheads="1"/>
          </p:cNvPicPr>
          <p:nvPr/>
        </p:nvPicPr>
        <p:blipFill>
          <a:blip r:embed="rId3" cstate="print"/>
          <a:srcRect l="69804" t="19104" r="7247" b="657"/>
          <a:stretch>
            <a:fillRect/>
          </a:stretch>
        </p:blipFill>
        <p:spPr bwMode="auto">
          <a:xfrm>
            <a:off x="611560" y="908720"/>
            <a:ext cx="1728192" cy="4536504"/>
          </a:xfrm>
          <a:prstGeom prst="rect">
            <a:avLst/>
          </a:prstGeom>
          <a:noFill/>
        </p:spPr>
      </p:pic>
      <p:sp>
        <p:nvSpPr>
          <p:cNvPr id="12" name="CasellaDiTesto 11"/>
          <p:cNvSpPr txBox="1"/>
          <p:nvPr/>
        </p:nvSpPr>
        <p:spPr>
          <a:xfrm>
            <a:off x="3419872" y="332656"/>
            <a:ext cx="2378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PUCKER MACULARE</a:t>
            </a:r>
            <a:endParaRPr lang="it-IT" dirty="0"/>
          </a:p>
        </p:txBody>
      </p:sp>
      <p:sp>
        <p:nvSpPr>
          <p:cNvPr id="13" name="Segnaposto data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14" name="Segnaposto numero diapositiva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15" name="Segnaposto piè di pagina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  <p:cxnSp>
        <p:nvCxnSpPr>
          <p:cNvPr id="17" name="Connettore 1 16"/>
          <p:cNvCxnSpPr/>
          <p:nvPr/>
        </p:nvCxnSpPr>
        <p:spPr>
          <a:xfrm>
            <a:off x="3491880" y="1700808"/>
            <a:ext cx="1080120" cy="10801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4067944" y="3501008"/>
            <a:ext cx="608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70%</a:t>
            </a:r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3851920" y="155679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30%</a:t>
            </a:r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4283968" y="1628800"/>
            <a:ext cx="500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600" dirty="0" smtClean="0"/>
              <a:t>.</a:t>
            </a:r>
            <a:endParaRPr lang="it-IT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43608" y="1305342"/>
            <a:ext cx="727280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/>
              <a:t>PUCKER MACULARE ASINTOMATICO</a:t>
            </a:r>
          </a:p>
          <a:p>
            <a:endParaRPr lang="it-IT" b="1" dirty="0" smtClean="0"/>
          </a:p>
          <a:p>
            <a:r>
              <a:rPr lang="it-IT" dirty="0" smtClean="0"/>
              <a:t>Diversi casi di </a:t>
            </a:r>
            <a:r>
              <a:rPr lang="it-IT" dirty="0" err="1" smtClean="0"/>
              <a:t>pucker</a:t>
            </a:r>
            <a:r>
              <a:rPr lang="it-IT" dirty="0" smtClean="0"/>
              <a:t> maculare mancano di una sintomatologia  significativa.</a:t>
            </a:r>
          </a:p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I motivi per cui alcuni individui non manifestano alcun sintomo restano ancora ignoti</a:t>
            </a:r>
          </a:p>
          <a:p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691680" y="4005064"/>
            <a:ext cx="53235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600" b="1" dirty="0" smtClean="0"/>
              <a:t>NO CHIRURGIA</a:t>
            </a:r>
          </a:p>
          <a:p>
            <a:pPr algn="ctr"/>
            <a:r>
              <a:rPr lang="it-IT" sz="3600" b="1" dirty="0" smtClean="0"/>
              <a:t>Controlli periodici OCT</a:t>
            </a:r>
            <a:endParaRPr lang="it-IT" sz="3600" b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755576" y="1556792"/>
            <a:ext cx="69204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I pazienti con moderata perdita di acutezza visiva,</a:t>
            </a:r>
          </a:p>
          <a:p>
            <a:pPr algn="ctr"/>
            <a:r>
              <a:rPr lang="it-IT" b="1" dirty="0" smtClean="0"/>
              <a:t>Insorgenza recente dei sintomi e spessore tra 300 e 400 micron</a:t>
            </a:r>
          </a:p>
          <a:p>
            <a:pPr algn="ctr"/>
            <a:r>
              <a:rPr lang="it-IT" b="1" dirty="0" smtClean="0"/>
              <a:t>sono i canditati migliori alla chirurgia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835696" y="2564904"/>
            <a:ext cx="4818883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1200" dirty="0" err="1" smtClean="0">
                <a:solidFill>
                  <a:srgbClr val="FF0000"/>
                </a:solidFill>
              </a:rPr>
              <a:t>Which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err="1" smtClean="0">
                <a:solidFill>
                  <a:srgbClr val="FF0000"/>
                </a:solidFill>
              </a:rPr>
              <a:t>epiretinal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err="1" smtClean="0">
                <a:solidFill>
                  <a:srgbClr val="FF0000"/>
                </a:solidFill>
              </a:rPr>
              <a:t>membranes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err="1" smtClean="0">
                <a:solidFill>
                  <a:srgbClr val="FF0000"/>
                </a:solidFill>
              </a:rPr>
              <a:t>shold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err="1" smtClean="0">
                <a:solidFill>
                  <a:srgbClr val="FF0000"/>
                </a:solidFill>
              </a:rPr>
              <a:t>be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err="1" smtClean="0">
                <a:solidFill>
                  <a:srgbClr val="FF0000"/>
                </a:solidFill>
              </a:rPr>
              <a:t>operated</a:t>
            </a:r>
            <a:r>
              <a:rPr lang="it-IT" sz="1200" dirty="0" smtClean="0">
                <a:solidFill>
                  <a:srgbClr val="FF0000"/>
                </a:solidFill>
              </a:rPr>
              <a:t>?: </a:t>
            </a:r>
            <a:r>
              <a:rPr lang="it-IT" sz="1200" dirty="0" err="1" smtClean="0">
                <a:solidFill>
                  <a:srgbClr val="FF0000"/>
                </a:solidFill>
              </a:rPr>
              <a:t>Berrod</a:t>
            </a:r>
            <a:r>
              <a:rPr lang="it-IT" sz="1200" dirty="0" smtClean="0">
                <a:solidFill>
                  <a:srgbClr val="FF0000"/>
                </a:solidFill>
              </a:rPr>
              <a:t> JP,</a:t>
            </a:r>
            <a:r>
              <a:rPr lang="it-IT" sz="1200" dirty="0" err="1" smtClean="0">
                <a:solidFill>
                  <a:srgbClr val="FF0000"/>
                </a:solidFill>
              </a:rPr>
              <a:t>Poirson</a:t>
            </a:r>
            <a:r>
              <a:rPr lang="it-IT" sz="1200" dirty="0" smtClean="0">
                <a:solidFill>
                  <a:srgbClr val="FF0000"/>
                </a:solidFill>
              </a:rPr>
              <a:t> A.</a:t>
            </a:r>
          </a:p>
          <a:p>
            <a:r>
              <a:rPr lang="it-IT" sz="1200" dirty="0" smtClean="0">
                <a:solidFill>
                  <a:srgbClr val="FF0000"/>
                </a:solidFill>
              </a:rPr>
              <a:t>J </a:t>
            </a:r>
            <a:r>
              <a:rPr lang="it-IT" sz="1200" dirty="0" err="1" smtClean="0">
                <a:solidFill>
                  <a:srgbClr val="FF0000"/>
                </a:solidFill>
              </a:rPr>
              <a:t>Ff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err="1" smtClean="0">
                <a:solidFill>
                  <a:srgbClr val="FF0000"/>
                </a:solidFill>
              </a:rPr>
              <a:t>Ophthalmo</a:t>
            </a:r>
            <a:r>
              <a:rPr lang="it-IT" sz="1200" dirty="0" smtClean="0">
                <a:solidFill>
                  <a:srgbClr val="FF0000"/>
                </a:solidFill>
              </a:rPr>
              <a:t>. 2008 Feb. 31(2) 192-9</a:t>
            </a:r>
            <a:endParaRPr lang="it-IT" sz="1200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55576" y="4509120"/>
            <a:ext cx="7493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Una bassa acutezza visiva e la persistenza della membrana da lungo </a:t>
            </a:r>
          </a:p>
          <a:p>
            <a:pPr algn="ctr"/>
            <a:r>
              <a:rPr lang="it-IT" b="1" dirty="0" smtClean="0"/>
              <a:t>tempo sono fattori negativi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11560" y="5445224"/>
            <a:ext cx="8023928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1400" dirty="0" smtClean="0">
                <a:solidFill>
                  <a:srgbClr val="FF0000"/>
                </a:solidFill>
              </a:rPr>
              <a:t>Rice TA, De </a:t>
            </a:r>
            <a:r>
              <a:rPr lang="it-IT" sz="1400" dirty="0" err="1" smtClean="0">
                <a:solidFill>
                  <a:srgbClr val="FF0000"/>
                </a:solidFill>
              </a:rPr>
              <a:t>Bustros</a:t>
            </a:r>
            <a:r>
              <a:rPr lang="it-IT" sz="1400" dirty="0" smtClean="0">
                <a:solidFill>
                  <a:srgbClr val="FF0000"/>
                </a:solidFill>
              </a:rPr>
              <a:t> S, </a:t>
            </a:r>
            <a:r>
              <a:rPr lang="it-IT" sz="1400" dirty="0" err="1" smtClean="0">
                <a:solidFill>
                  <a:srgbClr val="FF0000"/>
                </a:solidFill>
              </a:rPr>
              <a:t>Michels</a:t>
            </a:r>
            <a:r>
              <a:rPr lang="it-IT" sz="1400" dirty="0" smtClean="0">
                <a:solidFill>
                  <a:srgbClr val="FF0000"/>
                </a:solidFill>
              </a:rPr>
              <a:t> RG, </a:t>
            </a:r>
            <a:r>
              <a:rPr lang="it-IT" sz="1400" dirty="0" err="1" smtClean="0">
                <a:solidFill>
                  <a:srgbClr val="FF0000"/>
                </a:solidFill>
              </a:rPr>
              <a:t>et</a:t>
            </a:r>
            <a:r>
              <a:rPr lang="it-IT" sz="1400" dirty="0" smtClean="0">
                <a:solidFill>
                  <a:srgbClr val="FF0000"/>
                </a:solidFill>
              </a:rPr>
              <a:t> al.:</a:t>
            </a:r>
            <a:r>
              <a:rPr lang="it-IT" sz="1400" dirty="0" err="1" smtClean="0">
                <a:solidFill>
                  <a:srgbClr val="FF0000"/>
                </a:solidFill>
              </a:rPr>
              <a:t>Prognostic</a:t>
            </a:r>
            <a:r>
              <a:rPr lang="it-IT" sz="1400" dirty="0" smtClean="0">
                <a:solidFill>
                  <a:srgbClr val="FF0000"/>
                </a:solidFill>
              </a:rPr>
              <a:t> </a:t>
            </a:r>
            <a:r>
              <a:rPr lang="it-IT" sz="1400" dirty="0" err="1" smtClean="0">
                <a:solidFill>
                  <a:srgbClr val="FF0000"/>
                </a:solidFill>
              </a:rPr>
              <a:t>factor</a:t>
            </a:r>
            <a:r>
              <a:rPr lang="it-IT" sz="1400" dirty="0" smtClean="0">
                <a:solidFill>
                  <a:srgbClr val="FF0000"/>
                </a:solidFill>
              </a:rPr>
              <a:t> in </a:t>
            </a:r>
            <a:r>
              <a:rPr lang="it-IT" sz="1400" dirty="0" err="1" smtClean="0">
                <a:solidFill>
                  <a:srgbClr val="FF0000"/>
                </a:solidFill>
              </a:rPr>
              <a:t>vitrectomy</a:t>
            </a:r>
            <a:r>
              <a:rPr lang="it-IT" sz="1400" dirty="0" smtClean="0">
                <a:solidFill>
                  <a:srgbClr val="FF0000"/>
                </a:solidFill>
              </a:rPr>
              <a:t> </a:t>
            </a:r>
            <a:r>
              <a:rPr lang="it-IT" sz="1400" dirty="0" err="1" smtClean="0">
                <a:solidFill>
                  <a:srgbClr val="FF0000"/>
                </a:solidFill>
              </a:rPr>
              <a:t>for</a:t>
            </a:r>
            <a:r>
              <a:rPr lang="it-IT" sz="1400" dirty="0" smtClean="0">
                <a:solidFill>
                  <a:srgbClr val="FF0000"/>
                </a:solidFill>
              </a:rPr>
              <a:t> </a:t>
            </a:r>
            <a:r>
              <a:rPr lang="it-IT" sz="1400" dirty="0" err="1" smtClean="0">
                <a:solidFill>
                  <a:srgbClr val="FF0000"/>
                </a:solidFill>
              </a:rPr>
              <a:t>membranes</a:t>
            </a:r>
            <a:r>
              <a:rPr lang="it-IT" sz="1400" dirty="0" smtClean="0">
                <a:solidFill>
                  <a:srgbClr val="FF0000"/>
                </a:solidFill>
              </a:rPr>
              <a:t> </a:t>
            </a:r>
            <a:r>
              <a:rPr lang="it-IT" sz="1400" dirty="0" err="1" smtClean="0">
                <a:solidFill>
                  <a:srgbClr val="FF0000"/>
                </a:solidFill>
              </a:rPr>
              <a:t>of</a:t>
            </a:r>
            <a:r>
              <a:rPr lang="it-IT" sz="1400" dirty="0" smtClean="0">
                <a:solidFill>
                  <a:srgbClr val="FF0000"/>
                </a:solidFill>
              </a:rPr>
              <a:t> the macula:</a:t>
            </a:r>
          </a:p>
          <a:p>
            <a:r>
              <a:rPr lang="it-IT" sz="1400" dirty="0" err="1" smtClean="0">
                <a:solidFill>
                  <a:srgbClr val="FF0000"/>
                </a:solidFill>
              </a:rPr>
              <a:t>Ophthalmology</a:t>
            </a:r>
            <a:r>
              <a:rPr lang="it-IT" sz="1400" dirty="0" smtClean="0">
                <a:solidFill>
                  <a:srgbClr val="FF0000"/>
                </a:solidFill>
              </a:rPr>
              <a:t> 1986,93:602-610</a:t>
            </a:r>
            <a:endParaRPr lang="it-IT" sz="1400" dirty="0">
              <a:solidFill>
                <a:srgbClr val="FF0000"/>
              </a:solidFill>
            </a:endParaRP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043608" y="980728"/>
            <a:ext cx="6513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chemeClr val="accent5">
                    <a:lumMod val="75000"/>
                  </a:schemeClr>
                </a:solidFill>
              </a:rPr>
              <a:t>CANDIDATI MIGLIORI PER LA CHIRURGIA</a:t>
            </a:r>
            <a:endParaRPr lang="it-IT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971600" y="3861048"/>
            <a:ext cx="6912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CANDIDATI PEGGIORI PER LA CHIRURGIA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Indicazioni all’intervento - OCT•   L’incremento dello spessore foveale oltre i 400 m è un cattivo    fattore prognostico ..."/>
          <p:cNvPicPr>
            <a:picLocks noChangeAspect="1" noChangeArrowheads="1"/>
          </p:cNvPicPr>
          <p:nvPr/>
        </p:nvPicPr>
        <p:blipFill>
          <a:blip r:embed="rId2" cstate="print"/>
          <a:srcRect l="2857" t="37878" r="50476" b="44446"/>
          <a:stretch>
            <a:fillRect/>
          </a:stretch>
        </p:blipFill>
        <p:spPr bwMode="auto">
          <a:xfrm>
            <a:off x="251520" y="2420888"/>
            <a:ext cx="4788532" cy="1368152"/>
          </a:xfrm>
          <a:prstGeom prst="rect">
            <a:avLst/>
          </a:prstGeom>
          <a:noFill/>
        </p:spPr>
      </p:pic>
      <p:cxnSp>
        <p:nvCxnSpPr>
          <p:cNvPr id="11" name="Connettore 1 10"/>
          <p:cNvCxnSpPr/>
          <p:nvPr/>
        </p:nvCxnSpPr>
        <p:spPr>
          <a:xfrm>
            <a:off x="7308304" y="1844824"/>
            <a:ext cx="0" cy="6480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2699792" y="4077072"/>
            <a:ext cx="568863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err="1" smtClean="0"/>
              <a:t>Evolution</a:t>
            </a:r>
            <a:r>
              <a:rPr lang="it-IT" sz="1200" dirty="0" smtClean="0"/>
              <a:t> </a:t>
            </a:r>
            <a:r>
              <a:rPr lang="it-IT" sz="1200" dirty="0" err="1" smtClean="0"/>
              <a:t>of</a:t>
            </a:r>
            <a:r>
              <a:rPr lang="it-IT" sz="1200" dirty="0" smtClean="0"/>
              <a:t> </a:t>
            </a:r>
            <a:r>
              <a:rPr lang="it-IT" sz="1200" dirty="0" err="1" smtClean="0"/>
              <a:t>idiopathic</a:t>
            </a:r>
            <a:r>
              <a:rPr lang="it-IT" sz="1200" dirty="0" smtClean="0"/>
              <a:t> </a:t>
            </a:r>
            <a:r>
              <a:rPr lang="it-IT" sz="1200" dirty="0" err="1" smtClean="0"/>
              <a:t>epiretinal</a:t>
            </a:r>
            <a:r>
              <a:rPr lang="it-IT" sz="1200" dirty="0" smtClean="0"/>
              <a:t> membrane </a:t>
            </a:r>
            <a:r>
              <a:rPr lang="it-IT" sz="1200" dirty="0" err="1" smtClean="0"/>
              <a:t>studid</a:t>
            </a:r>
            <a:r>
              <a:rPr lang="it-IT" sz="1200" dirty="0" smtClean="0"/>
              <a:t> </a:t>
            </a:r>
            <a:r>
              <a:rPr lang="it-IT" sz="1200" dirty="0" err="1" smtClean="0"/>
              <a:t>by</a:t>
            </a:r>
            <a:r>
              <a:rPr lang="it-IT" sz="1200" dirty="0" smtClean="0"/>
              <a:t> </a:t>
            </a:r>
            <a:r>
              <a:rPr lang="it-IT" sz="1200" dirty="0" err="1" smtClean="0"/>
              <a:t>optical</a:t>
            </a:r>
            <a:r>
              <a:rPr lang="it-IT" sz="1200" dirty="0" smtClean="0"/>
              <a:t> </a:t>
            </a:r>
            <a:r>
              <a:rPr lang="it-IT" sz="1200" dirty="0" err="1" smtClean="0"/>
              <a:t>coherence</a:t>
            </a:r>
            <a:r>
              <a:rPr lang="it-IT" sz="1200" dirty="0" smtClean="0"/>
              <a:t> </a:t>
            </a:r>
            <a:r>
              <a:rPr lang="it-IT" sz="1200" dirty="0" err="1" smtClean="0"/>
              <a:t>tomografy</a:t>
            </a:r>
            <a:r>
              <a:rPr lang="it-IT" sz="1200" dirty="0" smtClean="0"/>
              <a:t>. </a:t>
            </a:r>
          </a:p>
          <a:p>
            <a:r>
              <a:rPr lang="it-IT" sz="1200" dirty="0" err="1" smtClean="0"/>
              <a:t>Theodossiadis</a:t>
            </a:r>
            <a:r>
              <a:rPr lang="it-IT" sz="1200" dirty="0" smtClean="0"/>
              <a:t> PG, </a:t>
            </a:r>
            <a:r>
              <a:rPr lang="it-IT" sz="1200" dirty="0" err="1" smtClean="0"/>
              <a:t>Gricoropoubs</a:t>
            </a:r>
            <a:r>
              <a:rPr lang="it-IT" sz="1200" dirty="0" smtClean="0"/>
              <a:t> VG,.Eur J </a:t>
            </a:r>
            <a:r>
              <a:rPr lang="it-IT" sz="1200" dirty="0" err="1" smtClean="0"/>
              <a:t>Ophthalml</a:t>
            </a:r>
            <a:r>
              <a:rPr lang="it-IT" sz="1200" dirty="0" smtClean="0"/>
              <a:t>. 2008 </a:t>
            </a:r>
            <a:r>
              <a:rPr lang="it-IT" sz="1200" dirty="0" err="1" smtClean="0"/>
              <a:t>Neov.Dic.</a:t>
            </a:r>
            <a:r>
              <a:rPr lang="it-IT" sz="1200" dirty="0" smtClean="0"/>
              <a:t>;18 (6): 980-8</a:t>
            </a:r>
            <a:endParaRPr lang="it-IT" sz="1200" dirty="0"/>
          </a:p>
        </p:txBody>
      </p:sp>
      <p:pic>
        <p:nvPicPr>
          <p:cNvPr id="14" name="Picture 2" descr="Indicazioni all’intervento - OCT•   L’incremento dello spessore foveale oltre i 400 m è un cattivo    fattore prognostico ..."/>
          <p:cNvPicPr>
            <a:picLocks noChangeAspect="1" noChangeArrowheads="1"/>
          </p:cNvPicPr>
          <p:nvPr/>
        </p:nvPicPr>
        <p:blipFill>
          <a:blip r:embed="rId2" cstate="print"/>
          <a:srcRect t="25252" b="63385"/>
          <a:stretch>
            <a:fillRect/>
          </a:stretch>
        </p:blipFill>
        <p:spPr bwMode="auto">
          <a:xfrm>
            <a:off x="251519" y="908720"/>
            <a:ext cx="9241027" cy="792088"/>
          </a:xfrm>
          <a:prstGeom prst="rect">
            <a:avLst/>
          </a:prstGeom>
          <a:noFill/>
        </p:spPr>
      </p:pic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ndicazioni all’intervento - OCT•   L’incremento dello spessore foveale oltre i 400 m è un cattivo    fattore prognostico ..."/>
          <p:cNvPicPr>
            <a:picLocks noChangeAspect="1" noChangeArrowheads="1"/>
          </p:cNvPicPr>
          <p:nvPr/>
        </p:nvPicPr>
        <p:blipFill>
          <a:blip r:embed="rId2" cstate="print"/>
          <a:srcRect l="2370" t="57631" b="25008"/>
          <a:stretch>
            <a:fillRect/>
          </a:stretch>
        </p:blipFill>
        <p:spPr bwMode="auto">
          <a:xfrm>
            <a:off x="611560" y="908720"/>
            <a:ext cx="7551007" cy="1008112"/>
          </a:xfrm>
          <a:prstGeom prst="rect">
            <a:avLst/>
          </a:prstGeom>
          <a:noFill/>
        </p:spPr>
      </p:pic>
      <p:pic>
        <p:nvPicPr>
          <p:cNvPr id="4" name="Picture 2" descr="Indicazioni all’intervento - OCT•   L’incremento dello spessore foveale oltre i 400 m è un cattivo    fattore prognostico ..."/>
          <p:cNvPicPr>
            <a:picLocks noChangeAspect="1" noChangeArrowheads="1"/>
          </p:cNvPicPr>
          <p:nvPr/>
        </p:nvPicPr>
        <p:blipFill>
          <a:blip r:embed="rId2" cstate="print"/>
          <a:srcRect l="2370" t="78149" r="53787" b="6068"/>
          <a:stretch>
            <a:fillRect/>
          </a:stretch>
        </p:blipFill>
        <p:spPr bwMode="auto">
          <a:xfrm>
            <a:off x="395536" y="2924944"/>
            <a:ext cx="3996444" cy="1080120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4716016" y="3068960"/>
            <a:ext cx="3882601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1200" dirty="0" err="1" smtClean="0">
                <a:solidFill>
                  <a:srgbClr val="FF0000"/>
                </a:solidFill>
              </a:rPr>
              <a:t>Associations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err="1" smtClean="0">
                <a:solidFill>
                  <a:srgbClr val="FF0000"/>
                </a:solidFill>
              </a:rPr>
              <a:t>between</a:t>
            </a:r>
            <a:r>
              <a:rPr lang="it-IT" sz="1200" dirty="0" smtClean="0">
                <a:solidFill>
                  <a:srgbClr val="FF0000"/>
                </a:solidFill>
              </a:rPr>
              <a:t> macular </a:t>
            </a:r>
            <a:r>
              <a:rPr lang="it-IT" sz="1200" dirty="0" err="1" smtClean="0">
                <a:solidFill>
                  <a:srgbClr val="FF0000"/>
                </a:solidFill>
              </a:rPr>
              <a:t>findings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err="1" smtClean="0">
                <a:solidFill>
                  <a:srgbClr val="FF0000"/>
                </a:solidFill>
              </a:rPr>
              <a:t>by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err="1" smtClean="0">
                <a:solidFill>
                  <a:srgbClr val="FF0000"/>
                </a:solidFill>
              </a:rPr>
              <a:t>optical</a:t>
            </a:r>
            <a:endParaRPr lang="it-IT" sz="1200" dirty="0" smtClean="0">
              <a:solidFill>
                <a:srgbClr val="FF0000"/>
              </a:solidFill>
            </a:endParaRPr>
          </a:p>
          <a:p>
            <a:r>
              <a:rPr lang="it-IT" sz="1200" dirty="0" err="1" smtClean="0">
                <a:solidFill>
                  <a:srgbClr val="FF0000"/>
                </a:solidFill>
              </a:rPr>
              <a:t>Choerence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err="1" smtClean="0">
                <a:solidFill>
                  <a:srgbClr val="FF0000"/>
                </a:solidFill>
              </a:rPr>
              <a:t>tomography</a:t>
            </a:r>
            <a:r>
              <a:rPr lang="it-IT" sz="1200" dirty="0" smtClean="0">
                <a:solidFill>
                  <a:srgbClr val="FF0000"/>
                </a:solidFill>
              </a:rPr>
              <a:t> and </a:t>
            </a:r>
            <a:r>
              <a:rPr lang="it-IT" sz="1200" dirty="0" err="1" smtClean="0">
                <a:solidFill>
                  <a:srgbClr val="FF0000"/>
                </a:solidFill>
              </a:rPr>
              <a:t>visual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err="1" smtClean="0">
                <a:solidFill>
                  <a:srgbClr val="FF0000"/>
                </a:solidFill>
              </a:rPr>
              <a:t>outcomes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err="1" smtClean="0">
                <a:solidFill>
                  <a:srgbClr val="FF0000"/>
                </a:solidFill>
              </a:rPr>
              <a:t>after</a:t>
            </a:r>
            <a:endParaRPr lang="it-IT" sz="1200" dirty="0" smtClean="0">
              <a:solidFill>
                <a:srgbClr val="FF0000"/>
              </a:solidFill>
            </a:endParaRPr>
          </a:p>
          <a:p>
            <a:r>
              <a:rPr lang="it-IT" sz="1200" dirty="0" err="1" smtClean="0">
                <a:solidFill>
                  <a:srgbClr val="FF0000"/>
                </a:solidFill>
              </a:rPr>
              <a:t>Epiretinal</a:t>
            </a:r>
            <a:r>
              <a:rPr lang="it-IT" sz="1200" dirty="0" smtClean="0">
                <a:solidFill>
                  <a:srgbClr val="FF0000"/>
                </a:solidFill>
              </a:rPr>
              <a:t> membrane </a:t>
            </a:r>
            <a:r>
              <a:rPr lang="it-IT" sz="1200" dirty="0" err="1" smtClean="0">
                <a:solidFill>
                  <a:srgbClr val="FF0000"/>
                </a:solidFill>
              </a:rPr>
              <a:t>removal</a:t>
            </a:r>
            <a:r>
              <a:rPr lang="it-IT" sz="1200" dirty="0" smtClean="0">
                <a:solidFill>
                  <a:srgbClr val="FF0000"/>
                </a:solidFill>
              </a:rPr>
              <a:t>. </a:t>
            </a:r>
            <a:r>
              <a:rPr lang="it-IT" sz="1200" dirty="0" err="1" smtClean="0">
                <a:solidFill>
                  <a:srgbClr val="FF0000"/>
                </a:solidFill>
              </a:rPr>
              <a:t>Suh</a:t>
            </a:r>
            <a:r>
              <a:rPr lang="it-IT" sz="1200" dirty="0" smtClean="0">
                <a:solidFill>
                  <a:srgbClr val="FF0000"/>
                </a:solidFill>
              </a:rPr>
              <a:t> MH, </a:t>
            </a:r>
            <a:r>
              <a:rPr lang="it-IT" sz="1200" dirty="0" err="1" smtClean="0">
                <a:solidFill>
                  <a:srgbClr val="FF0000"/>
                </a:solidFill>
              </a:rPr>
              <a:t>Seo</a:t>
            </a:r>
            <a:r>
              <a:rPr lang="it-IT" sz="1200" dirty="0" smtClean="0">
                <a:solidFill>
                  <a:srgbClr val="FF0000"/>
                </a:solidFill>
              </a:rPr>
              <a:t> JM, </a:t>
            </a:r>
            <a:r>
              <a:rPr lang="it-IT" sz="1200" dirty="0" err="1" smtClean="0">
                <a:solidFill>
                  <a:srgbClr val="FF0000"/>
                </a:solidFill>
              </a:rPr>
              <a:t>Yu</a:t>
            </a:r>
            <a:r>
              <a:rPr lang="it-IT" sz="1200" dirty="0" smtClean="0">
                <a:solidFill>
                  <a:srgbClr val="FF0000"/>
                </a:solidFill>
              </a:rPr>
              <a:t> HG,</a:t>
            </a:r>
          </a:p>
          <a:p>
            <a:r>
              <a:rPr lang="it-IT" sz="1200" dirty="0" err="1" smtClean="0">
                <a:solidFill>
                  <a:srgbClr val="FF0000"/>
                </a:solidFill>
              </a:rPr>
              <a:t>Am.J.Ophthalmol</a:t>
            </a:r>
            <a:r>
              <a:rPr lang="it-IT" sz="1200" dirty="0" smtClean="0">
                <a:solidFill>
                  <a:srgbClr val="FF0000"/>
                </a:solidFill>
              </a:rPr>
              <a:t>.2009 Mar: 147 (3) 473-480</a:t>
            </a:r>
            <a:endParaRPr lang="it-IT" sz="1200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ndicazioni all’intervento - OCT•   Non sempre l’acutezza visiva è correlata allo spessore foveale pre- e    post-operator..."/>
          <p:cNvPicPr>
            <a:picLocks noChangeAspect="1" noChangeArrowheads="1"/>
          </p:cNvPicPr>
          <p:nvPr/>
        </p:nvPicPr>
        <p:blipFill>
          <a:blip r:embed="rId2" cstate="print"/>
          <a:srcRect t="26066" b="62886"/>
          <a:stretch>
            <a:fillRect/>
          </a:stretch>
        </p:blipFill>
        <p:spPr bwMode="auto">
          <a:xfrm>
            <a:off x="539552" y="980728"/>
            <a:ext cx="7813221" cy="648072"/>
          </a:xfrm>
          <a:prstGeom prst="rect">
            <a:avLst/>
          </a:prstGeom>
          <a:noFill/>
        </p:spPr>
      </p:pic>
      <p:sp>
        <p:nvSpPr>
          <p:cNvPr id="3" name="CasellaDiTesto 2"/>
          <p:cNvSpPr txBox="1"/>
          <p:nvPr/>
        </p:nvSpPr>
        <p:spPr>
          <a:xfrm>
            <a:off x="2051720" y="332656"/>
            <a:ext cx="5612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Indicazione all’intervento - OCT</a:t>
            </a:r>
            <a:endParaRPr lang="it-IT" sz="2800" b="1" dirty="0"/>
          </a:p>
        </p:txBody>
      </p:sp>
      <p:pic>
        <p:nvPicPr>
          <p:cNvPr id="4" name="Picture 2" descr="Indicazioni all’intervento - OCT•   Non sempre l’acutezza visiva è correlata allo spessore foveale pre- e    post-operator..."/>
          <p:cNvPicPr>
            <a:picLocks noChangeAspect="1" noChangeArrowheads="1"/>
          </p:cNvPicPr>
          <p:nvPr/>
        </p:nvPicPr>
        <p:blipFill>
          <a:blip r:embed="rId2" cstate="print"/>
          <a:srcRect l="11731" t="59565" r="58755" b="1819"/>
          <a:stretch>
            <a:fillRect/>
          </a:stretch>
        </p:blipFill>
        <p:spPr bwMode="auto">
          <a:xfrm>
            <a:off x="323528" y="3573016"/>
            <a:ext cx="2520280" cy="2475656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2411760" y="1772816"/>
            <a:ext cx="4276555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1200" dirty="0" smtClean="0">
                <a:solidFill>
                  <a:srgbClr val="FF0000"/>
                </a:solidFill>
              </a:rPr>
              <a:t>OCT in </a:t>
            </a:r>
            <a:r>
              <a:rPr lang="it-IT" sz="1200" dirty="0" err="1" smtClean="0">
                <a:solidFill>
                  <a:srgbClr val="FF0000"/>
                </a:solidFill>
              </a:rPr>
              <a:t>epiretinal</a:t>
            </a:r>
            <a:r>
              <a:rPr lang="it-IT" sz="1200" dirty="0" smtClean="0">
                <a:solidFill>
                  <a:srgbClr val="FF0000"/>
                </a:solidFill>
              </a:rPr>
              <a:t> </a:t>
            </a:r>
            <a:r>
              <a:rPr lang="it-IT" sz="1200" dirty="0" err="1" smtClean="0">
                <a:solidFill>
                  <a:srgbClr val="FF0000"/>
                </a:solidFill>
              </a:rPr>
              <a:t>gliosis</a:t>
            </a:r>
            <a:r>
              <a:rPr lang="it-IT" sz="1200" dirty="0" smtClean="0">
                <a:solidFill>
                  <a:srgbClr val="FF0000"/>
                </a:solidFill>
              </a:rPr>
              <a:t>. </a:t>
            </a:r>
            <a:r>
              <a:rPr lang="it-IT" sz="1200" dirty="0" err="1" smtClean="0">
                <a:solidFill>
                  <a:srgbClr val="FF0000"/>
                </a:solidFill>
              </a:rPr>
              <a:t>Hassenstein</a:t>
            </a:r>
            <a:r>
              <a:rPr lang="it-IT" sz="1200" dirty="0" smtClean="0">
                <a:solidFill>
                  <a:srgbClr val="FF0000"/>
                </a:solidFill>
              </a:rPr>
              <a:t> A.,</a:t>
            </a:r>
            <a:r>
              <a:rPr lang="it-IT" sz="1200" dirty="0" err="1" smtClean="0">
                <a:solidFill>
                  <a:srgbClr val="FF0000"/>
                </a:solidFill>
              </a:rPr>
              <a:t>Scholtz</a:t>
            </a:r>
            <a:r>
              <a:rPr lang="it-IT" sz="1200" dirty="0" smtClean="0">
                <a:solidFill>
                  <a:srgbClr val="FF0000"/>
                </a:solidFill>
              </a:rPr>
              <a:t> F.,Richard G.</a:t>
            </a:r>
          </a:p>
          <a:p>
            <a:r>
              <a:rPr lang="it-IT" sz="1200" dirty="0" err="1" smtClean="0">
                <a:solidFill>
                  <a:srgbClr val="FF0000"/>
                </a:solidFill>
              </a:rPr>
              <a:t>Ophthalmolge</a:t>
            </a:r>
            <a:r>
              <a:rPr lang="it-IT" sz="1200" dirty="0" smtClean="0">
                <a:solidFill>
                  <a:srgbClr val="FF0000"/>
                </a:solidFill>
              </a:rPr>
              <a:t> 2005 </a:t>
            </a:r>
            <a:r>
              <a:rPr lang="it-IT" sz="1200" dirty="0" err="1" smtClean="0">
                <a:solidFill>
                  <a:srgbClr val="FF0000"/>
                </a:solidFill>
              </a:rPr>
              <a:t>Feb</a:t>
            </a:r>
            <a:r>
              <a:rPr lang="it-IT" sz="1200" dirty="0" smtClean="0">
                <a:solidFill>
                  <a:srgbClr val="FF0000"/>
                </a:solidFill>
              </a:rPr>
              <a:t>; 102(2):127-32</a:t>
            </a:r>
            <a:endParaRPr lang="it-IT" sz="1200" dirty="0">
              <a:solidFill>
                <a:srgbClr val="FF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5229200"/>
            <a:ext cx="5675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Post-operatorio:Spessore </a:t>
            </a:r>
            <a:r>
              <a:rPr lang="it-IT" dirty="0" err="1" smtClean="0"/>
              <a:t>foveolare</a:t>
            </a:r>
            <a:r>
              <a:rPr lang="it-IT" dirty="0" smtClean="0"/>
              <a:t> </a:t>
            </a:r>
            <a:r>
              <a:rPr lang="it-IT" dirty="0" smtClean="0"/>
              <a:t>233</a:t>
            </a:r>
            <a:r>
              <a:rPr lang="it-IT" dirty="0" smtClean="0"/>
              <a:t> </a:t>
            </a:r>
            <a:r>
              <a:rPr lang="it-IT" dirty="0" smtClean="0"/>
              <a:t>micron, </a:t>
            </a:r>
            <a:r>
              <a:rPr lang="it-IT" dirty="0" err="1" smtClean="0"/>
              <a:t>A.V</a:t>
            </a:r>
            <a:r>
              <a:rPr lang="it-IT" dirty="0" smtClean="0"/>
              <a:t>.3/10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3059832" y="4077072"/>
            <a:ext cx="5562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Pre-operatorio:Spessore </a:t>
            </a:r>
            <a:r>
              <a:rPr lang="it-IT" dirty="0" err="1" smtClean="0"/>
              <a:t>foveolare</a:t>
            </a:r>
            <a:r>
              <a:rPr lang="it-IT" dirty="0" smtClean="0"/>
              <a:t> </a:t>
            </a:r>
            <a:r>
              <a:rPr lang="it-IT" dirty="0" smtClean="0"/>
              <a:t>465</a:t>
            </a:r>
            <a:r>
              <a:rPr lang="it-IT" dirty="0" smtClean="0"/>
              <a:t> </a:t>
            </a:r>
            <a:r>
              <a:rPr lang="it-IT" dirty="0" smtClean="0"/>
              <a:t>micron. </a:t>
            </a:r>
            <a:r>
              <a:rPr lang="it-IT" dirty="0" err="1" smtClean="0"/>
              <a:t>A.V</a:t>
            </a:r>
            <a:r>
              <a:rPr lang="it-IT" dirty="0" smtClean="0"/>
              <a:t>.3/10</a:t>
            </a:r>
            <a:endParaRPr lang="it-IT" dirty="0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Tecnica chirurgica• Sistema chirurgico     –   25-gauge     –   23-gauge     –   20-gauge          • Standard 3 porte     ..."/>
          <p:cNvPicPr>
            <a:picLocks noChangeAspect="1" noChangeArrowheads="1"/>
          </p:cNvPicPr>
          <p:nvPr/>
        </p:nvPicPr>
        <p:blipFill>
          <a:blip r:embed="rId2" cstate="print"/>
          <a:srcRect l="62341" t="30801" r="5666" b="37634"/>
          <a:stretch>
            <a:fillRect/>
          </a:stretch>
        </p:blipFill>
        <p:spPr bwMode="auto">
          <a:xfrm>
            <a:off x="2915816" y="1772816"/>
            <a:ext cx="2376264" cy="1760196"/>
          </a:xfrm>
          <a:prstGeom prst="rect">
            <a:avLst/>
          </a:prstGeom>
          <a:noFill/>
        </p:spPr>
      </p:pic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Sciacca 2016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746A0-CFC2-43D8-AEEF-9BED20B3D809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alberto@montericcio.com</a:t>
            </a:r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23528" y="476672"/>
            <a:ext cx="33322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Tecnica Chirurgica</a:t>
            </a:r>
            <a:endParaRPr lang="it-IT" sz="28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971600" y="1772816"/>
            <a:ext cx="170501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25-gauge</a:t>
            </a:r>
          </a:p>
          <a:p>
            <a:r>
              <a:rPr lang="it-IT" sz="2800" dirty="0" smtClean="0"/>
              <a:t>23- </a:t>
            </a:r>
            <a:r>
              <a:rPr lang="it-IT" sz="2800" dirty="0" err="1" smtClean="0"/>
              <a:t>gauge</a:t>
            </a:r>
            <a:endParaRPr lang="it-IT" sz="2800" dirty="0" smtClean="0"/>
          </a:p>
          <a:p>
            <a:r>
              <a:rPr lang="it-IT" sz="2800" dirty="0" smtClean="0"/>
              <a:t>20- </a:t>
            </a:r>
            <a:r>
              <a:rPr lang="it-IT" sz="2800" dirty="0" err="1" smtClean="0"/>
              <a:t>gauge</a:t>
            </a:r>
            <a:endParaRPr lang="it-IT" sz="28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043608" y="4581128"/>
            <a:ext cx="53487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Tempo di recupero funzionale più rapido</a:t>
            </a:r>
          </a:p>
          <a:p>
            <a:r>
              <a:rPr lang="it-IT" dirty="0" smtClean="0"/>
              <a:t>Minore complicanze legate alla turbolenza dei fluidi</a:t>
            </a:r>
          </a:p>
          <a:p>
            <a:r>
              <a:rPr lang="it-IT" dirty="0" smtClean="0"/>
              <a:t>Minore risposta infiammatoria post-operatoria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043608" y="5589240"/>
            <a:ext cx="6731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Segnalazioni di elevata incidenza di </a:t>
            </a:r>
            <a:r>
              <a:rPr lang="it-IT" dirty="0" err="1" smtClean="0"/>
              <a:t>endoftalmite</a:t>
            </a:r>
            <a:r>
              <a:rPr lang="it-IT" dirty="0" smtClean="0"/>
              <a:t> post operatoria</a:t>
            </a:r>
          </a:p>
          <a:p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39552" y="4653136"/>
            <a:ext cx="4683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 smtClean="0"/>
              <a:t>+</a:t>
            </a:r>
            <a:endParaRPr lang="it-IT" sz="4000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83568" y="5373216"/>
            <a:ext cx="369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 smtClean="0"/>
              <a:t>-</a:t>
            </a:r>
            <a:endParaRPr lang="it-IT" sz="4000" b="1" dirty="0"/>
          </a:p>
        </p:txBody>
      </p:sp>
      <p:pic>
        <p:nvPicPr>
          <p:cNvPr id="14" name="Picture 2" descr="C:\Users\User\Desktop\Ingrao Palmeri_Giuseppe_04091946__1147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2780928"/>
            <a:ext cx="2674690" cy="2004141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15" name="Immagine 7" descr="Traina_Maria Cristina_23021991__10069.jpg"/>
          <p:cNvPicPr>
            <a:picLocks noChangeAspect="1"/>
          </p:cNvPicPr>
          <p:nvPr/>
        </p:nvPicPr>
        <p:blipFill>
          <a:blip r:embed="rId4" cstate="print"/>
          <a:srcRect l="8620" r="6897" b="3448"/>
          <a:stretch>
            <a:fillRect/>
          </a:stretch>
        </p:blipFill>
        <p:spPr bwMode="auto">
          <a:xfrm>
            <a:off x="6156176" y="548680"/>
            <a:ext cx="2352926" cy="2016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217</TotalTime>
  <Words>577</Words>
  <Application>Microsoft Office PowerPoint</Application>
  <PresentationFormat>Presentazione su schermo (4:3)</PresentationFormat>
  <Paragraphs>157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Equinozio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19</cp:revision>
  <dcterms:created xsi:type="dcterms:W3CDTF">2016-12-08T07:01:03Z</dcterms:created>
  <dcterms:modified xsi:type="dcterms:W3CDTF">2016-12-15T16:23:43Z</dcterms:modified>
</cp:coreProperties>
</file>