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77" r:id="rId3"/>
    <p:sldId id="278" r:id="rId4"/>
    <p:sldId id="276" r:id="rId5"/>
    <p:sldId id="269" r:id="rId6"/>
    <p:sldId id="275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3D828-1833-E64E-93EE-38920BB5510B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B9FC9-EF76-0542-B61A-D12B73F051C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0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2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50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17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8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55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68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8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59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14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71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BD6B-16E2-9A4F-B314-265CE5C4703F}" type="datetimeFigureOut">
              <a:rPr lang="it-IT" smtClean="0"/>
              <a:t>10/02/17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CE35-E55C-8244-AC1D-3F3D32F1C7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73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/>
          </p:cNvSpPr>
          <p:nvPr/>
        </p:nvSpPr>
        <p:spPr bwMode="auto">
          <a:xfrm>
            <a:off x="468313" y="5084763"/>
            <a:ext cx="8294687" cy="504825"/>
          </a:xfrm>
          <a:prstGeom prst="rect">
            <a:avLst/>
          </a:prstGeom>
          <a:noFill/>
          <a:ln w="9525">
            <a:solidFill>
              <a:srgbClr val="1A386D"/>
            </a:solidFill>
            <a:round/>
            <a:headEnd/>
            <a:tailEnd/>
          </a:ln>
          <a:extLst/>
        </p:spPr>
        <p:txBody>
          <a:bodyPr lIns="38100" tIns="38100" rIns="38100" bIns="38100"/>
          <a:lstStyle/>
          <a:p>
            <a:pPr algn="just"/>
            <a:r>
              <a:rPr lang="en-US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* </a:t>
            </a:r>
            <a:r>
              <a:rPr lang="en-US" sz="1000" dirty="0" smtClean="0">
                <a:solidFill>
                  <a:srgbClr val="FF0000"/>
                </a:solidFill>
                <a:latin typeface="Arial Bold" charset="0"/>
                <a:sym typeface="Arial Bold" charset="0"/>
              </a:rPr>
              <a:t>Armando Genazzani,</a:t>
            </a:r>
            <a:r>
              <a:rPr lang="en-US" sz="1000" dirty="0" smtClean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  <a:sym typeface="Arial Bold" charset="0"/>
              </a:rPr>
              <a:t> </a:t>
            </a:r>
            <a:r>
              <a:rPr lang="it-IT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secondo il regolamento sul Conflitto di Interessi approvato dal </a:t>
            </a:r>
            <a:r>
              <a:rPr lang="it-IT" sz="1000" dirty="0" err="1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CdA</a:t>
            </a:r>
            <a:r>
              <a:rPr lang="it-IT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AIFA in data 25.03.2015 e pubblicato sulla Gazzetta Ufficiale del 15.05.2015 in accordo con la policy 0044 EMA/513078/2010 sulla gestione del conflitto di interessi dei membri dei Comitati Scientifici e degli esperti.</a:t>
            </a:r>
          </a:p>
          <a:p>
            <a:pPr algn="just"/>
            <a:endParaRPr lang="it-IT" sz="1000" dirty="0">
              <a:solidFill>
                <a:srgbClr val="002F6C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51" name="Rectangle 154"/>
          <p:cNvSpPr txBox="1">
            <a:spLocks noChangeArrowheads="1"/>
          </p:cNvSpPr>
          <p:nvPr/>
        </p:nvSpPr>
        <p:spPr bwMode="auto">
          <a:xfrm>
            <a:off x="539750" y="823913"/>
            <a:ext cx="8135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002F6C"/>
                </a:solidFill>
                <a:latin typeface="Tahoma" charset="0"/>
              </a:rPr>
              <a:t>Dichiarazione di trasparenza/interessi*</a:t>
            </a:r>
            <a:endParaRPr lang="it-IT" sz="3200"/>
          </a:p>
        </p:txBody>
      </p:sp>
      <p:sp>
        <p:nvSpPr>
          <p:cNvPr id="2052" name="Rectangle 155"/>
          <p:cNvSpPr txBox="1">
            <a:spLocks noChangeArrowheads="1"/>
          </p:cNvSpPr>
          <p:nvPr/>
        </p:nvSpPr>
        <p:spPr bwMode="auto">
          <a:xfrm>
            <a:off x="468313" y="1341438"/>
            <a:ext cx="82946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2F6C"/>
                </a:solidFill>
                <a:latin typeface="Tahoma" charset="0"/>
              </a:rPr>
              <a:t>Le opinioni espresse in questa presentazione sono personali e non impegnano in alcun modo l’AIFA</a:t>
            </a:r>
          </a:p>
        </p:txBody>
      </p:sp>
      <p:graphicFrame>
        <p:nvGraphicFramePr>
          <p:cNvPr id="1748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82083"/>
              </p:ext>
            </p:extLst>
          </p:nvPr>
        </p:nvGraphicFramePr>
        <p:xfrm>
          <a:off x="468313" y="1751013"/>
          <a:ext cx="8280400" cy="3047344"/>
        </p:xfrm>
        <a:graphic>
          <a:graphicData uri="http://schemas.openxmlformats.org/drawingml/2006/table">
            <a:tbl>
              <a:tblPr/>
              <a:tblGrid>
                <a:gridCol w="3525837"/>
                <a:gridCol w="722313"/>
                <a:gridCol w="935037"/>
                <a:gridCol w="1008063"/>
                <a:gridCol w="1008062"/>
                <a:gridCol w="1081088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Interessi nell</a:t>
                      </a:r>
                      <a:r>
                        <a:rPr kumimoji="0" lang="ja-JP" alt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industria farmaceutica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1B4677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1B4677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Attualmente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1B4677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Precedenti 2 anni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rgbClr val="1B4677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1B4677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Da oltre 2 a 5 anni precedenti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rgbClr val="1B4677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1B4677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Oltre 5 anni precedenti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1B4677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(facoltativo)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Interessi diretti: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Impiego in una società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Consulenza per una società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Consulente strategico per una società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Interessi finanziari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Titolarità di un brevetto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Interessi indiretti: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Sperimentatore principale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Sperimentatore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Sovvenzioni o altri fondi finanziari</a:t>
                      </a: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9" name="Rectangle 155"/>
          <p:cNvSpPr txBox="1">
            <a:spLocks noChangeArrowheads="1"/>
          </p:cNvSpPr>
          <p:nvPr/>
        </p:nvSpPr>
        <p:spPr bwMode="auto">
          <a:xfrm>
            <a:off x="1331913" y="5589588"/>
            <a:ext cx="7431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N.B. </a:t>
            </a:r>
            <a:r>
              <a:rPr lang="en-US" sz="1000" dirty="0" smtClean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Per </a:t>
            </a:r>
            <a:r>
              <a:rPr lang="en-US" sz="1000" dirty="0" err="1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questo</a:t>
            </a:r>
            <a:r>
              <a:rPr lang="en-US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000" dirty="0" err="1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intervento</a:t>
            </a:r>
            <a:r>
              <a:rPr lang="en-US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non </a:t>
            </a:r>
            <a:r>
              <a:rPr lang="en-US" sz="1000" dirty="0" err="1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ricevo</a:t>
            </a:r>
            <a:r>
              <a:rPr lang="en-US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000" dirty="0" err="1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alcun</a:t>
            </a:r>
            <a:r>
              <a:rPr lang="en-US" sz="1000" dirty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000" dirty="0" err="1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compenso</a:t>
            </a:r>
            <a:r>
              <a:rPr lang="en-US" sz="1000" dirty="0" smtClean="0">
                <a:solidFill>
                  <a:srgbClr val="002F6C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&gt;.</a:t>
            </a:r>
            <a:endParaRPr lang="en-US" sz="1000" dirty="0">
              <a:solidFill>
                <a:srgbClr val="002F6C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6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916" y="-3632"/>
            <a:ext cx="8882729" cy="1470025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Di cosa parliamo quando parliamo di equivalenze terapeutiche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321177"/>
            <a:ext cx="9144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 smtClean="0"/>
              <a:t>Un termine farmacologico che indica che due farmaci con strutture chimiche diverse siano uguali in tutto e per tutto da un punto di vista clinico sulla popolazione e sul singolo paziente. Conclusione: </a:t>
            </a:r>
            <a:r>
              <a:rPr lang="it-IT" sz="2400" b="1" dirty="0" smtClean="0"/>
              <a:t>l’equivalenza terapeutica non esiste.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La possibilità di spostare la decisione dal singolo </a:t>
            </a:r>
            <a:r>
              <a:rPr lang="it-IT" sz="2400" dirty="0" err="1" smtClean="0"/>
              <a:t>prescrittore</a:t>
            </a:r>
            <a:r>
              <a:rPr lang="it-IT" sz="2400" dirty="0" smtClean="0"/>
              <a:t> alla collettività in assenza di sufficienti elementi che possano giustificare un </a:t>
            </a:r>
            <a:r>
              <a:rPr lang="it-IT" sz="2400" dirty="0" err="1" smtClean="0"/>
              <a:t>famraco</a:t>
            </a:r>
            <a:r>
              <a:rPr lang="it-IT" sz="2400" dirty="0" smtClean="0"/>
              <a:t> </a:t>
            </a:r>
            <a:r>
              <a:rPr lang="it-IT" sz="2400" dirty="0" err="1" smtClean="0"/>
              <a:t>rispett</a:t>
            </a:r>
            <a:r>
              <a:rPr lang="it-IT" sz="2400" dirty="0" smtClean="0"/>
              <a:t> </a:t>
            </a:r>
            <a:r>
              <a:rPr lang="it-IT" sz="2400" dirty="0" err="1" smtClean="0"/>
              <a:t>oad</a:t>
            </a:r>
            <a:r>
              <a:rPr lang="it-IT" sz="2400" dirty="0" smtClean="0"/>
              <a:t> un altro. Una traduzione non letterale potrebbe essere “</a:t>
            </a:r>
            <a:r>
              <a:rPr lang="it-IT" sz="2400" i="1" dirty="0" err="1" smtClean="0"/>
              <a:t>pharmaceutical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tendering</a:t>
            </a:r>
            <a:r>
              <a:rPr lang="it-IT" sz="2400" dirty="0" smtClean="0"/>
              <a:t>”.</a:t>
            </a:r>
          </a:p>
          <a:p>
            <a:pPr marL="800100" lvl="1" indent="-342900">
              <a:buFontTx/>
              <a:buChar char="-"/>
            </a:pPr>
            <a:r>
              <a:rPr lang="it-IT" sz="2400" dirty="0" smtClean="0"/>
              <a:t>Esiste in Europa il </a:t>
            </a:r>
            <a:r>
              <a:rPr lang="it-IT" sz="2400" dirty="0" err="1" smtClean="0"/>
              <a:t>pharmaceutical</a:t>
            </a:r>
            <a:r>
              <a:rPr lang="it-IT" sz="2400" dirty="0" smtClean="0"/>
              <a:t> </a:t>
            </a:r>
            <a:r>
              <a:rPr lang="it-IT" sz="2400" dirty="0" err="1" smtClean="0"/>
              <a:t>tendering</a:t>
            </a:r>
            <a:r>
              <a:rPr lang="it-IT" sz="2400" dirty="0" smtClean="0"/>
              <a:t>?</a:t>
            </a:r>
          </a:p>
          <a:p>
            <a:pPr marL="1257300" lvl="2" indent="-342900">
              <a:buFontTx/>
              <a:buChar char="-"/>
            </a:pPr>
            <a:r>
              <a:rPr lang="it-IT" sz="2400" dirty="0" smtClean="0"/>
              <a:t>Off-</a:t>
            </a:r>
            <a:r>
              <a:rPr lang="it-IT" sz="2400" dirty="0" err="1" smtClean="0"/>
              <a:t>patent</a:t>
            </a:r>
            <a:r>
              <a:rPr lang="it-IT" sz="2400" dirty="0" smtClean="0"/>
              <a:t>, </a:t>
            </a:r>
            <a:r>
              <a:rPr lang="it-IT" sz="2400" dirty="0" err="1" smtClean="0"/>
              <a:t>Biosimilari</a:t>
            </a:r>
            <a:r>
              <a:rPr lang="it-IT" sz="2400" dirty="0" smtClean="0"/>
              <a:t>, Vaccini, farmaci per pandemie, </a:t>
            </a:r>
            <a:r>
              <a:rPr lang="it-IT" sz="2400" dirty="0" err="1" smtClean="0"/>
              <a:t>Branded</a:t>
            </a:r>
            <a:r>
              <a:rPr lang="it-IT" sz="2400" dirty="0" smtClean="0"/>
              <a:t> in ambito ambulatoriale, </a:t>
            </a:r>
            <a:r>
              <a:rPr lang="it-IT" sz="2400" dirty="0" err="1" smtClean="0"/>
              <a:t>Branded</a:t>
            </a:r>
            <a:r>
              <a:rPr lang="it-IT" sz="2400" dirty="0" smtClean="0"/>
              <a:t> in ambito ospedaliero</a:t>
            </a:r>
          </a:p>
          <a:p>
            <a:pPr marL="1257300" lvl="2" indent="-342900">
              <a:buFontTx/>
              <a:buChar char="-"/>
            </a:pPr>
            <a:r>
              <a:rPr lang="it-IT" sz="2400" dirty="0" smtClean="0"/>
              <a:t>Scelte delle </a:t>
            </a:r>
            <a:r>
              <a:rPr lang="it-IT" sz="2400" dirty="0" err="1" smtClean="0"/>
              <a:t>Kasse</a:t>
            </a:r>
            <a:r>
              <a:rPr lang="it-IT" sz="2400" dirty="0" smtClean="0"/>
              <a:t>, dei sistemi nazionali e delle assicurazioni non necessariamente trasparenti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422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658"/>
            <a:ext cx="9144000" cy="21057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04112" y="312143"/>
            <a:ext cx="70375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Equivalenza terapeutica: la scelta politica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5893" y="3362558"/>
            <a:ext cx="8830447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rgbClr val="FF0000"/>
                </a:solidFill>
              </a:rPr>
              <a:t>Motivazioni della legge</a:t>
            </a:r>
          </a:p>
          <a:p>
            <a:pPr marL="285750" indent="-285750">
              <a:buFontTx/>
              <a:buChar char="-"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rgbClr val="FF0000"/>
                </a:solidFill>
              </a:rPr>
              <a:t>Il contesto</a:t>
            </a:r>
          </a:p>
          <a:p>
            <a:pPr marL="285750" indent="-285750">
              <a:buFontTx/>
              <a:buChar char="-"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800" dirty="0">
                <a:solidFill>
                  <a:srgbClr val="FF0000"/>
                </a:solidFill>
              </a:rPr>
              <a:t>Complicato da </a:t>
            </a:r>
            <a:r>
              <a:rPr lang="it-IT" sz="2800" dirty="0" smtClean="0">
                <a:solidFill>
                  <a:srgbClr val="FF0000"/>
                </a:solidFill>
              </a:rPr>
              <a:t>adottare</a:t>
            </a:r>
          </a:p>
          <a:p>
            <a:pPr marL="285750" indent="-285750">
              <a:buFontTx/>
              <a:buChar char="-"/>
            </a:pP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>
                <a:solidFill>
                  <a:srgbClr val="FF0000"/>
                </a:solidFill>
              </a:rPr>
              <a:t>-  I TAR/consigli di Stato indicano che sarebbe opportuno che l’AIFA dovrebbe avere dei criteri ex-ante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734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080"/>
            <a:ext cx="9144000" cy="59361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24105" y="246415"/>
            <a:ext cx="3131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Requisiti di ammissione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6007997" y="1084438"/>
            <a:ext cx="2925509" cy="428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668635" y="2007359"/>
            <a:ext cx="444946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4818944" y="3277294"/>
            <a:ext cx="138884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4966230" y="5365114"/>
            <a:ext cx="3967276" cy="28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0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687"/>
            <a:ext cx="9144000" cy="14030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8890"/>
            <a:ext cx="9144000" cy="12476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18" y="4659271"/>
            <a:ext cx="9144000" cy="84064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762641" y="477247"/>
            <a:ext cx="97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Criteri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" y="896166"/>
            <a:ext cx="9144000" cy="33906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4" y="4271144"/>
            <a:ext cx="9144000" cy="91690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4" y="5297805"/>
            <a:ext cx="9144000" cy="12653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27915" y="191652"/>
            <a:ext cx="390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Ulteriori elementi selezionati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5793935" y="2068993"/>
            <a:ext cx="3210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66670" y="2492502"/>
            <a:ext cx="8838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6670" y="2987356"/>
            <a:ext cx="2430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54491" y="3410865"/>
            <a:ext cx="87075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63743" y="4661379"/>
            <a:ext cx="3210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174668" y="6083848"/>
            <a:ext cx="2830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0" y="6563119"/>
            <a:ext cx="18310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8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7081"/>
            <a:ext cx="8229600" cy="1143000"/>
          </a:xfrm>
        </p:spPr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54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Appartenere alla stessa classe farmacologica (IV livello ATC);</a:t>
            </a:r>
          </a:p>
          <a:p>
            <a:r>
              <a:rPr lang="it-IT" dirty="0"/>
              <a:t>Presentino indicazioni </a:t>
            </a:r>
            <a:r>
              <a:rPr lang="it-IT" dirty="0" smtClean="0"/>
              <a:t>sovrapponibili;</a:t>
            </a:r>
          </a:p>
          <a:p>
            <a:r>
              <a:rPr lang="it-IT" dirty="0" smtClean="0"/>
              <a:t>Presentino evidenze cliniche sovrapponibili;</a:t>
            </a:r>
          </a:p>
          <a:p>
            <a:r>
              <a:rPr lang="it-IT" dirty="0" smtClean="0"/>
              <a:t>Siano inserite in un contesto in cui vi sia un vantaggio economico per svolgere la gara e nel quale i clinici siano d’accordo;</a:t>
            </a:r>
          </a:p>
          <a:p>
            <a:r>
              <a:rPr lang="it-IT" dirty="0" smtClean="0"/>
              <a:t>Esclusione della territoriale;</a:t>
            </a:r>
          </a:p>
          <a:p>
            <a:r>
              <a:rPr lang="it-IT" dirty="0" smtClean="0"/>
              <a:t>Massimo fabbisogno da inserire in gara</a:t>
            </a:r>
          </a:p>
        </p:txBody>
      </p:sp>
    </p:spTree>
    <p:extLst>
      <p:ext uri="{BB962C8B-B14F-4D97-AF65-F5344CB8AC3E}">
        <p14:creationId xmlns:p14="http://schemas.microsoft.com/office/powerpoint/2010/main" val="13701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862"/>
            <a:ext cx="8229600" cy="1143000"/>
          </a:xfrm>
        </p:spPr>
        <p:txBody>
          <a:bodyPr/>
          <a:lstStyle/>
          <a:p>
            <a:r>
              <a:rPr lang="it-IT" dirty="0" smtClean="0"/>
              <a:t>Criticità con i criteri (?)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642" y="1017517"/>
            <a:ext cx="8908294" cy="4525963"/>
          </a:xfrm>
        </p:spPr>
        <p:txBody>
          <a:bodyPr>
            <a:noAutofit/>
          </a:bodyPr>
          <a:lstStyle/>
          <a:p>
            <a:r>
              <a:rPr lang="it-IT" sz="2400" u="sng" dirty="0" smtClean="0"/>
              <a:t>Comparto industriale</a:t>
            </a:r>
            <a:r>
              <a:rPr lang="it-IT" sz="2400" dirty="0" smtClean="0"/>
              <a:t>: parziale superamento della protezione brevettuale, superamento della negoziazione nazionale (difficoltà nell’allocare le risorse, difficoltà nel prevedere);</a:t>
            </a:r>
          </a:p>
          <a:p>
            <a:r>
              <a:rPr lang="it-IT" sz="2400" u="sng" dirty="0" smtClean="0"/>
              <a:t>Regioni: </a:t>
            </a:r>
            <a:r>
              <a:rPr lang="it-IT" sz="2400" dirty="0" smtClean="0"/>
              <a:t>i paletti messi sono molti (particolare enfasi sulla necessità della relazione clinica);</a:t>
            </a:r>
          </a:p>
          <a:p>
            <a:r>
              <a:rPr lang="it-IT" sz="2400" u="sng" dirty="0" smtClean="0"/>
              <a:t>Agenzia</a:t>
            </a:r>
            <a:r>
              <a:rPr lang="it-IT" sz="2400" dirty="0" smtClean="0"/>
              <a:t>: necessità di avere strumenti idonei e difficoltà di gestione della trasparenza; parziale superamento della negoziazione nazionale con difficoltà negli accordi negoziali;</a:t>
            </a:r>
          </a:p>
          <a:p>
            <a:r>
              <a:rPr lang="it-IT" sz="2400" u="sng" dirty="0" smtClean="0">
                <a:solidFill>
                  <a:srgbClr val="FF0000"/>
                </a:solidFill>
              </a:rPr>
              <a:t>Sistema</a:t>
            </a:r>
            <a:r>
              <a:rPr lang="it-IT" sz="2400" dirty="0" smtClean="0"/>
              <a:t>: tranne che situazioni particolari, il </a:t>
            </a:r>
            <a:r>
              <a:rPr lang="it-IT" sz="2400" dirty="0" err="1" smtClean="0"/>
              <a:t>pharmaceutical</a:t>
            </a:r>
            <a:r>
              <a:rPr lang="it-IT" sz="2400" dirty="0" smtClean="0"/>
              <a:t> </a:t>
            </a:r>
            <a:r>
              <a:rPr lang="it-IT" sz="2400" dirty="0" err="1" smtClean="0"/>
              <a:t>tendering</a:t>
            </a:r>
            <a:r>
              <a:rPr lang="it-IT" sz="2400" dirty="0" smtClean="0"/>
              <a:t>, per non creare contrappesi economici dannosi, è a livello regionale o sub-regionale. La definizione nazionale dell’equivalenza </a:t>
            </a:r>
            <a:r>
              <a:rPr lang="it-IT" sz="2400" dirty="0" err="1" smtClean="0"/>
              <a:t>rishcia</a:t>
            </a:r>
            <a:r>
              <a:rPr lang="it-IT" sz="2400" dirty="0" smtClean="0"/>
              <a:t> di danneggiare il sistema in maniera significativa.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3926" y="6254285"/>
            <a:ext cx="687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</a:rPr>
              <a:t>n.b.</a:t>
            </a:r>
            <a:r>
              <a:rPr lang="it-IT" sz="2000" b="1" dirty="0" smtClean="0">
                <a:solidFill>
                  <a:srgbClr val="FF0000"/>
                </a:solidFill>
              </a:rPr>
              <a:t> nessuna di queste criticità è relativa ai criteri ma alla legge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330" y="66602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/>
              <a:t>Ma nella presente e futura “</a:t>
            </a:r>
            <a:r>
              <a:rPr lang="it-IT" i="1" dirty="0" err="1" smtClean="0"/>
              <a:t>governance</a:t>
            </a:r>
            <a:r>
              <a:rPr lang="it-IT" dirty="0" smtClean="0"/>
              <a:t>” l’equivalenza terapeutica deve essere un punto fermo non negoziabile?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8003" y="2634479"/>
            <a:ext cx="8229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Molti strumenti a disposizione; alcuni strategici, alcuni di nuova proposta, alcuni inefficienti, di non facile applicazione, di dubbia applicabilità;</a:t>
            </a:r>
          </a:p>
          <a:p>
            <a:pPr marL="285750" indent="-285750">
              <a:buFontTx/>
              <a:buChar char="-"/>
            </a:pPr>
            <a:endParaRPr lang="it-IT" sz="2800" dirty="0" smtClean="0"/>
          </a:p>
          <a:p>
            <a:pPr marL="285750" indent="-285750">
              <a:buFontTx/>
              <a:buChar char="-"/>
            </a:pPr>
            <a:r>
              <a:rPr lang="it-IT" sz="2800" dirty="0" smtClean="0"/>
              <a:t>I temi dell’innovatività sono disgiunti da quelli dell’equivalenza terapeutica?; </a:t>
            </a:r>
            <a:endParaRPr lang="it-IT" sz="2800" dirty="0" smtClean="0"/>
          </a:p>
          <a:p>
            <a:pPr marL="285750" indent="-285750">
              <a:buFontTx/>
              <a:buChar char="-"/>
            </a:pPr>
            <a:r>
              <a:rPr lang="it-IT" sz="2800" dirty="0"/>
              <a:t>L</a:t>
            </a:r>
            <a:r>
              <a:rPr lang="it-IT" sz="2800" dirty="0" smtClean="0"/>
              <a:t>a presenza sul mercato di alternative terapeutiche diminuisce il valore del singolo farmaci. </a:t>
            </a:r>
          </a:p>
        </p:txBody>
      </p:sp>
    </p:spTree>
    <p:extLst>
      <p:ext uri="{BB962C8B-B14F-4D97-AF65-F5344CB8AC3E}">
        <p14:creationId xmlns:p14="http://schemas.microsoft.com/office/powerpoint/2010/main" val="1983421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564</Words>
  <Application>Microsoft Macintosh PowerPoint</Application>
  <PresentationFormat>Presentazione su schermo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di PowerPoint</vt:lpstr>
      <vt:lpstr>Di cosa parliamo quando parliamo di equivalenze terapeutiche</vt:lpstr>
      <vt:lpstr>Presentazione di PowerPoint</vt:lpstr>
      <vt:lpstr>Presentazione di PowerPoint</vt:lpstr>
      <vt:lpstr>Presentazione di PowerPoint</vt:lpstr>
      <vt:lpstr>Presentazione di PowerPoint</vt:lpstr>
      <vt:lpstr>In sintesi</vt:lpstr>
      <vt:lpstr>Criticità con i criteri (?)</vt:lpstr>
      <vt:lpstr>Ma nella presente e futura “governance” l’equivalenza terapeutica deve essere un punto fermo non negoziabile?</vt:lpstr>
    </vt:vector>
  </TitlesOfParts>
  <Company>DiSCAFF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Armando Genazzani</dc:creator>
  <cp:lastModifiedBy>Armando Genazzani</cp:lastModifiedBy>
  <cp:revision>26</cp:revision>
  <dcterms:created xsi:type="dcterms:W3CDTF">2016-11-18T06:36:43Z</dcterms:created>
  <dcterms:modified xsi:type="dcterms:W3CDTF">2017-02-10T12:37:13Z</dcterms:modified>
</cp:coreProperties>
</file>