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58" r:id="rId3"/>
    <p:sldId id="294" r:id="rId4"/>
    <p:sldId id="295" r:id="rId5"/>
    <p:sldId id="303" r:id="rId6"/>
    <p:sldId id="304" r:id="rId7"/>
    <p:sldId id="259" r:id="rId8"/>
    <p:sldId id="276" r:id="rId9"/>
    <p:sldId id="272" r:id="rId10"/>
    <p:sldId id="264" r:id="rId11"/>
    <p:sldId id="261" r:id="rId12"/>
    <p:sldId id="273" r:id="rId13"/>
    <p:sldId id="274" r:id="rId14"/>
    <p:sldId id="266" r:id="rId15"/>
    <p:sldId id="262" r:id="rId16"/>
    <p:sldId id="267" r:id="rId17"/>
    <p:sldId id="268" r:id="rId18"/>
    <p:sldId id="269" r:id="rId19"/>
    <p:sldId id="270" r:id="rId20"/>
    <p:sldId id="277" r:id="rId21"/>
    <p:sldId id="278" r:id="rId22"/>
    <p:sldId id="279" r:id="rId23"/>
    <p:sldId id="280" r:id="rId24"/>
    <p:sldId id="275" r:id="rId25"/>
    <p:sldId id="281" r:id="rId26"/>
    <p:sldId id="282" r:id="rId27"/>
    <p:sldId id="283" r:id="rId28"/>
    <p:sldId id="285" r:id="rId29"/>
    <p:sldId id="286" r:id="rId30"/>
    <p:sldId id="287" r:id="rId31"/>
    <p:sldId id="288" r:id="rId32"/>
    <p:sldId id="289" r:id="rId33"/>
    <p:sldId id="290" r:id="rId34"/>
    <p:sldId id="291" r:id="rId35"/>
    <p:sldId id="293" r:id="rId36"/>
    <p:sldId id="298" r:id="rId37"/>
    <p:sldId id="299" r:id="rId38"/>
    <p:sldId id="300" r:id="rId39"/>
    <p:sldId id="301" r:id="rId40"/>
    <p:sldId id="292"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790E7C"/>
    <a:srgbClr val="B214B6"/>
    <a:srgbClr val="10000D"/>
    <a:srgbClr val="0E020B"/>
    <a:srgbClr val="0E0F01"/>
    <a:srgbClr val="FFFF00"/>
    <a:srgbClr val="B6C808"/>
    <a:srgbClr val="AA2639"/>
    <a:srgbClr val="FC4A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09" autoAdjust="0"/>
  </p:normalViewPr>
  <p:slideViewPr>
    <p:cSldViewPr>
      <p:cViewPr varScale="1">
        <p:scale>
          <a:sx n="70" d="100"/>
          <a:sy n="70" d="100"/>
        </p:scale>
        <p:origin x="74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197C38-D43F-407D-8981-CB85939887F3}" type="datetimeFigureOut">
              <a:rPr lang="it-IT" smtClean="0"/>
              <a:pPr/>
              <a:t>17/03/2017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770352-83D3-456E-9BB3-3A5440607EEF}" type="slidenum">
              <a:rPr lang="it-IT" smtClean="0"/>
              <a:pPr/>
              <a:t>‹N›</a:t>
            </a:fld>
            <a:endParaRPr lang="it-IT"/>
          </a:p>
        </p:txBody>
      </p:sp>
    </p:spTree>
    <p:extLst>
      <p:ext uri="{BB962C8B-B14F-4D97-AF65-F5344CB8AC3E}">
        <p14:creationId xmlns:p14="http://schemas.microsoft.com/office/powerpoint/2010/main" val="156990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88F0151-4B1C-4119-90DC-AC2C4404761B}" type="datetimeFigureOut">
              <a:rPr lang="it-IT" smtClean="0"/>
              <a:pPr/>
              <a:t>17/03/2017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69103C-BE5D-415D-A7E9-D1AECF4037C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88F0151-4B1C-4119-90DC-AC2C4404761B}" type="datetimeFigureOut">
              <a:rPr lang="it-IT" smtClean="0"/>
              <a:pPr/>
              <a:t>17/03/2017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69103C-BE5D-415D-A7E9-D1AECF4037C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88F0151-4B1C-4119-90DC-AC2C4404761B}" type="datetimeFigureOut">
              <a:rPr lang="it-IT" smtClean="0"/>
              <a:pPr/>
              <a:t>17/03/2017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69103C-BE5D-415D-A7E9-D1AECF4037C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88F0151-4B1C-4119-90DC-AC2C4404761B}" type="datetimeFigureOut">
              <a:rPr lang="it-IT" smtClean="0"/>
              <a:pPr/>
              <a:t>17/03/2017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69103C-BE5D-415D-A7E9-D1AECF4037C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88F0151-4B1C-4119-90DC-AC2C4404761B}" type="datetimeFigureOut">
              <a:rPr lang="it-IT" smtClean="0"/>
              <a:pPr/>
              <a:t>17/03/2017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69103C-BE5D-415D-A7E9-D1AECF4037C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88F0151-4B1C-4119-90DC-AC2C4404761B}" type="datetimeFigureOut">
              <a:rPr lang="it-IT" smtClean="0"/>
              <a:pPr/>
              <a:t>17/03/2017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69103C-BE5D-415D-A7E9-D1AECF4037C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88F0151-4B1C-4119-90DC-AC2C4404761B}" type="datetimeFigureOut">
              <a:rPr lang="it-IT" smtClean="0"/>
              <a:pPr/>
              <a:t>17/03/2017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769103C-BE5D-415D-A7E9-D1AECF4037C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88F0151-4B1C-4119-90DC-AC2C4404761B}" type="datetimeFigureOut">
              <a:rPr lang="it-IT" smtClean="0"/>
              <a:pPr/>
              <a:t>17/03/2017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769103C-BE5D-415D-A7E9-D1AECF4037C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88F0151-4B1C-4119-90DC-AC2C4404761B}" type="datetimeFigureOut">
              <a:rPr lang="it-IT" smtClean="0"/>
              <a:pPr/>
              <a:t>17/03/2017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769103C-BE5D-415D-A7E9-D1AECF4037C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88F0151-4B1C-4119-90DC-AC2C4404761B}" type="datetimeFigureOut">
              <a:rPr lang="it-IT" smtClean="0"/>
              <a:pPr/>
              <a:t>17/03/2017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69103C-BE5D-415D-A7E9-D1AECF4037C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88F0151-4B1C-4119-90DC-AC2C4404761B}" type="datetimeFigureOut">
              <a:rPr lang="it-IT" smtClean="0"/>
              <a:pPr/>
              <a:t>17/03/2017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69103C-BE5D-415D-A7E9-D1AECF4037C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CC">
            <a:alpha val="95000"/>
          </a:srgb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8F0151-4B1C-4119-90DC-AC2C4404761B}" type="datetimeFigureOut">
              <a:rPr lang="it-IT" smtClean="0"/>
              <a:pPr/>
              <a:t>17/03/2017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69103C-BE5D-415D-A7E9-D1AECF4037C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jpe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0" y="428604"/>
            <a:ext cx="9286908" cy="6357982"/>
          </a:xfrm>
        </p:spPr>
        <p:txBody>
          <a:bodyPr>
            <a:normAutofit fontScale="92500" lnSpcReduction="20000"/>
          </a:bodyPr>
          <a:lstStyle/>
          <a:p>
            <a:r>
              <a:rPr lang="it-IT" sz="5400" b="1" dirty="0" smtClean="0">
                <a:solidFill>
                  <a:schemeClr val="bg1"/>
                </a:solidFill>
              </a:rPr>
              <a:t>Il trattamento non farmacologico dell’insonnia: </a:t>
            </a:r>
          </a:p>
          <a:p>
            <a:r>
              <a:rPr lang="it-IT" sz="5400" b="1" dirty="0">
                <a:solidFill>
                  <a:schemeClr val="bg1"/>
                </a:solidFill>
              </a:rPr>
              <a:t>l</a:t>
            </a:r>
            <a:r>
              <a:rPr lang="it-IT" sz="5400" b="1" dirty="0" smtClean="0">
                <a:solidFill>
                  <a:schemeClr val="bg1"/>
                </a:solidFill>
              </a:rPr>
              <a:t>a terapia </a:t>
            </a:r>
          </a:p>
          <a:p>
            <a:r>
              <a:rPr lang="it-IT" sz="5400" b="1" dirty="0" smtClean="0">
                <a:solidFill>
                  <a:schemeClr val="bg1"/>
                </a:solidFill>
              </a:rPr>
              <a:t>cognitivo-comportamentale</a:t>
            </a:r>
            <a:endParaRPr lang="it-IT" sz="5400" b="1" dirty="0" smtClean="0">
              <a:solidFill>
                <a:schemeClr val="bg1"/>
              </a:solidFill>
            </a:endParaRPr>
          </a:p>
          <a:p>
            <a:endParaRPr lang="it-IT" sz="1700" b="1" dirty="0" smtClean="0">
              <a:solidFill>
                <a:schemeClr val="bg1"/>
              </a:solidFill>
            </a:endParaRPr>
          </a:p>
          <a:p>
            <a:r>
              <a:rPr lang="it-IT" sz="4300" b="1" dirty="0" smtClean="0">
                <a:solidFill>
                  <a:srgbClr val="FFC000"/>
                </a:solidFill>
              </a:rPr>
              <a:t>Catania, 17 Marzo 2017</a:t>
            </a:r>
            <a:endParaRPr lang="it-IT" sz="4300" dirty="0" smtClean="0">
              <a:solidFill>
                <a:srgbClr val="FFC000"/>
              </a:solidFill>
            </a:endParaRPr>
          </a:p>
          <a:p>
            <a:endParaRPr lang="it-IT" sz="2100" dirty="0" smtClean="0">
              <a:solidFill>
                <a:schemeClr val="bg1"/>
              </a:solidFill>
            </a:endParaRPr>
          </a:p>
          <a:p>
            <a:endParaRPr lang="it-IT" sz="2100" dirty="0" smtClean="0">
              <a:solidFill>
                <a:schemeClr val="bg1"/>
              </a:solidFill>
            </a:endParaRPr>
          </a:p>
          <a:p>
            <a:r>
              <a:rPr lang="it-IT" sz="2800" dirty="0" err="1" smtClean="0">
                <a:solidFill>
                  <a:schemeClr val="bg1"/>
                </a:solidFill>
              </a:rPr>
              <a:t>DOTT.SSA</a:t>
            </a:r>
            <a:r>
              <a:rPr lang="it-IT" sz="2800" dirty="0" smtClean="0">
                <a:solidFill>
                  <a:schemeClr val="bg1"/>
                </a:solidFill>
              </a:rPr>
              <a:t> DEBORA ARICO’</a:t>
            </a:r>
          </a:p>
          <a:p>
            <a:r>
              <a:rPr lang="it-IT" sz="2800" dirty="0" smtClean="0">
                <a:solidFill>
                  <a:schemeClr val="bg1"/>
                </a:solidFill>
              </a:rPr>
              <a:t>PSICOLOGA E PSICOTERAPEUTA</a:t>
            </a:r>
          </a:p>
          <a:p>
            <a:r>
              <a:rPr lang="it-IT" sz="2800" smtClean="0">
                <a:solidFill>
                  <a:schemeClr val="bg1"/>
                </a:solidFill>
              </a:rPr>
              <a:t>IRCCS </a:t>
            </a:r>
            <a:r>
              <a:rPr lang="it-IT" sz="2800" smtClean="0">
                <a:solidFill>
                  <a:schemeClr val="bg1"/>
                </a:solidFill>
              </a:rPr>
              <a:t>OASI  </a:t>
            </a:r>
            <a:r>
              <a:rPr lang="it-IT" sz="2800" dirty="0" smtClean="0">
                <a:solidFill>
                  <a:schemeClr val="bg1"/>
                </a:solidFill>
              </a:rPr>
              <a:t>MARIA SS </a:t>
            </a:r>
          </a:p>
          <a:p>
            <a:r>
              <a:rPr lang="it-IT" sz="2800" dirty="0" smtClean="0">
                <a:solidFill>
                  <a:schemeClr val="bg1"/>
                </a:solidFill>
              </a:rPr>
              <a:t>TROINA (EN)</a:t>
            </a:r>
          </a:p>
          <a:p>
            <a:endParaRPr lang="it-IT" dirty="0">
              <a:solidFill>
                <a:schemeClr val="bg1"/>
              </a:solidFill>
            </a:endParaRPr>
          </a:p>
        </p:txBody>
      </p:sp>
      <p:graphicFrame>
        <p:nvGraphicFramePr>
          <p:cNvPr id="1026" name="Object 1505"/>
          <p:cNvGraphicFramePr>
            <a:graphicFrameLocks noChangeAspect="1"/>
          </p:cNvGraphicFramePr>
          <p:nvPr/>
        </p:nvGraphicFramePr>
        <p:xfrm>
          <a:off x="214282" y="5572140"/>
          <a:ext cx="1258268" cy="1087460"/>
        </p:xfrm>
        <a:graphic>
          <a:graphicData uri="http://schemas.openxmlformats.org/presentationml/2006/ole">
            <mc:AlternateContent xmlns:mc="http://schemas.openxmlformats.org/markup-compatibility/2006">
              <mc:Choice xmlns:v="urn:schemas-microsoft-com:vml" Requires="v">
                <p:oleObj spid="_x0000_s1030" name="Corel PHOTO-PAINT 9.0 Image" r:id="rId3" imgW="3390476" imgH="2980952" progId="">
                  <p:embed/>
                </p:oleObj>
              </mc:Choice>
              <mc:Fallback>
                <p:oleObj name="Corel PHOTO-PAINT 9.0 Image" r:id="rId3" imgW="3390476" imgH="2980952" progId="">
                  <p:embed/>
                  <p:pic>
                    <p:nvPicPr>
                      <p:cNvPr id="0" name="Object 150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282" y="5572140"/>
                        <a:ext cx="1258268" cy="10874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28" name="Picture 4" descr="http://www.7mates.com/image/booking/294413-4072024.jpg"/>
          <p:cNvPicPr>
            <a:picLocks noChangeAspect="1" noChangeArrowheads="1"/>
          </p:cNvPicPr>
          <p:nvPr/>
        </p:nvPicPr>
        <p:blipFill>
          <a:blip r:embed="rId5" cstate="print"/>
          <a:srcRect/>
          <a:stretch>
            <a:fillRect/>
          </a:stretch>
        </p:blipFill>
        <p:spPr bwMode="auto">
          <a:xfrm>
            <a:off x="7020272" y="5373216"/>
            <a:ext cx="1957921" cy="1296144"/>
          </a:xfrm>
          <a:prstGeom prst="rect">
            <a:avLst/>
          </a:prstGeom>
          <a:noFill/>
        </p:spPr>
      </p:pic>
      <p:graphicFrame>
        <p:nvGraphicFramePr>
          <p:cNvPr id="6" name="Tabella 5"/>
          <p:cNvGraphicFramePr>
            <a:graphicFrameLocks noGrp="1"/>
          </p:cNvGraphicFramePr>
          <p:nvPr/>
        </p:nvGraphicFramePr>
        <p:xfrm>
          <a:off x="179512" y="1196752"/>
          <a:ext cx="3259455" cy="243840"/>
        </p:xfrm>
        <a:graphic>
          <a:graphicData uri="http://schemas.openxmlformats.org/drawingml/2006/table">
            <a:tbl>
              <a:tblPr/>
              <a:tblGrid>
                <a:gridCol w="3259455"/>
              </a:tblGrid>
              <a:tr h="0">
                <a:tc>
                  <a:txBody>
                    <a:bodyPr/>
                    <a:lstStyle/>
                    <a:p>
                      <a:pPr algn="ctr">
                        <a:spcAft>
                          <a:spcPts val="0"/>
                        </a:spcAft>
                      </a:pPr>
                      <a:endParaRPr lang="it-IT" sz="1600" dirty="0">
                        <a:latin typeface="Times New Roman"/>
                        <a:ea typeface="Calibri"/>
                        <a:cs typeface="Times New Roman"/>
                      </a:endParaRPr>
                    </a:p>
                  </a:txBody>
                  <a:tcPr marL="68580" marR="68580" marT="0" marB="0">
                    <a:lnL>
                      <a:noFill/>
                    </a:lnL>
                    <a:lnR>
                      <a:noFill/>
                    </a:lnR>
                    <a:lnT>
                      <a:noFill/>
                    </a:lnT>
                    <a:lnB>
                      <a:noFill/>
                    </a:lnB>
                  </a:tcPr>
                </a:tc>
              </a:tr>
            </a:tbl>
          </a:graphicData>
        </a:graphic>
      </p:graphicFrame>
      <p:sp>
        <p:nvSpPr>
          <p:cNvPr id="1031" name="Rectangle 7"/>
          <p:cNvSpPr>
            <a:spLocks noChangeArrowheads="1"/>
          </p:cNvSpPr>
          <p:nvPr/>
        </p:nvSpPr>
        <p:spPr bwMode="auto">
          <a:xfrm>
            <a:off x="0" y="471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188640"/>
            <a:ext cx="8435280" cy="6408712"/>
          </a:xfrm>
        </p:spPr>
        <p:txBody>
          <a:bodyPr>
            <a:normAutofit/>
          </a:bodyPr>
          <a:lstStyle/>
          <a:p>
            <a:r>
              <a:rPr lang="it-IT" dirty="0" smtClean="0">
                <a:solidFill>
                  <a:schemeClr val="bg1"/>
                </a:solidFill>
              </a:rPr>
              <a:t>Componenti della CBT-I secondo il modello di </a:t>
            </a:r>
            <a:r>
              <a:rPr lang="it-IT" dirty="0" err="1" smtClean="0">
                <a:solidFill>
                  <a:schemeClr val="bg1"/>
                </a:solidFill>
              </a:rPr>
              <a:t>Morin</a:t>
            </a:r>
            <a:r>
              <a:rPr lang="it-IT" dirty="0" smtClean="0">
                <a:solidFill>
                  <a:schemeClr val="bg1"/>
                </a:solidFill>
              </a:rPr>
              <a:t>:</a:t>
            </a:r>
            <a:br>
              <a:rPr lang="it-IT" dirty="0" smtClean="0">
                <a:solidFill>
                  <a:schemeClr val="bg1"/>
                </a:solidFill>
              </a:rPr>
            </a:br>
            <a:r>
              <a:rPr lang="it-IT" sz="2800" dirty="0" smtClean="0">
                <a:solidFill>
                  <a:schemeClr val="bg1"/>
                </a:solidFill>
              </a:rPr>
              <a:t/>
            </a:r>
            <a:br>
              <a:rPr lang="it-IT" sz="2800" dirty="0" smtClean="0">
                <a:solidFill>
                  <a:schemeClr val="bg1"/>
                </a:solidFill>
              </a:rPr>
            </a:br>
            <a:r>
              <a:rPr lang="it-IT" dirty="0" smtClean="0">
                <a:solidFill>
                  <a:schemeClr val="bg1"/>
                </a:solidFill>
              </a:rPr>
              <a:t>-Igiene del sonno</a:t>
            </a:r>
            <a:br>
              <a:rPr lang="it-IT" dirty="0" smtClean="0">
                <a:solidFill>
                  <a:schemeClr val="bg1"/>
                </a:solidFill>
              </a:rPr>
            </a:br>
            <a:r>
              <a:rPr lang="it-IT" dirty="0" smtClean="0">
                <a:solidFill>
                  <a:srgbClr val="FF0066"/>
                </a:solidFill>
              </a:rPr>
              <a:t>-Rilassamento</a:t>
            </a:r>
            <a:r>
              <a:rPr lang="it-IT" dirty="0" smtClean="0">
                <a:solidFill>
                  <a:schemeClr val="bg1"/>
                </a:solidFill>
              </a:rPr>
              <a:t/>
            </a:r>
            <a:br>
              <a:rPr lang="it-IT" dirty="0" smtClean="0">
                <a:solidFill>
                  <a:schemeClr val="bg1"/>
                </a:solidFill>
              </a:rPr>
            </a:br>
            <a:r>
              <a:rPr lang="it-IT" dirty="0" smtClean="0">
                <a:solidFill>
                  <a:schemeClr val="bg1"/>
                </a:solidFill>
              </a:rPr>
              <a:t>-Programmazione del sonno</a:t>
            </a:r>
            <a:br>
              <a:rPr lang="it-IT" dirty="0" smtClean="0">
                <a:solidFill>
                  <a:schemeClr val="bg1"/>
                </a:solidFill>
              </a:rPr>
            </a:br>
            <a:r>
              <a:rPr lang="it-IT" dirty="0" smtClean="0">
                <a:solidFill>
                  <a:schemeClr val="bg1"/>
                </a:solidFill>
              </a:rPr>
              <a:t>-Terapia cognitiva </a:t>
            </a:r>
            <a:endParaRPr lang="it-IT"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188640"/>
            <a:ext cx="8928992" cy="6552728"/>
          </a:xfrm>
        </p:spPr>
        <p:txBody>
          <a:bodyPr>
            <a:normAutofit fontScale="90000"/>
          </a:bodyPr>
          <a:lstStyle/>
          <a:p>
            <a:r>
              <a:rPr lang="it-IT" u="sng" dirty="0" smtClean="0">
                <a:solidFill>
                  <a:schemeClr val="bg1"/>
                </a:solidFill>
              </a:rPr>
              <a:t>Rilassamento</a:t>
            </a:r>
            <a:r>
              <a:rPr lang="it-IT" dirty="0" smtClean="0">
                <a:solidFill>
                  <a:schemeClr val="bg1"/>
                </a:solidFill>
              </a:rPr>
              <a:t/>
            </a:r>
            <a:br>
              <a:rPr lang="it-IT" dirty="0" smtClean="0">
                <a:solidFill>
                  <a:schemeClr val="bg1"/>
                </a:solidFill>
              </a:rPr>
            </a:br>
            <a:r>
              <a:rPr lang="it-IT" dirty="0" smtClean="0">
                <a:solidFill>
                  <a:schemeClr val="bg1"/>
                </a:solidFill>
              </a:rPr>
              <a:t>Esistono diverse tecniche di rilassamento, tutte si basano sul principio di abbassare l’eccessivo livello di attivazione</a:t>
            </a:r>
            <a:br>
              <a:rPr lang="it-IT" dirty="0" smtClean="0">
                <a:solidFill>
                  <a:schemeClr val="bg1"/>
                </a:solidFill>
              </a:rPr>
            </a:br>
            <a:r>
              <a:rPr lang="it-IT" dirty="0" smtClean="0">
                <a:solidFill>
                  <a:schemeClr val="bg1"/>
                </a:solidFill>
              </a:rPr>
              <a:t> (o </a:t>
            </a:r>
            <a:r>
              <a:rPr lang="it-IT" dirty="0" err="1" smtClean="0">
                <a:solidFill>
                  <a:schemeClr val="bg1"/>
                </a:solidFill>
              </a:rPr>
              <a:t>iperarousal</a:t>
            </a:r>
            <a:r>
              <a:rPr lang="it-IT" dirty="0" smtClean="0">
                <a:solidFill>
                  <a:schemeClr val="bg1"/>
                </a:solidFill>
              </a:rPr>
              <a:t>)</a:t>
            </a:r>
            <a:br>
              <a:rPr lang="it-IT" dirty="0" smtClean="0">
                <a:solidFill>
                  <a:schemeClr val="bg1"/>
                </a:solidFill>
              </a:rPr>
            </a:br>
            <a:r>
              <a:rPr lang="it-IT" dirty="0" smtClean="0">
                <a:solidFill>
                  <a:schemeClr val="bg1"/>
                </a:solidFill>
              </a:rPr>
              <a:t>fisiologico e/o cognitivo. Tra le tecniche più usate vi sono il rilassamento muscolare progressivo, il training autogeno, la meditazione, </a:t>
            </a:r>
            <a:br>
              <a:rPr lang="it-IT" dirty="0" smtClean="0">
                <a:solidFill>
                  <a:schemeClr val="bg1"/>
                </a:solidFill>
              </a:rPr>
            </a:br>
            <a:r>
              <a:rPr lang="it-IT" dirty="0" smtClean="0">
                <a:solidFill>
                  <a:schemeClr val="bg1"/>
                </a:solidFill>
              </a:rPr>
              <a:t>le tecniche di </a:t>
            </a:r>
            <a:r>
              <a:rPr lang="it-IT" dirty="0" err="1" smtClean="0">
                <a:solidFill>
                  <a:schemeClr val="bg1"/>
                </a:solidFill>
              </a:rPr>
              <a:t>imagery</a:t>
            </a:r>
            <a:r>
              <a:rPr lang="it-IT" dirty="0" smtClean="0">
                <a:solidFill>
                  <a:schemeClr val="bg1"/>
                </a:solidFill>
              </a:rPr>
              <a:t> </a:t>
            </a:r>
            <a:endParaRPr lang="it-IT"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94722"/>
          </a:xfrm>
        </p:spPr>
        <p:txBody>
          <a:bodyPr/>
          <a:lstStyle/>
          <a:p>
            <a:r>
              <a:rPr lang="it-IT" dirty="0" smtClean="0">
                <a:solidFill>
                  <a:schemeClr val="bg1"/>
                </a:solidFill>
              </a:rPr>
              <a:t>La tecnica di rilassamento muscolare progressivo (</a:t>
            </a:r>
            <a:r>
              <a:rPr lang="it-IT" dirty="0" err="1" smtClean="0">
                <a:solidFill>
                  <a:schemeClr val="bg1"/>
                </a:solidFill>
              </a:rPr>
              <a:t>Jacobson</a:t>
            </a:r>
            <a:r>
              <a:rPr lang="it-IT" dirty="0" smtClean="0">
                <a:solidFill>
                  <a:schemeClr val="bg1"/>
                </a:solidFill>
              </a:rPr>
              <a:t>, 1964) comporta cicli di tensione e rilassamento di vari distretti muscolari, controllo della respirazione e immaginazione.</a:t>
            </a:r>
            <a:endParaRPr lang="it-IT"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74638"/>
            <a:ext cx="8219256" cy="6106690"/>
          </a:xfrm>
        </p:spPr>
        <p:txBody>
          <a:bodyPr>
            <a:normAutofit/>
          </a:bodyPr>
          <a:lstStyle/>
          <a:p>
            <a:r>
              <a:rPr lang="it-IT" dirty="0" smtClean="0">
                <a:solidFill>
                  <a:schemeClr val="bg1"/>
                </a:solidFill>
              </a:rPr>
              <a:t>Può essere utile spiegare al paziente che la tecnica di rilassamento ha lo scopo di ottenere uno stato di relax, non il sonno! Naturalmente, se rilassato, il paziente ha più probabilità di addormentarsi</a:t>
            </a:r>
            <a:endParaRPr lang="it-IT"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188640"/>
            <a:ext cx="8435280" cy="6408712"/>
          </a:xfrm>
        </p:spPr>
        <p:txBody>
          <a:bodyPr>
            <a:normAutofit/>
          </a:bodyPr>
          <a:lstStyle/>
          <a:p>
            <a:r>
              <a:rPr lang="it-IT" dirty="0" smtClean="0">
                <a:solidFill>
                  <a:schemeClr val="bg1"/>
                </a:solidFill>
              </a:rPr>
              <a:t>Componenti della CBT-I secondo il modello di </a:t>
            </a:r>
            <a:r>
              <a:rPr lang="it-IT" dirty="0" err="1" smtClean="0">
                <a:solidFill>
                  <a:schemeClr val="bg1"/>
                </a:solidFill>
              </a:rPr>
              <a:t>Morin</a:t>
            </a:r>
            <a:r>
              <a:rPr lang="it-IT" dirty="0" smtClean="0">
                <a:solidFill>
                  <a:schemeClr val="bg1"/>
                </a:solidFill>
              </a:rPr>
              <a:t>:</a:t>
            </a:r>
            <a:br>
              <a:rPr lang="it-IT" dirty="0" smtClean="0">
                <a:solidFill>
                  <a:schemeClr val="bg1"/>
                </a:solidFill>
              </a:rPr>
            </a:br>
            <a:r>
              <a:rPr lang="it-IT" sz="2800" dirty="0" smtClean="0">
                <a:solidFill>
                  <a:schemeClr val="bg1"/>
                </a:solidFill>
              </a:rPr>
              <a:t/>
            </a:r>
            <a:br>
              <a:rPr lang="it-IT" sz="2800" dirty="0" smtClean="0">
                <a:solidFill>
                  <a:schemeClr val="bg1"/>
                </a:solidFill>
              </a:rPr>
            </a:br>
            <a:r>
              <a:rPr lang="it-IT" dirty="0" smtClean="0">
                <a:solidFill>
                  <a:schemeClr val="bg1"/>
                </a:solidFill>
              </a:rPr>
              <a:t>-Igiene del sonno</a:t>
            </a:r>
            <a:br>
              <a:rPr lang="it-IT" dirty="0" smtClean="0">
                <a:solidFill>
                  <a:schemeClr val="bg1"/>
                </a:solidFill>
              </a:rPr>
            </a:br>
            <a:r>
              <a:rPr lang="it-IT" dirty="0" smtClean="0">
                <a:solidFill>
                  <a:schemeClr val="bg1"/>
                </a:solidFill>
              </a:rPr>
              <a:t>-Rilassamento</a:t>
            </a:r>
            <a:br>
              <a:rPr lang="it-IT" dirty="0" smtClean="0">
                <a:solidFill>
                  <a:schemeClr val="bg1"/>
                </a:solidFill>
              </a:rPr>
            </a:br>
            <a:r>
              <a:rPr lang="it-IT" dirty="0" smtClean="0">
                <a:solidFill>
                  <a:srgbClr val="FF0066"/>
                </a:solidFill>
              </a:rPr>
              <a:t>-Programmazione del sonno</a:t>
            </a:r>
            <a:r>
              <a:rPr lang="it-IT" dirty="0" smtClean="0">
                <a:solidFill>
                  <a:schemeClr val="bg1"/>
                </a:solidFill>
              </a:rPr>
              <a:t/>
            </a:r>
            <a:br>
              <a:rPr lang="it-IT" dirty="0" smtClean="0">
                <a:solidFill>
                  <a:schemeClr val="bg1"/>
                </a:solidFill>
              </a:rPr>
            </a:br>
            <a:r>
              <a:rPr lang="it-IT" dirty="0" smtClean="0">
                <a:solidFill>
                  <a:schemeClr val="bg1"/>
                </a:solidFill>
              </a:rPr>
              <a:t>-Terapia cognitiva </a:t>
            </a:r>
            <a:endParaRPr lang="it-IT"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466730"/>
          </a:xfrm>
        </p:spPr>
        <p:txBody>
          <a:bodyPr>
            <a:normAutofit/>
          </a:bodyPr>
          <a:lstStyle/>
          <a:p>
            <a:r>
              <a:rPr lang="it-IT" sz="4800" dirty="0" smtClean="0">
                <a:solidFill>
                  <a:schemeClr val="bg1"/>
                </a:solidFill>
              </a:rPr>
              <a:t>La programmazione del sonno</a:t>
            </a:r>
            <a:br>
              <a:rPr lang="it-IT" sz="4800" dirty="0" smtClean="0">
                <a:solidFill>
                  <a:schemeClr val="bg1"/>
                </a:solidFill>
              </a:rPr>
            </a:br>
            <a:r>
              <a:rPr lang="it-IT" sz="4800" dirty="0" smtClean="0">
                <a:solidFill>
                  <a:schemeClr val="bg1"/>
                </a:solidFill>
              </a:rPr>
              <a:t>si compone di due elementi:</a:t>
            </a:r>
            <a:br>
              <a:rPr lang="it-IT" sz="4800" dirty="0" smtClean="0">
                <a:solidFill>
                  <a:schemeClr val="bg1"/>
                </a:solidFill>
              </a:rPr>
            </a:br>
            <a:r>
              <a:rPr lang="it-IT" sz="3200" dirty="0" smtClean="0">
                <a:solidFill>
                  <a:schemeClr val="bg1"/>
                </a:solidFill>
              </a:rPr>
              <a:t/>
            </a:r>
            <a:br>
              <a:rPr lang="it-IT" sz="3200" dirty="0" smtClean="0">
                <a:solidFill>
                  <a:schemeClr val="bg1"/>
                </a:solidFill>
              </a:rPr>
            </a:br>
            <a:r>
              <a:rPr lang="it-IT" sz="4800" dirty="0" smtClean="0">
                <a:solidFill>
                  <a:schemeClr val="bg1"/>
                </a:solidFill>
              </a:rPr>
              <a:t>-controllo dello stimolo</a:t>
            </a:r>
            <a:br>
              <a:rPr lang="it-IT" sz="4800" dirty="0" smtClean="0">
                <a:solidFill>
                  <a:schemeClr val="bg1"/>
                </a:solidFill>
              </a:rPr>
            </a:br>
            <a:r>
              <a:rPr lang="it-IT" sz="4800" dirty="0" smtClean="0">
                <a:solidFill>
                  <a:schemeClr val="bg1"/>
                </a:solidFill>
              </a:rPr>
              <a:t>-restrizione del sonno</a:t>
            </a:r>
            <a:r>
              <a:rPr lang="it-IT" dirty="0" smtClean="0">
                <a:solidFill>
                  <a:schemeClr val="bg1"/>
                </a:solidFill>
              </a:rPr>
              <a:t/>
            </a:r>
            <a:br>
              <a:rPr lang="it-IT" dirty="0" smtClean="0">
                <a:solidFill>
                  <a:schemeClr val="bg1"/>
                </a:solidFill>
              </a:rPr>
            </a:br>
            <a:endParaRPr lang="it-IT"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16632"/>
            <a:ext cx="8784976" cy="6624736"/>
          </a:xfrm>
        </p:spPr>
        <p:txBody>
          <a:bodyPr>
            <a:normAutofit/>
          </a:bodyPr>
          <a:lstStyle/>
          <a:p>
            <a:r>
              <a:rPr lang="it-IT" sz="4000" dirty="0" smtClean="0">
                <a:solidFill>
                  <a:schemeClr val="bg1"/>
                </a:solidFill>
              </a:rPr>
              <a:t>Il controllo dello stimolo </a:t>
            </a:r>
            <a:br>
              <a:rPr lang="it-IT" sz="4000" dirty="0" smtClean="0">
                <a:solidFill>
                  <a:schemeClr val="bg1"/>
                </a:solidFill>
              </a:rPr>
            </a:br>
            <a:r>
              <a:rPr lang="it-IT" sz="4000" dirty="0" smtClean="0">
                <a:solidFill>
                  <a:schemeClr val="bg1"/>
                </a:solidFill>
              </a:rPr>
              <a:t>(</a:t>
            </a:r>
            <a:r>
              <a:rPr lang="it-IT" sz="4000" dirty="0" err="1" smtClean="0">
                <a:solidFill>
                  <a:schemeClr val="bg1"/>
                </a:solidFill>
              </a:rPr>
              <a:t>Bootzin</a:t>
            </a:r>
            <a:r>
              <a:rPr lang="it-IT" sz="4000" dirty="0" smtClean="0">
                <a:solidFill>
                  <a:schemeClr val="bg1"/>
                </a:solidFill>
              </a:rPr>
              <a:t> </a:t>
            </a:r>
            <a:r>
              <a:rPr lang="it-IT" sz="4000" dirty="0" err="1" smtClean="0">
                <a:solidFill>
                  <a:schemeClr val="bg1"/>
                </a:solidFill>
              </a:rPr>
              <a:t>et</a:t>
            </a:r>
            <a:r>
              <a:rPr lang="it-IT" sz="4000" dirty="0" smtClean="0">
                <a:solidFill>
                  <a:schemeClr val="bg1"/>
                </a:solidFill>
              </a:rPr>
              <a:t> al. 1991) </a:t>
            </a:r>
            <a:br>
              <a:rPr lang="it-IT" sz="4000" dirty="0" smtClean="0">
                <a:solidFill>
                  <a:schemeClr val="bg1"/>
                </a:solidFill>
              </a:rPr>
            </a:br>
            <a:r>
              <a:rPr lang="it-IT" sz="4000" dirty="0" smtClean="0">
                <a:solidFill>
                  <a:schemeClr val="bg1"/>
                </a:solidFill>
              </a:rPr>
              <a:t> è una tecnica che parte dall’assunto secondo cui l’insonnia è il risultato di abitudini </a:t>
            </a:r>
            <a:r>
              <a:rPr lang="it-IT" sz="4000" dirty="0" err="1" smtClean="0">
                <a:solidFill>
                  <a:schemeClr val="bg1"/>
                </a:solidFill>
              </a:rPr>
              <a:t>maladattive</a:t>
            </a:r>
            <a:r>
              <a:rPr lang="it-IT" sz="4000" dirty="0" smtClean="0">
                <a:solidFill>
                  <a:schemeClr val="bg1"/>
                </a:solidFill>
              </a:rPr>
              <a:t>. </a:t>
            </a:r>
            <a:br>
              <a:rPr lang="it-IT" sz="4000" dirty="0" smtClean="0">
                <a:solidFill>
                  <a:schemeClr val="bg1"/>
                </a:solidFill>
              </a:rPr>
            </a:br>
            <a:r>
              <a:rPr lang="it-IT" sz="4000" dirty="0" smtClean="0">
                <a:solidFill>
                  <a:schemeClr val="bg1"/>
                </a:solidFill>
              </a:rPr>
              <a:t>Al contrario, il buon sonno è pensato come la conseguenza del controllo dello stimolo dell’ambiente camera da letto, le cui caratteristiche agiscono come stimoli discriminativi per un sonno efficace</a:t>
            </a:r>
            <a:endParaRPr lang="it-IT" sz="4000"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0"/>
            <a:ext cx="8784976" cy="6858000"/>
          </a:xfrm>
        </p:spPr>
        <p:txBody>
          <a:bodyPr>
            <a:normAutofit/>
          </a:bodyPr>
          <a:lstStyle/>
          <a:p>
            <a:r>
              <a:rPr lang="it-IT" sz="4000" dirty="0" smtClean="0">
                <a:solidFill>
                  <a:schemeClr val="bg1"/>
                </a:solidFill>
              </a:rPr>
              <a:t>Il controllo dello stimolo consiste nell’istruire il paziente a restare a letto solo durante il sonno e alzarsi se, trascorsi 15-20 minuti, il sonno non sopraggiunge. Ciò vale sia per l’addormentamento serale che per eventuali risvegli durante la notte. </a:t>
            </a:r>
            <a:br>
              <a:rPr lang="it-IT" sz="4000" dirty="0" smtClean="0">
                <a:solidFill>
                  <a:schemeClr val="bg1"/>
                </a:solidFill>
              </a:rPr>
            </a:br>
            <a:r>
              <a:rPr lang="it-IT" sz="4000" dirty="0" smtClean="0">
                <a:solidFill>
                  <a:schemeClr val="bg1"/>
                </a:solidFill>
              </a:rPr>
              <a:t>Il controllo dello stimolo prevede, inoltre, di alzarsi ogni giorno alla stessa ora e di evitare i sonnellini durante il giorno</a:t>
            </a:r>
            <a:endParaRPr lang="it-IT" sz="4000"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274638"/>
            <a:ext cx="8856984" cy="6250706"/>
          </a:xfrm>
        </p:spPr>
        <p:txBody>
          <a:bodyPr>
            <a:normAutofit fontScale="90000"/>
          </a:bodyPr>
          <a:lstStyle/>
          <a:p>
            <a:pPr>
              <a:lnSpc>
                <a:spcPct val="150000"/>
              </a:lnSpc>
            </a:pPr>
            <a:r>
              <a:rPr lang="it-IT" dirty="0" smtClean="0">
                <a:solidFill>
                  <a:schemeClr val="bg1"/>
                </a:solidFill>
              </a:rPr>
              <a:t>Vantaggi del controllo dello stimolo:</a:t>
            </a:r>
            <a:br>
              <a:rPr lang="it-IT" dirty="0" smtClean="0">
                <a:solidFill>
                  <a:schemeClr val="bg1"/>
                </a:solidFill>
              </a:rPr>
            </a:br>
            <a:r>
              <a:rPr lang="it-IT" sz="3200" dirty="0" smtClean="0">
                <a:solidFill>
                  <a:schemeClr val="bg1"/>
                </a:solidFill>
              </a:rPr>
              <a:t/>
            </a:r>
            <a:br>
              <a:rPr lang="it-IT" sz="3200" dirty="0" smtClean="0">
                <a:solidFill>
                  <a:schemeClr val="bg1"/>
                </a:solidFill>
              </a:rPr>
            </a:br>
            <a:r>
              <a:rPr lang="it-IT" dirty="0" smtClean="0">
                <a:solidFill>
                  <a:schemeClr val="bg1"/>
                </a:solidFill>
              </a:rPr>
              <a:t>-migliora il sonno, aumentando il fattore omeostatico di regolazione del sonno</a:t>
            </a:r>
            <a:br>
              <a:rPr lang="it-IT" dirty="0" smtClean="0">
                <a:solidFill>
                  <a:schemeClr val="bg1"/>
                </a:solidFill>
              </a:rPr>
            </a:br>
            <a:r>
              <a:rPr lang="it-IT" dirty="0" smtClean="0">
                <a:solidFill>
                  <a:schemeClr val="bg1"/>
                </a:solidFill>
              </a:rPr>
              <a:t>-riduce l’ansia anticipatoria sul sonno</a:t>
            </a:r>
            <a:br>
              <a:rPr lang="it-IT" dirty="0" smtClean="0">
                <a:solidFill>
                  <a:schemeClr val="bg1"/>
                </a:solidFill>
              </a:rPr>
            </a:br>
            <a:r>
              <a:rPr lang="it-IT" dirty="0" smtClean="0">
                <a:solidFill>
                  <a:schemeClr val="bg1"/>
                </a:solidFill>
              </a:rPr>
              <a:t>-riduce l’attività cognitiva </a:t>
            </a:r>
            <a:r>
              <a:rPr lang="it-IT" dirty="0" err="1" smtClean="0">
                <a:solidFill>
                  <a:schemeClr val="bg1"/>
                </a:solidFill>
              </a:rPr>
              <a:t>pre-sonno</a:t>
            </a:r>
            <a:r>
              <a:rPr lang="it-IT" dirty="0" smtClean="0">
                <a:solidFill>
                  <a:schemeClr val="bg1"/>
                </a:solidFill>
              </a:rPr>
              <a:t/>
            </a:r>
            <a:br>
              <a:rPr lang="it-IT" dirty="0" smtClean="0">
                <a:solidFill>
                  <a:schemeClr val="bg1"/>
                </a:solidFill>
              </a:rPr>
            </a:br>
            <a:endParaRPr lang="it-IT"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94722"/>
          </a:xfrm>
        </p:spPr>
        <p:txBody>
          <a:bodyPr/>
          <a:lstStyle/>
          <a:p>
            <a:r>
              <a:rPr lang="it-IT" dirty="0" smtClean="0">
                <a:solidFill>
                  <a:schemeClr val="bg1"/>
                </a:solidFill>
              </a:rPr>
              <a:t>Restrizione del sonno</a:t>
            </a:r>
            <a:br>
              <a:rPr lang="it-IT" dirty="0" smtClean="0">
                <a:solidFill>
                  <a:schemeClr val="bg1"/>
                </a:solidFill>
              </a:rPr>
            </a:br>
            <a:r>
              <a:rPr lang="it-IT" dirty="0" smtClean="0">
                <a:solidFill>
                  <a:schemeClr val="bg1"/>
                </a:solidFill>
              </a:rPr>
              <a:t> (</a:t>
            </a:r>
            <a:r>
              <a:rPr lang="it-IT" dirty="0" err="1" smtClean="0">
                <a:solidFill>
                  <a:schemeClr val="bg1"/>
                </a:solidFill>
              </a:rPr>
              <a:t>Spielman</a:t>
            </a:r>
            <a:r>
              <a:rPr lang="it-IT" dirty="0" smtClean="0">
                <a:solidFill>
                  <a:schemeClr val="bg1"/>
                </a:solidFill>
              </a:rPr>
              <a:t> </a:t>
            </a:r>
            <a:r>
              <a:rPr lang="it-IT" dirty="0" err="1" smtClean="0">
                <a:solidFill>
                  <a:schemeClr val="bg1"/>
                </a:solidFill>
              </a:rPr>
              <a:t>et</a:t>
            </a:r>
            <a:r>
              <a:rPr lang="it-IT" dirty="0" smtClean="0">
                <a:solidFill>
                  <a:schemeClr val="bg1"/>
                </a:solidFill>
              </a:rPr>
              <a:t> al., 1987) </a:t>
            </a:r>
            <a:br>
              <a:rPr lang="it-IT" dirty="0" smtClean="0">
                <a:solidFill>
                  <a:schemeClr val="bg1"/>
                </a:solidFill>
              </a:rPr>
            </a:br>
            <a:r>
              <a:rPr lang="it-IT" dirty="0" smtClean="0">
                <a:solidFill>
                  <a:schemeClr val="bg1"/>
                </a:solidFill>
              </a:rPr>
              <a:t>è una tecnica che consiste nel comprimere il periodo di tempo trascorso a letto. Si invita cioè il paziente a restare alzato fino a tardi e/o alzarsi prima.   </a:t>
            </a:r>
            <a:br>
              <a:rPr lang="it-IT" dirty="0" smtClean="0">
                <a:solidFill>
                  <a:schemeClr val="bg1"/>
                </a:solidFill>
              </a:rPr>
            </a:br>
            <a:endParaRPr lang="it-IT"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332656"/>
            <a:ext cx="8424936" cy="6192688"/>
          </a:xfrm>
        </p:spPr>
        <p:txBody>
          <a:bodyPr>
            <a:noAutofit/>
          </a:bodyPr>
          <a:lstStyle/>
          <a:p>
            <a:r>
              <a:rPr lang="it-IT" sz="2800" dirty="0" smtClean="0"/>
              <a:t/>
            </a:r>
            <a:br>
              <a:rPr lang="it-IT" sz="2800" dirty="0" smtClean="0"/>
            </a:br>
            <a:r>
              <a:rPr lang="it-IT" sz="3000" dirty="0" smtClean="0">
                <a:solidFill>
                  <a:schemeClr val="bg1"/>
                </a:solidFill>
              </a:rPr>
              <a:t>L’ insonnia è caratterizzata da insoddisfazione sulla qualità o durata del sonno, difficoltà ad addormentarsi, risvegli nel cuore della notte o troppo precoci al mattino, o scarsa qualità del sonno o sonno non ristoratore.</a:t>
            </a:r>
            <a:br>
              <a:rPr lang="it-IT" sz="3000" dirty="0" smtClean="0">
                <a:solidFill>
                  <a:schemeClr val="bg1"/>
                </a:solidFill>
              </a:rPr>
            </a:br>
            <a:r>
              <a:rPr lang="it-IT" sz="1800" dirty="0" smtClean="0">
                <a:solidFill>
                  <a:schemeClr val="bg1"/>
                </a:solidFill>
              </a:rPr>
              <a:t/>
            </a:r>
            <a:br>
              <a:rPr lang="it-IT" sz="1800" dirty="0" smtClean="0">
                <a:solidFill>
                  <a:schemeClr val="bg1"/>
                </a:solidFill>
              </a:rPr>
            </a:br>
            <a:r>
              <a:rPr lang="it-IT" sz="3000" dirty="0" smtClean="0">
                <a:solidFill>
                  <a:schemeClr val="bg1"/>
                </a:solidFill>
              </a:rPr>
              <a:t> L’insonnia, inoltre, include sintomi diurni quali fatica, scarsa energia, difficoltà in alcune funzioni cognitive e disturbi dell’umore tra cui irritabilità e disforia. </a:t>
            </a:r>
            <a:br>
              <a:rPr lang="it-IT" sz="3000" dirty="0" smtClean="0">
                <a:solidFill>
                  <a:schemeClr val="bg1"/>
                </a:solidFill>
              </a:rPr>
            </a:br>
            <a:r>
              <a:rPr lang="it-IT" sz="3000" dirty="0" smtClean="0">
                <a:solidFill>
                  <a:schemeClr val="bg1"/>
                </a:solidFill>
              </a:rPr>
              <a:t>Questi sintomi sono spesso vissuti </a:t>
            </a:r>
            <a:br>
              <a:rPr lang="it-IT" sz="3000" dirty="0" smtClean="0">
                <a:solidFill>
                  <a:schemeClr val="bg1"/>
                </a:solidFill>
              </a:rPr>
            </a:br>
            <a:r>
              <a:rPr lang="it-IT" sz="3000" dirty="0" smtClean="0">
                <a:solidFill>
                  <a:schemeClr val="bg1"/>
                </a:solidFill>
              </a:rPr>
              <a:t>come preoccupazione principale e portano</a:t>
            </a:r>
            <a:br>
              <a:rPr lang="it-IT" sz="3000" dirty="0" smtClean="0">
                <a:solidFill>
                  <a:schemeClr val="bg1"/>
                </a:solidFill>
              </a:rPr>
            </a:br>
            <a:r>
              <a:rPr lang="it-IT" sz="3000" dirty="0" smtClean="0">
                <a:solidFill>
                  <a:schemeClr val="bg1"/>
                </a:solidFill>
              </a:rPr>
              <a:t> il paziente a richiedere un trattamento</a:t>
            </a:r>
            <a:r>
              <a:rPr lang="it-IT" sz="2800" dirty="0" smtClean="0">
                <a:solidFill>
                  <a:schemeClr val="bg1"/>
                </a:solidFill>
              </a:rPr>
              <a:t>. </a:t>
            </a:r>
            <a:r>
              <a:rPr lang="it-IT" sz="2800" dirty="0" smtClean="0"/>
              <a:t/>
            </a:r>
            <a:br>
              <a:rPr lang="it-IT" sz="2800" dirty="0" smtClean="0"/>
            </a:br>
            <a:endParaRPr lang="it-IT"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22714"/>
          </a:xfrm>
        </p:spPr>
        <p:txBody>
          <a:bodyPr/>
          <a:lstStyle/>
          <a:p>
            <a:r>
              <a:rPr lang="it-IT" dirty="0" smtClean="0">
                <a:solidFill>
                  <a:schemeClr val="bg1"/>
                </a:solidFill>
              </a:rPr>
              <a:t>Si calcola la durata media del sonno:</a:t>
            </a:r>
            <a:br>
              <a:rPr lang="it-IT" dirty="0" smtClean="0">
                <a:solidFill>
                  <a:schemeClr val="bg1"/>
                </a:solidFill>
              </a:rPr>
            </a:br>
            <a:r>
              <a:rPr lang="it-IT" dirty="0" smtClean="0">
                <a:solidFill>
                  <a:schemeClr val="bg1"/>
                </a:solidFill>
              </a:rPr>
              <a:t>1) si registra nel diario del sonno </a:t>
            </a:r>
            <a:br>
              <a:rPr lang="it-IT" dirty="0" smtClean="0">
                <a:solidFill>
                  <a:schemeClr val="bg1"/>
                </a:solidFill>
              </a:rPr>
            </a:br>
            <a:r>
              <a:rPr lang="it-IT" dirty="0" smtClean="0">
                <a:solidFill>
                  <a:schemeClr val="bg1"/>
                </a:solidFill>
              </a:rPr>
              <a:t> (compilato ad esempio per 10 notti) il tempo che si pensa di avere trascorso dormendo</a:t>
            </a:r>
            <a:br>
              <a:rPr lang="it-IT" dirty="0" smtClean="0">
                <a:solidFill>
                  <a:schemeClr val="bg1"/>
                </a:solidFill>
              </a:rPr>
            </a:br>
            <a:r>
              <a:rPr lang="it-IT" dirty="0" smtClean="0">
                <a:solidFill>
                  <a:schemeClr val="bg1"/>
                </a:solidFill>
              </a:rPr>
              <a:t>2) si calcola la somma del tempo totale di sonno delle stesse notti </a:t>
            </a:r>
            <a:br>
              <a:rPr lang="it-IT" dirty="0" smtClean="0">
                <a:solidFill>
                  <a:schemeClr val="bg1"/>
                </a:solidFill>
              </a:rPr>
            </a:br>
            <a:r>
              <a:rPr lang="it-IT" dirty="0" smtClean="0">
                <a:solidFill>
                  <a:schemeClr val="bg1"/>
                </a:solidFill>
              </a:rPr>
              <a:t>3) si divide per 10 </a:t>
            </a:r>
            <a:endParaRPr lang="it-IT"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274638"/>
            <a:ext cx="8856984" cy="6466730"/>
          </a:xfrm>
        </p:spPr>
        <p:txBody>
          <a:bodyPr>
            <a:normAutofit/>
          </a:bodyPr>
          <a:lstStyle/>
          <a:p>
            <a:r>
              <a:rPr lang="it-IT" sz="3800" dirty="0" smtClean="0">
                <a:solidFill>
                  <a:schemeClr val="bg1"/>
                </a:solidFill>
              </a:rPr>
              <a:t>Ottenuta la durata media attuale di sonno, si riduce il tempo trascorso a letto fino al tale media (ma mai sotto le 5 ore). Una volta aumentata l’efficienza di sonno (data dal rapporto tra tempo totale di sonno e tempo totale di letto), il TIB può essere aumentato di 15-20 minuti alla volta. </a:t>
            </a:r>
            <a:br>
              <a:rPr lang="it-IT" sz="3800" dirty="0" smtClean="0">
                <a:solidFill>
                  <a:schemeClr val="bg1"/>
                </a:solidFill>
              </a:rPr>
            </a:br>
            <a:r>
              <a:rPr lang="it-IT" sz="2800" dirty="0" smtClean="0">
                <a:solidFill>
                  <a:schemeClr val="bg1"/>
                </a:solidFill>
              </a:rPr>
              <a:t/>
            </a:r>
            <a:br>
              <a:rPr lang="it-IT" sz="2800" dirty="0" smtClean="0">
                <a:solidFill>
                  <a:schemeClr val="bg1"/>
                </a:solidFill>
              </a:rPr>
            </a:br>
            <a:r>
              <a:rPr lang="it-IT" sz="3800" dirty="0" smtClean="0">
                <a:solidFill>
                  <a:schemeClr val="bg1"/>
                </a:solidFill>
              </a:rPr>
              <a:t>L’obiettivo è che il paziente riesca a dormire almeno il 90% del tempo trascorso a letto</a:t>
            </a:r>
            <a:endParaRPr lang="it-IT" sz="3800"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51520" y="188640"/>
            <a:ext cx="8892480" cy="6124754"/>
          </a:xfrm>
          <a:prstGeom prst="rect">
            <a:avLst/>
          </a:prstGeom>
        </p:spPr>
        <p:txBody>
          <a:bodyPr wrap="square">
            <a:spAutoFit/>
          </a:bodyPr>
          <a:lstStyle/>
          <a:p>
            <a:pPr indent="-457200"/>
            <a:r>
              <a:rPr lang="it-IT" sz="2800" dirty="0" smtClean="0">
                <a:solidFill>
                  <a:schemeClr val="bg1"/>
                </a:solidFill>
              </a:rPr>
              <a:t>Riassumendo, le indicazioni per la programmazione del sonno sono:</a:t>
            </a:r>
            <a:br>
              <a:rPr lang="it-IT" sz="2800" dirty="0" smtClean="0">
                <a:solidFill>
                  <a:schemeClr val="bg1"/>
                </a:solidFill>
              </a:rPr>
            </a:br>
            <a:r>
              <a:rPr lang="it-IT" sz="2800" dirty="0" smtClean="0">
                <a:solidFill>
                  <a:schemeClr val="bg1"/>
                </a:solidFill>
              </a:rPr>
              <a:t/>
            </a:r>
            <a:br>
              <a:rPr lang="it-IT" sz="2800" dirty="0" smtClean="0">
                <a:solidFill>
                  <a:schemeClr val="bg1"/>
                </a:solidFill>
              </a:rPr>
            </a:br>
            <a:r>
              <a:rPr lang="it-IT" sz="2800" dirty="0" smtClean="0">
                <a:solidFill>
                  <a:schemeClr val="bg1"/>
                </a:solidFill>
              </a:rPr>
              <a:t>1) limitare il tempo trascorso a letto</a:t>
            </a:r>
            <a:br>
              <a:rPr lang="it-IT" sz="2800" dirty="0" smtClean="0">
                <a:solidFill>
                  <a:schemeClr val="bg1"/>
                </a:solidFill>
              </a:rPr>
            </a:br>
            <a:r>
              <a:rPr lang="it-IT" sz="2800" dirty="0" smtClean="0">
                <a:solidFill>
                  <a:schemeClr val="bg1"/>
                </a:solidFill>
              </a:rPr>
              <a:t>2) stabilire il momento in cui alzarsi</a:t>
            </a:r>
            <a:br>
              <a:rPr lang="it-IT" sz="2800" dirty="0" smtClean="0">
                <a:solidFill>
                  <a:schemeClr val="bg1"/>
                </a:solidFill>
              </a:rPr>
            </a:br>
            <a:r>
              <a:rPr lang="it-IT" sz="2800" dirty="0" smtClean="0">
                <a:solidFill>
                  <a:schemeClr val="bg1"/>
                </a:solidFill>
              </a:rPr>
              <a:t>3) definire il momento soglia in cui andare a letto</a:t>
            </a:r>
            <a:br>
              <a:rPr lang="it-IT" sz="2800" dirty="0" smtClean="0">
                <a:solidFill>
                  <a:schemeClr val="bg1"/>
                </a:solidFill>
              </a:rPr>
            </a:br>
            <a:r>
              <a:rPr lang="it-IT" sz="2800" dirty="0" smtClean="0">
                <a:solidFill>
                  <a:schemeClr val="bg1"/>
                </a:solidFill>
              </a:rPr>
              <a:t>4) andare a letto solo quando si avverte la sonnolenza</a:t>
            </a:r>
          </a:p>
          <a:p>
            <a:pPr indent="-457200"/>
            <a:r>
              <a:rPr lang="it-IT" sz="2800" dirty="0" smtClean="0">
                <a:solidFill>
                  <a:schemeClr val="bg1"/>
                </a:solidFill>
              </a:rPr>
              <a:t>5) eseguire la programmazione del sonno 7 giorni su 7</a:t>
            </a:r>
          </a:p>
          <a:p>
            <a:pPr indent="-457200"/>
            <a:r>
              <a:rPr lang="it-IT" sz="2800" dirty="0" smtClean="0">
                <a:solidFill>
                  <a:schemeClr val="bg1"/>
                </a:solidFill>
              </a:rPr>
              <a:t>6) se non ci si riaddormenta entro 15-20 minuti è meglio            alzarsi</a:t>
            </a:r>
          </a:p>
          <a:p>
            <a:pPr indent="-457200"/>
            <a:r>
              <a:rPr lang="it-IT" sz="2800" dirty="0" smtClean="0">
                <a:solidFill>
                  <a:schemeClr val="bg1"/>
                </a:solidFill>
              </a:rPr>
              <a:t>7) ricalibrare il protocollo aumentando il tempo a letto di 15    minuti alla volta </a:t>
            </a:r>
          </a:p>
          <a:p>
            <a:pPr indent="-457200"/>
            <a:r>
              <a:rPr lang="it-IT" sz="2800" dirty="0" smtClean="0">
                <a:solidFill>
                  <a:schemeClr val="bg1"/>
                </a:solidFill>
              </a:rPr>
              <a:t>8) connessione letto-sonno</a:t>
            </a:r>
          </a:p>
          <a:p>
            <a:pPr indent="-457200"/>
            <a:r>
              <a:rPr lang="it-IT" sz="2800" dirty="0" smtClean="0">
                <a:solidFill>
                  <a:schemeClr val="bg1"/>
                </a:solidFill>
              </a:rPr>
              <a:t>9) evitare sonnellini diurni</a:t>
            </a:r>
            <a:endParaRPr lang="it-IT"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8964488" cy="6480720"/>
          </a:xfrm>
        </p:spPr>
        <p:txBody>
          <a:bodyPr>
            <a:normAutofit fontScale="90000"/>
          </a:bodyPr>
          <a:lstStyle/>
          <a:p>
            <a:r>
              <a:rPr lang="it-IT" u="sng" dirty="0" smtClean="0">
                <a:solidFill>
                  <a:schemeClr val="bg1"/>
                </a:solidFill>
              </a:rPr>
              <a:t>Terapia Cognitiva</a:t>
            </a:r>
            <a:r>
              <a:rPr lang="it-IT" dirty="0" smtClean="0">
                <a:solidFill>
                  <a:schemeClr val="bg1"/>
                </a:solidFill>
              </a:rPr>
              <a:t/>
            </a:r>
            <a:br>
              <a:rPr lang="it-IT" dirty="0" smtClean="0">
                <a:solidFill>
                  <a:schemeClr val="bg1"/>
                </a:solidFill>
              </a:rPr>
            </a:br>
            <a:r>
              <a:rPr lang="it-IT" dirty="0" smtClean="0">
                <a:solidFill>
                  <a:schemeClr val="bg1"/>
                </a:solidFill>
              </a:rPr>
              <a:t>Vi sono maggiori probabilità che l’insonnia persista o si cronicizzi se la persona che ne soffre interpreta questo disturbo come “pericolo” o “perdita di controllo”. </a:t>
            </a:r>
            <a:br>
              <a:rPr lang="it-IT" dirty="0" smtClean="0">
                <a:solidFill>
                  <a:schemeClr val="bg1"/>
                </a:solidFill>
              </a:rPr>
            </a:br>
            <a:r>
              <a:rPr lang="it-IT" dirty="0" smtClean="0">
                <a:solidFill>
                  <a:schemeClr val="bg1"/>
                </a:solidFill>
              </a:rPr>
              <a:t>Spesso i pazienti insonni iniziano ad avere reazioni cognitive quali </a:t>
            </a:r>
            <a:r>
              <a:rPr lang="it-IT" dirty="0" err="1" smtClean="0">
                <a:solidFill>
                  <a:schemeClr val="bg1"/>
                </a:solidFill>
              </a:rPr>
              <a:t>catastrofizzazione</a:t>
            </a:r>
            <a:r>
              <a:rPr lang="it-IT" dirty="0" smtClean="0">
                <a:solidFill>
                  <a:schemeClr val="bg1"/>
                </a:solidFill>
              </a:rPr>
              <a:t>, preoccupazioni eccessive, aspettative irrealistiche e tendono a monitorare la carenza di sonno, alimentando così il circolo vizioso dell’insonnia</a:t>
            </a:r>
            <a:endParaRPr lang="it-IT"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2195736" y="2852936"/>
            <a:ext cx="2160239" cy="646331"/>
          </a:xfrm>
          <a:prstGeom prst="rect">
            <a:avLst/>
          </a:prstGeom>
        </p:spPr>
        <p:txBody>
          <a:bodyPr wrap="square">
            <a:spAutoFit/>
          </a:bodyPr>
          <a:lstStyle/>
          <a:p>
            <a:pPr>
              <a:lnSpc>
                <a:spcPct val="100000"/>
              </a:lnSpc>
              <a:spcBef>
                <a:spcPct val="0"/>
              </a:spcBef>
              <a:buFontTx/>
              <a:buNone/>
            </a:pPr>
            <a:r>
              <a:rPr lang="it-IT" sz="3600" b="1" dirty="0" smtClean="0">
                <a:solidFill>
                  <a:srgbClr val="FF0066"/>
                </a:solidFill>
                <a:effectLst>
                  <a:outerShdw blurRad="38100" dist="38100" dir="2700000" algn="tl">
                    <a:srgbClr val="000000">
                      <a:alpha val="43137"/>
                    </a:srgbClr>
                  </a:outerShdw>
                </a:effectLst>
              </a:rPr>
              <a:t>INSONNIA</a:t>
            </a:r>
            <a:endParaRPr lang="it-IT" sz="3600" b="1" dirty="0">
              <a:solidFill>
                <a:srgbClr val="FF0066"/>
              </a:solidFill>
              <a:effectLst>
                <a:outerShdw blurRad="38100" dist="38100" dir="2700000" algn="tl">
                  <a:srgbClr val="000000">
                    <a:alpha val="43137"/>
                  </a:srgbClr>
                </a:outerShdw>
              </a:effectLst>
            </a:endParaRPr>
          </a:p>
        </p:txBody>
      </p:sp>
      <p:sp>
        <p:nvSpPr>
          <p:cNvPr id="8" name="Rettangolo 7"/>
          <p:cNvSpPr/>
          <p:nvPr/>
        </p:nvSpPr>
        <p:spPr>
          <a:xfrm>
            <a:off x="1259632" y="4869160"/>
            <a:ext cx="4572000" cy="1477328"/>
          </a:xfrm>
          <a:prstGeom prst="rect">
            <a:avLst/>
          </a:prstGeom>
        </p:spPr>
        <p:txBody>
          <a:bodyPr>
            <a:spAutoFit/>
          </a:bodyPr>
          <a:lstStyle/>
          <a:p>
            <a:pPr>
              <a:lnSpc>
                <a:spcPct val="100000"/>
              </a:lnSpc>
              <a:spcBef>
                <a:spcPct val="0"/>
              </a:spcBef>
              <a:buFontTx/>
              <a:buNone/>
            </a:pPr>
            <a:r>
              <a:rPr lang="it-IT" b="1" u="sng" dirty="0" smtClean="0">
                <a:solidFill>
                  <a:schemeClr val="bg1"/>
                </a:solidFill>
              </a:rPr>
              <a:t>ABITUDINI MALADATTATIVE</a:t>
            </a:r>
          </a:p>
          <a:p>
            <a:pPr>
              <a:lnSpc>
                <a:spcPct val="100000"/>
              </a:lnSpc>
              <a:spcBef>
                <a:spcPct val="0"/>
              </a:spcBef>
            </a:pPr>
            <a:r>
              <a:rPr lang="it-IT" dirty="0" smtClean="0">
                <a:solidFill>
                  <a:schemeClr val="bg1"/>
                </a:solidFill>
              </a:rPr>
              <a:t>TEMPO ECCESSIVO TRASCORSO A LETTO</a:t>
            </a:r>
          </a:p>
          <a:p>
            <a:pPr>
              <a:lnSpc>
                <a:spcPct val="100000"/>
              </a:lnSpc>
              <a:spcBef>
                <a:spcPct val="0"/>
              </a:spcBef>
            </a:pPr>
            <a:r>
              <a:rPr lang="it-IT" dirty="0" smtClean="0">
                <a:solidFill>
                  <a:schemeClr val="bg1"/>
                </a:solidFill>
              </a:rPr>
              <a:t>PROGRAMMAZIONE IRREGOLARE DEL SONNO</a:t>
            </a:r>
          </a:p>
          <a:p>
            <a:pPr>
              <a:lnSpc>
                <a:spcPct val="100000"/>
              </a:lnSpc>
              <a:spcBef>
                <a:spcPct val="0"/>
              </a:spcBef>
            </a:pPr>
            <a:r>
              <a:rPr lang="it-IT" dirty="0" smtClean="0">
                <a:solidFill>
                  <a:schemeClr val="bg1"/>
                </a:solidFill>
              </a:rPr>
              <a:t>SONNELLINI DIURNI</a:t>
            </a:r>
          </a:p>
          <a:p>
            <a:pPr>
              <a:lnSpc>
                <a:spcPct val="100000"/>
              </a:lnSpc>
              <a:spcBef>
                <a:spcPct val="0"/>
              </a:spcBef>
            </a:pPr>
            <a:r>
              <a:rPr lang="it-IT" dirty="0" smtClean="0">
                <a:solidFill>
                  <a:schemeClr val="bg1"/>
                </a:solidFill>
              </a:rPr>
              <a:t>ATTIVITA’ INCOMPATIBILI CON IL SONNO</a:t>
            </a:r>
            <a:endParaRPr lang="it-IT" dirty="0">
              <a:solidFill>
                <a:schemeClr val="bg1"/>
              </a:solidFill>
            </a:endParaRPr>
          </a:p>
        </p:txBody>
      </p:sp>
      <p:sp>
        <p:nvSpPr>
          <p:cNvPr id="9" name="Rettangolo arrotondato 8"/>
          <p:cNvSpPr/>
          <p:nvPr/>
        </p:nvSpPr>
        <p:spPr>
          <a:xfrm>
            <a:off x="1187624" y="4725144"/>
            <a:ext cx="4464496" cy="1800200"/>
          </a:xfrm>
          <a:prstGeom prst="roundRect">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arrotondato 9"/>
          <p:cNvSpPr/>
          <p:nvPr/>
        </p:nvSpPr>
        <p:spPr>
          <a:xfrm>
            <a:off x="5076056" y="2636912"/>
            <a:ext cx="3960440" cy="1872208"/>
          </a:xfrm>
          <a:prstGeom prst="roundRect">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p:cNvSpPr/>
          <p:nvPr/>
        </p:nvSpPr>
        <p:spPr>
          <a:xfrm>
            <a:off x="5148064" y="2780928"/>
            <a:ext cx="4176464" cy="1560427"/>
          </a:xfrm>
          <a:prstGeom prst="rect">
            <a:avLst/>
          </a:prstGeom>
        </p:spPr>
        <p:txBody>
          <a:bodyPr wrap="square">
            <a:spAutoFit/>
          </a:bodyPr>
          <a:lstStyle/>
          <a:p>
            <a:pPr marL="342900" lvl="0" indent="-342900">
              <a:lnSpc>
                <a:spcPct val="90000"/>
              </a:lnSpc>
              <a:spcBef>
                <a:spcPct val="20000"/>
              </a:spcBef>
              <a:defRPr/>
            </a:pPr>
            <a:r>
              <a:rPr lang="it-IT" b="1" u="sng" dirty="0" smtClean="0">
                <a:solidFill>
                  <a:schemeClr val="bg1"/>
                </a:solidFill>
              </a:rPr>
              <a:t>CONSEGUENZE</a:t>
            </a:r>
          </a:p>
          <a:p>
            <a:pPr marL="342900" lvl="0" indent="-342900">
              <a:lnSpc>
                <a:spcPct val="90000"/>
              </a:lnSpc>
              <a:spcBef>
                <a:spcPct val="20000"/>
              </a:spcBef>
              <a:defRPr/>
            </a:pPr>
            <a:r>
              <a:rPr lang="it-IT" dirty="0" smtClean="0">
                <a:solidFill>
                  <a:schemeClr val="bg1"/>
                </a:solidFill>
              </a:rPr>
              <a:t>TURBE DELL’UMORE</a:t>
            </a:r>
          </a:p>
          <a:p>
            <a:pPr marL="342900" lvl="0" indent="-342900">
              <a:lnSpc>
                <a:spcPct val="90000"/>
              </a:lnSpc>
              <a:spcBef>
                <a:spcPct val="20000"/>
              </a:spcBef>
              <a:defRPr/>
            </a:pPr>
            <a:r>
              <a:rPr lang="it-IT" dirty="0" smtClean="0">
                <a:solidFill>
                  <a:schemeClr val="bg1"/>
                </a:solidFill>
              </a:rPr>
              <a:t>AFFATICAMENTO</a:t>
            </a:r>
          </a:p>
          <a:p>
            <a:pPr marL="342900" lvl="0" indent="-342900">
              <a:lnSpc>
                <a:spcPct val="90000"/>
              </a:lnSpc>
              <a:spcBef>
                <a:spcPct val="20000"/>
              </a:spcBef>
              <a:defRPr/>
            </a:pPr>
            <a:r>
              <a:rPr lang="it-IT" dirty="0" smtClean="0">
                <a:solidFill>
                  <a:schemeClr val="bg1"/>
                </a:solidFill>
              </a:rPr>
              <a:t>COMPROMISSIONE DELLE PRESTAZIONI</a:t>
            </a:r>
          </a:p>
          <a:p>
            <a:pPr marL="342900" lvl="0" indent="-342900">
              <a:lnSpc>
                <a:spcPct val="90000"/>
              </a:lnSpc>
              <a:spcBef>
                <a:spcPct val="20000"/>
              </a:spcBef>
              <a:defRPr/>
            </a:pPr>
            <a:r>
              <a:rPr lang="it-IT" dirty="0" smtClean="0">
                <a:solidFill>
                  <a:schemeClr val="bg1"/>
                </a:solidFill>
              </a:rPr>
              <a:t>DISAGIO SOCIALE</a:t>
            </a:r>
            <a:endParaRPr lang="it-IT" dirty="0">
              <a:solidFill>
                <a:schemeClr val="bg1"/>
              </a:solidFill>
            </a:endParaRPr>
          </a:p>
        </p:txBody>
      </p:sp>
      <p:sp>
        <p:nvSpPr>
          <p:cNvPr id="12" name="Rettangolo arrotondato 11"/>
          <p:cNvSpPr/>
          <p:nvPr/>
        </p:nvSpPr>
        <p:spPr>
          <a:xfrm>
            <a:off x="107504" y="2708920"/>
            <a:ext cx="1368152" cy="1224136"/>
          </a:xfrm>
          <a:prstGeom prst="roundRect">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p:cNvSpPr/>
          <p:nvPr/>
        </p:nvSpPr>
        <p:spPr>
          <a:xfrm>
            <a:off x="179512" y="2708920"/>
            <a:ext cx="1368152" cy="1200329"/>
          </a:xfrm>
          <a:prstGeom prst="rect">
            <a:avLst/>
          </a:prstGeom>
        </p:spPr>
        <p:txBody>
          <a:bodyPr wrap="square">
            <a:spAutoFit/>
          </a:bodyPr>
          <a:lstStyle/>
          <a:p>
            <a:pPr>
              <a:lnSpc>
                <a:spcPct val="100000"/>
              </a:lnSpc>
              <a:spcBef>
                <a:spcPct val="0"/>
              </a:spcBef>
              <a:buFontTx/>
              <a:buNone/>
            </a:pPr>
            <a:r>
              <a:rPr lang="it-IT" b="1" u="sng" dirty="0" smtClean="0">
                <a:solidFill>
                  <a:schemeClr val="bg1"/>
                </a:solidFill>
              </a:rPr>
              <a:t>VIGILANZA</a:t>
            </a:r>
          </a:p>
          <a:p>
            <a:pPr>
              <a:lnSpc>
                <a:spcPct val="100000"/>
              </a:lnSpc>
              <a:spcBef>
                <a:spcPct val="0"/>
              </a:spcBef>
            </a:pPr>
            <a:r>
              <a:rPr lang="it-IT" dirty="0" smtClean="0">
                <a:solidFill>
                  <a:schemeClr val="bg1"/>
                </a:solidFill>
              </a:rPr>
              <a:t>COGNITIVA</a:t>
            </a:r>
          </a:p>
          <a:p>
            <a:pPr>
              <a:lnSpc>
                <a:spcPct val="100000"/>
              </a:lnSpc>
              <a:spcBef>
                <a:spcPct val="0"/>
              </a:spcBef>
            </a:pPr>
            <a:r>
              <a:rPr lang="it-IT" dirty="0" smtClean="0">
                <a:solidFill>
                  <a:schemeClr val="bg1"/>
                </a:solidFill>
              </a:rPr>
              <a:t>EMOTIVA</a:t>
            </a:r>
          </a:p>
          <a:p>
            <a:pPr>
              <a:lnSpc>
                <a:spcPct val="100000"/>
              </a:lnSpc>
              <a:spcBef>
                <a:spcPct val="0"/>
              </a:spcBef>
            </a:pPr>
            <a:r>
              <a:rPr lang="it-IT" dirty="0" smtClean="0">
                <a:solidFill>
                  <a:schemeClr val="bg1"/>
                </a:solidFill>
              </a:rPr>
              <a:t>FISIOLOGICA</a:t>
            </a:r>
            <a:endParaRPr lang="it-IT" dirty="0">
              <a:solidFill>
                <a:schemeClr val="bg1"/>
              </a:solidFill>
            </a:endParaRPr>
          </a:p>
        </p:txBody>
      </p:sp>
      <p:sp>
        <p:nvSpPr>
          <p:cNvPr id="15" name="Rettangolo arrotondato 14"/>
          <p:cNvSpPr/>
          <p:nvPr/>
        </p:nvSpPr>
        <p:spPr>
          <a:xfrm>
            <a:off x="1331640" y="476672"/>
            <a:ext cx="5400600" cy="1584176"/>
          </a:xfrm>
          <a:prstGeom prst="roundRect">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Rettangolo 15"/>
          <p:cNvSpPr/>
          <p:nvPr/>
        </p:nvSpPr>
        <p:spPr>
          <a:xfrm>
            <a:off x="1475656" y="620688"/>
            <a:ext cx="5400600" cy="1200329"/>
          </a:xfrm>
          <a:prstGeom prst="rect">
            <a:avLst/>
          </a:prstGeom>
        </p:spPr>
        <p:txBody>
          <a:bodyPr wrap="square">
            <a:spAutoFit/>
          </a:bodyPr>
          <a:lstStyle/>
          <a:p>
            <a:pPr>
              <a:lnSpc>
                <a:spcPct val="100000"/>
              </a:lnSpc>
              <a:spcBef>
                <a:spcPct val="0"/>
              </a:spcBef>
              <a:buFontTx/>
              <a:buNone/>
            </a:pPr>
            <a:r>
              <a:rPr lang="it-IT" b="1" u="sng" dirty="0" smtClean="0">
                <a:solidFill>
                  <a:schemeClr val="bg1"/>
                </a:solidFill>
              </a:rPr>
              <a:t>COGNIZIONI DISFUNZIONALI</a:t>
            </a:r>
          </a:p>
          <a:p>
            <a:pPr>
              <a:lnSpc>
                <a:spcPct val="100000"/>
              </a:lnSpc>
              <a:spcBef>
                <a:spcPct val="0"/>
              </a:spcBef>
            </a:pPr>
            <a:r>
              <a:rPr lang="it-IT" dirty="0" smtClean="0">
                <a:solidFill>
                  <a:schemeClr val="bg1"/>
                </a:solidFill>
              </a:rPr>
              <a:t>PREOCCUPAZIONI RIGUARDO ALLA PERDITA </a:t>
            </a:r>
            <a:r>
              <a:rPr lang="it-IT" dirty="0" err="1" smtClean="0">
                <a:solidFill>
                  <a:schemeClr val="bg1"/>
                </a:solidFill>
              </a:rPr>
              <a:t>DI</a:t>
            </a:r>
            <a:r>
              <a:rPr lang="it-IT" dirty="0" smtClean="0">
                <a:solidFill>
                  <a:schemeClr val="bg1"/>
                </a:solidFill>
              </a:rPr>
              <a:t> SONNO</a:t>
            </a:r>
          </a:p>
          <a:p>
            <a:pPr>
              <a:lnSpc>
                <a:spcPct val="100000"/>
              </a:lnSpc>
              <a:spcBef>
                <a:spcPct val="0"/>
              </a:spcBef>
            </a:pPr>
            <a:r>
              <a:rPr lang="it-IT" dirty="0" smtClean="0">
                <a:solidFill>
                  <a:schemeClr val="bg1"/>
                </a:solidFill>
              </a:rPr>
              <a:t>ELUCUBRAZIONI SULLE CONSEGUENZE</a:t>
            </a:r>
          </a:p>
          <a:p>
            <a:pPr>
              <a:lnSpc>
                <a:spcPct val="100000"/>
              </a:lnSpc>
              <a:spcBef>
                <a:spcPct val="0"/>
              </a:spcBef>
            </a:pPr>
            <a:r>
              <a:rPr lang="it-IT" dirty="0" smtClean="0">
                <a:solidFill>
                  <a:schemeClr val="bg1"/>
                </a:solidFill>
              </a:rPr>
              <a:t>ASPETTATIVE IRREALISTICHE</a:t>
            </a:r>
            <a:endParaRPr lang="it-IT" dirty="0">
              <a:solidFill>
                <a:schemeClr val="bg1"/>
              </a:solidFill>
            </a:endParaRPr>
          </a:p>
        </p:txBody>
      </p:sp>
      <p:sp>
        <p:nvSpPr>
          <p:cNvPr id="17" name="AutoShape 23"/>
          <p:cNvSpPr>
            <a:spLocks noChangeArrowheads="1"/>
          </p:cNvSpPr>
          <p:nvPr/>
        </p:nvSpPr>
        <p:spPr bwMode="auto">
          <a:xfrm>
            <a:off x="2483768" y="2132856"/>
            <a:ext cx="431800" cy="720080"/>
          </a:xfrm>
          <a:prstGeom prst="upArrow">
            <a:avLst>
              <a:gd name="adj1" fmla="val 50000"/>
              <a:gd name="adj2" fmla="val 29136"/>
            </a:avLst>
          </a:prstGeom>
          <a:solidFill>
            <a:srgbClr val="92D050"/>
          </a:solidFill>
          <a:ln w="9525" algn="ctr">
            <a:solidFill>
              <a:schemeClr val="tx1"/>
            </a:solidFill>
            <a:miter lim="800000"/>
            <a:headEnd/>
            <a:tailEnd/>
          </a:ln>
          <a:effectLst/>
        </p:spPr>
        <p:txBody>
          <a:bodyPr wrap="none" anchor="ctr"/>
          <a:lstStyle/>
          <a:p>
            <a:endParaRPr lang="it-IT"/>
          </a:p>
        </p:txBody>
      </p:sp>
      <p:sp>
        <p:nvSpPr>
          <p:cNvPr id="18" name="AutoShape 23"/>
          <p:cNvSpPr>
            <a:spLocks noChangeArrowheads="1"/>
          </p:cNvSpPr>
          <p:nvPr/>
        </p:nvSpPr>
        <p:spPr bwMode="auto">
          <a:xfrm rot="10800000">
            <a:off x="3131840" y="3645024"/>
            <a:ext cx="431800" cy="864096"/>
          </a:xfrm>
          <a:prstGeom prst="upArrow">
            <a:avLst>
              <a:gd name="adj1" fmla="val 50000"/>
              <a:gd name="adj2" fmla="val 29136"/>
            </a:avLst>
          </a:prstGeom>
          <a:solidFill>
            <a:srgbClr val="92D050"/>
          </a:solidFill>
          <a:ln w="9525" algn="ctr">
            <a:solidFill>
              <a:schemeClr val="tx1"/>
            </a:solidFill>
            <a:miter lim="800000"/>
            <a:headEnd/>
            <a:tailEnd/>
          </a:ln>
          <a:effectLst/>
        </p:spPr>
        <p:txBody>
          <a:bodyPr wrap="none" anchor="ctr"/>
          <a:lstStyle/>
          <a:p>
            <a:endParaRPr lang="it-IT"/>
          </a:p>
        </p:txBody>
      </p:sp>
      <p:sp>
        <p:nvSpPr>
          <p:cNvPr id="19" name="AutoShape 23"/>
          <p:cNvSpPr>
            <a:spLocks noChangeArrowheads="1"/>
          </p:cNvSpPr>
          <p:nvPr/>
        </p:nvSpPr>
        <p:spPr bwMode="auto">
          <a:xfrm>
            <a:off x="2699792" y="3573016"/>
            <a:ext cx="431800" cy="936104"/>
          </a:xfrm>
          <a:prstGeom prst="upArrow">
            <a:avLst>
              <a:gd name="adj1" fmla="val 50000"/>
              <a:gd name="adj2" fmla="val 29136"/>
            </a:avLst>
          </a:prstGeom>
          <a:solidFill>
            <a:srgbClr val="92D050"/>
          </a:solidFill>
          <a:ln w="9525" algn="ctr">
            <a:solidFill>
              <a:schemeClr val="tx1"/>
            </a:solidFill>
            <a:miter lim="800000"/>
            <a:headEnd/>
            <a:tailEnd/>
          </a:ln>
          <a:effectLst/>
        </p:spPr>
        <p:txBody>
          <a:bodyPr wrap="none" anchor="ctr"/>
          <a:lstStyle/>
          <a:p>
            <a:endParaRPr lang="it-IT"/>
          </a:p>
        </p:txBody>
      </p:sp>
      <p:sp>
        <p:nvSpPr>
          <p:cNvPr id="20" name="AutoShape 23"/>
          <p:cNvSpPr>
            <a:spLocks noChangeArrowheads="1"/>
          </p:cNvSpPr>
          <p:nvPr/>
        </p:nvSpPr>
        <p:spPr bwMode="auto">
          <a:xfrm rot="10800000">
            <a:off x="2915816" y="2132856"/>
            <a:ext cx="431800" cy="720080"/>
          </a:xfrm>
          <a:prstGeom prst="upArrow">
            <a:avLst>
              <a:gd name="adj1" fmla="val 50000"/>
              <a:gd name="adj2" fmla="val 29136"/>
            </a:avLst>
          </a:prstGeom>
          <a:solidFill>
            <a:srgbClr val="92D050"/>
          </a:solidFill>
          <a:ln w="9525" algn="ctr">
            <a:solidFill>
              <a:schemeClr val="tx1"/>
            </a:solidFill>
            <a:miter lim="800000"/>
            <a:headEnd/>
            <a:tailEnd/>
          </a:ln>
          <a:effectLst/>
        </p:spPr>
        <p:txBody>
          <a:bodyPr wrap="none" anchor="ctr"/>
          <a:lstStyle/>
          <a:p>
            <a:endParaRPr lang="it-IT"/>
          </a:p>
        </p:txBody>
      </p:sp>
      <p:sp>
        <p:nvSpPr>
          <p:cNvPr id="21" name="AutoShape 23"/>
          <p:cNvSpPr>
            <a:spLocks noChangeArrowheads="1"/>
          </p:cNvSpPr>
          <p:nvPr/>
        </p:nvSpPr>
        <p:spPr bwMode="auto">
          <a:xfrm rot="5400000">
            <a:off x="4464112" y="2888816"/>
            <a:ext cx="431800" cy="504056"/>
          </a:xfrm>
          <a:prstGeom prst="upArrow">
            <a:avLst>
              <a:gd name="adj1" fmla="val 50000"/>
              <a:gd name="adj2" fmla="val 29136"/>
            </a:avLst>
          </a:prstGeom>
          <a:solidFill>
            <a:srgbClr val="92D050"/>
          </a:solidFill>
          <a:ln w="9525" algn="ctr">
            <a:solidFill>
              <a:schemeClr val="tx1"/>
            </a:solidFill>
            <a:miter lim="800000"/>
            <a:headEnd/>
            <a:tailEnd/>
          </a:ln>
          <a:effectLst/>
        </p:spPr>
        <p:txBody>
          <a:bodyPr wrap="none" anchor="ctr"/>
          <a:lstStyle/>
          <a:p>
            <a:endParaRPr lang="it-IT"/>
          </a:p>
        </p:txBody>
      </p:sp>
      <p:sp>
        <p:nvSpPr>
          <p:cNvPr id="22" name="AutoShape 23"/>
          <p:cNvSpPr>
            <a:spLocks noChangeArrowheads="1"/>
          </p:cNvSpPr>
          <p:nvPr/>
        </p:nvSpPr>
        <p:spPr bwMode="auto">
          <a:xfrm rot="16200000">
            <a:off x="4428108" y="3212852"/>
            <a:ext cx="431800" cy="576064"/>
          </a:xfrm>
          <a:prstGeom prst="upArrow">
            <a:avLst>
              <a:gd name="adj1" fmla="val 50000"/>
              <a:gd name="adj2" fmla="val 29136"/>
            </a:avLst>
          </a:prstGeom>
          <a:solidFill>
            <a:srgbClr val="92D050"/>
          </a:solidFill>
          <a:ln w="9525" algn="ctr">
            <a:solidFill>
              <a:schemeClr val="tx1"/>
            </a:solidFill>
            <a:miter lim="800000"/>
            <a:headEnd/>
            <a:tailEnd/>
          </a:ln>
          <a:effectLst/>
        </p:spPr>
        <p:txBody>
          <a:bodyPr wrap="none" anchor="ctr"/>
          <a:lstStyle/>
          <a:p>
            <a:endParaRPr lang="it-IT"/>
          </a:p>
        </p:txBody>
      </p:sp>
      <p:sp>
        <p:nvSpPr>
          <p:cNvPr id="23" name="AutoShape 23"/>
          <p:cNvSpPr>
            <a:spLocks noChangeArrowheads="1"/>
          </p:cNvSpPr>
          <p:nvPr/>
        </p:nvSpPr>
        <p:spPr bwMode="auto">
          <a:xfrm rot="5400000">
            <a:off x="1619386" y="3141254"/>
            <a:ext cx="431800" cy="575245"/>
          </a:xfrm>
          <a:prstGeom prst="upArrow">
            <a:avLst>
              <a:gd name="adj1" fmla="val 50000"/>
              <a:gd name="adj2" fmla="val 29136"/>
            </a:avLst>
          </a:prstGeom>
          <a:solidFill>
            <a:srgbClr val="92D050"/>
          </a:solidFill>
          <a:ln w="9525" algn="ctr">
            <a:solidFill>
              <a:schemeClr val="tx1"/>
            </a:solidFill>
            <a:miter lim="800000"/>
            <a:headEnd/>
            <a:tailEnd/>
          </a:ln>
          <a:effectLst/>
        </p:spPr>
        <p:txBody>
          <a:bodyPr wrap="none" anchor="ctr"/>
          <a:lstStyle/>
          <a:p>
            <a:endParaRPr lang="it-IT"/>
          </a:p>
        </p:txBody>
      </p:sp>
      <p:sp>
        <p:nvSpPr>
          <p:cNvPr id="24" name="AutoShape 23"/>
          <p:cNvSpPr>
            <a:spLocks noChangeArrowheads="1"/>
          </p:cNvSpPr>
          <p:nvPr/>
        </p:nvSpPr>
        <p:spPr bwMode="auto">
          <a:xfrm rot="16200000">
            <a:off x="1592915" y="2756396"/>
            <a:ext cx="431800" cy="503237"/>
          </a:xfrm>
          <a:prstGeom prst="upArrow">
            <a:avLst>
              <a:gd name="adj1" fmla="val 50000"/>
              <a:gd name="adj2" fmla="val 29136"/>
            </a:avLst>
          </a:prstGeom>
          <a:solidFill>
            <a:srgbClr val="92D050"/>
          </a:solidFill>
          <a:ln w="9525" algn="ctr">
            <a:solidFill>
              <a:schemeClr val="tx1"/>
            </a:solidFill>
            <a:miter lim="800000"/>
            <a:headEnd/>
            <a:tailEnd/>
          </a:ln>
          <a:effectLst/>
        </p:spPr>
        <p:txBody>
          <a:bodyPr wrap="none" anchor="ctr"/>
          <a:lstStyle/>
          <a:p>
            <a:endParaRPr lang="it-IT"/>
          </a:p>
        </p:txBody>
      </p:sp>
      <p:sp>
        <p:nvSpPr>
          <p:cNvPr id="25" name="CasellaDiTesto 24"/>
          <p:cNvSpPr txBox="1"/>
          <p:nvPr/>
        </p:nvSpPr>
        <p:spPr>
          <a:xfrm>
            <a:off x="6263680" y="5949280"/>
            <a:ext cx="2880320" cy="646331"/>
          </a:xfrm>
          <a:prstGeom prst="rect">
            <a:avLst/>
          </a:prstGeom>
          <a:noFill/>
        </p:spPr>
        <p:txBody>
          <a:bodyPr wrap="square" rtlCol="0">
            <a:spAutoFit/>
          </a:bodyPr>
          <a:lstStyle/>
          <a:p>
            <a:r>
              <a:rPr lang="it-IT" dirty="0" smtClean="0">
                <a:solidFill>
                  <a:srgbClr val="FFFF00"/>
                </a:solidFill>
              </a:rPr>
              <a:t>Il circolo vizioso dell’insonnia</a:t>
            </a:r>
          </a:p>
          <a:p>
            <a:r>
              <a:rPr lang="it-IT" dirty="0" err="1" smtClean="0">
                <a:solidFill>
                  <a:srgbClr val="FFFF00"/>
                </a:solidFill>
              </a:rPr>
              <a:t>Morin</a:t>
            </a:r>
            <a:r>
              <a:rPr lang="it-IT" dirty="0" smtClean="0">
                <a:solidFill>
                  <a:srgbClr val="FFFF00"/>
                </a:solidFill>
              </a:rPr>
              <a:t> , 1993</a:t>
            </a:r>
            <a:endParaRPr lang="it-IT" dirty="0">
              <a:solidFill>
                <a:srgbClr val="FFFF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6632"/>
            <a:ext cx="9144000" cy="6552728"/>
          </a:xfrm>
        </p:spPr>
        <p:txBody>
          <a:bodyPr>
            <a:normAutofit/>
          </a:bodyPr>
          <a:lstStyle/>
          <a:p>
            <a:r>
              <a:rPr lang="it-IT" u="sng" dirty="0" smtClean="0">
                <a:solidFill>
                  <a:schemeClr val="bg1"/>
                </a:solidFill>
              </a:rPr>
              <a:t>Terapia Cognitiva</a:t>
            </a:r>
            <a:br>
              <a:rPr lang="it-IT" u="sng" dirty="0" smtClean="0">
                <a:solidFill>
                  <a:schemeClr val="bg1"/>
                </a:solidFill>
              </a:rPr>
            </a:br>
            <a:r>
              <a:rPr lang="it-IT" sz="2800" u="sng" dirty="0" smtClean="0">
                <a:solidFill>
                  <a:schemeClr val="bg1"/>
                </a:solidFill>
              </a:rPr>
              <a:t/>
            </a:r>
            <a:br>
              <a:rPr lang="it-IT" sz="2800" u="sng" dirty="0" smtClean="0">
                <a:solidFill>
                  <a:schemeClr val="bg1"/>
                </a:solidFill>
              </a:rPr>
            </a:br>
            <a:r>
              <a:rPr lang="it-IT" dirty="0" smtClean="0">
                <a:solidFill>
                  <a:schemeClr val="bg1"/>
                </a:solidFill>
              </a:rPr>
              <a:t>Vanno individuate le credenze di base, le convinzioni e gli atteggiamenti del paziente riguardo al sonno e all’insonnia, in quanto spesso questi contribuiscono allo sviluppo e al mantenimento del disturbo stesso.  </a:t>
            </a:r>
            <a:r>
              <a:rPr lang="it-IT" u="sng" dirty="0" smtClean="0">
                <a:solidFill>
                  <a:schemeClr val="bg1"/>
                </a:solidFill>
              </a:rPr>
              <a:t/>
            </a:r>
            <a:br>
              <a:rPr lang="it-IT" u="sng" dirty="0" smtClean="0">
                <a:solidFill>
                  <a:schemeClr val="bg1"/>
                </a:solidFill>
              </a:rPr>
            </a:br>
            <a:endParaRPr lang="it-IT"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0"/>
            <a:ext cx="8784976" cy="6669360"/>
          </a:xfrm>
        </p:spPr>
        <p:txBody>
          <a:bodyPr>
            <a:normAutofit fontScale="90000"/>
          </a:bodyPr>
          <a:lstStyle/>
          <a:p>
            <a:r>
              <a:rPr lang="it-IT" sz="4000" u="sng" dirty="0" smtClean="0">
                <a:solidFill>
                  <a:schemeClr val="bg1"/>
                </a:solidFill>
              </a:rPr>
              <a:t>Terapia Cognitiva</a:t>
            </a:r>
            <a:r>
              <a:rPr lang="it-IT" sz="3600" u="sng" dirty="0" smtClean="0">
                <a:solidFill>
                  <a:schemeClr val="bg1"/>
                </a:solidFill>
              </a:rPr>
              <a:t/>
            </a:r>
            <a:br>
              <a:rPr lang="it-IT" sz="3600" u="sng" dirty="0" smtClean="0">
                <a:solidFill>
                  <a:schemeClr val="bg1"/>
                </a:solidFill>
              </a:rPr>
            </a:br>
            <a:r>
              <a:rPr lang="it-IT" sz="2200" u="sng" dirty="0" smtClean="0">
                <a:solidFill>
                  <a:schemeClr val="bg1"/>
                </a:solidFill>
              </a:rPr>
              <a:t/>
            </a:r>
            <a:br>
              <a:rPr lang="it-IT" sz="2200" u="sng" dirty="0" smtClean="0">
                <a:solidFill>
                  <a:schemeClr val="bg1"/>
                </a:solidFill>
              </a:rPr>
            </a:br>
            <a:r>
              <a:rPr lang="it-IT" sz="4000" dirty="0" smtClean="0">
                <a:solidFill>
                  <a:schemeClr val="bg1"/>
                </a:solidFill>
              </a:rPr>
              <a:t>La terapia cognitiva aiuta il paziente a riconoscere le proprie cognizioni disfunzionali, infatti spesso le persone che soffrono di insonnia riferiscono, rispetto alla popolazione non insonne, più frequentemente pensieri negativi sul sonno e su altre aree come salute, lavoro, famiglia, nel periodo che precede il sonno e durante i risvegli nel corso della notte (</a:t>
            </a:r>
            <a:r>
              <a:rPr lang="it-IT" sz="4000" dirty="0" err="1" smtClean="0">
                <a:solidFill>
                  <a:schemeClr val="bg1"/>
                </a:solidFill>
              </a:rPr>
              <a:t>Watts</a:t>
            </a:r>
            <a:r>
              <a:rPr lang="it-IT" sz="4000" dirty="0" smtClean="0">
                <a:solidFill>
                  <a:schemeClr val="bg1"/>
                </a:solidFill>
              </a:rPr>
              <a:t> </a:t>
            </a:r>
            <a:r>
              <a:rPr lang="it-IT" sz="4000" dirty="0" err="1" smtClean="0">
                <a:solidFill>
                  <a:schemeClr val="bg1"/>
                </a:solidFill>
              </a:rPr>
              <a:t>et</a:t>
            </a:r>
            <a:r>
              <a:rPr lang="it-IT" sz="4000" dirty="0" smtClean="0">
                <a:solidFill>
                  <a:schemeClr val="bg1"/>
                </a:solidFill>
              </a:rPr>
              <a:t> al. 1995; </a:t>
            </a:r>
            <a:r>
              <a:rPr lang="it-IT" sz="4000" dirty="0" err="1" smtClean="0">
                <a:solidFill>
                  <a:schemeClr val="bg1"/>
                </a:solidFill>
              </a:rPr>
              <a:t>Fitchen</a:t>
            </a:r>
            <a:r>
              <a:rPr lang="it-IT" sz="4000" dirty="0" smtClean="0">
                <a:solidFill>
                  <a:schemeClr val="bg1"/>
                </a:solidFill>
              </a:rPr>
              <a:t> </a:t>
            </a:r>
            <a:r>
              <a:rPr lang="it-IT" sz="4000" dirty="0" err="1" smtClean="0">
                <a:solidFill>
                  <a:schemeClr val="bg1"/>
                </a:solidFill>
              </a:rPr>
              <a:t>et</a:t>
            </a:r>
            <a:r>
              <a:rPr lang="it-IT" sz="4000" dirty="0" smtClean="0">
                <a:solidFill>
                  <a:schemeClr val="bg1"/>
                </a:solidFill>
              </a:rPr>
              <a:t> al. 1998; </a:t>
            </a:r>
            <a:br>
              <a:rPr lang="it-IT" sz="4000" dirty="0" smtClean="0">
                <a:solidFill>
                  <a:schemeClr val="bg1"/>
                </a:solidFill>
              </a:rPr>
            </a:br>
            <a:r>
              <a:rPr lang="it-IT" sz="4000" dirty="0" smtClean="0">
                <a:solidFill>
                  <a:schemeClr val="bg1"/>
                </a:solidFill>
              </a:rPr>
              <a:t>Harvey, 2000) </a:t>
            </a:r>
            <a:endParaRPr lang="it-IT" sz="4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50706"/>
          </a:xfrm>
        </p:spPr>
        <p:txBody>
          <a:bodyPr>
            <a:normAutofit fontScale="90000"/>
          </a:bodyPr>
          <a:lstStyle/>
          <a:p>
            <a:r>
              <a:rPr lang="it-IT" dirty="0" smtClean="0">
                <a:solidFill>
                  <a:schemeClr val="bg1"/>
                </a:solidFill>
              </a:rPr>
              <a:t>Uno dei metodi per identificare le cognizioni disfunzionali dei pazienti sul loro sonno è il </a:t>
            </a:r>
            <a:r>
              <a:rPr lang="it-IT" dirty="0" err="1" smtClean="0">
                <a:solidFill>
                  <a:schemeClr val="bg1"/>
                </a:solidFill>
              </a:rPr>
              <a:t>Dysfunctional</a:t>
            </a:r>
            <a:r>
              <a:rPr lang="it-IT" dirty="0" smtClean="0">
                <a:solidFill>
                  <a:schemeClr val="bg1"/>
                </a:solidFill>
              </a:rPr>
              <a:t> </a:t>
            </a:r>
            <a:r>
              <a:rPr lang="it-IT" dirty="0" err="1" smtClean="0">
                <a:solidFill>
                  <a:schemeClr val="bg1"/>
                </a:solidFill>
              </a:rPr>
              <a:t>Beliefs</a:t>
            </a:r>
            <a:r>
              <a:rPr lang="it-IT" dirty="0" smtClean="0">
                <a:solidFill>
                  <a:schemeClr val="bg1"/>
                </a:solidFill>
              </a:rPr>
              <a:t> and </a:t>
            </a:r>
            <a:r>
              <a:rPr lang="it-IT" dirty="0" err="1" smtClean="0">
                <a:solidFill>
                  <a:schemeClr val="bg1"/>
                </a:solidFill>
              </a:rPr>
              <a:t>Attitudes</a:t>
            </a:r>
            <a:r>
              <a:rPr lang="it-IT" dirty="0" smtClean="0">
                <a:solidFill>
                  <a:schemeClr val="bg1"/>
                </a:solidFill>
              </a:rPr>
              <a:t> </a:t>
            </a:r>
            <a:r>
              <a:rPr lang="it-IT" dirty="0" err="1" smtClean="0">
                <a:solidFill>
                  <a:schemeClr val="bg1"/>
                </a:solidFill>
              </a:rPr>
              <a:t>about</a:t>
            </a:r>
            <a:r>
              <a:rPr lang="it-IT" dirty="0" smtClean="0">
                <a:solidFill>
                  <a:schemeClr val="bg1"/>
                </a:solidFill>
              </a:rPr>
              <a:t> </a:t>
            </a:r>
            <a:r>
              <a:rPr lang="it-IT" dirty="0" err="1" smtClean="0">
                <a:solidFill>
                  <a:schemeClr val="bg1"/>
                </a:solidFill>
              </a:rPr>
              <a:t>Sleep</a:t>
            </a:r>
            <a:r>
              <a:rPr lang="it-IT" dirty="0" smtClean="0">
                <a:solidFill>
                  <a:schemeClr val="bg1"/>
                </a:solidFill>
              </a:rPr>
              <a:t> Scale </a:t>
            </a:r>
            <a:br>
              <a:rPr lang="it-IT" dirty="0" smtClean="0">
                <a:solidFill>
                  <a:schemeClr val="bg1"/>
                </a:solidFill>
              </a:rPr>
            </a:br>
            <a:r>
              <a:rPr lang="it-IT" dirty="0" smtClean="0">
                <a:solidFill>
                  <a:schemeClr val="bg1"/>
                </a:solidFill>
              </a:rPr>
              <a:t>(DBAS, </a:t>
            </a:r>
            <a:r>
              <a:rPr lang="it-IT" dirty="0" err="1" smtClean="0">
                <a:solidFill>
                  <a:schemeClr val="bg1"/>
                </a:solidFill>
              </a:rPr>
              <a:t>Morin</a:t>
            </a:r>
            <a:r>
              <a:rPr lang="it-IT" dirty="0" smtClean="0">
                <a:solidFill>
                  <a:schemeClr val="bg1"/>
                </a:solidFill>
              </a:rPr>
              <a:t>, 1994), una scala di autovalutazione composta da 30 item. Il paziente indica su una scala a tipo </a:t>
            </a:r>
            <a:r>
              <a:rPr lang="it-IT" dirty="0" err="1" smtClean="0">
                <a:solidFill>
                  <a:schemeClr val="bg1"/>
                </a:solidFill>
              </a:rPr>
              <a:t>Likert</a:t>
            </a:r>
            <a:r>
              <a:rPr lang="it-IT" dirty="0" smtClean="0">
                <a:solidFill>
                  <a:schemeClr val="bg1"/>
                </a:solidFill>
              </a:rPr>
              <a:t> quanto è in accordo o disaccordo con le varie affermazioni</a:t>
            </a:r>
            <a:endParaRPr lang="it-IT" dirty="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6669360"/>
          </a:xfrm>
        </p:spPr>
        <p:txBody>
          <a:bodyPr>
            <a:noAutofit/>
          </a:bodyPr>
          <a:lstStyle/>
          <a:p>
            <a:r>
              <a:rPr lang="it-IT" sz="800" dirty="0" smtClean="0"/>
              <a:t/>
            </a:r>
            <a:br>
              <a:rPr lang="it-IT" sz="800" dirty="0" smtClean="0"/>
            </a:br>
            <a:r>
              <a:rPr lang="en-US" sz="3200" dirty="0" smtClean="0">
                <a:solidFill>
                  <a:schemeClr val="bg1"/>
                </a:solidFill>
              </a:rPr>
              <a:t> Dysfunctional Beliefs and Attitudes about Sleep Questionnaire DBAS </a:t>
            </a:r>
            <a:r>
              <a:rPr lang="it-IT" sz="800" dirty="0" smtClean="0"/>
              <a:t/>
            </a:r>
            <a:br>
              <a:rPr lang="it-IT" sz="800" dirty="0" smtClean="0"/>
            </a:br>
            <a:r>
              <a:rPr lang="it-IT" sz="800" dirty="0" smtClean="0"/>
              <a:t/>
            </a:r>
            <a:br>
              <a:rPr lang="it-IT" sz="800" dirty="0" smtClean="0"/>
            </a:br>
            <a:r>
              <a:rPr lang="it-IT" sz="1400" dirty="0" smtClean="0">
                <a:solidFill>
                  <a:schemeClr val="bg1"/>
                </a:solidFill>
              </a:rPr>
              <a:t> 1. Ho bisogno di 8 ore di sonno per sentirmi fresco, riposato e per poter funzionare bene durante il giorno</a:t>
            </a:r>
            <a:br>
              <a:rPr lang="it-IT" sz="1400" dirty="0" smtClean="0">
                <a:solidFill>
                  <a:schemeClr val="bg1"/>
                </a:solidFill>
              </a:rPr>
            </a:br>
            <a:r>
              <a:rPr lang="it-IT" sz="1400" dirty="0" smtClean="0">
                <a:solidFill>
                  <a:schemeClr val="bg1"/>
                </a:solidFill>
              </a:rPr>
              <a:t>________________________________________________________</a:t>
            </a:r>
            <a:br>
              <a:rPr lang="it-IT" sz="1400" dirty="0" smtClean="0">
                <a:solidFill>
                  <a:schemeClr val="bg1"/>
                </a:solidFill>
              </a:rPr>
            </a:br>
            <a:r>
              <a:rPr lang="it-IT" sz="1400" dirty="0" smtClean="0">
                <a:solidFill>
                  <a:schemeClr val="bg1"/>
                </a:solidFill>
              </a:rPr>
              <a:t> 0         1         2         3         4         5         6         7         8         9         10 </a:t>
            </a:r>
            <a:br>
              <a:rPr lang="it-IT" sz="1400" dirty="0" smtClean="0">
                <a:solidFill>
                  <a:schemeClr val="bg1"/>
                </a:solidFill>
              </a:rPr>
            </a:br>
            <a:r>
              <a:rPr lang="it-IT" sz="800" dirty="0" smtClean="0"/>
              <a:t/>
            </a:r>
            <a:br>
              <a:rPr lang="it-IT" sz="800" dirty="0" smtClean="0"/>
            </a:br>
            <a:r>
              <a:rPr lang="it-IT" sz="800" dirty="0" smtClean="0"/>
              <a:t/>
            </a:r>
            <a:br>
              <a:rPr lang="it-IT" sz="800" dirty="0" smtClean="0"/>
            </a:br>
            <a:r>
              <a:rPr lang="it-IT" sz="1400" dirty="0" smtClean="0">
                <a:solidFill>
                  <a:schemeClr val="bg1"/>
                </a:solidFill>
              </a:rPr>
              <a:t>2. Quando non dormo a sufficienza durante la notte, ho bisogno di recuperare il sonno perso facendo </a:t>
            </a:r>
            <a:br>
              <a:rPr lang="it-IT" sz="1400" dirty="0" smtClean="0">
                <a:solidFill>
                  <a:schemeClr val="bg1"/>
                </a:solidFill>
              </a:rPr>
            </a:br>
            <a:r>
              <a:rPr lang="it-IT" sz="1400" dirty="0" smtClean="0">
                <a:solidFill>
                  <a:schemeClr val="bg1"/>
                </a:solidFill>
              </a:rPr>
              <a:t>un pisolino il giorno o dormendo di più la notte seguente</a:t>
            </a:r>
            <a:br>
              <a:rPr lang="it-IT" sz="1400" dirty="0" smtClean="0">
                <a:solidFill>
                  <a:schemeClr val="bg1"/>
                </a:solidFill>
              </a:rPr>
            </a:br>
            <a:r>
              <a:rPr lang="it-IT" sz="1400" dirty="0" smtClean="0">
                <a:solidFill>
                  <a:schemeClr val="bg1"/>
                </a:solidFill>
              </a:rPr>
              <a:t>________________________________________________________</a:t>
            </a:r>
            <a:br>
              <a:rPr lang="it-IT" sz="1400" dirty="0" smtClean="0">
                <a:solidFill>
                  <a:schemeClr val="bg1"/>
                </a:solidFill>
              </a:rPr>
            </a:br>
            <a:r>
              <a:rPr lang="it-IT" sz="1400" dirty="0" smtClean="0">
                <a:solidFill>
                  <a:schemeClr val="bg1"/>
                </a:solidFill>
              </a:rPr>
              <a:t>0         1         2         3         4         5         6         7         8         9         10</a:t>
            </a:r>
            <a:br>
              <a:rPr lang="it-IT" sz="1400" dirty="0" smtClean="0">
                <a:solidFill>
                  <a:schemeClr val="bg1"/>
                </a:solidFill>
              </a:rPr>
            </a:br>
            <a:r>
              <a:rPr lang="it-IT" sz="800" dirty="0" smtClean="0">
                <a:solidFill>
                  <a:schemeClr val="bg1"/>
                </a:solidFill>
              </a:rPr>
              <a:t/>
            </a:r>
            <a:br>
              <a:rPr lang="it-IT" sz="800" dirty="0" smtClean="0">
                <a:solidFill>
                  <a:schemeClr val="bg1"/>
                </a:solidFill>
              </a:rPr>
            </a:br>
            <a:r>
              <a:rPr lang="it-IT" sz="800" dirty="0" smtClean="0">
                <a:solidFill>
                  <a:schemeClr val="bg1"/>
                </a:solidFill>
              </a:rPr>
              <a:t/>
            </a:r>
            <a:br>
              <a:rPr lang="it-IT" sz="800" dirty="0" smtClean="0">
                <a:solidFill>
                  <a:schemeClr val="bg1"/>
                </a:solidFill>
              </a:rPr>
            </a:br>
            <a:r>
              <a:rPr lang="it-IT" sz="1400" dirty="0" smtClean="0">
                <a:solidFill>
                  <a:schemeClr val="bg1"/>
                </a:solidFill>
              </a:rPr>
              <a:t>3. Dal momento che sto invecchiando ho bisogno di dormire di meno</a:t>
            </a:r>
            <a:br>
              <a:rPr lang="it-IT" sz="1400" dirty="0" smtClean="0">
                <a:solidFill>
                  <a:schemeClr val="bg1"/>
                </a:solidFill>
              </a:rPr>
            </a:br>
            <a:r>
              <a:rPr lang="it-IT" sz="1400" dirty="0" smtClean="0">
                <a:solidFill>
                  <a:schemeClr val="bg1"/>
                </a:solidFill>
              </a:rPr>
              <a:t>________________________________________________________</a:t>
            </a:r>
            <a:br>
              <a:rPr lang="it-IT" sz="1400" dirty="0" smtClean="0">
                <a:solidFill>
                  <a:schemeClr val="bg1"/>
                </a:solidFill>
              </a:rPr>
            </a:br>
            <a:r>
              <a:rPr lang="it-IT" sz="1400" dirty="0" smtClean="0">
                <a:solidFill>
                  <a:schemeClr val="bg1"/>
                </a:solidFill>
              </a:rPr>
              <a:t> 0         1         2         3         4         5         6         7         8         9         10 </a:t>
            </a:r>
            <a:br>
              <a:rPr lang="it-IT" sz="1400" dirty="0" smtClean="0">
                <a:solidFill>
                  <a:schemeClr val="bg1"/>
                </a:solidFill>
              </a:rPr>
            </a:br>
            <a:r>
              <a:rPr lang="it-IT" sz="800" dirty="0" smtClean="0">
                <a:solidFill>
                  <a:schemeClr val="bg1"/>
                </a:solidFill>
              </a:rPr>
              <a:t/>
            </a:r>
            <a:br>
              <a:rPr lang="it-IT" sz="800" dirty="0" smtClean="0">
                <a:solidFill>
                  <a:schemeClr val="bg1"/>
                </a:solidFill>
              </a:rPr>
            </a:br>
            <a:r>
              <a:rPr lang="it-IT" sz="800" dirty="0" smtClean="0">
                <a:solidFill>
                  <a:schemeClr val="bg1"/>
                </a:solidFill>
              </a:rPr>
              <a:t/>
            </a:r>
            <a:br>
              <a:rPr lang="it-IT" sz="800" dirty="0" smtClean="0">
                <a:solidFill>
                  <a:schemeClr val="bg1"/>
                </a:solidFill>
              </a:rPr>
            </a:br>
            <a:r>
              <a:rPr lang="it-IT" sz="1400" dirty="0" smtClean="0">
                <a:solidFill>
                  <a:schemeClr val="bg1"/>
                </a:solidFill>
              </a:rPr>
              <a:t>4. Sono preoccupato che mi possa venire un esaurimento nervoso se rimango una o due notti senza dormire</a:t>
            </a:r>
            <a:br>
              <a:rPr lang="it-IT" sz="1400" dirty="0" smtClean="0">
                <a:solidFill>
                  <a:schemeClr val="bg1"/>
                </a:solidFill>
              </a:rPr>
            </a:br>
            <a:r>
              <a:rPr lang="it-IT" sz="1400" dirty="0" smtClean="0">
                <a:solidFill>
                  <a:schemeClr val="bg1"/>
                </a:solidFill>
              </a:rPr>
              <a:t>________________________________________________________</a:t>
            </a:r>
            <a:br>
              <a:rPr lang="it-IT" sz="1400" dirty="0" smtClean="0">
                <a:solidFill>
                  <a:schemeClr val="bg1"/>
                </a:solidFill>
              </a:rPr>
            </a:br>
            <a:r>
              <a:rPr lang="it-IT" sz="1400" dirty="0" smtClean="0">
                <a:solidFill>
                  <a:schemeClr val="bg1"/>
                </a:solidFill>
              </a:rPr>
              <a:t> 0         1         2         3         4         5         6         7         8         9         10 </a:t>
            </a:r>
            <a:br>
              <a:rPr lang="it-IT" sz="1400" dirty="0" smtClean="0">
                <a:solidFill>
                  <a:schemeClr val="bg1"/>
                </a:solidFill>
              </a:rPr>
            </a:br>
            <a:r>
              <a:rPr lang="it-IT" sz="800" dirty="0" smtClean="0">
                <a:solidFill>
                  <a:schemeClr val="bg1"/>
                </a:solidFill>
              </a:rPr>
              <a:t/>
            </a:r>
            <a:br>
              <a:rPr lang="it-IT" sz="800" dirty="0" smtClean="0">
                <a:solidFill>
                  <a:schemeClr val="bg1"/>
                </a:solidFill>
              </a:rPr>
            </a:br>
            <a:r>
              <a:rPr lang="it-IT" sz="800" dirty="0" smtClean="0">
                <a:solidFill>
                  <a:schemeClr val="bg1"/>
                </a:solidFill>
              </a:rPr>
              <a:t/>
            </a:r>
            <a:br>
              <a:rPr lang="it-IT" sz="800" dirty="0" smtClean="0">
                <a:solidFill>
                  <a:schemeClr val="bg1"/>
                </a:solidFill>
              </a:rPr>
            </a:br>
            <a:r>
              <a:rPr lang="it-IT" sz="1400" dirty="0" smtClean="0">
                <a:solidFill>
                  <a:schemeClr val="bg1"/>
                </a:solidFill>
              </a:rPr>
              <a:t>5. Sono preoccupato che l‘insonnia cronica possa avere gravi conseguenze per la salute fisica</a:t>
            </a:r>
            <a:br>
              <a:rPr lang="it-IT" sz="1400" dirty="0" smtClean="0">
                <a:solidFill>
                  <a:schemeClr val="bg1"/>
                </a:solidFill>
              </a:rPr>
            </a:br>
            <a:r>
              <a:rPr lang="it-IT" sz="1400" dirty="0" smtClean="0">
                <a:solidFill>
                  <a:schemeClr val="bg1"/>
                </a:solidFill>
              </a:rPr>
              <a:t>________________________________________________________</a:t>
            </a:r>
            <a:br>
              <a:rPr lang="it-IT" sz="1400" dirty="0" smtClean="0">
                <a:solidFill>
                  <a:schemeClr val="bg1"/>
                </a:solidFill>
              </a:rPr>
            </a:br>
            <a:r>
              <a:rPr lang="it-IT" sz="1400" dirty="0" smtClean="0">
                <a:solidFill>
                  <a:schemeClr val="bg1"/>
                </a:solidFill>
              </a:rPr>
              <a:t> 0         1         2         3         4         5         6         7         8         9         10 </a:t>
            </a:r>
            <a:br>
              <a:rPr lang="it-IT" sz="1400" dirty="0" smtClean="0">
                <a:solidFill>
                  <a:schemeClr val="bg1"/>
                </a:solidFill>
              </a:rPr>
            </a:br>
            <a:r>
              <a:rPr lang="it-IT" sz="800" dirty="0" smtClean="0">
                <a:solidFill>
                  <a:schemeClr val="bg1"/>
                </a:solidFill>
              </a:rPr>
              <a:t/>
            </a:r>
            <a:br>
              <a:rPr lang="it-IT" sz="800" dirty="0" smtClean="0">
                <a:solidFill>
                  <a:schemeClr val="bg1"/>
                </a:solidFill>
              </a:rPr>
            </a:br>
            <a:r>
              <a:rPr lang="it-IT" sz="800" dirty="0" smtClean="0">
                <a:solidFill>
                  <a:schemeClr val="bg1"/>
                </a:solidFill>
              </a:rPr>
              <a:t/>
            </a:r>
            <a:br>
              <a:rPr lang="it-IT" sz="800" dirty="0" smtClean="0">
                <a:solidFill>
                  <a:schemeClr val="bg1"/>
                </a:solidFill>
              </a:rPr>
            </a:br>
            <a:r>
              <a:rPr lang="it-IT" sz="1400" dirty="0" smtClean="0">
                <a:solidFill>
                  <a:schemeClr val="bg1"/>
                </a:solidFill>
              </a:rPr>
              <a:t>6. Stando più tempo a letto, di solito, dormo di più e mi sento meglio il giorno dopo</a:t>
            </a:r>
            <a:br>
              <a:rPr lang="it-IT" sz="1400" dirty="0" smtClean="0">
                <a:solidFill>
                  <a:schemeClr val="bg1"/>
                </a:solidFill>
              </a:rPr>
            </a:br>
            <a:r>
              <a:rPr lang="it-IT" sz="1400" dirty="0" smtClean="0">
                <a:solidFill>
                  <a:schemeClr val="bg1"/>
                </a:solidFill>
              </a:rPr>
              <a:t>________________________________________________________</a:t>
            </a:r>
            <a:br>
              <a:rPr lang="it-IT" sz="1400" dirty="0" smtClean="0">
                <a:solidFill>
                  <a:schemeClr val="bg1"/>
                </a:solidFill>
              </a:rPr>
            </a:br>
            <a:r>
              <a:rPr lang="it-IT" sz="1400" dirty="0" smtClean="0">
                <a:solidFill>
                  <a:schemeClr val="bg1"/>
                </a:solidFill>
              </a:rPr>
              <a:t> 0         1         2         3         4         5         6         7         8         9         10 </a:t>
            </a:r>
            <a:br>
              <a:rPr lang="it-IT" sz="1400" dirty="0" smtClean="0">
                <a:solidFill>
                  <a:schemeClr val="bg1"/>
                </a:solidFill>
              </a:rPr>
            </a:br>
            <a:endParaRPr lang="it-IT" sz="1400"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7389440"/>
          </a:xfrm>
        </p:spPr>
        <p:txBody>
          <a:bodyPr>
            <a:normAutofit/>
          </a:bodyPr>
          <a:lstStyle/>
          <a:p>
            <a:r>
              <a:rPr lang="it-IT" sz="1600" dirty="0" smtClean="0">
                <a:solidFill>
                  <a:schemeClr val="bg1"/>
                </a:solidFill>
              </a:rPr>
              <a:t>7. Quando ho delle difficoltà ad addormentarmi, oppure a riaddormentarmi dopo essermi svegliato durante la notte, dovrei rimanere a letto e provare con più insistenza</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 8. Sono preoccupato di poter perdere il controllo sulla mia capacità di dormire</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9. Dal momento che sto invecchiando, dovrei andare a letto prima la sera</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10. Dopo una notte in cui non ho dormito bene, so che questo interferirà con</a:t>
            </a:r>
            <a:br>
              <a:rPr lang="it-IT" sz="1600" dirty="0" smtClean="0">
                <a:solidFill>
                  <a:schemeClr val="bg1"/>
                </a:solidFill>
              </a:rPr>
            </a:br>
            <a:r>
              <a:rPr lang="it-IT" sz="1600" dirty="0" smtClean="0">
                <a:solidFill>
                  <a:schemeClr val="bg1"/>
                </a:solidFill>
              </a:rPr>
              <a:t>le mie attività del giorno dopo</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11. Per essere ben sveglio e per funzionare bene durante il giorno, credo che farei meglio a prendere un sonnifero piuttosto che passare una notte di cattivo sonno</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12. Quando durante il giorno mi sento nervoso, depresso o ansioso è soprattutto </a:t>
            </a:r>
            <a:br>
              <a:rPr lang="it-IT" sz="1600" dirty="0" smtClean="0">
                <a:solidFill>
                  <a:schemeClr val="bg1"/>
                </a:solidFill>
              </a:rPr>
            </a:br>
            <a:r>
              <a:rPr lang="it-IT" sz="1600" dirty="0" smtClean="0">
                <a:solidFill>
                  <a:schemeClr val="bg1"/>
                </a:solidFill>
              </a:rPr>
              <a:t>perché non ho dormito bene la notte prima</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13. Siccome il mio compagno di letto si addormenta appena tocca il cuscino e non si sveglia per tutta la notte, anche io dovrei essere capace di fare lo stesso</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14. Sono convinto che l’insonnia sia, in fondo, la conseguenza dell’invecchiamento</a:t>
            </a:r>
            <a:br>
              <a:rPr lang="it-IT" sz="1600" dirty="0" smtClean="0">
                <a:solidFill>
                  <a:schemeClr val="bg1"/>
                </a:solidFill>
              </a:rPr>
            </a:br>
            <a:r>
              <a:rPr lang="it-IT" sz="1600" dirty="0" smtClean="0">
                <a:solidFill>
                  <a:schemeClr val="bg1"/>
                </a:solidFill>
              </a:rPr>
              <a:t>e che non si possa fare molto per questo problema</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15. Ho paura di morire nel sonno</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16. Quando dormo bene una notte, so che la notte seguente dovrò pagarne le conseguenze</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17. Quando dormo male una notte, i miei orari di sonno saranno sballati per l’intera settimana</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400" dirty="0" smtClean="0">
                <a:solidFill>
                  <a:schemeClr val="bg1"/>
                </a:solidFill>
              </a:rPr>
              <a:t/>
            </a:r>
            <a:br>
              <a:rPr lang="it-IT" sz="1400" dirty="0" smtClean="0">
                <a:solidFill>
                  <a:schemeClr val="bg1"/>
                </a:solidFill>
              </a:rPr>
            </a:br>
            <a:endParaRPr lang="it-IT" sz="14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363272" cy="6322714"/>
          </a:xfrm>
        </p:spPr>
        <p:txBody>
          <a:bodyPr>
            <a:normAutofit fontScale="90000"/>
          </a:bodyPr>
          <a:lstStyle/>
          <a:p>
            <a:r>
              <a:rPr lang="it-IT" dirty="0" smtClean="0">
                <a:solidFill>
                  <a:schemeClr val="bg1"/>
                </a:solidFill>
              </a:rPr>
              <a:t>La Terapia </a:t>
            </a:r>
            <a:r>
              <a:rPr lang="it-IT" dirty="0" err="1" smtClean="0">
                <a:solidFill>
                  <a:schemeClr val="bg1"/>
                </a:solidFill>
              </a:rPr>
              <a:t>Cognitivo-Comportametale</a:t>
            </a:r>
            <a:r>
              <a:rPr lang="it-IT" dirty="0" smtClean="0">
                <a:solidFill>
                  <a:schemeClr val="bg1"/>
                </a:solidFill>
              </a:rPr>
              <a:t> (Cognitive </a:t>
            </a:r>
            <a:r>
              <a:rPr lang="it-IT" dirty="0" err="1" smtClean="0">
                <a:solidFill>
                  <a:schemeClr val="bg1"/>
                </a:solidFill>
              </a:rPr>
              <a:t>Behavioural</a:t>
            </a:r>
            <a:r>
              <a:rPr lang="it-IT" dirty="0" smtClean="0">
                <a:solidFill>
                  <a:schemeClr val="bg1"/>
                </a:solidFill>
              </a:rPr>
              <a:t> </a:t>
            </a:r>
            <a:r>
              <a:rPr lang="it-IT" dirty="0" err="1" smtClean="0">
                <a:solidFill>
                  <a:schemeClr val="bg1"/>
                </a:solidFill>
              </a:rPr>
              <a:t>Therapy</a:t>
            </a:r>
            <a:r>
              <a:rPr lang="it-IT" dirty="0" smtClean="0">
                <a:solidFill>
                  <a:schemeClr val="bg1"/>
                </a:solidFill>
              </a:rPr>
              <a:t>, CBT) </a:t>
            </a:r>
            <a:br>
              <a:rPr lang="it-IT" dirty="0" smtClean="0">
                <a:solidFill>
                  <a:schemeClr val="bg1"/>
                </a:solidFill>
              </a:rPr>
            </a:br>
            <a:r>
              <a:rPr lang="it-IT" dirty="0" smtClean="0">
                <a:solidFill>
                  <a:schemeClr val="bg1"/>
                </a:solidFill>
              </a:rPr>
              <a:t>   per l’insonnia è un intervento breve, focalizzato sul sonno, multimodale. </a:t>
            </a:r>
            <a:br>
              <a:rPr lang="it-IT" dirty="0" smtClean="0">
                <a:solidFill>
                  <a:schemeClr val="bg1"/>
                </a:solidFill>
              </a:rPr>
            </a:br>
            <a:r>
              <a:rPr lang="it-IT" dirty="0" smtClean="0">
                <a:solidFill>
                  <a:schemeClr val="bg1"/>
                </a:solidFill>
              </a:rPr>
              <a:t>   Si compone di procedure </a:t>
            </a:r>
            <a:br>
              <a:rPr lang="it-IT" dirty="0" smtClean="0">
                <a:solidFill>
                  <a:schemeClr val="bg1"/>
                </a:solidFill>
              </a:rPr>
            </a:br>
            <a:r>
              <a:rPr lang="it-IT" dirty="0" smtClean="0">
                <a:solidFill>
                  <a:schemeClr val="bg1"/>
                </a:solidFill>
              </a:rPr>
              <a:t>psicologiche</a:t>
            </a:r>
            <a:br>
              <a:rPr lang="it-IT" dirty="0" smtClean="0">
                <a:solidFill>
                  <a:schemeClr val="bg1"/>
                </a:solidFill>
              </a:rPr>
            </a:br>
            <a:r>
              <a:rPr lang="it-IT" dirty="0" smtClean="0">
                <a:solidFill>
                  <a:schemeClr val="bg1"/>
                </a:solidFill>
              </a:rPr>
              <a:t>e comportamentali, di</a:t>
            </a:r>
            <a:br>
              <a:rPr lang="it-IT" dirty="0" smtClean="0">
                <a:solidFill>
                  <a:schemeClr val="bg1"/>
                </a:solidFill>
              </a:rPr>
            </a:br>
            <a:r>
              <a:rPr lang="it-IT" dirty="0" smtClean="0">
                <a:solidFill>
                  <a:schemeClr val="bg1"/>
                </a:solidFill>
              </a:rPr>
              <a:t>strategie cognitive ed educazionali</a:t>
            </a:r>
            <a:endParaRPr lang="it-IT"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6552" y="0"/>
            <a:ext cx="10585176" cy="7334672"/>
          </a:xfrm>
        </p:spPr>
        <p:txBody>
          <a:bodyPr>
            <a:normAutofit fontScale="90000"/>
          </a:bodyPr>
          <a:lstStyle/>
          <a:p>
            <a:r>
              <a:rPr lang="it-IT" sz="1800" dirty="0" smtClean="0">
                <a:solidFill>
                  <a:schemeClr val="bg1"/>
                </a:solidFill>
              </a:rPr>
              <a:t/>
            </a:r>
            <a:br>
              <a:rPr lang="it-IT" sz="1800" dirty="0" smtClean="0">
                <a:solidFill>
                  <a:schemeClr val="bg1"/>
                </a:solidFill>
              </a:rPr>
            </a:br>
            <a:r>
              <a:rPr lang="it-IT" sz="1800" dirty="0" smtClean="0">
                <a:solidFill>
                  <a:schemeClr val="bg1"/>
                </a:solidFill>
              </a:rPr>
              <a:t>18. Senza una buona notte di sonno, riesco a malapena a funzionare il giorno dopo</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19. Non posso mai prevedere se avrò un sonno buono o cattivo</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20. Sono poco capace di gestire le conseguenze negative di un sonno disturbato</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21. Quando mi sento stanco, senza energia, o anche, mi sembra di non funzionare bene durante il giorno, </a:t>
            </a:r>
            <a:br>
              <a:rPr lang="it-IT" sz="1800" dirty="0" smtClean="0">
                <a:solidFill>
                  <a:schemeClr val="bg1"/>
                </a:solidFill>
              </a:rPr>
            </a:br>
            <a:r>
              <a:rPr lang="it-IT" sz="1800" dirty="0" smtClean="0">
                <a:solidFill>
                  <a:schemeClr val="bg1"/>
                </a:solidFill>
              </a:rPr>
              <a:t>di solito è perché non ho dormito bene la notte prima</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22. La notte vengo sommerso da pensieri e spesso sento di non aver controllo su questa mente che corre</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23. Sento di poter vivere lo stesso una vita soddisfacente nonostante le difficoltà nel dormire</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24. Credo che l‘insonnia sia essenzialmente il risultato di un cattivo equilibrio della chimica del corpo</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25. Sento che l‘insonnia sta rovinando la mia capacità di godermi la vita e mi impedisce </a:t>
            </a:r>
            <a:br>
              <a:rPr lang="it-IT" sz="1800" dirty="0" smtClean="0">
                <a:solidFill>
                  <a:schemeClr val="bg1"/>
                </a:solidFill>
              </a:rPr>
            </a:br>
            <a:r>
              <a:rPr lang="it-IT" sz="1800" dirty="0" smtClean="0">
                <a:solidFill>
                  <a:schemeClr val="bg1"/>
                </a:solidFill>
              </a:rPr>
              <a:t>di fare ciò che voglio</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26. Bere qualcosa di alcolico prima di coricarsi è una buona soluzione per i problemi di sonno</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27. La sola soluzione per l‘insonnia sono le medicine</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28. Il mio sonno continua a peggiorare, e non credo che qualcuno possa aiutarmi</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29. Di solito, si può vedere dal mio aspetto fisico quando non ho dormito bene</a:t>
            </a:r>
            <a:br>
              <a:rPr lang="it-IT" sz="1800" dirty="0" smtClean="0">
                <a:solidFill>
                  <a:schemeClr val="bg1"/>
                </a:solidFill>
              </a:rPr>
            </a:br>
            <a:r>
              <a:rPr lang="it-IT" sz="1800" dirty="0" smtClean="0">
                <a:solidFill>
                  <a:schemeClr val="bg1"/>
                </a:solidFill>
              </a:rPr>
              <a:t/>
            </a:r>
            <a:br>
              <a:rPr lang="it-IT" sz="1800" dirty="0" smtClean="0">
                <a:solidFill>
                  <a:schemeClr val="bg1"/>
                </a:solidFill>
              </a:rPr>
            </a:br>
            <a:r>
              <a:rPr lang="it-IT" sz="1800" dirty="0" smtClean="0">
                <a:solidFill>
                  <a:schemeClr val="bg1"/>
                </a:solidFill>
              </a:rPr>
              <a:t>30. Evito o annullo i miei impegni (sociali, familiari), dopo una notte di sonno scadente</a:t>
            </a:r>
            <a:br>
              <a:rPr lang="it-IT" sz="1800" dirty="0" smtClean="0">
                <a:solidFill>
                  <a:schemeClr val="bg1"/>
                </a:solidFill>
              </a:rPr>
            </a:br>
            <a:r>
              <a:rPr lang="it-IT" sz="1400" dirty="0" smtClean="0">
                <a:solidFill>
                  <a:schemeClr val="bg1"/>
                </a:solidFill>
              </a:rPr>
              <a:t/>
            </a:r>
            <a:br>
              <a:rPr lang="it-IT" sz="1400" dirty="0" smtClean="0">
                <a:solidFill>
                  <a:schemeClr val="bg1"/>
                </a:solidFill>
              </a:rPr>
            </a:br>
            <a:r>
              <a:rPr lang="it-IT" sz="1400" dirty="0" smtClean="0">
                <a:solidFill>
                  <a:schemeClr val="bg1"/>
                </a:solidFill>
              </a:rPr>
              <a:t/>
            </a:r>
            <a:br>
              <a:rPr lang="it-IT" sz="1400" dirty="0" smtClean="0">
                <a:solidFill>
                  <a:schemeClr val="bg1"/>
                </a:solidFill>
              </a:rPr>
            </a:br>
            <a:r>
              <a:rPr lang="it-IT" sz="1400" dirty="0" smtClean="0">
                <a:solidFill>
                  <a:schemeClr val="bg1"/>
                </a:solidFill>
              </a:rPr>
              <a:t/>
            </a:r>
            <a:br>
              <a:rPr lang="it-IT" sz="1400" dirty="0" smtClean="0">
                <a:solidFill>
                  <a:schemeClr val="bg1"/>
                </a:solidFill>
              </a:rPr>
            </a:br>
            <a:endParaRPr lang="it-IT" sz="1400" dirty="0">
              <a:solidFill>
                <a:schemeClr val="bg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467544" y="188640"/>
            <a:ext cx="8172400" cy="2677656"/>
          </a:xfrm>
          <a:prstGeom prst="rect">
            <a:avLst/>
          </a:prstGeom>
        </p:spPr>
        <p:txBody>
          <a:bodyPr wrap="square">
            <a:spAutoFit/>
          </a:bodyPr>
          <a:lstStyle/>
          <a:p>
            <a:pPr algn="ctr"/>
            <a:endParaRPr lang="it-IT" sz="1400" dirty="0" smtClean="0">
              <a:solidFill>
                <a:schemeClr val="bg1"/>
              </a:solidFill>
            </a:endParaRPr>
          </a:p>
          <a:p>
            <a:pPr algn="ctr"/>
            <a:endParaRPr lang="it-IT" sz="1400" dirty="0" smtClean="0">
              <a:solidFill>
                <a:schemeClr val="bg1"/>
              </a:solidFill>
            </a:endParaRPr>
          </a:p>
          <a:p>
            <a:pPr algn="ctr"/>
            <a:endParaRPr lang="it-IT" sz="1400" dirty="0" smtClean="0">
              <a:solidFill>
                <a:schemeClr val="bg1"/>
              </a:solidFill>
            </a:endParaRPr>
          </a:p>
          <a:p>
            <a:pPr algn="ctr"/>
            <a:endParaRPr lang="it-IT" sz="1400" dirty="0" smtClean="0">
              <a:solidFill>
                <a:schemeClr val="bg1"/>
              </a:solidFill>
            </a:endParaRPr>
          </a:p>
          <a:p>
            <a:pPr algn="ctr"/>
            <a:endParaRPr lang="it-IT" sz="1400" dirty="0" smtClean="0">
              <a:solidFill>
                <a:schemeClr val="bg1"/>
              </a:solidFill>
            </a:endParaRPr>
          </a:p>
          <a:p>
            <a:pPr algn="ctr"/>
            <a:endParaRPr lang="it-IT" sz="1400" dirty="0" smtClean="0">
              <a:solidFill>
                <a:schemeClr val="bg1"/>
              </a:solidFill>
            </a:endParaRPr>
          </a:p>
          <a:p>
            <a:pPr algn="ctr"/>
            <a:endParaRPr lang="it-IT" sz="1400" dirty="0" smtClean="0">
              <a:solidFill>
                <a:schemeClr val="bg1"/>
              </a:solidFill>
            </a:endParaRPr>
          </a:p>
          <a:p>
            <a:pPr algn="ctr"/>
            <a:endParaRPr lang="it-IT" sz="1400" dirty="0" smtClean="0">
              <a:solidFill>
                <a:schemeClr val="bg1"/>
              </a:solidFill>
            </a:endParaRPr>
          </a:p>
          <a:p>
            <a:pPr algn="ctr"/>
            <a:endParaRPr lang="it-IT" sz="1400" dirty="0" smtClean="0">
              <a:solidFill>
                <a:schemeClr val="bg1"/>
              </a:solidFill>
            </a:endParaRPr>
          </a:p>
          <a:p>
            <a:pPr algn="ctr"/>
            <a:endParaRPr lang="it-IT" sz="1400" dirty="0" smtClean="0">
              <a:solidFill>
                <a:schemeClr val="bg1"/>
              </a:solidFill>
            </a:endParaRPr>
          </a:p>
          <a:p>
            <a:pPr algn="ctr"/>
            <a:endParaRPr lang="it-IT" sz="1400" dirty="0" smtClean="0">
              <a:solidFill>
                <a:schemeClr val="bg1"/>
              </a:solidFill>
            </a:endParaRPr>
          </a:p>
          <a:p>
            <a:pPr algn="ctr"/>
            <a:endParaRPr lang="it-IT" sz="1400" dirty="0">
              <a:solidFill>
                <a:schemeClr val="bg1"/>
              </a:solidFill>
            </a:endParaRPr>
          </a:p>
        </p:txBody>
      </p:sp>
      <p:sp>
        <p:nvSpPr>
          <p:cNvPr id="4" name="Titolo 3"/>
          <p:cNvSpPr>
            <a:spLocks noGrp="1"/>
          </p:cNvSpPr>
          <p:nvPr>
            <p:ph type="title"/>
          </p:nvPr>
        </p:nvSpPr>
        <p:spPr>
          <a:xfrm>
            <a:off x="457200" y="274638"/>
            <a:ext cx="8229600" cy="6322714"/>
          </a:xfrm>
        </p:spPr>
        <p:txBody>
          <a:bodyPr>
            <a:normAutofit/>
          </a:bodyPr>
          <a:lstStyle/>
          <a:p>
            <a:r>
              <a:rPr lang="it-IT" sz="3200" dirty="0" smtClean="0">
                <a:solidFill>
                  <a:schemeClr val="bg1"/>
                </a:solidFill>
              </a:rPr>
              <a:t>Un altro metodo per identificare le cognizioni disfunzionali dei pazienti sul loro sonno è l’automonitoraggio. Ma a volte può essere difficile per i pazienti identificare i loro pensieri automatici sul sonno. Si può in questo caso favorire la registrazione dei pensieri automatici partendo da un episodio recente nel quale il paziente ha avuto difficoltà a dormire. Il terapeuta può porre delle domande del tipo: “come si sentiva in quel momento? </a:t>
            </a:r>
            <a:br>
              <a:rPr lang="it-IT" sz="3200" dirty="0" smtClean="0">
                <a:solidFill>
                  <a:schemeClr val="bg1"/>
                </a:solidFill>
              </a:rPr>
            </a:br>
            <a:r>
              <a:rPr lang="it-IT" sz="3200" dirty="0" smtClean="0">
                <a:solidFill>
                  <a:schemeClr val="bg1"/>
                </a:solidFill>
              </a:rPr>
              <a:t>“cosa passava nella sua mente in quel momento?”</a:t>
            </a:r>
            <a:endParaRPr lang="it-IT" sz="3200" dirty="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466730"/>
          </a:xfrm>
        </p:spPr>
        <p:txBody>
          <a:bodyPr>
            <a:normAutofit/>
          </a:bodyPr>
          <a:lstStyle/>
          <a:p>
            <a:r>
              <a:rPr lang="it-IT" sz="3600" dirty="0" smtClean="0">
                <a:solidFill>
                  <a:schemeClr val="bg1"/>
                </a:solidFill>
              </a:rPr>
              <a:t>La registrazione dei pensieri legati al sonno prevede dunque di identificare </a:t>
            </a:r>
            <a:br>
              <a:rPr lang="it-IT" sz="3600" dirty="0" smtClean="0">
                <a:solidFill>
                  <a:schemeClr val="bg1"/>
                </a:solidFill>
              </a:rPr>
            </a:br>
            <a:r>
              <a:rPr lang="it-IT" sz="1800" dirty="0" smtClean="0">
                <a:solidFill>
                  <a:schemeClr val="bg1"/>
                </a:solidFill>
              </a:rPr>
              <a:t/>
            </a:r>
            <a:br>
              <a:rPr lang="it-IT" sz="1800" dirty="0" smtClean="0">
                <a:solidFill>
                  <a:schemeClr val="bg1"/>
                </a:solidFill>
              </a:rPr>
            </a:br>
            <a:r>
              <a:rPr lang="it-IT" sz="3600" dirty="0" smtClean="0">
                <a:solidFill>
                  <a:schemeClr val="bg1"/>
                </a:solidFill>
              </a:rPr>
              <a:t>1) l’evento o la situazione legata all’emozione spiacevole</a:t>
            </a:r>
            <a:br>
              <a:rPr lang="it-IT" sz="3600" dirty="0" smtClean="0">
                <a:solidFill>
                  <a:schemeClr val="bg1"/>
                </a:solidFill>
              </a:rPr>
            </a:br>
            <a:r>
              <a:rPr lang="it-IT" sz="3600" dirty="0" smtClean="0">
                <a:solidFill>
                  <a:schemeClr val="bg1"/>
                </a:solidFill>
              </a:rPr>
              <a:t>2)i pensieri automatici e/o le immagini che passano nella mente in quel momento</a:t>
            </a:r>
            <a:br>
              <a:rPr lang="it-IT" sz="3600" dirty="0" smtClean="0">
                <a:solidFill>
                  <a:schemeClr val="bg1"/>
                </a:solidFill>
              </a:rPr>
            </a:br>
            <a:r>
              <a:rPr lang="it-IT" sz="3600" dirty="0" smtClean="0">
                <a:solidFill>
                  <a:schemeClr val="bg1"/>
                </a:solidFill>
              </a:rPr>
              <a:t>3) l’emozione </a:t>
            </a:r>
            <a:br>
              <a:rPr lang="it-IT" sz="3600" dirty="0" smtClean="0">
                <a:solidFill>
                  <a:schemeClr val="bg1"/>
                </a:solidFill>
              </a:rPr>
            </a:br>
            <a:endParaRPr lang="it-IT" sz="3600" dirty="0">
              <a:solidFill>
                <a:schemeClr val="bg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100" b="1" dirty="0" smtClean="0">
                <a:solidFill>
                  <a:schemeClr val="bg1"/>
                </a:solidFill>
              </a:rPr>
              <a:t>Esempio di automonitoraggio dei pensieri correlati al sonno o ABC (</a:t>
            </a:r>
            <a:r>
              <a:rPr lang="it-IT" sz="3100" b="1" dirty="0" err="1" smtClean="0">
                <a:solidFill>
                  <a:schemeClr val="bg1"/>
                </a:solidFill>
              </a:rPr>
              <a:t>Ellis</a:t>
            </a:r>
            <a:r>
              <a:rPr lang="it-IT" sz="3100" b="1" dirty="0" smtClean="0">
                <a:solidFill>
                  <a:schemeClr val="bg1"/>
                </a:solidFill>
              </a:rPr>
              <a:t>, Beck)</a:t>
            </a:r>
            <a:br>
              <a:rPr lang="it-IT" sz="3100" b="1" dirty="0" smtClean="0">
                <a:solidFill>
                  <a:schemeClr val="bg1"/>
                </a:solidFill>
              </a:rPr>
            </a:br>
            <a:r>
              <a:rPr lang="it-IT" sz="3100" b="1" dirty="0" smtClean="0">
                <a:solidFill>
                  <a:schemeClr val="bg1"/>
                </a:solidFill>
              </a:rPr>
              <a:t>A (</a:t>
            </a:r>
            <a:r>
              <a:rPr lang="en-US" sz="3100" b="1" dirty="0" smtClean="0">
                <a:solidFill>
                  <a:schemeClr val="bg1"/>
                </a:solidFill>
              </a:rPr>
              <a:t>activating event</a:t>
            </a:r>
            <a:r>
              <a:rPr lang="it-IT" sz="3100" b="1" dirty="0" smtClean="0">
                <a:solidFill>
                  <a:schemeClr val="bg1"/>
                </a:solidFill>
              </a:rPr>
              <a:t>) B (</a:t>
            </a:r>
            <a:r>
              <a:rPr lang="en-US" sz="3100" b="1" dirty="0" smtClean="0">
                <a:solidFill>
                  <a:schemeClr val="bg1"/>
                </a:solidFill>
              </a:rPr>
              <a:t>belief</a:t>
            </a:r>
            <a:r>
              <a:rPr lang="it-IT" sz="3100" b="1" dirty="0" smtClean="0">
                <a:solidFill>
                  <a:schemeClr val="bg1"/>
                </a:solidFill>
              </a:rPr>
              <a:t>) C (</a:t>
            </a:r>
            <a:r>
              <a:rPr lang="en-US" sz="3100" b="1" dirty="0" smtClean="0">
                <a:solidFill>
                  <a:schemeClr val="bg1"/>
                </a:solidFill>
              </a:rPr>
              <a:t>consequences</a:t>
            </a:r>
            <a:r>
              <a:rPr lang="it-IT" sz="3100" b="1" dirty="0" smtClean="0">
                <a:solidFill>
                  <a:schemeClr val="bg1"/>
                </a:solidFill>
              </a:rPr>
              <a:t>)</a:t>
            </a:r>
            <a:r>
              <a:rPr lang="it-IT" b="1" dirty="0" smtClean="0">
                <a:solidFill>
                  <a:schemeClr val="bg1"/>
                </a:solidFill>
              </a:rPr>
              <a:t>   </a:t>
            </a:r>
            <a:endParaRPr lang="it-IT" b="1" dirty="0">
              <a:solidFill>
                <a:schemeClr val="bg1"/>
              </a:solidFill>
            </a:endParaRPr>
          </a:p>
        </p:txBody>
      </p:sp>
      <p:graphicFrame>
        <p:nvGraphicFramePr>
          <p:cNvPr id="3" name="Tabella 2"/>
          <p:cNvGraphicFramePr>
            <a:graphicFrameLocks noGrp="1"/>
          </p:cNvGraphicFramePr>
          <p:nvPr/>
        </p:nvGraphicFramePr>
        <p:xfrm>
          <a:off x="251520" y="1844824"/>
          <a:ext cx="8352928" cy="4768304"/>
        </p:xfrm>
        <a:graphic>
          <a:graphicData uri="http://schemas.openxmlformats.org/drawingml/2006/table">
            <a:tbl>
              <a:tblPr firstRow="1" bandRow="1">
                <a:tableStyleId>{5C22544A-7EE6-4342-B048-85BDC9FD1C3A}</a:tableStyleId>
              </a:tblPr>
              <a:tblGrid>
                <a:gridCol w="2397186"/>
                <a:gridCol w="2397186"/>
                <a:gridCol w="3558556"/>
              </a:tblGrid>
              <a:tr h="1455936">
                <a:tc>
                  <a:txBody>
                    <a:bodyPr/>
                    <a:lstStyle/>
                    <a:p>
                      <a:pPr algn="ctr"/>
                      <a:r>
                        <a:rPr lang="it-IT" sz="4400" dirty="0" smtClean="0"/>
                        <a:t>Evento </a:t>
                      </a:r>
                    </a:p>
                    <a:p>
                      <a:pPr algn="ctr"/>
                      <a:r>
                        <a:rPr lang="it-IT" sz="4400" dirty="0" smtClean="0"/>
                        <a:t>A   </a:t>
                      </a:r>
                      <a:endParaRPr lang="it-IT" sz="4400" dirty="0"/>
                    </a:p>
                  </a:txBody>
                  <a:tcPr>
                    <a:noFill/>
                  </a:tcPr>
                </a:tc>
                <a:tc>
                  <a:txBody>
                    <a:bodyPr/>
                    <a:lstStyle/>
                    <a:p>
                      <a:pPr algn="ctr"/>
                      <a:r>
                        <a:rPr lang="it-IT" sz="4400" dirty="0" smtClean="0"/>
                        <a:t>Pensiero B</a:t>
                      </a:r>
                      <a:endParaRPr lang="it-IT" sz="4400" dirty="0"/>
                    </a:p>
                  </a:txBody>
                  <a:tcPr>
                    <a:noFill/>
                  </a:tcPr>
                </a:tc>
                <a:tc>
                  <a:txBody>
                    <a:bodyPr/>
                    <a:lstStyle/>
                    <a:p>
                      <a:pPr algn="ctr"/>
                      <a:r>
                        <a:rPr lang="it-IT" sz="4400" dirty="0" smtClean="0"/>
                        <a:t>Emozione </a:t>
                      </a:r>
                    </a:p>
                    <a:p>
                      <a:pPr algn="ctr"/>
                      <a:r>
                        <a:rPr lang="it-IT" sz="4400" dirty="0" smtClean="0"/>
                        <a:t>C</a:t>
                      </a:r>
                      <a:endParaRPr lang="it-IT" sz="4400" dirty="0"/>
                    </a:p>
                  </a:txBody>
                  <a:tcPr>
                    <a:noFill/>
                  </a:tcPr>
                </a:tc>
              </a:tr>
              <a:tr h="3312368">
                <a:tc>
                  <a:txBody>
                    <a:bodyPr/>
                    <a:lstStyle/>
                    <a:p>
                      <a:pPr algn="ctr"/>
                      <a:endParaRPr lang="it-IT" sz="2400" dirty="0" smtClean="0">
                        <a:solidFill>
                          <a:schemeClr val="bg1"/>
                        </a:solidFill>
                      </a:endParaRPr>
                    </a:p>
                    <a:p>
                      <a:pPr algn="ctr"/>
                      <a:r>
                        <a:rPr lang="it-IT" sz="2400" dirty="0" smtClean="0">
                          <a:solidFill>
                            <a:schemeClr val="bg1"/>
                          </a:solidFill>
                        </a:rPr>
                        <a:t>Le tre del mattino, non riesco a riaddormentarmi</a:t>
                      </a:r>
                      <a:endParaRPr lang="it-IT" sz="2400" dirty="0">
                        <a:solidFill>
                          <a:schemeClr val="bg1"/>
                        </a:solidFill>
                      </a:endParaRPr>
                    </a:p>
                  </a:txBody>
                  <a:tcPr>
                    <a:noFill/>
                  </a:tcPr>
                </a:tc>
                <a:tc>
                  <a:txBody>
                    <a:bodyPr/>
                    <a:lstStyle/>
                    <a:p>
                      <a:pPr algn="ctr"/>
                      <a:endParaRPr lang="it-IT" sz="2400" dirty="0" smtClean="0">
                        <a:solidFill>
                          <a:schemeClr val="bg1"/>
                        </a:solidFill>
                      </a:endParaRPr>
                    </a:p>
                    <a:p>
                      <a:pPr algn="ctr"/>
                      <a:r>
                        <a:rPr lang="it-IT" sz="2400" dirty="0" smtClean="0">
                          <a:solidFill>
                            <a:schemeClr val="bg1"/>
                          </a:solidFill>
                        </a:rPr>
                        <a:t>“Devo assolutamente</a:t>
                      </a:r>
                      <a:r>
                        <a:rPr lang="it-IT" sz="2400" baseline="0" dirty="0" smtClean="0">
                          <a:solidFill>
                            <a:schemeClr val="bg1"/>
                          </a:solidFill>
                        </a:rPr>
                        <a:t> dormire, domani ho molto da fare”</a:t>
                      </a:r>
                      <a:endParaRPr lang="it-IT" sz="2400" dirty="0">
                        <a:solidFill>
                          <a:schemeClr val="bg1"/>
                        </a:solidFill>
                      </a:endParaRPr>
                    </a:p>
                  </a:txBody>
                  <a:tcPr>
                    <a:noFill/>
                  </a:tcPr>
                </a:tc>
                <a:tc>
                  <a:txBody>
                    <a:bodyPr/>
                    <a:lstStyle/>
                    <a:p>
                      <a:pPr algn="ctr"/>
                      <a:endParaRPr lang="it-IT" sz="2400" dirty="0" smtClean="0">
                        <a:solidFill>
                          <a:schemeClr val="bg1"/>
                        </a:solidFill>
                      </a:endParaRPr>
                    </a:p>
                    <a:p>
                      <a:pPr algn="ctr"/>
                      <a:r>
                        <a:rPr lang="it-IT" sz="2400" dirty="0" smtClean="0">
                          <a:solidFill>
                            <a:schemeClr val="bg1"/>
                          </a:solidFill>
                        </a:rPr>
                        <a:t>Ansia 80%</a:t>
                      </a:r>
                    </a:p>
                    <a:p>
                      <a:pPr algn="ctr"/>
                      <a:r>
                        <a:rPr lang="it-IT" sz="2400" dirty="0" smtClean="0">
                          <a:solidFill>
                            <a:schemeClr val="bg1"/>
                          </a:solidFill>
                        </a:rPr>
                        <a:t>Impotenza 60%</a:t>
                      </a:r>
                    </a:p>
                    <a:p>
                      <a:pPr algn="ctr"/>
                      <a:endParaRPr lang="it-IT" dirty="0">
                        <a:solidFill>
                          <a:schemeClr val="bg1"/>
                        </a:solidFill>
                      </a:endParaRPr>
                    </a:p>
                  </a:txBody>
                  <a:tcPr>
                    <a:no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391270"/>
            <a:ext cx="9036496" cy="6466730"/>
          </a:xfrm>
        </p:spPr>
        <p:txBody>
          <a:bodyPr>
            <a:normAutofit fontScale="90000"/>
          </a:bodyPr>
          <a:lstStyle/>
          <a:p>
            <a:r>
              <a:rPr lang="it-IT" sz="3100" dirty="0" smtClean="0">
                <a:solidFill>
                  <a:schemeClr val="bg1"/>
                </a:solidFill>
              </a:rPr>
              <a:t>Una volta identificate le cognizioni disfunzionali, </a:t>
            </a:r>
            <a:br>
              <a:rPr lang="it-IT" sz="3100" dirty="0" smtClean="0">
                <a:solidFill>
                  <a:schemeClr val="bg1"/>
                </a:solidFill>
              </a:rPr>
            </a:br>
            <a:r>
              <a:rPr lang="it-IT" sz="3100" dirty="0" smtClean="0">
                <a:solidFill>
                  <a:schemeClr val="bg1"/>
                </a:solidFill>
              </a:rPr>
              <a:t>si incoraggerà il paziente a considerare le proprie credenze sul sonno come una delle molte possibili interpretazioni, anziché come una verità assoluta ed indiscussa. </a:t>
            </a:r>
            <a:br>
              <a:rPr lang="it-IT" sz="3100" dirty="0" smtClean="0">
                <a:solidFill>
                  <a:schemeClr val="bg1"/>
                </a:solidFill>
              </a:rPr>
            </a:br>
            <a:r>
              <a:rPr lang="it-IT" sz="3100" dirty="0" smtClean="0">
                <a:solidFill>
                  <a:schemeClr val="bg1"/>
                </a:solidFill>
              </a:rPr>
              <a:t>Per guidare il paziente verso alternative alle sue cognizioni disfunzionali, il terapeuta può servirsi di una serie di domande esplorative, ad esempio:</a:t>
            </a:r>
            <a:br>
              <a:rPr lang="it-IT" sz="3100" dirty="0" smtClean="0">
                <a:solidFill>
                  <a:schemeClr val="bg1"/>
                </a:solidFill>
              </a:rPr>
            </a:br>
            <a:r>
              <a:rPr lang="it-IT" sz="1600" dirty="0" smtClean="0">
                <a:solidFill>
                  <a:schemeClr val="bg1"/>
                </a:solidFill>
              </a:rPr>
              <a:t/>
            </a:r>
            <a:br>
              <a:rPr lang="it-IT" sz="1600" dirty="0" smtClean="0">
                <a:solidFill>
                  <a:schemeClr val="bg1"/>
                </a:solidFill>
              </a:rPr>
            </a:br>
            <a:r>
              <a:rPr lang="it-IT" sz="3100" dirty="0" smtClean="0">
                <a:solidFill>
                  <a:schemeClr val="bg1"/>
                </a:solidFill>
              </a:rPr>
              <a:t>- Quale è la prova a favore di questa idea?</a:t>
            </a:r>
            <a:br>
              <a:rPr lang="it-IT" sz="3100" dirty="0" smtClean="0">
                <a:solidFill>
                  <a:schemeClr val="bg1"/>
                </a:solidFill>
              </a:rPr>
            </a:br>
            <a:r>
              <a:rPr lang="it-IT" sz="3100" dirty="0" smtClean="0">
                <a:solidFill>
                  <a:schemeClr val="bg1"/>
                </a:solidFill>
              </a:rPr>
              <a:t>-Quale è la prova a sfavore di questa idea?</a:t>
            </a:r>
            <a:br>
              <a:rPr lang="it-IT" sz="3100" dirty="0" smtClean="0">
                <a:solidFill>
                  <a:schemeClr val="bg1"/>
                </a:solidFill>
              </a:rPr>
            </a:br>
            <a:r>
              <a:rPr lang="it-IT" sz="3100" dirty="0" smtClean="0">
                <a:solidFill>
                  <a:schemeClr val="bg1"/>
                </a:solidFill>
              </a:rPr>
              <a:t>-Esiste una spiegazione alternativa?</a:t>
            </a:r>
            <a:br>
              <a:rPr lang="it-IT" sz="3100" dirty="0" smtClean="0">
                <a:solidFill>
                  <a:schemeClr val="bg1"/>
                </a:solidFill>
              </a:rPr>
            </a:br>
            <a:r>
              <a:rPr lang="it-IT" sz="3100" dirty="0" smtClean="0">
                <a:solidFill>
                  <a:schemeClr val="bg1"/>
                </a:solidFill>
              </a:rPr>
              <a:t>-Quale è la cosa peggiore che potrebbe accadere?</a:t>
            </a:r>
            <a:br>
              <a:rPr lang="it-IT" sz="3100" dirty="0" smtClean="0">
                <a:solidFill>
                  <a:schemeClr val="bg1"/>
                </a:solidFill>
              </a:rPr>
            </a:br>
            <a:r>
              <a:rPr lang="it-IT" sz="3100" dirty="0" smtClean="0">
                <a:solidFill>
                  <a:schemeClr val="bg1"/>
                </a:solidFill>
              </a:rPr>
              <a:t>-Realisticamente, quale è l’esito più probabile?</a:t>
            </a:r>
            <a:br>
              <a:rPr lang="it-IT" sz="3100" dirty="0" smtClean="0">
                <a:solidFill>
                  <a:schemeClr val="bg1"/>
                </a:solidFill>
              </a:rPr>
            </a:br>
            <a:r>
              <a:rPr lang="it-IT" sz="3100" dirty="0" smtClean="0">
                <a:solidFill>
                  <a:schemeClr val="bg1"/>
                </a:solidFill>
              </a:rPr>
              <a:t>-Cosa direbbe ad un amico/a se si trovasse nella stessa situazione?</a:t>
            </a:r>
            <a:r>
              <a:rPr lang="it-IT" dirty="0" smtClean="0">
                <a:solidFill>
                  <a:schemeClr val="bg1"/>
                </a:solidFill>
              </a:rPr>
              <a:t/>
            </a:r>
            <a:br>
              <a:rPr lang="it-IT" dirty="0" smtClean="0">
                <a:solidFill>
                  <a:schemeClr val="bg1"/>
                </a:solidFill>
              </a:rPr>
            </a:br>
            <a:r>
              <a:rPr lang="it-IT" dirty="0" smtClean="0">
                <a:solidFill>
                  <a:schemeClr val="bg1"/>
                </a:solidFill>
              </a:rPr>
              <a:t>  </a:t>
            </a:r>
            <a:endParaRPr lang="it-IT" dirty="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100" b="1" dirty="0" smtClean="0">
                <a:solidFill>
                  <a:schemeClr val="bg1"/>
                </a:solidFill>
              </a:rPr>
              <a:t>Esempio di automonitoraggio dei pensieri correlati al sonno o ABC (</a:t>
            </a:r>
            <a:r>
              <a:rPr lang="it-IT" sz="3100" b="1" dirty="0" err="1" smtClean="0">
                <a:solidFill>
                  <a:schemeClr val="bg1"/>
                </a:solidFill>
              </a:rPr>
              <a:t>Ellis</a:t>
            </a:r>
            <a:r>
              <a:rPr lang="it-IT" sz="3100" b="1" dirty="0" smtClean="0">
                <a:solidFill>
                  <a:schemeClr val="bg1"/>
                </a:solidFill>
              </a:rPr>
              <a:t>, Beck)</a:t>
            </a:r>
            <a:br>
              <a:rPr lang="it-IT" sz="3100" b="1" dirty="0" smtClean="0">
                <a:solidFill>
                  <a:schemeClr val="bg1"/>
                </a:solidFill>
              </a:rPr>
            </a:br>
            <a:r>
              <a:rPr lang="it-IT" sz="3100" b="1" dirty="0" smtClean="0">
                <a:solidFill>
                  <a:schemeClr val="bg1"/>
                </a:solidFill>
              </a:rPr>
              <a:t>A (</a:t>
            </a:r>
            <a:r>
              <a:rPr lang="en-US" sz="3100" b="1" dirty="0" smtClean="0">
                <a:solidFill>
                  <a:schemeClr val="bg1"/>
                </a:solidFill>
              </a:rPr>
              <a:t>activating event</a:t>
            </a:r>
            <a:r>
              <a:rPr lang="it-IT" sz="3100" b="1" dirty="0" smtClean="0">
                <a:solidFill>
                  <a:schemeClr val="bg1"/>
                </a:solidFill>
              </a:rPr>
              <a:t>) B (</a:t>
            </a:r>
            <a:r>
              <a:rPr lang="en-US" sz="3100" b="1" dirty="0" smtClean="0">
                <a:solidFill>
                  <a:schemeClr val="bg1"/>
                </a:solidFill>
              </a:rPr>
              <a:t>belief</a:t>
            </a:r>
            <a:r>
              <a:rPr lang="it-IT" sz="3100" b="1" dirty="0" smtClean="0">
                <a:solidFill>
                  <a:schemeClr val="bg1"/>
                </a:solidFill>
              </a:rPr>
              <a:t>) C (</a:t>
            </a:r>
            <a:r>
              <a:rPr lang="en-US" sz="3100" b="1" dirty="0" smtClean="0">
                <a:solidFill>
                  <a:schemeClr val="bg1"/>
                </a:solidFill>
              </a:rPr>
              <a:t>consequences</a:t>
            </a:r>
            <a:r>
              <a:rPr lang="it-IT" sz="3100" b="1" dirty="0" smtClean="0">
                <a:solidFill>
                  <a:schemeClr val="bg1"/>
                </a:solidFill>
              </a:rPr>
              <a:t>)</a:t>
            </a:r>
            <a:r>
              <a:rPr lang="it-IT" b="1" dirty="0" smtClean="0">
                <a:solidFill>
                  <a:schemeClr val="bg1"/>
                </a:solidFill>
              </a:rPr>
              <a:t>   </a:t>
            </a:r>
            <a:endParaRPr lang="it-IT" b="1" dirty="0">
              <a:solidFill>
                <a:schemeClr val="bg1"/>
              </a:solidFill>
            </a:endParaRPr>
          </a:p>
        </p:txBody>
      </p:sp>
      <p:graphicFrame>
        <p:nvGraphicFramePr>
          <p:cNvPr id="4" name="Tabella 3"/>
          <p:cNvGraphicFramePr>
            <a:graphicFrameLocks noGrp="1"/>
          </p:cNvGraphicFramePr>
          <p:nvPr/>
        </p:nvGraphicFramePr>
        <p:xfrm>
          <a:off x="251522" y="2132856"/>
          <a:ext cx="8640960" cy="4176464"/>
        </p:xfrm>
        <a:graphic>
          <a:graphicData uri="http://schemas.openxmlformats.org/drawingml/2006/table">
            <a:tbl>
              <a:tblPr firstRow="1" bandRow="1">
                <a:tableStyleId>{5C22544A-7EE6-4342-B048-85BDC9FD1C3A}</a:tableStyleId>
              </a:tblPr>
              <a:tblGrid>
                <a:gridCol w="2088230"/>
                <a:gridCol w="1728192"/>
                <a:gridCol w="1440160"/>
                <a:gridCol w="1656186"/>
                <a:gridCol w="1728192"/>
              </a:tblGrid>
              <a:tr h="1012476">
                <a:tc>
                  <a:txBody>
                    <a:bodyPr/>
                    <a:lstStyle/>
                    <a:p>
                      <a:pPr algn="ctr"/>
                      <a:r>
                        <a:rPr lang="it-IT" sz="2400" dirty="0" smtClean="0"/>
                        <a:t>Evento </a:t>
                      </a:r>
                      <a:endParaRPr lang="it-IT" sz="2400" dirty="0"/>
                    </a:p>
                  </a:txBody>
                  <a:tcPr>
                    <a:noFill/>
                  </a:tcPr>
                </a:tc>
                <a:tc>
                  <a:txBody>
                    <a:bodyPr/>
                    <a:lstStyle/>
                    <a:p>
                      <a:pPr algn="ctr"/>
                      <a:r>
                        <a:rPr lang="it-IT" sz="2400" dirty="0" smtClean="0"/>
                        <a:t>Pensiero</a:t>
                      </a:r>
                      <a:endParaRPr lang="it-IT" sz="2400" dirty="0"/>
                    </a:p>
                  </a:txBody>
                  <a:tcPr>
                    <a:noFill/>
                  </a:tcPr>
                </a:tc>
                <a:tc>
                  <a:txBody>
                    <a:bodyPr/>
                    <a:lstStyle/>
                    <a:p>
                      <a:pPr algn="ctr"/>
                      <a:r>
                        <a:rPr lang="it-IT" sz="2400" dirty="0" smtClean="0"/>
                        <a:t>Emozione</a:t>
                      </a:r>
                      <a:endParaRPr lang="it-IT" sz="2400" dirty="0"/>
                    </a:p>
                  </a:txBody>
                  <a:tcPr>
                    <a:noFill/>
                  </a:tcPr>
                </a:tc>
                <a:tc>
                  <a:txBody>
                    <a:bodyPr/>
                    <a:lstStyle/>
                    <a:p>
                      <a:r>
                        <a:rPr lang="it-IT" sz="2400" dirty="0" smtClean="0"/>
                        <a:t>Pensiero alternativo</a:t>
                      </a:r>
                      <a:endParaRPr lang="it-IT" sz="2400" dirty="0"/>
                    </a:p>
                  </a:txBody>
                  <a:tcPr>
                    <a:noFill/>
                  </a:tcPr>
                </a:tc>
                <a:tc>
                  <a:txBody>
                    <a:bodyPr/>
                    <a:lstStyle/>
                    <a:p>
                      <a:r>
                        <a:rPr lang="it-IT" sz="2400" dirty="0" smtClean="0"/>
                        <a:t>Emozione</a:t>
                      </a:r>
                      <a:endParaRPr lang="it-IT" sz="2400" dirty="0"/>
                    </a:p>
                  </a:txBody>
                  <a:tcPr>
                    <a:noFill/>
                  </a:tcPr>
                </a:tc>
              </a:tr>
              <a:tr h="3163988">
                <a:tc>
                  <a:txBody>
                    <a:bodyPr/>
                    <a:lstStyle/>
                    <a:p>
                      <a:pPr algn="ctr"/>
                      <a:endParaRPr lang="it-IT" sz="2000" dirty="0" smtClean="0">
                        <a:solidFill>
                          <a:schemeClr val="bg1"/>
                        </a:solidFill>
                      </a:endParaRPr>
                    </a:p>
                    <a:p>
                      <a:pPr algn="ctr"/>
                      <a:r>
                        <a:rPr lang="it-IT" sz="2000" dirty="0" smtClean="0">
                          <a:solidFill>
                            <a:schemeClr val="bg1"/>
                          </a:solidFill>
                        </a:rPr>
                        <a:t>Le tre del mattino, non riesco a riaddormentarmi</a:t>
                      </a:r>
                      <a:endParaRPr lang="it-IT" sz="2000" dirty="0">
                        <a:solidFill>
                          <a:schemeClr val="bg1"/>
                        </a:solidFill>
                      </a:endParaRPr>
                    </a:p>
                  </a:txBody>
                  <a:tcPr>
                    <a:noFill/>
                  </a:tcPr>
                </a:tc>
                <a:tc>
                  <a:txBody>
                    <a:bodyPr/>
                    <a:lstStyle/>
                    <a:p>
                      <a:pPr algn="ctr"/>
                      <a:endParaRPr lang="it-IT" sz="2000" dirty="0" smtClean="0">
                        <a:solidFill>
                          <a:schemeClr val="bg1"/>
                        </a:solidFill>
                      </a:endParaRPr>
                    </a:p>
                    <a:p>
                      <a:pPr algn="ctr"/>
                      <a:r>
                        <a:rPr lang="it-IT" sz="2000" dirty="0" smtClean="0">
                          <a:solidFill>
                            <a:schemeClr val="bg1"/>
                          </a:solidFill>
                        </a:rPr>
                        <a:t>“Devo assolutamente</a:t>
                      </a:r>
                      <a:r>
                        <a:rPr lang="it-IT" sz="2000" baseline="0" dirty="0" smtClean="0">
                          <a:solidFill>
                            <a:schemeClr val="bg1"/>
                          </a:solidFill>
                        </a:rPr>
                        <a:t> dormire, domani ho molto da fare”</a:t>
                      </a:r>
                      <a:endParaRPr lang="it-IT" sz="2000" dirty="0">
                        <a:solidFill>
                          <a:schemeClr val="bg1"/>
                        </a:solidFill>
                      </a:endParaRPr>
                    </a:p>
                  </a:txBody>
                  <a:tcPr>
                    <a:noFill/>
                  </a:tcPr>
                </a:tc>
                <a:tc>
                  <a:txBody>
                    <a:bodyPr/>
                    <a:lstStyle/>
                    <a:p>
                      <a:pPr algn="ctr"/>
                      <a:r>
                        <a:rPr lang="it-IT" sz="2000" dirty="0" smtClean="0">
                          <a:solidFill>
                            <a:schemeClr val="bg1"/>
                          </a:solidFill>
                        </a:rPr>
                        <a:t>Ansia  80%</a:t>
                      </a:r>
                    </a:p>
                    <a:p>
                      <a:pPr algn="ctr"/>
                      <a:r>
                        <a:rPr lang="it-IT" sz="2000" dirty="0" smtClean="0">
                          <a:solidFill>
                            <a:schemeClr val="bg1"/>
                          </a:solidFill>
                        </a:rPr>
                        <a:t>Impotenza 60%</a:t>
                      </a:r>
                    </a:p>
                  </a:txBody>
                  <a:tcPr>
                    <a:noFill/>
                  </a:tcPr>
                </a:tc>
                <a:tc>
                  <a:txBody>
                    <a:bodyPr/>
                    <a:lstStyle/>
                    <a:p>
                      <a:r>
                        <a:rPr lang="it-IT" sz="2000" smtClean="0">
                          <a:solidFill>
                            <a:schemeClr val="bg1"/>
                          </a:solidFill>
                        </a:rPr>
                        <a:t>“Posso comunque essere attivo anche dopo una notte di sonno scarso”</a:t>
                      </a:r>
                      <a:endParaRPr lang="it-IT" sz="2000" dirty="0">
                        <a:solidFill>
                          <a:schemeClr val="bg1"/>
                        </a:solidFill>
                      </a:endParaRPr>
                    </a:p>
                  </a:txBody>
                  <a:tcPr>
                    <a:noFill/>
                  </a:tcPr>
                </a:tc>
                <a:tc>
                  <a:txBody>
                    <a:bodyPr/>
                    <a:lstStyle/>
                    <a:p>
                      <a:r>
                        <a:rPr lang="it-IT" sz="2000" smtClean="0">
                          <a:solidFill>
                            <a:schemeClr val="bg1"/>
                          </a:solidFill>
                        </a:rPr>
                        <a:t>Ansia 30%</a:t>
                      </a:r>
                      <a:endParaRPr lang="it-IT" sz="2000" dirty="0">
                        <a:solidFill>
                          <a:schemeClr val="bg1"/>
                        </a:solidFill>
                      </a:endParaRPr>
                    </a:p>
                  </a:txBody>
                  <a:tcPr>
                    <a:no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188640"/>
            <a:ext cx="8892480" cy="6669360"/>
          </a:xfrm>
        </p:spPr>
        <p:txBody>
          <a:bodyPr>
            <a:normAutofit fontScale="90000"/>
          </a:bodyPr>
          <a:lstStyle/>
          <a:p>
            <a:pPr lvl="1" algn="ctr"/>
            <a:r>
              <a:rPr lang="it-IT" sz="2400" dirty="0" smtClean="0">
                <a:solidFill>
                  <a:schemeClr val="bg1"/>
                </a:solidFill>
              </a:rPr>
              <a:t>ALCUNE TECNICHE </a:t>
            </a:r>
            <a:r>
              <a:rPr lang="it-IT" sz="2400" dirty="0" err="1" smtClean="0">
                <a:solidFill>
                  <a:schemeClr val="bg1"/>
                </a:solidFill>
              </a:rPr>
              <a:t>DI</a:t>
            </a:r>
            <a:r>
              <a:rPr lang="it-IT" sz="2400" dirty="0" smtClean="0">
                <a:solidFill>
                  <a:schemeClr val="bg1"/>
                </a:solidFill>
              </a:rPr>
              <a:t> RISTRUTTURAZIONE COGNITIVA</a:t>
            </a:r>
            <a:br>
              <a:rPr lang="it-IT" sz="2400" dirty="0" smtClean="0">
                <a:solidFill>
                  <a:schemeClr val="bg1"/>
                </a:solidFill>
              </a:rPr>
            </a:br>
            <a:r>
              <a:rPr lang="it-IT" dirty="0">
                <a:solidFill>
                  <a:schemeClr val="bg1"/>
                </a:solidFill>
              </a:rPr>
              <a:t/>
            </a:r>
            <a:br>
              <a:rPr lang="it-IT" dirty="0">
                <a:solidFill>
                  <a:schemeClr val="bg1"/>
                </a:solidFill>
              </a:rPr>
            </a:br>
            <a:r>
              <a:rPr lang="it-IT" sz="2400" dirty="0" smtClean="0">
                <a:solidFill>
                  <a:schemeClr val="bg1"/>
                </a:solidFill>
              </a:rPr>
              <a:t>La </a:t>
            </a:r>
            <a:r>
              <a:rPr lang="it-IT" sz="2400" b="1" dirty="0">
                <a:solidFill>
                  <a:schemeClr val="bg1"/>
                </a:solidFill>
              </a:rPr>
              <a:t>sdrammatizzazione</a:t>
            </a:r>
            <a:r>
              <a:rPr lang="it-IT" sz="2400" dirty="0">
                <a:solidFill>
                  <a:schemeClr val="bg1"/>
                </a:solidFill>
              </a:rPr>
              <a:t>: </a:t>
            </a:r>
            <a:r>
              <a:rPr lang="it-IT" sz="2400" dirty="0" smtClean="0">
                <a:solidFill>
                  <a:schemeClr val="bg1"/>
                </a:solidFill>
              </a:rPr>
              <a:t>molto frequentemente i pazienti insonni hanno preoccupazioni che si trasformano in pensieri catastrofici (“se non riuscirò a dormire più a lungo, diventerò pazzo”). </a:t>
            </a:r>
            <a:br>
              <a:rPr lang="it-IT" sz="2400" dirty="0" smtClean="0">
                <a:solidFill>
                  <a:schemeClr val="bg1"/>
                </a:solidFill>
              </a:rPr>
            </a:br>
            <a:r>
              <a:rPr lang="it-IT" sz="2400" dirty="0" smtClean="0">
                <a:solidFill>
                  <a:schemeClr val="bg1"/>
                </a:solidFill>
              </a:rPr>
              <a:t>La sdrammatizzazione consiste nel fornire </a:t>
            </a:r>
            <a:r>
              <a:rPr lang="it-IT" sz="2400" dirty="0">
                <a:solidFill>
                  <a:schemeClr val="bg1"/>
                </a:solidFill>
              </a:rPr>
              <a:t>informazioni più realistiche sulle conseguenze dell’insonnia</a:t>
            </a:r>
            <a:r>
              <a:rPr lang="it-IT" sz="2400" dirty="0" smtClean="0">
                <a:solidFill>
                  <a:schemeClr val="bg1"/>
                </a:solidFill>
              </a:rPr>
              <a:t>.</a:t>
            </a:r>
            <a:br>
              <a:rPr lang="it-IT" sz="2400" dirty="0" smtClean="0">
                <a:solidFill>
                  <a:schemeClr val="bg1"/>
                </a:solidFill>
              </a:rPr>
            </a:br>
            <a:r>
              <a:rPr lang="it-IT" sz="900" dirty="0">
                <a:solidFill>
                  <a:schemeClr val="bg1"/>
                </a:solidFill>
              </a:rPr>
              <a:t/>
            </a:r>
            <a:br>
              <a:rPr lang="it-IT" sz="900" dirty="0">
                <a:solidFill>
                  <a:schemeClr val="bg1"/>
                </a:solidFill>
              </a:rPr>
            </a:br>
            <a:r>
              <a:rPr lang="it-IT" sz="2400" dirty="0">
                <a:solidFill>
                  <a:schemeClr val="bg1"/>
                </a:solidFill>
              </a:rPr>
              <a:t>La </a:t>
            </a:r>
            <a:r>
              <a:rPr lang="it-IT" sz="2400" b="1" dirty="0" err="1">
                <a:solidFill>
                  <a:schemeClr val="bg1"/>
                </a:solidFill>
              </a:rPr>
              <a:t>riattribuzione</a:t>
            </a:r>
            <a:r>
              <a:rPr lang="it-IT" sz="2400" dirty="0">
                <a:solidFill>
                  <a:schemeClr val="bg1"/>
                </a:solidFill>
              </a:rPr>
              <a:t>: </a:t>
            </a:r>
            <a:r>
              <a:rPr lang="it-IT" sz="2400" dirty="0" smtClean="0">
                <a:solidFill>
                  <a:schemeClr val="bg1"/>
                </a:solidFill>
              </a:rPr>
              <a:t>invitare il paziente a riflettere sulla </a:t>
            </a:r>
            <a:r>
              <a:rPr lang="it-IT" sz="2400" dirty="0">
                <a:solidFill>
                  <a:schemeClr val="bg1"/>
                </a:solidFill>
              </a:rPr>
              <a:t>natura multidimensionale dell’insonnia, </a:t>
            </a:r>
            <a:r>
              <a:rPr lang="it-IT" sz="2400" dirty="0" smtClean="0">
                <a:solidFill>
                  <a:schemeClr val="bg1"/>
                </a:solidFill>
              </a:rPr>
              <a:t>evidenziando quei </a:t>
            </a:r>
            <a:r>
              <a:rPr lang="it-IT" sz="2400" dirty="0">
                <a:solidFill>
                  <a:schemeClr val="bg1"/>
                </a:solidFill>
              </a:rPr>
              <a:t>fattori cognitivi e </a:t>
            </a:r>
            <a:r>
              <a:rPr lang="it-IT" sz="2400" dirty="0" smtClean="0">
                <a:solidFill>
                  <a:schemeClr val="bg1"/>
                </a:solidFill>
              </a:rPr>
              <a:t>quei comportamenti che agiscono </a:t>
            </a:r>
            <a:r>
              <a:rPr lang="it-IT" sz="2400" dirty="0">
                <a:solidFill>
                  <a:schemeClr val="bg1"/>
                </a:solidFill>
              </a:rPr>
              <a:t>in modo attivo nell’alimentare e </a:t>
            </a:r>
            <a:r>
              <a:rPr lang="it-IT" sz="2400" dirty="0" smtClean="0">
                <a:solidFill>
                  <a:schemeClr val="bg1"/>
                </a:solidFill>
              </a:rPr>
              <a:t>favorire il </a:t>
            </a:r>
            <a:r>
              <a:rPr lang="it-IT" sz="2400" dirty="0">
                <a:solidFill>
                  <a:schemeClr val="bg1"/>
                </a:solidFill>
              </a:rPr>
              <a:t>disturbo</a:t>
            </a:r>
            <a:r>
              <a:rPr lang="it-IT" sz="2400" dirty="0" smtClean="0">
                <a:solidFill>
                  <a:schemeClr val="bg1"/>
                </a:solidFill>
              </a:rPr>
              <a:t>.</a:t>
            </a:r>
            <a:br>
              <a:rPr lang="it-IT" sz="2400" dirty="0" smtClean="0">
                <a:solidFill>
                  <a:schemeClr val="bg1"/>
                </a:solidFill>
              </a:rPr>
            </a:br>
            <a:r>
              <a:rPr lang="it-IT" sz="900" dirty="0">
                <a:solidFill>
                  <a:schemeClr val="bg1"/>
                </a:solidFill>
              </a:rPr>
              <a:t/>
            </a:r>
            <a:br>
              <a:rPr lang="it-IT" sz="900" dirty="0">
                <a:solidFill>
                  <a:schemeClr val="bg1"/>
                </a:solidFill>
              </a:rPr>
            </a:br>
            <a:r>
              <a:rPr lang="it-IT" sz="2400" dirty="0">
                <a:solidFill>
                  <a:schemeClr val="bg1"/>
                </a:solidFill>
              </a:rPr>
              <a:t>La </a:t>
            </a:r>
            <a:r>
              <a:rPr lang="it-IT" sz="2400" b="1" dirty="0">
                <a:solidFill>
                  <a:schemeClr val="bg1"/>
                </a:solidFill>
              </a:rPr>
              <a:t>rivalutazione</a:t>
            </a:r>
            <a:r>
              <a:rPr lang="it-IT" sz="2400" dirty="0">
                <a:solidFill>
                  <a:schemeClr val="bg1"/>
                </a:solidFill>
              </a:rPr>
              <a:t>: </a:t>
            </a:r>
            <a:r>
              <a:rPr lang="it-IT" sz="2400" dirty="0" smtClean="0">
                <a:solidFill>
                  <a:schemeClr val="bg1"/>
                </a:solidFill>
              </a:rPr>
              <a:t>spesso i pazienti hanno aspettative irrealistiche sulle loro necessità di sonno (“devo sempre dormire almeno 8 ore”). La rivalutazione consiste nel far </a:t>
            </a:r>
            <a:r>
              <a:rPr lang="it-IT" sz="2400" dirty="0">
                <a:solidFill>
                  <a:schemeClr val="bg1"/>
                </a:solidFill>
              </a:rPr>
              <a:t>riconoscere al paziente quali sono le sue effettive necessità di sonno</a:t>
            </a:r>
            <a:r>
              <a:rPr lang="it-IT" sz="2400" dirty="0" smtClean="0">
                <a:solidFill>
                  <a:schemeClr val="bg1"/>
                </a:solidFill>
              </a:rPr>
              <a:t>.</a:t>
            </a:r>
            <a:br>
              <a:rPr lang="it-IT" sz="2400" dirty="0" smtClean="0">
                <a:solidFill>
                  <a:schemeClr val="bg1"/>
                </a:solidFill>
              </a:rPr>
            </a:br>
            <a:r>
              <a:rPr lang="it-IT" sz="900" dirty="0">
                <a:solidFill>
                  <a:schemeClr val="bg1"/>
                </a:solidFill>
              </a:rPr>
              <a:t/>
            </a:r>
            <a:br>
              <a:rPr lang="it-IT" sz="900" dirty="0">
                <a:solidFill>
                  <a:schemeClr val="bg1"/>
                </a:solidFill>
              </a:rPr>
            </a:br>
            <a:r>
              <a:rPr lang="it-IT" sz="2400" dirty="0">
                <a:solidFill>
                  <a:schemeClr val="bg1"/>
                </a:solidFill>
              </a:rPr>
              <a:t>La </a:t>
            </a:r>
            <a:r>
              <a:rPr lang="it-IT" sz="2400" b="1" dirty="0">
                <a:solidFill>
                  <a:schemeClr val="bg1"/>
                </a:solidFill>
              </a:rPr>
              <a:t>deviazione dell’attenzione</a:t>
            </a:r>
            <a:r>
              <a:rPr lang="it-IT" sz="2400" dirty="0">
                <a:solidFill>
                  <a:schemeClr val="bg1"/>
                </a:solidFill>
              </a:rPr>
              <a:t>: de-enfatizzare la rilevanza della perdita di sonno o delle difficoltà di addormentamento, incoraggiando inoltre il paziente a dare più importanza alla qualità piuttosto che la quantità di sonno. </a:t>
            </a:r>
            <a:r>
              <a:rPr lang="it-IT" dirty="0"/>
              <a:t/>
            </a:r>
            <a:br>
              <a:rPr lang="it-IT" dirty="0"/>
            </a:br>
            <a:endParaRPr lang="it-IT"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0"/>
            <a:ext cx="9036496" cy="6858000"/>
          </a:xfrm>
        </p:spPr>
        <p:txBody>
          <a:bodyPr>
            <a:noAutofit/>
          </a:bodyPr>
          <a:lstStyle/>
          <a:p>
            <a:r>
              <a:rPr lang="it-IT" sz="3200" dirty="0" smtClean="0">
                <a:solidFill>
                  <a:schemeClr val="bg1"/>
                </a:solidFill>
              </a:rPr>
              <a:t>Altre tecniche cognitive:</a:t>
            </a:r>
            <a:r>
              <a:rPr lang="it-IT" sz="2200" dirty="0" smtClean="0">
                <a:solidFill>
                  <a:schemeClr val="bg1"/>
                </a:solidFill>
              </a:rPr>
              <a:t/>
            </a:r>
            <a:br>
              <a:rPr lang="it-IT" sz="2200" dirty="0" smtClean="0">
                <a:solidFill>
                  <a:schemeClr val="bg1"/>
                </a:solidFill>
              </a:rPr>
            </a:br>
            <a:r>
              <a:rPr lang="it-IT" sz="1100" dirty="0" smtClean="0">
                <a:solidFill>
                  <a:schemeClr val="bg1"/>
                </a:solidFill>
              </a:rPr>
              <a:t/>
            </a:r>
            <a:br>
              <a:rPr lang="it-IT" sz="1100" dirty="0" smtClean="0">
                <a:solidFill>
                  <a:schemeClr val="bg1"/>
                </a:solidFill>
              </a:rPr>
            </a:br>
            <a:r>
              <a:rPr lang="it-IT" sz="2800" b="1" u="sng" dirty="0" smtClean="0">
                <a:solidFill>
                  <a:schemeClr val="bg1"/>
                </a:solidFill>
              </a:rPr>
              <a:t>Tecnica dell’intenzione paradossale </a:t>
            </a:r>
            <a:r>
              <a:rPr lang="it-IT" sz="2800" b="1" i="1" u="sng" dirty="0" smtClean="0">
                <a:solidFill>
                  <a:schemeClr val="bg1"/>
                </a:solidFill>
              </a:rPr>
              <a:t/>
            </a:r>
            <a:br>
              <a:rPr lang="it-IT" sz="2800" b="1" i="1" u="sng" dirty="0" smtClean="0">
                <a:solidFill>
                  <a:schemeClr val="bg1"/>
                </a:solidFill>
              </a:rPr>
            </a:br>
            <a:r>
              <a:rPr lang="it-IT" sz="2800" dirty="0" smtClean="0">
                <a:solidFill>
                  <a:schemeClr val="bg1"/>
                </a:solidFill>
              </a:rPr>
              <a:t>(</a:t>
            </a:r>
            <a:r>
              <a:rPr lang="it-IT" sz="2800" dirty="0" err="1" smtClean="0">
                <a:solidFill>
                  <a:schemeClr val="bg1"/>
                </a:solidFill>
              </a:rPr>
              <a:t>Ascher</a:t>
            </a:r>
            <a:r>
              <a:rPr lang="it-IT" sz="2800" dirty="0" smtClean="0">
                <a:solidFill>
                  <a:schemeClr val="bg1"/>
                </a:solidFill>
              </a:rPr>
              <a:t> </a:t>
            </a:r>
            <a:r>
              <a:rPr lang="it-IT" sz="2800" dirty="0" err="1" smtClean="0">
                <a:solidFill>
                  <a:schemeClr val="bg1"/>
                </a:solidFill>
              </a:rPr>
              <a:t>et</a:t>
            </a:r>
            <a:r>
              <a:rPr lang="it-IT" sz="2800" dirty="0" smtClean="0">
                <a:solidFill>
                  <a:schemeClr val="bg1"/>
                </a:solidFill>
              </a:rPr>
              <a:t> al., 1979)</a:t>
            </a:r>
            <a:r>
              <a:rPr lang="it-IT" sz="2200" i="1" dirty="0" smtClean="0">
                <a:solidFill>
                  <a:schemeClr val="bg1"/>
                </a:solidFill>
              </a:rPr>
              <a:t/>
            </a:r>
            <a:br>
              <a:rPr lang="it-IT" sz="2200" i="1" dirty="0" smtClean="0">
                <a:solidFill>
                  <a:schemeClr val="bg1"/>
                </a:solidFill>
              </a:rPr>
            </a:br>
            <a:r>
              <a:rPr lang="it-IT" sz="2200" i="1" dirty="0" smtClean="0">
                <a:solidFill>
                  <a:schemeClr val="bg1"/>
                </a:solidFill>
              </a:rPr>
              <a:t/>
            </a:r>
            <a:br>
              <a:rPr lang="it-IT" sz="2200" i="1" dirty="0" smtClean="0">
                <a:solidFill>
                  <a:schemeClr val="bg1"/>
                </a:solidFill>
              </a:rPr>
            </a:br>
            <a:r>
              <a:rPr lang="it-IT" sz="2400" dirty="0" smtClean="0">
                <a:solidFill>
                  <a:schemeClr val="bg1"/>
                </a:solidFill>
              </a:rPr>
              <a:t>I pazienti insonni spesso mettono in atto tentativi controproducenti per addormentarsi che vengono sostenuti e rafforzati dalla preoccupazione di non riuscirci. L'intenzione paradossale consiste nel darsi l'istruzione di rimanere svegli, sospendendo ogni tentativo di controllo sul sonno. Andrebbe spiegato al paziente che, in effetti, le persone che dormono bene non mettono in atto nessuna strategia o tecnica specifica per addormentarsi, il sonno arriva in modo naturale. </a:t>
            </a:r>
            <a:br>
              <a:rPr lang="it-IT" sz="2400" dirty="0" smtClean="0">
                <a:solidFill>
                  <a:schemeClr val="bg1"/>
                </a:solidFill>
              </a:rPr>
            </a:br>
            <a:r>
              <a:rPr lang="it-IT" sz="2400" dirty="0" smtClean="0">
                <a:solidFill>
                  <a:schemeClr val="bg1"/>
                </a:solidFill>
              </a:rPr>
              <a:t>Questa è la stessa prescrizione che viene fornita al paziente insonne.</a:t>
            </a:r>
            <a:br>
              <a:rPr lang="it-IT" sz="2400" dirty="0" smtClean="0">
                <a:solidFill>
                  <a:schemeClr val="bg1"/>
                </a:solidFill>
              </a:rPr>
            </a:br>
            <a:r>
              <a:rPr lang="it-IT" sz="2400" dirty="0" smtClean="0">
                <a:solidFill>
                  <a:schemeClr val="bg1"/>
                </a:solidFill>
              </a:rPr>
              <a:t>Il paziente viene quindi incoraggiato ad assumere un ruolo passivo verso il sonno.</a:t>
            </a:r>
            <a:r>
              <a:rPr lang="it-IT" sz="2400" dirty="0" smtClean="0"/>
              <a:t/>
            </a:r>
            <a:br>
              <a:rPr lang="it-IT" sz="2400" dirty="0" smtClean="0"/>
            </a:br>
            <a:endParaRPr lang="it-IT" sz="2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274638"/>
            <a:ext cx="8712968" cy="6466730"/>
          </a:xfrm>
        </p:spPr>
        <p:txBody>
          <a:bodyPr>
            <a:normAutofit fontScale="90000"/>
          </a:bodyPr>
          <a:lstStyle/>
          <a:p>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1400" i="1" dirty="0" smtClean="0">
                <a:solidFill>
                  <a:schemeClr val="bg1"/>
                </a:solidFill>
              </a:rPr>
              <a:t/>
            </a:r>
            <a:br>
              <a:rPr lang="it-IT" sz="1400" i="1" dirty="0" smtClean="0">
                <a:solidFill>
                  <a:schemeClr val="bg1"/>
                </a:solidFill>
              </a:rPr>
            </a:br>
            <a:r>
              <a:rPr lang="it-IT" sz="3100" b="1" u="sng" dirty="0" smtClean="0">
                <a:solidFill>
                  <a:schemeClr val="bg1"/>
                </a:solidFill>
              </a:rPr>
              <a:t>Tecnica del controllo cognitivo </a:t>
            </a:r>
            <a:br>
              <a:rPr lang="it-IT" sz="3100" b="1" u="sng" dirty="0" smtClean="0">
                <a:solidFill>
                  <a:schemeClr val="bg1"/>
                </a:solidFill>
              </a:rPr>
            </a:br>
            <a:r>
              <a:rPr lang="it-IT" sz="3100" dirty="0" smtClean="0">
                <a:solidFill>
                  <a:schemeClr val="bg1"/>
                </a:solidFill>
              </a:rPr>
              <a:t>(</a:t>
            </a:r>
            <a:r>
              <a:rPr lang="it-IT" sz="3100" dirty="0" err="1" smtClean="0">
                <a:solidFill>
                  <a:schemeClr val="bg1"/>
                </a:solidFill>
              </a:rPr>
              <a:t>Espie</a:t>
            </a:r>
            <a:r>
              <a:rPr lang="it-IT" sz="3100" dirty="0" smtClean="0">
                <a:solidFill>
                  <a:schemeClr val="bg1"/>
                </a:solidFill>
              </a:rPr>
              <a:t> e Lindsay, 1987)</a:t>
            </a:r>
            <a:r>
              <a:rPr lang="it-IT" sz="2700" dirty="0" smtClean="0">
                <a:solidFill>
                  <a:schemeClr val="bg1"/>
                </a:solidFill>
              </a:rPr>
              <a:t/>
            </a:r>
            <a:br>
              <a:rPr lang="it-IT" sz="2700" dirty="0" smtClean="0">
                <a:solidFill>
                  <a:schemeClr val="bg1"/>
                </a:solidFill>
              </a:rPr>
            </a:br>
            <a:r>
              <a:rPr lang="it-IT" sz="2700" i="1" dirty="0" smtClean="0">
                <a:solidFill>
                  <a:schemeClr val="bg1"/>
                </a:solidFill>
              </a:rPr>
              <a:t/>
            </a:r>
            <a:br>
              <a:rPr lang="it-IT" sz="2700" i="1" dirty="0" smtClean="0">
                <a:solidFill>
                  <a:schemeClr val="bg1"/>
                </a:solidFill>
              </a:rPr>
            </a:br>
            <a:r>
              <a:rPr lang="it-IT" sz="2700" dirty="0" smtClean="0">
                <a:solidFill>
                  <a:schemeClr val="bg1"/>
                </a:solidFill>
              </a:rPr>
              <a:t>I pazienti insonni raccontano spesso di non riuscire a liberare la mente e a scacciare i pensieri nel momento in cui si predispongono a dormire.</a:t>
            </a:r>
            <a:br>
              <a:rPr lang="it-IT" sz="2700" dirty="0" smtClean="0">
                <a:solidFill>
                  <a:schemeClr val="bg1"/>
                </a:solidFill>
              </a:rPr>
            </a:br>
            <a:r>
              <a:rPr lang="it-IT" sz="2700" dirty="0" smtClean="0">
                <a:solidFill>
                  <a:schemeClr val="bg1"/>
                </a:solidFill>
              </a:rPr>
              <a:t> Il razionale di questa tecnica è dissociare i pensieri disfunzionali riguardanti il sonno dalla camera da letto e dal momento di andare a dormire. Tempo e spazio destinati al sonno devono associarsi esclusivamente a pensieri rilassanti. Il paziente, fuori dalla camera da letto, può dedicare un momento della serata a “mettere a riposo la giornata”, mettendo a riposo anche le preoccupazioni che ha avuto durante la giornata stessa e quelle riguardanti il giorno seguente.</a:t>
            </a:r>
            <a:r>
              <a:rPr lang="it-IT" sz="2700" dirty="0" smtClean="0"/>
              <a:t/>
            </a:r>
            <a:br>
              <a:rPr lang="it-IT" sz="2700" dirty="0" smtClean="0"/>
            </a:br>
            <a:r>
              <a:rPr lang="it-IT" sz="2700" i="1" dirty="0" smtClean="0">
                <a:solidFill>
                  <a:schemeClr val="bg1"/>
                </a:solidFill>
              </a:rPr>
              <a:t/>
            </a:r>
            <a:br>
              <a:rPr lang="it-IT" sz="2700" i="1" dirty="0" smtClean="0">
                <a:solidFill>
                  <a:schemeClr val="bg1"/>
                </a:solidFill>
              </a:rPr>
            </a:br>
            <a:r>
              <a:rPr lang="it-IT" sz="2000" i="1" dirty="0" smtClean="0"/>
              <a:t/>
            </a:r>
            <a:br>
              <a:rPr lang="it-IT" sz="20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300" i="1" dirty="0" smtClean="0"/>
              <a:t/>
            </a:r>
            <a:br>
              <a:rPr lang="it-IT" sz="1300" i="1" dirty="0" smtClean="0"/>
            </a:br>
            <a:r>
              <a:rPr lang="it-IT" sz="1800" dirty="0" smtClean="0">
                <a:solidFill>
                  <a:schemeClr val="bg1"/>
                </a:solidFill>
              </a:rPr>
              <a:t/>
            </a:r>
            <a:br>
              <a:rPr lang="it-IT" sz="1800" dirty="0" smtClean="0">
                <a:solidFill>
                  <a:schemeClr val="bg1"/>
                </a:solidFill>
              </a:rPr>
            </a:br>
            <a:r>
              <a:rPr lang="it-IT" sz="1800" dirty="0" smtClean="0"/>
              <a:t/>
            </a:r>
            <a:br>
              <a:rPr lang="it-IT" sz="1800" dirty="0" smtClean="0"/>
            </a:br>
            <a:endParaRPr lang="it-IT" sz="1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274638"/>
            <a:ext cx="8784976" cy="6466730"/>
          </a:xfrm>
        </p:spPr>
        <p:txBody>
          <a:bodyPr>
            <a:noAutofit/>
          </a:bodyPr>
          <a:lstStyle/>
          <a:p>
            <a:r>
              <a:rPr lang="it-IT" sz="2800" b="1" i="1" u="sng" dirty="0" smtClean="0">
                <a:solidFill>
                  <a:schemeClr val="bg1"/>
                </a:solidFill>
              </a:rPr>
              <a:t>Tecnica del controllo cognitivo</a:t>
            </a:r>
            <a:r>
              <a:rPr lang="it-IT" sz="2800" b="1" u="sng" dirty="0" smtClean="0">
                <a:solidFill>
                  <a:schemeClr val="bg1"/>
                </a:solidFill>
              </a:rPr>
              <a:t> </a:t>
            </a:r>
            <a:br>
              <a:rPr lang="it-IT" sz="2800" b="1" u="sng" dirty="0" smtClean="0">
                <a:solidFill>
                  <a:schemeClr val="bg1"/>
                </a:solidFill>
              </a:rPr>
            </a:br>
            <a:r>
              <a:rPr lang="it-IT" sz="2800" dirty="0" smtClean="0">
                <a:solidFill>
                  <a:schemeClr val="bg1"/>
                </a:solidFill>
              </a:rPr>
              <a:t>(</a:t>
            </a:r>
            <a:r>
              <a:rPr lang="it-IT" sz="2800" dirty="0" err="1" smtClean="0">
                <a:solidFill>
                  <a:schemeClr val="bg1"/>
                </a:solidFill>
              </a:rPr>
              <a:t>Espie</a:t>
            </a:r>
            <a:r>
              <a:rPr lang="it-IT" sz="2800" dirty="0" smtClean="0">
                <a:solidFill>
                  <a:schemeClr val="bg1"/>
                </a:solidFill>
              </a:rPr>
              <a:t> e Lindsay, 1987)</a:t>
            </a:r>
            <a:r>
              <a:rPr lang="it-IT" sz="2400" i="1" dirty="0" smtClean="0">
                <a:solidFill>
                  <a:schemeClr val="bg1"/>
                </a:solidFill>
              </a:rPr>
              <a:t/>
            </a:r>
            <a:br>
              <a:rPr lang="it-IT" sz="2400" i="1" dirty="0" smtClean="0">
                <a:solidFill>
                  <a:schemeClr val="bg1"/>
                </a:solidFill>
              </a:rPr>
            </a:br>
            <a:r>
              <a:rPr lang="it-IT" sz="800" i="1" dirty="0" smtClean="0">
                <a:solidFill>
                  <a:schemeClr val="bg1"/>
                </a:solidFill>
              </a:rPr>
              <a:t/>
            </a:r>
            <a:br>
              <a:rPr lang="it-IT" sz="800" i="1" dirty="0" smtClean="0">
                <a:solidFill>
                  <a:schemeClr val="bg1"/>
                </a:solidFill>
              </a:rPr>
            </a:br>
            <a:r>
              <a:rPr lang="it-IT" sz="2400" dirty="0" smtClean="0">
                <a:solidFill>
                  <a:schemeClr val="bg1"/>
                </a:solidFill>
              </a:rPr>
              <a:t>Istruzioni:</a:t>
            </a:r>
            <a:br>
              <a:rPr lang="it-IT" sz="2400" dirty="0" smtClean="0">
                <a:solidFill>
                  <a:schemeClr val="bg1"/>
                </a:solidFill>
              </a:rPr>
            </a:br>
            <a:r>
              <a:rPr lang="it-IT" sz="2400" dirty="0" smtClean="0">
                <a:solidFill>
                  <a:schemeClr val="bg1"/>
                </a:solidFill>
              </a:rPr>
              <a:t>	Dedichi 20 minuti all’inizio della serata per sedersi su una poltrona con una penna e un blocco di carta.</a:t>
            </a:r>
            <a:br>
              <a:rPr lang="it-IT" sz="2400" dirty="0" smtClean="0">
                <a:solidFill>
                  <a:schemeClr val="bg1"/>
                </a:solidFill>
              </a:rPr>
            </a:br>
            <a:r>
              <a:rPr lang="it-IT" sz="2400" dirty="0" smtClean="0">
                <a:solidFill>
                  <a:schemeClr val="bg1"/>
                </a:solidFill>
              </a:rPr>
              <a:t>Pensi a ciò che le è successo durante il giorno, a come è andata e a come si è sentito per questo: valuti le cose più rilevanti.	</a:t>
            </a:r>
            <a:br>
              <a:rPr lang="it-IT" sz="2400" dirty="0" smtClean="0">
                <a:solidFill>
                  <a:schemeClr val="bg1"/>
                </a:solidFill>
              </a:rPr>
            </a:br>
            <a:r>
              <a:rPr lang="it-IT" sz="2400" dirty="0" smtClean="0">
                <a:solidFill>
                  <a:schemeClr val="bg1"/>
                </a:solidFill>
              </a:rPr>
              <a:t>Butti giù un elenco di ciò che deve fare e tutti i passaggi per ciò che ha lasciato da fare.	</a:t>
            </a:r>
            <a:br>
              <a:rPr lang="it-IT" sz="2400" dirty="0" smtClean="0">
                <a:solidFill>
                  <a:schemeClr val="bg1"/>
                </a:solidFill>
              </a:rPr>
            </a:br>
            <a:r>
              <a:rPr lang="it-IT" sz="2400" dirty="0" smtClean="0">
                <a:solidFill>
                  <a:schemeClr val="bg1"/>
                </a:solidFill>
              </a:rPr>
              <a:t>Cerchi di usare questi 20 minuti per sentirsi più organizzato e padrone della situazione, chiuda il blocco quando ha finito.	Quando arriva l’ora di andare a dormire, se le venisse in mente di ripensare alla sua agenda, ricordi che ha già considerato le cose che le potevano venire in mente.	</a:t>
            </a:r>
            <a:br>
              <a:rPr lang="it-IT" sz="2400" dirty="0" smtClean="0">
                <a:solidFill>
                  <a:schemeClr val="bg1"/>
                </a:solidFill>
              </a:rPr>
            </a:br>
            <a:r>
              <a:rPr lang="it-IT" sz="2400" dirty="0" smtClean="0">
                <a:solidFill>
                  <a:schemeClr val="bg1"/>
                </a:solidFill>
              </a:rPr>
              <a:t>Se sopraggiungono pensieri nuovi veramente importanti, li annoti su un foglio che terrà sul comodino e se ne occupi solo l’indomani.</a:t>
            </a:r>
            <a:endParaRPr lang="it-IT"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319262"/>
            <a:ext cx="8507288" cy="6538738"/>
          </a:xfrm>
        </p:spPr>
        <p:txBody>
          <a:bodyPr>
            <a:normAutofit fontScale="90000"/>
          </a:bodyPr>
          <a:lstStyle/>
          <a:p>
            <a:r>
              <a:rPr lang="it-IT" u="sng" dirty="0" smtClean="0">
                <a:solidFill>
                  <a:schemeClr val="bg1"/>
                </a:solidFill>
              </a:rPr>
              <a:t>Fattori Educazionali</a:t>
            </a:r>
            <a:r>
              <a:rPr lang="it-IT" dirty="0" smtClean="0">
                <a:solidFill>
                  <a:schemeClr val="bg1"/>
                </a:solidFill>
              </a:rPr>
              <a:t>: igiene del sonno</a:t>
            </a:r>
            <a:br>
              <a:rPr lang="it-IT" dirty="0" smtClean="0">
                <a:solidFill>
                  <a:schemeClr val="bg1"/>
                </a:solidFill>
              </a:rPr>
            </a:br>
            <a:r>
              <a:rPr lang="it-IT" sz="2000" dirty="0" smtClean="0">
                <a:solidFill>
                  <a:schemeClr val="bg1"/>
                </a:solidFill>
              </a:rPr>
              <a:t/>
            </a:r>
            <a:br>
              <a:rPr lang="it-IT" sz="2000" dirty="0" smtClean="0">
                <a:solidFill>
                  <a:schemeClr val="bg1"/>
                </a:solidFill>
              </a:rPr>
            </a:br>
            <a:r>
              <a:rPr lang="it-IT" u="sng" dirty="0" smtClean="0">
                <a:solidFill>
                  <a:schemeClr val="bg1"/>
                </a:solidFill>
              </a:rPr>
              <a:t>Fattori Comportamentali</a:t>
            </a:r>
            <a:r>
              <a:rPr lang="it-IT" dirty="0" smtClean="0">
                <a:solidFill>
                  <a:schemeClr val="bg1"/>
                </a:solidFill>
              </a:rPr>
              <a:t>: controllo dello stimolo, restrizione del sonno e rilassamento</a:t>
            </a:r>
            <a:br>
              <a:rPr lang="it-IT" dirty="0" smtClean="0">
                <a:solidFill>
                  <a:schemeClr val="bg1"/>
                </a:solidFill>
              </a:rPr>
            </a:br>
            <a:r>
              <a:rPr lang="it-IT" sz="2000" dirty="0" smtClean="0">
                <a:solidFill>
                  <a:schemeClr val="bg1"/>
                </a:solidFill>
              </a:rPr>
              <a:t/>
            </a:r>
            <a:br>
              <a:rPr lang="it-IT" sz="2000" dirty="0" smtClean="0">
                <a:solidFill>
                  <a:schemeClr val="bg1"/>
                </a:solidFill>
              </a:rPr>
            </a:br>
            <a:r>
              <a:rPr lang="it-IT" u="sng" dirty="0" smtClean="0">
                <a:solidFill>
                  <a:schemeClr val="bg1"/>
                </a:solidFill>
              </a:rPr>
              <a:t>Fattori Cognitivi</a:t>
            </a:r>
            <a:r>
              <a:rPr lang="it-IT" dirty="0" smtClean="0">
                <a:solidFill>
                  <a:schemeClr val="bg1"/>
                </a:solidFill>
              </a:rPr>
              <a:t>: intenzione paradossale, sdrammatizzazione, deviazione dell’attenzione, </a:t>
            </a:r>
            <a:r>
              <a:rPr lang="it-IT" dirty="0" err="1" smtClean="0">
                <a:solidFill>
                  <a:schemeClr val="bg1"/>
                </a:solidFill>
              </a:rPr>
              <a:t>riattribuzione</a:t>
            </a:r>
            <a:r>
              <a:rPr lang="it-IT" dirty="0" smtClean="0">
                <a:solidFill>
                  <a:schemeClr val="bg1"/>
                </a:solidFill>
              </a:rPr>
              <a:t>, identificare le credenze disfunzionali del paziente sul sonno</a:t>
            </a:r>
            <a:br>
              <a:rPr lang="it-IT" dirty="0" smtClean="0">
                <a:solidFill>
                  <a:schemeClr val="bg1"/>
                </a:solidFill>
              </a:rPr>
            </a:br>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1016" y="404664"/>
            <a:ext cx="9145016" cy="6186889"/>
          </a:xfrm>
          <a:prstGeom prst="rect">
            <a:avLst/>
          </a:prstGeom>
        </p:spPr>
        <p:txBody>
          <a:bodyPr wrap="square">
            <a:spAutoFit/>
          </a:bodyPr>
          <a:lstStyle/>
          <a:p>
            <a:pPr algn="ctr">
              <a:spcBef>
                <a:spcPct val="0"/>
              </a:spcBef>
              <a:buFont typeface="Wingdings" pitchFamily="2" charset="2"/>
              <a:buNone/>
            </a:pPr>
            <a:r>
              <a:rPr lang="it-IT" sz="2200" dirty="0" smtClean="0">
                <a:solidFill>
                  <a:schemeClr val="bg1"/>
                </a:solidFill>
              </a:rPr>
              <a:t> </a:t>
            </a:r>
            <a:r>
              <a:rPr lang="it-IT" sz="2400" dirty="0" smtClean="0">
                <a:solidFill>
                  <a:schemeClr val="bg1"/>
                </a:solidFill>
              </a:rPr>
              <a:t>Il programma di trattamento CBT-I può essere attuato con successo in forma individuale o di gruppo. La scelta dovrà avvenire valutando i vantaggi dell’una e dell’altra modalità e nel caso si opti per la seconda </a:t>
            </a:r>
          </a:p>
          <a:p>
            <a:pPr algn="ctr">
              <a:spcBef>
                <a:spcPct val="0"/>
              </a:spcBef>
              <a:buFont typeface="Wingdings" pitchFamily="2" charset="2"/>
              <a:buNone/>
            </a:pPr>
            <a:r>
              <a:rPr lang="it-IT" sz="2400" dirty="0" smtClean="0">
                <a:solidFill>
                  <a:schemeClr val="bg1"/>
                </a:solidFill>
              </a:rPr>
              <a:t>ci dovrebbe essere una certa omogeneità tra i membri del gruppo </a:t>
            </a:r>
          </a:p>
          <a:p>
            <a:pPr algn="ctr">
              <a:spcBef>
                <a:spcPct val="0"/>
              </a:spcBef>
              <a:buFont typeface="Wingdings" pitchFamily="2" charset="2"/>
              <a:buNone/>
            </a:pPr>
            <a:endParaRPr lang="it-IT" sz="2400" dirty="0" smtClean="0">
              <a:solidFill>
                <a:schemeClr val="bg1"/>
              </a:solidFill>
            </a:endParaRPr>
          </a:p>
          <a:p>
            <a:pPr algn="ctr">
              <a:spcBef>
                <a:spcPct val="0"/>
              </a:spcBef>
              <a:buFont typeface="Wingdings" pitchFamily="2" charset="2"/>
              <a:buNone/>
            </a:pPr>
            <a:r>
              <a:rPr lang="it-IT" sz="2400" dirty="0" smtClean="0">
                <a:solidFill>
                  <a:schemeClr val="bg1"/>
                </a:solidFill>
              </a:rPr>
              <a:t>Individuale:</a:t>
            </a:r>
          </a:p>
          <a:p>
            <a:pPr algn="ctr">
              <a:spcBef>
                <a:spcPct val="0"/>
              </a:spcBef>
              <a:buFontTx/>
              <a:buChar char="-"/>
            </a:pPr>
            <a:r>
              <a:rPr lang="it-IT" sz="2400" dirty="0" smtClean="0">
                <a:solidFill>
                  <a:schemeClr val="bg1"/>
                </a:solidFill>
              </a:rPr>
              <a:t>Tagliare le terapia sul paziente e personalizzarla sulla base delle necessità</a:t>
            </a:r>
          </a:p>
          <a:p>
            <a:pPr algn="ctr">
              <a:spcBef>
                <a:spcPct val="0"/>
              </a:spcBef>
              <a:buFontTx/>
              <a:buChar char="-"/>
            </a:pPr>
            <a:r>
              <a:rPr lang="it-IT" sz="2400" dirty="0" smtClean="0">
                <a:solidFill>
                  <a:schemeClr val="bg1"/>
                </a:solidFill>
              </a:rPr>
              <a:t>Affrontare altre questioni cliniche o eventuali </a:t>
            </a:r>
            <a:r>
              <a:rPr lang="it-IT" sz="2400" dirty="0" err="1" smtClean="0">
                <a:solidFill>
                  <a:schemeClr val="bg1"/>
                </a:solidFill>
              </a:rPr>
              <a:t>comorbidità</a:t>
            </a:r>
            <a:r>
              <a:rPr lang="it-IT" sz="2400" dirty="0" smtClean="0">
                <a:solidFill>
                  <a:schemeClr val="bg1"/>
                </a:solidFill>
              </a:rPr>
              <a:t> </a:t>
            </a:r>
          </a:p>
          <a:p>
            <a:pPr algn="ctr">
              <a:spcBef>
                <a:spcPct val="0"/>
              </a:spcBef>
              <a:buFontTx/>
              <a:buChar char="-"/>
            </a:pPr>
            <a:r>
              <a:rPr lang="it-IT" sz="2400" dirty="0" smtClean="0">
                <a:solidFill>
                  <a:schemeClr val="bg1"/>
                </a:solidFill>
              </a:rPr>
              <a:t>Elasticità e flessibilità</a:t>
            </a:r>
          </a:p>
          <a:p>
            <a:pPr lvl="8" algn="ctr">
              <a:spcBef>
                <a:spcPct val="0"/>
              </a:spcBef>
              <a:buFontTx/>
              <a:buChar char="-"/>
            </a:pPr>
            <a:endParaRPr lang="it-IT" sz="2400" dirty="0" smtClean="0">
              <a:solidFill>
                <a:schemeClr val="bg1"/>
              </a:solidFill>
            </a:endParaRPr>
          </a:p>
          <a:p>
            <a:pPr algn="ctr">
              <a:spcBef>
                <a:spcPct val="0"/>
              </a:spcBef>
            </a:pPr>
            <a:r>
              <a:rPr lang="it-IT" sz="2400" dirty="0" smtClean="0">
                <a:solidFill>
                  <a:schemeClr val="bg1"/>
                </a:solidFill>
              </a:rPr>
              <a:t>Di gruppo:</a:t>
            </a:r>
          </a:p>
          <a:p>
            <a:pPr algn="ctr">
              <a:spcBef>
                <a:spcPct val="0"/>
              </a:spcBef>
            </a:pPr>
            <a:r>
              <a:rPr lang="it-IT" sz="2400" dirty="0" smtClean="0">
                <a:solidFill>
                  <a:schemeClr val="bg1"/>
                </a:solidFill>
              </a:rPr>
              <a:t>-buon rapporto costo/benefici</a:t>
            </a:r>
          </a:p>
          <a:p>
            <a:pPr algn="ctr">
              <a:spcBef>
                <a:spcPct val="0"/>
              </a:spcBef>
            </a:pPr>
            <a:r>
              <a:rPr lang="it-IT" sz="2400" dirty="0" smtClean="0">
                <a:solidFill>
                  <a:schemeClr val="bg1"/>
                </a:solidFill>
              </a:rPr>
              <a:t>-condivisione del problema insonnia con altri </a:t>
            </a:r>
          </a:p>
          <a:p>
            <a:pPr algn="ctr">
              <a:spcBef>
                <a:spcPct val="0"/>
              </a:spcBef>
            </a:pPr>
            <a:r>
              <a:rPr lang="it-IT" sz="2400" dirty="0" smtClean="0">
                <a:solidFill>
                  <a:schemeClr val="bg1"/>
                </a:solidFill>
              </a:rPr>
              <a:t>-gruppo come rete di sostegno sociale</a:t>
            </a:r>
          </a:p>
          <a:p>
            <a:pPr algn="ctr">
              <a:spcBef>
                <a:spcPct val="0"/>
              </a:spcBef>
            </a:pPr>
            <a:endParaRPr lang="it-IT" sz="22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7158" y="274638"/>
            <a:ext cx="8329642" cy="6154758"/>
          </a:xfrm>
        </p:spPr>
        <p:txBody>
          <a:bodyPr>
            <a:normAutofit fontScale="90000"/>
          </a:bodyPr>
          <a:lstStyle/>
          <a:p>
            <a:r>
              <a:rPr lang="en-US" sz="4000" dirty="0" smtClean="0">
                <a:solidFill>
                  <a:schemeClr val="bg1"/>
                </a:solidFill>
              </a:rPr>
              <a:t>La CBT-I è </a:t>
            </a:r>
            <a:r>
              <a:rPr lang="en-US" sz="4000" dirty="0" err="1" smtClean="0">
                <a:solidFill>
                  <a:schemeClr val="bg1"/>
                </a:solidFill>
              </a:rPr>
              <a:t>considerata</a:t>
            </a:r>
            <a:r>
              <a:rPr lang="en-US" sz="4000" dirty="0" smtClean="0">
                <a:solidFill>
                  <a:schemeClr val="bg1"/>
                </a:solidFill>
              </a:rPr>
              <a:t> </a:t>
            </a:r>
            <a:r>
              <a:rPr lang="en-US" sz="4000" dirty="0" err="1" smtClean="0">
                <a:solidFill>
                  <a:schemeClr val="bg1"/>
                </a:solidFill>
              </a:rPr>
              <a:t>il</a:t>
            </a:r>
            <a:r>
              <a:rPr lang="en-US" sz="4000" dirty="0" smtClean="0">
                <a:solidFill>
                  <a:schemeClr val="bg1"/>
                </a:solidFill>
              </a:rPr>
              <a:t> </a:t>
            </a:r>
            <a:r>
              <a:rPr lang="en-US" sz="4000" dirty="0" err="1" smtClean="0">
                <a:solidFill>
                  <a:schemeClr val="bg1"/>
                </a:solidFill>
              </a:rPr>
              <a:t>trattamento</a:t>
            </a:r>
            <a:r>
              <a:rPr lang="en-US" sz="4000" dirty="0" smtClean="0">
                <a:solidFill>
                  <a:schemeClr val="bg1"/>
                </a:solidFill>
              </a:rPr>
              <a:t> non </a:t>
            </a:r>
            <a:r>
              <a:rPr lang="en-US" sz="4000" dirty="0" err="1" smtClean="0">
                <a:solidFill>
                  <a:schemeClr val="bg1"/>
                </a:solidFill>
              </a:rPr>
              <a:t>farmacologico</a:t>
            </a:r>
            <a:r>
              <a:rPr lang="en-US" sz="4000" dirty="0" smtClean="0">
                <a:solidFill>
                  <a:schemeClr val="bg1"/>
                </a:solidFill>
              </a:rPr>
              <a:t> </a:t>
            </a:r>
            <a:r>
              <a:rPr lang="en-US" sz="4000" dirty="0" err="1" smtClean="0">
                <a:solidFill>
                  <a:schemeClr val="bg1"/>
                </a:solidFill>
              </a:rPr>
              <a:t>d’elezione</a:t>
            </a:r>
            <a:r>
              <a:rPr lang="en-US" sz="4000" dirty="0" smtClean="0">
                <a:solidFill>
                  <a:schemeClr val="bg1"/>
                </a:solidFill>
              </a:rPr>
              <a:t> per </a:t>
            </a:r>
            <a:r>
              <a:rPr lang="en-US" sz="4000" dirty="0" err="1" smtClean="0">
                <a:solidFill>
                  <a:schemeClr val="bg1"/>
                </a:solidFill>
              </a:rPr>
              <a:t>l’insonnia</a:t>
            </a:r>
            <a:r>
              <a:rPr lang="en-US" sz="4000" dirty="0" smtClean="0">
                <a:solidFill>
                  <a:schemeClr val="bg1"/>
                </a:solidFill>
              </a:rPr>
              <a:t> </a:t>
            </a:r>
            <a:r>
              <a:rPr lang="en-US" sz="4000" dirty="0" err="1" smtClean="0">
                <a:solidFill>
                  <a:schemeClr val="bg1"/>
                </a:solidFill>
              </a:rPr>
              <a:t>primaria</a:t>
            </a:r>
            <a:r>
              <a:rPr lang="en-US" sz="4000" dirty="0" smtClean="0">
                <a:solidFill>
                  <a:schemeClr val="bg1"/>
                </a:solidFill>
              </a:rPr>
              <a:t> e in </a:t>
            </a:r>
            <a:r>
              <a:rPr lang="en-US" sz="4000" dirty="0" err="1" smtClean="0">
                <a:solidFill>
                  <a:schemeClr val="bg1"/>
                </a:solidFill>
              </a:rPr>
              <a:t>comorbidità</a:t>
            </a:r>
            <a:r>
              <a:rPr lang="en-US" sz="4000" dirty="0" smtClean="0">
                <a:solidFill>
                  <a:schemeClr val="bg1"/>
                </a:solidFill>
              </a:rPr>
              <a:t> (Morin and </a:t>
            </a:r>
            <a:r>
              <a:rPr lang="en-US" sz="4000" dirty="0" err="1" smtClean="0">
                <a:solidFill>
                  <a:schemeClr val="bg1"/>
                </a:solidFill>
              </a:rPr>
              <a:t>Benca</a:t>
            </a:r>
            <a:r>
              <a:rPr lang="en-US" sz="4000" dirty="0" smtClean="0">
                <a:solidFill>
                  <a:schemeClr val="bg1"/>
                </a:solidFill>
              </a:rPr>
              <a:t>, 2012).</a:t>
            </a:r>
            <a:br>
              <a:rPr lang="en-US" sz="4000" dirty="0" smtClean="0">
                <a:solidFill>
                  <a:schemeClr val="bg1"/>
                </a:solidFill>
              </a:rPr>
            </a:br>
            <a:r>
              <a:rPr lang="en-US" sz="4000" dirty="0" err="1" smtClean="0">
                <a:solidFill>
                  <a:schemeClr val="bg1"/>
                </a:solidFill>
              </a:rPr>
              <a:t>Gli</a:t>
            </a:r>
            <a:r>
              <a:rPr lang="en-US" sz="4000" dirty="0" smtClean="0">
                <a:solidFill>
                  <a:schemeClr val="bg1"/>
                </a:solidFill>
              </a:rPr>
              <a:t> </a:t>
            </a:r>
            <a:r>
              <a:rPr lang="en-US" sz="4000" dirty="0" err="1" smtClean="0">
                <a:solidFill>
                  <a:schemeClr val="bg1"/>
                </a:solidFill>
              </a:rPr>
              <a:t>stessi</a:t>
            </a:r>
            <a:r>
              <a:rPr lang="en-US" sz="4000" dirty="0" smtClean="0">
                <a:solidFill>
                  <a:schemeClr val="bg1"/>
                </a:solidFill>
              </a:rPr>
              <a:t> </a:t>
            </a:r>
            <a:r>
              <a:rPr lang="en-US" sz="4000" dirty="0" err="1" smtClean="0">
                <a:solidFill>
                  <a:schemeClr val="bg1"/>
                </a:solidFill>
              </a:rPr>
              <a:t>autori</a:t>
            </a:r>
            <a:r>
              <a:rPr lang="en-US" sz="4000" dirty="0" smtClean="0">
                <a:solidFill>
                  <a:schemeClr val="bg1"/>
                </a:solidFill>
              </a:rPr>
              <a:t> </a:t>
            </a:r>
            <a:r>
              <a:rPr lang="en-US" sz="4000" dirty="0" err="1" smtClean="0">
                <a:solidFill>
                  <a:schemeClr val="bg1"/>
                </a:solidFill>
              </a:rPr>
              <a:t>hanno</a:t>
            </a:r>
            <a:r>
              <a:rPr lang="en-US" sz="4000" dirty="0" smtClean="0">
                <a:solidFill>
                  <a:schemeClr val="bg1"/>
                </a:solidFill>
              </a:rPr>
              <a:t> </a:t>
            </a:r>
            <a:r>
              <a:rPr lang="en-US" sz="4000" dirty="0" err="1" smtClean="0">
                <a:solidFill>
                  <a:schemeClr val="bg1"/>
                </a:solidFill>
              </a:rPr>
              <a:t>sottolineato</a:t>
            </a:r>
            <a:r>
              <a:rPr lang="en-US" sz="4000" dirty="0" smtClean="0">
                <a:solidFill>
                  <a:schemeClr val="bg1"/>
                </a:solidFill>
              </a:rPr>
              <a:t> </a:t>
            </a:r>
            <a:r>
              <a:rPr lang="en-US" sz="4000" dirty="0" err="1" smtClean="0">
                <a:solidFill>
                  <a:schemeClr val="bg1"/>
                </a:solidFill>
              </a:rPr>
              <a:t>che</a:t>
            </a:r>
            <a:r>
              <a:rPr lang="en-US" sz="4000" dirty="0" smtClean="0">
                <a:solidFill>
                  <a:schemeClr val="bg1"/>
                </a:solidFill>
              </a:rPr>
              <a:t> la CBT-I </a:t>
            </a:r>
            <a:r>
              <a:rPr lang="en-US" sz="4000" dirty="0" err="1" smtClean="0">
                <a:solidFill>
                  <a:schemeClr val="bg1"/>
                </a:solidFill>
              </a:rPr>
              <a:t>nell’insonnia</a:t>
            </a:r>
            <a:r>
              <a:rPr lang="en-US" sz="4000" dirty="0" smtClean="0">
                <a:solidFill>
                  <a:schemeClr val="bg1"/>
                </a:solidFill>
              </a:rPr>
              <a:t> </a:t>
            </a:r>
            <a:r>
              <a:rPr lang="en-US" sz="4000" dirty="0" err="1" smtClean="0">
                <a:solidFill>
                  <a:schemeClr val="bg1"/>
                </a:solidFill>
              </a:rPr>
              <a:t>cronica</a:t>
            </a:r>
            <a:r>
              <a:rPr lang="en-US" sz="4000" dirty="0" smtClean="0">
                <a:solidFill>
                  <a:schemeClr val="bg1"/>
                </a:solidFill>
              </a:rPr>
              <a:t> </a:t>
            </a:r>
            <a:r>
              <a:rPr lang="en-US" sz="4000" dirty="0" err="1" smtClean="0">
                <a:solidFill>
                  <a:schemeClr val="bg1"/>
                </a:solidFill>
              </a:rPr>
              <a:t>generalmente</a:t>
            </a:r>
            <a:r>
              <a:rPr lang="en-US" sz="4000" dirty="0" smtClean="0">
                <a:solidFill>
                  <a:schemeClr val="bg1"/>
                </a:solidFill>
              </a:rPr>
              <a:t> è </a:t>
            </a:r>
            <a:r>
              <a:rPr lang="en-US" sz="4000" dirty="0" err="1" smtClean="0">
                <a:solidFill>
                  <a:schemeClr val="bg1"/>
                </a:solidFill>
              </a:rPr>
              <a:t>seguita</a:t>
            </a:r>
            <a:r>
              <a:rPr lang="en-US" sz="4000" dirty="0" smtClean="0">
                <a:solidFill>
                  <a:schemeClr val="bg1"/>
                </a:solidFill>
              </a:rPr>
              <a:t> </a:t>
            </a:r>
            <a:r>
              <a:rPr lang="en-US" sz="4000" dirty="0" err="1" smtClean="0">
                <a:solidFill>
                  <a:schemeClr val="bg1"/>
                </a:solidFill>
              </a:rPr>
              <a:t>da</a:t>
            </a:r>
            <a:r>
              <a:rPr lang="en-US" sz="4000" dirty="0" smtClean="0">
                <a:solidFill>
                  <a:schemeClr val="bg1"/>
                </a:solidFill>
              </a:rPr>
              <a:t> un </a:t>
            </a:r>
            <a:r>
              <a:rPr lang="en-US" sz="4000" dirty="0" err="1" smtClean="0">
                <a:solidFill>
                  <a:schemeClr val="bg1"/>
                </a:solidFill>
              </a:rPr>
              <a:t>effetto</a:t>
            </a:r>
            <a:r>
              <a:rPr lang="en-US" sz="4000" dirty="0" smtClean="0">
                <a:solidFill>
                  <a:schemeClr val="bg1"/>
                </a:solidFill>
              </a:rPr>
              <a:t> </a:t>
            </a:r>
            <a:r>
              <a:rPr lang="en-US" sz="4000" dirty="0" err="1" smtClean="0">
                <a:solidFill>
                  <a:schemeClr val="bg1"/>
                </a:solidFill>
              </a:rPr>
              <a:t>terapeutico</a:t>
            </a:r>
            <a:r>
              <a:rPr lang="en-US" sz="4000" dirty="0" smtClean="0">
                <a:solidFill>
                  <a:schemeClr val="bg1"/>
                </a:solidFill>
              </a:rPr>
              <a:t> </a:t>
            </a:r>
            <a:r>
              <a:rPr lang="en-US" sz="4000" dirty="0" err="1" smtClean="0">
                <a:solidFill>
                  <a:schemeClr val="bg1"/>
                </a:solidFill>
              </a:rPr>
              <a:t>persistente</a:t>
            </a:r>
            <a:r>
              <a:rPr lang="en-US" sz="4000" dirty="0" smtClean="0">
                <a:solidFill>
                  <a:schemeClr val="bg1"/>
                </a:solidFill>
              </a:rPr>
              <a:t> </a:t>
            </a:r>
            <a:r>
              <a:rPr lang="en-US" sz="4000" dirty="0" err="1" smtClean="0">
                <a:solidFill>
                  <a:schemeClr val="bg1"/>
                </a:solidFill>
              </a:rPr>
              <a:t>nel</a:t>
            </a:r>
            <a:r>
              <a:rPr lang="en-US" sz="4000" dirty="0" smtClean="0">
                <a:solidFill>
                  <a:schemeClr val="bg1"/>
                </a:solidFill>
              </a:rPr>
              <a:t> </a:t>
            </a:r>
            <a:r>
              <a:rPr lang="en-US" sz="4000" dirty="0" err="1" smtClean="0">
                <a:solidFill>
                  <a:schemeClr val="bg1"/>
                </a:solidFill>
              </a:rPr>
              <a:t>corso</a:t>
            </a:r>
            <a:r>
              <a:rPr lang="en-US" sz="4000" dirty="0" smtClean="0">
                <a:solidFill>
                  <a:schemeClr val="bg1"/>
                </a:solidFill>
              </a:rPr>
              <a:t> del tempo, </a:t>
            </a:r>
            <a:r>
              <a:rPr lang="en-US" sz="4000" dirty="0" err="1" smtClean="0">
                <a:solidFill>
                  <a:schemeClr val="bg1"/>
                </a:solidFill>
              </a:rPr>
              <a:t>mentre</a:t>
            </a:r>
            <a:r>
              <a:rPr lang="en-US" sz="4000" dirty="0" smtClean="0">
                <a:solidFill>
                  <a:schemeClr val="bg1"/>
                </a:solidFill>
              </a:rPr>
              <a:t> </a:t>
            </a:r>
            <a:r>
              <a:rPr lang="en-US" sz="4000" dirty="0" err="1" smtClean="0">
                <a:solidFill>
                  <a:schemeClr val="bg1"/>
                </a:solidFill>
              </a:rPr>
              <a:t>pazienti</a:t>
            </a:r>
            <a:r>
              <a:rPr lang="en-US" sz="4000" dirty="0" smtClean="0">
                <a:solidFill>
                  <a:schemeClr val="bg1"/>
                </a:solidFill>
              </a:rPr>
              <a:t> </a:t>
            </a:r>
            <a:r>
              <a:rPr lang="en-US" sz="4000" dirty="0" err="1" smtClean="0">
                <a:solidFill>
                  <a:schemeClr val="bg1"/>
                </a:solidFill>
              </a:rPr>
              <a:t>che</a:t>
            </a:r>
            <a:r>
              <a:rPr lang="en-US" sz="4000" dirty="0" smtClean="0">
                <a:solidFill>
                  <a:schemeClr val="bg1"/>
                </a:solidFill>
              </a:rPr>
              <a:t> </a:t>
            </a:r>
            <a:r>
              <a:rPr lang="en-US" sz="4000" dirty="0" err="1" smtClean="0">
                <a:solidFill>
                  <a:schemeClr val="bg1"/>
                </a:solidFill>
              </a:rPr>
              <a:t>seguono</a:t>
            </a:r>
            <a:r>
              <a:rPr lang="en-US" sz="4000" dirty="0" smtClean="0">
                <a:solidFill>
                  <a:schemeClr val="bg1"/>
                </a:solidFill>
              </a:rPr>
              <a:t> </a:t>
            </a:r>
            <a:r>
              <a:rPr lang="en-US" sz="4000" dirty="0" err="1" smtClean="0">
                <a:solidFill>
                  <a:schemeClr val="bg1"/>
                </a:solidFill>
              </a:rPr>
              <a:t>il</a:t>
            </a:r>
            <a:r>
              <a:rPr lang="en-US" sz="4000" dirty="0" smtClean="0">
                <a:solidFill>
                  <a:schemeClr val="bg1"/>
                </a:solidFill>
              </a:rPr>
              <a:t> solo </a:t>
            </a:r>
            <a:r>
              <a:rPr lang="en-US" sz="4000" dirty="0" err="1" smtClean="0">
                <a:solidFill>
                  <a:schemeClr val="bg1"/>
                </a:solidFill>
              </a:rPr>
              <a:t>trattamento</a:t>
            </a:r>
            <a:r>
              <a:rPr lang="en-US" sz="4000" dirty="0" smtClean="0">
                <a:solidFill>
                  <a:schemeClr val="bg1"/>
                </a:solidFill>
              </a:rPr>
              <a:t> </a:t>
            </a:r>
            <a:r>
              <a:rPr lang="en-US" sz="4000" dirty="0" err="1" smtClean="0">
                <a:solidFill>
                  <a:schemeClr val="bg1"/>
                </a:solidFill>
              </a:rPr>
              <a:t>farmacologico</a:t>
            </a:r>
            <a:r>
              <a:rPr lang="en-US" sz="4000" dirty="0" smtClean="0">
                <a:solidFill>
                  <a:schemeClr val="bg1"/>
                </a:solidFill>
              </a:rPr>
              <a:t> </a:t>
            </a:r>
            <a:r>
              <a:rPr lang="en-US" sz="4000" dirty="0" err="1" smtClean="0">
                <a:solidFill>
                  <a:schemeClr val="bg1"/>
                </a:solidFill>
              </a:rPr>
              <a:t>tendono</a:t>
            </a:r>
            <a:r>
              <a:rPr lang="en-US" sz="4000" dirty="0" smtClean="0">
                <a:solidFill>
                  <a:schemeClr val="bg1"/>
                </a:solidFill>
              </a:rPr>
              <a:t> ad </a:t>
            </a:r>
            <a:r>
              <a:rPr lang="en-US" sz="4000" dirty="0" err="1" smtClean="0">
                <a:solidFill>
                  <a:schemeClr val="bg1"/>
                </a:solidFill>
              </a:rPr>
              <a:t>avere</a:t>
            </a:r>
            <a:r>
              <a:rPr lang="en-US" sz="4000" dirty="0" smtClean="0">
                <a:solidFill>
                  <a:schemeClr val="bg1"/>
                </a:solidFill>
              </a:rPr>
              <a:t> </a:t>
            </a:r>
            <a:r>
              <a:rPr lang="en-US" sz="4000" dirty="0" err="1" smtClean="0">
                <a:solidFill>
                  <a:schemeClr val="bg1"/>
                </a:solidFill>
              </a:rPr>
              <a:t>ricadute</a:t>
            </a:r>
            <a:r>
              <a:rPr lang="en-US" sz="4000" dirty="0" smtClean="0">
                <a:solidFill>
                  <a:schemeClr val="bg1"/>
                </a:solidFill>
              </a:rPr>
              <a:t> </a:t>
            </a:r>
            <a:r>
              <a:rPr lang="en-US" sz="4000" dirty="0" err="1" smtClean="0">
                <a:solidFill>
                  <a:schemeClr val="bg1"/>
                </a:solidFill>
              </a:rPr>
              <a:t>dopo</a:t>
            </a:r>
            <a:r>
              <a:rPr lang="en-US" sz="4000" dirty="0" smtClean="0">
                <a:solidFill>
                  <a:schemeClr val="bg1"/>
                </a:solidFill>
              </a:rPr>
              <a:t> la </a:t>
            </a:r>
            <a:r>
              <a:rPr lang="en-US" sz="4000" dirty="0" err="1" smtClean="0">
                <a:solidFill>
                  <a:schemeClr val="bg1"/>
                </a:solidFill>
              </a:rPr>
              <a:t>sospensione</a:t>
            </a:r>
            <a:r>
              <a:rPr lang="en-US" sz="4000" dirty="0" smtClean="0"/>
              <a:t> </a:t>
            </a:r>
            <a:endParaRPr lang="it-IT" sz="40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844" y="274638"/>
            <a:ext cx="8858312" cy="6440510"/>
          </a:xfrm>
        </p:spPr>
        <p:txBody>
          <a:bodyPr/>
          <a:lstStyle/>
          <a:p>
            <a:endParaRPr lang="it-IT" dirty="0"/>
          </a:p>
        </p:txBody>
      </p:sp>
      <p:pic>
        <p:nvPicPr>
          <p:cNvPr id="15363" name="Picture 3"/>
          <p:cNvPicPr>
            <a:picLocks noChangeAspect="1" noChangeArrowheads="1"/>
          </p:cNvPicPr>
          <p:nvPr/>
        </p:nvPicPr>
        <p:blipFill>
          <a:blip r:embed="rId2"/>
          <a:srcRect/>
          <a:stretch>
            <a:fillRect/>
          </a:stretch>
        </p:blipFill>
        <p:spPr bwMode="auto">
          <a:xfrm>
            <a:off x="214282" y="571480"/>
            <a:ext cx="8715436" cy="5286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001156" cy="6440510"/>
          </a:xfrm>
        </p:spPr>
        <p:txBody>
          <a:bodyPr>
            <a:normAutofit/>
          </a:bodyPr>
          <a:lstStyle/>
          <a:p>
            <a:r>
              <a:rPr lang="it-IT" sz="2800" dirty="0" smtClean="0">
                <a:solidFill>
                  <a:schemeClr val="bg1"/>
                </a:solidFill>
              </a:rPr>
              <a:t>Pazienti con diagnosi di cancro alla mammella riferiscono molto spesso insonnia (</a:t>
            </a:r>
            <a:r>
              <a:rPr lang="it-IT" sz="2800" dirty="0" err="1" smtClean="0">
                <a:solidFill>
                  <a:schemeClr val="bg1"/>
                </a:solidFill>
              </a:rPr>
              <a:t>Ohayon</a:t>
            </a:r>
            <a:r>
              <a:rPr lang="it-IT" sz="2800" dirty="0" smtClean="0">
                <a:solidFill>
                  <a:schemeClr val="bg1"/>
                </a:solidFill>
              </a:rPr>
              <a:t>, 2002). </a:t>
            </a:r>
            <a:br>
              <a:rPr lang="it-IT" sz="2800" dirty="0" smtClean="0">
                <a:solidFill>
                  <a:schemeClr val="bg1"/>
                </a:solidFill>
              </a:rPr>
            </a:br>
            <a:r>
              <a:rPr lang="it-IT" sz="1200" dirty="0" smtClean="0">
                <a:solidFill>
                  <a:schemeClr val="bg1"/>
                </a:solidFill>
              </a:rPr>
              <a:t/>
            </a:r>
            <a:br>
              <a:rPr lang="it-IT" sz="1200" dirty="0" smtClean="0">
                <a:solidFill>
                  <a:schemeClr val="bg1"/>
                </a:solidFill>
              </a:rPr>
            </a:br>
            <a:r>
              <a:rPr lang="it-IT" sz="2800" dirty="0" smtClean="0">
                <a:solidFill>
                  <a:schemeClr val="bg1"/>
                </a:solidFill>
              </a:rPr>
              <a:t>Si stima che circa il 30-60% di donne con tale diagnosi abbiano esperienza di insonnia e che la prevalenza dell’insonnia in questa popolazione sia più alta rispetto alle donne che non hanno tale malattia. </a:t>
            </a:r>
            <a:br>
              <a:rPr lang="it-IT" sz="2800" dirty="0" smtClean="0">
                <a:solidFill>
                  <a:schemeClr val="bg1"/>
                </a:solidFill>
              </a:rPr>
            </a:br>
            <a:r>
              <a:rPr lang="it-IT" sz="1200" dirty="0" smtClean="0">
                <a:solidFill>
                  <a:schemeClr val="bg1"/>
                </a:solidFill>
              </a:rPr>
              <a:t/>
            </a:r>
            <a:br>
              <a:rPr lang="it-IT" sz="1200" dirty="0" smtClean="0">
                <a:solidFill>
                  <a:schemeClr val="bg1"/>
                </a:solidFill>
              </a:rPr>
            </a:br>
            <a:r>
              <a:rPr lang="it-IT" sz="2800" dirty="0" smtClean="0">
                <a:solidFill>
                  <a:schemeClr val="bg1"/>
                </a:solidFill>
              </a:rPr>
              <a:t>Tale alta prevalenza sembra spiegata da svariati fattori alcuni dei quali sono un aumento dei livelli di stress a seguito della comunicazione della diagnosi, interruzioni frequenti della continuità del sonno a causa dell’aumentata frequenza di caldane dovute alla chemioterapia </a:t>
            </a:r>
            <a:br>
              <a:rPr lang="it-IT" sz="2800" dirty="0" smtClean="0">
                <a:solidFill>
                  <a:schemeClr val="bg1"/>
                </a:solidFill>
              </a:rPr>
            </a:br>
            <a:r>
              <a:rPr lang="it-IT" sz="2800" dirty="0" smtClean="0">
                <a:solidFill>
                  <a:schemeClr val="bg1"/>
                </a:solidFill>
              </a:rPr>
              <a:t>(Fiorentino </a:t>
            </a:r>
            <a:r>
              <a:rPr lang="it-IT" sz="2800" dirty="0" err="1" smtClean="0">
                <a:solidFill>
                  <a:schemeClr val="bg1"/>
                </a:solidFill>
              </a:rPr>
              <a:t>et</a:t>
            </a:r>
            <a:r>
              <a:rPr lang="it-IT" sz="2800" dirty="0" smtClean="0">
                <a:solidFill>
                  <a:schemeClr val="bg1"/>
                </a:solidFill>
              </a:rPr>
              <a:t> al. 2010) </a:t>
            </a:r>
            <a:endParaRPr lang="it-IT" sz="2800" dirty="0">
              <a:solidFill>
                <a:schemeClr val="bg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844" y="0"/>
            <a:ext cx="9001156" cy="6429396"/>
          </a:xfrm>
        </p:spPr>
        <p:txBody>
          <a:bodyPr>
            <a:noAutofit/>
          </a:bodyPr>
          <a:lstStyle/>
          <a:p>
            <a:r>
              <a:rPr lang="it-IT" sz="3200" dirty="0" smtClean="0">
                <a:solidFill>
                  <a:schemeClr val="bg1"/>
                </a:solidFill>
              </a:rPr>
              <a:t/>
            </a:r>
            <a:br>
              <a:rPr lang="it-IT" sz="3200" dirty="0" smtClean="0">
                <a:solidFill>
                  <a:schemeClr val="bg1"/>
                </a:solidFill>
              </a:rPr>
            </a:br>
            <a:r>
              <a:rPr lang="it-IT" sz="3200" dirty="0" smtClean="0">
                <a:solidFill>
                  <a:schemeClr val="bg1"/>
                </a:solidFill>
              </a:rPr>
              <a:t>Un  crescente numero di dati in letteratura mostra l’efficacia della CBT-I in pazienti con cancro</a:t>
            </a:r>
            <a:br>
              <a:rPr lang="it-IT" sz="3200" dirty="0" smtClean="0">
                <a:solidFill>
                  <a:schemeClr val="bg1"/>
                </a:solidFill>
              </a:rPr>
            </a:br>
            <a:r>
              <a:rPr lang="it-IT" sz="3200" dirty="0" smtClean="0">
                <a:solidFill>
                  <a:schemeClr val="bg1"/>
                </a:solidFill>
              </a:rPr>
              <a:t> (</a:t>
            </a:r>
            <a:r>
              <a:rPr lang="it-IT" sz="3200" dirty="0" err="1" smtClean="0">
                <a:solidFill>
                  <a:schemeClr val="bg1"/>
                </a:solidFill>
              </a:rPr>
              <a:t>Garland</a:t>
            </a:r>
            <a:r>
              <a:rPr lang="it-IT" sz="3200" dirty="0" smtClean="0">
                <a:solidFill>
                  <a:schemeClr val="bg1"/>
                </a:solidFill>
              </a:rPr>
              <a:t> </a:t>
            </a:r>
            <a:r>
              <a:rPr lang="it-IT" sz="3200" dirty="0" err="1" smtClean="0">
                <a:solidFill>
                  <a:schemeClr val="bg1"/>
                </a:solidFill>
              </a:rPr>
              <a:t>et</a:t>
            </a:r>
            <a:r>
              <a:rPr lang="it-IT" sz="3200" dirty="0" smtClean="0">
                <a:solidFill>
                  <a:schemeClr val="bg1"/>
                </a:solidFill>
              </a:rPr>
              <a:t> al., 2014). </a:t>
            </a:r>
            <a:br>
              <a:rPr lang="it-IT" sz="3200" dirty="0" smtClean="0">
                <a:solidFill>
                  <a:schemeClr val="bg1"/>
                </a:solidFill>
              </a:rPr>
            </a:br>
            <a:r>
              <a:rPr lang="it-IT" sz="1200" dirty="0" smtClean="0">
                <a:solidFill>
                  <a:schemeClr val="bg1"/>
                </a:solidFill>
              </a:rPr>
              <a:t/>
            </a:r>
            <a:br>
              <a:rPr lang="it-IT" sz="1200" dirty="0" smtClean="0">
                <a:solidFill>
                  <a:schemeClr val="bg1"/>
                </a:solidFill>
              </a:rPr>
            </a:br>
            <a:r>
              <a:rPr lang="it-IT" sz="3200" dirty="0" smtClean="0">
                <a:solidFill>
                  <a:schemeClr val="bg1"/>
                </a:solidFill>
              </a:rPr>
              <a:t>I risultati di tali studi sono coerenti nell’indicare che la CBT-I si associa non solo ad un miglioramento del sonno ma anche ad una riduzione dei livelli di stress e ad un miglioramento della qualità della vita. </a:t>
            </a:r>
            <a:br>
              <a:rPr lang="it-IT" sz="3200" dirty="0" smtClean="0">
                <a:solidFill>
                  <a:schemeClr val="bg1"/>
                </a:solidFill>
              </a:rPr>
            </a:br>
            <a:r>
              <a:rPr lang="it-IT" sz="1400" dirty="0" smtClean="0">
                <a:solidFill>
                  <a:schemeClr val="bg1"/>
                </a:solidFill>
              </a:rPr>
              <a:t/>
            </a:r>
            <a:br>
              <a:rPr lang="it-IT" sz="1400" dirty="0" smtClean="0">
                <a:solidFill>
                  <a:schemeClr val="bg1"/>
                </a:solidFill>
              </a:rPr>
            </a:br>
            <a:r>
              <a:rPr lang="it-IT" sz="3200" dirty="0" smtClean="0">
                <a:solidFill>
                  <a:schemeClr val="bg1"/>
                </a:solidFill>
              </a:rPr>
              <a:t>Il nostro lavoro è una </a:t>
            </a:r>
            <a:r>
              <a:rPr lang="it-IT" sz="3200" dirty="0" err="1" smtClean="0">
                <a:solidFill>
                  <a:schemeClr val="bg1"/>
                </a:solidFill>
              </a:rPr>
              <a:t>review</a:t>
            </a:r>
            <a:r>
              <a:rPr lang="it-IT" sz="3200" dirty="0" smtClean="0">
                <a:solidFill>
                  <a:schemeClr val="bg1"/>
                </a:solidFill>
              </a:rPr>
              <a:t> della letteratura sulla CBT-I nel cancro al seno con lo scopo di valutare gli effetti della CBT-I sul sonno, aspetti psicosociali, </a:t>
            </a:r>
            <a:r>
              <a:rPr lang="it-IT" sz="3200" dirty="0" err="1" smtClean="0">
                <a:solidFill>
                  <a:schemeClr val="bg1"/>
                </a:solidFill>
              </a:rPr>
              <a:t>health-related</a:t>
            </a:r>
            <a:r>
              <a:rPr lang="it-IT" sz="3200" dirty="0" smtClean="0">
                <a:solidFill>
                  <a:schemeClr val="bg1"/>
                </a:solidFill>
              </a:rPr>
              <a:t> </a:t>
            </a:r>
            <a:r>
              <a:rPr lang="it-IT" sz="3200" dirty="0" err="1" smtClean="0">
                <a:solidFill>
                  <a:schemeClr val="bg1"/>
                </a:solidFill>
              </a:rPr>
              <a:t>QoL</a:t>
            </a:r>
            <a:r>
              <a:rPr lang="it-IT" sz="3200" dirty="0" smtClean="0">
                <a:solidFill>
                  <a:schemeClr val="bg1"/>
                </a:solidFill>
              </a:rPr>
              <a:t> ed umore.</a:t>
            </a:r>
            <a:endParaRPr lang="it-IT" sz="3200" dirty="0">
              <a:solidFill>
                <a:schemeClr val="bg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6572272"/>
          </a:xfrm>
        </p:spPr>
        <p:txBody>
          <a:bodyPr>
            <a:normAutofit fontScale="90000"/>
          </a:bodyPr>
          <a:lstStyle/>
          <a:p>
            <a:r>
              <a:rPr lang="it-IT" dirty="0" smtClean="0">
                <a:solidFill>
                  <a:schemeClr val="bg1"/>
                </a:solidFill>
              </a:rPr>
              <a:t>Tutti gli studi inclusi hanno riportato una chiara efficacia della CBT-I sulle donne BCS.</a:t>
            </a:r>
            <a:br>
              <a:rPr lang="it-IT" dirty="0" smtClean="0">
                <a:solidFill>
                  <a:schemeClr val="bg1"/>
                </a:solidFill>
              </a:rPr>
            </a:br>
            <a:r>
              <a:rPr lang="it-IT" sz="1300" dirty="0" smtClean="0">
                <a:solidFill>
                  <a:schemeClr val="bg1"/>
                </a:solidFill>
              </a:rPr>
              <a:t> </a:t>
            </a:r>
            <a:r>
              <a:rPr lang="it-IT" dirty="0" smtClean="0">
                <a:solidFill>
                  <a:schemeClr val="bg1"/>
                </a:solidFill>
              </a:rPr>
              <a:t/>
            </a:r>
            <a:br>
              <a:rPr lang="it-IT" dirty="0" smtClean="0">
                <a:solidFill>
                  <a:schemeClr val="bg1"/>
                </a:solidFill>
              </a:rPr>
            </a:br>
            <a:r>
              <a:rPr lang="it-IT" dirty="0" smtClean="0">
                <a:solidFill>
                  <a:schemeClr val="bg1"/>
                </a:solidFill>
              </a:rPr>
              <a:t>Tale efficacia si estende al sonno, alla fatica, ai sintomi della menopausa, all’umore, al dolore, alla </a:t>
            </a:r>
            <a:r>
              <a:rPr lang="it-IT" dirty="0" err="1" smtClean="0">
                <a:solidFill>
                  <a:schemeClr val="bg1"/>
                </a:solidFill>
              </a:rPr>
              <a:t>QoL</a:t>
            </a:r>
            <a:r>
              <a:rPr lang="it-IT" dirty="0" smtClean="0">
                <a:solidFill>
                  <a:schemeClr val="bg1"/>
                </a:solidFill>
              </a:rPr>
              <a:t> e persino alle funzioni immunologiche. </a:t>
            </a:r>
            <a:br>
              <a:rPr lang="it-IT" dirty="0" smtClean="0">
                <a:solidFill>
                  <a:schemeClr val="bg1"/>
                </a:solidFill>
              </a:rPr>
            </a:br>
            <a:r>
              <a:rPr lang="it-IT" sz="1300" dirty="0" smtClean="0">
                <a:solidFill>
                  <a:schemeClr val="bg1"/>
                </a:solidFill>
              </a:rPr>
              <a:t/>
            </a:r>
            <a:br>
              <a:rPr lang="it-IT" sz="1300" dirty="0" smtClean="0">
                <a:solidFill>
                  <a:schemeClr val="bg1"/>
                </a:solidFill>
              </a:rPr>
            </a:br>
            <a:r>
              <a:rPr lang="it-IT" dirty="0" smtClean="0">
                <a:solidFill>
                  <a:schemeClr val="bg1"/>
                </a:solidFill>
              </a:rPr>
              <a:t>Tali miglioramenti associati alla CBT-I erano clinicamente e statisticamente significativi.</a:t>
            </a:r>
            <a:endParaRPr lang="it-IT" dirty="0">
              <a:solidFill>
                <a:schemeClr val="bg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083320"/>
          </a:xfrm>
        </p:spPr>
        <p:txBody>
          <a:bodyPr/>
          <a:lstStyle/>
          <a:p>
            <a:r>
              <a:rPr lang="it-IT" dirty="0" smtClean="0">
                <a:solidFill>
                  <a:schemeClr val="bg1"/>
                </a:solidFill>
              </a:rPr>
              <a:t>La CBT-I ha mostrato effetti durevoli: la maggior parte dei lavori inseriti prevedeva follow-up fino a 12 mesi post-trattamento, in cui si mantenevano gli effetti benefici della CBT-I</a:t>
            </a:r>
            <a:endParaRPr lang="it-IT" dirty="0">
              <a:solidFill>
                <a:schemeClr val="bg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srcRect/>
          <a:stretch>
            <a:fillRect/>
          </a:stretch>
        </p:blipFill>
        <p:spPr bwMode="auto">
          <a:xfrm>
            <a:off x="357158" y="1428736"/>
            <a:ext cx="8572560" cy="306229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6715148"/>
          </a:xfrm>
        </p:spPr>
        <p:txBody>
          <a:bodyPr>
            <a:noAutofit/>
          </a:bodyPr>
          <a:lstStyle/>
          <a:p>
            <a:r>
              <a:rPr lang="it-IT" sz="2400" dirty="0" smtClean="0">
                <a:solidFill>
                  <a:schemeClr val="bg1"/>
                </a:solidFill>
              </a:rPr>
              <a:t>Sono stati proposti due fenotipi di insonnia: uno caratterizzato da un </a:t>
            </a:r>
            <a:r>
              <a:rPr lang="it-IT" sz="2400" dirty="0" err="1" smtClean="0">
                <a:solidFill>
                  <a:schemeClr val="bg1"/>
                </a:solidFill>
              </a:rPr>
              <a:t>iperarousal</a:t>
            </a:r>
            <a:r>
              <a:rPr lang="it-IT" sz="2400" dirty="0" smtClean="0">
                <a:solidFill>
                  <a:schemeClr val="bg1"/>
                </a:solidFill>
              </a:rPr>
              <a:t> fisiologico (ad esempio una breve durata oggettiva del sonno), con una sequela medica significativa e un decorso persistente; il secondo tipo è caratterizzato da un </a:t>
            </a:r>
            <a:r>
              <a:rPr lang="it-IT" sz="2400" dirty="0" err="1" smtClean="0">
                <a:solidFill>
                  <a:schemeClr val="bg1"/>
                </a:solidFill>
              </a:rPr>
              <a:t>arousal</a:t>
            </a:r>
            <a:r>
              <a:rPr lang="it-IT" sz="2400" dirty="0" smtClean="0">
                <a:solidFill>
                  <a:schemeClr val="bg1"/>
                </a:solidFill>
              </a:rPr>
              <a:t> </a:t>
            </a:r>
            <a:r>
              <a:rPr lang="it-IT" sz="2400" dirty="0" err="1" smtClean="0">
                <a:solidFill>
                  <a:schemeClr val="bg1"/>
                </a:solidFill>
              </a:rPr>
              <a:t>cognitivo-emotivo</a:t>
            </a:r>
            <a:r>
              <a:rPr lang="it-IT" sz="2400" dirty="0" smtClean="0">
                <a:solidFill>
                  <a:schemeClr val="bg1"/>
                </a:solidFill>
              </a:rPr>
              <a:t> e corticale e un decorso con remissione.</a:t>
            </a:r>
            <a:br>
              <a:rPr lang="it-IT" sz="2400" dirty="0" smtClean="0">
                <a:solidFill>
                  <a:schemeClr val="bg1"/>
                </a:solidFill>
              </a:rPr>
            </a:br>
            <a:r>
              <a:rPr lang="it-IT" sz="1400" dirty="0" smtClean="0">
                <a:solidFill>
                  <a:schemeClr val="bg1"/>
                </a:solidFill>
              </a:rPr>
              <a:t/>
            </a:r>
            <a:br>
              <a:rPr lang="it-IT" sz="1400" dirty="0" smtClean="0">
                <a:solidFill>
                  <a:schemeClr val="bg1"/>
                </a:solidFill>
              </a:rPr>
            </a:br>
            <a:r>
              <a:rPr lang="it-IT" sz="2400" dirty="0" smtClean="0">
                <a:solidFill>
                  <a:schemeClr val="bg1"/>
                </a:solidFill>
              </a:rPr>
              <a:t> La breve oggettiva durata di sonno è un buon indicatore per distinguere tra questi due fenotipi. </a:t>
            </a:r>
            <a:br>
              <a:rPr lang="it-IT" sz="2400" dirty="0" smtClean="0">
                <a:solidFill>
                  <a:schemeClr val="bg1"/>
                </a:solidFill>
              </a:rPr>
            </a:br>
            <a:r>
              <a:rPr lang="it-IT" sz="1200" dirty="0" smtClean="0">
                <a:solidFill>
                  <a:schemeClr val="bg1"/>
                </a:solidFill>
              </a:rPr>
              <a:t/>
            </a:r>
            <a:br>
              <a:rPr lang="it-IT" sz="1200" dirty="0" smtClean="0">
                <a:solidFill>
                  <a:schemeClr val="bg1"/>
                </a:solidFill>
              </a:rPr>
            </a:br>
            <a:r>
              <a:rPr lang="it-IT" sz="2400" dirty="0" smtClean="0">
                <a:solidFill>
                  <a:schemeClr val="bg1"/>
                </a:solidFill>
              </a:rPr>
              <a:t>Sulla base di tale ipotesi ci si aspetterebbe degli esiti di trattamento diversi: soggetti con insonnia del primo tipo dovrebbero rispondere meglio ad un trattamento farmacologico. Mentre i pazienti con insonnia del secondo tipo dovrebbero rispondere meglio ad un trattamento psicoterapico volto a diminuire l’</a:t>
            </a:r>
            <a:r>
              <a:rPr lang="it-IT" sz="2400" dirty="0" err="1" smtClean="0">
                <a:solidFill>
                  <a:schemeClr val="bg1"/>
                </a:solidFill>
              </a:rPr>
              <a:t>arousal</a:t>
            </a:r>
            <a:r>
              <a:rPr lang="it-IT" sz="2400" dirty="0" smtClean="0">
                <a:solidFill>
                  <a:schemeClr val="bg1"/>
                </a:solidFill>
              </a:rPr>
              <a:t> </a:t>
            </a:r>
            <a:r>
              <a:rPr lang="it-IT" sz="2400" dirty="0" err="1" smtClean="0">
                <a:solidFill>
                  <a:schemeClr val="bg1"/>
                </a:solidFill>
              </a:rPr>
              <a:t>cognitivo-emotivo</a:t>
            </a:r>
            <a:r>
              <a:rPr lang="it-IT" sz="2400" dirty="0" smtClean="0">
                <a:solidFill>
                  <a:schemeClr val="bg1"/>
                </a:solidFill>
              </a:rPr>
              <a:t>.  </a:t>
            </a:r>
            <a:endParaRPr lang="it-IT" sz="2400" dirty="0">
              <a:solidFill>
                <a:schemeClr val="bg1"/>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69072"/>
          </a:xfrm>
        </p:spPr>
        <p:txBody>
          <a:bodyPr/>
          <a:lstStyle/>
          <a:p>
            <a:r>
              <a:rPr lang="it-IT" dirty="0" smtClean="0">
                <a:solidFill>
                  <a:schemeClr val="bg1"/>
                </a:solidFill>
              </a:rPr>
              <a:t>Gli autori ipotizzano che soggetti </a:t>
            </a:r>
            <a:r>
              <a:rPr lang="it-IT" smtClean="0">
                <a:solidFill>
                  <a:schemeClr val="bg1"/>
                </a:solidFill>
              </a:rPr>
              <a:t>con insonnia </a:t>
            </a:r>
            <a:r>
              <a:rPr lang="it-IT" dirty="0" smtClean="0">
                <a:solidFill>
                  <a:schemeClr val="bg1"/>
                </a:solidFill>
              </a:rPr>
              <a:t>e breve durata oggettiva di sonno (&lt; 6h) dovrebbero avere una risposta al trattamento peggiore del gruppo insonni con normale durata di sonno (&gt;6 h).</a:t>
            </a:r>
            <a:endParaRPr lang="it-IT"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1052736"/>
            <a:ext cx="8075240" cy="3730426"/>
          </a:xfrm>
        </p:spPr>
        <p:txBody>
          <a:bodyPr>
            <a:normAutofit/>
          </a:bodyPr>
          <a:lstStyle/>
          <a:p>
            <a:r>
              <a:rPr lang="it-IT" sz="5400" b="1" dirty="0" smtClean="0">
                <a:solidFill>
                  <a:schemeClr val="bg1"/>
                </a:solidFill>
              </a:rPr>
              <a:t>L’obiettivo della CBT </a:t>
            </a:r>
            <a:br>
              <a:rPr lang="it-IT" sz="5400" b="1" dirty="0" smtClean="0">
                <a:solidFill>
                  <a:schemeClr val="bg1"/>
                </a:solidFill>
              </a:rPr>
            </a:br>
            <a:r>
              <a:rPr lang="it-IT" sz="5400" b="1" dirty="0" smtClean="0">
                <a:solidFill>
                  <a:schemeClr val="bg1"/>
                </a:solidFill>
              </a:rPr>
              <a:t>è modificare i fattori che perpetuano l’insonnia </a:t>
            </a:r>
            <a:br>
              <a:rPr lang="it-IT" sz="5400" b="1" dirty="0" smtClean="0">
                <a:solidFill>
                  <a:schemeClr val="bg1"/>
                </a:solidFill>
              </a:rPr>
            </a:br>
            <a:endParaRPr lang="it-IT" sz="5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844" y="0"/>
            <a:ext cx="8858312" cy="6572272"/>
          </a:xfrm>
        </p:spPr>
        <p:txBody>
          <a:bodyPr>
            <a:normAutofit/>
          </a:bodyPr>
          <a:lstStyle/>
          <a:p>
            <a:r>
              <a:rPr lang="it-IT" sz="3600" dirty="0" smtClean="0">
                <a:solidFill>
                  <a:schemeClr val="bg1"/>
                </a:solidFill>
              </a:rPr>
              <a:t>I dati di </a:t>
            </a:r>
            <a:r>
              <a:rPr lang="it-IT" sz="3600" dirty="0" err="1" smtClean="0">
                <a:solidFill>
                  <a:schemeClr val="bg1"/>
                </a:solidFill>
              </a:rPr>
              <a:t>Bathgate</a:t>
            </a:r>
            <a:r>
              <a:rPr lang="it-IT" sz="3600" dirty="0" smtClean="0">
                <a:solidFill>
                  <a:schemeClr val="bg1"/>
                </a:solidFill>
              </a:rPr>
              <a:t> e colleghi sembrano dare supporto all’ipotesi dei due fenotipi di insonnia, indicando che la CBT-I  mostra una minore efficacia nel gruppo “short </a:t>
            </a:r>
            <a:r>
              <a:rPr lang="it-IT" sz="3600" dirty="0" err="1" smtClean="0">
                <a:solidFill>
                  <a:schemeClr val="bg1"/>
                </a:solidFill>
              </a:rPr>
              <a:t>sleep</a:t>
            </a:r>
            <a:r>
              <a:rPr lang="it-IT" sz="3600" dirty="0" smtClean="0">
                <a:solidFill>
                  <a:schemeClr val="bg1"/>
                </a:solidFill>
              </a:rPr>
              <a:t> </a:t>
            </a:r>
            <a:r>
              <a:rPr lang="it-IT" sz="3600" dirty="0" err="1" smtClean="0">
                <a:solidFill>
                  <a:schemeClr val="bg1"/>
                </a:solidFill>
              </a:rPr>
              <a:t>duration</a:t>
            </a:r>
            <a:r>
              <a:rPr lang="it-IT" sz="3600" dirty="0" smtClean="0">
                <a:solidFill>
                  <a:schemeClr val="bg1"/>
                </a:solidFill>
              </a:rPr>
              <a:t>”. </a:t>
            </a:r>
            <a:br>
              <a:rPr lang="it-IT" sz="3600" dirty="0" smtClean="0">
                <a:solidFill>
                  <a:schemeClr val="bg1"/>
                </a:solidFill>
              </a:rPr>
            </a:br>
            <a:r>
              <a:rPr lang="it-IT" sz="1400" dirty="0" smtClean="0">
                <a:solidFill>
                  <a:schemeClr val="bg1"/>
                </a:solidFill>
              </a:rPr>
              <a:t/>
            </a:r>
            <a:br>
              <a:rPr lang="it-IT" sz="1400" dirty="0" smtClean="0">
                <a:solidFill>
                  <a:schemeClr val="bg1"/>
                </a:solidFill>
              </a:rPr>
            </a:br>
            <a:r>
              <a:rPr lang="it-IT" sz="3600" dirty="0" smtClean="0">
                <a:solidFill>
                  <a:schemeClr val="bg1"/>
                </a:solidFill>
              </a:rPr>
              <a:t>Sei mesi dopo il trattamento tale gruppo riporta una minore remissione dei sintomi dell’insonnia, più blandi miglioramenti nella </a:t>
            </a:r>
            <a:r>
              <a:rPr lang="it-IT" sz="3600" dirty="0" err="1" smtClean="0">
                <a:solidFill>
                  <a:schemeClr val="bg1"/>
                </a:solidFill>
              </a:rPr>
              <a:t>sleep</a:t>
            </a:r>
            <a:r>
              <a:rPr lang="it-IT" sz="3600" dirty="0" smtClean="0">
                <a:solidFill>
                  <a:schemeClr val="bg1"/>
                </a:solidFill>
              </a:rPr>
              <a:t> </a:t>
            </a:r>
            <a:r>
              <a:rPr lang="it-IT" sz="3600" dirty="0" err="1" smtClean="0">
                <a:solidFill>
                  <a:schemeClr val="bg1"/>
                </a:solidFill>
              </a:rPr>
              <a:t>efficiency</a:t>
            </a:r>
            <a:r>
              <a:rPr lang="it-IT" sz="3600" dirty="0" smtClean="0">
                <a:solidFill>
                  <a:schemeClr val="bg1"/>
                </a:solidFill>
              </a:rPr>
              <a:t>, nel TWT e nella WASO rispetto al “</a:t>
            </a:r>
            <a:r>
              <a:rPr lang="it-IT" sz="3600" dirty="0" err="1" smtClean="0">
                <a:solidFill>
                  <a:schemeClr val="bg1"/>
                </a:solidFill>
              </a:rPr>
              <a:t>normal</a:t>
            </a:r>
            <a:r>
              <a:rPr lang="it-IT" sz="3600" dirty="0" smtClean="0">
                <a:solidFill>
                  <a:schemeClr val="bg1"/>
                </a:solidFill>
              </a:rPr>
              <a:t> </a:t>
            </a:r>
            <a:r>
              <a:rPr lang="it-IT" sz="3600" dirty="0" err="1" smtClean="0">
                <a:solidFill>
                  <a:schemeClr val="bg1"/>
                </a:solidFill>
              </a:rPr>
              <a:t>duration</a:t>
            </a:r>
            <a:r>
              <a:rPr lang="it-IT" sz="3600" dirty="0" smtClean="0">
                <a:solidFill>
                  <a:schemeClr val="bg1"/>
                </a:solidFill>
              </a:rPr>
              <a:t> </a:t>
            </a:r>
            <a:r>
              <a:rPr lang="it-IT" sz="3600" dirty="0" err="1" smtClean="0">
                <a:solidFill>
                  <a:schemeClr val="bg1"/>
                </a:solidFill>
              </a:rPr>
              <a:t>group</a:t>
            </a:r>
            <a:r>
              <a:rPr lang="it-IT" sz="3600" dirty="0" smtClean="0">
                <a:solidFill>
                  <a:schemeClr val="bg1"/>
                </a:solidFill>
              </a:rPr>
              <a:t>”.</a:t>
            </a:r>
            <a:endParaRPr lang="it-IT" sz="3600" dirty="0">
              <a:solidFill>
                <a:schemeClr val="bg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2974" y="274638"/>
            <a:ext cx="10287072" cy="6797700"/>
          </a:xfrm>
        </p:spPr>
        <p:txBody>
          <a:bodyPr/>
          <a:lstStyle/>
          <a:p>
            <a:endParaRPr lang="it-IT" dirty="0"/>
          </a:p>
        </p:txBody>
      </p:sp>
      <p:pic>
        <p:nvPicPr>
          <p:cNvPr id="21507" name="Picture 3"/>
          <p:cNvPicPr>
            <a:picLocks noChangeAspect="1" noChangeArrowheads="1"/>
          </p:cNvPicPr>
          <p:nvPr/>
        </p:nvPicPr>
        <p:blipFill>
          <a:blip r:embed="rId2"/>
          <a:srcRect/>
          <a:stretch>
            <a:fillRect/>
          </a:stretch>
        </p:blipFill>
        <p:spPr bwMode="auto">
          <a:xfrm>
            <a:off x="171428" y="571480"/>
            <a:ext cx="8758290" cy="51435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a:srcRect/>
          <a:stretch>
            <a:fillRect/>
          </a:stretch>
        </p:blipFill>
        <p:spPr bwMode="auto">
          <a:xfrm>
            <a:off x="642910" y="1285860"/>
            <a:ext cx="7929618" cy="337662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darico\Desktop\snoopy.jpg"/>
          <p:cNvPicPr>
            <a:picLocks noChangeAspect="1" noChangeArrowheads="1"/>
          </p:cNvPicPr>
          <p:nvPr/>
        </p:nvPicPr>
        <p:blipFill>
          <a:blip r:embed="rId2"/>
          <a:srcRect/>
          <a:stretch>
            <a:fillRect/>
          </a:stretch>
        </p:blipFill>
        <p:spPr bwMode="auto">
          <a:xfrm>
            <a:off x="1357290" y="714356"/>
            <a:ext cx="6429420" cy="4462475"/>
          </a:xfrm>
          <a:prstGeom prst="rect">
            <a:avLst/>
          </a:prstGeom>
          <a:noFill/>
        </p:spPr>
      </p:pic>
      <p:sp>
        <p:nvSpPr>
          <p:cNvPr id="4" name="CasellaDiTesto 3"/>
          <p:cNvSpPr txBox="1"/>
          <p:nvPr/>
        </p:nvSpPr>
        <p:spPr>
          <a:xfrm>
            <a:off x="2143108" y="5786454"/>
            <a:ext cx="5214974" cy="584775"/>
          </a:xfrm>
          <a:prstGeom prst="rect">
            <a:avLst/>
          </a:prstGeom>
          <a:noFill/>
        </p:spPr>
        <p:txBody>
          <a:bodyPr wrap="square" rtlCol="0">
            <a:spAutoFit/>
          </a:bodyPr>
          <a:lstStyle/>
          <a:p>
            <a:r>
              <a:rPr lang="it-IT" sz="3200" dirty="0" smtClean="0">
                <a:solidFill>
                  <a:schemeClr val="bg1"/>
                </a:solidFill>
              </a:rPr>
              <a:t>Grazie per l’attenzione!</a:t>
            </a:r>
            <a:endParaRPr lang="it-IT" sz="32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94722"/>
          </a:xfrm>
        </p:spPr>
        <p:txBody>
          <a:bodyPr>
            <a:normAutofit fontScale="90000"/>
          </a:bodyPr>
          <a:lstStyle/>
          <a:p>
            <a:pPr>
              <a:lnSpc>
                <a:spcPct val="80000"/>
              </a:lnSpc>
            </a:pPr>
            <a:r>
              <a:rPr lang="it-IT" altLang="ja-JP" sz="3600" b="1" dirty="0" smtClean="0">
                <a:solidFill>
                  <a:schemeClr val="bg1"/>
                </a:solidFill>
                <a:effectLst>
                  <a:outerShdw blurRad="38100" dist="38100" dir="2700000" algn="tl">
                    <a:srgbClr val="000000"/>
                  </a:outerShdw>
                </a:effectLst>
                <a:ea typeface="ＭＳ Ｐゴシック" charset="-128"/>
              </a:rPr>
              <a:t>Più in particolare, gli obiettivi sono:</a:t>
            </a:r>
            <a:br>
              <a:rPr lang="it-IT" altLang="ja-JP" sz="3600" b="1" dirty="0" smtClean="0">
                <a:solidFill>
                  <a:schemeClr val="bg1"/>
                </a:solidFill>
                <a:effectLst>
                  <a:outerShdw blurRad="38100" dist="38100" dir="2700000" algn="tl">
                    <a:srgbClr val="000000"/>
                  </a:outerShdw>
                </a:effectLst>
                <a:ea typeface="ＭＳ Ｐゴシック" charset="-128"/>
              </a:rPr>
            </a:br>
            <a:r>
              <a:rPr lang="it-IT" altLang="ja-JP" sz="3600" b="1" dirty="0" smtClean="0">
                <a:solidFill>
                  <a:schemeClr val="bg1"/>
                </a:solidFill>
                <a:effectLst>
                  <a:outerShdw blurRad="38100" dist="38100" dir="2700000" algn="tl">
                    <a:srgbClr val="000000"/>
                  </a:outerShdw>
                </a:effectLst>
                <a:ea typeface="ＭＳ Ｐゴシック" charset="-128"/>
              </a:rPr>
              <a:t/>
            </a:r>
            <a:br>
              <a:rPr lang="it-IT" altLang="ja-JP" sz="3600" b="1" dirty="0" smtClean="0">
                <a:solidFill>
                  <a:schemeClr val="bg1"/>
                </a:solidFill>
                <a:effectLst>
                  <a:outerShdw blurRad="38100" dist="38100" dir="2700000" algn="tl">
                    <a:srgbClr val="000000"/>
                  </a:outerShdw>
                </a:effectLst>
                <a:ea typeface="ＭＳ Ｐゴシック" charset="-128"/>
              </a:rPr>
            </a:br>
            <a:r>
              <a:rPr lang="it-IT" altLang="ja-JP" sz="3600" b="1" dirty="0" smtClean="0">
                <a:solidFill>
                  <a:schemeClr val="bg1"/>
                </a:solidFill>
                <a:effectLst>
                  <a:outerShdw blurRad="38100" dist="38100" dir="2700000" algn="tl">
                    <a:srgbClr val="000000"/>
                  </a:outerShdw>
                </a:effectLst>
                <a:ea typeface="ＭＳ Ｐゴシック" charset="-128"/>
              </a:rPr>
              <a:t>Aumentare l’efficienza e la continuità del sonno</a:t>
            </a:r>
            <a:br>
              <a:rPr lang="it-IT" altLang="ja-JP" sz="3600" b="1" dirty="0" smtClean="0">
                <a:solidFill>
                  <a:schemeClr val="bg1"/>
                </a:solidFill>
                <a:effectLst>
                  <a:outerShdw blurRad="38100" dist="38100" dir="2700000" algn="tl">
                    <a:srgbClr val="000000"/>
                  </a:outerShdw>
                </a:effectLst>
                <a:ea typeface="ＭＳ Ｐゴシック" charset="-128"/>
              </a:rPr>
            </a:br>
            <a:r>
              <a:rPr lang="it-IT" altLang="ja-JP" sz="3600" b="1" dirty="0" smtClean="0">
                <a:solidFill>
                  <a:schemeClr val="bg1"/>
                </a:solidFill>
                <a:effectLst>
                  <a:outerShdw blurRad="38100" dist="38100" dir="2700000" algn="tl">
                    <a:srgbClr val="000000"/>
                  </a:outerShdw>
                </a:effectLst>
                <a:ea typeface="ＭＳ Ｐゴシック" charset="-128"/>
              </a:rPr>
              <a:t/>
            </a:r>
            <a:br>
              <a:rPr lang="it-IT" altLang="ja-JP" sz="3600" b="1" dirty="0" smtClean="0">
                <a:solidFill>
                  <a:schemeClr val="bg1"/>
                </a:solidFill>
                <a:effectLst>
                  <a:outerShdw blurRad="38100" dist="38100" dir="2700000" algn="tl">
                    <a:srgbClr val="000000"/>
                  </a:outerShdw>
                </a:effectLst>
                <a:ea typeface="ＭＳ Ｐゴシック" charset="-128"/>
              </a:rPr>
            </a:br>
            <a:r>
              <a:rPr lang="it-IT" altLang="ja-JP" sz="3600" b="1" dirty="0" smtClean="0">
                <a:solidFill>
                  <a:schemeClr val="bg1"/>
                </a:solidFill>
                <a:effectLst>
                  <a:outerShdw blurRad="38100" dist="38100" dir="2700000" algn="tl">
                    <a:srgbClr val="000000"/>
                  </a:outerShdw>
                </a:effectLst>
                <a:ea typeface="ＭＳ Ｐゴシック" charset="-128"/>
              </a:rPr>
              <a:t>Ridurre il disagio emotivo, cognitivo e sociale riferito dal paziente</a:t>
            </a:r>
            <a:br>
              <a:rPr lang="it-IT" altLang="ja-JP" sz="3600" b="1" dirty="0" smtClean="0">
                <a:solidFill>
                  <a:schemeClr val="bg1"/>
                </a:solidFill>
                <a:effectLst>
                  <a:outerShdw blurRad="38100" dist="38100" dir="2700000" algn="tl">
                    <a:srgbClr val="000000"/>
                  </a:outerShdw>
                </a:effectLst>
                <a:ea typeface="ＭＳ Ｐゴシック" charset="-128"/>
              </a:rPr>
            </a:br>
            <a:r>
              <a:rPr lang="it-IT" altLang="ja-JP" sz="3600" b="1" dirty="0" smtClean="0">
                <a:solidFill>
                  <a:schemeClr val="bg1"/>
                </a:solidFill>
                <a:effectLst>
                  <a:outerShdw blurRad="38100" dist="38100" dir="2700000" algn="tl">
                    <a:srgbClr val="000000"/>
                  </a:outerShdw>
                </a:effectLst>
                <a:ea typeface="ＭＳ Ｐゴシック" charset="-128"/>
              </a:rPr>
              <a:t/>
            </a:r>
            <a:br>
              <a:rPr lang="it-IT" altLang="ja-JP" sz="3600" b="1" dirty="0" smtClean="0">
                <a:solidFill>
                  <a:schemeClr val="bg1"/>
                </a:solidFill>
                <a:effectLst>
                  <a:outerShdw blurRad="38100" dist="38100" dir="2700000" algn="tl">
                    <a:srgbClr val="000000"/>
                  </a:outerShdw>
                </a:effectLst>
                <a:ea typeface="ＭＳ Ｐゴシック" charset="-128"/>
              </a:rPr>
            </a:br>
            <a:r>
              <a:rPr lang="it-IT" altLang="ja-JP" sz="3600" b="1" dirty="0" smtClean="0">
                <a:solidFill>
                  <a:schemeClr val="bg1"/>
                </a:solidFill>
                <a:effectLst>
                  <a:outerShdw blurRad="38100" dist="38100" dir="2700000" algn="tl">
                    <a:srgbClr val="000000"/>
                  </a:outerShdw>
                </a:effectLst>
                <a:ea typeface="ＭＳ Ｐゴシック" charset="-128"/>
              </a:rPr>
              <a:t>Eliminare l’abuso e la dipendenza dagli </a:t>
            </a:r>
            <a:r>
              <a:rPr lang="it-IT" altLang="ja-JP" sz="3600" b="1" dirty="0" err="1" smtClean="0">
                <a:solidFill>
                  <a:schemeClr val="bg1"/>
                </a:solidFill>
                <a:effectLst>
                  <a:outerShdw blurRad="38100" dist="38100" dir="2700000" algn="tl">
                    <a:srgbClr val="000000"/>
                  </a:outerShdw>
                </a:effectLst>
                <a:ea typeface="ＭＳ Ｐゴシック" charset="-128"/>
              </a:rPr>
              <a:t>ipnoinducenti</a:t>
            </a:r>
            <a:r>
              <a:rPr lang="it-IT" altLang="ja-JP" sz="3600" b="1" dirty="0" smtClean="0">
                <a:solidFill>
                  <a:schemeClr val="bg1"/>
                </a:solidFill>
                <a:effectLst>
                  <a:outerShdw blurRad="38100" dist="38100" dir="2700000" algn="tl">
                    <a:srgbClr val="000000"/>
                  </a:outerShdw>
                </a:effectLst>
                <a:ea typeface="ＭＳ Ｐゴシック" charset="-128"/>
              </a:rPr>
              <a:t/>
            </a:r>
            <a:br>
              <a:rPr lang="it-IT" altLang="ja-JP" sz="3600" b="1" dirty="0" smtClean="0">
                <a:solidFill>
                  <a:schemeClr val="bg1"/>
                </a:solidFill>
                <a:effectLst>
                  <a:outerShdw blurRad="38100" dist="38100" dir="2700000" algn="tl">
                    <a:srgbClr val="000000"/>
                  </a:outerShdw>
                </a:effectLst>
                <a:ea typeface="ＭＳ Ｐゴシック" charset="-128"/>
              </a:rPr>
            </a:br>
            <a:r>
              <a:rPr lang="it-IT" altLang="ja-JP" sz="3600" b="1" dirty="0" smtClean="0">
                <a:solidFill>
                  <a:schemeClr val="bg1"/>
                </a:solidFill>
                <a:effectLst>
                  <a:outerShdw blurRad="38100" dist="38100" dir="2700000" algn="tl">
                    <a:srgbClr val="000000"/>
                  </a:outerShdw>
                </a:effectLst>
                <a:ea typeface="ＭＳ Ｐゴシック" charset="-128"/>
              </a:rPr>
              <a:t/>
            </a:r>
            <a:br>
              <a:rPr lang="it-IT" altLang="ja-JP" sz="3600" b="1" dirty="0" smtClean="0">
                <a:solidFill>
                  <a:schemeClr val="bg1"/>
                </a:solidFill>
                <a:effectLst>
                  <a:outerShdw blurRad="38100" dist="38100" dir="2700000" algn="tl">
                    <a:srgbClr val="000000"/>
                  </a:outerShdw>
                </a:effectLst>
                <a:ea typeface="ＭＳ Ｐゴシック" charset="-128"/>
              </a:rPr>
            </a:br>
            <a:r>
              <a:rPr lang="it-IT" altLang="ja-JP" sz="3600" b="1" dirty="0" smtClean="0">
                <a:solidFill>
                  <a:schemeClr val="bg1"/>
                </a:solidFill>
                <a:effectLst>
                  <a:outerShdw blurRad="38100" dist="38100" dir="2700000" algn="tl">
                    <a:srgbClr val="000000"/>
                  </a:outerShdw>
                </a:effectLst>
                <a:ea typeface="ＭＳ Ｐゴシック" charset="-128"/>
              </a:rPr>
              <a:t>Ripristinare il senso di controllo sul proprio sonno</a:t>
            </a:r>
            <a:br>
              <a:rPr lang="it-IT" altLang="ja-JP" sz="3600" b="1" dirty="0" smtClean="0">
                <a:solidFill>
                  <a:schemeClr val="bg1"/>
                </a:solidFill>
                <a:effectLst>
                  <a:outerShdw blurRad="38100" dist="38100" dir="2700000" algn="tl">
                    <a:srgbClr val="000000"/>
                  </a:outerShdw>
                </a:effectLst>
                <a:ea typeface="ＭＳ Ｐゴシック" charset="-128"/>
              </a:rPr>
            </a:br>
            <a:r>
              <a:rPr lang="it-IT" altLang="ja-JP" sz="3600" b="1" dirty="0" smtClean="0">
                <a:solidFill>
                  <a:schemeClr val="bg1"/>
                </a:solidFill>
                <a:effectLst>
                  <a:outerShdw blurRad="38100" dist="38100" dir="2700000" algn="tl">
                    <a:srgbClr val="000000"/>
                  </a:outerShdw>
                </a:effectLst>
                <a:ea typeface="ＭＳ Ｐゴシック" charset="-128"/>
              </a:rPr>
              <a:t/>
            </a:r>
            <a:br>
              <a:rPr lang="it-IT" altLang="ja-JP" sz="3600" b="1" dirty="0" smtClean="0">
                <a:solidFill>
                  <a:schemeClr val="bg1"/>
                </a:solidFill>
                <a:effectLst>
                  <a:outerShdw blurRad="38100" dist="38100" dir="2700000" algn="tl">
                    <a:srgbClr val="000000"/>
                  </a:outerShdw>
                </a:effectLst>
                <a:ea typeface="ＭＳ Ｐゴシック" charset="-128"/>
              </a:rPr>
            </a:br>
            <a:r>
              <a:rPr lang="it-IT" altLang="ja-JP" sz="3600" b="1" dirty="0" smtClean="0">
                <a:solidFill>
                  <a:schemeClr val="bg1"/>
                </a:solidFill>
                <a:effectLst>
                  <a:outerShdw blurRad="38100" dist="38100" dir="2700000" algn="tl">
                    <a:srgbClr val="000000"/>
                  </a:outerShdw>
                </a:effectLst>
                <a:ea typeface="ＭＳ Ｐゴシック" charset="-128"/>
              </a:rPr>
              <a:t>Aumentare la durata del sonno, solo se necessario e nei limiti del possibile</a:t>
            </a:r>
            <a:r>
              <a:rPr lang="it-IT" b="1" dirty="0" smtClean="0">
                <a:solidFill>
                  <a:schemeClr val="bg1"/>
                </a:solidFill>
                <a:effectLst>
                  <a:outerShdw blurRad="38100" dist="38100" dir="2700000" algn="tl">
                    <a:srgbClr val="000000"/>
                  </a:outerShdw>
                </a:effectLst>
              </a:rPr>
              <a:t/>
            </a:r>
            <a:br>
              <a:rPr lang="it-IT" b="1" dirty="0" smtClean="0">
                <a:solidFill>
                  <a:schemeClr val="bg1"/>
                </a:solidFill>
                <a:effectLst>
                  <a:outerShdw blurRad="38100" dist="38100" dir="2700000" algn="tl">
                    <a:srgbClr val="000000"/>
                  </a:outerShdw>
                </a:effectLst>
              </a:rPr>
            </a:b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188640"/>
            <a:ext cx="8435280" cy="6408712"/>
          </a:xfrm>
        </p:spPr>
        <p:txBody>
          <a:bodyPr>
            <a:normAutofit/>
          </a:bodyPr>
          <a:lstStyle/>
          <a:p>
            <a:r>
              <a:rPr lang="it-IT" dirty="0" smtClean="0">
                <a:solidFill>
                  <a:schemeClr val="bg1"/>
                </a:solidFill>
              </a:rPr>
              <a:t>Componenti della CBT-I:</a:t>
            </a:r>
            <a:br>
              <a:rPr lang="it-IT" dirty="0" smtClean="0">
                <a:solidFill>
                  <a:schemeClr val="bg1"/>
                </a:solidFill>
              </a:rPr>
            </a:br>
            <a:r>
              <a:rPr lang="it-IT" sz="2800" dirty="0" smtClean="0">
                <a:solidFill>
                  <a:schemeClr val="bg1"/>
                </a:solidFill>
              </a:rPr>
              <a:t/>
            </a:r>
            <a:br>
              <a:rPr lang="it-IT" sz="2800" dirty="0" smtClean="0">
                <a:solidFill>
                  <a:schemeClr val="bg1"/>
                </a:solidFill>
              </a:rPr>
            </a:br>
            <a:r>
              <a:rPr lang="it-IT" dirty="0" smtClean="0">
                <a:solidFill>
                  <a:schemeClr val="bg1"/>
                </a:solidFill>
              </a:rPr>
              <a:t>-Igiene del sonno</a:t>
            </a:r>
            <a:br>
              <a:rPr lang="it-IT" dirty="0" smtClean="0">
                <a:solidFill>
                  <a:schemeClr val="bg1"/>
                </a:solidFill>
              </a:rPr>
            </a:br>
            <a:r>
              <a:rPr lang="it-IT" dirty="0" smtClean="0">
                <a:solidFill>
                  <a:schemeClr val="bg1"/>
                </a:solidFill>
              </a:rPr>
              <a:t>-Rilassamento</a:t>
            </a:r>
            <a:br>
              <a:rPr lang="it-IT" dirty="0" smtClean="0">
                <a:solidFill>
                  <a:schemeClr val="bg1"/>
                </a:solidFill>
              </a:rPr>
            </a:br>
            <a:r>
              <a:rPr lang="it-IT" dirty="0" smtClean="0">
                <a:solidFill>
                  <a:schemeClr val="bg1"/>
                </a:solidFill>
              </a:rPr>
              <a:t>-Programmazione del sonno</a:t>
            </a:r>
            <a:br>
              <a:rPr lang="it-IT" dirty="0" smtClean="0">
                <a:solidFill>
                  <a:schemeClr val="bg1"/>
                </a:solidFill>
              </a:rPr>
            </a:br>
            <a:r>
              <a:rPr lang="it-IT" dirty="0" smtClean="0">
                <a:solidFill>
                  <a:schemeClr val="bg1"/>
                </a:solidFill>
              </a:rPr>
              <a:t>-Terapia cognitiva </a:t>
            </a:r>
            <a:endParaRPr lang="it-IT"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6858000"/>
          </a:xfrm>
        </p:spPr>
        <p:txBody>
          <a:bodyPr>
            <a:normAutofit/>
          </a:bodyPr>
          <a:lstStyle/>
          <a:p>
            <a:r>
              <a:rPr lang="it-IT" sz="1600" b="1" dirty="0" smtClean="0">
                <a:solidFill>
                  <a:schemeClr val="bg1"/>
                </a:solidFill>
              </a:rPr>
              <a:t>REGOLE </a:t>
            </a:r>
            <a:r>
              <a:rPr lang="it-IT" sz="1600" b="1" dirty="0" err="1" smtClean="0">
                <a:solidFill>
                  <a:schemeClr val="bg1"/>
                </a:solidFill>
              </a:rPr>
              <a:t>DI</a:t>
            </a:r>
            <a:r>
              <a:rPr lang="it-IT" sz="1600" b="1" dirty="0" smtClean="0">
                <a:solidFill>
                  <a:schemeClr val="bg1"/>
                </a:solidFill>
              </a:rPr>
              <a:t> IGIENE DEL SONNO</a:t>
            </a:r>
            <a:r>
              <a:rPr lang="it-IT" sz="1600" dirty="0" smtClean="0">
                <a:solidFill>
                  <a:schemeClr val="bg1"/>
                </a:solidFill>
              </a:rPr>
              <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1. Mettersi a letto soltanto se si ha veramente sonno</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2. Mantenere orari di addormentamento e risveglio regolari, anche durante il week-end </a:t>
            </a:r>
            <a:br>
              <a:rPr lang="it-IT" sz="1600" dirty="0" smtClean="0">
                <a:solidFill>
                  <a:schemeClr val="bg1"/>
                </a:solidFill>
              </a:rPr>
            </a:br>
            <a:r>
              <a:rPr lang="it-IT" sz="1600" dirty="0" smtClean="0">
                <a:solidFill>
                  <a:schemeClr val="bg1"/>
                </a:solidFill>
              </a:rPr>
              <a:t>(cercare di andare a dormire e svegliarsi sempre alla stessa ora)</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3. Non fare sonnellini durante il giorno</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4. Non assumere alcolici, specialmente nelle 2-3 ore precedenti il sonno</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5. Non assumere sostanze eccitanti (es. caffeina) nelle 6 ore prima di andare a dormire</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6. Evitare di fumare nell’ultima mezz’ora prima di andare a dormire</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7. Evitare di mangiare cioccolata e zuccheri e di bere grosse quantità di liquidi prima di andare a dormire</a:t>
            </a:r>
            <a:br>
              <a:rPr lang="it-IT" sz="1600" dirty="0" smtClean="0">
                <a:solidFill>
                  <a:schemeClr val="bg1"/>
                </a:solidFill>
              </a:rPr>
            </a:br>
            <a:r>
              <a:rPr lang="it-IT" sz="1600" dirty="0" smtClean="0">
                <a:solidFill>
                  <a:schemeClr val="bg1"/>
                </a:solidFill>
              </a:rPr>
              <a:t> </a:t>
            </a:r>
            <a:br>
              <a:rPr lang="it-IT" sz="1600" dirty="0" smtClean="0">
                <a:solidFill>
                  <a:schemeClr val="bg1"/>
                </a:solidFill>
              </a:rPr>
            </a:br>
            <a:r>
              <a:rPr lang="it-IT" sz="1600" dirty="0" smtClean="0">
                <a:solidFill>
                  <a:schemeClr val="bg1"/>
                </a:solidFill>
              </a:rPr>
              <a:t>8. Praticare attività fisica regolarmente, ma non prima di andare a dormire</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9. Rendere più confortevole possibile la camera da letto</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10. Evitare di fare un bagno caldo, nelle 1-2 ore precedenti il momento di andare a dormire</a:t>
            </a:r>
            <a:br>
              <a:rPr lang="it-IT" sz="1600" dirty="0" smtClean="0">
                <a:solidFill>
                  <a:schemeClr val="bg1"/>
                </a:solidFill>
              </a:rPr>
            </a:br>
            <a:r>
              <a:rPr lang="it-IT" sz="1600" dirty="0" smtClean="0">
                <a:solidFill>
                  <a:schemeClr val="bg1"/>
                </a:solidFill>
              </a:rPr>
              <a:t/>
            </a:r>
            <a:br>
              <a:rPr lang="it-IT" sz="1600" dirty="0" smtClean="0">
                <a:solidFill>
                  <a:schemeClr val="bg1"/>
                </a:solidFill>
              </a:rPr>
            </a:br>
            <a:r>
              <a:rPr lang="it-IT" sz="1600" dirty="0" smtClean="0">
                <a:solidFill>
                  <a:schemeClr val="bg1"/>
                </a:solidFill>
              </a:rPr>
              <a:t>11. Evitare, nelle ore prima di coricarsi, di impegnarsi in attività che risultano particolarmente coinvolgenti sul piano mentale e/o emotivo (studio, lavoro al computer, video-giochi ecc...) </a:t>
            </a:r>
            <a:br>
              <a:rPr lang="it-IT" sz="1600" dirty="0" smtClean="0">
                <a:solidFill>
                  <a:schemeClr val="bg1"/>
                </a:solidFill>
              </a:rPr>
            </a:br>
            <a:r>
              <a:rPr lang="it-IT" sz="1600" dirty="0" smtClean="0">
                <a:solidFill>
                  <a:schemeClr val="bg1"/>
                </a:solidFill>
              </a:rPr>
              <a:t>almeno 1 ora e mezza prima di andare a dormire</a:t>
            </a:r>
            <a:endParaRPr lang="it-IT" sz="16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e 3"/>
          <p:cNvSpPr/>
          <p:nvPr/>
        </p:nvSpPr>
        <p:spPr>
          <a:xfrm>
            <a:off x="1835696" y="1844824"/>
            <a:ext cx="1008112"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alcol</a:t>
            </a:r>
            <a:endParaRPr lang="it-IT" dirty="0"/>
          </a:p>
        </p:txBody>
      </p:sp>
      <p:sp>
        <p:nvSpPr>
          <p:cNvPr id="5" name="Titolo 4"/>
          <p:cNvSpPr>
            <a:spLocks noGrp="1"/>
          </p:cNvSpPr>
          <p:nvPr>
            <p:ph type="title"/>
          </p:nvPr>
        </p:nvSpPr>
        <p:spPr>
          <a:xfrm>
            <a:off x="5148064" y="1196752"/>
            <a:ext cx="1944216" cy="7780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it-IT" sz="1800" dirty="0" smtClean="0"/>
              <a:t>temperatura</a:t>
            </a:r>
            <a:endParaRPr lang="it-IT" sz="1800" dirty="0"/>
          </a:p>
        </p:txBody>
      </p:sp>
      <p:sp>
        <p:nvSpPr>
          <p:cNvPr id="6" name="Ovale 5"/>
          <p:cNvSpPr/>
          <p:nvPr/>
        </p:nvSpPr>
        <p:spPr>
          <a:xfrm>
            <a:off x="1835696" y="2996952"/>
            <a:ext cx="1368152"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nicotina</a:t>
            </a:r>
            <a:endParaRPr lang="it-IT" dirty="0"/>
          </a:p>
        </p:txBody>
      </p:sp>
      <p:sp>
        <p:nvSpPr>
          <p:cNvPr id="7" name="Ovale 6"/>
          <p:cNvSpPr/>
          <p:nvPr/>
        </p:nvSpPr>
        <p:spPr>
          <a:xfrm>
            <a:off x="1979712" y="5229200"/>
            <a:ext cx="1296144"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attività fisica serale</a:t>
            </a:r>
            <a:endParaRPr lang="it-IT" dirty="0"/>
          </a:p>
        </p:txBody>
      </p:sp>
      <p:sp>
        <p:nvSpPr>
          <p:cNvPr id="8" name="Ovale 7"/>
          <p:cNvSpPr/>
          <p:nvPr/>
        </p:nvSpPr>
        <p:spPr>
          <a:xfrm>
            <a:off x="5868144" y="3429000"/>
            <a:ext cx="1008112"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luce</a:t>
            </a:r>
            <a:endParaRPr lang="it-IT" dirty="0"/>
          </a:p>
        </p:txBody>
      </p:sp>
      <p:sp>
        <p:nvSpPr>
          <p:cNvPr id="9" name="Ovale 8"/>
          <p:cNvSpPr/>
          <p:nvPr/>
        </p:nvSpPr>
        <p:spPr>
          <a:xfrm>
            <a:off x="5652120" y="2276872"/>
            <a:ext cx="1296144"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rumore</a:t>
            </a:r>
            <a:endParaRPr lang="it-IT" dirty="0"/>
          </a:p>
        </p:txBody>
      </p:sp>
      <p:sp>
        <p:nvSpPr>
          <p:cNvPr id="10" name="Ovale 9"/>
          <p:cNvSpPr/>
          <p:nvPr/>
        </p:nvSpPr>
        <p:spPr>
          <a:xfrm>
            <a:off x="1763688" y="764704"/>
            <a:ext cx="1296144"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caffeina</a:t>
            </a:r>
            <a:endParaRPr lang="it-IT" dirty="0"/>
          </a:p>
        </p:txBody>
      </p:sp>
      <p:sp>
        <p:nvSpPr>
          <p:cNvPr id="11" name="Ovale 10"/>
          <p:cNvSpPr/>
          <p:nvPr/>
        </p:nvSpPr>
        <p:spPr>
          <a:xfrm>
            <a:off x="5940152" y="4725144"/>
            <a:ext cx="1008112"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aria</a:t>
            </a:r>
            <a:endParaRPr lang="it-IT" dirty="0"/>
          </a:p>
        </p:txBody>
      </p:sp>
      <p:sp>
        <p:nvSpPr>
          <p:cNvPr id="12" name="Ovale 11"/>
          <p:cNvSpPr/>
          <p:nvPr/>
        </p:nvSpPr>
        <p:spPr>
          <a:xfrm>
            <a:off x="1979712" y="4149080"/>
            <a:ext cx="1080120"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cena</a:t>
            </a:r>
            <a:endParaRPr lang="it-IT" dirty="0"/>
          </a:p>
        </p:txBody>
      </p:sp>
      <p:sp>
        <p:nvSpPr>
          <p:cNvPr id="14" name="Rettangolo 13"/>
          <p:cNvSpPr/>
          <p:nvPr/>
        </p:nvSpPr>
        <p:spPr>
          <a:xfrm>
            <a:off x="3851920" y="2708920"/>
            <a:ext cx="1152128" cy="144016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 igiene </a:t>
            </a:r>
          </a:p>
          <a:p>
            <a:pPr algn="ctr"/>
            <a:r>
              <a:rPr lang="it-IT" dirty="0" smtClean="0"/>
              <a:t>del sonno</a:t>
            </a:r>
            <a:endParaRPr lang="it-IT" dirty="0"/>
          </a:p>
        </p:txBody>
      </p:sp>
      <p:sp>
        <p:nvSpPr>
          <p:cNvPr id="16" name="Parentesi quadra aperta 15"/>
          <p:cNvSpPr/>
          <p:nvPr/>
        </p:nvSpPr>
        <p:spPr>
          <a:xfrm>
            <a:off x="1619672" y="548680"/>
            <a:ext cx="576064" cy="5832648"/>
          </a:xfrm>
          <a:prstGeom prst="leftBracket">
            <a:avLst/>
          </a:prstGeom>
          <a:ln w="38100" cap="rnd"/>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7" name="Parentesi quadra chiusa 16"/>
          <p:cNvSpPr/>
          <p:nvPr/>
        </p:nvSpPr>
        <p:spPr>
          <a:xfrm>
            <a:off x="6372200" y="692696"/>
            <a:ext cx="792088" cy="5328592"/>
          </a:xfrm>
          <a:prstGeom prst="rightBracket">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8" name="CasellaDiTesto 17"/>
          <p:cNvSpPr txBox="1"/>
          <p:nvPr/>
        </p:nvSpPr>
        <p:spPr>
          <a:xfrm>
            <a:off x="107504" y="2420888"/>
            <a:ext cx="1368152" cy="1323439"/>
          </a:xfrm>
          <a:prstGeom prst="rect">
            <a:avLst/>
          </a:prstGeom>
          <a:solidFill>
            <a:srgbClr val="FC4A12"/>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it-IT" sz="2000" dirty="0" smtClean="0"/>
              <a:t>Fattori riguardanti </a:t>
            </a:r>
          </a:p>
          <a:p>
            <a:r>
              <a:rPr lang="it-IT" sz="2000" dirty="0" smtClean="0"/>
              <a:t>lo stile </a:t>
            </a:r>
          </a:p>
          <a:p>
            <a:r>
              <a:rPr lang="it-IT" sz="2000" dirty="0" smtClean="0"/>
              <a:t>di vita</a:t>
            </a:r>
            <a:endParaRPr lang="it-IT" sz="2000" dirty="0"/>
          </a:p>
        </p:txBody>
      </p:sp>
      <p:sp>
        <p:nvSpPr>
          <p:cNvPr id="20" name="Rettangolo 19"/>
          <p:cNvSpPr/>
          <p:nvPr/>
        </p:nvSpPr>
        <p:spPr>
          <a:xfrm>
            <a:off x="7380312" y="2420888"/>
            <a:ext cx="1619672" cy="1323439"/>
          </a:xfrm>
          <a:prstGeom prst="rect">
            <a:avLst/>
          </a:prstGeom>
          <a:solidFill>
            <a:srgbClr val="B214B6"/>
          </a:solidFill>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p>
            <a:r>
              <a:rPr lang="it-IT" sz="2000" dirty="0" smtClean="0"/>
              <a:t>Fattori riguardanti</a:t>
            </a:r>
          </a:p>
          <a:p>
            <a:r>
              <a:rPr lang="it-IT" sz="2000" dirty="0" smtClean="0"/>
              <a:t>la camera</a:t>
            </a:r>
          </a:p>
          <a:p>
            <a:r>
              <a:rPr lang="it-IT" sz="2000" dirty="0" smtClean="0"/>
              <a:t>da letto</a:t>
            </a:r>
            <a:endParaRPr lang="it-IT" sz="2000" dirty="0"/>
          </a:p>
        </p:txBody>
      </p:sp>
      <p:cxnSp>
        <p:nvCxnSpPr>
          <p:cNvPr id="22" name="Connettore 2 21"/>
          <p:cNvCxnSpPr/>
          <p:nvPr/>
        </p:nvCxnSpPr>
        <p:spPr>
          <a:xfrm>
            <a:off x="3203848" y="3429000"/>
            <a:ext cx="576064"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3" name="Connettore 2 22"/>
          <p:cNvCxnSpPr/>
          <p:nvPr/>
        </p:nvCxnSpPr>
        <p:spPr>
          <a:xfrm>
            <a:off x="2987824" y="2420888"/>
            <a:ext cx="792088" cy="28803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9" name="Connettore 2 28"/>
          <p:cNvCxnSpPr/>
          <p:nvPr/>
        </p:nvCxnSpPr>
        <p:spPr>
          <a:xfrm flipH="1">
            <a:off x="4716016" y="1916832"/>
            <a:ext cx="504056" cy="64807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32" name="Connettore 2 31"/>
          <p:cNvCxnSpPr/>
          <p:nvPr/>
        </p:nvCxnSpPr>
        <p:spPr>
          <a:xfrm>
            <a:off x="3059832" y="1556792"/>
            <a:ext cx="1080120" cy="108012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38" name="Connettore 2 37"/>
          <p:cNvCxnSpPr/>
          <p:nvPr/>
        </p:nvCxnSpPr>
        <p:spPr>
          <a:xfrm flipV="1">
            <a:off x="3131840" y="4221088"/>
            <a:ext cx="720080" cy="36004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2" name="Connettore 2 41"/>
          <p:cNvCxnSpPr/>
          <p:nvPr/>
        </p:nvCxnSpPr>
        <p:spPr>
          <a:xfrm flipV="1">
            <a:off x="3347864" y="4293096"/>
            <a:ext cx="720080" cy="108012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7" name="Connettore 2 46"/>
          <p:cNvCxnSpPr>
            <a:stCxn id="9" idx="2"/>
          </p:cNvCxnSpPr>
          <p:nvPr/>
        </p:nvCxnSpPr>
        <p:spPr>
          <a:xfrm flipH="1">
            <a:off x="5076056" y="2744924"/>
            <a:ext cx="576064" cy="18002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51" name="Connettore 2 50"/>
          <p:cNvCxnSpPr/>
          <p:nvPr/>
        </p:nvCxnSpPr>
        <p:spPr>
          <a:xfrm flipH="1" flipV="1">
            <a:off x="5148064" y="3645024"/>
            <a:ext cx="648072" cy="216024"/>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54" name="Connettore 2 53"/>
          <p:cNvCxnSpPr/>
          <p:nvPr/>
        </p:nvCxnSpPr>
        <p:spPr>
          <a:xfrm flipH="1" flipV="1">
            <a:off x="5076056" y="4221088"/>
            <a:ext cx="936104" cy="648072"/>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1385</TotalTime>
  <Words>936</Words>
  <Application>Microsoft Office PowerPoint</Application>
  <PresentationFormat>Presentazione su schermo (4:3)</PresentationFormat>
  <Paragraphs>146</Paragraphs>
  <Slides>53</Slides>
  <Notes>0</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53</vt:i4>
      </vt:variant>
    </vt:vector>
  </HeadingPairs>
  <TitlesOfParts>
    <vt:vector size="60" baseType="lpstr">
      <vt:lpstr>ＭＳ Ｐゴシック</vt:lpstr>
      <vt:lpstr>Arial</vt:lpstr>
      <vt:lpstr>Calibri</vt:lpstr>
      <vt:lpstr>Times New Roman</vt:lpstr>
      <vt:lpstr>Wingdings</vt:lpstr>
      <vt:lpstr>Tema di Office</vt:lpstr>
      <vt:lpstr>Corel PHOTO-PAINT 9.0 Image</vt:lpstr>
      <vt:lpstr>Presentazione standard di PowerPoint</vt:lpstr>
      <vt:lpstr> L’ insonnia è caratterizzata da insoddisfazione sulla qualità o durata del sonno, difficoltà ad addormentarsi, risvegli nel cuore della notte o troppo precoci al mattino, o scarsa qualità del sonno o sonno non ristoratore.   L’insonnia, inoltre, include sintomi diurni quali fatica, scarsa energia, difficoltà in alcune funzioni cognitive e disturbi dell’umore tra cui irritabilità e disforia.  Questi sintomi sono spesso vissuti  come preoccupazione principale e portano  il paziente a richiedere un trattamento.  </vt:lpstr>
      <vt:lpstr>La Terapia Cognitivo-Comportametale (Cognitive Behavioural Therapy, CBT)     per l’insonnia è un intervento breve, focalizzato sul sonno, multimodale.     Si compone di procedure  psicologiche e comportamentali, di strategie cognitive ed educazionali</vt:lpstr>
      <vt:lpstr>Fattori Educazionali: igiene del sonno  Fattori Comportamentali: controllo dello stimolo, restrizione del sonno e rilassamento  Fattori Cognitivi: intenzione paradossale, sdrammatizzazione, deviazione dell’attenzione, riattribuzione, identificare le credenze disfunzionali del paziente sul sonno </vt:lpstr>
      <vt:lpstr>L’obiettivo della CBT  è modificare i fattori che perpetuano l’insonnia  </vt:lpstr>
      <vt:lpstr>Più in particolare, gli obiettivi sono:  Aumentare l’efficienza e la continuità del sonno  Ridurre il disagio emotivo, cognitivo e sociale riferito dal paziente  Eliminare l’abuso e la dipendenza dagli ipnoinducenti  Ripristinare il senso di controllo sul proprio sonno  Aumentare la durata del sonno, solo se necessario e nei limiti del possibile </vt:lpstr>
      <vt:lpstr>Componenti della CBT-I:  -Igiene del sonno -Rilassamento -Programmazione del sonno -Terapia cognitiva </vt:lpstr>
      <vt:lpstr>REGOLE DI IGIENE DEL SONNO  1. Mettersi a letto soltanto se si ha veramente sonno  2. Mantenere orari di addormentamento e risveglio regolari, anche durante il week-end  (cercare di andare a dormire e svegliarsi sempre alla stessa ora)  3. Non fare sonnellini durante il giorno  4. Non assumere alcolici, specialmente nelle 2-3 ore precedenti il sonno  5. Non assumere sostanze eccitanti (es. caffeina) nelle 6 ore prima di andare a dormire  6. Evitare di fumare nell’ultima mezz’ora prima di andare a dormire  7. Evitare di mangiare cioccolata e zuccheri e di bere grosse quantità di liquidi prima di andare a dormire   8. Praticare attività fisica regolarmente, ma non prima di andare a dormire  9. Rendere più confortevole possibile la camera da letto  10. Evitare di fare un bagno caldo, nelle 1-2 ore precedenti il momento di andare a dormire  11. Evitare, nelle ore prima di coricarsi, di impegnarsi in attività che risultano particolarmente coinvolgenti sul piano mentale e/o emotivo (studio, lavoro al computer, video-giochi ecc...)  almeno 1 ora e mezza prima di andare a dormire</vt:lpstr>
      <vt:lpstr>temperatura</vt:lpstr>
      <vt:lpstr>Componenti della CBT-I secondo il modello di Morin:  -Igiene del sonno -Rilassamento -Programmazione del sonno -Terapia cognitiva </vt:lpstr>
      <vt:lpstr>Rilassamento Esistono diverse tecniche di rilassamento, tutte si basano sul principio di abbassare l’eccessivo livello di attivazione  (o iperarousal) fisiologico e/o cognitivo. Tra le tecniche più usate vi sono il rilassamento muscolare progressivo, il training autogeno, la meditazione,  le tecniche di imagery </vt:lpstr>
      <vt:lpstr>La tecnica di rilassamento muscolare progressivo (Jacobson, 1964) comporta cicli di tensione e rilassamento di vari distretti muscolari, controllo della respirazione e immaginazione.</vt:lpstr>
      <vt:lpstr>Può essere utile spiegare al paziente che la tecnica di rilassamento ha lo scopo di ottenere uno stato di relax, non il sonno! Naturalmente, se rilassato, il paziente ha più probabilità di addormentarsi</vt:lpstr>
      <vt:lpstr>Componenti della CBT-I secondo il modello di Morin:  -Igiene del sonno -Rilassamento -Programmazione del sonno -Terapia cognitiva </vt:lpstr>
      <vt:lpstr>La programmazione del sonno si compone di due elementi:  -controllo dello stimolo -restrizione del sonno </vt:lpstr>
      <vt:lpstr>Il controllo dello stimolo  (Bootzin et al. 1991)   è una tecnica che parte dall’assunto secondo cui l’insonnia è il risultato di abitudini maladattive.  Al contrario, il buon sonno è pensato come la conseguenza del controllo dello stimolo dell’ambiente camera da letto, le cui caratteristiche agiscono come stimoli discriminativi per un sonno efficace</vt:lpstr>
      <vt:lpstr>Il controllo dello stimolo consiste nell’istruire il paziente a restare a letto solo durante il sonno e alzarsi se, trascorsi 15-20 minuti, il sonno non sopraggiunge. Ciò vale sia per l’addormentamento serale che per eventuali risvegli durante la notte.  Il controllo dello stimolo prevede, inoltre, di alzarsi ogni giorno alla stessa ora e di evitare i sonnellini durante il giorno</vt:lpstr>
      <vt:lpstr>Vantaggi del controllo dello stimolo:  -migliora il sonno, aumentando il fattore omeostatico di regolazione del sonno -riduce l’ansia anticipatoria sul sonno -riduce l’attività cognitiva pre-sonno </vt:lpstr>
      <vt:lpstr>Restrizione del sonno  (Spielman et al., 1987)  è una tecnica che consiste nel comprimere il periodo di tempo trascorso a letto. Si invita cioè il paziente a restare alzato fino a tardi e/o alzarsi prima.    </vt:lpstr>
      <vt:lpstr>Si calcola la durata media del sonno: 1) si registra nel diario del sonno   (compilato ad esempio per 10 notti) il tempo che si pensa di avere trascorso dormendo 2) si calcola la somma del tempo totale di sonno delle stesse notti  3) si divide per 10 </vt:lpstr>
      <vt:lpstr>Ottenuta la durata media attuale di sonno, si riduce il tempo trascorso a letto fino al tale media (ma mai sotto le 5 ore). Una volta aumentata l’efficienza di sonno (data dal rapporto tra tempo totale di sonno e tempo totale di letto), il TIB può essere aumentato di 15-20 minuti alla volta.   L’obiettivo è che il paziente riesca a dormire almeno il 90% del tempo trascorso a letto</vt:lpstr>
      <vt:lpstr>Presentazione standard di PowerPoint</vt:lpstr>
      <vt:lpstr>Terapia Cognitiva Vi sono maggiori probabilità che l’insonnia persista o si cronicizzi se la persona che ne soffre interpreta questo disturbo come “pericolo” o “perdita di controllo”.  Spesso i pazienti insonni iniziano ad avere reazioni cognitive quali catastrofizzazione, preoccupazioni eccessive, aspettative irrealistiche e tendono a monitorare la carenza di sonno, alimentando così il circolo vizioso dell’insonnia</vt:lpstr>
      <vt:lpstr>Presentazione standard di PowerPoint</vt:lpstr>
      <vt:lpstr>Terapia Cognitiva  Vanno individuate le credenze di base, le convinzioni e gli atteggiamenti del paziente riguardo al sonno e all’insonnia, in quanto spesso questi contribuiscono allo sviluppo e al mantenimento del disturbo stesso.   </vt:lpstr>
      <vt:lpstr>Terapia Cognitiva  La terapia cognitiva aiuta il paziente a riconoscere le proprie cognizioni disfunzionali, infatti spesso le persone che soffrono di insonnia riferiscono, rispetto alla popolazione non insonne, più frequentemente pensieri negativi sul sonno e su altre aree come salute, lavoro, famiglia, nel periodo che precede il sonno e durante i risvegli nel corso della notte (Watts et al. 1995; Fitchen et al. 1998;  Harvey, 2000) </vt:lpstr>
      <vt:lpstr>Uno dei metodi per identificare le cognizioni disfunzionali dei pazienti sul loro sonno è il Dysfunctional Beliefs and Attitudes about Sleep Scale  (DBAS, Morin, 1994), una scala di autovalutazione composta da 30 item. Il paziente indica su una scala a tipo Likert quanto è in accordo o disaccordo con le varie affermazioni</vt:lpstr>
      <vt:lpstr>  Dysfunctional Beliefs and Attitudes about Sleep Questionnaire DBAS    1. Ho bisogno di 8 ore di sonno per sentirmi fresco, riposato e per poter funzionare bene durante il giorno ________________________________________________________  0         1         2         3         4         5         6         7         8         9         10    2. Quando non dormo a sufficienza durante la notte, ho bisogno di recuperare il sonno perso facendo  un pisolino il giorno o dormendo di più la notte seguente ________________________________________________________ 0         1         2         3         4         5         6         7         8         9         10   3. Dal momento che sto invecchiando ho bisogno di dormire di meno ________________________________________________________  0         1         2         3         4         5         6         7         8         9         10    4. Sono preoccupato che mi possa venire un esaurimento nervoso se rimango una o due notti senza dormire ________________________________________________________  0         1         2         3         4         5         6         7         8         9         10    5. Sono preoccupato che l‘insonnia cronica possa avere gravi conseguenze per la salute fisica ________________________________________________________  0         1         2         3         4         5         6         7         8         9         10    6. Stando più tempo a letto, di solito, dormo di più e mi sento meglio il giorno dopo ________________________________________________________  0         1         2         3         4         5         6         7         8         9         10  </vt:lpstr>
      <vt:lpstr>7. Quando ho delle difficoltà ad addormentarmi, oppure a riaddormentarmi dopo essermi svegliato durante la notte, dovrei rimanere a letto e provare con più insistenza   8. Sono preoccupato di poter perdere il controllo sulla mia capacità di dormire  9. Dal momento che sto invecchiando, dovrei andare a letto prima la sera  10. Dopo una notte in cui non ho dormito bene, so che questo interferirà con le mie attività del giorno dopo  11. Per essere ben sveglio e per funzionare bene durante il giorno, credo che farei meglio a prendere un sonnifero piuttosto che passare una notte di cattivo sonno  12. Quando durante il giorno mi sento nervoso, depresso o ansioso è soprattutto  perché non ho dormito bene la notte prima  13. Siccome il mio compagno di letto si addormenta appena tocca il cuscino e non si sveglia per tutta la notte, anche io dovrei essere capace di fare lo stesso  14. Sono convinto che l’insonnia sia, in fondo, la conseguenza dell’invecchiamento e che non si possa fare molto per questo problema  15. Ho paura di morire nel sonno  16. Quando dormo bene una notte, so che la notte seguente dovrò pagarne le conseguenze  17. Quando dormo male una notte, i miei orari di sonno saranno sballati per l’intera settimana   </vt:lpstr>
      <vt:lpstr> 18. Senza una buona notte di sonno, riesco a malapena a funzionare il giorno dopo  19. Non posso mai prevedere se avrò un sonno buono o cattivo  20. Sono poco capace di gestire le conseguenze negative di un sonno disturbato  21. Quando mi sento stanco, senza energia, o anche, mi sembra di non funzionare bene durante il giorno,  di solito è perché non ho dormito bene la notte prima  22. La notte vengo sommerso da pensieri e spesso sento di non aver controllo su questa mente che corre  23. Sento di poter vivere lo stesso una vita soddisfacente nonostante le difficoltà nel dormire  24. Credo che l‘insonnia sia essenzialmente il risultato di un cattivo equilibrio della chimica del corpo  25. Sento che l‘insonnia sta rovinando la mia capacità di godermi la vita e mi impedisce  di fare ciò che voglio  26. Bere qualcosa di alcolico prima di coricarsi è una buona soluzione per i problemi di sonno  27. La sola soluzione per l‘insonnia sono le medicine  28. Il mio sonno continua a peggiorare, e non credo che qualcuno possa aiutarmi  29. Di solito, si può vedere dal mio aspetto fisico quando non ho dormito bene  30. Evito o annullo i miei impegni (sociali, familiari), dopo una notte di sonno scadente    </vt:lpstr>
      <vt:lpstr>Un altro metodo per identificare le cognizioni disfunzionali dei pazienti sul loro sonno è l’automonitoraggio. Ma a volte può essere difficile per i pazienti identificare i loro pensieri automatici sul sonno. Si può in questo caso favorire la registrazione dei pensieri automatici partendo da un episodio recente nel quale il paziente ha avuto difficoltà a dormire. Il terapeuta può porre delle domande del tipo: “come si sentiva in quel momento?  “cosa passava nella sua mente in quel momento?”</vt:lpstr>
      <vt:lpstr>La registrazione dei pensieri legati al sonno prevede dunque di identificare   1) l’evento o la situazione legata all’emozione spiacevole 2)i pensieri automatici e/o le immagini che passano nella mente in quel momento 3) l’emozione  </vt:lpstr>
      <vt:lpstr>Esempio di automonitoraggio dei pensieri correlati al sonno o ABC (Ellis, Beck) A (activating event) B (belief) C (consequences)   </vt:lpstr>
      <vt:lpstr>Una volta identificate le cognizioni disfunzionali,  si incoraggerà il paziente a considerare le proprie credenze sul sonno come una delle molte possibili interpretazioni, anziché come una verità assoluta ed indiscussa.  Per guidare il paziente verso alternative alle sue cognizioni disfunzionali, il terapeuta può servirsi di una serie di domande esplorative, ad esempio:  - Quale è la prova a favore di questa idea? -Quale è la prova a sfavore di questa idea? -Esiste una spiegazione alternativa? -Quale è la cosa peggiore che potrebbe accadere? -Realisticamente, quale è l’esito più probabile? -Cosa direbbe ad un amico/a se si trovasse nella stessa situazione?   </vt:lpstr>
      <vt:lpstr>Esempio di automonitoraggio dei pensieri correlati al sonno o ABC (Ellis, Beck) A (activating event) B (belief) C (consequences)   </vt:lpstr>
      <vt:lpstr>ALCUNE TECNICHE DI RISTRUTTURAZIONE COGNITIVA  La sdrammatizzazione: molto frequentemente i pazienti insonni hanno preoccupazioni che si trasformano in pensieri catastrofici (“se non riuscirò a dormire più a lungo, diventerò pazzo”).  La sdrammatizzazione consiste nel fornire informazioni più realistiche sulle conseguenze dell’insonnia.  La riattribuzione: invitare il paziente a riflettere sulla natura multidimensionale dell’insonnia, evidenziando quei fattori cognitivi e quei comportamenti che agiscono in modo attivo nell’alimentare e favorire il disturbo.  La rivalutazione: spesso i pazienti hanno aspettative irrealistiche sulle loro necessità di sonno (“devo sempre dormire almeno 8 ore”). La rivalutazione consiste nel far riconoscere al paziente quali sono le sue effettive necessità di sonno.  La deviazione dell’attenzione: de-enfatizzare la rilevanza della perdita di sonno o delle difficoltà di addormentamento, incoraggiando inoltre il paziente a dare più importanza alla qualità piuttosto che la quantità di sonno.  </vt:lpstr>
      <vt:lpstr>Altre tecniche cognitive:  Tecnica dell’intenzione paradossale  (Ascher et al., 1979)  I pazienti insonni spesso mettono in atto tentativi controproducenti per addormentarsi che vengono sostenuti e rafforzati dalla preoccupazione di non riuscirci. L'intenzione paradossale consiste nel darsi l'istruzione di rimanere svegli, sospendendo ogni tentativo di controllo sul sonno. Andrebbe spiegato al paziente che, in effetti, le persone che dormono bene non mettono in atto nessuna strategia o tecnica specifica per addormentarsi, il sonno arriva in modo naturale.  Questa è la stessa prescrizione che viene fornita al paziente insonne. Il paziente viene quindi incoraggiato ad assumere un ruolo passivo verso il sonno. </vt:lpstr>
      <vt:lpstr>                          Tecnica del controllo cognitivo  (Espie e Lindsay, 1987)  I pazienti insonni raccontano spesso di non riuscire a liberare la mente e a scacciare i pensieri nel momento in cui si predispongono a dormire.  Il razionale di questa tecnica è dissociare i pensieri disfunzionali riguardanti il sonno dalla camera da letto e dal momento di andare a dormire. Tempo e spazio destinati al sonno devono associarsi esclusivamente a pensieri rilassanti. Il paziente, fuori dalla camera da letto, può dedicare un momento della serata a “mettere a riposo la giornata”, mettendo a riposo anche le preoccupazioni che ha avuto durante la giornata stessa e quelle riguardanti il giorno seguente.                                </vt:lpstr>
      <vt:lpstr>Tecnica del controllo cognitivo  (Espie e Lindsay, 1987)  Istruzioni:  Dedichi 20 minuti all’inizio della serata per sedersi su una poltrona con una penna e un blocco di carta. Pensi a ciò che le è successo durante il giorno, a come è andata e a come si è sentito per questo: valuti le cose più rilevanti.  Butti giù un elenco di ciò che deve fare e tutti i passaggi per ciò che ha lasciato da fare.  Cerchi di usare questi 20 minuti per sentirsi più organizzato e padrone della situazione, chiuda il blocco quando ha finito. Quando arriva l’ora di andare a dormire, se le venisse in mente di ripensare alla sua agenda, ricordi che ha già considerato le cose che le potevano venire in mente.  Se sopraggiungono pensieri nuovi veramente importanti, li annoti su un foglio che terrà sul comodino e se ne occupi solo l’indomani.</vt:lpstr>
      <vt:lpstr>Presentazione standard di PowerPoint</vt:lpstr>
      <vt:lpstr>La CBT-I è considerata il trattamento non farmacologico d’elezione per l’insonnia primaria e in comorbidità (Morin and Benca, 2012). Gli stessi autori hanno sottolineato che la CBT-I nell’insonnia cronica generalmente è seguita da un effetto terapeutico persistente nel corso del tempo, mentre pazienti che seguono il solo trattamento farmacologico tendono ad avere ricadute dopo la sospensione </vt:lpstr>
      <vt:lpstr>Presentazione standard di PowerPoint</vt:lpstr>
      <vt:lpstr>Pazienti con diagnosi di cancro alla mammella riferiscono molto spesso insonnia (Ohayon, 2002).   Si stima che circa il 30-60% di donne con tale diagnosi abbiano esperienza di insonnia e che la prevalenza dell’insonnia in questa popolazione sia più alta rispetto alle donne che non hanno tale malattia.   Tale alta prevalenza sembra spiegata da svariati fattori alcuni dei quali sono un aumento dei livelli di stress a seguito della comunicazione della diagnosi, interruzioni frequenti della continuità del sonno a causa dell’aumentata frequenza di caldane dovute alla chemioterapia  (Fiorentino et al. 2010) </vt:lpstr>
      <vt:lpstr> Un  crescente numero di dati in letteratura mostra l’efficacia della CBT-I in pazienti con cancro  (Garland et al., 2014).   I risultati di tali studi sono coerenti nell’indicare che la CBT-I si associa non solo ad un miglioramento del sonno ma anche ad una riduzione dei livelli di stress e ad un miglioramento della qualità della vita.   Il nostro lavoro è una review della letteratura sulla CBT-I nel cancro al seno con lo scopo di valutare gli effetti della CBT-I sul sonno, aspetti psicosociali, health-related QoL ed umore.</vt:lpstr>
      <vt:lpstr>Tutti gli studi inclusi hanno riportato una chiara efficacia della CBT-I sulle donne BCS.   Tale efficacia si estende al sonno, alla fatica, ai sintomi della menopausa, all’umore, al dolore, alla QoL e persino alle funzioni immunologiche.   Tali miglioramenti associati alla CBT-I erano clinicamente e statisticamente significativi.</vt:lpstr>
      <vt:lpstr>La CBT-I ha mostrato effetti durevoli: la maggior parte dei lavori inseriti prevedeva follow-up fino a 12 mesi post-trattamento, in cui si mantenevano gli effetti benefici della CBT-I</vt:lpstr>
      <vt:lpstr>Presentazione standard di PowerPoint</vt:lpstr>
      <vt:lpstr>Sono stati proposti due fenotipi di insonnia: uno caratterizzato da un iperarousal fisiologico (ad esempio una breve durata oggettiva del sonno), con una sequela medica significativa e un decorso persistente; il secondo tipo è caratterizzato da un arousal cognitivo-emotivo e corticale e un decorso con remissione.   La breve oggettiva durata di sonno è un buon indicatore per distinguere tra questi due fenotipi.   Sulla base di tale ipotesi ci si aspetterebbe degli esiti di trattamento diversi: soggetti con insonnia del primo tipo dovrebbero rispondere meglio ad un trattamento farmacologico. Mentre i pazienti con insonnia del secondo tipo dovrebbero rispondere meglio ad un trattamento psicoterapico volto a diminuire l’arousal cognitivo-emotivo.  </vt:lpstr>
      <vt:lpstr>Gli autori ipotizzano che soggetti con insonnia e breve durata oggettiva di sonno (&lt; 6h) dovrebbero avere una risposta al trattamento peggiore del gruppo insonni con normale durata di sonno (&gt;6 h).</vt:lpstr>
      <vt:lpstr>I dati di Bathgate e colleghi sembrano dare supporto all’ipotesi dei due fenotipi di insonnia, indicando che la CBT-I  mostra una minore efficacia nel gruppo “short sleep duration”.   Sei mesi dopo il trattamento tale gruppo riporta una minore remissione dei sintomi dell’insonnia, più blandi miglioramenti nella sleep efficiency, nel TWT e nella WASO rispetto al “normal duration group”.</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RFerri</dc:creator>
  <cp:lastModifiedBy>Debora</cp:lastModifiedBy>
  <cp:revision>144</cp:revision>
  <dcterms:created xsi:type="dcterms:W3CDTF">2015-10-20T10:11:01Z</dcterms:created>
  <dcterms:modified xsi:type="dcterms:W3CDTF">2017-03-17T05:57:26Z</dcterms:modified>
</cp:coreProperties>
</file>