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67" r:id="rId4"/>
    <p:sldId id="265" r:id="rId5"/>
    <p:sldId id="271" r:id="rId6"/>
    <p:sldId id="268" r:id="rId7"/>
    <p:sldId id="259" r:id="rId8"/>
    <p:sldId id="279" r:id="rId9"/>
    <p:sldId id="276" r:id="rId10"/>
    <p:sldId id="270" r:id="rId11"/>
    <p:sldId id="272" r:id="rId12"/>
    <p:sldId id="273" r:id="rId13"/>
    <p:sldId id="266" r:id="rId14"/>
    <p:sldId id="277" r:id="rId15"/>
    <p:sldId id="261" r:id="rId16"/>
    <p:sldId id="275" r:id="rId17"/>
    <p:sldId id="257" r:id="rId18"/>
    <p:sldId id="269" r:id="rId19"/>
    <p:sldId id="262" r:id="rId20"/>
    <p:sldId id="263" r:id="rId21"/>
    <p:sldId id="278" r:id="rId22"/>
    <p:sldId id="260" r:id="rId23"/>
    <p:sldId id="264" r:id="rId24"/>
    <p:sldId id="274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2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5B19B-C94C-4F61-954B-EB4FB4B70E53}" type="datetimeFigureOut">
              <a:rPr lang="it-IT" smtClean="0"/>
              <a:t>17/03/2017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F7FAE-42B2-4900-8329-B0B715F6A6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159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best current measure of respiratory instability is ‘‘loop gain’’, which is a measurement of the tendency of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ventilatory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control system to amplify respiration in response to a stimulus or perturbation.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Ventilation will become unstable if the loop gain is &gt;1 or will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stabilise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response to this same perturbation if the loop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gain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&lt;1.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D58E7-1823-4C0D-BB76-CE570CE93889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4383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7641-CA9E-4018-AA4D-E6F31BD2DF81}" type="datetimeFigureOut">
              <a:rPr lang="it-IT" smtClean="0"/>
              <a:t>17/03/2017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B56F-3CB1-4C09-BDE6-7A670BF61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798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7641-CA9E-4018-AA4D-E6F31BD2DF81}" type="datetimeFigureOut">
              <a:rPr lang="it-IT" smtClean="0"/>
              <a:t>17/03/2017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B56F-3CB1-4C09-BDE6-7A670BF61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80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7641-CA9E-4018-AA4D-E6F31BD2DF81}" type="datetimeFigureOut">
              <a:rPr lang="it-IT" smtClean="0"/>
              <a:t>17/03/2017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B56F-3CB1-4C09-BDE6-7A670BF61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603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7641-CA9E-4018-AA4D-E6F31BD2DF81}" type="datetimeFigureOut">
              <a:rPr lang="it-IT" smtClean="0"/>
              <a:t>17/03/2017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B56F-3CB1-4C09-BDE6-7A670BF61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600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7641-CA9E-4018-AA4D-E6F31BD2DF81}" type="datetimeFigureOut">
              <a:rPr lang="it-IT" smtClean="0"/>
              <a:t>17/03/2017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B56F-3CB1-4C09-BDE6-7A670BF61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368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7641-CA9E-4018-AA4D-E6F31BD2DF81}" type="datetimeFigureOut">
              <a:rPr lang="it-IT" smtClean="0"/>
              <a:t>17/03/2017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B56F-3CB1-4C09-BDE6-7A670BF61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61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7641-CA9E-4018-AA4D-E6F31BD2DF81}" type="datetimeFigureOut">
              <a:rPr lang="it-IT" smtClean="0"/>
              <a:t>17/03/2017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B56F-3CB1-4C09-BDE6-7A670BF61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65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7641-CA9E-4018-AA4D-E6F31BD2DF81}" type="datetimeFigureOut">
              <a:rPr lang="it-IT" smtClean="0"/>
              <a:t>17/03/2017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B56F-3CB1-4C09-BDE6-7A670BF61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7316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7641-CA9E-4018-AA4D-E6F31BD2DF81}" type="datetimeFigureOut">
              <a:rPr lang="it-IT" smtClean="0"/>
              <a:t>17/03/2017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B56F-3CB1-4C09-BDE6-7A670BF61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454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7641-CA9E-4018-AA4D-E6F31BD2DF81}" type="datetimeFigureOut">
              <a:rPr lang="it-IT" smtClean="0"/>
              <a:t>17/03/2017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B56F-3CB1-4C09-BDE6-7A670BF61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357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7641-CA9E-4018-AA4D-E6F31BD2DF81}" type="datetimeFigureOut">
              <a:rPr lang="it-IT" smtClean="0"/>
              <a:t>17/03/2017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B56F-3CB1-4C09-BDE6-7A670BF61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769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47641-CA9E-4018-AA4D-E6F31BD2DF81}" type="datetimeFigureOut">
              <a:rPr lang="it-IT" smtClean="0"/>
              <a:t>17/03/2017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AB56F-3CB1-4C09-BDE6-7A670BF61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070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94184" y="2636912"/>
            <a:ext cx="7772400" cy="1154559"/>
          </a:xfrm>
        </p:spPr>
        <p:txBody>
          <a:bodyPr>
            <a:noAutofit/>
          </a:bodyPr>
          <a:lstStyle/>
          <a:p>
            <a:r>
              <a:rPr lang="it-IT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Overlap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BPCO, Asma e OSAS:</a:t>
            </a:r>
            <a:b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Risvolti terapeutici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Giuseppe </a:t>
            </a:r>
            <a:r>
              <a:rPr lang="it-IT" b="1" dirty="0">
                <a:solidFill>
                  <a:schemeClr val="bg1"/>
                </a:solidFill>
              </a:rPr>
              <a:t>Di Maria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1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3312368" cy="2736304"/>
          </a:xfrm>
        </p:spPr>
        <p:txBody>
          <a:bodyPr>
            <a:noAutofit/>
          </a:bodyPr>
          <a:lstStyle/>
          <a:p>
            <a:r>
              <a:rPr lang="it-IT" sz="3600" dirty="0" smtClean="0"/>
              <a:t>Organi e fattori coinvolti nella regolazione della respirazione</a:t>
            </a:r>
            <a:endParaRPr lang="it-IT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8640"/>
            <a:ext cx="5436096" cy="659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ccia a sinistra 4"/>
          <p:cNvSpPr/>
          <p:nvPr/>
        </p:nvSpPr>
        <p:spPr>
          <a:xfrm>
            <a:off x="2339752" y="5085184"/>
            <a:ext cx="1512168" cy="72008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</a:t>
            </a:r>
            <a:endParaRPr lang="it-IT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e 6"/>
          <p:cNvSpPr/>
          <p:nvPr/>
        </p:nvSpPr>
        <p:spPr>
          <a:xfrm>
            <a:off x="683568" y="4689140"/>
            <a:ext cx="1512168" cy="15121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PaO</a:t>
            </a:r>
            <a:r>
              <a:rPr lang="it-IT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algn="ctr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PaCO</a:t>
            </a:r>
            <a:r>
              <a:rPr lang="it-IT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algn="ctr"/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277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8633"/>
            <a:ext cx="8496943" cy="637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47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67" y="397681"/>
            <a:ext cx="8740621" cy="610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54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3600" b="1" dirty="0">
                <a:solidFill>
                  <a:schemeClr val="tx2"/>
                </a:solidFill>
              </a:rPr>
              <a:t>Cambiamenti respiratori </a:t>
            </a:r>
            <a:r>
              <a:rPr lang="it-IT" altLang="it-IT" sz="3600" b="1" u="sng" dirty="0">
                <a:solidFill>
                  <a:schemeClr val="tx2"/>
                </a:solidFill>
              </a:rPr>
              <a:t>fisiologici</a:t>
            </a:r>
            <a:r>
              <a:rPr lang="it-IT" altLang="it-IT" sz="3600" b="1" dirty="0">
                <a:solidFill>
                  <a:schemeClr val="tx2"/>
                </a:solidFill>
              </a:rPr>
              <a:t> durante il sonno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39750" y="1844675"/>
            <a:ext cx="8070850" cy="468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5000"/>
              </a:lnSpc>
              <a:buClr>
                <a:schemeClr val="bg1"/>
              </a:buClr>
              <a:buSzPct val="120000"/>
              <a:buBlip>
                <a:blip r:embed="rId2"/>
              </a:buBlip>
            </a:pPr>
            <a:r>
              <a:rPr lang="it-IT" altLang="it-IT" sz="2400" b="1" dirty="0">
                <a:solidFill>
                  <a:schemeClr val="accent1">
                    <a:lumMod val="75000"/>
                  </a:schemeClr>
                </a:solidFill>
              </a:rPr>
              <a:t>Riduzione progressiva della </a:t>
            </a:r>
            <a:r>
              <a:rPr lang="it-IT" altLang="it-IT" sz="2400" b="1" i="1" u="sng" dirty="0">
                <a:solidFill>
                  <a:srgbClr val="33CCCC"/>
                </a:solidFill>
              </a:rPr>
              <a:t>ventilazione</a:t>
            </a:r>
            <a:r>
              <a:rPr lang="it-IT" altLang="it-IT" sz="2400" b="1" dirty="0">
                <a:solidFill>
                  <a:schemeClr val="bg1"/>
                </a:solidFill>
              </a:rPr>
              <a:t> </a:t>
            </a:r>
            <a:r>
              <a:rPr lang="it-IT" altLang="it-IT" sz="2400" b="1" dirty="0">
                <a:solidFill>
                  <a:schemeClr val="accent1">
                    <a:lumMod val="75000"/>
                  </a:schemeClr>
                </a:solidFill>
              </a:rPr>
              <a:t>(valore minimo in fase REM)</a:t>
            </a:r>
          </a:p>
          <a:p>
            <a:pPr>
              <a:lnSpc>
                <a:spcPct val="95000"/>
              </a:lnSpc>
              <a:buClr>
                <a:schemeClr val="bg1"/>
              </a:buClr>
              <a:buSzPct val="120000"/>
              <a:buBlip>
                <a:blip r:embed="rId2"/>
              </a:buBlip>
            </a:pPr>
            <a:r>
              <a:rPr lang="it-IT" altLang="it-IT" sz="2400" b="1" dirty="0">
                <a:solidFill>
                  <a:schemeClr val="accent1">
                    <a:lumMod val="75000"/>
                  </a:schemeClr>
                </a:solidFill>
              </a:rPr>
              <a:t>Aumento della</a:t>
            </a:r>
            <a:r>
              <a:rPr lang="it-IT" altLang="it-IT" sz="2400" b="1" dirty="0">
                <a:solidFill>
                  <a:schemeClr val="bg1"/>
                </a:solidFill>
              </a:rPr>
              <a:t> </a:t>
            </a:r>
            <a:r>
              <a:rPr lang="it-IT" altLang="it-IT" sz="2400" b="1" i="1" u="sng" dirty="0">
                <a:solidFill>
                  <a:srgbClr val="33CCCC"/>
                </a:solidFill>
              </a:rPr>
              <a:t>resistenza delle vie aeree superiori</a:t>
            </a:r>
            <a:r>
              <a:rPr lang="it-IT" altLang="it-IT" sz="2400" b="1" dirty="0">
                <a:solidFill>
                  <a:schemeClr val="bg1"/>
                </a:solidFill>
              </a:rPr>
              <a:t> </a:t>
            </a:r>
            <a:r>
              <a:rPr lang="it-IT" altLang="it-IT" sz="2400" b="1" dirty="0">
                <a:solidFill>
                  <a:schemeClr val="accent1">
                    <a:lumMod val="75000"/>
                  </a:schemeClr>
                </a:solidFill>
              </a:rPr>
              <a:t>(palato molle e ipofaringe) </a:t>
            </a:r>
          </a:p>
          <a:p>
            <a:pPr>
              <a:lnSpc>
                <a:spcPct val="95000"/>
              </a:lnSpc>
              <a:buClr>
                <a:schemeClr val="bg1"/>
              </a:buClr>
              <a:buSzPct val="120000"/>
              <a:buBlip>
                <a:blip r:embed="rId2"/>
              </a:buBlip>
            </a:pPr>
            <a:r>
              <a:rPr lang="it-IT" altLang="it-IT" sz="2400" b="1" dirty="0">
                <a:solidFill>
                  <a:schemeClr val="accent1">
                    <a:lumMod val="75000"/>
                  </a:schemeClr>
                </a:solidFill>
              </a:rPr>
              <a:t>Perdita dell’ </a:t>
            </a:r>
            <a:r>
              <a:rPr lang="it-IT" altLang="it-IT" sz="2400" b="1" i="1" u="sng" dirty="0">
                <a:solidFill>
                  <a:schemeClr val="accent1">
                    <a:lumMod val="75000"/>
                  </a:schemeClr>
                </a:solidFill>
              </a:rPr>
              <a:t>attività tonica del muscolo </a:t>
            </a:r>
            <a:r>
              <a:rPr lang="it-IT" altLang="it-IT" sz="2400" b="1" i="1" u="sng" dirty="0" err="1">
                <a:solidFill>
                  <a:schemeClr val="accent1">
                    <a:lumMod val="75000"/>
                  </a:schemeClr>
                </a:solidFill>
              </a:rPr>
              <a:t>tensor</a:t>
            </a:r>
            <a:r>
              <a:rPr lang="it-IT" altLang="it-IT" sz="2400" b="1" i="1" u="sng" dirty="0">
                <a:solidFill>
                  <a:schemeClr val="accent1">
                    <a:lumMod val="75000"/>
                  </a:schemeClr>
                </a:solidFill>
              </a:rPr>
              <a:t> palati</a:t>
            </a:r>
            <a:endParaRPr lang="it-IT" altLang="it-IT" sz="2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5000"/>
              </a:lnSpc>
              <a:buClr>
                <a:schemeClr val="bg1"/>
              </a:buClr>
              <a:buSzPct val="120000"/>
              <a:buBlip>
                <a:blip r:embed="rId2"/>
              </a:buBlip>
            </a:pPr>
            <a:r>
              <a:rPr lang="it-IT" altLang="it-IT" sz="2400" b="1" dirty="0">
                <a:solidFill>
                  <a:schemeClr val="accent1">
                    <a:lumMod val="75000"/>
                  </a:schemeClr>
                </a:solidFill>
              </a:rPr>
              <a:t>Riduzione della </a:t>
            </a:r>
            <a:r>
              <a:rPr lang="it-IT" altLang="it-IT" sz="2400" b="1" i="1" u="sng" dirty="0">
                <a:solidFill>
                  <a:srgbClr val="33CCCC"/>
                </a:solidFill>
              </a:rPr>
              <a:t>risposta </a:t>
            </a:r>
            <a:r>
              <a:rPr lang="it-IT" altLang="it-IT" sz="2400" b="1" i="1" u="sng" dirty="0" err="1">
                <a:solidFill>
                  <a:srgbClr val="33CCCC"/>
                </a:solidFill>
              </a:rPr>
              <a:t>ventilatoria</a:t>
            </a:r>
            <a:r>
              <a:rPr lang="it-IT" altLang="it-IT" sz="2400" b="1" i="1" u="sng" dirty="0">
                <a:solidFill>
                  <a:srgbClr val="33CCCC"/>
                </a:solidFill>
              </a:rPr>
              <a:t> all’ipossia e all’ipercapnia</a:t>
            </a:r>
            <a:endParaRPr lang="it-IT" altLang="it-IT" sz="2400" b="1" dirty="0">
              <a:solidFill>
                <a:schemeClr val="bg1"/>
              </a:solidFill>
            </a:endParaRPr>
          </a:p>
          <a:p>
            <a:pPr>
              <a:lnSpc>
                <a:spcPct val="95000"/>
              </a:lnSpc>
              <a:buClr>
                <a:schemeClr val="bg1"/>
              </a:buClr>
              <a:buSzPct val="120000"/>
              <a:buBlip>
                <a:blip r:embed="rId2"/>
              </a:buBlip>
            </a:pPr>
            <a:r>
              <a:rPr lang="it-IT" altLang="it-IT" sz="2400" b="1" dirty="0">
                <a:solidFill>
                  <a:schemeClr val="accent1">
                    <a:lumMod val="75000"/>
                  </a:schemeClr>
                </a:solidFill>
              </a:rPr>
              <a:t>Aumento della </a:t>
            </a:r>
            <a:r>
              <a:rPr lang="it-IT" altLang="it-IT" sz="2400" b="1" i="1" u="sng" dirty="0">
                <a:solidFill>
                  <a:srgbClr val="33CCCC"/>
                </a:solidFill>
              </a:rPr>
              <a:t>risposta </a:t>
            </a:r>
            <a:r>
              <a:rPr lang="it-IT" altLang="it-IT" sz="2400" b="1" i="1" u="sng" dirty="0" err="1">
                <a:solidFill>
                  <a:srgbClr val="33CCCC"/>
                </a:solidFill>
              </a:rPr>
              <a:t>ventilatoria</a:t>
            </a:r>
            <a:r>
              <a:rPr lang="it-IT" altLang="it-IT" sz="2400" b="1" i="1" u="sng" dirty="0">
                <a:solidFill>
                  <a:srgbClr val="33CCCC"/>
                </a:solidFill>
              </a:rPr>
              <a:t> all’aumento della resistenza</a:t>
            </a:r>
            <a:r>
              <a:rPr lang="it-IT" altLang="it-IT" sz="2400" b="1" dirty="0">
                <a:solidFill>
                  <a:schemeClr val="bg1"/>
                </a:solidFill>
              </a:rPr>
              <a:t> </a:t>
            </a:r>
            <a:r>
              <a:rPr lang="it-IT" altLang="it-IT" sz="2400" b="1" dirty="0">
                <a:solidFill>
                  <a:schemeClr val="accent1">
                    <a:lumMod val="75000"/>
                  </a:schemeClr>
                </a:solidFill>
              </a:rPr>
              <a:t>delle vie aeree superiori</a:t>
            </a:r>
          </a:p>
          <a:p>
            <a:pPr>
              <a:lnSpc>
                <a:spcPct val="95000"/>
              </a:lnSpc>
              <a:buClr>
                <a:schemeClr val="bg1"/>
              </a:buClr>
              <a:buSzPct val="120000"/>
              <a:buBlip>
                <a:blip r:embed="rId2"/>
              </a:buBlip>
            </a:pPr>
            <a:r>
              <a:rPr lang="it-IT" altLang="it-IT" sz="2400" b="1" dirty="0">
                <a:solidFill>
                  <a:schemeClr val="accent1">
                    <a:lumMod val="75000"/>
                  </a:schemeClr>
                </a:solidFill>
              </a:rPr>
              <a:t>Effetto dell’ </a:t>
            </a:r>
            <a:r>
              <a:rPr lang="it-IT" altLang="it-IT" sz="2400" b="1" i="1" u="sng" dirty="0">
                <a:solidFill>
                  <a:srgbClr val="33CCCC"/>
                </a:solidFill>
              </a:rPr>
              <a:t>invecchiamento</a:t>
            </a:r>
            <a:r>
              <a:rPr lang="it-IT" altLang="it-IT" sz="2400" b="1" dirty="0">
                <a:solidFill>
                  <a:schemeClr val="bg1"/>
                </a:solidFill>
              </a:rPr>
              <a:t> </a:t>
            </a:r>
            <a:r>
              <a:rPr lang="it-IT" altLang="it-IT" sz="2400" b="1" dirty="0">
                <a:solidFill>
                  <a:schemeClr val="accent1">
                    <a:lumMod val="75000"/>
                  </a:schemeClr>
                </a:solidFill>
              </a:rPr>
              <a:t>(transitori episodi di ipossiemia con l’aumentare dell’età: SaO</a:t>
            </a:r>
            <a:r>
              <a:rPr lang="it-IT" altLang="it-IT" sz="2400" b="1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it-IT" altLang="it-IT" sz="2400" b="1" dirty="0">
                <a:solidFill>
                  <a:schemeClr val="accent1">
                    <a:lumMod val="75000"/>
                  </a:schemeClr>
                </a:solidFill>
              </a:rPr>
              <a:t> ridotta fino al 75%)</a:t>
            </a:r>
          </a:p>
        </p:txBody>
      </p:sp>
    </p:spTree>
    <p:extLst>
      <p:ext uri="{BB962C8B-B14F-4D97-AF65-F5344CB8AC3E}">
        <p14:creationId xmlns:p14="http://schemas.microsoft.com/office/powerpoint/2010/main" val="402849643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/>
          <p:nvPr/>
        </p:nvGrpSpPr>
        <p:grpSpPr>
          <a:xfrm>
            <a:off x="557312" y="1602238"/>
            <a:ext cx="7606921" cy="5040560"/>
            <a:chOff x="1843528" y="2078850"/>
            <a:chExt cx="6807001" cy="4680520"/>
          </a:xfrm>
        </p:grpSpPr>
        <p:grpSp>
          <p:nvGrpSpPr>
            <p:cNvPr id="7" name="Gruppo 6"/>
            <p:cNvGrpSpPr/>
            <p:nvPr/>
          </p:nvGrpSpPr>
          <p:grpSpPr>
            <a:xfrm>
              <a:off x="1843528" y="2078850"/>
              <a:ext cx="6807001" cy="4680520"/>
              <a:chOff x="1584210" y="2996952"/>
              <a:chExt cx="6084134" cy="3744416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210" y="2996952"/>
                <a:ext cx="6084134" cy="3744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CasellaDiTesto 11"/>
              <p:cNvSpPr txBox="1"/>
              <p:nvPr/>
            </p:nvSpPr>
            <p:spPr>
              <a:xfrm>
                <a:off x="4788024" y="3212976"/>
                <a:ext cx="323348" cy="388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endParaRPr 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Rettangolo 7"/>
            <p:cNvSpPr/>
            <p:nvPr/>
          </p:nvSpPr>
          <p:spPr>
            <a:xfrm>
              <a:off x="7280951" y="2438890"/>
              <a:ext cx="56394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659259" y="245136"/>
            <a:ext cx="787318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tx2"/>
                </a:solidFill>
              </a:rPr>
              <a:t>Rappresentazione schematica del </a:t>
            </a:r>
            <a:r>
              <a:rPr lang="it-IT" sz="2800" b="1" dirty="0" err="1" smtClean="0">
                <a:solidFill>
                  <a:schemeClr val="tx2"/>
                </a:solidFill>
              </a:rPr>
              <a:t>Loop</a:t>
            </a:r>
            <a:r>
              <a:rPr lang="it-IT" sz="2800" b="1" dirty="0" smtClean="0">
                <a:solidFill>
                  <a:schemeClr val="tx2"/>
                </a:solidFill>
              </a:rPr>
              <a:t> Respiratorio</a:t>
            </a:r>
            <a:endParaRPr lang="it-IT" sz="2800" b="1" dirty="0">
              <a:solidFill>
                <a:schemeClr val="tx2"/>
              </a:solidFill>
            </a:endParaRPr>
          </a:p>
        </p:txBody>
      </p:sp>
      <p:cxnSp>
        <p:nvCxnSpPr>
          <p:cNvPr id="10" name="Connettore 7 9"/>
          <p:cNvCxnSpPr/>
          <p:nvPr/>
        </p:nvCxnSpPr>
        <p:spPr>
          <a:xfrm rot="16200000" flipH="1">
            <a:off x="383519" y="2702071"/>
            <a:ext cx="810955" cy="354870"/>
          </a:xfrm>
          <a:prstGeom prst="curvedConnector3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73442" y="817845"/>
            <a:ext cx="2266310" cy="1656184"/>
          </a:xfrm>
          <a:prstGeom prst="rect">
            <a:avLst/>
          </a:prstGeom>
          <a:solidFill>
            <a:srgbClr val="99CCFF"/>
          </a:solidFill>
          <a:ln cmpd="thinThick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Fattori di disturbo w1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Per es. fluttuazioni della ventilazione, variazioni della meccanica  </a:t>
            </a:r>
            <a:r>
              <a:rPr lang="it-IT" dirty="0" err="1" smtClean="0">
                <a:solidFill>
                  <a:schemeClr val="tx1"/>
                </a:solidFill>
              </a:rPr>
              <a:t>polm</a:t>
            </a:r>
            <a:r>
              <a:rPr lang="it-IT" dirty="0" smtClean="0">
                <a:solidFill>
                  <a:schemeClr val="tx1"/>
                </a:solidFill>
              </a:rPr>
              <a:t>, impulsi corticali, etc.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6814012" y="2183840"/>
            <a:ext cx="2259887" cy="2047574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Fattori di disturbo w2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Che determinano fluttuazioni dei gas nel sangue (p.es. metabolismo, gittata cardiaca, etc.)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24" name="Connettore 7 23"/>
          <p:cNvCxnSpPr>
            <a:stCxn id="21" idx="2"/>
          </p:cNvCxnSpPr>
          <p:nvPr/>
        </p:nvCxnSpPr>
        <p:spPr>
          <a:xfrm rot="5400000">
            <a:off x="6982995" y="4494589"/>
            <a:ext cx="1224137" cy="697787"/>
          </a:xfrm>
          <a:prstGeom prst="curvedConnector3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5796136" y="6308725"/>
            <a:ext cx="27612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it-IT" sz="2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Nemati</a:t>
            </a:r>
            <a:r>
              <a:rPr lang="en-US" altLang="it-IT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S </a:t>
            </a:r>
            <a:r>
              <a:rPr lang="en-US" altLang="it-IT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et al., </a:t>
            </a:r>
            <a:r>
              <a:rPr lang="en-US" altLang="it-IT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JAP 2011</a:t>
            </a:r>
            <a:endParaRPr lang="en-US" altLang="it-IT" sz="2400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arrotondato 1"/>
              <p:cNvSpPr/>
              <p:nvPr/>
            </p:nvSpPr>
            <p:spPr>
              <a:xfrm>
                <a:off x="1373559" y="3822466"/>
                <a:ext cx="5904656" cy="94126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50000"/>
                  </a:lnSpc>
                </a:pPr>
                <a:r>
                  <a:rPr lang="it-IT" dirty="0" smtClean="0">
                    <a:solidFill>
                      <a:schemeClr val="tx1"/>
                    </a:solidFill>
                    <a:ea typeface="Cambria Math"/>
                  </a:rPr>
                  <a:t>	     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𝐼𝑛𝑡𝑒𝑛𝑠𝑖𝑡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à 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𝑑𝑒𝑙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𝑑𝑖𝑠𝑡𝑢𝑟𝑏𝑜</m:t>
                    </m:r>
                  </m:oMath>
                </a14:m>
                <a:endParaRPr lang="it-IT" i="1" dirty="0" smtClean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pPr algn="ctr">
                  <a:lnSpc>
                    <a:spcPct val="50000"/>
                  </a:lnSpc>
                </a:pP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/>
                      </a:rPr>
                      <m:t>𝐿𝑜𝑜𝑝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/>
                      </a:rPr>
                      <m:t>𝐺𝑎𝑖𝑛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/>
                      </a:rPr>
                      <m:t> =</m:t>
                    </m:r>
                  </m:oMath>
                </a14:m>
                <a:r>
                  <a:rPr lang="it-IT" dirty="0" smtClean="0">
                    <a:solidFill>
                      <a:schemeClr val="tx1"/>
                    </a:solidFill>
                  </a:rPr>
                  <a:t>  _________________________________</a:t>
                </a:r>
              </a:p>
              <a:p>
                <a:pPr algn="ctr"/>
                <a:r>
                  <a:rPr lang="it-IT" dirty="0" smtClean="0">
                    <a:solidFill>
                      <a:schemeClr val="tx1"/>
                    </a:solidFill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𝐼𝑛𝑡𝑒𝑛𝑠𝑖𝑡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à 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𝑑𝑒𝑙𝑙𝑎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𝑟𝑖𝑠𝑝𝑜𝑠𝑡𝑎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𝑎𝑙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𝑑𝑖𝑠𝑡𝑢𝑟𝑏𝑜</m:t>
                    </m:r>
                  </m:oMath>
                </a14:m>
                <a:endParaRPr lang="it-I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ttangolo arrotondat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559" y="3822466"/>
                <a:ext cx="5904656" cy="94126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80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" y="-15722"/>
            <a:ext cx="9130987" cy="687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Potenziali fattori complicanti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23528" y="1412776"/>
            <a:ext cx="8345016" cy="4813995"/>
          </a:xfrm>
          <a:prstGeom prst="rect">
            <a:avLst/>
          </a:prstGeom>
          <a:solidFill>
            <a:srgbClr val="17375E">
              <a:alpha val="30196"/>
            </a:srgb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L’OSAS è una condizione patologica complessa e anche un fattore di rischio per altri disordini e malattie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L’elemento caratterizzante di questa sindrome è l’ostruzione episodica delle vie aeree superiori.</a:t>
            </a:r>
          </a:p>
          <a:p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concomitante presenza di altre malattie respiratorie ostruttive come la BPCO e l’ASMA può contribuire ad aggravare l’OSAS</a:t>
            </a:r>
          </a:p>
          <a:p>
            <a:endParaRPr lang="it-IT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844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" y="-15722"/>
            <a:ext cx="9130987" cy="687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17339"/>
            <a:ext cx="8229600" cy="169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71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«OVERLAP» BPCO-OSA-Ipertensione polmonare</a:t>
            </a:r>
            <a:endParaRPr lang="it-IT" dirty="0"/>
          </a:p>
        </p:txBody>
      </p:sp>
      <p:pic>
        <p:nvPicPr>
          <p:cNvPr id="4" name="Segnaposto contenuto 3" descr="http://www.resmed.com/content/dam/resmed/global/en/images/articles/generic/what-is-overlap-syndrome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496944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320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334259"/>
              </p:ext>
            </p:extLst>
          </p:nvPr>
        </p:nvGraphicFramePr>
        <p:xfrm>
          <a:off x="457200" y="1888232"/>
          <a:ext cx="8229600" cy="3815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640"/>
                <a:gridCol w="2016224"/>
                <a:gridCol w="1800200"/>
                <a:gridCol w="1738536"/>
              </a:tblGrid>
              <a:tr h="45362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OSAS</a:t>
                      </a:r>
                    </a:p>
                    <a:p>
                      <a:pPr algn="ctr"/>
                      <a:r>
                        <a:rPr lang="it-IT" dirty="0" smtClean="0"/>
                        <a:t>(n = 235)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OSAS+BPCO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(n = 30)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Valore di P</a:t>
                      </a:r>
                      <a:endParaRPr lang="it-IT" dirty="0"/>
                    </a:p>
                  </a:txBody>
                  <a:tcPr/>
                </a:tc>
              </a:tr>
              <a:tr h="453625">
                <a:tc>
                  <a:txBody>
                    <a:bodyPr/>
                    <a:lstStyle/>
                    <a:p>
                      <a:r>
                        <a:rPr lang="it-IT" dirty="0" smtClean="0"/>
                        <a:t>Età (anni)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 ± 10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 ± 9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&lt;0,05</a:t>
                      </a:r>
                      <a:endParaRPr lang="it-IT" dirty="0"/>
                    </a:p>
                  </a:txBody>
                  <a:tcPr/>
                </a:tc>
              </a:tr>
              <a:tr h="453625">
                <a:tc>
                  <a:txBody>
                    <a:bodyPr/>
                    <a:lstStyle/>
                    <a:p>
                      <a:r>
                        <a:rPr lang="it-IT" dirty="0" smtClean="0"/>
                        <a:t>BMI (kg/m2)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 ± 6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 ± 5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NS</a:t>
                      </a:r>
                      <a:endParaRPr lang="it-IT" dirty="0"/>
                    </a:p>
                  </a:txBody>
                  <a:tcPr/>
                </a:tc>
              </a:tr>
              <a:tr h="453625">
                <a:tc>
                  <a:txBody>
                    <a:bodyPr/>
                    <a:lstStyle/>
                    <a:p>
                      <a:r>
                        <a:rPr lang="it-IT" dirty="0" smtClean="0"/>
                        <a:t>FEV1/FVC (%)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 ± 10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 ± 6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&lt;0,001</a:t>
                      </a:r>
                      <a:endParaRPr lang="it-IT" dirty="0"/>
                    </a:p>
                  </a:txBody>
                  <a:tcPr/>
                </a:tc>
              </a:tr>
              <a:tr h="453625">
                <a:tc>
                  <a:txBody>
                    <a:bodyPr/>
                    <a:lstStyle/>
                    <a:p>
                      <a:r>
                        <a:rPr lang="it-IT" dirty="0" smtClean="0"/>
                        <a:t>PaO2 (</a:t>
                      </a:r>
                      <a:r>
                        <a:rPr lang="it-IT" dirty="0" err="1" smtClean="0"/>
                        <a:t>mmHg</a:t>
                      </a:r>
                      <a:r>
                        <a:rPr lang="it-IT" dirty="0" smtClean="0"/>
                        <a:t>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 ± 10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 ± 10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&lt;0,001</a:t>
                      </a:r>
                    </a:p>
                  </a:txBody>
                  <a:tcPr/>
                </a:tc>
              </a:tr>
              <a:tr h="453625">
                <a:tc>
                  <a:txBody>
                    <a:bodyPr/>
                    <a:lstStyle/>
                    <a:p>
                      <a:r>
                        <a:rPr lang="it-IT" dirty="0" smtClean="0"/>
                        <a:t>PaCO2</a:t>
                      </a:r>
                      <a:r>
                        <a:rPr lang="it-IT" baseline="0" dirty="0" smtClean="0"/>
                        <a:t> (</a:t>
                      </a:r>
                      <a:r>
                        <a:rPr lang="it-IT" baseline="0" dirty="0" err="1" smtClean="0"/>
                        <a:t>mmHg</a:t>
                      </a:r>
                      <a:r>
                        <a:rPr lang="it-IT" baseline="0" dirty="0" smtClean="0"/>
                        <a:t>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 ± 4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 ± 6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&lt;0,001</a:t>
                      </a:r>
                    </a:p>
                  </a:txBody>
                  <a:tcPr/>
                </a:tc>
              </a:tr>
              <a:tr h="4536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PVR (</a:t>
                      </a:r>
                      <a:r>
                        <a:rPr lang="it-IT" baseline="0" dirty="0" err="1" smtClean="0"/>
                        <a:t>mmHg</a:t>
                      </a:r>
                      <a:r>
                        <a:rPr lang="it-IT" baseline="0" dirty="0" smtClean="0"/>
                        <a:t>/L/</a:t>
                      </a:r>
                      <a:r>
                        <a:rPr lang="it-IT" baseline="0" dirty="0" err="1" smtClean="0"/>
                        <a:t>min</a:t>
                      </a:r>
                      <a:r>
                        <a:rPr lang="it-IT" baseline="0" dirty="0" smtClean="0"/>
                        <a:t>)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2,7± 1,2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3,6 ± 2,8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&lt;0,002</a:t>
                      </a:r>
                    </a:p>
                  </a:txBody>
                  <a:tcPr/>
                </a:tc>
              </a:tr>
              <a:tr h="4536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PAP media (</a:t>
                      </a:r>
                      <a:r>
                        <a:rPr lang="it-IT" baseline="0" dirty="0" err="1" smtClean="0"/>
                        <a:t>mmHg</a:t>
                      </a:r>
                      <a:r>
                        <a:rPr lang="it-IT" baseline="0" dirty="0" smtClean="0"/>
                        <a:t>)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± 5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± 6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&lt;0,001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683568" y="5723964"/>
            <a:ext cx="3048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Dati espressi come media ± DS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24"/>
            <a:ext cx="85439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80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987" cy="687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4572000" cy="394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08595"/>
            <a:ext cx="4552152" cy="398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40715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915" y="692696"/>
            <a:ext cx="5688631" cy="6082893"/>
          </a:xfrm>
          <a:prstGeom prst="rect">
            <a:avLst/>
          </a:prstGeom>
          <a:solidFill>
            <a:srgbClr val="17375E"/>
          </a:solidFill>
          <a:ln w="57150">
            <a:solidFill>
              <a:srgbClr val="0000FF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34844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412776"/>
            <a:ext cx="8345016" cy="4813995"/>
          </a:xfrm>
          <a:solidFill>
            <a:srgbClr val="17375E">
              <a:alpha val="30196"/>
            </a:srgbClr>
          </a:solidFill>
        </p:spPr>
        <p:txBody>
          <a:bodyPr>
            <a:normAutofit fontScale="92500" lnSpcReduction="10000"/>
          </a:bodyPr>
          <a:lstStyle/>
          <a:p>
            <a:pPr>
              <a:buBlip>
                <a:blip r:embed="rId3"/>
              </a:buBlip>
            </a:pP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sindrome OSA è caratterizzata da ripetuti episodi di occlusione delle vie aeree superiori che risultano in brevi periodi di cessazione (apnea) o marcata riduzione (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ipopnea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 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respirazione 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durante il sonno.</a:t>
            </a:r>
          </a:p>
          <a:p>
            <a:pPr>
              <a:buBlip>
                <a:blip r:embed="rId3"/>
              </a:buBlip>
            </a:pP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Questo fenomeno comporta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desaturazioni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dell’ossiemoglobina, sforzi respiratori per ristabilire il flusso aereo e micro-risvegli che frammentano il sonno, oltre a una serie di ripercussioni fisiopatologiche  soprattutto cardiovascolari.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Apnea Ostruttiva del Sonno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04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" y="-15722"/>
            <a:ext cx="9130987" cy="687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043608" y="2708920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 err="1">
                <a:solidFill>
                  <a:schemeClr val="bg1"/>
                </a:solidFill>
              </a:rPr>
              <a:t>Article</a:t>
            </a:r>
            <a:r>
              <a:rPr lang="it-IT" sz="4000" dirty="0">
                <a:solidFill>
                  <a:schemeClr val="bg1"/>
                </a:solidFill>
              </a:rPr>
              <a:t> </a:t>
            </a:r>
          </a:p>
          <a:p>
            <a:r>
              <a:rPr lang="it-IT" sz="4000" b="1" dirty="0">
                <a:solidFill>
                  <a:schemeClr val="bg1"/>
                </a:solidFill>
              </a:rPr>
              <a:t>An </a:t>
            </a:r>
            <a:r>
              <a:rPr lang="it-IT" sz="4000" b="1" dirty="0" err="1">
                <a:solidFill>
                  <a:schemeClr val="bg1"/>
                </a:solidFill>
              </a:rPr>
              <a:t>Asthma</a:t>
            </a:r>
            <a:r>
              <a:rPr lang="it-IT" sz="4000" b="1" dirty="0">
                <a:solidFill>
                  <a:schemeClr val="bg1"/>
                </a:solidFill>
              </a:rPr>
              <a:t>-OSA Connection? </a:t>
            </a:r>
            <a:r>
              <a:rPr lang="it-IT" sz="4000" b="1" dirty="0" err="1">
                <a:solidFill>
                  <a:schemeClr val="bg1"/>
                </a:solidFill>
              </a:rPr>
              <a:t>Very</a:t>
            </a:r>
            <a:r>
              <a:rPr lang="it-IT" sz="4000" b="1" dirty="0">
                <a:solidFill>
                  <a:schemeClr val="bg1"/>
                </a:solidFill>
              </a:rPr>
              <a:t> </a:t>
            </a:r>
            <a:r>
              <a:rPr lang="it-IT" sz="4000" b="1" dirty="0" err="1">
                <a:solidFill>
                  <a:schemeClr val="bg1"/>
                </a:solidFill>
              </a:rPr>
              <a:t>Likely</a:t>
            </a:r>
            <a:r>
              <a:rPr lang="it-IT" sz="4000" b="1" dirty="0">
                <a:solidFill>
                  <a:schemeClr val="bg1"/>
                </a:solidFill>
              </a:rPr>
              <a:t>! </a:t>
            </a:r>
            <a:endParaRPr lang="it-IT" sz="4000" dirty="0">
              <a:solidFill>
                <a:schemeClr val="bg1"/>
              </a:solidFill>
            </a:endParaRPr>
          </a:p>
          <a:p>
            <a:r>
              <a:rPr lang="it-IT" sz="4000" b="1" dirty="0" err="1">
                <a:solidFill>
                  <a:schemeClr val="bg1"/>
                </a:solidFill>
              </a:rPr>
              <a:t>Publish</a:t>
            </a:r>
            <a:r>
              <a:rPr lang="it-IT" sz="4000" b="1" dirty="0">
                <a:solidFill>
                  <a:schemeClr val="bg1"/>
                </a:solidFill>
              </a:rPr>
              <a:t> date:</a:t>
            </a:r>
            <a:r>
              <a:rPr lang="it-IT" sz="4000" dirty="0">
                <a:solidFill>
                  <a:schemeClr val="bg1"/>
                </a:solidFill>
              </a:rPr>
              <a:t> April 22, 2015</a:t>
            </a:r>
          </a:p>
        </p:txBody>
      </p:sp>
    </p:spTree>
    <p:extLst>
      <p:ext uri="{BB962C8B-B14F-4D97-AF65-F5344CB8AC3E}">
        <p14:creationId xmlns:p14="http://schemas.microsoft.com/office/powerpoint/2010/main" val="134844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" y="-15722"/>
            <a:ext cx="9130987" cy="687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28" y="2188890"/>
            <a:ext cx="6685648" cy="469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5344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45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Effetto della ventilazione </a:t>
            </a:r>
            <a:r>
              <a:rPr lang="it-IT" smtClean="0"/>
              <a:t>CPAP </a:t>
            </a:r>
            <a:r>
              <a:rPr lang="it-IT" smtClean="0"/>
              <a:t>sul </a:t>
            </a:r>
            <a:r>
              <a:rPr lang="it-IT" dirty="0" smtClean="0"/>
              <a:t>AHI e sul controllo dell’asma (ACT)</a:t>
            </a: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29582"/>
            <a:ext cx="4841324" cy="384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934" y="2173598"/>
            <a:ext cx="4229100" cy="370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5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412776"/>
            <a:ext cx="8345016" cy="4813995"/>
          </a:xfrm>
          <a:solidFill>
            <a:srgbClr val="17375E">
              <a:alpha val="30196"/>
            </a:srgbClr>
          </a:solidFill>
        </p:spPr>
        <p:txBody>
          <a:bodyPr>
            <a:normAutofit lnSpcReduction="10000"/>
          </a:bodyPr>
          <a:lstStyle/>
          <a:p>
            <a:pPr>
              <a:buBlip>
                <a:blip r:embed="rId3"/>
              </a:buBlip>
            </a:pP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Valutare l’eventuale presenza di BPCO nei pazienti con OSAS che da  svegli hanno una bassa saturazione di ossigeno.</a:t>
            </a:r>
          </a:p>
          <a:p>
            <a:pPr>
              <a:buBlip>
                <a:blip r:embed="rId3"/>
              </a:buBlip>
            </a:pP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Valutare i sintomi e la presenza di OSA nei pazienti con BPCO con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desaturazioni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ossiemoglobina durante il sonno.</a:t>
            </a:r>
          </a:p>
          <a:p>
            <a:pPr>
              <a:buBlip>
                <a:blip r:embed="rId3"/>
              </a:buBlip>
            </a:pP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Valutare i sintomi e la presenza di OSA nei pazienti con asma instabile o poco controllato.</a:t>
            </a:r>
          </a:p>
          <a:p>
            <a:pPr>
              <a:buBlip>
                <a:blip r:embed="rId3"/>
              </a:buBlip>
            </a:pP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ventilazione CPAP aumenta la sopravvivenza dei pazienti con BPCO e OSA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Conclusioni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131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539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922337"/>
          </a:xfrm>
        </p:spPr>
        <p:txBody>
          <a:bodyPr/>
          <a:lstStyle/>
          <a:p>
            <a:r>
              <a:rPr lang="it-IT" altLang="it-IT" dirty="0">
                <a:solidFill>
                  <a:schemeClr val="tx2"/>
                </a:solidFill>
              </a:rPr>
              <a:t>Caratteristiche essenziali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229600" cy="5184775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C00000"/>
              </a:buClr>
              <a:buSzPct val="110000"/>
              <a:buBlip>
                <a:blip r:embed="rId2"/>
              </a:buBlip>
            </a:pPr>
            <a:r>
              <a:rPr lang="it-IT" altLang="it-IT" dirty="0"/>
              <a:t>Condizione morbosa variegata</a:t>
            </a:r>
          </a:p>
          <a:p>
            <a:pPr>
              <a:lnSpc>
                <a:spcPct val="90000"/>
              </a:lnSpc>
              <a:buClr>
                <a:srgbClr val="C00000"/>
              </a:buClr>
              <a:buSzPct val="110000"/>
              <a:buBlip>
                <a:blip r:embed="rId2"/>
              </a:buBlip>
            </a:pPr>
            <a:r>
              <a:rPr lang="it-IT" altLang="it-IT" dirty="0"/>
              <a:t>Patogenesi complessa</a:t>
            </a:r>
          </a:p>
          <a:p>
            <a:pPr>
              <a:lnSpc>
                <a:spcPct val="90000"/>
              </a:lnSpc>
              <a:buClr>
                <a:srgbClr val="C00000"/>
              </a:buClr>
              <a:buSzPct val="110000"/>
              <a:buBlip>
                <a:blip r:embed="rId2"/>
              </a:buBlip>
            </a:pPr>
            <a:r>
              <a:rPr lang="it-IT" altLang="it-IT" dirty="0" smtClean="0"/>
              <a:t>Interruzioni </a:t>
            </a:r>
            <a:r>
              <a:rPr lang="it-IT" altLang="it-IT" dirty="0"/>
              <a:t>complete o parziali della respirazione durante il sonno associate a </a:t>
            </a:r>
            <a:r>
              <a:rPr lang="it-IT" altLang="it-IT" dirty="0" err="1"/>
              <a:t>desaturazioni</a:t>
            </a:r>
            <a:r>
              <a:rPr lang="it-IT" altLang="it-IT" dirty="0"/>
              <a:t> di ossigeno</a:t>
            </a:r>
          </a:p>
          <a:p>
            <a:pPr>
              <a:lnSpc>
                <a:spcPct val="90000"/>
              </a:lnSpc>
              <a:buClr>
                <a:srgbClr val="C00000"/>
              </a:buClr>
              <a:buSzPct val="110000"/>
              <a:buBlip>
                <a:blip r:embed="rId2"/>
              </a:buBlip>
            </a:pPr>
            <a:r>
              <a:rPr lang="it-IT" altLang="it-IT" dirty="0"/>
              <a:t>Russamento</a:t>
            </a:r>
          </a:p>
          <a:p>
            <a:pPr>
              <a:lnSpc>
                <a:spcPct val="90000"/>
              </a:lnSpc>
              <a:buClr>
                <a:srgbClr val="C00000"/>
              </a:buClr>
              <a:buSzPct val="110000"/>
              <a:buBlip>
                <a:blip r:embed="rId2"/>
              </a:buBlip>
            </a:pPr>
            <a:r>
              <a:rPr lang="it-IT" altLang="it-IT" dirty="0" smtClean="0"/>
              <a:t>Significativa </a:t>
            </a:r>
            <a:r>
              <a:rPr lang="it-IT" altLang="it-IT" dirty="0"/>
              <a:t>associazione con obesità (70%) e disordini metabolici</a:t>
            </a:r>
          </a:p>
          <a:p>
            <a:pPr>
              <a:lnSpc>
                <a:spcPct val="90000"/>
              </a:lnSpc>
              <a:buClr>
                <a:srgbClr val="C00000"/>
              </a:buClr>
              <a:buSzPct val="110000"/>
              <a:buBlip>
                <a:blip r:embed="rId2"/>
              </a:buBlip>
            </a:pPr>
            <a:r>
              <a:rPr lang="it-IT" altLang="it-IT" dirty="0"/>
              <a:t>Conseguenze </a:t>
            </a:r>
            <a:r>
              <a:rPr lang="it-IT" altLang="it-IT" dirty="0" err="1"/>
              <a:t>neurocognitive</a:t>
            </a:r>
            <a:r>
              <a:rPr lang="it-IT" altLang="it-IT" dirty="0"/>
              <a:t> e cardiovascolari importanti</a:t>
            </a:r>
          </a:p>
        </p:txBody>
      </p:sp>
    </p:spTree>
    <p:extLst>
      <p:ext uri="{BB962C8B-B14F-4D97-AF65-F5344CB8AC3E}">
        <p14:creationId xmlns:p14="http://schemas.microsoft.com/office/powerpoint/2010/main" val="287658049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" y="-15722"/>
            <a:ext cx="9130987" cy="687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chemeClr val="bg1"/>
                </a:solidFill>
              </a:rPr>
              <a:t>Polisonnografia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23528" y="1412776"/>
            <a:ext cx="8345016" cy="4813995"/>
          </a:xfrm>
          <a:prstGeom prst="rect">
            <a:avLst/>
          </a:prstGeom>
          <a:solidFill>
            <a:srgbClr val="17375E">
              <a:alpha val="30196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registrazione e l’analisi di alcuni parametri fisiologici consente di contare 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apnee e </a:t>
            </a:r>
            <a:r>
              <a:rPr lang="it-IT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ipopnee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durante il sonno e 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calcolare 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loro numero per ora di 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sonno (Indice di Apnea-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ipopnea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AHI).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Un valore di AHI inferiore a 5 viene considerato normale. </a:t>
            </a:r>
            <a:endParaRPr lang="it-IT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753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altLang="it-IT" sz="3200" b="1" dirty="0">
                <a:solidFill>
                  <a:schemeClr val="accent1">
                    <a:lumMod val="75000"/>
                  </a:schemeClr>
                </a:solidFill>
              </a:rPr>
              <a:t>Esempi di apnee </a:t>
            </a:r>
            <a:r>
              <a:rPr lang="it-IT" altLang="it-IT" sz="3200" b="1" dirty="0" smtClean="0">
                <a:solidFill>
                  <a:schemeClr val="accent1">
                    <a:lumMod val="75000"/>
                  </a:schemeClr>
                </a:solidFill>
              </a:rPr>
              <a:t>centrali </a:t>
            </a:r>
            <a:r>
              <a:rPr lang="it-IT" altLang="it-IT" sz="3200" b="1" dirty="0">
                <a:solidFill>
                  <a:schemeClr val="accent1">
                    <a:lumMod val="75000"/>
                  </a:schemeClr>
                </a:solidFill>
              </a:rPr>
              <a:t>(CA</a:t>
            </a:r>
            <a:r>
              <a:rPr lang="it-IT" altLang="it-IT" sz="32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it-IT" altLang="it-IT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altLang="it-IT" sz="3200" b="1" dirty="0" smtClean="0">
                <a:solidFill>
                  <a:schemeClr val="accent1">
                    <a:lumMod val="75000"/>
                  </a:schemeClr>
                </a:solidFill>
              </a:rPr>
              <a:t>e ostruttive </a:t>
            </a:r>
            <a:r>
              <a:rPr lang="it-IT" altLang="it-IT" sz="3200" b="1" dirty="0">
                <a:solidFill>
                  <a:schemeClr val="accent1">
                    <a:lumMod val="75000"/>
                  </a:schemeClr>
                </a:solidFill>
              </a:rPr>
              <a:t>(OA) </a:t>
            </a:r>
            <a:endParaRPr lang="it-IT" sz="32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4825"/>
            <a:ext cx="40386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9873"/>
            <a:ext cx="4038600" cy="402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219700" y="6308725"/>
            <a:ext cx="33597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it-IT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Spicuzza</a:t>
            </a:r>
            <a:r>
              <a:rPr lang="en-US" altLang="it-IT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L et al., AJRCCM 2003</a:t>
            </a:r>
            <a:endParaRPr lang="en-US" altLang="it-IT" sz="2400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370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17375E"/>
                </a:solidFill>
              </a:rPr>
              <a:t>Anatomia delle vie aeree superiori</a:t>
            </a:r>
            <a:br>
              <a:rPr lang="it-IT" sz="4000" b="1" dirty="0" smtClean="0">
                <a:solidFill>
                  <a:srgbClr val="17375E"/>
                </a:solidFill>
              </a:rPr>
            </a:br>
            <a:r>
              <a:rPr lang="it-IT" sz="2400" b="1" dirty="0" smtClean="0">
                <a:solidFill>
                  <a:srgbClr val="17375E"/>
                </a:solidFill>
              </a:rPr>
              <a:t>(respirazione, deglutizione, fonazione)</a:t>
            </a:r>
            <a:endParaRPr lang="it-IT" sz="2400" b="1" dirty="0">
              <a:solidFill>
                <a:srgbClr val="17375E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510197"/>
            <a:ext cx="6264697" cy="51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899592" y="2636912"/>
            <a:ext cx="5328592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899592" y="3284984"/>
            <a:ext cx="5328592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899592" y="3717032"/>
            <a:ext cx="6840760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899592" y="4293096"/>
            <a:ext cx="6840760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899592" y="5517232"/>
            <a:ext cx="5328592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e 15"/>
          <p:cNvSpPr/>
          <p:nvPr/>
        </p:nvSpPr>
        <p:spPr>
          <a:xfrm>
            <a:off x="6084168" y="3212976"/>
            <a:ext cx="1656184" cy="504056"/>
          </a:xfrm>
          <a:prstGeom prst="ellipse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6084168" y="3789040"/>
            <a:ext cx="1656184" cy="504056"/>
          </a:xfrm>
          <a:prstGeom prst="ellipse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62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Indice di </a:t>
            </a:r>
            <a:r>
              <a:rPr lang="it-IT" dirty="0" err="1" smtClean="0"/>
              <a:t>Mallampati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51707"/>
            <a:ext cx="4824536" cy="551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43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r>
              <a:rPr lang="it-IT" sz="4000" dirty="0" smtClean="0">
                <a:solidFill>
                  <a:schemeClr val="tx2">
                    <a:lumMod val="75000"/>
                  </a:schemeClr>
                </a:solidFill>
              </a:rPr>
              <a:t>Modello di resistore di </a:t>
            </a:r>
            <a:r>
              <a:rPr lang="it-IT" sz="4000" dirty="0" err="1" smtClean="0">
                <a:solidFill>
                  <a:schemeClr val="tx2">
                    <a:lumMod val="75000"/>
                  </a:schemeClr>
                </a:solidFill>
              </a:rPr>
              <a:t>Starling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 spiegare la pervietà (o il collasso) delle vie aeree superiori durante il sonno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2" name="Gruppo 21"/>
          <p:cNvGrpSpPr/>
          <p:nvPr/>
        </p:nvGrpSpPr>
        <p:grpSpPr>
          <a:xfrm>
            <a:off x="2339752" y="3005432"/>
            <a:ext cx="3888432" cy="1071640"/>
            <a:chOff x="2339752" y="2861880"/>
            <a:chExt cx="3888432" cy="1071640"/>
          </a:xfrm>
        </p:grpSpPr>
        <p:cxnSp>
          <p:nvCxnSpPr>
            <p:cNvPr id="8" name="Connettore 1 7"/>
            <p:cNvCxnSpPr>
              <a:stCxn id="10" idx="8"/>
            </p:cNvCxnSpPr>
            <p:nvPr/>
          </p:nvCxnSpPr>
          <p:spPr>
            <a:xfrm>
              <a:off x="5214941" y="3101914"/>
              <a:ext cx="1013243" cy="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>
              <a:off x="5203430" y="3666973"/>
              <a:ext cx="1024754" cy="170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igura a mano libera 9"/>
            <p:cNvSpPr/>
            <p:nvPr/>
          </p:nvSpPr>
          <p:spPr>
            <a:xfrm>
              <a:off x="3572669" y="2861880"/>
              <a:ext cx="1642272" cy="240090"/>
            </a:xfrm>
            <a:custGeom>
              <a:avLst/>
              <a:gdLst>
                <a:gd name="connsiteX0" fmla="*/ 0 w 1246910"/>
                <a:gd name="connsiteY0" fmla="*/ 235542 h 277169"/>
                <a:gd name="connsiteX1" fmla="*/ 152400 w 1246910"/>
                <a:gd name="connsiteY1" fmla="*/ 41578 h 277169"/>
                <a:gd name="connsiteX2" fmla="*/ 318655 w 1246910"/>
                <a:gd name="connsiteY2" fmla="*/ 249397 h 277169"/>
                <a:gd name="connsiteX3" fmla="*/ 471055 w 1246910"/>
                <a:gd name="connsiteY3" fmla="*/ 27724 h 277169"/>
                <a:gd name="connsiteX4" fmla="*/ 637310 w 1246910"/>
                <a:gd name="connsiteY4" fmla="*/ 277106 h 277169"/>
                <a:gd name="connsiteX5" fmla="*/ 789710 w 1246910"/>
                <a:gd name="connsiteY5" fmla="*/ 15 h 277169"/>
                <a:gd name="connsiteX6" fmla="*/ 969819 w 1246910"/>
                <a:gd name="connsiteY6" fmla="*/ 263251 h 277169"/>
                <a:gd name="connsiteX7" fmla="*/ 1080655 w 1246910"/>
                <a:gd name="connsiteY7" fmla="*/ 27724 h 277169"/>
                <a:gd name="connsiteX8" fmla="*/ 1246910 w 1246910"/>
                <a:gd name="connsiteY8" fmla="*/ 277106 h 277169"/>
                <a:gd name="connsiteX9" fmla="*/ 1246910 w 1246910"/>
                <a:gd name="connsiteY9" fmla="*/ 277106 h 27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6910" h="277169">
                  <a:moveTo>
                    <a:pt x="0" y="235542"/>
                  </a:moveTo>
                  <a:cubicBezTo>
                    <a:pt x="49645" y="137405"/>
                    <a:pt x="99291" y="39269"/>
                    <a:pt x="152400" y="41578"/>
                  </a:cubicBezTo>
                  <a:cubicBezTo>
                    <a:pt x="205509" y="43887"/>
                    <a:pt x="265546" y="251706"/>
                    <a:pt x="318655" y="249397"/>
                  </a:cubicBezTo>
                  <a:cubicBezTo>
                    <a:pt x="371764" y="247088"/>
                    <a:pt x="417946" y="23106"/>
                    <a:pt x="471055" y="27724"/>
                  </a:cubicBezTo>
                  <a:cubicBezTo>
                    <a:pt x="524164" y="32342"/>
                    <a:pt x="584201" y="281724"/>
                    <a:pt x="637310" y="277106"/>
                  </a:cubicBezTo>
                  <a:cubicBezTo>
                    <a:pt x="690419" y="272488"/>
                    <a:pt x="734292" y="2324"/>
                    <a:pt x="789710" y="15"/>
                  </a:cubicBezTo>
                  <a:cubicBezTo>
                    <a:pt x="845128" y="-2294"/>
                    <a:pt x="921328" y="258633"/>
                    <a:pt x="969819" y="263251"/>
                  </a:cubicBezTo>
                  <a:cubicBezTo>
                    <a:pt x="1018310" y="267869"/>
                    <a:pt x="1034473" y="25415"/>
                    <a:pt x="1080655" y="27724"/>
                  </a:cubicBezTo>
                  <a:cubicBezTo>
                    <a:pt x="1126837" y="30033"/>
                    <a:pt x="1246910" y="277106"/>
                    <a:pt x="1246910" y="277106"/>
                  </a:cubicBezTo>
                  <a:lnTo>
                    <a:pt x="1246910" y="27710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Figura a mano libera 12"/>
            <p:cNvSpPr/>
            <p:nvPr/>
          </p:nvSpPr>
          <p:spPr>
            <a:xfrm flipV="1">
              <a:off x="3572669" y="3693430"/>
              <a:ext cx="1642272" cy="240090"/>
            </a:xfrm>
            <a:custGeom>
              <a:avLst/>
              <a:gdLst>
                <a:gd name="connsiteX0" fmla="*/ 0 w 1246910"/>
                <a:gd name="connsiteY0" fmla="*/ 235542 h 277169"/>
                <a:gd name="connsiteX1" fmla="*/ 152400 w 1246910"/>
                <a:gd name="connsiteY1" fmla="*/ 41578 h 277169"/>
                <a:gd name="connsiteX2" fmla="*/ 318655 w 1246910"/>
                <a:gd name="connsiteY2" fmla="*/ 249397 h 277169"/>
                <a:gd name="connsiteX3" fmla="*/ 471055 w 1246910"/>
                <a:gd name="connsiteY3" fmla="*/ 27724 h 277169"/>
                <a:gd name="connsiteX4" fmla="*/ 637310 w 1246910"/>
                <a:gd name="connsiteY4" fmla="*/ 277106 h 277169"/>
                <a:gd name="connsiteX5" fmla="*/ 789710 w 1246910"/>
                <a:gd name="connsiteY5" fmla="*/ 15 h 277169"/>
                <a:gd name="connsiteX6" fmla="*/ 969819 w 1246910"/>
                <a:gd name="connsiteY6" fmla="*/ 263251 h 277169"/>
                <a:gd name="connsiteX7" fmla="*/ 1080655 w 1246910"/>
                <a:gd name="connsiteY7" fmla="*/ 27724 h 277169"/>
                <a:gd name="connsiteX8" fmla="*/ 1246910 w 1246910"/>
                <a:gd name="connsiteY8" fmla="*/ 277106 h 277169"/>
                <a:gd name="connsiteX9" fmla="*/ 1246910 w 1246910"/>
                <a:gd name="connsiteY9" fmla="*/ 277106 h 27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6910" h="277169">
                  <a:moveTo>
                    <a:pt x="0" y="235542"/>
                  </a:moveTo>
                  <a:cubicBezTo>
                    <a:pt x="49645" y="137405"/>
                    <a:pt x="99291" y="39269"/>
                    <a:pt x="152400" y="41578"/>
                  </a:cubicBezTo>
                  <a:cubicBezTo>
                    <a:pt x="205509" y="43887"/>
                    <a:pt x="265546" y="251706"/>
                    <a:pt x="318655" y="249397"/>
                  </a:cubicBezTo>
                  <a:cubicBezTo>
                    <a:pt x="371764" y="247088"/>
                    <a:pt x="417946" y="23106"/>
                    <a:pt x="471055" y="27724"/>
                  </a:cubicBezTo>
                  <a:cubicBezTo>
                    <a:pt x="524164" y="32342"/>
                    <a:pt x="584201" y="281724"/>
                    <a:pt x="637310" y="277106"/>
                  </a:cubicBezTo>
                  <a:cubicBezTo>
                    <a:pt x="690419" y="272488"/>
                    <a:pt x="734292" y="2324"/>
                    <a:pt x="789710" y="15"/>
                  </a:cubicBezTo>
                  <a:cubicBezTo>
                    <a:pt x="845128" y="-2294"/>
                    <a:pt x="921328" y="258633"/>
                    <a:pt x="969819" y="263251"/>
                  </a:cubicBezTo>
                  <a:cubicBezTo>
                    <a:pt x="1018310" y="267869"/>
                    <a:pt x="1034473" y="25415"/>
                    <a:pt x="1080655" y="27724"/>
                  </a:cubicBezTo>
                  <a:cubicBezTo>
                    <a:pt x="1126837" y="30033"/>
                    <a:pt x="1246910" y="277106"/>
                    <a:pt x="1246910" y="277106"/>
                  </a:cubicBezTo>
                  <a:lnTo>
                    <a:pt x="1246910" y="27710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7" name="Connettore 1 16"/>
            <p:cNvCxnSpPr/>
            <p:nvPr/>
          </p:nvCxnSpPr>
          <p:spPr>
            <a:xfrm>
              <a:off x="2339752" y="3060275"/>
              <a:ext cx="1232917" cy="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>
              <a:off x="2339752" y="3717032"/>
              <a:ext cx="123291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CasellaDiTesto 22"/>
          <p:cNvSpPr txBox="1"/>
          <p:nvPr/>
        </p:nvSpPr>
        <p:spPr>
          <a:xfrm>
            <a:off x="3858020" y="3182727"/>
            <a:ext cx="501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P</a:t>
            </a:r>
            <a:r>
              <a:rPr lang="it-IT" sz="2000" b="1" baseline="-25000" dirty="0" smtClean="0"/>
              <a:t>LU</a:t>
            </a:r>
            <a:endParaRPr lang="it-IT" sz="20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2978850" y="2741848"/>
            <a:ext cx="449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P</a:t>
            </a:r>
            <a:r>
              <a:rPr lang="it-IT" sz="2000" b="1" baseline="-25000" dirty="0" smtClean="0"/>
              <a:t>TI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3052609" y="3813475"/>
            <a:ext cx="449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P</a:t>
            </a:r>
            <a:r>
              <a:rPr lang="it-IT" sz="2000" b="1" baseline="-25000" dirty="0" smtClean="0"/>
              <a:t>TI</a:t>
            </a:r>
          </a:p>
        </p:txBody>
      </p:sp>
      <p:sp>
        <p:nvSpPr>
          <p:cNvPr id="26" name="Rettangolo arrotondato 25"/>
          <p:cNvSpPr/>
          <p:nvPr/>
        </p:nvSpPr>
        <p:spPr>
          <a:xfrm>
            <a:off x="2713913" y="5177375"/>
            <a:ext cx="3174954" cy="64807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t-IT" sz="3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 P</a:t>
            </a:r>
            <a:r>
              <a:rPr lang="it-IT" sz="3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P</a:t>
            </a:r>
            <a:r>
              <a:rPr lang="it-IT" sz="3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</a:t>
            </a:r>
            <a:endParaRPr lang="it-IT" sz="32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e 18"/>
          <p:cNvSpPr/>
          <p:nvPr/>
        </p:nvSpPr>
        <p:spPr>
          <a:xfrm>
            <a:off x="6156176" y="3245466"/>
            <a:ext cx="144016" cy="5776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ubo 5"/>
          <p:cNvSpPr/>
          <p:nvPr/>
        </p:nvSpPr>
        <p:spPr>
          <a:xfrm>
            <a:off x="2777171" y="2060848"/>
            <a:ext cx="3111696" cy="2880320"/>
          </a:xfrm>
          <a:prstGeom prst="cube">
            <a:avLst/>
          </a:prstGeom>
          <a:solidFill>
            <a:srgbClr val="4F81BD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1 10"/>
          <p:cNvCxnSpPr/>
          <p:nvPr/>
        </p:nvCxnSpPr>
        <p:spPr>
          <a:xfrm>
            <a:off x="3497668" y="2060848"/>
            <a:ext cx="4936" cy="2162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 flipH="1">
            <a:off x="3497668" y="4223069"/>
            <a:ext cx="2393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e 27"/>
          <p:cNvSpPr/>
          <p:nvPr/>
        </p:nvSpPr>
        <p:spPr>
          <a:xfrm>
            <a:off x="3059832" y="3203882"/>
            <a:ext cx="144016" cy="654737"/>
          </a:xfrm>
          <a:prstGeom prst="ellipse">
            <a:avLst/>
          </a:prstGeom>
          <a:noFill/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1" name="Connettore 1 30"/>
          <p:cNvCxnSpPr/>
          <p:nvPr/>
        </p:nvCxnSpPr>
        <p:spPr>
          <a:xfrm flipH="1">
            <a:off x="2803271" y="4213585"/>
            <a:ext cx="694397" cy="727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e 31"/>
          <p:cNvSpPr/>
          <p:nvPr/>
        </p:nvSpPr>
        <p:spPr>
          <a:xfrm>
            <a:off x="5531020" y="3226902"/>
            <a:ext cx="144016" cy="583623"/>
          </a:xfrm>
          <a:prstGeom prst="ellipse">
            <a:avLst/>
          </a:prstGeom>
          <a:noFill/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uppo 13"/>
          <p:cNvGrpSpPr/>
          <p:nvPr/>
        </p:nvGrpSpPr>
        <p:grpSpPr>
          <a:xfrm>
            <a:off x="2233674" y="3203883"/>
            <a:ext cx="250094" cy="633100"/>
            <a:chOff x="2233674" y="3203883"/>
            <a:chExt cx="250094" cy="633100"/>
          </a:xfrm>
        </p:grpSpPr>
        <p:sp>
          <p:nvSpPr>
            <p:cNvPr id="3" name="Ovale 2"/>
            <p:cNvSpPr/>
            <p:nvPr/>
          </p:nvSpPr>
          <p:spPr>
            <a:xfrm>
              <a:off x="2233674" y="3203883"/>
              <a:ext cx="250094" cy="6331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2358721" y="3245521"/>
              <a:ext cx="125047" cy="5914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16" name="Connettore 2 15"/>
          <p:cNvCxnSpPr/>
          <p:nvPr/>
        </p:nvCxnSpPr>
        <p:spPr>
          <a:xfrm>
            <a:off x="2123416" y="3501008"/>
            <a:ext cx="1656496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 flipH="1">
            <a:off x="1619672" y="3501008"/>
            <a:ext cx="5037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>
            <a:stCxn id="19" idx="2"/>
          </p:cNvCxnSpPr>
          <p:nvPr/>
        </p:nvCxnSpPr>
        <p:spPr>
          <a:xfrm>
            <a:off x="6156176" y="3534302"/>
            <a:ext cx="720080" cy="6949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>
            <a:stCxn id="19" idx="2"/>
          </p:cNvCxnSpPr>
          <p:nvPr/>
        </p:nvCxnSpPr>
        <p:spPr>
          <a:xfrm flipH="1" flipV="1">
            <a:off x="4694180" y="3509350"/>
            <a:ext cx="1461996" cy="2495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>
            <a:off x="1673421" y="3582837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P</a:t>
            </a:r>
            <a:r>
              <a:rPr lang="it-IT" sz="2000" b="1" baseline="-25000" dirty="0" smtClean="0"/>
              <a:t>US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6351753" y="3556917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P</a:t>
            </a:r>
            <a:r>
              <a:rPr lang="it-IT" sz="2000" b="1" baseline="-25000" dirty="0" smtClean="0"/>
              <a:t>DS</a:t>
            </a:r>
          </a:p>
        </p:txBody>
      </p:sp>
      <p:sp>
        <p:nvSpPr>
          <p:cNvPr id="34" name="Rettangolo arrotondato 33"/>
          <p:cNvSpPr/>
          <p:nvPr/>
        </p:nvSpPr>
        <p:spPr>
          <a:xfrm>
            <a:off x="683568" y="5980195"/>
            <a:ext cx="7704856" cy="648072"/>
          </a:xfrm>
          <a:prstGeom prst="round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t-IT" sz="3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it-IT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t-IT" sz="32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pressione critica di chiusura [~(-8 cmH2O)] </a:t>
            </a:r>
            <a:endParaRPr lang="it-IT" sz="24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884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" y="-15722"/>
            <a:ext cx="9130987" cy="687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/>
          </a:bodyPr>
          <a:lstStyle/>
          <a:p>
            <a:r>
              <a:rPr lang="it-IT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sistema di controllo</a:t>
            </a:r>
            <a:endParaRPr lang="it-IT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579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</TotalTime>
  <Words>686</Words>
  <Application>Microsoft Office PowerPoint</Application>
  <PresentationFormat>Presentazione su schermo (4:3)</PresentationFormat>
  <Paragraphs>103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Overlap di BPCO, Asma e OSAS: Risvolti terapeutici</vt:lpstr>
      <vt:lpstr>Apnea Ostruttiva del Sonno</vt:lpstr>
      <vt:lpstr>Caratteristiche essenziali</vt:lpstr>
      <vt:lpstr>Polisonnografia</vt:lpstr>
      <vt:lpstr>Esempi di apnee centrali (CA) e ostruttive (OA) </vt:lpstr>
      <vt:lpstr>Anatomia delle vie aeree superiori (respirazione, deglutizione, fonazione)</vt:lpstr>
      <vt:lpstr>Indice di Mallampati</vt:lpstr>
      <vt:lpstr>Modello di resistore di Starling per spiegare la pervietà (o il collasso) delle vie aeree superiori durante il sonno</vt:lpstr>
      <vt:lpstr>Il sistema di controllo</vt:lpstr>
      <vt:lpstr>Organi e fattori coinvolti nella regolazione della respirazione</vt:lpstr>
      <vt:lpstr>Presentazione standard di PowerPoint</vt:lpstr>
      <vt:lpstr>Presentazione standard di PowerPoint</vt:lpstr>
      <vt:lpstr>Cambiamenti respiratori fisiologici durante il sonno</vt:lpstr>
      <vt:lpstr>Presentazione standard di PowerPoint</vt:lpstr>
      <vt:lpstr>Potenziali fattori complicanti</vt:lpstr>
      <vt:lpstr>Presentazione standard di PowerPoint</vt:lpstr>
      <vt:lpstr>«OVERLAP» BPCO-OSA-Ipertensione polmonare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Effetto della ventilazione CPAP sul AHI e sul controllo dell’asma (ACT)</vt:lpstr>
      <vt:lpstr>Conclusioni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Giuseppe Di Maria</dc:creator>
  <cp:lastModifiedBy>Giuseppe Di Maria</cp:lastModifiedBy>
  <cp:revision>43</cp:revision>
  <dcterms:created xsi:type="dcterms:W3CDTF">2017-03-13T10:46:23Z</dcterms:created>
  <dcterms:modified xsi:type="dcterms:W3CDTF">2017-03-17T14:08:59Z</dcterms:modified>
</cp:coreProperties>
</file>