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89" r:id="rId3"/>
    <p:sldId id="292" r:id="rId4"/>
    <p:sldId id="293" r:id="rId5"/>
    <p:sldId id="295" r:id="rId6"/>
    <p:sldId id="296" r:id="rId7"/>
    <p:sldId id="282" r:id="rId8"/>
    <p:sldId id="280" r:id="rId9"/>
    <p:sldId id="276" r:id="rId10"/>
    <p:sldId id="300" r:id="rId11"/>
    <p:sldId id="301" r:id="rId12"/>
    <p:sldId id="360" r:id="rId13"/>
    <p:sldId id="361" r:id="rId14"/>
    <p:sldId id="362" r:id="rId15"/>
    <p:sldId id="363" r:id="rId16"/>
    <p:sldId id="367" r:id="rId17"/>
    <p:sldId id="369" r:id="rId18"/>
    <p:sldId id="365" r:id="rId19"/>
    <p:sldId id="302" r:id="rId20"/>
    <p:sldId id="303" r:id="rId21"/>
    <p:sldId id="304" r:id="rId22"/>
    <p:sldId id="373" r:id="rId23"/>
    <p:sldId id="370" r:id="rId24"/>
    <p:sldId id="371" r:id="rId25"/>
    <p:sldId id="372" r:id="rId26"/>
    <p:sldId id="305" r:id="rId27"/>
    <p:sldId id="306" r:id="rId28"/>
    <p:sldId id="309" r:id="rId29"/>
    <p:sldId id="310" r:id="rId30"/>
    <p:sldId id="311" r:id="rId31"/>
    <p:sldId id="312" r:id="rId32"/>
    <p:sldId id="316" r:id="rId33"/>
    <p:sldId id="319" r:id="rId34"/>
    <p:sldId id="320" r:id="rId35"/>
    <p:sldId id="322" r:id="rId36"/>
    <p:sldId id="336" r:id="rId37"/>
    <p:sldId id="339" r:id="rId38"/>
    <p:sldId id="356" r:id="rId39"/>
    <p:sldId id="354" r:id="rId40"/>
  </p:sldIdLst>
  <p:sldSz cx="9144000" cy="6858000" type="screen4x3"/>
  <p:notesSz cx="6888163" cy="10020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93E2"/>
    <a:srgbClr val="CCDEF6"/>
    <a:srgbClr val="000000"/>
    <a:srgbClr val="CCCC00"/>
    <a:srgbClr val="FF0000"/>
    <a:srgbClr val="008000"/>
    <a:srgbClr val="9BBEED"/>
    <a:srgbClr val="00CC99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3167" autoAdjust="0"/>
  </p:normalViewPr>
  <p:slideViewPr>
    <p:cSldViewPr>
      <p:cViewPr varScale="1">
        <p:scale>
          <a:sx n="111" d="100"/>
          <a:sy n="111" d="100"/>
        </p:scale>
        <p:origin x="151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fld id="{E12315F5-625F-48DE-928A-5F43CC70420A}" type="datetimeFigureOut">
              <a:rPr lang="it-IT"/>
              <a:pPr>
                <a:defRPr/>
              </a:pPr>
              <a:t>04/05/2017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fld id="{912FBE7C-139B-47C2-83BC-8E667361AFB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/>
              <a:t>Considero la più grande opportunità della mia vita professionale essere entrata a far parte della vostra squadra:</a:t>
            </a:r>
          </a:p>
          <a:p>
            <a:pPr eaLnBrk="1" hangingPunct="1">
              <a:spcBef>
                <a:spcPct val="0"/>
              </a:spcBef>
            </a:pPr>
            <a:r>
              <a:rPr lang="it-IT"/>
              <a:t>PRIMO: perché </a:t>
            </a:r>
            <a:r>
              <a:rPr lang="it-IT" b="1"/>
              <a:t>Credo nel Progetto Medivis</a:t>
            </a:r>
            <a:r>
              <a:rPr lang="it-IT"/>
              <a:t>, nella “Mission” dell’azienda e nelle persone che ci lavorano, e in particolare nella persona che la guida. </a:t>
            </a:r>
          </a:p>
          <a:p>
            <a:pPr eaLnBrk="1" hangingPunct="1">
              <a:spcBef>
                <a:spcPct val="0"/>
              </a:spcBef>
            </a:pPr>
            <a:endParaRPr lang="it-IT"/>
          </a:p>
        </p:txBody>
      </p:sp>
      <p:sp>
        <p:nvSpPr>
          <p:cNvPr id="1536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C638D75-241F-4377-8BCC-75BF7046B44E}" type="slidenum">
              <a:rPr lang="it-IT" smtClean="0">
                <a:cs typeface="Arial" charset="0"/>
              </a:rPr>
              <a:pPr/>
              <a:t>1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  <p:sp>
        <p:nvSpPr>
          <p:cNvPr id="4198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82EFFDF-6FBB-4E7C-999D-858BC1BF060B}" type="slidenum">
              <a:rPr lang="it-IT" smtClean="0">
                <a:cs typeface="Arial" charset="0"/>
              </a:rPr>
              <a:pPr/>
              <a:t>18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  <p:sp>
        <p:nvSpPr>
          <p:cNvPr id="44035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2221D6-8884-442C-A54C-FE6A094CCFAB}" type="slidenum">
              <a:rPr lang="it-IT" smtClean="0">
                <a:cs typeface="Arial" charset="0"/>
              </a:rPr>
              <a:pPr/>
              <a:t>19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  <p:sp>
        <p:nvSpPr>
          <p:cNvPr id="4608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CADABBB-1370-498B-8EAB-DBA4EDC76E4D}" type="slidenum">
              <a:rPr lang="it-IT" smtClean="0">
                <a:cs typeface="Arial" charset="0"/>
              </a:rPr>
              <a:pPr/>
              <a:t>20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  <p:sp>
        <p:nvSpPr>
          <p:cNvPr id="4813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2A6F979-8F42-4C97-9B47-BAB13DBDF552}" type="slidenum">
              <a:rPr lang="it-IT" smtClean="0">
                <a:cs typeface="Arial" charset="0"/>
              </a:rPr>
              <a:pPr/>
              <a:t>21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  <p:sp>
        <p:nvSpPr>
          <p:cNvPr id="4813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2A6F979-8F42-4C97-9B47-BAB13DBDF552}" type="slidenum">
              <a:rPr lang="it-IT" smtClean="0">
                <a:cs typeface="Arial" charset="0"/>
              </a:rPr>
              <a:pPr/>
              <a:t>22</a:t>
            </a:fld>
            <a:endParaRPr lang="it-IT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1808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  <p:sp>
        <p:nvSpPr>
          <p:cNvPr id="5017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39495EB-2C8F-4B12-871E-A90F126F6EFE}" type="slidenum">
              <a:rPr lang="it-IT" smtClean="0">
                <a:cs typeface="Arial" charset="0"/>
              </a:rPr>
              <a:pPr/>
              <a:t>23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  <p:sp>
        <p:nvSpPr>
          <p:cNvPr id="5222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794CD7A-E88D-43D0-B8BD-7E8750AFCBA7}" type="slidenum">
              <a:rPr lang="it-IT" smtClean="0">
                <a:cs typeface="Arial" charset="0"/>
              </a:rPr>
              <a:pPr/>
              <a:t>24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  <p:sp>
        <p:nvSpPr>
          <p:cNvPr id="54275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3E77097-4463-486E-984E-76086969861A}" type="slidenum">
              <a:rPr lang="it-IT" smtClean="0">
                <a:cs typeface="Arial" charset="0"/>
              </a:rPr>
              <a:pPr/>
              <a:t>25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  <p:sp>
        <p:nvSpPr>
          <p:cNvPr id="5632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30A54B7-1991-479B-A489-02528C3507FF}" type="slidenum">
              <a:rPr lang="it-IT" smtClean="0">
                <a:cs typeface="Arial" charset="0"/>
              </a:rPr>
              <a:pPr/>
              <a:t>26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  <p:sp>
        <p:nvSpPr>
          <p:cNvPr id="5837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5CBE39-4D27-49E0-BA52-8E365F0AB14B}" type="slidenum">
              <a:rPr lang="it-IT" smtClean="0">
                <a:cs typeface="Arial" charset="0"/>
              </a:rPr>
              <a:pPr/>
              <a:t>27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 eaLnBrk="1" hangingPunct="1">
              <a:spcBef>
                <a:spcPct val="0"/>
              </a:spcBef>
            </a:pPr>
            <a:r>
              <a:rPr lang="it-IT"/>
              <a:t>Se ho ancora un po’ di tempo (posso?) vorrei, a proposito di persuasione, fare un po’ di filosofia e dirvi che questo processo si divide in 6 fasi. Ricordate bene che bisogna:</a:t>
            </a:r>
          </a:p>
          <a:p>
            <a:pPr eaLnBrk="1" hangingPunct="1">
              <a:spcBef>
                <a:spcPct val="0"/>
              </a:spcBef>
            </a:pPr>
            <a:endParaRPr lang="it-IT"/>
          </a:p>
        </p:txBody>
      </p:sp>
      <p:sp>
        <p:nvSpPr>
          <p:cNvPr id="2253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D6AE66E-B75F-46B9-97CC-FA0A66CCBF94}" type="slidenum">
              <a:rPr lang="it-IT" smtClean="0">
                <a:cs typeface="Arial" charset="0"/>
              </a:rPr>
              <a:pPr/>
              <a:t>7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  <p:sp>
        <p:nvSpPr>
          <p:cNvPr id="6041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1378191-5E38-4C21-87C9-E83A3F47D98B}" type="slidenum">
              <a:rPr lang="it-IT" smtClean="0">
                <a:cs typeface="Arial" charset="0"/>
              </a:rPr>
              <a:pPr/>
              <a:t>28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  <p:sp>
        <p:nvSpPr>
          <p:cNvPr id="6246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0598A68-4427-4387-8E5F-763C29566998}" type="slidenum">
              <a:rPr lang="it-IT" smtClean="0">
                <a:cs typeface="Arial" charset="0"/>
              </a:rPr>
              <a:pPr/>
              <a:t>29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  <p:sp>
        <p:nvSpPr>
          <p:cNvPr id="64515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A8CC858-05F8-4D54-9699-482F5ADA1FB5}" type="slidenum">
              <a:rPr lang="it-IT" smtClean="0">
                <a:cs typeface="Arial" charset="0"/>
              </a:rPr>
              <a:pPr/>
              <a:t>30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  <p:sp>
        <p:nvSpPr>
          <p:cNvPr id="6656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C5FECD6-2332-49FB-B4F7-FDAF7A68D1DE}" type="slidenum">
              <a:rPr lang="it-IT" smtClean="0">
                <a:cs typeface="Arial" charset="0"/>
              </a:rPr>
              <a:pPr/>
              <a:t>31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  <p:sp>
        <p:nvSpPr>
          <p:cNvPr id="6861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FF0DFDF-4021-469D-98BF-0E14AFD04D46}" type="slidenum">
              <a:rPr lang="it-IT" smtClean="0">
                <a:cs typeface="Arial" charset="0"/>
              </a:rPr>
              <a:pPr/>
              <a:t>32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  <p:sp>
        <p:nvSpPr>
          <p:cNvPr id="7065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55BDCF-09D0-4E74-AC43-8EB23202DB10}" type="slidenum">
              <a:rPr lang="it-IT" smtClean="0">
                <a:cs typeface="Arial" charset="0"/>
              </a:rPr>
              <a:pPr/>
              <a:t>33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  <p:sp>
        <p:nvSpPr>
          <p:cNvPr id="7270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41B314-2ABD-41FD-9ADD-CC6C4983B30D}" type="slidenum">
              <a:rPr lang="it-IT" smtClean="0">
                <a:cs typeface="Arial" charset="0"/>
              </a:rPr>
              <a:pPr/>
              <a:t>34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  <p:sp>
        <p:nvSpPr>
          <p:cNvPr id="74755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D55B26-AEB2-45C2-B443-0B6B3DDAE9AD}" type="slidenum">
              <a:rPr lang="it-IT" smtClean="0">
                <a:cs typeface="Arial" charset="0"/>
              </a:rPr>
              <a:pPr/>
              <a:t>35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  <p:sp>
        <p:nvSpPr>
          <p:cNvPr id="7680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31B272-10F2-4F2B-9668-1AD7CA09FA28}" type="slidenum">
              <a:rPr lang="it-IT" smtClean="0">
                <a:cs typeface="Arial" charset="0"/>
              </a:rPr>
              <a:pPr/>
              <a:t>36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  <p:sp>
        <p:nvSpPr>
          <p:cNvPr id="7885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93E355B-8416-43E1-B8C7-1F509361BF89}" type="slidenum">
              <a:rPr lang="it-IT" smtClean="0">
                <a:cs typeface="Arial" charset="0"/>
              </a:rPr>
              <a:pPr/>
              <a:t>37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  <p:sp>
        <p:nvSpPr>
          <p:cNvPr id="2560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50E9114-7889-4C3A-842B-63DC18293B64}" type="slidenum">
              <a:rPr lang="it-IT" smtClean="0">
                <a:cs typeface="Arial" charset="0"/>
              </a:rPr>
              <a:pPr/>
              <a:t>9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/>
              <a:t>Considero la più grande opportunità della mia vita professionale essere entrata a far parte della vostra squadra:</a:t>
            </a:r>
          </a:p>
          <a:p>
            <a:pPr eaLnBrk="1" hangingPunct="1">
              <a:spcBef>
                <a:spcPct val="0"/>
              </a:spcBef>
            </a:pPr>
            <a:r>
              <a:rPr lang="it-IT"/>
              <a:t>PRIMO: perché </a:t>
            </a:r>
            <a:r>
              <a:rPr lang="it-IT" b="1"/>
              <a:t>Credo nel Progetto Medivis</a:t>
            </a:r>
            <a:r>
              <a:rPr lang="it-IT"/>
              <a:t>, nella “Mission” dell’azienda e nelle persone che ci lavorano, e in particolare nella persona che la guida. </a:t>
            </a:r>
          </a:p>
          <a:p>
            <a:pPr eaLnBrk="1" hangingPunct="1">
              <a:spcBef>
                <a:spcPct val="0"/>
              </a:spcBef>
            </a:pPr>
            <a:endParaRPr lang="it-IT"/>
          </a:p>
        </p:txBody>
      </p:sp>
      <p:sp>
        <p:nvSpPr>
          <p:cNvPr id="8601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4A81C71-AC85-4B1B-B709-B45002CAD374}" type="slidenum">
              <a:rPr lang="it-IT" smtClean="0">
                <a:cs typeface="Arial" charset="0"/>
              </a:rPr>
              <a:pPr/>
              <a:t>39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  <p:sp>
        <p:nvSpPr>
          <p:cNvPr id="2765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073316-9BA8-4F33-A780-9C90E8ECBF4F}" type="slidenum">
              <a:rPr lang="it-IT" smtClean="0">
                <a:cs typeface="Arial" charset="0"/>
              </a:rPr>
              <a:pPr/>
              <a:t>10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  <p:sp>
        <p:nvSpPr>
          <p:cNvPr id="2969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940CFAD-1FB4-4724-98D5-4595B60E3364}" type="slidenum">
              <a:rPr lang="it-IT" smtClean="0">
                <a:cs typeface="Arial" charset="0"/>
              </a:rPr>
              <a:pPr/>
              <a:t>11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  <p:sp>
        <p:nvSpPr>
          <p:cNvPr id="3174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25A148-CF45-4129-B68F-799E1241D25F}" type="slidenum">
              <a:rPr lang="it-IT" smtClean="0">
                <a:cs typeface="Arial" charset="0"/>
              </a:rPr>
              <a:pPr/>
              <a:t>12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  <p:sp>
        <p:nvSpPr>
          <p:cNvPr id="33795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13D0A7-295B-49B1-8EC7-11B0A63BFEA7}" type="slidenum">
              <a:rPr lang="it-IT" smtClean="0">
                <a:cs typeface="Arial" charset="0"/>
              </a:rPr>
              <a:pPr/>
              <a:t>13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  <p:sp>
        <p:nvSpPr>
          <p:cNvPr id="3584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2259795-8E4C-4D83-B459-F787B4087C31}" type="slidenum">
              <a:rPr lang="it-IT" smtClean="0">
                <a:cs typeface="Arial" charset="0"/>
              </a:rPr>
              <a:pPr/>
              <a:t>14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  <p:sp>
        <p:nvSpPr>
          <p:cNvPr id="3789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3135DAF-9A1B-46B4-BA61-7DC5D8A97677}" type="slidenum">
              <a:rPr lang="it-IT" smtClean="0">
                <a:cs typeface="Arial" charset="0"/>
              </a:rPr>
              <a:pPr/>
              <a:t>15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bg bwMode="ltGray">
      <p:bgPr>
        <a:gradFill>
          <a:gsLst>
            <a:gs pos="0">
              <a:schemeClr val="bg1">
                <a:gamma/>
                <a:shade val="46275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6"/>
          <p:cNvGrpSpPr>
            <a:grpSpLocks/>
          </p:cNvGrpSpPr>
          <p:nvPr/>
        </p:nvGrpSpPr>
        <p:grpSpPr bwMode="auto">
          <a:xfrm>
            <a:off x="0" y="4470400"/>
            <a:ext cx="9156700" cy="2389188"/>
            <a:chOff x="0" y="2816"/>
            <a:chExt cx="5768" cy="1505"/>
          </a:xfrm>
        </p:grpSpPr>
        <p:sp>
          <p:nvSpPr>
            <p:cNvPr id="3" name="Freeform 93"/>
            <p:cNvSpPr>
              <a:spLocks/>
            </p:cNvSpPr>
            <p:nvPr userDrawn="1"/>
          </p:nvSpPr>
          <p:spPr bwMode="ltGray">
            <a:xfrm>
              <a:off x="0" y="2816"/>
              <a:ext cx="5768" cy="1505"/>
            </a:xfrm>
            <a:custGeom>
              <a:avLst/>
              <a:gdLst/>
              <a:ahLst/>
              <a:cxnLst>
                <a:cxn ang="0">
                  <a:pos x="1" y="16"/>
                </a:cxn>
                <a:cxn ang="0">
                  <a:pos x="2732" y="1244"/>
                </a:cxn>
                <a:cxn ang="0">
                  <a:pos x="5762" y="0"/>
                </a:cxn>
                <a:cxn ang="0">
                  <a:pos x="5754" y="1505"/>
                </a:cxn>
                <a:cxn ang="0">
                  <a:pos x="0" y="1505"/>
                </a:cxn>
                <a:cxn ang="0">
                  <a:pos x="1" y="16"/>
                </a:cxn>
              </a:cxnLst>
              <a:rect l="0" t="0" r="r" b="b"/>
              <a:pathLst>
                <a:path w="5762" h="1505">
                  <a:moveTo>
                    <a:pt x="1" y="16"/>
                  </a:moveTo>
                  <a:cubicBezTo>
                    <a:pt x="370" y="584"/>
                    <a:pt x="1144" y="1198"/>
                    <a:pt x="2732" y="1244"/>
                  </a:cubicBezTo>
                  <a:cubicBezTo>
                    <a:pt x="4321" y="1290"/>
                    <a:pt x="5314" y="664"/>
                    <a:pt x="5762" y="0"/>
                  </a:cubicBezTo>
                  <a:lnTo>
                    <a:pt x="5754" y="1505"/>
                  </a:lnTo>
                  <a:lnTo>
                    <a:pt x="0" y="1505"/>
                  </a:lnTo>
                  <a:lnTo>
                    <a:pt x="1" y="16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42353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4" name="Freeform 94"/>
            <p:cNvSpPr>
              <a:spLocks/>
            </p:cNvSpPr>
            <p:nvPr userDrawn="1"/>
          </p:nvSpPr>
          <p:spPr bwMode="ltGray">
            <a:xfrm>
              <a:off x="0" y="3266"/>
              <a:ext cx="5760" cy="10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26" y="882"/>
                </a:cxn>
                <a:cxn ang="0">
                  <a:pos x="5753" y="47"/>
                </a:cxn>
                <a:cxn ang="0">
                  <a:pos x="5760" y="1053"/>
                </a:cxn>
                <a:cxn ang="0">
                  <a:pos x="0" y="1053"/>
                </a:cxn>
                <a:cxn ang="0">
                  <a:pos x="0" y="0"/>
                </a:cxn>
              </a:cxnLst>
              <a:rect l="0" t="0" r="r" b="b"/>
              <a:pathLst>
                <a:path w="5760" h="1053">
                  <a:moveTo>
                    <a:pt x="0" y="0"/>
                  </a:moveTo>
                  <a:cubicBezTo>
                    <a:pt x="562" y="464"/>
                    <a:pt x="1556" y="894"/>
                    <a:pt x="2826" y="882"/>
                  </a:cubicBezTo>
                  <a:cubicBezTo>
                    <a:pt x="4096" y="870"/>
                    <a:pt x="5248" y="464"/>
                    <a:pt x="5753" y="47"/>
                  </a:cubicBezTo>
                  <a:lnTo>
                    <a:pt x="5760" y="1053"/>
                  </a:lnTo>
                  <a:lnTo>
                    <a:pt x="0" y="1053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38824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</p:grpSp>
      <p:grpSp>
        <p:nvGrpSpPr>
          <p:cNvPr id="5" name="Group 105"/>
          <p:cNvGrpSpPr>
            <a:grpSpLocks/>
          </p:cNvGrpSpPr>
          <p:nvPr/>
        </p:nvGrpSpPr>
        <p:grpSpPr bwMode="auto">
          <a:xfrm>
            <a:off x="-12700" y="0"/>
            <a:ext cx="9182100" cy="2374900"/>
            <a:chOff x="-8" y="0"/>
            <a:chExt cx="5784" cy="1496"/>
          </a:xfrm>
        </p:grpSpPr>
        <p:sp>
          <p:nvSpPr>
            <p:cNvPr id="6" name="Freeform 103"/>
            <p:cNvSpPr>
              <a:spLocks/>
            </p:cNvSpPr>
            <p:nvPr userDrawn="1"/>
          </p:nvSpPr>
          <p:spPr bwMode="ltGray">
            <a:xfrm>
              <a:off x="-8" y="0"/>
              <a:ext cx="5784" cy="1496"/>
            </a:xfrm>
            <a:custGeom>
              <a:avLst/>
              <a:gdLst/>
              <a:ahLst/>
              <a:cxnLst>
                <a:cxn ang="0">
                  <a:pos x="0" y="1480"/>
                </a:cxn>
                <a:cxn ang="0">
                  <a:pos x="2738" y="241"/>
                </a:cxn>
                <a:cxn ang="0">
                  <a:pos x="5784" y="1496"/>
                </a:cxn>
                <a:cxn ang="0">
                  <a:pos x="5760" y="0"/>
                </a:cxn>
                <a:cxn ang="0">
                  <a:pos x="6" y="0"/>
                </a:cxn>
                <a:cxn ang="0">
                  <a:pos x="0" y="1480"/>
                </a:cxn>
              </a:cxnLst>
              <a:rect l="0" t="0" r="r" b="b"/>
              <a:pathLst>
                <a:path w="5784" h="1496">
                  <a:moveTo>
                    <a:pt x="0" y="1480"/>
                  </a:moveTo>
                  <a:cubicBezTo>
                    <a:pt x="369" y="955"/>
                    <a:pt x="1176" y="304"/>
                    <a:pt x="2738" y="241"/>
                  </a:cubicBezTo>
                  <a:cubicBezTo>
                    <a:pt x="4300" y="178"/>
                    <a:pt x="5336" y="882"/>
                    <a:pt x="5784" y="1496"/>
                  </a:cubicBezTo>
                  <a:lnTo>
                    <a:pt x="5760" y="0"/>
                  </a:lnTo>
                  <a:lnTo>
                    <a:pt x="6" y="0"/>
                  </a:lnTo>
                  <a:lnTo>
                    <a:pt x="0" y="148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30196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7" name="Freeform 104"/>
            <p:cNvSpPr>
              <a:spLocks/>
            </p:cNvSpPr>
            <p:nvPr userDrawn="1"/>
          </p:nvSpPr>
          <p:spPr bwMode="ltGray">
            <a:xfrm flipV="1">
              <a:off x="-8" y="2"/>
              <a:ext cx="5760" cy="9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26" y="882"/>
                </a:cxn>
                <a:cxn ang="0">
                  <a:pos x="5753" y="47"/>
                </a:cxn>
                <a:cxn ang="0">
                  <a:pos x="5760" y="1053"/>
                </a:cxn>
                <a:cxn ang="0">
                  <a:pos x="0" y="1053"/>
                </a:cxn>
                <a:cxn ang="0">
                  <a:pos x="0" y="0"/>
                </a:cxn>
              </a:cxnLst>
              <a:rect l="0" t="0" r="r" b="b"/>
              <a:pathLst>
                <a:path w="5760" h="1053">
                  <a:moveTo>
                    <a:pt x="0" y="0"/>
                  </a:moveTo>
                  <a:cubicBezTo>
                    <a:pt x="562" y="464"/>
                    <a:pt x="1556" y="894"/>
                    <a:pt x="2826" y="882"/>
                  </a:cubicBezTo>
                  <a:cubicBezTo>
                    <a:pt x="4096" y="870"/>
                    <a:pt x="5248" y="464"/>
                    <a:pt x="5753" y="47"/>
                  </a:cubicBezTo>
                  <a:lnTo>
                    <a:pt x="5760" y="1053"/>
                  </a:lnTo>
                  <a:lnTo>
                    <a:pt x="0" y="1053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24314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52500" y="376238"/>
            <a:ext cx="7467600" cy="563562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81000" y="1219200"/>
            <a:ext cx="85344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3124200" cy="2286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6096000" y="6553200"/>
            <a:ext cx="2819400" cy="2286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3690938" y="6553200"/>
            <a:ext cx="2133600" cy="2254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04CDAD91-55F0-4C5F-916E-E4669A41A28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81800" y="376238"/>
            <a:ext cx="2133600" cy="5872162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81000" y="376238"/>
            <a:ext cx="6248400" cy="58721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3124200" cy="2286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6096000" y="6553200"/>
            <a:ext cx="2819400" cy="2286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3690938" y="6553200"/>
            <a:ext cx="2133600" cy="2254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E51AC8E2-80AE-4406-8B3C-89E9FDC3DE7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52500" y="376238"/>
            <a:ext cx="7467600" cy="563562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1000" y="1219200"/>
            <a:ext cx="85344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3124200" cy="2286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6096000" y="6553200"/>
            <a:ext cx="2819400" cy="2286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3690938" y="6553200"/>
            <a:ext cx="2133600" cy="2254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F0EF1465-69DA-45FB-8B50-395F9A24BB0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3124200" cy="2286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6096000" y="6553200"/>
            <a:ext cx="2819400" cy="2286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3690938" y="6553200"/>
            <a:ext cx="2133600" cy="2254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1587AD55-8E98-49D4-BF7D-A080151C225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52500" y="376238"/>
            <a:ext cx="7467600" cy="563562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1910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724400" y="1219200"/>
            <a:ext cx="41910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3124200" cy="2286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6096000" y="6553200"/>
            <a:ext cx="2819400" cy="2286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3690938" y="6553200"/>
            <a:ext cx="2133600" cy="2254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B6948923-E5E2-49EC-B618-6769C499FDE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3124200" cy="2286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6096000" y="6553200"/>
            <a:ext cx="2819400" cy="2286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3690938" y="6553200"/>
            <a:ext cx="2133600" cy="2254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8BA73ECB-3FE6-4E2D-9AD6-BE2A9D0B6BA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52500" y="376238"/>
            <a:ext cx="7467600" cy="563562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3124200" cy="2286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6096000" y="6553200"/>
            <a:ext cx="2819400" cy="2286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3690938" y="6553200"/>
            <a:ext cx="2133600" cy="2254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7FBA40F8-C256-43E5-9C65-EC42E775D38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3124200" cy="2286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6096000" y="6553200"/>
            <a:ext cx="2819400" cy="2286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3690938" y="6553200"/>
            <a:ext cx="2133600" cy="2254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43450615-A0E6-462B-AFF8-6F79E8668DC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3124200" cy="2286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6096000" y="6553200"/>
            <a:ext cx="2819400" cy="2286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3690938" y="6553200"/>
            <a:ext cx="2133600" cy="2254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70471468-5424-4444-BC74-D51A89D7354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3124200" cy="2286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6096000" y="6553200"/>
            <a:ext cx="2819400" cy="2286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3690938" y="6553200"/>
            <a:ext cx="2133600" cy="2254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C319EED6-1121-4479-8784-782C537DF0E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Freeform 58"/>
          <p:cNvSpPr>
            <a:spLocks/>
          </p:cNvSpPr>
          <p:nvPr/>
        </p:nvSpPr>
        <p:spPr bwMode="gray">
          <a:xfrm>
            <a:off x="9525" y="5700713"/>
            <a:ext cx="9145588" cy="1158875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2732" y="725"/>
              </a:cxn>
              <a:cxn ang="0">
                <a:pos x="5761" y="64"/>
              </a:cxn>
              <a:cxn ang="0">
                <a:pos x="5754" y="879"/>
              </a:cxn>
              <a:cxn ang="0">
                <a:pos x="0" y="879"/>
              </a:cxn>
              <a:cxn ang="0">
                <a:pos x="1" y="0"/>
              </a:cxn>
            </a:cxnLst>
            <a:rect l="0" t="0" r="r" b="b"/>
            <a:pathLst>
              <a:path w="5761" h="879">
                <a:moveTo>
                  <a:pt x="1" y="0"/>
                </a:moveTo>
                <a:cubicBezTo>
                  <a:pt x="428" y="227"/>
                  <a:pt x="1144" y="698"/>
                  <a:pt x="2732" y="725"/>
                </a:cubicBezTo>
                <a:cubicBezTo>
                  <a:pt x="4321" y="752"/>
                  <a:pt x="5473" y="255"/>
                  <a:pt x="5761" y="64"/>
                </a:cubicBezTo>
                <a:lnTo>
                  <a:pt x="5754" y="879"/>
                </a:lnTo>
                <a:lnTo>
                  <a:pt x="0" y="879"/>
                </a:lnTo>
                <a:lnTo>
                  <a:pt x="1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18039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1081" name="Freeform 57"/>
          <p:cNvSpPr>
            <a:spLocks/>
          </p:cNvSpPr>
          <p:nvPr/>
        </p:nvSpPr>
        <p:spPr bwMode="gray">
          <a:xfrm>
            <a:off x="0" y="5859463"/>
            <a:ext cx="9144000" cy="9985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26" y="527"/>
              </a:cxn>
              <a:cxn ang="0">
                <a:pos x="5753" y="28"/>
              </a:cxn>
              <a:cxn ang="0">
                <a:pos x="5760" y="629"/>
              </a:cxn>
              <a:cxn ang="0">
                <a:pos x="0" y="629"/>
              </a:cxn>
              <a:cxn ang="0">
                <a:pos x="0" y="0"/>
              </a:cxn>
            </a:cxnLst>
            <a:rect l="0" t="0" r="r" b="b"/>
            <a:pathLst>
              <a:path w="5760" h="629">
                <a:moveTo>
                  <a:pt x="0" y="0"/>
                </a:moveTo>
                <a:cubicBezTo>
                  <a:pt x="562" y="277"/>
                  <a:pt x="1512" y="547"/>
                  <a:pt x="2826" y="527"/>
                </a:cubicBezTo>
                <a:cubicBezTo>
                  <a:pt x="4140" y="506"/>
                  <a:pt x="5248" y="277"/>
                  <a:pt x="5753" y="28"/>
                </a:cubicBezTo>
                <a:lnTo>
                  <a:pt x="5760" y="629"/>
                </a:lnTo>
                <a:lnTo>
                  <a:pt x="0" y="629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38824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>
              <a:cs typeface="+mn-cs"/>
            </a:endParaRPr>
          </a:p>
        </p:txBody>
      </p:sp>
      <p:grpSp>
        <p:nvGrpSpPr>
          <p:cNvPr id="1028" name="Group 68"/>
          <p:cNvGrpSpPr>
            <a:grpSpLocks/>
          </p:cNvGrpSpPr>
          <p:nvPr/>
        </p:nvGrpSpPr>
        <p:grpSpPr bwMode="auto">
          <a:xfrm>
            <a:off x="0" y="0"/>
            <a:ext cx="9155113" cy="989013"/>
            <a:chOff x="0" y="0"/>
            <a:chExt cx="5767" cy="623"/>
          </a:xfrm>
        </p:grpSpPr>
        <p:sp>
          <p:nvSpPr>
            <p:cNvPr id="1090" name="Freeform 66"/>
            <p:cNvSpPr>
              <a:spLocks/>
            </p:cNvSpPr>
            <p:nvPr userDrawn="1"/>
          </p:nvSpPr>
          <p:spPr bwMode="gray">
            <a:xfrm flipV="1">
              <a:off x="6" y="16"/>
              <a:ext cx="5761" cy="60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732" y="725"/>
                </a:cxn>
                <a:cxn ang="0">
                  <a:pos x="5761" y="64"/>
                </a:cxn>
                <a:cxn ang="0">
                  <a:pos x="5754" y="879"/>
                </a:cxn>
                <a:cxn ang="0">
                  <a:pos x="0" y="879"/>
                </a:cxn>
                <a:cxn ang="0">
                  <a:pos x="1" y="0"/>
                </a:cxn>
              </a:cxnLst>
              <a:rect l="0" t="0" r="r" b="b"/>
              <a:pathLst>
                <a:path w="5761" h="879">
                  <a:moveTo>
                    <a:pt x="1" y="0"/>
                  </a:moveTo>
                  <a:cubicBezTo>
                    <a:pt x="428" y="227"/>
                    <a:pt x="1144" y="698"/>
                    <a:pt x="2732" y="725"/>
                  </a:cubicBezTo>
                  <a:cubicBezTo>
                    <a:pt x="4321" y="752"/>
                    <a:pt x="5473" y="255"/>
                    <a:pt x="5761" y="64"/>
                  </a:cubicBezTo>
                  <a:lnTo>
                    <a:pt x="5754" y="879"/>
                  </a:lnTo>
                  <a:lnTo>
                    <a:pt x="0" y="879"/>
                  </a:lnTo>
                  <a:lnTo>
                    <a:pt x="1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18039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1091" name="Freeform 67"/>
            <p:cNvSpPr>
              <a:spLocks/>
            </p:cNvSpPr>
            <p:nvPr userDrawn="1"/>
          </p:nvSpPr>
          <p:spPr bwMode="gray">
            <a:xfrm flipV="1">
              <a:off x="0" y="0"/>
              <a:ext cx="5760" cy="5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26" y="527"/>
                </a:cxn>
                <a:cxn ang="0">
                  <a:pos x="5753" y="28"/>
                </a:cxn>
                <a:cxn ang="0">
                  <a:pos x="5760" y="629"/>
                </a:cxn>
                <a:cxn ang="0">
                  <a:pos x="0" y="629"/>
                </a:cxn>
                <a:cxn ang="0">
                  <a:pos x="0" y="0"/>
                </a:cxn>
              </a:cxnLst>
              <a:rect l="0" t="0" r="r" b="b"/>
              <a:pathLst>
                <a:path w="5760" h="629">
                  <a:moveTo>
                    <a:pt x="0" y="0"/>
                  </a:moveTo>
                  <a:cubicBezTo>
                    <a:pt x="562" y="277"/>
                    <a:pt x="1512" y="547"/>
                    <a:pt x="2826" y="527"/>
                  </a:cubicBezTo>
                  <a:cubicBezTo>
                    <a:pt x="4140" y="506"/>
                    <a:pt x="5248" y="277"/>
                    <a:pt x="5753" y="28"/>
                  </a:cubicBezTo>
                  <a:lnTo>
                    <a:pt x="5760" y="629"/>
                  </a:lnTo>
                  <a:lnTo>
                    <a:pt x="0" y="629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38824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file:///G:\DEFINITIVI\2.mp4" TargetMode="External"/><Relationship Id="rId2" Type="http://schemas.openxmlformats.org/officeDocument/2006/relationships/hyperlink" Target="file:///G:\DEFINITIVI\1.mp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file:///G:\DEFINITIVI\4.mp4" TargetMode="External"/><Relationship Id="rId4" Type="http://schemas.openxmlformats.org/officeDocument/2006/relationships/hyperlink" Target="file:///G:\DEFINITIVI\3.mp4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33579" y="2636912"/>
            <a:ext cx="7924800" cy="3096344"/>
          </a:xfrm>
          <a:prstGeom prst="rect">
            <a:avLst/>
          </a:prstGeom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1" hangingPunct="1">
              <a:defRPr/>
            </a:pPr>
            <a:r>
              <a:rPr lang="it-IT" sz="4800" dirty="0"/>
              <a:t>TRAUMI OCULARI</a:t>
            </a:r>
            <a:br>
              <a:rPr lang="it-IT" sz="4800" dirty="0"/>
            </a:br>
            <a:r>
              <a:rPr lang="it-IT" sz="4800" dirty="0"/>
              <a:t>DA CONTRACCOLPO</a:t>
            </a:r>
          </a:p>
        </p:txBody>
      </p:sp>
      <p:sp>
        <p:nvSpPr>
          <p:cNvPr id="14340" name="Rettangolo 1"/>
          <p:cNvSpPr>
            <a:spLocks noChangeArrowheads="1"/>
          </p:cNvSpPr>
          <p:nvPr/>
        </p:nvSpPr>
        <p:spPr bwMode="auto">
          <a:xfrm>
            <a:off x="3284538" y="4365625"/>
            <a:ext cx="2493962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800"/>
              </a:lnSpc>
            </a:pPr>
            <a:r>
              <a:rPr lang="it-IT">
                <a:solidFill>
                  <a:srgbClr val="FFE500"/>
                </a:solidFill>
              </a:rPr>
              <a:t>Dott. Massimo Fichera</a:t>
            </a:r>
          </a:p>
          <a:p>
            <a:pPr>
              <a:lnSpc>
                <a:spcPts val="2800"/>
              </a:lnSpc>
            </a:pPr>
            <a:r>
              <a:rPr lang="it-IT">
                <a:solidFill>
                  <a:srgbClr val="FFE500"/>
                </a:solidFill>
              </a:rPr>
              <a:t>Dott.ssa Rosita Musco</a:t>
            </a:r>
          </a:p>
        </p:txBody>
      </p:sp>
      <p:pic>
        <p:nvPicPr>
          <p:cNvPr id="14341" name="Immagine 3"/>
          <p:cNvPicPr>
            <a:picLocks noChangeAspect="1"/>
          </p:cNvPicPr>
          <p:nvPr/>
        </p:nvPicPr>
        <p:blipFill>
          <a:blip r:embed="rId3"/>
          <a:srcRect b="9709"/>
          <a:stretch>
            <a:fillRect/>
          </a:stretch>
        </p:blipFill>
        <p:spPr bwMode="auto">
          <a:xfrm>
            <a:off x="2846388" y="674688"/>
            <a:ext cx="3060700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2644775" y="2336800"/>
            <a:ext cx="3446463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AZIENDA OSPEDALIERA PER L’EMERGENZA</a:t>
            </a: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313363" y="1273175"/>
            <a:ext cx="303212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H</a:t>
            </a: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ttangolo 33"/>
          <p:cNvSpPr/>
          <p:nvPr/>
        </p:nvSpPr>
        <p:spPr>
          <a:xfrm>
            <a:off x="5076825" y="1773238"/>
            <a:ext cx="2159000" cy="714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26626" name="Group 68"/>
          <p:cNvGrpSpPr>
            <a:grpSpLocks/>
          </p:cNvGrpSpPr>
          <p:nvPr/>
        </p:nvGrpSpPr>
        <p:grpSpPr bwMode="auto">
          <a:xfrm>
            <a:off x="0" y="0"/>
            <a:ext cx="9155113" cy="989013"/>
            <a:chOff x="0" y="0"/>
            <a:chExt cx="5767" cy="623"/>
          </a:xfrm>
        </p:grpSpPr>
        <p:sp>
          <p:nvSpPr>
            <p:cNvPr id="37" name="Freeform 66"/>
            <p:cNvSpPr>
              <a:spLocks/>
            </p:cNvSpPr>
            <p:nvPr/>
          </p:nvSpPr>
          <p:spPr bwMode="gray">
            <a:xfrm flipV="1">
              <a:off x="6" y="16"/>
              <a:ext cx="5761" cy="60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732" y="725"/>
                </a:cxn>
                <a:cxn ang="0">
                  <a:pos x="5761" y="64"/>
                </a:cxn>
                <a:cxn ang="0">
                  <a:pos x="5754" y="879"/>
                </a:cxn>
                <a:cxn ang="0">
                  <a:pos x="0" y="879"/>
                </a:cxn>
                <a:cxn ang="0">
                  <a:pos x="1" y="0"/>
                </a:cxn>
              </a:cxnLst>
              <a:rect l="0" t="0" r="r" b="b"/>
              <a:pathLst>
                <a:path w="5761" h="879">
                  <a:moveTo>
                    <a:pt x="1" y="0"/>
                  </a:moveTo>
                  <a:cubicBezTo>
                    <a:pt x="428" y="227"/>
                    <a:pt x="1144" y="698"/>
                    <a:pt x="2732" y="725"/>
                  </a:cubicBezTo>
                  <a:cubicBezTo>
                    <a:pt x="4321" y="752"/>
                    <a:pt x="5473" y="255"/>
                    <a:pt x="5761" y="64"/>
                  </a:cubicBezTo>
                  <a:lnTo>
                    <a:pt x="5754" y="879"/>
                  </a:lnTo>
                  <a:lnTo>
                    <a:pt x="0" y="879"/>
                  </a:lnTo>
                  <a:lnTo>
                    <a:pt x="1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18039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38" name="Freeform 67"/>
            <p:cNvSpPr>
              <a:spLocks/>
            </p:cNvSpPr>
            <p:nvPr/>
          </p:nvSpPr>
          <p:spPr bwMode="gray">
            <a:xfrm flipV="1">
              <a:off x="0" y="0"/>
              <a:ext cx="5760" cy="5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26" y="527"/>
                </a:cxn>
                <a:cxn ang="0">
                  <a:pos x="5753" y="28"/>
                </a:cxn>
                <a:cxn ang="0">
                  <a:pos x="5760" y="629"/>
                </a:cxn>
                <a:cxn ang="0">
                  <a:pos x="0" y="629"/>
                </a:cxn>
                <a:cxn ang="0">
                  <a:pos x="0" y="0"/>
                </a:cxn>
              </a:cxnLst>
              <a:rect l="0" t="0" r="r" b="b"/>
              <a:pathLst>
                <a:path w="5760" h="629">
                  <a:moveTo>
                    <a:pt x="0" y="0"/>
                  </a:moveTo>
                  <a:cubicBezTo>
                    <a:pt x="562" y="277"/>
                    <a:pt x="1512" y="547"/>
                    <a:pt x="2826" y="527"/>
                  </a:cubicBezTo>
                  <a:cubicBezTo>
                    <a:pt x="4140" y="506"/>
                    <a:pt x="5248" y="277"/>
                    <a:pt x="5753" y="28"/>
                  </a:cubicBezTo>
                  <a:lnTo>
                    <a:pt x="5760" y="629"/>
                  </a:lnTo>
                  <a:lnTo>
                    <a:pt x="0" y="629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38824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</p:grpSp>
      <p:sp>
        <p:nvSpPr>
          <p:cNvPr id="23" name="Text Box 10"/>
          <p:cNvSpPr txBox="1">
            <a:spLocks noChangeArrowheads="1"/>
          </p:cNvSpPr>
          <p:nvPr/>
        </p:nvSpPr>
        <p:spPr bwMode="gray">
          <a:xfrm>
            <a:off x="9525" y="528638"/>
            <a:ext cx="9134475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TRAUMA OCULARE</a:t>
            </a:r>
          </a:p>
        </p:txBody>
      </p:sp>
      <p:sp>
        <p:nvSpPr>
          <p:cNvPr id="26628" name="Rettangolo 23"/>
          <p:cNvSpPr>
            <a:spLocks noChangeArrowheads="1"/>
          </p:cNvSpPr>
          <p:nvPr/>
        </p:nvSpPr>
        <p:spPr bwMode="auto">
          <a:xfrm>
            <a:off x="0" y="1628775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>
                <a:solidFill>
                  <a:srgbClr val="FFE500"/>
                </a:solidFill>
              </a:rPr>
              <a:t>BETT</a:t>
            </a:r>
          </a:p>
        </p:txBody>
      </p:sp>
      <p:sp>
        <p:nvSpPr>
          <p:cNvPr id="27" name="Rettangolo 26"/>
          <p:cNvSpPr/>
          <p:nvPr/>
        </p:nvSpPr>
        <p:spPr>
          <a:xfrm>
            <a:off x="1908175" y="1773238"/>
            <a:ext cx="2159000" cy="714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6630" name="Rettangolo 29"/>
          <p:cNvSpPr>
            <a:spLocks noChangeArrowheads="1"/>
          </p:cNvSpPr>
          <p:nvPr/>
        </p:nvSpPr>
        <p:spPr bwMode="auto">
          <a:xfrm>
            <a:off x="3581400" y="2082800"/>
            <a:ext cx="19669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b="1">
                <a:solidFill>
                  <a:srgbClr val="FF9900"/>
                </a:solidFill>
              </a:rPr>
              <a:t>BULBO CHIUSO</a:t>
            </a:r>
          </a:p>
        </p:txBody>
      </p:sp>
      <p:sp>
        <p:nvSpPr>
          <p:cNvPr id="31" name="Freccia a destra con strisce 30"/>
          <p:cNvSpPr/>
          <p:nvPr/>
        </p:nvSpPr>
        <p:spPr>
          <a:xfrm rot="5400000">
            <a:off x="6948488" y="3157538"/>
            <a:ext cx="468312" cy="220662"/>
          </a:xfrm>
          <a:prstGeom prst="striped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9" name="Freccia a destra con strisce 38"/>
          <p:cNvSpPr/>
          <p:nvPr/>
        </p:nvSpPr>
        <p:spPr>
          <a:xfrm rot="5400000">
            <a:off x="6786563" y="2065338"/>
            <a:ext cx="792162" cy="220662"/>
          </a:xfrm>
          <a:prstGeom prst="striped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40" name="Freccia a destra con strisce 39"/>
          <p:cNvSpPr/>
          <p:nvPr/>
        </p:nvSpPr>
        <p:spPr>
          <a:xfrm rot="5400000">
            <a:off x="1550195" y="2066131"/>
            <a:ext cx="792162" cy="219075"/>
          </a:xfrm>
          <a:prstGeom prst="striped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48" name="Freccia a destra con strisce 47"/>
          <p:cNvSpPr/>
          <p:nvPr/>
        </p:nvSpPr>
        <p:spPr>
          <a:xfrm rot="5400000">
            <a:off x="1712120" y="3158331"/>
            <a:ext cx="468312" cy="219075"/>
          </a:xfrm>
          <a:prstGeom prst="striped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6635" name="Rettangolo 35"/>
          <p:cNvSpPr>
            <a:spLocks noChangeArrowheads="1"/>
          </p:cNvSpPr>
          <p:nvPr/>
        </p:nvSpPr>
        <p:spPr bwMode="auto">
          <a:xfrm>
            <a:off x="560388" y="2686050"/>
            <a:ext cx="27701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600" b="1">
                <a:solidFill>
                  <a:srgbClr val="FF9900"/>
                </a:solidFill>
              </a:rPr>
              <a:t>Contusione / Concussione</a:t>
            </a:r>
          </a:p>
        </p:txBody>
      </p:sp>
      <p:sp>
        <p:nvSpPr>
          <p:cNvPr id="26636" name="Rettangolo 40"/>
          <p:cNvSpPr>
            <a:spLocks noChangeArrowheads="1"/>
          </p:cNvSpPr>
          <p:nvPr/>
        </p:nvSpPr>
        <p:spPr bwMode="auto">
          <a:xfrm>
            <a:off x="6022975" y="2606675"/>
            <a:ext cx="23193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600" b="1">
                <a:solidFill>
                  <a:srgbClr val="FF9900"/>
                </a:solidFill>
              </a:rPr>
              <a:t>Lacerazione lamellare</a:t>
            </a:r>
          </a:p>
        </p:txBody>
      </p:sp>
      <p:pic>
        <p:nvPicPr>
          <p:cNvPr id="19" name="Picture 25" descr="foto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5188" y="3714750"/>
            <a:ext cx="2160587" cy="1620838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21" name="Picture 2" descr="0DHZAVOC0FHNM49G_immagin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4413" y="3652838"/>
            <a:ext cx="2176462" cy="168275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3" name="Group 68"/>
          <p:cNvGrpSpPr>
            <a:grpSpLocks/>
          </p:cNvGrpSpPr>
          <p:nvPr/>
        </p:nvGrpSpPr>
        <p:grpSpPr bwMode="auto">
          <a:xfrm>
            <a:off x="0" y="0"/>
            <a:ext cx="9155113" cy="989013"/>
            <a:chOff x="0" y="0"/>
            <a:chExt cx="5767" cy="623"/>
          </a:xfrm>
        </p:grpSpPr>
        <p:sp>
          <p:nvSpPr>
            <p:cNvPr id="37" name="Freeform 66"/>
            <p:cNvSpPr>
              <a:spLocks/>
            </p:cNvSpPr>
            <p:nvPr/>
          </p:nvSpPr>
          <p:spPr bwMode="gray">
            <a:xfrm flipV="1">
              <a:off x="6" y="16"/>
              <a:ext cx="5761" cy="60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732" y="725"/>
                </a:cxn>
                <a:cxn ang="0">
                  <a:pos x="5761" y="64"/>
                </a:cxn>
                <a:cxn ang="0">
                  <a:pos x="5754" y="879"/>
                </a:cxn>
                <a:cxn ang="0">
                  <a:pos x="0" y="879"/>
                </a:cxn>
                <a:cxn ang="0">
                  <a:pos x="1" y="0"/>
                </a:cxn>
              </a:cxnLst>
              <a:rect l="0" t="0" r="r" b="b"/>
              <a:pathLst>
                <a:path w="5761" h="879">
                  <a:moveTo>
                    <a:pt x="1" y="0"/>
                  </a:moveTo>
                  <a:cubicBezTo>
                    <a:pt x="428" y="227"/>
                    <a:pt x="1144" y="698"/>
                    <a:pt x="2732" y="725"/>
                  </a:cubicBezTo>
                  <a:cubicBezTo>
                    <a:pt x="4321" y="752"/>
                    <a:pt x="5473" y="255"/>
                    <a:pt x="5761" y="64"/>
                  </a:cubicBezTo>
                  <a:lnTo>
                    <a:pt x="5754" y="879"/>
                  </a:lnTo>
                  <a:lnTo>
                    <a:pt x="0" y="879"/>
                  </a:lnTo>
                  <a:lnTo>
                    <a:pt x="1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18039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38" name="Freeform 67"/>
            <p:cNvSpPr>
              <a:spLocks/>
            </p:cNvSpPr>
            <p:nvPr/>
          </p:nvSpPr>
          <p:spPr bwMode="gray">
            <a:xfrm flipV="1">
              <a:off x="0" y="0"/>
              <a:ext cx="5760" cy="5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26" y="527"/>
                </a:cxn>
                <a:cxn ang="0">
                  <a:pos x="5753" y="28"/>
                </a:cxn>
                <a:cxn ang="0">
                  <a:pos x="5760" y="629"/>
                </a:cxn>
                <a:cxn ang="0">
                  <a:pos x="0" y="629"/>
                </a:cxn>
                <a:cxn ang="0">
                  <a:pos x="0" y="0"/>
                </a:cxn>
              </a:cxnLst>
              <a:rect l="0" t="0" r="r" b="b"/>
              <a:pathLst>
                <a:path w="5760" h="629">
                  <a:moveTo>
                    <a:pt x="0" y="0"/>
                  </a:moveTo>
                  <a:cubicBezTo>
                    <a:pt x="562" y="277"/>
                    <a:pt x="1512" y="547"/>
                    <a:pt x="2826" y="527"/>
                  </a:cubicBezTo>
                  <a:cubicBezTo>
                    <a:pt x="4140" y="506"/>
                    <a:pt x="5248" y="277"/>
                    <a:pt x="5753" y="28"/>
                  </a:cubicBezTo>
                  <a:lnTo>
                    <a:pt x="5760" y="629"/>
                  </a:lnTo>
                  <a:lnTo>
                    <a:pt x="0" y="629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38824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</p:grpSp>
      <p:sp>
        <p:nvSpPr>
          <p:cNvPr id="23" name="Text Box 10"/>
          <p:cNvSpPr txBox="1">
            <a:spLocks noChangeArrowheads="1"/>
          </p:cNvSpPr>
          <p:nvPr/>
        </p:nvSpPr>
        <p:spPr bwMode="gray">
          <a:xfrm>
            <a:off x="9525" y="528638"/>
            <a:ext cx="9134475" cy="1076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Fisiopatologia meccanica </a:t>
            </a:r>
            <a:br>
              <a:rPr lang="it-IT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r>
              <a:rPr lang="it-IT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del trauma oculare </a:t>
            </a:r>
            <a:r>
              <a:rPr lang="it-IT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contusivo</a:t>
            </a:r>
            <a:endParaRPr lang="it-IT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8675" name="Rettangolo 1"/>
          <p:cNvSpPr>
            <a:spLocks noChangeArrowheads="1"/>
          </p:cNvSpPr>
          <p:nvPr/>
        </p:nvSpPr>
        <p:spPr bwMode="auto">
          <a:xfrm>
            <a:off x="9525" y="1866900"/>
            <a:ext cx="45434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200" b="1">
                <a:latin typeface="Calibri" pitchFamily="34" charset="0"/>
                <a:cs typeface="Times New Roman" pitchFamily="18" charset="0"/>
              </a:rPr>
              <a:t>punti anatomici oculari predisposti </a:t>
            </a:r>
            <a:br>
              <a:rPr lang="it-IT" sz="2200" b="1">
                <a:latin typeface="Calibri" pitchFamily="34" charset="0"/>
                <a:cs typeface="Times New Roman" pitchFamily="18" charset="0"/>
              </a:rPr>
            </a:br>
            <a:r>
              <a:rPr lang="it-IT" sz="2200" b="1">
                <a:latin typeface="Calibri" pitchFamily="34" charset="0"/>
                <a:cs typeface="Times New Roman" pitchFamily="18" charset="0"/>
              </a:rPr>
              <a:t>a rottura dopo trauma concussivo</a:t>
            </a:r>
            <a:endParaRPr lang="en-US" sz="2200" b="1"/>
          </a:p>
        </p:txBody>
      </p:sp>
      <p:pic>
        <p:nvPicPr>
          <p:cNvPr id="28676" name="Picture 2" descr="C:\Users\Samsung\Desktop\BEE76BNDY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2950" y="1889125"/>
            <a:ext cx="4575175" cy="4968875"/>
          </a:xfrm>
          <a:prstGeom prst="rect">
            <a:avLst/>
          </a:prstGeom>
          <a:noFill/>
          <a:ln w="38100">
            <a:solidFill>
              <a:srgbClr val="FFE500"/>
            </a:solidFill>
            <a:miter lim="800000"/>
            <a:headEnd/>
            <a:tailEnd/>
          </a:ln>
        </p:spPr>
      </p:pic>
      <p:sp>
        <p:nvSpPr>
          <p:cNvPr id="22" name="Rectangle 7"/>
          <p:cNvSpPr txBox="1">
            <a:spLocks noChangeArrowheads="1"/>
          </p:cNvSpPr>
          <p:nvPr/>
        </p:nvSpPr>
        <p:spPr bwMode="auto">
          <a:xfrm>
            <a:off x="900113" y="2808288"/>
            <a:ext cx="3652837" cy="3860800"/>
          </a:xfrm>
          <a:prstGeom prst="rect">
            <a:avLst/>
          </a:prstGeom>
          <a:noFill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it-IT" altLang="it-IT" sz="3200" dirty="0">
                <a:solidFill>
                  <a:srgbClr val="CC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Nervo ottico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it-IT" altLang="it-IT" sz="32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Congiuntiva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it-IT" altLang="it-IT" sz="32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Pupilla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it-IT" altLang="it-IT" sz="3200" dirty="0">
                <a:solidFill>
                  <a:schemeClr val="bg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Iride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it-IT" altLang="it-IT" sz="32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Corpi Ciliari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it-IT" altLang="it-IT" sz="3200" dirty="0">
                <a:solidFill>
                  <a:srgbClr val="FF99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Camera anteriore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it-IT" altLang="it-IT" sz="3200" dirty="0">
                <a:solidFill>
                  <a:srgbClr val="00CC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Cristallino</a:t>
            </a:r>
          </a:p>
          <a:p>
            <a:pPr marL="609600" indent="-609600">
              <a:spcAft>
                <a:spcPts val="600"/>
              </a:spcAft>
              <a:defRPr/>
            </a:pPr>
            <a:endParaRPr lang="it-IT" altLang="it-IT" sz="32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932363" y="6813550"/>
            <a:ext cx="287337" cy="3603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ttangolo 3"/>
          <p:cNvSpPr/>
          <p:nvPr/>
        </p:nvSpPr>
        <p:spPr>
          <a:xfrm>
            <a:off x="-9525" y="3549650"/>
            <a:ext cx="900113" cy="215900"/>
          </a:xfrm>
          <a:prstGeom prst="rect">
            <a:avLst/>
          </a:prstGeom>
          <a:solidFill>
            <a:srgbClr val="A0C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ettangolo 24"/>
          <p:cNvSpPr/>
          <p:nvPr/>
        </p:nvSpPr>
        <p:spPr>
          <a:xfrm>
            <a:off x="0" y="4141788"/>
            <a:ext cx="900113" cy="2174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ttangolo 25"/>
          <p:cNvSpPr/>
          <p:nvPr/>
        </p:nvSpPr>
        <p:spPr>
          <a:xfrm>
            <a:off x="-9525" y="4735513"/>
            <a:ext cx="898525" cy="2159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ettangolo 27"/>
          <p:cNvSpPr/>
          <p:nvPr/>
        </p:nvSpPr>
        <p:spPr>
          <a:xfrm>
            <a:off x="-9525" y="5802313"/>
            <a:ext cx="900113" cy="215900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ttangolo 28"/>
          <p:cNvSpPr/>
          <p:nvPr/>
        </p:nvSpPr>
        <p:spPr>
          <a:xfrm>
            <a:off x="-22225" y="6361113"/>
            <a:ext cx="898525" cy="215900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ettangolo 31"/>
          <p:cNvSpPr/>
          <p:nvPr/>
        </p:nvSpPr>
        <p:spPr>
          <a:xfrm>
            <a:off x="0" y="3003550"/>
            <a:ext cx="900113" cy="215900"/>
          </a:xfrm>
          <a:prstGeom prst="rect">
            <a:avLst/>
          </a:prstGeom>
          <a:solidFill>
            <a:srgbClr val="CC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ttangolo 15"/>
          <p:cNvSpPr/>
          <p:nvPr/>
        </p:nvSpPr>
        <p:spPr>
          <a:xfrm>
            <a:off x="0" y="5229225"/>
            <a:ext cx="900113" cy="215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68"/>
          <p:cNvGrpSpPr>
            <a:grpSpLocks/>
          </p:cNvGrpSpPr>
          <p:nvPr/>
        </p:nvGrpSpPr>
        <p:grpSpPr bwMode="auto">
          <a:xfrm>
            <a:off x="0" y="0"/>
            <a:ext cx="9155113" cy="989013"/>
            <a:chOff x="0" y="0"/>
            <a:chExt cx="5767" cy="623"/>
          </a:xfrm>
          <a:solidFill>
            <a:srgbClr val="CCCC00"/>
          </a:solidFill>
        </p:grpSpPr>
        <p:sp>
          <p:nvSpPr>
            <p:cNvPr id="37" name="Freeform 66"/>
            <p:cNvSpPr>
              <a:spLocks/>
            </p:cNvSpPr>
            <p:nvPr/>
          </p:nvSpPr>
          <p:spPr bwMode="gray">
            <a:xfrm flipV="1">
              <a:off x="6" y="16"/>
              <a:ext cx="5761" cy="60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732" y="725"/>
                </a:cxn>
                <a:cxn ang="0">
                  <a:pos x="5761" y="64"/>
                </a:cxn>
                <a:cxn ang="0">
                  <a:pos x="5754" y="879"/>
                </a:cxn>
                <a:cxn ang="0">
                  <a:pos x="0" y="879"/>
                </a:cxn>
                <a:cxn ang="0">
                  <a:pos x="1" y="0"/>
                </a:cxn>
              </a:cxnLst>
              <a:rect l="0" t="0" r="r" b="b"/>
              <a:pathLst>
                <a:path w="5761" h="879">
                  <a:moveTo>
                    <a:pt x="1" y="0"/>
                  </a:moveTo>
                  <a:cubicBezTo>
                    <a:pt x="428" y="227"/>
                    <a:pt x="1144" y="698"/>
                    <a:pt x="2732" y="725"/>
                  </a:cubicBezTo>
                  <a:cubicBezTo>
                    <a:pt x="4321" y="752"/>
                    <a:pt x="5473" y="255"/>
                    <a:pt x="5761" y="64"/>
                  </a:cubicBezTo>
                  <a:lnTo>
                    <a:pt x="5754" y="879"/>
                  </a:lnTo>
                  <a:lnTo>
                    <a:pt x="0" y="879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38" name="Freeform 67"/>
            <p:cNvSpPr>
              <a:spLocks/>
            </p:cNvSpPr>
            <p:nvPr/>
          </p:nvSpPr>
          <p:spPr bwMode="gray">
            <a:xfrm flipV="1">
              <a:off x="0" y="0"/>
              <a:ext cx="5760" cy="5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26" y="527"/>
                </a:cxn>
                <a:cxn ang="0">
                  <a:pos x="5753" y="28"/>
                </a:cxn>
                <a:cxn ang="0">
                  <a:pos x="5760" y="629"/>
                </a:cxn>
                <a:cxn ang="0">
                  <a:pos x="0" y="629"/>
                </a:cxn>
                <a:cxn ang="0">
                  <a:pos x="0" y="0"/>
                </a:cxn>
              </a:cxnLst>
              <a:rect l="0" t="0" r="r" b="b"/>
              <a:pathLst>
                <a:path w="5760" h="629">
                  <a:moveTo>
                    <a:pt x="0" y="0"/>
                  </a:moveTo>
                  <a:cubicBezTo>
                    <a:pt x="562" y="277"/>
                    <a:pt x="1512" y="547"/>
                    <a:pt x="2826" y="527"/>
                  </a:cubicBezTo>
                  <a:cubicBezTo>
                    <a:pt x="4140" y="506"/>
                    <a:pt x="5248" y="277"/>
                    <a:pt x="5753" y="28"/>
                  </a:cubicBezTo>
                  <a:lnTo>
                    <a:pt x="5760" y="629"/>
                  </a:lnTo>
                  <a:lnTo>
                    <a:pt x="0" y="6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</p:grpSp>
      <p:sp>
        <p:nvSpPr>
          <p:cNvPr id="30723" name="Text Box 10"/>
          <p:cNvSpPr txBox="1">
            <a:spLocks noChangeArrowheads="1"/>
          </p:cNvSpPr>
          <p:nvPr/>
        </p:nvSpPr>
        <p:spPr bwMode="gray">
          <a:xfrm>
            <a:off x="9525" y="458788"/>
            <a:ext cx="9134475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t-IT" sz="2800" b="1">
                <a:solidFill>
                  <a:srgbClr val="B8B400"/>
                </a:solidFill>
              </a:rPr>
              <a:t>Neuropatia Ottica Traumatica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0" y="908050"/>
            <a:ext cx="8748713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anchor="ctr"/>
          <a:lstStyle>
            <a:lvl1pPr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2200" b="1" dirty="0">
                <a:solidFill>
                  <a:schemeClr val="accent4">
                    <a:lumMod val="10000"/>
                  </a:schemeClr>
                </a:solidFill>
                <a:latin typeface="Verdana" panose="020B0604030504040204" pitchFamily="34" charset="0"/>
                <a:cs typeface="+mn-cs"/>
              </a:rPr>
              <a:t>Può interessare tutte le porzioni del N.O.</a:t>
            </a: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565150" y="2282825"/>
            <a:ext cx="403225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anchor="ctr"/>
          <a:lstStyle>
            <a:lvl1pPr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9pPr>
          </a:lstStyle>
          <a:p>
            <a:pPr lvl="1" algn="ctr" fontAlgn="auto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85725" algn="l"/>
              </a:tabLst>
              <a:defRPr/>
            </a:pPr>
            <a:r>
              <a:rPr lang="it-IT" altLang="it-IT" sz="2200" dirty="0">
                <a:solidFill>
                  <a:schemeClr val="accent4">
                    <a:lumMod val="10000"/>
                  </a:schemeClr>
                </a:solidFill>
                <a:latin typeface="Verdana" panose="020B0604030504040204" pitchFamily="34" charset="0"/>
                <a:cs typeface="+mn-cs"/>
              </a:rPr>
              <a:t>Per trauma </a:t>
            </a:r>
            <a:r>
              <a:rPr lang="it-IT" altLang="it-IT" sz="2200" dirty="0" err="1">
                <a:solidFill>
                  <a:schemeClr val="accent4">
                    <a:lumMod val="10000"/>
                  </a:schemeClr>
                </a:solidFill>
                <a:latin typeface="Verdana" panose="020B0604030504040204" pitchFamily="34" charset="0"/>
                <a:cs typeface="+mn-cs"/>
              </a:rPr>
              <a:t>contusivo</a:t>
            </a:r>
            <a:r>
              <a:rPr lang="it-IT" altLang="it-IT" sz="2200" dirty="0">
                <a:solidFill>
                  <a:schemeClr val="accent4">
                    <a:lumMod val="10000"/>
                  </a:schemeClr>
                </a:solidFill>
                <a:latin typeface="Verdana" panose="020B0604030504040204" pitchFamily="34" charset="0"/>
                <a:cs typeface="+mn-cs"/>
              </a:rPr>
              <a:t> (indiretto)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85725" algn="l"/>
              </a:tabLst>
              <a:defRPr/>
            </a:pPr>
            <a:endParaRPr lang="it-IT" altLang="it-IT" sz="2200" dirty="0">
              <a:solidFill>
                <a:schemeClr val="accent4">
                  <a:lumMod val="10000"/>
                </a:schemeClr>
              </a:solidFill>
              <a:latin typeface="Verdana" panose="020B0604030504040204" pitchFamily="34" charset="0"/>
              <a:cs typeface="+mn-cs"/>
            </a:endParaRPr>
          </a:p>
          <a:p>
            <a:pPr lvl="1" algn="ctr" fontAlgn="auto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85725" algn="l"/>
              </a:tabLst>
              <a:defRPr/>
            </a:pPr>
            <a:r>
              <a:rPr lang="it-IT" altLang="it-IT" sz="2200" dirty="0">
                <a:solidFill>
                  <a:schemeClr val="accent4">
                    <a:lumMod val="10000"/>
                  </a:schemeClr>
                </a:solidFill>
                <a:latin typeface="Verdana" panose="020B0604030504040204" pitchFamily="34" charset="0"/>
                <a:cs typeface="+mn-cs"/>
              </a:rPr>
              <a:t>Per trauma penetrante (diretto)</a:t>
            </a:r>
          </a:p>
        </p:txBody>
      </p:sp>
      <p:pic>
        <p:nvPicPr>
          <p:cNvPr id="30726" name="Picture 5" descr="รูปภาพ1"/>
          <p:cNvPicPr>
            <a:picLocks noChangeAspect="1" noChangeArrowheads="1"/>
          </p:cNvPicPr>
          <p:nvPr/>
        </p:nvPicPr>
        <p:blipFill>
          <a:blip r:embed="rId3"/>
          <a:srcRect l="1262" t="3255" r="620" b="848"/>
          <a:stretch>
            <a:fillRect/>
          </a:stretch>
        </p:blipFill>
        <p:spPr bwMode="auto">
          <a:xfrm>
            <a:off x="5867400" y="1806575"/>
            <a:ext cx="3267075" cy="50419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" name="Rettangolo 1"/>
          <p:cNvSpPr/>
          <p:nvPr/>
        </p:nvSpPr>
        <p:spPr>
          <a:xfrm>
            <a:off x="9525" y="2924175"/>
            <a:ext cx="601663" cy="144463"/>
          </a:xfrm>
          <a:prstGeom prst="rect">
            <a:avLst/>
          </a:prstGeom>
          <a:solidFill>
            <a:srgbClr val="D9D9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ttangolo 9"/>
          <p:cNvSpPr/>
          <p:nvPr/>
        </p:nvSpPr>
        <p:spPr>
          <a:xfrm>
            <a:off x="-1588" y="3602038"/>
            <a:ext cx="601663" cy="144462"/>
          </a:xfrm>
          <a:prstGeom prst="rect">
            <a:avLst/>
          </a:prstGeom>
          <a:solidFill>
            <a:srgbClr val="D9D9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68"/>
          <p:cNvGrpSpPr>
            <a:grpSpLocks/>
          </p:cNvGrpSpPr>
          <p:nvPr/>
        </p:nvGrpSpPr>
        <p:grpSpPr bwMode="auto">
          <a:xfrm>
            <a:off x="0" y="0"/>
            <a:ext cx="9155113" cy="989013"/>
            <a:chOff x="0" y="0"/>
            <a:chExt cx="5767" cy="623"/>
          </a:xfrm>
          <a:solidFill>
            <a:srgbClr val="CCCC00"/>
          </a:solidFill>
        </p:grpSpPr>
        <p:sp>
          <p:nvSpPr>
            <p:cNvPr id="37" name="Freeform 66"/>
            <p:cNvSpPr>
              <a:spLocks/>
            </p:cNvSpPr>
            <p:nvPr/>
          </p:nvSpPr>
          <p:spPr bwMode="gray">
            <a:xfrm flipV="1">
              <a:off x="6" y="16"/>
              <a:ext cx="5761" cy="60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732" y="725"/>
                </a:cxn>
                <a:cxn ang="0">
                  <a:pos x="5761" y="64"/>
                </a:cxn>
                <a:cxn ang="0">
                  <a:pos x="5754" y="879"/>
                </a:cxn>
                <a:cxn ang="0">
                  <a:pos x="0" y="879"/>
                </a:cxn>
                <a:cxn ang="0">
                  <a:pos x="1" y="0"/>
                </a:cxn>
              </a:cxnLst>
              <a:rect l="0" t="0" r="r" b="b"/>
              <a:pathLst>
                <a:path w="5761" h="879">
                  <a:moveTo>
                    <a:pt x="1" y="0"/>
                  </a:moveTo>
                  <a:cubicBezTo>
                    <a:pt x="428" y="227"/>
                    <a:pt x="1144" y="698"/>
                    <a:pt x="2732" y="725"/>
                  </a:cubicBezTo>
                  <a:cubicBezTo>
                    <a:pt x="4321" y="752"/>
                    <a:pt x="5473" y="255"/>
                    <a:pt x="5761" y="64"/>
                  </a:cubicBezTo>
                  <a:lnTo>
                    <a:pt x="5754" y="879"/>
                  </a:lnTo>
                  <a:lnTo>
                    <a:pt x="0" y="879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38" name="Freeform 67"/>
            <p:cNvSpPr>
              <a:spLocks/>
            </p:cNvSpPr>
            <p:nvPr/>
          </p:nvSpPr>
          <p:spPr bwMode="gray">
            <a:xfrm flipV="1">
              <a:off x="0" y="0"/>
              <a:ext cx="5760" cy="5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26" y="527"/>
                </a:cxn>
                <a:cxn ang="0">
                  <a:pos x="5753" y="28"/>
                </a:cxn>
                <a:cxn ang="0">
                  <a:pos x="5760" y="629"/>
                </a:cxn>
                <a:cxn ang="0">
                  <a:pos x="0" y="629"/>
                </a:cxn>
                <a:cxn ang="0">
                  <a:pos x="0" y="0"/>
                </a:cxn>
              </a:cxnLst>
              <a:rect l="0" t="0" r="r" b="b"/>
              <a:pathLst>
                <a:path w="5760" h="629">
                  <a:moveTo>
                    <a:pt x="0" y="0"/>
                  </a:moveTo>
                  <a:cubicBezTo>
                    <a:pt x="562" y="277"/>
                    <a:pt x="1512" y="547"/>
                    <a:pt x="2826" y="527"/>
                  </a:cubicBezTo>
                  <a:cubicBezTo>
                    <a:pt x="4140" y="506"/>
                    <a:pt x="5248" y="277"/>
                    <a:pt x="5753" y="28"/>
                  </a:cubicBezTo>
                  <a:lnTo>
                    <a:pt x="5760" y="629"/>
                  </a:lnTo>
                  <a:lnTo>
                    <a:pt x="0" y="6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</p:grpSp>
      <p:sp>
        <p:nvSpPr>
          <p:cNvPr id="32771" name="Text Box 10"/>
          <p:cNvSpPr txBox="1">
            <a:spLocks noChangeArrowheads="1"/>
          </p:cNvSpPr>
          <p:nvPr/>
        </p:nvSpPr>
        <p:spPr bwMode="gray">
          <a:xfrm>
            <a:off x="9525" y="458788"/>
            <a:ext cx="9134475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t-IT" sz="2800" b="1">
                <a:solidFill>
                  <a:srgbClr val="B8B400"/>
                </a:solidFill>
              </a:rPr>
              <a:t>Neuropatia Ottica Traumatica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514350" y="1628775"/>
            <a:ext cx="8521700" cy="297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700" dirty="0">
                <a:solidFill>
                  <a:schemeClr val="accent4">
                    <a:lumMod val="10000"/>
                  </a:schemeClr>
                </a:solidFill>
                <a:cs typeface="+mn-cs"/>
              </a:rPr>
              <a:t>Incidenza 0,5-5% nei traumi cranici chiusi in particolare della regione </a:t>
            </a:r>
            <a:r>
              <a:rPr lang="it-IT" sz="1700" dirty="0" err="1">
                <a:solidFill>
                  <a:schemeClr val="accent4">
                    <a:lumMod val="10000"/>
                  </a:schemeClr>
                </a:solidFill>
                <a:cs typeface="+mn-cs"/>
              </a:rPr>
              <a:t>fronto</a:t>
            </a:r>
            <a:r>
              <a:rPr lang="it-IT" sz="1700" dirty="0">
                <a:solidFill>
                  <a:schemeClr val="accent4">
                    <a:lumMod val="10000"/>
                  </a:schemeClr>
                </a:solidFill>
                <a:cs typeface="+mn-cs"/>
              </a:rPr>
              <a:t>-temporale</a:t>
            </a:r>
          </a:p>
          <a:p>
            <a:pPr>
              <a:defRPr/>
            </a:pPr>
            <a:endParaRPr lang="it-IT" sz="1700" dirty="0">
              <a:solidFill>
                <a:schemeClr val="accent4">
                  <a:lumMod val="10000"/>
                </a:schemeClr>
              </a:solidFill>
              <a:cs typeface="+mn-cs"/>
            </a:endParaRPr>
          </a:p>
          <a:p>
            <a:pPr>
              <a:defRPr/>
            </a:pPr>
            <a:r>
              <a:rPr lang="it-IT" sz="1700" dirty="0">
                <a:solidFill>
                  <a:schemeClr val="accent4">
                    <a:lumMod val="10000"/>
                  </a:schemeClr>
                </a:solidFill>
                <a:cs typeface="+mn-cs"/>
              </a:rPr>
              <a:t>Incidenza 4 -11,3% fratture facciali, omolaterale al </a:t>
            </a:r>
            <a:r>
              <a:rPr lang="it-IT" sz="1700" dirty="0" err="1">
                <a:solidFill>
                  <a:schemeClr val="accent4">
                    <a:lumMod val="10000"/>
                  </a:schemeClr>
                </a:solidFill>
                <a:cs typeface="+mn-cs"/>
              </a:rPr>
              <a:t>truma</a:t>
            </a:r>
            <a:endParaRPr lang="it-IT" sz="1700" dirty="0">
              <a:solidFill>
                <a:schemeClr val="accent4">
                  <a:lumMod val="10000"/>
                </a:schemeClr>
              </a:solidFill>
              <a:cs typeface="+mn-cs"/>
            </a:endParaRPr>
          </a:p>
          <a:p>
            <a:pPr>
              <a:defRPr/>
            </a:pPr>
            <a:endParaRPr lang="it-IT" sz="1700" dirty="0">
              <a:solidFill>
                <a:schemeClr val="accent4">
                  <a:lumMod val="10000"/>
                </a:schemeClr>
              </a:solidFill>
              <a:cs typeface="+mn-cs"/>
            </a:endParaRPr>
          </a:p>
          <a:p>
            <a:pPr>
              <a:defRPr/>
            </a:pPr>
            <a:r>
              <a:rPr lang="it-IT" sz="1700" dirty="0">
                <a:solidFill>
                  <a:schemeClr val="accent4">
                    <a:lumMod val="10000"/>
                  </a:schemeClr>
                </a:solidFill>
                <a:cs typeface="+mn-cs"/>
              </a:rPr>
              <a:t>Alterazione del campo visivo centrale, deficit fascicolare, totale </a:t>
            </a:r>
          </a:p>
          <a:p>
            <a:pPr>
              <a:defRPr/>
            </a:pPr>
            <a:endParaRPr lang="it-IT" sz="1700" dirty="0">
              <a:solidFill>
                <a:schemeClr val="accent4">
                  <a:lumMod val="10000"/>
                </a:schemeClr>
              </a:solidFill>
              <a:cs typeface="+mn-cs"/>
            </a:endParaRPr>
          </a:p>
          <a:p>
            <a:pPr>
              <a:defRPr/>
            </a:pPr>
            <a:r>
              <a:rPr lang="it-IT" sz="1700" dirty="0">
                <a:solidFill>
                  <a:schemeClr val="accent4">
                    <a:lumMod val="10000"/>
                  </a:schemeClr>
                </a:solidFill>
                <a:cs typeface="+mn-cs"/>
              </a:rPr>
              <a:t>Difetto pupillare afferente relativo o assoluto, segno di </a:t>
            </a:r>
            <a:r>
              <a:rPr lang="it-IT" sz="1700" dirty="0" err="1">
                <a:solidFill>
                  <a:schemeClr val="accent4">
                    <a:lumMod val="10000"/>
                  </a:schemeClr>
                </a:solidFill>
                <a:cs typeface="+mn-cs"/>
              </a:rPr>
              <a:t>Gunn</a:t>
            </a:r>
            <a:r>
              <a:rPr lang="it-IT" sz="1700" dirty="0">
                <a:solidFill>
                  <a:schemeClr val="accent4">
                    <a:lumMod val="10000"/>
                  </a:schemeClr>
                </a:solidFill>
                <a:cs typeface="+mn-cs"/>
              </a:rPr>
              <a:t> </a:t>
            </a:r>
          </a:p>
          <a:p>
            <a:pPr>
              <a:defRPr/>
            </a:pPr>
            <a:endParaRPr lang="it-IT" sz="1700" dirty="0">
              <a:solidFill>
                <a:schemeClr val="accent4">
                  <a:lumMod val="10000"/>
                </a:schemeClr>
              </a:solidFill>
              <a:cs typeface="+mn-cs"/>
            </a:endParaRPr>
          </a:p>
          <a:p>
            <a:pPr>
              <a:defRPr/>
            </a:pPr>
            <a:r>
              <a:rPr lang="it-IT" sz="1700" dirty="0">
                <a:solidFill>
                  <a:schemeClr val="accent4">
                    <a:lumMod val="10000"/>
                  </a:schemeClr>
                </a:solidFill>
                <a:cs typeface="+mn-cs"/>
              </a:rPr>
              <a:t>Papilla ottica  (prima fase normale poi atrofica - difetto afferente relativo, anisocoria)</a:t>
            </a:r>
          </a:p>
          <a:p>
            <a:pPr>
              <a:defRPr/>
            </a:pPr>
            <a:endParaRPr lang="it-IT" sz="1700" dirty="0">
              <a:solidFill>
                <a:schemeClr val="accent4">
                  <a:lumMod val="10000"/>
                </a:schemeClr>
              </a:solidFill>
              <a:cs typeface="+mn-cs"/>
            </a:endParaRPr>
          </a:p>
          <a:p>
            <a:pPr>
              <a:defRPr/>
            </a:pPr>
            <a:r>
              <a:rPr lang="it-IT" sz="1700" dirty="0">
                <a:solidFill>
                  <a:schemeClr val="accent4">
                    <a:lumMod val="10000"/>
                  </a:schemeClr>
                </a:solidFill>
                <a:cs typeface="+mn-cs"/>
              </a:rPr>
              <a:t>La terapia va instaurata con urgenza</a:t>
            </a:r>
          </a:p>
        </p:txBody>
      </p:sp>
      <p:sp>
        <p:nvSpPr>
          <p:cNvPr id="7" name="Rettangolo 6"/>
          <p:cNvSpPr/>
          <p:nvPr/>
        </p:nvSpPr>
        <p:spPr>
          <a:xfrm>
            <a:off x="-11113" y="1735138"/>
            <a:ext cx="504826" cy="144462"/>
          </a:xfrm>
          <a:prstGeom prst="rect">
            <a:avLst/>
          </a:prstGeom>
          <a:solidFill>
            <a:srgbClr val="D9D9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ttangolo 8"/>
          <p:cNvSpPr/>
          <p:nvPr/>
        </p:nvSpPr>
        <p:spPr>
          <a:xfrm>
            <a:off x="-11113" y="2276475"/>
            <a:ext cx="504826" cy="144463"/>
          </a:xfrm>
          <a:prstGeom prst="rect">
            <a:avLst/>
          </a:prstGeom>
          <a:solidFill>
            <a:srgbClr val="D9D9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ttangolo 9"/>
          <p:cNvSpPr/>
          <p:nvPr/>
        </p:nvSpPr>
        <p:spPr>
          <a:xfrm>
            <a:off x="-11113" y="2781300"/>
            <a:ext cx="504826" cy="142875"/>
          </a:xfrm>
          <a:prstGeom prst="rect">
            <a:avLst/>
          </a:prstGeom>
          <a:solidFill>
            <a:srgbClr val="D9D9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ttangolo 10"/>
          <p:cNvSpPr/>
          <p:nvPr/>
        </p:nvSpPr>
        <p:spPr>
          <a:xfrm>
            <a:off x="-11113" y="3284538"/>
            <a:ext cx="504826" cy="144462"/>
          </a:xfrm>
          <a:prstGeom prst="rect">
            <a:avLst/>
          </a:prstGeom>
          <a:solidFill>
            <a:srgbClr val="D9D9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ttangolo 11"/>
          <p:cNvSpPr/>
          <p:nvPr/>
        </p:nvSpPr>
        <p:spPr>
          <a:xfrm>
            <a:off x="-11113" y="3789363"/>
            <a:ext cx="504826" cy="144462"/>
          </a:xfrm>
          <a:prstGeom prst="rect">
            <a:avLst/>
          </a:prstGeom>
          <a:solidFill>
            <a:srgbClr val="D9D9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ttangolo 12"/>
          <p:cNvSpPr/>
          <p:nvPr/>
        </p:nvSpPr>
        <p:spPr>
          <a:xfrm>
            <a:off x="-11113" y="4338638"/>
            <a:ext cx="504826" cy="144462"/>
          </a:xfrm>
          <a:prstGeom prst="rect">
            <a:avLst/>
          </a:prstGeom>
          <a:solidFill>
            <a:srgbClr val="D9D9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68"/>
          <p:cNvGrpSpPr>
            <a:grpSpLocks/>
          </p:cNvGrpSpPr>
          <p:nvPr/>
        </p:nvGrpSpPr>
        <p:grpSpPr bwMode="auto">
          <a:xfrm>
            <a:off x="0" y="0"/>
            <a:ext cx="9155113" cy="989013"/>
            <a:chOff x="0" y="0"/>
            <a:chExt cx="5767" cy="623"/>
          </a:xfrm>
          <a:solidFill>
            <a:srgbClr val="CCCC00"/>
          </a:solidFill>
        </p:grpSpPr>
        <p:sp>
          <p:nvSpPr>
            <p:cNvPr id="37" name="Freeform 66"/>
            <p:cNvSpPr>
              <a:spLocks/>
            </p:cNvSpPr>
            <p:nvPr/>
          </p:nvSpPr>
          <p:spPr bwMode="gray">
            <a:xfrm flipV="1">
              <a:off x="6" y="16"/>
              <a:ext cx="5761" cy="60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732" y="725"/>
                </a:cxn>
                <a:cxn ang="0">
                  <a:pos x="5761" y="64"/>
                </a:cxn>
                <a:cxn ang="0">
                  <a:pos x="5754" y="879"/>
                </a:cxn>
                <a:cxn ang="0">
                  <a:pos x="0" y="879"/>
                </a:cxn>
                <a:cxn ang="0">
                  <a:pos x="1" y="0"/>
                </a:cxn>
              </a:cxnLst>
              <a:rect l="0" t="0" r="r" b="b"/>
              <a:pathLst>
                <a:path w="5761" h="879">
                  <a:moveTo>
                    <a:pt x="1" y="0"/>
                  </a:moveTo>
                  <a:cubicBezTo>
                    <a:pt x="428" y="227"/>
                    <a:pt x="1144" y="698"/>
                    <a:pt x="2732" y="725"/>
                  </a:cubicBezTo>
                  <a:cubicBezTo>
                    <a:pt x="4321" y="752"/>
                    <a:pt x="5473" y="255"/>
                    <a:pt x="5761" y="64"/>
                  </a:cubicBezTo>
                  <a:lnTo>
                    <a:pt x="5754" y="879"/>
                  </a:lnTo>
                  <a:lnTo>
                    <a:pt x="0" y="879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38" name="Freeform 67"/>
            <p:cNvSpPr>
              <a:spLocks/>
            </p:cNvSpPr>
            <p:nvPr/>
          </p:nvSpPr>
          <p:spPr bwMode="gray">
            <a:xfrm flipV="1">
              <a:off x="0" y="0"/>
              <a:ext cx="5760" cy="5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26" y="527"/>
                </a:cxn>
                <a:cxn ang="0">
                  <a:pos x="5753" y="28"/>
                </a:cxn>
                <a:cxn ang="0">
                  <a:pos x="5760" y="629"/>
                </a:cxn>
                <a:cxn ang="0">
                  <a:pos x="0" y="629"/>
                </a:cxn>
                <a:cxn ang="0">
                  <a:pos x="0" y="0"/>
                </a:cxn>
              </a:cxnLst>
              <a:rect l="0" t="0" r="r" b="b"/>
              <a:pathLst>
                <a:path w="5760" h="629">
                  <a:moveTo>
                    <a:pt x="0" y="0"/>
                  </a:moveTo>
                  <a:cubicBezTo>
                    <a:pt x="562" y="277"/>
                    <a:pt x="1512" y="547"/>
                    <a:pt x="2826" y="527"/>
                  </a:cubicBezTo>
                  <a:cubicBezTo>
                    <a:pt x="4140" y="506"/>
                    <a:pt x="5248" y="277"/>
                    <a:pt x="5753" y="28"/>
                  </a:cubicBezTo>
                  <a:lnTo>
                    <a:pt x="5760" y="629"/>
                  </a:lnTo>
                  <a:lnTo>
                    <a:pt x="0" y="6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</p:grpSp>
      <p:sp>
        <p:nvSpPr>
          <p:cNvPr id="34819" name="Text Box 10"/>
          <p:cNvSpPr txBox="1">
            <a:spLocks noChangeArrowheads="1"/>
          </p:cNvSpPr>
          <p:nvPr/>
        </p:nvSpPr>
        <p:spPr bwMode="gray">
          <a:xfrm>
            <a:off x="9525" y="458788"/>
            <a:ext cx="9134475" cy="954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t-IT" sz="2800" b="1">
                <a:solidFill>
                  <a:srgbClr val="B8B400"/>
                </a:solidFill>
              </a:rPr>
              <a:t>Fisiopatologia della </a:t>
            </a:r>
          </a:p>
          <a:p>
            <a:pPr algn="ctr" eaLnBrk="0" hangingPunct="0"/>
            <a:r>
              <a:rPr lang="it-IT" sz="2800" b="1">
                <a:solidFill>
                  <a:srgbClr val="B8B400"/>
                </a:solidFill>
              </a:rPr>
              <a:t>Neuropatia Ottica Traumatica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9525" y="1773238"/>
            <a:ext cx="913447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dirty="0">
                <a:solidFill>
                  <a:schemeClr val="accent4">
                    <a:lumMod val="10000"/>
                  </a:schemeClr>
                </a:solidFill>
                <a:cs typeface="+mn-cs"/>
              </a:rPr>
              <a:t>Presenza di un edema reattivo o di emorragie a carico </a:t>
            </a:r>
          </a:p>
          <a:p>
            <a:pPr algn="ctr">
              <a:defRPr/>
            </a:pPr>
            <a:r>
              <a:rPr lang="it-IT" dirty="0">
                <a:solidFill>
                  <a:schemeClr val="accent4">
                    <a:lumMod val="10000"/>
                  </a:schemeClr>
                </a:solidFill>
                <a:cs typeface="+mn-cs"/>
              </a:rPr>
              <a:t>delle guaine o del tessuto nervoso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6038" y="2687638"/>
            <a:ext cx="91344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dirty="0">
                <a:solidFill>
                  <a:schemeClr val="accent4">
                    <a:lumMod val="10000"/>
                  </a:schemeClr>
                </a:solidFill>
                <a:cs typeface="+mn-cs"/>
              </a:rPr>
              <a:t>Contusione del nervo anche in assenza di fratture del canale ottico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46038" y="3478213"/>
            <a:ext cx="913447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dirty="0">
                <a:solidFill>
                  <a:schemeClr val="accent4">
                    <a:lumMod val="10000"/>
                  </a:schemeClr>
                </a:solidFill>
                <a:cs typeface="+mn-cs"/>
              </a:rPr>
              <a:t>Interruzione per strappo del nervo con sezione parziale o totale </a:t>
            </a:r>
            <a:br>
              <a:rPr lang="it-IT" dirty="0">
                <a:solidFill>
                  <a:schemeClr val="accent4">
                    <a:lumMod val="10000"/>
                  </a:schemeClr>
                </a:solidFill>
                <a:cs typeface="+mn-cs"/>
              </a:rPr>
            </a:br>
            <a:r>
              <a:rPr lang="it-IT" dirty="0">
                <a:solidFill>
                  <a:schemeClr val="accent4">
                    <a:lumMod val="10000"/>
                  </a:schemeClr>
                </a:solidFill>
                <a:cs typeface="+mn-cs"/>
              </a:rPr>
              <a:t>(avulsione post-traumatica) per l’azione di una scheggia ossea</a:t>
            </a:r>
          </a:p>
          <a:p>
            <a:pPr algn="ctr">
              <a:defRPr/>
            </a:pPr>
            <a:r>
              <a:rPr lang="it-IT" dirty="0">
                <a:solidFill>
                  <a:schemeClr val="accent4">
                    <a:lumMod val="10000"/>
                  </a:schemeClr>
                </a:solidFill>
                <a:cs typeface="+mn-cs"/>
              </a:rPr>
              <a:t>o di una violenta estensione</a:t>
            </a:r>
          </a:p>
        </p:txBody>
      </p:sp>
      <p:sp>
        <p:nvSpPr>
          <p:cNvPr id="10" name="Rettangolo 9"/>
          <p:cNvSpPr/>
          <p:nvPr/>
        </p:nvSpPr>
        <p:spPr>
          <a:xfrm flipV="1">
            <a:off x="9525" y="2470150"/>
            <a:ext cx="9134475" cy="73025"/>
          </a:xfrm>
          <a:prstGeom prst="rect">
            <a:avLst/>
          </a:prstGeom>
          <a:solidFill>
            <a:srgbClr val="D9D9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ttangolo 10"/>
          <p:cNvSpPr/>
          <p:nvPr/>
        </p:nvSpPr>
        <p:spPr>
          <a:xfrm flipV="1">
            <a:off x="-7938" y="3262313"/>
            <a:ext cx="9134476" cy="73025"/>
          </a:xfrm>
          <a:prstGeom prst="rect">
            <a:avLst/>
          </a:prstGeom>
          <a:solidFill>
            <a:srgbClr val="D9D9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4825" name="Picture 4" descr="meccanica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165475" y="4718050"/>
            <a:ext cx="2786063" cy="2098675"/>
          </a:xfrm>
          <a:noFill/>
          <a:ln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3" name="Rettangolo 12"/>
          <p:cNvSpPr/>
          <p:nvPr/>
        </p:nvSpPr>
        <p:spPr>
          <a:xfrm flipV="1">
            <a:off x="34925" y="4581525"/>
            <a:ext cx="9134475" cy="71438"/>
          </a:xfrm>
          <a:prstGeom prst="rect">
            <a:avLst/>
          </a:prstGeom>
          <a:solidFill>
            <a:srgbClr val="D9D9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68"/>
          <p:cNvGrpSpPr>
            <a:grpSpLocks/>
          </p:cNvGrpSpPr>
          <p:nvPr/>
        </p:nvGrpSpPr>
        <p:grpSpPr bwMode="auto">
          <a:xfrm>
            <a:off x="0" y="0"/>
            <a:ext cx="9155113" cy="989013"/>
            <a:chOff x="0" y="0"/>
            <a:chExt cx="5767" cy="623"/>
          </a:xfrm>
          <a:solidFill>
            <a:srgbClr val="CCCC00"/>
          </a:solidFill>
        </p:grpSpPr>
        <p:sp>
          <p:nvSpPr>
            <p:cNvPr id="37" name="Freeform 66"/>
            <p:cNvSpPr>
              <a:spLocks/>
            </p:cNvSpPr>
            <p:nvPr/>
          </p:nvSpPr>
          <p:spPr bwMode="gray">
            <a:xfrm flipV="1">
              <a:off x="6" y="16"/>
              <a:ext cx="5761" cy="60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732" y="725"/>
                </a:cxn>
                <a:cxn ang="0">
                  <a:pos x="5761" y="64"/>
                </a:cxn>
                <a:cxn ang="0">
                  <a:pos x="5754" y="879"/>
                </a:cxn>
                <a:cxn ang="0">
                  <a:pos x="0" y="879"/>
                </a:cxn>
                <a:cxn ang="0">
                  <a:pos x="1" y="0"/>
                </a:cxn>
              </a:cxnLst>
              <a:rect l="0" t="0" r="r" b="b"/>
              <a:pathLst>
                <a:path w="5761" h="879">
                  <a:moveTo>
                    <a:pt x="1" y="0"/>
                  </a:moveTo>
                  <a:cubicBezTo>
                    <a:pt x="428" y="227"/>
                    <a:pt x="1144" y="698"/>
                    <a:pt x="2732" y="725"/>
                  </a:cubicBezTo>
                  <a:cubicBezTo>
                    <a:pt x="4321" y="752"/>
                    <a:pt x="5473" y="255"/>
                    <a:pt x="5761" y="64"/>
                  </a:cubicBezTo>
                  <a:lnTo>
                    <a:pt x="5754" y="879"/>
                  </a:lnTo>
                  <a:lnTo>
                    <a:pt x="0" y="879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38" name="Freeform 67"/>
            <p:cNvSpPr>
              <a:spLocks/>
            </p:cNvSpPr>
            <p:nvPr/>
          </p:nvSpPr>
          <p:spPr bwMode="gray">
            <a:xfrm flipV="1">
              <a:off x="0" y="0"/>
              <a:ext cx="5760" cy="5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26" y="527"/>
                </a:cxn>
                <a:cxn ang="0">
                  <a:pos x="5753" y="28"/>
                </a:cxn>
                <a:cxn ang="0">
                  <a:pos x="5760" y="629"/>
                </a:cxn>
                <a:cxn ang="0">
                  <a:pos x="0" y="629"/>
                </a:cxn>
                <a:cxn ang="0">
                  <a:pos x="0" y="0"/>
                </a:cxn>
              </a:cxnLst>
              <a:rect l="0" t="0" r="r" b="b"/>
              <a:pathLst>
                <a:path w="5760" h="629">
                  <a:moveTo>
                    <a:pt x="0" y="0"/>
                  </a:moveTo>
                  <a:cubicBezTo>
                    <a:pt x="562" y="277"/>
                    <a:pt x="1512" y="547"/>
                    <a:pt x="2826" y="527"/>
                  </a:cubicBezTo>
                  <a:cubicBezTo>
                    <a:pt x="4140" y="506"/>
                    <a:pt x="5248" y="277"/>
                    <a:pt x="5753" y="28"/>
                  </a:cubicBezTo>
                  <a:lnTo>
                    <a:pt x="5760" y="629"/>
                  </a:lnTo>
                  <a:lnTo>
                    <a:pt x="0" y="6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</p:grpSp>
      <p:sp>
        <p:nvSpPr>
          <p:cNvPr id="36867" name="Text Box 10"/>
          <p:cNvSpPr txBox="1">
            <a:spLocks noChangeArrowheads="1"/>
          </p:cNvSpPr>
          <p:nvPr/>
        </p:nvSpPr>
        <p:spPr bwMode="gray">
          <a:xfrm>
            <a:off x="9525" y="601663"/>
            <a:ext cx="9134475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t-IT" sz="2800" b="1">
                <a:solidFill>
                  <a:srgbClr val="B8B400"/>
                </a:solidFill>
              </a:rPr>
              <a:t>Neuropatia Ottica Traumatica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9525" y="1844675"/>
            <a:ext cx="9134475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200" b="1" dirty="0">
                <a:solidFill>
                  <a:schemeClr val="accent4">
                    <a:lumMod val="10000"/>
                  </a:schemeClr>
                </a:solidFill>
                <a:cs typeface="+mn-cs"/>
              </a:rPr>
              <a:t>TC</a:t>
            </a:r>
            <a:r>
              <a:rPr lang="it-IT" sz="2200" dirty="0">
                <a:solidFill>
                  <a:schemeClr val="accent4">
                    <a:lumMod val="10000"/>
                  </a:schemeClr>
                </a:solidFill>
                <a:cs typeface="+mn-cs"/>
              </a:rPr>
              <a:t> </a:t>
            </a:r>
            <a:r>
              <a:rPr lang="it-IT" dirty="0">
                <a:solidFill>
                  <a:schemeClr val="accent4">
                    <a:lumMod val="10000"/>
                  </a:schemeClr>
                </a:solidFill>
                <a:cs typeface="+mn-cs"/>
              </a:rPr>
              <a:t>(scansioni assiali e coronali):</a:t>
            </a:r>
            <a:r>
              <a:rPr lang="it-IT" sz="2200" dirty="0">
                <a:solidFill>
                  <a:schemeClr val="accent4">
                    <a:lumMod val="10000"/>
                  </a:schemeClr>
                </a:solidFill>
                <a:cs typeface="+mn-cs"/>
              </a:rPr>
              <a:t> </a:t>
            </a:r>
            <a:br>
              <a:rPr lang="it-IT" sz="2200" dirty="0">
                <a:solidFill>
                  <a:schemeClr val="accent4">
                    <a:lumMod val="10000"/>
                  </a:schemeClr>
                </a:solidFill>
                <a:cs typeface="+mn-cs"/>
              </a:rPr>
            </a:br>
            <a:r>
              <a:rPr lang="it-IT" sz="2200" dirty="0">
                <a:solidFill>
                  <a:schemeClr val="accent4">
                    <a:lumMod val="10000"/>
                  </a:schemeClr>
                </a:solidFill>
                <a:cs typeface="+mn-cs"/>
              </a:rPr>
              <a:t>rileva fratture del canale ottico, edemi, ematomi, frammenti ossei)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5088" y="2924175"/>
            <a:ext cx="9134475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200" b="1" dirty="0">
                <a:solidFill>
                  <a:schemeClr val="accent4">
                    <a:lumMod val="10000"/>
                  </a:schemeClr>
                </a:solidFill>
                <a:cs typeface="+mn-cs"/>
              </a:rPr>
              <a:t>RMN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46038" y="3644900"/>
            <a:ext cx="9134475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200" b="1" dirty="0">
                <a:solidFill>
                  <a:schemeClr val="accent4">
                    <a:lumMod val="10000"/>
                  </a:schemeClr>
                </a:solidFill>
                <a:cs typeface="+mn-cs"/>
              </a:rPr>
              <a:t>PEV</a:t>
            </a:r>
            <a:r>
              <a:rPr lang="it-IT" sz="2200" dirty="0">
                <a:solidFill>
                  <a:schemeClr val="accent4">
                    <a:lumMod val="10000"/>
                  </a:schemeClr>
                </a:solidFill>
                <a:cs typeface="+mn-cs"/>
              </a:rPr>
              <a:t> </a:t>
            </a:r>
            <a:r>
              <a:rPr lang="it-IT" dirty="0">
                <a:solidFill>
                  <a:schemeClr val="accent4">
                    <a:lumMod val="10000"/>
                  </a:schemeClr>
                </a:solidFill>
                <a:cs typeface="+mn-cs"/>
              </a:rPr>
              <a:t>(potenziale visivo evocato)</a:t>
            </a:r>
          </a:p>
        </p:txBody>
      </p:sp>
      <p:sp>
        <p:nvSpPr>
          <p:cNvPr id="10" name="Rettangolo 9"/>
          <p:cNvSpPr/>
          <p:nvPr/>
        </p:nvSpPr>
        <p:spPr>
          <a:xfrm flipV="1">
            <a:off x="9525" y="2708275"/>
            <a:ext cx="9134475" cy="73025"/>
          </a:xfrm>
          <a:prstGeom prst="rect">
            <a:avLst/>
          </a:prstGeom>
          <a:solidFill>
            <a:srgbClr val="D9D9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ttangolo 10"/>
          <p:cNvSpPr/>
          <p:nvPr/>
        </p:nvSpPr>
        <p:spPr>
          <a:xfrm flipV="1">
            <a:off x="-7938" y="3357563"/>
            <a:ext cx="9134476" cy="71437"/>
          </a:xfrm>
          <a:prstGeom prst="rect">
            <a:avLst/>
          </a:prstGeom>
          <a:solidFill>
            <a:srgbClr val="D9D9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ttangolo 11"/>
          <p:cNvSpPr/>
          <p:nvPr/>
        </p:nvSpPr>
        <p:spPr>
          <a:xfrm flipV="1">
            <a:off x="-11113" y="4292600"/>
            <a:ext cx="9134476" cy="73025"/>
          </a:xfrm>
          <a:prstGeom prst="rect">
            <a:avLst/>
          </a:prstGeom>
          <a:solidFill>
            <a:srgbClr val="D9D9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6874" name="Immagine 3"/>
          <p:cNvPicPr>
            <a:picLocks noChangeAspect="1"/>
          </p:cNvPicPr>
          <p:nvPr/>
        </p:nvPicPr>
        <p:blipFill>
          <a:blip r:embed="rId3"/>
          <a:srcRect b="53281"/>
          <a:stretch>
            <a:fillRect/>
          </a:stretch>
        </p:blipFill>
        <p:spPr bwMode="auto">
          <a:xfrm>
            <a:off x="0" y="5013325"/>
            <a:ext cx="3240088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5" name="Immagine 5"/>
          <p:cNvPicPr>
            <a:picLocks noChangeAspect="1"/>
          </p:cNvPicPr>
          <p:nvPr/>
        </p:nvPicPr>
        <p:blipFill>
          <a:blip r:embed="rId4"/>
          <a:srcRect b="28128"/>
          <a:stretch>
            <a:fillRect/>
          </a:stretch>
        </p:blipFill>
        <p:spPr bwMode="auto">
          <a:xfrm>
            <a:off x="3319463" y="4981575"/>
            <a:ext cx="303847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6" name="Immagine 13"/>
          <p:cNvPicPr>
            <a:picLocks noChangeAspect="1"/>
          </p:cNvPicPr>
          <p:nvPr/>
        </p:nvPicPr>
        <p:blipFill>
          <a:blip r:embed="rId5"/>
          <a:srcRect l="51575" t="12669" b="8937"/>
          <a:stretch>
            <a:fillRect/>
          </a:stretch>
        </p:blipFill>
        <p:spPr bwMode="auto">
          <a:xfrm>
            <a:off x="6443663" y="5013325"/>
            <a:ext cx="2676525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/>
        </p:nvSpPr>
        <p:spPr>
          <a:xfrm>
            <a:off x="9525" y="1403350"/>
            <a:ext cx="9134475" cy="431800"/>
          </a:xfrm>
          <a:prstGeom prst="rect">
            <a:avLst/>
          </a:prstGeom>
          <a:solidFill>
            <a:srgbClr val="D9D905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915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9286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/>
              <a:t>TRATTAMENTO</a:t>
            </a:r>
          </a:p>
        </p:txBody>
      </p:sp>
      <p:grpSp>
        <p:nvGrpSpPr>
          <p:cNvPr id="4" name="Group 68"/>
          <p:cNvGrpSpPr>
            <a:grpSpLocks/>
          </p:cNvGrpSpPr>
          <p:nvPr/>
        </p:nvGrpSpPr>
        <p:grpSpPr bwMode="auto">
          <a:xfrm>
            <a:off x="0" y="0"/>
            <a:ext cx="9155113" cy="989013"/>
            <a:chOff x="0" y="0"/>
            <a:chExt cx="5767" cy="623"/>
          </a:xfrm>
          <a:solidFill>
            <a:srgbClr val="CCCC00"/>
          </a:solidFill>
        </p:grpSpPr>
        <p:sp>
          <p:nvSpPr>
            <p:cNvPr id="5" name="Freeform 66"/>
            <p:cNvSpPr>
              <a:spLocks/>
            </p:cNvSpPr>
            <p:nvPr/>
          </p:nvSpPr>
          <p:spPr bwMode="gray">
            <a:xfrm flipV="1">
              <a:off x="6" y="16"/>
              <a:ext cx="5761" cy="60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732" y="725"/>
                </a:cxn>
                <a:cxn ang="0">
                  <a:pos x="5761" y="64"/>
                </a:cxn>
                <a:cxn ang="0">
                  <a:pos x="5754" y="879"/>
                </a:cxn>
                <a:cxn ang="0">
                  <a:pos x="0" y="879"/>
                </a:cxn>
                <a:cxn ang="0">
                  <a:pos x="1" y="0"/>
                </a:cxn>
              </a:cxnLst>
              <a:rect l="0" t="0" r="r" b="b"/>
              <a:pathLst>
                <a:path w="5761" h="879">
                  <a:moveTo>
                    <a:pt x="1" y="0"/>
                  </a:moveTo>
                  <a:cubicBezTo>
                    <a:pt x="428" y="227"/>
                    <a:pt x="1144" y="698"/>
                    <a:pt x="2732" y="725"/>
                  </a:cubicBezTo>
                  <a:cubicBezTo>
                    <a:pt x="4321" y="752"/>
                    <a:pt x="5473" y="255"/>
                    <a:pt x="5761" y="64"/>
                  </a:cubicBezTo>
                  <a:lnTo>
                    <a:pt x="5754" y="879"/>
                  </a:lnTo>
                  <a:lnTo>
                    <a:pt x="0" y="879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6" name="Freeform 67"/>
            <p:cNvSpPr>
              <a:spLocks/>
            </p:cNvSpPr>
            <p:nvPr/>
          </p:nvSpPr>
          <p:spPr bwMode="gray">
            <a:xfrm flipV="1">
              <a:off x="0" y="0"/>
              <a:ext cx="5760" cy="5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26" y="527"/>
                </a:cxn>
                <a:cxn ang="0">
                  <a:pos x="5753" y="28"/>
                </a:cxn>
                <a:cxn ang="0">
                  <a:pos x="5760" y="629"/>
                </a:cxn>
                <a:cxn ang="0">
                  <a:pos x="0" y="629"/>
                </a:cxn>
                <a:cxn ang="0">
                  <a:pos x="0" y="0"/>
                </a:cxn>
              </a:cxnLst>
              <a:rect l="0" t="0" r="r" b="b"/>
              <a:pathLst>
                <a:path w="5760" h="629">
                  <a:moveTo>
                    <a:pt x="0" y="0"/>
                  </a:moveTo>
                  <a:cubicBezTo>
                    <a:pt x="562" y="277"/>
                    <a:pt x="1512" y="547"/>
                    <a:pt x="2826" y="527"/>
                  </a:cubicBezTo>
                  <a:cubicBezTo>
                    <a:pt x="4140" y="506"/>
                    <a:pt x="5248" y="277"/>
                    <a:pt x="5753" y="28"/>
                  </a:cubicBezTo>
                  <a:lnTo>
                    <a:pt x="5760" y="629"/>
                  </a:lnTo>
                  <a:lnTo>
                    <a:pt x="0" y="6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</p:grpSp>
      <p:sp>
        <p:nvSpPr>
          <p:cNvPr id="9" name="CasellaDiTesto 8"/>
          <p:cNvSpPr txBox="1"/>
          <p:nvPr/>
        </p:nvSpPr>
        <p:spPr>
          <a:xfrm>
            <a:off x="1547813" y="1403350"/>
            <a:ext cx="6840537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Danno è causato da emorragia orbitaria 	</a:t>
            </a:r>
            <a:r>
              <a:rPr lang="it-IT" b="1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drenaggio</a:t>
            </a:r>
          </a:p>
          <a:p>
            <a:pPr>
              <a:defRPr/>
            </a:pPr>
            <a:endParaRPr lang="it-IT" dirty="0">
              <a:solidFill>
                <a:schemeClr val="accent5">
                  <a:lumMod val="10000"/>
                </a:schemeClr>
              </a:solidFill>
              <a:cs typeface="+mn-cs"/>
            </a:endParaRPr>
          </a:p>
          <a:p>
            <a:pPr>
              <a:defRPr/>
            </a:pPr>
            <a:endParaRPr lang="it-IT" dirty="0">
              <a:solidFill>
                <a:schemeClr val="accent5">
                  <a:lumMod val="10000"/>
                </a:schemeClr>
              </a:solidFill>
              <a:cs typeface="+mn-cs"/>
            </a:endParaRPr>
          </a:p>
          <a:p>
            <a:pPr>
              <a:defRPr/>
            </a:pPr>
            <a:r>
              <a:rPr lang="it-IT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Emorragia livello delle guaina        </a:t>
            </a:r>
            <a:r>
              <a:rPr lang="it-IT" b="1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decompressione</a:t>
            </a:r>
          </a:p>
          <a:p>
            <a:pPr>
              <a:defRPr/>
            </a:pPr>
            <a:endParaRPr lang="it-IT" dirty="0">
              <a:solidFill>
                <a:schemeClr val="accent5">
                  <a:lumMod val="10000"/>
                </a:schemeClr>
              </a:solidFill>
              <a:cs typeface="+mn-cs"/>
            </a:endParaRPr>
          </a:p>
          <a:p>
            <a:pPr>
              <a:defRPr/>
            </a:pPr>
            <a:endParaRPr lang="en-US" dirty="0">
              <a:solidFill>
                <a:schemeClr val="accent5">
                  <a:lumMod val="10000"/>
                </a:schemeClr>
              </a:solidFill>
              <a:cs typeface="+mn-cs"/>
            </a:endParaRPr>
          </a:p>
        </p:txBody>
      </p:sp>
      <p:sp>
        <p:nvSpPr>
          <p:cNvPr id="10" name="Freccia a destra 9"/>
          <p:cNvSpPr/>
          <p:nvPr/>
        </p:nvSpPr>
        <p:spPr>
          <a:xfrm>
            <a:off x="5813425" y="1538288"/>
            <a:ext cx="287338" cy="144462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Freccia a destra 10"/>
          <p:cNvSpPr/>
          <p:nvPr/>
        </p:nvSpPr>
        <p:spPr>
          <a:xfrm>
            <a:off x="4745038" y="2365375"/>
            <a:ext cx="287337" cy="144463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ttangolo 11"/>
          <p:cNvSpPr/>
          <p:nvPr/>
        </p:nvSpPr>
        <p:spPr>
          <a:xfrm>
            <a:off x="5348288" y="3889375"/>
            <a:ext cx="316865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it-IT" dirty="0">
              <a:solidFill>
                <a:schemeClr val="accent5">
                  <a:lumMod val="10000"/>
                </a:schemeClr>
              </a:solidFill>
              <a:cs typeface="+mn-cs"/>
            </a:endParaRPr>
          </a:p>
          <a:p>
            <a:pPr>
              <a:defRPr/>
            </a:pPr>
            <a:r>
              <a:rPr lang="it-IT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&gt; perfusione del microcircolo</a:t>
            </a:r>
          </a:p>
          <a:p>
            <a:pPr>
              <a:defRPr/>
            </a:pPr>
            <a:r>
              <a:rPr lang="it-IT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&lt; edema   </a:t>
            </a:r>
          </a:p>
          <a:p>
            <a:pPr>
              <a:defRPr/>
            </a:pPr>
            <a:r>
              <a:rPr lang="it-IT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&lt;compressione</a:t>
            </a:r>
            <a:endParaRPr lang="en-US" dirty="0">
              <a:cs typeface="+mn-cs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-1588" y="2241550"/>
            <a:ext cx="9134476" cy="431800"/>
          </a:xfrm>
          <a:prstGeom prst="rect">
            <a:avLst/>
          </a:prstGeom>
          <a:solidFill>
            <a:srgbClr val="D9D905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ttangolo 14"/>
          <p:cNvSpPr/>
          <p:nvPr/>
        </p:nvSpPr>
        <p:spPr>
          <a:xfrm>
            <a:off x="34925" y="5805488"/>
            <a:ext cx="9134475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it-IT" i="1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Rimozione parete ossea del canale ottico 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323850" y="3321050"/>
            <a:ext cx="5976938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Cortisonici ad alte dosi entro 8 h dal trauma</a:t>
            </a:r>
          </a:p>
        </p:txBody>
      </p:sp>
      <p:sp>
        <p:nvSpPr>
          <p:cNvPr id="17" name="Freccia a destra 16"/>
          <p:cNvSpPr/>
          <p:nvPr/>
        </p:nvSpPr>
        <p:spPr>
          <a:xfrm>
            <a:off x="4889500" y="3444875"/>
            <a:ext cx="287338" cy="144463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ttangolo 17"/>
          <p:cNvSpPr/>
          <p:nvPr/>
        </p:nvSpPr>
        <p:spPr>
          <a:xfrm>
            <a:off x="5292725" y="3213100"/>
            <a:ext cx="3840163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funzione antiossidante e </a:t>
            </a:r>
            <a:br>
              <a:rPr lang="it-IT" dirty="0">
                <a:solidFill>
                  <a:schemeClr val="accent5">
                    <a:lumMod val="10000"/>
                  </a:schemeClr>
                </a:solidFill>
                <a:cs typeface="+mn-cs"/>
              </a:rPr>
            </a:br>
            <a:r>
              <a:rPr lang="it-IT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stabilizzante sulle membrane</a:t>
            </a:r>
            <a:endParaRPr lang="en-US" dirty="0">
              <a:cs typeface="+mn-cs"/>
            </a:endParaRPr>
          </a:p>
        </p:txBody>
      </p:sp>
      <p:sp>
        <p:nvSpPr>
          <p:cNvPr id="19" name="Freccia a destra 18"/>
          <p:cNvSpPr/>
          <p:nvPr/>
        </p:nvSpPr>
        <p:spPr>
          <a:xfrm rot="5400000">
            <a:off x="6515894" y="3933031"/>
            <a:ext cx="288925" cy="144463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927" name="Text Box 10"/>
          <p:cNvSpPr txBox="1">
            <a:spLocks noChangeArrowheads="1"/>
          </p:cNvSpPr>
          <p:nvPr/>
        </p:nvSpPr>
        <p:spPr bwMode="gray">
          <a:xfrm>
            <a:off x="9525" y="601663"/>
            <a:ext cx="9134475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t-IT" sz="2800" b="1">
                <a:solidFill>
                  <a:srgbClr val="B8B400"/>
                </a:solidFill>
              </a:rPr>
              <a:t>Trattamento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17463" y="3213100"/>
            <a:ext cx="9134475" cy="1976438"/>
          </a:xfrm>
          <a:prstGeom prst="rect">
            <a:avLst/>
          </a:prstGeom>
          <a:solidFill>
            <a:srgbClr val="D9D905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ettangolo 22"/>
          <p:cNvSpPr/>
          <p:nvPr/>
        </p:nvSpPr>
        <p:spPr>
          <a:xfrm>
            <a:off x="287338" y="3779838"/>
            <a:ext cx="4572000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400" dirty="0" err="1">
                <a:solidFill>
                  <a:schemeClr val="accent5">
                    <a:lumMod val="10000"/>
                  </a:schemeClr>
                </a:solidFill>
                <a:cs typeface="+mn-cs"/>
              </a:rPr>
              <a:t>metilprednisolone</a:t>
            </a:r>
            <a:r>
              <a:rPr lang="it-IT" sz="14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 </a:t>
            </a:r>
            <a:r>
              <a:rPr lang="it-IT" sz="1400" dirty="0" err="1">
                <a:solidFill>
                  <a:schemeClr val="accent5">
                    <a:lumMod val="10000"/>
                  </a:schemeClr>
                </a:solidFill>
                <a:cs typeface="+mn-cs"/>
              </a:rPr>
              <a:t>e.v.</a:t>
            </a:r>
            <a:r>
              <a:rPr lang="it-IT" sz="14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 (30mg/Kg) in 30 </a:t>
            </a:r>
            <a:r>
              <a:rPr lang="it-IT" sz="1400" dirty="0" err="1">
                <a:solidFill>
                  <a:schemeClr val="accent5">
                    <a:lumMod val="10000"/>
                  </a:schemeClr>
                </a:solidFill>
                <a:cs typeface="+mn-cs"/>
              </a:rPr>
              <a:t>min</a:t>
            </a:r>
            <a:r>
              <a:rPr lang="it-IT" sz="14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 </a:t>
            </a:r>
            <a:br>
              <a:rPr lang="it-IT" sz="1400" dirty="0">
                <a:solidFill>
                  <a:schemeClr val="accent5">
                    <a:lumMod val="10000"/>
                  </a:schemeClr>
                </a:solidFill>
                <a:cs typeface="+mn-cs"/>
              </a:rPr>
            </a:br>
            <a:r>
              <a:rPr lang="it-IT" sz="14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entro 8 ore dal trauma</a:t>
            </a:r>
          </a:p>
          <a:p>
            <a:pPr algn="ctr">
              <a:defRPr/>
            </a:pPr>
            <a:r>
              <a:rPr lang="it-IT" sz="14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15mg/kg dopo 2 ore e successivamente </a:t>
            </a:r>
            <a:br>
              <a:rPr lang="it-IT" sz="1400" dirty="0">
                <a:solidFill>
                  <a:schemeClr val="accent5">
                    <a:lumMod val="10000"/>
                  </a:schemeClr>
                </a:solidFill>
                <a:cs typeface="+mn-cs"/>
              </a:rPr>
            </a:br>
            <a:r>
              <a:rPr lang="it-IT" sz="14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ogni 6-8 h per 24-48 h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olo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/>
              <a:t>Decorso ed esiti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1000" y="1412875"/>
            <a:ext cx="8534400" cy="2462213"/>
          </a:xfrm>
        </p:spPr>
        <p:txBody>
          <a:bodyPr wrap="square" rtlCol="0">
            <a:spAutoFit/>
          </a:bodyPr>
          <a:lstStyle/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it-IT" sz="2200" b="0" kern="1200" dirty="0">
                <a:solidFill>
                  <a:schemeClr val="accent5">
                    <a:lumMod val="10000"/>
                  </a:schemeClr>
                </a:solidFill>
                <a:latin typeface="Arial" charset="0"/>
              </a:rPr>
              <a:t>Non esiste nessun trattamento efficace </a:t>
            </a:r>
            <a:br>
              <a:rPr lang="it-IT" sz="2200" b="0" kern="1200" dirty="0">
                <a:solidFill>
                  <a:schemeClr val="accent5">
                    <a:lumMod val="10000"/>
                  </a:schemeClr>
                </a:solidFill>
                <a:latin typeface="Arial" charset="0"/>
              </a:rPr>
            </a:br>
            <a:r>
              <a:rPr lang="it-IT" sz="2200" b="0" kern="1200" dirty="0">
                <a:solidFill>
                  <a:schemeClr val="accent5">
                    <a:lumMod val="10000"/>
                  </a:schemeClr>
                </a:solidFill>
                <a:latin typeface="Arial" charset="0"/>
              </a:rPr>
              <a:t>per le </a:t>
            </a:r>
            <a:r>
              <a:rPr lang="it-IT" sz="2200" b="0" kern="1200" dirty="0" err="1">
                <a:solidFill>
                  <a:schemeClr val="accent5">
                    <a:lumMod val="10000"/>
                  </a:schemeClr>
                </a:solidFill>
                <a:latin typeface="Arial" charset="0"/>
              </a:rPr>
              <a:t>neurotticopatie</a:t>
            </a:r>
            <a:r>
              <a:rPr lang="it-IT" sz="2200" b="0" kern="1200" dirty="0">
                <a:solidFill>
                  <a:schemeClr val="accent5">
                    <a:lumMod val="10000"/>
                  </a:schemeClr>
                </a:solidFill>
                <a:latin typeface="Arial" charset="0"/>
              </a:rPr>
              <a:t> post-traumatiche primarie</a:t>
            </a:r>
          </a:p>
          <a:p>
            <a:pPr algn="ctr" eaLnBrk="1" hangingPunct="1">
              <a:spcBef>
                <a:spcPct val="0"/>
              </a:spcBef>
              <a:defRPr/>
            </a:pPr>
            <a:endParaRPr lang="it-IT" sz="2200" b="0" kern="1200" dirty="0">
              <a:solidFill>
                <a:schemeClr val="accent5">
                  <a:lumMod val="10000"/>
                </a:schemeClr>
              </a:solidFill>
              <a:latin typeface="Arial" charset="0"/>
            </a:endParaRPr>
          </a:p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it-IT" sz="2200" b="0" kern="1200" dirty="0">
                <a:solidFill>
                  <a:schemeClr val="accent5">
                    <a:lumMod val="10000"/>
                  </a:schemeClr>
                </a:solidFill>
                <a:latin typeface="Arial" charset="0"/>
              </a:rPr>
              <a:t>Soggetti trattati con </a:t>
            </a:r>
            <a:r>
              <a:rPr lang="it-IT" sz="2200" b="0" kern="1200" dirty="0" err="1">
                <a:solidFill>
                  <a:schemeClr val="accent5">
                    <a:lumMod val="10000"/>
                  </a:schemeClr>
                </a:solidFill>
                <a:latin typeface="Arial" charset="0"/>
              </a:rPr>
              <a:t>streroidi</a:t>
            </a:r>
            <a:r>
              <a:rPr lang="it-IT" sz="2200" b="0" kern="1200" dirty="0">
                <a:solidFill>
                  <a:schemeClr val="accent5">
                    <a:lumMod val="10000"/>
                  </a:schemeClr>
                </a:solidFill>
                <a:latin typeface="Arial" charset="0"/>
              </a:rPr>
              <a:t> in </a:t>
            </a:r>
            <a:r>
              <a:rPr lang="it-IT" sz="2200" b="0" kern="1200" dirty="0" err="1">
                <a:solidFill>
                  <a:schemeClr val="accent5">
                    <a:lumMod val="10000"/>
                  </a:schemeClr>
                </a:solidFill>
                <a:latin typeface="Arial" charset="0"/>
              </a:rPr>
              <a:t>monoterapia</a:t>
            </a:r>
            <a:r>
              <a:rPr lang="it-IT" sz="2200" b="0" kern="1200" dirty="0">
                <a:solidFill>
                  <a:schemeClr val="accent5">
                    <a:lumMod val="10000"/>
                  </a:schemeClr>
                </a:solidFill>
                <a:latin typeface="Arial" charset="0"/>
              </a:rPr>
              <a:t> </a:t>
            </a:r>
          </a:p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it-IT" sz="2200" b="0" kern="1200" dirty="0">
                <a:solidFill>
                  <a:schemeClr val="accent5">
                    <a:lumMod val="10000"/>
                  </a:schemeClr>
                </a:solidFill>
                <a:latin typeface="Arial" charset="0"/>
              </a:rPr>
              <a:t>o in combinazione con decompressione extracranica </a:t>
            </a:r>
          </a:p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it-IT" sz="2200" b="0" kern="1200" dirty="0">
                <a:solidFill>
                  <a:schemeClr val="accent5">
                    <a:lumMod val="10000"/>
                  </a:schemeClr>
                </a:solidFill>
                <a:latin typeface="Arial" charset="0"/>
              </a:rPr>
              <a:t>del canale ottico sembrano avere una prognosi </a:t>
            </a:r>
          </a:p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it-IT" sz="2200" b="0" kern="1200" dirty="0">
                <a:solidFill>
                  <a:schemeClr val="accent5">
                    <a:lumMod val="10000"/>
                  </a:schemeClr>
                </a:solidFill>
                <a:latin typeface="Arial" charset="0"/>
              </a:rPr>
              <a:t>visiva migliore rispetto ai soggetti non trattati</a:t>
            </a:r>
          </a:p>
        </p:txBody>
      </p:sp>
      <p:grpSp>
        <p:nvGrpSpPr>
          <p:cNvPr id="4" name="Group 68"/>
          <p:cNvGrpSpPr>
            <a:grpSpLocks/>
          </p:cNvGrpSpPr>
          <p:nvPr/>
        </p:nvGrpSpPr>
        <p:grpSpPr bwMode="auto">
          <a:xfrm>
            <a:off x="0" y="0"/>
            <a:ext cx="9155113" cy="989013"/>
            <a:chOff x="0" y="0"/>
            <a:chExt cx="5767" cy="623"/>
          </a:xfrm>
          <a:solidFill>
            <a:srgbClr val="CCCC00"/>
          </a:solidFill>
        </p:grpSpPr>
        <p:sp>
          <p:nvSpPr>
            <p:cNvPr id="5" name="Freeform 66"/>
            <p:cNvSpPr>
              <a:spLocks/>
            </p:cNvSpPr>
            <p:nvPr/>
          </p:nvSpPr>
          <p:spPr bwMode="gray">
            <a:xfrm flipV="1">
              <a:off x="6" y="16"/>
              <a:ext cx="5761" cy="60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732" y="725"/>
                </a:cxn>
                <a:cxn ang="0">
                  <a:pos x="5761" y="64"/>
                </a:cxn>
                <a:cxn ang="0">
                  <a:pos x="5754" y="879"/>
                </a:cxn>
                <a:cxn ang="0">
                  <a:pos x="0" y="879"/>
                </a:cxn>
                <a:cxn ang="0">
                  <a:pos x="1" y="0"/>
                </a:cxn>
              </a:cxnLst>
              <a:rect l="0" t="0" r="r" b="b"/>
              <a:pathLst>
                <a:path w="5761" h="879">
                  <a:moveTo>
                    <a:pt x="1" y="0"/>
                  </a:moveTo>
                  <a:cubicBezTo>
                    <a:pt x="428" y="227"/>
                    <a:pt x="1144" y="698"/>
                    <a:pt x="2732" y="725"/>
                  </a:cubicBezTo>
                  <a:cubicBezTo>
                    <a:pt x="4321" y="752"/>
                    <a:pt x="5473" y="255"/>
                    <a:pt x="5761" y="64"/>
                  </a:cubicBezTo>
                  <a:lnTo>
                    <a:pt x="5754" y="879"/>
                  </a:lnTo>
                  <a:lnTo>
                    <a:pt x="0" y="879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6" name="Freeform 67"/>
            <p:cNvSpPr>
              <a:spLocks/>
            </p:cNvSpPr>
            <p:nvPr/>
          </p:nvSpPr>
          <p:spPr bwMode="gray">
            <a:xfrm flipV="1">
              <a:off x="0" y="0"/>
              <a:ext cx="5760" cy="5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26" y="527"/>
                </a:cxn>
                <a:cxn ang="0">
                  <a:pos x="5753" y="28"/>
                </a:cxn>
                <a:cxn ang="0">
                  <a:pos x="5760" y="629"/>
                </a:cxn>
                <a:cxn ang="0">
                  <a:pos x="0" y="629"/>
                </a:cxn>
                <a:cxn ang="0">
                  <a:pos x="0" y="0"/>
                </a:cxn>
              </a:cxnLst>
              <a:rect l="0" t="0" r="r" b="b"/>
              <a:pathLst>
                <a:path w="5760" h="629">
                  <a:moveTo>
                    <a:pt x="0" y="0"/>
                  </a:moveTo>
                  <a:cubicBezTo>
                    <a:pt x="562" y="277"/>
                    <a:pt x="1512" y="547"/>
                    <a:pt x="2826" y="527"/>
                  </a:cubicBezTo>
                  <a:cubicBezTo>
                    <a:pt x="4140" y="506"/>
                    <a:pt x="5248" y="277"/>
                    <a:pt x="5753" y="28"/>
                  </a:cubicBezTo>
                  <a:lnTo>
                    <a:pt x="5760" y="629"/>
                  </a:lnTo>
                  <a:lnTo>
                    <a:pt x="0" y="6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</p:grpSp>
      <p:sp>
        <p:nvSpPr>
          <p:cNvPr id="39941" name="Text Box 10"/>
          <p:cNvSpPr txBox="1">
            <a:spLocks noChangeArrowheads="1"/>
          </p:cNvSpPr>
          <p:nvPr/>
        </p:nvSpPr>
        <p:spPr bwMode="gray">
          <a:xfrm>
            <a:off x="9525" y="601663"/>
            <a:ext cx="9134475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t-IT" sz="2800" b="1">
                <a:solidFill>
                  <a:srgbClr val="B8B400"/>
                </a:solidFill>
              </a:rPr>
              <a:t>Trattamento</a:t>
            </a:r>
          </a:p>
        </p:txBody>
      </p:sp>
      <p:pic>
        <p:nvPicPr>
          <p:cNvPr id="39942" name="Picture 8"/>
          <p:cNvPicPr>
            <a:picLocks noChangeAspect="1" noChangeArrowheads="1"/>
          </p:cNvPicPr>
          <p:nvPr/>
        </p:nvPicPr>
        <p:blipFill>
          <a:blip r:embed="rId2"/>
          <a:srcRect t="6219" r="3786" b="5943"/>
          <a:stretch>
            <a:fillRect/>
          </a:stretch>
        </p:blipFill>
        <p:spPr bwMode="auto">
          <a:xfrm>
            <a:off x="2268538" y="4186238"/>
            <a:ext cx="4895850" cy="2690812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9" name="Doppia parentesi quadra 8"/>
          <p:cNvSpPr/>
          <p:nvPr/>
        </p:nvSpPr>
        <p:spPr>
          <a:xfrm>
            <a:off x="952500" y="2492375"/>
            <a:ext cx="7219950" cy="1441450"/>
          </a:xfrm>
          <a:prstGeom prst="bracketPair">
            <a:avLst/>
          </a:prstGeom>
          <a:ln w="28575">
            <a:solidFill>
              <a:srgbClr val="D9D9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68"/>
          <p:cNvGrpSpPr>
            <a:grpSpLocks/>
          </p:cNvGrpSpPr>
          <p:nvPr/>
        </p:nvGrpSpPr>
        <p:grpSpPr bwMode="auto">
          <a:xfrm>
            <a:off x="0" y="0"/>
            <a:ext cx="9155113" cy="989013"/>
            <a:chOff x="0" y="0"/>
            <a:chExt cx="5767" cy="623"/>
          </a:xfrm>
          <a:solidFill>
            <a:srgbClr val="CCCC00"/>
          </a:solidFill>
        </p:grpSpPr>
        <p:sp>
          <p:nvSpPr>
            <p:cNvPr id="37" name="Freeform 66"/>
            <p:cNvSpPr>
              <a:spLocks/>
            </p:cNvSpPr>
            <p:nvPr/>
          </p:nvSpPr>
          <p:spPr bwMode="gray">
            <a:xfrm flipV="1">
              <a:off x="6" y="16"/>
              <a:ext cx="5761" cy="60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732" y="725"/>
                </a:cxn>
                <a:cxn ang="0">
                  <a:pos x="5761" y="64"/>
                </a:cxn>
                <a:cxn ang="0">
                  <a:pos x="5754" y="879"/>
                </a:cxn>
                <a:cxn ang="0">
                  <a:pos x="0" y="879"/>
                </a:cxn>
                <a:cxn ang="0">
                  <a:pos x="1" y="0"/>
                </a:cxn>
              </a:cxnLst>
              <a:rect l="0" t="0" r="r" b="b"/>
              <a:pathLst>
                <a:path w="5761" h="879">
                  <a:moveTo>
                    <a:pt x="1" y="0"/>
                  </a:moveTo>
                  <a:cubicBezTo>
                    <a:pt x="428" y="227"/>
                    <a:pt x="1144" y="698"/>
                    <a:pt x="2732" y="725"/>
                  </a:cubicBezTo>
                  <a:cubicBezTo>
                    <a:pt x="4321" y="752"/>
                    <a:pt x="5473" y="255"/>
                    <a:pt x="5761" y="64"/>
                  </a:cubicBezTo>
                  <a:lnTo>
                    <a:pt x="5754" y="879"/>
                  </a:lnTo>
                  <a:lnTo>
                    <a:pt x="0" y="879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38" name="Freeform 67"/>
            <p:cNvSpPr>
              <a:spLocks/>
            </p:cNvSpPr>
            <p:nvPr/>
          </p:nvSpPr>
          <p:spPr bwMode="gray">
            <a:xfrm flipV="1">
              <a:off x="0" y="0"/>
              <a:ext cx="5760" cy="5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26" y="527"/>
                </a:cxn>
                <a:cxn ang="0">
                  <a:pos x="5753" y="28"/>
                </a:cxn>
                <a:cxn ang="0">
                  <a:pos x="5760" y="629"/>
                </a:cxn>
                <a:cxn ang="0">
                  <a:pos x="0" y="629"/>
                </a:cxn>
                <a:cxn ang="0">
                  <a:pos x="0" y="0"/>
                </a:cxn>
              </a:cxnLst>
              <a:rect l="0" t="0" r="r" b="b"/>
              <a:pathLst>
                <a:path w="5760" h="629">
                  <a:moveTo>
                    <a:pt x="0" y="0"/>
                  </a:moveTo>
                  <a:cubicBezTo>
                    <a:pt x="562" y="277"/>
                    <a:pt x="1512" y="547"/>
                    <a:pt x="2826" y="527"/>
                  </a:cubicBezTo>
                  <a:cubicBezTo>
                    <a:pt x="4140" y="506"/>
                    <a:pt x="5248" y="277"/>
                    <a:pt x="5753" y="28"/>
                  </a:cubicBezTo>
                  <a:lnTo>
                    <a:pt x="5760" y="629"/>
                  </a:lnTo>
                  <a:lnTo>
                    <a:pt x="0" y="6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</p:grpSp>
      <p:pic>
        <p:nvPicPr>
          <p:cNvPr id="40963" name="Picture 4" descr="DSCN04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865188"/>
            <a:ext cx="7993062" cy="58769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Ovale 1"/>
          <p:cNvSpPr/>
          <p:nvPr/>
        </p:nvSpPr>
        <p:spPr>
          <a:xfrm>
            <a:off x="3035300" y="3948113"/>
            <a:ext cx="887413" cy="889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68"/>
          <p:cNvGrpSpPr>
            <a:grpSpLocks/>
          </p:cNvGrpSpPr>
          <p:nvPr/>
        </p:nvGrpSpPr>
        <p:grpSpPr bwMode="auto">
          <a:xfrm>
            <a:off x="0" y="0"/>
            <a:ext cx="9155113" cy="989013"/>
            <a:chOff x="0" y="0"/>
            <a:chExt cx="5767" cy="623"/>
          </a:xfrm>
          <a:solidFill>
            <a:srgbClr val="A0C987"/>
          </a:solidFill>
        </p:grpSpPr>
        <p:sp>
          <p:nvSpPr>
            <p:cNvPr id="37" name="Freeform 66"/>
            <p:cNvSpPr>
              <a:spLocks/>
            </p:cNvSpPr>
            <p:nvPr/>
          </p:nvSpPr>
          <p:spPr bwMode="gray">
            <a:xfrm flipV="1">
              <a:off x="6" y="16"/>
              <a:ext cx="5761" cy="60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732" y="725"/>
                </a:cxn>
                <a:cxn ang="0">
                  <a:pos x="5761" y="64"/>
                </a:cxn>
                <a:cxn ang="0">
                  <a:pos x="5754" y="879"/>
                </a:cxn>
                <a:cxn ang="0">
                  <a:pos x="0" y="879"/>
                </a:cxn>
                <a:cxn ang="0">
                  <a:pos x="1" y="0"/>
                </a:cxn>
              </a:cxnLst>
              <a:rect l="0" t="0" r="r" b="b"/>
              <a:pathLst>
                <a:path w="5761" h="879">
                  <a:moveTo>
                    <a:pt x="1" y="0"/>
                  </a:moveTo>
                  <a:cubicBezTo>
                    <a:pt x="428" y="227"/>
                    <a:pt x="1144" y="698"/>
                    <a:pt x="2732" y="725"/>
                  </a:cubicBezTo>
                  <a:cubicBezTo>
                    <a:pt x="4321" y="752"/>
                    <a:pt x="5473" y="255"/>
                    <a:pt x="5761" y="64"/>
                  </a:cubicBezTo>
                  <a:lnTo>
                    <a:pt x="5754" y="879"/>
                  </a:lnTo>
                  <a:lnTo>
                    <a:pt x="0" y="879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38" name="Freeform 67"/>
            <p:cNvSpPr>
              <a:spLocks/>
            </p:cNvSpPr>
            <p:nvPr/>
          </p:nvSpPr>
          <p:spPr bwMode="gray">
            <a:xfrm flipV="1">
              <a:off x="0" y="0"/>
              <a:ext cx="5760" cy="5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26" y="527"/>
                </a:cxn>
                <a:cxn ang="0">
                  <a:pos x="5753" y="28"/>
                </a:cxn>
                <a:cxn ang="0">
                  <a:pos x="5760" y="629"/>
                </a:cxn>
                <a:cxn ang="0">
                  <a:pos x="0" y="629"/>
                </a:cxn>
                <a:cxn ang="0">
                  <a:pos x="0" y="0"/>
                </a:cxn>
              </a:cxnLst>
              <a:rect l="0" t="0" r="r" b="b"/>
              <a:pathLst>
                <a:path w="5760" h="629">
                  <a:moveTo>
                    <a:pt x="0" y="0"/>
                  </a:moveTo>
                  <a:cubicBezTo>
                    <a:pt x="562" y="277"/>
                    <a:pt x="1512" y="547"/>
                    <a:pt x="2826" y="527"/>
                  </a:cubicBezTo>
                  <a:cubicBezTo>
                    <a:pt x="4140" y="506"/>
                    <a:pt x="5248" y="277"/>
                    <a:pt x="5753" y="28"/>
                  </a:cubicBezTo>
                  <a:lnTo>
                    <a:pt x="5760" y="629"/>
                  </a:lnTo>
                  <a:lnTo>
                    <a:pt x="0" y="6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</p:grpSp>
      <p:sp>
        <p:nvSpPr>
          <p:cNvPr id="43011" name="Text Box 10"/>
          <p:cNvSpPr txBox="1">
            <a:spLocks noChangeArrowheads="1"/>
          </p:cNvSpPr>
          <p:nvPr/>
        </p:nvSpPr>
        <p:spPr bwMode="gray">
          <a:xfrm>
            <a:off x="9525" y="673100"/>
            <a:ext cx="9134475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t-IT" sz="2800" b="1">
                <a:solidFill>
                  <a:srgbClr val="ABD691"/>
                </a:solidFill>
              </a:rPr>
              <a:t>Emorragia sottocongiuntivale traumatica</a:t>
            </a:r>
          </a:p>
        </p:txBody>
      </p:sp>
      <p:pic>
        <p:nvPicPr>
          <p:cNvPr id="43012" name="Content Placeholder 6" descr="SCH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822950" y="3692525"/>
            <a:ext cx="3290888" cy="3165475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43013" name="Content Placeholder 3"/>
          <p:cNvSpPr txBox="1">
            <a:spLocks/>
          </p:cNvSpPr>
          <p:nvPr/>
        </p:nvSpPr>
        <p:spPr bwMode="auto">
          <a:xfrm>
            <a:off x="142875" y="2894013"/>
            <a:ext cx="6516688" cy="435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sz="2000" b="1">
                <a:solidFill>
                  <a:srgbClr val="000000"/>
                </a:solidFill>
              </a:rPr>
              <a:t>Traumatiche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endParaRPr lang="en-US" sz="2000" b="1">
              <a:solidFill>
                <a:srgbClr val="000000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sz="2000" b="1">
                <a:solidFill>
                  <a:srgbClr val="000000"/>
                </a:solidFill>
              </a:rPr>
              <a:t>Escludere cause spontanee</a:t>
            </a:r>
          </a:p>
          <a:p>
            <a:pPr marL="266700" lvl="1">
              <a:lnSpc>
                <a:spcPct val="90000"/>
              </a:lnSpc>
              <a:spcBef>
                <a:spcPts val="500"/>
              </a:spcBef>
              <a:buFont typeface="Arial" charset="0"/>
              <a:buNone/>
            </a:pPr>
            <a:r>
              <a:rPr lang="en-US" sz="1600">
                <a:solidFill>
                  <a:srgbClr val="A0C987"/>
                </a:solidFill>
              </a:rPr>
              <a:t>-</a:t>
            </a:r>
            <a:r>
              <a:rPr lang="en-US" sz="1600">
                <a:solidFill>
                  <a:srgbClr val="000000"/>
                </a:solidFill>
              </a:rPr>
              <a:t> Manovra di Valsalva, tosse, starnuto, vomito, sollev. pesi</a:t>
            </a:r>
          </a:p>
          <a:p>
            <a:pPr marL="266700" lvl="1">
              <a:lnSpc>
                <a:spcPct val="90000"/>
              </a:lnSpc>
              <a:spcBef>
                <a:spcPts val="500"/>
              </a:spcBef>
              <a:buFont typeface="Arial" charset="0"/>
              <a:buNone/>
            </a:pPr>
            <a:r>
              <a:rPr lang="en-US" sz="1600">
                <a:solidFill>
                  <a:srgbClr val="A0C987"/>
                </a:solidFill>
              </a:rPr>
              <a:t>-</a:t>
            </a:r>
            <a:r>
              <a:rPr lang="en-US" sz="1600">
                <a:solidFill>
                  <a:srgbClr val="000000"/>
                </a:solidFill>
              </a:rPr>
              <a:t> Congiuntiviti acute batteriche/virali</a:t>
            </a:r>
          </a:p>
          <a:p>
            <a:pPr marL="266700" lvl="1">
              <a:lnSpc>
                <a:spcPct val="90000"/>
              </a:lnSpc>
              <a:spcBef>
                <a:spcPts val="500"/>
              </a:spcBef>
              <a:buFont typeface="Arial" charset="0"/>
              <a:buNone/>
            </a:pPr>
            <a:r>
              <a:rPr lang="en-US" sz="1600">
                <a:solidFill>
                  <a:srgbClr val="A0C987"/>
                </a:solidFill>
              </a:rPr>
              <a:t>-</a:t>
            </a:r>
            <a:r>
              <a:rPr lang="en-US" sz="1600">
                <a:solidFill>
                  <a:srgbClr val="000000"/>
                </a:solidFill>
              </a:rPr>
              <a:t> Terapia anticoagulante</a:t>
            </a:r>
          </a:p>
          <a:p>
            <a:pPr marL="266700" lvl="1">
              <a:lnSpc>
                <a:spcPct val="90000"/>
              </a:lnSpc>
              <a:spcBef>
                <a:spcPts val="500"/>
              </a:spcBef>
              <a:buFont typeface="Arial" charset="0"/>
              <a:buNone/>
            </a:pPr>
            <a:endParaRPr lang="en-US" sz="1600">
              <a:solidFill>
                <a:srgbClr val="000000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sz="2000" b="1">
                <a:solidFill>
                  <a:srgbClr val="000000"/>
                </a:solidFill>
              </a:rPr>
              <a:t>Qualunque altra causa di lesione</a:t>
            </a:r>
          </a:p>
          <a:p>
            <a:pPr marL="266700" lvl="1">
              <a:lnSpc>
                <a:spcPct val="90000"/>
              </a:lnSpc>
              <a:spcBef>
                <a:spcPts val="500"/>
              </a:spcBef>
              <a:buFont typeface="Arial" charset="0"/>
              <a:buNone/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755650" y="1385888"/>
            <a:ext cx="8208963" cy="13223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 err="1">
                <a:solidFill>
                  <a:srgbClr val="ABD691"/>
                </a:solidFill>
                <a:cs typeface="+mn-cs"/>
              </a:rPr>
              <a:t>Congiuntiva</a:t>
            </a:r>
            <a:endParaRPr lang="en-US" sz="2000" b="1" dirty="0">
              <a:solidFill>
                <a:srgbClr val="ABD691"/>
              </a:solidFill>
              <a:cs typeface="+mn-cs"/>
            </a:endParaRPr>
          </a:p>
          <a:p>
            <a:pPr lvl="1">
              <a:defRPr/>
            </a:pPr>
            <a:r>
              <a:rPr lang="en-US" sz="2000" dirty="0" err="1">
                <a:solidFill>
                  <a:schemeClr val="accent5">
                    <a:lumMod val="10000"/>
                  </a:schemeClr>
                </a:solidFill>
                <a:cs typeface="+mn-cs"/>
              </a:rPr>
              <a:t>Chemosi</a:t>
            </a:r>
            <a:r>
              <a:rPr lang="en-US" sz="20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, </a:t>
            </a:r>
            <a:r>
              <a:rPr lang="en-US" sz="2000" dirty="0" err="1">
                <a:solidFill>
                  <a:schemeClr val="accent5">
                    <a:lumMod val="10000"/>
                  </a:schemeClr>
                </a:solidFill>
                <a:cs typeface="+mn-cs"/>
              </a:rPr>
              <a:t>emorragia</a:t>
            </a:r>
            <a:r>
              <a:rPr lang="en-US" sz="20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 </a:t>
            </a:r>
            <a:r>
              <a:rPr lang="en-US" sz="2000" dirty="0" err="1">
                <a:solidFill>
                  <a:schemeClr val="accent5">
                    <a:lumMod val="10000"/>
                  </a:schemeClr>
                </a:solidFill>
                <a:cs typeface="+mn-cs"/>
              </a:rPr>
              <a:t>sottocongintivale</a:t>
            </a:r>
            <a:endParaRPr lang="en-US" sz="2000" dirty="0">
              <a:solidFill>
                <a:schemeClr val="accent5">
                  <a:lumMod val="10000"/>
                </a:schemeClr>
              </a:solidFill>
              <a:cs typeface="+mn-cs"/>
            </a:endParaRPr>
          </a:p>
          <a:p>
            <a:pPr lvl="1">
              <a:defRPr/>
            </a:pPr>
            <a:r>
              <a:rPr lang="en-US" sz="2000" dirty="0" err="1">
                <a:solidFill>
                  <a:schemeClr val="accent5">
                    <a:lumMod val="10000"/>
                  </a:schemeClr>
                </a:solidFill>
                <a:cs typeface="+mn-cs"/>
              </a:rPr>
              <a:t>Esame</a:t>
            </a:r>
            <a:r>
              <a:rPr lang="en-US" sz="20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 </a:t>
            </a:r>
            <a:r>
              <a:rPr lang="en-US" sz="2000" dirty="0" err="1">
                <a:solidFill>
                  <a:schemeClr val="accent5">
                    <a:lumMod val="10000"/>
                  </a:schemeClr>
                </a:solidFill>
                <a:cs typeface="+mn-cs"/>
              </a:rPr>
              <a:t>dei</a:t>
            </a:r>
            <a:r>
              <a:rPr lang="en-US" sz="20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 </a:t>
            </a:r>
            <a:r>
              <a:rPr lang="en-US" sz="2000" dirty="0" err="1">
                <a:solidFill>
                  <a:schemeClr val="accent5">
                    <a:lumMod val="10000"/>
                  </a:schemeClr>
                </a:solidFill>
                <a:cs typeface="+mn-cs"/>
              </a:rPr>
              <a:t>fornici</a:t>
            </a:r>
            <a:r>
              <a:rPr lang="en-US" sz="20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 con </a:t>
            </a:r>
            <a:r>
              <a:rPr lang="en-US" sz="2000" dirty="0" err="1">
                <a:solidFill>
                  <a:schemeClr val="accent5">
                    <a:lumMod val="10000"/>
                  </a:schemeClr>
                </a:solidFill>
                <a:cs typeface="+mn-cs"/>
              </a:rPr>
              <a:t>eversione</a:t>
            </a:r>
            <a:r>
              <a:rPr lang="en-US" sz="20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 </a:t>
            </a:r>
            <a:r>
              <a:rPr lang="en-US" sz="2000" dirty="0" err="1">
                <a:solidFill>
                  <a:schemeClr val="accent5">
                    <a:lumMod val="10000"/>
                  </a:schemeClr>
                </a:solidFill>
                <a:cs typeface="+mn-cs"/>
              </a:rPr>
              <a:t>degli</a:t>
            </a:r>
            <a:r>
              <a:rPr lang="en-US" sz="20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 </a:t>
            </a:r>
            <a:r>
              <a:rPr lang="en-US" sz="2000" dirty="0" err="1">
                <a:solidFill>
                  <a:schemeClr val="accent5">
                    <a:lumMod val="10000"/>
                  </a:schemeClr>
                </a:solidFill>
                <a:cs typeface="+mn-cs"/>
              </a:rPr>
              <a:t>stessi</a:t>
            </a:r>
            <a:r>
              <a:rPr lang="en-US" sz="20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, </a:t>
            </a:r>
            <a:r>
              <a:rPr lang="en-US" sz="2000" dirty="0" err="1">
                <a:solidFill>
                  <a:schemeClr val="accent5">
                    <a:lumMod val="10000"/>
                  </a:schemeClr>
                </a:solidFill>
                <a:cs typeface="+mn-cs"/>
              </a:rPr>
              <a:t>abrasioni</a:t>
            </a:r>
            <a:r>
              <a:rPr lang="en-US" sz="20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 </a:t>
            </a:r>
            <a:br>
              <a:rPr lang="en-US" sz="2000" dirty="0">
                <a:solidFill>
                  <a:schemeClr val="accent5">
                    <a:lumMod val="10000"/>
                  </a:schemeClr>
                </a:solidFill>
                <a:cs typeface="+mn-cs"/>
              </a:rPr>
            </a:br>
            <a:r>
              <a:rPr lang="en-US" sz="20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(</a:t>
            </a:r>
            <a:r>
              <a:rPr lang="en-US" sz="2000" dirty="0" err="1">
                <a:solidFill>
                  <a:schemeClr val="accent5">
                    <a:lumMod val="10000"/>
                  </a:schemeClr>
                </a:solidFill>
                <a:cs typeface="+mn-cs"/>
              </a:rPr>
              <a:t>colorazione</a:t>
            </a:r>
            <a:r>
              <a:rPr lang="en-US" sz="20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 con </a:t>
            </a:r>
            <a:r>
              <a:rPr lang="en-US" sz="2000" dirty="0" err="1">
                <a:solidFill>
                  <a:schemeClr val="accent5">
                    <a:lumMod val="10000"/>
                  </a:schemeClr>
                </a:solidFill>
                <a:cs typeface="+mn-cs"/>
              </a:rPr>
              <a:t>fluoresceina</a:t>
            </a:r>
            <a:r>
              <a:rPr lang="en-US" sz="20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), </a:t>
            </a:r>
            <a:r>
              <a:rPr lang="en-US" sz="2000" dirty="0" err="1">
                <a:solidFill>
                  <a:schemeClr val="accent5">
                    <a:lumMod val="10000"/>
                  </a:schemeClr>
                </a:solidFill>
                <a:cs typeface="+mn-cs"/>
              </a:rPr>
              <a:t>lacerazioni</a:t>
            </a:r>
            <a:r>
              <a:rPr lang="en-US" sz="20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, </a:t>
            </a:r>
            <a:r>
              <a:rPr lang="en-US" sz="2000" dirty="0" err="1">
                <a:solidFill>
                  <a:schemeClr val="accent5">
                    <a:lumMod val="10000"/>
                  </a:schemeClr>
                </a:solidFill>
                <a:cs typeface="+mn-cs"/>
              </a:rPr>
              <a:t>enfisema</a:t>
            </a:r>
            <a:endParaRPr lang="en-US" sz="2000" dirty="0">
              <a:solidFill>
                <a:schemeClr val="accent5">
                  <a:lumMod val="10000"/>
                </a:schemeClr>
              </a:solidFill>
              <a:cs typeface="+mn-cs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0" y="1484313"/>
            <a:ext cx="755650" cy="215900"/>
          </a:xfrm>
          <a:prstGeom prst="rect">
            <a:avLst/>
          </a:prstGeom>
          <a:solidFill>
            <a:srgbClr val="A0C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riangolo isoscele 1"/>
          <p:cNvSpPr/>
          <p:nvPr/>
        </p:nvSpPr>
        <p:spPr>
          <a:xfrm rot="5400000">
            <a:off x="57944" y="2870994"/>
            <a:ext cx="288925" cy="385763"/>
          </a:xfrm>
          <a:prstGeom prst="triangle">
            <a:avLst/>
          </a:prstGeom>
          <a:solidFill>
            <a:srgbClr val="A0C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riangolo isoscele 11"/>
          <p:cNvSpPr/>
          <p:nvPr/>
        </p:nvSpPr>
        <p:spPr>
          <a:xfrm rot="5400000">
            <a:off x="57944" y="3667919"/>
            <a:ext cx="288925" cy="385763"/>
          </a:xfrm>
          <a:prstGeom prst="triangle">
            <a:avLst/>
          </a:prstGeom>
          <a:solidFill>
            <a:srgbClr val="A0C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riangolo isoscele 13"/>
          <p:cNvSpPr/>
          <p:nvPr/>
        </p:nvSpPr>
        <p:spPr>
          <a:xfrm rot="5400000">
            <a:off x="58738" y="5200650"/>
            <a:ext cx="287337" cy="385763"/>
          </a:xfrm>
          <a:prstGeom prst="triangle">
            <a:avLst/>
          </a:prstGeom>
          <a:solidFill>
            <a:srgbClr val="A0C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10"/>
          <p:cNvSpPr txBox="1">
            <a:spLocks noChangeArrowheads="1"/>
          </p:cNvSpPr>
          <p:nvPr/>
        </p:nvSpPr>
        <p:spPr bwMode="gray">
          <a:xfrm>
            <a:off x="0" y="611188"/>
            <a:ext cx="914400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solidFill>
                  <a:srgbClr val="FFE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EPIDEMIOLOGIA DEI TRAUMI OCULARI</a:t>
            </a:r>
          </a:p>
        </p:txBody>
      </p:sp>
      <p:sp>
        <p:nvSpPr>
          <p:cNvPr id="3" name="Rettangolo 2"/>
          <p:cNvSpPr/>
          <p:nvPr/>
        </p:nvSpPr>
        <p:spPr>
          <a:xfrm>
            <a:off x="1116013" y="1095375"/>
            <a:ext cx="6840537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2400" kern="0" dirty="0">
                <a:solidFill>
                  <a:srgbClr val="FFE500"/>
                </a:solidFill>
                <a:latin typeface="Calibri" panose="020F0502020204030204"/>
                <a:ea typeface="+mj-ea"/>
                <a:cs typeface="Times New Roman" panose="02020603050405020304" pitchFamily="18" charset="0"/>
              </a:rPr>
              <a:t>The </a:t>
            </a:r>
            <a:r>
              <a:rPr lang="it-IT" altLang="it-IT" sz="2400" kern="0" dirty="0" err="1">
                <a:solidFill>
                  <a:srgbClr val="FFE500"/>
                </a:solidFill>
                <a:latin typeface="Calibri" panose="020F0502020204030204"/>
                <a:ea typeface="+mj-ea"/>
                <a:cs typeface="Times New Roman" panose="02020603050405020304" pitchFamily="18" charset="0"/>
              </a:rPr>
              <a:t>United</a:t>
            </a:r>
            <a:r>
              <a:rPr lang="it-IT" altLang="it-IT" sz="2400" kern="0" dirty="0">
                <a:solidFill>
                  <a:srgbClr val="FFE500"/>
                </a:solidFill>
                <a:latin typeface="Calibri" panose="020F0502020204030204"/>
                <a:ea typeface="+mj-ea"/>
                <a:cs typeface="Times New Roman" panose="02020603050405020304" pitchFamily="18" charset="0"/>
              </a:rPr>
              <a:t> </a:t>
            </a:r>
            <a:r>
              <a:rPr lang="it-IT" altLang="it-IT" sz="2400" kern="0" dirty="0" err="1">
                <a:solidFill>
                  <a:srgbClr val="FFE500"/>
                </a:solidFill>
                <a:latin typeface="Calibri" panose="020F0502020204030204"/>
                <a:ea typeface="+mj-ea"/>
                <a:cs typeface="Times New Roman" panose="02020603050405020304" pitchFamily="18" charset="0"/>
              </a:rPr>
              <a:t>States</a:t>
            </a:r>
            <a:r>
              <a:rPr lang="it-IT" altLang="it-IT" sz="2400" kern="0" dirty="0">
                <a:solidFill>
                  <a:srgbClr val="FFE500"/>
                </a:solidFill>
                <a:latin typeface="Calibri" panose="020F0502020204030204"/>
                <a:ea typeface="+mj-ea"/>
                <a:cs typeface="Times New Roman" panose="02020603050405020304" pitchFamily="18" charset="0"/>
              </a:rPr>
              <a:t> </a:t>
            </a:r>
            <a:r>
              <a:rPr lang="it-IT" altLang="it-IT" sz="2400" kern="0" dirty="0" err="1">
                <a:solidFill>
                  <a:srgbClr val="FFE500"/>
                </a:solidFill>
                <a:latin typeface="Calibri" panose="020F0502020204030204"/>
                <a:ea typeface="+mj-ea"/>
                <a:cs typeface="Times New Roman" panose="02020603050405020304" pitchFamily="18" charset="0"/>
              </a:rPr>
              <a:t>Eye</a:t>
            </a:r>
            <a:r>
              <a:rPr lang="it-IT" altLang="it-IT" sz="2400" kern="0" dirty="0">
                <a:solidFill>
                  <a:srgbClr val="FFE500"/>
                </a:solidFill>
                <a:latin typeface="Calibri" panose="020F0502020204030204"/>
                <a:ea typeface="+mj-ea"/>
                <a:cs typeface="Times New Roman" panose="02020603050405020304" pitchFamily="18" charset="0"/>
              </a:rPr>
              <a:t> </a:t>
            </a:r>
            <a:r>
              <a:rPr lang="it-IT" altLang="it-IT" sz="2400" kern="0" dirty="0" err="1">
                <a:solidFill>
                  <a:srgbClr val="FFE500"/>
                </a:solidFill>
                <a:latin typeface="Calibri" panose="020F0502020204030204"/>
                <a:ea typeface="+mj-ea"/>
                <a:cs typeface="Times New Roman" panose="02020603050405020304" pitchFamily="18" charset="0"/>
              </a:rPr>
              <a:t>Injury</a:t>
            </a:r>
            <a:r>
              <a:rPr lang="it-IT" altLang="it-IT" sz="2400" kern="0" dirty="0">
                <a:solidFill>
                  <a:srgbClr val="FFE500"/>
                </a:solidFill>
                <a:latin typeface="Calibri" panose="020F0502020204030204"/>
                <a:ea typeface="+mj-ea"/>
                <a:cs typeface="Times New Roman" panose="02020603050405020304" pitchFamily="18" charset="0"/>
              </a:rPr>
              <a:t> </a:t>
            </a:r>
            <a:r>
              <a:rPr lang="it-IT" altLang="it-IT" sz="2400" kern="0" dirty="0" err="1">
                <a:solidFill>
                  <a:srgbClr val="FFE500"/>
                </a:solidFill>
                <a:latin typeface="Calibri" panose="020F0502020204030204"/>
                <a:ea typeface="+mj-ea"/>
                <a:cs typeface="Times New Roman" panose="02020603050405020304" pitchFamily="18" charset="0"/>
              </a:rPr>
              <a:t>Registry</a:t>
            </a:r>
            <a:r>
              <a:rPr lang="it-IT" altLang="it-IT" sz="2400" kern="0" dirty="0">
                <a:solidFill>
                  <a:srgbClr val="FFE500"/>
                </a:solidFill>
                <a:latin typeface="Calibri" panose="020F0502020204030204"/>
                <a:ea typeface="+mj-ea"/>
                <a:cs typeface="Times New Roman" panose="02020603050405020304" pitchFamily="18" charset="0"/>
              </a:rPr>
              <a:t> (USEIR)</a:t>
            </a:r>
            <a:endParaRPr lang="en-US" kern="0" dirty="0">
              <a:solidFill>
                <a:srgbClr val="FFE500"/>
              </a:solidFill>
              <a:cs typeface="+mn-cs"/>
            </a:endParaRPr>
          </a:p>
        </p:txBody>
      </p:sp>
      <p:sp>
        <p:nvSpPr>
          <p:cNvPr id="16387" name="Rectangle 9"/>
          <p:cNvSpPr txBox="1">
            <a:spLocks noChangeArrowheads="1"/>
          </p:cNvSpPr>
          <p:nvPr/>
        </p:nvSpPr>
        <p:spPr bwMode="auto">
          <a:xfrm>
            <a:off x="468313" y="1628775"/>
            <a:ext cx="8280400" cy="466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Aft>
                <a:spcPts val="2400"/>
              </a:spcAft>
              <a:buFont typeface="Arial" charset="0"/>
              <a:buNone/>
            </a:pPr>
            <a:r>
              <a:rPr lang="it-IT" sz="220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Il trauma oculare nei Paesi industrializzati rappresenta la causa più frequente di ospedalizzazione oculistica eccedente le 24 ore </a:t>
            </a:r>
          </a:p>
          <a:p>
            <a:pPr algn="just">
              <a:spcAft>
                <a:spcPts val="2400"/>
              </a:spcAft>
              <a:buFont typeface="Arial" charset="0"/>
              <a:buNone/>
            </a:pPr>
            <a:r>
              <a:rPr lang="it-IT" sz="220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I traumi sono responsabili di circa il 35-40% delle cecità monoculari e del 3,6% delle cecità bilaterali</a:t>
            </a:r>
          </a:p>
          <a:p>
            <a:pPr algn="just">
              <a:spcAft>
                <a:spcPts val="2400"/>
              </a:spcAft>
              <a:buFont typeface="Arial" charset="0"/>
              <a:buNone/>
            </a:pPr>
            <a:r>
              <a:rPr lang="it-IT" sz="220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L’incidenza dei traumi oculari è di circa 40.000 casi nuovi all’anno</a:t>
            </a:r>
          </a:p>
          <a:p>
            <a:pPr algn="just">
              <a:spcAft>
                <a:spcPts val="2400"/>
              </a:spcAft>
              <a:buFont typeface="Arial" charset="0"/>
              <a:buNone/>
            </a:pPr>
            <a:r>
              <a:rPr lang="it-IT" sz="220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Il sesso maschile risulta più colpito con un rapporto M:F di 5,5:1</a:t>
            </a:r>
          </a:p>
          <a:p>
            <a:pPr algn="just">
              <a:spcAft>
                <a:spcPts val="2400"/>
              </a:spcAft>
              <a:buFont typeface="Arial" charset="0"/>
              <a:buNone/>
            </a:pPr>
            <a:r>
              <a:rPr lang="it-IT" sz="220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L’età media più colpita da trauma oculare è intorno ai 30 anni (</a:t>
            </a:r>
            <a:r>
              <a:rPr lang="it-IT" sz="2200" i="1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range</a:t>
            </a:r>
            <a:r>
              <a:rPr lang="it-IT" sz="220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: 18-45 anni)</a:t>
            </a:r>
          </a:p>
        </p:txBody>
      </p:sp>
      <p:sp>
        <p:nvSpPr>
          <p:cNvPr id="24" name="Rettangolo 23"/>
          <p:cNvSpPr/>
          <p:nvPr/>
        </p:nvSpPr>
        <p:spPr>
          <a:xfrm>
            <a:off x="0" y="1770063"/>
            <a:ext cx="468313" cy="161925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0" y="2763838"/>
            <a:ext cx="468313" cy="161925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0" y="3708400"/>
            <a:ext cx="468313" cy="163513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-20638" y="4383088"/>
            <a:ext cx="466726" cy="161925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-20638" y="5016500"/>
            <a:ext cx="466726" cy="163513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68"/>
          <p:cNvGrpSpPr>
            <a:grpSpLocks/>
          </p:cNvGrpSpPr>
          <p:nvPr/>
        </p:nvGrpSpPr>
        <p:grpSpPr bwMode="auto">
          <a:xfrm>
            <a:off x="0" y="0"/>
            <a:ext cx="9155113" cy="989013"/>
            <a:chOff x="0" y="0"/>
            <a:chExt cx="5767" cy="623"/>
          </a:xfrm>
          <a:solidFill>
            <a:srgbClr val="FFC000"/>
          </a:solidFill>
        </p:grpSpPr>
        <p:sp>
          <p:nvSpPr>
            <p:cNvPr id="37" name="Freeform 66"/>
            <p:cNvSpPr>
              <a:spLocks/>
            </p:cNvSpPr>
            <p:nvPr/>
          </p:nvSpPr>
          <p:spPr bwMode="gray">
            <a:xfrm flipV="1">
              <a:off x="6" y="16"/>
              <a:ext cx="5761" cy="60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732" y="725"/>
                </a:cxn>
                <a:cxn ang="0">
                  <a:pos x="5761" y="64"/>
                </a:cxn>
                <a:cxn ang="0">
                  <a:pos x="5754" y="879"/>
                </a:cxn>
                <a:cxn ang="0">
                  <a:pos x="0" y="879"/>
                </a:cxn>
                <a:cxn ang="0">
                  <a:pos x="1" y="0"/>
                </a:cxn>
              </a:cxnLst>
              <a:rect l="0" t="0" r="r" b="b"/>
              <a:pathLst>
                <a:path w="5761" h="879">
                  <a:moveTo>
                    <a:pt x="1" y="0"/>
                  </a:moveTo>
                  <a:cubicBezTo>
                    <a:pt x="428" y="227"/>
                    <a:pt x="1144" y="698"/>
                    <a:pt x="2732" y="725"/>
                  </a:cubicBezTo>
                  <a:cubicBezTo>
                    <a:pt x="4321" y="752"/>
                    <a:pt x="5473" y="255"/>
                    <a:pt x="5761" y="64"/>
                  </a:cubicBezTo>
                  <a:lnTo>
                    <a:pt x="5754" y="879"/>
                  </a:lnTo>
                  <a:lnTo>
                    <a:pt x="0" y="879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38" name="Freeform 67"/>
            <p:cNvSpPr>
              <a:spLocks/>
            </p:cNvSpPr>
            <p:nvPr/>
          </p:nvSpPr>
          <p:spPr bwMode="gray">
            <a:xfrm flipV="1">
              <a:off x="0" y="0"/>
              <a:ext cx="5760" cy="5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26" y="527"/>
                </a:cxn>
                <a:cxn ang="0">
                  <a:pos x="5753" y="28"/>
                </a:cxn>
                <a:cxn ang="0">
                  <a:pos x="5760" y="629"/>
                </a:cxn>
                <a:cxn ang="0">
                  <a:pos x="0" y="629"/>
                </a:cxn>
                <a:cxn ang="0">
                  <a:pos x="0" y="0"/>
                </a:cxn>
              </a:cxnLst>
              <a:rect l="0" t="0" r="r" b="b"/>
              <a:pathLst>
                <a:path w="5760" h="629">
                  <a:moveTo>
                    <a:pt x="0" y="0"/>
                  </a:moveTo>
                  <a:cubicBezTo>
                    <a:pt x="562" y="277"/>
                    <a:pt x="1512" y="547"/>
                    <a:pt x="2826" y="527"/>
                  </a:cubicBezTo>
                  <a:cubicBezTo>
                    <a:pt x="4140" y="506"/>
                    <a:pt x="5248" y="277"/>
                    <a:pt x="5753" y="28"/>
                  </a:cubicBezTo>
                  <a:lnTo>
                    <a:pt x="5760" y="629"/>
                  </a:lnTo>
                  <a:lnTo>
                    <a:pt x="0" y="6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</p:grpSp>
      <p:sp>
        <p:nvSpPr>
          <p:cNvPr id="45059" name="Text Box 10"/>
          <p:cNvSpPr txBox="1">
            <a:spLocks noChangeArrowheads="1"/>
          </p:cNvSpPr>
          <p:nvPr/>
        </p:nvSpPr>
        <p:spPr bwMode="gray">
          <a:xfrm>
            <a:off x="9525" y="528638"/>
            <a:ext cx="9134475" cy="522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t-IT" sz="2800" b="1">
                <a:solidFill>
                  <a:srgbClr val="FFC000"/>
                </a:solidFill>
              </a:rPr>
              <a:t>PUPILLA</a:t>
            </a:r>
          </a:p>
        </p:txBody>
      </p:sp>
      <p:sp>
        <p:nvSpPr>
          <p:cNvPr id="45060" name="Rettangolo 4"/>
          <p:cNvSpPr>
            <a:spLocks noChangeArrowheads="1"/>
          </p:cNvSpPr>
          <p:nvPr/>
        </p:nvSpPr>
        <p:spPr bwMode="auto">
          <a:xfrm>
            <a:off x="844550" y="1260475"/>
            <a:ext cx="8353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C000"/>
                </a:solidFill>
              </a:rPr>
              <a:t>Midriasi Traumatica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0" y="1358900"/>
            <a:ext cx="900113" cy="2159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5062" name="Picture 2" descr="C:\Users\hcl\Desktop\Trauma PPT\mydriasi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6150" y="4203700"/>
            <a:ext cx="4365625" cy="2636838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107950" y="2011363"/>
            <a:ext cx="9120188" cy="4351337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sz="2000" b="1" u="none" strike="noStrike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66700" marR="0" lvl="1" indent="0" defTabSz="91440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A0C9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9pPr>
          </a:lstStyle>
          <a:p>
            <a:pPr>
              <a:defRPr/>
            </a:pPr>
            <a:r>
              <a:rPr lang="en-US" dirty="0" err="1"/>
              <a:t>Frequente</a:t>
            </a:r>
            <a:r>
              <a:rPr lang="en-US" dirty="0"/>
              <a:t> </a:t>
            </a:r>
            <a:r>
              <a:rPr lang="en-US" dirty="0" err="1"/>
              <a:t>complicazione</a:t>
            </a:r>
            <a:r>
              <a:rPr lang="en-US" dirty="0"/>
              <a:t> di trauma </a:t>
            </a:r>
            <a:r>
              <a:rPr lang="en-US" dirty="0" err="1"/>
              <a:t>oculare</a:t>
            </a:r>
            <a:endParaRPr lang="en-US" dirty="0"/>
          </a:p>
          <a:p>
            <a:pPr>
              <a:defRPr/>
            </a:pPr>
            <a:r>
              <a:rPr lang="en-US" dirty="0"/>
              <a:t>Cause</a:t>
            </a:r>
          </a:p>
          <a:p>
            <a:pPr lvl="1">
              <a:defRPr/>
            </a:pPr>
            <a:r>
              <a:rPr lang="en-US" dirty="0">
                <a:solidFill>
                  <a:srgbClr val="FFC000"/>
                </a:solidFill>
              </a:rPr>
              <a:t>-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10000"/>
                  </a:schemeClr>
                </a:solidFill>
              </a:rPr>
              <a:t>lesione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10000"/>
                  </a:schemeClr>
                </a:solidFill>
              </a:rPr>
              <a:t>dello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10000"/>
                  </a:schemeClr>
                </a:solidFill>
              </a:rPr>
              <a:t>sfintere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10000"/>
                  </a:schemeClr>
                </a:solidFill>
              </a:rPr>
              <a:t>irideo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 e del </a:t>
            </a:r>
            <a:r>
              <a:rPr lang="en-US" dirty="0" err="1">
                <a:solidFill>
                  <a:schemeClr val="accent4">
                    <a:lumMod val="10000"/>
                  </a:schemeClr>
                </a:solidFill>
              </a:rPr>
              <a:t>muscolo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10000"/>
                  </a:schemeClr>
                </a:solidFill>
              </a:rPr>
              <a:t>dilatatore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, </a:t>
            </a:r>
          </a:p>
          <a:p>
            <a:pPr lvl="1">
              <a:defRPr/>
            </a:pPr>
            <a:r>
              <a:rPr lang="en-US" dirty="0">
                <a:solidFill>
                  <a:srgbClr val="FFC000"/>
                </a:solidFill>
              </a:rPr>
              <a:t>-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10000"/>
                  </a:schemeClr>
                </a:solidFill>
              </a:rPr>
              <a:t>lesione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 a </a:t>
            </a:r>
            <a:r>
              <a:rPr lang="en-US" dirty="0" err="1">
                <a:solidFill>
                  <a:schemeClr val="accent4">
                    <a:lumMod val="10000"/>
                  </a:schemeClr>
                </a:solidFill>
              </a:rPr>
              <a:t>livello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10000"/>
                  </a:schemeClr>
                </a:solidFill>
              </a:rPr>
              <a:t>dell’innervazione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10000"/>
                  </a:schemeClr>
                </a:solidFill>
              </a:rPr>
              <a:t>iridea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 e </a:t>
            </a:r>
            <a:r>
              <a:rPr lang="en-US" dirty="0" err="1">
                <a:solidFill>
                  <a:schemeClr val="accent4">
                    <a:lumMod val="10000"/>
                  </a:schemeClr>
                </a:solidFill>
              </a:rPr>
              <a:t>dei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10000"/>
                  </a:schemeClr>
                </a:solidFill>
              </a:rPr>
              <a:t>corpi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10000"/>
                  </a:schemeClr>
                </a:solidFill>
              </a:rPr>
              <a:t>ciliari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  <a:p>
            <a:pPr lvl="1">
              <a:defRPr/>
            </a:pPr>
            <a:r>
              <a:rPr lang="en-US" dirty="0">
                <a:solidFill>
                  <a:srgbClr val="FFC000"/>
                </a:solidFill>
              </a:rPr>
              <a:t>-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10000"/>
                  </a:schemeClr>
                </a:solidFill>
              </a:rPr>
              <a:t>effetto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10000"/>
                  </a:schemeClr>
                </a:solidFill>
              </a:rPr>
              <a:t>dilatazione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  </a:t>
            </a:r>
            <a:r>
              <a:rPr lang="en-US" dirty="0" err="1">
                <a:solidFill>
                  <a:schemeClr val="accent4">
                    <a:lumMod val="10000"/>
                  </a:schemeClr>
                </a:solidFill>
              </a:rPr>
              <a:t>pupilla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 e </a:t>
            </a:r>
            <a:r>
              <a:rPr lang="en-US" dirty="0" err="1">
                <a:solidFill>
                  <a:schemeClr val="accent4">
                    <a:lumMod val="10000"/>
                  </a:schemeClr>
                </a:solidFill>
              </a:rPr>
              <a:t>paralisi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10000"/>
                  </a:schemeClr>
                </a:solidFill>
              </a:rPr>
              <a:t>dell’accomodazione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  <a:p>
            <a:pPr>
              <a:defRPr/>
            </a:pPr>
            <a:r>
              <a:rPr lang="en-US" dirty="0" err="1"/>
              <a:t>Quadri</a:t>
            </a:r>
            <a:r>
              <a:rPr lang="en-US" dirty="0"/>
              <a:t> </a:t>
            </a:r>
            <a:r>
              <a:rPr lang="en-US" dirty="0" err="1"/>
              <a:t>clinici</a:t>
            </a:r>
            <a:endParaRPr lang="en-US" dirty="0"/>
          </a:p>
          <a:p>
            <a:pPr lvl="1">
              <a:defRPr/>
            </a:pPr>
            <a:r>
              <a:rPr lang="en-US" dirty="0">
                <a:solidFill>
                  <a:srgbClr val="FFC000"/>
                </a:solidFill>
              </a:rPr>
              <a:t>-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10000"/>
                  </a:schemeClr>
                </a:solidFill>
              </a:rPr>
              <a:t>Dolore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10000"/>
                  </a:schemeClr>
                </a:solidFill>
              </a:rPr>
              <a:t>sordo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  <a:p>
            <a:pPr lvl="1">
              <a:defRPr/>
            </a:pPr>
            <a:r>
              <a:rPr lang="en-US" dirty="0">
                <a:solidFill>
                  <a:srgbClr val="FFC000"/>
                </a:solidFill>
              </a:rPr>
              <a:t>-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10000"/>
                  </a:schemeClr>
                </a:solidFill>
              </a:rPr>
              <a:t>Iperlacrimazione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4">
                    <a:lumMod val="10000"/>
                  </a:schemeClr>
                </a:solidFill>
              </a:rPr>
              <a:t>fotofobia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4">
                    <a:lumMod val="10000"/>
                  </a:schemeClr>
                </a:solidFill>
              </a:rPr>
              <a:t>visione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10000"/>
                  </a:schemeClr>
                </a:solidFill>
              </a:rPr>
              <a:t>offuscata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  <a:p>
            <a:pPr lvl="1">
              <a:defRPr/>
            </a:pPr>
            <a:r>
              <a:rPr lang="en-US" dirty="0">
                <a:solidFill>
                  <a:srgbClr val="FFC000"/>
                </a:solidFill>
              </a:rPr>
              <a:t>-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10000"/>
                  </a:schemeClr>
                </a:solidFill>
              </a:rPr>
              <a:t>Affaticamento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10000"/>
                  </a:schemeClr>
                </a:solidFill>
              </a:rPr>
              <a:t>oculare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7" name="Content Placeholder 3"/>
          <p:cNvSpPr txBox="1">
            <a:spLocks/>
          </p:cNvSpPr>
          <p:nvPr/>
        </p:nvSpPr>
        <p:spPr>
          <a:xfrm>
            <a:off x="109538" y="5040313"/>
            <a:ext cx="3886200" cy="1844675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sz="2000" b="1" u="none" strike="noStrike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66700" marR="0" lvl="1" indent="0" defTabSz="91440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A0C9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9pPr>
          </a:lstStyle>
          <a:p>
            <a:pPr>
              <a:defRPr/>
            </a:pPr>
            <a:r>
              <a:rPr lang="en-US" dirty="0" err="1"/>
              <a:t>Trattamento</a:t>
            </a:r>
            <a:endParaRPr lang="en-US" dirty="0"/>
          </a:p>
          <a:p>
            <a:pPr lvl="1">
              <a:defRPr/>
            </a:pPr>
            <a:r>
              <a:rPr lang="en-US" dirty="0">
                <a:solidFill>
                  <a:srgbClr val="FFC000"/>
                </a:solidFill>
              </a:rPr>
              <a:t>-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10000"/>
                  </a:schemeClr>
                </a:solidFill>
              </a:rPr>
              <a:t>Pilocarpina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 </a:t>
            </a:r>
          </a:p>
          <a:p>
            <a:pPr lvl="1">
              <a:defRPr/>
            </a:pPr>
            <a:r>
              <a:rPr lang="en-US" dirty="0">
                <a:solidFill>
                  <a:srgbClr val="FFC000"/>
                </a:solidFill>
              </a:rPr>
              <a:t>-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10000"/>
                  </a:schemeClr>
                </a:solidFill>
              </a:rPr>
              <a:t>Lenti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 a </a:t>
            </a:r>
            <a:r>
              <a:rPr lang="en-US" dirty="0" err="1">
                <a:solidFill>
                  <a:schemeClr val="accent4">
                    <a:lumMod val="10000"/>
                  </a:schemeClr>
                </a:solidFill>
              </a:rPr>
              <a:t>contatto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10000"/>
                  </a:schemeClr>
                </a:solidFill>
              </a:rPr>
              <a:t>colorate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  <a:p>
            <a:pPr lvl="1">
              <a:defRPr/>
            </a:pPr>
            <a:r>
              <a:rPr lang="en-US" dirty="0">
                <a:solidFill>
                  <a:srgbClr val="FFC000"/>
                </a:solidFill>
              </a:rPr>
              <a:t>-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10000"/>
                  </a:schemeClr>
                </a:solidFill>
              </a:rPr>
              <a:t>Riparazione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10000"/>
                  </a:schemeClr>
                </a:solidFill>
              </a:rPr>
              <a:t>chirurgica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11" name="Triangolo isoscele 10"/>
          <p:cNvSpPr/>
          <p:nvPr/>
        </p:nvSpPr>
        <p:spPr>
          <a:xfrm rot="5400000">
            <a:off x="58738" y="1993900"/>
            <a:ext cx="287337" cy="385763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riangolo isoscele 11"/>
          <p:cNvSpPr/>
          <p:nvPr/>
        </p:nvSpPr>
        <p:spPr>
          <a:xfrm rot="5400000">
            <a:off x="37306" y="2388394"/>
            <a:ext cx="288925" cy="385763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Triangolo isoscele 12"/>
          <p:cNvSpPr/>
          <p:nvPr/>
        </p:nvSpPr>
        <p:spPr>
          <a:xfrm rot="5400000">
            <a:off x="57944" y="3644106"/>
            <a:ext cx="288925" cy="385763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riangolo isoscele 15"/>
          <p:cNvSpPr/>
          <p:nvPr/>
        </p:nvSpPr>
        <p:spPr>
          <a:xfrm rot="5400000">
            <a:off x="66675" y="5026026"/>
            <a:ext cx="288925" cy="387350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68"/>
          <p:cNvGrpSpPr>
            <a:grpSpLocks/>
          </p:cNvGrpSpPr>
          <p:nvPr/>
        </p:nvGrpSpPr>
        <p:grpSpPr bwMode="auto">
          <a:xfrm>
            <a:off x="0" y="0"/>
            <a:ext cx="9155113" cy="989013"/>
            <a:chOff x="0" y="0"/>
            <a:chExt cx="5767" cy="623"/>
          </a:xfrm>
          <a:solidFill>
            <a:schemeClr val="bg1">
              <a:lumMod val="20000"/>
              <a:lumOff val="80000"/>
            </a:schemeClr>
          </a:solidFill>
        </p:grpSpPr>
        <p:sp>
          <p:nvSpPr>
            <p:cNvPr id="37" name="Freeform 66"/>
            <p:cNvSpPr>
              <a:spLocks/>
            </p:cNvSpPr>
            <p:nvPr/>
          </p:nvSpPr>
          <p:spPr bwMode="gray">
            <a:xfrm flipV="1">
              <a:off x="6" y="16"/>
              <a:ext cx="5761" cy="60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732" y="725"/>
                </a:cxn>
                <a:cxn ang="0">
                  <a:pos x="5761" y="64"/>
                </a:cxn>
                <a:cxn ang="0">
                  <a:pos x="5754" y="879"/>
                </a:cxn>
                <a:cxn ang="0">
                  <a:pos x="0" y="879"/>
                </a:cxn>
                <a:cxn ang="0">
                  <a:pos x="1" y="0"/>
                </a:cxn>
              </a:cxnLst>
              <a:rect l="0" t="0" r="r" b="b"/>
              <a:pathLst>
                <a:path w="5761" h="879">
                  <a:moveTo>
                    <a:pt x="1" y="0"/>
                  </a:moveTo>
                  <a:cubicBezTo>
                    <a:pt x="428" y="227"/>
                    <a:pt x="1144" y="698"/>
                    <a:pt x="2732" y="725"/>
                  </a:cubicBezTo>
                  <a:cubicBezTo>
                    <a:pt x="4321" y="752"/>
                    <a:pt x="5473" y="255"/>
                    <a:pt x="5761" y="64"/>
                  </a:cubicBezTo>
                  <a:lnTo>
                    <a:pt x="5754" y="879"/>
                  </a:lnTo>
                  <a:lnTo>
                    <a:pt x="0" y="879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38" name="Freeform 67"/>
            <p:cNvSpPr>
              <a:spLocks/>
            </p:cNvSpPr>
            <p:nvPr/>
          </p:nvSpPr>
          <p:spPr bwMode="gray">
            <a:xfrm flipV="1">
              <a:off x="0" y="0"/>
              <a:ext cx="5760" cy="5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26" y="527"/>
                </a:cxn>
                <a:cxn ang="0">
                  <a:pos x="5753" y="28"/>
                </a:cxn>
                <a:cxn ang="0">
                  <a:pos x="5760" y="629"/>
                </a:cxn>
                <a:cxn ang="0">
                  <a:pos x="0" y="629"/>
                </a:cxn>
                <a:cxn ang="0">
                  <a:pos x="0" y="0"/>
                </a:cxn>
              </a:cxnLst>
              <a:rect l="0" t="0" r="r" b="b"/>
              <a:pathLst>
                <a:path w="5760" h="629">
                  <a:moveTo>
                    <a:pt x="0" y="0"/>
                  </a:moveTo>
                  <a:cubicBezTo>
                    <a:pt x="562" y="277"/>
                    <a:pt x="1512" y="547"/>
                    <a:pt x="2826" y="527"/>
                  </a:cubicBezTo>
                  <a:cubicBezTo>
                    <a:pt x="4140" y="506"/>
                    <a:pt x="5248" y="277"/>
                    <a:pt x="5753" y="28"/>
                  </a:cubicBezTo>
                  <a:lnTo>
                    <a:pt x="5760" y="629"/>
                  </a:lnTo>
                  <a:lnTo>
                    <a:pt x="0" y="6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</p:grpSp>
      <p:sp>
        <p:nvSpPr>
          <p:cNvPr id="47107" name="Text Box 10"/>
          <p:cNvSpPr txBox="1">
            <a:spLocks noChangeArrowheads="1"/>
          </p:cNvSpPr>
          <p:nvPr/>
        </p:nvSpPr>
        <p:spPr bwMode="gray">
          <a:xfrm>
            <a:off x="9525" y="528638"/>
            <a:ext cx="9134475" cy="522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t-IT" sz="2800" b="1">
                <a:solidFill>
                  <a:srgbClr val="9BBEED"/>
                </a:solidFill>
              </a:rPr>
              <a:t>TRAUMI IRIDEI</a:t>
            </a:r>
          </a:p>
        </p:txBody>
      </p:sp>
      <p:sp>
        <p:nvSpPr>
          <p:cNvPr id="47108" name="Rettangolo 4"/>
          <p:cNvSpPr>
            <a:spLocks noChangeArrowheads="1"/>
          </p:cNvSpPr>
          <p:nvPr/>
        </p:nvSpPr>
        <p:spPr bwMode="auto">
          <a:xfrm>
            <a:off x="844550" y="1260475"/>
            <a:ext cx="8353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9BBEED"/>
                </a:solidFill>
              </a:rPr>
              <a:t>Esaminare l’iride prima della dilatazione pupillare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0" y="1358900"/>
            <a:ext cx="900113" cy="2159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Content Placeholder 3"/>
          <p:cNvSpPr txBox="1">
            <a:spLocks/>
          </p:cNvSpPr>
          <p:nvPr/>
        </p:nvSpPr>
        <p:spPr>
          <a:xfrm>
            <a:off x="0" y="2006600"/>
            <a:ext cx="4932363" cy="24923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Iridodonesi</a:t>
            </a:r>
            <a:endParaRPr lang="en-US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endParaRPr lang="en-US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2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ecessione</a:t>
            </a:r>
            <a:r>
              <a:rPr lang="en-US" sz="2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angolare</a:t>
            </a:r>
            <a:endParaRPr lang="en-US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Irite</a:t>
            </a:r>
            <a:r>
              <a:rPr lang="en-US" sz="2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traumatica</a:t>
            </a:r>
            <a:endParaRPr lang="en-US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Iridodialisi</a:t>
            </a:r>
            <a:endParaRPr lang="en-US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111" name="Picture 4" descr="DSCN0358"/>
          <p:cNvPicPr>
            <a:picLocks noChangeAspect="1" noChangeArrowheads="1"/>
          </p:cNvPicPr>
          <p:nvPr/>
        </p:nvPicPr>
        <p:blipFill>
          <a:blip r:embed="rId3"/>
          <a:srcRect l="10175" t="5016" r="11644" b="22792"/>
          <a:stretch>
            <a:fillRect/>
          </a:stretch>
        </p:blipFill>
        <p:spPr bwMode="auto">
          <a:xfrm>
            <a:off x="6002338" y="2205038"/>
            <a:ext cx="31496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2" name="Picture 5" descr="iridodialis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2338" y="4398963"/>
            <a:ext cx="3141662" cy="245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riangolo isoscele 12"/>
          <p:cNvSpPr/>
          <p:nvPr/>
        </p:nvSpPr>
        <p:spPr>
          <a:xfrm rot="5400000">
            <a:off x="58738" y="1993900"/>
            <a:ext cx="287337" cy="385763"/>
          </a:xfrm>
          <a:prstGeom prst="triangle">
            <a:avLst/>
          </a:prstGeom>
          <a:solidFill>
            <a:srgbClr val="CCDE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riangolo isoscele 15"/>
          <p:cNvSpPr/>
          <p:nvPr/>
        </p:nvSpPr>
        <p:spPr>
          <a:xfrm rot="5400000">
            <a:off x="58738" y="2651125"/>
            <a:ext cx="287337" cy="385763"/>
          </a:xfrm>
          <a:prstGeom prst="triangle">
            <a:avLst/>
          </a:prstGeom>
          <a:solidFill>
            <a:srgbClr val="CCDE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Triangolo isoscele 17"/>
          <p:cNvSpPr/>
          <p:nvPr/>
        </p:nvSpPr>
        <p:spPr>
          <a:xfrm rot="5400000">
            <a:off x="57944" y="3328194"/>
            <a:ext cx="288925" cy="385763"/>
          </a:xfrm>
          <a:prstGeom prst="triangle">
            <a:avLst/>
          </a:prstGeom>
          <a:solidFill>
            <a:srgbClr val="CCDE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Triangolo isoscele 18"/>
          <p:cNvSpPr/>
          <p:nvPr/>
        </p:nvSpPr>
        <p:spPr>
          <a:xfrm rot="5400000">
            <a:off x="57944" y="4028281"/>
            <a:ext cx="288925" cy="385763"/>
          </a:xfrm>
          <a:prstGeom prst="triangle">
            <a:avLst/>
          </a:prstGeom>
          <a:solidFill>
            <a:srgbClr val="CCDE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117" name="Rettangolo 1"/>
          <p:cNvSpPr>
            <a:spLocks noChangeArrowheads="1"/>
          </p:cNvSpPr>
          <p:nvPr/>
        </p:nvSpPr>
        <p:spPr bwMode="auto">
          <a:xfrm>
            <a:off x="2555875" y="3336925"/>
            <a:ext cx="3232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9BBEED"/>
                </a:solidFill>
              </a:rPr>
              <a:t>TRATTAMENTO</a:t>
            </a:r>
            <a:endParaRPr lang="en-US">
              <a:solidFill>
                <a:srgbClr val="9BBEED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5"/>
          <a:srcRect r="3733" b="2736"/>
          <a:stretch/>
        </p:blipFill>
        <p:spPr bwMode="auto">
          <a:xfrm>
            <a:off x="2443163" y="3789363"/>
            <a:ext cx="3344862" cy="290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sp>
        <p:nvSpPr>
          <p:cNvPr id="24" name="Rettangolo 23"/>
          <p:cNvSpPr/>
          <p:nvPr/>
        </p:nvSpPr>
        <p:spPr>
          <a:xfrm rot="16200000">
            <a:off x="704851" y="4860925"/>
            <a:ext cx="3625850" cy="66675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ettangolo 24"/>
          <p:cNvSpPr/>
          <p:nvPr/>
        </p:nvSpPr>
        <p:spPr>
          <a:xfrm rot="16200000">
            <a:off x="3998913" y="4860925"/>
            <a:ext cx="3625850" cy="66675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ttangolo 25"/>
          <p:cNvSpPr/>
          <p:nvPr/>
        </p:nvSpPr>
        <p:spPr>
          <a:xfrm>
            <a:off x="2470150" y="6697663"/>
            <a:ext cx="3375025" cy="4603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68"/>
          <p:cNvGrpSpPr>
            <a:grpSpLocks/>
          </p:cNvGrpSpPr>
          <p:nvPr/>
        </p:nvGrpSpPr>
        <p:grpSpPr bwMode="auto">
          <a:xfrm>
            <a:off x="0" y="0"/>
            <a:ext cx="9155113" cy="989013"/>
            <a:chOff x="0" y="0"/>
            <a:chExt cx="5767" cy="623"/>
          </a:xfrm>
          <a:solidFill>
            <a:schemeClr val="bg1">
              <a:lumMod val="20000"/>
              <a:lumOff val="80000"/>
            </a:schemeClr>
          </a:solidFill>
        </p:grpSpPr>
        <p:sp>
          <p:nvSpPr>
            <p:cNvPr id="37" name="Freeform 66"/>
            <p:cNvSpPr>
              <a:spLocks/>
            </p:cNvSpPr>
            <p:nvPr/>
          </p:nvSpPr>
          <p:spPr bwMode="gray">
            <a:xfrm flipV="1">
              <a:off x="6" y="16"/>
              <a:ext cx="5761" cy="60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732" y="725"/>
                </a:cxn>
                <a:cxn ang="0">
                  <a:pos x="5761" y="64"/>
                </a:cxn>
                <a:cxn ang="0">
                  <a:pos x="5754" y="879"/>
                </a:cxn>
                <a:cxn ang="0">
                  <a:pos x="0" y="879"/>
                </a:cxn>
                <a:cxn ang="0">
                  <a:pos x="1" y="0"/>
                </a:cxn>
              </a:cxnLst>
              <a:rect l="0" t="0" r="r" b="b"/>
              <a:pathLst>
                <a:path w="5761" h="879">
                  <a:moveTo>
                    <a:pt x="1" y="0"/>
                  </a:moveTo>
                  <a:cubicBezTo>
                    <a:pt x="428" y="227"/>
                    <a:pt x="1144" y="698"/>
                    <a:pt x="2732" y="725"/>
                  </a:cubicBezTo>
                  <a:cubicBezTo>
                    <a:pt x="4321" y="752"/>
                    <a:pt x="5473" y="255"/>
                    <a:pt x="5761" y="64"/>
                  </a:cubicBezTo>
                  <a:lnTo>
                    <a:pt x="5754" y="879"/>
                  </a:lnTo>
                  <a:lnTo>
                    <a:pt x="0" y="879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38" name="Freeform 67"/>
            <p:cNvSpPr>
              <a:spLocks/>
            </p:cNvSpPr>
            <p:nvPr/>
          </p:nvSpPr>
          <p:spPr bwMode="gray">
            <a:xfrm flipV="1">
              <a:off x="0" y="0"/>
              <a:ext cx="5760" cy="5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26" y="527"/>
                </a:cxn>
                <a:cxn ang="0">
                  <a:pos x="5753" y="28"/>
                </a:cxn>
                <a:cxn ang="0">
                  <a:pos x="5760" y="629"/>
                </a:cxn>
                <a:cxn ang="0">
                  <a:pos x="0" y="629"/>
                </a:cxn>
                <a:cxn ang="0">
                  <a:pos x="0" y="0"/>
                </a:cxn>
              </a:cxnLst>
              <a:rect l="0" t="0" r="r" b="b"/>
              <a:pathLst>
                <a:path w="5760" h="629">
                  <a:moveTo>
                    <a:pt x="0" y="0"/>
                  </a:moveTo>
                  <a:cubicBezTo>
                    <a:pt x="562" y="277"/>
                    <a:pt x="1512" y="547"/>
                    <a:pt x="2826" y="527"/>
                  </a:cubicBezTo>
                  <a:cubicBezTo>
                    <a:pt x="4140" y="506"/>
                    <a:pt x="5248" y="277"/>
                    <a:pt x="5753" y="28"/>
                  </a:cubicBezTo>
                  <a:lnTo>
                    <a:pt x="5760" y="629"/>
                  </a:lnTo>
                  <a:lnTo>
                    <a:pt x="0" y="6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</p:grpSp>
      <p:sp>
        <p:nvSpPr>
          <p:cNvPr id="47107" name="Text Box 10"/>
          <p:cNvSpPr txBox="1">
            <a:spLocks noChangeArrowheads="1"/>
          </p:cNvSpPr>
          <p:nvPr/>
        </p:nvSpPr>
        <p:spPr bwMode="gray">
          <a:xfrm>
            <a:off x="9525" y="528638"/>
            <a:ext cx="9134475" cy="522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t-IT" sz="2800" b="1" dirty="0">
                <a:solidFill>
                  <a:srgbClr val="9BBEED"/>
                </a:solidFill>
              </a:rPr>
              <a:t>TRAUMI IRIDEI</a:t>
            </a:r>
          </a:p>
        </p:txBody>
      </p:sp>
      <p:sp>
        <p:nvSpPr>
          <p:cNvPr id="47108" name="Rettangolo 4"/>
          <p:cNvSpPr>
            <a:spLocks noChangeArrowheads="1"/>
          </p:cNvSpPr>
          <p:nvPr/>
        </p:nvSpPr>
        <p:spPr bwMode="auto">
          <a:xfrm>
            <a:off x="844550" y="1260475"/>
            <a:ext cx="8353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 err="1">
                <a:solidFill>
                  <a:srgbClr val="9BBEED"/>
                </a:solidFill>
              </a:rPr>
              <a:t>Recessione</a:t>
            </a:r>
            <a:r>
              <a:rPr lang="en-US" sz="2000" b="1" dirty="0">
                <a:solidFill>
                  <a:srgbClr val="9BBEED"/>
                </a:solidFill>
              </a:rPr>
              <a:t> </a:t>
            </a:r>
            <a:r>
              <a:rPr lang="en-US" sz="2000" b="1" dirty="0" err="1">
                <a:solidFill>
                  <a:srgbClr val="9BBEED"/>
                </a:solidFill>
              </a:rPr>
              <a:t>d’angolo</a:t>
            </a:r>
            <a:endParaRPr lang="en-US" sz="2000" b="1" dirty="0">
              <a:solidFill>
                <a:srgbClr val="9BBEED"/>
              </a:solidFill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0" y="1358900"/>
            <a:ext cx="900113" cy="2159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/>
          <a:srcRect l="40550" t="34600" r="35038" b="15000"/>
          <a:stretch/>
        </p:blipFill>
        <p:spPr>
          <a:xfrm>
            <a:off x="6584782" y="2348880"/>
            <a:ext cx="2232248" cy="2592288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23528" y="3164775"/>
            <a:ext cx="6066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 err="1">
                <a:solidFill>
                  <a:srgbClr val="5893E2"/>
                </a:solidFill>
              </a:rPr>
              <a:t>Gonioscopia</a:t>
            </a:r>
            <a:r>
              <a:rPr lang="it-IT" b="1" dirty="0">
                <a:solidFill>
                  <a:srgbClr val="5893E2"/>
                </a:solidFill>
              </a:rPr>
              <a:t>:</a:t>
            </a:r>
            <a:r>
              <a:rPr lang="it-IT" dirty="0">
                <a:solidFill>
                  <a:srgbClr val="000000"/>
                </a:solidFill>
              </a:rPr>
              <a:t> una recessione dell'angolo è caratterizzata da un marcato allargamento della banda ciliare. La sclera denudata può essere visualizzata e lo sperone sclerale si evidenzia come un linea bianca brillante.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23528" y="1966787"/>
            <a:ext cx="5976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rgbClr val="000000"/>
                </a:solidFill>
              </a:rPr>
              <a:t>Una recessione d'angolo è il segno più comune di una lesione post-traumatica dell'occhio e circa il 9% di questi pazienti svilupperà un glaucoma come complicazione tardiva.</a:t>
            </a:r>
          </a:p>
        </p:txBody>
      </p:sp>
      <p:sp>
        <p:nvSpPr>
          <p:cNvPr id="5" name="Rettangolo 4"/>
          <p:cNvSpPr/>
          <p:nvPr/>
        </p:nvSpPr>
        <p:spPr>
          <a:xfrm>
            <a:off x="323528" y="4848482"/>
            <a:ext cx="59766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rgbClr val="000000"/>
                </a:solidFill>
              </a:rPr>
              <a:t>E' importante la valutazione comparativa di aree </a:t>
            </a:r>
            <a:r>
              <a:rPr lang="it-IT" dirty="0" err="1">
                <a:solidFill>
                  <a:srgbClr val="000000"/>
                </a:solidFill>
              </a:rPr>
              <a:t>gonioscopiche</a:t>
            </a:r>
            <a:r>
              <a:rPr lang="it-IT" dirty="0">
                <a:solidFill>
                  <a:srgbClr val="000000"/>
                </a:solidFill>
              </a:rPr>
              <a:t> dello stesso occhio e comparare l'occhio patologico con l'occhio controlaterale normale. </a:t>
            </a:r>
            <a:endParaRPr lang="en-US" dirty="0"/>
          </a:p>
        </p:txBody>
      </p:sp>
      <p:sp>
        <p:nvSpPr>
          <p:cNvPr id="27" name="Triangolo isoscele 26"/>
          <p:cNvSpPr/>
          <p:nvPr/>
        </p:nvSpPr>
        <p:spPr>
          <a:xfrm rot="5400000">
            <a:off x="-384561" y="2343620"/>
            <a:ext cx="1102173" cy="314004"/>
          </a:xfrm>
          <a:prstGeom prst="triangle">
            <a:avLst/>
          </a:prstGeom>
          <a:solidFill>
            <a:srgbClr val="CCDE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Triangolo isoscele 27"/>
          <p:cNvSpPr/>
          <p:nvPr/>
        </p:nvSpPr>
        <p:spPr>
          <a:xfrm rot="5400000">
            <a:off x="-394085" y="3615978"/>
            <a:ext cx="1102173" cy="314004"/>
          </a:xfrm>
          <a:prstGeom prst="triangle">
            <a:avLst/>
          </a:prstGeom>
          <a:solidFill>
            <a:srgbClr val="CCDE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Triangolo isoscele 28"/>
          <p:cNvSpPr/>
          <p:nvPr/>
        </p:nvSpPr>
        <p:spPr>
          <a:xfrm rot="5400000">
            <a:off x="-394086" y="5127160"/>
            <a:ext cx="1102173" cy="314004"/>
          </a:xfrm>
          <a:prstGeom prst="triangle">
            <a:avLst/>
          </a:prstGeom>
          <a:solidFill>
            <a:srgbClr val="CCDE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516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68"/>
          <p:cNvGrpSpPr>
            <a:grpSpLocks/>
          </p:cNvGrpSpPr>
          <p:nvPr/>
        </p:nvGrpSpPr>
        <p:grpSpPr bwMode="auto">
          <a:xfrm>
            <a:off x="0" y="0"/>
            <a:ext cx="9155113" cy="989013"/>
            <a:chOff x="0" y="0"/>
            <a:chExt cx="5767" cy="623"/>
          </a:xfrm>
          <a:solidFill>
            <a:srgbClr val="FFFF00"/>
          </a:solidFill>
        </p:grpSpPr>
        <p:sp>
          <p:nvSpPr>
            <p:cNvPr id="37" name="Freeform 66"/>
            <p:cNvSpPr>
              <a:spLocks/>
            </p:cNvSpPr>
            <p:nvPr/>
          </p:nvSpPr>
          <p:spPr bwMode="gray">
            <a:xfrm flipV="1">
              <a:off x="6" y="16"/>
              <a:ext cx="5761" cy="60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732" y="725"/>
                </a:cxn>
                <a:cxn ang="0">
                  <a:pos x="5761" y="64"/>
                </a:cxn>
                <a:cxn ang="0">
                  <a:pos x="5754" y="879"/>
                </a:cxn>
                <a:cxn ang="0">
                  <a:pos x="0" y="879"/>
                </a:cxn>
                <a:cxn ang="0">
                  <a:pos x="1" y="0"/>
                </a:cxn>
              </a:cxnLst>
              <a:rect l="0" t="0" r="r" b="b"/>
              <a:pathLst>
                <a:path w="5761" h="879">
                  <a:moveTo>
                    <a:pt x="1" y="0"/>
                  </a:moveTo>
                  <a:cubicBezTo>
                    <a:pt x="428" y="227"/>
                    <a:pt x="1144" y="698"/>
                    <a:pt x="2732" y="725"/>
                  </a:cubicBezTo>
                  <a:cubicBezTo>
                    <a:pt x="4321" y="752"/>
                    <a:pt x="5473" y="255"/>
                    <a:pt x="5761" y="64"/>
                  </a:cubicBezTo>
                  <a:lnTo>
                    <a:pt x="5754" y="879"/>
                  </a:lnTo>
                  <a:lnTo>
                    <a:pt x="0" y="879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38" name="Freeform 67"/>
            <p:cNvSpPr>
              <a:spLocks/>
            </p:cNvSpPr>
            <p:nvPr/>
          </p:nvSpPr>
          <p:spPr bwMode="gray">
            <a:xfrm flipV="1">
              <a:off x="0" y="0"/>
              <a:ext cx="5760" cy="5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26" y="527"/>
                </a:cxn>
                <a:cxn ang="0">
                  <a:pos x="5753" y="28"/>
                </a:cxn>
                <a:cxn ang="0">
                  <a:pos x="5760" y="629"/>
                </a:cxn>
                <a:cxn ang="0">
                  <a:pos x="0" y="629"/>
                </a:cxn>
                <a:cxn ang="0">
                  <a:pos x="0" y="0"/>
                </a:cxn>
              </a:cxnLst>
              <a:rect l="0" t="0" r="r" b="b"/>
              <a:pathLst>
                <a:path w="5760" h="629">
                  <a:moveTo>
                    <a:pt x="0" y="0"/>
                  </a:moveTo>
                  <a:cubicBezTo>
                    <a:pt x="562" y="277"/>
                    <a:pt x="1512" y="547"/>
                    <a:pt x="2826" y="527"/>
                  </a:cubicBezTo>
                  <a:cubicBezTo>
                    <a:pt x="4140" y="506"/>
                    <a:pt x="5248" y="277"/>
                    <a:pt x="5753" y="28"/>
                  </a:cubicBezTo>
                  <a:lnTo>
                    <a:pt x="5760" y="629"/>
                  </a:lnTo>
                  <a:lnTo>
                    <a:pt x="0" y="6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 dirty="0">
                <a:cs typeface="+mn-cs"/>
              </a:endParaRPr>
            </a:p>
          </p:txBody>
        </p:sp>
      </p:grpSp>
      <p:sp>
        <p:nvSpPr>
          <p:cNvPr id="49155" name="Text Box 10"/>
          <p:cNvSpPr txBox="1">
            <a:spLocks noChangeArrowheads="1"/>
          </p:cNvSpPr>
          <p:nvPr/>
        </p:nvSpPr>
        <p:spPr bwMode="gray">
          <a:xfrm>
            <a:off x="9525" y="528638"/>
            <a:ext cx="9134475" cy="522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t-IT" sz="2800" b="1">
                <a:solidFill>
                  <a:srgbClr val="CCCC00"/>
                </a:solidFill>
              </a:rPr>
              <a:t>TRAUMI DEL CORPO CILIARE</a:t>
            </a:r>
          </a:p>
        </p:txBody>
      </p:sp>
      <p:sp>
        <p:nvSpPr>
          <p:cNvPr id="17" name="Content Placeholder 3"/>
          <p:cNvSpPr txBox="1">
            <a:spLocks/>
          </p:cNvSpPr>
          <p:nvPr/>
        </p:nvSpPr>
        <p:spPr>
          <a:xfrm>
            <a:off x="33338" y="1268413"/>
            <a:ext cx="8459787" cy="24923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Ipotono</a:t>
            </a:r>
            <a:endParaRPr lang="en-US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auto">
              <a:lnSpc>
                <a:spcPts val="900"/>
              </a:lnSpc>
              <a:spcAft>
                <a:spcPts val="0"/>
              </a:spcAft>
              <a:defRPr/>
            </a:pPr>
            <a:endParaRPr lang="en-US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1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Conduce inevitabilmente ad una tisi bulbare</a:t>
            </a: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1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Condiziona il risultato funzionale e cosmetico degli interventi ricostruttivi</a:t>
            </a: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sz="2000" b="1" dirty="0" err="1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riangolo isoscele 12"/>
          <p:cNvSpPr/>
          <p:nvPr/>
        </p:nvSpPr>
        <p:spPr>
          <a:xfrm rot="5400000">
            <a:off x="57944" y="1234281"/>
            <a:ext cx="288925" cy="385763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158" name="Text Box 10"/>
          <p:cNvSpPr txBox="1">
            <a:spLocks noChangeArrowheads="1"/>
          </p:cNvSpPr>
          <p:nvPr/>
        </p:nvSpPr>
        <p:spPr bwMode="gray">
          <a:xfrm>
            <a:off x="1079500" y="3049588"/>
            <a:ext cx="7164388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t-IT" sz="2800" b="1">
                <a:solidFill>
                  <a:srgbClr val="CCCC00"/>
                </a:solidFill>
              </a:rPr>
              <a:t>Fisiopatologia dell’ipotono</a:t>
            </a:r>
          </a:p>
        </p:txBody>
      </p:sp>
      <p:sp>
        <p:nvSpPr>
          <p:cNvPr id="21" name="Content Placeholder 3"/>
          <p:cNvSpPr txBox="1">
            <a:spLocks/>
          </p:cNvSpPr>
          <p:nvPr/>
        </p:nvSpPr>
        <p:spPr>
          <a:xfrm>
            <a:off x="720725" y="3744913"/>
            <a:ext cx="3768725" cy="24923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Eccesso</a:t>
            </a:r>
            <a:r>
              <a:rPr lang="en-US" sz="2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filtrazione</a:t>
            </a:r>
            <a:endParaRPr lang="en-US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auto">
              <a:lnSpc>
                <a:spcPts val="900"/>
              </a:lnSpc>
              <a:spcAft>
                <a:spcPts val="0"/>
              </a:spcAft>
              <a:defRPr/>
            </a:pPr>
            <a:endParaRPr lang="en-US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1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Ferita filtrante</a:t>
            </a: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1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it-IT" sz="1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Ciclodialisi</a:t>
            </a:r>
            <a:endParaRPr lang="it-IT" sz="16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1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Distacco </a:t>
            </a:r>
            <a:r>
              <a:rPr lang="it-IT" sz="1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ciliocoroideale</a:t>
            </a:r>
            <a:endParaRPr lang="it-IT" sz="16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1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Distacco di retina</a:t>
            </a:r>
          </a:p>
        </p:txBody>
      </p:sp>
      <p:sp>
        <p:nvSpPr>
          <p:cNvPr id="28" name="Content Placeholder 3"/>
          <p:cNvSpPr txBox="1">
            <a:spLocks/>
          </p:cNvSpPr>
          <p:nvPr/>
        </p:nvSpPr>
        <p:spPr>
          <a:xfrm>
            <a:off x="4392613" y="3716338"/>
            <a:ext cx="3851275" cy="24939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Ridotta</a:t>
            </a:r>
            <a:r>
              <a:rPr lang="en-US" sz="2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produzione</a:t>
            </a:r>
            <a:endParaRPr lang="en-US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auto">
              <a:lnSpc>
                <a:spcPts val="900"/>
              </a:lnSpc>
              <a:spcAft>
                <a:spcPts val="0"/>
              </a:spcAft>
              <a:defRPr/>
            </a:pPr>
            <a:endParaRPr lang="en-US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1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Flogosi intraoculare</a:t>
            </a: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1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PVR anteriore</a:t>
            </a: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1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Ischemia o danno del corpo ciliare</a:t>
            </a:r>
          </a:p>
        </p:txBody>
      </p:sp>
      <p:sp>
        <p:nvSpPr>
          <p:cNvPr id="3" name="Rettangolo 2"/>
          <p:cNvSpPr/>
          <p:nvPr/>
        </p:nvSpPr>
        <p:spPr>
          <a:xfrm>
            <a:off x="1079500" y="2924175"/>
            <a:ext cx="7164388" cy="28082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0"/>
          <p:cNvSpPr txBox="1">
            <a:spLocks noChangeArrowheads="1"/>
          </p:cNvSpPr>
          <p:nvPr/>
        </p:nvSpPr>
        <p:spPr bwMode="gray">
          <a:xfrm>
            <a:off x="9525" y="528638"/>
            <a:ext cx="9134475" cy="522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t-IT" sz="2800" b="1">
                <a:solidFill>
                  <a:srgbClr val="CCCC00"/>
                </a:solidFill>
              </a:rPr>
              <a:t>CICLODIALISI</a:t>
            </a:r>
          </a:p>
        </p:txBody>
      </p:sp>
      <p:sp>
        <p:nvSpPr>
          <p:cNvPr id="17" name="Content Placeholder 3"/>
          <p:cNvSpPr txBox="1">
            <a:spLocks/>
          </p:cNvSpPr>
          <p:nvPr/>
        </p:nvSpPr>
        <p:spPr>
          <a:xfrm>
            <a:off x="33338" y="1341438"/>
            <a:ext cx="9110662" cy="24923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Diagnosi</a:t>
            </a:r>
            <a:endParaRPr lang="en-US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auto">
              <a:lnSpc>
                <a:spcPts val="900"/>
              </a:lnSpc>
              <a:spcAft>
                <a:spcPts val="0"/>
              </a:spcAft>
              <a:defRPr/>
            </a:pPr>
            <a:endParaRPr lang="en-US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1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it-IT" sz="1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Gonioscopia</a:t>
            </a:r>
            <a:r>
              <a:rPr lang="it-IT" sz="1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 presenza di forte </a:t>
            </a:r>
            <a:r>
              <a:rPr lang="it-IT" sz="14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ipotono</a:t>
            </a:r>
            <a:r>
              <a:rPr lang="it-IT" sz="1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iniettare viscoelastica in c.a., anche a scopo terapeutico)</a:t>
            </a: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sz="16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1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Ultrasonografia</a:t>
            </a:r>
            <a:endParaRPr lang="it-IT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riangolo isoscele 12"/>
          <p:cNvSpPr/>
          <p:nvPr/>
        </p:nvSpPr>
        <p:spPr>
          <a:xfrm rot="5400000">
            <a:off x="58738" y="1306512"/>
            <a:ext cx="287338" cy="385763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1205" name="Picture 11" descr="6701331f2t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3644900"/>
            <a:ext cx="4221162" cy="236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 68"/>
          <p:cNvGrpSpPr>
            <a:grpSpLocks/>
          </p:cNvGrpSpPr>
          <p:nvPr/>
        </p:nvGrpSpPr>
        <p:grpSpPr bwMode="auto">
          <a:xfrm>
            <a:off x="0" y="0"/>
            <a:ext cx="9155113" cy="989013"/>
            <a:chOff x="0" y="0"/>
            <a:chExt cx="5767" cy="623"/>
          </a:xfrm>
          <a:solidFill>
            <a:srgbClr val="FFFF00"/>
          </a:solidFill>
        </p:grpSpPr>
        <p:sp>
          <p:nvSpPr>
            <p:cNvPr id="18" name="Freeform 66"/>
            <p:cNvSpPr>
              <a:spLocks/>
            </p:cNvSpPr>
            <p:nvPr/>
          </p:nvSpPr>
          <p:spPr bwMode="gray">
            <a:xfrm flipV="1">
              <a:off x="6" y="16"/>
              <a:ext cx="5761" cy="60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732" y="725"/>
                </a:cxn>
                <a:cxn ang="0">
                  <a:pos x="5761" y="64"/>
                </a:cxn>
                <a:cxn ang="0">
                  <a:pos x="5754" y="879"/>
                </a:cxn>
                <a:cxn ang="0">
                  <a:pos x="0" y="879"/>
                </a:cxn>
                <a:cxn ang="0">
                  <a:pos x="1" y="0"/>
                </a:cxn>
              </a:cxnLst>
              <a:rect l="0" t="0" r="r" b="b"/>
              <a:pathLst>
                <a:path w="5761" h="879">
                  <a:moveTo>
                    <a:pt x="1" y="0"/>
                  </a:moveTo>
                  <a:cubicBezTo>
                    <a:pt x="428" y="227"/>
                    <a:pt x="1144" y="698"/>
                    <a:pt x="2732" y="725"/>
                  </a:cubicBezTo>
                  <a:cubicBezTo>
                    <a:pt x="4321" y="752"/>
                    <a:pt x="5473" y="255"/>
                    <a:pt x="5761" y="64"/>
                  </a:cubicBezTo>
                  <a:lnTo>
                    <a:pt x="5754" y="879"/>
                  </a:lnTo>
                  <a:lnTo>
                    <a:pt x="0" y="879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19" name="Freeform 67"/>
            <p:cNvSpPr>
              <a:spLocks/>
            </p:cNvSpPr>
            <p:nvPr/>
          </p:nvSpPr>
          <p:spPr bwMode="gray">
            <a:xfrm flipV="1">
              <a:off x="0" y="0"/>
              <a:ext cx="5760" cy="5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26" y="527"/>
                </a:cxn>
                <a:cxn ang="0">
                  <a:pos x="5753" y="28"/>
                </a:cxn>
                <a:cxn ang="0">
                  <a:pos x="5760" y="629"/>
                </a:cxn>
                <a:cxn ang="0">
                  <a:pos x="0" y="629"/>
                </a:cxn>
                <a:cxn ang="0">
                  <a:pos x="0" y="0"/>
                </a:cxn>
              </a:cxnLst>
              <a:rect l="0" t="0" r="r" b="b"/>
              <a:pathLst>
                <a:path w="5760" h="629">
                  <a:moveTo>
                    <a:pt x="0" y="0"/>
                  </a:moveTo>
                  <a:cubicBezTo>
                    <a:pt x="562" y="277"/>
                    <a:pt x="1512" y="547"/>
                    <a:pt x="2826" y="527"/>
                  </a:cubicBezTo>
                  <a:cubicBezTo>
                    <a:pt x="4140" y="506"/>
                    <a:pt x="5248" y="277"/>
                    <a:pt x="5753" y="28"/>
                  </a:cubicBezTo>
                  <a:lnTo>
                    <a:pt x="5760" y="629"/>
                  </a:lnTo>
                  <a:lnTo>
                    <a:pt x="0" y="6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 dirty="0"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0"/>
          <p:cNvSpPr txBox="1">
            <a:spLocks noChangeArrowheads="1"/>
          </p:cNvSpPr>
          <p:nvPr/>
        </p:nvSpPr>
        <p:spPr bwMode="gray">
          <a:xfrm>
            <a:off x="9525" y="528638"/>
            <a:ext cx="9134475" cy="522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t-IT" sz="2800" b="1">
                <a:solidFill>
                  <a:srgbClr val="CCCC00"/>
                </a:solidFill>
              </a:rPr>
              <a:t>DISTACCO CILIO-COROIDEALE</a:t>
            </a:r>
          </a:p>
        </p:txBody>
      </p:sp>
      <p:sp>
        <p:nvSpPr>
          <p:cNvPr id="13" name="Triangolo isoscele 12"/>
          <p:cNvSpPr/>
          <p:nvPr/>
        </p:nvSpPr>
        <p:spPr>
          <a:xfrm rot="5400000">
            <a:off x="58738" y="1306512"/>
            <a:ext cx="287338" cy="385763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CasellaDiTesto 1"/>
          <p:cNvSpPr txBox="1"/>
          <p:nvPr/>
        </p:nvSpPr>
        <p:spPr>
          <a:xfrm>
            <a:off x="434975" y="1317625"/>
            <a:ext cx="8688388" cy="4892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000" b="1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Frequente in presenza di </a:t>
            </a:r>
            <a:r>
              <a:rPr lang="it-IT" sz="2000" b="1" dirty="0" err="1">
                <a:solidFill>
                  <a:schemeClr val="accent5">
                    <a:lumMod val="10000"/>
                  </a:schemeClr>
                </a:solidFill>
                <a:cs typeface="+mn-cs"/>
              </a:rPr>
              <a:t>ipotono</a:t>
            </a:r>
            <a:endParaRPr lang="it-IT" sz="2000" b="1" dirty="0">
              <a:solidFill>
                <a:schemeClr val="accent5">
                  <a:lumMod val="10000"/>
                </a:schemeClr>
              </a:solidFill>
              <a:cs typeface="+mn-cs"/>
            </a:endParaRPr>
          </a:p>
          <a:p>
            <a:pPr>
              <a:defRPr/>
            </a:pPr>
            <a:r>
              <a:rPr lang="it-IT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- Fluido proveniente dai vasi coroideali </a:t>
            </a:r>
          </a:p>
          <a:p>
            <a:pPr>
              <a:defRPr/>
            </a:pPr>
            <a:endParaRPr lang="it-IT" dirty="0">
              <a:solidFill>
                <a:schemeClr val="accent5">
                  <a:lumMod val="10000"/>
                </a:schemeClr>
              </a:solidFill>
              <a:cs typeface="+mn-cs"/>
            </a:endParaRPr>
          </a:p>
          <a:p>
            <a:pPr>
              <a:defRPr/>
            </a:pPr>
            <a:r>
              <a:rPr lang="it-IT" sz="2000" b="1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Diagnosi:</a:t>
            </a:r>
          </a:p>
          <a:p>
            <a:pPr>
              <a:defRPr/>
            </a:pPr>
            <a:r>
              <a:rPr lang="it-IT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- Osservazione diretta</a:t>
            </a:r>
          </a:p>
          <a:p>
            <a:pPr>
              <a:defRPr/>
            </a:pPr>
            <a:r>
              <a:rPr lang="it-IT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- Ecografia B-</a:t>
            </a:r>
            <a:r>
              <a:rPr lang="it-IT" dirty="0" err="1">
                <a:solidFill>
                  <a:schemeClr val="accent5">
                    <a:lumMod val="10000"/>
                  </a:schemeClr>
                </a:solidFill>
                <a:cs typeface="+mn-cs"/>
              </a:rPr>
              <a:t>scan</a:t>
            </a:r>
            <a:r>
              <a:rPr lang="it-IT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 (anche ad immersione se molto anteriore)</a:t>
            </a:r>
          </a:p>
          <a:p>
            <a:pPr>
              <a:defRPr/>
            </a:pPr>
            <a:endParaRPr lang="it-IT" dirty="0">
              <a:solidFill>
                <a:schemeClr val="accent5">
                  <a:lumMod val="10000"/>
                </a:schemeClr>
              </a:solidFill>
              <a:cs typeface="+mn-cs"/>
            </a:endParaRPr>
          </a:p>
          <a:p>
            <a:pPr>
              <a:defRPr/>
            </a:pPr>
            <a:r>
              <a:rPr lang="it-IT" sz="2000" b="1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Obiettivi del trattamento:</a:t>
            </a:r>
          </a:p>
          <a:p>
            <a:pPr>
              <a:defRPr/>
            </a:pPr>
            <a:r>
              <a:rPr lang="it-IT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- Mantenimento di rapporti anatomici normali</a:t>
            </a:r>
          </a:p>
          <a:p>
            <a:pPr>
              <a:defRPr/>
            </a:pPr>
            <a:r>
              <a:rPr lang="it-IT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- Ripristino del normale tono intraoculare</a:t>
            </a:r>
          </a:p>
          <a:p>
            <a:pPr>
              <a:defRPr/>
            </a:pPr>
            <a:endParaRPr lang="it-IT" dirty="0">
              <a:solidFill>
                <a:schemeClr val="accent5">
                  <a:lumMod val="10000"/>
                </a:schemeClr>
              </a:solidFill>
              <a:cs typeface="+mn-cs"/>
            </a:endParaRPr>
          </a:p>
          <a:p>
            <a:pPr>
              <a:defRPr/>
            </a:pPr>
            <a:r>
              <a:rPr lang="it-IT" sz="2000" b="1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Trattamento</a:t>
            </a:r>
            <a:r>
              <a:rPr lang="it-IT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:</a:t>
            </a:r>
          </a:p>
          <a:p>
            <a:pPr>
              <a:defRPr/>
            </a:pPr>
            <a:r>
              <a:rPr lang="it-IT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- Farmacologico (cicloplegici, corticosteroidi, </a:t>
            </a:r>
            <a:r>
              <a:rPr lang="it-IT" dirty="0" err="1">
                <a:solidFill>
                  <a:schemeClr val="accent5">
                    <a:lumMod val="10000"/>
                  </a:schemeClr>
                </a:solidFill>
                <a:cs typeface="+mn-cs"/>
              </a:rPr>
              <a:t>acetazolamide</a:t>
            </a:r>
            <a:r>
              <a:rPr lang="it-IT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 (?))</a:t>
            </a:r>
          </a:p>
          <a:p>
            <a:pPr>
              <a:defRPr/>
            </a:pPr>
            <a:r>
              <a:rPr lang="it-IT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- Drenaggio ab esterno o ab interno (</a:t>
            </a:r>
            <a:r>
              <a:rPr lang="it-IT" sz="16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eventualmente associato a iniezione di viscoelastici   </a:t>
            </a:r>
            <a:br>
              <a:rPr lang="it-IT" sz="1600" dirty="0">
                <a:solidFill>
                  <a:schemeClr val="accent5">
                    <a:lumMod val="10000"/>
                  </a:schemeClr>
                </a:solidFill>
                <a:cs typeface="+mn-cs"/>
              </a:rPr>
            </a:br>
            <a:r>
              <a:rPr lang="it-IT" sz="16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   in c.a. e/o sutura del corpo ciliare alla sclera)</a:t>
            </a:r>
          </a:p>
          <a:p>
            <a:pPr>
              <a:defRPr/>
            </a:pPr>
            <a:endParaRPr lang="it-IT" dirty="0">
              <a:solidFill>
                <a:schemeClr val="accent5">
                  <a:lumMod val="10000"/>
                </a:schemeClr>
              </a:solidFill>
              <a:cs typeface="+mn-cs"/>
            </a:endParaRPr>
          </a:p>
          <a:p>
            <a:pPr>
              <a:defRPr/>
            </a:pPr>
            <a:endParaRPr lang="en-US" dirty="0">
              <a:solidFill>
                <a:schemeClr val="accent5">
                  <a:lumMod val="10000"/>
                </a:schemeClr>
              </a:solidFill>
              <a:cs typeface="+mn-cs"/>
            </a:endParaRPr>
          </a:p>
        </p:txBody>
      </p:sp>
      <p:grpSp>
        <p:nvGrpSpPr>
          <p:cNvPr id="16" name="Group 68"/>
          <p:cNvGrpSpPr>
            <a:grpSpLocks/>
          </p:cNvGrpSpPr>
          <p:nvPr/>
        </p:nvGrpSpPr>
        <p:grpSpPr bwMode="auto">
          <a:xfrm>
            <a:off x="0" y="0"/>
            <a:ext cx="9155113" cy="989013"/>
            <a:chOff x="0" y="0"/>
            <a:chExt cx="5767" cy="623"/>
          </a:xfrm>
          <a:solidFill>
            <a:srgbClr val="FFFF00"/>
          </a:solidFill>
        </p:grpSpPr>
        <p:sp>
          <p:nvSpPr>
            <p:cNvPr id="18" name="Freeform 66"/>
            <p:cNvSpPr>
              <a:spLocks/>
            </p:cNvSpPr>
            <p:nvPr/>
          </p:nvSpPr>
          <p:spPr bwMode="gray">
            <a:xfrm flipV="1">
              <a:off x="6" y="16"/>
              <a:ext cx="5761" cy="60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732" y="725"/>
                </a:cxn>
                <a:cxn ang="0">
                  <a:pos x="5761" y="64"/>
                </a:cxn>
                <a:cxn ang="0">
                  <a:pos x="5754" y="879"/>
                </a:cxn>
                <a:cxn ang="0">
                  <a:pos x="0" y="879"/>
                </a:cxn>
                <a:cxn ang="0">
                  <a:pos x="1" y="0"/>
                </a:cxn>
              </a:cxnLst>
              <a:rect l="0" t="0" r="r" b="b"/>
              <a:pathLst>
                <a:path w="5761" h="879">
                  <a:moveTo>
                    <a:pt x="1" y="0"/>
                  </a:moveTo>
                  <a:cubicBezTo>
                    <a:pt x="428" y="227"/>
                    <a:pt x="1144" y="698"/>
                    <a:pt x="2732" y="725"/>
                  </a:cubicBezTo>
                  <a:cubicBezTo>
                    <a:pt x="4321" y="752"/>
                    <a:pt x="5473" y="255"/>
                    <a:pt x="5761" y="64"/>
                  </a:cubicBezTo>
                  <a:lnTo>
                    <a:pt x="5754" y="879"/>
                  </a:lnTo>
                  <a:lnTo>
                    <a:pt x="0" y="879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19" name="Freeform 67"/>
            <p:cNvSpPr>
              <a:spLocks/>
            </p:cNvSpPr>
            <p:nvPr/>
          </p:nvSpPr>
          <p:spPr bwMode="gray">
            <a:xfrm flipV="1">
              <a:off x="0" y="0"/>
              <a:ext cx="5760" cy="5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26" y="527"/>
                </a:cxn>
                <a:cxn ang="0">
                  <a:pos x="5753" y="28"/>
                </a:cxn>
                <a:cxn ang="0">
                  <a:pos x="5760" y="629"/>
                </a:cxn>
                <a:cxn ang="0">
                  <a:pos x="0" y="629"/>
                </a:cxn>
                <a:cxn ang="0">
                  <a:pos x="0" y="0"/>
                </a:cxn>
              </a:cxnLst>
              <a:rect l="0" t="0" r="r" b="b"/>
              <a:pathLst>
                <a:path w="5760" h="629">
                  <a:moveTo>
                    <a:pt x="0" y="0"/>
                  </a:moveTo>
                  <a:cubicBezTo>
                    <a:pt x="562" y="277"/>
                    <a:pt x="1512" y="547"/>
                    <a:pt x="2826" y="527"/>
                  </a:cubicBezTo>
                  <a:cubicBezTo>
                    <a:pt x="4140" y="506"/>
                    <a:pt x="5248" y="277"/>
                    <a:pt x="5753" y="28"/>
                  </a:cubicBezTo>
                  <a:lnTo>
                    <a:pt x="5760" y="629"/>
                  </a:lnTo>
                  <a:lnTo>
                    <a:pt x="0" y="6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 dirty="0"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68"/>
          <p:cNvGrpSpPr>
            <a:grpSpLocks/>
          </p:cNvGrpSpPr>
          <p:nvPr/>
        </p:nvGrpSpPr>
        <p:grpSpPr bwMode="auto">
          <a:xfrm>
            <a:off x="0" y="0"/>
            <a:ext cx="9155113" cy="989013"/>
            <a:chOff x="0" y="0"/>
            <a:chExt cx="5767" cy="623"/>
          </a:xfrm>
          <a:solidFill>
            <a:srgbClr val="FF99FF"/>
          </a:solidFill>
        </p:grpSpPr>
        <p:sp>
          <p:nvSpPr>
            <p:cNvPr id="37" name="Freeform 66"/>
            <p:cNvSpPr>
              <a:spLocks/>
            </p:cNvSpPr>
            <p:nvPr/>
          </p:nvSpPr>
          <p:spPr bwMode="gray">
            <a:xfrm flipV="1">
              <a:off x="6" y="16"/>
              <a:ext cx="5761" cy="60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732" y="725"/>
                </a:cxn>
                <a:cxn ang="0">
                  <a:pos x="5761" y="64"/>
                </a:cxn>
                <a:cxn ang="0">
                  <a:pos x="5754" y="879"/>
                </a:cxn>
                <a:cxn ang="0">
                  <a:pos x="0" y="879"/>
                </a:cxn>
                <a:cxn ang="0">
                  <a:pos x="1" y="0"/>
                </a:cxn>
              </a:cxnLst>
              <a:rect l="0" t="0" r="r" b="b"/>
              <a:pathLst>
                <a:path w="5761" h="879">
                  <a:moveTo>
                    <a:pt x="1" y="0"/>
                  </a:moveTo>
                  <a:cubicBezTo>
                    <a:pt x="428" y="227"/>
                    <a:pt x="1144" y="698"/>
                    <a:pt x="2732" y="725"/>
                  </a:cubicBezTo>
                  <a:cubicBezTo>
                    <a:pt x="4321" y="752"/>
                    <a:pt x="5473" y="255"/>
                    <a:pt x="5761" y="64"/>
                  </a:cubicBezTo>
                  <a:lnTo>
                    <a:pt x="5754" y="879"/>
                  </a:lnTo>
                  <a:lnTo>
                    <a:pt x="0" y="879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38" name="Freeform 67"/>
            <p:cNvSpPr>
              <a:spLocks/>
            </p:cNvSpPr>
            <p:nvPr/>
          </p:nvSpPr>
          <p:spPr bwMode="gray">
            <a:xfrm flipV="1">
              <a:off x="0" y="0"/>
              <a:ext cx="5760" cy="5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26" y="527"/>
                </a:cxn>
                <a:cxn ang="0">
                  <a:pos x="5753" y="28"/>
                </a:cxn>
                <a:cxn ang="0">
                  <a:pos x="5760" y="629"/>
                </a:cxn>
                <a:cxn ang="0">
                  <a:pos x="0" y="629"/>
                </a:cxn>
                <a:cxn ang="0">
                  <a:pos x="0" y="0"/>
                </a:cxn>
              </a:cxnLst>
              <a:rect l="0" t="0" r="r" b="b"/>
              <a:pathLst>
                <a:path w="5760" h="629">
                  <a:moveTo>
                    <a:pt x="0" y="0"/>
                  </a:moveTo>
                  <a:cubicBezTo>
                    <a:pt x="562" y="277"/>
                    <a:pt x="1512" y="547"/>
                    <a:pt x="2826" y="527"/>
                  </a:cubicBezTo>
                  <a:cubicBezTo>
                    <a:pt x="4140" y="506"/>
                    <a:pt x="5248" y="277"/>
                    <a:pt x="5753" y="28"/>
                  </a:cubicBezTo>
                  <a:lnTo>
                    <a:pt x="5760" y="629"/>
                  </a:lnTo>
                  <a:lnTo>
                    <a:pt x="0" y="6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</p:grpSp>
      <p:sp>
        <p:nvSpPr>
          <p:cNvPr id="55299" name="Text Box 10"/>
          <p:cNvSpPr txBox="1">
            <a:spLocks noChangeArrowheads="1"/>
          </p:cNvSpPr>
          <p:nvPr/>
        </p:nvSpPr>
        <p:spPr bwMode="gray">
          <a:xfrm>
            <a:off x="9525" y="528638"/>
            <a:ext cx="9134475" cy="522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t-IT" sz="2800" b="1">
                <a:solidFill>
                  <a:srgbClr val="FF99FF"/>
                </a:solidFill>
              </a:rPr>
              <a:t>Ipoema</a:t>
            </a:r>
          </a:p>
        </p:txBody>
      </p:sp>
      <p:sp>
        <p:nvSpPr>
          <p:cNvPr id="55300" name="Rettangolo 4"/>
          <p:cNvSpPr>
            <a:spLocks noChangeArrowheads="1"/>
          </p:cNvSpPr>
          <p:nvPr/>
        </p:nvSpPr>
        <p:spPr bwMode="auto">
          <a:xfrm>
            <a:off x="844550" y="1260475"/>
            <a:ext cx="8353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99FF"/>
                </a:solidFill>
              </a:rPr>
              <a:t>Camera anteriore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0" y="1358900"/>
            <a:ext cx="900113" cy="215900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Content Placeholder 3"/>
          <p:cNvSpPr txBox="1">
            <a:spLocks/>
          </p:cNvSpPr>
          <p:nvPr/>
        </p:nvSpPr>
        <p:spPr>
          <a:xfrm>
            <a:off x="14288" y="1628775"/>
            <a:ext cx="5133975" cy="1584325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82663" lvl="1" indent="-180975" fontAlgn="auto">
              <a:spcAft>
                <a:spcPts val="0"/>
              </a:spcAft>
              <a:buClr>
                <a:srgbClr val="FF66FF"/>
              </a:buClr>
              <a:defRPr/>
            </a:pP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  <a:latin typeface="Calibri" panose="020F0502020204030204"/>
              </a:rPr>
              <a:t>profondità</a:t>
            </a:r>
            <a:endParaRPr lang="en-US" sz="2200" dirty="0">
              <a:solidFill>
                <a:schemeClr val="accent5">
                  <a:lumMod val="10000"/>
                </a:schemeClr>
              </a:solidFill>
              <a:latin typeface="Calibri" panose="020F0502020204030204"/>
            </a:endParaRPr>
          </a:p>
          <a:p>
            <a:pPr marL="982663" lvl="1" indent="-180975" fontAlgn="auto">
              <a:spcAft>
                <a:spcPts val="0"/>
              </a:spcAft>
              <a:buClr>
                <a:srgbClr val="FF66FF"/>
              </a:buClr>
              <a:defRPr/>
            </a:pP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  <a:latin typeface="Calibri" panose="020F0502020204030204"/>
              </a:rPr>
              <a:t>Gonioscopia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  <a:latin typeface="Calibri" panose="020F0502020204030204"/>
              </a:rPr>
              <a:t>- </a:t>
            </a: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  <a:latin typeface="Calibri" panose="020F0502020204030204"/>
              </a:rPr>
              <a:t>iridodialisi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  <a:latin typeface="Calibri" panose="020F0502020204030204"/>
              </a:rPr>
              <a:t>, </a:t>
            </a: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  <a:latin typeface="Calibri" panose="020F0502020204030204"/>
              </a:rPr>
              <a:t>recessione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  <a:latin typeface="Calibri" panose="020F0502020204030204"/>
              </a:rPr>
              <a:t> </a:t>
            </a: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  <a:latin typeface="Calibri" panose="020F0502020204030204"/>
              </a:rPr>
              <a:t>angolare</a:t>
            </a:r>
            <a:endParaRPr lang="en-US" sz="2200" dirty="0">
              <a:solidFill>
                <a:schemeClr val="accent5">
                  <a:lumMod val="10000"/>
                </a:schemeClr>
              </a:solidFill>
              <a:latin typeface="Calibri" panose="020F0502020204030204"/>
            </a:endParaRPr>
          </a:p>
          <a:p>
            <a:pPr marL="982663" lvl="1" indent="-180975" fontAlgn="auto">
              <a:spcAft>
                <a:spcPts val="0"/>
              </a:spcAft>
              <a:buClr>
                <a:srgbClr val="FF66FF"/>
              </a:buClr>
              <a:defRPr/>
            </a:pPr>
            <a:r>
              <a:rPr lang="en-US" sz="2200" dirty="0">
                <a:solidFill>
                  <a:schemeClr val="accent5">
                    <a:lumMod val="10000"/>
                  </a:schemeClr>
                </a:solidFill>
                <a:latin typeface="Calibri" panose="020F0502020204030204"/>
              </a:rPr>
              <a:t>Cellule, flare-</a:t>
            </a: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  <a:latin typeface="Calibri" panose="020F0502020204030204"/>
              </a:rPr>
              <a:t>irite</a:t>
            </a:r>
            <a:endParaRPr lang="en-US" sz="2200" dirty="0">
              <a:solidFill>
                <a:schemeClr val="accent5">
                  <a:lumMod val="10000"/>
                </a:schemeClr>
              </a:solidFill>
              <a:latin typeface="Calibri" panose="020F0502020204030204"/>
            </a:endParaRPr>
          </a:p>
          <a:p>
            <a:pPr marL="982663" lvl="1" indent="-180975" fontAlgn="auto">
              <a:spcAft>
                <a:spcPts val="0"/>
              </a:spcAft>
              <a:buClr>
                <a:srgbClr val="FF66FF"/>
              </a:buClr>
              <a:defRPr/>
            </a:pP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  <a:latin typeface="Calibri" panose="020F0502020204030204"/>
              </a:rPr>
              <a:t>ipoema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  <a:latin typeface="Calibri" panose="020F0502020204030204"/>
              </a:rPr>
              <a:t>, </a:t>
            </a: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  <a:latin typeface="Calibri" panose="020F0502020204030204"/>
              </a:rPr>
              <a:t>ipopion</a:t>
            </a:r>
            <a:endParaRPr lang="en-US" sz="2200" dirty="0">
              <a:solidFill>
                <a:schemeClr val="accent5">
                  <a:lumMod val="10000"/>
                </a:schemeClr>
              </a:solidFill>
              <a:latin typeface="Calibri" panose="020F0502020204030204"/>
            </a:endParaRPr>
          </a:p>
          <a:p>
            <a:pPr marL="982663" lvl="1" indent="-180975" fontAlgn="auto">
              <a:spcAft>
                <a:spcPts val="0"/>
              </a:spcAft>
              <a:buClr>
                <a:srgbClr val="FF66FF"/>
              </a:buClr>
              <a:defRPr/>
            </a:pP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  <a:latin typeface="Calibri" panose="020F0502020204030204"/>
              </a:rPr>
              <a:t>Materiale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  <a:latin typeface="Calibri" panose="020F0502020204030204"/>
              </a:rPr>
              <a:t> </a:t>
            </a: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  <a:latin typeface="Calibri" panose="020F0502020204030204"/>
              </a:rPr>
              <a:t>corticale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  <a:latin typeface="Calibri" panose="020F0502020204030204"/>
              </a:rPr>
              <a:t> o </a:t>
            </a: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  <a:latin typeface="Calibri" panose="020F0502020204030204"/>
              </a:rPr>
              <a:t>dislocazione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  <a:latin typeface="Calibri" panose="020F0502020204030204"/>
              </a:rPr>
              <a:t> </a:t>
            </a: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  <a:latin typeface="Calibri" panose="020F0502020204030204"/>
              </a:rPr>
              <a:t>della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  <a:latin typeface="Calibri" panose="020F0502020204030204"/>
              </a:rPr>
              <a:t> </a:t>
            </a: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  <a:latin typeface="Calibri" panose="020F0502020204030204"/>
              </a:rPr>
              <a:t>lente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  <a:latin typeface="Calibri" panose="020F0502020204030204"/>
              </a:rPr>
              <a:t> in CA</a:t>
            </a:r>
          </a:p>
          <a:p>
            <a:pPr marL="982663" lvl="1" indent="-180975" fontAlgn="auto">
              <a:spcAft>
                <a:spcPts val="0"/>
              </a:spcAft>
              <a:buClr>
                <a:srgbClr val="FF66FF"/>
              </a:buClr>
              <a:defRPr/>
            </a:pP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  <a:latin typeface="Calibri" panose="020F0502020204030204"/>
              </a:rPr>
              <a:t>Vitreo</a:t>
            </a:r>
            <a:endParaRPr lang="en-US" sz="2200" dirty="0">
              <a:solidFill>
                <a:schemeClr val="accent5">
                  <a:lumMod val="10000"/>
                </a:schemeClr>
              </a:solidFill>
              <a:latin typeface="Calibri" panose="020F0502020204030204"/>
            </a:endParaRPr>
          </a:p>
          <a:p>
            <a:pPr lvl="1" fontAlgn="auto">
              <a:spcAft>
                <a:spcPts val="0"/>
              </a:spcAft>
              <a:defRPr/>
            </a:pPr>
            <a:endParaRPr lang="en-US" sz="2800" dirty="0">
              <a:solidFill>
                <a:srgbClr val="002060"/>
              </a:solidFill>
              <a:latin typeface="Calibri" panose="020F0502020204030204"/>
            </a:endParaRPr>
          </a:p>
        </p:txBody>
      </p:sp>
      <p:pic>
        <p:nvPicPr>
          <p:cNvPr id="55303" name="Content Placeholder 4" descr="hyphema-7-638.jpg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grayscl/>
          </a:blip>
          <a:srcRect t="-2040" b="2040"/>
          <a:stretch>
            <a:fillRect/>
          </a:stretch>
        </p:blipFill>
        <p:spPr bwMode="auto">
          <a:xfrm>
            <a:off x="5072063" y="2205038"/>
            <a:ext cx="4095750" cy="4678362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2" name="CasellaDiTesto 1"/>
          <p:cNvSpPr txBox="1"/>
          <p:nvPr/>
        </p:nvSpPr>
        <p:spPr>
          <a:xfrm>
            <a:off x="360363" y="3051175"/>
            <a:ext cx="4465637" cy="3970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000" b="1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Accumulo di sangue in CA</a:t>
            </a:r>
          </a:p>
          <a:p>
            <a:pPr>
              <a:defRPr/>
            </a:pPr>
            <a:endParaRPr lang="it-IT" sz="2000" b="1" dirty="0">
              <a:solidFill>
                <a:schemeClr val="accent5">
                  <a:lumMod val="10000"/>
                </a:schemeClr>
              </a:solidFill>
              <a:cs typeface="+mn-cs"/>
            </a:endParaRPr>
          </a:p>
          <a:p>
            <a:pPr>
              <a:defRPr/>
            </a:pPr>
            <a:r>
              <a:rPr lang="it-IT" sz="2000" b="1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Lesioni a globo chiuso (2/3)</a:t>
            </a:r>
          </a:p>
          <a:p>
            <a:pPr>
              <a:defRPr/>
            </a:pPr>
            <a:br>
              <a:rPr lang="it-IT" sz="2000" b="1" dirty="0">
                <a:solidFill>
                  <a:schemeClr val="accent5">
                    <a:lumMod val="10000"/>
                  </a:schemeClr>
                </a:solidFill>
                <a:cs typeface="+mn-cs"/>
              </a:rPr>
            </a:br>
            <a:r>
              <a:rPr lang="it-IT" sz="2000" b="1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Lesioni a globo aperto (1/3)</a:t>
            </a:r>
          </a:p>
          <a:p>
            <a:pPr>
              <a:defRPr/>
            </a:pPr>
            <a:endParaRPr lang="it-IT" sz="2000" b="1" dirty="0">
              <a:solidFill>
                <a:schemeClr val="accent5">
                  <a:lumMod val="10000"/>
                </a:schemeClr>
              </a:solidFill>
              <a:cs typeface="+mn-cs"/>
            </a:endParaRPr>
          </a:p>
          <a:p>
            <a:pPr>
              <a:defRPr/>
            </a:pPr>
            <a:r>
              <a:rPr lang="it-IT" sz="2000" b="1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Aspetti clinici</a:t>
            </a:r>
          </a:p>
          <a:p>
            <a:pPr>
              <a:defRPr/>
            </a:pPr>
            <a:r>
              <a:rPr lang="it-IT" sz="1600" dirty="0">
                <a:solidFill>
                  <a:srgbClr val="FF99FF"/>
                </a:solidFill>
                <a:cs typeface="+mn-cs"/>
              </a:rPr>
              <a:t>-</a:t>
            </a:r>
            <a:r>
              <a:rPr lang="it-IT" sz="16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 Dolore sordo, fotofobia,  V/A ridotto</a:t>
            </a:r>
          </a:p>
          <a:p>
            <a:pPr>
              <a:defRPr/>
            </a:pPr>
            <a:r>
              <a:rPr lang="it-IT" sz="1600" dirty="0">
                <a:solidFill>
                  <a:srgbClr val="FF99FF"/>
                </a:solidFill>
                <a:cs typeface="+mn-cs"/>
              </a:rPr>
              <a:t>-</a:t>
            </a:r>
            <a:r>
              <a:rPr lang="it-IT" sz="16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 Presenza di eritrociti e proteine in CA</a:t>
            </a:r>
          </a:p>
          <a:p>
            <a:pPr>
              <a:defRPr/>
            </a:pPr>
            <a:r>
              <a:rPr lang="it-IT" sz="1600" dirty="0">
                <a:solidFill>
                  <a:srgbClr val="FF99FF"/>
                </a:solidFill>
                <a:cs typeface="+mn-cs"/>
              </a:rPr>
              <a:t>-</a:t>
            </a:r>
            <a:r>
              <a:rPr lang="it-IT" sz="16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 Presenza di coagulo</a:t>
            </a:r>
          </a:p>
          <a:p>
            <a:pPr>
              <a:defRPr/>
            </a:pPr>
            <a:r>
              <a:rPr lang="it-IT" sz="1600" dirty="0">
                <a:solidFill>
                  <a:srgbClr val="FF99FF"/>
                </a:solidFill>
                <a:cs typeface="+mn-cs"/>
              </a:rPr>
              <a:t>-</a:t>
            </a:r>
            <a:r>
              <a:rPr lang="it-IT" sz="16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 Sangue coagulato in CA</a:t>
            </a:r>
          </a:p>
          <a:p>
            <a:pPr>
              <a:defRPr/>
            </a:pPr>
            <a:r>
              <a:rPr lang="it-IT" sz="1600" dirty="0">
                <a:solidFill>
                  <a:srgbClr val="FF99FF"/>
                </a:solidFill>
                <a:cs typeface="+mn-cs"/>
              </a:rPr>
              <a:t>-</a:t>
            </a:r>
            <a:r>
              <a:rPr lang="it-IT" sz="16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 Variazioni della IOP</a:t>
            </a:r>
          </a:p>
          <a:p>
            <a:pPr>
              <a:defRPr/>
            </a:pPr>
            <a:r>
              <a:rPr lang="it-IT" sz="1600" dirty="0">
                <a:solidFill>
                  <a:srgbClr val="FF99FF"/>
                </a:solidFill>
                <a:cs typeface="+mn-cs"/>
              </a:rPr>
              <a:t>-</a:t>
            </a:r>
            <a:r>
              <a:rPr lang="it-IT" sz="16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 Elevata % di sanguinamento dopo 3-4 giorni</a:t>
            </a:r>
          </a:p>
          <a:p>
            <a:pPr>
              <a:defRPr/>
            </a:pPr>
            <a:endParaRPr lang="en-US" sz="1600" dirty="0">
              <a:solidFill>
                <a:schemeClr val="accent5">
                  <a:lumMod val="10000"/>
                </a:schemeClr>
              </a:solidFill>
              <a:cs typeface="+mn-cs"/>
            </a:endParaRPr>
          </a:p>
        </p:txBody>
      </p:sp>
      <p:sp>
        <p:nvSpPr>
          <p:cNvPr id="12" name="Triangolo isoscele 11"/>
          <p:cNvSpPr/>
          <p:nvPr/>
        </p:nvSpPr>
        <p:spPr>
          <a:xfrm rot="5400000">
            <a:off x="57944" y="3066256"/>
            <a:ext cx="288925" cy="385763"/>
          </a:xfrm>
          <a:prstGeom prst="triangle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Triangolo isoscele 12"/>
          <p:cNvSpPr/>
          <p:nvPr/>
        </p:nvSpPr>
        <p:spPr>
          <a:xfrm rot="5400000">
            <a:off x="58738" y="3651250"/>
            <a:ext cx="287337" cy="385763"/>
          </a:xfrm>
          <a:prstGeom prst="triangle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Triangolo isoscele 17"/>
          <p:cNvSpPr/>
          <p:nvPr/>
        </p:nvSpPr>
        <p:spPr>
          <a:xfrm rot="5400000">
            <a:off x="57944" y="4261644"/>
            <a:ext cx="288925" cy="385763"/>
          </a:xfrm>
          <a:prstGeom prst="triangle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Triangolo isoscele 18"/>
          <p:cNvSpPr/>
          <p:nvPr/>
        </p:nvSpPr>
        <p:spPr>
          <a:xfrm rot="5400000">
            <a:off x="58738" y="4892675"/>
            <a:ext cx="287337" cy="385763"/>
          </a:xfrm>
          <a:prstGeom prst="triangle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68"/>
          <p:cNvGrpSpPr>
            <a:grpSpLocks/>
          </p:cNvGrpSpPr>
          <p:nvPr/>
        </p:nvGrpSpPr>
        <p:grpSpPr bwMode="auto">
          <a:xfrm>
            <a:off x="0" y="0"/>
            <a:ext cx="9155113" cy="989013"/>
            <a:chOff x="0" y="0"/>
            <a:chExt cx="5767" cy="623"/>
          </a:xfrm>
          <a:solidFill>
            <a:srgbClr val="FF99FF"/>
          </a:solidFill>
        </p:grpSpPr>
        <p:sp>
          <p:nvSpPr>
            <p:cNvPr id="37" name="Freeform 66"/>
            <p:cNvSpPr>
              <a:spLocks/>
            </p:cNvSpPr>
            <p:nvPr/>
          </p:nvSpPr>
          <p:spPr bwMode="gray">
            <a:xfrm flipV="1">
              <a:off x="6" y="16"/>
              <a:ext cx="5761" cy="60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732" y="725"/>
                </a:cxn>
                <a:cxn ang="0">
                  <a:pos x="5761" y="64"/>
                </a:cxn>
                <a:cxn ang="0">
                  <a:pos x="5754" y="879"/>
                </a:cxn>
                <a:cxn ang="0">
                  <a:pos x="0" y="879"/>
                </a:cxn>
                <a:cxn ang="0">
                  <a:pos x="1" y="0"/>
                </a:cxn>
              </a:cxnLst>
              <a:rect l="0" t="0" r="r" b="b"/>
              <a:pathLst>
                <a:path w="5761" h="879">
                  <a:moveTo>
                    <a:pt x="1" y="0"/>
                  </a:moveTo>
                  <a:cubicBezTo>
                    <a:pt x="428" y="227"/>
                    <a:pt x="1144" y="698"/>
                    <a:pt x="2732" y="725"/>
                  </a:cubicBezTo>
                  <a:cubicBezTo>
                    <a:pt x="4321" y="752"/>
                    <a:pt x="5473" y="255"/>
                    <a:pt x="5761" y="64"/>
                  </a:cubicBezTo>
                  <a:lnTo>
                    <a:pt x="5754" y="879"/>
                  </a:lnTo>
                  <a:lnTo>
                    <a:pt x="0" y="879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38" name="Freeform 67"/>
            <p:cNvSpPr>
              <a:spLocks/>
            </p:cNvSpPr>
            <p:nvPr/>
          </p:nvSpPr>
          <p:spPr bwMode="gray">
            <a:xfrm flipV="1">
              <a:off x="0" y="0"/>
              <a:ext cx="5760" cy="5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26" y="527"/>
                </a:cxn>
                <a:cxn ang="0">
                  <a:pos x="5753" y="28"/>
                </a:cxn>
                <a:cxn ang="0">
                  <a:pos x="5760" y="629"/>
                </a:cxn>
                <a:cxn ang="0">
                  <a:pos x="0" y="629"/>
                </a:cxn>
                <a:cxn ang="0">
                  <a:pos x="0" y="0"/>
                </a:cxn>
              </a:cxnLst>
              <a:rect l="0" t="0" r="r" b="b"/>
              <a:pathLst>
                <a:path w="5760" h="629">
                  <a:moveTo>
                    <a:pt x="0" y="0"/>
                  </a:moveTo>
                  <a:cubicBezTo>
                    <a:pt x="562" y="277"/>
                    <a:pt x="1512" y="547"/>
                    <a:pt x="2826" y="527"/>
                  </a:cubicBezTo>
                  <a:cubicBezTo>
                    <a:pt x="4140" y="506"/>
                    <a:pt x="5248" y="277"/>
                    <a:pt x="5753" y="28"/>
                  </a:cubicBezTo>
                  <a:lnTo>
                    <a:pt x="5760" y="629"/>
                  </a:lnTo>
                  <a:lnTo>
                    <a:pt x="0" y="6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</p:grpSp>
      <p:sp>
        <p:nvSpPr>
          <p:cNvPr id="57347" name="Content Placeholder 2"/>
          <p:cNvSpPr txBox="1">
            <a:spLocks/>
          </p:cNvSpPr>
          <p:nvPr/>
        </p:nvSpPr>
        <p:spPr bwMode="auto">
          <a:xfrm>
            <a:off x="-107950" y="1098550"/>
            <a:ext cx="9251950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0850" indent="-177800">
              <a:spcAft>
                <a:spcPts val="1200"/>
              </a:spcAft>
              <a:buFont typeface="Arial" charset="0"/>
              <a:buChar char="•"/>
              <a:tabLst>
                <a:tab pos="450850" algn="l"/>
              </a:tabLst>
            </a:pPr>
            <a:r>
              <a:rPr lang="en-US" sz="1600" b="1">
                <a:solidFill>
                  <a:schemeClr val="bg2"/>
                </a:solidFill>
              </a:rPr>
              <a:t>Scansione USG B </a:t>
            </a:r>
          </a:p>
          <a:p>
            <a:pPr marL="450850" indent="-177800">
              <a:spcAft>
                <a:spcPts val="1200"/>
              </a:spcAft>
              <a:buFont typeface="Arial" charset="0"/>
              <a:buChar char="•"/>
              <a:tabLst>
                <a:tab pos="450850" algn="l"/>
              </a:tabLst>
            </a:pPr>
            <a:r>
              <a:rPr lang="en-US" sz="1600" b="1">
                <a:solidFill>
                  <a:schemeClr val="bg2"/>
                </a:solidFill>
              </a:rPr>
              <a:t>Prednisolone acetato topico 1 % (posologia in base all’estensione dell’ipoema</a:t>
            </a:r>
          </a:p>
          <a:p>
            <a:pPr marL="450850" indent="-177800">
              <a:spcAft>
                <a:spcPts val="1200"/>
              </a:spcAft>
              <a:buFont typeface="Arial" charset="0"/>
              <a:buChar char="•"/>
              <a:tabLst>
                <a:tab pos="450850" algn="l"/>
              </a:tabLst>
            </a:pPr>
            <a:r>
              <a:rPr lang="en-US" sz="1600" b="1">
                <a:solidFill>
                  <a:schemeClr val="bg2"/>
                </a:solidFill>
              </a:rPr>
              <a:t>Cicloplegici</a:t>
            </a:r>
          </a:p>
          <a:p>
            <a:pPr marL="450850" indent="-177800">
              <a:spcAft>
                <a:spcPts val="1200"/>
              </a:spcAft>
              <a:buFont typeface="Arial" charset="0"/>
              <a:buChar char="•"/>
              <a:tabLst>
                <a:tab pos="450850" algn="l"/>
              </a:tabLst>
            </a:pPr>
            <a:r>
              <a:rPr lang="en-US" sz="1600" b="1">
                <a:solidFill>
                  <a:schemeClr val="bg2"/>
                </a:solidFill>
              </a:rPr>
              <a:t>Terapia ipotonizzante topica e sistemica</a:t>
            </a:r>
          </a:p>
          <a:p>
            <a:pPr marL="450850" indent="-177800">
              <a:spcAft>
                <a:spcPts val="1200"/>
              </a:spcAft>
              <a:buFont typeface="Arial" charset="0"/>
              <a:buChar char="•"/>
              <a:tabLst>
                <a:tab pos="450850" algn="l"/>
              </a:tabLst>
            </a:pPr>
            <a:r>
              <a:rPr lang="en-US" sz="1600" b="1">
                <a:solidFill>
                  <a:schemeClr val="bg2"/>
                </a:solidFill>
              </a:rPr>
              <a:t>Protezione oculare</a:t>
            </a:r>
          </a:p>
          <a:p>
            <a:pPr marL="450850" indent="-177800">
              <a:spcAft>
                <a:spcPts val="1200"/>
              </a:spcAft>
              <a:buFont typeface="Arial" charset="0"/>
              <a:buChar char="•"/>
              <a:tabLst>
                <a:tab pos="450850" algn="l"/>
              </a:tabLst>
            </a:pPr>
            <a:r>
              <a:rPr lang="en-US" sz="1600" b="1">
                <a:solidFill>
                  <a:schemeClr val="bg2"/>
                </a:solidFill>
              </a:rPr>
              <a:t>Riposo</a:t>
            </a:r>
          </a:p>
          <a:p>
            <a:pPr marL="450850" indent="-177800">
              <a:spcAft>
                <a:spcPts val="1200"/>
              </a:spcAft>
              <a:buFont typeface="Arial" charset="0"/>
              <a:buChar char="•"/>
              <a:tabLst>
                <a:tab pos="450850" algn="l"/>
              </a:tabLst>
            </a:pPr>
            <a:r>
              <a:rPr lang="en-US" sz="1600" b="1">
                <a:solidFill>
                  <a:schemeClr val="bg2"/>
                </a:solidFill>
              </a:rPr>
              <a:t>Follow up quotidiano</a:t>
            </a:r>
          </a:p>
          <a:p>
            <a:pPr marL="450850" indent="-177800">
              <a:spcAft>
                <a:spcPts val="1200"/>
              </a:spcAft>
              <a:buFont typeface="Arial" charset="0"/>
              <a:buChar char="•"/>
              <a:tabLst>
                <a:tab pos="450850" algn="l"/>
              </a:tabLst>
            </a:pPr>
            <a:endParaRPr lang="en-US" sz="1600" b="1">
              <a:solidFill>
                <a:schemeClr val="bg2"/>
              </a:solidFill>
            </a:endParaRPr>
          </a:p>
          <a:p>
            <a:pPr marL="450850" indent="-177800">
              <a:lnSpc>
                <a:spcPts val="2200"/>
              </a:lnSpc>
              <a:spcAft>
                <a:spcPts val="1200"/>
              </a:spcAft>
              <a:buFont typeface="Arial" charset="0"/>
              <a:buChar char="•"/>
              <a:tabLst>
                <a:tab pos="450850" algn="l"/>
              </a:tabLst>
            </a:pPr>
            <a:r>
              <a:rPr lang="it-IT" sz="1600" b="1">
                <a:solidFill>
                  <a:srgbClr val="FF0000"/>
                </a:solidFill>
              </a:rPr>
              <a:t>Intervento chirurgico</a:t>
            </a:r>
            <a:br>
              <a:rPr lang="it-IT" sz="1600" b="1">
                <a:solidFill>
                  <a:srgbClr val="FF0000"/>
                </a:solidFill>
              </a:rPr>
            </a:br>
            <a:r>
              <a:rPr lang="it-IT" sz="1600" b="1">
                <a:solidFill>
                  <a:srgbClr val="FF0000"/>
                </a:solidFill>
              </a:rPr>
              <a:t>- </a:t>
            </a:r>
            <a:r>
              <a:rPr lang="it-IT" sz="1400" b="1">
                <a:solidFill>
                  <a:schemeClr val="bg2"/>
                </a:solidFill>
              </a:rPr>
              <a:t>Lavaggio della CA con o senza trabeculectomia</a:t>
            </a:r>
            <a:br>
              <a:rPr lang="it-IT" sz="1400">
                <a:solidFill>
                  <a:schemeClr val="bg2"/>
                </a:solidFill>
              </a:rPr>
            </a:br>
            <a:r>
              <a:rPr lang="it-IT" sz="1400">
                <a:solidFill>
                  <a:schemeClr val="bg2"/>
                </a:solidFill>
              </a:rPr>
              <a:t>	</a:t>
            </a:r>
            <a:r>
              <a:rPr lang="it-IT" sz="1400" i="1">
                <a:solidFill>
                  <a:schemeClr val="bg2"/>
                </a:solidFill>
              </a:rPr>
              <a:t>Indicazioni:</a:t>
            </a:r>
            <a:br>
              <a:rPr lang="it-IT" sz="1400">
                <a:solidFill>
                  <a:schemeClr val="bg2"/>
                </a:solidFill>
              </a:rPr>
            </a:br>
            <a:r>
              <a:rPr lang="it-IT" sz="1400">
                <a:solidFill>
                  <a:schemeClr val="bg2"/>
                </a:solidFill>
              </a:rPr>
              <a:t>	- Impregnazione ematica della cornea</a:t>
            </a:r>
            <a:br>
              <a:rPr lang="it-IT" sz="1400">
                <a:solidFill>
                  <a:schemeClr val="bg2"/>
                </a:solidFill>
              </a:rPr>
            </a:br>
            <a:r>
              <a:rPr lang="it-IT" sz="1400">
                <a:solidFill>
                  <a:schemeClr val="bg2"/>
                </a:solidFill>
              </a:rPr>
              <a:t>	- Ipoema totale con  IOP&gt; 50mm Hg &gt; 5 gg</a:t>
            </a:r>
            <a:br>
              <a:rPr lang="it-IT" sz="1400">
                <a:solidFill>
                  <a:schemeClr val="bg2"/>
                </a:solidFill>
              </a:rPr>
            </a:br>
            <a:r>
              <a:rPr lang="it-IT" sz="1400">
                <a:solidFill>
                  <a:schemeClr val="bg2"/>
                </a:solidFill>
              </a:rPr>
              <a:t>	- Mancata risoluzione dopo  9 gg di trattamento</a:t>
            </a:r>
          </a:p>
        </p:txBody>
      </p:sp>
      <p:pic>
        <p:nvPicPr>
          <p:cNvPr id="57348" name="Content Placeholder 6" descr="hyphema2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191250" y="4244975"/>
            <a:ext cx="2952750" cy="264160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57349" name="Text Box 10"/>
          <p:cNvSpPr txBox="1">
            <a:spLocks noChangeArrowheads="1"/>
          </p:cNvSpPr>
          <p:nvPr/>
        </p:nvSpPr>
        <p:spPr bwMode="gray">
          <a:xfrm>
            <a:off x="9525" y="404813"/>
            <a:ext cx="9134475" cy="522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t-IT" sz="2800" b="1">
                <a:solidFill>
                  <a:srgbClr val="FF99FF"/>
                </a:solidFill>
              </a:rPr>
              <a:t>Gestione</a:t>
            </a:r>
          </a:p>
        </p:txBody>
      </p:sp>
      <p:sp>
        <p:nvSpPr>
          <p:cNvPr id="9" name="Triangolo isoscele 8"/>
          <p:cNvSpPr/>
          <p:nvPr/>
        </p:nvSpPr>
        <p:spPr>
          <a:xfrm rot="5400000">
            <a:off x="54769" y="1067594"/>
            <a:ext cx="288925" cy="385763"/>
          </a:xfrm>
          <a:prstGeom prst="triangle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riangolo isoscele 9"/>
          <p:cNvSpPr/>
          <p:nvPr/>
        </p:nvSpPr>
        <p:spPr>
          <a:xfrm rot="5400000">
            <a:off x="55563" y="1487487"/>
            <a:ext cx="287338" cy="385763"/>
          </a:xfrm>
          <a:prstGeom prst="triangle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riangolo isoscele 11"/>
          <p:cNvSpPr/>
          <p:nvPr/>
        </p:nvSpPr>
        <p:spPr>
          <a:xfrm rot="5400000">
            <a:off x="54769" y="1870869"/>
            <a:ext cx="288925" cy="385763"/>
          </a:xfrm>
          <a:prstGeom prst="triangle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Triangolo isoscele 12"/>
          <p:cNvSpPr/>
          <p:nvPr/>
        </p:nvSpPr>
        <p:spPr>
          <a:xfrm rot="5400000">
            <a:off x="55563" y="2268537"/>
            <a:ext cx="287338" cy="385763"/>
          </a:xfrm>
          <a:prstGeom prst="triangle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riangolo isoscele 14"/>
          <p:cNvSpPr/>
          <p:nvPr/>
        </p:nvSpPr>
        <p:spPr>
          <a:xfrm rot="5400000">
            <a:off x="55563" y="2657475"/>
            <a:ext cx="287337" cy="385763"/>
          </a:xfrm>
          <a:prstGeom prst="triangle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riangolo isoscele 15"/>
          <p:cNvSpPr/>
          <p:nvPr/>
        </p:nvSpPr>
        <p:spPr>
          <a:xfrm rot="5400000">
            <a:off x="54769" y="3055144"/>
            <a:ext cx="288925" cy="385763"/>
          </a:xfrm>
          <a:prstGeom prst="triangle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Triangolo isoscele 16"/>
          <p:cNvSpPr/>
          <p:nvPr/>
        </p:nvSpPr>
        <p:spPr>
          <a:xfrm rot="5400000">
            <a:off x="55563" y="3452812"/>
            <a:ext cx="287338" cy="385763"/>
          </a:xfrm>
          <a:prstGeom prst="triangle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Triangolo isoscele 17"/>
          <p:cNvSpPr/>
          <p:nvPr/>
        </p:nvSpPr>
        <p:spPr>
          <a:xfrm rot="5400000">
            <a:off x="67469" y="4252119"/>
            <a:ext cx="287338" cy="387350"/>
          </a:xfrm>
          <a:prstGeom prst="triangle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358" name="Rettangolo 2"/>
          <p:cNvSpPr>
            <a:spLocks noChangeArrowheads="1"/>
          </p:cNvSpPr>
          <p:nvPr/>
        </p:nvSpPr>
        <p:spPr bwMode="auto">
          <a:xfrm>
            <a:off x="4500563" y="2043113"/>
            <a:ext cx="4727575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0850" indent="-177800">
              <a:lnSpc>
                <a:spcPts val="2100"/>
              </a:lnSpc>
              <a:spcAft>
                <a:spcPts val="1200"/>
              </a:spcAft>
              <a:tabLst>
                <a:tab pos="450850" algn="l"/>
                <a:tab pos="587375" algn="l"/>
              </a:tabLst>
            </a:pPr>
            <a:r>
              <a:rPr lang="it-IT" sz="1600" b="1">
                <a:solidFill>
                  <a:srgbClr val="4D4D4D"/>
                </a:solidFill>
              </a:rPr>
              <a:t>Complicazioni</a:t>
            </a:r>
          </a:p>
          <a:p>
            <a:pPr marL="450850" indent="-177800">
              <a:lnSpc>
                <a:spcPts val="2100"/>
              </a:lnSpc>
              <a:spcAft>
                <a:spcPts val="1200"/>
              </a:spcAft>
              <a:tabLst>
                <a:tab pos="450850" algn="l"/>
                <a:tab pos="587375" algn="l"/>
              </a:tabLst>
            </a:pPr>
            <a:r>
              <a:rPr lang="it-IT" sz="1600" b="1">
                <a:solidFill>
                  <a:srgbClr val="4D4D4D"/>
                </a:solidFill>
              </a:rPr>
              <a:t>	- </a:t>
            </a:r>
            <a:r>
              <a:rPr lang="it-IT" sz="1400">
                <a:solidFill>
                  <a:srgbClr val="4D4D4D"/>
                </a:solidFill>
              </a:rPr>
              <a:t>Impregnazione ematica della cornea</a:t>
            </a:r>
            <a:br>
              <a:rPr lang="it-IT" sz="1400">
                <a:solidFill>
                  <a:srgbClr val="4D4D4D"/>
                </a:solidFill>
              </a:rPr>
            </a:br>
            <a:r>
              <a:rPr lang="it-IT" sz="1400">
                <a:solidFill>
                  <a:srgbClr val="4D4D4D"/>
                </a:solidFill>
              </a:rPr>
              <a:t>- Sinechie anteriori periferiche</a:t>
            </a:r>
            <a:br>
              <a:rPr lang="it-IT" sz="1400">
                <a:solidFill>
                  <a:srgbClr val="4D4D4D"/>
                </a:solidFill>
              </a:rPr>
            </a:br>
            <a:r>
              <a:rPr lang="it-IT" sz="1400">
                <a:solidFill>
                  <a:srgbClr val="4D4D4D"/>
                </a:solidFill>
              </a:rPr>
              <a:t>- Neuropatia ottica ischemica</a:t>
            </a:r>
            <a:br>
              <a:rPr lang="it-IT" sz="1400">
                <a:solidFill>
                  <a:srgbClr val="4D4D4D"/>
                </a:solidFill>
              </a:rPr>
            </a:br>
            <a:r>
              <a:rPr lang="it-IT" sz="1400">
                <a:solidFill>
                  <a:srgbClr val="4D4D4D"/>
                </a:solidFill>
              </a:rPr>
              <a:t>- Atrofia ottica, riduzione del visus o problemi visivi</a:t>
            </a:r>
            <a:br>
              <a:rPr lang="it-IT" sz="1400">
                <a:solidFill>
                  <a:srgbClr val="4D4D4D"/>
                </a:solidFill>
              </a:rPr>
            </a:br>
            <a:r>
              <a:rPr lang="it-IT" sz="1400">
                <a:solidFill>
                  <a:srgbClr val="4D4D4D"/>
                </a:solidFill>
              </a:rPr>
              <a:t>- Ambliopia nei bambini </a:t>
            </a:r>
          </a:p>
          <a:p>
            <a:pPr marL="450850" indent="-177800">
              <a:spcAft>
                <a:spcPts val="1200"/>
              </a:spcAft>
              <a:tabLst>
                <a:tab pos="450850" algn="l"/>
                <a:tab pos="587375" algn="l"/>
              </a:tabLst>
            </a:pPr>
            <a:endParaRPr lang="it-IT" sz="1400">
              <a:solidFill>
                <a:srgbClr val="4D4D4D"/>
              </a:solidFill>
            </a:endParaRPr>
          </a:p>
          <a:p>
            <a:pPr marL="450850" indent="-177800">
              <a:spcAft>
                <a:spcPts val="1200"/>
              </a:spcAft>
              <a:tabLst>
                <a:tab pos="450850" algn="l"/>
                <a:tab pos="587375" algn="l"/>
              </a:tabLst>
            </a:pPr>
            <a:endParaRPr lang="it-IT" sz="1400">
              <a:solidFill>
                <a:srgbClr val="4D4D4D"/>
              </a:solidFill>
            </a:endParaRPr>
          </a:p>
          <a:p>
            <a:pPr marL="450850" indent="-177800">
              <a:spcAft>
                <a:spcPts val="1200"/>
              </a:spcAft>
              <a:tabLst>
                <a:tab pos="450850" algn="l"/>
                <a:tab pos="587375" algn="l"/>
              </a:tabLst>
            </a:pPr>
            <a:endParaRPr lang="en-US" sz="1400">
              <a:solidFill>
                <a:srgbClr val="4D4D4D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787900" y="2043113"/>
            <a:ext cx="4248150" cy="1890712"/>
          </a:xfrm>
          <a:prstGeom prst="rect">
            <a:avLst/>
          </a:prstGeom>
          <a:noFill/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6" descr="C:\Users\hcl\Desktop\Patients\Trauma\Traumatic catatact wit ac tear\20150417_100246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67475" y="1470025"/>
            <a:ext cx="2676525" cy="1747838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59395" name="Picture 9" descr="C:\Users\hcl\Desktop\Patients\Trauma\Traumatic catatact wit ac tear\20150417_10113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4613" y="3462338"/>
            <a:ext cx="2719387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68"/>
          <p:cNvGrpSpPr>
            <a:grpSpLocks/>
          </p:cNvGrpSpPr>
          <p:nvPr/>
        </p:nvGrpSpPr>
        <p:grpSpPr bwMode="auto">
          <a:xfrm>
            <a:off x="0" y="0"/>
            <a:ext cx="9155113" cy="989013"/>
            <a:chOff x="0" y="0"/>
            <a:chExt cx="5767" cy="623"/>
          </a:xfrm>
          <a:solidFill>
            <a:srgbClr val="00CC99"/>
          </a:solidFill>
        </p:grpSpPr>
        <p:sp>
          <p:nvSpPr>
            <p:cNvPr id="37" name="Freeform 66"/>
            <p:cNvSpPr>
              <a:spLocks/>
            </p:cNvSpPr>
            <p:nvPr/>
          </p:nvSpPr>
          <p:spPr bwMode="gray">
            <a:xfrm flipV="1">
              <a:off x="6" y="16"/>
              <a:ext cx="5761" cy="60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732" y="725"/>
                </a:cxn>
                <a:cxn ang="0">
                  <a:pos x="5761" y="64"/>
                </a:cxn>
                <a:cxn ang="0">
                  <a:pos x="5754" y="879"/>
                </a:cxn>
                <a:cxn ang="0">
                  <a:pos x="0" y="879"/>
                </a:cxn>
                <a:cxn ang="0">
                  <a:pos x="1" y="0"/>
                </a:cxn>
              </a:cxnLst>
              <a:rect l="0" t="0" r="r" b="b"/>
              <a:pathLst>
                <a:path w="5761" h="879">
                  <a:moveTo>
                    <a:pt x="1" y="0"/>
                  </a:moveTo>
                  <a:cubicBezTo>
                    <a:pt x="428" y="227"/>
                    <a:pt x="1144" y="698"/>
                    <a:pt x="2732" y="725"/>
                  </a:cubicBezTo>
                  <a:cubicBezTo>
                    <a:pt x="4321" y="752"/>
                    <a:pt x="5473" y="255"/>
                    <a:pt x="5761" y="64"/>
                  </a:cubicBezTo>
                  <a:lnTo>
                    <a:pt x="5754" y="879"/>
                  </a:lnTo>
                  <a:lnTo>
                    <a:pt x="0" y="879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38" name="Freeform 67"/>
            <p:cNvSpPr>
              <a:spLocks/>
            </p:cNvSpPr>
            <p:nvPr/>
          </p:nvSpPr>
          <p:spPr bwMode="gray">
            <a:xfrm flipV="1">
              <a:off x="0" y="0"/>
              <a:ext cx="5760" cy="5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26" y="527"/>
                </a:cxn>
                <a:cxn ang="0">
                  <a:pos x="5753" y="28"/>
                </a:cxn>
                <a:cxn ang="0">
                  <a:pos x="5760" y="629"/>
                </a:cxn>
                <a:cxn ang="0">
                  <a:pos x="0" y="629"/>
                </a:cxn>
                <a:cxn ang="0">
                  <a:pos x="0" y="0"/>
                </a:cxn>
              </a:cxnLst>
              <a:rect l="0" t="0" r="r" b="b"/>
              <a:pathLst>
                <a:path w="5760" h="629">
                  <a:moveTo>
                    <a:pt x="0" y="0"/>
                  </a:moveTo>
                  <a:cubicBezTo>
                    <a:pt x="562" y="277"/>
                    <a:pt x="1512" y="547"/>
                    <a:pt x="2826" y="527"/>
                  </a:cubicBezTo>
                  <a:cubicBezTo>
                    <a:pt x="4140" y="506"/>
                    <a:pt x="5248" y="277"/>
                    <a:pt x="5753" y="28"/>
                  </a:cubicBezTo>
                  <a:lnTo>
                    <a:pt x="5760" y="629"/>
                  </a:lnTo>
                  <a:lnTo>
                    <a:pt x="0" y="6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</p:grpSp>
      <p:sp>
        <p:nvSpPr>
          <p:cNvPr id="59397" name="Text Box 10"/>
          <p:cNvSpPr txBox="1">
            <a:spLocks noChangeArrowheads="1"/>
          </p:cNvSpPr>
          <p:nvPr/>
        </p:nvSpPr>
        <p:spPr bwMode="gray">
          <a:xfrm>
            <a:off x="9525" y="528638"/>
            <a:ext cx="9134475" cy="522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t-IT" sz="2800" b="1">
                <a:solidFill>
                  <a:srgbClr val="00CC99"/>
                </a:solidFill>
              </a:rPr>
              <a:t>Cataratta traumatica</a:t>
            </a:r>
          </a:p>
        </p:txBody>
      </p:sp>
      <p:sp>
        <p:nvSpPr>
          <p:cNvPr id="5" name="Rettangolo 4"/>
          <p:cNvSpPr/>
          <p:nvPr/>
        </p:nvSpPr>
        <p:spPr>
          <a:xfrm>
            <a:off x="468313" y="1260475"/>
            <a:ext cx="8351837" cy="18764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 err="1">
                <a:solidFill>
                  <a:srgbClr val="00CC99"/>
                </a:solidFill>
                <a:cs typeface="+mn-cs"/>
              </a:rPr>
              <a:t>cristallino</a:t>
            </a:r>
            <a:endParaRPr lang="en-US" sz="2000" b="1" dirty="0">
              <a:solidFill>
                <a:srgbClr val="00CC99"/>
              </a:solidFill>
              <a:cs typeface="+mn-cs"/>
            </a:endParaRPr>
          </a:p>
          <a:p>
            <a:pPr>
              <a:tabLst>
                <a:tab pos="2155825" algn="l"/>
              </a:tabLst>
              <a:defRPr/>
            </a:pPr>
            <a:r>
              <a:rPr lang="en-US" sz="16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- </a:t>
            </a:r>
            <a:r>
              <a:rPr lang="en-US" sz="1600" dirty="0" err="1">
                <a:solidFill>
                  <a:schemeClr val="accent5">
                    <a:lumMod val="10000"/>
                  </a:schemeClr>
                </a:solidFill>
                <a:cs typeface="+mn-cs"/>
              </a:rPr>
              <a:t>Posizione</a:t>
            </a:r>
            <a:r>
              <a:rPr lang="en-US" sz="16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 </a:t>
            </a:r>
            <a:r>
              <a:rPr lang="en-US" sz="1600" dirty="0" err="1">
                <a:solidFill>
                  <a:schemeClr val="accent5">
                    <a:lumMod val="10000"/>
                  </a:schemeClr>
                </a:solidFill>
                <a:cs typeface="+mn-cs"/>
              </a:rPr>
              <a:t>lussazione</a:t>
            </a:r>
            <a:r>
              <a:rPr lang="en-US" sz="16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 o </a:t>
            </a:r>
            <a:r>
              <a:rPr lang="en-US" sz="1600" dirty="0" err="1">
                <a:solidFill>
                  <a:schemeClr val="accent5">
                    <a:lumMod val="10000"/>
                  </a:schemeClr>
                </a:solidFill>
                <a:cs typeface="+mn-cs"/>
              </a:rPr>
              <a:t>sublussazione</a:t>
            </a:r>
            <a:endParaRPr lang="en-US" sz="1600" dirty="0">
              <a:solidFill>
                <a:schemeClr val="accent5">
                  <a:lumMod val="10000"/>
                </a:schemeClr>
              </a:solidFill>
              <a:cs typeface="+mn-cs"/>
            </a:endParaRPr>
          </a:p>
          <a:p>
            <a:pPr>
              <a:tabLst>
                <a:tab pos="2155825" algn="l"/>
              </a:tabLst>
              <a:defRPr/>
            </a:pPr>
            <a:r>
              <a:rPr lang="en-US" sz="16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- </a:t>
            </a:r>
            <a:r>
              <a:rPr lang="en-US" sz="1600" dirty="0" err="1">
                <a:solidFill>
                  <a:schemeClr val="accent5">
                    <a:lumMod val="10000"/>
                  </a:schemeClr>
                </a:solidFill>
                <a:cs typeface="+mn-cs"/>
              </a:rPr>
              <a:t>Stabilità</a:t>
            </a:r>
            <a:endParaRPr lang="en-US" sz="1600" dirty="0">
              <a:solidFill>
                <a:schemeClr val="accent5">
                  <a:lumMod val="10000"/>
                </a:schemeClr>
              </a:solidFill>
              <a:cs typeface="+mn-cs"/>
            </a:endParaRPr>
          </a:p>
          <a:p>
            <a:pPr>
              <a:tabLst>
                <a:tab pos="2155825" algn="l"/>
              </a:tabLst>
              <a:defRPr/>
            </a:pPr>
            <a:r>
              <a:rPr lang="en-US" sz="16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- </a:t>
            </a:r>
            <a:r>
              <a:rPr lang="en-US" sz="1600" dirty="0" err="1">
                <a:solidFill>
                  <a:schemeClr val="accent5">
                    <a:lumMod val="10000"/>
                  </a:schemeClr>
                </a:solidFill>
                <a:cs typeface="+mn-cs"/>
              </a:rPr>
              <a:t>Trasparenza-cataratta</a:t>
            </a:r>
            <a:r>
              <a:rPr lang="en-US" sz="16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 </a:t>
            </a:r>
            <a:r>
              <a:rPr lang="en-US" sz="1600" dirty="0" err="1">
                <a:solidFill>
                  <a:schemeClr val="accent5">
                    <a:lumMod val="10000"/>
                  </a:schemeClr>
                </a:solidFill>
                <a:cs typeface="+mn-cs"/>
              </a:rPr>
              <a:t>traumatica</a:t>
            </a:r>
            <a:r>
              <a:rPr lang="en-US" sz="16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 – </a:t>
            </a:r>
            <a:r>
              <a:rPr lang="en-US" sz="1600" dirty="0" err="1">
                <a:solidFill>
                  <a:schemeClr val="accent5">
                    <a:lumMod val="10000"/>
                  </a:schemeClr>
                </a:solidFill>
                <a:cs typeface="+mn-cs"/>
              </a:rPr>
              <a:t>cataratta</a:t>
            </a:r>
            <a:r>
              <a:rPr lang="en-US" sz="16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  a rosette</a:t>
            </a:r>
          </a:p>
          <a:p>
            <a:pPr>
              <a:tabLst>
                <a:tab pos="2155825" algn="l"/>
              </a:tabLst>
              <a:defRPr/>
            </a:pPr>
            <a:r>
              <a:rPr lang="en-US" sz="16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- </a:t>
            </a:r>
            <a:r>
              <a:rPr lang="en-US" sz="1600" dirty="0" err="1">
                <a:solidFill>
                  <a:schemeClr val="accent5">
                    <a:lumMod val="10000"/>
                  </a:schemeClr>
                </a:solidFill>
                <a:cs typeface="+mn-cs"/>
              </a:rPr>
              <a:t>Cataratta</a:t>
            </a:r>
            <a:r>
              <a:rPr lang="en-US" sz="16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 </a:t>
            </a:r>
            <a:r>
              <a:rPr lang="en-US" sz="1600" dirty="0" err="1">
                <a:solidFill>
                  <a:schemeClr val="accent5">
                    <a:lumMod val="10000"/>
                  </a:schemeClr>
                </a:solidFill>
                <a:cs typeface="+mn-cs"/>
              </a:rPr>
              <a:t>polare</a:t>
            </a:r>
            <a:r>
              <a:rPr lang="en-US" sz="16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 </a:t>
            </a:r>
            <a:r>
              <a:rPr lang="en-US" sz="1600" dirty="0" err="1">
                <a:solidFill>
                  <a:schemeClr val="accent5">
                    <a:lumMod val="10000"/>
                  </a:schemeClr>
                </a:solidFill>
                <a:cs typeface="+mn-cs"/>
              </a:rPr>
              <a:t>posteriore</a:t>
            </a:r>
            <a:r>
              <a:rPr lang="en-US" sz="16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, </a:t>
            </a:r>
            <a:r>
              <a:rPr lang="en-US" sz="1600" dirty="0" err="1">
                <a:solidFill>
                  <a:schemeClr val="accent5">
                    <a:lumMod val="10000"/>
                  </a:schemeClr>
                </a:solidFill>
                <a:cs typeface="+mn-cs"/>
              </a:rPr>
              <a:t>settoriale</a:t>
            </a:r>
            <a:r>
              <a:rPr lang="en-US" sz="16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, </a:t>
            </a:r>
            <a:r>
              <a:rPr lang="en-US" sz="1600" dirty="0" err="1">
                <a:solidFill>
                  <a:schemeClr val="accent5">
                    <a:lumMod val="10000"/>
                  </a:schemeClr>
                </a:solidFill>
                <a:cs typeface="+mn-cs"/>
              </a:rPr>
              <a:t>sottocoppa</a:t>
            </a:r>
            <a:r>
              <a:rPr lang="en-US" sz="16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 </a:t>
            </a:r>
            <a:r>
              <a:rPr lang="en-US" sz="1600" dirty="0" err="1">
                <a:solidFill>
                  <a:schemeClr val="accent5">
                    <a:lumMod val="10000"/>
                  </a:schemeClr>
                </a:solidFill>
                <a:cs typeface="+mn-cs"/>
              </a:rPr>
              <a:t>posteriore</a:t>
            </a:r>
            <a:endParaRPr lang="en-US" sz="1600" dirty="0">
              <a:solidFill>
                <a:schemeClr val="accent5">
                  <a:lumMod val="10000"/>
                </a:schemeClr>
              </a:solidFill>
              <a:cs typeface="+mn-cs"/>
            </a:endParaRPr>
          </a:p>
          <a:p>
            <a:pPr>
              <a:tabLst>
                <a:tab pos="2155825" algn="l"/>
              </a:tabLst>
              <a:defRPr/>
            </a:pPr>
            <a:r>
              <a:rPr lang="en-US" sz="16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- </a:t>
            </a:r>
            <a:r>
              <a:rPr lang="en-US" sz="1600" dirty="0" err="1">
                <a:solidFill>
                  <a:schemeClr val="accent5">
                    <a:lumMod val="10000"/>
                  </a:schemeClr>
                </a:solidFill>
                <a:cs typeface="+mn-cs"/>
              </a:rPr>
              <a:t>Anello</a:t>
            </a:r>
            <a:r>
              <a:rPr lang="en-US" sz="16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 di </a:t>
            </a:r>
            <a:r>
              <a:rPr lang="en-US" sz="1600" dirty="0" err="1">
                <a:solidFill>
                  <a:schemeClr val="accent5">
                    <a:lumMod val="10000"/>
                  </a:schemeClr>
                </a:solidFill>
                <a:cs typeface="+mn-cs"/>
              </a:rPr>
              <a:t>Vossius</a:t>
            </a:r>
            <a:r>
              <a:rPr lang="en-US" sz="16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 </a:t>
            </a:r>
          </a:p>
          <a:p>
            <a:pPr>
              <a:tabLst>
                <a:tab pos="2155825" algn="l"/>
              </a:tabLst>
              <a:defRPr/>
            </a:pPr>
            <a:r>
              <a:rPr lang="en-US" sz="16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- </a:t>
            </a:r>
            <a:r>
              <a:rPr lang="en-US" sz="1600" dirty="0" err="1">
                <a:solidFill>
                  <a:schemeClr val="accent5">
                    <a:lumMod val="10000"/>
                  </a:schemeClr>
                </a:solidFill>
                <a:cs typeface="+mn-cs"/>
              </a:rPr>
              <a:t>Integrità</a:t>
            </a:r>
            <a:r>
              <a:rPr lang="en-US" sz="16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 </a:t>
            </a:r>
            <a:r>
              <a:rPr lang="en-US" sz="1600" dirty="0" err="1">
                <a:solidFill>
                  <a:schemeClr val="accent5">
                    <a:lumMod val="10000"/>
                  </a:schemeClr>
                </a:solidFill>
                <a:cs typeface="+mn-cs"/>
              </a:rPr>
              <a:t>della</a:t>
            </a:r>
            <a:r>
              <a:rPr lang="en-US" sz="16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 </a:t>
            </a:r>
            <a:r>
              <a:rPr lang="en-US" sz="1600" dirty="0" err="1">
                <a:solidFill>
                  <a:schemeClr val="accent5">
                    <a:lumMod val="10000"/>
                  </a:schemeClr>
                </a:solidFill>
                <a:cs typeface="+mn-cs"/>
              </a:rPr>
              <a:t>capsula</a:t>
            </a:r>
            <a:endParaRPr lang="en-US" sz="1600" dirty="0">
              <a:solidFill>
                <a:schemeClr val="accent5">
                  <a:lumMod val="10000"/>
                </a:schemeClr>
              </a:solidFill>
              <a:cs typeface="+mn-cs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0" y="1358900"/>
            <a:ext cx="468313" cy="215900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-93663" y="3294063"/>
            <a:ext cx="9093201" cy="35718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450850" lvl="0" indent="-177800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0850" algn="l"/>
              </a:tabLst>
              <a:defRPr sz="1600" b="1">
                <a:solidFill>
                  <a:schemeClr val="bg2"/>
                </a:solidFill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9pPr>
          </a:lstStyle>
          <a:p>
            <a:pPr>
              <a:defRPr/>
            </a:pPr>
            <a:r>
              <a:rPr lang="en-US" dirty="0" err="1">
                <a:solidFill>
                  <a:schemeClr val="accent5">
                    <a:lumMod val="10000"/>
                  </a:schemeClr>
                </a:solidFill>
                <a:cs typeface="+mn-cs"/>
              </a:rPr>
              <a:t>Visibile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  <a:cs typeface="+mn-cs"/>
              </a:rPr>
              <a:t>immediatamente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 o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  <a:cs typeface="+mn-cs"/>
              </a:rPr>
              <a:t>dopo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  <a:cs typeface="+mn-cs"/>
              </a:rPr>
              <a:t>anni</a:t>
            </a:r>
            <a:endParaRPr lang="en-US" dirty="0">
              <a:solidFill>
                <a:schemeClr val="accent5">
                  <a:lumMod val="10000"/>
                </a:schemeClr>
              </a:solidFill>
              <a:cs typeface="+mn-cs"/>
            </a:endParaRPr>
          </a:p>
          <a:p>
            <a:pPr>
              <a:defRPr/>
            </a:pPr>
            <a:r>
              <a:rPr lang="en-US" dirty="0" err="1">
                <a:solidFill>
                  <a:schemeClr val="accent5">
                    <a:lumMod val="10000"/>
                  </a:schemeClr>
                </a:solidFill>
                <a:cs typeface="+mn-cs"/>
              </a:rPr>
              <a:t>Riportato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 nell’11% di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  <a:cs typeface="+mn-cs"/>
              </a:rPr>
              <a:t>occhi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 con trauma a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  <a:cs typeface="+mn-cs"/>
              </a:rPr>
              <a:t>bulbo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  <a:cs typeface="+mn-cs"/>
              </a:rPr>
              <a:t>chiuso</a:t>
            </a:r>
            <a:endParaRPr lang="en-US" dirty="0">
              <a:solidFill>
                <a:schemeClr val="accent5">
                  <a:lumMod val="10000"/>
                </a:schemeClr>
              </a:solidFill>
              <a:cs typeface="+mn-cs"/>
            </a:endParaRPr>
          </a:p>
          <a:p>
            <a:pPr>
              <a:defRPr/>
            </a:pPr>
            <a:r>
              <a:rPr lang="en-US" dirty="0" err="1">
                <a:solidFill>
                  <a:schemeClr val="accent5">
                    <a:lumMod val="10000"/>
                  </a:schemeClr>
                </a:solidFill>
                <a:cs typeface="+mn-cs"/>
              </a:rPr>
              <a:t>Meccanismo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 di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  <a:cs typeface="+mn-cs"/>
              </a:rPr>
              <a:t>colpo-contraccolpo</a:t>
            </a:r>
            <a:endParaRPr lang="en-US" dirty="0">
              <a:solidFill>
                <a:schemeClr val="accent5">
                  <a:lumMod val="10000"/>
                </a:schemeClr>
              </a:solidFill>
              <a:cs typeface="+mn-cs"/>
            </a:endParaRPr>
          </a:p>
          <a:p>
            <a:pPr>
              <a:defRPr/>
            </a:pPr>
            <a:r>
              <a:rPr lang="en-US" dirty="0" err="1">
                <a:solidFill>
                  <a:schemeClr val="accent5">
                    <a:lumMod val="10000"/>
                  </a:schemeClr>
                </a:solidFill>
                <a:cs typeface="+mn-cs"/>
              </a:rPr>
              <a:t>Caratteristiche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  <a:cs typeface="+mn-cs"/>
              </a:rPr>
              <a:t>cliniche</a:t>
            </a:r>
            <a:br>
              <a:rPr lang="en-US" sz="2400" dirty="0">
                <a:solidFill>
                  <a:schemeClr val="accent5">
                    <a:lumMod val="10000"/>
                  </a:schemeClr>
                </a:solidFill>
                <a:cs typeface="+mn-cs"/>
              </a:rPr>
            </a:br>
            <a:endParaRPr lang="en-US" sz="1400" dirty="0">
              <a:solidFill>
                <a:schemeClr val="accent5">
                  <a:lumMod val="10000"/>
                </a:schemeClr>
              </a:solidFill>
              <a:cs typeface="+mn-cs"/>
            </a:endParaRPr>
          </a:p>
        </p:txBody>
      </p:sp>
      <p:sp>
        <p:nvSpPr>
          <p:cNvPr id="11" name="Triangolo isoscele 10"/>
          <p:cNvSpPr/>
          <p:nvPr/>
        </p:nvSpPr>
        <p:spPr>
          <a:xfrm rot="5400000">
            <a:off x="55563" y="3273425"/>
            <a:ext cx="287337" cy="385763"/>
          </a:xfrm>
          <a:prstGeom prst="triangle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Triangolo isoscele 12"/>
          <p:cNvSpPr/>
          <p:nvPr/>
        </p:nvSpPr>
        <p:spPr>
          <a:xfrm rot="5400000">
            <a:off x="54769" y="3667919"/>
            <a:ext cx="288925" cy="385763"/>
          </a:xfrm>
          <a:prstGeom prst="triangle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Triangolo isoscele 16"/>
          <p:cNvSpPr/>
          <p:nvPr/>
        </p:nvSpPr>
        <p:spPr>
          <a:xfrm rot="5400000">
            <a:off x="54769" y="4071144"/>
            <a:ext cx="288925" cy="385763"/>
          </a:xfrm>
          <a:prstGeom prst="triangle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Triangolo isoscele 17"/>
          <p:cNvSpPr/>
          <p:nvPr/>
        </p:nvSpPr>
        <p:spPr>
          <a:xfrm rot="5400000">
            <a:off x="55563" y="4468812"/>
            <a:ext cx="287338" cy="385763"/>
          </a:xfrm>
          <a:prstGeom prst="triangle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CasellaDiTesto 1"/>
          <p:cNvSpPr txBox="1"/>
          <p:nvPr/>
        </p:nvSpPr>
        <p:spPr>
          <a:xfrm>
            <a:off x="366713" y="4787900"/>
            <a:ext cx="6292850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CC99"/>
                </a:solidFill>
                <a:cs typeface="+mn-cs"/>
              </a:rPr>
              <a:t>-</a:t>
            </a:r>
            <a:r>
              <a:rPr lang="en-US" sz="14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 </a:t>
            </a:r>
            <a:r>
              <a:rPr lang="en-US" sz="1400" dirty="0" err="1">
                <a:solidFill>
                  <a:schemeClr val="accent5">
                    <a:lumMod val="10000"/>
                  </a:schemeClr>
                </a:solidFill>
                <a:cs typeface="+mn-cs"/>
              </a:rPr>
              <a:t>Associata</a:t>
            </a:r>
            <a:r>
              <a:rPr lang="en-US" sz="14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 a </a:t>
            </a:r>
            <a:r>
              <a:rPr lang="en-US" sz="1400" dirty="0" err="1">
                <a:solidFill>
                  <a:schemeClr val="accent5">
                    <a:lumMod val="10000"/>
                  </a:schemeClr>
                </a:solidFill>
                <a:cs typeface="+mn-cs"/>
              </a:rPr>
              <a:t>lesioni</a:t>
            </a:r>
            <a:r>
              <a:rPr lang="en-US" sz="14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 di </a:t>
            </a:r>
            <a:r>
              <a:rPr lang="en-US" sz="1400" dirty="0" err="1">
                <a:solidFill>
                  <a:schemeClr val="accent5">
                    <a:lumMod val="10000"/>
                  </a:schemeClr>
                </a:solidFill>
                <a:cs typeface="+mn-cs"/>
              </a:rPr>
              <a:t>altre</a:t>
            </a:r>
            <a:r>
              <a:rPr lang="en-US" sz="14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 </a:t>
            </a:r>
            <a:r>
              <a:rPr lang="en-US" sz="1400" dirty="0" err="1">
                <a:solidFill>
                  <a:schemeClr val="accent5">
                    <a:lumMod val="10000"/>
                  </a:schemeClr>
                </a:solidFill>
                <a:cs typeface="+mn-cs"/>
              </a:rPr>
              <a:t>strutture</a:t>
            </a:r>
            <a:br>
              <a:rPr lang="en-US" sz="1400" dirty="0">
                <a:solidFill>
                  <a:schemeClr val="accent5">
                    <a:lumMod val="10000"/>
                  </a:schemeClr>
                </a:solidFill>
                <a:cs typeface="+mn-cs"/>
              </a:rPr>
            </a:br>
            <a:r>
              <a:rPr lang="en-US" sz="1400" dirty="0">
                <a:solidFill>
                  <a:srgbClr val="00CC99"/>
                </a:solidFill>
                <a:cs typeface="+mn-cs"/>
              </a:rPr>
              <a:t>-</a:t>
            </a:r>
            <a:r>
              <a:rPr lang="en-US" sz="14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 </a:t>
            </a:r>
            <a:r>
              <a:rPr lang="en-US" sz="1400" dirty="0" err="1">
                <a:solidFill>
                  <a:schemeClr val="accent5">
                    <a:lumMod val="10000"/>
                  </a:schemeClr>
                </a:solidFill>
                <a:cs typeface="+mn-cs"/>
              </a:rPr>
              <a:t>Facodonesi</a:t>
            </a:r>
            <a:br>
              <a:rPr lang="en-US" sz="1400" dirty="0">
                <a:solidFill>
                  <a:schemeClr val="accent5">
                    <a:lumMod val="10000"/>
                  </a:schemeClr>
                </a:solidFill>
                <a:cs typeface="+mn-cs"/>
              </a:rPr>
            </a:br>
            <a:r>
              <a:rPr lang="en-US" sz="1400" dirty="0">
                <a:solidFill>
                  <a:srgbClr val="00CC99"/>
                </a:solidFill>
                <a:cs typeface="+mn-cs"/>
              </a:rPr>
              <a:t>-</a:t>
            </a:r>
            <a:r>
              <a:rPr lang="en-US" sz="14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 </a:t>
            </a:r>
            <a:r>
              <a:rPr lang="en-US" sz="1400" dirty="0" err="1">
                <a:solidFill>
                  <a:schemeClr val="accent5">
                    <a:lumMod val="10000"/>
                  </a:schemeClr>
                </a:solidFill>
                <a:cs typeface="+mn-cs"/>
              </a:rPr>
              <a:t>Rottura</a:t>
            </a:r>
            <a:r>
              <a:rPr lang="en-US" sz="14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 </a:t>
            </a:r>
            <a:r>
              <a:rPr lang="en-US" sz="1400" dirty="0" err="1">
                <a:solidFill>
                  <a:schemeClr val="accent5">
                    <a:lumMod val="10000"/>
                  </a:schemeClr>
                </a:solidFill>
                <a:cs typeface="+mn-cs"/>
              </a:rPr>
              <a:t>capsulare</a:t>
            </a:r>
            <a:br>
              <a:rPr lang="en-US" sz="1400" dirty="0">
                <a:solidFill>
                  <a:schemeClr val="accent5">
                    <a:lumMod val="10000"/>
                  </a:schemeClr>
                </a:solidFill>
                <a:cs typeface="+mn-cs"/>
              </a:rPr>
            </a:br>
            <a:r>
              <a:rPr lang="en-US" sz="1400" dirty="0">
                <a:solidFill>
                  <a:srgbClr val="00CC99"/>
                </a:solidFill>
                <a:cs typeface="+mn-cs"/>
              </a:rPr>
              <a:t>-</a:t>
            </a:r>
            <a:r>
              <a:rPr lang="en-US" sz="14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 </a:t>
            </a:r>
            <a:r>
              <a:rPr lang="en-US" sz="1400" dirty="0" err="1">
                <a:solidFill>
                  <a:schemeClr val="accent5">
                    <a:lumMod val="10000"/>
                  </a:schemeClr>
                </a:solidFill>
                <a:cs typeface="+mn-cs"/>
              </a:rPr>
              <a:t>Prolasso</a:t>
            </a:r>
            <a:r>
              <a:rPr lang="en-US" sz="14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 </a:t>
            </a:r>
            <a:r>
              <a:rPr lang="en-US" sz="1400" dirty="0" err="1">
                <a:solidFill>
                  <a:schemeClr val="accent5">
                    <a:lumMod val="10000"/>
                  </a:schemeClr>
                </a:solidFill>
                <a:cs typeface="+mn-cs"/>
              </a:rPr>
              <a:t>vitreale</a:t>
            </a:r>
            <a:br>
              <a:rPr lang="en-US" sz="1400" dirty="0">
                <a:solidFill>
                  <a:schemeClr val="accent5">
                    <a:lumMod val="10000"/>
                  </a:schemeClr>
                </a:solidFill>
                <a:cs typeface="+mn-cs"/>
              </a:rPr>
            </a:br>
            <a:r>
              <a:rPr lang="en-US" sz="1400" dirty="0">
                <a:solidFill>
                  <a:srgbClr val="00CC99"/>
                </a:solidFill>
                <a:cs typeface="+mn-cs"/>
              </a:rPr>
              <a:t>-</a:t>
            </a:r>
            <a:r>
              <a:rPr lang="en-US" sz="14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 Molto </a:t>
            </a:r>
            <a:r>
              <a:rPr lang="en-US" sz="1400" dirty="0" err="1">
                <a:solidFill>
                  <a:schemeClr val="accent5">
                    <a:lumMod val="10000"/>
                  </a:schemeClr>
                </a:solidFill>
                <a:cs typeface="+mn-cs"/>
              </a:rPr>
              <a:t>comune</a:t>
            </a:r>
            <a:r>
              <a:rPr lang="en-US" sz="14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 è la </a:t>
            </a:r>
            <a:r>
              <a:rPr lang="en-US" sz="1400" dirty="0" err="1">
                <a:solidFill>
                  <a:schemeClr val="accent5">
                    <a:lumMod val="10000"/>
                  </a:schemeClr>
                </a:solidFill>
                <a:cs typeface="+mn-cs"/>
              </a:rPr>
              <a:t>cataratta</a:t>
            </a:r>
            <a:r>
              <a:rPr lang="en-US" sz="14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 </a:t>
            </a:r>
            <a:r>
              <a:rPr lang="en-US" sz="1400" dirty="0" err="1">
                <a:solidFill>
                  <a:schemeClr val="accent5">
                    <a:lumMod val="10000"/>
                  </a:schemeClr>
                </a:solidFill>
                <a:cs typeface="+mn-cs"/>
              </a:rPr>
              <a:t>sottocapsulare</a:t>
            </a:r>
            <a:r>
              <a:rPr lang="en-US" sz="14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 </a:t>
            </a:r>
            <a:r>
              <a:rPr lang="en-US" sz="1400" dirty="0" err="1">
                <a:solidFill>
                  <a:schemeClr val="accent5">
                    <a:lumMod val="10000"/>
                  </a:schemeClr>
                </a:solidFill>
                <a:cs typeface="+mn-cs"/>
              </a:rPr>
              <a:t>anteriore</a:t>
            </a:r>
            <a:r>
              <a:rPr lang="en-US" sz="14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 e </a:t>
            </a:r>
            <a:r>
              <a:rPr lang="en-US" sz="1400" dirty="0" err="1">
                <a:solidFill>
                  <a:schemeClr val="accent5">
                    <a:lumMod val="10000"/>
                  </a:schemeClr>
                </a:solidFill>
                <a:cs typeface="+mn-cs"/>
              </a:rPr>
              <a:t>posteriore</a:t>
            </a:r>
            <a:r>
              <a:rPr lang="en-US" sz="14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 a “rosette”</a:t>
            </a:r>
            <a:br>
              <a:rPr lang="en-US" sz="1400" dirty="0">
                <a:solidFill>
                  <a:schemeClr val="accent5">
                    <a:lumMod val="10000"/>
                  </a:schemeClr>
                </a:solidFill>
                <a:cs typeface="+mn-cs"/>
              </a:rPr>
            </a:br>
            <a:r>
              <a:rPr lang="en-US" sz="1400" dirty="0">
                <a:solidFill>
                  <a:srgbClr val="00CC99"/>
                </a:solidFill>
                <a:cs typeface="+mn-cs"/>
              </a:rPr>
              <a:t>-</a:t>
            </a:r>
            <a:r>
              <a:rPr lang="en-US" sz="14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 </a:t>
            </a:r>
            <a:r>
              <a:rPr lang="en-US" sz="1400" dirty="0" err="1">
                <a:solidFill>
                  <a:schemeClr val="accent5">
                    <a:lumMod val="10000"/>
                  </a:schemeClr>
                </a:solidFill>
                <a:cs typeface="+mn-cs"/>
              </a:rPr>
              <a:t>Predisposizione</a:t>
            </a:r>
            <a:r>
              <a:rPr lang="en-US" sz="14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 </a:t>
            </a:r>
            <a:r>
              <a:rPr lang="en-US" sz="1400" dirty="0" err="1">
                <a:solidFill>
                  <a:schemeClr val="accent5">
                    <a:lumMod val="10000"/>
                  </a:schemeClr>
                </a:solidFill>
                <a:cs typeface="+mn-cs"/>
              </a:rPr>
              <a:t>allo</a:t>
            </a:r>
            <a:r>
              <a:rPr lang="en-US" sz="14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 </a:t>
            </a:r>
            <a:r>
              <a:rPr lang="en-US" sz="1400" dirty="0" err="1">
                <a:solidFill>
                  <a:schemeClr val="accent5">
                    <a:lumMod val="10000"/>
                  </a:schemeClr>
                </a:solidFill>
                <a:cs typeface="+mn-cs"/>
              </a:rPr>
              <a:t>sviluppo</a:t>
            </a:r>
            <a:r>
              <a:rPr lang="en-US" sz="14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 di </a:t>
            </a:r>
            <a:r>
              <a:rPr lang="en-US" sz="1400" dirty="0" err="1">
                <a:solidFill>
                  <a:schemeClr val="accent5">
                    <a:lumMod val="10000"/>
                  </a:schemeClr>
                </a:solidFill>
                <a:cs typeface="+mn-cs"/>
              </a:rPr>
              <a:t>cataratta</a:t>
            </a:r>
            <a:r>
              <a:rPr lang="en-US" sz="14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 </a:t>
            </a:r>
            <a:r>
              <a:rPr lang="en-US" sz="1400" dirty="0" err="1">
                <a:solidFill>
                  <a:schemeClr val="accent5">
                    <a:lumMod val="10000"/>
                  </a:schemeClr>
                </a:solidFill>
                <a:cs typeface="+mn-cs"/>
              </a:rPr>
              <a:t>matura</a:t>
            </a:r>
            <a:endParaRPr lang="en-US" sz="1400" dirty="0">
              <a:solidFill>
                <a:schemeClr val="accent5">
                  <a:lumMod val="10000"/>
                </a:schemeClr>
              </a:solidFill>
              <a:cs typeface="+mn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52713" y="765175"/>
            <a:ext cx="63119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68"/>
          <p:cNvGrpSpPr>
            <a:grpSpLocks/>
          </p:cNvGrpSpPr>
          <p:nvPr/>
        </p:nvGrpSpPr>
        <p:grpSpPr bwMode="auto">
          <a:xfrm>
            <a:off x="0" y="0"/>
            <a:ext cx="9155113" cy="989013"/>
            <a:chOff x="0" y="0"/>
            <a:chExt cx="5767" cy="623"/>
          </a:xfrm>
          <a:solidFill>
            <a:srgbClr val="00CC99"/>
          </a:solidFill>
        </p:grpSpPr>
        <p:sp>
          <p:nvSpPr>
            <p:cNvPr id="37" name="Freeform 66"/>
            <p:cNvSpPr>
              <a:spLocks/>
            </p:cNvSpPr>
            <p:nvPr/>
          </p:nvSpPr>
          <p:spPr bwMode="gray">
            <a:xfrm flipV="1">
              <a:off x="6" y="16"/>
              <a:ext cx="5761" cy="60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732" y="725"/>
                </a:cxn>
                <a:cxn ang="0">
                  <a:pos x="5761" y="64"/>
                </a:cxn>
                <a:cxn ang="0">
                  <a:pos x="5754" y="879"/>
                </a:cxn>
                <a:cxn ang="0">
                  <a:pos x="0" y="879"/>
                </a:cxn>
                <a:cxn ang="0">
                  <a:pos x="1" y="0"/>
                </a:cxn>
              </a:cxnLst>
              <a:rect l="0" t="0" r="r" b="b"/>
              <a:pathLst>
                <a:path w="5761" h="879">
                  <a:moveTo>
                    <a:pt x="1" y="0"/>
                  </a:moveTo>
                  <a:cubicBezTo>
                    <a:pt x="428" y="227"/>
                    <a:pt x="1144" y="698"/>
                    <a:pt x="2732" y="725"/>
                  </a:cubicBezTo>
                  <a:cubicBezTo>
                    <a:pt x="4321" y="752"/>
                    <a:pt x="5473" y="255"/>
                    <a:pt x="5761" y="64"/>
                  </a:cubicBezTo>
                  <a:lnTo>
                    <a:pt x="5754" y="879"/>
                  </a:lnTo>
                  <a:lnTo>
                    <a:pt x="0" y="879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38" name="Freeform 67"/>
            <p:cNvSpPr>
              <a:spLocks/>
            </p:cNvSpPr>
            <p:nvPr/>
          </p:nvSpPr>
          <p:spPr bwMode="gray">
            <a:xfrm flipV="1">
              <a:off x="0" y="0"/>
              <a:ext cx="5760" cy="5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26" y="527"/>
                </a:cxn>
                <a:cxn ang="0">
                  <a:pos x="5753" y="28"/>
                </a:cxn>
                <a:cxn ang="0">
                  <a:pos x="5760" y="629"/>
                </a:cxn>
                <a:cxn ang="0">
                  <a:pos x="0" y="629"/>
                </a:cxn>
                <a:cxn ang="0">
                  <a:pos x="0" y="0"/>
                </a:cxn>
              </a:cxnLst>
              <a:rect l="0" t="0" r="r" b="b"/>
              <a:pathLst>
                <a:path w="5760" h="629">
                  <a:moveTo>
                    <a:pt x="0" y="0"/>
                  </a:moveTo>
                  <a:cubicBezTo>
                    <a:pt x="562" y="277"/>
                    <a:pt x="1512" y="547"/>
                    <a:pt x="2826" y="527"/>
                  </a:cubicBezTo>
                  <a:cubicBezTo>
                    <a:pt x="4140" y="506"/>
                    <a:pt x="5248" y="277"/>
                    <a:pt x="5753" y="28"/>
                  </a:cubicBezTo>
                  <a:lnTo>
                    <a:pt x="5760" y="629"/>
                  </a:lnTo>
                  <a:lnTo>
                    <a:pt x="0" y="6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</p:grpSp>
      <p:sp>
        <p:nvSpPr>
          <p:cNvPr id="61444" name="Text Box 10"/>
          <p:cNvSpPr txBox="1">
            <a:spLocks noChangeArrowheads="1"/>
          </p:cNvSpPr>
          <p:nvPr/>
        </p:nvSpPr>
        <p:spPr bwMode="gray">
          <a:xfrm>
            <a:off x="9525" y="360363"/>
            <a:ext cx="9134475" cy="954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t-IT" sz="2800" b="1">
                <a:solidFill>
                  <a:srgbClr val="00CC99"/>
                </a:solidFill>
              </a:rPr>
              <a:t>Classificazione in gradi </a:t>
            </a:r>
            <a:br>
              <a:rPr lang="it-IT" sz="2800" b="1">
                <a:solidFill>
                  <a:srgbClr val="00CC99"/>
                </a:solidFill>
              </a:rPr>
            </a:br>
            <a:r>
              <a:rPr lang="it-IT" sz="2800" b="1">
                <a:solidFill>
                  <a:srgbClr val="00CC99"/>
                </a:solidFill>
              </a:rPr>
              <a:t>della sublussazione</a:t>
            </a:r>
          </a:p>
        </p:txBody>
      </p:sp>
      <p:sp>
        <p:nvSpPr>
          <p:cNvPr id="5" name="Rettangolo 4"/>
          <p:cNvSpPr/>
          <p:nvPr/>
        </p:nvSpPr>
        <p:spPr>
          <a:xfrm>
            <a:off x="844550" y="3068638"/>
            <a:ext cx="1423988" cy="6778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 err="1">
                <a:solidFill>
                  <a:srgbClr val="00CC99"/>
                </a:solidFill>
                <a:cs typeface="+mn-cs"/>
              </a:rPr>
              <a:t>Grado</a:t>
            </a:r>
            <a:r>
              <a:rPr lang="en-US" sz="2000" b="1" dirty="0">
                <a:solidFill>
                  <a:srgbClr val="00CC99"/>
                </a:solidFill>
                <a:cs typeface="+mn-cs"/>
              </a:rPr>
              <a:t> 1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2155825" algn="l"/>
              </a:tabLst>
              <a:defRPr/>
            </a:pPr>
            <a:endParaRPr lang="en-US" dirty="0">
              <a:solidFill>
                <a:schemeClr val="accent5">
                  <a:lumMod val="10000"/>
                </a:schemeClr>
              </a:solidFill>
              <a:cs typeface="+mn-cs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0" y="3167063"/>
            <a:ext cx="900113" cy="215900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ttangolo 10"/>
          <p:cNvSpPr/>
          <p:nvPr/>
        </p:nvSpPr>
        <p:spPr>
          <a:xfrm>
            <a:off x="835025" y="3760788"/>
            <a:ext cx="1423988" cy="6762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 err="1">
                <a:solidFill>
                  <a:srgbClr val="00CC99"/>
                </a:solidFill>
                <a:cs typeface="+mn-cs"/>
              </a:rPr>
              <a:t>Grado</a:t>
            </a:r>
            <a:r>
              <a:rPr lang="en-US" sz="2000" b="1" dirty="0">
                <a:solidFill>
                  <a:srgbClr val="00CC99"/>
                </a:solidFill>
                <a:cs typeface="+mn-cs"/>
              </a:rPr>
              <a:t> 2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2155825" algn="l"/>
              </a:tabLst>
              <a:defRPr/>
            </a:pPr>
            <a:endParaRPr lang="en-US" dirty="0">
              <a:solidFill>
                <a:schemeClr val="accent5">
                  <a:lumMod val="10000"/>
                </a:schemeClr>
              </a:solidFill>
              <a:cs typeface="+mn-cs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-9525" y="3859213"/>
            <a:ext cx="900113" cy="215900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ttangolo 16"/>
          <p:cNvSpPr/>
          <p:nvPr/>
        </p:nvSpPr>
        <p:spPr>
          <a:xfrm>
            <a:off x="835025" y="4479925"/>
            <a:ext cx="1423988" cy="6778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 err="1">
                <a:solidFill>
                  <a:srgbClr val="00CC99"/>
                </a:solidFill>
                <a:cs typeface="+mn-cs"/>
              </a:rPr>
              <a:t>Grado</a:t>
            </a:r>
            <a:r>
              <a:rPr lang="en-US" sz="2000" b="1" dirty="0">
                <a:solidFill>
                  <a:srgbClr val="00CC99"/>
                </a:solidFill>
                <a:cs typeface="+mn-cs"/>
              </a:rPr>
              <a:t> 3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2155825" algn="l"/>
              </a:tabLst>
              <a:defRPr/>
            </a:pPr>
            <a:endParaRPr lang="en-US" dirty="0">
              <a:solidFill>
                <a:schemeClr val="accent5">
                  <a:lumMod val="10000"/>
                </a:schemeClr>
              </a:solidFill>
              <a:cs typeface="+mn-cs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-9525" y="4578350"/>
            <a:ext cx="900113" cy="215900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ttangolo 18"/>
          <p:cNvSpPr/>
          <p:nvPr/>
        </p:nvSpPr>
        <p:spPr>
          <a:xfrm>
            <a:off x="852488" y="5272088"/>
            <a:ext cx="1423987" cy="6778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 err="1">
                <a:solidFill>
                  <a:srgbClr val="00CC99"/>
                </a:solidFill>
                <a:cs typeface="+mn-cs"/>
              </a:rPr>
              <a:t>Grado</a:t>
            </a:r>
            <a:r>
              <a:rPr lang="en-US" sz="2000" b="1" dirty="0">
                <a:solidFill>
                  <a:srgbClr val="00CC99"/>
                </a:solidFill>
                <a:cs typeface="+mn-cs"/>
              </a:rPr>
              <a:t> 4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2155825" algn="l"/>
              </a:tabLst>
              <a:defRPr/>
            </a:pPr>
            <a:endParaRPr lang="en-US" dirty="0">
              <a:solidFill>
                <a:schemeClr val="accent5">
                  <a:lumMod val="10000"/>
                </a:schemeClr>
              </a:solidFill>
              <a:cs typeface="+mn-cs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7938" y="5370513"/>
            <a:ext cx="900112" cy="215900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4604541" y="2787979"/>
            <a:ext cx="1956828" cy="4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61454" name="Picture 3"/>
          <p:cNvPicPr>
            <a:picLocks noChangeAspect="1" noChangeArrowheads="1"/>
          </p:cNvPicPr>
          <p:nvPr/>
        </p:nvPicPr>
        <p:blipFill>
          <a:blip r:embed="rId5"/>
          <a:srcRect t="8267" b="2605"/>
          <a:stretch>
            <a:fillRect/>
          </a:stretch>
        </p:blipFill>
        <p:spPr bwMode="auto">
          <a:xfrm>
            <a:off x="3276600" y="3074988"/>
            <a:ext cx="4300538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10"/>
          <p:cNvSpPr txBox="1">
            <a:spLocks noChangeArrowheads="1"/>
          </p:cNvSpPr>
          <p:nvPr/>
        </p:nvSpPr>
        <p:spPr bwMode="gray">
          <a:xfrm>
            <a:off x="0" y="673100"/>
            <a:ext cx="914400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Cause specifiche di trauma oculare</a:t>
            </a:r>
          </a:p>
        </p:txBody>
      </p:sp>
      <p:graphicFrame>
        <p:nvGraphicFramePr>
          <p:cNvPr id="17410" name="Object 7"/>
          <p:cNvGraphicFramePr>
            <a:graphicFrameLocks noChangeAspect="1"/>
          </p:cNvGraphicFramePr>
          <p:nvPr/>
        </p:nvGraphicFramePr>
        <p:xfrm>
          <a:off x="1331913" y="-387350"/>
          <a:ext cx="6480175" cy="745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r:id="rId3" imgW="6486706" imgH="7456054" progId="Excel.Chart.8">
                  <p:embed/>
                </p:oleObj>
              </mc:Choice>
              <mc:Fallback>
                <p:oleObj r:id="rId3" imgW="6486706" imgH="7456054" progId="Excel.Char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-387350"/>
                        <a:ext cx="6480175" cy="7451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68"/>
          <p:cNvGrpSpPr>
            <a:grpSpLocks/>
          </p:cNvGrpSpPr>
          <p:nvPr/>
        </p:nvGrpSpPr>
        <p:grpSpPr bwMode="auto">
          <a:xfrm>
            <a:off x="0" y="0"/>
            <a:ext cx="9155113" cy="989013"/>
            <a:chOff x="0" y="0"/>
            <a:chExt cx="5767" cy="623"/>
          </a:xfrm>
          <a:solidFill>
            <a:srgbClr val="00CC99"/>
          </a:solidFill>
        </p:grpSpPr>
        <p:sp>
          <p:nvSpPr>
            <p:cNvPr id="37" name="Freeform 66"/>
            <p:cNvSpPr>
              <a:spLocks/>
            </p:cNvSpPr>
            <p:nvPr/>
          </p:nvSpPr>
          <p:spPr bwMode="gray">
            <a:xfrm flipV="1">
              <a:off x="6" y="16"/>
              <a:ext cx="5761" cy="60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732" y="725"/>
                </a:cxn>
                <a:cxn ang="0">
                  <a:pos x="5761" y="64"/>
                </a:cxn>
                <a:cxn ang="0">
                  <a:pos x="5754" y="879"/>
                </a:cxn>
                <a:cxn ang="0">
                  <a:pos x="0" y="879"/>
                </a:cxn>
                <a:cxn ang="0">
                  <a:pos x="1" y="0"/>
                </a:cxn>
              </a:cxnLst>
              <a:rect l="0" t="0" r="r" b="b"/>
              <a:pathLst>
                <a:path w="5761" h="879">
                  <a:moveTo>
                    <a:pt x="1" y="0"/>
                  </a:moveTo>
                  <a:cubicBezTo>
                    <a:pt x="428" y="227"/>
                    <a:pt x="1144" y="698"/>
                    <a:pt x="2732" y="725"/>
                  </a:cubicBezTo>
                  <a:cubicBezTo>
                    <a:pt x="4321" y="752"/>
                    <a:pt x="5473" y="255"/>
                    <a:pt x="5761" y="64"/>
                  </a:cubicBezTo>
                  <a:lnTo>
                    <a:pt x="5754" y="879"/>
                  </a:lnTo>
                  <a:lnTo>
                    <a:pt x="0" y="879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38" name="Freeform 67"/>
            <p:cNvSpPr>
              <a:spLocks/>
            </p:cNvSpPr>
            <p:nvPr/>
          </p:nvSpPr>
          <p:spPr bwMode="gray">
            <a:xfrm flipV="1">
              <a:off x="0" y="0"/>
              <a:ext cx="5760" cy="5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26" y="527"/>
                </a:cxn>
                <a:cxn ang="0">
                  <a:pos x="5753" y="28"/>
                </a:cxn>
                <a:cxn ang="0">
                  <a:pos x="5760" y="629"/>
                </a:cxn>
                <a:cxn ang="0">
                  <a:pos x="0" y="629"/>
                </a:cxn>
                <a:cxn ang="0">
                  <a:pos x="0" y="0"/>
                </a:cxn>
              </a:cxnLst>
              <a:rect l="0" t="0" r="r" b="b"/>
              <a:pathLst>
                <a:path w="5760" h="629">
                  <a:moveTo>
                    <a:pt x="0" y="0"/>
                  </a:moveTo>
                  <a:cubicBezTo>
                    <a:pt x="562" y="277"/>
                    <a:pt x="1512" y="547"/>
                    <a:pt x="2826" y="527"/>
                  </a:cubicBezTo>
                  <a:cubicBezTo>
                    <a:pt x="4140" y="506"/>
                    <a:pt x="5248" y="277"/>
                    <a:pt x="5753" y="28"/>
                  </a:cubicBezTo>
                  <a:lnTo>
                    <a:pt x="5760" y="629"/>
                  </a:lnTo>
                  <a:lnTo>
                    <a:pt x="0" y="6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</p:grpSp>
      <p:sp>
        <p:nvSpPr>
          <p:cNvPr id="63491" name="Text Box 10"/>
          <p:cNvSpPr txBox="1">
            <a:spLocks noChangeArrowheads="1"/>
          </p:cNvSpPr>
          <p:nvPr/>
        </p:nvSpPr>
        <p:spPr bwMode="gray">
          <a:xfrm>
            <a:off x="9525" y="360363"/>
            <a:ext cx="9134475" cy="522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t-IT" sz="2800" b="1">
                <a:solidFill>
                  <a:srgbClr val="00CC99"/>
                </a:solidFill>
              </a:rPr>
              <a:t>Segni di danno zonulare </a:t>
            </a:r>
          </a:p>
        </p:txBody>
      </p:sp>
      <p:sp>
        <p:nvSpPr>
          <p:cNvPr id="3" name="Rettangolo 2"/>
          <p:cNvSpPr/>
          <p:nvPr/>
        </p:nvSpPr>
        <p:spPr>
          <a:xfrm>
            <a:off x="179388" y="1349375"/>
            <a:ext cx="8713787" cy="38306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600"/>
              </a:spcAft>
              <a:buClr>
                <a:srgbClr val="00CC99"/>
              </a:buClr>
              <a:buFont typeface="+mj-lt"/>
              <a:buAutoNum type="arabicPeriod"/>
              <a:defRPr/>
            </a:pPr>
            <a:r>
              <a:rPr lang="it-IT" sz="2600" b="1" dirty="0">
                <a:ln w="11430"/>
                <a:solidFill>
                  <a:schemeClr val="bg2"/>
                </a:solidFill>
                <a:latin typeface="Calibri" panose="020F0502020204030204"/>
                <a:cs typeface="+mn-cs"/>
              </a:rPr>
              <a:t>Equatore della lente visibile durante lo sguardo eccentrico</a:t>
            </a:r>
          </a:p>
          <a:p>
            <a:pPr marL="514350" indent="-514350" fontAlgn="auto">
              <a:spcBef>
                <a:spcPts val="0"/>
              </a:spcBef>
              <a:spcAft>
                <a:spcPts val="600"/>
              </a:spcAft>
              <a:buClr>
                <a:srgbClr val="00CC99"/>
              </a:buClr>
              <a:buFont typeface="+mj-lt"/>
              <a:buAutoNum type="arabicPeriod"/>
              <a:defRPr/>
            </a:pPr>
            <a:r>
              <a:rPr lang="it-IT" sz="2600" b="1" dirty="0">
                <a:ln w="11430"/>
                <a:solidFill>
                  <a:schemeClr val="bg2"/>
                </a:solidFill>
                <a:latin typeface="Calibri" panose="020F0502020204030204"/>
                <a:cs typeface="+mn-cs"/>
              </a:rPr>
              <a:t>Nucleo decentrato in posizione primaria</a:t>
            </a:r>
          </a:p>
          <a:p>
            <a:pPr marL="514350" indent="-514350" fontAlgn="auto">
              <a:spcBef>
                <a:spcPts val="0"/>
              </a:spcBef>
              <a:spcAft>
                <a:spcPts val="600"/>
              </a:spcAft>
              <a:buClr>
                <a:srgbClr val="00CC99"/>
              </a:buClr>
              <a:buFont typeface="+mj-lt"/>
              <a:buAutoNum type="arabicPeriod"/>
              <a:defRPr/>
            </a:pPr>
            <a:r>
              <a:rPr lang="it-IT" sz="2600" b="1" dirty="0">
                <a:ln w="11430"/>
                <a:solidFill>
                  <a:schemeClr val="bg2"/>
                </a:solidFill>
                <a:latin typeface="Calibri" panose="020F0502020204030204"/>
                <a:cs typeface="+mn-cs"/>
              </a:rPr>
              <a:t>Gap </a:t>
            </a:r>
            <a:r>
              <a:rPr lang="it-IT" sz="2600" b="1" dirty="0" err="1">
                <a:ln w="11430"/>
                <a:solidFill>
                  <a:schemeClr val="bg2"/>
                </a:solidFill>
                <a:latin typeface="Calibri" panose="020F0502020204030204"/>
                <a:cs typeface="+mn-cs"/>
              </a:rPr>
              <a:t>iridolenticolare</a:t>
            </a:r>
            <a:endParaRPr lang="it-IT" sz="2600" b="1" dirty="0">
              <a:ln w="11430"/>
              <a:solidFill>
                <a:schemeClr val="bg2"/>
              </a:solidFill>
              <a:latin typeface="Calibri" panose="020F0502020204030204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600"/>
              </a:spcAft>
              <a:buClr>
                <a:srgbClr val="00CC99"/>
              </a:buClr>
              <a:buFont typeface="+mj-lt"/>
              <a:buAutoNum type="arabicPeriod"/>
              <a:defRPr/>
            </a:pPr>
            <a:r>
              <a:rPr lang="it-IT" sz="2600" b="1" dirty="0">
                <a:ln w="11430"/>
                <a:solidFill>
                  <a:schemeClr val="bg2"/>
                </a:solidFill>
                <a:latin typeface="Calibri" panose="020F0502020204030204"/>
                <a:cs typeface="+mn-cs"/>
              </a:rPr>
              <a:t>Variazione del contorno della periferia della lente</a:t>
            </a:r>
          </a:p>
          <a:p>
            <a:pPr marL="514350" indent="-514350" fontAlgn="auto">
              <a:spcBef>
                <a:spcPts val="0"/>
              </a:spcBef>
              <a:spcAft>
                <a:spcPts val="600"/>
              </a:spcAft>
              <a:buClr>
                <a:srgbClr val="00CC99"/>
              </a:buClr>
              <a:buFont typeface="+mj-lt"/>
              <a:buAutoNum type="arabicPeriod"/>
              <a:defRPr/>
            </a:pPr>
            <a:r>
              <a:rPr lang="it-IT" sz="2600" b="1" dirty="0">
                <a:ln w="11430"/>
                <a:solidFill>
                  <a:schemeClr val="bg2"/>
                </a:solidFill>
                <a:latin typeface="Calibri" panose="020F0502020204030204"/>
                <a:cs typeface="+mn-cs"/>
              </a:rPr>
              <a:t>Iridodonesi focale</a:t>
            </a:r>
          </a:p>
          <a:p>
            <a:pPr marL="514350" indent="-514350" fontAlgn="auto">
              <a:spcBef>
                <a:spcPts val="0"/>
              </a:spcBef>
              <a:spcAft>
                <a:spcPts val="600"/>
              </a:spcAft>
              <a:buClr>
                <a:srgbClr val="00CC99"/>
              </a:buClr>
              <a:buFont typeface="+mj-lt"/>
              <a:buAutoNum type="arabicPeriod"/>
              <a:defRPr/>
            </a:pPr>
            <a:r>
              <a:rPr lang="it-IT" sz="2600" b="1" dirty="0" err="1">
                <a:ln w="11430"/>
                <a:solidFill>
                  <a:schemeClr val="bg2"/>
                </a:solidFill>
                <a:latin typeface="Calibri" panose="020F0502020204030204"/>
                <a:cs typeface="+mn-cs"/>
              </a:rPr>
              <a:t>Facodonesi</a:t>
            </a:r>
            <a:endParaRPr lang="it-IT" sz="2600" b="1" dirty="0">
              <a:ln w="11430"/>
              <a:solidFill>
                <a:schemeClr val="bg2"/>
              </a:solidFill>
              <a:latin typeface="Calibri" panose="020F0502020204030204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600"/>
              </a:spcAft>
              <a:buClr>
                <a:srgbClr val="00CC99"/>
              </a:buClr>
              <a:buFont typeface="+mj-lt"/>
              <a:buAutoNum type="arabicPeriod"/>
              <a:defRPr/>
            </a:pPr>
            <a:r>
              <a:rPr lang="it-IT" sz="2600" b="1" dirty="0">
                <a:ln w="11430"/>
                <a:solidFill>
                  <a:schemeClr val="bg2"/>
                </a:solidFill>
                <a:latin typeface="Calibri" panose="020F0502020204030204"/>
                <a:cs typeface="+mn-cs"/>
              </a:rPr>
              <a:t>Prolasso </a:t>
            </a:r>
            <a:r>
              <a:rPr lang="it-IT" sz="2600" b="1" dirty="0" err="1">
                <a:ln w="11430"/>
                <a:solidFill>
                  <a:schemeClr val="bg2"/>
                </a:solidFill>
                <a:latin typeface="Calibri" panose="020F0502020204030204"/>
                <a:cs typeface="+mn-cs"/>
              </a:rPr>
              <a:t>vitreale</a:t>
            </a:r>
            <a:endParaRPr lang="it-IT" sz="2600" b="1" dirty="0">
              <a:ln w="11430"/>
              <a:solidFill>
                <a:schemeClr val="bg2"/>
              </a:solidFill>
              <a:latin typeface="Calibri" panose="020F0502020204030204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600" b="1" dirty="0">
              <a:ln w="11430"/>
              <a:solidFill>
                <a:schemeClr val="bg2"/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6349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6788" y="3429000"/>
            <a:ext cx="436721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68"/>
          <p:cNvGrpSpPr>
            <a:grpSpLocks/>
          </p:cNvGrpSpPr>
          <p:nvPr/>
        </p:nvGrpSpPr>
        <p:grpSpPr bwMode="auto">
          <a:xfrm>
            <a:off x="0" y="0"/>
            <a:ext cx="9155113" cy="989013"/>
            <a:chOff x="0" y="0"/>
            <a:chExt cx="5767" cy="623"/>
          </a:xfrm>
          <a:solidFill>
            <a:srgbClr val="00CC99"/>
          </a:solidFill>
        </p:grpSpPr>
        <p:sp>
          <p:nvSpPr>
            <p:cNvPr id="37" name="Freeform 66"/>
            <p:cNvSpPr>
              <a:spLocks/>
            </p:cNvSpPr>
            <p:nvPr/>
          </p:nvSpPr>
          <p:spPr bwMode="gray">
            <a:xfrm flipV="1">
              <a:off x="6" y="16"/>
              <a:ext cx="5761" cy="60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732" y="725"/>
                </a:cxn>
                <a:cxn ang="0">
                  <a:pos x="5761" y="64"/>
                </a:cxn>
                <a:cxn ang="0">
                  <a:pos x="5754" y="879"/>
                </a:cxn>
                <a:cxn ang="0">
                  <a:pos x="0" y="879"/>
                </a:cxn>
                <a:cxn ang="0">
                  <a:pos x="1" y="0"/>
                </a:cxn>
              </a:cxnLst>
              <a:rect l="0" t="0" r="r" b="b"/>
              <a:pathLst>
                <a:path w="5761" h="879">
                  <a:moveTo>
                    <a:pt x="1" y="0"/>
                  </a:moveTo>
                  <a:cubicBezTo>
                    <a:pt x="428" y="227"/>
                    <a:pt x="1144" y="698"/>
                    <a:pt x="2732" y="725"/>
                  </a:cubicBezTo>
                  <a:cubicBezTo>
                    <a:pt x="4321" y="752"/>
                    <a:pt x="5473" y="255"/>
                    <a:pt x="5761" y="64"/>
                  </a:cubicBezTo>
                  <a:lnTo>
                    <a:pt x="5754" y="879"/>
                  </a:lnTo>
                  <a:lnTo>
                    <a:pt x="0" y="879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38" name="Freeform 67"/>
            <p:cNvSpPr>
              <a:spLocks/>
            </p:cNvSpPr>
            <p:nvPr/>
          </p:nvSpPr>
          <p:spPr bwMode="gray">
            <a:xfrm flipV="1">
              <a:off x="0" y="0"/>
              <a:ext cx="5760" cy="5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26" y="527"/>
                </a:cxn>
                <a:cxn ang="0">
                  <a:pos x="5753" y="28"/>
                </a:cxn>
                <a:cxn ang="0">
                  <a:pos x="5760" y="629"/>
                </a:cxn>
                <a:cxn ang="0">
                  <a:pos x="0" y="629"/>
                </a:cxn>
                <a:cxn ang="0">
                  <a:pos x="0" y="0"/>
                </a:cxn>
              </a:cxnLst>
              <a:rect l="0" t="0" r="r" b="b"/>
              <a:pathLst>
                <a:path w="5760" h="629">
                  <a:moveTo>
                    <a:pt x="0" y="0"/>
                  </a:moveTo>
                  <a:cubicBezTo>
                    <a:pt x="562" y="277"/>
                    <a:pt x="1512" y="547"/>
                    <a:pt x="2826" y="527"/>
                  </a:cubicBezTo>
                  <a:cubicBezTo>
                    <a:pt x="4140" y="506"/>
                    <a:pt x="5248" y="277"/>
                    <a:pt x="5753" y="28"/>
                  </a:cubicBezTo>
                  <a:lnTo>
                    <a:pt x="5760" y="629"/>
                  </a:lnTo>
                  <a:lnTo>
                    <a:pt x="0" y="6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</p:grpSp>
      <p:sp>
        <p:nvSpPr>
          <p:cNvPr id="65539" name="Text Box 10"/>
          <p:cNvSpPr txBox="1">
            <a:spLocks noChangeArrowheads="1"/>
          </p:cNvSpPr>
          <p:nvPr/>
        </p:nvSpPr>
        <p:spPr bwMode="gray">
          <a:xfrm>
            <a:off x="9525" y="360363"/>
            <a:ext cx="9134475" cy="522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t-IT" sz="2800" b="1">
                <a:solidFill>
                  <a:srgbClr val="00CC99"/>
                </a:solidFill>
              </a:rPr>
              <a:t>Timing chirurgico</a:t>
            </a:r>
          </a:p>
        </p:txBody>
      </p:sp>
      <p:sp>
        <p:nvSpPr>
          <p:cNvPr id="4" name="Rettangolo 3"/>
          <p:cNvSpPr/>
          <p:nvPr/>
        </p:nvSpPr>
        <p:spPr>
          <a:xfrm>
            <a:off x="468313" y="1700213"/>
            <a:ext cx="8351837" cy="3540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>
                <a:solidFill>
                  <a:schemeClr val="accent5">
                    <a:lumMod val="10000"/>
                  </a:schemeClr>
                </a:solidFill>
                <a:latin typeface="Calibri" panose="020F0502020204030204"/>
                <a:cs typeface="+mn-cs"/>
              </a:rPr>
              <a:t>Essenzialmente in relazione all’acuità visiva misurata per lontano e per vicino </a:t>
            </a:r>
            <a:r>
              <a:rPr lang="it-IT" sz="2200" dirty="0">
                <a:solidFill>
                  <a:schemeClr val="accent5">
                    <a:lumMod val="10000"/>
                  </a:schemeClr>
                </a:solidFill>
                <a:latin typeface="Calibri" panose="020F0502020204030204"/>
                <a:cs typeface="+mn-cs"/>
              </a:rPr>
              <a:t>(alterazione dell’accomodazione)</a:t>
            </a:r>
            <a:r>
              <a:rPr lang="it-IT" sz="2800" dirty="0">
                <a:solidFill>
                  <a:schemeClr val="accent5">
                    <a:lumMod val="10000"/>
                  </a:schemeClr>
                </a:solidFill>
                <a:latin typeface="Calibri" panose="020F0502020204030204"/>
                <a:cs typeface="+mn-cs"/>
              </a:rPr>
              <a:t>  </a:t>
            </a:r>
            <a:br>
              <a:rPr lang="it-IT" sz="2800" dirty="0">
                <a:solidFill>
                  <a:schemeClr val="accent5">
                    <a:lumMod val="10000"/>
                  </a:schemeClr>
                </a:solidFill>
                <a:latin typeface="Calibri" panose="020F0502020204030204"/>
                <a:cs typeface="+mn-cs"/>
              </a:rPr>
            </a:br>
            <a:r>
              <a:rPr lang="it-IT" sz="2800" dirty="0">
                <a:solidFill>
                  <a:schemeClr val="accent5">
                    <a:lumMod val="10000"/>
                  </a:schemeClr>
                </a:solidFill>
                <a:latin typeface="Calibri" panose="020F0502020204030204"/>
                <a:cs typeface="+mn-cs"/>
              </a:rPr>
              <a:t>ed all’età del paziente.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>
                <a:solidFill>
                  <a:schemeClr val="accent5">
                    <a:lumMod val="10000"/>
                  </a:schemeClr>
                </a:solidFill>
                <a:latin typeface="Calibri" panose="020F0502020204030204"/>
                <a:cs typeface="+mn-cs"/>
              </a:rPr>
              <a:t>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>
                <a:solidFill>
                  <a:schemeClr val="accent5">
                    <a:lumMod val="10000"/>
                  </a:schemeClr>
                </a:solidFill>
                <a:latin typeface="Calibri" panose="020F0502020204030204"/>
                <a:cs typeface="+mn-cs"/>
              </a:rPr>
              <a:t>La sublussazione del cristallino determina, indipendentemente dalla presenza di </a:t>
            </a:r>
            <a:br>
              <a:rPr lang="it-IT" sz="2800" dirty="0">
                <a:solidFill>
                  <a:schemeClr val="accent5">
                    <a:lumMod val="10000"/>
                  </a:schemeClr>
                </a:solidFill>
                <a:latin typeface="Calibri" panose="020F0502020204030204"/>
                <a:cs typeface="+mn-cs"/>
              </a:rPr>
            </a:br>
            <a:r>
              <a:rPr lang="it-IT" sz="2800" dirty="0">
                <a:solidFill>
                  <a:schemeClr val="accent5">
                    <a:lumMod val="10000"/>
                  </a:schemeClr>
                </a:solidFill>
                <a:latin typeface="Calibri" panose="020F0502020204030204"/>
                <a:cs typeface="+mn-cs"/>
              </a:rPr>
              <a:t>cataratta     deficit refrattivi </a:t>
            </a:r>
            <a:br>
              <a:rPr lang="it-IT" sz="2800" dirty="0">
                <a:solidFill>
                  <a:schemeClr val="accent5">
                    <a:lumMod val="10000"/>
                  </a:schemeClr>
                </a:solidFill>
                <a:latin typeface="Calibri" panose="020F0502020204030204"/>
                <a:cs typeface="+mn-cs"/>
              </a:rPr>
            </a:br>
            <a:r>
              <a:rPr lang="it-IT" sz="2400" dirty="0">
                <a:solidFill>
                  <a:schemeClr val="accent5">
                    <a:lumMod val="10000"/>
                  </a:schemeClr>
                </a:solidFill>
                <a:latin typeface="Calibri" panose="020F0502020204030204"/>
                <a:cs typeface="+mn-cs"/>
              </a:rPr>
              <a:t>(miopia, astigmatismo, diplopia      </a:t>
            </a:r>
            <a:r>
              <a:rPr lang="it-IT" sz="2400" dirty="0">
                <a:solidFill>
                  <a:schemeClr val="accent5">
                    <a:lumMod val="10000"/>
                  </a:schemeClr>
                </a:solidFill>
                <a:latin typeface="Calibri" panose="020F0502020204030204"/>
                <a:cs typeface="+mn-cs"/>
                <a:sym typeface="Wingdings" charset="0"/>
              </a:rPr>
              <a:t>ambliopia)</a:t>
            </a:r>
            <a:endParaRPr lang="it-IT" sz="2400" dirty="0">
              <a:solidFill>
                <a:schemeClr val="accent5">
                  <a:lumMod val="10000"/>
                </a:scheme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7" name="Freccia a destra 6"/>
          <p:cNvSpPr/>
          <p:nvPr/>
        </p:nvSpPr>
        <p:spPr>
          <a:xfrm>
            <a:off x="4033838" y="4471988"/>
            <a:ext cx="287337" cy="142875"/>
          </a:xfrm>
          <a:prstGeom prst="rightArrow">
            <a:avLst/>
          </a:prstGeom>
          <a:solidFill>
            <a:schemeClr val="accent5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reccia a destra 8"/>
          <p:cNvSpPr/>
          <p:nvPr/>
        </p:nvSpPr>
        <p:spPr>
          <a:xfrm>
            <a:off x="5784850" y="4872038"/>
            <a:ext cx="287338" cy="144462"/>
          </a:xfrm>
          <a:prstGeom prst="rightArrow">
            <a:avLst/>
          </a:prstGeom>
          <a:solidFill>
            <a:schemeClr val="accent5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68"/>
          <p:cNvGrpSpPr>
            <a:grpSpLocks/>
          </p:cNvGrpSpPr>
          <p:nvPr/>
        </p:nvGrpSpPr>
        <p:grpSpPr bwMode="auto">
          <a:xfrm>
            <a:off x="0" y="0"/>
            <a:ext cx="9155113" cy="989013"/>
            <a:chOff x="0" y="0"/>
            <a:chExt cx="5767" cy="623"/>
          </a:xfrm>
          <a:solidFill>
            <a:srgbClr val="00CC99"/>
          </a:solidFill>
        </p:grpSpPr>
        <p:sp>
          <p:nvSpPr>
            <p:cNvPr id="37" name="Freeform 66"/>
            <p:cNvSpPr>
              <a:spLocks/>
            </p:cNvSpPr>
            <p:nvPr/>
          </p:nvSpPr>
          <p:spPr bwMode="gray">
            <a:xfrm flipV="1">
              <a:off x="6" y="16"/>
              <a:ext cx="5761" cy="60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732" y="725"/>
                </a:cxn>
                <a:cxn ang="0">
                  <a:pos x="5761" y="64"/>
                </a:cxn>
                <a:cxn ang="0">
                  <a:pos x="5754" y="879"/>
                </a:cxn>
                <a:cxn ang="0">
                  <a:pos x="0" y="879"/>
                </a:cxn>
                <a:cxn ang="0">
                  <a:pos x="1" y="0"/>
                </a:cxn>
              </a:cxnLst>
              <a:rect l="0" t="0" r="r" b="b"/>
              <a:pathLst>
                <a:path w="5761" h="879">
                  <a:moveTo>
                    <a:pt x="1" y="0"/>
                  </a:moveTo>
                  <a:cubicBezTo>
                    <a:pt x="428" y="227"/>
                    <a:pt x="1144" y="698"/>
                    <a:pt x="2732" y="725"/>
                  </a:cubicBezTo>
                  <a:cubicBezTo>
                    <a:pt x="4321" y="752"/>
                    <a:pt x="5473" y="255"/>
                    <a:pt x="5761" y="64"/>
                  </a:cubicBezTo>
                  <a:lnTo>
                    <a:pt x="5754" y="879"/>
                  </a:lnTo>
                  <a:lnTo>
                    <a:pt x="0" y="879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38" name="Freeform 67"/>
            <p:cNvSpPr>
              <a:spLocks/>
            </p:cNvSpPr>
            <p:nvPr/>
          </p:nvSpPr>
          <p:spPr bwMode="gray">
            <a:xfrm flipV="1">
              <a:off x="0" y="0"/>
              <a:ext cx="5760" cy="5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26" y="527"/>
                </a:cxn>
                <a:cxn ang="0">
                  <a:pos x="5753" y="28"/>
                </a:cxn>
                <a:cxn ang="0">
                  <a:pos x="5760" y="629"/>
                </a:cxn>
                <a:cxn ang="0">
                  <a:pos x="0" y="629"/>
                </a:cxn>
                <a:cxn ang="0">
                  <a:pos x="0" y="0"/>
                </a:cxn>
              </a:cxnLst>
              <a:rect l="0" t="0" r="r" b="b"/>
              <a:pathLst>
                <a:path w="5760" h="629">
                  <a:moveTo>
                    <a:pt x="0" y="0"/>
                  </a:moveTo>
                  <a:cubicBezTo>
                    <a:pt x="562" y="277"/>
                    <a:pt x="1512" y="547"/>
                    <a:pt x="2826" y="527"/>
                  </a:cubicBezTo>
                  <a:cubicBezTo>
                    <a:pt x="4140" y="506"/>
                    <a:pt x="5248" y="277"/>
                    <a:pt x="5753" y="28"/>
                  </a:cubicBezTo>
                  <a:lnTo>
                    <a:pt x="5760" y="629"/>
                  </a:lnTo>
                  <a:lnTo>
                    <a:pt x="0" y="6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</p:grpSp>
      <p:sp>
        <p:nvSpPr>
          <p:cNvPr id="67587" name="Text Box 10"/>
          <p:cNvSpPr txBox="1">
            <a:spLocks noChangeArrowheads="1"/>
          </p:cNvSpPr>
          <p:nvPr/>
        </p:nvSpPr>
        <p:spPr bwMode="gray">
          <a:xfrm>
            <a:off x="9525" y="549275"/>
            <a:ext cx="9134475" cy="492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t-IT" sz="2600" b="1">
                <a:solidFill>
                  <a:srgbClr val="00CC99"/>
                </a:solidFill>
              </a:rPr>
              <a:t>Gestione chirurgica della cataratta sublussata</a:t>
            </a:r>
          </a:p>
        </p:txBody>
      </p:sp>
      <p:sp>
        <p:nvSpPr>
          <p:cNvPr id="2" name="Rettangolo 1"/>
          <p:cNvSpPr/>
          <p:nvPr/>
        </p:nvSpPr>
        <p:spPr>
          <a:xfrm>
            <a:off x="306388" y="1052513"/>
            <a:ext cx="8837612" cy="45402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it-IT" sz="2000" b="1" dirty="0">
              <a:solidFill>
                <a:schemeClr val="accent5">
                  <a:lumMod val="10000"/>
                </a:schemeClr>
              </a:solidFill>
              <a:cs typeface="+mn-cs"/>
            </a:endParaRPr>
          </a:p>
          <a:p>
            <a:pPr>
              <a:defRPr/>
            </a:pPr>
            <a:endParaRPr lang="it-IT" sz="1100" dirty="0">
              <a:solidFill>
                <a:schemeClr val="accent5">
                  <a:lumMod val="10000"/>
                </a:schemeClr>
              </a:solidFill>
              <a:cs typeface="+mn-cs"/>
            </a:endParaRPr>
          </a:p>
          <a:p>
            <a:pPr marL="273050" indent="-273050">
              <a:spcAft>
                <a:spcPts val="600"/>
              </a:spcAft>
              <a:buFontTx/>
              <a:buChar char="-"/>
              <a:tabLst>
                <a:tab pos="273050" algn="l"/>
              </a:tabLst>
              <a:defRPr/>
            </a:pPr>
            <a:r>
              <a:rPr lang="it-IT" sz="16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Mannitolo </a:t>
            </a:r>
            <a:r>
              <a:rPr lang="it-IT" sz="1600" dirty="0" err="1">
                <a:solidFill>
                  <a:schemeClr val="accent5">
                    <a:lumMod val="10000"/>
                  </a:schemeClr>
                </a:solidFill>
                <a:cs typeface="+mn-cs"/>
              </a:rPr>
              <a:t>pre</a:t>
            </a:r>
            <a:r>
              <a:rPr lang="it-IT" sz="16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-op. per ridurre l’idratazione ed il conseguente prolasso </a:t>
            </a:r>
            <a:r>
              <a:rPr lang="it-IT" sz="1600" dirty="0" err="1">
                <a:solidFill>
                  <a:schemeClr val="accent5">
                    <a:lumMod val="10000"/>
                  </a:schemeClr>
                </a:solidFill>
                <a:cs typeface="+mn-cs"/>
              </a:rPr>
              <a:t>vitreale</a:t>
            </a:r>
            <a:endParaRPr lang="it-IT" sz="1600" dirty="0">
              <a:solidFill>
                <a:schemeClr val="accent5">
                  <a:lumMod val="10000"/>
                </a:schemeClr>
              </a:solidFill>
              <a:cs typeface="+mn-cs"/>
            </a:endParaRPr>
          </a:p>
          <a:p>
            <a:pPr marL="273050" indent="-273050">
              <a:spcAft>
                <a:spcPts val="600"/>
              </a:spcAft>
              <a:buFontTx/>
              <a:buChar char="-"/>
              <a:tabLst>
                <a:tab pos="273050" algn="l"/>
              </a:tabLst>
              <a:defRPr/>
            </a:pPr>
            <a:r>
              <a:rPr lang="it-IT" sz="16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L’incisione chirurgica localizzata nella zona più distante dall’area di lassità zonulare</a:t>
            </a:r>
          </a:p>
          <a:p>
            <a:pPr marL="273050" indent="-273050">
              <a:spcAft>
                <a:spcPts val="600"/>
              </a:spcAft>
              <a:tabLst>
                <a:tab pos="273050" algn="l"/>
              </a:tabLst>
              <a:defRPr/>
            </a:pPr>
            <a:r>
              <a:rPr lang="it-IT" sz="16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- 	Incisione il più piccola possibile per ridurre il collasso della C.A</a:t>
            </a:r>
          </a:p>
          <a:p>
            <a:pPr marL="273050" indent="-273050">
              <a:spcAft>
                <a:spcPts val="600"/>
              </a:spcAft>
              <a:buFontTx/>
              <a:buChar char="-"/>
              <a:tabLst>
                <a:tab pos="273050" algn="l"/>
              </a:tabLst>
              <a:defRPr/>
            </a:pPr>
            <a:r>
              <a:rPr lang="it-IT" sz="16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Viscoelastico al di sopra della dialisi zonulare per tamponare il prolasso </a:t>
            </a:r>
            <a:r>
              <a:rPr lang="it-IT" sz="1600" dirty="0" err="1">
                <a:solidFill>
                  <a:schemeClr val="accent5">
                    <a:lumMod val="10000"/>
                  </a:schemeClr>
                </a:solidFill>
                <a:cs typeface="+mn-cs"/>
              </a:rPr>
              <a:t>vitreale</a:t>
            </a:r>
            <a:endParaRPr lang="it-IT" sz="1600" dirty="0">
              <a:solidFill>
                <a:schemeClr val="accent5">
                  <a:lumMod val="10000"/>
                </a:schemeClr>
              </a:solidFill>
              <a:cs typeface="+mn-cs"/>
            </a:endParaRPr>
          </a:p>
          <a:p>
            <a:pPr marL="273050" indent="-273050">
              <a:spcAft>
                <a:spcPts val="600"/>
              </a:spcAft>
              <a:buFontTx/>
              <a:buChar char="-"/>
              <a:tabLst>
                <a:tab pos="273050" algn="l"/>
              </a:tabLst>
              <a:defRPr/>
            </a:pPr>
            <a:r>
              <a:rPr lang="it-IT" sz="16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 Iniziare la </a:t>
            </a:r>
            <a:r>
              <a:rPr lang="it-IT" sz="1600" dirty="0" err="1">
                <a:solidFill>
                  <a:schemeClr val="accent5">
                    <a:lumMod val="10000"/>
                  </a:schemeClr>
                </a:solidFill>
                <a:cs typeface="+mn-cs"/>
              </a:rPr>
              <a:t>capsuloressi</a:t>
            </a:r>
            <a:r>
              <a:rPr lang="it-IT" sz="16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 lontano dall’area della dialisi</a:t>
            </a:r>
          </a:p>
          <a:p>
            <a:pPr marL="273050" indent="-273050">
              <a:spcAft>
                <a:spcPts val="600"/>
              </a:spcAft>
              <a:buFontTx/>
              <a:buChar char="-"/>
              <a:tabLst>
                <a:tab pos="273050" algn="l"/>
              </a:tabLst>
              <a:defRPr/>
            </a:pPr>
            <a:r>
              <a:rPr lang="it-IT" sz="16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 ampia ressi (facilita la lussazione del nucleo in C.A) </a:t>
            </a:r>
          </a:p>
          <a:p>
            <a:pPr marL="273050" indent="-273050">
              <a:spcAft>
                <a:spcPts val="600"/>
              </a:spcAft>
              <a:buFontTx/>
              <a:buChar char="-"/>
              <a:tabLst>
                <a:tab pos="273050" algn="l"/>
              </a:tabLst>
              <a:defRPr/>
            </a:pPr>
            <a:r>
              <a:rPr lang="it-IT" sz="16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utilizzo degli uncini retrattori iridei da posizionare sul margine della ressi a scopo di stabilizzazione del sacco</a:t>
            </a:r>
          </a:p>
          <a:p>
            <a:pPr marL="273050" indent="-273050">
              <a:spcAft>
                <a:spcPts val="600"/>
              </a:spcAft>
              <a:buFontTx/>
              <a:buChar char="-"/>
              <a:tabLst>
                <a:tab pos="273050" algn="l"/>
              </a:tabLst>
              <a:defRPr/>
            </a:pPr>
            <a:r>
              <a:rPr lang="it-IT" sz="1600" dirty="0" err="1">
                <a:solidFill>
                  <a:schemeClr val="accent5">
                    <a:lumMod val="10000"/>
                  </a:schemeClr>
                </a:solidFill>
                <a:cs typeface="+mn-cs"/>
              </a:rPr>
              <a:t>Idrodissezione</a:t>
            </a:r>
            <a:r>
              <a:rPr lang="it-IT" sz="16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 completa per ridurre lo stress zonulare</a:t>
            </a:r>
          </a:p>
          <a:p>
            <a:pPr marL="273050" indent="-273050">
              <a:spcAft>
                <a:spcPts val="600"/>
              </a:spcAft>
              <a:buFontTx/>
              <a:buChar char="-"/>
              <a:tabLst>
                <a:tab pos="273050" algn="l"/>
              </a:tabLst>
              <a:defRPr/>
            </a:pPr>
            <a:r>
              <a:rPr lang="it-IT" sz="1600" dirty="0" err="1">
                <a:solidFill>
                  <a:schemeClr val="accent5">
                    <a:lumMod val="10000"/>
                  </a:schemeClr>
                </a:solidFill>
                <a:cs typeface="+mn-cs"/>
              </a:rPr>
              <a:t>facoemulsificazione</a:t>
            </a:r>
            <a:r>
              <a:rPr lang="it-IT" sz="16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 deve essere eseguita utilizzando bassi livelli di vuoto e di aspirazione </a:t>
            </a:r>
            <a:br>
              <a:rPr lang="it-IT" sz="1600" dirty="0">
                <a:solidFill>
                  <a:schemeClr val="accent5">
                    <a:lumMod val="10000"/>
                  </a:schemeClr>
                </a:solidFill>
                <a:cs typeface="+mn-cs"/>
              </a:rPr>
            </a:br>
            <a:r>
              <a:rPr lang="it-IT" sz="16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in modo da tenere bassa l’altezza della bottiglia (slow </a:t>
            </a:r>
            <a:r>
              <a:rPr lang="it-IT" sz="1600" dirty="0" err="1">
                <a:solidFill>
                  <a:schemeClr val="accent5">
                    <a:lumMod val="10000"/>
                  </a:schemeClr>
                </a:solidFill>
                <a:cs typeface="+mn-cs"/>
              </a:rPr>
              <a:t>motion</a:t>
            </a:r>
            <a:r>
              <a:rPr lang="it-IT" sz="16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 </a:t>
            </a:r>
            <a:r>
              <a:rPr lang="it-IT" sz="1600" dirty="0" err="1">
                <a:solidFill>
                  <a:schemeClr val="accent5">
                    <a:lumMod val="10000"/>
                  </a:schemeClr>
                </a:solidFill>
                <a:cs typeface="+mn-cs"/>
              </a:rPr>
              <a:t>phaco</a:t>
            </a:r>
            <a:r>
              <a:rPr lang="it-IT" sz="16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 di Robert Oscher)</a:t>
            </a:r>
          </a:p>
          <a:p>
            <a:pPr marL="273050" indent="-273050">
              <a:spcAft>
                <a:spcPts val="600"/>
              </a:spcAft>
              <a:buFontTx/>
              <a:buChar char="-"/>
              <a:tabLst>
                <a:tab pos="273050" algn="l"/>
              </a:tabLst>
              <a:defRPr/>
            </a:pPr>
            <a:r>
              <a:rPr lang="it-IT" sz="16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Tecnica divide and </a:t>
            </a:r>
            <a:r>
              <a:rPr lang="it-IT" sz="1600" dirty="0" err="1">
                <a:solidFill>
                  <a:schemeClr val="accent5">
                    <a:lumMod val="10000"/>
                  </a:schemeClr>
                </a:solidFill>
                <a:cs typeface="+mn-cs"/>
              </a:rPr>
              <a:t>chop</a:t>
            </a:r>
            <a:r>
              <a:rPr lang="it-IT" sz="16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 (uguali forze in direzione opposta) </a:t>
            </a:r>
          </a:p>
          <a:p>
            <a:pPr marL="273050" indent="-273050">
              <a:spcAft>
                <a:spcPts val="600"/>
              </a:spcAft>
              <a:buFontTx/>
              <a:buChar char="-"/>
              <a:tabLst>
                <a:tab pos="273050" algn="l"/>
              </a:tabLst>
              <a:defRPr/>
            </a:pPr>
            <a:r>
              <a:rPr lang="it-IT" sz="16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Viscoelastico tra il frammento nucleare ed il sacco capsulare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68"/>
          <p:cNvGrpSpPr>
            <a:grpSpLocks/>
          </p:cNvGrpSpPr>
          <p:nvPr/>
        </p:nvGrpSpPr>
        <p:grpSpPr bwMode="auto">
          <a:xfrm>
            <a:off x="0" y="0"/>
            <a:ext cx="9155113" cy="989013"/>
            <a:chOff x="0" y="0"/>
            <a:chExt cx="5767" cy="623"/>
          </a:xfrm>
          <a:solidFill>
            <a:srgbClr val="00CC99"/>
          </a:solidFill>
        </p:grpSpPr>
        <p:sp>
          <p:nvSpPr>
            <p:cNvPr id="37" name="Freeform 66"/>
            <p:cNvSpPr>
              <a:spLocks/>
            </p:cNvSpPr>
            <p:nvPr/>
          </p:nvSpPr>
          <p:spPr bwMode="gray">
            <a:xfrm flipV="1">
              <a:off x="6" y="16"/>
              <a:ext cx="5761" cy="60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732" y="725"/>
                </a:cxn>
                <a:cxn ang="0">
                  <a:pos x="5761" y="64"/>
                </a:cxn>
                <a:cxn ang="0">
                  <a:pos x="5754" y="879"/>
                </a:cxn>
                <a:cxn ang="0">
                  <a:pos x="0" y="879"/>
                </a:cxn>
                <a:cxn ang="0">
                  <a:pos x="1" y="0"/>
                </a:cxn>
              </a:cxnLst>
              <a:rect l="0" t="0" r="r" b="b"/>
              <a:pathLst>
                <a:path w="5761" h="879">
                  <a:moveTo>
                    <a:pt x="1" y="0"/>
                  </a:moveTo>
                  <a:cubicBezTo>
                    <a:pt x="428" y="227"/>
                    <a:pt x="1144" y="698"/>
                    <a:pt x="2732" y="725"/>
                  </a:cubicBezTo>
                  <a:cubicBezTo>
                    <a:pt x="4321" y="752"/>
                    <a:pt x="5473" y="255"/>
                    <a:pt x="5761" y="64"/>
                  </a:cubicBezTo>
                  <a:lnTo>
                    <a:pt x="5754" y="879"/>
                  </a:lnTo>
                  <a:lnTo>
                    <a:pt x="0" y="879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38" name="Freeform 67"/>
            <p:cNvSpPr>
              <a:spLocks/>
            </p:cNvSpPr>
            <p:nvPr/>
          </p:nvSpPr>
          <p:spPr bwMode="gray">
            <a:xfrm flipV="1">
              <a:off x="0" y="0"/>
              <a:ext cx="5760" cy="5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26" y="527"/>
                </a:cxn>
                <a:cxn ang="0">
                  <a:pos x="5753" y="28"/>
                </a:cxn>
                <a:cxn ang="0">
                  <a:pos x="5760" y="629"/>
                </a:cxn>
                <a:cxn ang="0">
                  <a:pos x="0" y="629"/>
                </a:cxn>
                <a:cxn ang="0">
                  <a:pos x="0" y="0"/>
                </a:cxn>
              </a:cxnLst>
              <a:rect l="0" t="0" r="r" b="b"/>
              <a:pathLst>
                <a:path w="5760" h="629">
                  <a:moveTo>
                    <a:pt x="0" y="0"/>
                  </a:moveTo>
                  <a:cubicBezTo>
                    <a:pt x="562" y="277"/>
                    <a:pt x="1512" y="547"/>
                    <a:pt x="2826" y="527"/>
                  </a:cubicBezTo>
                  <a:cubicBezTo>
                    <a:pt x="4140" y="506"/>
                    <a:pt x="5248" y="277"/>
                    <a:pt x="5753" y="28"/>
                  </a:cubicBezTo>
                  <a:lnTo>
                    <a:pt x="5760" y="629"/>
                  </a:lnTo>
                  <a:lnTo>
                    <a:pt x="0" y="6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</p:grpSp>
      <p:sp>
        <p:nvSpPr>
          <p:cNvPr id="69635" name="Text Box 10"/>
          <p:cNvSpPr txBox="1">
            <a:spLocks noChangeArrowheads="1"/>
          </p:cNvSpPr>
          <p:nvPr/>
        </p:nvSpPr>
        <p:spPr bwMode="gray">
          <a:xfrm>
            <a:off x="9525" y="530225"/>
            <a:ext cx="9134475" cy="522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t-IT" sz="2800" b="1">
                <a:solidFill>
                  <a:srgbClr val="00CC99"/>
                </a:solidFill>
              </a:rPr>
              <a:t>Gestione dell’ IMPIANTO</a:t>
            </a:r>
          </a:p>
        </p:txBody>
      </p:sp>
      <p:sp>
        <p:nvSpPr>
          <p:cNvPr id="2" name="Rettangolo 1"/>
          <p:cNvSpPr/>
          <p:nvPr/>
        </p:nvSpPr>
        <p:spPr>
          <a:xfrm>
            <a:off x="284163" y="1268413"/>
            <a:ext cx="8967787" cy="43084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3050" indent="-273050">
              <a:spcAft>
                <a:spcPts val="1200"/>
              </a:spcAft>
              <a:buFontTx/>
              <a:buChar char="-"/>
              <a:tabLst>
                <a:tab pos="273050" algn="l"/>
              </a:tabLst>
              <a:defRPr/>
            </a:pPr>
            <a:r>
              <a:rPr lang="it-IT" sz="20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caso di impianto in C.A è necessario rimuovere i residui del sacco capsulare </a:t>
            </a:r>
            <a:r>
              <a:rPr lang="it-IT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(per prevenire la successiva opacizzazione e contrazione)</a:t>
            </a:r>
          </a:p>
          <a:p>
            <a:pPr marL="273050" indent="-273050">
              <a:spcAft>
                <a:spcPts val="1200"/>
              </a:spcAft>
              <a:buFontTx/>
              <a:buChar char="-"/>
              <a:tabLst>
                <a:tab pos="273050" algn="l"/>
              </a:tabLst>
              <a:defRPr/>
            </a:pPr>
            <a:r>
              <a:rPr lang="it-IT" sz="20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Impianto di IOL con piatto ampio (6 mm) per prevenire il decentramento. </a:t>
            </a:r>
            <a:r>
              <a:rPr lang="it-IT" sz="2000" dirty="0" err="1">
                <a:solidFill>
                  <a:schemeClr val="accent5">
                    <a:lumMod val="10000"/>
                  </a:schemeClr>
                </a:solidFill>
                <a:cs typeface="+mn-cs"/>
              </a:rPr>
              <a:t>Apte</a:t>
            </a:r>
            <a:r>
              <a:rPr lang="it-IT" sz="20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 con ampio contatto con il sacco</a:t>
            </a:r>
          </a:p>
          <a:p>
            <a:pPr marL="273050" indent="-273050">
              <a:spcAft>
                <a:spcPts val="1200"/>
              </a:spcAft>
              <a:buFontTx/>
              <a:buChar char="-"/>
              <a:tabLst>
                <a:tab pos="273050" algn="l"/>
              </a:tabLst>
              <a:defRPr/>
            </a:pPr>
            <a:r>
              <a:rPr lang="it-IT" sz="20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Se la dialisi zonulare è localizzata a livello del sito di incisione introdurre la IOL prima in C.A, poi con tecnica bimanuale inserire nel sacco prima l’</a:t>
            </a:r>
            <a:r>
              <a:rPr lang="it-IT" sz="2000" dirty="0" err="1">
                <a:solidFill>
                  <a:schemeClr val="accent5">
                    <a:lumMod val="10000"/>
                  </a:schemeClr>
                </a:solidFill>
                <a:cs typeface="+mn-cs"/>
              </a:rPr>
              <a:t>apta</a:t>
            </a:r>
            <a:r>
              <a:rPr lang="it-IT" sz="20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 più vicina alla dialisi poi la distale</a:t>
            </a:r>
          </a:p>
          <a:p>
            <a:pPr marL="273050" indent="-273050">
              <a:spcAft>
                <a:spcPts val="1200"/>
              </a:spcAft>
              <a:buFontTx/>
              <a:buChar char="-"/>
              <a:tabLst>
                <a:tab pos="273050" algn="l"/>
              </a:tabLst>
              <a:defRPr/>
            </a:pPr>
            <a:r>
              <a:rPr lang="it-IT" sz="20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Orientamento della IOL: </a:t>
            </a:r>
          </a:p>
          <a:p>
            <a:pPr marL="273050">
              <a:spcAft>
                <a:spcPts val="1200"/>
              </a:spcAft>
              <a:tabLst>
                <a:tab pos="273050" algn="l"/>
                <a:tab pos="534988" algn="l"/>
              </a:tabLst>
              <a:defRPr/>
            </a:pPr>
            <a:r>
              <a:rPr lang="it-IT" sz="16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a) 	Direzione parallela all’area della dialisi </a:t>
            </a:r>
            <a:r>
              <a:rPr lang="it-IT" sz="1600" dirty="0">
                <a:solidFill>
                  <a:schemeClr val="accent5">
                    <a:lumMod val="10000"/>
                  </a:schemeClr>
                </a:solidFill>
                <a:cs typeface="+mn-cs"/>
                <a:sym typeface="Wingdings" panose="05000000000000000000" pitchFamily="2" charset="2"/>
              </a:rPr>
              <a:t> </a:t>
            </a:r>
            <a:r>
              <a:rPr lang="it-IT" sz="16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ottimo supporto ma alto rischio di </a:t>
            </a:r>
            <a:br>
              <a:rPr lang="it-IT" sz="1600" dirty="0">
                <a:solidFill>
                  <a:schemeClr val="accent5">
                    <a:lumMod val="10000"/>
                  </a:schemeClr>
                </a:solidFill>
                <a:cs typeface="+mn-cs"/>
              </a:rPr>
            </a:br>
            <a:r>
              <a:rPr lang="it-IT" sz="16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	decentramento </a:t>
            </a:r>
          </a:p>
          <a:p>
            <a:pPr marL="273050">
              <a:spcAft>
                <a:spcPts val="1200"/>
              </a:spcAft>
              <a:tabLst>
                <a:tab pos="273050" algn="l"/>
                <a:tab pos="534988" algn="l"/>
              </a:tabLst>
              <a:defRPr/>
            </a:pPr>
            <a:r>
              <a:rPr lang="it-IT" sz="16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b) 	Posizionare un </a:t>
            </a:r>
            <a:r>
              <a:rPr lang="it-IT" sz="1600" dirty="0" err="1">
                <a:solidFill>
                  <a:schemeClr val="accent5">
                    <a:lumMod val="10000"/>
                  </a:schemeClr>
                </a:solidFill>
                <a:cs typeface="+mn-cs"/>
              </a:rPr>
              <a:t>apta</a:t>
            </a:r>
            <a:r>
              <a:rPr lang="it-IT" sz="16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 a livello della dialisi </a:t>
            </a:r>
            <a:r>
              <a:rPr lang="it-IT" sz="1600" dirty="0">
                <a:solidFill>
                  <a:schemeClr val="accent5">
                    <a:lumMod val="10000"/>
                  </a:schemeClr>
                </a:solidFill>
                <a:cs typeface="+mn-cs"/>
                <a:sym typeface="Wingdings" panose="05000000000000000000" pitchFamily="2" charset="2"/>
              </a:rPr>
              <a:t></a:t>
            </a:r>
            <a:r>
              <a:rPr lang="it-IT" sz="16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 </a:t>
            </a:r>
            <a:r>
              <a:rPr lang="it-IT" sz="1600" dirty="0" err="1">
                <a:solidFill>
                  <a:schemeClr val="accent5">
                    <a:lumMod val="10000"/>
                  </a:schemeClr>
                </a:solidFill>
                <a:cs typeface="+mn-cs"/>
              </a:rPr>
              <a:t>streching</a:t>
            </a:r>
            <a:r>
              <a:rPr lang="it-IT" sz="16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 del sacco e ridotto decentramento, 	scarso supporto</a:t>
            </a:r>
          </a:p>
        </p:txBody>
      </p:sp>
      <p:sp>
        <p:nvSpPr>
          <p:cNvPr id="7" name="Rettangolo 6"/>
          <p:cNvSpPr/>
          <p:nvPr/>
        </p:nvSpPr>
        <p:spPr>
          <a:xfrm>
            <a:off x="0" y="1395413"/>
            <a:ext cx="539750" cy="215900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ttangolo 8"/>
          <p:cNvSpPr/>
          <p:nvPr/>
        </p:nvSpPr>
        <p:spPr>
          <a:xfrm>
            <a:off x="0" y="2141538"/>
            <a:ext cx="539750" cy="215900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ttangolo 9"/>
          <p:cNvSpPr/>
          <p:nvPr/>
        </p:nvSpPr>
        <p:spPr>
          <a:xfrm>
            <a:off x="0" y="2898775"/>
            <a:ext cx="539750" cy="215900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ttangolo 10"/>
          <p:cNvSpPr/>
          <p:nvPr/>
        </p:nvSpPr>
        <p:spPr>
          <a:xfrm>
            <a:off x="0" y="3962400"/>
            <a:ext cx="539750" cy="215900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68"/>
          <p:cNvGrpSpPr>
            <a:grpSpLocks/>
          </p:cNvGrpSpPr>
          <p:nvPr/>
        </p:nvGrpSpPr>
        <p:grpSpPr bwMode="auto">
          <a:xfrm>
            <a:off x="0" y="0"/>
            <a:ext cx="9155113" cy="989013"/>
            <a:chOff x="0" y="0"/>
            <a:chExt cx="5767" cy="623"/>
          </a:xfrm>
          <a:solidFill>
            <a:srgbClr val="00CC99"/>
          </a:solidFill>
        </p:grpSpPr>
        <p:sp>
          <p:nvSpPr>
            <p:cNvPr id="37" name="Freeform 66"/>
            <p:cNvSpPr>
              <a:spLocks/>
            </p:cNvSpPr>
            <p:nvPr/>
          </p:nvSpPr>
          <p:spPr bwMode="gray">
            <a:xfrm flipV="1">
              <a:off x="6" y="16"/>
              <a:ext cx="5761" cy="60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732" y="725"/>
                </a:cxn>
                <a:cxn ang="0">
                  <a:pos x="5761" y="64"/>
                </a:cxn>
                <a:cxn ang="0">
                  <a:pos x="5754" y="879"/>
                </a:cxn>
                <a:cxn ang="0">
                  <a:pos x="0" y="879"/>
                </a:cxn>
                <a:cxn ang="0">
                  <a:pos x="1" y="0"/>
                </a:cxn>
              </a:cxnLst>
              <a:rect l="0" t="0" r="r" b="b"/>
              <a:pathLst>
                <a:path w="5761" h="879">
                  <a:moveTo>
                    <a:pt x="1" y="0"/>
                  </a:moveTo>
                  <a:cubicBezTo>
                    <a:pt x="428" y="227"/>
                    <a:pt x="1144" y="698"/>
                    <a:pt x="2732" y="725"/>
                  </a:cubicBezTo>
                  <a:cubicBezTo>
                    <a:pt x="4321" y="752"/>
                    <a:pt x="5473" y="255"/>
                    <a:pt x="5761" y="64"/>
                  </a:cubicBezTo>
                  <a:lnTo>
                    <a:pt x="5754" y="879"/>
                  </a:lnTo>
                  <a:lnTo>
                    <a:pt x="0" y="879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38" name="Freeform 67"/>
            <p:cNvSpPr>
              <a:spLocks/>
            </p:cNvSpPr>
            <p:nvPr/>
          </p:nvSpPr>
          <p:spPr bwMode="gray">
            <a:xfrm flipV="1">
              <a:off x="0" y="0"/>
              <a:ext cx="5760" cy="5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26" y="527"/>
                </a:cxn>
                <a:cxn ang="0">
                  <a:pos x="5753" y="28"/>
                </a:cxn>
                <a:cxn ang="0">
                  <a:pos x="5760" y="629"/>
                </a:cxn>
                <a:cxn ang="0">
                  <a:pos x="0" y="629"/>
                </a:cxn>
                <a:cxn ang="0">
                  <a:pos x="0" y="0"/>
                </a:cxn>
              </a:cxnLst>
              <a:rect l="0" t="0" r="r" b="b"/>
              <a:pathLst>
                <a:path w="5760" h="629">
                  <a:moveTo>
                    <a:pt x="0" y="0"/>
                  </a:moveTo>
                  <a:cubicBezTo>
                    <a:pt x="562" y="277"/>
                    <a:pt x="1512" y="547"/>
                    <a:pt x="2826" y="527"/>
                  </a:cubicBezTo>
                  <a:cubicBezTo>
                    <a:pt x="4140" y="506"/>
                    <a:pt x="5248" y="277"/>
                    <a:pt x="5753" y="28"/>
                  </a:cubicBezTo>
                  <a:lnTo>
                    <a:pt x="5760" y="629"/>
                  </a:lnTo>
                  <a:lnTo>
                    <a:pt x="0" y="6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</p:grpSp>
      <p:sp>
        <p:nvSpPr>
          <p:cNvPr id="71683" name="Text Box 10"/>
          <p:cNvSpPr txBox="1">
            <a:spLocks noChangeArrowheads="1"/>
          </p:cNvSpPr>
          <p:nvPr/>
        </p:nvSpPr>
        <p:spPr bwMode="gray">
          <a:xfrm>
            <a:off x="9525" y="360363"/>
            <a:ext cx="9134475" cy="954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t-IT" sz="2800" b="1">
                <a:solidFill>
                  <a:srgbClr val="00CC99"/>
                </a:solidFill>
              </a:rPr>
              <a:t>Gestione dell’ IMPIANTO</a:t>
            </a:r>
          </a:p>
          <a:p>
            <a:pPr algn="ctr" eaLnBrk="0" hangingPunct="0"/>
            <a:r>
              <a:rPr lang="it-IT" sz="2800" b="1">
                <a:solidFill>
                  <a:srgbClr val="00CC99"/>
                </a:solidFill>
              </a:rPr>
              <a:t>(capsular tension ring)</a:t>
            </a:r>
          </a:p>
        </p:txBody>
      </p:sp>
      <p:sp>
        <p:nvSpPr>
          <p:cNvPr id="2" name="Rettangolo 1"/>
          <p:cNvSpPr/>
          <p:nvPr/>
        </p:nvSpPr>
        <p:spPr>
          <a:xfrm>
            <a:off x="26988" y="1916113"/>
            <a:ext cx="7208837" cy="43402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1950" lvl="1">
              <a:spcAft>
                <a:spcPts val="1200"/>
              </a:spcAft>
              <a:tabLst>
                <a:tab pos="361950" algn="l"/>
              </a:tabLst>
              <a:defRPr/>
            </a:pPr>
            <a:r>
              <a:rPr lang="it-IT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introdotto da </a:t>
            </a:r>
            <a:r>
              <a:rPr lang="it-IT" dirty="0" err="1">
                <a:solidFill>
                  <a:schemeClr val="accent5">
                    <a:lumMod val="10000"/>
                  </a:schemeClr>
                </a:solidFill>
                <a:cs typeface="+mn-cs"/>
              </a:rPr>
              <a:t>Hara</a:t>
            </a:r>
            <a:r>
              <a:rPr lang="it-IT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 e Yamada nel 1991</a:t>
            </a:r>
          </a:p>
          <a:p>
            <a:pPr marL="273050" indent="-273050">
              <a:spcAft>
                <a:spcPts val="1200"/>
              </a:spcAft>
              <a:buFontTx/>
              <a:buChar char="-"/>
              <a:tabLst>
                <a:tab pos="361950" algn="l"/>
              </a:tabLst>
              <a:defRPr/>
            </a:pPr>
            <a:r>
              <a:rPr lang="it-IT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 	costituito in PMMA, di forma ovale con occhiello al termine delle 	due smusse estremità libere </a:t>
            </a:r>
          </a:p>
          <a:p>
            <a:pPr marL="273050" indent="-273050">
              <a:spcAft>
                <a:spcPts val="1200"/>
              </a:spcAft>
              <a:buFontTx/>
              <a:buChar char="-"/>
              <a:tabLst>
                <a:tab pos="361950" algn="l"/>
              </a:tabLst>
              <a:defRPr/>
            </a:pPr>
            <a:r>
              <a:rPr lang="it-IT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 	viene inserito nel sacco capsulare una volta eseguita la 	</a:t>
            </a:r>
            <a:r>
              <a:rPr lang="it-IT" dirty="0" err="1">
                <a:solidFill>
                  <a:schemeClr val="accent5">
                    <a:lumMod val="10000"/>
                  </a:schemeClr>
                </a:solidFill>
                <a:cs typeface="+mn-cs"/>
              </a:rPr>
              <a:t>capsuloressi</a:t>
            </a:r>
            <a:r>
              <a:rPr lang="it-IT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 anteriore o al termine della FACO</a:t>
            </a:r>
          </a:p>
          <a:p>
            <a:pPr marL="273050" indent="-273050">
              <a:spcAft>
                <a:spcPts val="1200"/>
              </a:spcAft>
              <a:buFontTx/>
              <a:buChar char="-"/>
              <a:tabLst>
                <a:tab pos="361950" algn="l"/>
              </a:tabLst>
              <a:defRPr/>
            </a:pPr>
            <a:r>
              <a:rPr lang="it-IT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 	controindicata se la ressi anteriore non è completa</a:t>
            </a:r>
          </a:p>
          <a:p>
            <a:pPr marL="273050" indent="-273050">
              <a:spcAft>
                <a:spcPts val="1200"/>
              </a:spcAft>
              <a:buFontTx/>
              <a:buChar char="-"/>
              <a:tabLst>
                <a:tab pos="361950" algn="l"/>
              </a:tabLst>
              <a:defRPr/>
            </a:pPr>
            <a:r>
              <a:rPr lang="it-IT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 	se introdotto prima della </a:t>
            </a:r>
            <a:r>
              <a:rPr lang="it-IT" dirty="0" err="1">
                <a:solidFill>
                  <a:schemeClr val="accent5">
                    <a:lumMod val="10000"/>
                  </a:schemeClr>
                </a:solidFill>
                <a:cs typeface="+mn-cs"/>
              </a:rPr>
              <a:t>facoemulsificazione</a:t>
            </a:r>
            <a:r>
              <a:rPr lang="it-IT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 assicurare una 	sutura all’occhiello in modo da rimuoverlo in caso di lussazione 	posteriore </a:t>
            </a:r>
          </a:p>
          <a:p>
            <a:pPr marL="273050" indent="-273050">
              <a:spcAft>
                <a:spcPts val="1200"/>
              </a:spcAft>
              <a:buFontTx/>
              <a:buChar char="-"/>
              <a:tabLst>
                <a:tab pos="361950" algn="l"/>
              </a:tabLst>
              <a:defRPr/>
            </a:pPr>
            <a:r>
              <a:rPr lang="it-IT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 	</a:t>
            </a:r>
            <a:r>
              <a:rPr lang="it-IT" dirty="0" err="1">
                <a:solidFill>
                  <a:schemeClr val="accent5">
                    <a:lumMod val="10000"/>
                  </a:schemeClr>
                </a:solidFill>
                <a:cs typeface="+mn-cs"/>
              </a:rPr>
              <a:t>Cionni’s</a:t>
            </a:r>
            <a:r>
              <a:rPr lang="it-IT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 ring: presenta 1/2 occhielli al centro dell’anello   </a:t>
            </a:r>
            <a:br>
              <a:rPr lang="it-IT" dirty="0">
                <a:solidFill>
                  <a:schemeClr val="accent5">
                    <a:lumMod val="10000"/>
                  </a:schemeClr>
                </a:solidFill>
                <a:cs typeface="+mn-cs"/>
              </a:rPr>
            </a:br>
            <a:r>
              <a:rPr lang="it-IT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	che permettono la sua fissazione alla sclera</a:t>
            </a:r>
          </a:p>
          <a:p>
            <a:pPr marL="273050" indent="-273050">
              <a:spcAft>
                <a:spcPts val="1200"/>
              </a:spcAft>
              <a:buFontTx/>
              <a:buChar char="-"/>
              <a:tabLst>
                <a:tab pos="361950" algn="l"/>
              </a:tabLst>
              <a:defRPr/>
            </a:pPr>
            <a:r>
              <a:rPr lang="it-IT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 	CTR </a:t>
            </a:r>
            <a:r>
              <a:rPr lang="it-IT" dirty="0" err="1">
                <a:solidFill>
                  <a:schemeClr val="accent5">
                    <a:lumMod val="10000"/>
                  </a:schemeClr>
                </a:solidFill>
                <a:cs typeface="+mn-cs"/>
              </a:rPr>
              <a:t>segments</a:t>
            </a:r>
            <a:r>
              <a:rPr lang="it-IT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: utili per dialisi &lt; di 6h</a:t>
            </a:r>
          </a:p>
        </p:txBody>
      </p:sp>
      <p:pic>
        <p:nvPicPr>
          <p:cNvPr id="7168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50813"/>
            <a:ext cx="2112963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21513" y="1300163"/>
            <a:ext cx="1852612" cy="159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4888" y="5332413"/>
            <a:ext cx="2808287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8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97775" y="3171825"/>
            <a:ext cx="1295400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riangolo isoscele 11"/>
          <p:cNvSpPr/>
          <p:nvPr/>
        </p:nvSpPr>
        <p:spPr>
          <a:xfrm rot="5400000">
            <a:off x="34131" y="1931194"/>
            <a:ext cx="288925" cy="385763"/>
          </a:xfrm>
          <a:prstGeom prst="triangle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Triangolo isoscele 12"/>
          <p:cNvSpPr/>
          <p:nvPr/>
        </p:nvSpPr>
        <p:spPr>
          <a:xfrm rot="5400000">
            <a:off x="34925" y="2343150"/>
            <a:ext cx="287337" cy="385763"/>
          </a:xfrm>
          <a:prstGeom prst="triangle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riangolo isoscele 13"/>
          <p:cNvSpPr/>
          <p:nvPr/>
        </p:nvSpPr>
        <p:spPr>
          <a:xfrm rot="5400000">
            <a:off x="34131" y="3083719"/>
            <a:ext cx="288925" cy="385763"/>
          </a:xfrm>
          <a:prstGeom prst="triangle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riangolo isoscele 14"/>
          <p:cNvSpPr/>
          <p:nvPr/>
        </p:nvSpPr>
        <p:spPr>
          <a:xfrm rot="5400000">
            <a:off x="34925" y="3740150"/>
            <a:ext cx="287337" cy="385763"/>
          </a:xfrm>
          <a:prstGeom prst="triangle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riangolo isoscele 15"/>
          <p:cNvSpPr/>
          <p:nvPr/>
        </p:nvSpPr>
        <p:spPr>
          <a:xfrm rot="5400000">
            <a:off x="34925" y="4189412"/>
            <a:ext cx="287338" cy="385763"/>
          </a:xfrm>
          <a:prstGeom prst="triangle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Triangolo isoscele 16"/>
          <p:cNvSpPr/>
          <p:nvPr/>
        </p:nvSpPr>
        <p:spPr>
          <a:xfrm rot="5400000">
            <a:off x="34131" y="5163344"/>
            <a:ext cx="288925" cy="385763"/>
          </a:xfrm>
          <a:prstGeom prst="triangle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Triangolo isoscele 17"/>
          <p:cNvSpPr/>
          <p:nvPr/>
        </p:nvSpPr>
        <p:spPr>
          <a:xfrm rot="5400000">
            <a:off x="34131" y="5857081"/>
            <a:ext cx="288925" cy="385763"/>
          </a:xfrm>
          <a:prstGeom prst="triangle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68"/>
          <p:cNvGrpSpPr>
            <a:grpSpLocks/>
          </p:cNvGrpSpPr>
          <p:nvPr/>
        </p:nvGrpSpPr>
        <p:grpSpPr bwMode="auto">
          <a:xfrm>
            <a:off x="0" y="0"/>
            <a:ext cx="9155113" cy="989013"/>
            <a:chOff x="0" y="0"/>
            <a:chExt cx="5767" cy="623"/>
          </a:xfrm>
          <a:solidFill>
            <a:srgbClr val="00CC99"/>
          </a:solidFill>
        </p:grpSpPr>
        <p:sp>
          <p:nvSpPr>
            <p:cNvPr id="37" name="Freeform 66"/>
            <p:cNvSpPr>
              <a:spLocks/>
            </p:cNvSpPr>
            <p:nvPr/>
          </p:nvSpPr>
          <p:spPr bwMode="gray">
            <a:xfrm flipV="1">
              <a:off x="6" y="16"/>
              <a:ext cx="5761" cy="60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732" y="725"/>
                </a:cxn>
                <a:cxn ang="0">
                  <a:pos x="5761" y="64"/>
                </a:cxn>
                <a:cxn ang="0">
                  <a:pos x="5754" y="879"/>
                </a:cxn>
                <a:cxn ang="0">
                  <a:pos x="0" y="879"/>
                </a:cxn>
                <a:cxn ang="0">
                  <a:pos x="1" y="0"/>
                </a:cxn>
              </a:cxnLst>
              <a:rect l="0" t="0" r="r" b="b"/>
              <a:pathLst>
                <a:path w="5761" h="879">
                  <a:moveTo>
                    <a:pt x="1" y="0"/>
                  </a:moveTo>
                  <a:cubicBezTo>
                    <a:pt x="428" y="227"/>
                    <a:pt x="1144" y="698"/>
                    <a:pt x="2732" y="725"/>
                  </a:cubicBezTo>
                  <a:cubicBezTo>
                    <a:pt x="4321" y="752"/>
                    <a:pt x="5473" y="255"/>
                    <a:pt x="5761" y="64"/>
                  </a:cubicBezTo>
                  <a:lnTo>
                    <a:pt x="5754" y="879"/>
                  </a:lnTo>
                  <a:lnTo>
                    <a:pt x="0" y="879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38" name="Freeform 67"/>
            <p:cNvSpPr>
              <a:spLocks/>
            </p:cNvSpPr>
            <p:nvPr/>
          </p:nvSpPr>
          <p:spPr bwMode="gray">
            <a:xfrm flipV="1">
              <a:off x="0" y="0"/>
              <a:ext cx="5760" cy="5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26" y="527"/>
                </a:cxn>
                <a:cxn ang="0">
                  <a:pos x="5753" y="28"/>
                </a:cxn>
                <a:cxn ang="0">
                  <a:pos x="5760" y="629"/>
                </a:cxn>
                <a:cxn ang="0">
                  <a:pos x="0" y="629"/>
                </a:cxn>
                <a:cxn ang="0">
                  <a:pos x="0" y="0"/>
                </a:cxn>
              </a:cxnLst>
              <a:rect l="0" t="0" r="r" b="b"/>
              <a:pathLst>
                <a:path w="5760" h="629">
                  <a:moveTo>
                    <a:pt x="0" y="0"/>
                  </a:moveTo>
                  <a:cubicBezTo>
                    <a:pt x="562" y="277"/>
                    <a:pt x="1512" y="547"/>
                    <a:pt x="2826" y="527"/>
                  </a:cubicBezTo>
                  <a:cubicBezTo>
                    <a:pt x="4140" y="506"/>
                    <a:pt x="5248" y="277"/>
                    <a:pt x="5753" y="28"/>
                  </a:cubicBezTo>
                  <a:lnTo>
                    <a:pt x="5760" y="629"/>
                  </a:lnTo>
                  <a:lnTo>
                    <a:pt x="0" y="6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</p:grpSp>
      <p:sp>
        <p:nvSpPr>
          <p:cNvPr id="73731" name="Text Box 10"/>
          <p:cNvSpPr txBox="1">
            <a:spLocks noChangeArrowheads="1"/>
          </p:cNvSpPr>
          <p:nvPr/>
        </p:nvSpPr>
        <p:spPr bwMode="gray">
          <a:xfrm>
            <a:off x="9525" y="360363"/>
            <a:ext cx="9134475" cy="954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t-IT" sz="2800" b="1">
                <a:solidFill>
                  <a:srgbClr val="00CC99"/>
                </a:solidFill>
              </a:rPr>
              <a:t>Gestione chirurgica </a:t>
            </a:r>
            <a:br>
              <a:rPr lang="it-IT" sz="2800" b="1">
                <a:solidFill>
                  <a:srgbClr val="00CC99"/>
                </a:solidFill>
              </a:rPr>
            </a:br>
            <a:r>
              <a:rPr lang="it-IT" sz="2800" b="1">
                <a:solidFill>
                  <a:srgbClr val="00CC99"/>
                </a:solidFill>
              </a:rPr>
              <a:t>del cristallino lussato</a:t>
            </a:r>
          </a:p>
        </p:txBody>
      </p:sp>
      <p:sp>
        <p:nvSpPr>
          <p:cNvPr id="2" name="Rettangolo 1"/>
          <p:cNvSpPr/>
          <p:nvPr/>
        </p:nvSpPr>
        <p:spPr>
          <a:xfrm>
            <a:off x="52388" y="1997075"/>
            <a:ext cx="8866187" cy="27082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3050" indent="-273050">
              <a:spcAft>
                <a:spcPts val="1200"/>
              </a:spcAft>
              <a:buClr>
                <a:srgbClr val="00CC99"/>
              </a:buClr>
              <a:buFontTx/>
              <a:buChar char="-"/>
              <a:tabLst>
                <a:tab pos="266700" algn="l"/>
              </a:tabLst>
              <a:defRPr/>
            </a:pPr>
            <a:r>
              <a:rPr lang="it-IT" b="1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La presenza di frammenti lenticolari in camera vitrea in seguito ad estrazione del cristallino con tecnica di </a:t>
            </a:r>
            <a:r>
              <a:rPr lang="it-IT" b="1" dirty="0" err="1">
                <a:solidFill>
                  <a:schemeClr val="accent5">
                    <a:lumMod val="10000"/>
                  </a:schemeClr>
                </a:solidFill>
                <a:cs typeface="+mn-cs"/>
              </a:rPr>
              <a:t>facoemulsificazione</a:t>
            </a:r>
            <a:r>
              <a:rPr lang="it-IT" b="1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 varia dallo 0,3 al 1,1%. </a:t>
            </a:r>
            <a:br>
              <a:rPr lang="it-IT" dirty="0">
                <a:solidFill>
                  <a:schemeClr val="accent5">
                    <a:lumMod val="10000"/>
                  </a:schemeClr>
                </a:solidFill>
                <a:cs typeface="+mn-cs"/>
              </a:rPr>
            </a:br>
            <a:r>
              <a:rPr lang="it-IT" sz="14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Pande M, </a:t>
            </a:r>
            <a:r>
              <a:rPr lang="it-IT" sz="1400" dirty="0" err="1">
                <a:solidFill>
                  <a:schemeClr val="accent5">
                    <a:lumMod val="10000"/>
                  </a:schemeClr>
                </a:solidFill>
                <a:cs typeface="+mn-cs"/>
              </a:rPr>
              <a:t>Dabbs</a:t>
            </a:r>
            <a:r>
              <a:rPr lang="it-IT" sz="14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 TR. </a:t>
            </a:r>
            <a:r>
              <a:rPr lang="it-IT" sz="1400" dirty="0" err="1">
                <a:solidFill>
                  <a:schemeClr val="accent5">
                    <a:lumMod val="10000"/>
                  </a:schemeClr>
                </a:solidFill>
                <a:cs typeface="+mn-cs"/>
              </a:rPr>
              <a:t>Incidence</a:t>
            </a:r>
            <a:r>
              <a:rPr lang="it-IT" sz="14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 of </a:t>
            </a:r>
            <a:r>
              <a:rPr lang="it-IT" sz="1400" dirty="0" err="1">
                <a:solidFill>
                  <a:schemeClr val="accent5">
                    <a:lumMod val="10000"/>
                  </a:schemeClr>
                </a:solidFill>
                <a:cs typeface="+mn-cs"/>
              </a:rPr>
              <a:t>lens</a:t>
            </a:r>
            <a:r>
              <a:rPr lang="it-IT" sz="14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 </a:t>
            </a:r>
            <a:r>
              <a:rPr lang="it-IT" sz="1400" dirty="0" err="1">
                <a:solidFill>
                  <a:schemeClr val="accent5">
                    <a:lumMod val="10000"/>
                  </a:schemeClr>
                </a:solidFill>
                <a:cs typeface="+mn-cs"/>
              </a:rPr>
              <a:t>matter</a:t>
            </a:r>
            <a:r>
              <a:rPr lang="it-IT" sz="14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 </a:t>
            </a:r>
            <a:r>
              <a:rPr lang="it-IT" sz="1400" dirty="0" err="1">
                <a:solidFill>
                  <a:schemeClr val="accent5">
                    <a:lumMod val="10000"/>
                  </a:schemeClr>
                </a:solidFill>
                <a:cs typeface="+mn-cs"/>
              </a:rPr>
              <a:t>dislocation</a:t>
            </a:r>
            <a:r>
              <a:rPr lang="it-IT" sz="14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 </a:t>
            </a:r>
            <a:r>
              <a:rPr lang="it-IT" sz="1400" dirty="0" err="1">
                <a:solidFill>
                  <a:schemeClr val="accent5">
                    <a:lumMod val="10000"/>
                  </a:schemeClr>
                </a:solidFill>
                <a:cs typeface="+mn-cs"/>
              </a:rPr>
              <a:t>during</a:t>
            </a:r>
            <a:r>
              <a:rPr lang="it-IT" sz="14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 </a:t>
            </a:r>
            <a:r>
              <a:rPr lang="it-IT" sz="1400" dirty="0" err="1">
                <a:solidFill>
                  <a:schemeClr val="accent5">
                    <a:lumMod val="10000"/>
                  </a:schemeClr>
                </a:solidFill>
                <a:cs typeface="+mn-cs"/>
              </a:rPr>
              <a:t>phacoemulsification</a:t>
            </a:r>
            <a:r>
              <a:rPr lang="it-IT" sz="14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. J </a:t>
            </a:r>
            <a:r>
              <a:rPr lang="it-IT" sz="1400" dirty="0" err="1">
                <a:solidFill>
                  <a:schemeClr val="accent5">
                    <a:lumMod val="10000"/>
                  </a:schemeClr>
                </a:solidFill>
                <a:cs typeface="+mn-cs"/>
              </a:rPr>
              <a:t>Cataract</a:t>
            </a:r>
            <a:r>
              <a:rPr lang="it-IT" sz="14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 </a:t>
            </a:r>
            <a:r>
              <a:rPr lang="it-IT" sz="1400" dirty="0" err="1">
                <a:solidFill>
                  <a:schemeClr val="accent5">
                    <a:lumMod val="10000"/>
                  </a:schemeClr>
                </a:solidFill>
                <a:cs typeface="+mn-cs"/>
              </a:rPr>
              <a:t>Refract</a:t>
            </a:r>
            <a:r>
              <a:rPr lang="it-IT" sz="14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 </a:t>
            </a:r>
            <a:r>
              <a:rPr lang="it-IT" sz="1400" dirty="0" err="1">
                <a:solidFill>
                  <a:schemeClr val="accent5">
                    <a:lumMod val="10000"/>
                  </a:schemeClr>
                </a:solidFill>
                <a:cs typeface="+mn-cs"/>
              </a:rPr>
              <a:t>Surg</a:t>
            </a:r>
            <a:r>
              <a:rPr lang="it-IT" sz="14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 1996</a:t>
            </a:r>
          </a:p>
          <a:p>
            <a:pPr marL="273050" indent="-273050">
              <a:spcAft>
                <a:spcPts val="1200"/>
              </a:spcAft>
              <a:buClr>
                <a:srgbClr val="00CC99"/>
              </a:buClr>
              <a:buFontTx/>
              <a:buChar char="-"/>
              <a:tabLst>
                <a:tab pos="266700" algn="l"/>
              </a:tabLst>
              <a:defRPr/>
            </a:pPr>
            <a:r>
              <a:rPr lang="it-IT" b="1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La lussazione del nucleo in </a:t>
            </a:r>
            <a:r>
              <a:rPr lang="it-IT" b="1" dirty="0" err="1">
                <a:solidFill>
                  <a:schemeClr val="accent5">
                    <a:lumMod val="10000"/>
                  </a:schemeClr>
                </a:solidFill>
                <a:cs typeface="+mn-cs"/>
              </a:rPr>
              <a:t>c.v</a:t>
            </a:r>
            <a:r>
              <a:rPr lang="it-IT" b="1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 </a:t>
            </a:r>
            <a:r>
              <a:rPr lang="it-IT" b="1" dirty="0" err="1">
                <a:solidFill>
                  <a:schemeClr val="accent5">
                    <a:lumMod val="10000"/>
                  </a:schemeClr>
                </a:solidFill>
                <a:cs typeface="+mn-cs"/>
              </a:rPr>
              <a:t>e’</a:t>
            </a:r>
            <a:r>
              <a:rPr lang="it-IT" b="1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 l’unica complicanza chirurgica aumentata in seguito al passaggio ECCE </a:t>
            </a:r>
            <a:r>
              <a:rPr lang="it-IT" b="1" dirty="0">
                <a:solidFill>
                  <a:schemeClr val="accent5">
                    <a:lumMod val="10000"/>
                  </a:schemeClr>
                </a:solidFill>
                <a:cs typeface="+mn-cs"/>
                <a:sym typeface="Wingdings" panose="05000000000000000000" pitchFamily="2" charset="2"/>
              </a:rPr>
              <a:t></a:t>
            </a:r>
            <a:r>
              <a:rPr lang="it-IT" b="1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 FACO</a:t>
            </a:r>
            <a:br>
              <a:rPr lang="it-IT" dirty="0">
                <a:solidFill>
                  <a:schemeClr val="accent5">
                    <a:lumMod val="10000"/>
                  </a:schemeClr>
                </a:solidFill>
                <a:cs typeface="+mn-cs"/>
              </a:rPr>
            </a:br>
            <a:r>
              <a:rPr lang="it-IT" sz="14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Vilar NF, </a:t>
            </a:r>
            <a:r>
              <a:rPr lang="it-IT" sz="1400" dirty="0" err="1">
                <a:solidFill>
                  <a:schemeClr val="accent5">
                    <a:lumMod val="10000"/>
                  </a:schemeClr>
                </a:solidFill>
                <a:cs typeface="+mn-cs"/>
              </a:rPr>
              <a:t>Smiddy</a:t>
            </a:r>
            <a:r>
              <a:rPr lang="it-IT" sz="14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 WE. </a:t>
            </a:r>
            <a:r>
              <a:rPr lang="it-IT" sz="1400" dirty="0" err="1">
                <a:solidFill>
                  <a:schemeClr val="accent5">
                    <a:lumMod val="10000"/>
                  </a:schemeClr>
                </a:solidFill>
                <a:cs typeface="+mn-cs"/>
              </a:rPr>
              <a:t>Removal</a:t>
            </a:r>
            <a:r>
              <a:rPr lang="it-IT" sz="14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 of </a:t>
            </a:r>
            <a:r>
              <a:rPr lang="it-IT" sz="1400" dirty="0" err="1">
                <a:solidFill>
                  <a:schemeClr val="accent5">
                    <a:lumMod val="10000"/>
                  </a:schemeClr>
                </a:solidFill>
                <a:cs typeface="+mn-cs"/>
              </a:rPr>
              <a:t>retained</a:t>
            </a:r>
            <a:r>
              <a:rPr lang="it-IT" sz="14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 </a:t>
            </a:r>
            <a:r>
              <a:rPr lang="it-IT" sz="1400" dirty="0" err="1">
                <a:solidFill>
                  <a:schemeClr val="accent5">
                    <a:lumMod val="10000"/>
                  </a:schemeClr>
                </a:solidFill>
                <a:cs typeface="+mn-cs"/>
              </a:rPr>
              <a:t>lens</a:t>
            </a:r>
            <a:r>
              <a:rPr lang="it-IT" sz="14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 </a:t>
            </a:r>
            <a:r>
              <a:rPr lang="it-IT" sz="1400" dirty="0" err="1">
                <a:solidFill>
                  <a:schemeClr val="accent5">
                    <a:lumMod val="10000"/>
                  </a:schemeClr>
                </a:solidFill>
                <a:cs typeface="+mn-cs"/>
              </a:rPr>
              <a:t>fragments</a:t>
            </a:r>
            <a:r>
              <a:rPr lang="it-IT" sz="14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 </a:t>
            </a:r>
            <a:r>
              <a:rPr lang="it-IT" sz="1400" dirty="0" err="1">
                <a:solidFill>
                  <a:schemeClr val="accent5">
                    <a:lumMod val="10000"/>
                  </a:schemeClr>
                </a:solidFill>
                <a:cs typeface="+mn-cs"/>
              </a:rPr>
              <a:t>after</a:t>
            </a:r>
            <a:r>
              <a:rPr lang="it-IT" sz="14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 </a:t>
            </a:r>
            <a:r>
              <a:rPr lang="it-IT" sz="1400" dirty="0" err="1">
                <a:solidFill>
                  <a:schemeClr val="accent5">
                    <a:lumMod val="10000"/>
                  </a:schemeClr>
                </a:solidFill>
                <a:cs typeface="+mn-cs"/>
              </a:rPr>
              <a:t>phacoemulsification</a:t>
            </a:r>
            <a:r>
              <a:rPr lang="it-IT" sz="14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 </a:t>
            </a:r>
            <a:r>
              <a:rPr lang="it-IT" sz="1400" dirty="0" err="1">
                <a:solidFill>
                  <a:schemeClr val="accent5">
                    <a:lumMod val="10000"/>
                  </a:schemeClr>
                </a:solidFill>
                <a:cs typeface="+mn-cs"/>
              </a:rPr>
              <a:t>reverses</a:t>
            </a:r>
            <a:r>
              <a:rPr lang="it-IT" sz="14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 </a:t>
            </a:r>
            <a:r>
              <a:rPr lang="it-IT" sz="1400" dirty="0" err="1">
                <a:solidFill>
                  <a:schemeClr val="accent5">
                    <a:lumMod val="10000"/>
                  </a:schemeClr>
                </a:solidFill>
                <a:cs typeface="+mn-cs"/>
              </a:rPr>
              <a:t>secondary</a:t>
            </a:r>
            <a:r>
              <a:rPr lang="it-IT" sz="14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 glaucoma and </a:t>
            </a:r>
            <a:r>
              <a:rPr lang="it-IT" sz="1400" dirty="0" err="1">
                <a:solidFill>
                  <a:schemeClr val="accent5">
                    <a:lumMod val="10000"/>
                  </a:schemeClr>
                </a:solidFill>
                <a:cs typeface="+mn-cs"/>
              </a:rPr>
              <a:t>restores</a:t>
            </a:r>
            <a:r>
              <a:rPr lang="it-IT" sz="14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 </a:t>
            </a:r>
            <a:r>
              <a:rPr lang="it-IT" sz="1400" dirty="0" err="1">
                <a:solidFill>
                  <a:schemeClr val="accent5">
                    <a:lumMod val="10000"/>
                  </a:schemeClr>
                </a:solidFill>
                <a:cs typeface="+mn-cs"/>
              </a:rPr>
              <a:t>vision</a:t>
            </a:r>
            <a:r>
              <a:rPr lang="it-IT" sz="14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 </a:t>
            </a:r>
            <a:r>
              <a:rPr lang="it-IT" sz="1400" dirty="0" err="1">
                <a:solidFill>
                  <a:schemeClr val="accent5">
                    <a:lumMod val="10000"/>
                  </a:schemeClr>
                </a:solidFill>
                <a:cs typeface="+mn-cs"/>
              </a:rPr>
              <a:t>acuity</a:t>
            </a:r>
            <a:r>
              <a:rPr lang="it-IT" sz="14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. </a:t>
            </a:r>
            <a:r>
              <a:rPr lang="it-IT" sz="1400" dirty="0" err="1">
                <a:solidFill>
                  <a:schemeClr val="accent5">
                    <a:lumMod val="10000"/>
                  </a:schemeClr>
                </a:solidFill>
                <a:cs typeface="+mn-cs"/>
              </a:rPr>
              <a:t>Ophthalmology</a:t>
            </a:r>
            <a:r>
              <a:rPr lang="it-IT" sz="14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 1997</a:t>
            </a:r>
          </a:p>
          <a:p>
            <a:pPr marL="273050" indent="-273050">
              <a:spcAft>
                <a:spcPts val="1200"/>
              </a:spcAft>
              <a:buFontTx/>
              <a:buChar char="-"/>
              <a:tabLst>
                <a:tab pos="273050" algn="l"/>
              </a:tabLst>
              <a:defRPr/>
            </a:pPr>
            <a:endParaRPr lang="it-IT" dirty="0">
              <a:solidFill>
                <a:schemeClr val="accent5">
                  <a:lumMod val="10000"/>
                </a:schemeClr>
              </a:solidFill>
              <a:cs typeface="+mn-c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68"/>
          <p:cNvGrpSpPr>
            <a:grpSpLocks/>
          </p:cNvGrpSpPr>
          <p:nvPr/>
        </p:nvGrpSpPr>
        <p:grpSpPr bwMode="auto">
          <a:xfrm>
            <a:off x="0" y="0"/>
            <a:ext cx="9155113" cy="989013"/>
            <a:chOff x="0" y="0"/>
            <a:chExt cx="5767" cy="623"/>
          </a:xfrm>
          <a:solidFill>
            <a:srgbClr val="00CC99"/>
          </a:solidFill>
        </p:grpSpPr>
        <p:sp>
          <p:nvSpPr>
            <p:cNvPr id="37" name="Freeform 66"/>
            <p:cNvSpPr>
              <a:spLocks/>
            </p:cNvSpPr>
            <p:nvPr/>
          </p:nvSpPr>
          <p:spPr bwMode="gray">
            <a:xfrm flipV="1">
              <a:off x="6" y="16"/>
              <a:ext cx="5761" cy="60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732" y="725"/>
                </a:cxn>
                <a:cxn ang="0">
                  <a:pos x="5761" y="64"/>
                </a:cxn>
                <a:cxn ang="0">
                  <a:pos x="5754" y="879"/>
                </a:cxn>
                <a:cxn ang="0">
                  <a:pos x="0" y="879"/>
                </a:cxn>
                <a:cxn ang="0">
                  <a:pos x="1" y="0"/>
                </a:cxn>
              </a:cxnLst>
              <a:rect l="0" t="0" r="r" b="b"/>
              <a:pathLst>
                <a:path w="5761" h="879">
                  <a:moveTo>
                    <a:pt x="1" y="0"/>
                  </a:moveTo>
                  <a:cubicBezTo>
                    <a:pt x="428" y="227"/>
                    <a:pt x="1144" y="698"/>
                    <a:pt x="2732" y="725"/>
                  </a:cubicBezTo>
                  <a:cubicBezTo>
                    <a:pt x="4321" y="752"/>
                    <a:pt x="5473" y="255"/>
                    <a:pt x="5761" y="64"/>
                  </a:cubicBezTo>
                  <a:lnTo>
                    <a:pt x="5754" y="879"/>
                  </a:lnTo>
                  <a:lnTo>
                    <a:pt x="0" y="879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38" name="Freeform 67"/>
            <p:cNvSpPr>
              <a:spLocks/>
            </p:cNvSpPr>
            <p:nvPr/>
          </p:nvSpPr>
          <p:spPr bwMode="gray">
            <a:xfrm flipV="1">
              <a:off x="0" y="0"/>
              <a:ext cx="5760" cy="5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26" y="527"/>
                </a:cxn>
                <a:cxn ang="0">
                  <a:pos x="5753" y="28"/>
                </a:cxn>
                <a:cxn ang="0">
                  <a:pos x="5760" y="629"/>
                </a:cxn>
                <a:cxn ang="0">
                  <a:pos x="0" y="629"/>
                </a:cxn>
                <a:cxn ang="0">
                  <a:pos x="0" y="0"/>
                </a:cxn>
              </a:cxnLst>
              <a:rect l="0" t="0" r="r" b="b"/>
              <a:pathLst>
                <a:path w="5760" h="629">
                  <a:moveTo>
                    <a:pt x="0" y="0"/>
                  </a:moveTo>
                  <a:cubicBezTo>
                    <a:pt x="562" y="277"/>
                    <a:pt x="1512" y="547"/>
                    <a:pt x="2826" y="527"/>
                  </a:cubicBezTo>
                  <a:cubicBezTo>
                    <a:pt x="4140" y="506"/>
                    <a:pt x="5248" y="277"/>
                    <a:pt x="5753" y="28"/>
                  </a:cubicBezTo>
                  <a:lnTo>
                    <a:pt x="5760" y="629"/>
                  </a:lnTo>
                  <a:lnTo>
                    <a:pt x="0" y="6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</p:grpSp>
      <p:sp>
        <p:nvSpPr>
          <p:cNvPr id="75779" name="Text Box 10"/>
          <p:cNvSpPr txBox="1">
            <a:spLocks noChangeArrowheads="1"/>
          </p:cNvSpPr>
          <p:nvPr/>
        </p:nvSpPr>
        <p:spPr bwMode="gray">
          <a:xfrm>
            <a:off x="9525" y="458788"/>
            <a:ext cx="9134475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t-IT" sz="2800" b="1">
                <a:solidFill>
                  <a:srgbClr val="00CC99"/>
                </a:solidFill>
              </a:rPr>
              <a:t>“SUNSET” SYNDROME</a:t>
            </a:r>
          </a:p>
        </p:txBody>
      </p:sp>
      <p:sp>
        <p:nvSpPr>
          <p:cNvPr id="5" name="Rettangolo 4"/>
          <p:cNvSpPr/>
          <p:nvPr/>
        </p:nvSpPr>
        <p:spPr>
          <a:xfrm>
            <a:off x="179388" y="1622425"/>
            <a:ext cx="8640762" cy="18145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rottura capsulare o una deiscenza zonulare localizzata nei settori inferiori causa una </a:t>
            </a:r>
            <a:r>
              <a:rPr lang="it-IT" sz="2800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it-IT" sz="2800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sublussazione inferiore della IOL (sole calante)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800" dirty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charset="0"/>
            </a:endParaRPr>
          </a:p>
        </p:txBody>
      </p:sp>
      <p:pic>
        <p:nvPicPr>
          <p:cNvPr id="75781" name="Picture 15" descr="OMD_May_A07_Fig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3621088"/>
            <a:ext cx="2659063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2" name="Picture 16"/>
          <p:cNvPicPr>
            <a:picLocks noChangeAspect="1" noChangeArrowheads="1"/>
          </p:cNvPicPr>
          <p:nvPr/>
        </p:nvPicPr>
        <p:blipFill>
          <a:blip r:embed="rId4"/>
          <a:srcRect l="2672"/>
          <a:stretch>
            <a:fillRect/>
          </a:stretch>
        </p:blipFill>
        <p:spPr bwMode="auto">
          <a:xfrm>
            <a:off x="4643438" y="3621088"/>
            <a:ext cx="3457575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68"/>
          <p:cNvGrpSpPr>
            <a:grpSpLocks/>
          </p:cNvGrpSpPr>
          <p:nvPr/>
        </p:nvGrpSpPr>
        <p:grpSpPr bwMode="auto">
          <a:xfrm>
            <a:off x="0" y="0"/>
            <a:ext cx="9155113" cy="989013"/>
            <a:chOff x="0" y="0"/>
            <a:chExt cx="5767" cy="623"/>
          </a:xfrm>
          <a:solidFill>
            <a:srgbClr val="00CC99"/>
          </a:solidFill>
        </p:grpSpPr>
        <p:sp>
          <p:nvSpPr>
            <p:cNvPr id="37" name="Freeform 66"/>
            <p:cNvSpPr>
              <a:spLocks/>
            </p:cNvSpPr>
            <p:nvPr/>
          </p:nvSpPr>
          <p:spPr bwMode="gray">
            <a:xfrm flipV="1">
              <a:off x="6" y="16"/>
              <a:ext cx="5761" cy="60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732" y="725"/>
                </a:cxn>
                <a:cxn ang="0">
                  <a:pos x="5761" y="64"/>
                </a:cxn>
                <a:cxn ang="0">
                  <a:pos x="5754" y="879"/>
                </a:cxn>
                <a:cxn ang="0">
                  <a:pos x="0" y="879"/>
                </a:cxn>
                <a:cxn ang="0">
                  <a:pos x="1" y="0"/>
                </a:cxn>
              </a:cxnLst>
              <a:rect l="0" t="0" r="r" b="b"/>
              <a:pathLst>
                <a:path w="5761" h="879">
                  <a:moveTo>
                    <a:pt x="1" y="0"/>
                  </a:moveTo>
                  <a:cubicBezTo>
                    <a:pt x="428" y="227"/>
                    <a:pt x="1144" y="698"/>
                    <a:pt x="2732" y="725"/>
                  </a:cubicBezTo>
                  <a:cubicBezTo>
                    <a:pt x="4321" y="752"/>
                    <a:pt x="5473" y="255"/>
                    <a:pt x="5761" y="64"/>
                  </a:cubicBezTo>
                  <a:lnTo>
                    <a:pt x="5754" y="879"/>
                  </a:lnTo>
                  <a:lnTo>
                    <a:pt x="0" y="879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38" name="Freeform 67"/>
            <p:cNvSpPr>
              <a:spLocks/>
            </p:cNvSpPr>
            <p:nvPr/>
          </p:nvSpPr>
          <p:spPr bwMode="gray">
            <a:xfrm flipV="1">
              <a:off x="0" y="0"/>
              <a:ext cx="5760" cy="5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26" y="527"/>
                </a:cxn>
                <a:cxn ang="0">
                  <a:pos x="5753" y="28"/>
                </a:cxn>
                <a:cxn ang="0">
                  <a:pos x="5760" y="629"/>
                </a:cxn>
                <a:cxn ang="0">
                  <a:pos x="0" y="629"/>
                </a:cxn>
                <a:cxn ang="0">
                  <a:pos x="0" y="0"/>
                </a:cxn>
              </a:cxnLst>
              <a:rect l="0" t="0" r="r" b="b"/>
              <a:pathLst>
                <a:path w="5760" h="629">
                  <a:moveTo>
                    <a:pt x="0" y="0"/>
                  </a:moveTo>
                  <a:cubicBezTo>
                    <a:pt x="562" y="277"/>
                    <a:pt x="1512" y="547"/>
                    <a:pt x="2826" y="527"/>
                  </a:cubicBezTo>
                  <a:cubicBezTo>
                    <a:pt x="4140" y="506"/>
                    <a:pt x="5248" y="277"/>
                    <a:pt x="5753" y="28"/>
                  </a:cubicBezTo>
                  <a:lnTo>
                    <a:pt x="5760" y="629"/>
                  </a:lnTo>
                  <a:lnTo>
                    <a:pt x="0" y="6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</p:grpSp>
      <p:sp>
        <p:nvSpPr>
          <p:cNvPr id="5" name="Rettangolo 4"/>
          <p:cNvSpPr/>
          <p:nvPr/>
        </p:nvSpPr>
        <p:spPr>
          <a:xfrm>
            <a:off x="395288" y="620713"/>
            <a:ext cx="8640762" cy="1292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1528763" algn="l"/>
              </a:tabLst>
              <a:defRPr/>
            </a:pPr>
            <a:r>
              <a:rPr lang="it-IT" sz="2600" dirty="0">
                <a:solidFill>
                  <a:schemeClr val="accent4">
                    <a:lumMod val="10000"/>
                  </a:schemeClr>
                </a:solidFill>
                <a:latin typeface="Calibri" panose="020F0502020204030204"/>
                <a:cs typeface="+mn-cs"/>
              </a:rPr>
              <a:t>Se l’asse visivo è coperto dalla lente e l’impianto </a:t>
            </a:r>
            <a:br>
              <a:rPr lang="it-IT" sz="2600" dirty="0">
                <a:solidFill>
                  <a:schemeClr val="accent4">
                    <a:lumMod val="10000"/>
                  </a:schemeClr>
                </a:solidFill>
                <a:latin typeface="Calibri" panose="020F0502020204030204"/>
                <a:cs typeface="+mn-cs"/>
              </a:rPr>
            </a:br>
            <a:r>
              <a:rPr lang="it-IT" sz="2600" dirty="0">
                <a:solidFill>
                  <a:schemeClr val="accent4">
                    <a:lumMod val="10000"/>
                  </a:schemeClr>
                </a:solidFill>
                <a:latin typeface="Calibri" panose="020F0502020204030204"/>
                <a:cs typeface="+mn-cs"/>
              </a:rPr>
              <a:t>è sufficientemente stabile durante i movimenti oculari </a:t>
            </a:r>
            <a:br>
              <a:rPr lang="it-IT" sz="2600" dirty="0">
                <a:solidFill>
                  <a:schemeClr val="accent4">
                    <a:lumMod val="10000"/>
                  </a:schemeClr>
                </a:solidFill>
                <a:latin typeface="Calibri" panose="020F0502020204030204"/>
                <a:cs typeface="+mn-cs"/>
              </a:rPr>
            </a:br>
            <a:r>
              <a:rPr lang="it-IT" sz="2600" dirty="0">
                <a:solidFill>
                  <a:schemeClr val="accent4">
                    <a:lumMod val="10000"/>
                  </a:schemeClr>
                </a:solidFill>
                <a:latin typeface="Calibri" panose="020F0502020204030204"/>
                <a:cs typeface="+mn-cs"/>
              </a:rPr>
              <a:t>non ci sono particolari indicazioni all’ intervento chirurgico</a:t>
            </a:r>
            <a:endParaRPr lang="it-IT" sz="2600" dirty="0">
              <a:solidFill>
                <a:schemeClr val="accent4">
                  <a:lumMod val="10000"/>
                </a:schemeClr>
              </a:solidFill>
              <a:latin typeface="Calibri" panose="020F0502020204030204"/>
              <a:cs typeface="+mn-cs"/>
              <a:sym typeface="Wingdings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9525" y="5397500"/>
            <a:ext cx="913447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tabLst>
                <a:tab pos="1528763" algn="l"/>
              </a:tabLst>
              <a:defRPr/>
            </a:pPr>
            <a:r>
              <a:rPr lang="it-IT" sz="2200" dirty="0">
                <a:solidFill>
                  <a:schemeClr val="accent4">
                    <a:lumMod val="10000"/>
                  </a:schemeClr>
                </a:solidFill>
                <a:latin typeface="Calibri" panose="020F0502020204030204"/>
                <a:cs typeface="+mn-cs"/>
              </a:rPr>
              <a:t>-</a:t>
            </a:r>
            <a:r>
              <a:rPr lang="it-IT" sz="2000" dirty="0">
                <a:solidFill>
                  <a:schemeClr val="accent4">
                    <a:lumMod val="10000"/>
                  </a:schemeClr>
                </a:solidFill>
                <a:latin typeface="Calibri" panose="020F0502020204030204"/>
                <a:cs typeface="+mn-cs"/>
              </a:rPr>
              <a:t>Rimozione </a:t>
            </a:r>
            <a:r>
              <a:rPr lang="it-IT" sz="2000" dirty="0" err="1">
                <a:solidFill>
                  <a:schemeClr val="accent4">
                    <a:lumMod val="10000"/>
                  </a:schemeClr>
                </a:solidFill>
                <a:latin typeface="Calibri" panose="020F0502020204030204"/>
                <a:cs typeface="+mn-cs"/>
              </a:rPr>
              <a:t>iol</a:t>
            </a:r>
            <a:r>
              <a:rPr lang="it-IT" sz="2000" dirty="0">
                <a:solidFill>
                  <a:schemeClr val="accent4">
                    <a:lumMod val="10000"/>
                  </a:schemeClr>
                </a:solidFill>
                <a:latin typeface="Calibri" panose="020F0502020204030204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600"/>
              </a:spcAft>
              <a:tabLst>
                <a:tab pos="1528763" algn="l"/>
              </a:tabLst>
              <a:defRPr/>
            </a:pPr>
            <a:r>
              <a:rPr lang="it-IT" sz="2000" dirty="0">
                <a:solidFill>
                  <a:schemeClr val="accent4">
                    <a:lumMod val="10000"/>
                  </a:schemeClr>
                </a:solidFill>
                <a:latin typeface="Calibri" panose="020F0502020204030204"/>
                <a:cs typeface="+mn-cs"/>
              </a:rPr>
              <a:t>- Reimpianto nel sacco se più di 6 ore della porzione inferiore del sacco sono integre</a:t>
            </a:r>
          </a:p>
          <a:p>
            <a:pPr algn="ctr" fontAlgn="auto">
              <a:spcBef>
                <a:spcPts val="0"/>
              </a:spcBef>
              <a:spcAft>
                <a:spcPts val="600"/>
              </a:spcAft>
              <a:tabLst>
                <a:tab pos="1528763" algn="l"/>
              </a:tabLst>
              <a:defRPr/>
            </a:pPr>
            <a:r>
              <a:rPr lang="it-IT" sz="2000" dirty="0">
                <a:solidFill>
                  <a:schemeClr val="accent4">
                    <a:lumMod val="10000"/>
                  </a:schemeClr>
                </a:solidFill>
                <a:latin typeface="Calibri" panose="020F0502020204030204"/>
                <a:cs typeface="+mn-cs"/>
              </a:rPr>
              <a:t>Asportazione </a:t>
            </a:r>
            <a:r>
              <a:rPr lang="it-IT" sz="2000" dirty="0" err="1">
                <a:solidFill>
                  <a:schemeClr val="accent4">
                    <a:lumMod val="10000"/>
                  </a:schemeClr>
                </a:solidFill>
                <a:latin typeface="Calibri" panose="020F0502020204030204"/>
                <a:cs typeface="+mn-cs"/>
              </a:rPr>
              <a:t>iol</a:t>
            </a:r>
            <a:r>
              <a:rPr lang="it-IT" sz="2000" dirty="0">
                <a:solidFill>
                  <a:schemeClr val="accent4">
                    <a:lumMod val="10000"/>
                  </a:schemeClr>
                </a:solidFill>
                <a:latin typeface="Calibri" panose="020F0502020204030204"/>
                <a:cs typeface="+mn-cs"/>
              </a:rPr>
              <a:t> + impianto di lente a fissazione sclerale o  da camera anteriore</a:t>
            </a:r>
          </a:p>
        </p:txBody>
      </p:sp>
      <p:sp>
        <p:nvSpPr>
          <p:cNvPr id="77829" name="AutoShape 4"/>
          <p:cNvSpPr>
            <a:spLocks noChangeArrowheads="1"/>
          </p:cNvSpPr>
          <p:nvPr/>
        </p:nvSpPr>
        <p:spPr bwMode="auto">
          <a:xfrm>
            <a:off x="3779838" y="2206625"/>
            <a:ext cx="1800225" cy="2590800"/>
          </a:xfrm>
          <a:prstGeom prst="upDownArrowCallout">
            <a:avLst>
              <a:gd name="adj1" fmla="val 25000"/>
              <a:gd name="adj2" fmla="val 25000"/>
              <a:gd name="adj3" fmla="val 17989"/>
              <a:gd name="adj4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7830" name="Text Box 19"/>
          <p:cNvSpPr txBox="1">
            <a:spLocks noChangeArrowheads="1"/>
          </p:cNvSpPr>
          <p:nvPr/>
        </p:nvSpPr>
        <p:spPr bwMode="auto">
          <a:xfrm>
            <a:off x="1958975" y="26574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>
              <a:ea typeface="ＭＳ Ｐゴシック" pitchFamily="34" charset="-128"/>
            </a:endParaRPr>
          </a:p>
        </p:txBody>
      </p:sp>
      <p:sp>
        <p:nvSpPr>
          <p:cNvPr id="77831" name="Text Box 20"/>
          <p:cNvSpPr txBox="1">
            <a:spLocks noChangeArrowheads="1"/>
          </p:cNvSpPr>
          <p:nvPr/>
        </p:nvSpPr>
        <p:spPr bwMode="auto">
          <a:xfrm>
            <a:off x="1598613" y="30178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>
              <a:ea typeface="ＭＳ Ｐゴシック" pitchFamily="34" charset="-128"/>
            </a:endParaRPr>
          </a:p>
        </p:txBody>
      </p:sp>
      <p:sp>
        <p:nvSpPr>
          <p:cNvPr id="77832" name="Text Box 21"/>
          <p:cNvSpPr txBox="1">
            <a:spLocks noChangeArrowheads="1"/>
          </p:cNvSpPr>
          <p:nvPr/>
        </p:nvSpPr>
        <p:spPr bwMode="auto">
          <a:xfrm>
            <a:off x="3779838" y="3049588"/>
            <a:ext cx="187166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b="1">
                <a:solidFill>
                  <a:srgbClr val="FF3300"/>
                </a:solidFill>
                <a:ea typeface="ＭＳ Ｐゴシック" pitchFamily="34" charset="-128"/>
              </a:rPr>
              <a:t>SE COMPAIONO SINTOMI O INFIAMMAZIONE</a:t>
            </a:r>
          </a:p>
        </p:txBody>
      </p:sp>
      <p:sp>
        <p:nvSpPr>
          <p:cNvPr id="77833" name="Text Box 24"/>
          <p:cNvSpPr txBox="1">
            <a:spLocks noChangeArrowheads="1"/>
          </p:cNvSpPr>
          <p:nvPr/>
        </p:nvSpPr>
        <p:spPr bwMode="auto">
          <a:xfrm>
            <a:off x="2211388" y="33575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>
                <a:ea typeface="ＭＳ Ｐゴシック" pitchFamily="34" charset="-128"/>
              </a:rPr>
              <a:t>D</a:t>
            </a:r>
          </a:p>
        </p:txBody>
      </p:sp>
      <p:sp>
        <p:nvSpPr>
          <p:cNvPr id="77834" name="Text Box 25"/>
          <p:cNvSpPr txBox="1">
            <a:spLocks noChangeArrowheads="1"/>
          </p:cNvSpPr>
          <p:nvPr/>
        </p:nvSpPr>
        <p:spPr bwMode="auto">
          <a:xfrm>
            <a:off x="755650" y="2781300"/>
            <a:ext cx="2952750" cy="1466850"/>
          </a:xfrm>
          <a:prstGeom prst="rect">
            <a:avLst/>
          </a:prstGeom>
          <a:solidFill>
            <a:srgbClr val="A5FDE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>
                <a:solidFill>
                  <a:schemeClr val="bg2"/>
                </a:solidFill>
                <a:ea typeface="ＭＳ Ｐゴシック" pitchFamily="34" charset="-128"/>
              </a:rPr>
              <a:t>DIPLOPIA MONOCULARE</a:t>
            </a:r>
          </a:p>
          <a:p>
            <a:pPr>
              <a:spcBef>
                <a:spcPct val="50000"/>
              </a:spcBef>
            </a:pPr>
            <a:r>
              <a:rPr lang="it-IT" b="1">
                <a:solidFill>
                  <a:schemeClr val="bg2"/>
                </a:solidFill>
                <a:ea typeface="ＭＳ Ｐゴシック" pitchFamily="34" charset="-128"/>
              </a:rPr>
              <a:t>VISIONE DISTORTA</a:t>
            </a:r>
          </a:p>
          <a:p>
            <a:pPr>
              <a:spcBef>
                <a:spcPct val="50000"/>
              </a:spcBef>
            </a:pPr>
            <a:r>
              <a:rPr lang="it-IT" b="1">
                <a:solidFill>
                  <a:schemeClr val="bg2"/>
                </a:solidFill>
                <a:ea typeface="ＭＳ Ｐゴシック" pitchFamily="34" charset="-128"/>
              </a:rPr>
              <a:t>ALONI O GLARE</a:t>
            </a:r>
          </a:p>
        </p:txBody>
      </p:sp>
      <p:sp>
        <p:nvSpPr>
          <p:cNvPr id="77835" name="Text Box 43"/>
          <p:cNvSpPr txBox="1">
            <a:spLocks noChangeArrowheads="1"/>
          </p:cNvSpPr>
          <p:nvPr/>
        </p:nvSpPr>
        <p:spPr bwMode="auto">
          <a:xfrm>
            <a:off x="5651500" y="2925763"/>
            <a:ext cx="3024188" cy="1192212"/>
          </a:xfrm>
          <a:prstGeom prst="rect">
            <a:avLst/>
          </a:prstGeom>
          <a:solidFill>
            <a:srgbClr val="A5FDE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>
                <a:solidFill>
                  <a:schemeClr val="bg2"/>
                </a:solidFill>
                <a:ea typeface="ＭＳ Ｐゴシック" pitchFamily="34" charset="-128"/>
              </a:rPr>
              <a:t>INFIAMMAZIONE</a:t>
            </a:r>
          </a:p>
          <a:p>
            <a:pPr>
              <a:spcBef>
                <a:spcPct val="50000"/>
              </a:spcBef>
            </a:pPr>
            <a:r>
              <a:rPr lang="it-IT" b="1">
                <a:solidFill>
                  <a:schemeClr val="bg2"/>
                </a:solidFill>
                <a:ea typeface="ＭＳ Ｐゴシック" pitchFamily="34" charset="-128"/>
              </a:rPr>
              <a:t>EMORRAGIA VITREALE </a:t>
            </a:r>
          </a:p>
          <a:p>
            <a:pPr>
              <a:spcBef>
                <a:spcPct val="50000"/>
              </a:spcBef>
            </a:pPr>
            <a:r>
              <a:rPr lang="it-IT" b="1">
                <a:solidFill>
                  <a:schemeClr val="bg2"/>
                </a:solidFill>
                <a:ea typeface="ＭＳ Ｐゴシック" pitchFamily="34" charset="-128"/>
              </a:rPr>
              <a:t>DISTACCO DI RETINA</a:t>
            </a:r>
          </a:p>
        </p:txBody>
      </p:sp>
      <p:sp>
        <p:nvSpPr>
          <p:cNvPr id="77836" name="Text Box 53"/>
          <p:cNvSpPr txBox="1">
            <a:spLocks noChangeArrowheads="1"/>
          </p:cNvSpPr>
          <p:nvPr/>
        </p:nvSpPr>
        <p:spPr bwMode="auto">
          <a:xfrm>
            <a:off x="6999288" y="33051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>
              <a:ea typeface="ＭＳ Ｐゴシック" pitchFamily="34" charset="-128"/>
            </a:endParaRPr>
          </a:p>
        </p:txBody>
      </p:sp>
      <p:sp>
        <p:nvSpPr>
          <p:cNvPr id="77837" name="AutoShape 58"/>
          <p:cNvSpPr>
            <a:spLocks noChangeArrowheads="1"/>
          </p:cNvSpPr>
          <p:nvPr/>
        </p:nvSpPr>
        <p:spPr bwMode="auto">
          <a:xfrm>
            <a:off x="2195513" y="4294188"/>
            <a:ext cx="1079500" cy="647700"/>
          </a:xfrm>
          <a:prstGeom prst="curvedRightArrow">
            <a:avLst>
              <a:gd name="adj1" fmla="val 20000"/>
              <a:gd name="adj2" fmla="val 40000"/>
              <a:gd name="adj3" fmla="val 555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7838" name="AutoShape 59"/>
          <p:cNvSpPr>
            <a:spLocks noChangeArrowheads="1"/>
          </p:cNvSpPr>
          <p:nvPr/>
        </p:nvSpPr>
        <p:spPr bwMode="auto">
          <a:xfrm>
            <a:off x="6227763" y="4149725"/>
            <a:ext cx="936625" cy="647700"/>
          </a:xfrm>
          <a:prstGeom prst="curvedLeftArrow">
            <a:avLst>
              <a:gd name="adj1" fmla="val 20000"/>
              <a:gd name="adj2" fmla="val 40000"/>
              <a:gd name="adj3" fmla="val 4820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7839" name="Rettangolo 2"/>
          <p:cNvSpPr>
            <a:spLocks noChangeArrowheads="1"/>
          </p:cNvSpPr>
          <p:nvPr/>
        </p:nvSpPr>
        <p:spPr bwMode="auto">
          <a:xfrm>
            <a:off x="3832225" y="4827588"/>
            <a:ext cx="17113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600">
                <a:solidFill>
                  <a:srgbClr val="C00000"/>
                </a:solidFill>
                <a:latin typeface="Calibri" pitchFamily="34" charset="0"/>
              </a:rPr>
              <a:t>CHIRURGIA</a:t>
            </a:r>
            <a:endParaRPr lang="en-US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ulsante di azione: video 2">
            <a:hlinkClick r:id="rId2" action="ppaction://hlinkfile" highlightClick="1"/>
          </p:cNvPr>
          <p:cNvSpPr/>
          <p:nvPr/>
        </p:nvSpPr>
        <p:spPr>
          <a:xfrm>
            <a:off x="1763688" y="2492896"/>
            <a:ext cx="1368152" cy="792088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1</a:t>
            </a:r>
            <a:endParaRPr lang="en-US" dirty="0"/>
          </a:p>
        </p:txBody>
      </p:sp>
      <p:sp>
        <p:nvSpPr>
          <p:cNvPr id="4" name="Pulsante di azione: video 3">
            <a:hlinkClick r:id="rId3" action="ppaction://hlinkfile" highlightClick="1"/>
          </p:cNvPr>
          <p:cNvSpPr/>
          <p:nvPr/>
        </p:nvSpPr>
        <p:spPr>
          <a:xfrm>
            <a:off x="3275856" y="2492896"/>
            <a:ext cx="1224136" cy="792088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2</a:t>
            </a:r>
            <a:endParaRPr lang="en-US" dirty="0"/>
          </a:p>
        </p:txBody>
      </p:sp>
      <p:sp>
        <p:nvSpPr>
          <p:cNvPr id="5" name="Pulsante di azione: video 4">
            <a:hlinkClick r:id="rId4" action="ppaction://hlinkfile" highlightClick="1"/>
          </p:cNvPr>
          <p:cNvSpPr/>
          <p:nvPr/>
        </p:nvSpPr>
        <p:spPr>
          <a:xfrm>
            <a:off x="4644008" y="2492896"/>
            <a:ext cx="1224136" cy="792088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3</a:t>
            </a:r>
            <a:endParaRPr lang="en-US" dirty="0"/>
          </a:p>
        </p:txBody>
      </p:sp>
      <p:sp>
        <p:nvSpPr>
          <p:cNvPr id="6" name="Pulsante di azione: video 5">
            <a:hlinkClick r:id="rId5" action="ppaction://hlinkfile" highlightClick="1"/>
          </p:cNvPr>
          <p:cNvSpPr/>
          <p:nvPr/>
        </p:nvSpPr>
        <p:spPr>
          <a:xfrm>
            <a:off x="6084168" y="2492896"/>
            <a:ext cx="1080120" cy="792088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4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33579" y="2636912"/>
            <a:ext cx="7924800" cy="3096344"/>
          </a:xfrm>
          <a:prstGeom prst="rect">
            <a:avLst/>
          </a:prstGeom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1" hangingPunct="1">
              <a:defRPr/>
            </a:pPr>
            <a:r>
              <a:rPr lang="it-IT" sz="4800" dirty="0"/>
              <a:t>TRAUMI OCULARI</a:t>
            </a:r>
            <a:br>
              <a:rPr lang="it-IT" sz="4800" dirty="0"/>
            </a:br>
            <a:r>
              <a:rPr lang="it-IT" sz="4800" dirty="0"/>
              <a:t>DA CONTRACCOLPO</a:t>
            </a:r>
          </a:p>
        </p:txBody>
      </p:sp>
      <p:sp>
        <p:nvSpPr>
          <p:cNvPr id="84996" name="Rettangolo 1"/>
          <p:cNvSpPr>
            <a:spLocks noChangeArrowheads="1"/>
          </p:cNvSpPr>
          <p:nvPr/>
        </p:nvSpPr>
        <p:spPr bwMode="auto">
          <a:xfrm>
            <a:off x="3284538" y="4365625"/>
            <a:ext cx="2493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solidFill>
                  <a:srgbClr val="FFE500"/>
                </a:solidFill>
              </a:rPr>
              <a:t>Grazie per l’attenzione</a:t>
            </a:r>
          </a:p>
        </p:txBody>
      </p:sp>
      <p:pic>
        <p:nvPicPr>
          <p:cNvPr id="84997" name="Immagine 3"/>
          <p:cNvPicPr>
            <a:picLocks noChangeAspect="1"/>
          </p:cNvPicPr>
          <p:nvPr/>
        </p:nvPicPr>
        <p:blipFill>
          <a:blip r:embed="rId3"/>
          <a:srcRect b="9709"/>
          <a:stretch>
            <a:fillRect/>
          </a:stretch>
        </p:blipFill>
        <p:spPr bwMode="auto">
          <a:xfrm>
            <a:off x="2846388" y="674688"/>
            <a:ext cx="3060700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2644775" y="2336800"/>
            <a:ext cx="3446463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AZIENDA OSPEDALIERA PER L’EMERGENZA</a:t>
            </a: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313363" y="1273175"/>
            <a:ext cx="303212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H</a:t>
            </a: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 txBox="1">
            <a:spLocks noChangeArrowheads="1"/>
          </p:cNvSpPr>
          <p:nvPr/>
        </p:nvSpPr>
        <p:spPr bwMode="auto">
          <a:xfrm>
            <a:off x="107950" y="1628775"/>
            <a:ext cx="512286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ts val="1000"/>
              </a:spcBef>
            </a:pPr>
            <a:r>
              <a:rPr lang="it-IT" sz="2800">
                <a:latin typeface="Calibri" pitchFamily="34" charset="0"/>
                <a:cs typeface="Times New Roman" pitchFamily="18" charset="0"/>
              </a:rPr>
              <a:t>L’occhio è un “sistema chiuso” nel quale le </a:t>
            </a:r>
            <a:r>
              <a:rPr lang="it-IT" sz="2800">
                <a:solidFill>
                  <a:schemeClr val="accent2"/>
                </a:solidFill>
                <a:latin typeface="Calibri" pitchFamily="34" charset="0"/>
                <a:cs typeface="Times New Roman" pitchFamily="18" charset="0"/>
              </a:rPr>
              <a:t>forze contusive </a:t>
            </a:r>
            <a:r>
              <a:rPr lang="it-IT" sz="2800">
                <a:latin typeface="Calibri" pitchFamily="34" charset="0"/>
                <a:cs typeface="Times New Roman" pitchFamily="18" charset="0"/>
              </a:rPr>
              <a:t>dirette e indirette sotto forma di onde d’urto si trasmettono con effetti su qualunque struttura dell’apparato visivo, dal segmento anteriore al segmento posteriore, fino al nervo ottico, alle vie ottiche e alla corteccia visiva occipitale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/>
          <a:srcRect l="3257" t="2573" r="4535" b="2232"/>
          <a:stretch/>
        </p:blipFill>
        <p:spPr bwMode="auto">
          <a:xfrm>
            <a:off x="5370513" y="2205038"/>
            <a:ext cx="37433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4"/>
          <p:cNvSpPr txBox="1">
            <a:spLocks noChangeArrowheads="1"/>
          </p:cNvSpPr>
          <p:nvPr/>
        </p:nvSpPr>
        <p:spPr bwMode="auto">
          <a:xfrm>
            <a:off x="323850" y="692150"/>
            <a:ext cx="8496300" cy="22320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/>
            <a:ext uri="{AF507438-7753-43e0-B8FC-AC1667EBCBE1}"/>
          </a:extLst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it-IT" altLang="it-IT" kern="0" dirty="0">
                <a:latin typeface="Calibri" panose="020F0502020204030204" pitchFamily="34" charset="0"/>
                <a:cs typeface="Calibri" panose="020F0502020204030204" pitchFamily="34" charset="0"/>
              </a:rPr>
              <a:t>Quando l’energia del trauma si trasmette direttamente sul punto d’impatto determinandone la ferita si definisce </a:t>
            </a:r>
            <a:br>
              <a:rPr lang="it-IT" altLang="it-IT" kern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altLang="it-IT" kern="0" dirty="0">
                <a:latin typeface="Calibri" panose="020F0502020204030204" pitchFamily="34" charset="0"/>
                <a:cs typeface="Calibri" panose="020F0502020204030204" pitchFamily="34" charset="0"/>
              </a:rPr>
              <a:t>“lesione da colpo”</a:t>
            </a:r>
          </a:p>
        </p:txBody>
      </p:sp>
      <p:sp>
        <p:nvSpPr>
          <p:cNvPr id="41" name="Rectangle 4"/>
          <p:cNvSpPr txBox="1">
            <a:spLocks noChangeArrowheads="1"/>
          </p:cNvSpPr>
          <p:nvPr/>
        </p:nvSpPr>
        <p:spPr bwMode="auto">
          <a:xfrm>
            <a:off x="327025" y="2997200"/>
            <a:ext cx="8496300" cy="33845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/>
            <a:ext uri="{AF507438-7753-43e0-B8FC-AC1667EBCBE1}"/>
          </a:extLst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it-IT" altLang="it-IT" kern="0" dirty="0">
                <a:latin typeface="Calibri" panose="020F0502020204030204" pitchFamily="34" charset="0"/>
                <a:cs typeface="Calibri" panose="020F0502020204030204" pitchFamily="34" charset="0"/>
              </a:rPr>
              <a:t>Quando l’energia del trauma non si esaurisce </a:t>
            </a:r>
            <a:br>
              <a:rPr lang="it-IT" altLang="it-IT" kern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altLang="it-IT" kern="0" dirty="0">
                <a:latin typeface="Calibri" panose="020F0502020204030204" pitchFamily="34" charset="0"/>
                <a:cs typeface="Calibri" panose="020F0502020204030204" pitchFamily="34" charset="0"/>
              </a:rPr>
              <a:t>nel punto d’impatto ma le onde d’urto </a:t>
            </a:r>
            <a:br>
              <a:rPr lang="it-IT" altLang="it-IT" kern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altLang="it-IT" kern="0" dirty="0">
                <a:latin typeface="Calibri" panose="020F0502020204030204" pitchFamily="34" charset="0"/>
                <a:cs typeface="Calibri" panose="020F0502020204030204" pitchFamily="34" charset="0"/>
              </a:rPr>
              <a:t>si trasmettono al bulbo ed ai tessuti circostanti interessando la parte opposta si instaura </a:t>
            </a:r>
            <a:br>
              <a:rPr lang="it-IT" altLang="it-IT" kern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altLang="it-IT" kern="0" dirty="0">
                <a:latin typeface="Calibri" panose="020F0502020204030204" pitchFamily="34" charset="0"/>
                <a:cs typeface="Calibri" panose="020F0502020204030204" pitchFamily="34" charset="0"/>
              </a:rPr>
              <a:t>la “</a:t>
            </a:r>
            <a:r>
              <a:rPr lang="it-IT" altLang="it-IT" b="1" kern="0" dirty="0">
                <a:solidFill>
                  <a:srgbClr val="FFE5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lesione </a:t>
            </a:r>
            <a:r>
              <a:rPr lang="it-IT" altLang="it-IT" b="1" kern="0" dirty="0" err="1">
                <a:solidFill>
                  <a:srgbClr val="FFE5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concussiva</a:t>
            </a:r>
            <a:r>
              <a:rPr lang="it-IT" altLang="it-IT" b="1" kern="0" dirty="0">
                <a:solidFill>
                  <a:srgbClr val="FFE5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 da contraccolpo</a:t>
            </a:r>
            <a:r>
              <a:rPr lang="it-IT" altLang="it-IT" kern="0" dirty="0"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</a:p>
          <a:p>
            <a:pPr>
              <a:defRPr/>
            </a:pPr>
            <a:endParaRPr lang="it-IT" altLang="it-IT" sz="26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it-IT" altLang="it-IT" sz="2600" kern="0" dirty="0">
                <a:latin typeface="Calibri" panose="020F0502020204030204" pitchFamily="34" charset="0"/>
                <a:cs typeface="Calibri" panose="020F0502020204030204" pitchFamily="34" charset="0"/>
              </a:rPr>
              <a:t>Falloppio: sec. XVI – Valsalva 1700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323850" y="908050"/>
            <a:ext cx="8496300" cy="4897438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/>
            <a:ext uri="{AF507438-7753-43e0-B8FC-AC1667EBCBE1}"/>
          </a:extLst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it-IT" altLang="it-IT" kern="0" dirty="0">
                <a:latin typeface="Calibri" panose="020F0502020204030204" pitchFamily="34" charset="0"/>
                <a:cs typeface="Calibri" panose="020F0502020204030204" pitchFamily="34" charset="0"/>
              </a:rPr>
              <a:t>Spesso non vi è una relazione diretta tra </a:t>
            </a:r>
            <a:br>
              <a:rPr lang="it-IT" altLang="it-IT" kern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altLang="it-IT" kern="0" dirty="0">
                <a:latin typeface="Calibri" panose="020F0502020204030204" pitchFamily="34" charset="0"/>
                <a:cs typeface="Calibri" panose="020F0502020204030204" pitchFamily="34" charset="0"/>
              </a:rPr>
              <a:t>entità del trauma e perdita visiva </a:t>
            </a:r>
            <a:br>
              <a:rPr lang="it-IT" altLang="it-IT" kern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altLang="it-IT" i="1" kern="0" dirty="0">
                <a:latin typeface="Calibri" panose="020F0502020204030204" pitchFamily="34" charset="0"/>
                <a:cs typeface="Calibri" panose="020F0502020204030204" pitchFamily="34" charset="0"/>
              </a:rPr>
              <a:t>pertanto</a:t>
            </a:r>
            <a:r>
              <a:rPr lang="it-IT" altLang="it-IT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it-IT" altLang="it-IT" kern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altLang="it-IT" b="1" kern="0" dirty="0">
                <a:latin typeface="Calibri" panose="020F0502020204030204" pitchFamily="34" charset="0"/>
                <a:cs typeface="Calibri" panose="020F0502020204030204" pitchFamily="34" charset="0"/>
              </a:rPr>
              <a:t>a traumi apparentemente lievi possono conseguire lesioni gravi e talora irreversibili</a:t>
            </a:r>
            <a:br>
              <a:rPr lang="it-IT" altLang="it-IT" kern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altLang="it-IT" i="1" kern="0" dirty="0">
                <a:latin typeface="Calibri" panose="020F0502020204030204" pitchFamily="34" charset="0"/>
                <a:cs typeface="Calibri" panose="020F0502020204030204" pitchFamily="34" charset="0"/>
              </a:rPr>
              <a:t>viceversa</a:t>
            </a:r>
            <a:br>
              <a:rPr lang="it-IT" altLang="it-IT" kern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altLang="it-IT" b="1" kern="0" dirty="0">
                <a:latin typeface="Calibri" panose="020F0502020204030204" pitchFamily="34" charset="0"/>
                <a:cs typeface="Calibri" panose="020F0502020204030204" pitchFamily="34" charset="0"/>
              </a:rPr>
              <a:t> i gravi traumi con coinvolgimento orbitario </a:t>
            </a:r>
            <a:br>
              <a:rPr lang="it-IT" altLang="it-IT" b="1" kern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altLang="it-IT" b="1" kern="0" dirty="0">
                <a:latin typeface="Calibri" panose="020F0502020204030204" pitchFamily="34" charset="0"/>
                <a:cs typeface="Calibri" panose="020F0502020204030204" pitchFamily="34" charset="0"/>
              </a:rPr>
              <a:t>e cranio-facciale possono non avere </a:t>
            </a:r>
            <a:br>
              <a:rPr lang="it-IT" altLang="it-IT" b="1" kern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altLang="it-IT" b="1" kern="0" dirty="0">
                <a:latin typeface="Calibri" panose="020F0502020204030204" pitchFamily="34" charset="0"/>
                <a:cs typeface="Calibri" panose="020F0502020204030204" pitchFamily="34" charset="0"/>
              </a:rPr>
              <a:t>alcun effetto sulla acuità visiva finale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 Box 10"/>
          <p:cNvSpPr txBox="1">
            <a:spLocks noChangeArrowheads="1"/>
          </p:cNvSpPr>
          <p:nvPr/>
        </p:nvSpPr>
        <p:spPr bwMode="gray">
          <a:xfrm>
            <a:off x="0" y="476250"/>
            <a:ext cx="9144000" cy="585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solidFill>
                  <a:srgbClr val="FFE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Esami strumentali</a:t>
            </a:r>
          </a:p>
        </p:txBody>
      </p:sp>
      <p:pic>
        <p:nvPicPr>
          <p:cNvPr id="21506" name="Picture 4" descr="msotw9_temp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1484313"/>
            <a:ext cx="2928937" cy="1944687"/>
          </a:xfrm>
          <a:prstGeom prst="rect">
            <a:avLst/>
          </a:prstGeom>
          <a:noFill/>
          <a:ln w="9525">
            <a:solidFill>
              <a:srgbClr val="FFE500"/>
            </a:solidFill>
            <a:miter lim="800000"/>
            <a:headEnd/>
            <a:tailEnd/>
          </a:ln>
        </p:spPr>
      </p:pic>
      <p:sp>
        <p:nvSpPr>
          <p:cNvPr id="21507" name="Rettangolo 4"/>
          <p:cNvSpPr>
            <a:spLocks noChangeArrowheads="1"/>
          </p:cNvSpPr>
          <p:nvPr/>
        </p:nvSpPr>
        <p:spPr bwMode="auto">
          <a:xfrm>
            <a:off x="323850" y="2039938"/>
            <a:ext cx="5472113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it-IT" sz="2800">
                <a:solidFill>
                  <a:srgbClr val="FFE500"/>
                </a:solidFill>
                <a:latin typeface="Calibri" pitchFamily="34" charset="0"/>
              </a:rPr>
              <a:t>Ecografia bulbare</a:t>
            </a:r>
          </a:p>
          <a:p>
            <a:endParaRPr lang="it-IT" altLang="it-IT" sz="2800">
              <a:latin typeface="Calibri" pitchFamily="34" charset="0"/>
            </a:endParaRPr>
          </a:p>
          <a:p>
            <a:r>
              <a:rPr lang="it-IT" altLang="it-IT" sz="2800">
                <a:solidFill>
                  <a:srgbClr val="FFE500"/>
                </a:solidFill>
                <a:latin typeface="Calibri" pitchFamily="34" charset="0"/>
              </a:rPr>
              <a:t>TAC</a:t>
            </a:r>
            <a:r>
              <a:rPr lang="it-IT" altLang="it-IT" sz="2800">
                <a:latin typeface="Calibri" pitchFamily="34" charset="0"/>
              </a:rPr>
              <a:t> (tecnica di elezione)</a:t>
            </a:r>
          </a:p>
          <a:p>
            <a:r>
              <a:rPr lang="it-IT" altLang="it-IT" sz="2200">
                <a:latin typeface="Calibri" pitchFamily="34" charset="0"/>
              </a:rPr>
              <a:t>Tipo/dimensioni/visibilità/ accessibilità  al CE </a:t>
            </a:r>
          </a:p>
          <a:p>
            <a:endParaRPr lang="it-IT" altLang="it-IT" sz="2800">
              <a:latin typeface="Calibri" pitchFamily="34" charset="0"/>
            </a:endParaRPr>
          </a:p>
          <a:p>
            <a:r>
              <a:rPr lang="it-IT" altLang="it-IT" sz="2800">
                <a:solidFill>
                  <a:srgbClr val="FFE500"/>
                </a:solidFill>
                <a:latin typeface="Calibri" pitchFamily="34" charset="0"/>
              </a:rPr>
              <a:t>RMN</a:t>
            </a:r>
          </a:p>
        </p:txBody>
      </p:sp>
      <p:pic>
        <p:nvPicPr>
          <p:cNvPr id="21508" name="Immagin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53138" y="3573463"/>
            <a:ext cx="2960687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10"/>
          <p:cNvSpPr txBox="1">
            <a:spLocks noChangeArrowheads="1"/>
          </p:cNvSpPr>
          <p:nvPr/>
        </p:nvSpPr>
        <p:spPr bwMode="gray">
          <a:xfrm>
            <a:off x="2044700" y="528638"/>
            <a:ext cx="5040313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CLASSIFICAZIONE BETT</a:t>
            </a:r>
          </a:p>
        </p:txBody>
      </p:sp>
      <p:sp>
        <p:nvSpPr>
          <p:cNvPr id="23554" name="Rectangle 94"/>
          <p:cNvSpPr>
            <a:spLocks noChangeArrowheads="1"/>
          </p:cNvSpPr>
          <p:nvPr/>
        </p:nvSpPr>
        <p:spPr bwMode="ltGray">
          <a:xfrm>
            <a:off x="323850" y="2060575"/>
            <a:ext cx="8424863" cy="2814638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23555" name="Line 93"/>
          <p:cNvSpPr>
            <a:spLocks noChangeShapeType="1"/>
          </p:cNvSpPr>
          <p:nvPr/>
        </p:nvSpPr>
        <p:spPr bwMode="auto">
          <a:xfrm>
            <a:off x="323850" y="4849813"/>
            <a:ext cx="8424863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3556" name="Text Box 56"/>
          <p:cNvSpPr txBox="1">
            <a:spLocks noChangeArrowheads="1"/>
          </p:cNvSpPr>
          <p:nvPr/>
        </p:nvSpPr>
        <p:spPr bwMode="auto">
          <a:xfrm>
            <a:off x="611188" y="2344738"/>
            <a:ext cx="7705725" cy="2308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t-IT" sz="3600" b="1">
                <a:solidFill>
                  <a:srgbClr val="FFFFFF"/>
                </a:solidFill>
              </a:rPr>
              <a:t>Necessaria per l’ adozione </a:t>
            </a:r>
            <a:br>
              <a:rPr lang="it-IT" sz="3600" b="1">
                <a:solidFill>
                  <a:srgbClr val="FFFFFF"/>
                </a:solidFill>
              </a:rPr>
            </a:br>
            <a:r>
              <a:rPr lang="it-IT" sz="3600" b="1">
                <a:solidFill>
                  <a:srgbClr val="FFFFFF"/>
                </a:solidFill>
              </a:rPr>
              <a:t>di un linguaggio comune per la definizione e la classificazione </a:t>
            </a:r>
            <a:br>
              <a:rPr lang="it-IT" sz="3600" b="1">
                <a:solidFill>
                  <a:srgbClr val="FFFFFF"/>
                </a:solidFill>
              </a:rPr>
            </a:br>
            <a:r>
              <a:rPr lang="it-IT" sz="3600" b="1">
                <a:solidFill>
                  <a:srgbClr val="FFFFFF"/>
                </a:solidFill>
              </a:rPr>
              <a:t>dei traumi</a:t>
            </a:r>
          </a:p>
        </p:txBody>
      </p:sp>
      <p:sp>
        <p:nvSpPr>
          <p:cNvPr id="23557" name="Rettangolo 6"/>
          <p:cNvSpPr>
            <a:spLocks noChangeArrowheads="1"/>
          </p:cNvSpPr>
          <p:nvPr/>
        </p:nvSpPr>
        <p:spPr bwMode="auto">
          <a:xfrm>
            <a:off x="0" y="1154113"/>
            <a:ext cx="9144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1600">
                <a:cs typeface="Times New Roman" pitchFamily="18" charset="0"/>
              </a:rPr>
              <a:t>(Birmingham Eye Trauma Terminology 1996-2001; Kuhn, Morris et al)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ttangolo 33"/>
          <p:cNvSpPr/>
          <p:nvPr/>
        </p:nvSpPr>
        <p:spPr>
          <a:xfrm>
            <a:off x="5076825" y="2420938"/>
            <a:ext cx="2159000" cy="714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24578" name="Group 68"/>
          <p:cNvGrpSpPr>
            <a:grpSpLocks/>
          </p:cNvGrpSpPr>
          <p:nvPr/>
        </p:nvGrpSpPr>
        <p:grpSpPr bwMode="auto">
          <a:xfrm>
            <a:off x="0" y="0"/>
            <a:ext cx="9155113" cy="989013"/>
            <a:chOff x="0" y="0"/>
            <a:chExt cx="5767" cy="623"/>
          </a:xfrm>
        </p:grpSpPr>
        <p:sp>
          <p:nvSpPr>
            <p:cNvPr id="37" name="Freeform 66"/>
            <p:cNvSpPr>
              <a:spLocks/>
            </p:cNvSpPr>
            <p:nvPr/>
          </p:nvSpPr>
          <p:spPr bwMode="gray">
            <a:xfrm flipV="1">
              <a:off x="6" y="16"/>
              <a:ext cx="5761" cy="60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732" y="725"/>
                </a:cxn>
                <a:cxn ang="0">
                  <a:pos x="5761" y="64"/>
                </a:cxn>
                <a:cxn ang="0">
                  <a:pos x="5754" y="879"/>
                </a:cxn>
                <a:cxn ang="0">
                  <a:pos x="0" y="879"/>
                </a:cxn>
                <a:cxn ang="0">
                  <a:pos x="1" y="0"/>
                </a:cxn>
              </a:cxnLst>
              <a:rect l="0" t="0" r="r" b="b"/>
              <a:pathLst>
                <a:path w="5761" h="879">
                  <a:moveTo>
                    <a:pt x="1" y="0"/>
                  </a:moveTo>
                  <a:cubicBezTo>
                    <a:pt x="428" y="227"/>
                    <a:pt x="1144" y="698"/>
                    <a:pt x="2732" y="725"/>
                  </a:cubicBezTo>
                  <a:cubicBezTo>
                    <a:pt x="4321" y="752"/>
                    <a:pt x="5473" y="255"/>
                    <a:pt x="5761" y="64"/>
                  </a:cubicBezTo>
                  <a:lnTo>
                    <a:pt x="5754" y="879"/>
                  </a:lnTo>
                  <a:lnTo>
                    <a:pt x="0" y="879"/>
                  </a:lnTo>
                  <a:lnTo>
                    <a:pt x="1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18039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38" name="Freeform 67"/>
            <p:cNvSpPr>
              <a:spLocks/>
            </p:cNvSpPr>
            <p:nvPr/>
          </p:nvSpPr>
          <p:spPr bwMode="gray">
            <a:xfrm flipV="1">
              <a:off x="0" y="0"/>
              <a:ext cx="5760" cy="5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26" y="527"/>
                </a:cxn>
                <a:cxn ang="0">
                  <a:pos x="5753" y="28"/>
                </a:cxn>
                <a:cxn ang="0">
                  <a:pos x="5760" y="629"/>
                </a:cxn>
                <a:cxn ang="0">
                  <a:pos x="0" y="629"/>
                </a:cxn>
                <a:cxn ang="0">
                  <a:pos x="0" y="0"/>
                </a:cxn>
              </a:cxnLst>
              <a:rect l="0" t="0" r="r" b="b"/>
              <a:pathLst>
                <a:path w="5760" h="629">
                  <a:moveTo>
                    <a:pt x="0" y="0"/>
                  </a:moveTo>
                  <a:cubicBezTo>
                    <a:pt x="562" y="277"/>
                    <a:pt x="1512" y="547"/>
                    <a:pt x="2826" y="527"/>
                  </a:cubicBezTo>
                  <a:cubicBezTo>
                    <a:pt x="4140" y="506"/>
                    <a:pt x="5248" y="277"/>
                    <a:pt x="5753" y="28"/>
                  </a:cubicBezTo>
                  <a:lnTo>
                    <a:pt x="5760" y="629"/>
                  </a:lnTo>
                  <a:lnTo>
                    <a:pt x="0" y="629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38824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</p:grpSp>
      <p:sp>
        <p:nvSpPr>
          <p:cNvPr id="23" name="Text Box 10"/>
          <p:cNvSpPr txBox="1">
            <a:spLocks noChangeArrowheads="1"/>
          </p:cNvSpPr>
          <p:nvPr/>
        </p:nvSpPr>
        <p:spPr bwMode="gray">
          <a:xfrm>
            <a:off x="9525" y="528638"/>
            <a:ext cx="9134475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TRAUMA OCULARE</a:t>
            </a:r>
          </a:p>
        </p:txBody>
      </p:sp>
      <p:sp>
        <p:nvSpPr>
          <p:cNvPr id="24580" name="Rettangolo 23"/>
          <p:cNvSpPr>
            <a:spLocks noChangeArrowheads="1"/>
          </p:cNvSpPr>
          <p:nvPr/>
        </p:nvSpPr>
        <p:spPr bwMode="auto">
          <a:xfrm>
            <a:off x="0" y="2276475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>
                <a:solidFill>
                  <a:srgbClr val="FFE500"/>
                </a:solidFill>
              </a:rPr>
              <a:t>BETT</a:t>
            </a:r>
          </a:p>
        </p:txBody>
      </p:sp>
      <p:sp>
        <p:nvSpPr>
          <p:cNvPr id="25" name="Rettangolo 24"/>
          <p:cNvSpPr/>
          <p:nvPr/>
        </p:nvSpPr>
        <p:spPr>
          <a:xfrm>
            <a:off x="1039813" y="3333750"/>
            <a:ext cx="1811337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1600" b="1" dirty="0">
                <a:solidFill>
                  <a:schemeClr val="tx1">
                    <a:lumMod val="50000"/>
                  </a:schemeClr>
                </a:solidFill>
                <a:cs typeface="+mn-cs"/>
              </a:rPr>
              <a:t>BULBO APERTO</a:t>
            </a:r>
          </a:p>
        </p:txBody>
      </p:sp>
      <p:sp>
        <p:nvSpPr>
          <p:cNvPr id="27" name="Rettangolo 26"/>
          <p:cNvSpPr/>
          <p:nvPr/>
        </p:nvSpPr>
        <p:spPr>
          <a:xfrm>
            <a:off x="1908175" y="2420938"/>
            <a:ext cx="2159000" cy="714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1487488" y="4351338"/>
            <a:ext cx="914400" cy="3381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1600" b="1" dirty="0">
                <a:solidFill>
                  <a:schemeClr val="tx1">
                    <a:lumMod val="50000"/>
                  </a:schemeClr>
                </a:solidFill>
                <a:cs typeface="+mn-cs"/>
              </a:rPr>
              <a:t>Rottura</a:t>
            </a:r>
          </a:p>
        </p:txBody>
      </p:sp>
      <p:sp>
        <p:nvSpPr>
          <p:cNvPr id="24584" name="Rettangolo 29"/>
          <p:cNvSpPr>
            <a:spLocks noChangeArrowheads="1"/>
          </p:cNvSpPr>
          <p:nvPr/>
        </p:nvSpPr>
        <p:spPr bwMode="auto">
          <a:xfrm>
            <a:off x="6199188" y="3302000"/>
            <a:ext cx="1968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b="1">
                <a:solidFill>
                  <a:srgbClr val="FFC000"/>
                </a:solidFill>
              </a:rPr>
              <a:t>BULBO CHIUSO</a:t>
            </a:r>
          </a:p>
        </p:txBody>
      </p:sp>
      <p:sp>
        <p:nvSpPr>
          <p:cNvPr id="31" name="Freccia a destra con strisce 30"/>
          <p:cNvSpPr/>
          <p:nvPr/>
        </p:nvSpPr>
        <p:spPr>
          <a:xfrm rot="5400000">
            <a:off x="6949282" y="3806031"/>
            <a:ext cx="468312" cy="219075"/>
          </a:xfrm>
          <a:prstGeom prst="striped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9" name="Freccia a destra con strisce 38"/>
          <p:cNvSpPr/>
          <p:nvPr/>
        </p:nvSpPr>
        <p:spPr>
          <a:xfrm rot="5400000">
            <a:off x="6788150" y="2714625"/>
            <a:ext cx="790575" cy="219075"/>
          </a:xfrm>
          <a:prstGeom prst="striped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40" name="Freccia a destra con strisce 39"/>
          <p:cNvSpPr/>
          <p:nvPr/>
        </p:nvSpPr>
        <p:spPr>
          <a:xfrm rot="5400000">
            <a:off x="1550194" y="2713831"/>
            <a:ext cx="790575" cy="220663"/>
          </a:xfrm>
          <a:prstGeom prst="striped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48" name="Freccia a destra con strisce 47"/>
          <p:cNvSpPr/>
          <p:nvPr/>
        </p:nvSpPr>
        <p:spPr>
          <a:xfrm rot="5400000">
            <a:off x="1711326" y="3805237"/>
            <a:ext cx="468312" cy="220663"/>
          </a:xfrm>
          <a:prstGeom prst="striped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5" name="Rettangolo 34"/>
          <p:cNvSpPr/>
          <p:nvPr/>
        </p:nvSpPr>
        <p:spPr>
          <a:xfrm>
            <a:off x="1260475" y="4891088"/>
            <a:ext cx="1370013" cy="3381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1600" b="1" dirty="0">
                <a:solidFill>
                  <a:schemeClr val="tx1">
                    <a:lumMod val="50000"/>
                  </a:schemeClr>
                </a:solidFill>
                <a:cs typeface="+mn-cs"/>
              </a:rPr>
              <a:t>Lacerazione</a:t>
            </a:r>
          </a:p>
        </p:txBody>
      </p:sp>
      <p:sp>
        <p:nvSpPr>
          <p:cNvPr id="24590" name="Rettangolo 35"/>
          <p:cNvSpPr>
            <a:spLocks noChangeArrowheads="1"/>
          </p:cNvSpPr>
          <p:nvPr/>
        </p:nvSpPr>
        <p:spPr bwMode="auto">
          <a:xfrm>
            <a:off x="5797550" y="4365625"/>
            <a:ext cx="27717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600" b="1">
                <a:solidFill>
                  <a:srgbClr val="FFC000"/>
                </a:solidFill>
              </a:rPr>
              <a:t>Contusione / Concussione</a:t>
            </a:r>
          </a:p>
        </p:txBody>
      </p:sp>
      <p:sp>
        <p:nvSpPr>
          <p:cNvPr id="24591" name="Rettangolo 40"/>
          <p:cNvSpPr>
            <a:spLocks noChangeArrowheads="1"/>
          </p:cNvSpPr>
          <p:nvPr/>
        </p:nvSpPr>
        <p:spPr bwMode="auto">
          <a:xfrm>
            <a:off x="6024563" y="4903788"/>
            <a:ext cx="23177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600" b="1">
                <a:solidFill>
                  <a:srgbClr val="FFC000"/>
                </a:solidFill>
              </a:rPr>
              <a:t>Lacerazione lamellare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59TGp_tech_dark_v2">
  <a:themeElements>
    <a:clrScheme name="Tema di Office 3">
      <a:dk1>
        <a:srgbClr val="4D4D4D"/>
      </a:dk1>
      <a:lt1>
        <a:srgbClr val="FEFFFB"/>
      </a:lt1>
      <a:dk2>
        <a:srgbClr val="205FB2"/>
      </a:dk2>
      <a:lt2>
        <a:srgbClr val="B5BBF9"/>
      </a:lt2>
      <a:accent1>
        <a:srgbClr val="92B8E2"/>
      </a:accent1>
      <a:accent2>
        <a:srgbClr val="76D66C"/>
      </a:accent2>
      <a:accent3>
        <a:srgbClr val="ABB6D5"/>
      </a:accent3>
      <a:accent4>
        <a:srgbClr val="D9DAD6"/>
      </a:accent4>
      <a:accent5>
        <a:srgbClr val="C7D8EE"/>
      </a:accent5>
      <a:accent6>
        <a:srgbClr val="6AC261"/>
      </a:accent6>
      <a:hlink>
        <a:srgbClr val="DF9B5D"/>
      </a:hlink>
      <a:folHlink>
        <a:srgbClr val="5555E7"/>
      </a:folHlink>
    </a:clrScheme>
    <a:fontScheme name="Tema di Offic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a di Office 1">
        <a:dk1>
          <a:srgbClr val="4D4D4D"/>
        </a:dk1>
        <a:lt1>
          <a:srgbClr val="FEFFFB"/>
        </a:lt1>
        <a:dk2>
          <a:srgbClr val="3E724A"/>
        </a:dk2>
        <a:lt2>
          <a:srgbClr val="E6F898"/>
        </a:lt2>
        <a:accent1>
          <a:srgbClr val="DBCE71"/>
        </a:accent1>
        <a:accent2>
          <a:srgbClr val="ADCC76"/>
        </a:accent2>
        <a:accent3>
          <a:srgbClr val="AFBCB1"/>
        </a:accent3>
        <a:accent4>
          <a:srgbClr val="D9DAD6"/>
        </a:accent4>
        <a:accent5>
          <a:srgbClr val="EAE3BB"/>
        </a:accent5>
        <a:accent6>
          <a:srgbClr val="9CB96A"/>
        </a:accent6>
        <a:hlink>
          <a:srgbClr val="6AD274"/>
        </a:hlink>
        <a:folHlink>
          <a:srgbClr val="1A95D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333333"/>
        </a:dk1>
        <a:lt1>
          <a:srgbClr val="FEFFFB"/>
        </a:lt1>
        <a:dk2>
          <a:srgbClr val="562B85"/>
        </a:dk2>
        <a:lt2>
          <a:srgbClr val="E6F898"/>
        </a:lt2>
        <a:accent1>
          <a:srgbClr val="B2B2B2"/>
        </a:accent1>
        <a:accent2>
          <a:srgbClr val="D4B06E"/>
        </a:accent2>
        <a:accent3>
          <a:srgbClr val="B4ACC2"/>
        </a:accent3>
        <a:accent4>
          <a:srgbClr val="D9DAD6"/>
        </a:accent4>
        <a:accent5>
          <a:srgbClr val="D5D5D5"/>
        </a:accent5>
        <a:accent6>
          <a:srgbClr val="C09F63"/>
        </a:accent6>
        <a:hlink>
          <a:srgbClr val="7CC1DA"/>
        </a:hlink>
        <a:folHlink>
          <a:srgbClr val="51AD4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4D4D4D"/>
        </a:dk1>
        <a:lt1>
          <a:srgbClr val="FEFFFB"/>
        </a:lt1>
        <a:dk2>
          <a:srgbClr val="205FB2"/>
        </a:dk2>
        <a:lt2>
          <a:srgbClr val="B5BBF9"/>
        </a:lt2>
        <a:accent1>
          <a:srgbClr val="92B8E2"/>
        </a:accent1>
        <a:accent2>
          <a:srgbClr val="76D66C"/>
        </a:accent2>
        <a:accent3>
          <a:srgbClr val="ABB6D5"/>
        </a:accent3>
        <a:accent4>
          <a:srgbClr val="D9DAD6"/>
        </a:accent4>
        <a:accent5>
          <a:srgbClr val="C7D8EE"/>
        </a:accent5>
        <a:accent6>
          <a:srgbClr val="6AC261"/>
        </a:accent6>
        <a:hlink>
          <a:srgbClr val="DF9B5D"/>
        </a:hlink>
        <a:folHlink>
          <a:srgbClr val="5555E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259TGp_tech_dark_v2</Template>
  <TotalTime>900</TotalTime>
  <Words>1457</Words>
  <Application>Microsoft Office PowerPoint</Application>
  <PresentationFormat>Presentazione su schermo (4:3)</PresentationFormat>
  <Paragraphs>336</Paragraphs>
  <Slides>39</Slides>
  <Notes>30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39</vt:i4>
      </vt:variant>
    </vt:vector>
  </HeadingPairs>
  <TitlesOfParts>
    <vt:vector size="47" baseType="lpstr">
      <vt:lpstr>ＭＳ Ｐゴシック</vt:lpstr>
      <vt:lpstr>Arial</vt:lpstr>
      <vt:lpstr>Calibri</vt:lpstr>
      <vt:lpstr>Times New Roman</vt:lpstr>
      <vt:lpstr>Verdana</vt:lpstr>
      <vt:lpstr>Wingdings</vt:lpstr>
      <vt:lpstr>259TGp_tech_dark_v2</vt:lpstr>
      <vt:lpstr>Microsoft Excel Chart</vt:lpstr>
      <vt:lpstr>TRAUMI OCULARI DA CONTRACCOLPO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TRATTAMENTO</vt:lpstr>
      <vt:lpstr>Decorso ed esiti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TRAUMI OCULARI DA CONTRACCOLPO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Giancarlo</dc:creator>
  <cp:lastModifiedBy>Giancarlo</cp:lastModifiedBy>
  <cp:revision>178</cp:revision>
  <dcterms:created xsi:type="dcterms:W3CDTF">2009-08-28T20:35:57Z</dcterms:created>
  <dcterms:modified xsi:type="dcterms:W3CDTF">2017-05-04T13:12:22Z</dcterms:modified>
</cp:coreProperties>
</file>