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8"/>
  </p:notesMasterIdLst>
  <p:handoutMasterIdLst>
    <p:handoutMasterId r:id="rId59"/>
  </p:handoutMasterIdLst>
  <p:sldIdLst>
    <p:sldId id="256" r:id="rId3"/>
    <p:sldId id="361" r:id="rId4"/>
    <p:sldId id="451" r:id="rId5"/>
    <p:sldId id="453" r:id="rId6"/>
    <p:sldId id="452" r:id="rId7"/>
    <p:sldId id="454" r:id="rId8"/>
    <p:sldId id="456" r:id="rId9"/>
    <p:sldId id="555" r:id="rId10"/>
    <p:sldId id="457" r:id="rId11"/>
    <p:sldId id="461" r:id="rId12"/>
    <p:sldId id="462" r:id="rId13"/>
    <p:sldId id="465" r:id="rId14"/>
    <p:sldId id="466" r:id="rId15"/>
    <p:sldId id="467" r:id="rId16"/>
    <p:sldId id="463" r:id="rId17"/>
    <p:sldId id="464" r:id="rId18"/>
    <p:sldId id="471" r:id="rId19"/>
    <p:sldId id="470" r:id="rId20"/>
    <p:sldId id="474" r:id="rId21"/>
    <p:sldId id="484" r:id="rId22"/>
    <p:sldId id="485" r:id="rId23"/>
    <p:sldId id="556" r:id="rId24"/>
    <p:sldId id="489" r:id="rId25"/>
    <p:sldId id="490" r:id="rId26"/>
    <p:sldId id="605" r:id="rId27"/>
    <p:sldId id="492" r:id="rId28"/>
    <p:sldId id="565" r:id="rId29"/>
    <p:sldId id="558" r:id="rId30"/>
    <p:sldId id="530" r:id="rId31"/>
    <p:sldId id="574" r:id="rId32"/>
    <p:sldId id="606" r:id="rId33"/>
    <p:sldId id="607" r:id="rId34"/>
    <p:sldId id="608" r:id="rId35"/>
    <p:sldId id="609" r:id="rId36"/>
    <p:sldId id="610" r:id="rId37"/>
    <p:sldId id="494" r:id="rId38"/>
    <p:sldId id="502" r:id="rId39"/>
    <p:sldId id="496" r:id="rId40"/>
    <p:sldId id="552" r:id="rId41"/>
    <p:sldId id="566" r:id="rId42"/>
    <p:sldId id="564" r:id="rId43"/>
    <p:sldId id="319" r:id="rId44"/>
    <p:sldId id="353" r:id="rId45"/>
    <p:sldId id="589" r:id="rId46"/>
    <p:sldId id="590" r:id="rId47"/>
    <p:sldId id="592" r:id="rId48"/>
    <p:sldId id="593" r:id="rId49"/>
    <p:sldId id="594" r:id="rId50"/>
    <p:sldId id="595" r:id="rId51"/>
    <p:sldId id="596" r:id="rId52"/>
    <p:sldId id="516" r:id="rId53"/>
    <p:sldId id="570" r:id="rId54"/>
    <p:sldId id="572" r:id="rId55"/>
    <p:sldId id="553" r:id="rId56"/>
    <p:sldId id="414" r:id="rId57"/>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694" autoAdjust="0"/>
    <p:restoredTop sz="88782" autoAdjust="0"/>
  </p:normalViewPr>
  <p:slideViewPr>
    <p:cSldViewPr snapToGrid="0">
      <p:cViewPr varScale="1">
        <p:scale>
          <a:sx n="78" d="100"/>
          <a:sy n="78" d="100"/>
        </p:scale>
        <p:origin x="-1426" y="-7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2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D1F271D-0073-4A4F-B61A-4AD0A5453B11}" type="datetimeFigureOut">
              <a:rPr lang="it-IT" smtClean="0"/>
              <a:t>09/06/2017</a:t>
            </a:fld>
            <a:endParaRPr lang="it-IT"/>
          </a:p>
        </p:txBody>
      </p:sp>
      <p:sp>
        <p:nvSpPr>
          <p:cNvPr id="4" name="Segnaposto piè di pa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1FD5836-BF46-4FF9-9EB4-5C1D8CC98D9F}" type="slidenum">
              <a:rPr lang="it-IT" smtClean="0"/>
              <a:t>‹N›</a:t>
            </a:fld>
            <a:endParaRPr lang="it-IT"/>
          </a:p>
        </p:txBody>
      </p:sp>
    </p:spTree>
    <p:extLst>
      <p:ext uri="{BB962C8B-B14F-4D97-AF65-F5344CB8AC3E}">
        <p14:creationId xmlns:p14="http://schemas.microsoft.com/office/powerpoint/2010/main" val="1577005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90DCA65-AB89-42E4-B5B3-6CBC02577CF0}" type="datetimeFigureOut">
              <a:rPr lang="it-IT" smtClean="0"/>
              <a:t>09/06/2017</a:t>
            </a:fld>
            <a:endParaRPr lang="it-IT"/>
          </a:p>
        </p:txBody>
      </p:sp>
      <p:sp>
        <p:nvSpPr>
          <p:cNvPr id="4" name="Segnaposto immagin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093862C-0CCB-4BB8-BCCE-262CD53CF1CB}" type="slidenum">
              <a:rPr lang="it-IT" smtClean="0"/>
              <a:t>‹N›</a:t>
            </a:fld>
            <a:endParaRPr lang="it-IT"/>
          </a:p>
        </p:txBody>
      </p:sp>
    </p:spTree>
    <p:extLst>
      <p:ext uri="{BB962C8B-B14F-4D97-AF65-F5344CB8AC3E}">
        <p14:creationId xmlns:p14="http://schemas.microsoft.com/office/powerpoint/2010/main" val="364618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1</a:t>
            </a:fld>
            <a:endParaRPr lang="it-IT"/>
          </a:p>
        </p:txBody>
      </p:sp>
    </p:spTree>
    <p:extLst>
      <p:ext uri="{BB962C8B-B14F-4D97-AF65-F5344CB8AC3E}">
        <p14:creationId xmlns:p14="http://schemas.microsoft.com/office/powerpoint/2010/main" val="372128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Methods: Meta-analysis and meta-regression of case-control studies examining the levels of cortisol, ACTH, CRH levels. Systematic review of stress reactivity, genetic, molecular and neuroimaging studies related to HPA axis activity in BD. Results: Forty-one studies were included in the meta-analyses. BD was associated with significantly increased levels of cortisol (basal and post-dexamethasone) and ACTH, but not of CRH. In the meta-regression, case-control differences in cortisol levels were positively associated with the manic phase (p = 0.005) and participants’ age (p = 0.08), and negatively with antipsychotics use (p = 0.001). Reviewed studies suggest that BD is associated with abnormalities of stress-related molecular pathways in </a:t>
            </a:r>
            <a:r>
              <a:rPr lang="en-US" sz="1200" b="0" i="0" u="none" strike="noStrike" kern="1200" baseline="0" dirty="0" err="1" smtClean="0">
                <a:solidFill>
                  <a:schemeClr val="tx1"/>
                </a:solidFill>
                <a:latin typeface="+mn-lt"/>
                <a:ea typeface="+mn-ea"/>
                <a:cs typeface="+mn-cs"/>
              </a:rPr>
              <a:t>sev-eral</a:t>
            </a:r>
            <a:r>
              <a:rPr lang="en-US" sz="1200" b="0" i="0" u="none" strike="noStrike" kern="1200" baseline="0" dirty="0" smtClean="0">
                <a:solidFill>
                  <a:schemeClr val="tx1"/>
                </a:solidFill>
                <a:latin typeface="+mn-lt"/>
                <a:ea typeface="+mn-ea"/>
                <a:cs typeface="+mn-cs"/>
              </a:rPr>
              <a:t> brain areas. Variants of HPA axis-related genes seem not associated with a direct risk of developing BD, but with different clinical presentations. Also, studies on unaffected relatives suggest that HPA axis </a:t>
            </a:r>
            <a:r>
              <a:rPr lang="en-US" sz="1200" b="0" i="0" u="none" strike="noStrike" kern="1200" baseline="0" dirty="0" err="1" smtClean="0">
                <a:solidFill>
                  <a:schemeClr val="tx1"/>
                </a:solidFill>
                <a:latin typeface="+mn-lt"/>
                <a:ea typeface="+mn-ea"/>
                <a:cs typeface="+mn-cs"/>
              </a:rPr>
              <a:t>dysregulation</a:t>
            </a:r>
            <a:r>
              <a:rPr lang="en-US" sz="1200" b="0" i="0" u="none" strike="noStrike" kern="1200" baseline="0" dirty="0" smtClean="0">
                <a:solidFill>
                  <a:schemeClr val="tx1"/>
                </a:solidFill>
                <a:latin typeface="+mn-lt"/>
                <a:ea typeface="+mn-ea"/>
                <a:cs typeface="+mn-cs"/>
              </a:rPr>
              <a:t> is not an </a:t>
            </a:r>
            <a:r>
              <a:rPr lang="en-US" sz="1200" b="0" i="0" u="none" strike="noStrike" kern="1200" baseline="0" dirty="0" err="1" smtClean="0">
                <a:solidFill>
                  <a:schemeClr val="tx1"/>
                </a:solidFill>
                <a:latin typeface="+mn-lt"/>
                <a:ea typeface="+mn-ea"/>
                <a:cs typeface="+mn-cs"/>
              </a:rPr>
              <a:t>endophenotype</a:t>
            </a:r>
            <a:r>
              <a:rPr lang="en-US" sz="1200" b="0" i="0" u="none" strike="noStrike" kern="1200" baseline="0" dirty="0" smtClean="0">
                <a:solidFill>
                  <a:schemeClr val="tx1"/>
                </a:solidFill>
                <a:latin typeface="+mn-lt"/>
                <a:ea typeface="+mn-ea"/>
                <a:cs typeface="+mn-cs"/>
              </a:rPr>
              <a:t> of BD, but seems related to environmental risk factors, such as childhood trauma. Progressive HPA axis dysfunction is a putative mechanism that might underlie the clinical and cognitive deterioration of patients with BD. Conclusions: BD is associated with dysfunction of HPA axis activity, with important pathophysiological implications. Targeting HPA axis dysfunctions might be a novel strategy to improve the outcomes of BD. </a:t>
            </a:r>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11</a:t>
            </a:fld>
            <a:endParaRPr lang="it-IT"/>
          </a:p>
        </p:txBody>
      </p:sp>
    </p:spTree>
    <p:extLst>
      <p:ext uri="{BB962C8B-B14F-4D97-AF65-F5344CB8AC3E}">
        <p14:creationId xmlns:p14="http://schemas.microsoft.com/office/powerpoint/2010/main" val="364918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Methods: Meta-analysis and meta-regression of case-control studies examining the levels of cortisol, ACTH, CRH levels. Systematic review of stress reactivity, genetic, molecular and neuroimaging studies related to HPA axis activity in BD. Results: Forty-one studies were included in the meta-analyses. BD was associated with significantly increased levels of cortisol (basal and post-dexamethasone) and ACTH, but not of CRH. In the meta-regression, case-control differences in cortisol levels were positively associated with the manic phase (p = 0.005) and participants’ age (p = 0.08), and negatively with antipsychotics use (p = 0.001). Reviewed studies suggest that BD is associated with abnormalities of stress-related molecular pathways in </a:t>
            </a:r>
            <a:r>
              <a:rPr lang="en-US" sz="1200" b="0" i="0" u="none" strike="noStrike" kern="1200" baseline="0" dirty="0" err="1" smtClean="0">
                <a:solidFill>
                  <a:schemeClr val="tx1"/>
                </a:solidFill>
                <a:latin typeface="+mn-lt"/>
                <a:ea typeface="+mn-ea"/>
                <a:cs typeface="+mn-cs"/>
              </a:rPr>
              <a:t>sev-eral</a:t>
            </a:r>
            <a:r>
              <a:rPr lang="en-US" sz="1200" b="0" i="0" u="none" strike="noStrike" kern="1200" baseline="0" dirty="0" smtClean="0">
                <a:solidFill>
                  <a:schemeClr val="tx1"/>
                </a:solidFill>
                <a:latin typeface="+mn-lt"/>
                <a:ea typeface="+mn-ea"/>
                <a:cs typeface="+mn-cs"/>
              </a:rPr>
              <a:t> brain areas. Variants of HPA axis-related genes seem not associated with a direct risk of developing BD, but with different clinical presentations. Also, studies on unaffected relatives suggest that HPA axis </a:t>
            </a:r>
            <a:r>
              <a:rPr lang="en-US" sz="1200" b="0" i="0" u="none" strike="noStrike" kern="1200" baseline="0" dirty="0" err="1" smtClean="0">
                <a:solidFill>
                  <a:schemeClr val="tx1"/>
                </a:solidFill>
                <a:latin typeface="+mn-lt"/>
                <a:ea typeface="+mn-ea"/>
                <a:cs typeface="+mn-cs"/>
              </a:rPr>
              <a:t>dysregulation</a:t>
            </a:r>
            <a:r>
              <a:rPr lang="en-US" sz="1200" b="0" i="0" u="none" strike="noStrike" kern="1200" baseline="0" dirty="0" smtClean="0">
                <a:solidFill>
                  <a:schemeClr val="tx1"/>
                </a:solidFill>
                <a:latin typeface="+mn-lt"/>
                <a:ea typeface="+mn-ea"/>
                <a:cs typeface="+mn-cs"/>
              </a:rPr>
              <a:t> is not an </a:t>
            </a:r>
            <a:r>
              <a:rPr lang="en-US" sz="1200" b="0" i="0" u="none" strike="noStrike" kern="1200" baseline="0" dirty="0" err="1" smtClean="0">
                <a:solidFill>
                  <a:schemeClr val="tx1"/>
                </a:solidFill>
                <a:latin typeface="+mn-lt"/>
                <a:ea typeface="+mn-ea"/>
                <a:cs typeface="+mn-cs"/>
              </a:rPr>
              <a:t>endophenotype</a:t>
            </a:r>
            <a:r>
              <a:rPr lang="en-US" sz="1200" b="0" i="0" u="none" strike="noStrike" kern="1200" baseline="0" dirty="0" smtClean="0">
                <a:solidFill>
                  <a:schemeClr val="tx1"/>
                </a:solidFill>
                <a:latin typeface="+mn-lt"/>
                <a:ea typeface="+mn-ea"/>
                <a:cs typeface="+mn-cs"/>
              </a:rPr>
              <a:t> of BD, but seems related to environmental risk factors, such as childhood trauma. Progressive HPA axis dysfunction is a putative mechanism that might underlie the clinical and cognitive deterioration of patients with BD. Conclusions: BD is associated with dysfunction of HPA axis activity, with important pathophysiological implications. Targeting HPA axis dysfunctions might be a novel strategy to improve the outcomes of BD. </a:t>
            </a:r>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13</a:t>
            </a:fld>
            <a:endParaRPr lang="it-IT"/>
          </a:p>
        </p:txBody>
      </p:sp>
    </p:spTree>
    <p:extLst>
      <p:ext uri="{BB962C8B-B14F-4D97-AF65-F5344CB8AC3E}">
        <p14:creationId xmlns:p14="http://schemas.microsoft.com/office/powerpoint/2010/main" val="364918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central role of glucocorticoid receptor in the biological functions of cortisol. Cortisol (CORT) enters the cytosol by passive</a:t>
            </a:r>
          </a:p>
          <a:p>
            <a:r>
              <a:rPr lang="en-US" sz="1200" b="0" i="0" u="none" strike="noStrike" kern="1200" baseline="0" dirty="0" smtClean="0">
                <a:solidFill>
                  <a:schemeClr val="tx1"/>
                </a:solidFill>
                <a:latin typeface="+mn-lt"/>
                <a:ea typeface="+mn-ea"/>
                <a:cs typeface="+mn-cs"/>
              </a:rPr>
              <a:t>diffusion and binds to the glucocorticoid receptor (GR) which is a dynamic </a:t>
            </a:r>
            <a:r>
              <a:rPr lang="en-US" sz="1200" b="0" i="0" u="none" strike="noStrike" kern="1200" baseline="0" dirty="0" err="1" smtClean="0">
                <a:solidFill>
                  <a:schemeClr val="tx1"/>
                </a:solidFill>
                <a:latin typeface="+mn-lt"/>
                <a:ea typeface="+mn-ea"/>
                <a:cs typeface="+mn-cs"/>
              </a:rPr>
              <a:t>multiprotein</a:t>
            </a:r>
            <a:r>
              <a:rPr lang="en-US" sz="1200" b="0" i="0" u="none" strike="noStrike" kern="1200" baseline="0" dirty="0" smtClean="0">
                <a:solidFill>
                  <a:schemeClr val="tx1"/>
                </a:solidFill>
                <a:latin typeface="+mn-lt"/>
                <a:ea typeface="+mn-ea"/>
                <a:cs typeface="+mn-cs"/>
              </a:rPr>
              <a:t> complex composed of an array of chaperones.</a:t>
            </a:r>
          </a:p>
          <a:p>
            <a:r>
              <a:rPr lang="en-US" sz="1200" b="0" i="0" u="none" strike="noStrike" kern="1200" baseline="0" dirty="0" smtClean="0">
                <a:solidFill>
                  <a:schemeClr val="tx1"/>
                </a:solidFill>
                <a:latin typeface="+mn-lt"/>
                <a:ea typeface="+mn-ea"/>
                <a:cs typeface="+mn-cs"/>
              </a:rPr>
              <a:t>These have inhibitory as well as </a:t>
            </a:r>
            <a:r>
              <a:rPr lang="en-US" sz="1200" b="0" i="0" u="none" strike="noStrike" kern="1200" baseline="0" dirty="0" err="1" smtClean="0">
                <a:solidFill>
                  <a:schemeClr val="tx1"/>
                </a:solidFill>
                <a:latin typeface="+mn-lt"/>
                <a:ea typeface="+mn-ea"/>
                <a:cs typeface="+mn-cs"/>
              </a:rPr>
              <a:t>facilitatory</a:t>
            </a:r>
            <a:r>
              <a:rPr lang="en-US" sz="1200" b="0" i="0" u="none" strike="noStrike" kern="1200" baseline="0" dirty="0" smtClean="0">
                <a:solidFill>
                  <a:schemeClr val="tx1"/>
                </a:solidFill>
                <a:latin typeface="+mn-lt"/>
                <a:ea typeface="+mn-ea"/>
                <a:cs typeface="+mn-cs"/>
              </a:rPr>
              <a:t> actions and induce conformational change, </a:t>
            </a:r>
            <a:r>
              <a:rPr lang="en-US" sz="1200" b="0" i="0" u="none" strike="noStrike" kern="1200" baseline="0" dirty="0" err="1" smtClean="0">
                <a:solidFill>
                  <a:schemeClr val="tx1"/>
                </a:solidFill>
                <a:latin typeface="+mn-lt"/>
                <a:ea typeface="+mn-ea"/>
                <a:cs typeface="+mn-cs"/>
              </a:rPr>
              <a:t>homodimerization</a:t>
            </a:r>
            <a:r>
              <a:rPr lang="en-US" sz="1200" b="0" i="0" u="none" strike="noStrike" kern="1200" baseline="0" dirty="0" smtClean="0">
                <a:solidFill>
                  <a:schemeClr val="tx1"/>
                </a:solidFill>
                <a:latin typeface="+mn-lt"/>
                <a:ea typeface="+mn-ea"/>
                <a:cs typeface="+mn-cs"/>
              </a:rPr>
              <a:t> and translocation of the</a:t>
            </a:r>
          </a:p>
          <a:p>
            <a:r>
              <a:rPr lang="en-US" sz="1200" b="0" i="0" u="none" strike="noStrike" kern="1200" baseline="0" dirty="0" smtClean="0">
                <a:solidFill>
                  <a:schemeClr val="tx1"/>
                </a:solidFill>
                <a:latin typeface="+mn-lt"/>
                <a:ea typeface="+mn-ea"/>
                <a:cs typeface="+mn-cs"/>
              </a:rPr>
              <a:t>glucocorticoid receptor. The GR </a:t>
            </a:r>
            <a:r>
              <a:rPr lang="en-US" sz="1200" b="0" i="0" u="none" strike="noStrike" kern="1200" baseline="0" dirty="0" err="1" smtClean="0">
                <a:solidFill>
                  <a:schemeClr val="tx1"/>
                </a:solidFill>
                <a:latin typeface="+mn-lt"/>
                <a:ea typeface="+mn-ea"/>
                <a:cs typeface="+mn-cs"/>
              </a:rPr>
              <a:t>homodimer</a:t>
            </a:r>
            <a:r>
              <a:rPr lang="en-US" sz="1200" b="0" i="0" u="none" strike="noStrike" kern="1200" baseline="0" dirty="0" smtClean="0">
                <a:solidFill>
                  <a:schemeClr val="tx1"/>
                </a:solidFill>
                <a:latin typeface="+mn-lt"/>
                <a:ea typeface="+mn-ea"/>
                <a:cs typeface="+mn-cs"/>
              </a:rPr>
              <a:t> shuttles to the nucleus where it binds to glucocorticoid response element (GRE) on the promoter region of the DNA resulting in gene expression. This attachment to the GRE is facilitated by steroid receptor coactivator-1 (SRC-1); </a:t>
            </a:r>
            <a:r>
              <a:rPr lang="it-IT" sz="1200" b="0" i="0" u="none" strike="noStrike" kern="1200" baseline="0" dirty="0" smtClean="0">
                <a:solidFill>
                  <a:schemeClr val="tx1"/>
                </a:solidFill>
                <a:latin typeface="+mn-lt"/>
                <a:ea typeface="+mn-ea"/>
                <a:cs typeface="+mn-cs"/>
              </a:rPr>
              <a:t>the </a:t>
            </a:r>
            <a:r>
              <a:rPr lang="it-IT" sz="1200" b="0" i="0" u="none" strike="noStrike" kern="1200" baseline="0" dirty="0" err="1" smtClean="0">
                <a:solidFill>
                  <a:schemeClr val="tx1"/>
                </a:solidFill>
                <a:latin typeface="+mn-lt"/>
                <a:ea typeface="+mn-ea"/>
                <a:cs typeface="+mn-cs"/>
              </a:rPr>
              <a:t>subsequent</a:t>
            </a:r>
            <a:r>
              <a:rPr lang="it-IT" sz="1200" b="0" i="0" u="none" strike="noStrike" kern="1200" baseline="0" dirty="0" smtClean="0">
                <a:solidFill>
                  <a:schemeClr val="tx1"/>
                </a:solidFill>
                <a:latin typeface="+mn-lt"/>
                <a:ea typeface="+mn-ea"/>
                <a:cs typeface="+mn-cs"/>
              </a:rPr>
              <a:t> gene </a:t>
            </a:r>
            <a:r>
              <a:rPr lang="it-IT" sz="1200" b="0" i="0" u="none" strike="noStrike" kern="1200" baseline="0" dirty="0" err="1" smtClean="0">
                <a:solidFill>
                  <a:schemeClr val="tx1"/>
                </a:solidFill>
                <a:latin typeface="+mn-lt"/>
                <a:ea typeface="+mn-ea"/>
                <a:cs typeface="+mn-cs"/>
              </a:rPr>
              <a:t>transcription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plays</a:t>
            </a:r>
            <a:r>
              <a:rPr lang="it-IT" sz="1200" b="0" i="0" u="none" strike="noStrike" kern="1200" baseline="0" dirty="0" smtClean="0">
                <a:solidFill>
                  <a:schemeClr val="tx1"/>
                </a:solidFill>
                <a:latin typeface="+mn-lt"/>
                <a:ea typeface="+mn-ea"/>
                <a:cs typeface="+mn-cs"/>
              </a:rPr>
              <a:t> diverse </a:t>
            </a:r>
            <a:r>
              <a:rPr lang="it-IT" sz="1200" b="0" i="0" u="none" strike="noStrike" kern="1200" baseline="0" dirty="0" err="1" smtClean="0">
                <a:solidFill>
                  <a:schemeClr val="tx1"/>
                </a:solidFill>
                <a:latin typeface="+mn-lt"/>
                <a:ea typeface="+mn-ea"/>
                <a:cs typeface="+mn-cs"/>
              </a:rPr>
              <a:t>roles</a:t>
            </a:r>
            <a:r>
              <a:rPr lang="it-IT" sz="1200" b="0" i="0" u="none" strike="noStrike" kern="1200" baseline="0" dirty="0" smtClean="0">
                <a:solidFill>
                  <a:schemeClr val="tx1"/>
                </a:solidFill>
                <a:latin typeface="+mn-lt"/>
                <a:ea typeface="+mn-ea"/>
                <a:cs typeface="+mn-cs"/>
              </a:rPr>
              <a:t> in </a:t>
            </a:r>
            <a:r>
              <a:rPr lang="it-IT" sz="1200" b="0" i="0" u="none" strike="noStrike" kern="1200" baseline="0" dirty="0" err="1" smtClean="0">
                <a:solidFill>
                  <a:schemeClr val="tx1"/>
                </a:solidFill>
                <a:latin typeface="+mn-lt"/>
                <a:ea typeface="+mn-ea"/>
                <a:cs typeface="+mn-cs"/>
              </a:rPr>
              <a:t>physiological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functioning</a:t>
            </a:r>
            <a:r>
              <a:rPr lang="it-IT" sz="1200" b="0" i="0" u="none" strike="noStrike" kern="1200" baseline="0" dirty="0" smtClean="0">
                <a:solidFill>
                  <a:schemeClr val="tx1"/>
                </a:solidFill>
                <a:latin typeface="+mn-lt"/>
                <a:ea typeface="+mn-ea"/>
                <a:cs typeface="+mn-cs"/>
              </a:rPr>
              <a:t>. FKBP: FK506 </a:t>
            </a:r>
            <a:r>
              <a:rPr lang="it-IT" sz="1200" b="0" i="0" u="none" strike="noStrike" kern="1200" baseline="0" dirty="0" err="1" smtClean="0">
                <a:solidFill>
                  <a:schemeClr val="tx1"/>
                </a:solidFill>
                <a:latin typeface="+mn-lt"/>
                <a:ea typeface="+mn-ea"/>
                <a:cs typeface="+mn-cs"/>
              </a:rPr>
              <a:t>binding</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protein</a:t>
            </a:r>
            <a:r>
              <a:rPr lang="it-IT" sz="1200" b="0" i="0" u="none" strike="noStrike" kern="1200" baseline="0" dirty="0" smtClean="0">
                <a:solidFill>
                  <a:schemeClr val="tx1"/>
                </a:solidFill>
                <a:latin typeface="+mn-lt"/>
                <a:ea typeface="+mn-ea"/>
                <a:cs typeface="+mn-cs"/>
              </a:rPr>
              <a:t>, BAG 1: Bcl-2-associated gene product-1, PPID: </a:t>
            </a:r>
            <a:r>
              <a:rPr lang="it-IT" sz="1200" b="0" i="0" u="none" strike="noStrike" kern="1200" baseline="0" dirty="0" err="1" smtClean="0">
                <a:solidFill>
                  <a:schemeClr val="tx1"/>
                </a:solidFill>
                <a:latin typeface="+mn-lt"/>
                <a:ea typeface="+mn-ea"/>
                <a:cs typeface="+mn-cs"/>
              </a:rPr>
              <a:t>petidylprolyl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isomerase</a:t>
            </a:r>
            <a:r>
              <a:rPr lang="it-IT" sz="1200" b="0" i="0" u="none" strike="noStrike" kern="1200" baseline="0" dirty="0" smtClean="0">
                <a:solidFill>
                  <a:schemeClr val="tx1"/>
                </a:solidFill>
                <a:latin typeface="+mn-lt"/>
                <a:ea typeface="+mn-ea"/>
                <a:cs typeface="+mn-cs"/>
              </a:rPr>
              <a:t> D.</a:t>
            </a:r>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14</a:t>
            </a:fld>
            <a:endParaRPr lang="it-IT"/>
          </a:p>
        </p:txBody>
      </p:sp>
    </p:spTree>
    <p:extLst>
      <p:ext uri="{BB962C8B-B14F-4D97-AF65-F5344CB8AC3E}">
        <p14:creationId xmlns:p14="http://schemas.microsoft.com/office/powerpoint/2010/main" val="156313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Pro and anti-</a:t>
            </a:r>
            <a:r>
              <a:rPr lang="it-IT" sz="1200" b="0" i="0" u="none" strike="noStrike" kern="1200" baseline="0" dirty="0" err="1" smtClean="0">
                <a:solidFill>
                  <a:schemeClr val="tx1"/>
                </a:solidFill>
                <a:latin typeface="+mn-lt"/>
                <a:ea typeface="+mn-ea"/>
                <a:cs typeface="+mn-cs"/>
              </a:rPr>
              <a:t>inflammatory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activities</a:t>
            </a:r>
            <a:r>
              <a:rPr lang="it-IT" sz="1200" b="0" i="0" u="none" strike="noStrike" kern="1200" baseline="0" dirty="0" smtClean="0">
                <a:solidFill>
                  <a:schemeClr val="tx1"/>
                </a:solidFill>
                <a:latin typeface="+mn-lt"/>
                <a:ea typeface="+mn-ea"/>
                <a:cs typeface="+mn-cs"/>
              </a:rPr>
              <a:t> of IL-6. Anti-</a:t>
            </a:r>
            <a:r>
              <a:rPr lang="it-IT" sz="1200" b="0" i="0" u="none" strike="noStrike" kern="1200" baseline="0" dirty="0" err="1" smtClean="0">
                <a:solidFill>
                  <a:schemeClr val="tx1"/>
                </a:solidFill>
                <a:latin typeface="+mn-lt"/>
                <a:ea typeface="+mn-ea"/>
                <a:cs typeface="+mn-cs"/>
              </a:rPr>
              <a:t>inflammatory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activities</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IL-6 include STAT3 dependent regeneration of cells and the induction</a:t>
            </a:r>
          </a:p>
          <a:p>
            <a:r>
              <a:rPr lang="en-US" sz="1200" b="0" i="0" u="none" strike="noStrike" kern="1200" baseline="0" dirty="0" smtClean="0">
                <a:solidFill>
                  <a:schemeClr val="tx1"/>
                </a:solidFill>
                <a:latin typeface="+mn-lt"/>
                <a:ea typeface="+mn-ea"/>
                <a:cs typeface="+mn-cs"/>
              </a:rPr>
              <a:t>of the hepatic acute phase response, mediated by membrane bound IL-6R </a:t>
            </a:r>
            <a:r>
              <a:rPr lang="it-IT" sz="1200" b="0" i="0" u="none" strike="noStrike" kern="1200" baseline="0" dirty="0" smtClean="0">
                <a:solidFill>
                  <a:schemeClr val="tx1"/>
                </a:solidFill>
                <a:latin typeface="+mn-lt"/>
                <a:ea typeface="+mn-ea"/>
                <a:cs typeface="+mn-cs"/>
              </a:rPr>
              <a:t>(MB IL-6R). Pro-</a:t>
            </a:r>
            <a:r>
              <a:rPr lang="it-IT" sz="1200" b="0" i="0" u="none" strike="noStrike" kern="1200" baseline="0" dirty="0" err="1" smtClean="0">
                <a:solidFill>
                  <a:schemeClr val="tx1"/>
                </a:solidFill>
                <a:latin typeface="+mn-lt"/>
                <a:ea typeface="+mn-ea"/>
                <a:cs typeface="+mn-cs"/>
              </a:rPr>
              <a:t>inflammatory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activities</a:t>
            </a:r>
            <a:r>
              <a:rPr lang="it-IT" sz="1200" b="0" i="0" u="none" strike="noStrike" kern="1200" baseline="0" dirty="0" smtClean="0">
                <a:solidFill>
                  <a:schemeClr val="tx1"/>
                </a:solidFill>
                <a:latin typeface="+mn-lt"/>
                <a:ea typeface="+mn-ea"/>
                <a:cs typeface="+mn-cs"/>
              </a:rPr>
              <a:t> of IL-6 via </a:t>
            </a:r>
            <a:r>
              <a:rPr lang="it-IT" sz="1200" b="0" i="0" u="none" strike="noStrike" kern="1200" baseline="0" dirty="0" err="1" smtClean="0">
                <a:solidFill>
                  <a:schemeClr val="tx1"/>
                </a:solidFill>
                <a:latin typeface="+mn-lt"/>
                <a:ea typeface="+mn-ea"/>
                <a:cs typeface="+mn-cs"/>
              </a:rPr>
              <a:t>soluble</a:t>
            </a:r>
            <a:r>
              <a:rPr lang="it-IT" sz="1200" b="0" i="0" u="none" strike="noStrike" kern="1200" baseline="0" dirty="0" smtClean="0">
                <a:solidFill>
                  <a:schemeClr val="tx1"/>
                </a:solidFill>
                <a:latin typeface="+mn-lt"/>
                <a:ea typeface="+mn-ea"/>
                <a:cs typeface="+mn-cs"/>
              </a:rPr>
              <a:t> IL-6R (sIL-6R)</a:t>
            </a:r>
          </a:p>
          <a:p>
            <a:r>
              <a:rPr lang="it-IT" sz="1200" b="0" i="0" u="none" strike="noStrike" kern="1200" baseline="0" dirty="0" smtClean="0">
                <a:solidFill>
                  <a:schemeClr val="tx1"/>
                </a:solidFill>
                <a:latin typeface="+mn-lt"/>
                <a:ea typeface="+mn-ea"/>
                <a:cs typeface="+mn-cs"/>
              </a:rPr>
              <a:t>include </a:t>
            </a:r>
            <a:r>
              <a:rPr lang="it-IT" sz="1200" b="0" i="0" u="none" strike="noStrike" kern="1200" baseline="0" dirty="0" err="1" smtClean="0">
                <a:solidFill>
                  <a:schemeClr val="tx1"/>
                </a:solidFill>
                <a:latin typeface="+mn-lt"/>
                <a:ea typeface="+mn-ea"/>
                <a:cs typeface="+mn-cs"/>
              </a:rPr>
              <a:t>recruitment</a:t>
            </a:r>
            <a:r>
              <a:rPr lang="it-IT" sz="1200" b="0" i="0" u="none" strike="noStrike" kern="1200" baseline="0" dirty="0" smtClean="0">
                <a:solidFill>
                  <a:schemeClr val="tx1"/>
                </a:solidFill>
                <a:latin typeface="+mn-lt"/>
                <a:ea typeface="+mn-ea"/>
                <a:cs typeface="+mn-cs"/>
              </a:rPr>
              <a:t> of </a:t>
            </a:r>
            <a:r>
              <a:rPr lang="it-IT" sz="1200" b="0" i="0" u="none" strike="noStrike" kern="1200" baseline="0" dirty="0" err="1" smtClean="0">
                <a:solidFill>
                  <a:schemeClr val="tx1"/>
                </a:solidFill>
                <a:latin typeface="+mn-lt"/>
                <a:ea typeface="+mn-ea"/>
                <a:cs typeface="+mn-cs"/>
              </a:rPr>
              <a:t>inflammatory</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cells and inhibition of regulatory T-cell differentiation. ADAM17 plays the key balancing role in determining the direction</a:t>
            </a:r>
          </a:p>
          <a:p>
            <a:r>
              <a:rPr lang="en-US" sz="1200" b="0" i="0" u="none" strike="noStrike" kern="1200" baseline="0" dirty="0" smtClean="0">
                <a:solidFill>
                  <a:schemeClr val="tx1"/>
                </a:solidFill>
                <a:latin typeface="+mn-lt"/>
                <a:ea typeface="+mn-ea"/>
                <a:cs typeface="+mn-cs"/>
              </a:rPr>
              <a:t>of IL-6 biological actions. ADAM17: </a:t>
            </a:r>
            <a:r>
              <a:rPr lang="it-IT" sz="1200" b="0" i="0" u="none" strike="noStrike" kern="1200" baseline="0" dirty="0" smtClean="0">
                <a:solidFill>
                  <a:schemeClr val="tx1"/>
                </a:solidFill>
                <a:latin typeface="+mn-lt"/>
                <a:ea typeface="+mn-ea"/>
                <a:cs typeface="+mn-cs"/>
              </a:rPr>
              <a:t>a </a:t>
            </a:r>
            <a:r>
              <a:rPr lang="it-IT" sz="1200" b="0" i="0" u="none" strike="noStrike" kern="1200" baseline="0" dirty="0" err="1" smtClean="0">
                <a:solidFill>
                  <a:schemeClr val="tx1"/>
                </a:solidFill>
                <a:latin typeface="+mn-lt"/>
                <a:ea typeface="+mn-ea"/>
                <a:cs typeface="+mn-cs"/>
              </a:rPr>
              <a:t>disintegrin</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metalloproteinase</a:t>
            </a:r>
            <a:r>
              <a:rPr lang="it-IT" sz="1200" b="0" i="0" u="none" strike="noStrike" kern="1200" baseline="0" dirty="0" smtClean="0">
                <a:solidFill>
                  <a:schemeClr val="tx1"/>
                </a:solidFill>
                <a:latin typeface="+mn-lt"/>
                <a:ea typeface="+mn-ea"/>
                <a:cs typeface="+mn-cs"/>
              </a:rPr>
              <a:t> 17, </a:t>
            </a:r>
            <a:r>
              <a:rPr lang="en-US" sz="1200" b="0" i="0" u="none" strike="noStrike" kern="1200" baseline="0" dirty="0" smtClean="0">
                <a:solidFill>
                  <a:schemeClr val="tx1"/>
                </a:solidFill>
                <a:latin typeface="+mn-lt"/>
                <a:ea typeface="+mn-ea"/>
                <a:cs typeface="+mn-cs"/>
              </a:rPr>
              <a:t>MNC: mononuclear cells, STAT3: signal transducer and activator of transcription</a:t>
            </a:r>
          </a:p>
          <a:p>
            <a:r>
              <a:rPr lang="it-IT" sz="1200" b="0" i="0" u="none" strike="noStrike" kern="1200" baseline="0" dirty="0" smtClean="0">
                <a:solidFill>
                  <a:schemeClr val="tx1"/>
                </a:solidFill>
                <a:latin typeface="+mn-lt"/>
                <a:ea typeface="+mn-ea"/>
                <a:cs typeface="+mn-cs"/>
              </a:rPr>
              <a:t>3.</a:t>
            </a:r>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18</a:t>
            </a:fld>
            <a:endParaRPr lang="it-IT"/>
          </a:p>
        </p:txBody>
      </p:sp>
    </p:spTree>
    <p:extLst>
      <p:ext uri="{BB962C8B-B14F-4D97-AF65-F5344CB8AC3E}">
        <p14:creationId xmlns:p14="http://schemas.microsoft.com/office/powerpoint/2010/main" val="2778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integrative model of bipolar </a:t>
            </a:r>
            <a:r>
              <a:rPr lang="it-IT" sz="1200" b="0" i="0" u="none" strike="noStrike" kern="1200" baseline="0" dirty="0" err="1" smtClean="0">
                <a:solidFill>
                  <a:schemeClr val="tx1"/>
                </a:solidFill>
                <a:latin typeface="+mn-lt"/>
                <a:ea typeface="+mn-ea"/>
                <a:cs typeface="+mn-cs"/>
              </a:rPr>
              <a:t>disorder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pathophysiology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Dysfunctions</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crucial bodily homeostatic systems acting in an orchestrated manner feed</a:t>
            </a:r>
          </a:p>
          <a:p>
            <a:r>
              <a:rPr lang="en-US" sz="1200" b="0" i="0" u="none" strike="noStrike" kern="1200" baseline="0" dirty="0" smtClean="0">
                <a:solidFill>
                  <a:schemeClr val="tx1"/>
                </a:solidFill>
                <a:latin typeface="+mn-lt"/>
                <a:ea typeface="+mn-ea"/>
                <a:cs typeface="+mn-cs"/>
              </a:rPr>
              <a:t>into one another leading to a progressively worsening course of bipolar disorder. The result is a persistent symptomatic </a:t>
            </a:r>
            <a:r>
              <a:rPr lang="it-IT" sz="1200" b="0" i="0" u="none" strike="noStrike" kern="1200" baseline="0" dirty="0" smtClean="0">
                <a:solidFill>
                  <a:schemeClr val="tx1"/>
                </a:solidFill>
                <a:latin typeface="+mn-lt"/>
                <a:ea typeface="+mn-ea"/>
                <a:cs typeface="+mn-cs"/>
              </a:rPr>
              <a:t>state, treatment </a:t>
            </a:r>
            <a:r>
              <a:rPr lang="it-IT" sz="1200" b="0" i="0" u="none" strike="noStrike" kern="1200" baseline="0" dirty="0" err="1" smtClean="0">
                <a:solidFill>
                  <a:schemeClr val="tx1"/>
                </a:solidFill>
                <a:latin typeface="+mn-lt"/>
                <a:ea typeface="+mn-ea"/>
                <a:cs typeface="+mn-cs"/>
              </a:rPr>
              <a:t>resistance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psychosocial</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functional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deterioration</a:t>
            </a:r>
            <a:r>
              <a:rPr lang="it-IT" sz="1200" b="0" i="0" u="none" strike="noStrike" kern="1200" baseline="0" dirty="0" smtClean="0">
                <a:solidFill>
                  <a:schemeClr val="tx1"/>
                </a:solidFill>
                <a:latin typeface="+mn-lt"/>
                <a:ea typeface="+mn-ea"/>
                <a:cs typeface="+mn-cs"/>
              </a:rPr>
              <a:t> and </a:t>
            </a:r>
            <a:r>
              <a:rPr lang="it-IT" sz="1200" b="0" i="0" u="none" strike="noStrike" kern="1200" baseline="0" dirty="0" err="1" smtClean="0">
                <a:solidFill>
                  <a:schemeClr val="tx1"/>
                </a:solidFill>
                <a:latin typeface="+mn-lt"/>
                <a:ea typeface="+mn-ea"/>
                <a:cs typeface="+mn-cs"/>
              </a:rPr>
              <a:t>numerous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physical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complications</a:t>
            </a:r>
            <a:r>
              <a:rPr lang="it-IT" sz="1200" b="0" i="0" u="none" strike="noStrike" kern="1200" baseline="0" dirty="0" smtClean="0">
                <a:solidFill>
                  <a:schemeClr val="tx1"/>
                </a:solidFill>
                <a:latin typeface="+mn-lt"/>
                <a:ea typeface="+mn-ea"/>
                <a:cs typeface="+mn-cs"/>
              </a:rPr>
              <a:t>. BD: </a:t>
            </a:r>
            <a:r>
              <a:rPr lang="it-IT" sz="1200" b="0" i="0" u="none" strike="noStrike" kern="1200" baseline="0" dirty="0" err="1" smtClean="0">
                <a:solidFill>
                  <a:schemeClr val="tx1"/>
                </a:solidFill>
                <a:latin typeface="+mn-lt"/>
                <a:ea typeface="+mn-ea"/>
                <a:cs typeface="+mn-cs"/>
              </a:rPr>
              <a:t>bipolar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disorder</a:t>
            </a:r>
            <a:r>
              <a:rPr lang="it-IT" sz="1200" b="0" i="0" u="none" strike="noStrike" kern="1200" baseline="0" dirty="0" smtClean="0">
                <a:solidFill>
                  <a:schemeClr val="tx1"/>
                </a:solidFill>
                <a:latin typeface="+mn-lt"/>
                <a:ea typeface="+mn-ea"/>
                <a:cs typeface="+mn-cs"/>
              </a:rPr>
              <a:t>, HPA </a:t>
            </a:r>
            <a:r>
              <a:rPr lang="it-IT" sz="1200" b="0" i="0" u="none" strike="noStrike" kern="1200" baseline="0" dirty="0" err="1" smtClean="0">
                <a:solidFill>
                  <a:schemeClr val="tx1"/>
                </a:solidFill>
                <a:latin typeface="+mn-lt"/>
                <a:ea typeface="+mn-ea"/>
                <a:cs typeface="+mn-cs"/>
              </a:rPr>
              <a:t>axis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hypothalamic-pituitary-adrenal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axis</a:t>
            </a:r>
            <a:r>
              <a:rPr lang="it-IT" sz="1200" b="0" i="0" u="none" strike="noStrike" kern="1200" baseline="0" dirty="0" smtClean="0">
                <a:solidFill>
                  <a:schemeClr val="tx1"/>
                </a:solidFill>
                <a:latin typeface="+mn-lt"/>
                <a:ea typeface="+mn-ea"/>
                <a:cs typeface="+mn-cs"/>
              </a:rPr>
              <a:t>, ROS: </a:t>
            </a:r>
            <a:r>
              <a:rPr lang="it-IT" sz="1200" b="0" i="0" u="none" strike="noStrike" kern="1200" baseline="0" dirty="0" err="1" smtClean="0">
                <a:solidFill>
                  <a:schemeClr val="tx1"/>
                </a:solidFill>
                <a:latin typeface="+mn-lt"/>
                <a:ea typeface="+mn-ea"/>
                <a:cs typeface="+mn-cs"/>
              </a:rPr>
              <a:t>reactive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oxygen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species</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24</a:t>
            </a:fld>
            <a:endParaRPr lang="it-IT"/>
          </a:p>
        </p:txBody>
      </p:sp>
    </p:spTree>
    <p:extLst>
      <p:ext uri="{BB962C8B-B14F-4D97-AF65-F5344CB8AC3E}">
        <p14:creationId xmlns:p14="http://schemas.microsoft.com/office/powerpoint/2010/main" val="172778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integrative model of bipolar</a:t>
            </a:r>
          </a:p>
          <a:p>
            <a:r>
              <a:rPr lang="it-IT" sz="1200" b="0" i="0" u="none" strike="noStrike" kern="1200" baseline="0" dirty="0" err="1" smtClean="0">
                <a:solidFill>
                  <a:schemeClr val="tx1"/>
                </a:solidFill>
                <a:latin typeface="+mn-lt"/>
                <a:ea typeface="+mn-ea"/>
                <a:cs typeface="+mn-cs"/>
              </a:rPr>
              <a:t>disorder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pathophysiology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Dysfunctions</a:t>
            </a:r>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crucial bodily homeostatic systems</a:t>
            </a:r>
          </a:p>
          <a:p>
            <a:r>
              <a:rPr lang="en-US" sz="1200" b="0" i="0" u="none" strike="noStrike" kern="1200" baseline="0" dirty="0" smtClean="0">
                <a:solidFill>
                  <a:schemeClr val="tx1"/>
                </a:solidFill>
                <a:latin typeface="+mn-lt"/>
                <a:ea typeface="+mn-ea"/>
                <a:cs typeface="+mn-cs"/>
              </a:rPr>
              <a:t>acting in an orchestrated manner feed</a:t>
            </a:r>
          </a:p>
          <a:p>
            <a:r>
              <a:rPr lang="en-US" sz="1200" b="0" i="0" u="none" strike="noStrike" kern="1200" baseline="0" dirty="0" smtClean="0">
                <a:solidFill>
                  <a:schemeClr val="tx1"/>
                </a:solidFill>
                <a:latin typeface="+mn-lt"/>
                <a:ea typeface="+mn-ea"/>
                <a:cs typeface="+mn-cs"/>
              </a:rPr>
              <a:t>into one another leading to a progressively</a:t>
            </a:r>
          </a:p>
          <a:p>
            <a:r>
              <a:rPr lang="en-US" sz="1200" b="0" i="0" u="none" strike="noStrike" kern="1200" baseline="0" dirty="0" smtClean="0">
                <a:solidFill>
                  <a:schemeClr val="tx1"/>
                </a:solidFill>
                <a:latin typeface="+mn-lt"/>
                <a:ea typeface="+mn-ea"/>
                <a:cs typeface="+mn-cs"/>
              </a:rPr>
              <a:t>worsening course of bipolar disorder.</a:t>
            </a:r>
          </a:p>
          <a:p>
            <a:r>
              <a:rPr lang="en-US" sz="1200" b="0" i="0" u="none" strike="noStrike" kern="1200" baseline="0" dirty="0" smtClean="0">
                <a:solidFill>
                  <a:schemeClr val="tx1"/>
                </a:solidFill>
                <a:latin typeface="+mn-lt"/>
                <a:ea typeface="+mn-ea"/>
                <a:cs typeface="+mn-cs"/>
              </a:rPr>
              <a:t>The result is a persistent symptomatic</a:t>
            </a:r>
          </a:p>
          <a:p>
            <a:r>
              <a:rPr lang="it-IT" sz="1200" b="0" i="0" u="none" strike="noStrike" kern="1200" baseline="0" dirty="0" smtClean="0">
                <a:solidFill>
                  <a:schemeClr val="tx1"/>
                </a:solidFill>
                <a:latin typeface="+mn-lt"/>
                <a:ea typeface="+mn-ea"/>
                <a:cs typeface="+mn-cs"/>
              </a:rPr>
              <a:t>state, treatment </a:t>
            </a:r>
            <a:r>
              <a:rPr lang="it-IT" sz="1200" b="0" i="0" u="none" strike="noStrike" kern="1200" baseline="0" dirty="0" err="1" smtClean="0">
                <a:solidFill>
                  <a:schemeClr val="tx1"/>
                </a:solidFill>
                <a:latin typeface="+mn-lt"/>
                <a:ea typeface="+mn-ea"/>
                <a:cs typeface="+mn-cs"/>
              </a:rPr>
              <a:t>resistance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psychosocial</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functional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deterioration</a:t>
            </a:r>
            <a:r>
              <a:rPr lang="it-IT" sz="1200" b="0" i="0" u="none" strike="noStrike" kern="1200" baseline="0" dirty="0" smtClean="0">
                <a:solidFill>
                  <a:schemeClr val="tx1"/>
                </a:solidFill>
                <a:latin typeface="+mn-lt"/>
                <a:ea typeface="+mn-ea"/>
                <a:cs typeface="+mn-cs"/>
              </a:rPr>
              <a:t> and</a:t>
            </a:r>
          </a:p>
          <a:p>
            <a:r>
              <a:rPr lang="it-IT" sz="1200" b="0" i="0" u="none" strike="noStrike" kern="1200" baseline="0" dirty="0" err="1" smtClean="0">
                <a:solidFill>
                  <a:schemeClr val="tx1"/>
                </a:solidFill>
                <a:latin typeface="+mn-lt"/>
                <a:ea typeface="+mn-ea"/>
                <a:cs typeface="+mn-cs"/>
              </a:rPr>
              <a:t>numerous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physical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complications</a:t>
            </a:r>
            <a:r>
              <a:rPr lang="it-IT" sz="1200" b="0" i="0" u="none" strike="noStrike" kern="1200" baseline="0" dirty="0" smtClean="0">
                <a:solidFill>
                  <a:schemeClr val="tx1"/>
                </a:solidFill>
                <a:latin typeface="+mn-lt"/>
                <a:ea typeface="+mn-ea"/>
                <a:cs typeface="+mn-cs"/>
              </a:rPr>
              <a:t>. BD:</a:t>
            </a:r>
          </a:p>
          <a:p>
            <a:r>
              <a:rPr lang="it-IT" sz="1200" b="0" i="0" u="none" strike="noStrike" kern="1200" baseline="0" dirty="0" err="1" smtClean="0">
                <a:solidFill>
                  <a:schemeClr val="tx1"/>
                </a:solidFill>
                <a:latin typeface="+mn-lt"/>
                <a:ea typeface="+mn-ea"/>
                <a:cs typeface="+mn-cs"/>
              </a:rPr>
              <a:t>bipolar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disorder</a:t>
            </a:r>
            <a:r>
              <a:rPr lang="it-IT" sz="1200" b="0" i="0" u="none" strike="noStrike" kern="1200" baseline="0" dirty="0" smtClean="0">
                <a:solidFill>
                  <a:schemeClr val="tx1"/>
                </a:solidFill>
                <a:latin typeface="+mn-lt"/>
                <a:ea typeface="+mn-ea"/>
                <a:cs typeface="+mn-cs"/>
              </a:rPr>
              <a:t>, HPA </a:t>
            </a:r>
            <a:r>
              <a:rPr lang="it-IT" sz="1200" b="0" i="0" u="none" strike="noStrike" kern="1200" baseline="0" dirty="0" err="1" smtClean="0">
                <a:solidFill>
                  <a:schemeClr val="tx1"/>
                </a:solidFill>
                <a:latin typeface="+mn-lt"/>
                <a:ea typeface="+mn-ea"/>
                <a:cs typeface="+mn-cs"/>
              </a:rPr>
              <a:t>axis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hypothalamic</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err="1" smtClean="0">
                <a:solidFill>
                  <a:schemeClr val="tx1"/>
                </a:solidFill>
                <a:latin typeface="+mn-lt"/>
                <a:ea typeface="+mn-ea"/>
                <a:cs typeface="+mn-cs"/>
              </a:rPr>
              <a:t>pituitary-adrenal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axis</a:t>
            </a:r>
            <a:r>
              <a:rPr lang="it-IT" sz="1200" b="0" i="0" u="none" strike="noStrike" kern="1200" baseline="0" dirty="0" smtClean="0">
                <a:solidFill>
                  <a:schemeClr val="tx1"/>
                </a:solidFill>
                <a:latin typeface="+mn-lt"/>
                <a:ea typeface="+mn-ea"/>
                <a:cs typeface="+mn-cs"/>
              </a:rPr>
              <a:t>, ROS: </a:t>
            </a:r>
            <a:r>
              <a:rPr lang="it-IT" sz="1200" b="0" i="0" u="none" strike="noStrike" kern="1200" baseline="0" dirty="0" err="1" smtClean="0">
                <a:solidFill>
                  <a:schemeClr val="tx1"/>
                </a:solidFill>
                <a:latin typeface="+mn-lt"/>
                <a:ea typeface="+mn-ea"/>
                <a:cs typeface="+mn-cs"/>
              </a:rPr>
              <a:t>reactive</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err="1" smtClean="0">
                <a:solidFill>
                  <a:schemeClr val="tx1"/>
                </a:solidFill>
                <a:latin typeface="+mn-lt"/>
                <a:ea typeface="+mn-ea"/>
                <a:cs typeface="+mn-cs"/>
              </a:rPr>
              <a:t>oxygen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species</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25</a:t>
            </a:fld>
            <a:endParaRPr lang="it-IT"/>
          </a:p>
        </p:txBody>
      </p:sp>
    </p:spTree>
    <p:extLst>
      <p:ext uri="{BB962C8B-B14F-4D97-AF65-F5344CB8AC3E}">
        <p14:creationId xmlns:p14="http://schemas.microsoft.com/office/powerpoint/2010/main" val="11103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Arial" pitchFamily="34" charset="0"/>
              </a:rPr>
              <a:t>The </a:t>
            </a:r>
            <a:r>
              <a:rPr lang="en-US" sz="1200" b="1" kern="1200" dirty="0" smtClean="0">
                <a:solidFill>
                  <a:schemeClr val="tx1"/>
                </a:solidFill>
                <a:latin typeface="+mn-lt"/>
                <a:ea typeface="+mn-ea"/>
                <a:cs typeface="Arial" pitchFamily="34" charset="0"/>
              </a:rPr>
              <a:t>low-frequency oscillations in the standard frequency band (0.01-0.10Hz) </a:t>
            </a:r>
            <a:r>
              <a:rPr lang="en-US" sz="1200" kern="1200" dirty="0" smtClean="0">
                <a:solidFill>
                  <a:schemeClr val="tx1"/>
                </a:solidFill>
                <a:latin typeface="+mn-lt"/>
                <a:ea typeface="+mn-ea"/>
                <a:cs typeface="Arial" pitchFamily="34" charset="0"/>
              </a:rPr>
              <a:t>(which is typically investigated in resting state fMRI studies) seem to reflect a </a:t>
            </a:r>
            <a:r>
              <a:rPr lang="en-US" sz="1200" b="1" kern="1200" dirty="0" smtClean="0">
                <a:solidFill>
                  <a:schemeClr val="tx1"/>
                </a:solidFill>
                <a:latin typeface="+mn-lt"/>
                <a:ea typeface="+mn-ea"/>
                <a:cs typeface="Arial" pitchFamily="34" charset="0"/>
              </a:rPr>
              <a:t>physiological baseline of neuronal activity </a:t>
            </a:r>
            <a:r>
              <a:rPr lang="en-US" sz="1200" kern="1200" dirty="0" smtClean="0">
                <a:solidFill>
                  <a:schemeClr val="tx1"/>
                </a:solidFill>
                <a:latin typeface="+mn-lt"/>
                <a:ea typeface="+mn-ea"/>
                <a:cs typeface="Arial" pitchFamily="34" charset="0"/>
              </a:rPr>
              <a:t>and is central for tonic brain activity</a:t>
            </a:r>
            <a:endParaRPr lang="it-IT" dirty="0" smtClean="0"/>
          </a:p>
          <a:p>
            <a:pPr algn="just"/>
            <a:r>
              <a:rPr lang="en-US" sz="1200" kern="1200" dirty="0" smtClean="0">
                <a:solidFill>
                  <a:schemeClr val="tx1"/>
                </a:solidFill>
                <a:latin typeface="+mn-lt"/>
                <a:ea typeface="+mn-ea"/>
                <a:cs typeface="Arial" pitchFamily="34" charset="0"/>
              </a:rPr>
              <a:t>The standard frequency band was further subdivided into two ultra-slow frequency bands in the healthy brain with potential differentiated functions: </a:t>
            </a:r>
          </a:p>
          <a:p>
            <a:pPr algn="just">
              <a:buFont typeface="Wingdings" pitchFamily="2" charset="2"/>
              <a:buChar char="Ø"/>
            </a:pPr>
            <a:r>
              <a:rPr lang="en-US" sz="1200" kern="1200" dirty="0" smtClean="0">
                <a:solidFill>
                  <a:schemeClr val="tx1"/>
                </a:solidFill>
                <a:latin typeface="+mn-lt"/>
                <a:ea typeface="+mn-ea"/>
                <a:cs typeface="Arial" pitchFamily="34" charset="0"/>
              </a:rPr>
              <a:t>  </a:t>
            </a:r>
            <a:r>
              <a:rPr lang="en-US" sz="1200" b="1" kern="1200" dirty="0" smtClean="0">
                <a:solidFill>
                  <a:schemeClr val="tx1"/>
                </a:solidFill>
                <a:latin typeface="+mn-lt"/>
                <a:ea typeface="+mn-ea"/>
                <a:cs typeface="Arial" pitchFamily="34" charset="0"/>
              </a:rPr>
              <a:t>Slow5 (0.01-0.027Hz) </a:t>
            </a:r>
            <a:r>
              <a:rPr lang="en-US" sz="1200" kern="1200" dirty="0" smtClean="0">
                <a:solidFill>
                  <a:schemeClr val="tx1"/>
                </a:solidFill>
                <a:latin typeface="+mn-lt"/>
                <a:ea typeface="+mn-ea"/>
                <a:cs typeface="Arial" pitchFamily="34" charset="0"/>
              </a:rPr>
              <a:t>shows stronger power and longer cycle duration,</a:t>
            </a:r>
          </a:p>
          <a:p>
            <a:pPr algn="just"/>
            <a:r>
              <a:rPr lang="en-US" sz="1200" kern="1200" dirty="0" smtClean="0">
                <a:solidFill>
                  <a:schemeClr val="tx1"/>
                </a:solidFill>
                <a:latin typeface="+mn-lt"/>
                <a:ea typeface="+mn-ea"/>
                <a:cs typeface="Arial" pitchFamily="34" charset="0"/>
              </a:rPr>
              <a:t>     representing the “spatiotemporal basement” of the brain networks </a:t>
            </a:r>
          </a:p>
          <a:p>
            <a:pPr algn="just">
              <a:buFont typeface="Wingdings" pitchFamily="2" charset="2"/>
              <a:buChar char="Ø"/>
            </a:pPr>
            <a:r>
              <a:rPr lang="en-US" sz="1200" kern="1200" dirty="0" smtClean="0">
                <a:solidFill>
                  <a:schemeClr val="tx1"/>
                </a:solidFill>
                <a:latin typeface="+mn-lt"/>
                <a:ea typeface="+mn-ea"/>
                <a:cs typeface="Arial" pitchFamily="34" charset="0"/>
              </a:rPr>
              <a:t>  </a:t>
            </a:r>
            <a:r>
              <a:rPr lang="en-US" sz="1200" b="1" kern="1200" dirty="0" smtClean="0">
                <a:solidFill>
                  <a:schemeClr val="tx1"/>
                </a:solidFill>
                <a:latin typeface="+mn-lt"/>
                <a:ea typeface="+mn-ea"/>
                <a:cs typeface="Arial" pitchFamily="34" charset="0"/>
              </a:rPr>
              <a:t>Slow4 (0.027-0.073Hz) </a:t>
            </a:r>
            <a:r>
              <a:rPr lang="en-US" sz="1200" kern="1200" dirty="0" smtClean="0">
                <a:solidFill>
                  <a:schemeClr val="tx1"/>
                </a:solidFill>
                <a:latin typeface="+mn-lt"/>
                <a:ea typeface="+mn-ea"/>
                <a:cs typeface="Arial" pitchFamily="34" charset="0"/>
              </a:rPr>
              <a:t>is strongest throughout the neurotransmitters areas,</a:t>
            </a:r>
          </a:p>
          <a:p>
            <a:pPr algn="just"/>
            <a:r>
              <a:rPr lang="en-US" sz="1200" kern="1200" dirty="0" smtClean="0">
                <a:solidFill>
                  <a:schemeClr val="tx1"/>
                </a:solidFill>
                <a:latin typeface="+mn-lt"/>
                <a:ea typeface="+mn-ea"/>
                <a:cs typeface="Arial" pitchFamily="34" charset="0"/>
              </a:rPr>
              <a:t>     basal ganglia, thalamus and sensorimotor cortical areas, potentially playing a</a:t>
            </a:r>
          </a:p>
          <a:p>
            <a:pPr algn="just"/>
            <a:r>
              <a:rPr lang="en-US" sz="1200" kern="1200" dirty="0" smtClean="0">
                <a:solidFill>
                  <a:schemeClr val="tx1"/>
                </a:solidFill>
                <a:latin typeface="+mn-lt"/>
                <a:ea typeface="+mn-ea"/>
                <a:cs typeface="Arial" pitchFamily="34" charset="0"/>
              </a:rPr>
              <a:t>     role in subcortical-cortical loop communication at the network level . </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0093862C-0CCB-4BB8-BCCE-262CD53CF1CB}" type="slidenum">
              <a:rPr lang="it-IT" smtClean="0"/>
              <a:t>43</a:t>
            </a:fld>
            <a:endParaRPr lang="it-IT"/>
          </a:p>
        </p:txBody>
      </p:sp>
    </p:spTree>
    <p:extLst>
      <p:ext uri="{BB962C8B-B14F-4D97-AF65-F5344CB8AC3E}">
        <p14:creationId xmlns:p14="http://schemas.microsoft.com/office/powerpoint/2010/main" val="317182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smtClean="0"/>
          </a:p>
        </p:txBody>
      </p:sp>
      <p:sp>
        <p:nvSpPr>
          <p:cNvPr id="51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2AD9503-C512-4DB1-ACDB-5037547A282B}" type="slidenum">
              <a:rPr lang="it-IT" altLang="en-US" smtClean="0"/>
              <a:pPr/>
              <a:t>51</a:t>
            </a:fld>
            <a:endParaRPr lang="it-IT" altLang="en-US" smtClean="0"/>
          </a:p>
        </p:txBody>
      </p:sp>
    </p:spTree>
    <p:extLst>
      <p:ext uri="{BB962C8B-B14F-4D97-AF65-F5344CB8AC3E}">
        <p14:creationId xmlns:p14="http://schemas.microsoft.com/office/powerpoint/2010/main" val="228505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C9D922E-27F5-49A4-8F6F-9782D422DA73}"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163328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D922E-27F5-49A4-8F6F-9782D422DA73}"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163737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D922E-27F5-49A4-8F6F-9782D422DA73}"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106607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ACD2892E-AB71-4B58-9E41-69E8B84CD1CF}" type="datetimeFigureOut">
              <a:rPr lang="it-IT" altLang="it-IT"/>
              <a:pPr/>
              <a:t>09/06/2017</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935257E9-475A-4A55-BA47-15EA47A23D55}" type="slidenum">
              <a:rPr lang="it-IT" altLang="it-IT"/>
              <a:pPr/>
              <a:t>‹N›</a:t>
            </a:fld>
            <a:endParaRPr lang="it-IT" altLang="it-IT"/>
          </a:p>
        </p:txBody>
      </p:sp>
    </p:spTree>
    <p:extLst>
      <p:ext uri="{BB962C8B-B14F-4D97-AF65-F5344CB8AC3E}">
        <p14:creationId xmlns:p14="http://schemas.microsoft.com/office/powerpoint/2010/main" val="15157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C9484A95-19AD-45A6-8CF6-C29FADC95B42}" type="datetimeFigureOut">
              <a:rPr lang="it-IT" altLang="it-IT"/>
              <a:pPr/>
              <a:t>09/06/2017</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40F79DC2-D4CC-4D69-A405-5C64A1034A99}" type="slidenum">
              <a:rPr lang="it-IT" altLang="it-IT"/>
              <a:pPr/>
              <a:t>‹N›</a:t>
            </a:fld>
            <a:endParaRPr lang="it-IT" altLang="it-IT"/>
          </a:p>
        </p:txBody>
      </p:sp>
    </p:spTree>
    <p:extLst>
      <p:ext uri="{BB962C8B-B14F-4D97-AF65-F5344CB8AC3E}">
        <p14:creationId xmlns:p14="http://schemas.microsoft.com/office/powerpoint/2010/main" val="215847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D4D7AC6A-4424-4F07-A3FB-6E3D48B3BA97}" type="datetimeFigureOut">
              <a:rPr lang="it-IT" altLang="it-IT"/>
              <a:pPr/>
              <a:t>09/06/2017</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BFCB6767-15DA-47DE-A249-DC3F951FD5F7}" type="slidenum">
              <a:rPr lang="it-IT" altLang="it-IT"/>
              <a:pPr/>
              <a:t>‹N›</a:t>
            </a:fld>
            <a:endParaRPr lang="it-IT" altLang="it-IT"/>
          </a:p>
        </p:txBody>
      </p:sp>
    </p:spTree>
    <p:extLst>
      <p:ext uri="{BB962C8B-B14F-4D97-AF65-F5344CB8AC3E}">
        <p14:creationId xmlns:p14="http://schemas.microsoft.com/office/powerpoint/2010/main" val="61022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EFB07C1E-F95A-46B7-93B9-5765BAF4D92E}" type="datetimeFigureOut">
              <a:rPr lang="it-IT" altLang="it-IT"/>
              <a:pPr/>
              <a:t>09/06/2017</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C20AC816-5848-48F2-BCCF-4E598B2B6771}" type="slidenum">
              <a:rPr lang="it-IT" altLang="it-IT"/>
              <a:pPr/>
              <a:t>‹N›</a:t>
            </a:fld>
            <a:endParaRPr lang="it-IT" altLang="it-IT"/>
          </a:p>
        </p:txBody>
      </p:sp>
    </p:spTree>
    <p:extLst>
      <p:ext uri="{BB962C8B-B14F-4D97-AF65-F5344CB8AC3E}">
        <p14:creationId xmlns:p14="http://schemas.microsoft.com/office/powerpoint/2010/main" val="1470886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5BA95469-F569-4687-8F4D-3259125E43CC}" type="datetimeFigureOut">
              <a:rPr lang="it-IT" altLang="it-IT"/>
              <a:pPr/>
              <a:t>09/06/2017</a:t>
            </a:fld>
            <a:endParaRPr lang="it-IT" altLang="it-IT"/>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fld id="{1963065C-E316-4BC1-9069-BD824AA2304A}" type="slidenum">
              <a:rPr lang="it-IT" altLang="it-IT"/>
              <a:pPr/>
              <a:t>‹N›</a:t>
            </a:fld>
            <a:endParaRPr lang="it-IT" altLang="it-IT"/>
          </a:p>
        </p:txBody>
      </p:sp>
    </p:spTree>
    <p:extLst>
      <p:ext uri="{BB962C8B-B14F-4D97-AF65-F5344CB8AC3E}">
        <p14:creationId xmlns:p14="http://schemas.microsoft.com/office/powerpoint/2010/main" val="2740077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fld id="{1E5B323E-1BCC-4EE9-AAE8-0E259FA78495}" type="datetimeFigureOut">
              <a:rPr lang="it-IT" altLang="it-IT"/>
              <a:pPr/>
              <a:t>09/06/2017</a:t>
            </a:fld>
            <a:endParaRPr lang="it-IT" altLang="it-IT"/>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fld id="{5B7BD904-1FC5-4590-AC35-18C00ABC31F0}" type="slidenum">
              <a:rPr lang="it-IT" altLang="it-IT"/>
              <a:pPr/>
              <a:t>‹N›</a:t>
            </a:fld>
            <a:endParaRPr lang="it-IT" altLang="it-IT"/>
          </a:p>
        </p:txBody>
      </p:sp>
    </p:spTree>
    <p:extLst>
      <p:ext uri="{BB962C8B-B14F-4D97-AF65-F5344CB8AC3E}">
        <p14:creationId xmlns:p14="http://schemas.microsoft.com/office/powerpoint/2010/main" val="2601525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B8B4CEC8-BCE7-4F0E-9915-0036920C8F66}" type="datetimeFigureOut">
              <a:rPr lang="it-IT" altLang="it-IT"/>
              <a:pPr/>
              <a:t>09/06/2017</a:t>
            </a:fld>
            <a:endParaRPr lang="it-IT" altLang="it-IT"/>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fld id="{533E50C0-457E-4A5D-A76B-1AAC5BAAF725}" type="slidenum">
              <a:rPr lang="it-IT" altLang="it-IT"/>
              <a:pPr/>
              <a:t>‹N›</a:t>
            </a:fld>
            <a:endParaRPr lang="it-IT" altLang="it-IT"/>
          </a:p>
        </p:txBody>
      </p:sp>
    </p:spTree>
    <p:extLst>
      <p:ext uri="{BB962C8B-B14F-4D97-AF65-F5344CB8AC3E}">
        <p14:creationId xmlns:p14="http://schemas.microsoft.com/office/powerpoint/2010/main" val="1759334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fld id="{087642E9-19F2-42E3-8A97-9496C645E41E}" type="datetimeFigureOut">
              <a:rPr lang="it-IT" altLang="it-IT"/>
              <a:pPr/>
              <a:t>09/06/2017</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CDBEA024-D6CB-4DAD-BD50-1BF25D1D995C}" type="slidenum">
              <a:rPr lang="it-IT" altLang="it-IT"/>
              <a:pPr/>
              <a:t>‹N›</a:t>
            </a:fld>
            <a:endParaRPr lang="it-IT" altLang="it-IT"/>
          </a:p>
        </p:txBody>
      </p:sp>
    </p:spTree>
    <p:extLst>
      <p:ext uri="{BB962C8B-B14F-4D97-AF65-F5344CB8AC3E}">
        <p14:creationId xmlns:p14="http://schemas.microsoft.com/office/powerpoint/2010/main" val="314524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9D922E-27F5-49A4-8F6F-9782D422DA73}"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2278526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fld id="{38DAE587-2A8D-4390-AA96-FEBE14216489}" type="datetimeFigureOut">
              <a:rPr lang="it-IT" altLang="it-IT"/>
              <a:pPr/>
              <a:t>09/06/2017</a:t>
            </a:fld>
            <a:endParaRPr lang="it-IT" alt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fld id="{DE18281C-7FDF-4541-9170-CBA80DA109C8}" type="slidenum">
              <a:rPr lang="it-IT" altLang="it-IT"/>
              <a:pPr/>
              <a:t>‹N›</a:t>
            </a:fld>
            <a:endParaRPr lang="it-IT" altLang="it-IT"/>
          </a:p>
        </p:txBody>
      </p:sp>
    </p:spTree>
    <p:extLst>
      <p:ext uri="{BB962C8B-B14F-4D97-AF65-F5344CB8AC3E}">
        <p14:creationId xmlns:p14="http://schemas.microsoft.com/office/powerpoint/2010/main" val="2173452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437AB8E9-F750-4785-8465-D700A0F6DA21}" type="datetimeFigureOut">
              <a:rPr lang="it-IT" altLang="it-IT"/>
              <a:pPr/>
              <a:t>09/06/2017</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891573B7-8157-4A45-A986-C7F15ECF1915}" type="slidenum">
              <a:rPr lang="it-IT" altLang="it-IT"/>
              <a:pPr/>
              <a:t>‹N›</a:t>
            </a:fld>
            <a:endParaRPr lang="it-IT" altLang="it-IT"/>
          </a:p>
        </p:txBody>
      </p:sp>
    </p:spTree>
    <p:extLst>
      <p:ext uri="{BB962C8B-B14F-4D97-AF65-F5344CB8AC3E}">
        <p14:creationId xmlns:p14="http://schemas.microsoft.com/office/powerpoint/2010/main" val="297172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7E368093-B664-44FD-BE62-29C369602022}" type="datetimeFigureOut">
              <a:rPr lang="it-IT" altLang="it-IT"/>
              <a:pPr/>
              <a:t>09/06/2017</a:t>
            </a:fld>
            <a:endParaRPr lang="it-IT" alt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fld id="{C14D3E20-4CF0-4465-860E-CEC3646DB2B2}" type="slidenum">
              <a:rPr lang="it-IT" altLang="it-IT"/>
              <a:pPr/>
              <a:t>‹N›</a:t>
            </a:fld>
            <a:endParaRPr lang="it-IT" altLang="it-IT"/>
          </a:p>
        </p:txBody>
      </p:sp>
    </p:spTree>
    <p:extLst>
      <p:ext uri="{BB962C8B-B14F-4D97-AF65-F5344CB8AC3E}">
        <p14:creationId xmlns:p14="http://schemas.microsoft.com/office/powerpoint/2010/main" val="268989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BC9D922E-27F5-49A4-8F6F-9782D422DA73}" type="datetimeFigureOut">
              <a:rPr lang="it-IT" smtClean="0"/>
              <a:t>09/06/2017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385453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C9D922E-27F5-49A4-8F6F-9782D422DA73}" type="datetimeFigureOut">
              <a:rPr lang="it-IT" smtClean="0"/>
              <a:t>09/06/2017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229644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C9D922E-27F5-49A4-8F6F-9782D422DA73}" type="datetimeFigureOut">
              <a:rPr lang="it-IT" smtClean="0"/>
              <a:t>09/06/2017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243830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C9D922E-27F5-49A4-8F6F-9782D422DA73}" type="datetimeFigureOut">
              <a:rPr lang="it-IT" smtClean="0"/>
              <a:t>09/06/2017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170413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9D922E-27F5-49A4-8F6F-9782D422DA73}" type="datetimeFigureOut">
              <a:rPr lang="it-IT" smtClean="0"/>
              <a:t>09/06/2017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150088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C9D922E-27F5-49A4-8F6F-9782D422DA73}" type="datetimeFigureOut">
              <a:rPr lang="it-IT" smtClean="0"/>
              <a:t>09/06/2017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266370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C9D922E-27F5-49A4-8F6F-9782D422DA73}" type="datetimeFigureOut">
              <a:rPr lang="it-IT" smtClean="0"/>
              <a:t>09/06/2017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74E900-F0C1-40CD-8785-BA7C1ACB17FB}" type="slidenum">
              <a:rPr lang="it-IT" smtClean="0"/>
              <a:t>‹N›</a:t>
            </a:fld>
            <a:endParaRPr lang="it-IT"/>
          </a:p>
        </p:txBody>
      </p:sp>
    </p:spTree>
    <p:extLst>
      <p:ext uri="{BB962C8B-B14F-4D97-AF65-F5344CB8AC3E}">
        <p14:creationId xmlns:p14="http://schemas.microsoft.com/office/powerpoint/2010/main" val="262707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9D922E-27F5-49A4-8F6F-9782D422DA73}" type="datetimeFigureOut">
              <a:rPr lang="it-IT" smtClean="0"/>
              <a:t>09/06/2017</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74E900-F0C1-40CD-8785-BA7C1ACB17FB}" type="slidenum">
              <a:rPr lang="it-IT" smtClean="0"/>
              <a:t>‹N›</a:t>
            </a:fld>
            <a:endParaRPr lang="it-IT"/>
          </a:p>
        </p:txBody>
      </p:sp>
    </p:spTree>
    <p:extLst>
      <p:ext uri="{BB962C8B-B14F-4D97-AF65-F5344CB8AC3E}">
        <p14:creationId xmlns:p14="http://schemas.microsoft.com/office/powerpoint/2010/main" val="221372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pPr>
            <a:fld id="{21CBE82A-AB2E-4E85-958D-F08F1604698F}" type="datetimeFigureOut">
              <a:rPr lang="it-IT" altLang="it-IT">
                <a:ea typeface="MS PGothic" pitchFamily="34" charset="-128"/>
              </a:rPr>
              <a:pPr fontAlgn="base">
                <a:spcBef>
                  <a:spcPct val="0"/>
                </a:spcBef>
                <a:spcAft>
                  <a:spcPct val="0"/>
                </a:spcAft>
              </a:pPr>
              <a:t>09/06/2017</a:t>
            </a:fld>
            <a:endParaRPr lang="it-IT" altLang="it-IT">
              <a:ea typeface="MS PGothic" pitchFamily="34" charset="-128"/>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D3F236E5-21CA-421C-8995-EFF768C82135}" type="slidenum">
              <a:rPr lang="it-IT" altLang="it-IT">
                <a:ea typeface="MS PGothic" pitchFamily="34" charset="-128"/>
              </a:rPr>
              <a:pPr fontAlgn="base">
                <a:spcBef>
                  <a:spcPct val="0"/>
                </a:spcBef>
                <a:spcAft>
                  <a:spcPct val="0"/>
                </a:spcAft>
              </a:pPr>
              <a:t>‹N›</a:t>
            </a:fld>
            <a:endParaRPr lang="it-IT" altLang="it-IT">
              <a:ea typeface="MS PGothic" pitchFamily="34" charset="-128"/>
            </a:endParaRPr>
          </a:p>
        </p:txBody>
      </p:sp>
    </p:spTree>
    <p:extLst>
      <p:ext uri="{BB962C8B-B14F-4D97-AF65-F5344CB8AC3E}">
        <p14:creationId xmlns:p14="http://schemas.microsoft.com/office/powerpoint/2010/main" val="24632310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google.it/url?sa=i&amp;rct=j&amp;q=&amp;esrc=s&amp;frm=1&amp;source=images&amp;cd=&amp;cad=rja&amp;uact=8&amp;ved=0ahUKEwiomICSjvfTAhVCVRoKHVpyCQ4QjRwIBw&amp;url=http://archive.basinreboot.com/2015/07/06/more-work-to-be-done-on-lovell-streets-highway-improvement-project-this-week/&amp;psig=AFQjCNFRpABm3Aa8AoLfQkNWcHME05evJg&amp;ust=149511676996086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it/url?sa=i&amp;rct=j&amp;q=&amp;esrc=s&amp;frm=1&amp;source=images&amp;cd=&amp;cad=rja&amp;uact=8&amp;ved=0ahUKEwjNrMOUvvfTAhWLKVAKHepvD7gQjRwIBw&amp;url=https://en.wikipedia.org/wiki/Epigenetics&amp;psig=AFQjCNFWKkOcjwxJVXHebIg_Yh91_EXzHg&amp;ust=1495129655297468"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it/url?sa=i&amp;rct=j&amp;q=&amp;esrc=s&amp;frm=1&amp;source=imgres&amp;cd=&amp;cad=rja&amp;uact=8&amp;ved=0ahUKEwi7reDDwffTAhWSbVAKHWmwAMAQjRwIBw&amp;url=http://www.npg.org.uk/freudsite/&amp;psig=AFQjCNGUjhutIGoqWElMOIrr6Tkl0UoRuQ&amp;ust=149513056594182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it/url?sa=i&amp;rct=j&amp;q=&amp;esrc=s&amp;frm=1&amp;source=images&amp;cd=&amp;cad=rja&amp;uact=8&amp;ved=0ahUKEwjzz4yBufnTAhVHHxoKHbJXChoQjRwIBw&amp;url=https://it.wikipedia.org/wiki/Citt%C3%A0_ideale&amp;psig=AFQjCNHeW0zu6n9XRE2MygynaKw3h-AlHw&amp;ust=1495196995096439"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emf"/><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2.gif"/><Relationship Id="rId5" Type="http://schemas.openxmlformats.org/officeDocument/2006/relationships/image" Target="../media/image51.emf"/><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3679" y="1656363"/>
            <a:ext cx="8711852" cy="1613325"/>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pPr>
            <a:r>
              <a:rPr lang="en-US" sz="3200" b="1" dirty="0" err="1" smtClean="0">
                <a:solidFill>
                  <a:schemeClr val="tx2"/>
                </a:solidFill>
                <a:effectLst>
                  <a:outerShdw blurRad="38100" dist="38100" dir="2700000" algn="tl">
                    <a:srgbClr val="000000">
                      <a:alpha val="43137"/>
                    </a:srgbClr>
                  </a:outerShdw>
                </a:effectLst>
                <a:latin typeface="+mj-lt"/>
              </a:rPr>
              <a:t>Neurobiologia</a:t>
            </a:r>
            <a:r>
              <a:rPr lang="en-US" sz="3200" b="1" dirty="0" smtClean="0">
                <a:solidFill>
                  <a:schemeClr val="tx2"/>
                </a:solidFill>
                <a:effectLst>
                  <a:outerShdw blurRad="38100" dist="38100" dir="2700000" algn="tl">
                    <a:srgbClr val="000000">
                      <a:alpha val="43137"/>
                    </a:srgbClr>
                  </a:outerShdw>
                </a:effectLst>
                <a:latin typeface="+mj-lt"/>
              </a:rPr>
              <a:t> del </a:t>
            </a:r>
            <a:r>
              <a:rPr lang="en-US" sz="3200" b="1" dirty="0" err="1">
                <a:solidFill>
                  <a:schemeClr val="tx2"/>
                </a:solidFill>
                <a:effectLst>
                  <a:outerShdw blurRad="38100" dist="38100" dir="2700000" algn="tl">
                    <a:srgbClr val="000000">
                      <a:alpha val="43137"/>
                    </a:srgbClr>
                  </a:outerShdw>
                </a:effectLst>
                <a:latin typeface="+mj-lt"/>
              </a:rPr>
              <a:t>D</a:t>
            </a:r>
            <a:r>
              <a:rPr lang="en-US" sz="3200" b="1" dirty="0" err="1" smtClean="0">
                <a:solidFill>
                  <a:schemeClr val="tx2"/>
                </a:solidFill>
                <a:effectLst>
                  <a:outerShdw blurRad="38100" dist="38100" dir="2700000" algn="tl">
                    <a:srgbClr val="000000">
                      <a:alpha val="43137"/>
                    </a:srgbClr>
                  </a:outerShdw>
                </a:effectLst>
                <a:latin typeface="+mj-lt"/>
              </a:rPr>
              <a:t>isturbo</a:t>
            </a:r>
            <a:r>
              <a:rPr lang="en-US" sz="3200" b="1" dirty="0" smtClean="0">
                <a:solidFill>
                  <a:schemeClr val="tx2"/>
                </a:solidFill>
                <a:effectLst>
                  <a:outerShdw blurRad="38100" dist="38100" dir="2700000" algn="tl">
                    <a:srgbClr val="000000">
                      <a:alpha val="43137"/>
                    </a:srgbClr>
                  </a:outerShdw>
                </a:effectLst>
                <a:latin typeface="+mj-lt"/>
              </a:rPr>
              <a:t> </a:t>
            </a:r>
            <a:r>
              <a:rPr lang="en-US" sz="3200" b="1" dirty="0" err="1" smtClean="0">
                <a:solidFill>
                  <a:schemeClr val="tx2"/>
                </a:solidFill>
                <a:effectLst>
                  <a:outerShdw blurRad="38100" dist="38100" dir="2700000" algn="tl">
                    <a:srgbClr val="000000">
                      <a:alpha val="43137"/>
                    </a:srgbClr>
                  </a:outerShdw>
                </a:effectLst>
                <a:latin typeface="+mj-lt"/>
              </a:rPr>
              <a:t>Bipolare</a:t>
            </a:r>
            <a:endParaRPr lang="en-US" sz="3200" b="1" dirty="0" smtClean="0">
              <a:solidFill>
                <a:schemeClr val="tx2"/>
              </a:solidFill>
              <a:effectLst>
                <a:outerShdw blurRad="38100" dist="38100" dir="2700000" algn="tl">
                  <a:srgbClr val="000000">
                    <a:alpha val="43137"/>
                  </a:srgbClr>
                </a:outerShdw>
              </a:effectLst>
              <a:latin typeface="+mj-lt"/>
            </a:endParaRPr>
          </a:p>
          <a:p>
            <a:pPr>
              <a:lnSpc>
                <a:spcPct val="100000"/>
              </a:lnSpc>
            </a:pPr>
            <a:r>
              <a:rPr lang="en-US" sz="3200" b="1" dirty="0" smtClean="0">
                <a:solidFill>
                  <a:schemeClr val="tx2"/>
                </a:solidFill>
                <a:effectLst>
                  <a:outerShdw blurRad="38100" dist="38100" dir="2700000" algn="tl">
                    <a:srgbClr val="000000">
                      <a:alpha val="43137"/>
                    </a:srgbClr>
                  </a:outerShdw>
                </a:effectLst>
                <a:latin typeface="+mj-lt"/>
              </a:rPr>
              <a:t>Patterns  </a:t>
            </a:r>
            <a:r>
              <a:rPr lang="en-US" sz="3200" b="1" dirty="0" err="1" smtClean="0">
                <a:solidFill>
                  <a:schemeClr val="tx2"/>
                </a:solidFill>
                <a:effectLst>
                  <a:outerShdw blurRad="38100" dist="38100" dir="2700000" algn="tl">
                    <a:srgbClr val="000000">
                      <a:alpha val="43137"/>
                    </a:srgbClr>
                  </a:outerShdw>
                </a:effectLst>
                <a:latin typeface="+mj-lt"/>
              </a:rPr>
              <a:t>strutturali</a:t>
            </a:r>
            <a:r>
              <a:rPr lang="en-US" sz="3200" b="1" dirty="0" smtClean="0">
                <a:solidFill>
                  <a:schemeClr val="tx2"/>
                </a:solidFill>
                <a:effectLst>
                  <a:outerShdw blurRad="38100" dist="38100" dir="2700000" algn="tl">
                    <a:srgbClr val="000000">
                      <a:alpha val="43137"/>
                    </a:srgbClr>
                  </a:outerShdw>
                </a:effectLst>
                <a:latin typeface="+mj-lt"/>
              </a:rPr>
              <a:t> e </a:t>
            </a:r>
            <a:r>
              <a:rPr lang="en-US" sz="3200" b="1" dirty="0" err="1" smtClean="0">
                <a:solidFill>
                  <a:schemeClr val="tx2"/>
                </a:solidFill>
                <a:effectLst>
                  <a:outerShdw blurRad="38100" dist="38100" dir="2700000" algn="tl">
                    <a:srgbClr val="000000">
                      <a:alpha val="43137"/>
                    </a:srgbClr>
                  </a:outerShdw>
                </a:effectLst>
                <a:latin typeface="+mj-lt"/>
              </a:rPr>
              <a:t>funzionali</a:t>
            </a:r>
            <a:r>
              <a:rPr lang="en-US" sz="3200" b="1" dirty="0" smtClean="0">
                <a:solidFill>
                  <a:schemeClr val="tx2"/>
                </a:solidFill>
                <a:effectLst>
                  <a:outerShdw blurRad="38100" dist="38100" dir="2700000" algn="tl">
                    <a:srgbClr val="000000">
                      <a:alpha val="43137"/>
                    </a:srgbClr>
                  </a:outerShdw>
                </a:effectLst>
                <a:latin typeface="+mj-lt"/>
              </a:rPr>
              <a:t>  </a:t>
            </a:r>
            <a:r>
              <a:rPr lang="en-US" sz="3200" b="1" dirty="0" err="1" smtClean="0">
                <a:solidFill>
                  <a:schemeClr val="tx2"/>
                </a:solidFill>
                <a:effectLst>
                  <a:outerShdw blurRad="38100" dist="38100" dir="2700000" algn="tl">
                    <a:srgbClr val="000000">
                      <a:alpha val="43137"/>
                    </a:srgbClr>
                  </a:outerShdw>
                </a:effectLst>
                <a:latin typeface="+mj-lt"/>
              </a:rPr>
              <a:t>nelle</a:t>
            </a:r>
            <a:r>
              <a:rPr lang="en-US" sz="3200" b="1" dirty="0" smtClean="0">
                <a:solidFill>
                  <a:schemeClr val="tx2"/>
                </a:solidFill>
                <a:effectLst>
                  <a:outerShdw blurRad="38100" dist="38100" dir="2700000" algn="tl">
                    <a:srgbClr val="000000">
                      <a:alpha val="43137"/>
                    </a:srgbClr>
                  </a:outerShdw>
                </a:effectLst>
                <a:latin typeface="+mj-lt"/>
              </a:rPr>
              <a:t> </a:t>
            </a:r>
            <a:r>
              <a:rPr lang="en-US" sz="3200" b="1" dirty="0" err="1" smtClean="0">
                <a:solidFill>
                  <a:schemeClr val="tx2"/>
                </a:solidFill>
                <a:effectLst>
                  <a:outerShdw blurRad="38100" dist="38100" dir="2700000" algn="tl">
                    <a:srgbClr val="000000">
                      <a:alpha val="43137"/>
                    </a:srgbClr>
                  </a:outerShdw>
                </a:effectLst>
                <a:latin typeface="+mj-lt"/>
              </a:rPr>
              <a:t>differenti</a:t>
            </a:r>
            <a:r>
              <a:rPr lang="en-US" sz="3200" b="1" dirty="0" smtClean="0">
                <a:solidFill>
                  <a:schemeClr val="tx2"/>
                </a:solidFill>
                <a:effectLst>
                  <a:outerShdw blurRad="38100" dist="38100" dir="2700000" algn="tl">
                    <a:srgbClr val="000000">
                      <a:alpha val="43137"/>
                    </a:srgbClr>
                  </a:outerShdw>
                </a:effectLst>
                <a:latin typeface="+mj-lt"/>
              </a:rPr>
              <a:t> </a:t>
            </a:r>
            <a:r>
              <a:rPr lang="en-US" sz="3200" b="1" dirty="0" err="1" smtClean="0">
                <a:solidFill>
                  <a:schemeClr val="tx2"/>
                </a:solidFill>
                <a:effectLst>
                  <a:outerShdw blurRad="38100" dist="38100" dir="2700000" algn="tl">
                    <a:srgbClr val="000000">
                      <a:alpha val="43137"/>
                    </a:srgbClr>
                  </a:outerShdw>
                </a:effectLst>
                <a:latin typeface="+mj-lt"/>
              </a:rPr>
              <a:t>fasi</a:t>
            </a:r>
            <a:r>
              <a:rPr lang="en-US" sz="3200" b="1" dirty="0" smtClean="0">
                <a:solidFill>
                  <a:schemeClr val="tx2"/>
                </a:solidFill>
                <a:effectLst>
                  <a:outerShdw blurRad="38100" dist="38100" dir="2700000" algn="tl">
                    <a:srgbClr val="000000">
                      <a:alpha val="43137"/>
                    </a:srgbClr>
                  </a:outerShdw>
                </a:effectLst>
                <a:latin typeface="+mj-lt"/>
              </a:rPr>
              <a:t> </a:t>
            </a:r>
            <a:r>
              <a:rPr lang="en-US" sz="3200" b="1" dirty="0" err="1" smtClean="0">
                <a:solidFill>
                  <a:schemeClr val="tx2"/>
                </a:solidFill>
                <a:effectLst>
                  <a:outerShdw blurRad="38100" dist="38100" dir="2700000" algn="tl">
                    <a:srgbClr val="000000">
                      <a:alpha val="43137"/>
                    </a:srgbClr>
                  </a:outerShdw>
                </a:effectLst>
                <a:latin typeface="+mj-lt"/>
              </a:rPr>
              <a:t>cliniche</a:t>
            </a:r>
            <a:r>
              <a:rPr lang="en-US" sz="3200" b="1" dirty="0" smtClean="0">
                <a:solidFill>
                  <a:schemeClr val="tx2"/>
                </a:solidFill>
                <a:effectLst>
                  <a:outerShdw blurRad="38100" dist="38100" dir="2700000" algn="tl">
                    <a:srgbClr val="000000">
                      <a:alpha val="43137"/>
                    </a:srgbClr>
                  </a:outerShdw>
                </a:effectLst>
                <a:latin typeface="+mj-lt"/>
              </a:rPr>
              <a:t> </a:t>
            </a:r>
            <a:endParaRPr lang="it-IT" sz="3200" b="1" dirty="0">
              <a:solidFill>
                <a:schemeClr val="tx2"/>
              </a:solidFill>
              <a:effectLst>
                <a:outerShdw blurRad="38100" dist="38100" dir="2700000" algn="tl">
                  <a:srgbClr val="000000">
                    <a:alpha val="43137"/>
                  </a:srgbClr>
                </a:outerShdw>
              </a:effectLst>
              <a:latin typeface="+mj-lt"/>
            </a:endParaRPr>
          </a:p>
        </p:txBody>
      </p:sp>
      <p:sp>
        <p:nvSpPr>
          <p:cNvPr id="2" name="CasellaDiTesto 1"/>
          <p:cNvSpPr txBox="1"/>
          <p:nvPr/>
        </p:nvSpPr>
        <p:spPr>
          <a:xfrm>
            <a:off x="698324" y="3610705"/>
            <a:ext cx="7571983" cy="523220"/>
          </a:xfrm>
          <a:prstGeom prst="rect">
            <a:avLst/>
          </a:prstGeom>
          <a:noFill/>
        </p:spPr>
        <p:txBody>
          <a:bodyPr wrap="square" rtlCol="0">
            <a:spAutoFit/>
          </a:bodyPr>
          <a:lstStyle/>
          <a:p>
            <a:pPr algn="ctr"/>
            <a:r>
              <a:rPr lang="it-IT" sz="2800" smtClean="0">
                <a:latin typeface="+mj-lt"/>
              </a:rPr>
              <a:t>Mario Amore</a:t>
            </a:r>
            <a:endParaRPr lang="it-IT" sz="2800" dirty="0">
              <a:latin typeface="+mj-lt"/>
            </a:endParaRPr>
          </a:p>
        </p:txBody>
      </p:sp>
      <p:pic>
        <p:nvPicPr>
          <p:cNvPr id="4" name="Picture 4" descr="images2"/>
          <p:cNvPicPr>
            <a:picLocks noChangeAspect="1" noChangeArrowheads="1"/>
          </p:cNvPicPr>
          <p:nvPr/>
        </p:nvPicPr>
        <p:blipFill>
          <a:blip r:embed="rId3" cstate="print"/>
          <a:srcRect/>
          <a:stretch>
            <a:fillRect/>
          </a:stretch>
        </p:blipFill>
        <p:spPr bwMode="auto">
          <a:xfrm>
            <a:off x="4302675" y="4240942"/>
            <a:ext cx="352856" cy="468000"/>
          </a:xfrm>
          <a:prstGeom prst="rect">
            <a:avLst/>
          </a:prstGeom>
          <a:noFill/>
          <a:ln w="9525">
            <a:noFill/>
            <a:miter lim="800000"/>
            <a:headEnd/>
            <a:tailEnd/>
          </a:ln>
        </p:spPr>
      </p:pic>
      <p:sp>
        <p:nvSpPr>
          <p:cNvPr id="5" name="CasellaDiTesto 4"/>
          <p:cNvSpPr txBox="1"/>
          <p:nvPr/>
        </p:nvSpPr>
        <p:spPr>
          <a:xfrm>
            <a:off x="986423" y="4692111"/>
            <a:ext cx="6995787" cy="646331"/>
          </a:xfrm>
          <a:prstGeom prst="rect">
            <a:avLst/>
          </a:prstGeom>
          <a:noFill/>
        </p:spPr>
        <p:txBody>
          <a:bodyPr wrap="square" rtlCol="0">
            <a:spAutoFit/>
          </a:bodyPr>
          <a:lstStyle/>
          <a:p>
            <a:pPr algn="ctr"/>
            <a:r>
              <a:rPr lang="it-IT" sz="1200" b="1" dirty="0" smtClean="0">
                <a:latin typeface="+mj-lt"/>
                <a:cs typeface="Arial" pitchFamily="34" charset="0"/>
              </a:rPr>
              <a:t>UNIVERISTA’ DEGLI STUDI DI GENOVA</a:t>
            </a:r>
            <a:br>
              <a:rPr lang="it-IT" sz="1200" b="1" dirty="0" smtClean="0">
                <a:latin typeface="+mj-lt"/>
                <a:cs typeface="Arial" pitchFamily="34" charset="0"/>
              </a:rPr>
            </a:br>
            <a:r>
              <a:rPr lang="it-IT" sz="1200" b="1" dirty="0" smtClean="0">
                <a:latin typeface="+mj-lt"/>
                <a:cs typeface="Arial" pitchFamily="34" charset="0"/>
              </a:rPr>
              <a:t>DIPARTIMENTO DI NEUROSCIENZE RIABILITAZIONE OFTALMOLOGIA GENETICA E SCIENZE MATERNO INFANTILI</a:t>
            </a:r>
          </a:p>
          <a:p>
            <a:pPr algn="ctr"/>
            <a:r>
              <a:rPr lang="it-IT" sz="1200" b="1" dirty="0" smtClean="0">
                <a:latin typeface="+mj-lt"/>
                <a:cs typeface="Arial" pitchFamily="34" charset="0"/>
              </a:rPr>
              <a:t>SEZIONE PSICHIATRIA</a:t>
            </a:r>
            <a:endParaRPr lang="it-IT" sz="1200" b="1" dirty="0">
              <a:latin typeface="+mj-lt"/>
              <a:cs typeface="Arial" pitchFamily="34" charset="0"/>
            </a:endParaRPr>
          </a:p>
        </p:txBody>
      </p:sp>
      <p:sp>
        <p:nvSpPr>
          <p:cNvPr id="6" name="CasellaDiTesto 5"/>
          <p:cNvSpPr txBox="1"/>
          <p:nvPr/>
        </p:nvSpPr>
        <p:spPr>
          <a:xfrm>
            <a:off x="3371599" y="6112701"/>
            <a:ext cx="3186856" cy="400110"/>
          </a:xfrm>
          <a:prstGeom prst="rect">
            <a:avLst/>
          </a:prstGeom>
          <a:noFill/>
        </p:spPr>
        <p:txBody>
          <a:bodyPr wrap="square" rtlCol="0">
            <a:spAutoFit/>
          </a:bodyPr>
          <a:lstStyle/>
          <a:p>
            <a:r>
              <a:rPr lang="it-IT" sz="2000" dirty="0" smtClean="0">
                <a:latin typeface="+mj-lt"/>
              </a:rPr>
              <a:t>8-10 </a:t>
            </a:r>
            <a:r>
              <a:rPr lang="it-IT" sz="2000" dirty="0" err="1" smtClean="0">
                <a:latin typeface="+mj-lt"/>
              </a:rPr>
              <a:t>June</a:t>
            </a:r>
            <a:r>
              <a:rPr lang="it-IT" sz="2000" dirty="0" smtClean="0">
                <a:latin typeface="+mj-lt"/>
              </a:rPr>
              <a:t> 2017 - Siracusa </a:t>
            </a:r>
            <a:endParaRPr lang="it-IT" sz="2000" dirty="0">
              <a:latin typeface="+mj-lt"/>
            </a:endParaRPr>
          </a:p>
        </p:txBody>
      </p:sp>
    </p:spTree>
    <p:extLst>
      <p:ext uri="{BB962C8B-B14F-4D97-AF65-F5344CB8AC3E}">
        <p14:creationId xmlns:p14="http://schemas.microsoft.com/office/powerpoint/2010/main" val="215126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3" name="CasellaDiTesto 2"/>
          <p:cNvSpPr txBox="1"/>
          <p:nvPr/>
        </p:nvSpPr>
        <p:spPr>
          <a:xfrm>
            <a:off x="2617082" y="3720670"/>
            <a:ext cx="4177862" cy="76944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200" b="1" i="1" dirty="0" err="1" smtClean="0"/>
              <a:t>Factors</a:t>
            </a:r>
            <a:r>
              <a:rPr lang="it-IT" sz="2200" b="1" i="1" dirty="0" smtClean="0"/>
              <a:t> </a:t>
            </a:r>
            <a:r>
              <a:rPr lang="it-IT" sz="2200" b="1" i="1" dirty="0" err="1" smtClean="0"/>
              <a:t>potentially</a:t>
            </a:r>
            <a:r>
              <a:rPr lang="it-IT" sz="2200" b="1" i="1" dirty="0" smtClean="0"/>
              <a:t> </a:t>
            </a:r>
            <a:r>
              <a:rPr lang="it-IT" sz="2200" b="1" i="1" dirty="0" err="1" smtClean="0"/>
              <a:t>involved</a:t>
            </a:r>
            <a:r>
              <a:rPr lang="it-IT" sz="2200" b="1" i="1" dirty="0" smtClean="0"/>
              <a:t> </a:t>
            </a:r>
          </a:p>
          <a:p>
            <a:pPr algn="ctr"/>
            <a:r>
              <a:rPr lang="it-IT" sz="2200" b="1" i="1" dirty="0" smtClean="0"/>
              <a:t>in the </a:t>
            </a:r>
            <a:r>
              <a:rPr lang="it-IT" sz="2200" b="1" i="1" dirty="0" err="1" smtClean="0"/>
              <a:t>etiology</a:t>
            </a:r>
            <a:endParaRPr lang="it-IT" sz="2200" b="1" i="1" dirty="0"/>
          </a:p>
        </p:txBody>
      </p:sp>
      <p:sp>
        <p:nvSpPr>
          <p:cNvPr id="5" name="CasellaDiTesto 4"/>
          <p:cNvSpPr txBox="1"/>
          <p:nvPr/>
        </p:nvSpPr>
        <p:spPr>
          <a:xfrm>
            <a:off x="2617082" y="5176371"/>
            <a:ext cx="4177862" cy="430887"/>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200" b="1" i="1" dirty="0" smtClean="0"/>
              <a:t>Brain  MRI </a:t>
            </a:r>
            <a:r>
              <a:rPr lang="it-IT" sz="2200" b="1" i="1" dirty="0" err="1" smtClean="0"/>
              <a:t>hallmarks</a:t>
            </a:r>
            <a:endParaRPr lang="it-IT" sz="2200" b="1" i="1" dirty="0"/>
          </a:p>
        </p:txBody>
      </p:sp>
      <p:sp>
        <p:nvSpPr>
          <p:cNvPr id="12" name="CasellaDiTesto 11"/>
          <p:cNvSpPr txBox="1"/>
          <p:nvPr/>
        </p:nvSpPr>
        <p:spPr>
          <a:xfrm>
            <a:off x="2617082" y="6293518"/>
            <a:ext cx="4177862" cy="43088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it-IT" sz="2200" b="1" i="1" dirty="0" err="1" smtClean="0"/>
              <a:t>Phenomenology</a:t>
            </a:r>
            <a:endParaRPr lang="it-IT" sz="2200" b="1" i="1" dirty="0"/>
          </a:p>
        </p:txBody>
      </p:sp>
      <p:sp>
        <p:nvSpPr>
          <p:cNvPr id="6" name="Freccia in giù 5"/>
          <p:cNvSpPr/>
          <p:nvPr/>
        </p:nvSpPr>
        <p:spPr>
          <a:xfrm>
            <a:off x="4382820" y="4490111"/>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367054" y="5607258"/>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1528" y="1810349"/>
            <a:ext cx="2128345"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Anatomical</a:t>
            </a:r>
            <a:r>
              <a:rPr lang="it-IT" b="1" dirty="0" smtClean="0"/>
              <a:t> </a:t>
            </a:r>
            <a:r>
              <a:rPr lang="it-IT" b="1" dirty="0" err="1" smtClean="0"/>
              <a:t>lesions</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Mithocondrial</a:t>
            </a:r>
            <a:r>
              <a:rPr lang="it-IT" b="1" dirty="0" smtClean="0"/>
              <a:t> </a:t>
            </a:r>
            <a:r>
              <a:rPr lang="it-IT" b="1" dirty="0" err="1" smtClean="0"/>
              <a:t>dysfunctions</a:t>
            </a:r>
            <a:endParaRPr lang="it-IT" b="1" dirty="0"/>
          </a:p>
        </p:txBody>
      </p:sp>
      <p:sp>
        <p:nvSpPr>
          <p:cNvPr id="17" name="Ovale 16"/>
          <p:cNvSpPr/>
          <p:nvPr/>
        </p:nvSpPr>
        <p:spPr>
          <a:xfrm>
            <a:off x="4520443" y="1224456"/>
            <a:ext cx="2372712" cy="111933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HPA </a:t>
            </a:r>
            <a:r>
              <a:rPr lang="it-IT" b="1" dirty="0" err="1" smtClean="0"/>
              <a:t>axis</a:t>
            </a:r>
            <a:r>
              <a:rPr lang="it-IT" b="1" dirty="0" smtClean="0"/>
              <a:t>  </a:t>
            </a:r>
            <a:r>
              <a:rPr lang="it-IT" b="1" dirty="0" err="1" smtClean="0"/>
              <a:t>dysregulations</a:t>
            </a:r>
            <a:endParaRPr lang="it-IT" b="1" dirty="0"/>
          </a:p>
        </p:txBody>
      </p:sp>
      <p:sp>
        <p:nvSpPr>
          <p:cNvPr id="19" name="Ovale 18"/>
          <p:cNvSpPr/>
          <p:nvPr/>
        </p:nvSpPr>
        <p:spPr>
          <a:xfrm>
            <a:off x="6716114" y="1802499"/>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Inflammatory</a:t>
            </a:r>
            <a:endParaRPr lang="it-IT" b="1" dirty="0" smtClean="0"/>
          </a:p>
          <a:p>
            <a:pPr algn="ctr"/>
            <a:r>
              <a:rPr lang="it-IT" b="1" dirty="0" err="1" smtClean="0"/>
              <a:t>dysregulations</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Circadian</a:t>
            </a:r>
            <a:r>
              <a:rPr lang="it-IT" b="1" dirty="0" smtClean="0"/>
              <a:t> </a:t>
            </a:r>
            <a:r>
              <a:rPr lang="it-IT" b="1" dirty="0" err="1" smtClean="0"/>
              <a:t>system</a:t>
            </a:r>
            <a:endParaRPr lang="it-IT" b="1" dirty="0" smtClean="0"/>
          </a:p>
          <a:p>
            <a:pPr algn="ctr"/>
            <a:r>
              <a:rPr lang="it-IT" b="1" dirty="0" err="1" smtClean="0"/>
              <a:t>dysregulations</a:t>
            </a:r>
            <a:endParaRPr lang="it-IT" b="1" dirty="0"/>
          </a:p>
        </p:txBody>
      </p:sp>
      <p:sp>
        <p:nvSpPr>
          <p:cNvPr id="25" name="Ovale 24"/>
          <p:cNvSpPr/>
          <p:nvPr/>
        </p:nvSpPr>
        <p:spPr>
          <a:xfrm>
            <a:off x="4577929" y="2459395"/>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Epigenomic</a:t>
            </a:r>
            <a:endParaRPr lang="it-IT" b="1" dirty="0"/>
          </a:p>
        </p:txBody>
      </p:sp>
      <p:sp>
        <p:nvSpPr>
          <p:cNvPr id="8" name="Freccia angolare in su 7"/>
          <p:cNvSpPr/>
          <p:nvPr/>
        </p:nvSpPr>
        <p:spPr>
          <a:xfrm rot="5400000">
            <a:off x="1352653" y="3310739"/>
            <a:ext cx="696841" cy="9175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ngolare in su 25"/>
          <p:cNvSpPr/>
          <p:nvPr/>
        </p:nvSpPr>
        <p:spPr>
          <a:xfrm rot="5400000" flipV="1">
            <a:off x="7213117" y="3312783"/>
            <a:ext cx="696841" cy="9577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8242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HPA-axis </a:t>
            </a:r>
            <a:r>
              <a:rPr lang="en-US" sz="4000" b="1" dirty="0" err="1" smtClean="0">
                <a:solidFill>
                  <a:schemeClr val="tx2"/>
                </a:solidFill>
                <a:effectLst>
                  <a:outerShdw blurRad="38100" dist="38100" dir="2700000" algn="tl">
                    <a:srgbClr val="000000">
                      <a:alpha val="43137"/>
                    </a:srgbClr>
                  </a:outerShdw>
                </a:effectLst>
                <a:latin typeface="+mj-lt"/>
                <a:cs typeface="Arial" pitchFamily="34" charset="0"/>
              </a:rPr>
              <a:t>dysregulation</a:t>
            </a:r>
            <a:endParaRPr lang="it-IT"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10" y="939967"/>
            <a:ext cx="8612943" cy="366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527084" y="4991153"/>
            <a:ext cx="8238959" cy="707886"/>
          </a:xfrm>
          <a:prstGeom prst="rect">
            <a:avLst/>
          </a:prstGeom>
        </p:spPr>
        <p:txBody>
          <a:bodyPr wrap="square">
            <a:spAutoFit/>
          </a:bodyPr>
          <a:lstStyle/>
          <a:p>
            <a:pPr marL="342900" indent="-342900">
              <a:buFont typeface="Arial" panose="020B0604020202020204" pitchFamily="34" charset="0"/>
              <a:buChar char="•"/>
            </a:pPr>
            <a:r>
              <a:rPr lang="en-US" sz="2000" dirty="0"/>
              <a:t>Meta-analysis and meta-regression of case-control studies examining the levels of cortisol, ACTH, CRH levels </a:t>
            </a:r>
            <a:endParaRPr lang="it-IT" sz="2000" dirty="0"/>
          </a:p>
        </p:txBody>
      </p:sp>
      <p:sp>
        <p:nvSpPr>
          <p:cNvPr id="5" name="Rettangolo 4"/>
          <p:cNvSpPr/>
          <p:nvPr/>
        </p:nvSpPr>
        <p:spPr>
          <a:xfrm>
            <a:off x="574433" y="5814113"/>
            <a:ext cx="3939668" cy="400110"/>
          </a:xfrm>
          <a:prstGeom prst="rect">
            <a:avLst/>
          </a:prstGeom>
        </p:spPr>
        <p:txBody>
          <a:bodyPr wrap="none">
            <a:spAutoFit/>
          </a:bodyPr>
          <a:lstStyle/>
          <a:p>
            <a:pPr marL="342900" indent="-342900">
              <a:buFont typeface="Arial" panose="020B0604020202020204" pitchFamily="34" charset="0"/>
              <a:buChar char="•"/>
            </a:pPr>
            <a:r>
              <a:rPr lang="it-IT" sz="2000" dirty="0" err="1"/>
              <a:t>Forty-one</a:t>
            </a:r>
            <a:r>
              <a:rPr lang="it-IT" sz="2000" dirty="0"/>
              <a:t> </a:t>
            </a:r>
            <a:r>
              <a:rPr lang="it-IT" sz="2000" dirty="0" err="1"/>
              <a:t>studies</a:t>
            </a:r>
            <a:r>
              <a:rPr lang="it-IT" sz="2000" dirty="0"/>
              <a:t> </a:t>
            </a:r>
            <a:r>
              <a:rPr lang="it-IT" sz="2000" dirty="0" err="1"/>
              <a:t>were</a:t>
            </a:r>
            <a:r>
              <a:rPr lang="it-IT" sz="2000" dirty="0"/>
              <a:t> </a:t>
            </a:r>
            <a:r>
              <a:rPr lang="it-IT" sz="2000" dirty="0" err="1"/>
              <a:t>included</a:t>
            </a:r>
            <a:r>
              <a:rPr lang="it-IT" sz="2000" dirty="0"/>
              <a:t> </a:t>
            </a:r>
          </a:p>
        </p:txBody>
      </p:sp>
    </p:spTree>
    <p:extLst>
      <p:ext uri="{BB962C8B-B14F-4D97-AF65-F5344CB8AC3E}">
        <p14:creationId xmlns:p14="http://schemas.microsoft.com/office/powerpoint/2010/main" val="1599982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HPA-axis dysregulation</a:t>
            </a:r>
            <a:endParaRPr lang="it-IT" sz="4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824" y="939967"/>
            <a:ext cx="4306470" cy="156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679028" y="4214304"/>
            <a:ext cx="5778062" cy="2215991"/>
          </a:xfrm>
          <a:prstGeom prst="rect">
            <a:avLst/>
          </a:prstGeom>
          <a:solidFill>
            <a:schemeClr val="bg2">
              <a:lumMod val="90000"/>
            </a:schemeClr>
          </a:solidFill>
        </p:spPr>
        <p:txBody>
          <a:bodyPr wrap="square">
            <a:spAutoFit/>
          </a:bodyPr>
          <a:lstStyle/>
          <a:p>
            <a:pPr algn="ctr"/>
            <a:r>
              <a:rPr lang="en-US" sz="2400" dirty="0"/>
              <a:t>BD was associated with significantly increased levels of cortisol (basal and post-dexamethasone) and ACTH, but not of </a:t>
            </a:r>
            <a:r>
              <a:rPr lang="en-US" sz="2400" dirty="0" smtClean="0"/>
              <a:t>CRH. </a:t>
            </a:r>
            <a:r>
              <a:rPr lang="en-US" sz="2200" i="1" dirty="0" smtClean="0"/>
              <a:t>Bipolar </a:t>
            </a:r>
            <a:r>
              <a:rPr lang="en-US" sz="2200" i="1" dirty="0"/>
              <a:t>disorder is associated with </a:t>
            </a:r>
            <a:r>
              <a:rPr lang="en-US" sz="2200" i="1" dirty="0" smtClean="0"/>
              <a:t>a </a:t>
            </a:r>
            <a:r>
              <a:rPr lang="en-US" sz="2200" i="1" dirty="0"/>
              <a:t>HPA axis hyperactivity </a:t>
            </a:r>
            <a:r>
              <a:rPr lang="en-US" sz="2200" i="1" dirty="0" smtClean="0"/>
              <a:t>most </a:t>
            </a:r>
            <a:r>
              <a:rPr lang="en-US" sz="2200" i="1" dirty="0"/>
              <a:t>prominent </a:t>
            </a:r>
            <a:r>
              <a:rPr lang="en-US" sz="2200" i="1" dirty="0" smtClean="0"/>
              <a:t>in the </a:t>
            </a:r>
            <a:r>
              <a:rPr lang="en-US" sz="2200" i="1" dirty="0"/>
              <a:t>manic phase, but also persists in </a:t>
            </a:r>
            <a:r>
              <a:rPr lang="en-US" sz="2200" i="1" dirty="0" smtClean="0"/>
              <a:t>remission</a:t>
            </a:r>
            <a:endParaRPr lang="it-IT" sz="2200" i="1"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7293"/>
            <a:ext cx="8992218" cy="122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418897" y="3356381"/>
            <a:ext cx="520262" cy="61239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568965" y="3325333"/>
            <a:ext cx="520262" cy="61239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2759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0527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HPA-axis </a:t>
            </a:r>
            <a:r>
              <a:rPr lang="en-US" sz="4000" b="1" dirty="0" err="1" smtClean="0">
                <a:solidFill>
                  <a:schemeClr val="tx2"/>
                </a:solidFill>
                <a:effectLst>
                  <a:outerShdw blurRad="38100" dist="38100" dir="2700000" algn="tl">
                    <a:srgbClr val="000000">
                      <a:alpha val="43137"/>
                    </a:srgbClr>
                  </a:outerShdw>
                </a:effectLst>
                <a:latin typeface="+mj-lt"/>
                <a:cs typeface="Arial" pitchFamily="34" charset="0"/>
              </a:rPr>
              <a:t>dysregulation</a:t>
            </a:r>
            <a:endParaRPr lang="it-IT" sz="4000" b="1" dirty="0"/>
          </a:p>
        </p:txBody>
      </p:sp>
      <p:sp>
        <p:nvSpPr>
          <p:cNvPr id="3" name="CasellaDiTesto 2"/>
          <p:cNvSpPr txBox="1"/>
          <p:nvPr/>
        </p:nvSpPr>
        <p:spPr>
          <a:xfrm>
            <a:off x="315310" y="1051825"/>
            <a:ext cx="8513379" cy="1323439"/>
          </a:xfrm>
          <a:prstGeom prst="rect">
            <a:avLst/>
          </a:prstGeom>
          <a:noFill/>
        </p:spPr>
        <p:txBody>
          <a:bodyPr wrap="square" rtlCol="0">
            <a:spAutoFit/>
          </a:bodyPr>
          <a:lstStyle/>
          <a:p>
            <a:pPr marL="285750" indent="-285750">
              <a:buFont typeface="Arial" panose="020B0604020202020204" pitchFamily="34" charset="0"/>
              <a:buChar char="•"/>
            </a:pPr>
            <a:r>
              <a:rPr lang="it-IT" sz="2000" dirty="0" err="1" smtClean="0"/>
              <a:t>Early</a:t>
            </a:r>
            <a:r>
              <a:rPr lang="it-IT" sz="2000" dirty="0" smtClean="0"/>
              <a:t> in the </a:t>
            </a:r>
            <a:r>
              <a:rPr lang="it-IT" sz="2000" dirty="0" err="1" smtClean="0"/>
              <a:t>trajectory</a:t>
            </a:r>
            <a:r>
              <a:rPr lang="it-IT" sz="2000" dirty="0" smtClean="0"/>
              <a:t> of BD, </a:t>
            </a:r>
            <a:r>
              <a:rPr lang="it-IT" sz="2000" dirty="0" err="1" smtClean="0"/>
              <a:t>episodes</a:t>
            </a:r>
            <a:r>
              <a:rPr lang="it-IT" sz="2000" dirty="0" smtClean="0"/>
              <a:t> </a:t>
            </a:r>
            <a:r>
              <a:rPr lang="it-IT" sz="2000" dirty="0" err="1" smtClean="0"/>
              <a:t>occur</a:t>
            </a:r>
            <a:r>
              <a:rPr lang="it-IT" sz="2000" dirty="0" smtClean="0"/>
              <a:t> </a:t>
            </a:r>
            <a:r>
              <a:rPr lang="it-IT" sz="2000" dirty="0" err="1" smtClean="0"/>
              <a:t>often</a:t>
            </a:r>
            <a:r>
              <a:rPr lang="it-IT" sz="2000" dirty="0" smtClean="0"/>
              <a:t> </a:t>
            </a:r>
            <a:r>
              <a:rPr lang="it-IT" sz="2000" dirty="0" err="1" smtClean="0"/>
              <a:t>secondary</a:t>
            </a:r>
            <a:r>
              <a:rPr lang="it-IT" sz="2000" dirty="0" smtClean="0"/>
              <a:t> to stress</a:t>
            </a:r>
          </a:p>
          <a:p>
            <a:pPr marL="285750" indent="-285750">
              <a:buFont typeface="Arial" panose="020B0604020202020204" pitchFamily="34" charset="0"/>
              <a:buChar char="•"/>
            </a:pPr>
            <a:r>
              <a:rPr lang="it-IT" sz="2000" dirty="0" smtClean="0"/>
              <a:t>In time, an </a:t>
            </a:r>
            <a:r>
              <a:rPr lang="it-IT" sz="2000" dirty="0" err="1" smtClean="0"/>
              <a:t>increased</a:t>
            </a:r>
            <a:r>
              <a:rPr lang="it-IT" sz="2000" dirty="0" smtClean="0"/>
              <a:t> </a:t>
            </a:r>
            <a:r>
              <a:rPr lang="it-IT" sz="2000" dirty="0" err="1" smtClean="0"/>
              <a:t>vulnerability</a:t>
            </a:r>
            <a:r>
              <a:rPr lang="it-IT" sz="2000" dirty="0" smtClean="0"/>
              <a:t> </a:t>
            </a:r>
            <a:r>
              <a:rPr lang="it-IT" sz="2000" dirty="0" err="1" smtClean="0"/>
              <a:t>favors</a:t>
            </a:r>
            <a:r>
              <a:rPr lang="it-IT" sz="2000" dirty="0" smtClean="0"/>
              <a:t> </a:t>
            </a:r>
            <a:r>
              <a:rPr lang="it-IT" sz="2000" dirty="0" err="1" smtClean="0"/>
              <a:t>recurrent</a:t>
            </a:r>
            <a:r>
              <a:rPr lang="it-IT" sz="2000" dirty="0" smtClean="0"/>
              <a:t> </a:t>
            </a:r>
            <a:r>
              <a:rPr lang="it-IT" sz="2000" dirty="0" err="1" smtClean="0"/>
              <a:t>affective</a:t>
            </a:r>
            <a:r>
              <a:rPr lang="it-IT" sz="2000" dirty="0" smtClean="0"/>
              <a:t> </a:t>
            </a:r>
            <a:r>
              <a:rPr lang="it-IT" sz="2000" dirty="0" err="1" smtClean="0"/>
              <a:t>exacerbations</a:t>
            </a:r>
            <a:endParaRPr lang="it-IT" sz="2000" dirty="0" smtClean="0"/>
          </a:p>
          <a:p>
            <a:pPr marL="285750" indent="-285750">
              <a:buFont typeface="Arial" panose="020B0604020202020204" pitchFamily="34" charset="0"/>
              <a:buChar char="•"/>
            </a:pPr>
            <a:r>
              <a:rPr lang="it-IT" sz="2000" dirty="0" smtClean="0"/>
              <a:t>HPA </a:t>
            </a:r>
            <a:r>
              <a:rPr lang="it-IT" sz="2000" dirty="0" err="1" smtClean="0"/>
              <a:t>axis</a:t>
            </a:r>
            <a:r>
              <a:rPr lang="it-IT" sz="2000" dirty="0" smtClean="0"/>
              <a:t> </a:t>
            </a:r>
            <a:r>
              <a:rPr lang="it-IT" sz="2000" dirty="0" err="1" smtClean="0"/>
              <a:t>is</a:t>
            </a:r>
            <a:r>
              <a:rPr lang="it-IT" sz="2000" dirty="0" smtClean="0"/>
              <a:t> </a:t>
            </a:r>
            <a:r>
              <a:rPr lang="it-IT" sz="2000" dirty="0" err="1" smtClean="0"/>
              <a:t>involved</a:t>
            </a:r>
            <a:r>
              <a:rPr lang="it-IT" sz="2000" dirty="0" smtClean="0"/>
              <a:t> in the so-</a:t>
            </a:r>
            <a:r>
              <a:rPr lang="it-IT" sz="2000" dirty="0" err="1" smtClean="0"/>
              <a:t>called</a:t>
            </a:r>
            <a:r>
              <a:rPr lang="it-IT" sz="2000" dirty="0" smtClean="0"/>
              <a:t> «</a:t>
            </a:r>
            <a:r>
              <a:rPr lang="it-IT" sz="2000" dirty="0" err="1" smtClean="0"/>
              <a:t>response</a:t>
            </a:r>
            <a:r>
              <a:rPr lang="it-IT" sz="2000" dirty="0" smtClean="0"/>
              <a:t> to stress» and </a:t>
            </a:r>
            <a:r>
              <a:rPr lang="it-IT" sz="2000" dirty="0" err="1" smtClean="0"/>
              <a:t>does</a:t>
            </a:r>
            <a:r>
              <a:rPr lang="it-IT" sz="2000" dirty="0" smtClean="0"/>
              <a:t> </a:t>
            </a:r>
            <a:r>
              <a:rPr lang="it-IT" sz="2000" dirty="0" err="1" smtClean="0"/>
              <a:t>not</a:t>
            </a:r>
            <a:r>
              <a:rPr lang="it-IT" sz="2000" dirty="0" smtClean="0"/>
              <a:t> work </a:t>
            </a:r>
            <a:r>
              <a:rPr lang="it-IT" sz="2000" dirty="0" err="1" smtClean="0"/>
              <a:t>properly</a:t>
            </a:r>
            <a:r>
              <a:rPr lang="it-IT" sz="2000" dirty="0" smtClean="0"/>
              <a:t> in </a:t>
            </a:r>
            <a:r>
              <a:rPr lang="it-IT" sz="2000" dirty="0" err="1" smtClean="0"/>
              <a:t>patients</a:t>
            </a:r>
            <a:r>
              <a:rPr lang="it-IT" sz="2000" dirty="0" smtClean="0"/>
              <a:t> with BD (</a:t>
            </a:r>
            <a:r>
              <a:rPr lang="it-IT" sz="2000" i="1" dirty="0" err="1" smtClean="0"/>
              <a:t>Girshkin</a:t>
            </a:r>
            <a:r>
              <a:rPr lang="it-IT" sz="2000" i="1" dirty="0" smtClean="0"/>
              <a:t> 2014, Belvederi </a:t>
            </a:r>
            <a:r>
              <a:rPr lang="it-IT" sz="2000" i="1" dirty="0" err="1" smtClean="0"/>
              <a:t>Murri</a:t>
            </a:r>
            <a:r>
              <a:rPr lang="it-IT" sz="2000" i="1" dirty="0"/>
              <a:t> </a:t>
            </a:r>
            <a:r>
              <a:rPr lang="it-IT" sz="2000" i="1" dirty="0" smtClean="0"/>
              <a:t>2016</a:t>
            </a:r>
            <a:r>
              <a:rPr lang="it-IT" sz="2000" dirty="0" smtClean="0"/>
              <a:t>)</a:t>
            </a:r>
            <a:endParaRPr lang="it-IT" sz="2000" dirty="0"/>
          </a:p>
        </p:txBody>
      </p:sp>
      <p:sp>
        <p:nvSpPr>
          <p:cNvPr id="6" name="Freccia in giù 5"/>
          <p:cNvSpPr/>
          <p:nvPr/>
        </p:nvSpPr>
        <p:spPr>
          <a:xfrm>
            <a:off x="748860" y="2375264"/>
            <a:ext cx="654271" cy="1266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1 7"/>
          <p:cNvCxnSpPr/>
          <p:nvPr/>
        </p:nvCxnSpPr>
        <p:spPr>
          <a:xfrm>
            <a:off x="7094483" y="2002221"/>
            <a:ext cx="12927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725213" y="2354244"/>
            <a:ext cx="2916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403131" y="2921840"/>
            <a:ext cx="3720662" cy="400110"/>
          </a:xfrm>
          <a:prstGeom prst="rect">
            <a:avLst/>
          </a:prstGeom>
          <a:noFill/>
        </p:spPr>
        <p:txBody>
          <a:bodyPr wrap="square" rtlCol="0">
            <a:spAutoFit/>
          </a:bodyPr>
          <a:lstStyle/>
          <a:p>
            <a:r>
              <a:rPr lang="it-IT" sz="2000" b="1" dirty="0" smtClean="0">
                <a:solidFill>
                  <a:srgbClr val="FF0000"/>
                </a:solidFill>
              </a:rPr>
              <a:t>HOW </a:t>
            </a:r>
            <a:r>
              <a:rPr lang="it-IT" sz="2000" b="1" dirty="0" err="1" smtClean="0">
                <a:solidFill>
                  <a:srgbClr val="FF0000"/>
                </a:solidFill>
              </a:rPr>
              <a:t>may</a:t>
            </a:r>
            <a:r>
              <a:rPr lang="it-IT" sz="2000" b="1" dirty="0" smtClean="0">
                <a:solidFill>
                  <a:srgbClr val="FF0000"/>
                </a:solidFill>
              </a:rPr>
              <a:t> HPA </a:t>
            </a:r>
            <a:r>
              <a:rPr lang="it-IT" sz="2000" b="1" dirty="0" err="1" smtClean="0">
                <a:solidFill>
                  <a:srgbClr val="FF0000"/>
                </a:solidFill>
              </a:rPr>
              <a:t>axis</a:t>
            </a:r>
            <a:r>
              <a:rPr lang="it-IT" sz="2000" b="1" dirty="0" smtClean="0">
                <a:solidFill>
                  <a:srgbClr val="FF0000"/>
                </a:solidFill>
              </a:rPr>
              <a:t> </a:t>
            </a:r>
            <a:r>
              <a:rPr lang="it-IT" sz="2000" b="1" dirty="0" err="1" smtClean="0">
                <a:solidFill>
                  <a:srgbClr val="FF0000"/>
                </a:solidFill>
              </a:rPr>
              <a:t>not</a:t>
            </a:r>
            <a:r>
              <a:rPr lang="it-IT" sz="2000" b="1" dirty="0" smtClean="0">
                <a:solidFill>
                  <a:srgbClr val="FF0000"/>
                </a:solidFill>
              </a:rPr>
              <a:t> work?</a:t>
            </a:r>
            <a:endParaRPr lang="it-IT" sz="2000" b="1" dirty="0">
              <a:solidFill>
                <a:srgbClr val="FF0000"/>
              </a:solidFill>
            </a:endParaRPr>
          </a:p>
        </p:txBody>
      </p:sp>
      <p:sp>
        <p:nvSpPr>
          <p:cNvPr id="12" name="CasellaDiTesto 11"/>
          <p:cNvSpPr txBox="1"/>
          <p:nvPr/>
        </p:nvSpPr>
        <p:spPr>
          <a:xfrm>
            <a:off x="472966" y="3767959"/>
            <a:ext cx="8182303" cy="2246769"/>
          </a:xfrm>
          <a:prstGeom prst="rect">
            <a:avLst/>
          </a:prstGeom>
          <a:noFill/>
          <a:ln w="25400">
            <a:solidFill>
              <a:schemeClr val="accent1">
                <a:lumMod val="75000"/>
              </a:schemeClr>
            </a:solidFill>
          </a:ln>
        </p:spPr>
        <p:txBody>
          <a:bodyPr wrap="square" rtlCol="0">
            <a:spAutoFit/>
          </a:bodyPr>
          <a:lstStyle/>
          <a:p>
            <a:pPr marL="285750" indent="-285750">
              <a:buFont typeface="Arial" panose="020B0604020202020204" pitchFamily="34" charset="0"/>
              <a:buChar char="•"/>
            </a:pPr>
            <a:r>
              <a:rPr lang="it-IT" sz="2000" dirty="0" smtClean="0"/>
              <a:t>The </a:t>
            </a:r>
            <a:r>
              <a:rPr lang="it-IT" sz="2000" dirty="0" err="1" smtClean="0"/>
              <a:t>Glucocorticoid</a:t>
            </a:r>
            <a:r>
              <a:rPr lang="it-IT" sz="2000" dirty="0" smtClean="0"/>
              <a:t> </a:t>
            </a:r>
            <a:r>
              <a:rPr lang="it-IT" sz="2000" dirty="0" err="1" smtClean="0"/>
              <a:t>Receptor</a:t>
            </a:r>
            <a:r>
              <a:rPr lang="it-IT" sz="2000" dirty="0" smtClean="0"/>
              <a:t> (GR) </a:t>
            </a:r>
            <a:r>
              <a:rPr lang="it-IT" sz="2000" dirty="0" err="1" smtClean="0"/>
              <a:t>seems</a:t>
            </a:r>
            <a:r>
              <a:rPr lang="it-IT" sz="2000" dirty="0" smtClean="0"/>
              <a:t> to be the </a:t>
            </a:r>
            <a:r>
              <a:rPr lang="it-IT" sz="2000" dirty="0" err="1" smtClean="0"/>
              <a:t>most</a:t>
            </a:r>
            <a:r>
              <a:rPr lang="it-IT" sz="2000" dirty="0" smtClean="0"/>
              <a:t> </a:t>
            </a:r>
            <a:r>
              <a:rPr lang="it-IT" sz="2000" dirty="0" err="1" smtClean="0"/>
              <a:t>important</a:t>
            </a:r>
            <a:r>
              <a:rPr lang="it-IT" sz="2000" dirty="0" smtClean="0"/>
              <a:t> </a:t>
            </a:r>
            <a:r>
              <a:rPr lang="it-IT" sz="2000" dirty="0" err="1" smtClean="0"/>
              <a:t>factor</a:t>
            </a:r>
            <a:r>
              <a:rPr lang="it-IT" sz="2000" dirty="0" smtClean="0"/>
              <a:t> in the </a:t>
            </a:r>
            <a:r>
              <a:rPr lang="it-IT" sz="2000" dirty="0" err="1" smtClean="0"/>
              <a:t>formulation</a:t>
            </a:r>
            <a:r>
              <a:rPr lang="it-IT" sz="2000" dirty="0" smtClean="0"/>
              <a:t> of </a:t>
            </a:r>
            <a:r>
              <a:rPr lang="it-IT" sz="2000" dirty="0" err="1" smtClean="0"/>
              <a:t>cortisol</a:t>
            </a:r>
            <a:r>
              <a:rPr lang="it-IT" sz="2000" dirty="0" smtClean="0"/>
              <a:t> </a:t>
            </a:r>
            <a:r>
              <a:rPr lang="it-IT" sz="2000" dirty="0" err="1" smtClean="0"/>
              <a:t>response</a:t>
            </a:r>
            <a:endParaRPr lang="it-IT" sz="2000" dirty="0" smtClean="0"/>
          </a:p>
          <a:p>
            <a:pPr marL="285750" indent="-285750">
              <a:buFont typeface="Arial" panose="020B0604020202020204" pitchFamily="34" charset="0"/>
              <a:buChar char="•"/>
            </a:pPr>
            <a:r>
              <a:rPr lang="it-IT" sz="2000" dirty="0" smtClean="0"/>
              <a:t>GR </a:t>
            </a:r>
            <a:r>
              <a:rPr lang="it-IT" sz="2000" dirty="0" err="1" smtClean="0"/>
              <a:t>binds</a:t>
            </a:r>
            <a:r>
              <a:rPr lang="it-IT" sz="2000" dirty="0" smtClean="0"/>
              <a:t> to the </a:t>
            </a:r>
            <a:r>
              <a:rPr lang="it-IT" sz="2000" dirty="0" err="1" smtClean="0"/>
              <a:t>hormone</a:t>
            </a:r>
            <a:r>
              <a:rPr lang="it-IT" sz="2000" dirty="0" smtClean="0"/>
              <a:t> in the </a:t>
            </a:r>
            <a:r>
              <a:rPr lang="it-IT" sz="2000" dirty="0" err="1" smtClean="0"/>
              <a:t>cytosol</a:t>
            </a:r>
            <a:r>
              <a:rPr lang="it-IT" sz="2000" dirty="0" smtClean="0"/>
              <a:t> and </a:t>
            </a:r>
            <a:r>
              <a:rPr lang="it-IT" sz="2000" dirty="0" err="1" smtClean="0"/>
              <a:t>shuttles</a:t>
            </a:r>
            <a:r>
              <a:rPr lang="it-IT" sz="2000" dirty="0" smtClean="0"/>
              <a:t> </a:t>
            </a:r>
            <a:r>
              <a:rPr lang="it-IT" sz="2000" dirty="0" err="1" smtClean="0"/>
              <a:t>it</a:t>
            </a:r>
            <a:r>
              <a:rPr lang="it-IT" sz="2000" dirty="0" smtClean="0"/>
              <a:t> to the </a:t>
            </a:r>
            <a:r>
              <a:rPr lang="it-IT" sz="2000" dirty="0" err="1" smtClean="0"/>
              <a:t>nucleus</a:t>
            </a:r>
            <a:r>
              <a:rPr lang="it-IT" sz="2000" dirty="0" smtClean="0"/>
              <a:t> </a:t>
            </a:r>
            <a:r>
              <a:rPr lang="it-IT" sz="2000" dirty="0" err="1" smtClean="0"/>
              <a:t>where</a:t>
            </a:r>
            <a:r>
              <a:rPr lang="it-IT" sz="2000" dirty="0" smtClean="0"/>
              <a:t> </a:t>
            </a:r>
            <a:r>
              <a:rPr lang="it-IT" sz="2000" dirty="0" err="1" smtClean="0"/>
              <a:t>it</a:t>
            </a:r>
            <a:r>
              <a:rPr lang="it-IT" sz="2000" dirty="0" smtClean="0"/>
              <a:t> </a:t>
            </a:r>
            <a:r>
              <a:rPr lang="it-IT" sz="2000" dirty="0" err="1" smtClean="0"/>
              <a:t>acts</a:t>
            </a:r>
            <a:r>
              <a:rPr lang="it-IT" sz="2000" dirty="0" smtClean="0"/>
              <a:t> </a:t>
            </a:r>
            <a:r>
              <a:rPr lang="it-IT" sz="2000" dirty="0" err="1" smtClean="0"/>
              <a:t>as</a:t>
            </a:r>
            <a:r>
              <a:rPr lang="it-IT" sz="2000" dirty="0" smtClean="0"/>
              <a:t> a </a:t>
            </a:r>
            <a:r>
              <a:rPr lang="it-IT" sz="2000" dirty="0" err="1" smtClean="0"/>
              <a:t>transcription</a:t>
            </a:r>
            <a:r>
              <a:rPr lang="it-IT" sz="2000" dirty="0" smtClean="0"/>
              <a:t> </a:t>
            </a:r>
            <a:r>
              <a:rPr lang="it-IT" sz="2000" dirty="0" err="1" smtClean="0"/>
              <a:t>factor</a:t>
            </a:r>
            <a:endParaRPr lang="it-IT" sz="2000" dirty="0" smtClean="0"/>
          </a:p>
          <a:p>
            <a:pPr marL="285750" indent="-285750">
              <a:buFont typeface="Arial" panose="020B0604020202020204" pitchFamily="34" charset="0"/>
              <a:buChar char="•"/>
            </a:pPr>
            <a:r>
              <a:rPr lang="it-IT" sz="2000" b="1" dirty="0" smtClean="0"/>
              <a:t>GR DEPENDS ON </a:t>
            </a:r>
            <a:r>
              <a:rPr lang="it-IT" sz="2000" b="1" dirty="0" err="1" smtClean="0"/>
              <a:t>chaperone</a:t>
            </a:r>
            <a:r>
              <a:rPr lang="it-IT" sz="2000" b="1" dirty="0" smtClean="0"/>
              <a:t> </a:t>
            </a:r>
            <a:r>
              <a:rPr lang="it-IT" sz="2000" b="1" dirty="0" err="1" smtClean="0"/>
              <a:t>proteins</a:t>
            </a:r>
            <a:r>
              <a:rPr lang="it-IT" sz="2000" b="1" dirty="0" smtClean="0"/>
              <a:t> </a:t>
            </a:r>
            <a:r>
              <a:rPr lang="it-IT" sz="2000" b="1" dirty="0" err="1" smtClean="0"/>
              <a:t>such</a:t>
            </a:r>
            <a:r>
              <a:rPr lang="it-IT" sz="2000" b="1" dirty="0" smtClean="0"/>
              <a:t> </a:t>
            </a:r>
            <a:r>
              <a:rPr lang="it-IT" sz="2000" b="1" dirty="0" err="1" smtClean="0"/>
              <a:t>as</a:t>
            </a:r>
            <a:r>
              <a:rPr lang="it-IT" sz="2000" b="1" dirty="0" smtClean="0"/>
              <a:t> FKBP51</a:t>
            </a:r>
          </a:p>
          <a:p>
            <a:pPr marL="285750" indent="-285750">
              <a:buFont typeface="Arial" panose="020B0604020202020204" pitchFamily="34" charset="0"/>
              <a:buChar char="•"/>
            </a:pPr>
            <a:r>
              <a:rPr lang="it-IT" sz="2000" b="1" dirty="0" err="1" smtClean="0"/>
              <a:t>Abnormal</a:t>
            </a:r>
            <a:r>
              <a:rPr lang="it-IT" sz="2000" b="1" dirty="0" smtClean="0"/>
              <a:t> </a:t>
            </a:r>
            <a:r>
              <a:rPr lang="it-IT" sz="2000" b="1" dirty="0" err="1" smtClean="0"/>
              <a:t>methylation</a:t>
            </a:r>
            <a:r>
              <a:rPr lang="it-IT" sz="2000" b="1" dirty="0" smtClean="0"/>
              <a:t> of FKBP51 </a:t>
            </a:r>
            <a:r>
              <a:rPr lang="it-IT" sz="2000" dirty="0" err="1" smtClean="0"/>
              <a:t>has</a:t>
            </a:r>
            <a:r>
              <a:rPr lang="it-IT" sz="2000" dirty="0" smtClean="0"/>
              <a:t> </a:t>
            </a:r>
            <a:r>
              <a:rPr lang="it-IT" sz="2000" dirty="0" err="1" smtClean="0"/>
              <a:t>been</a:t>
            </a:r>
            <a:r>
              <a:rPr lang="it-IT" sz="2000" dirty="0" smtClean="0"/>
              <a:t> </a:t>
            </a:r>
            <a:r>
              <a:rPr lang="it-IT" sz="2000" dirty="0" err="1" smtClean="0"/>
              <a:t>proved</a:t>
            </a:r>
            <a:r>
              <a:rPr lang="it-IT" sz="2000" dirty="0" smtClean="0"/>
              <a:t> to be </a:t>
            </a:r>
            <a:r>
              <a:rPr lang="it-IT" sz="2000" dirty="0" err="1" smtClean="0"/>
              <a:t>involved</a:t>
            </a:r>
            <a:r>
              <a:rPr lang="it-IT" sz="2000" dirty="0" smtClean="0"/>
              <a:t> in PTSD and </a:t>
            </a:r>
            <a:r>
              <a:rPr lang="it-IT" sz="2000" dirty="0" err="1" smtClean="0"/>
              <a:t>may</a:t>
            </a:r>
            <a:r>
              <a:rPr lang="it-IT" sz="2000" dirty="0" smtClean="0"/>
              <a:t> be </a:t>
            </a:r>
            <a:r>
              <a:rPr lang="it-IT" sz="2000" dirty="0" err="1" smtClean="0"/>
              <a:t>involved</a:t>
            </a:r>
            <a:r>
              <a:rPr lang="it-IT" sz="2000" dirty="0" smtClean="0"/>
              <a:t> in the </a:t>
            </a:r>
            <a:r>
              <a:rPr lang="it-IT" sz="2000" dirty="0" err="1" smtClean="0"/>
              <a:t>comorbid</a:t>
            </a:r>
            <a:r>
              <a:rPr lang="it-IT" sz="2000" dirty="0" smtClean="0"/>
              <a:t> BIPOLAR DISORDER</a:t>
            </a:r>
            <a:endParaRPr lang="it-IT" sz="2000" dirty="0"/>
          </a:p>
        </p:txBody>
      </p:sp>
      <p:sp>
        <p:nvSpPr>
          <p:cNvPr id="14" name="Freccia in giù 13"/>
          <p:cNvSpPr/>
          <p:nvPr/>
        </p:nvSpPr>
        <p:spPr>
          <a:xfrm>
            <a:off x="725213" y="6014728"/>
            <a:ext cx="654271" cy="843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898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445" y="1171923"/>
            <a:ext cx="5663819" cy="54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10527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HPA-axis </a:t>
            </a:r>
            <a:r>
              <a:rPr lang="en-US" sz="4000" b="1" dirty="0" err="1" smtClean="0">
                <a:solidFill>
                  <a:schemeClr val="tx2"/>
                </a:solidFill>
                <a:effectLst>
                  <a:outerShdw blurRad="38100" dist="38100" dir="2700000" algn="tl">
                    <a:srgbClr val="000000">
                      <a:alpha val="43137"/>
                    </a:srgbClr>
                  </a:outerShdw>
                </a:effectLst>
                <a:latin typeface="+mj-lt"/>
                <a:cs typeface="Arial" pitchFamily="34" charset="0"/>
              </a:rPr>
              <a:t>dysregulation</a:t>
            </a:r>
            <a:endParaRPr lang="it-IT" sz="4000" b="1" dirty="0"/>
          </a:p>
        </p:txBody>
      </p:sp>
      <p:sp>
        <p:nvSpPr>
          <p:cNvPr id="3" name="CasellaDiTesto 2"/>
          <p:cNvSpPr txBox="1"/>
          <p:nvPr/>
        </p:nvSpPr>
        <p:spPr>
          <a:xfrm>
            <a:off x="15766" y="846118"/>
            <a:ext cx="9144000" cy="430887"/>
          </a:xfrm>
          <a:prstGeom prst="rect">
            <a:avLst/>
          </a:prstGeom>
          <a:noFill/>
        </p:spPr>
        <p:txBody>
          <a:bodyPr wrap="square" rtlCol="0">
            <a:spAutoFit/>
          </a:bodyPr>
          <a:lstStyle/>
          <a:p>
            <a:pPr algn="ctr"/>
            <a:r>
              <a:rPr lang="it-IT" sz="2200" dirty="0" smtClean="0"/>
              <a:t>The </a:t>
            </a:r>
            <a:r>
              <a:rPr lang="it-IT" sz="2200" dirty="0" err="1" smtClean="0"/>
              <a:t>crucial</a:t>
            </a:r>
            <a:r>
              <a:rPr lang="it-IT" sz="2200" dirty="0" smtClean="0"/>
              <a:t> </a:t>
            </a:r>
            <a:r>
              <a:rPr lang="it-IT" sz="2200" dirty="0" err="1" smtClean="0"/>
              <a:t>role</a:t>
            </a:r>
            <a:r>
              <a:rPr lang="it-IT" sz="2200" dirty="0" smtClean="0"/>
              <a:t> of </a:t>
            </a:r>
            <a:r>
              <a:rPr lang="it-IT" sz="2200" dirty="0" err="1" smtClean="0"/>
              <a:t>Glucocorticoid</a:t>
            </a:r>
            <a:r>
              <a:rPr lang="it-IT" sz="2200" dirty="0" smtClean="0"/>
              <a:t> </a:t>
            </a:r>
            <a:r>
              <a:rPr lang="it-IT" sz="2200" dirty="0" err="1" smtClean="0"/>
              <a:t>Receptor</a:t>
            </a:r>
            <a:r>
              <a:rPr lang="it-IT" sz="2200" dirty="0" smtClean="0"/>
              <a:t> (GR)</a:t>
            </a:r>
            <a:endParaRPr lang="it-IT" sz="2200" dirty="0"/>
          </a:p>
        </p:txBody>
      </p:sp>
      <p:sp>
        <p:nvSpPr>
          <p:cNvPr id="4" name="Ovale 3"/>
          <p:cNvSpPr/>
          <p:nvPr/>
        </p:nvSpPr>
        <p:spPr>
          <a:xfrm>
            <a:off x="3531476" y="2869324"/>
            <a:ext cx="835572" cy="7409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105273" y="2778148"/>
            <a:ext cx="2198711" cy="923330"/>
          </a:xfrm>
          <a:prstGeom prst="rect">
            <a:avLst/>
          </a:prstGeom>
        </p:spPr>
        <p:txBody>
          <a:bodyPr wrap="square">
            <a:spAutoFit/>
          </a:bodyPr>
          <a:lstStyle/>
          <a:p>
            <a:pPr algn="ctr"/>
            <a:r>
              <a:rPr lang="it-IT" b="1" dirty="0" err="1" smtClean="0"/>
              <a:t>Chaperone</a:t>
            </a:r>
            <a:r>
              <a:rPr lang="it-IT" b="1" dirty="0" smtClean="0"/>
              <a:t> </a:t>
            </a:r>
            <a:r>
              <a:rPr lang="it-IT" b="1" dirty="0" err="1" smtClean="0"/>
              <a:t>protein</a:t>
            </a:r>
            <a:r>
              <a:rPr lang="it-IT" b="1" dirty="0" smtClean="0"/>
              <a:t> </a:t>
            </a:r>
            <a:r>
              <a:rPr lang="it-IT" b="1" dirty="0" err="1" smtClean="0"/>
              <a:t>abnormally</a:t>
            </a:r>
            <a:r>
              <a:rPr lang="it-IT" b="1" dirty="0" smtClean="0"/>
              <a:t> </a:t>
            </a:r>
            <a:r>
              <a:rPr lang="it-IT" b="1" dirty="0" err="1" smtClean="0"/>
              <a:t>methylated</a:t>
            </a:r>
            <a:r>
              <a:rPr lang="it-IT" b="1" dirty="0" smtClean="0"/>
              <a:t>? </a:t>
            </a:r>
            <a:endParaRPr lang="it-IT" dirty="0"/>
          </a:p>
        </p:txBody>
      </p:sp>
      <p:pic>
        <p:nvPicPr>
          <p:cNvPr id="4100" name="Picture 4" descr="Risultati immagini per work to be don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1628" y="4905775"/>
            <a:ext cx="2758138" cy="1841264"/>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6398923" y="1316209"/>
            <a:ext cx="2745077" cy="4185761"/>
          </a:xfrm>
          <a:prstGeom prst="rect">
            <a:avLst/>
          </a:prstGeom>
        </p:spPr>
        <p:txBody>
          <a:bodyPr wrap="square">
            <a:spAutoFit/>
          </a:bodyPr>
          <a:lstStyle/>
          <a:p>
            <a:pPr algn="r"/>
            <a:r>
              <a:rPr lang="it-IT" sz="1400" b="1" dirty="0" smtClean="0">
                <a:solidFill>
                  <a:srgbClr val="00B0F0"/>
                </a:solidFill>
              </a:rPr>
              <a:t>Murine </a:t>
            </a:r>
            <a:r>
              <a:rPr lang="it-IT" sz="1400" b="1" dirty="0" err="1" smtClean="0">
                <a:solidFill>
                  <a:srgbClr val="00B0F0"/>
                </a:solidFill>
              </a:rPr>
              <a:t>models</a:t>
            </a:r>
            <a:r>
              <a:rPr lang="it-IT" sz="1400" dirty="0" smtClean="0"/>
              <a:t>: p</a:t>
            </a:r>
            <a:r>
              <a:rPr lang="en-US" sz="1400" dirty="0" err="1" smtClean="0"/>
              <a:t>rolonged</a:t>
            </a:r>
            <a:r>
              <a:rPr lang="en-US" sz="1400" dirty="0" smtClean="0"/>
              <a:t> </a:t>
            </a:r>
            <a:r>
              <a:rPr lang="en-US" sz="1400" dirty="0"/>
              <a:t>exposure to glucocorticoids is </a:t>
            </a:r>
            <a:r>
              <a:rPr lang="en-US" sz="1400" dirty="0" smtClean="0"/>
              <a:t>known to </a:t>
            </a:r>
            <a:r>
              <a:rPr lang="en-US" sz="1400" dirty="0"/>
              <a:t>bring about changes in DNA methylation at the </a:t>
            </a:r>
            <a:r>
              <a:rPr lang="en-US" sz="1400" i="1" dirty="0" smtClean="0"/>
              <a:t>FKBP5 </a:t>
            </a:r>
            <a:r>
              <a:rPr lang="en-US" sz="1400" dirty="0" smtClean="0"/>
              <a:t>gene; stress </a:t>
            </a:r>
            <a:r>
              <a:rPr lang="en-US" sz="1400" dirty="0" err="1" smtClean="0"/>
              <a:t>reprogramms</a:t>
            </a:r>
            <a:r>
              <a:rPr lang="en-US" sz="1400" dirty="0" smtClean="0"/>
              <a:t> gene activity by altering epigenetic modifications</a:t>
            </a:r>
          </a:p>
          <a:p>
            <a:pPr algn="r"/>
            <a:r>
              <a:rPr lang="en-US" sz="1400" dirty="0" smtClean="0"/>
              <a:t> </a:t>
            </a:r>
          </a:p>
          <a:p>
            <a:pPr algn="r"/>
            <a:r>
              <a:rPr lang="en-US" sz="1400" b="1" dirty="0" smtClean="0">
                <a:solidFill>
                  <a:srgbClr val="00B0F0"/>
                </a:solidFill>
              </a:rPr>
              <a:t>Human studies</a:t>
            </a:r>
            <a:r>
              <a:rPr lang="en-US" sz="1400" dirty="0" smtClean="0"/>
              <a:t>: </a:t>
            </a:r>
            <a:r>
              <a:rPr lang="en-US" sz="1400" dirty="0"/>
              <a:t>such alterations </a:t>
            </a:r>
          </a:p>
          <a:p>
            <a:pPr algn="r"/>
            <a:r>
              <a:rPr lang="en-US" sz="1400" dirty="0"/>
              <a:t>in the </a:t>
            </a:r>
            <a:r>
              <a:rPr lang="en-US" sz="1400" i="1" dirty="0"/>
              <a:t>Fkbp5 </a:t>
            </a:r>
            <a:r>
              <a:rPr lang="en-US" sz="1400" dirty="0"/>
              <a:t>gene in patients with a stressor-related </a:t>
            </a:r>
            <a:r>
              <a:rPr lang="en-US" sz="1400" dirty="0" smtClean="0"/>
              <a:t>comorbid condition </a:t>
            </a:r>
            <a:r>
              <a:rPr lang="en-US" sz="1400" dirty="0"/>
              <a:t>of BD, namely, post-traumatic </a:t>
            </a:r>
            <a:r>
              <a:rPr lang="en-US" sz="1400" dirty="0" smtClean="0"/>
              <a:t>stress disorder</a:t>
            </a:r>
            <a:r>
              <a:rPr lang="en-US" sz="1400" dirty="0"/>
              <a:t>. </a:t>
            </a:r>
            <a:endParaRPr lang="en-US" sz="1400" dirty="0" smtClean="0"/>
          </a:p>
          <a:p>
            <a:pPr algn="r"/>
            <a:endParaRPr lang="en-US" sz="1400" dirty="0"/>
          </a:p>
          <a:p>
            <a:pPr algn="r"/>
            <a:r>
              <a:rPr lang="en-US" sz="1400" b="1" i="1" dirty="0" smtClean="0"/>
              <a:t>FKBP5 </a:t>
            </a:r>
            <a:r>
              <a:rPr lang="en-US" sz="1400" b="1" dirty="0"/>
              <a:t>methylation may be one of </a:t>
            </a:r>
            <a:r>
              <a:rPr lang="en-US" sz="1400" b="1" dirty="0" smtClean="0"/>
              <a:t>paths through </a:t>
            </a:r>
            <a:r>
              <a:rPr lang="en-US" sz="1400" b="1" dirty="0"/>
              <a:t>which the HPA system acting in response to stress</a:t>
            </a:r>
          </a:p>
          <a:p>
            <a:pPr algn="r"/>
            <a:r>
              <a:rPr lang="it-IT" sz="1400" b="1" dirty="0" err="1"/>
              <a:t>malfunctions</a:t>
            </a:r>
            <a:r>
              <a:rPr lang="it-IT" sz="1400" b="1" dirty="0"/>
              <a:t> in BD </a:t>
            </a:r>
            <a:r>
              <a:rPr lang="it-IT" sz="1400" b="1" dirty="0" err="1"/>
              <a:t>pathophysiology</a:t>
            </a:r>
            <a:endParaRPr lang="it-IT" sz="1400" b="1" dirty="0"/>
          </a:p>
        </p:txBody>
      </p:sp>
      <p:sp>
        <p:nvSpPr>
          <p:cNvPr id="7" name="Freccia in giù 6"/>
          <p:cNvSpPr/>
          <p:nvPr/>
        </p:nvSpPr>
        <p:spPr>
          <a:xfrm>
            <a:off x="97970" y="1815433"/>
            <a:ext cx="511629" cy="311239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p>
        </p:txBody>
      </p:sp>
      <p:sp>
        <p:nvSpPr>
          <p:cNvPr id="8" name="CasellaDiTesto 7"/>
          <p:cNvSpPr txBox="1"/>
          <p:nvPr/>
        </p:nvSpPr>
        <p:spPr>
          <a:xfrm>
            <a:off x="97971" y="1161366"/>
            <a:ext cx="1219200" cy="646331"/>
          </a:xfrm>
          <a:prstGeom prst="rect">
            <a:avLst/>
          </a:prstGeom>
          <a:noFill/>
        </p:spPr>
        <p:txBody>
          <a:bodyPr wrap="square" rtlCol="0">
            <a:spAutoFit/>
          </a:bodyPr>
          <a:lstStyle/>
          <a:p>
            <a:r>
              <a:rPr lang="it-IT" dirty="0" smtClean="0"/>
              <a:t>Cell membrane</a:t>
            </a:r>
            <a:endParaRPr lang="it-IT" dirty="0"/>
          </a:p>
        </p:txBody>
      </p:sp>
      <p:sp>
        <p:nvSpPr>
          <p:cNvPr id="11" name="CasellaDiTesto 10"/>
          <p:cNvSpPr txBox="1"/>
          <p:nvPr/>
        </p:nvSpPr>
        <p:spPr>
          <a:xfrm>
            <a:off x="54428" y="4927823"/>
            <a:ext cx="1219200" cy="369332"/>
          </a:xfrm>
          <a:prstGeom prst="rect">
            <a:avLst/>
          </a:prstGeom>
          <a:noFill/>
        </p:spPr>
        <p:txBody>
          <a:bodyPr wrap="square" rtlCol="0">
            <a:spAutoFit/>
          </a:bodyPr>
          <a:lstStyle/>
          <a:p>
            <a:r>
              <a:rPr lang="it-IT" dirty="0" err="1" smtClean="0"/>
              <a:t>Nucleus</a:t>
            </a:r>
            <a:endParaRPr lang="it-IT" dirty="0"/>
          </a:p>
        </p:txBody>
      </p:sp>
    </p:spTree>
    <p:extLst>
      <p:ext uri="{BB962C8B-B14F-4D97-AF65-F5344CB8AC3E}">
        <p14:creationId xmlns:p14="http://schemas.microsoft.com/office/powerpoint/2010/main" val="25627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3" name="CasellaDiTesto 2"/>
          <p:cNvSpPr txBox="1"/>
          <p:nvPr/>
        </p:nvSpPr>
        <p:spPr>
          <a:xfrm>
            <a:off x="2617082" y="3720670"/>
            <a:ext cx="4177862" cy="76944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200" b="1" i="1" dirty="0" err="1" smtClean="0"/>
              <a:t>Factors</a:t>
            </a:r>
            <a:r>
              <a:rPr lang="it-IT" sz="2200" b="1" i="1" dirty="0" smtClean="0"/>
              <a:t> </a:t>
            </a:r>
            <a:r>
              <a:rPr lang="it-IT" sz="2200" b="1" i="1" dirty="0" err="1" smtClean="0"/>
              <a:t>potentially</a:t>
            </a:r>
            <a:r>
              <a:rPr lang="it-IT" sz="2200" b="1" i="1" dirty="0" smtClean="0"/>
              <a:t> </a:t>
            </a:r>
            <a:r>
              <a:rPr lang="it-IT" sz="2200" b="1" i="1" dirty="0" err="1" smtClean="0"/>
              <a:t>involved</a:t>
            </a:r>
            <a:r>
              <a:rPr lang="it-IT" sz="2200" b="1" i="1" dirty="0" smtClean="0"/>
              <a:t> </a:t>
            </a:r>
          </a:p>
          <a:p>
            <a:pPr algn="ctr"/>
            <a:r>
              <a:rPr lang="it-IT" sz="2200" b="1" i="1" dirty="0" smtClean="0"/>
              <a:t>in the </a:t>
            </a:r>
            <a:r>
              <a:rPr lang="it-IT" sz="2200" b="1" i="1" dirty="0" err="1" smtClean="0"/>
              <a:t>etiology</a:t>
            </a:r>
            <a:endParaRPr lang="it-IT" sz="2200" b="1" i="1" dirty="0"/>
          </a:p>
        </p:txBody>
      </p:sp>
      <p:sp>
        <p:nvSpPr>
          <p:cNvPr id="5" name="CasellaDiTesto 4"/>
          <p:cNvSpPr txBox="1"/>
          <p:nvPr/>
        </p:nvSpPr>
        <p:spPr>
          <a:xfrm>
            <a:off x="2617082" y="5176371"/>
            <a:ext cx="4177862" cy="430887"/>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200" b="1" i="1" dirty="0" smtClean="0"/>
              <a:t>Brain  MRI </a:t>
            </a:r>
            <a:r>
              <a:rPr lang="it-IT" sz="2200" b="1" i="1" dirty="0" err="1" smtClean="0"/>
              <a:t>hallmarks</a:t>
            </a:r>
            <a:endParaRPr lang="it-IT" sz="2200" b="1" i="1" dirty="0"/>
          </a:p>
        </p:txBody>
      </p:sp>
      <p:sp>
        <p:nvSpPr>
          <p:cNvPr id="12" name="CasellaDiTesto 11"/>
          <p:cNvSpPr txBox="1"/>
          <p:nvPr/>
        </p:nvSpPr>
        <p:spPr>
          <a:xfrm>
            <a:off x="2617082" y="6293518"/>
            <a:ext cx="4177862" cy="43088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it-IT" sz="2200" b="1" i="1" dirty="0" err="1" smtClean="0"/>
              <a:t>Phenomenology</a:t>
            </a:r>
            <a:endParaRPr lang="it-IT" sz="2200" b="1" i="1" dirty="0"/>
          </a:p>
        </p:txBody>
      </p:sp>
      <p:sp>
        <p:nvSpPr>
          <p:cNvPr id="6" name="Freccia in giù 5"/>
          <p:cNvSpPr/>
          <p:nvPr/>
        </p:nvSpPr>
        <p:spPr>
          <a:xfrm>
            <a:off x="4382820" y="4490111"/>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367054" y="5607258"/>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1528" y="1810349"/>
            <a:ext cx="2128345"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Anatomical</a:t>
            </a:r>
            <a:r>
              <a:rPr lang="it-IT" b="1" dirty="0" smtClean="0"/>
              <a:t> </a:t>
            </a:r>
            <a:r>
              <a:rPr lang="it-IT" b="1" dirty="0" err="1" smtClean="0"/>
              <a:t>lesions</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Mithocondrial</a:t>
            </a:r>
            <a:r>
              <a:rPr lang="it-IT" b="1" dirty="0" smtClean="0"/>
              <a:t> </a:t>
            </a:r>
            <a:r>
              <a:rPr lang="it-IT" b="1" dirty="0" err="1" smtClean="0"/>
              <a:t>dysfunctions</a:t>
            </a:r>
            <a:endParaRPr lang="it-IT" b="1" dirty="0"/>
          </a:p>
        </p:txBody>
      </p:sp>
      <p:sp>
        <p:nvSpPr>
          <p:cNvPr id="17" name="Ovale 16"/>
          <p:cNvSpPr/>
          <p:nvPr/>
        </p:nvSpPr>
        <p:spPr>
          <a:xfrm>
            <a:off x="4520443"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HPA </a:t>
            </a:r>
            <a:r>
              <a:rPr lang="it-IT" b="1" dirty="0" err="1" smtClean="0"/>
              <a:t>axis</a:t>
            </a:r>
            <a:r>
              <a:rPr lang="it-IT" b="1" dirty="0" smtClean="0"/>
              <a:t>  </a:t>
            </a:r>
            <a:r>
              <a:rPr lang="it-IT" b="1" dirty="0" err="1" smtClean="0"/>
              <a:t>dysregulations</a:t>
            </a:r>
            <a:endParaRPr lang="it-IT" b="1" dirty="0"/>
          </a:p>
        </p:txBody>
      </p:sp>
      <p:sp>
        <p:nvSpPr>
          <p:cNvPr id="19" name="Ovale 18"/>
          <p:cNvSpPr/>
          <p:nvPr/>
        </p:nvSpPr>
        <p:spPr>
          <a:xfrm>
            <a:off x="6716114" y="1802499"/>
            <a:ext cx="2372712" cy="111933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Inflammatory</a:t>
            </a:r>
            <a:endParaRPr lang="it-IT" b="1" dirty="0" smtClean="0"/>
          </a:p>
          <a:p>
            <a:pPr algn="ctr"/>
            <a:r>
              <a:rPr lang="it-IT" b="1" dirty="0" err="1" smtClean="0"/>
              <a:t>dysregulations</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Circadian</a:t>
            </a:r>
            <a:r>
              <a:rPr lang="it-IT" b="1" dirty="0" smtClean="0"/>
              <a:t> </a:t>
            </a:r>
            <a:r>
              <a:rPr lang="it-IT" b="1" dirty="0" err="1" smtClean="0"/>
              <a:t>system</a:t>
            </a:r>
            <a:endParaRPr lang="it-IT" b="1" dirty="0" smtClean="0"/>
          </a:p>
          <a:p>
            <a:pPr algn="ctr"/>
            <a:r>
              <a:rPr lang="it-IT" b="1" dirty="0" err="1" smtClean="0"/>
              <a:t>dysregulations</a:t>
            </a:r>
            <a:endParaRPr lang="it-IT" b="1" dirty="0"/>
          </a:p>
        </p:txBody>
      </p:sp>
      <p:sp>
        <p:nvSpPr>
          <p:cNvPr id="25" name="Ovale 24"/>
          <p:cNvSpPr/>
          <p:nvPr/>
        </p:nvSpPr>
        <p:spPr>
          <a:xfrm>
            <a:off x="4577929" y="2459395"/>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Epigenomic</a:t>
            </a:r>
            <a:endParaRPr lang="it-IT" b="1" dirty="0"/>
          </a:p>
        </p:txBody>
      </p:sp>
      <p:sp>
        <p:nvSpPr>
          <p:cNvPr id="8" name="Freccia angolare in su 7"/>
          <p:cNvSpPr/>
          <p:nvPr/>
        </p:nvSpPr>
        <p:spPr>
          <a:xfrm rot="5400000">
            <a:off x="1352653" y="3310739"/>
            <a:ext cx="696841" cy="9175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ngolare in su 25"/>
          <p:cNvSpPr/>
          <p:nvPr/>
        </p:nvSpPr>
        <p:spPr>
          <a:xfrm rot="5400000" flipV="1">
            <a:off x="7213117" y="3312783"/>
            <a:ext cx="696841" cy="9577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55547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32081"/>
            <a:ext cx="914400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Inflammatory </a:t>
            </a:r>
            <a:r>
              <a:rPr lang="en-US" sz="4000" b="1" dirty="0">
                <a:solidFill>
                  <a:schemeClr val="tx2"/>
                </a:solidFill>
                <a:effectLst>
                  <a:outerShdw blurRad="38100" dist="38100" dir="2700000" algn="tl">
                    <a:srgbClr val="000000">
                      <a:alpha val="43137"/>
                    </a:srgbClr>
                  </a:outerShdw>
                </a:effectLst>
                <a:latin typeface="+mj-lt"/>
                <a:cs typeface="Arial" pitchFamily="34" charset="0"/>
              </a:rPr>
              <a:t>D</a:t>
            </a: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ysregulations</a:t>
            </a:r>
          </a:p>
        </p:txBody>
      </p:sp>
      <p:sp>
        <p:nvSpPr>
          <p:cNvPr id="3" name="CasellaDiTesto 2"/>
          <p:cNvSpPr txBox="1"/>
          <p:nvPr/>
        </p:nvSpPr>
        <p:spPr>
          <a:xfrm>
            <a:off x="630621" y="1135117"/>
            <a:ext cx="8103476" cy="2862322"/>
          </a:xfrm>
          <a:prstGeom prst="rect">
            <a:avLst/>
          </a:prstGeom>
          <a:noFill/>
          <a:ln w="25400">
            <a:solidFill>
              <a:schemeClr val="accent2">
                <a:lumMod val="75000"/>
              </a:schemeClr>
            </a:solidFill>
          </a:ln>
        </p:spPr>
        <p:txBody>
          <a:bodyPr wrap="square" rtlCol="0">
            <a:spAutoFit/>
          </a:bodyPr>
          <a:lstStyle/>
          <a:p>
            <a:r>
              <a:rPr lang="it-IT" b="1" dirty="0" smtClean="0"/>
              <a:t>IN GENERAL</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In </a:t>
            </a:r>
            <a:r>
              <a:rPr lang="it-IT" dirty="0" err="1" smtClean="0"/>
              <a:t>Bipolar</a:t>
            </a:r>
            <a:r>
              <a:rPr lang="it-IT" dirty="0" smtClean="0"/>
              <a:t> </a:t>
            </a:r>
            <a:r>
              <a:rPr lang="it-IT" dirty="0" err="1" smtClean="0"/>
              <a:t>patients</a:t>
            </a:r>
            <a:r>
              <a:rPr lang="it-IT" dirty="0" smtClean="0"/>
              <a:t>, major mood </a:t>
            </a:r>
            <a:r>
              <a:rPr lang="it-IT" dirty="0" err="1" smtClean="0"/>
              <a:t>episodes</a:t>
            </a:r>
            <a:r>
              <a:rPr lang="it-IT" dirty="0" smtClean="0"/>
              <a:t> of </a:t>
            </a:r>
            <a:r>
              <a:rPr lang="it-IT" dirty="0" err="1" smtClean="0"/>
              <a:t>either</a:t>
            </a:r>
            <a:r>
              <a:rPr lang="it-IT" dirty="0" smtClean="0"/>
              <a:t> </a:t>
            </a:r>
            <a:r>
              <a:rPr lang="it-IT" dirty="0" err="1" smtClean="0"/>
              <a:t>polarity</a:t>
            </a:r>
            <a:r>
              <a:rPr lang="it-IT" dirty="0" smtClean="0"/>
              <a:t> </a:t>
            </a:r>
            <a:r>
              <a:rPr lang="it-IT" dirty="0" err="1" smtClean="0"/>
              <a:t>result</a:t>
            </a:r>
            <a:r>
              <a:rPr lang="it-IT" dirty="0" smtClean="0"/>
              <a:t> in an </a:t>
            </a:r>
            <a:r>
              <a:rPr lang="it-IT" dirty="0" err="1" smtClean="0"/>
              <a:t>inflammatory</a:t>
            </a:r>
            <a:r>
              <a:rPr lang="it-IT" dirty="0" smtClean="0"/>
              <a:t> </a:t>
            </a:r>
            <a:r>
              <a:rPr lang="it-IT" dirty="0" err="1" smtClean="0"/>
              <a:t>response</a:t>
            </a:r>
            <a:r>
              <a:rPr lang="it-IT" dirty="0" smtClean="0"/>
              <a:t> </a:t>
            </a:r>
            <a:r>
              <a:rPr lang="it-IT" dirty="0" err="1" smtClean="0"/>
              <a:t>that</a:t>
            </a:r>
            <a:r>
              <a:rPr lang="it-IT" dirty="0" smtClean="0"/>
              <a:t> </a:t>
            </a:r>
            <a:r>
              <a:rPr lang="it-IT" dirty="0" err="1" smtClean="0"/>
              <a:t>has</a:t>
            </a:r>
            <a:r>
              <a:rPr lang="it-IT" dirty="0" smtClean="0"/>
              <a:t> </a:t>
            </a:r>
            <a:r>
              <a:rPr lang="it-IT" dirty="0" err="1" smtClean="0"/>
              <a:t>been</a:t>
            </a:r>
            <a:r>
              <a:rPr lang="it-IT" dirty="0" smtClean="0"/>
              <a:t> </a:t>
            </a:r>
            <a:r>
              <a:rPr lang="it-IT" dirty="0" err="1" smtClean="0"/>
              <a:t>shown</a:t>
            </a:r>
            <a:r>
              <a:rPr lang="it-IT" dirty="0" smtClean="0"/>
              <a:t> in </a:t>
            </a:r>
            <a:r>
              <a:rPr lang="it-IT" dirty="0" err="1" smtClean="0"/>
              <a:t>several</a:t>
            </a:r>
            <a:r>
              <a:rPr lang="it-IT" dirty="0" smtClean="0"/>
              <a:t> </a:t>
            </a:r>
            <a:r>
              <a:rPr lang="it-IT" dirty="0" err="1" smtClean="0"/>
              <a:t>studies</a:t>
            </a:r>
            <a:r>
              <a:rPr lang="it-IT" dirty="0" smtClean="0"/>
              <a:t>.</a:t>
            </a:r>
            <a:endParaRPr lang="it-IT" dirty="0"/>
          </a:p>
          <a:p>
            <a:pPr marL="285750" indent="-285750">
              <a:buFont typeface="Arial" panose="020B0604020202020204" pitchFamily="34" charset="0"/>
              <a:buChar char="•"/>
            </a:pPr>
            <a:r>
              <a:rPr lang="it-IT" dirty="0" err="1" smtClean="0"/>
              <a:t>Increased</a:t>
            </a:r>
            <a:r>
              <a:rPr lang="it-IT" dirty="0" smtClean="0"/>
              <a:t> </a:t>
            </a:r>
            <a:r>
              <a:rPr lang="it-IT" dirty="0" err="1" smtClean="0"/>
              <a:t>levels</a:t>
            </a:r>
            <a:r>
              <a:rPr lang="it-IT" dirty="0" smtClean="0"/>
              <a:t> of pro-</a:t>
            </a:r>
            <a:r>
              <a:rPr lang="it-IT" dirty="0" err="1" smtClean="0"/>
              <a:t>inflammatory</a:t>
            </a:r>
            <a:r>
              <a:rPr lang="it-IT" dirty="0" smtClean="0"/>
              <a:t> </a:t>
            </a:r>
            <a:r>
              <a:rPr lang="it-IT" dirty="0" err="1" smtClean="0"/>
              <a:t>cytokines</a:t>
            </a:r>
            <a:r>
              <a:rPr lang="it-IT" dirty="0" smtClean="0"/>
              <a:t> (IL-1beta, TNF alfa, IL6) and PCR in the </a:t>
            </a:r>
            <a:r>
              <a:rPr lang="it-IT" dirty="0" err="1" smtClean="0"/>
              <a:t>peripheral</a:t>
            </a:r>
            <a:r>
              <a:rPr lang="it-IT" dirty="0" smtClean="0"/>
              <a:t> </a:t>
            </a:r>
            <a:r>
              <a:rPr lang="it-IT" dirty="0" err="1" smtClean="0"/>
              <a:t>blood</a:t>
            </a:r>
            <a:r>
              <a:rPr lang="it-IT" dirty="0" smtClean="0"/>
              <a:t> (</a:t>
            </a:r>
            <a:r>
              <a:rPr lang="it-IT" i="1" dirty="0" err="1" smtClean="0"/>
              <a:t>Uyanik</a:t>
            </a:r>
            <a:r>
              <a:rPr lang="it-IT" i="1" dirty="0" smtClean="0"/>
              <a:t> et al., 2015</a:t>
            </a:r>
            <a:r>
              <a:rPr lang="it-IT" dirty="0" smtClean="0"/>
              <a:t>)</a:t>
            </a:r>
          </a:p>
          <a:p>
            <a:endParaRPr lang="it-IT" dirty="0" smtClean="0"/>
          </a:p>
          <a:p>
            <a:r>
              <a:rPr lang="it-IT" dirty="0" err="1" smtClean="0"/>
              <a:t>Also</a:t>
            </a:r>
            <a:endParaRPr lang="it-IT" dirty="0" smtClean="0"/>
          </a:p>
          <a:p>
            <a:pPr marL="285750" indent="-285750">
              <a:buFont typeface="Arial" panose="020B0604020202020204" pitchFamily="34" charset="0"/>
              <a:buChar char="•"/>
            </a:pPr>
            <a:r>
              <a:rPr lang="it-IT" dirty="0" smtClean="0"/>
              <a:t>Treatment with mood </a:t>
            </a:r>
            <a:r>
              <a:rPr lang="it-IT" dirty="0" err="1" smtClean="0"/>
              <a:t>stabilizers</a:t>
            </a:r>
            <a:r>
              <a:rPr lang="it-IT" dirty="0" smtClean="0"/>
              <a:t> and </a:t>
            </a:r>
            <a:r>
              <a:rPr lang="it-IT" dirty="0" err="1" smtClean="0"/>
              <a:t>resolution</a:t>
            </a:r>
            <a:r>
              <a:rPr lang="it-IT" dirty="0" smtClean="0"/>
              <a:t> of acute </a:t>
            </a:r>
            <a:r>
              <a:rPr lang="it-IT" dirty="0" err="1" smtClean="0"/>
              <a:t>affective</a:t>
            </a:r>
            <a:r>
              <a:rPr lang="it-IT" dirty="0" smtClean="0"/>
              <a:t> </a:t>
            </a:r>
            <a:r>
              <a:rPr lang="it-IT" dirty="0" err="1" smtClean="0"/>
              <a:t>exacerbations</a:t>
            </a:r>
            <a:r>
              <a:rPr lang="it-IT" dirty="0" smtClean="0"/>
              <a:t> </a:t>
            </a:r>
            <a:r>
              <a:rPr lang="it-IT" dirty="0" err="1" smtClean="0"/>
              <a:t>has</a:t>
            </a:r>
            <a:r>
              <a:rPr lang="it-IT" dirty="0" smtClean="0"/>
              <a:t> </a:t>
            </a:r>
            <a:r>
              <a:rPr lang="it-IT" dirty="0" err="1" smtClean="0"/>
              <a:t>been</a:t>
            </a:r>
            <a:r>
              <a:rPr lang="it-IT" dirty="0" smtClean="0"/>
              <a:t> </a:t>
            </a:r>
            <a:r>
              <a:rPr lang="it-IT" dirty="0" err="1" smtClean="0"/>
              <a:t>shown</a:t>
            </a:r>
            <a:r>
              <a:rPr lang="it-IT" dirty="0" smtClean="0"/>
              <a:t> to </a:t>
            </a:r>
            <a:r>
              <a:rPr lang="it-IT" dirty="0" err="1" smtClean="0"/>
              <a:t>normalize</a:t>
            </a:r>
            <a:r>
              <a:rPr lang="it-IT" dirty="0" smtClean="0"/>
              <a:t> </a:t>
            </a:r>
            <a:r>
              <a:rPr lang="it-IT" dirty="0" err="1" smtClean="0"/>
              <a:t>cytokines</a:t>
            </a:r>
            <a:r>
              <a:rPr lang="it-IT" dirty="0"/>
              <a:t> </a:t>
            </a:r>
            <a:r>
              <a:rPr lang="it-IT" dirty="0" err="1" smtClean="0"/>
              <a:t>levels</a:t>
            </a:r>
            <a:r>
              <a:rPr lang="it-IT" dirty="0" smtClean="0"/>
              <a:t> (</a:t>
            </a:r>
            <a:r>
              <a:rPr lang="it-IT" i="1" dirty="0" smtClean="0"/>
              <a:t>Bai et al., 2014</a:t>
            </a:r>
            <a:r>
              <a:rPr lang="it-IT" dirty="0" smtClean="0"/>
              <a:t>)</a:t>
            </a:r>
            <a:endParaRPr lang="it-IT" dirty="0"/>
          </a:p>
        </p:txBody>
      </p:sp>
      <p:sp>
        <p:nvSpPr>
          <p:cNvPr id="4" name="CasellaDiTesto 3"/>
          <p:cNvSpPr txBox="1"/>
          <p:nvPr/>
        </p:nvSpPr>
        <p:spPr>
          <a:xfrm>
            <a:off x="630621" y="4225159"/>
            <a:ext cx="8103476" cy="2308324"/>
          </a:xfrm>
          <a:prstGeom prst="rect">
            <a:avLst/>
          </a:prstGeom>
          <a:noFill/>
          <a:ln w="25400">
            <a:solidFill>
              <a:schemeClr val="accent2">
                <a:lumMod val="75000"/>
              </a:schemeClr>
            </a:solidFill>
          </a:ln>
        </p:spPr>
        <p:txBody>
          <a:bodyPr wrap="square" rtlCol="0">
            <a:spAutoFit/>
          </a:bodyPr>
          <a:lstStyle/>
          <a:p>
            <a:r>
              <a:rPr lang="it-IT" b="1" dirty="0" smtClean="0"/>
              <a:t>FOCUS ON IL-6</a:t>
            </a:r>
          </a:p>
          <a:p>
            <a:endParaRPr lang="it-IT" dirty="0"/>
          </a:p>
          <a:p>
            <a:pPr marL="285750" indent="-285750">
              <a:buFont typeface="Arial" panose="020B0604020202020204" pitchFamily="34" charset="0"/>
              <a:buChar char="•"/>
            </a:pPr>
            <a:r>
              <a:rPr lang="it-IT" dirty="0" smtClean="0"/>
              <a:t>IL-6 </a:t>
            </a:r>
            <a:r>
              <a:rPr lang="it-IT" dirty="0" err="1" smtClean="0"/>
              <a:t>is</a:t>
            </a:r>
            <a:r>
              <a:rPr lang="it-IT" dirty="0" smtClean="0"/>
              <a:t> a </a:t>
            </a:r>
            <a:r>
              <a:rPr lang="it-IT" dirty="0" err="1" smtClean="0"/>
              <a:t>ubiquitous</a:t>
            </a:r>
            <a:r>
              <a:rPr lang="it-IT" dirty="0" smtClean="0"/>
              <a:t> </a:t>
            </a:r>
            <a:r>
              <a:rPr lang="it-IT" dirty="0" err="1" smtClean="0"/>
              <a:t>inflammatory</a:t>
            </a:r>
            <a:r>
              <a:rPr lang="it-IT" dirty="0" smtClean="0"/>
              <a:t> </a:t>
            </a:r>
            <a:r>
              <a:rPr lang="it-IT" dirty="0" err="1" smtClean="0"/>
              <a:t>cytokine</a:t>
            </a:r>
            <a:r>
              <a:rPr lang="it-IT" dirty="0" smtClean="0"/>
              <a:t> </a:t>
            </a:r>
            <a:r>
              <a:rPr lang="it-IT" dirty="0" err="1" smtClean="0"/>
              <a:t>performing</a:t>
            </a:r>
            <a:r>
              <a:rPr lang="it-IT" dirty="0" smtClean="0"/>
              <a:t> diverse </a:t>
            </a:r>
            <a:r>
              <a:rPr lang="it-IT" dirty="0" err="1" smtClean="0"/>
              <a:t>biological</a:t>
            </a:r>
            <a:r>
              <a:rPr lang="it-IT" dirty="0" smtClean="0"/>
              <a:t> </a:t>
            </a:r>
            <a:r>
              <a:rPr lang="it-IT" dirty="0" err="1" smtClean="0"/>
              <a:t>actions</a:t>
            </a:r>
            <a:r>
              <a:rPr lang="it-IT" dirty="0" smtClean="0"/>
              <a:t> </a:t>
            </a:r>
            <a:r>
              <a:rPr lang="it-IT" dirty="0" err="1" smtClean="0"/>
              <a:t>that</a:t>
            </a:r>
            <a:r>
              <a:rPr lang="it-IT" dirty="0" smtClean="0"/>
              <a:t> </a:t>
            </a:r>
            <a:r>
              <a:rPr lang="it-IT" dirty="0" err="1" smtClean="0"/>
              <a:t>vary</a:t>
            </a:r>
            <a:r>
              <a:rPr lang="it-IT" dirty="0" smtClean="0"/>
              <a:t> from </a:t>
            </a:r>
            <a:r>
              <a:rPr lang="it-IT" dirty="0" err="1" smtClean="0"/>
              <a:t>regeneration</a:t>
            </a:r>
            <a:r>
              <a:rPr lang="it-IT" dirty="0" smtClean="0"/>
              <a:t> and </a:t>
            </a:r>
            <a:r>
              <a:rPr lang="it-IT" dirty="0" err="1" smtClean="0"/>
              <a:t>repair</a:t>
            </a:r>
            <a:r>
              <a:rPr lang="it-IT" dirty="0" smtClean="0"/>
              <a:t> of </a:t>
            </a:r>
            <a:r>
              <a:rPr lang="it-IT" dirty="0" err="1" smtClean="0"/>
              <a:t>cellular</a:t>
            </a:r>
            <a:r>
              <a:rPr lang="it-IT" dirty="0" smtClean="0"/>
              <a:t> </a:t>
            </a:r>
            <a:r>
              <a:rPr lang="it-IT" dirty="0" err="1" smtClean="0"/>
              <a:t>elements</a:t>
            </a:r>
            <a:r>
              <a:rPr lang="it-IT" dirty="0" smtClean="0"/>
              <a:t> to </a:t>
            </a:r>
            <a:r>
              <a:rPr lang="it-IT" dirty="0" err="1" smtClean="0"/>
              <a:t>augmenting</a:t>
            </a:r>
            <a:r>
              <a:rPr lang="it-IT" dirty="0" smtClean="0"/>
              <a:t> the </a:t>
            </a:r>
            <a:r>
              <a:rPr lang="it-IT" dirty="0" err="1" smtClean="0"/>
              <a:t>response</a:t>
            </a:r>
            <a:r>
              <a:rPr lang="it-IT" dirty="0" smtClean="0"/>
              <a:t> to </a:t>
            </a:r>
            <a:r>
              <a:rPr lang="it-IT" dirty="0" err="1" smtClean="0"/>
              <a:t>injury</a:t>
            </a:r>
            <a:r>
              <a:rPr lang="it-IT" dirty="0" smtClean="0"/>
              <a:t> in </a:t>
            </a:r>
            <a:r>
              <a:rPr lang="it-IT" dirty="0" err="1" smtClean="0"/>
              <a:t>various</a:t>
            </a:r>
            <a:r>
              <a:rPr lang="it-IT" dirty="0" smtClean="0"/>
              <a:t> </a:t>
            </a:r>
            <a:r>
              <a:rPr lang="it-IT" dirty="0" err="1" smtClean="0"/>
              <a:t>types</a:t>
            </a:r>
            <a:r>
              <a:rPr lang="it-IT" dirty="0" smtClean="0"/>
              <a:t> of </a:t>
            </a:r>
            <a:r>
              <a:rPr lang="it-IT" dirty="0" err="1" smtClean="0"/>
              <a:t>tissue</a:t>
            </a:r>
            <a:r>
              <a:rPr lang="it-IT" dirty="0" smtClean="0"/>
              <a:t> </a:t>
            </a:r>
            <a:r>
              <a:rPr lang="it-IT" dirty="0" err="1" smtClean="0"/>
              <a:t>damage</a:t>
            </a: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err="1" smtClean="0"/>
              <a:t>Several</a:t>
            </a:r>
            <a:r>
              <a:rPr lang="it-IT" dirty="0" smtClean="0"/>
              <a:t> </a:t>
            </a:r>
            <a:r>
              <a:rPr lang="it-IT" dirty="0" err="1" smtClean="0"/>
              <a:t>studies</a:t>
            </a:r>
            <a:r>
              <a:rPr lang="it-IT" dirty="0" smtClean="0"/>
              <a:t> </a:t>
            </a:r>
            <a:r>
              <a:rPr lang="it-IT" dirty="0" err="1" smtClean="0"/>
              <a:t>have</a:t>
            </a:r>
            <a:r>
              <a:rPr lang="it-IT" dirty="0" smtClean="0"/>
              <a:t> </a:t>
            </a:r>
            <a:r>
              <a:rPr lang="it-IT" dirty="0" err="1" smtClean="0"/>
              <a:t>documented</a:t>
            </a:r>
            <a:r>
              <a:rPr lang="it-IT" dirty="0" smtClean="0"/>
              <a:t> an </a:t>
            </a:r>
            <a:r>
              <a:rPr lang="it-IT" dirty="0" err="1" smtClean="0"/>
              <a:t>increase</a:t>
            </a:r>
            <a:r>
              <a:rPr lang="it-IT" dirty="0" smtClean="0"/>
              <a:t> in </a:t>
            </a:r>
            <a:r>
              <a:rPr lang="it-IT" dirty="0" err="1" smtClean="0"/>
              <a:t>peripheral</a:t>
            </a:r>
            <a:r>
              <a:rPr lang="it-IT" dirty="0" smtClean="0"/>
              <a:t> </a:t>
            </a:r>
            <a:r>
              <a:rPr lang="it-IT" dirty="0" err="1" smtClean="0"/>
              <a:t>circulating</a:t>
            </a:r>
            <a:r>
              <a:rPr lang="it-IT" dirty="0" smtClean="0"/>
              <a:t> </a:t>
            </a:r>
            <a:r>
              <a:rPr lang="it-IT" dirty="0" err="1" smtClean="0"/>
              <a:t>levels</a:t>
            </a:r>
            <a:r>
              <a:rPr lang="it-IT" dirty="0" smtClean="0"/>
              <a:t> of IL-6 </a:t>
            </a:r>
            <a:r>
              <a:rPr lang="it-IT" dirty="0" err="1" smtClean="0"/>
              <a:t>during</a:t>
            </a:r>
            <a:r>
              <a:rPr lang="it-IT" dirty="0" smtClean="0"/>
              <a:t> acute mood </a:t>
            </a:r>
            <a:r>
              <a:rPr lang="it-IT" dirty="0" err="1" smtClean="0"/>
              <a:t>episodes</a:t>
            </a:r>
            <a:r>
              <a:rPr lang="it-IT" dirty="0" smtClean="0"/>
              <a:t> of </a:t>
            </a:r>
            <a:r>
              <a:rPr lang="it-IT" dirty="0" err="1" smtClean="0"/>
              <a:t>either</a:t>
            </a:r>
            <a:r>
              <a:rPr lang="it-IT" dirty="0" smtClean="0"/>
              <a:t> </a:t>
            </a:r>
            <a:r>
              <a:rPr lang="it-IT" dirty="0" err="1" smtClean="0"/>
              <a:t>polarity</a:t>
            </a:r>
            <a:r>
              <a:rPr lang="it-IT" dirty="0" smtClean="0"/>
              <a:t> (</a:t>
            </a:r>
            <a:r>
              <a:rPr lang="it-IT" i="1" dirty="0" err="1" smtClean="0"/>
              <a:t>Munkholm</a:t>
            </a:r>
            <a:r>
              <a:rPr lang="it-IT" i="1" dirty="0" smtClean="0"/>
              <a:t> et al., 2015</a:t>
            </a:r>
            <a:r>
              <a:rPr lang="it-IT" dirty="0" smtClean="0"/>
              <a:t>)</a:t>
            </a:r>
            <a:endParaRPr lang="it-IT" dirty="0"/>
          </a:p>
        </p:txBody>
      </p:sp>
      <p:sp>
        <p:nvSpPr>
          <p:cNvPr id="5" name="Freccia in giù 4"/>
          <p:cNvSpPr/>
          <p:nvPr/>
        </p:nvSpPr>
        <p:spPr>
          <a:xfrm>
            <a:off x="409903" y="6172200"/>
            <a:ext cx="472966"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4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32081"/>
            <a:ext cx="914400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Inflammatory </a:t>
            </a:r>
            <a:r>
              <a:rPr lang="en-US" sz="4000" b="1" dirty="0" err="1" smtClean="0">
                <a:solidFill>
                  <a:schemeClr val="tx2"/>
                </a:solidFill>
                <a:effectLst>
                  <a:outerShdw blurRad="38100" dist="38100" dir="2700000" algn="tl">
                    <a:srgbClr val="000000">
                      <a:alpha val="43137"/>
                    </a:srgbClr>
                  </a:outerShdw>
                </a:effectLst>
                <a:latin typeface="+mj-lt"/>
                <a:cs typeface="Arial" pitchFamily="34" charset="0"/>
              </a:rPr>
              <a:t>dysregulations</a:t>
            </a:r>
            <a:endParaRPr lang="en-US" sz="4000" b="1" dirty="0" smtClean="0">
              <a:solidFill>
                <a:schemeClr val="tx2"/>
              </a:solidFill>
              <a:effectLst>
                <a:outerShdw blurRad="38100" dist="38100" dir="2700000" algn="tl">
                  <a:srgbClr val="000000">
                    <a:alpha val="43137"/>
                  </a:srgbClr>
                </a:outerShdw>
              </a:effectLst>
              <a:latin typeface="+mj-lt"/>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11" y="939967"/>
            <a:ext cx="6328377" cy="234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3008"/>
            <a:ext cx="9151914" cy="309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10359" y="3563008"/>
            <a:ext cx="8860220" cy="425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45847" y="6200396"/>
            <a:ext cx="8860220" cy="4256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671145" y="4335518"/>
            <a:ext cx="5675586" cy="1182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dirty="0" err="1" smtClean="0"/>
              <a:t>Immunological</a:t>
            </a:r>
            <a:r>
              <a:rPr lang="it-IT" sz="1900" dirty="0" smtClean="0"/>
              <a:t> </a:t>
            </a:r>
            <a:r>
              <a:rPr lang="it-IT" sz="1900" dirty="0" err="1" smtClean="0"/>
              <a:t>disturbance</a:t>
            </a:r>
            <a:r>
              <a:rPr lang="it-IT" sz="1900" dirty="0" smtClean="0"/>
              <a:t> </a:t>
            </a:r>
            <a:r>
              <a:rPr lang="it-IT" sz="1900" dirty="0" err="1" smtClean="0"/>
              <a:t>gets</a:t>
            </a:r>
            <a:r>
              <a:rPr lang="it-IT" sz="1900" dirty="0" smtClean="0"/>
              <a:t> </a:t>
            </a:r>
            <a:r>
              <a:rPr lang="it-IT" sz="1900" dirty="0" err="1" smtClean="0"/>
              <a:t>worse</a:t>
            </a:r>
            <a:r>
              <a:rPr lang="it-IT" sz="1900" dirty="0" smtClean="0"/>
              <a:t> with the </a:t>
            </a:r>
            <a:r>
              <a:rPr lang="it-IT" sz="1900" dirty="0" err="1" smtClean="0"/>
              <a:t>severity</a:t>
            </a:r>
            <a:r>
              <a:rPr lang="it-IT" sz="1900" dirty="0" smtClean="0"/>
              <a:t> of the </a:t>
            </a:r>
            <a:r>
              <a:rPr lang="it-IT" sz="1900" dirty="0" err="1" smtClean="0"/>
              <a:t>disease</a:t>
            </a:r>
            <a:endParaRPr lang="it-IT" sz="1900" dirty="0" smtClean="0"/>
          </a:p>
          <a:p>
            <a:pPr algn="ctr"/>
            <a:endParaRPr lang="it-IT" dirty="0" smtClean="0"/>
          </a:p>
          <a:p>
            <a:pPr algn="ctr"/>
            <a:r>
              <a:rPr lang="it-IT" sz="2200" b="1" dirty="0" smtClean="0"/>
              <a:t>BD </a:t>
            </a:r>
            <a:r>
              <a:rPr lang="it-IT" sz="2200" b="1" dirty="0" err="1" smtClean="0"/>
              <a:t>type</a:t>
            </a:r>
            <a:r>
              <a:rPr lang="it-IT" sz="2200" b="1" dirty="0" smtClean="0"/>
              <a:t> 1 </a:t>
            </a:r>
            <a:r>
              <a:rPr lang="it-IT" sz="2200" b="1" dirty="0" err="1" smtClean="0"/>
              <a:t>mostly</a:t>
            </a:r>
            <a:r>
              <a:rPr lang="it-IT" sz="2200" b="1" dirty="0" smtClean="0"/>
              <a:t> </a:t>
            </a:r>
            <a:endParaRPr lang="it-IT" sz="2200" b="1" dirty="0"/>
          </a:p>
        </p:txBody>
      </p:sp>
    </p:spTree>
    <p:extLst>
      <p:ext uri="{BB962C8B-B14F-4D97-AF65-F5344CB8AC3E}">
        <p14:creationId xmlns:p14="http://schemas.microsoft.com/office/powerpoint/2010/main" val="160191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17" y="115566"/>
            <a:ext cx="9144000"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800" b="1" dirty="0" smtClean="0">
                <a:solidFill>
                  <a:schemeClr val="tx2"/>
                </a:solidFill>
                <a:effectLst>
                  <a:outerShdw blurRad="38100" dist="38100" dir="2700000" algn="tl">
                    <a:srgbClr val="000000">
                      <a:alpha val="43137"/>
                    </a:srgbClr>
                  </a:outerShdw>
                </a:effectLst>
                <a:latin typeface="+mj-lt"/>
                <a:cs typeface="Arial" pitchFamily="34" charset="0"/>
              </a:rPr>
              <a:t>Inflammatory dysregulations: Peripheral and Central Mediators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991" y="823452"/>
            <a:ext cx="5720356" cy="495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41888" y="993296"/>
            <a:ext cx="3153103" cy="4616648"/>
          </a:xfrm>
          <a:prstGeom prst="rect">
            <a:avLst/>
          </a:prstGeom>
        </p:spPr>
        <p:txBody>
          <a:bodyPr wrap="square">
            <a:spAutoFit/>
          </a:bodyPr>
          <a:lstStyle/>
          <a:p>
            <a:pPr algn="r"/>
            <a:r>
              <a:rPr lang="it-IT" sz="1400" b="1" dirty="0" smtClean="0"/>
              <a:t>Anti-</a:t>
            </a:r>
            <a:r>
              <a:rPr lang="it-IT" sz="1400" b="1" dirty="0" err="1" smtClean="0"/>
              <a:t>inflammatory</a:t>
            </a:r>
            <a:r>
              <a:rPr lang="it-IT" sz="1400" b="1" dirty="0" smtClean="0"/>
              <a:t> </a:t>
            </a:r>
            <a:r>
              <a:rPr lang="it-IT" sz="1400" b="1" dirty="0" err="1"/>
              <a:t>activities</a:t>
            </a:r>
            <a:endParaRPr lang="it-IT" sz="1400" b="1" dirty="0"/>
          </a:p>
          <a:p>
            <a:pPr algn="r"/>
            <a:r>
              <a:rPr lang="en-US" sz="1400" b="1" dirty="0"/>
              <a:t>of IL-6</a:t>
            </a:r>
            <a:r>
              <a:rPr lang="en-US" sz="1400" dirty="0"/>
              <a:t> include STAT3 dependent</a:t>
            </a:r>
          </a:p>
          <a:p>
            <a:pPr algn="r"/>
            <a:r>
              <a:rPr lang="en-US" sz="1400" dirty="0"/>
              <a:t>regeneration of cells and the induction</a:t>
            </a:r>
          </a:p>
          <a:p>
            <a:pPr algn="r"/>
            <a:r>
              <a:rPr lang="en-US" sz="1400" dirty="0"/>
              <a:t>of the hepatic acute phase response,</a:t>
            </a:r>
          </a:p>
          <a:p>
            <a:pPr algn="r"/>
            <a:r>
              <a:rPr lang="en-US" sz="1400" dirty="0"/>
              <a:t>mediated by membrane bound IL-6R</a:t>
            </a:r>
          </a:p>
          <a:p>
            <a:pPr algn="r"/>
            <a:r>
              <a:rPr lang="it-IT" sz="1400" dirty="0"/>
              <a:t>(MB IL-6R). </a:t>
            </a:r>
            <a:endParaRPr lang="it-IT" sz="1400" dirty="0" smtClean="0"/>
          </a:p>
          <a:p>
            <a:pPr algn="r"/>
            <a:endParaRPr lang="it-IT" sz="1400" dirty="0"/>
          </a:p>
          <a:p>
            <a:pPr algn="r"/>
            <a:r>
              <a:rPr lang="it-IT" sz="1400" b="1" dirty="0" smtClean="0"/>
              <a:t>Pro-</a:t>
            </a:r>
            <a:r>
              <a:rPr lang="it-IT" sz="1400" b="1" dirty="0" err="1" smtClean="0"/>
              <a:t>inflammatory</a:t>
            </a:r>
            <a:r>
              <a:rPr lang="it-IT" sz="1400" b="1" dirty="0" smtClean="0"/>
              <a:t> </a:t>
            </a:r>
            <a:r>
              <a:rPr lang="it-IT" sz="1400" b="1" dirty="0" err="1"/>
              <a:t>activities</a:t>
            </a:r>
            <a:endParaRPr lang="it-IT" sz="1400" b="1" dirty="0"/>
          </a:p>
          <a:p>
            <a:pPr algn="r"/>
            <a:r>
              <a:rPr lang="it-IT" sz="1400" b="1" dirty="0"/>
              <a:t>of IL-6 </a:t>
            </a:r>
            <a:r>
              <a:rPr lang="it-IT" sz="1400" dirty="0"/>
              <a:t>via </a:t>
            </a:r>
            <a:r>
              <a:rPr lang="it-IT" sz="1400" dirty="0" err="1"/>
              <a:t>soluble</a:t>
            </a:r>
            <a:r>
              <a:rPr lang="it-IT" sz="1400" dirty="0"/>
              <a:t> IL-6R (sIL-6R)</a:t>
            </a:r>
          </a:p>
          <a:p>
            <a:pPr algn="r"/>
            <a:r>
              <a:rPr lang="it-IT" sz="1400" dirty="0"/>
              <a:t>include </a:t>
            </a:r>
            <a:r>
              <a:rPr lang="it-IT" sz="1400" dirty="0" err="1"/>
              <a:t>recruitment</a:t>
            </a:r>
            <a:r>
              <a:rPr lang="it-IT" sz="1400" dirty="0"/>
              <a:t> of </a:t>
            </a:r>
            <a:r>
              <a:rPr lang="it-IT" sz="1400" dirty="0" err="1"/>
              <a:t>inflammatory</a:t>
            </a:r>
            <a:endParaRPr lang="it-IT" sz="1400" dirty="0"/>
          </a:p>
          <a:p>
            <a:pPr algn="r"/>
            <a:r>
              <a:rPr lang="en-US" sz="1400" dirty="0"/>
              <a:t>cells and inhibition of regulatory T-cell</a:t>
            </a:r>
          </a:p>
          <a:p>
            <a:pPr algn="r"/>
            <a:r>
              <a:rPr lang="en-US" sz="1400" dirty="0"/>
              <a:t>differentiation. </a:t>
            </a:r>
            <a:endParaRPr lang="en-US" sz="1400" dirty="0" smtClean="0"/>
          </a:p>
          <a:p>
            <a:pPr algn="r"/>
            <a:endParaRPr lang="en-US" sz="1400" dirty="0"/>
          </a:p>
          <a:p>
            <a:pPr algn="r"/>
            <a:r>
              <a:rPr lang="en-US" sz="1400" b="1" dirty="0" smtClean="0">
                <a:solidFill>
                  <a:srgbClr val="FF0000"/>
                </a:solidFill>
              </a:rPr>
              <a:t>ADAM17 </a:t>
            </a:r>
            <a:r>
              <a:rPr lang="en-US" sz="1400" b="1" dirty="0">
                <a:solidFill>
                  <a:srgbClr val="FF0000"/>
                </a:solidFill>
              </a:rPr>
              <a:t>plays the key</a:t>
            </a:r>
          </a:p>
          <a:p>
            <a:pPr algn="r"/>
            <a:r>
              <a:rPr lang="en-US" sz="1400" b="1" dirty="0">
                <a:solidFill>
                  <a:srgbClr val="FF0000"/>
                </a:solidFill>
              </a:rPr>
              <a:t>balancing role in determining the </a:t>
            </a:r>
            <a:r>
              <a:rPr lang="en-US" sz="1400" b="1" dirty="0" smtClean="0">
                <a:solidFill>
                  <a:srgbClr val="FF0000"/>
                </a:solidFill>
              </a:rPr>
              <a:t>direction of </a:t>
            </a:r>
            <a:r>
              <a:rPr lang="en-US" sz="1400" b="1" dirty="0">
                <a:solidFill>
                  <a:srgbClr val="FF0000"/>
                </a:solidFill>
              </a:rPr>
              <a:t>IL-6 biological </a:t>
            </a:r>
            <a:r>
              <a:rPr lang="en-US" sz="1400" b="1" dirty="0" smtClean="0">
                <a:solidFill>
                  <a:srgbClr val="FF0000"/>
                </a:solidFill>
              </a:rPr>
              <a:t>actions. </a:t>
            </a:r>
          </a:p>
          <a:p>
            <a:pPr algn="r"/>
            <a:endParaRPr lang="en-US" sz="1400" dirty="0"/>
          </a:p>
          <a:p>
            <a:pPr algn="r"/>
            <a:r>
              <a:rPr lang="en-US" sz="1400" dirty="0" smtClean="0"/>
              <a:t>ADAM17: </a:t>
            </a:r>
            <a:r>
              <a:rPr lang="it-IT" sz="1400" dirty="0" smtClean="0"/>
              <a:t>a </a:t>
            </a:r>
            <a:r>
              <a:rPr lang="it-IT" sz="1400" dirty="0" err="1"/>
              <a:t>disintegrin</a:t>
            </a:r>
            <a:r>
              <a:rPr lang="it-IT" sz="1400" dirty="0"/>
              <a:t> and </a:t>
            </a:r>
            <a:r>
              <a:rPr lang="it-IT" sz="1400" dirty="0" err="1" smtClean="0"/>
              <a:t>metalloproteinase</a:t>
            </a:r>
            <a:endParaRPr lang="it-IT" sz="1400" dirty="0" smtClean="0"/>
          </a:p>
          <a:p>
            <a:pPr algn="r"/>
            <a:r>
              <a:rPr lang="it-IT" sz="1400" dirty="0" smtClean="0"/>
              <a:t> </a:t>
            </a:r>
            <a:r>
              <a:rPr lang="en-US" sz="1400" dirty="0" smtClean="0"/>
              <a:t>STAT3</a:t>
            </a:r>
            <a:r>
              <a:rPr lang="en-US" sz="1400" dirty="0"/>
              <a:t>: signal</a:t>
            </a:r>
          </a:p>
          <a:p>
            <a:pPr algn="r"/>
            <a:r>
              <a:rPr lang="en-US" sz="1400" dirty="0"/>
              <a:t>transducer and activator of </a:t>
            </a:r>
            <a:r>
              <a:rPr lang="en-US" sz="1400" dirty="0" smtClean="0"/>
              <a:t>transcription</a:t>
            </a:r>
            <a:endParaRPr lang="en-US" sz="1400" dirty="0"/>
          </a:p>
        </p:txBody>
      </p:sp>
      <p:sp>
        <p:nvSpPr>
          <p:cNvPr id="4" name="CasellaDiTesto 3"/>
          <p:cNvSpPr txBox="1"/>
          <p:nvPr/>
        </p:nvSpPr>
        <p:spPr>
          <a:xfrm>
            <a:off x="252248" y="5927834"/>
            <a:ext cx="8639504" cy="861774"/>
          </a:xfrm>
          <a:prstGeom prst="rect">
            <a:avLst/>
          </a:prstGeom>
          <a:noFill/>
        </p:spPr>
        <p:txBody>
          <a:bodyPr wrap="square" rtlCol="0">
            <a:spAutoFit/>
          </a:bodyPr>
          <a:lstStyle/>
          <a:p>
            <a:pPr marL="285750" indent="-285750">
              <a:buFont typeface="Arial" panose="020B0604020202020204" pitchFamily="34" charset="0"/>
              <a:buChar char="•"/>
            </a:pPr>
            <a:r>
              <a:rPr lang="it-IT" b="1" dirty="0" err="1" smtClean="0">
                <a:solidFill>
                  <a:schemeClr val="accent1">
                    <a:lumMod val="50000"/>
                  </a:schemeClr>
                </a:solidFill>
              </a:rPr>
              <a:t>It</a:t>
            </a:r>
            <a:r>
              <a:rPr lang="it-IT" b="1" dirty="0" smtClean="0">
                <a:solidFill>
                  <a:schemeClr val="accent1">
                    <a:lumMod val="50000"/>
                  </a:schemeClr>
                </a:solidFill>
              </a:rPr>
              <a:t> </a:t>
            </a:r>
            <a:r>
              <a:rPr lang="it-IT" b="1" dirty="0" err="1" smtClean="0">
                <a:solidFill>
                  <a:schemeClr val="accent1">
                    <a:lumMod val="50000"/>
                  </a:schemeClr>
                </a:solidFill>
              </a:rPr>
              <a:t>is</a:t>
            </a:r>
            <a:r>
              <a:rPr lang="it-IT" b="1" dirty="0" smtClean="0">
                <a:solidFill>
                  <a:schemeClr val="accent1">
                    <a:lumMod val="50000"/>
                  </a:schemeClr>
                </a:solidFill>
              </a:rPr>
              <a:t> </a:t>
            </a:r>
            <a:r>
              <a:rPr lang="it-IT" b="1" dirty="0" err="1" smtClean="0">
                <a:solidFill>
                  <a:schemeClr val="accent1">
                    <a:lumMod val="50000"/>
                  </a:schemeClr>
                </a:solidFill>
              </a:rPr>
              <a:t>highly</a:t>
            </a:r>
            <a:r>
              <a:rPr lang="it-IT" b="1" dirty="0" smtClean="0">
                <a:solidFill>
                  <a:schemeClr val="accent1">
                    <a:lumMod val="50000"/>
                  </a:schemeClr>
                </a:solidFill>
              </a:rPr>
              <a:t> </a:t>
            </a:r>
            <a:r>
              <a:rPr lang="it-IT" b="1" dirty="0" err="1" smtClean="0">
                <a:solidFill>
                  <a:schemeClr val="accent1">
                    <a:lumMod val="50000"/>
                  </a:schemeClr>
                </a:solidFill>
              </a:rPr>
              <a:t>likely</a:t>
            </a:r>
            <a:r>
              <a:rPr lang="it-IT" b="1" dirty="0" smtClean="0">
                <a:solidFill>
                  <a:schemeClr val="accent1">
                    <a:lumMod val="50000"/>
                  </a:schemeClr>
                </a:solidFill>
              </a:rPr>
              <a:t> </a:t>
            </a:r>
            <a:r>
              <a:rPr lang="it-IT" b="1" dirty="0" err="1" smtClean="0">
                <a:solidFill>
                  <a:schemeClr val="accent1">
                    <a:lumMod val="50000"/>
                  </a:schemeClr>
                </a:solidFill>
              </a:rPr>
              <a:t>that</a:t>
            </a:r>
            <a:r>
              <a:rPr lang="it-IT" b="1" dirty="0" smtClean="0">
                <a:solidFill>
                  <a:schemeClr val="accent1">
                    <a:lumMod val="50000"/>
                  </a:schemeClr>
                </a:solidFill>
              </a:rPr>
              <a:t> ADAM17 balance </a:t>
            </a:r>
            <a:r>
              <a:rPr lang="it-IT" b="1" dirty="0" err="1" smtClean="0">
                <a:solidFill>
                  <a:schemeClr val="accent1">
                    <a:lumMod val="50000"/>
                  </a:schemeClr>
                </a:solidFill>
              </a:rPr>
              <a:t>has</a:t>
            </a:r>
            <a:r>
              <a:rPr lang="it-IT" b="1" dirty="0" smtClean="0">
                <a:solidFill>
                  <a:schemeClr val="accent1">
                    <a:lumMod val="50000"/>
                  </a:schemeClr>
                </a:solidFill>
              </a:rPr>
              <a:t> a </a:t>
            </a:r>
            <a:r>
              <a:rPr lang="it-IT" b="1" dirty="0" err="1" smtClean="0">
                <a:solidFill>
                  <a:schemeClr val="accent1">
                    <a:lumMod val="50000"/>
                  </a:schemeClr>
                </a:solidFill>
              </a:rPr>
              <a:t>key</a:t>
            </a:r>
            <a:r>
              <a:rPr lang="it-IT" b="1" dirty="0" smtClean="0">
                <a:solidFill>
                  <a:schemeClr val="accent1">
                    <a:lumMod val="50000"/>
                  </a:schemeClr>
                </a:solidFill>
              </a:rPr>
              <a:t> </a:t>
            </a:r>
            <a:r>
              <a:rPr lang="it-IT" b="1" dirty="0" err="1" smtClean="0">
                <a:solidFill>
                  <a:schemeClr val="accent1">
                    <a:lumMod val="50000"/>
                  </a:schemeClr>
                </a:solidFill>
              </a:rPr>
              <a:t>function</a:t>
            </a:r>
            <a:r>
              <a:rPr lang="it-IT" b="1" dirty="0" smtClean="0">
                <a:solidFill>
                  <a:schemeClr val="accent1">
                    <a:lumMod val="50000"/>
                  </a:schemeClr>
                </a:solidFill>
              </a:rPr>
              <a:t> in </a:t>
            </a:r>
            <a:r>
              <a:rPr lang="it-IT" b="1" dirty="0" err="1" smtClean="0">
                <a:solidFill>
                  <a:schemeClr val="accent1">
                    <a:lumMod val="50000"/>
                  </a:schemeClr>
                </a:solidFill>
              </a:rPr>
              <a:t>inflammatory</a:t>
            </a:r>
            <a:r>
              <a:rPr lang="it-IT" b="1" dirty="0" smtClean="0">
                <a:solidFill>
                  <a:schemeClr val="accent1">
                    <a:lumMod val="50000"/>
                  </a:schemeClr>
                </a:solidFill>
              </a:rPr>
              <a:t> </a:t>
            </a:r>
            <a:r>
              <a:rPr lang="it-IT" b="1" dirty="0" err="1" smtClean="0">
                <a:solidFill>
                  <a:schemeClr val="accent1">
                    <a:lumMod val="50000"/>
                  </a:schemeClr>
                </a:solidFill>
              </a:rPr>
              <a:t>phenomena</a:t>
            </a:r>
            <a:endParaRPr lang="it-IT" b="1" dirty="0" smtClean="0">
              <a:solidFill>
                <a:schemeClr val="accent1">
                  <a:lumMod val="50000"/>
                </a:schemeClr>
              </a:solidFill>
            </a:endParaRPr>
          </a:p>
          <a:p>
            <a:pPr marL="285750" indent="-285750">
              <a:buFont typeface="Arial" panose="020B0604020202020204" pitchFamily="34" charset="0"/>
              <a:buChar char="•"/>
            </a:pPr>
            <a:r>
              <a:rPr lang="it-IT" b="1" dirty="0" smtClean="0">
                <a:solidFill>
                  <a:schemeClr val="accent1">
                    <a:lumMod val="50000"/>
                  </a:schemeClr>
                </a:solidFill>
              </a:rPr>
              <a:t>Administration of </a:t>
            </a:r>
            <a:r>
              <a:rPr lang="it-IT" b="1" dirty="0" err="1" smtClean="0">
                <a:solidFill>
                  <a:schemeClr val="accent1">
                    <a:lumMod val="50000"/>
                  </a:schemeClr>
                </a:solidFill>
              </a:rPr>
              <a:t>engineered</a:t>
            </a:r>
            <a:r>
              <a:rPr lang="it-IT" b="1" dirty="0" smtClean="0">
                <a:solidFill>
                  <a:schemeClr val="accent1">
                    <a:lumMod val="50000"/>
                  </a:schemeClr>
                </a:solidFill>
              </a:rPr>
              <a:t> </a:t>
            </a:r>
            <a:r>
              <a:rPr lang="it-IT" b="1" dirty="0" err="1" smtClean="0">
                <a:solidFill>
                  <a:schemeClr val="accent1">
                    <a:lumMod val="50000"/>
                  </a:schemeClr>
                </a:solidFill>
              </a:rPr>
              <a:t>proteins</a:t>
            </a:r>
            <a:r>
              <a:rPr lang="it-IT" b="1" dirty="0" smtClean="0">
                <a:solidFill>
                  <a:schemeClr val="accent1">
                    <a:lumMod val="50000"/>
                  </a:schemeClr>
                </a:solidFill>
              </a:rPr>
              <a:t> </a:t>
            </a:r>
            <a:r>
              <a:rPr lang="it-IT" b="1" dirty="0" err="1" smtClean="0">
                <a:solidFill>
                  <a:schemeClr val="accent1">
                    <a:lumMod val="50000"/>
                  </a:schemeClr>
                </a:solidFill>
              </a:rPr>
              <a:t>blocking</a:t>
            </a:r>
            <a:r>
              <a:rPr lang="it-IT" b="1" dirty="0" smtClean="0">
                <a:solidFill>
                  <a:schemeClr val="accent1">
                    <a:lumMod val="50000"/>
                  </a:schemeClr>
                </a:solidFill>
              </a:rPr>
              <a:t> IL-6 are under </a:t>
            </a:r>
            <a:r>
              <a:rPr lang="it-IT" b="1" dirty="0" err="1" smtClean="0">
                <a:solidFill>
                  <a:schemeClr val="accent1">
                    <a:lumMod val="50000"/>
                  </a:schemeClr>
                </a:solidFill>
              </a:rPr>
              <a:t>study</a:t>
            </a:r>
            <a:r>
              <a:rPr lang="it-IT" b="1" dirty="0" smtClean="0">
                <a:solidFill>
                  <a:schemeClr val="accent1">
                    <a:lumMod val="50000"/>
                  </a:schemeClr>
                </a:solidFill>
              </a:rPr>
              <a:t> </a:t>
            </a:r>
            <a:r>
              <a:rPr lang="it-IT" b="1" dirty="0" err="1" smtClean="0">
                <a:solidFill>
                  <a:schemeClr val="accent1">
                    <a:lumMod val="50000"/>
                  </a:schemeClr>
                </a:solidFill>
              </a:rPr>
              <a:t>at</a:t>
            </a:r>
            <a:r>
              <a:rPr lang="it-IT" b="1" dirty="0" smtClean="0">
                <a:solidFill>
                  <a:schemeClr val="accent1">
                    <a:lumMod val="50000"/>
                  </a:schemeClr>
                </a:solidFill>
              </a:rPr>
              <a:t> </a:t>
            </a:r>
            <a:r>
              <a:rPr lang="it-IT" b="1" dirty="0" err="1" smtClean="0">
                <a:solidFill>
                  <a:schemeClr val="accent1">
                    <a:lumMod val="50000"/>
                  </a:schemeClr>
                </a:solidFill>
              </a:rPr>
              <a:t>preclinical</a:t>
            </a:r>
            <a:r>
              <a:rPr lang="it-IT" b="1" dirty="0" smtClean="0">
                <a:solidFill>
                  <a:schemeClr val="accent1">
                    <a:lumMod val="50000"/>
                  </a:schemeClr>
                </a:solidFill>
              </a:rPr>
              <a:t> </a:t>
            </a:r>
            <a:r>
              <a:rPr lang="it-IT" b="1" dirty="0" err="1" smtClean="0">
                <a:solidFill>
                  <a:schemeClr val="accent1">
                    <a:lumMod val="50000"/>
                  </a:schemeClr>
                </a:solidFill>
              </a:rPr>
              <a:t>level</a:t>
            </a:r>
            <a:endParaRPr lang="it-IT" b="1" dirty="0" smtClean="0">
              <a:solidFill>
                <a:schemeClr val="accent1">
                  <a:lumMod val="50000"/>
                </a:schemeClr>
              </a:solidFill>
            </a:endParaRPr>
          </a:p>
          <a:p>
            <a:r>
              <a:rPr lang="it-IT" sz="1400" b="1" i="1" dirty="0" smtClean="0">
                <a:solidFill>
                  <a:schemeClr val="accent1">
                    <a:lumMod val="50000"/>
                  </a:schemeClr>
                </a:solidFill>
              </a:rPr>
              <a:t>(</a:t>
            </a:r>
            <a:r>
              <a:rPr lang="it-IT" sz="1400" b="1" i="1" dirty="0" err="1" smtClean="0">
                <a:solidFill>
                  <a:schemeClr val="accent1">
                    <a:lumMod val="50000"/>
                  </a:schemeClr>
                </a:solidFill>
              </a:rPr>
              <a:t>Muneer</a:t>
            </a:r>
            <a:r>
              <a:rPr lang="it-IT" sz="1400" b="1" i="1" dirty="0" smtClean="0">
                <a:solidFill>
                  <a:schemeClr val="accent1">
                    <a:lumMod val="50000"/>
                  </a:schemeClr>
                </a:solidFill>
              </a:rPr>
              <a:t>, 2016) </a:t>
            </a:r>
            <a:endParaRPr lang="it-IT" sz="1400" b="1" i="1" dirty="0">
              <a:solidFill>
                <a:schemeClr val="accent1">
                  <a:lumMod val="50000"/>
                </a:schemeClr>
              </a:solidFill>
            </a:endParaRPr>
          </a:p>
        </p:txBody>
      </p:sp>
    </p:spTree>
    <p:extLst>
      <p:ext uri="{BB962C8B-B14F-4D97-AF65-F5344CB8AC3E}">
        <p14:creationId xmlns:p14="http://schemas.microsoft.com/office/powerpoint/2010/main" val="1419025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32081"/>
            <a:ext cx="914400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Oxidative stress</a:t>
            </a:r>
          </a:p>
        </p:txBody>
      </p:sp>
      <p:sp>
        <p:nvSpPr>
          <p:cNvPr id="6" name="CasellaDiTesto 5"/>
          <p:cNvSpPr txBox="1"/>
          <p:nvPr/>
        </p:nvSpPr>
        <p:spPr>
          <a:xfrm>
            <a:off x="733095" y="1119353"/>
            <a:ext cx="7677807" cy="4708981"/>
          </a:xfrm>
          <a:prstGeom prst="rect">
            <a:avLst/>
          </a:prstGeom>
          <a:noFill/>
        </p:spPr>
        <p:txBody>
          <a:bodyPr wrap="square" rtlCol="0">
            <a:spAutoFit/>
          </a:bodyPr>
          <a:lstStyle/>
          <a:p>
            <a:pPr marL="285750" indent="-285750" algn="ctr">
              <a:buFont typeface="Arial" panose="020B0604020202020204" pitchFamily="34" charset="0"/>
              <a:buChar char="•"/>
            </a:pPr>
            <a:r>
              <a:rPr lang="it-IT" sz="2000" dirty="0" smtClean="0"/>
              <a:t>In </a:t>
            </a:r>
            <a:r>
              <a:rPr lang="it-IT" sz="2000" dirty="0" err="1" smtClean="0"/>
              <a:t>biological</a:t>
            </a:r>
            <a:r>
              <a:rPr lang="it-IT" sz="2000" dirty="0" smtClean="0"/>
              <a:t> </a:t>
            </a:r>
            <a:r>
              <a:rPr lang="it-IT" sz="2000" dirty="0" err="1" smtClean="0"/>
              <a:t>terms</a:t>
            </a:r>
            <a:r>
              <a:rPr lang="it-IT" sz="2000" dirty="0" smtClean="0"/>
              <a:t>, </a:t>
            </a:r>
            <a:r>
              <a:rPr lang="it-IT" sz="2000" dirty="0" err="1" smtClean="0"/>
              <a:t>oxidative</a:t>
            </a:r>
            <a:r>
              <a:rPr lang="it-IT" sz="2000" dirty="0" smtClean="0"/>
              <a:t> stress can be </a:t>
            </a:r>
            <a:r>
              <a:rPr lang="it-IT" sz="2000" dirty="0" err="1" smtClean="0"/>
              <a:t>considered</a:t>
            </a:r>
            <a:r>
              <a:rPr lang="it-IT" sz="2000" dirty="0" smtClean="0"/>
              <a:t> </a:t>
            </a:r>
            <a:r>
              <a:rPr lang="it-IT" sz="2000" dirty="0" err="1" smtClean="0"/>
              <a:t>as</a:t>
            </a:r>
            <a:r>
              <a:rPr lang="it-IT" sz="2000" dirty="0" smtClean="0"/>
              <a:t> a </a:t>
            </a:r>
            <a:r>
              <a:rPr lang="it-IT" sz="2000" dirty="0" err="1" smtClean="0"/>
              <a:t>continuing</a:t>
            </a:r>
            <a:r>
              <a:rPr lang="it-IT" sz="2000" dirty="0" smtClean="0"/>
              <a:t> </a:t>
            </a:r>
            <a:r>
              <a:rPr lang="it-IT" sz="2000" dirty="0" err="1" smtClean="0"/>
              <a:t>discrepant</a:t>
            </a:r>
            <a:r>
              <a:rPr lang="it-IT" sz="2000" dirty="0" smtClean="0"/>
              <a:t> </a:t>
            </a:r>
            <a:r>
              <a:rPr lang="it-IT" sz="2000" dirty="0" err="1" smtClean="0"/>
              <a:t>interaction</a:t>
            </a:r>
            <a:r>
              <a:rPr lang="it-IT" sz="2000" dirty="0" smtClean="0"/>
              <a:t> </a:t>
            </a:r>
            <a:r>
              <a:rPr lang="it-IT" sz="2000" dirty="0" err="1" smtClean="0"/>
              <a:t>between</a:t>
            </a:r>
            <a:r>
              <a:rPr lang="it-IT" sz="2000" dirty="0" smtClean="0"/>
              <a:t> </a:t>
            </a:r>
            <a:r>
              <a:rPr lang="it-IT" sz="2000" dirty="0" err="1" smtClean="0"/>
              <a:t>antioxidants</a:t>
            </a:r>
            <a:r>
              <a:rPr lang="it-IT" sz="2000" dirty="0" smtClean="0"/>
              <a:t> and </a:t>
            </a:r>
            <a:r>
              <a:rPr lang="it-IT" sz="2000" dirty="0" err="1" smtClean="0"/>
              <a:t>prooxidants</a:t>
            </a:r>
            <a:r>
              <a:rPr lang="it-IT" sz="2000" dirty="0" smtClean="0"/>
              <a:t> with a tilt </a:t>
            </a:r>
            <a:r>
              <a:rPr lang="it-IT" sz="2000" dirty="0" err="1" smtClean="0"/>
              <a:t>toward</a:t>
            </a:r>
            <a:r>
              <a:rPr lang="it-IT" sz="2000" dirty="0" smtClean="0"/>
              <a:t> the </a:t>
            </a:r>
            <a:r>
              <a:rPr lang="it-IT" sz="2000" dirty="0" err="1" smtClean="0"/>
              <a:t>latter</a:t>
            </a:r>
            <a:endParaRPr lang="it-IT" sz="2000" dirty="0" smtClean="0"/>
          </a:p>
          <a:p>
            <a:pPr algn="ctr"/>
            <a:endParaRPr lang="it-IT" sz="2000" dirty="0" smtClean="0"/>
          </a:p>
          <a:p>
            <a:pPr marL="285750" indent="-285750" algn="ctr">
              <a:buFont typeface="Arial" panose="020B0604020202020204" pitchFamily="34" charset="0"/>
              <a:buChar char="•"/>
            </a:pPr>
            <a:r>
              <a:rPr lang="it-IT" sz="2000" dirty="0" smtClean="0"/>
              <a:t>The </a:t>
            </a:r>
            <a:r>
              <a:rPr lang="it-IT" sz="2000" dirty="0" err="1" smtClean="0"/>
              <a:t>result</a:t>
            </a:r>
            <a:r>
              <a:rPr lang="it-IT" sz="2000" dirty="0" smtClean="0"/>
              <a:t> </a:t>
            </a:r>
            <a:r>
              <a:rPr lang="it-IT" sz="2000" dirty="0" err="1" smtClean="0"/>
              <a:t>is</a:t>
            </a:r>
            <a:r>
              <a:rPr lang="it-IT" sz="2000" dirty="0" smtClean="0"/>
              <a:t> </a:t>
            </a:r>
            <a:r>
              <a:rPr lang="it-IT" sz="2000" dirty="0" err="1" smtClean="0"/>
              <a:t>excessive</a:t>
            </a:r>
            <a:r>
              <a:rPr lang="it-IT" sz="2000" dirty="0" smtClean="0"/>
              <a:t> production of </a:t>
            </a:r>
            <a:r>
              <a:rPr lang="it-IT" sz="2000" b="1" dirty="0" smtClean="0"/>
              <a:t>radical </a:t>
            </a:r>
            <a:r>
              <a:rPr lang="it-IT" sz="2000" b="1" dirty="0" err="1" smtClean="0"/>
              <a:t>oxygen</a:t>
            </a:r>
            <a:r>
              <a:rPr lang="it-IT" sz="2000" b="1" dirty="0" smtClean="0"/>
              <a:t> </a:t>
            </a:r>
            <a:r>
              <a:rPr lang="it-IT" sz="2000" b="1" dirty="0" err="1" smtClean="0"/>
              <a:t>species</a:t>
            </a:r>
            <a:r>
              <a:rPr lang="it-IT" sz="2000" b="1" dirty="0" smtClean="0"/>
              <a:t> (ROS)</a:t>
            </a:r>
          </a:p>
          <a:p>
            <a:pPr algn="ctr"/>
            <a:endParaRPr lang="it-IT" sz="2000" b="1" dirty="0" smtClean="0"/>
          </a:p>
          <a:p>
            <a:pPr marL="285750" indent="-285750" algn="ctr">
              <a:buFont typeface="Arial" panose="020B0604020202020204" pitchFamily="34" charset="0"/>
              <a:buChar char="•"/>
            </a:pPr>
            <a:r>
              <a:rPr lang="it-IT" sz="2000" b="1" dirty="0" smtClean="0"/>
              <a:t>UNEQUIVOCAL PROOF of </a:t>
            </a:r>
            <a:r>
              <a:rPr lang="it-IT" sz="2000" b="1" dirty="0" err="1" smtClean="0"/>
              <a:t>increased</a:t>
            </a:r>
            <a:r>
              <a:rPr lang="it-IT" sz="2000" b="1" dirty="0" smtClean="0"/>
              <a:t> brain </a:t>
            </a:r>
            <a:r>
              <a:rPr lang="it-IT" sz="2000" b="1" dirty="0" err="1" smtClean="0"/>
              <a:t>oxydative</a:t>
            </a:r>
            <a:r>
              <a:rPr lang="it-IT" sz="2000" b="1" dirty="0" smtClean="0"/>
              <a:t> </a:t>
            </a:r>
            <a:r>
              <a:rPr lang="it-IT" sz="2000" b="1" dirty="0" err="1" smtClean="0"/>
              <a:t>damage</a:t>
            </a:r>
            <a:r>
              <a:rPr lang="it-IT" sz="2000" b="1" dirty="0" smtClean="0"/>
              <a:t> </a:t>
            </a:r>
            <a:r>
              <a:rPr lang="it-IT" sz="2000" b="1" dirty="0" err="1" smtClean="0"/>
              <a:t>has</a:t>
            </a:r>
            <a:r>
              <a:rPr lang="it-IT" sz="2000" b="1" dirty="0" smtClean="0"/>
              <a:t> </a:t>
            </a:r>
            <a:r>
              <a:rPr lang="it-IT" sz="2000" b="1" dirty="0" err="1" smtClean="0"/>
              <a:t>been</a:t>
            </a:r>
            <a:r>
              <a:rPr lang="it-IT" sz="2000" b="1" dirty="0" smtClean="0"/>
              <a:t> </a:t>
            </a:r>
            <a:r>
              <a:rPr lang="it-IT" sz="2000" b="1" dirty="0" err="1" smtClean="0"/>
              <a:t>revealed</a:t>
            </a:r>
            <a:r>
              <a:rPr lang="it-IT" sz="2000" b="1" dirty="0" smtClean="0"/>
              <a:t> for neurodegenerative </a:t>
            </a:r>
            <a:r>
              <a:rPr lang="it-IT" sz="2000" b="1" dirty="0" err="1" smtClean="0"/>
              <a:t>conditions</a:t>
            </a:r>
            <a:r>
              <a:rPr lang="it-IT" sz="2000" b="1" dirty="0" smtClean="0"/>
              <a:t> and </a:t>
            </a:r>
            <a:r>
              <a:rPr lang="it-IT" sz="2000" b="1" dirty="0" err="1" smtClean="0"/>
              <a:t>psychic</a:t>
            </a:r>
            <a:r>
              <a:rPr lang="it-IT" sz="2000" b="1" dirty="0" smtClean="0"/>
              <a:t> </a:t>
            </a:r>
            <a:r>
              <a:rPr lang="it-IT" sz="2000" b="1" dirty="0" err="1" smtClean="0"/>
              <a:t>illnesses</a:t>
            </a:r>
            <a:r>
              <a:rPr lang="it-IT" sz="2000" b="1" dirty="0" smtClean="0"/>
              <a:t> </a:t>
            </a:r>
            <a:r>
              <a:rPr lang="it-IT" sz="2000" b="1" dirty="0" err="1" smtClean="0"/>
              <a:t>such</a:t>
            </a:r>
            <a:r>
              <a:rPr lang="it-IT" sz="2000" b="1" dirty="0" smtClean="0"/>
              <a:t> </a:t>
            </a:r>
            <a:r>
              <a:rPr lang="it-IT" sz="2000" b="1" dirty="0" err="1" smtClean="0"/>
              <a:t>as</a:t>
            </a:r>
            <a:r>
              <a:rPr lang="it-IT" sz="2000" b="1" dirty="0" smtClean="0"/>
              <a:t> </a:t>
            </a:r>
            <a:r>
              <a:rPr lang="it-IT" sz="2000" b="1" dirty="0" err="1" smtClean="0"/>
              <a:t>schizophrenia</a:t>
            </a:r>
            <a:r>
              <a:rPr lang="it-IT" sz="2000" b="1" dirty="0" smtClean="0"/>
              <a:t>, MDD and </a:t>
            </a:r>
            <a:r>
              <a:rPr lang="it-IT" sz="2000" b="1" dirty="0" err="1" smtClean="0"/>
              <a:t>Bipolar</a:t>
            </a:r>
            <a:r>
              <a:rPr lang="it-IT" sz="2000" b="1" dirty="0" smtClean="0"/>
              <a:t> </a:t>
            </a:r>
            <a:r>
              <a:rPr lang="it-IT" sz="2000" b="1" dirty="0" err="1" smtClean="0"/>
              <a:t>Disorder</a:t>
            </a:r>
            <a:r>
              <a:rPr lang="it-IT" sz="2000" b="1" dirty="0" smtClean="0"/>
              <a:t> </a:t>
            </a:r>
          </a:p>
          <a:p>
            <a:pPr algn="ctr"/>
            <a:r>
              <a:rPr lang="it-IT" sz="2000" i="1" dirty="0" smtClean="0"/>
              <a:t>(</a:t>
            </a:r>
            <a:r>
              <a:rPr lang="it-IT" sz="2000" i="1" dirty="0" err="1" smtClean="0"/>
              <a:t>Morris</a:t>
            </a:r>
            <a:r>
              <a:rPr lang="it-IT" sz="2000" i="1" dirty="0" smtClean="0"/>
              <a:t> et al., 2015)</a:t>
            </a:r>
          </a:p>
          <a:p>
            <a:pPr algn="ctr"/>
            <a:endParaRPr lang="it-IT" sz="2000" b="1" dirty="0" smtClean="0"/>
          </a:p>
          <a:p>
            <a:pPr marL="285750" indent="-285750" algn="ctr">
              <a:buFont typeface="Arial" panose="020B0604020202020204" pitchFamily="34" charset="0"/>
              <a:buChar char="•"/>
            </a:pPr>
            <a:r>
              <a:rPr lang="it-IT" sz="2000" b="1" dirty="0" smtClean="0"/>
              <a:t>ROS </a:t>
            </a:r>
            <a:r>
              <a:rPr lang="it-IT" sz="2000" b="1" dirty="0" err="1" smtClean="0"/>
              <a:t>regulate</a:t>
            </a:r>
            <a:r>
              <a:rPr lang="it-IT" sz="2000" b="1" dirty="0" smtClean="0"/>
              <a:t> the </a:t>
            </a:r>
            <a:r>
              <a:rPr lang="it-IT" sz="2000" b="1" dirty="0" err="1" smtClean="0"/>
              <a:t>destiny</a:t>
            </a:r>
            <a:r>
              <a:rPr lang="it-IT" sz="2000" b="1" dirty="0" smtClean="0"/>
              <a:t> of </a:t>
            </a:r>
            <a:r>
              <a:rPr lang="it-IT" sz="2000" b="1" dirty="0" err="1" smtClean="0"/>
              <a:t>neurons</a:t>
            </a:r>
            <a:r>
              <a:rPr lang="it-IT" sz="2000" b="1" dirty="0" smtClean="0"/>
              <a:t>; take part in </a:t>
            </a:r>
            <a:r>
              <a:rPr lang="it-IT" sz="2000" b="1" dirty="0" err="1" smtClean="0"/>
              <a:t>several</a:t>
            </a:r>
            <a:r>
              <a:rPr lang="it-IT" sz="2000" b="1" dirty="0" smtClean="0"/>
              <a:t> </a:t>
            </a:r>
            <a:r>
              <a:rPr lang="it-IT" sz="2000" b="1" dirty="0" err="1" smtClean="0"/>
              <a:t>cascades</a:t>
            </a:r>
            <a:r>
              <a:rPr lang="it-IT" sz="2000" b="1" dirty="0" smtClean="0"/>
              <a:t> </a:t>
            </a:r>
            <a:r>
              <a:rPr lang="it-IT" sz="2000" b="1" dirty="0" err="1" smtClean="0"/>
              <a:t>included</a:t>
            </a:r>
            <a:r>
              <a:rPr lang="it-IT" sz="2000" b="1" dirty="0" smtClean="0"/>
              <a:t> </a:t>
            </a:r>
            <a:r>
              <a:rPr lang="it-IT" sz="2000" b="1" dirty="0" smtClean="0">
                <a:solidFill>
                  <a:srgbClr val="C00000"/>
                </a:solidFill>
              </a:rPr>
              <a:t>the </a:t>
            </a:r>
            <a:r>
              <a:rPr lang="it-IT" sz="2000" b="1" dirty="0" err="1" smtClean="0">
                <a:solidFill>
                  <a:srgbClr val="C00000"/>
                </a:solidFill>
              </a:rPr>
              <a:t>glutamatergic</a:t>
            </a:r>
            <a:r>
              <a:rPr lang="it-IT" sz="2000" b="1" dirty="0" smtClean="0">
                <a:solidFill>
                  <a:srgbClr val="C00000"/>
                </a:solidFill>
              </a:rPr>
              <a:t> </a:t>
            </a:r>
            <a:r>
              <a:rPr lang="it-IT" sz="2000" b="1" dirty="0" err="1" smtClean="0">
                <a:solidFill>
                  <a:srgbClr val="C00000"/>
                </a:solidFill>
              </a:rPr>
              <a:t>transmission</a:t>
            </a:r>
            <a:r>
              <a:rPr lang="it-IT" sz="2000" b="1" dirty="0" smtClean="0">
                <a:solidFill>
                  <a:srgbClr val="C00000"/>
                </a:solidFill>
              </a:rPr>
              <a:t> </a:t>
            </a:r>
            <a:r>
              <a:rPr lang="it-IT" sz="2000" b="1" dirty="0" smtClean="0"/>
              <a:t>(NMDS </a:t>
            </a:r>
            <a:r>
              <a:rPr lang="it-IT" sz="2000" b="1" dirty="0" err="1" smtClean="0"/>
              <a:t>mediated</a:t>
            </a:r>
            <a:r>
              <a:rPr lang="it-IT" sz="2000" b="1" dirty="0" smtClean="0"/>
              <a:t>) </a:t>
            </a:r>
          </a:p>
          <a:p>
            <a:pPr algn="ctr"/>
            <a:r>
              <a:rPr lang="it-IT" sz="2000" i="1" dirty="0" smtClean="0"/>
              <a:t>(</a:t>
            </a:r>
            <a:r>
              <a:rPr lang="it-IT" sz="2000" i="1" dirty="0" err="1" smtClean="0"/>
              <a:t>Sorce</a:t>
            </a:r>
            <a:r>
              <a:rPr lang="it-IT" sz="2000" i="1" dirty="0" smtClean="0"/>
              <a:t> et al., 2010)</a:t>
            </a:r>
          </a:p>
          <a:p>
            <a:pPr marL="285750" indent="-285750" algn="ctr">
              <a:buFont typeface="Arial" panose="020B0604020202020204" pitchFamily="34" charset="0"/>
              <a:buChar char="•"/>
            </a:pPr>
            <a:endParaRPr lang="it-IT" sz="2000" dirty="0"/>
          </a:p>
        </p:txBody>
      </p:sp>
      <p:sp>
        <p:nvSpPr>
          <p:cNvPr id="7" name="Freccia in giù 6"/>
          <p:cNvSpPr/>
          <p:nvPr/>
        </p:nvSpPr>
        <p:spPr>
          <a:xfrm>
            <a:off x="4083269" y="5828334"/>
            <a:ext cx="1008993" cy="793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2058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89508" y="437033"/>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Clinical </a:t>
            </a:r>
            <a:r>
              <a:rPr lang="en-US" sz="4000" b="1" dirty="0">
                <a:solidFill>
                  <a:schemeClr val="tx2"/>
                </a:solidFill>
                <a:effectLst>
                  <a:outerShdw blurRad="38100" dist="38100" dir="2700000" algn="tl">
                    <a:srgbClr val="000000">
                      <a:alpha val="43137"/>
                    </a:srgbClr>
                  </a:outerShdw>
                </a:effectLst>
                <a:latin typeface="+mj-lt"/>
                <a:cs typeface="Arial" pitchFamily="34" charset="0"/>
              </a:rPr>
              <a:t>F</a:t>
            </a: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eatures</a:t>
            </a:r>
            <a:endParaRPr lang="it-IT" sz="4000" dirty="0">
              <a:solidFill>
                <a:schemeClr val="tx2"/>
              </a:solidFill>
              <a:effectLst>
                <a:outerShdw blurRad="38100" dist="38100" dir="2700000" algn="tl">
                  <a:srgbClr val="000000">
                    <a:alpha val="43137"/>
                  </a:srgbClr>
                </a:outerShdw>
              </a:effectLst>
              <a:latin typeface="+mj-lt"/>
              <a:cs typeface="Arial" pitchFamily="34" charset="0"/>
            </a:endParaRPr>
          </a:p>
        </p:txBody>
      </p:sp>
      <p:grpSp>
        <p:nvGrpSpPr>
          <p:cNvPr id="22" name="Gruppo 21"/>
          <p:cNvGrpSpPr/>
          <p:nvPr/>
        </p:nvGrpSpPr>
        <p:grpSpPr>
          <a:xfrm>
            <a:off x="779984" y="1616217"/>
            <a:ext cx="7814100" cy="4025015"/>
            <a:chOff x="410283" y="2965949"/>
            <a:chExt cx="6510755" cy="3239782"/>
          </a:xfrm>
        </p:grpSpPr>
        <p:pic>
          <p:nvPicPr>
            <p:cNvPr id="2050" name="Picture 2"/>
            <p:cNvPicPr>
              <a:picLocks noChangeAspect="1" noChangeArrowheads="1"/>
            </p:cNvPicPr>
            <p:nvPr/>
          </p:nvPicPr>
          <p:blipFill>
            <a:blip r:embed="rId2" cstate="print"/>
            <a:srcRect/>
            <a:stretch>
              <a:fillRect/>
            </a:stretch>
          </p:blipFill>
          <p:spPr bwMode="auto">
            <a:xfrm>
              <a:off x="410283" y="2965950"/>
              <a:ext cx="4821237" cy="3230563"/>
            </a:xfrm>
            <a:prstGeom prst="rect">
              <a:avLst/>
            </a:prstGeom>
            <a:noFill/>
            <a:ln w="9525">
              <a:noFill/>
              <a:miter lim="800000"/>
              <a:headEnd/>
              <a:tailEnd/>
            </a:ln>
          </p:spPr>
        </p:pic>
        <p:sp>
          <p:nvSpPr>
            <p:cNvPr id="18" name="CasellaDiTesto 17"/>
            <p:cNvSpPr txBox="1"/>
            <p:nvPr/>
          </p:nvSpPr>
          <p:spPr>
            <a:xfrm>
              <a:off x="1597807" y="2965949"/>
              <a:ext cx="3520984" cy="1015705"/>
            </a:xfrm>
            <a:prstGeom prst="rect">
              <a:avLst/>
            </a:prstGeom>
            <a:noFill/>
          </p:spPr>
          <p:txBody>
            <a:bodyPr wrap="square" rtlCol="0">
              <a:spAutoFit/>
            </a:bodyPr>
            <a:lstStyle/>
            <a:p>
              <a:r>
                <a:rPr lang="en-US" sz="2800" b="1" dirty="0" smtClean="0">
                  <a:solidFill>
                    <a:srgbClr val="C00000"/>
                  </a:solidFill>
                  <a:latin typeface="+mj-lt"/>
                  <a:cs typeface="Arial" pitchFamily="34" charset="0"/>
                </a:rPr>
                <a:t>Manic phase: </a:t>
              </a:r>
            </a:p>
            <a:p>
              <a:r>
                <a:rPr lang="en-US" sz="2400" dirty="0" smtClean="0">
                  <a:solidFill>
                    <a:srgbClr val="C00000"/>
                  </a:solidFill>
                  <a:latin typeface="+mj-lt"/>
                  <a:cs typeface="Arial" pitchFamily="34" charset="0"/>
                </a:rPr>
                <a:t>excitement of mood, ideation, </a:t>
              </a:r>
            </a:p>
            <a:p>
              <a:r>
                <a:rPr lang="en-US" sz="2400" dirty="0" smtClean="0">
                  <a:solidFill>
                    <a:srgbClr val="C00000"/>
                  </a:solidFill>
                  <a:latin typeface="+mj-lt"/>
                  <a:cs typeface="Arial" pitchFamily="34" charset="0"/>
                </a:rPr>
                <a:t>psychomotricity</a:t>
              </a:r>
            </a:p>
          </p:txBody>
        </p:sp>
        <p:sp>
          <p:nvSpPr>
            <p:cNvPr id="20" name="CasellaDiTesto 19"/>
            <p:cNvSpPr txBox="1"/>
            <p:nvPr/>
          </p:nvSpPr>
          <p:spPr>
            <a:xfrm>
              <a:off x="3789069" y="5190026"/>
              <a:ext cx="3131969" cy="1015705"/>
            </a:xfrm>
            <a:prstGeom prst="rect">
              <a:avLst/>
            </a:prstGeom>
            <a:noFill/>
          </p:spPr>
          <p:txBody>
            <a:bodyPr wrap="square" rtlCol="0">
              <a:spAutoFit/>
            </a:bodyPr>
            <a:lstStyle/>
            <a:p>
              <a:r>
                <a:rPr lang="en-US" sz="2800" b="1" dirty="0" smtClean="0">
                  <a:solidFill>
                    <a:schemeClr val="tx2"/>
                  </a:solidFill>
                  <a:latin typeface="+mj-lt"/>
                  <a:cs typeface="Arial" pitchFamily="34" charset="0"/>
                </a:rPr>
                <a:t>Depressive phase: </a:t>
              </a:r>
              <a:endParaRPr lang="en-US" sz="2800" dirty="0" smtClean="0">
                <a:solidFill>
                  <a:schemeClr val="tx2"/>
                </a:solidFill>
                <a:latin typeface="+mj-lt"/>
                <a:cs typeface="Arial" pitchFamily="34" charset="0"/>
              </a:endParaRPr>
            </a:p>
            <a:p>
              <a:r>
                <a:rPr lang="en-US" sz="2400" dirty="0" smtClean="0">
                  <a:solidFill>
                    <a:schemeClr val="tx2"/>
                  </a:solidFill>
                  <a:latin typeface="+mj-lt"/>
                  <a:cs typeface="Arial" pitchFamily="34" charset="0"/>
                </a:rPr>
                <a:t>inhibition of mood, ideation,</a:t>
              </a:r>
            </a:p>
            <a:p>
              <a:r>
                <a:rPr lang="en-US" sz="2400" dirty="0" err="1" smtClean="0">
                  <a:solidFill>
                    <a:schemeClr val="tx2"/>
                  </a:solidFill>
                  <a:latin typeface="+mj-lt"/>
                  <a:cs typeface="Arial" pitchFamily="34" charset="0"/>
                </a:rPr>
                <a:t>psychomotricity</a:t>
              </a:r>
              <a:endParaRPr lang="en-US" sz="2400" dirty="0" smtClean="0">
                <a:solidFill>
                  <a:schemeClr val="tx2"/>
                </a:solidFill>
                <a:latin typeface="+mj-lt"/>
                <a:cs typeface="Arial" pitchFamily="34" charset="0"/>
              </a:endParaRPr>
            </a:p>
          </p:txBody>
        </p:sp>
        <p:sp>
          <p:nvSpPr>
            <p:cNvPr id="21" name="Rettangolo 20"/>
            <p:cNvSpPr/>
            <p:nvPr/>
          </p:nvSpPr>
          <p:spPr>
            <a:xfrm>
              <a:off x="1597807" y="4381176"/>
              <a:ext cx="1397984" cy="421146"/>
            </a:xfrm>
            <a:prstGeom prst="rect">
              <a:avLst/>
            </a:prstGeom>
          </p:spPr>
          <p:txBody>
            <a:bodyPr wrap="square">
              <a:spAutoFit/>
            </a:bodyPr>
            <a:lstStyle/>
            <a:p>
              <a:r>
                <a:rPr lang="en-US" sz="2800" b="1" dirty="0" err="1" smtClean="0">
                  <a:solidFill>
                    <a:schemeClr val="accent6">
                      <a:lumMod val="75000"/>
                    </a:schemeClr>
                  </a:solidFill>
                  <a:latin typeface="+mj-lt"/>
                  <a:cs typeface="Arial" pitchFamily="34" charset="0"/>
                </a:rPr>
                <a:t>Euthymia</a:t>
              </a:r>
              <a:endParaRPr lang="en-US" sz="2800" b="1" dirty="0">
                <a:solidFill>
                  <a:schemeClr val="accent6">
                    <a:lumMod val="75000"/>
                  </a:schemeClr>
                </a:solidFill>
                <a:latin typeface="+mj-lt"/>
                <a:cs typeface="Arial" pitchFamily="34" charset="0"/>
              </a:endParaRPr>
            </a:p>
          </p:txBody>
        </p:sp>
      </p:grpSp>
      <p:sp>
        <p:nvSpPr>
          <p:cNvPr id="9" name="CasellaDiTesto 8"/>
          <p:cNvSpPr txBox="1"/>
          <p:nvPr/>
        </p:nvSpPr>
        <p:spPr>
          <a:xfrm>
            <a:off x="2115051" y="6049658"/>
            <a:ext cx="6798112" cy="338554"/>
          </a:xfrm>
          <a:prstGeom prst="rect">
            <a:avLst/>
          </a:prstGeom>
          <a:noFill/>
        </p:spPr>
        <p:txBody>
          <a:bodyPr wrap="square" rtlCol="0">
            <a:spAutoFit/>
          </a:bodyPr>
          <a:lstStyle/>
          <a:p>
            <a:pPr algn="r"/>
            <a:r>
              <a:rPr lang="it-IT" sz="1600" i="1" dirty="0" smtClean="0">
                <a:solidFill>
                  <a:prstClr val="black"/>
                </a:solidFill>
                <a:latin typeface="+mj-lt"/>
                <a:cs typeface="Arial" pitchFamily="34" charset="0"/>
              </a:rPr>
              <a:t>(DSM 5, APA 2013; </a:t>
            </a:r>
            <a:r>
              <a:rPr lang="it-IT" sz="1600" i="1" dirty="0" err="1" smtClean="0">
                <a:solidFill>
                  <a:prstClr val="black"/>
                </a:solidFill>
                <a:latin typeface="+mj-lt"/>
                <a:cs typeface="Arial" pitchFamily="34" charset="0"/>
              </a:rPr>
              <a:t>Kreapelin</a:t>
            </a:r>
            <a:r>
              <a:rPr lang="it-IT" sz="1600" i="1" dirty="0" smtClean="0">
                <a:solidFill>
                  <a:prstClr val="black"/>
                </a:solidFill>
                <a:latin typeface="+mj-lt"/>
                <a:cs typeface="Arial" pitchFamily="34" charset="0"/>
              </a:rPr>
              <a:t> 1919; </a:t>
            </a:r>
            <a:r>
              <a:rPr lang="en-US" sz="1600" i="1" dirty="0">
                <a:latin typeface="+mj-lt"/>
                <a:cs typeface="Arial" pitchFamily="34" charset="0"/>
              </a:rPr>
              <a:t>Koukopoulos and </a:t>
            </a:r>
            <a:r>
              <a:rPr lang="en-US" sz="1600" i="1" dirty="0" err="1">
                <a:latin typeface="+mj-lt"/>
                <a:cs typeface="Arial" pitchFamily="34" charset="0"/>
              </a:rPr>
              <a:t>Ghaemi</a:t>
            </a:r>
            <a:r>
              <a:rPr lang="en-US" sz="1600" i="1" dirty="0">
                <a:latin typeface="+mj-lt"/>
                <a:cs typeface="Arial" pitchFamily="34" charset="0"/>
              </a:rPr>
              <a:t>, </a:t>
            </a:r>
            <a:r>
              <a:rPr lang="en-US" sz="1600" i="1" dirty="0" smtClean="0">
                <a:latin typeface="+mj-lt"/>
                <a:cs typeface="Arial" pitchFamily="34" charset="0"/>
              </a:rPr>
              <a:t>2009</a:t>
            </a:r>
            <a:r>
              <a:rPr lang="it-IT" sz="1600" i="1" dirty="0" smtClean="0">
                <a:solidFill>
                  <a:prstClr val="black"/>
                </a:solidFill>
                <a:latin typeface="+mj-lt"/>
                <a:cs typeface="Arial" pitchFamily="34" charset="0"/>
              </a:rPr>
              <a:t>)</a:t>
            </a:r>
            <a:endParaRPr lang="it-IT" sz="1600" i="1" dirty="0">
              <a:solidFill>
                <a:prstClr val="black"/>
              </a:solidFill>
              <a:latin typeface="+mj-lt"/>
              <a:cs typeface="Arial" pitchFamily="34" charset="0"/>
            </a:endParaRPr>
          </a:p>
        </p:txBody>
      </p:sp>
    </p:spTree>
    <p:extLst>
      <p:ext uri="{BB962C8B-B14F-4D97-AF65-F5344CB8AC3E}">
        <p14:creationId xmlns:p14="http://schemas.microsoft.com/office/powerpoint/2010/main" val="172338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3" name="CasellaDiTesto 2"/>
          <p:cNvSpPr txBox="1"/>
          <p:nvPr/>
        </p:nvSpPr>
        <p:spPr>
          <a:xfrm>
            <a:off x="2617082" y="3720670"/>
            <a:ext cx="4177862" cy="76944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200" b="1" i="1" dirty="0" err="1" smtClean="0"/>
              <a:t>Factors</a:t>
            </a:r>
            <a:r>
              <a:rPr lang="it-IT" sz="2200" b="1" i="1" dirty="0" smtClean="0"/>
              <a:t> </a:t>
            </a:r>
            <a:r>
              <a:rPr lang="it-IT" sz="2200" b="1" i="1" dirty="0" err="1" smtClean="0"/>
              <a:t>potentially</a:t>
            </a:r>
            <a:r>
              <a:rPr lang="it-IT" sz="2200" b="1" i="1" dirty="0" smtClean="0"/>
              <a:t> </a:t>
            </a:r>
            <a:r>
              <a:rPr lang="it-IT" sz="2200" b="1" i="1" dirty="0" err="1" smtClean="0"/>
              <a:t>involved</a:t>
            </a:r>
            <a:r>
              <a:rPr lang="it-IT" sz="2200" b="1" i="1" dirty="0" smtClean="0"/>
              <a:t> </a:t>
            </a:r>
          </a:p>
          <a:p>
            <a:pPr algn="ctr"/>
            <a:r>
              <a:rPr lang="it-IT" sz="2200" b="1" i="1" dirty="0" smtClean="0"/>
              <a:t>in the </a:t>
            </a:r>
            <a:r>
              <a:rPr lang="it-IT" sz="2200" b="1" i="1" dirty="0" err="1" smtClean="0"/>
              <a:t>etiology</a:t>
            </a:r>
            <a:endParaRPr lang="it-IT" sz="2200" b="1" i="1" dirty="0"/>
          </a:p>
        </p:txBody>
      </p:sp>
      <p:sp>
        <p:nvSpPr>
          <p:cNvPr id="5" name="CasellaDiTesto 4"/>
          <p:cNvSpPr txBox="1"/>
          <p:nvPr/>
        </p:nvSpPr>
        <p:spPr>
          <a:xfrm>
            <a:off x="2617082" y="5176371"/>
            <a:ext cx="4177862" cy="430887"/>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200" b="1" i="1" dirty="0" smtClean="0"/>
              <a:t>Brain  MRI </a:t>
            </a:r>
            <a:r>
              <a:rPr lang="it-IT" sz="2200" b="1" i="1" dirty="0" err="1" smtClean="0"/>
              <a:t>hallmarks</a:t>
            </a:r>
            <a:endParaRPr lang="it-IT" sz="2200" b="1" i="1" dirty="0"/>
          </a:p>
        </p:txBody>
      </p:sp>
      <p:sp>
        <p:nvSpPr>
          <p:cNvPr id="12" name="CasellaDiTesto 11"/>
          <p:cNvSpPr txBox="1"/>
          <p:nvPr/>
        </p:nvSpPr>
        <p:spPr>
          <a:xfrm>
            <a:off x="2617082" y="6293518"/>
            <a:ext cx="4177862" cy="43088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it-IT" sz="2200" b="1" i="1" dirty="0" err="1" smtClean="0"/>
              <a:t>Phenomenology</a:t>
            </a:r>
            <a:endParaRPr lang="it-IT" sz="2200" b="1" i="1" dirty="0"/>
          </a:p>
        </p:txBody>
      </p:sp>
      <p:sp>
        <p:nvSpPr>
          <p:cNvPr id="6" name="Freccia in giù 5"/>
          <p:cNvSpPr/>
          <p:nvPr/>
        </p:nvSpPr>
        <p:spPr>
          <a:xfrm>
            <a:off x="4382820" y="4490111"/>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367054" y="5607258"/>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1528" y="1810349"/>
            <a:ext cx="2128345"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Anatomical</a:t>
            </a:r>
            <a:r>
              <a:rPr lang="it-IT" b="1" dirty="0" smtClean="0"/>
              <a:t> </a:t>
            </a:r>
            <a:r>
              <a:rPr lang="it-IT" b="1" dirty="0" err="1" smtClean="0"/>
              <a:t>lesions</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Mithocondrial</a:t>
            </a:r>
            <a:r>
              <a:rPr lang="it-IT" b="1" dirty="0" smtClean="0"/>
              <a:t> </a:t>
            </a:r>
            <a:r>
              <a:rPr lang="it-IT" b="1" dirty="0" err="1" smtClean="0"/>
              <a:t>dysfunctions</a:t>
            </a:r>
            <a:endParaRPr lang="it-IT" b="1" dirty="0"/>
          </a:p>
        </p:txBody>
      </p:sp>
      <p:sp>
        <p:nvSpPr>
          <p:cNvPr id="17" name="Ovale 16"/>
          <p:cNvSpPr/>
          <p:nvPr/>
        </p:nvSpPr>
        <p:spPr>
          <a:xfrm>
            <a:off x="4520443"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HPA </a:t>
            </a:r>
            <a:r>
              <a:rPr lang="it-IT" b="1" dirty="0" err="1" smtClean="0"/>
              <a:t>axis</a:t>
            </a:r>
            <a:r>
              <a:rPr lang="it-IT" b="1" dirty="0" smtClean="0"/>
              <a:t>  </a:t>
            </a:r>
            <a:r>
              <a:rPr lang="it-IT" b="1" dirty="0" err="1" smtClean="0"/>
              <a:t>dysregulations</a:t>
            </a:r>
            <a:endParaRPr lang="it-IT" b="1" dirty="0"/>
          </a:p>
        </p:txBody>
      </p:sp>
      <p:sp>
        <p:nvSpPr>
          <p:cNvPr id="19" name="Ovale 18"/>
          <p:cNvSpPr/>
          <p:nvPr/>
        </p:nvSpPr>
        <p:spPr>
          <a:xfrm>
            <a:off x="6716114" y="1802499"/>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Inflammatory</a:t>
            </a:r>
            <a:endParaRPr lang="it-IT" b="1" dirty="0" smtClean="0"/>
          </a:p>
          <a:p>
            <a:pPr algn="ctr"/>
            <a:r>
              <a:rPr lang="it-IT" b="1" dirty="0" err="1" smtClean="0"/>
              <a:t>dysregulations</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Circadian</a:t>
            </a:r>
            <a:r>
              <a:rPr lang="it-IT" b="1" dirty="0" smtClean="0"/>
              <a:t> </a:t>
            </a:r>
            <a:r>
              <a:rPr lang="it-IT" b="1" dirty="0" err="1" smtClean="0"/>
              <a:t>system</a:t>
            </a:r>
            <a:endParaRPr lang="it-IT" b="1" dirty="0" smtClean="0"/>
          </a:p>
          <a:p>
            <a:pPr algn="ctr"/>
            <a:r>
              <a:rPr lang="it-IT" b="1" dirty="0" err="1" smtClean="0"/>
              <a:t>dysregulations</a:t>
            </a:r>
            <a:endParaRPr lang="it-IT" b="1" dirty="0"/>
          </a:p>
        </p:txBody>
      </p:sp>
      <p:sp>
        <p:nvSpPr>
          <p:cNvPr id="25" name="Ovale 24"/>
          <p:cNvSpPr/>
          <p:nvPr/>
        </p:nvSpPr>
        <p:spPr>
          <a:xfrm>
            <a:off x="4577929" y="2459395"/>
            <a:ext cx="2372712" cy="111933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Epigenomic</a:t>
            </a:r>
            <a:endParaRPr lang="it-IT" b="1" dirty="0"/>
          </a:p>
        </p:txBody>
      </p:sp>
      <p:sp>
        <p:nvSpPr>
          <p:cNvPr id="8" name="Freccia angolare in su 7"/>
          <p:cNvSpPr/>
          <p:nvPr/>
        </p:nvSpPr>
        <p:spPr>
          <a:xfrm rot="5400000">
            <a:off x="1352653" y="3310739"/>
            <a:ext cx="696841" cy="9175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ngolare in su 25"/>
          <p:cNvSpPr/>
          <p:nvPr/>
        </p:nvSpPr>
        <p:spPr>
          <a:xfrm rot="5400000" flipV="1">
            <a:off x="7213117" y="3312783"/>
            <a:ext cx="696841" cy="9577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57021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1591" y="27129"/>
            <a:ext cx="8432864"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err="1" smtClean="0">
                <a:solidFill>
                  <a:schemeClr val="tx2"/>
                </a:solidFill>
                <a:effectLst>
                  <a:outerShdw blurRad="38100" dist="38100" dir="2700000" algn="tl">
                    <a:srgbClr val="000000">
                      <a:alpha val="43137"/>
                    </a:srgbClr>
                  </a:outerShdw>
                </a:effectLst>
                <a:latin typeface="+mj-lt"/>
                <a:cs typeface="Arial" pitchFamily="34" charset="0"/>
              </a:rPr>
              <a:t>Epigenomic</a:t>
            </a: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 approach in BD</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 y="735015"/>
            <a:ext cx="9144000" cy="23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757588" y="4699817"/>
            <a:ext cx="7740869" cy="2031325"/>
          </a:xfrm>
          <a:prstGeom prst="rect">
            <a:avLst/>
          </a:prstGeom>
          <a:noFill/>
        </p:spPr>
        <p:txBody>
          <a:bodyPr wrap="square" rtlCol="0">
            <a:spAutoFit/>
          </a:bodyPr>
          <a:lstStyle/>
          <a:p>
            <a:r>
              <a:rPr lang="it-IT" i="1" dirty="0" smtClean="0"/>
              <a:t>«</a:t>
            </a:r>
            <a:r>
              <a:rPr lang="it-IT" i="1" dirty="0" err="1" smtClean="0"/>
              <a:t>Today’s</a:t>
            </a:r>
            <a:r>
              <a:rPr lang="it-IT" i="1" dirty="0" smtClean="0"/>
              <a:t> </a:t>
            </a:r>
            <a:r>
              <a:rPr lang="it-IT" i="1" dirty="0" err="1" smtClean="0"/>
              <a:t>scientific</a:t>
            </a:r>
            <a:r>
              <a:rPr lang="it-IT" i="1" dirty="0" smtClean="0"/>
              <a:t> </a:t>
            </a:r>
            <a:r>
              <a:rPr lang="it-IT" i="1" dirty="0" err="1" smtClean="0"/>
              <a:t>consensus</a:t>
            </a:r>
            <a:r>
              <a:rPr lang="it-IT" i="1" dirty="0" smtClean="0"/>
              <a:t> on the </a:t>
            </a:r>
            <a:r>
              <a:rPr lang="it-IT" i="1" dirty="0" err="1" smtClean="0"/>
              <a:t>pathogenesis</a:t>
            </a:r>
            <a:r>
              <a:rPr lang="it-IT" i="1" dirty="0" smtClean="0"/>
              <a:t> of </a:t>
            </a:r>
            <a:r>
              <a:rPr lang="it-IT" i="1" dirty="0" err="1" smtClean="0"/>
              <a:t>affective</a:t>
            </a:r>
            <a:r>
              <a:rPr lang="it-IT" i="1" dirty="0" smtClean="0"/>
              <a:t> </a:t>
            </a:r>
            <a:r>
              <a:rPr lang="it-IT" i="1" dirty="0" err="1" smtClean="0"/>
              <a:t>disorders</a:t>
            </a:r>
            <a:r>
              <a:rPr lang="it-IT" i="1" dirty="0" smtClean="0"/>
              <a:t> </a:t>
            </a:r>
            <a:r>
              <a:rPr lang="it-IT" i="1" dirty="0" err="1" smtClean="0"/>
              <a:t>might</a:t>
            </a:r>
            <a:r>
              <a:rPr lang="it-IT" i="1" dirty="0" smtClean="0"/>
              <a:t> be best </a:t>
            </a:r>
            <a:r>
              <a:rPr lang="it-IT" i="1" dirty="0" err="1" smtClean="0"/>
              <a:t>described</a:t>
            </a:r>
            <a:r>
              <a:rPr lang="it-IT" i="1" dirty="0" smtClean="0"/>
              <a:t> </a:t>
            </a:r>
            <a:r>
              <a:rPr lang="it-IT" i="1" dirty="0" err="1" smtClean="0"/>
              <a:t>as</a:t>
            </a:r>
            <a:r>
              <a:rPr lang="it-IT" i="1" dirty="0" smtClean="0"/>
              <a:t> </a:t>
            </a:r>
            <a:r>
              <a:rPr lang="it-IT" i="1" dirty="0" err="1" smtClean="0"/>
              <a:t>genotype-dependent</a:t>
            </a:r>
            <a:r>
              <a:rPr lang="it-IT" i="1" dirty="0" smtClean="0"/>
              <a:t> </a:t>
            </a:r>
            <a:r>
              <a:rPr lang="it-IT" i="1" dirty="0" err="1" smtClean="0"/>
              <a:t>environmental</a:t>
            </a:r>
            <a:r>
              <a:rPr lang="it-IT" i="1" dirty="0" smtClean="0"/>
              <a:t> </a:t>
            </a:r>
            <a:r>
              <a:rPr lang="it-IT" i="1" dirty="0" err="1" smtClean="0"/>
              <a:t>influences</a:t>
            </a:r>
            <a:r>
              <a:rPr lang="it-IT" i="1" dirty="0" smtClean="0"/>
              <a:t> on </a:t>
            </a:r>
            <a:r>
              <a:rPr lang="it-IT" i="1" dirty="0" err="1" smtClean="0"/>
              <a:t>risk</a:t>
            </a:r>
            <a:r>
              <a:rPr lang="it-IT" i="1" dirty="0" smtClean="0"/>
              <a:t> for an </a:t>
            </a:r>
            <a:r>
              <a:rPr lang="it-IT" i="1" dirty="0" err="1" smtClean="0"/>
              <a:t>individual</a:t>
            </a:r>
            <a:r>
              <a:rPr lang="it-IT" i="1" dirty="0" smtClean="0"/>
              <a:t> to be </a:t>
            </a:r>
            <a:r>
              <a:rPr lang="it-IT" i="1" dirty="0" err="1" smtClean="0"/>
              <a:t>affected</a:t>
            </a:r>
            <a:r>
              <a:rPr lang="it-IT" i="1" dirty="0" smtClean="0"/>
              <a:t>»</a:t>
            </a:r>
          </a:p>
          <a:p>
            <a:endParaRPr lang="it-IT" i="1" dirty="0"/>
          </a:p>
          <a:p>
            <a:r>
              <a:rPr lang="it-IT" i="1" dirty="0" smtClean="0"/>
              <a:t>«The </a:t>
            </a:r>
            <a:r>
              <a:rPr lang="it-IT" i="1" dirty="0" err="1" smtClean="0"/>
              <a:t>conventional</a:t>
            </a:r>
            <a:r>
              <a:rPr lang="it-IT" i="1" dirty="0" smtClean="0"/>
              <a:t> gene-</a:t>
            </a:r>
            <a:r>
              <a:rPr lang="it-IT" i="1" dirty="0" err="1" smtClean="0"/>
              <a:t>environment</a:t>
            </a:r>
            <a:r>
              <a:rPr lang="it-IT" i="1" dirty="0" smtClean="0"/>
              <a:t> </a:t>
            </a:r>
            <a:r>
              <a:rPr lang="it-IT" i="1" dirty="0" err="1" smtClean="0"/>
              <a:t>interaction</a:t>
            </a:r>
            <a:r>
              <a:rPr lang="it-IT" i="1" dirty="0" smtClean="0"/>
              <a:t> model </a:t>
            </a:r>
            <a:r>
              <a:rPr lang="it-IT" i="1" dirty="0" err="1" smtClean="0"/>
              <a:t>does</a:t>
            </a:r>
            <a:r>
              <a:rPr lang="it-IT" i="1" dirty="0" smtClean="0"/>
              <a:t> </a:t>
            </a:r>
            <a:r>
              <a:rPr lang="it-IT" i="1" dirty="0" err="1" smtClean="0"/>
              <a:t>not</a:t>
            </a:r>
            <a:r>
              <a:rPr lang="it-IT" i="1" dirty="0" smtClean="0"/>
              <a:t> </a:t>
            </a:r>
            <a:r>
              <a:rPr lang="it-IT" i="1" dirty="0" err="1" smtClean="0"/>
              <a:t>specifically</a:t>
            </a:r>
            <a:r>
              <a:rPr lang="it-IT" i="1" dirty="0" smtClean="0"/>
              <a:t> include </a:t>
            </a:r>
            <a:r>
              <a:rPr lang="it-IT" i="1" dirty="0" err="1" smtClean="0"/>
              <a:t>epigenetic</a:t>
            </a:r>
            <a:r>
              <a:rPr lang="it-IT" i="1" dirty="0" smtClean="0"/>
              <a:t> </a:t>
            </a:r>
            <a:r>
              <a:rPr lang="it-IT" i="1" dirty="0" err="1" smtClean="0"/>
              <a:t>modifications</a:t>
            </a:r>
            <a:r>
              <a:rPr lang="it-IT" i="1" dirty="0" smtClean="0"/>
              <a:t>, </a:t>
            </a:r>
            <a:r>
              <a:rPr lang="it-IT" i="1" dirty="0" err="1" smtClean="0"/>
              <a:t>but</a:t>
            </a:r>
            <a:r>
              <a:rPr lang="it-IT" i="1" dirty="0" smtClean="0"/>
              <a:t> </a:t>
            </a:r>
            <a:r>
              <a:rPr lang="it-IT" i="1" dirty="0" err="1" smtClean="0"/>
              <a:t>they</a:t>
            </a:r>
            <a:r>
              <a:rPr lang="it-IT" i="1" dirty="0" smtClean="0"/>
              <a:t> </a:t>
            </a:r>
            <a:r>
              <a:rPr lang="it-IT" i="1" dirty="0" err="1" smtClean="0"/>
              <a:t>might</a:t>
            </a:r>
            <a:r>
              <a:rPr lang="it-IT" i="1" dirty="0" smtClean="0"/>
              <a:t> </a:t>
            </a:r>
            <a:r>
              <a:rPr lang="it-IT" i="1" dirty="0" err="1" smtClean="0"/>
              <a:t>represent</a:t>
            </a:r>
            <a:r>
              <a:rPr lang="it-IT" i="1" dirty="0" smtClean="0"/>
              <a:t> the </a:t>
            </a:r>
            <a:r>
              <a:rPr lang="it-IT" i="1" dirty="0" err="1" smtClean="0"/>
              <a:t>underlying</a:t>
            </a:r>
            <a:r>
              <a:rPr lang="it-IT" i="1" dirty="0" smtClean="0"/>
              <a:t> </a:t>
            </a:r>
            <a:r>
              <a:rPr lang="it-IT" i="1" dirty="0" err="1" smtClean="0"/>
              <a:t>mechanisms</a:t>
            </a:r>
            <a:r>
              <a:rPr lang="it-IT" i="1" dirty="0" smtClean="0"/>
              <a:t> of the </a:t>
            </a:r>
            <a:r>
              <a:rPr lang="it-IT" i="1" dirty="0" err="1" smtClean="0"/>
              <a:t>statistical</a:t>
            </a:r>
            <a:r>
              <a:rPr lang="it-IT" i="1" dirty="0" smtClean="0"/>
              <a:t> </a:t>
            </a:r>
            <a:r>
              <a:rPr lang="it-IT" i="1" dirty="0" err="1" smtClean="0"/>
              <a:t>interaction</a:t>
            </a:r>
            <a:r>
              <a:rPr lang="it-IT" i="1" dirty="0" smtClean="0"/>
              <a:t>»</a:t>
            </a:r>
            <a:endParaRPr lang="it-IT" i="1" dirty="0"/>
          </a:p>
        </p:txBody>
      </p:sp>
      <p:sp>
        <p:nvSpPr>
          <p:cNvPr id="4" name="CasellaDiTesto 3"/>
          <p:cNvSpPr txBox="1"/>
          <p:nvPr/>
        </p:nvSpPr>
        <p:spPr>
          <a:xfrm>
            <a:off x="411590" y="3070282"/>
            <a:ext cx="8275209" cy="1477328"/>
          </a:xfrm>
          <a:prstGeom prst="rect">
            <a:avLst/>
          </a:prstGeom>
          <a:solidFill>
            <a:schemeClr val="bg2"/>
          </a:solidFill>
        </p:spPr>
        <p:txBody>
          <a:bodyPr wrap="square" rtlCol="0">
            <a:spAutoFit/>
          </a:bodyPr>
          <a:lstStyle/>
          <a:p>
            <a:pPr algn="ctr"/>
            <a:r>
              <a:rPr lang="it-IT" b="1" dirty="0" smtClean="0"/>
              <a:t>EPIGENETIC: </a:t>
            </a:r>
          </a:p>
          <a:p>
            <a:pPr algn="ctr"/>
            <a:r>
              <a:rPr lang="it-IT" b="1" dirty="0" smtClean="0"/>
              <a:t>long-standing </a:t>
            </a:r>
            <a:r>
              <a:rPr lang="it-IT" b="1" dirty="0" err="1" smtClean="0"/>
              <a:t>changes</a:t>
            </a:r>
            <a:r>
              <a:rPr lang="it-IT" b="1" dirty="0" smtClean="0"/>
              <a:t> in gene </a:t>
            </a:r>
            <a:r>
              <a:rPr lang="it-IT" b="1" dirty="0" err="1" smtClean="0"/>
              <a:t>expression</a:t>
            </a:r>
            <a:r>
              <a:rPr lang="it-IT" b="1" dirty="0" smtClean="0"/>
              <a:t> </a:t>
            </a:r>
            <a:r>
              <a:rPr lang="it-IT" b="1" dirty="0" err="1" smtClean="0"/>
              <a:t>that</a:t>
            </a:r>
            <a:r>
              <a:rPr lang="it-IT" b="1" dirty="0" smtClean="0"/>
              <a:t> are </a:t>
            </a:r>
            <a:r>
              <a:rPr lang="it-IT" b="1" dirty="0" err="1" smtClean="0"/>
              <a:t>regulated</a:t>
            </a:r>
            <a:r>
              <a:rPr lang="it-IT" b="1" dirty="0" smtClean="0"/>
              <a:t> via </a:t>
            </a:r>
            <a:r>
              <a:rPr lang="it-IT" b="1" dirty="0" err="1" smtClean="0"/>
              <a:t>transcriptional</a:t>
            </a:r>
            <a:r>
              <a:rPr lang="it-IT" b="1" dirty="0" smtClean="0"/>
              <a:t>, post-</a:t>
            </a:r>
            <a:r>
              <a:rPr lang="it-IT" b="1" dirty="0" err="1" smtClean="0"/>
              <a:t>trascriptional</a:t>
            </a:r>
            <a:r>
              <a:rPr lang="it-IT" b="1" dirty="0" smtClean="0"/>
              <a:t>, </a:t>
            </a:r>
            <a:r>
              <a:rPr lang="it-IT" b="1" dirty="0" err="1" smtClean="0"/>
              <a:t>translational</a:t>
            </a:r>
            <a:r>
              <a:rPr lang="it-IT" b="1" dirty="0" smtClean="0"/>
              <a:t> and/or post-</a:t>
            </a:r>
            <a:r>
              <a:rPr lang="it-IT" b="1" dirty="0" err="1" smtClean="0"/>
              <a:t>translational</a:t>
            </a:r>
            <a:r>
              <a:rPr lang="it-IT" b="1" dirty="0" smtClean="0"/>
              <a:t> </a:t>
            </a:r>
            <a:r>
              <a:rPr lang="it-IT" b="1" dirty="0" err="1" smtClean="0"/>
              <a:t>mechanisms</a:t>
            </a:r>
            <a:r>
              <a:rPr lang="it-IT" b="1" dirty="0"/>
              <a:t> </a:t>
            </a:r>
            <a:r>
              <a:rPr lang="it-IT" b="1" dirty="0" smtClean="0"/>
              <a:t>(</a:t>
            </a:r>
            <a:r>
              <a:rPr lang="it-IT" i="1" dirty="0" smtClean="0"/>
              <a:t>DNA </a:t>
            </a:r>
            <a:r>
              <a:rPr lang="it-IT" i="1" dirty="0" err="1" smtClean="0"/>
              <a:t>methylation</a:t>
            </a:r>
            <a:r>
              <a:rPr lang="it-IT" i="1" dirty="0" smtClean="0"/>
              <a:t>, </a:t>
            </a:r>
            <a:r>
              <a:rPr lang="it-IT" i="1" dirty="0" err="1" smtClean="0"/>
              <a:t>histone</a:t>
            </a:r>
            <a:r>
              <a:rPr lang="it-IT" i="1" dirty="0" smtClean="0"/>
              <a:t> </a:t>
            </a:r>
            <a:r>
              <a:rPr lang="it-IT" i="1" dirty="0" err="1" smtClean="0"/>
              <a:t>modifications</a:t>
            </a:r>
            <a:r>
              <a:rPr lang="it-IT" i="1" dirty="0" smtClean="0"/>
              <a:t> and </a:t>
            </a:r>
            <a:r>
              <a:rPr lang="it-IT" i="1" dirty="0" err="1" smtClean="0"/>
              <a:t>noncoding</a:t>
            </a:r>
            <a:r>
              <a:rPr lang="it-IT" i="1" dirty="0" smtClean="0"/>
              <a:t> </a:t>
            </a:r>
            <a:r>
              <a:rPr lang="it-IT" i="1" dirty="0" err="1" smtClean="0"/>
              <a:t>RNAs</a:t>
            </a:r>
            <a:r>
              <a:rPr lang="it-IT" b="1" dirty="0" smtClean="0"/>
              <a:t>), </a:t>
            </a:r>
            <a:r>
              <a:rPr lang="it-IT" b="1" dirty="0" err="1" smtClean="0"/>
              <a:t>which</a:t>
            </a:r>
            <a:r>
              <a:rPr lang="it-IT" b="1" dirty="0" smtClean="0"/>
              <a:t> </a:t>
            </a:r>
            <a:r>
              <a:rPr lang="it-IT" b="1" dirty="0" err="1" smtClean="0"/>
              <a:t>does</a:t>
            </a:r>
            <a:r>
              <a:rPr lang="it-IT" b="1" dirty="0" smtClean="0"/>
              <a:t> </a:t>
            </a:r>
            <a:r>
              <a:rPr lang="it-IT" b="1" dirty="0" err="1" smtClean="0"/>
              <a:t>not</a:t>
            </a:r>
            <a:r>
              <a:rPr lang="it-IT" b="1" dirty="0" smtClean="0"/>
              <a:t> </a:t>
            </a:r>
            <a:r>
              <a:rPr lang="it-IT" b="1" dirty="0" err="1" smtClean="0"/>
              <a:t>entail</a:t>
            </a:r>
            <a:r>
              <a:rPr lang="it-IT" b="1" dirty="0" smtClean="0"/>
              <a:t> </a:t>
            </a:r>
            <a:r>
              <a:rPr lang="it-IT" b="1" dirty="0" err="1" smtClean="0"/>
              <a:t>any</a:t>
            </a:r>
            <a:r>
              <a:rPr lang="it-IT" b="1" dirty="0" smtClean="0"/>
              <a:t> </a:t>
            </a:r>
            <a:r>
              <a:rPr lang="it-IT" b="1" dirty="0" err="1" smtClean="0"/>
              <a:t>change</a:t>
            </a:r>
            <a:r>
              <a:rPr lang="it-IT" b="1" dirty="0" smtClean="0"/>
              <a:t> in DNA </a:t>
            </a:r>
            <a:r>
              <a:rPr lang="it-IT" b="1" dirty="0" err="1" smtClean="0"/>
              <a:t>sequence</a:t>
            </a:r>
            <a:endParaRPr lang="it-IT" b="1" dirty="0"/>
          </a:p>
        </p:txBody>
      </p:sp>
    </p:spTree>
    <p:extLst>
      <p:ext uri="{BB962C8B-B14F-4D97-AF65-F5344CB8AC3E}">
        <p14:creationId xmlns:p14="http://schemas.microsoft.com/office/powerpoint/2010/main" val="528951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isultati immagini per epigenet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5" y="532306"/>
            <a:ext cx="8405102" cy="582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30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3" name="CasellaDiTesto 2"/>
          <p:cNvSpPr txBox="1"/>
          <p:nvPr/>
        </p:nvSpPr>
        <p:spPr>
          <a:xfrm>
            <a:off x="2617082" y="3720670"/>
            <a:ext cx="4177862" cy="76944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200" b="1" i="1" dirty="0" err="1" smtClean="0"/>
              <a:t>Factors</a:t>
            </a:r>
            <a:r>
              <a:rPr lang="it-IT" sz="2200" b="1" i="1" dirty="0" smtClean="0"/>
              <a:t> </a:t>
            </a:r>
            <a:r>
              <a:rPr lang="it-IT" sz="2200" b="1" i="1" dirty="0" err="1" smtClean="0"/>
              <a:t>potentially</a:t>
            </a:r>
            <a:r>
              <a:rPr lang="it-IT" sz="2200" b="1" i="1" dirty="0" smtClean="0"/>
              <a:t> </a:t>
            </a:r>
            <a:r>
              <a:rPr lang="it-IT" sz="2200" b="1" i="1" dirty="0" err="1" smtClean="0"/>
              <a:t>involved</a:t>
            </a:r>
            <a:r>
              <a:rPr lang="it-IT" sz="2200" b="1" i="1" dirty="0" smtClean="0"/>
              <a:t> </a:t>
            </a:r>
          </a:p>
          <a:p>
            <a:pPr algn="ctr"/>
            <a:r>
              <a:rPr lang="it-IT" sz="2200" b="1" i="1" dirty="0" smtClean="0"/>
              <a:t>in the </a:t>
            </a:r>
            <a:r>
              <a:rPr lang="it-IT" sz="2200" b="1" i="1" dirty="0" err="1" smtClean="0"/>
              <a:t>etiology</a:t>
            </a:r>
            <a:endParaRPr lang="it-IT" sz="2200" b="1" i="1" dirty="0"/>
          </a:p>
        </p:txBody>
      </p:sp>
      <p:sp>
        <p:nvSpPr>
          <p:cNvPr id="5" name="CasellaDiTesto 4"/>
          <p:cNvSpPr txBox="1"/>
          <p:nvPr/>
        </p:nvSpPr>
        <p:spPr>
          <a:xfrm>
            <a:off x="2617082" y="5176371"/>
            <a:ext cx="4177862" cy="430887"/>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200" b="1" i="1" dirty="0" smtClean="0"/>
              <a:t>Brain  MRI </a:t>
            </a:r>
            <a:r>
              <a:rPr lang="it-IT" sz="2200" b="1" i="1" dirty="0" err="1" smtClean="0"/>
              <a:t>hallmarks</a:t>
            </a:r>
            <a:endParaRPr lang="it-IT" sz="2200" b="1" i="1" dirty="0"/>
          </a:p>
        </p:txBody>
      </p:sp>
      <p:sp>
        <p:nvSpPr>
          <p:cNvPr id="12" name="CasellaDiTesto 11"/>
          <p:cNvSpPr txBox="1"/>
          <p:nvPr/>
        </p:nvSpPr>
        <p:spPr>
          <a:xfrm>
            <a:off x="2617082" y="6293518"/>
            <a:ext cx="4177862" cy="43088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it-IT" sz="2200" b="1" i="1" dirty="0" err="1" smtClean="0"/>
              <a:t>Phenomenology</a:t>
            </a:r>
            <a:endParaRPr lang="it-IT" sz="2200" b="1" i="1" dirty="0"/>
          </a:p>
        </p:txBody>
      </p:sp>
      <p:sp>
        <p:nvSpPr>
          <p:cNvPr id="6" name="Freccia in giù 5"/>
          <p:cNvSpPr/>
          <p:nvPr/>
        </p:nvSpPr>
        <p:spPr>
          <a:xfrm>
            <a:off x="4382820" y="4490111"/>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367054" y="5607258"/>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1528" y="1810349"/>
            <a:ext cx="2128345"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Anatomical</a:t>
            </a:r>
            <a:r>
              <a:rPr lang="it-IT" b="1" dirty="0" smtClean="0"/>
              <a:t> </a:t>
            </a:r>
            <a:r>
              <a:rPr lang="it-IT" b="1" dirty="0" err="1" smtClean="0"/>
              <a:t>lesions</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Mithocondrial</a:t>
            </a:r>
            <a:r>
              <a:rPr lang="it-IT" b="1" dirty="0" smtClean="0"/>
              <a:t> </a:t>
            </a:r>
            <a:r>
              <a:rPr lang="it-IT" b="1" dirty="0" err="1" smtClean="0"/>
              <a:t>dysfunctions</a:t>
            </a:r>
            <a:endParaRPr lang="it-IT" b="1" dirty="0"/>
          </a:p>
        </p:txBody>
      </p:sp>
      <p:sp>
        <p:nvSpPr>
          <p:cNvPr id="17" name="Ovale 16"/>
          <p:cNvSpPr/>
          <p:nvPr/>
        </p:nvSpPr>
        <p:spPr>
          <a:xfrm>
            <a:off x="4520443"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HPA </a:t>
            </a:r>
            <a:r>
              <a:rPr lang="it-IT" b="1" dirty="0" err="1" smtClean="0"/>
              <a:t>axis</a:t>
            </a:r>
            <a:r>
              <a:rPr lang="it-IT" b="1" dirty="0" smtClean="0"/>
              <a:t>  </a:t>
            </a:r>
            <a:r>
              <a:rPr lang="it-IT" b="1" dirty="0" err="1" smtClean="0"/>
              <a:t>dysregulations</a:t>
            </a:r>
            <a:endParaRPr lang="it-IT" b="1" dirty="0"/>
          </a:p>
        </p:txBody>
      </p:sp>
      <p:sp>
        <p:nvSpPr>
          <p:cNvPr id="19" name="Ovale 18"/>
          <p:cNvSpPr/>
          <p:nvPr/>
        </p:nvSpPr>
        <p:spPr>
          <a:xfrm>
            <a:off x="6716114" y="1802499"/>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Inflammatory</a:t>
            </a:r>
            <a:endParaRPr lang="it-IT" b="1" dirty="0" smtClean="0"/>
          </a:p>
          <a:p>
            <a:pPr algn="ctr"/>
            <a:r>
              <a:rPr lang="it-IT" b="1" dirty="0" err="1" smtClean="0"/>
              <a:t>dysregulations</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Circadian</a:t>
            </a:r>
            <a:r>
              <a:rPr lang="it-IT" b="1" dirty="0" smtClean="0"/>
              <a:t> </a:t>
            </a:r>
            <a:r>
              <a:rPr lang="it-IT" b="1" dirty="0" err="1" smtClean="0"/>
              <a:t>system</a:t>
            </a:r>
            <a:endParaRPr lang="it-IT" b="1" dirty="0" smtClean="0"/>
          </a:p>
          <a:p>
            <a:pPr algn="ctr"/>
            <a:r>
              <a:rPr lang="it-IT" b="1" dirty="0" err="1" smtClean="0"/>
              <a:t>dysregulations</a:t>
            </a:r>
            <a:endParaRPr lang="it-IT" b="1" dirty="0"/>
          </a:p>
        </p:txBody>
      </p:sp>
      <p:sp>
        <p:nvSpPr>
          <p:cNvPr id="25" name="Ovale 24"/>
          <p:cNvSpPr/>
          <p:nvPr/>
        </p:nvSpPr>
        <p:spPr>
          <a:xfrm>
            <a:off x="4577929" y="2459395"/>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Epigenomic</a:t>
            </a:r>
            <a:endParaRPr lang="it-IT" b="1" dirty="0"/>
          </a:p>
        </p:txBody>
      </p:sp>
      <p:sp>
        <p:nvSpPr>
          <p:cNvPr id="8" name="Freccia angolare in su 7"/>
          <p:cNvSpPr/>
          <p:nvPr/>
        </p:nvSpPr>
        <p:spPr>
          <a:xfrm rot="5400000">
            <a:off x="1352653" y="3310739"/>
            <a:ext cx="696841" cy="9175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ngolare in su 25"/>
          <p:cNvSpPr/>
          <p:nvPr/>
        </p:nvSpPr>
        <p:spPr>
          <a:xfrm rot="5400000" flipV="1">
            <a:off x="7213117" y="3312783"/>
            <a:ext cx="696841" cy="9577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1001104" y="1192924"/>
            <a:ext cx="7265575" cy="200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smtClean="0"/>
              <a:t>Toward</a:t>
            </a:r>
            <a:r>
              <a:rPr lang="it-IT" sz="2400" b="1" dirty="0" smtClean="0"/>
              <a:t> an integrative </a:t>
            </a:r>
            <a:r>
              <a:rPr lang="it-IT" sz="2400" b="1" dirty="0" err="1" smtClean="0"/>
              <a:t>working</a:t>
            </a:r>
            <a:r>
              <a:rPr lang="it-IT" sz="2400" b="1" dirty="0" smtClean="0"/>
              <a:t> model of </a:t>
            </a:r>
          </a:p>
          <a:p>
            <a:pPr algn="ctr"/>
            <a:r>
              <a:rPr lang="it-IT" sz="2400" b="1" dirty="0" err="1" smtClean="0"/>
              <a:t>bipolar</a:t>
            </a:r>
            <a:r>
              <a:rPr lang="it-IT" sz="2400" b="1" dirty="0" smtClean="0"/>
              <a:t> </a:t>
            </a:r>
            <a:r>
              <a:rPr lang="it-IT" sz="2400" b="1" dirty="0" err="1" smtClean="0"/>
              <a:t>disorder</a:t>
            </a:r>
            <a:r>
              <a:rPr lang="it-IT" sz="2400" b="1" dirty="0" smtClean="0"/>
              <a:t> </a:t>
            </a:r>
            <a:r>
              <a:rPr lang="it-IT" sz="2400" b="1" dirty="0" err="1" smtClean="0"/>
              <a:t>pathophysiology</a:t>
            </a:r>
            <a:r>
              <a:rPr lang="it-IT" sz="2400" b="1" dirty="0" smtClean="0"/>
              <a:t>?</a:t>
            </a:r>
            <a:endParaRPr lang="it-IT" sz="2400" b="1" dirty="0"/>
          </a:p>
        </p:txBody>
      </p:sp>
    </p:spTree>
    <p:extLst>
      <p:ext uri="{BB962C8B-B14F-4D97-AF65-F5344CB8AC3E}">
        <p14:creationId xmlns:p14="http://schemas.microsoft.com/office/powerpoint/2010/main" val="32647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159" y="232081"/>
            <a:ext cx="914400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An integrative model?</a:t>
            </a:r>
            <a:r>
              <a:rPr lang="it-IT" sz="4000" dirty="0">
                <a:solidFill>
                  <a:schemeClr val="tx1"/>
                </a:solidFill>
              </a:rPr>
              <a:t> </a:t>
            </a:r>
            <a:endParaRPr lang="en-US" sz="2000" b="1" dirty="0" smtClean="0">
              <a:solidFill>
                <a:schemeClr val="tx2"/>
              </a:solidFill>
              <a:effectLst>
                <a:outerShdw blurRad="38100" dist="38100" dir="2700000" algn="tl">
                  <a:srgbClr val="000000">
                    <a:alpha val="43137"/>
                  </a:srgbClr>
                </a:outerShdw>
              </a:effectLst>
              <a:latin typeface="+mj-lt"/>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94" y="939967"/>
            <a:ext cx="8403021" cy="558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570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32081"/>
            <a:ext cx="914400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An integrative model?</a:t>
            </a:r>
          </a:p>
        </p:txBody>
      </p:sp>
      <p:sp>
        <p:nvSpPr>
          <p:cNvPr id="6" name="Rettangolo 5"/>
          <p:cNvSpPr/>
          <p:nvPr/>
        </p:nvSpPr>
        <p:spPr>
          <a:xfrm>
            <a:off x="725213" y="908730"/>
            <a:ext cx="7693573" cy="2246769"/>
          </a:xfrm>
          <a:prstGeom prst="rect">
            <a:avLst/>
          </a:prstGeom>
        </p:spPr>
        <p:txBody>
          <a:bodyPr wrap="square">
            <a:spAutoFit/>
          </a:bodyPr>
          <a:lstStyle/>
          <a:p>
            <a:pPr algn="ctr"/>
            <a:r>
              <a:rPr lang="it-IT" sz="2000" b="1" dirty="0" err="1" smtClean="0"/>
              <a:t>Dysfunctions</a:t>
            </a:r>
            <a:r>
              <a:rPr lang="it-IT" sz="2000" b="1" dirty="0" smtClean="0"/>
              <a:t> </a:t>
            </a:r>
            <a:r>
              <a:rPr lang="en-US" sz="2000" b="1" dirty="0" smtClean="0"/>
              <a:t>in </a:t>
            </a:r>
            <a:r>
              <a:rPr lang="en-US" sz="2000" b="1" dirty="0"/>
              <a:t>crucial bodily homeostatic </a:t>
            </a:r>
            <a:r>
              <a:rPr lang="en-US" sz="2000" b="1" dirty="0" smtClean="0"/>
              <a:t>systems acting </a:t>
            </a:r>
            <a:r>
              <a:rPr lang="en-US" sz="2000" b="1" dirty="0"/>
              <a:t>in </a:t>
            </a:r>
            <a:r>
              <a:rPr lang="en-US" sz="2000" b="1" dirty="0" smtClean="0"/>
              <a:t>an orchestrated </a:t>
            </a:r>
            <a:r>
              <a:rPr lang="en-US" sz="2000" b="1" dirty="0"/>
              <a:t>manner </a:t>
            </a:r>
            <a:r>
              <a:rPr lang="en-US" sz="2000" b="1" dirty="0" smtClean="0"/>
              <a:t>feed into </a:t>
            </a:r>
            <a:r>
              <a:rPr lang="en-US" sz="2000" b="1" dirty="0"/>
              <a:t>one another leading to a </a:t>
            </a:r>
            <a:r>
              <a:rPr lang="en-US" sz="2000" b="1" dirty="0" smtClean="0"/>
              <a:t>progressively worsening </a:t>
            </a:r>
            <a:r>
              <a:rPr lang="en-US" sz="2000" b="1" dirty="0"/>
              <a:t>course of bipolar disorder</a:t>
            </a:r>
            <a:r>
              <a:rPr lang="en-US" sz="2000" b="1" dirty="0" smtClean="0"/>
              <a:t>.</a:t>
            </a:r>
          </a:p>
          <a:p>
            <a:pPr algn="ctr"/>
            <a:endParaRPr lang="en-US" sz="2000" dirty="0"/>
          </a:p>
          <a:p>
            <a:pPr algn="ctr"/>
            <a:r>
              <a:rPr lang="en-US" sz="2000" b="1" dirty="0"/>
              <a:t>The result is a persistent </a:t>
            </a:r>
            <a:r>
              <a:rPr lang="en-US" sz="2000" b="1" dirty="0" smtClean="0"/>
              <a:t>symptomatic </a:t>
            </a:r>
            <a:r>
              <a:rPr lang="it-IT" sz="2000" b="1" dirty="0" smtClean="0"/>
              <a:t>state</a:t>
            </a:r>
            <a:r>
              <a:rPr lang="it-IT" sz="2000" b="1" dirty="0"/>
              <a:t>, treatment </a:t>
            </a:r>
            <a:r>
              <a:rPr lang="it-IT" sz="2000" b="1" dirty="0" err="1"/>
              <a:t>resistance</a:t>
            </a:r>
            <a:r>
              <a:rPr lang="it-IT" sz="2000" b="1" dirty="0"/>
              <a:t>, </a:t>
            </a:r>
            <a:r>
              <a:rPr lang="it-IT" sz="2000" b="1" dirty="0" err="1" smtClean="0"/>
              <a:t>psychosocial</a:t>
            </a:r>
            <a:r>
              <a:rPr lang="it-IT" sz="2000" b="1" dirty="0" smtClean="0"/>
              <a:t> </a:t>
            </a:r>
            <a:r>
              <a:rPr lang="it-IT" sz="2000" b="1" dirty="0" err="1" smtClean="0"/>
              <a:t>functional</a:t>
            </a:r>
            <a:r>
              <a:rPr lang="it-IT" sz="2000" b="1" dirty="0" smtClean="0"/>
              <a:t> </a:t>
            </a:r>
            <a:r>
              <a:rPr lang="it-IT" sz="2000" b="1" dirty="0" err="1"/>
              <a:t>deterioration</a:t>
            </a:r>
            <a:r>
              <a:rPr lang="it-IT" sz="2000" b="1" dirty="0"/>
              <a:t> </a:t>
            </a:r>
            <a:r>
              <a:rPr lang="it-IT" sz="2000" b="1" dirty="0" smtClean="0"/>
              <a:t>and </a:t>
            </a:r>
            <a:r>
              <a:rPr lang="it-IT" sz="2000" b="1" dirty="0" err="1" smtClean="0"/>
              <a:t>numerous</a:t>
            </a:r>
            <a:r>
              <a:rPr lang="it-IT" sz="2000" b="1" dirty="0" smtClean="0"/>
              <a:t> </a:t>
            </a:r>
            <a:r>
              <a:rPr lang="it-IT" sz="2000" b="1" dirty="0" err="1"/>
              <a:t>physical</a:t>
            </a:r>
            <a:r>
              <a:rPr lang="it-IT" sz="2000" b="1" dirty="0"/>
              <a:t>  </a:t>
            </a:r>
            <a:r>
              <a:rPr lang="it-IT" sz="2000" b="1" dirty="0" err="1" smtClean="0"/>
              <a:t>complications</a:t>
            </a:r>
            <a:endParaRPr lang="it-IT" sz="2000" b="1" dirty="0"/>
          </a:p>
        </p:txBody>
      </p:sp>
      <p:pic>
        <p:nvPicPr>
          <p:cNvPr id="21506" name="Picture 2" descr="Risultati immagin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095" y="3313155"/>
            <a:ext cx="2830405" cy="319635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342290" y="6509511"/>
            <a:ext cx="2538248" cy="369332"/>
          </a:xfrm>
          <a:prstGeom prst="rect">
            <a:avLst/>
          </a:prstGeom>
          <a:noFill/>
        </p:spPr>
        <p:txBody>
          <a:bodyPr wrap="square" rtlCol="0">
            <a:spAutoFit/>
          </a:bodyPr>
          <a:lstStyle/>
          <a:p>
            <a:pPr algn="ctr"/>
            <a:r>
              <a:rPr lang="it-IT" i="1" dirty="0" err="1" smtClean="0"/>
              <a:t>Lucian</a:t>
            </a:r>
            <a:r>
              <a:rPr lang="it-IT" i="1" dirty="0" smtClean="0"/>
              <a:t> Freud</a:t>
            </a:r>
            <a:endParaRPr lang="it-IT" i="1" dirty="0"/>
          </a:p>
        </p:txBody>
      </p:sp>
    </p:spTree>
    <p:extLst>
      <p:ext uri="{BB962C8B-B14F-4D97-AF65-F5344CB8AC3E}">
        <p14:creationId xmlns:p14="http://schemas.microsoft.com/office/powerpoint/2010/main" val="2127079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5" name="CasellaDiTesto 4"/>
          <p:cNvSpPr txBox="1"/>
          <p:nvPr/>
        </p:nvSpPr>
        <p:spPr>
          <a:xfrm>
            <a:off x="2431512" y="3948166"/>
            <a:ext cx="4177862" cy="492443"/>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600" b="1" i="1" dirty="0" smtClean="0"/>
              <a:t>Brain  MRI </a:t>
            </a:r>
            <a:r>
              <a:rPr lang="it-IT" sz="2600" b="1" i="1" dirty="0" err="1" smtClean="0"/>
              <a:t>hallmarks</a:t>
            </a:r>
            <a:endParaRPr lang="it-IT" sz="2600" b="1" i="1" dirty="0"/>
          </a:p>
        </p:txBody>
      </p:sp>
      <p:sp>
        <p:nvSpPr>
          <p:cNvPr id="12" name="CasellaDiTesto 11"/>
          <p:cNvSpPr txBox="1"/>
          <p:nvPr/>
        </p:nvSpPr>
        <p:spPr>
          <a:xfrm>
            <a:off x="2431509" y="5410649"/>
            <a:ext cx="4177862" cy="492443"/>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it-IT" sz="2600" b="1" i="1" dirty="0" err="1" smtClean="0"/>
              <a:t>Phenomenology</a:t>
            </a:r>
            <a:endParaRPr lang="it-IT" sz="2600" b="1" i="1" dirty="0"/>
          </a:p>
        </p:txBody>
      </p:sp>
      <p:sp>
        <p:nvSpPr>
          <p:cNvPr id="14" name="Freccia in giù 13"/>
          <p:cNvSpPr/>
          <p:nvPr/>
        </p:nvSpPr>
        <p:spPr>
          <a:xfrm>
            <a:off x="4181482" y="4598264"/>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1528" y="1810349"/>
            <a:ext cx="2128345"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Anatomical</a:t>
            </a:r>
            <a:r>
              <a:rPr lang="it-IT" b="1" dirty="0" smtClean="0"/>
              <a:t> </a:t>
            </a:r>
            <a:r>
              <a:rPr lang="it-IT" b="1" dirty="0" err="1" smtClean="0"/>
              <a:t>lesions</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Mithocondrial</a:t>
            </a:r>
            <a:r>
              <a:rPr lang="it-IT" b="1" dirty="0" smtClean="0"/>
              <a:t> </a:t>
            </a:r>
            <a:r>
              <a:rPr lang="it-IT" b="1" dirty="0" err="1" smtClean="0"/>
              <a:t>dysfunctions</a:t>
            </a:r>
            <a:endParaRPr lang="it-IT" b="1" dirty="0"/>
          </a:p>
        </p:txBody>
      </p:sp>
      <p:sp>
        <p:nvSpPr>
          <p:cNvPr id="17" name="Ovale 16"/>
          <p:cNvSpPr/>
          <p:nvPr/>
        </p:nvSpPr>
        <p:spPr>
          <a:xfrm>
            <a:off x="4520443"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HPA </a:t>
            </a:r>
            <a:r>
              <a:rPr lang="it-IT" b="1" dirty="0" err="1" smtClean="0"/>
              <a:t>axis</a:t>
            </a:r>
            <a:r>
              <a:rPr lang="it-IT" b="1" dirty="0" smtClean="0"/>
              <a:t>  </a:t>
            </a:r>
            <a:r>
              <a:rPr lang="it-IT" b="1" dirty="0" err="1" smtClean="0"/>
              <a:t>dysregulations</a:t>
            </a:r>
            <a:endParaRPr lang="it-IT" b="1" dirty="0"/>
          </a:p>
        </p:txBody>
      </p:sp>
      <p:sp>
        <p:nvSpPr>
          <p:cNvPr id="19" name="Ovale 18"/>
          <p:cNvSpPr/>
          <p:nvPr/>
        </p:nvSpPr>
        <p:spPr>
          <a:xfrm>
            <a:off x="6716114" y="1802499"/>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Inflammatory</a:t>
            </a:r>
            <a:endParaRPr lang="it-IT" b="1" dirty="0" smtClean="0"/>
          </a:p>
          <a:p>
            <a:pPr algn="ctr"/>
            <a:r>
              <a:rPr lang="it-IT" b="1" dirty="0" err="1" smtClean="0"/>
              <a:t>dysregulations</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Circadian</a:t>
            </a:r>
            <a:r>
              <a:rPr lang="it-IT" b="1" dirty="0" smtClean="0"/>
              <a:t> </a:t>
            </a:r>
            <a:r>
              <a:rPr lang="it-IT" b="1" dirty="0" err="1" smtClean="0"/>
              <a:t>system</a:t>
            </a:r>
            <a:endParaRPr lang="it-IT" b="1" dirty="0" smtClean="0"/>
          </a:p>
          <a:p>
            <a:pPr algn="ctr"/>
            <a:r>
              <a:rPr lang="it-IT" b="1" dirty="0" err="1" smtClean="0"/>
              <a:t>dysregulations</a:t>
            </a:r>
            <a:endParaRPr lang="it-IT" b="1" dirty="0"/>
          </a:p>
        </p:txBody>
      </p:sp>
      <p:sp>
        <p:nvSpPr>
          <p:cNvPr id="25" name="Ovale 24"/>
          <p:cNvSpPr/>
          <p:nvPr/>
        </p:nvSpPr>
        <p:spPr>
          <a:xfrm>
            <a:off x="4577929" y="2459395"/>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Epigenomic</a:t>
            </a:r>
            <a:endParaRPr lang="it-IT" b="1" dirty="0"/>
          </a:p>
        </p:txBody>
      </p:sp>
      <p:sp>
        <p:nvSpPr>
          <p:cNvPr id="3" name="CasellaDiTesto 2"/>
          <p:cNvSpPr txBox="1"/>
          <p:nvPr/>
        </p:nvSpPr>
        <p:spPr>
          <a:xfrm>
            <a:off x="2278123" y="2049517"/>
            <a:ext cx="4615032" cy="830997"/>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400" b="1" i="1" dirty="0" err="1" smtClean="0"/>
              <a:t>Factors</a:t>
            </a:r>
            <a:r>
              <a:rPr lang="it-IT" sz="2400" b="1" i="1" dirty="0" smtClean="0"/>
              <a:t> </a:t>
            </a:r>
            <a:r>
              <a:rPr lang="it-IT" sz="2400" b="1" i="1" dirty="0" err="1" smtClean="0"/>
              <a:t>potentially</a:t>
            </a:r>
            <a:r>
              <a:rPr lang="it-IT" sz="2400" b="1" i="1" dirty="0" smtClean="0"/>
              <a:t> </a:t>
            </a:r>
            <a:r>
              <a:rPr lang="it-IT" sz="2400" b="1" i="1" dirty="0" err="1" smtClean="0"/>
              <a:t>involved</a:t>
            </a:r>
            <a:r>
              <a:rPr lang="it-IT" sz="2400" b="1" i="1" dirty="0" smtClean="0"/>
              <a:t> </a:t>
            </a:r>
          </a:p>
          <a:p>
            <a:pPr algn="ctr"/>
            <a:r>
              <a:rPr lang="it-IT" sz="2400" b="1" i="1" dirty="0" smtClean="0"/>
              <a:t>in the </a:t>
            </a:r>
            <a:r>
              <a:rPr lang="it-IT" sz="2400" b="1" i="1" dirty="0" err="1" smtClean="0"/>
              <a:t>etiology</a:t>
            </a:r>
            <a:endParaRPr lang="it-IT" sz="2400" b="1" i="1" dirty="0"/>
          </a:p>
        </p:txBody>
      </p:sp>
      <p:sp>
        <p:nvSpPr>
          <p:cNvPr id="6" name="Freccia in giù 5"/>
          <p:cNvSpPr/>
          <p:nvPr/>
        </p:nvSpPr>
        <p:spPr>
          <a:xfrm>
            <a:off x="4181484" y="3026953"/>
            <a:ext cx="677917" cy="783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551793" y="3810479"/>
            <a:ext cx="1608080" cy="7877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8" name="Freccia a destra 17"/>
          <p:cNvSpPr/>
          <p:nvPr/>
        </p:nvSpPr>
        <p:spPr>
          <a:xfrm flipH="1">
            <a:off x="6789685" y="3800494"/>
            <a:ext cx="1571590" cy="7877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1952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5" name="CasellaDiTesto 4"/>
          <p:cNvSpPr txBox="1"/>
          <p:nvPr/>
        </p:nvSpPr>
        <p:spPr>
          <a:xfrm>
            <a:off x="2431512" y="4324696"/>
            <a:ext cx="4177862" cy="492443"/>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600" b="1" i="1" dirty="0" smtClean="0"/>
              <a:t>Brain  MRI </a:t>
            </a:r>
            <a:r>
              <a:rPr lang="it-IT" sz="2600" b="1" i="1" dirty="0" err="1" smtClean="0"/>
              <a:t>hallmarks</a:t>
            </a:r>
            <a:endParaRPr lang="it-IT" sz="2600" b="1" i="1" dirty="0"/>
          </a:p>
        </p:txBody>
      </p:sp>
      <p:sp>
        <p:nvSpPr>
          <p:cNvPr id="7" name="Ovale 6"/>
          <p:cNvSpPr/>
          <p:nvPr/>
        </p:nvSpPr>
        <p:spPr>
          <a:xfrm>
            <a:off x="31528" y="1810349"/>
            <a:ext cx="2128345"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Resting</a:t>
            </a:r>
            <a:r>
              <a:rPr lang="it-IT" b="1" dirty="0" smtClean="0"/>
              <a:t> State </a:t>
            </a:r>
            <a:r>
              <a:rPr lang="it-IT" b="1" dirty="0" err="1" smtClean="0"/>
              <a:t>fMRI</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Functional</a:t>
            </a:r>
            <a:r>
              <a:rPr lang="it-IT" b="1" dirty="0" smtClean="0"/>
              <a:t> </a:t>
            </a:r>
            <a:r>
              <a:rPr lang="it-IT" b="1" dirty="0" err="1" smtClean="0"/>
              <a:t>Connettivity</a:t>
            </a:r>
            <a:endParaRPr lang="it-IT" b="1" dirty="0"/>
          </a:p>
        </p:txBody>
      </p:sp>
      <p:sp>
        <p:nvSpPr>
          <p:cNvPr id="17" name="Ovale 16"/>
          <p:cNvSpPr/>
          <p:nvPr/>
        </p:nvSpPr>
        <p:spPr>
          <a:xfrm>
            <a:off x="4520443"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Neuronal</a:t>
            </a:r>
            <a:r>
              <a:rPr lang="it-IT" b="1" dirty="0" smtClean="0"/>
              <a:t> </a:t>
            </a:r>
            <a:r>
              <a:rPr lang="it-IT" b="1" dirty="0" err="1" smtClean="0"/>
              <a:t>Variability</a:t>
            </a:r>
            <a:endParaRPr lang="it-IT" b="1" dirty="0"/>
          </a:p>
        </p:txBody>
      </p:sp>
      <p:sp>
        <p:nvSpPr>
          <p:cNvPr id="19" name="Ovale 18"/>
          <p:cNvSpPr/>
          <p:nvPr/>
        </p:nvSpPr>
        <p:spPr>
          <a:xfrm>
            <a:off x="6716114" y="1802499"/>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DTI</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Studio dei Network</a:t>
            </a:r>
            <a:endParaRPr lang="it-IT" b="1" dirty="0"/>
          </a:p>
        </p:txBody>
      </p:sp>
      <p:sp>
        <p:nvSpPr>
          <p:cNvPr id="25" name="Ovale 24"/>
          <p:cNvSpPr/>
          <p:nvPr/>
        </p:nvSpPr>
        <p:spPr>
          <a:xfrm>
            <a:off x="4577929" y="2459395"/>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cs typeface="Arial" pitchFamily="34" charset="0"/>
              </a:rPr>
              <a:t>white matter structural MRI</a:t>
            </a:r>
            <a:endParaRPr lang="it-IT" b="1" dirty="0">
              <a:solidFill>
                <a:schemeClr val="bg1"/>
              </a:solidFill>
            </a:endParaRPr>
          </a:p>
        </p:txBody>
      </p:sp>
      <p:sp>
        <p:nvSpPr>
          <p:cNvPr id="3" name="CasellaDiTesto 2"/>
          <p:cNvSpPr txBox="1"/>
          <p:nvPr/>
        </p:nvSpPr>
        <p:spPr>
          <a:xfrm>
            <a:off x="2278123" y="2049517"/>
            <a:ext cx="4615032" cy="461665"/>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400" b="1" i="1" dirty="0" smtClean="0"/>
              <a:t>Metodi di Studio </a:t>
            </a:r>
            <a:endParaRPr lang="it-IT" sz="2400" b="1" i="1" dirty="0"/>
          </a:p>
        </p:txBody>
      </p:sp>
      <p:sp>
        <p:nvSpPr>
          <p:cNvPr id="6" name="Freccia in giù 5"/>
          <p:cNvSpPr/>
          <p:nvPr/>
        </p:nvSpPr>
        <p:spPr>
          <a:xfrm>
            <a:off x="4181484" y="3252871"/>
            <a:ext cx="677917" cy="783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551793" y="4133219"/>
            <a:ext cx="1608080" cy="7877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18" name="Freccia a destra 17"/>
          <p:cNvSpPr/>
          <p:nvPr/>
        </p:nvSpPr>
        <p:spPr>
          <a:xfrm flipH="1">
            <a:off x="6789685" y="4166266"/>
            <a:ext cx="1571590" cy="7877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4388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2216" y="2876369"/>
            <a:ext cx="8507288" cy="3508666"/>
          </a:xfrm>
        </p:spPr>
        <p:txBody>
          <a:bodyPr>
            <a:normAutofit/>
          </a:bodyPr>
          <a:lstStyle/>
          <a:p>
            <a:pPr marL="0" indent="0">
              <a:buNone/>
            </a:pPr>
            <a:endParaRPr lang="it-IT" sz="1800" dirty="0"/>
          </a:p>
          <a:p>
            <a:pPr marL="0" indent="0">
              <a:buNone/>
            </a:pPr>
            <a:r>
              <a:rPr lang="it-IT" sz="1800" b="1" dirty="0" smtClean="0"/>
              <a:t>Le aree cerebrali più interessate: </a:t>
            </a:r>
          </a:p>
          <a:p>
            <a:pPr marL="0" indent="0">
              <a:buNone/>
            </a:pPr>
            <a:r>
              <a:rPr lang="it-IT" sz="1800" dirty="0" smtClean="0"/>
              <a:t>1) corteccia </a:t>
            </a:r>
            <a:r>
              <a:rPr lang="it-IT" sz="1800" dirty="0" err="1"/>
              <a:t>pre</a:t>
            </a:r>
            <a:r>
              <a:rPr lang="it-IT" sz="1800" dirty="0"/>
              <a:t>-frontale  </a:t>
            </a:r>
            <a:r>
              <a:rPr lang="it-IT" sz="1800" dirty="0" smtClean="0"/>
              <a:t>mediale (</a:t>
            </a:r>
            <a:r>
              <a:rPr lang="it-IT" sz="1800" dirty="0" err="1"/>
              <a:t>mPFC</a:t>
            </a:r>
            <a:r>
              <a:rPr lang="it-IT" sz="1800" dirty="0" smtClean="0"/>
              <a:t>), </a:t>
            </a:r>
          </a:p>
          <a:p>
            <a:pPr marL="0" indent="0">
              <a:buNone/>
            </a:pPr>
            <a:r>
              <a:rPr lang="it-IT" sz="1800" dirty="0" smtClean="0"/>
              <a:t>2) corteccia </a:t>
            </a:r>
            <a:r>
              <a:rPr lang="it-IT" sz="1800" dirty="0"/>
              <a:t>cingolata anteriore </a:t>
            </a:r>
            <a:r>
              <a:rPr lang="it-IT" sz="1800" dirty="0" err="1" smtClean="0"/>
              <a:t>preungueale</a:t>
            </a:r>
            <a:r>
              <a:rPr lang="it-IT" sz="1800" dirty="0" smtClean="0"/>
              <a:t> (</a:t>
            </a:r>
            <a:r>
              <a:rPr lang="it-IT" sz="1800" dirty="0" err="1"/>
              <a:t>pgACC</a:t>
            </a:r>
            <a:r>
              <a:rPr lang="it-IT" sz="1800" dirty="0" smtClean="0"/>
              <a:t>), </a:t>
            </a:r>
          </a:p>
          <a:p>
            <a:pPr marL="0" indent="0">
              <a:buNone/>
            </a:pPr>
            <a:r>
              <a:rPr lang="it-IT" sz="1800" dirty="0" smtClean="0"/>
              <a:t>3) talamo </a:t>
            </a:r>
            <a:r>
              <a:rPr lang="it-IT" sz="1800" dirty="0" err="1" smtClean="0"/>
              <a:t>dorsomediale</a:t>
            </a:r>
            <a:r>
              <a:rPr lang="it-IT" sz="1800" dirty="0" smtClean="0"/>
              <a:t>, </a:t>
            </a:r>
          </a:p>
          <a:p>
            <a:pPr marL="0" indent="0">
              <a:buNone/>
            </a:pPr>
            <a:r>
              <a:rPr lang="it-IT" sz="1800" dirty="0" smtClean="0"/>
              <a:t>4) pallido-striato, </a:t>
            </a:r>
          </a:p>
          <a:p>
            <a:pPr marL="0" indent="0">
              <a:buNone/>
            </a:pPr>
            <a:r>
              <a:rPr lang="it-IT" sz="1800" dirty="0" smtClean="0"/>
              <a:t>5</a:t>
            </a:r>
            <a:r>
              <a:rPr lang="it-IT" sz="1800" dirty="0"/>
              <a:t>) </a:t>
            </a:r>
            <a:r>
              <a:rPr lang="it-IT" sz="1800" dirty="0" smtClean="0"/>
              <a:t>amigdala,</a:t>
            </a:r>
          </a:p>
          <a:p>
            <a:pPr marL="0" indent="0">
              <a:buNone/>
            </a:pPr>
            <a:r>
              <a:rPr lang="it-IT" sz="1800" dirty="0" smtClean="0"/>
              <a:t>6) </a:t>
            </a:r>
            <a:r>
              <a:rPr lang="it-IT" sz="1800" dirty="0"/>
              <a:t>corteccia </a:t>
            </a:r>
            <a:r>
              <a:rPr lang="it-IT" sz="1800" dirty="0" smtClean="0"/>
              <a:t>parietale, </a:t>
            </a:r>
          </a:p>
          <a:p>
            <a:pPr marL="0" indent="0">
              <a:buNone/>
            </a:pPr>
            <a:r>
              <a:rPr lang="it-IT" sz="1800" dirty="0" smtClean="0"/>
              <a:t>7) altre aree </a:t>
            </a:r>
            <a:r>
              <a:rPr lang="it-IT" sz="1800" dirty="0" err="1" smtClean="0"/>
              <a:t>mesolimbiche</a:t>
            </a:r>
            <a:r>
              <a:rPr lang="it-IT" sz="1800" dirty="0" smtClean="0"/>
              <a:t> connesse con DMN.</a:t>
            </a:r>
            <a:endParaRPr lang="it-IT" sz="18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28</a:t>
            </a:fld>
            <a:endParaRPr lang="it-IT">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825" y="191158"/>
            <a:ext cx="6022265" cy="268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904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5834" y="3172135"/>
            <a:ext cx="8579296" cy="2708403"/>
          </a:xfrm>
        </p:spPr>
        <p:txBody>
          <a:bodyPr>
            <a:noAutofit/>
          </a:bodyPr>
          <a:lstStyle/>
          <a:p>
            <a:pPr marL="0" indent="0" algn="ctr">
              <a:buNone/>
            </a:pPr>
            <a:r>
              <a:rPr lang="it-IT" sz="2200" dirty="0" smtClean="0"/>
              <a:t>Nonostante la variabilità fra i </a:t>
            </a:r>
            <a:r>
              <a:rPr lang="it-IT" sz="2200" dirty="0"/>
              <a:t>risultati dei diversi studi (</a:t>
            </a:r>
            <a:r>
              <a:rPr lang="it-IT" sz="2200" dirty="0" smtClean="0"/>
              <a:t>che riflette le differenze psicopatologiche fra i campioni e la complessità delle reti cerebrali), tutti mostrano </a:t>
            </a:r>
            <a:r>
              <a:rPr lang="it-IT" sz="2200" dirty="0"/>
              <a:t>differenze tra i </a:t>
            </a:r>
            <a:r>
              <a:rPr lang="it-IT" sz="2200" dirty="0" smtClean="0"/>
              <a:t>pazienti (a </a:t>
            </a:r>
            <a:r>
              <a:rPr lang="it-IT" sz="2200" dirty="0"/>
              <a:t>prescindere dallo stato di malattia) e i controlli sani nei pattern di connettività delle aree PFC (CORTECCIA </a:t>
            </a:r>
            <a:r>
              <a:rPr lang="it-IT" sz="2200" dirty="0" smtClean="0"/>
              <a:t>PRE-FRONTALE, soprattutto mediale) </a:t>
            </a:r>
            <a:r>
              <a:rPr lang="it-IT" sz="2200" dirty="0"/>
              <a:t>e ACC (CORTECCIA CINGOLATA ANTERIORE) con aree </a:t>
            </a:r>
            <a:r>
              <a:rPr lang="it-IT" sz="2200" dirty="0" err="1" smtClean="0"/>
              <a:t>mesolimbiche</a:t>
            </a:r>
            <a:r>
              <a:rPr lang="it-IT" sz="2200" dirty="0" smtClean="0"/>
              <a:t>/</a:t>
            </a:r>
            <a:r>
              <a:rPr lang="it-IT" sz="2200" dirty="0" err="1" smtClean="0"/>
              <a:t>striatali</a:t>
            </a:r>
            <a:r>
              <a:rPr lang="it-IT" sz="2200" dirty="0" smtClean="0"/>
              <a:t>. </a:t>
            </a:r>
            <a:endParaRPr lang="it-IT" sz="2200" dirty="0"/>
          </a:p>
          <a:p>
            <a:pPr marL="0" indent="0" algn="ctr">
              <a:buNone/>
            </a:pPr>
            <a:endParaRPr lang="it-IT" sz="2200" dirty="0" smtClean="0"/>
          </a:p>
          <a:p>
            <a:pPr marL="0" indent="0" algn="ctr">
              <a:buNone/>
            </a:pPr>
            <a:r>
              <a:rPr lang="it-IT" sz="2200" dirty="0" smtClean="0"/>
              <a:t>supportando </a:t>
            </a:r>
            <a:r>
              <a:rPr lang="it-IT" sz="2200" b="1" i="1" u="sng" dirty="0" smtClean="0"/>
              <a:t>l’ipotesi </a:t>
            </a:r>
            <a:r>
              <a:rPr lang="it-IT" sz="2200" b="1" i="1" u="sng" dirty="0" err="1" smtClean="0"/>
              <a:t>cortico</a:t>
            </a:r>
            <a:r>
              <a:rPr lang="it-IT" sz="2200" b="1" i="1" u="sng" dirty="0" smtClean="0"/>
              <a:t>-limbica </a:t>
            </a:r>
            <a:r>
              <a:rPr lang="it-IT" sz="2200" dirty="0" smtClean="0"/>
              <a:t>e suggerendo che la connettività può essere più complessa (variando in base a episodio timico, severità, storia o attuali sintomi psicotici).</a:t>
            </a:r>
            <a:endParaRPr lang="it-IT" sz="2200" dirty="0"/>
          </a:p>
          <a:p>
            <a:pPr marL="0" indent="0">
              <a:buNone/>
            </a:pPr>
            <a:endParaRPr lang="it-IT" sz="2200" dirty="0"/>
          </a:p>
          <a:p>
            <a:pPr marL="0" indent="0">
              <a:buNone/>
            </a:pPr>
            <a:endParaRPr lang="it-IT" sz="2200" dirty="0" smtClean="0"/>
          </a:p>
          <a:p>
            <a:pPr marL="0" indent="0">
              <a:buNone/>
            </a:pPr>
            <a:endParaRPr lang="it-IT" sz="2200" dirty="0"/>
          </a:p>
          <a:p>
            <a:pPr marL="0" indent="0">
              <a:buNone/>
            </a:pPr>
            <a:endParaRPr lang="it-IT" sz="2200" dirty="0" smtClean="0"/>
          </a:p>
          <a:p>
            <a:pPr marL="0" indent="0">
              <a:buNone/>
            </a:pPr>
            <a:endParaRPr lang="it-IT" sz="2200" u="sng" dirty="0" smtClean="0"/>
          </a:p>
          <a:p>
            <a:pPr marL="0" indent="0">
              <a:buNone/>
            </a:pPr>
            <a:endParaRPr lang="it-IT" sz="22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29</a:t>
            </a:fld>
            <a:endParaRPr lang="it-IT" dirty="0">
              <a:solidFill>
                <a:prstClr val="black">
                  <a:tint val="75000"/>
                </a:prstClr>
              </a:solidFill>
            </a:endParaRPr>
          </a:p>
        </p:txBody>
      </p:sp>
      <p:sp>
        <p:nvSpPr>
          <p:cNvPr id="6" name="Freccia in giù 5"/>
          <p:cNvSpPr/>
          <p:nvPr/>
        </p:nvSpPr>
        <p:spPr>
          <a:xfrm>
            <a:off x="4335462" y="4987843"/>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49" y="0"/>
            <a:ext cx="6022265" cy="268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576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3" name="CasellaDiTesto 2"/>
          <p:cNvSpPr txBox="1"/>
          <p:nvPr/>
        </p:nvSpPr>
        <p:spPr>
          <a:xfrm>
            <a:off x="2617082" y="3720670"/>
            <a:ext cx="4177862" cy="76944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200" b="1" i="1" dirty="0" err="1" smtClean="0"/>
              <a:t>Factors</a:t>
            </a:r>
            <a:r>
              <a:rPr lang="it-IT" sz="2200" b="1" i="1" dirty="0" smtClean="0"/>
              <a:t> </a:t>
            </a:r>
            <a:r>
              <a:rPr lang="it-IT" sz="2200" b="1" i="1" dirty="0" err="1" smtClean="0"/>
              <a:t>potentially</a:t>
            </a:r>
            <a:r>
              <a:rPr lang="it-IT" sz="2200" b="1" i="1" dirty="0" smtClean="0"/>
              <a:t> </a:t>
            </a:r>
            <a:r>
              <a:rPr lang="it-IT" sz="2200" b="1" i="1" dirty="0" err="1" smtClean="0"/>
              <a:t>involved</a:t>
            </a:r>
            <a:r>
              <a:rPr lang="it-IT" sz="2200" b="1" i="1" dirty="0" smtClean="0"/>
              <a:t> </a:t>
            </a:r>
          </a:p>
          <a:p>
            <a:pPr algn="ctr"/>
            <a:r>
              <a:rPr lang="it-IT" sz="2200" b="1" i="1" dirty="0" smtClean="0"/>
              <a:t>in the </a:t>
            </a:r>
            <a:r>
              <a:rPr lang="it-IT" sz="2200" b="1" i="1" dirty="0" err="1" smtClean="0"/>
              <a:t>etiology</a:t>
            </a:r>
            <a:endParaRPr lang="it-IT" sz="2200" b="1" i="1" dirty="0"/>
          </a:p>
        </p:txBody>
      </p:sp>
      <p:sp>
        <p:nvSpPr>
          <p:cNvPr id="5" name="CasellaDiTesto 4"/>
          <p:cNvSpPr txBox="1"/>
          <p:nvPr/>
        </p:nvSpPr>
        <p:spPr>
          <a:xfrm>
            <a:off x="2617082" y="5176371"/>
            <a:ext cx="4177862" cy="430887"/>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200" b="1" i="1" dirty="0" smtClean="0"/>
              <a:t>Brain  MRI </a:t>
            </a:r>
            <a:r>
              <a:rPr lang="it-IT" sz="2200" b="1" i="1" dirty="0" err="1" smtClean="0"/>
              <a:t>hallmarks</a:t>
            </a:r>
            <a:endParaRPr lang="it-IT" sz="2200" b="1" i="1" dirty="0"/>
          </a:p>
        </p:txBody>
      </p:sp>
      <p:sp>
        <p:nvSpPr>
          <p:cNvPr id="12" name="CasellaDiTesto 11"/>
          <p:cNvSpPr txBox="1"/>
          <p:nvPr/>
        </p:nvSpPr>
        <p:spPr>
          <a:xfrm>
            <a:off x="2617082" y="6293518"/>
            <a:ext cx="4177862" cy="43088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it-IT" sz="2200" b="1" i="1" dirty="0" err="1" smtClean="0"/>
              <a:t>Phenomenology</a:t>
            </a:r>
            <a:endParaRPr lang="it-IT" sz="2200" b="1" i="1" dirty="0"/>
          </a:p>
        </p:txBody>
      </p:sp>
      <p:sp>
        <p:nvSpPr>
          <p:cNvPr id="6" name="Freccia in giù 5"/>
          <p:cNvSpPr/>
          <p:nvPr/>
        </p:nvSpPr>
        <p:spPr>
          <a:xfrm>
            <a:off x="4382820" y="4490111"/>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367054" y="5607258"/>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1528" y="1810349"/>
            <a:ext cx="2128345"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Anatomical</a:t>
            </a:r>
            <a:r>
              <a:rPr lang="it-IT" b="1" dirty="0" smtClean="0"/>
              <a:t> </a:t>
            </a:r>
            <a:r>
              <a:rPr lang="it-IT" b="1" dirty="0" err="1" smtClean="0"/>
              <a:t>lesions</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Mithocondrial</a:t>
            </a:r>
            <a:r>
              <a:rPr lang="it-IT" b="1" dirty="0" smtClean="0"/>
              <a:t> </a:t>
            </a:r>
            <a:r>
              <a:rPr lang="it-IT" b="1" dirty="0" err="1" smtClean="0"/>
              <a:t>dysfunctions</a:t>
            </a:r>
            <a:endParaRPr lang="it-IT" b="1" dirty="0"/>
          </a:p>
        </p:txBody>
      </p:sp>
      <p:sp>
        <p:nvSpPr>
          <p:cNvPr id="17" name="Ovale 16"/>
          <p:cNvSpPr/>
          <p:nvPr/>
        </p:nvSpPr>
        <p:spPr>
          <a:xfrm>
            <a:off x="4520443"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HPA </a:t>
            </a:r>
            <a:r>
              <a:rPr lang="it-IT" b="1" dirty="0" err="1" smtClean="0"/>
              <a:t>axis</a:t>
            </a:r>
            <a:r>
              <a:rPr lang="it-IT" b="1" dirty="0" smtClean="0"/>
              <a:t>  </a:t>
            </a:r>
            <a:r>
              <a:rPr lang="it-IT" b="1" dirty="0" err="1" smtClean="0"/>
              <a:t>dysregulations</a:t>
            </a:r>
            <a:endParaRPr lang="it-IT" b="1" dirty="0"/>
          </a:p>
        </p:txBody>
      </p:sp>
      <p:sp>
        <p:nvSpPr>
          <p:cNvPr id="19" name="Ovale 18"/>
          <p:cNvSpPr/>
          <p:nvPr/>
        </p:nvSpPr>
        <p:spPr>
          <a:xfrm>
            <a:off x="6716114" y="1802499"/>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Inflammatory</a:t>
            </a:r>
            <a:endParaRPr lang="it-IT" b="1" dirty="0" smtClean="0"/>
          </a:p>
          <a:p>
            <a:pPr algn="ctr"/>
            <a:r>
              <a:rPr lang="it-IT" b="1" dirty="0" err="1" smtClean="0"/>
              <a:t>dysregulations</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Circadian</a:t>
            </a:r>
            <a:r>
              <a:rPr lang="it-IT" b="1" dirty="0" smtClean="0"/>
              <a:t> </a:t>
            </a:r>
            <a:r>
              <a:rPr lang="it-IT" b="1" dirty="0" err="1" smtClean="0"/>
              <a:t>system</a:t>
            </a:r>
            <a:endParaRPr lang="it-IT" b="1" dirty="0" smtClean="0"/>
          </a:p>
          <a:p>
            <a:pPr algn="ctr"/>
            <a:r>
              <a:rPr lang="it-IT" b="1" dirty="0" err="1" smtClean="0"/>
              <a:t>dysregulations</a:t>
            </a:r>
            <a:endParaRPr lang="it-IT" b="1" dirty="0"/>
          </a:p>
        </p:txBody>
      </p:sp>
      <p:sp>
        <p:nvSpPr>
          <p:cNvPr id="25" name="Ovale 24"/>
          <p:cNvSpPr/>
          <p:nvPr/>
        </p:nvSpPr>
        <p:spPr>
          <a:xfrm>
            <a:off x="4577929" y="2459395"/>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Epigenomic</a:t>
            </a:r>
            <a:endParaRPr lang="it-IT" b="1" dirty="0"/>
          </a:p>
        </p:txBody>
      </p:sp>
      <p:sp>
        <p:nvSpPr>
          <p:cNvPr id="8" name="Freccia angolare in su 7"/>
          <p:cNvSpPr/>
          <p:nvPr/>
        </p:nvSpPr>
        <p:spPr>
          <a:xfrm rot="5400000">
            <a:off x="1352653" y="3310739"/>
            <a:ext cx="696841" cy="9175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ngolare in su 25"/>
          <p:cNvSpPr/>
          <p:nvPr/>
        </p:nvSpPr>
        <p:spPr>
          <a:xfrm rot="5400000" flipV="1">
            <a:off x="7213117" y="3312783"/>
            <a:ext cx="696841" cy="9577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921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894350" y="194238"/>
            <a:ext cx="5313021"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200" b="1" dirty="0" smtClean="0">
                <a:solidFill>
                  <a:schemeClr val="tx2"/>
                </a:solidFill>
                <a:effectLst>
                  <a:outerShdw blurRad="38100" dist="38100" dir="2700000" algn="tl">
                    <a:srgbClr val="000000">
                      <a:alpha val="43137"/>
                    </a:srgbClr>
                  </a:outerShdw>
                </a:effectLst>
                <a:latin typeface="+mj-lt"/>
                <a:cs typeface="Arial" pitchFamily="34" charset="0"/>
              </a:rPr>
              <a:t>Cingulum and Bipolar Disorder</a:t>
            </a:r>
            <a:endParaRPr lang="it-IT" sz="3200" dirty="0">
              <a:solidFill>
                <a:schemeClr val="tx2"/>
              </a:solidFill>
              <a:effectLst>
                <a:outerShdw blurRad="38100" dist="38100" dir="2700000" algn="tl">
                  <a:srgbClr val="000000">
                    <a:alpha val="43137"/>
                  </a:srgbClr>
                </a:outerShdw>
              </a:effectLst>
              <a:latin typeface="+mj-lt"/>
              <a:cs typeface="Arial" pitchFamily="34" charset="0"/>
            </a:endParaRPr>
          </a:p>
        </p:txBody>
      </p:sp>
      <p:sp>
        <p:nvSpPr>
          <p:cNvPr id="5" name="Rettangolo 4"/>
          <p:cNvSpPr/>
          <p:nvPr/>
        </p:nvSpPr>
        <p:spPr>
          <a:xfrm>
            <a:off x="331257" y="799411"/>
            <a:ext cx="8332050" cy="1200329"/>
          </a:xfrm>
          <a:prstGeom prst="rect">
            <a:avLst/>
          </a:prstGeom>
        </p:spPr>
        <p:txBody>
          <a:bodyPr wrap="square">
            <a:spAutoFit/>
          </a:bodyPr>
          <a:lstStyle/>
          <a:p>
            <a:pPr algn="just" fontAlgn="base">
              <a:spcBef>
                <a:spcPct val="0"/>
              </a:spcBef>
              <a:spcAft>
                <a:spcPct val="0"/>
              </a:spcAft>
            </a:pPr>
            <a:r>
              <a:rPr lang="it-IT" sz="2400" dirty="0">
                <a:latin typeface="+mj-lt"/>
                <a:cs typeface="Arial" pitchFamily="34" charset="0"/>
              </a:rPr>
              <a:t>The</a:t>
            </a:r>
            <a:r>
              <a:rPr lang="it-IT" sz="2400" b="1" dirty="0">
                <a:latin typeface="+mj-lt"/>
                <a:cs typeface="Arial" pitchFamily="34" charset="0"/>
              </a:rPr>
              <a:t> </a:t>
            </a:r>
            <a:r>
              <a:rPr lang="it-IT" sz="2400" b="1" dirty="0" err="1" smtClean="0">
                <a:latin typeface="+mj-lt"/>
                <a:cs typeface="Arial" pitchFamily="34" charset="0"/>
              </a:rPr>
              <a:t>cingulum</a:t>
            </a:r>
            <a:r>
              <a:rPr lang="it-IT" sz="2400" b="1" dirty="0" smtClean="0">
                <a:latin typeface="+mj-lt"/>
                <a:cs typeface="Arial" pitchFamily="34" charset="0"/>
              </a:rPr>
              <a:t> </a:t>
            </a:r>
            <a:r>
              <a:rPr lang="it-IT" sz="2400" dirty="0" err="1" smtClean="0">
                <a:latin typeface="+mj-lt"/>
                <a:cs typeface="Arial" pitchFamily="34" charset="0"/>
              </a:rPr>
              <a:t>is</a:t>
            </a:r>
            <a:r>
              <a:rPr lang="it-IT" sz="2400" dirty="0" smtClean="0">
                <a:latin typeface="+mj-lt"/>
                <a:cs typeface="Arial" pitchFamily="34" charset="0"/>
              </a:rPr>
              <a:t> </a:t>
            </a:r>
            <a:r>
              <a:rPr lang="en-US" sz="2400" dirty="0" smtClean="0">
                <a:latin typeface="+mj-lt"/>
                <a:cs typeface="Arial" pitchFamily="34" charset="0"/>
              </a:rPr>
              <a:t>part </a:t>
            </a:r>
            <a:r>
              <a:rPr lang="en-US" sz="2400" dirty="0">
                <a:latin typeface="+mj-lt"/>
                <a:cs typeface="Arial" pitchFamily="34" charset="0"/>
              </a:rPr>
              <a:t>of the limbic system, involved in affective regulation, </a:t>
            </a:r>
            <a:r>
              <a:rPr lang="en-US" sz="2400" dirty="0" smtClean="0">
                <a:latin typeface="+mj-lt"/>
                <a:cs typeface="Arial" pitchFamily="34" charset="0"/>
              </a:rPr>
              <a:t>integrative and cognitive functions, and </a:t>
            </a:r>
            <a:r>
              <a:rPr lang="en-US" sz="2400" dirty="0">
                <a:latin typeface="+mj-lt"/>
                <a:cs typeface="Arial" pitchFamily="34" charset="0"/>
              </a:rPr>
              <a:t>seems to play </a:t>
            </a:r>
            <a:r>
              <a:rPr lang="en-US" sz="2400" b="1" dirty="0">
                <a:latin typeface="+mj-lt"/>
                <a:cs typeface="Arial" pitchFamily="34" charset="0"/>
              </a:rPr>
              <a:t>a central role in the pathophysiology of BD</a:t>
            </a:r>
          </a:p>
        </p:txBody>
      </p:sp>
      <p:pic>
        <p:nvPicPr>
          <p:cNvPr id="1026" name="Picture 2" descr="Risultati immagini per cingulate cor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02" y="2471692"/>
            <a:ext cx="4244312" cy="30960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e 11"/>
          <p:cNvSpPr/>
          <p:nvPr/>
        </p:nvSpPr>
        <p:spPr>
          <a:xfrm>
            <a:off x="989982" y="2722957"/>
            <a:ext cx="1901163" cy="2716886"/>
          </a:xfrm>
          <a:prstGeom prst="ellipse">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483447" y="5491053"/>
            <a:ext cx="374311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000" b="1" dirty="0" err="1" smtClean="0">
                <a:latin typeface="+mj-lt"/>
              </a:rPr>
              <a:t>Affective</a:t>
            </a:r>
            <a:r>
              <a:rPr lang="it-IT" sz="2000" b="1" dirty="0" smtClean="0">
                <a:latin typeface="+mj-lt"/>
              </a:rPr>
              <a:t> and </a:t>
            </a:r>
            <a:r>
              <a:rPr lang="it-IT" sz="2000" b="1" dirty="0" err="1" smtClean="0">
                <a:latin typeface="+mj-lt"/>
              </a:rPr>
              <a:t>emotional</a:t>
            </a:r>
            <a:r>
              <a:rPr lang="it-IT" sz="2000" b="1" dirty="0" smtClean="0">
                <a:latin typeface="+mj-lt"/>
              </a:rPr>
              <a:t> </a:t>
            </a:r>
            <a:r>
              <a:rPr lang="it-IT" sz="2000" b="1" dirty="0" err="1" smtClean="0">
                <a:latin typeface="+mj-lt"/>
              </a:rPr>
              <a:t>regulation</a:t>
            </a:r>
            <a:endParaRPr lang="it-IT" sz="2000" b="1" dirty="0">
              <a:latin typeface="+mj-lt"/>
            </a:endParaRPr>
          </a:p>
        </p:txBody>
      </p:sp>
      <p:sp>
        <p:nvSpPr>
          <p:cNvPr id="17" name="Ovale 16"/>
          <p:cNvSpPr/>
          <p:nvPr/>
        </p:nvSpPr>
        <p:spPr>
          <a:xfrm>
            <a:off x="2213570" y="2567835"/>
            <a:ext cx="1289985" cy="1370856"/>
          </a:xfrm>
          <a:prstGeom prst="ellipse">
            <a:avLst/>
          </a:prstGeom>
          <a:no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3197658" y="2624280"/>
            <a:ext cx="1901163" cy="1670918"/>
          </a:xfrm>
          <a:prstGeom prst="ellipse">
            <a:avLst/>
          </a:prstGeom>
          <a:no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1598060" y="2107554"/>
            <a:ext cx="249127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2000" b="1" dirty="0" smtClean="0">
                <a:latin typeface="+mj-lt"/>
              </a:rPr>
              <a:t>Sensori-</a:t>
            </a:r>
            <a:r>
              <a:rPr lang="it-IT" sz="2000" b="1" dirty="0" err="1" smtClean="0">
                <a:latin typeface="+mj-lt"/>
              </a:rPr>
              <a:t>motor</a:t>
            </a:r>
            <a:r>
              <a:rPr lang="it-IT" sz="2000" b="1" dirty="0" smtClean="0">
                <a:latin typeface="+mj-lt"/>
              </a:rPr>
              <a:t> control</a:t>
            </a:r>
            <a:endParaRPr lang="it-IT" sz="2000" b="1" dirty="0">
              <a:latin typeface="+mj-lt"/>
            </a:endParaRPr>
          </a:p>
        </p:txBody>
      </p:sp>
      <p:sp>
        <p:nvSpPr>
          <p:cNvPr id="20" name="CasellaDiTesto 19"/>
          <p:cNvSpPr txBox="1"/>
          <p:nvPr/>
        </p:nvSpPr>
        <p:spPr>
          <a:xfrm>
            <a:off x="5186801" y="2930097"/>
            <a:ext cx="2273123"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latin typeface="+mj-lt"/>
              </a:rPr>
              <a:t>I</a:t>
            </a:r>
            <a:r>
              <a:rPr lang="en-US" sz="2000" b="1" dirty="0" smtClean="0">
                <a:latin typeface="+mj-lt"/>
              </a:rPr>
              <a:t>nternal </a:t>
            </a:r>
            <a:r>
              <a:rPr lang="en-US" sz="2000" b="1" dirty="0">
                <a:latin typeface="+mj-lt"/>
              </a:rPr>
              <a:t>thoughts and mind wandering</a:t>
            </a:r>
            <a:endParaRPr lang="it-IT" sz="2000" b="1" dirty="0">
              <a:latin typeface="+mj-lt"/>
            </a:endParaRPr>
          </a:p>
        </p:txBody>
      </p:sp>
      <p:sp>
        <p:nvSpPr>
          <p:cNvPr id="2" name="CasellaDiTesto 1"/>
          <p:cNvSpPr txBox="1"/>
          <p:nvPr/>
        </p:nvSpPr>
        <p:spPr>
          <a:xfrm>
            <a:off x="2040400" y="6246490"/>
            <a:ext cx="6827375" cy="369332"/>
          </a:xfrm>
          <a:prstGeom prst="rect">
            <a:avLst/>
          </a:prstGeom>
          <a:noFill/>
        </p:spPr>
        <p:txBody>
          <a:bodyPr wrap="square" rtlCol="0">
            <a:spAutoFit/>
          </a:bodyPr>
          <a:lstStyle/>
          <a:p>
            <a:r>
              <a:rPr lang="it-IT" i="1" dirty="0" smtClean="0">
                <a:latin typeface="+mj-lt"/>
              </a:rPr>
              <a:t>(</a:t>
            </a:r>
            <a:r>
              <a:rPr lang="it-IT" i="1" dirty="0" err="1" smtClean="0">
                <a:latin typeface="+mj-lt"/>
              </a:rPr>
              <a:t>Hoffstaedter</a:t>
            </a:r>
            <a:r>
              <a:rPr lang="it-IT" i="1" dirty="0" smtClean="0">
                <a:latin typeface="+mj-lt"/>
              </a:rPr>
              <a:t> et al, </a:t>
            </a:r>
            <a:r>
              <a:rPr lang="it-IT" i="1" dirty="0" err="1" smtClean="0">
                <a:latin typeface="+mj-lt"/>
              </a:rPr>
              <a:t>Hum</a:t>
            </a:r>
            <a:r>
              <a:rPr lang="it-IT" i="1" dirty="0" smtClean="0">
                <a:latin typeface="+mj-lt"/>
              </a:rPr>
              <a:t> Brain </a:t>
            </a:r>
            <a:r>
              <a:rPr lang="it-IT" i="1" dirty="0" err="1" smtClean="0">
                <a:latin typeface="+mj-lt"/>
              </a:rPr>
              <a:t>Mapp</a:t>
            </a:r>
            <a:r>
              <a:rPr lang="it-IT" i="1" dirty="0" smtClean="0">
                <a:latin typeface="+mj-lt"/>
              </a:rPr>
              <a:t>, 2013; </a:t>
            </a:r>
            <a:r>
              <a:rPr lang="it-IT" i="1" dirty="0" err="1" smtClean="0">
                <a:latin typeface="+mj-lt"/>
              </a:rPr>
              <a:t>Yu</a:t>
            </a:r>
            <a:r>
              <a:rPr lang="it-IT" i="1" dirty="0" smtClean="0">
                <a:latin typeface="+mj-lt"/>
              </a:rPr>
              <a:t> et al, </a:t>
            </a:r>
            <a:r>
              <a:rPr lang="it-IT" i="1" dirty="0" err="1" smtClean="0">
                <a:latin typeface="+mj-lt"/>
              </a:rPr>
              <a:t>Neuroimage</a:t>
            </a:r>
            <a:r>
              <a:rPr lang="it-IT" i="1" dirty="0" smtClean="0">
                <a:latin typeface="+mj-lt"/>
              </a:rPr>
              <a:t>, 2010)</a:t>
            </a:r>
            <a:endParaRPr lang="it-IT" i="1" dirty="0">
              <a:latin typeface="+mj-lt"/>
            </a:endParaRPr>
          </a:p>
        </p:txBody>
      </p:sp>
      <p:sp>
        <p:nvSpPr>
          <p:cNvPr id="15" name="CasellaDiTesto 14"/>
          <p:cNvSpPr txBox="1"/>
          <p:nvPr/>
        </p:nvSpPr>
        <p:spPr>
          <a:xfrm>
            <a:off x="393738" y="2071117"/>
            <a:ext cx="8456295" cy="461664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spcBef>
                <a:spcPct val="0"/>
              </a:spcBef>
              <a:spcAft>
                <a:spcPct val="0"/>
              </a:spcAft>
            </a:pPr>
            <a:r>
              <a:rPr lang="it-IT" sz="2400" b="1" dirty="0" err="1" smtClean="0">
                <a:solidFill>
                  <a:srgbClr val="C00000"/>
                </a:solidFill>
                <a:latin typeface="+mj-lt"/>
                <a:cs typeface="Arial" pitchFamily="34" charset="0"/>
              </a:rPr>
              <a:t>Anterior</a:t>
            </a:r>
            <a:r>
              <a:rPr lang="it-IT" sz="2400" b="1" dirty="0" smtClean="0">
                <a:solidFill>
                  <a:srgbClr val="C00000"/>
                </a:solidFill>
                <a:latin typeface="+mj-lt"/>
                <a:cs typeface="Arial" pitchFamily="34" charset="0"/>
              </a:rPr>
              <a:t> </a:t>
            </a:r>
            <a:r>
              <a:rPr lang="it-IT" sz="2400" b="1" dirty="0" err="1">
                <a:solidFill>
                  <a:srgbClr val="C00000"/>
                </a:solidFill>
                <a:latin typeface="+mj-lt"/>
                <a:cs typeface="Arial" pitchFamily="34" charset="0"/>
              </a:rPr>
              <a:t>cingulate</a:t>
            </a:r>
            <a:r>
              <a:rPr lang="it-IT" sz="2400" b="1" dirty="0">
                <a:solidFill>
                  <a:srgbClr val="C00000"/>
                </a:solidFill>
                <a:latin typeface="+mj-lt"/>
                <a:cs typeface="Arial" pitchFamily="34" charset="0"/>
              </a:rPr>
              <a:t> </a:t>
            </a:r>
            <a:r>
              <a:rPr lang="it-IT" sz="2400" b="1" dirty="0" err="1">
                <a:solidFill>
                  <a:srgbClr val="C00000"/>
                </a:solidFill>
                <a:latin typeface="+mj-lt"/>
                <a:cs typeface="Arial" pitchFamily="34" charset="0"/>
              </a:rPr>
              <a:t>cortex</a:t>
            </a:r>
            <a:r>
              <a:rPr lang="it-IT" sz="2400" b="1" dirty="0">
                <a:solidFill>
                  <a:srgbClr val="C00000"/>
                </a:solidFill>
                <a:latin typeface="+mj-lt"/>
                <a:cs typeface="Arial" pitchFamily="34" charset="0"/>
              </a:rPr>
              <a:t> </a:t>
            </a:r>
            <a:r>
              <a:rPr lang="it-IT" sz="2400" b="1" dirty="0">
                <a:solidFill>
                  <a:prstClr val="black"/>
                </a:solidFill>
                <a:latin typeface="+mj-lt"/>
                <a:cs typeface="Arial" pitchFamily="34" charset="0"/>
              </a:rPr>
              <a:t>(ACC) in </a:t>
            </a:r>
            <a:r>
              <a:rPr lang="it-IT" sz="2400" b="1" dirty="0" err="1" smtClean="0">
                <a:solidFill>
                  <a:prstClr val="black"/>
                </a:solidFill>
                <a:latin typeface="+mj-lt"/>
                <a:cs typeface="Arial" pitchFamily="34" charset="0"/>
              </a:rPr>
              <a:t>Bipolar</a:t>
            </a:r>
            <a:r>
              <a:rPr lang="it-IT" sz="2400" b="1" dirty="0" smtClean="0">
                <a:solidFill>
                  <a:prstClr val="black"/>
                </a:solidFill>
                <a:latin typeface="+mj-lt"/>
                <a:cs typeface="Arial" pitchFamily="34" charset="0"/>
              </a:rPr>
              <a:t> </a:t>
            </a:r>
            <a:r>
              <a:rPr lang="it-IT" sz="2400" b="1" dirty="0" err="1">
                <a:solidFill>
                  <a:prstClr val="black"/>
                </a:solidFill>
                <a:latin typeface="+mj-lt"/>
                <a:cs typeface="Arial" pitchFamily="34" charset="0"/>
              </a:rPr>
              <a:t>D</a:t>
            </a:r>
            <a:r>
              <a:rPr lang="it-IT" sz="2400" b="1" dirty="0" err="1" smtClean="0">
                <a:solidFill>
                  <a:prstClr val="black"/>
                </a:solidFill>
                <a:latin typeface="+mj-lt"/>
                <a:cs typeface="Arial" pitchFamily="34" charset="0"/>
              </a:rPr>
              <a:t>isorder</a:t>
            </a:r>
            <a:r>
              <a:rPr lang="it-IT" sz="2400" b="1" dirty="0" smtClean="0">
                <a:solidFill>
                  <a:prstClr val="black"/>
                </a:solidFill>
                <a:latin typeface="+mj-lt"/>
                <a:cs typeface="Arial" pitchFamily="34" charset="0"/>
              </a:rPr>
              <a:t>: </a:t>
            </a:r>
            <a:endParaRPr lang="it-IT" sz="2400" dirty="0">
              <a:solidFill>
                <a:prstClr val="black"/>
              </a:solidFill>
              <a:latin typeface="+mj-lt"/>
              <a:cs typeface="Arial" pitchFamily="34" charset="0"/>
            </a:endParaRPr>
          </a:p>
          <a:p>
            <a:pPr fontAlgn="base">
              <a:spcBef>
                <a:spcPct val="0"/>
              </a:spcBef>
              <a:spcAft>
                <a:spcPct val="0"/>
              </a:spcAft>
            </a:pPr>
            <a:r>
              <a:rPr lang="it-IT" sz="2400" dirty="0">
                <a:solidFill>
                  <a:prstClr val="black"/>
                </a:solidFill>
                <a:latin typeface="+mj-lt"/>
                <a:cs typeface="Arial" pitchFamily="34" charset="0"/>
              </a:rPr>
              <a:t>- volume </a:t>
            </a:r>
            <a:r>
              <a:rPr lang="it-IT" sz="2400" dirty="0" err="1">
                <a:solidFill>
                  <a:prstClr val="black"/>
                </a:solidFill>
                <a:latin typeface="+mj-lt"/>
                <a:cs typeface="Arial" pitchFamily="34" charset="0"/>
              </a:rPr>
              <a:t>alterations</a:t>
            </a:r>
            <a:r>
              <a:rPr lang="it-IT" sz="2400" dirty="0">
                <a:solidFill>
                  <a:prstClr val="black"/>
                </a:solidFill>
                <a:latin typeface="+mj-lt"/>
                <a:cs typeface="Arial" pitchFamily="34" charset="0"/>
              </a:rPr>
              <a:t> (</a:t>
            </a:r>
            <a:r>
              <a:rPr lang="it-IT" sz="2400" dirty="0" err="1">
                <a:solidFill>
                  <a:prstClr val="black"/>
                </a:solidFill>
                <a:latin typeface="+mj-lt"/>
                <a:cs typeface="Arial" pitchFamily="34" charset="0"/>
              </a:rPr>
              <a:t>even</a:t>
            </a:r>
            <a:r>
              <a:rPr lang="it-IT" sz="2400" dirty="0">
                <a:solidFill>
                  <a:prstClr val="black"/>
                </a:solidFill>
                <a:latin typeface="+mj-lt"/>
                <a:cs typeface="Arial" pitchFamily="34" charset="0"/>
              </a:rPr>
              <a:t> in the </a:t>
            </a:r>
            <a:r>
              <a:rPr lang="it-IT" sz="2400" dirty="0" err="1">
                <a:solidFill>
                  <a:prstClr val="black"/>
                </a:solidFill>
                <a:latin typeface="+mj-lt"/>
                <a:cs typeface="Arial" pitchFamily="34" charset="0"/>
              </a:rPr>
              <a:t>early</a:t>
            </a:r>
            <a:r>
              <a:rPr lang="it-IT" sz="2400" dirty="0">
                <a:solidFill>
                  <a:prstClr val="black"/>
                </a:solidFill>
                <a:latin typeface="+mj-lt"/>
                <a:cs typeface="Arial" pitchFamily="34" charset="0"/>
              </a:rPr>
              <a:t> stage of </a:t>
            </a:r>
            <a:r>
              <a:rPr lang="it-IT" sz="2400" dirty="0" err="1">
                <a:solidFill>
                  <a:prstClr val="black"/>
                </a:solidFill>
                <a:latin typeface="+mj-lt"/>
                <a:cs typeface="Arial" pitchFamily="34" charset="0"/>
              </a:rPr>
              <a:t>illness</a:t>
            </a:r>
            <a:r>
              <a:rPr lang="it-IT" sz="2400" dirty="0">
                <a:solidFill>
                  <a:prstClr val="black"/>
                </a:solidFill>
                <a:latin typeface="+mj-lt"/>
                <a:cs typeface="Arial" pitchFamily="34" charset="0"/>
              </a:rPr>
              <a:t>)</a:t>
            </a:r>
          </a:p>
          <a:p>
            <a:pPr fontAlgn="base">
              <a:spcBef>
                <a:spcPct val="0"/>
              </a:spcBef>
              <a:spcAft>
                <a:spcPct val="0"/>
              </a:spcAft>
            </a:pP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metabolic</a:t>
            </a:r>
            <a:r>
              <a:rPr lang="it-IT" sz="2400" dirty="0" smtClean="0">
                <a:solidFill>
                  <a:prstClr val="black"/>
                </a:solidFill>
                <a:latin typeface="+mj-lt"/>
                <a:cs typeface="Arial" pitchFamily="34" charset="0"/>
              </a:rPr>
              <a:t> </a:t>
            </a:r>
            <a:r>
              <a:rPr lang="it-IT" sz="2400" dirty="0" err="1">
                <a:solidFill>
                  <a:prstClr val="black"/>
                </a:solidFill>
                <a:latin typeface="+mj-lt"/>
                <a:cs typeface="Arial" pitchFamily="34" charset="0"/>
              </a:rPr>
              <a:t>alteration</a:t>
            </a:r>
            <a:r>
              <a:rPr lang="it-IT" sz="2400" dirty="0">
                <a:solidFill>
                  <a:prstClr val="black"/>
                </a:solidFill>
                <a:latin typeface="+mj-lt"/>
                <a:cs typeface="Arial" pitchFamily="34" charset="0"/>
              </a:rPr>
              <a:t> (deficit in GABA </a:t>
            </a:r>
            <a:r>
              <a:rPr lang="it-IT" sz="2400" dirty="0" err="1" smtClean="0">
                <a:solidFill>
                  <a:prstClr val="black"/>
                </a:solidFill>
                <a:latin typeface="+mj-lt"/>
                <a:cs typeface="Arial" pitchFamily="34" charset="0"/>
              </a:rPr>
              <a:t>activity</a:t>
            </a:r>
            <a:r>
              <a:rPr lang="it-IT" sz="2400" dirty="0" smtClean="0">
                <a:solidFill>
                  <a:prstClr val="black"/>
                </a:solidFill>
                <a:latin typeface="+mj-lt"/>
                <a:cs typeface="Arial" pitchFamily="34" charset="0"/>
              </a:rPr>
              <a:t>)</a:t>
            </a:r>
          </a:p>
          <a:p>
            <a:pPr fontAlgn="base">
              <a:spcBef>
                <a:spcPct val="0"/>
              </a:spcBef>
              <a:spcAft>
                <a:spcPct val="0"/>
              </a:spcAft>
            </a:pPr>
            <a:r>
              <a:rPr lang="it-IT" sz="2400" dirty="0" smtClean="0">
                <a:solidFill>
                  <a:prstClr val="black"/>
                </a:solidFill>
                <a:latin typeface="+mj-lt"/>
                <a:cs typeface="Arial" pitchFamily="34" charset="0"/>
              </a:rPr>
              <a:t>- state </a:t>
            </a:r>
            <a:r>
              <a:rPr lang="it-IT" sz="2400" dirty="0" err="1" smtClean="0">
                <a:solidFill>
                  <a:prstClr val="black"/>
                </a:solidFill>
                <a:latin typeface="+mj-lt"/>
                <a:cs typeface="Arial" pitchFamily="34" charset="0"/>
              </a:rPr>
              <a:t>dependent</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alterations</a:t>
            </a:r>
            <a:endParaRPr lang="it-IT" sz="2400" dirty="0" smtClean="0">
              <a:solidFill>
                <a:prstClr val="black"/>
              </a:solidFill>
              <a:latin typeface="+mj-lt"/>
              <a:cs typeface="Arial" pitchFamily="34" charset="0"/>
            </a:endParaRPr>
          </a:p>
          <a:p>
            <a:pPr fontAlgn="base">
              <a:spcBef>
                <a:spcPct val="0"/>
              </a:spcBef>
              <a:spcAft>
                <a:spcPct val="0"/>
              </a:spcAft>
            </a:pPr>
            <a:r>
              <a:rPr lang="it-IT" sz="2400" dirty="0" smtClean="0">
                <a:solidFill>
                  <a:prstClr val="black"/>
                </a:solidFill>
                <a:latin typeface="+mj-lt"/>
                <a:cs typeface="Arial" pitchFamily="34" charset="0"/>
              </a:rPr>
              <a:t>  (↑ </a:t>
            </a:r>
            <a:r>
              <a:rPr lang="it-IT" sz="2400" dirty="0" err="1" smtClean="0">
                <a:solidFill>
                  <a:prstClr val="black"/>
                </a:solidFill>
                <a:latin typeface="+mj-lt"/>
                <a:cs typeface="Arial" pitchFamily="34" charset="0"/>
              </a:rPr>
              <a:t>activity</a:t>
            </a:r>
            <a:r>
              <a:rPr lang="it-IT" sz="2400" dirty="0" smtClean="0">
                <a:solidFill>
                  <a:prstClr val="black"/>
                </a:solidFill>
                <a:latin typeface="+mj-lt"/>
                <a:cs typeface="Arial" pitchFamily="34" charset="0"/>
              </a:rPr>
              <a:t> in mania and </a:t>
            </a:r>
            <a:r>
              <a:rPr lang="it-IT" sz="2400" dirty="0" smtClean="0">
                <a:solidFill>
                  <a:prstClr val="black"/>
                </a:solidFill>
                <a:latin typeface="+mj-lt"/>
                <a:cs typeface="Calibri" panose="020F0502020204030204" pitchFamily="34" charset="0"/>
              </a:rPr>
              <a:t>↓</a:t>
            </a:r>
            <a:r>
              <a:rPr lang="it-IT" sz="2400" dirty="0" err="1" smtClean="0">
                <a:solidFill>
                  <a:prstClr val="black"/>
                </a:solidFill>
                <a:latin typeface="+mj-lt"/>
                <a:cs typeface="Arial" pitchFamily="34" charset="0"/>
              </a:rPr>
              <a:t>activity</a:t>
            </a:r>
            <a:r>
              <a:rPr lang="it-IT" sz="2400" dirty="0" smtClean="0">
                <a:solidFill>
                  <a:prstClr val="black"/>
                </a:solidFill>
                <a:latin typeface="+mj-lt"/>
                <a:cs typeface="Arial" pitchFamily="34" charset="0"/>
              </a:rPr>
              <a:t> in </a:t>
            </a:r>
            <a:r>
              <a:rPr lang="it-IT" sz="2400" dirty="0" err="1" smtClean="0">
                <a:solidFill>
                  <a:prstClr val="black"/>
                </a:solidFill>
                <a:latin typeface="+mj-lt"/>
                <a:cs typeface="Arial" pitchFamily="34" charset="0"/>
              </a:rPr>
              <a:t>depression</a:t>
            </a:r>
            <a:r>
              <a:rPr lang="it-IT" sz="2400" dirty="0" smtClean="0">
                <a:solidFill>
                  <a:prstClr val="black"/>
                </a:solidFill>
                <a:latin typeface="+mj-lt"/>
                <a:cs typeface="Arial" pitchFamily="34" charset="0"/>
              </a:rPr>
              <a:t>)</a:t>
            </a:r>
          </a:p>
          <a:p>
            <a:pPr algn="r" fontAlgn="base">
              <a:spcBef>
                <a:spcPct val="0"/>
              </a:spcBef>
              <a:spcAft>
                <a:spcPct val="0"/>
              </a:spcAft>
            </a:pPr>
            <a:r>
              <a:rPr lang="it-IT" i="1" dirty="0" smtClean="0">
                <a:solidFill>
                  <a:prstClr val="black"/>
                </a:solidFill>
                <a:latin typeface="+mj-lt"/>
                <a:cs typeface="Arial" pitchFamily="34" charset="0"/>
              </a:rPr>
              <a:t>(</a:t>
            </a:r>
            <a:r>
              <a:rPr lang="it-IT" i="1" dirty="0" err="1">
                <a:solidFill>
                  <a:prstClr val="black"/>
                </a:solidFill>
                <a:latin typeface="+mj-lt"/>
                <a:cs typeface="Arial" pitchFamily="34" charset="0"/>
              </a:rPr>
              <a:t>Fountoulakis</a:t>
            </a:r>
            <a:r>
              <a:rPr lang="it-IT" i="1" dirty="0">
                <a:solidFill>
                  <a:prstClr val="black"/>
                </a:solidFill>
                <a:latin typeface="+mj-lt"/>
                <a:cs typeface="Arial" pitchFamily="34" charset="0"/>
              </a:rPr>
              <a:t> K.N. et al., </a:t>
            </a:r>
            <a:r>
              <a:rPr lang="it-IT" i="1" dirty="0">
                <a:latin typeface="+mj-lt"/>
                <a:cs typeface="Arial" pitchFamily="34" charset="0"/>
              </a:rPr>
              <a:t>Brain Res </a:t>
            </a:r>
            <a:r>
              <a:rPr lang="it-IT" i="1" dirty="0" err="1">
                <a:latin typeface="+mj-lt"/>
                <a:cs typeface="Arial" pitchFamily="34" charset="0"/>
              </a:rPr>
              <a:t>Rev</a:t>
            </a:r>
            <a:r>
              <a:rPr lang="it-IT" i="1" dirty="0">
                <a:latin typeface="+mj-lt"/>
                <a:cs typeface="Arial" pitchFamily="34" charset="0"/>
              </a:rPr>
              <a:t>, </a:t>
            </a:r>
            <a:r>
              <a:rPr lang="it-IT" i="1" dirty="0">
                <a:solidFill>
                  <a:prstClr val="black"/>
                </a:solidFill>
                <a:latin typeface="+mj-lt"/>
                <a:cs typeface="Arial" pitchFamily="34" charset="0"/>
              </a:rPr>
              <a:t>2008</a:t>
            </a:r>
            <a:r>
              <a:rPr lang="it-IT" i="1" dirty="0" smtClean="0">
                <a:solidFill>
                  <a:prstClr val="black"/>
                </a:solidFill>
                <a:latin typeface="+mj-lt"/>
                <a:cs typeface="Arial" pitchFamily="34" charset="0"/>
              </a:rPr>
              <a:t>)</a:t>
            </a:r>
          </a:p>
          <a:p>
            <a:pPr algn="r" fontAlgn="base">
              <a:spcBef>
                <a:spcPct val="0"/>
              </a:spcBef>
              <a:spcAft>
                <a:spcPct val="0"/>
              </a:spcAft>
            </a:pPr>
            <a:endParaRPr lang="it-IT" sz="2400" i="1" dirty="0">
              <a:solidFill>
                <a:prstClr val="black"/>
              </a:solidFill>
              <a:latin typeface="+mj-lt"/>
              <a:cs typeface="Arial" pitchFamily="34" charset="0"/>
            </a:endParaRPr>
          </a:p>
          <a:p>
            <a:pPr algn="just" fontAlgn="base">
              <a:spcBef>
                <a:spcPct val="0"/>
              </a:spcBef>
              <a:spcAft>
                <a:spcPct val="0"/>
              </a:spcAft>
            </a:pPr>
            <a:r>
              <a:rPr lang="it-IT" sz="2400" b="1" dirty="0" smtClean="0">
                <a:solidFill>
                  <a:prstClr val="black"/>
                </a:solidFill>
                <a:latin typeface="+mj-lt"/>
                <a:cs typeface="Arial" pitchFamily="34" charset="0"/>
              </a:rPr>
              <a:t>- </a:t>
            </a:r>
            <a:r>
              <a:rPr lang="it-IT" sz="2400" b="1" dirty="0" err="1" smtClean="0">
                <a:solidFill>
                  <a:prstClr val="black"/>
                </a:solidFill>
                <a:latin typeface="+mj-lt"/>
                <a:cs typeface="Arial" pitchFamily="34" charset="0"/>
              </a:rPr>
              <a:t>Alterations</a:t>
            </a:r>
            <a:r>
              <a:rPr lang="it-IT" sz="2400" b="1" dirty="0" smtClean="0">
                <a:solidFill>
                  <a:prstClr val="black"/>
                </a:solidFill>
                <a:latin typeface="+mj-lt"/>
                <a:cs typeface="Arial" pitchFamily="34" charset="0"/>
              </a:rPr>
              <a:t> </a:t>
            </a:r>
            <a:r>
              <a:rPr lang="it-IT" sz="2400" b="1" dirty="0">
                <a:solidFill>
                  <a:prstClr val="black"/>
                </a:solidFill>
                <a:latin typeface="+mj-lt"/>
                <a:cs typeface="Arial" pitchFamily="34" charset="0"/>
              </a:rPr>
              <a:t>in </a:t>
            </a:r>
            <a:r>
              <a:rPr lang="it-IT" sz="2400" b="1" dirty="0" err="1" smtClean="0">
                <a:solidFill>
                  <a:prstClr val="black"/>
                </a:solidFill>
                <a:latin typeface="+mj-lt"/>
                <a:cs typeface="Arial" pitchFamily="34" charset="0"/>
              </a:rPr>
              <a:t>Functional</a:t>
            </a:r>
            <a:r>
              <a:rPr lang="it-IT" sz="2400" b="1" dirty="0" smtClean="0">
                <a:solidFill>
                  <a:prstClr val="black"/>
                </a:solidFill>
                <a:latin typeface="+mj-lt"/>
                <a:cs typeface="Arial" pitchFamily="34" charset="0"/>
              </a:rPr>
              <a:t> Connectivity (FC) </a:t>
            </a:r>
            <a:r>
              <a:rPr lang="it-IT" sz="2400" b="1" dirty="0">
                <a:solidFill>
                  <a:prstClr val="black"/>
                </a:solidFill>
                <a:latin typeface="+mj-lt"/>
                <a:cs typeface="Arial" pitchFamily="34" charset="0"/>
              </a:rPr>
              <a:t>of the </a:t>
            </a:r>
            <a:r>
              <a:rPr lang="it-IT" sz="2400" b="1" dirty="0" err="1" smtClean="0">
                <a:solidFill>
                  <a:prstClr val="black"/>
                </a:solidFill>
                <a:latin typeface="+mj-lt"/>
                <a:cs typeface="Arial" pitchFamily="34" charset="0"/>
              </a:rPr>
              <a:t>Prefrontal</a:t>
            </a:r>
            <a:r>
              <a:rPr lang="it-IT" sz="2400" b="1" dirty="0" smtClean="0">
                <a:solidFill>
                  <a:prstClr val="black"/>
                </a:solidFill>
                <a:latin typeface="+mj-lt"/>
                <a:cs typeface="Arial" pitchFamily="34" charset="0"/>
              </a:rPr>
              <a:t> </a:t>
            </a:r>
            <a:r>
              <a:rPr lang="it-IT" sz="2400" b="1" dirty="0" err="1" smtClean="0">
                <a:solidFill>
                  <a:prstClr val="black"/>
                </a:solidFill>
                <a:latin typeface="+mj-lt"/>
                <a:cs typeface="Arial" pitchFamily="34" charset="0"/>
              </a:rPr>
              <a:t>Cortex</a:t>
            </a:r>
            <a:r>
              <a:rPr lang="it-IT" sz="2400" b="1" dirty="0" smtClean="0">
                <a:solidFill>
                  <a:prstClr val="black"/>
                </a:solidFill>
                <a:latin typeface="+mj-lt"/>
                <a:cs typeface="Arial" pitchFamily="34" charset="0"/>
              </a:rPr>
              <a:t> (in </a:t>
            </a:r>
            <a:r>
              <a:rPr lang="it-IT" sz="2400" b="1" dirty="0" err="1" smtClean="0">
                <a:solidFill>
                  <a:prstClr val="black"/>
                </a:solidFill>
                <a:latin typeface="+mj-lt"/>
                <a:cs typeface="Arial" pitchFamily="34" charset="0"/>
              </a:rPr>
              <a:t>particular</a:t>
            </a:r>
            <a:r>
              <a:rPr lang="it-IT" sz="2400" b="1" dirty="0" smtClean="0">
                <a:solidFill>
                  <a:prstClr val="black"/>
                </a:solidFill>
                <a:latin typeface="+mj-lt"/>
                <a:cs typeface="Arial" pitchFamily="34" charset="0"/>
              </a:rPr>
              <a:t> ACC</a:t>
            </a:r>
            <a:r>
              <a:rPr lang="it-IT" sz="2400" b="1" dirty="0">
                <a:solidFill>
                  <a:prstClr val="black"/>
                </a:solidFill>
                <a:latin typeface="+mj-lt"/>
                <a:cs typeface="Arial" pitchFamily="34" charset="0"/>
              </a:rPr>
              <a:t>) with </a:t>
            </a:r>
            <a:r>
              <a:rPr lang="it-IT" sz="2400" b="1" dirty="0" err="1">
                <a:solidFill>
                  <a:prstClr val="black"/>
                </a:solidFill>
                <a:latin typeface="+mj-lt"/>
                <a:cs typeface="Arial" pitchFamily="34" charset="0"/>
              </a:rPr>
              <a:t>limbic</a:t>
            </a:r>
            <a:r>
              <a:rPr lang="it-IT" sz="2400" b="1" dirty="0">
                <a:solidFill>
                  <a:prstClr val="black"/>
                </a:solidFill>
                <a:latin typeface="+mj-lt"/>
                <a:cs typeface="Arial" pitchFamily="34" charset="0"/>
              </a:rPr>
              <a:t> and </a:t>
            </a:r>
            <a:r>
              <a:rPr lang="it-IT" sz="2400" b="1" dirty="0" err="1">
                <a:solidFill>
                  <a:prstClr val="black"/>
                </a:solidFill>
                <a:latin typeface="+mj-lt"/>
                <a:cs typeface="Arial" pitchFamily="34" charset="0"/>
              </a:rPr>
              <a:t>subcortical</a:t>
            </a:r>
            <a:r>
              <a:rPr lang="it-IT" sz="2400" b="1" dirty="0">
                <a:solidFill>
                  <a:prstClr val="black"/>
                </a:solidFill>
                <a:latin typeface="+mj-lt"/>
                <a:cs typeface="Arial" pitchFamily="34" charset="0"/>
              </a:rPr>
              <a:t> </a:t>
            </a:r>
            <a:r>
              <a:rPr lang="it-IT" sz="2400" b="1" dirty="0" err="1">
                <a:solidFill>
                  <a:prstClr val="black"/>
                </a:solidFill>
                <a:latin typeface="+mj-lt"/>
                <a:cs typeface="Arial" pitchFamily="34" charset="0"/>
              </a:rPr>
              <a:t>areas</a:t>
            </a:r>
            <a:r>
              <a:rPr lang="it-IT" sz="2400" b="1" dirty="0">
                <a:solidFill>
                  <a:prstClr val="black"/>
                </a:solidFill>
                <a:latin typeface="+mj-lt"/>
                <a:cs typeface="Arial" pitchFamily="34" charset="0"/>
              </a:rPr>
              <a:t> </a:t>
            </a:r>
            <a:r>
              <a:rPr lang="it-IT" sz="2400" dirty="0" smtClean="0">
                <a:solidFill>
                  <a:prstClr val="black"/>
                </a:solidFill>
                <a:latin typeface="+mj-lt"/>
                <a:cs typeface="Arial" pitchFamily="34" charset="0"/>
              </a:rPr>
              <a:t>(</a:t>
            </a:r>
            <a:r>
              <a:rPr lang="it-IT" sz="2400" dirty="0" err="1">
                <a:solidFill>
                  <a:prstClr val="black"/>
                </a:solidFill>
                <a:latin typeface="+mj-lt"/>
                <a:cs typeface="Arial" pitchFamily="34" charset="0"/>
              </a:rPr>
              <a:t>striatum</a:t>
            </a:r>
            <a:r>
              <a:rPr lang="it-IT" sz="2400" dirty="0">
                <a:solidFill>
                  <a:prstClr val="black"/>
                </a:solidFill>
                <a:latin typeface="+mj-lt"/>
                <a:cs typeface="Arial" pitchFamily="34" charset="0"/>
              </a:rPr>
              <a:t>, </a:t>
            </a:r>
            <a:r>
              <a:rPr lang="it-IT" sz="2400" dirty="0" err="1">
                <a:solidFill>
                  <a:prstClr val="black"/>
                </a:solidFill>
                <a:latin typeface="+mj-lt"/>
                <a:cs typeface="Arial" pitchFamily="34" charset="0"/>
              </a:rPr>
              <a:t>dorsomedial</a:t>
            </a:r>
            <a:r>
              <a:rPr lang="it-IT" sz="2400" dirty="0">
                <a:solidFill>
                  <a:prstClr val="black"/>
                </a:solidFill>
                <a:latin typeface="+mj-lt"/>
                <a:cs typeface="Arial" pitchFamily="34" charset="0"/>
              </a:rPr>
              <a:t> </a:t>
            </a:r>
            <a:r>
              <a:rPr lang="it-IT" sz="2400" dirty="0" err="1">
                <a:solidFill>
                  <a:prstClr val="black"/>
                </a:solidFill>
                <a:latin typeface="+mj-lt"/>
                <a:cs typeface="Arial" pitchFamily="34" charset="0"/>
              </a:rPr>
              <a:t>thalamus</a:t>
            </a:r>
            <a:r>
              <a:rPr lang="it-IT" sz="2400" dirty="0">
                <a:solidFill>
                  <a:prstClr val="black"/>
                </a:solidFill>
                <a:latin typeface="+mj-lt"/>
                <a:cs typeface="Arial" pitchFamily="34" charset="0"/>
              </a:rPr>
              <a:t>, </a:t>
            </a:r>
            <a:r>
              <a:rPr lang="it-IT" sz="2400" dirty="0" err="1">
                <a:solidFill>
                  <a:prstClr val="black"/>
                </a:solidFill>
                <a:latin typeface="+mj-lt"/>
                <a:cs typeface="Arial" pitchFamily="34" charset="0"/>
              </a:rPr>
              <a:t>amygdala</a:t>
            </a:r>
            <a:r>
              <a:rPr lang="it-IT" sz="2400" dirty="0">
                <a:solidFill>
                  <a:prstClr val="black"/>
                </a:solidFill>
                <a:latin typeface="+mj-lt"/>
                <a:cs typeface="Arial" pitchFamily="34" charset="0"/>
              </a:rPr>
              <a:t> and insula</a:t>
            </a:r>
            <a:r>
              <a:rPr lang="it-IT" sz="2400" dirty="0" smtClean="0">
                <a:solidFill>
                  <a:prstClr val="black"/>
                </a:solidFill>
                <a:latin typeface="+mj-lt"/>
                <a:cs typeface="Arial" pitchFamily="34" charset="0"/>
              </a:rPr>
              <a:t>)</a:t>
            </a:r>
          </a:p>
          <a:p>
            <a:pPr algn="just" fontAlgn="base">
              <a:spcBef>
                <a:spcPct val="0"/>
              </a:spcBef>
              <a:spcAft>
                <a:spcPct val="0"/>
              </a:spcAft>
            </a:pPr>
            <a:r>
              <a:rPr lang="it-IT" sz="2400" b="1" dirty="0" smtClean="0">
                <a:solidFill>
                  <a:prstClr val="black"/>
                </a:solidFill>
                <a:latin typeface="+mj-lt"/>
                <a:cs typeface="Arial" pitchFamily="34" charset="0"/>
              </a:rPr>
              <a:t>- </a:t>
            </a:r>
            <a:r>
              <a:rPr lang="it-IT" sz="2400" b="1" dirty="0" err="1" smtClean="0">
                <a:solidFill>
                  <a:srgbClr val="C00000"/>
                </a:solidFill>
                <a:latin typeface="+mj-lt"/>
                <a:cs typeface="Arial" pitchFamily="34" charset="0"/>
              </a:rPr>
              <a:t>Altered</a:t>
            </a:r>
            <a:r>
              <a:rPr lang="it-IT" sz="2400" b="1" dirty="0" smtClean="0">
                <a:solidFill>
                  <a:srgbClr val="C00000"/>
                </a:solidFill>
                <a:latin typeface="+mj-lt"/>
                <a:cs typeface="Arial" pitchFamily="34" charset="0"/>
              </a:rPr>
              <a:t> FC </a:t>
            </a:r>
            <a:r>
              <a:rPr lang="it-IT" sz="2400" b="1" dirty="0" err="1" smtClean="0">
                <a:solidFill>
                  <a:srgbClr val="C00000"/>
                </a:solidFill>
                <a:latin typeface="+mj-lt"/>
                <a:cs typeface="Arial" pitchFamily="34" charset="0"/>
              </a:rPr>
              <a:t>within</a:t>
            </a:r>
            <a:r>
              <a:rPr lang="it-IT" sz="2400" b="1" dirty="0" smtClean="0">
                <a:solidFill>
                  <a:srgbClr val="C00000"/>
                </a:solidFill>
                <a:latin typeface="+mj-lt"/>
                <a:cs typeface="Arial" pitchFamily="34" charset="0"/>
              </a:rPr>
              <a:t> the </a:t>
            </a:r>
            <a:r>
              <a:rPr lang="it-IT" sz="2400" b="1" dirty="0" err="1" smtClean="0">
                <a:solidFill>
                  <a:srgbClr val="C00000"/>
                </a:solidFill>
                <a:latin typeface="+mj-lt"/>
                <a:cs typeface="Arial" pitchFamily="34" charset="0"/>
              </a:rPr>
              <a:t>cingulum</a:t>
            </a:r>
            <a:endParaRPr lang="it-IT" sz="2400" b="1" dirty="0" smtClean="0">
              <a:solidFill>
                <a:srgbClr val="C00000"/>
              </a:solidFill>
              <a:latin typeface="+mj-lt"/>
              <a:cs typeface="Arial" pitchFamily="34" charset="0"/>
            </a:endParaRPr>
          </a:p>
          <a:p>
            <a:pPr algn="r" fontAlgn="base">
              <a:spcBef>
                <a:spcPct val="0"/>
              </a:spcBef>
              <a:spcAft>
                <a:spcPct val="0"/>
              </a:spcAft>
            </a:pPr>
            <a:r>
              <a:rPr lang="it-IT" i="1" dirty="0">
                <a:latin typeface="+mj-lt"/>
                <a:cs typeface="Arial" pitchFamily="34" charset="0"/>
              </a:rPr>
              <a:t>(</a:t>
            </a:r>
            <a:r>
              <a:rPr lang="it-IT" i="1" dirty="0" err="1">
                <a:latin typeface="+mj-lt"/>
                <a:cs typeface="Arial" pitchFamily="34" charset="0"/>
              </a:rPr>
              <a:t>Vargas</a:t>
            </a:r>
            <a:r>
              <a:rPr lang="it-IT" i="1" dirty="0">
                <a:latin typeface="+mj-lt"/>
                <a:cs typeface="Arial" pitchFamily="34" charset="0"/>
              </a:rPr>
              <a:t> et al, J </a:t>
            </a:r>
            <a:r>
              <a:rPr lang="it-IT" i="1" dirty="0" err="1">
                <a:latin typeface="+mj-lt"/>
                <a:cs typeface="Arial" pitchFamily="34" charset="0"/>
              </a:rPr>
              <a:t>Affect</a:t>
            </a:r>
            <a:r>
              <a:rPr lang="it-IT" i="1" dirty="0">
                <a:latin typeface="+mj-lt"/>
                <a:cs typeface="Arial" pitchFamily="34" charset="0"/>
              </a:rPr>
              <a:t> </a:t>
            </a:r>
            <a:r>
              <a:rPr lang="it-IT" i="1" dirty="0" err="1">
                <a:latin typeface="+mj-lt"/>
                <a:cs typeface="Arial" pitchFamily="34" charset="0"/>
              </a:rPr>
              <a:t>Disord</a:t>
            </a:r>
            <a:r>
              <a:rPr lang="it-IT" i="1" dirty="0">
                <a:latin typeface="+mj-lt"/>
                <a:cs typeface="Arial" pitchFamily="34" charset="0"/>
              </a:rPr>
              <a:t>, 2013; </a:t>
            </a:r>
            <a:r>
              <a:rPr lang="it-IT" i="1" dirty="0" err="1">
                <a:latin typeface="+mj-lt"/>
                <a:cs typeface="Arial" pitchFamily="34" charset="0"/>
              </a:rPr>
              <a:t>Magioncalda</a:t>
            </a:r>
            <a:r>
              <a:rPr lang="it-IT" i="1" dirty="0">
                <a:latin typeface="+mj-lt"/>
                <a:cs typeface="Arial" pitchFamily="34" charset="0"/>
              </a:rPr>
              <a:t> et al, </a:t>
            </a:r>
            <a:r>
              <a:rPr lang="it-IT" i="1" dirty="0" err="1">
                <a:latin typeface="+mj-lt"/>
                <a:cs typeface="Arial" pitchFamily="34" charset="0"/>
              </a:rPr>
              <a:t>Hum</a:t>
            </a:r>
            <a:r>
              <a:rPr lang="it-IT" i="1" dirty="0">
                <a:latin typeface="+mj-lt"/>
                <a:cs typeface="Arial" pitchFamily="34" charset="0"/>
              </a:rPr>
              <a:t> Brain </a:t>
            </a:r>
            <a:r>
              <a:rPr lang="it-IT" i="1" dirty="0" err="1">
                <a:latin typeface="+mj-lt"/>
                <a:cs typeface="Arial" pitchFamily="34" charset="0"/>
              </a:rPr>
              <a:t>Mapp</a:t>
            </a:r>
            <a:r>
              <a:rPr lang="it-IT" i="1" dirty="0">
                <a:latin typeface="+mj-lt"/>
                <a:cs typeface="Arial" pitchFamily="34" charset="0"/>
              </a:rPr>
              <a:t>, </a:t>
            </a:r>
            <a:r>
              <a:rPr lang="it-IT" i="1" dirty="0" smtClean="0">
                <a:latin typeface="+mj-lt"/>
                <a:cs typeface="Arial" pitchFamily="34" charset="0"/>
              </a:rPr>
              <a:t>2015)</a:t>
            </a:r>
            <a:endParaRPr lang="it-IT" dirty="0">
              <a:solidFill>
                <a:prstClr val="black"/>
              </a:solidFill>
              <a:latin typeface="+mj-lt"/>
              <a:cs typeface="Arial" pitchFamily="34" charset="0"/>
            </a:endParaRPr>
          </a:p>
          <a:p>
            <a:pPr algn="r" fontAlgn="base">
              <a:spcBef>
                <a:spcPct val="0"/>
              </a:spcBef>
              <a:spcAft>
                <a:spcPct val="0"/>
              </a:spcAft>
            </a:pPr>
            <a:endParaRPr lang="it-IT" i="1" dirty="0" smtClean="0">
              <a:latin typeface="+mj-lt"/>
              <a:cs typeface="Arial" pitchFamily="34" charset="0"/>
            </a:endParaRPr>
          </a:p>
        </p:txBody>
      </p:sp>
    </p:spTree>
    <p:extLst>
      <p:ext uri="{BB962C8B-B14F-4D97-AF65-F5344CB8AC3E}">
        <p14:creationId xmlns:p14="http://schemas.microsoft.com/office/powerpoint/2010/main" val="36897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19" grpId="0" animBg="1"/>
      <p:bldP spid="20"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157654" y="154053"/>
            <a:ext cx="8986345" cy="55399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000" b="1" dirty="0" smtClean="0">
                <a:solidFill>
                  <a:schemeClr val="tx2"/>
                </a:solidFill>
                <a:effectLst>
                  <a:outerShdw blurRad="38100" dist="38100" dir="2700000" algn="tl">
                    <a:srgbClr val="000000">
                      <a:alpha val="43137"/>
                    </a:srgbClr>
                  </a:outerShdw>
                </a:effectLst>
                <a:latin typeface="+mj-lt"/>
                <a:cs typeface="Arial" pitchFamily="34" charset="0"/>
              </a:rPr>
              <a:t>Introduction to white matter structural MRI: DTI analysis</a:t>
            </a:r>
            <a:endParaRPr lang="it-IT" sz="3000" dirty="0">
              <a:solidFill>
                <a:schemeClr val="tx2"/>
              </a:solidFill>
              <a:effectLst>
                <a:outerShdw blurRad="38100" dist="38100" dir="2700000" algn="tl">
                  <a:srgbClr val="000000">
                    <a:alpha val="43137"/>
                  </a:srgbClr>
                </a:outerShdw>
              </a:effectLst>
              <a:latin typeface="+mj-lt"/>
              <a:cs typeface="Arial" pitchFamily="34" charset="0"/>
            </a:endParaRPr>
          </a:p>
        </p:txBody>
      </p:sp>
      <p:sp>
        <p:nvSpPr>
          <p:cNvPr id="10" name="CasellaDiTesto 9"/>
          <p:cNvSpPr txBox="1"/>
          <p:nvPr/>
        </p:nvSpPr>
        <p:spPr>
          <a:xfrm>
            <a:off x="157654" y="722612"/>
            <a:ext cx="8748712" cy="20313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Calibri" pitchFamily="34" charset="0"/>
                <a:ea typeface="MS PGothic" pitchFamily="34" charset="-128"/>
              </a:defRPr>
            </a:lvl1pPr>
            <a:lvl2pPr>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fontAlgn="base">
              <a:spcBef>
                <a:spcPct val="0"/>
              </a:spcBef>
              <a:spcAft>
                <a:spcPct val="0"/>
              </a:spcAft>
            </a:pPr>
            <a:r>
              <a:rPr lang="en-US" altLang="it-IT" sz="1800" b="1" dirty="0">
                <a:solidFill>
                  <a:srgbClr val="000000"/>
                </a:solidFill>
                <a:latin typeface="+mj-lt"/>
                <a:cs typeface="Arial" pitchFamily="34" charset="0"/>
              </a:rPr>
              <a:t>Diffusion Tensor Imaging (DTI) : </a:t>
            </a:r>
            <a:r>
              <a:rPr lang="en-US" altLang="it-IT" sz="1800" b="1" dirty="0" err="1">
                <a:solidFill>
                  <a:srgbClr val="000000"/>
                </a:solidFill>
                <a:latin typeface="+mj-lt"/>
                <a:cs typeface="Arial" pitchFamily="34" charset="0"/>
              </a:rPr>
              <a:t>misura</a:t>
            </a:r>
            <a:r>
              <a:rPr lang="en-US" altLang="it-IT" sz="1800" b="1" dirty="0">
                <a:solidFill>
                  <a:srgbClr val="000000"/>
                </a:solidFill>
                <a:latin typeface="+mj-lt"/>
                <a:cs typeface="Arial" pitchFamily="34" charset="0"/>
              </a:rPr>
              <a:t> </a:t>
            </a:r>
            <a:r>
              <a:rPr lang="it-IT" altLang="it-IT" sz="1800" b="1" dirty="0">
                <a:solidFill>
                  <a:prstClr val="black"/>
                </a:solidFill>
                <a:latin typeface="+mj-lt"/>
                <a:cs typeface="Arial" pitchFamily="34" charset="0"/>
              </a:rPr>
              <a:t>il movimento browniano delle molecole di acqua </a:t>
            </a:r>
            <a:r>
              <a:rPr lang="en-US" altLang="it-IT" sz="1800" b="1" dirty="0" err="1">
                <a:solidFill>
                  <a:srgbClr val="000000"/>
                </a:solidFill>
                <a:latin typeface="+mj-lt"/>
                <a:cs typeface="Arial" pitchFamily="34" charset="0"/>
              </a:rPr>
              <a:t>nel</a:t>
            </a:r>
            <a:r>
              <a:rPr lang="en-US" altLang="it-IT" sz="1800" b="1" dirty="0">
                <a:solidFill>
                  <a:srgbClr val="000000"/>
                </a:solidFill>
                <a:latin typeface="+mj-lt"/>
                <a:cs typeface="Arial" pitchFamily="34" charset="0"/>
              </a:rPr>
              <a:t> </a:t>
            </a:r>
            <a:r>
              <a:rPr lang="en-US" altLang="it-IT" sz="1800" b="1" dirty="0" err="1">
                <a:solidFill>
                  <a:srgbClr val="000000"/>
                </a:solidFill>
                <a:latin typeface="+mj-lt"/>
                <a:cs typeface="Arial" pitchFamily="34" charset="0"/>
              </a:rPr>
              <a:t>tessuto</a:t>
            </a:r>
            <a:r>
              <a:rPr lang="en-US" altLang="it-IT" sz="1800" b="1" dirty="0">
                <a:solidFill>
                  <a:srgbClr val="000000"/>
                </a:solidFill>
                <a:latin typeface="+mj-lt"/>
                <a:cs typeface="Arial" pitchFamily="34" charset="0"/>
              </a:rPr>
              <a:t> </a:t>
            </a:r>
            <a:r>
              <a:rPr lang="en-US" altLang="it-IT" sz="1800" b="1" dirty="0" err="1">
                <a:solidFill>
                  <a:srgbClr val="000000"/>
                </a:solidFill>
                <a:latin typeface="+mj-lt"/>
                <a:cs typeface="Arial" pitchFamily="34" charset="0"/>
              </a:rPr>
              <a:t>cerebrale</a:t>
            </a:r>
            <a:r>
              <a:rPr lang="en-US" altLang="it-IT" sz="1800" b="1" dirty="0">
                <a:solidFill>
                  <a:srgbClr val="000000"/>
                </a:solidFill>
                <a:latin typeface="+mj-lt"/>
                <a:cs typeface="Arial" pitchFamily="34" charset="0"/>
              </a:rPr>
              <a:t> </a:t>
            </a:r>
            <a:r>
              <a:rPr lang="en-US" altLang="it-IT" sz="1800" b="1" dirty="0" err="1">
                <a:solidFill>
                  <a:srgbClr val="000000"/>
                </a:solidFill>
                <a:latin typeface="+mj-lt"/>
                <a:cs typeface="Arial" pitchFamily="34" charset="0"/>
              </a:rPr>
              <a:t>fornendo</a:t>
            </a:r>
            <a:r>
              <a:rPr lang="en-US" altLang="it-IT" sz="1800" b="1" dirty="0">
                <a:solidFill>
                  <a:srgbClr val="000000"/>
                </a:solidFill>
                <a:latin typeface="+mj-lt"/>
                <a:cs typeface="Arial" pitchFamily="34" charset="0"/>
              </a:rPr>
              <a:t> </a:t>
            </a:r>
            <a:r>
              <a:rPr lang="en-US" altLang="it-IT" sz="1800" b="1" dirty="0" err="1">
                <a:solidFill>
                  <a:srgbClr val="C00000"/>
                </a:solidFill>
                <a:latin typeface="+mj-lt"/>
                <a:cs typeface="Arial" pitchFamily="34" charset="0"/>
              </a:rPr>
              <a:t>informazioni</a:t>
            </a:r>
            <a:r>
              <a:rPr lang="en-US" altLang="it-IT" sz="1800" b="1" dirty="0">
                <a:solidFill>
                  <a:srgbClr val="C00000"/>
                </a:solidFill>
                <a:latin typeface="+mj-lt"/>
                <a:cs typeface="Arial" pitchFamily="34" charset="0"/>
              </a:rPr>
              <a:t> circa la </a:t>
            </a:r>
            <a:r>
              <a:rPr lang="en-US" altLang="it-IT" sz="1800" b="1" dirty="0" err="1">
                <a:solidFill>
                  <a:srgbClr val="C00000"/>
                </a:solidFill>
                <a:latin typeface="+mj-lt"/>
                <a:cs typeface="Arial" pitchFamily="34" charset="0"/>
              </a:rPr>
              <a:t>microstruttura</a:t>
            </a:r>
            <a:r>
              <a:rPr lang="en-US" altLang="it-IT" sz="1800" b="1" dirty="0">
                <a:solidFill>
                  <a:srgbClr val="C00000"/>
                </a:solidFill>
                <a:latin typeface="+mj-lt"/>
                <a:cs typeface="Arial" pitchFamily="34" charset="0"/>
              </a:rPr>
              <a:t> </a:t>
            </a:r>
            <a:r>
              <a:rPr lang="en-US" altLang="it-IT" sz="1800" b="1" dirty="0" err="1">
                <a:solidFill>
                  <a:srgbClr val="C00000"/>
                </a:solidFill>
                <a:latin typeface="+mj-lt"/>
                <a:cs typeface="Arial" pitchFamily="34" charset="0"/>
              </a:rPr>
              <a:t>della</a:t>
            </a:r>
            <a:r>
              <a:rPr lang="en-US" altLang="it-IT" sz="1800" b="1" dirty="0">
                <a:solidFill>
                  <a:srgbClr val="C00000"/>
                </a:solidFill>
                <a:latin typeface="+mj-lt"/>
                <a:cs typeface="Arial" pitchFamily="34" charset="0"/>
              </a:rPr>
              <a:t> </a:t>
            </a:r>
            <a:r>
              <a:rPr lang="en-US" altLang="it-IT" sz="1800" b="1" dirty="0" err="1">
                <a:solidFill>
                  <a:srgbClr val="C00000"/>
                </a:solidFill>
                <a:latin typeface="+mj-lt"/>
                <a:cs typeface="Arial" pitchFamily="34" charset="0"/>
              </a:rPr>
              <a:t>sostanza</a:t>
            </a:r>
            <a:r>
              <a:rPr lang="en-US" altLang="it-IT" sz="1800" b="1" dirty="0">
                <a:solidFill>
                  <a:srgbClr val="C00000"/>
                </a:solidFill>
                <a:latin typeface="+mj-lt"/>
                <a:cs typeface="Arial" pitchFamily="34" charset="0"/>
              </a:rPr>
              <a:t> </a:t>
            </a:r>
            <a:r>
              <a:rPr lang="en-US" altLang="it-IT" sz="1800" b="1" dirty="0" err="1">
                <a:solidFill>
                  <a:srgbClr val="C00000"/>
                </a:solidFill>
                <a:latin typeface="+mj-lt"/>
                <a:cs typeface="Arial" pitchFamily="34" charset="0"/>
              </a:rPr>
              <a:t>bianca</a:t>
            </a:r>
            <a:r>
              <a:rPr lang="en-US" altLang="it-IT" sz="1800" b="1" dirty="0">
                <a:solidFill>
                  <a:srgbClr val="C00000"/>
                </a:solidFill>
                <a:latin typeface="+mj-lt"/>
                <a:cs typeface="Arial" pitchFamily="34" charset="0"/>
              </a:rPr>
              <a:t> in vivo </a:t>
            </a:r>
            <a:r>
              <a:rPr lang="en-US" altLang="it-IT" sz="1800" b="1" dirty="0">
                <a:solidFill>
                  <a:srgbClr val="000000"/>
                </a:solidFill>
                <a:latin typeface="+mj-lt"/>
                <a:cs typeface="Arial" pitchFamily="34" charset="0"/>
              </a:rPr>
              <a:t>e </a:t>
            </a:r>
            <a:r>
              <a:rPr lang="en-US" altLang="it-IT" sz="1800" b="1" dirty="0" err="1">
                <a:solidFill>
                  <a:srgbClr val="000000"/>
                </a:solidFill>
                <a:latin typeface="+mj-lt"/>
                <a:cs typeface="Arial" pitchFamily="34" charset="0"/>
              </a:rPr>
              <a:t>permettendo</a:t>
            </a:r>
            <a:r>
              <a:rPr lang="en-US" altLang="it-IT" sz="1800" b="1" dirty="0">
                <a:solidFill>
                  <a:srgbClr val="000000"/>
                </a:solidFill>
                <a:latin typeface="+mj-lt"/>
                <a:cs typeface="Arial" pitchFamily="34" charset="0"/>
              </a:rPr>
              <a:t> di </a:t>
            </a:r>
            <a:r>
              <a:rPr lang="en-US" altLang="it-IT" sz="1800" b="1" dirty="0" err="1">
                <a:solidFill>
                  <a:srgbClr val="000000"/>
                </a:solidFill>
                <a:latin typeface="+mj-lt"/>
                <a:cs typeface="Arial" pitchFamily="34" charset="0"/>
              </a:rPr>
              <a:t>valutarne</a:t>
            </a:r>
            <a:r>
              <a:rPr lang="en-US" altLang="it-IT" sz="1800" b="1" dirty="0">
                <a:solidFill>
                  <a:srgbClr val="000000"/>
                </a:solidFill>
                <a:latin typeface="+mj-lt"/>
                <a:cs typeface="Arial" pitchFamily="34" charset="0"/>
              </a:rPr>
              <a:t> </a:t>
            </a:r>
            <a:r>
              <a:rPr lang="en-US" altLang="it-IT" sz="1800" b="1" dirty="0" err="1">
                <a:solidFill>
                  <a:srgbClr val="000000"/>
                </a:solidFill>
                <a:latin typeface="+mj-lt"/>
                <a:cs typeface="Arial" pitchFamily="34" charset="0"/>
              </a:rPr>
              <a:t>l’integrità</a:t>
            </a:r>
            <a:r>
              <a:rPr lang="en-US" altLang="it-IT" sz="1800" b="1" dirty="0">
                <a:solidFill>
                  <a:srgbClr val="000000"/>
                </a:solidFill>
                <a:latin typeface="+mj-lt"/>
                <a:cs typeface="Arial" pitchFamily="34" charset="0"/>
              </a:rPr>
              <a:t>.</a:t>
            </a:r>
          </a:p>
          <a:p>
            <a:pPr fontAlgn="base">
              <a:spcBef>
                <a:spcPct val="0"/>
              </a:spcBef>
              <a:spcAft>
                <a:spcPct val="0"/>
              </a:spcAft>
            </a:pPr>
            <a:r>
              <a:rPr lang="it-IT" altLang="it-IT" sz="1800" dirty="0">
                <a:solidFill>
                  <a:srgbClr val="000000"/>
                </a:solidFill>
                <a:latin typeface="+mj-lt"/>
                <a:cs typeface="Arial" pitchFamily="34" charset="0"/>
              </a:rPr>
              <a:t>Le guaine mieliniche e le membrane cellulari restringono la diffusione dell’acqua perpendicolarmente alla direzione dell’assone, ragione per cui l’acqua diffonde più velocemente parallelamente all’assone stesso.</a:t>
            </a:r>
          </a:p>
          <a:p>
            <a:pPr fontAlgn="base">
              <a:spcBef>
                <a:spcPct val="0"/>
              </a:spcBef>
              <a:spcAft>
                <a:spcPct val="0"/>
              </a:spcAft>
            </a:pPr>
            <a:r>
              <a:rPr lang="it-IT" altLang="it-IT" sz="1800" dirty="0">
                <a:solidFill>
                  <a:srgbClr val="000000"/>
                </a:solidFill>
                <a:latin typeface="+mj-lt"/>
                <a:cs typeface="Arial" pitchFamily="34" charset="0"/>
              </a:rPr>
              <a:t>Questa dipendenza dalla direzione della diffusione è quantificata attraverso l’anisotropia</a:t>
            </a:r>
            <a:r>
              <a:rPr lang="it-IT" altLang="it-IT" sz="1800" dirty="0" smtClean="0">
                <a:solidFill>
                  <a:srgbClr val="000000"/>
                </a:solidFill>
                <a:latin typeface="+mj-lt"/>
                <a:cs typeface="Arial" pitchFamily="34" charset="0"/>
              </a:rPr>
              <a:t>.</a:t>
            </a:r>
            <a:endParaRPr lang="en-US" altLang="it-IT" sz="1800" dirty="0">
              <a:solidFill>
                <a:srgbClr val="000000"/>
              </a:solidFill>
              <a:latin typeface="+mj-lt"/>
              <a:cs typeface="Arial" pitchFamily="34" charset="0"/>
            </a:endParaRPr>
          </a:p>
        </p:txBody>
      </p:sp>
      <p:pic>
        <p:nvPicPr>
          <p:cNvPr id="4098" name="Picture 2" descr="C:\Users\117601a\Desktop\Immagined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016" y="2943959"/>
            <a:ext cx="5267988" cy="30175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1 11"/>
          <p:cNvCxnSpPr/>
          <p:nvPr/>
        </p:nvCxnSpPr>
        <p:spPr>
          <a:xfrm>
            <a:off x="1929548" y="5945778"/>
            <a:ext cx="10028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6163165" y="5961544"/>
            <a:ext cx="10028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778098"/>
          </a:xfrm>
        </p:spPr>
        <p:txBody>
          <a:bodyPr>
            <a:noAutofit/>
          </a:bodyPr>
          <a:lstStyle/>
          <a:p>
            <a:pPr algn="ctr"/>
            <a:r>
              <a:rPr lang="it-IT" sz="3600" b="1" dirty="0" smtClean="0">
                <a:solidFill>
                  <a:schemeClr val="tx2"/>
                </a:solidFill>
              </a:rPr>
              <a:t>  Studi </a:t>
            </a:r>
            <a:r>
              <a:rPr lang="it-IT" sz="3600" b="1" dirty="0">
                <a:solidFill>
                  <a:schemeClr val="tx2"/>
                </a:solidFill>
              </a:rPr>
              <a:t>DTI su </a:t>
            </a:r>
            <a:r>
              <a:rPr lang="it-IT" sz="3600" b="1" dirty="0" smtClean="0">
                <a:solidFill>
                  <a:schemeClr val="tx2"/>
                </a:solidFill>
              </a:rPr>
              <a:t>BD</a:t>
            </a:r>
            <a:r>
              <a:rPr lang="it-IT" sz="3200" b="1" dirty="0">
                <a:solidFill>
                  <a:schemeClr val="tx2"/>
                </a:solidFill>
              </a:rPr>
              <a:t/>
            </a:r>
            <a:br>
              <a:rPr lang="it-IT" sz="3200" b="1" dirty="0">
                <a:solidFill>
                  <a:schemeClr val="tx2"/>
                </a:solidFill>
              </a:rPr>
            </a:br>
            <a:endParaRPr lang="it-IT" sz="32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32</a:t>
            </a:fld>
            <a:endParaRPr lang="it-IT">
              <a:solidFill>
                <a:prstClr val="black">
                  <a:tint val="75000"/>
                </a:prstClr>
              </a:solidFill>
            </a:endParaRPr>
          </a:p>
        </p:txBody>
      </p:sp>
      <p:sp>
        <p:nvSpPr>
          <p:cNvPr id="5" name="CasellaDiTesto 4"/>
          <p:cNvSpPr txBox="1"/>
          <p:nvPr/>
        </p:nvSpPr>
        <p:spPr>
          <a:xfrm>
            <a:off x="467544" y="4149080"/>
            <a:ext cx="806489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itchFamily="34" charset="0"/>
              <a:buChar char="•"/>
            </a:pPr>
            <a:r>
              <a:rPr lang="en-US" dirty="0" smtClean="0">
                <a:solidFill>
                  <a:prstClr val="black"/>
                </a:solidFill>
              </a:rPr>
              <a:t>19 </a:t>
            </a:r>
            <a:r>
              <a:rPr lang="en-US" dirty="0" err="1">
                <a:solidFill>
                  <a:prstClr val="black"/>
                </a:solidFill>
              </a:rPr>
              <a:t>studi</a:t>
            </a:r>
            <a:r>
              <a:rPr lang="en-US" dirty="0">
                <a:solidFill>
                  <a:prstClr val="black"/>
                </a:solidFill>
              </a:rPr>
              <a:t> </a:t>
            </a:r>
            <a:r>
              <a:rPr lang="en-US" dirty="0" smtClean="0">
                <a:solidFill>
                  <a:prstClr val="black"/>
                </a:solidFill>
              </a:rPr>
              <a:t>(2004 </a:t>
            </a:r>
            <a:r>
              <a:rPr lang="en-US" dirty="0">
                <a:solidFill>
                  <a:prstClr val="black"/>
                </a:solidFill>
              </a:rPr>
              <a:t>– </a:t>
            </a:r>
            <a:r>
              <a:rPr lang="en-US" dirty="0" smtClean="0">
                <a:solidFill>
                  <a:prstClr val="black"/>
                </a:solidFill>
              </a:rPr>
              <a:t>2009)</a:t>
            </a:r>
          </a:p>
          <a:p>
            <a:pPr marL="285750" indent="-285750">
              <a:buFont typeface="Arial" pitchFamily="34" charset="0"/>
              <a:buChar char="•"/>
            </a:pPr>
            <a:r>
              <a:rPr lang="en-US" dirty="0" err="1">
                <a:solidFill>
                  <a:prstClr val="black"/>
                </a:solidFill>
              </a:rPr>
              <a:t>n</a:t>
            </a:r>
            <a:r>
              <a:rPr lang="en-US" dirty="0" err="1" smtClean="0">
                <a:solidFill>
                  <a:prstClr val="black"/>
                </a:solidFill>
              </a:rPr>
              <a:t>umerosità</a:t>
            </a:r>
            <a:r>
              <a:rPr lang="en-US" dirty="0" smtClean="0">
                <a:solidFill>
                  <a:prstClr val="black"/>
                </a:solidFill>
              </a:rPr>
              <a:t> </a:t>
            </a:r>
            <a:r>
              <a:rPr lang="en-US" dirty="0" err="1" smtClean="0">
                <a:solidFill>
                  <a:prstClr val="black"/>
                </a:solidFill>
              </a:rPr>
              <a:t>campione</a:t>
            </a:r>
            <a:r>
              <a:rPr lang="en-US" dirty="0" smtClean="0">
                <a:solidFill>
                  <a:prstClr val="black"/>
                </a:solidFill>
              </a:rPr>
              <a:t> (min: 9 </a:t>
            </a:r>
            <a:r>
              <a:rPr lang="en-US" dirty="0" err="1" smtClean="0">
                <a:solidFill>
                  <a:prstClr val="black"/>
                </a:solidFill>
              </a:rPr>
              <a:t>pz</a:t>
            </a:r>
            <a:r>
              <a:rPr lang="en-US" dirty="0" smtClean="0">
                <a:solidFill>
                  <a:prstClr val="black"/>
                </a:solidFill>
              </a:rPr>
              <a:t> – max: 42 </a:t>
            </a:r>
            <a:r>
              <a:rPr lang="en-US" dirty="0" err="1" smtClean="0">
                <a:solidFill>
                  <a:prstClr val="black"/>
                </a:solidFill>
              </a:rPr>
              <a:t>pz</a:t>
            </a:r>
            <a:r>
              <a:rPr lang="en-US" dirty="0" smtClean="0">
                <a:solidFill>
                  <a:prstClr val="black"/>
                </a:solidFill>
              </a:rPr>
              <a:t>) </a:t>
            </a:r>
          </a:p>
          <a:p>
            <a:pPr marL="285750" indent="-285750">
              <a:buFont typeface="Arial" pitchFamily="34" charset="0"/>
              <a:buChar char="•"/>
            </a:pPr>
            <a:r>
              <a:rPr lang="en-US" dirty="0" err="1">
                <a:solidFill>
                  <a:prstClr val="black"/>
                </a:solidFill>
              </a:rPr>
              <a:t>t</a:t>
            </a:r>
            <a:r>
              <a:rPr lang="en-US" dirty="0" err="1" smtClean="0">
                <a:solidFill>
                  <a:prstClr val="black"/>
                </a:solidFill>
              </a:rPr>
              <a:t>utti</a:t>
            </a:r>
            <a:r>
              <a:rPr lang="en-US" dirty="0" smtClean="0">
                <a:solidFill>
                  <a:prstClr val="black"/>
                </a:solidFill>
              </a:rPr>
              <a:t> </a:t>
            </a:r>
            <a:r>
              <a:rPr lang="en-US" dirty="0" err="1" smtClean="0">
                <a:solidFill>
                  <a:prstClr val="black"/>
                </a:solidFill>
              </a:rPr>
              <a:t>studi</a:t>
            </a:r>
            <a:r>
              <a:rPr lang="en-US" dirty="0" smtClean="0">
                <a:solidFill>
                  <a:prstClr val="black"/>
                </a:solidFill>
              </a:rPr>
              <a:t> </a:t>
            </a:r>
            <a:r>
              <a:rPr lang="en-US" dirty="0" err="1" smtClean="0">
                <a:solidFill>
                  <a:prstClr val="black"/>
                </a:solidFill>
              </a:rPr>
              <a:t>caso</a:t>
            </a:r>
            <a:r>
              <a:rPr lang="en-US" dirty="0" smtClean="0">
                <a:solidFill>
                  <a:prstClr val="black"/>
                </a:solidFill>
              </a:rPr>
              <a:t> </a:t>
            </a:r>
            <a:r>
              <a:rPr lang="en-US" dirty="0" err="1" smtClean="0">
                <a:solidFill>
                  <a:prstClr val="black"/>
                </a:solidFill>
              </a:rPr>
              <a:t>controllo</a:t>
            </a:r>
            <a:endParaRPr lang="en-US" dirty="0" smtClean="0">
              <a:solidFill>
                <a:prstClr val="black"/>
              </a:solidFill>
            </a:endParaRPr>
          </a:p>
          <a:p>
            <a:pPr marL="285750" indent="-285750">
              <a:buFont typeface="Arial" pitchFamily="34" charset="0"/>
              <a:buChar char="•"/>
            </a:pPr>
            <a:r>
              <a:rPr lang="en-US" dirty="0" err="1">
                <a:solidFill>
                  <a:prstClr val="black"/>
                </a:solidFill>
              </a:rPr>
              <a:t>e</a:t>
            </a:r>
            <a:r>
              <a:rPr lang="en-US" dirty="0" err="1" smtClean="0">
                <a:solidFill>
                  <a:prstClr val="black"/>
                </a:solidFill>
              </a:rPr>
              <a:t>tà</a:t>
            </a:r>
            <a:r>
              <a:rPr lang="en-US" dirty="0" smtClean="0">
                <a:solidFill>
                  <a:prstClr val="black"/>
                </a:solidFill>
              </a:rPr>
              <a:t> (</a:t>
            </a:r>
            <a:r>
              <a:rPr lang="en-US" dirty="0" err="1" smtClean="0">
                <a:solidFill>
                  <a:prstClr val="black"/>
                </a:solidFill>
              </a:rPr>
              <a:t>alcuni</a:t>
            </a:r>
            <a:r>
              <a:rPr lang="en-US" dirty="0" smtClean="0">
                <a:solidFill>
                  <a:prstClr val="black"/>
                </a:solidFill>
              </a:rPr>
              <a:t> </a:t>
            </a:r>
            <a:r>
              <a:rPr lang="en-US" dirty="0" err="1" smtClean="0">
                <a:solidFill>
                  <a:prstClr val="black"/>
                </a:solidFill>
              </a:rPr>
              <a:t>studi</a:t>
            </a:r>
            <a:r>
              <a:rPr lang="en-US" dirty="0">
                <a:solidFill>
                  <a:prstClr val="black"/>
                </a:solidFill>
              </a:rPr>
              <a:t> </a:t>
            </a:r>
            <a:r>
              <a:rPr lang="en-US" dirty="0" err="1" smtClean="0">
                <a:solidFill>
                  <a:prstClr val="black"/>
                </a:solidFill>
              </a:rPr>
              <a:t>su</a:t>
            </a:r>
            <a:r>
              <a:rPr lang="en-US" dirty="0" smtClean="0">
                <a:solidFill>
                  <a:prstClr val="black"/>
                </a:solidFill>
              </a:rPr>
              <a:t> bambini e </a:t>
            </a:r>
            <a:r>
              <a:rPr lang="en-US" dirty="0" err="1" smtClean="0">
                <a:solidFill>
                  <a:prstClr val="black"/>
                </a:solidFill>
              </a:rPr>
              <a:t>su</a:t>
            </a:r>
            <a:r>
              <a:rPr lang="en-US" dirty="0" smtClean="0">
                <a:solidFill>
                  <a:prstClr val="black"/>
                </a:solidFill>
              </a:rPr>
              <a:t> </a:t>
            </a:r>
            <a:r>
              <a:rPr lang="en-US" dirty="0" err="1" smtClean="0">
                <a:solidFill>
                  <a:prstClr val="black"/>
                </a:solidFill>
              </a:rPr>
              <a:t>adolescenti</a:t>
            </a:r>
            <a:r>
              <a:rPr lang="en-US" dirty="0" smtClean="0">
                <a:solidFill>
                  <a:prstClr val="black"/>
                </a:solidFill>
              </a:rPr>
              <a:t>; </a:t>
            </a:r>
            <a:r>
              <a:rPr lang="en-US" dirty="0" err="1" smtClean="0">
                <a:solidFill>
                  <a:prstClr val="black"/>
                </a:solidFill>
              </a:rPr>
              <a:t>età</a:t>
            </a:r>
            <a:r>
              <a:rPr lang="en-US" dirty="0" smtClean="0">
                <a:solidFill>
                  <a:prstClr val="black"/>
                </a:solidFill>
              </a:rPr>
              <a:t> media </a:t>
            </a:r>
            <a:r>
              <a:rPr lang="en-US" dirty="0" err="1" smtClean="0">
                <a:solidFill>
                  <a:prstClr val="black"/>
                </a:solidFill>
              </a:rPr>
              <a:t>sogg</a:t>
            </a:r>
            <a:r>
              <a:rPr lang="en-US" dirty="0" smtClean="0">
                <a:solidFill>
                  <a:prstClr val="black"/>
                </a:solidFill>
              </a:rPr>
              <a:t> </a:t>
            </a:r>
            <a:r>
              <a:rPr lang="en-US" dirty="0" err="1" smtClean="0">
                <a:solidFill>
                  <a:prstClr val="black"/>
                </a:solidFill>
              </a:rPr>
              <a:t>adulti</a:t>
            </a:r>
            <a:r>
              <a:rPr lang="en-US" dirty="0" smtClean="0">
                <a:solidFill>
                  <a:prstClr val="black"/>
                </a:solidFill>
              </a:rPr>
              <a:t>: 35 </a:t>
            </a:r>
            <a:r>
              <a:rPr lang="en-US" dirty="0" err="1" smtClean="0">
                <a:solidFill>
                  <a:prstClr val="black"/>
                </a:solidFill>
              </a:rPr>
              <a:t>anni</a:t>
            </a:r>
            <a:r>
              <a:rPr lang="en-US" dirty="0" smtClean="0">
                <a:solidFill>
                  <a:prstClr val="black"/>
                </a:solidFill>
              </a:rPr>
              <a:t> circa – range: 18-50)</a:t>
            </a:r>
          </a:p>
          <a:p>
            <a:pPr marL="285750" indent="-285750">
              <a:buFont typeface="Arial" pitchFamily="34" charset="0"/>
              <a:buChar char="•"/>
            </a:pPr>
            <a:r>
              <a:rPr lang="en-US" dirty="0" err="1" smtClean="0">
                <a:solidFill>
                  <a:prstClr val="black"/>
                </a:solidFill>
              </a:rPr>
              <a:t>durata</a:t>
            </a:r>
            <a:r>
              <a:rPr lang="en-US" dirty="0" smtClean="0">
                <a:solidFill>
                  <a:prstClr val="black"/>
                </a:solidFill>
              </a:rPr>
              <a:t> </a:t>
            </a:r>
            <a:r>
              <a:rPr lang="en-US" dirty="0">
                <a:solidFill>
                  <a:prstClr val="black"/>
                </a:solidFill>
              </a:rPr>
              <a:t>media di </a:t>
            </a:r>
            <a:r>
              <a:rPr lang="en-US" dirty="0" err="1" smtClean="0">
                <a:solidFill>
                  <a:prstClr val="black"/>
                </a:solidFill>
              </a:rPr>
              <a:t>malattia</a:t>
            </a:r>
            <a:r>
              <a:rPr lang="en-US" dirty="0">
                <a:solidFill>
                  <a:prstClr val="black"/>
                </a:solidFill>
              </a:rPr>
              <a:t> </a:t>
            </a:r>
            <a:r>
              <a:rPr lang="en-US" dirty="0" smtClean="0">
                <a:solidFill>
                  <a:prstClr val="black"/>
                </a:solidFill>
              </a:rPr>
              <a:t>(</a:t>
            </a:r>
            <a:r>
              <a:rPr lang="en-US" dirty="0" err="1" smtClean="0">
                <a:solidFill>
                  <a:prstClr val="black"/>
                </a:solidFill>
              </a:rPr>
              <a:t>studi</a:t>
            </a:r>
            <a:r>
              <a:rPr lang="en-US" dirty="0" smtClean="0">
                <a:solidFill>
                  <a:prstClr val="black"/>
                </a:solidFill>
              </a:rPr>
              <a:t> </a:t>
            </a:r>
            <a:r>
              <a:rPr lang="en-US" dirty="0" err="1" smtClean="0">
                <a:solidFill>
                  <a:prstClr val="black"/>
                </a:solidFill>
              </a:rPr>
              <a:t>su</a:t>
            </a:r>
            <a:r>
              <a:rPr lang="en-US" dirty="0" smtClean="0">
                <a:solidFill>
                  <a:prstClr val="black"/>
                </a:solidFill>
              </a:rPr>
              <a:t> </a:t>
            </a:r>
            <a:r>
              <a:rPr lang="en-US" dirty="0" err="1" smtClean="0">
                <a:solidFill>
                  <a:prstClr val="black"/>
                </a:solidFill>
              </a:rPr>
              <a:t>esordi</a:t>
            </a:r>
            <a:r>
              <a:rPr lang="en-US" dirty="0" smtClean="0">
                <a:solidFill>
                  <a:prstClr val="black"/>
                </a:solidFill>
              </a:rPr>
              <a:t>; in </a:t>
            </a:r>
            <a:r>
              <a:rPr lang="en-US" dirty="0" err="1" smtClean="0">
                <a:solidFill>
                  <a:prstClr val="black"/>
                </a:solidFill>
              </a:rPr>
              <a:t>altri</a:t>
            </a:r>
            <a:r>
              <a:rPr lang="en-US" dirty="0" smtClean="0">
                <a:solidFill>
                  <a:prstClr val="black"/>
                </a:solidFill>
              </a:rPr>
              <a:t> </a:t>
            </a:r>
            <a:r>
              <a:rPr lang="en-US" dirty="0" err="1" smtClean="0">
                <a:solidFill>
                  <a:prstClr val="black"/>
                </a:solidFill>
              </a:rPr>
              <a:t>variabile</a:t>
            </a:r>
            <a:r>
              <a:rPr lang="en-US" dirty="0" smtClean="0">
                <a:solidFill>
                  <a:prstClr val="black"/>
                </a:solidFill>
              </a:rPr>
              <a:t>, </a:t>
            </a:r>
            <a:r>
              <a:rPr lang="en-US" dirty="0" err="1" smtClean="0">
                <a:solidFill>
                  <a:prstClr val="black"/>
                </a:solidFill>
              </a:rPr>
              <a:t>sino</a:t>
            </a:r>
            <a:r>
              <a:rPr lang="en-US" dirty="0" smtClean="0">
                <a:solidFill>
                  <a:prstClr val="black"/>
                </a:solidFill>
              </a:rPr>
              <a:t> a 30 </a:t>
            </a:r>
            <a:r>
              <a:rPr lang="en-US" dirty="0" err="1" smtClean="0">
                <a:solidFill>
                  <a:prstClr val="black"/>
                </a:solidFill>
              </a:rPr>
              <a:t>anni</a:t>
            </a:r>
            <a:r>
              <a:rPr lang="en-US" dirty="0">
                <a:solidFill>
                  <a:prstClr val="black"/>
                </a:solidFill>
              </a:rPr>
              <a:t>)</a:t>
            </a:r>
            <a:endParaRPr lang="en-US" dirty="0" smtClean="0">
              <a:solidFill>
                <a:prstClr val="black"/>
              </a:solidFill>
            </a:endParaRPr>
          </a:p>
          <a:p>
            <a:pPr marL="285750" indent="-285750">
              <a:buFont typeface="Arial" pitchFamily="34" charset="0"/>
              <a:buChar char="•"/>
            </a:pPr>
            <a:r>
              <a:rPr lang="en-US" dirty="0" err="1" smtClean="0">
                <a:solidFill>
                  <a:prstClr val="black"/>
                </a:solidFill>
              </a:rPr>
              <a:t>parametri</a:t>
            </a:r>
            <a:r>
              <a:rPr lang="en-US" dirty="0" smtClean="0">
                <a:solidFill>
                  <a:prstClr val="black"/>
                </a:solidFill>
              </a:rPr>
              <a:t> DTI (1,5 </a:t>
            </a:r>
            <a:r>
              <a:rPr lang="en-US" dirty="0" err="1" smtClean="0">
                <a:solidFill>
                  <a:prstClr val="black"/>
                </a:solidFill>
              </a:rPr>
              <a:t>oppure</a:t>
            </a:r>
            <a:r>
              <a:rPr lang="en-US" dirty="0" smtClean="0">
                <a:solidFill>
                  <a:prstClr val="black"/>
                </a:solidFill>
              </a:rPr>
              <a:t> 3 Tesla; 6→ 64 gradient directions)</a:t>
            </a:r>
          </a:p>
          <a:p>
            <a:pPr marL="285750" indent="-285750">
              <a:buFont typeface="Arial" pitchFamily="34" charset="0"/>
              <a:buChar char="•"/>
            </a:pPr>
            <a:r>
              <a:rPr lang="en-US" dirty="0" err="1" smtClean="0">
                <a:solidFill>
                  <a:prstClr val="black"/>
                </a:solidFill>
              </a:rPr>
              <a:t>tecnica</a:t>
            </a:r>
            <a:r>
              <a:rPr lang="en-US" dirty="0" smtClean="0">
                <a:solidFill>
                  <a:prstClr val="black"/>
                </a:solidFill>
              </a:rPr>
              <a:t> </a:t>
            </a:r>
            <a:r>
              <a:rPr lang="en-US" dirty="0">
                <a:solidFill>
                  <a:prstClr val="black"/>
                </a:solidFill>
              </a:rPr>
              <a:t>di </a:t>
            </a:r>
            <a:r>
              <a:rPr lang="en-US" dirty="0" err="1" smtClean="0">
                <a:solidFill>
                  <a:prstClr val="black"/>
                </a:solidFill>
              </a:rPr>
              <a:t>analisi</a:t>
            </a:r>
            <a:r>
              <a:rPr lang="en-US" dirty="0" smtClean="0">
                <a:solidFill>
                  <a:prstClr val="black"/>
                </a:solidFill>
              </a:rPr>
              <a:t>: ROI, TBSS, VBM, TG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13" y="710066"/>
            <a:ext cx="9042587" cy="2805644"/>
          </a:xfrm>
          <a:prstGeom prst="rect">
            <a:avLst/>
          </a:prstGeom>
          <a:ln w="0"/>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89434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4625" y="358775"/>
            <a:ext cx="8820150" cy="63182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3500" b="1" dirty="0">
                <a:solidFill>
                  <a:schemeClr val="tx2"/>
                </a:solidFill>
                <a:effectLst>
                  <a:outerShdw blurRad="38100" dist="38100" dir="2700000" algn="tl">
                    <a:srgbClr val="000000">
                      <a:alpha val="43137"/>
                    </a:srgbClr>
                  </a:outerShdw>
                </a:effectLst>
                <a:latin typeface="+mj-lt"/>
                <a:cs typeface="Arial" pitchFamily="34" charset="0"/>
              </a:rPr>
              <a:t>Bipolar Disorder and White Matter Abnormalities</a:t>
            </a:r>
            <a:endParaRPr lang="it-IT" sz="3500" b="1" dirty="0">
              <a:solidFill>
                <a:schemeClr val="tx2"/>
              </a:solidFill>
              <a:effectLst>
                <a:outerShdw blurRad="38100" dist="38100" dir="2700000" algn="tl">
                  <a:srgbClr val="000000">
                    <a:alpha val="43137"/>
                  </a:srgbClr>
                </a:outerShdw>
              </a:effectLst>
              <a:latin typeface="+mj-lt"/>
              <a:cs typeface="Arial" pitchFamily="34" charset="0"/>
            </a:endParaRPr>
          </a:p>
        </p:txBody>
      </p:sp>
      <p:sp>
        <p:nvSpPr>
          <p:cNvPr id="5" name="CasellaDiTesto 4"/>
          <p:cNvSpPr txBox="1"/>
          <p:nvPr/>
        </p:nvSpPr>
        <p:spPr>
          <a:xfrm>
            <a:off x="382588" y="1477963"/>
            <a:ext cx="8394700" cy="2184400"/>
          </a:xfrm>
          <a:prstGeom prst="rect">
            <a:avLst/>
          </a:prstGeom>
          <a:ln w="0"/>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dirty="0">
                <a:latin typeface="+mj-lt"/>
                <a:cs typeface="Arial" pitchFamily="34" charset="0"/>
              </a:rPr>
              <a:t>The </a:t>
            </a:r>
            <a:r>
              <a:rPr lang="en-US" sz="2400" b="1" dirty="0">
                <a:latin typeface="+mj-lt"/>
                <a:cs typeface="Arial" pitchFamily="34" charset="0"/>
              </a:rPr>
              <a:t>cingulum </a:t>
            </a:r>
            <a:r>
              <a:rPr lang="en-US" sz="2400" dirty="0">
                <a:latin typeface="+mj-lt"/>
                <a:cs typeface="Arial" pitchFamily="34" charset="0"/>
              </a:rPr>
              <a:t>(in particular its anterior part) is one of the most constantly altered tract  in BD</a:t>
            </a:r>
          </a:p>
          <a:p>
            <a:pPr>
              <a:defRPr/>
            </a:pPr>
            <a:endParaRPr lang="en-US" sz="2400" dirty="0">
              <a:latin typeface="+mj-lt"/>
              <a:cs typeface="Arial" pitchFamily="34" charset="0"/>
            </a:endParaRPr>
          </a:p>
          <a:p>
            <a:pPr algn="r">
              <a:defRPr/>
            </a:pPr>
            <a:r>
              <a:rPr lang="en-US" sz="1600" i="1" dirty="0">
                <a:latin typeface="+mj-lt"/>
                <a:cs typeface="Arial" panose="020B0604020202020204" pitchFamily="34" charset="0"/>
              </a:rPr>
              <a:t>(e.g. </a:t>
            </a:r>
            <a:r>
              <a:rPr lang="en-US" sz="1600" i="1" dirty="0" err="1">
                <a:latin typeface="+mj-lt"/>
                <a:cs typeface="Arial" panose="020B0604020202020204" pitchFamily="34" charset="0"/>
              </a:rPr>
              <a:t>Emsell</a:t>
            </a:r>
            <a:r>
              <a:rPr lang="en-US" sz="1600" i="1" dirty="0">
                <a:latin typeface="+mj-lt"/>
                <a:cs typeface="Arial" panose="020B0604020202020204" pitchFamily="34" charset="0"/>
              </a:rPr>
              <a:t> L. et al., </a:t>
            </a:r>
            <a:r>
              <a:rPr lang="en-US" sz="1600" i="1" dirty="0" err="1">
                <a:latin typeface="+mj-lt"/>
                <a:cs typeface="Arial" panose="020B0604020202020204" pitchFamily="34" charset="0"/>
              </a:rPr>
              <a:t>Biol</a:t>
            </a:r>
            <a:r>
              <a:rPr lang="en-US" sz="1600" i="1" dirty="0">
                <a:latin typeface="+mj-lt"/>
                <a:cs typeface="Arial" panose="020B0604020202020204" pitchFamily="34" charset="0"/>
              </a:rPr>
              <a:t> Psychiatry, 2013; Lin F. et al., J Affect </a:t>
            </a:r>
            <a:r>
              <a:rPr lang="en-US" sz="1600" i="1" dirty="0" err="1">
                <a:latin typeface="+mj-lt"/>
                <a:cs typeface="Arial" panose="020B0604020202020204" pitchFamily="34" charset="0"/>
              </a:rPr>
              <a:t>Disord</a:t>
            </a:r>
            <a:r>
              <a:rPr lang="en-US" sz="1600" i="1" dirty="0">
                <a:latin typeface="+mj-lt"/>
                <a:cs typeface="Arial" panose="020B0604020202020204" pitchFamily="34" charset="0"/>
              </a:rPr>
              <a:t>, 2011; Benedetti F. et al.,  Bipolar </a:t>
            </a:r>
            <a:r>
              <a:rPr lang="en-US" sz="1600" i="1" dirty="0" err="1">
                <a:latin typeface="+mj-lt"/>
                <a:cs typeface="Arial" panose="020B0604020202020204" pitchFamily="34" charset="0"/>
              </a:rPr>
              <a:t>Disord</a:t>
            </a:r>
            <a:r>
              <a:rPr lang="en-US" sz="1600" i="1" dirty="0">
                <a:latin typeface="+mj-lt"/>
                <a:cs typeface="Arial" panose="020B0604020202020204" pitchFamily="34" charset="0"/>
              </a:rPr>
              <a:t>, 2011; Versace A. et al., </a:t>
            </a:r>
            <a:r>
              <a:rPr lang="en-US" sz="1600" i="1" dirty="0" err="1">
                <a:latin typeface="+mj-lt"/>
                <a:cs typeface="Arial" panose="020B0604020202020204" pitchFamily="34" charset="0"/>
              </a:rPr>
              <a:t>Mol</a:t>
            </a:r>
            <a:r>
              <a:rPr lang="en-US" sz="1600" i="1" dirty="0">
                <a:latin typeface="+mj-lt"/>
                <a:cs typeface="Arial" panose="020B0604020202020204" pitchFamily="34" charset="0"/>
              </a:rPr>
              <a:t> Psychiatry, 2014; </a:t>
            </a:r>
            <a:r>
              <a:rPr lang="en-US" sz="1600" i="1" dirty="0" err="1">
                <a:latin typeface="+mj-lt"/>
                <a:cs typeface="Arial" panose="020B0604020202020204" pitchFamily="34" charset="0"/>
              </a:rPr>
              <a:t>Leow</a:t>
            </a:r>
            <a:r>
              <a:rPr lang="en-US" sz="1600" i="1" dirty="0">
                <a:latin typeface="+mj-lt"/>
                <a:cs typeface="Arial" panose="020B0604020202020204" pitchFamily="34" charset="0"/>
              </a:rPr>
              <a:t> A., et al., </a:t>
            </a:r>
            <a:r>
              <a:rPr lang="en-US" sz="1600" i="1" dirty="0" err="1">
                <a:latin typeface="+mj-lt"/>
                <a:cs typeface="Arial" panose="020B0604020202020204" pitchFamily="34" charset="0"/>
              </a:rPr>
              <a:t>Biol</a:t>
            </a:r>
            <a:r>
              <a:rPr lang="en-US" sz="1600" i="1" dirty="0">
                <a:latin typeface="+mj-lt"/>
                <a:cs typeface="Arial" panose="020B0604020202020204" pitchFamily="34" charset="0"/>
              </a:rPr>
              <a:t> Psychiatry, 2013; Wang F. et al., Br J Psychiatry, 2008; Kumar J. et al., </a:t>
            </a:r>
            <a:r>
              <a:rPr lang="en-US" sz="1600" i="1" dirty="0" err="1">
                <a:latin typeface="+mj-lt"/>
                <a:cs typeface="Arial" panose="020B0604020202020204" pitchFamily="34" charset="0"/>
              </a:rPr>
              <a:t>Psychol</a:t>
            </a:r>
            <a:r>
              <a:rPr lang="en-US" sz="1600" i="1" dirty="0">
                <a:latin typeface="+mj-lt"/>
                <a:cs typeface="Arial" panose="020B0604020202020204" pitchFamily="34" charset="0"/>
              </a:rPr>
              <a:t> Med, 2015; </a:t>
            </a:r>
            <a:r>
              <a:rPr lang="en-US" sz="1600" i="1" dirty="0" err="1">
                <a:latin typeface="+mj-lt"/>
                <a:cs typeface="Arial" panose="020B0604020202020204" pitchFamily="34" charset="0"/>
              </a:rPr>
              <a:t>Sarrazin</a:t>
            </a:r>
            <a:r>
              <a:rPr lang="en-US" sz="1600" i="1" dirty="0">
                <a:latin typeface="+mj-lt"/>
                <a:cs typeface="Arial" panose="020B0604020202020204" pitchFamily="34" charset="0"/>
              </a:rPr>
              <a:t> S. et al., JAMA Psychiatry, 2014)</a:t>
            </a:r>
            <a:endParaRPr lang="it-IT" sz="1600" i="1" dirty="0">
              <a:latin typeface="+mj-lt"/>
              <a:cs typeface="Arial" panose="020B0604020202020204" pitchFamily="34" charset="0"/>
            </a:endParaRPr>
          </a:p>
        </p:txBody>
      </p:sp>
      <p:sp>
        <p:nvSpPr>
          <p:cNvPr id="3" name="CasellaDiTesto 2"/>
          <p:cNvSpPr txBox="1"/>
          <p:nvPr/>
        </p:nvSpPr>
        <p:spPr>
          <a:xfrm>
            <a:off x="473075" y="4098925"/>
            <a:ext cx="8337550" cy="2432050"/>
          </a:xfrm>
          <a:prstGeom prst="rect">
            <a:avLst/>
          </a:prstGeom>
          <a:noFill/>
        </p:spPr>
        <p:txBody>
          <a:bodyPr>
            <a:spAutoFit/>
          </a:bodyPr>
          <a:lstStyle/>
          <a:p>
            <a:pPr algn="just">
              <a:defRPr/>
            </a:pPr>
            <a:r>
              <a:rPr lang="en-US" sz="2400" dirty="0">
                <a:latin typeface="+mj-lt"/>
                <a:cs typeface="Arial" pitchFamily="34" charset="0"/>
              </a:rPr>
              <a:t>Widespread white matter microstructural alterations, </a:t>
            </a:r>
            <a:r>
              <a:rPr lang="en-US" sz="2400" dirty="0">
                <a:latin typeface="+mj-lt"/>
              </a:rPr>
              <a:t>all major classes of tracts are implicated </a:t>
            </a:r>
            <a:r>
              <a:rPr lang="en-US" sz="2400" dirty="0">
                <a:latin typeface="+mj-lt"/>
                <a:cs typeface="Arial" panose="020B0604020202020204" pitchFamily="34" charset="0"/>
              </a:rPr>
              <a:t>(FA reduction and MD-RD increase) in BD: </a:t>
            </a:r>
            <a:r>
              <a:rPr lang="en-US" sz="2400" b="1" dirty="0">
                <a:latin typeface="+mj-lt"/>
                <a:cs typeface="Arial" panose="020B0604020202020204" pitchFamily="34" charset="0"/>
              </a:rPr>
              <a:t>whole BD samples regardless of the phase of illness </a:t>
            </a:r>
          </a:p>
          <a:p>
            <a:pPr algn="just">
              <a:defRPr/>
            </a:pPr>
            <a:r>
              <a:rPr lang="en-US" sz="2400" dirty="0">
                <a:latin typeface="+mj-lt"/>
                <a:cs typeface="Arial" panose="020B0604020202020204" pitchFamily="34" charset="0"/>
              </a:rPr>
              <a:t>(Tract based spatial statistics (TBSS) approach)</a:t>
            </a:r>
            <a:endParaRPr lang="en-US" sz="2400" b="1" dirty="0">
              <a:latin typeface="+mj-lt"/>
              <a:cs typeface="Arial" panose="020B0604020202020204" pitchFamily="34" charset="0"/>
            </a:endParaRPr>
          </a:p>
          <a:p>
            <a:pPr algn="r">
              <a:defRPr/>
            </a:pPr>
            <a:endParaRPr lang="en-US" sz="2400" i="1" dirty="0">
              <a:latin typeface="+mj-lt"/>
              <a:cs typeface="Arial" panose="020B0604020202020204" pitchFamily="34" charset="0"/>
            </a:endParaRPr>
          </a:p>
          <a:p>
            <a:pPr algn="r">
              <a:defRPr/>
            </a:pPr>
            <a:r>
              <a:rPr lang="en-US" sz="1600" i="1" dirty="0">
                <a:latin typeface="+mj-lt"/>
                <a:cs typeface="Arial" panose="020B0604020202020204" pitchFamily="34" charset="0"/>
              </a:rPr>
              <a:t>Wise T. et al., </a:t>
            </a:r>
            <a:r>
              <a:rPr lang="en-US" sz="1600" i="1" dirty="0" err="1">
                <a:latin typeface="+mj-lt"/>
                <a:cs typeface="Arial" panose="020B0604020202020204" pitchFamily="34" charset="0"/>
              </a:rPr>
              <a:t>Biol</a:t>
            </a:r>
            <a:r>
              <a:rPr lang="en-US" sz="1600" i="1" dirty="0">
                <a:latin typeface="+mj-lt"/>
                <a:cs typeface="Arial" panose="020B0604020202020204" pitchFamily="34" charset="0"/>
              </a:rPr>
              <a:t> Psychiatry, 2015; </a:t>
            </a:r>
            <a:r>
              <a:rPr lang="en-US" sz="1600" i="1" dirty="0" err="1">
                <a:latin typeface="+mj-lt"/>
                <a:cs typeface="Arial" panose="020B0604020202020204" pitchFamily="34" charset="0"/>
              </a:rPr>
              <a:t>Vederine</a:t>
            </a:r>
            <a:r>
              <a:rPr lang="en-US" sz="1600" i="1" dirty="0">
                <a:latin typeface="+mj-lt"/>
                <a:cs typeface="Arial" panose="020B0604020202020204" pitchFamily="34" charset="0"/>
              </a:rPr>
              <a:t> F.E. et al., </a:t>
            </a:r>
          </a:p>
          <a:p>
            <a:pPr algn="r">
              <a:defRPr/>
            </a:pPr>
            <a:r>
              <a:rPr lang="en-US" sz="1600" i="1" dirty="0" err="1">
                <a:latin typeface="+mj-lt"/>
                <a:cs typeface="Arial" panose="020B0604020202020204" pitchFamily="34" charset="0"/>
              </a:rPr>
              <a:t>Prog</a:t>
            </a:r>
            <a:r>
              <a:rPr lang="en-US" sz="1600" i="1" dirty="0">
                <a:latin typeface="+mj-lt"/>
                <a:cs typeface="Arial" panose="020B0604020202020204" pitchFamily="34" charset="0"/>
              </a:rPr>
              <a:t> </a:t>
            </a:r>
            <a:r>
              <a:rPr lang="en-US" sz="1600" i="1" dirty="0" err="1">
                <a:latin typeface="+mj-lt"/>
                <a:cs typeface="Arial" panose="020B0604020202020204" pitchFamily="34" charset="0"/>
              </a:rPr>
              <a:t>Neuropsychopharmacol</a:t>
            </a:r>
            <a:r>
              <a:rPr lang="en-US" sz="1600" i="1" dirty="0">
                <a:latin typeface="+mj-lt"/>
                <a:cs typeface="Arial" panose="020B0604020202020204" pitchFamily="34" charset="0"/>
              </a:rPr>
              <a:t> </a:t>
            </a:r>
            <a:r>
              <a:rPr lang="en-US" sz="1600" i="1" dirty="0" err="1">
                <a:latin typeface="+mj-lt"/>
                <a:cs typeface="Arial" panose="020B0604020202020204" pitchFamily="34" charset="0"/>
              </a:rPr>
              <a:t>Biol</a:t>
            </a:r>
            <a:r>
              <a:rPr lang="en-US" sz="1600" i="1" dirty="0">
                <a:latin typeface="+mj-lt"/>
                <a:cs typeface="Arial" panose="020B0604020202020204" pitchFamily="34" charset="0"/>
              </a:rPr>
              <a:t> Psychiatry, 2011</a:t>
            </a:r>
          </a:p>
        </p:txBody>
      </p:sp>
    </p:spTree>
    <p:extLst>
      <p:ext uri="{BB962C8B-B14F-4D97-AF65-F5344CB8AC3E}">
        <p14:creationId xmlns:p14="http://schemas.microsoft.com/office/powerpoint/2010/main" val="961465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74867" y="307333"/>
            <a:ext cx="8639436" cy="5364000"/>
          </a:xfrm>
          <a:prstGeom prst="rect">
            <a:avLst/>
          </a:prstGeom>
          <a:ln w="0">
            <a:headEnd/>
            <a:tailEnd/>
          </a:ln>
        </p:spPr>
        <p:style>
          <a:lnRef idx="2">
            <a:schemeClr val="dk1"/>
          </a:lnRef>
          <a:fillRef idx="1">
            <a:schemeClr val="lt1"/>
          </a:fillRef>
          <a:effectRef idx="0">
            <a:schemeClr val="dk1"/>
          </a:effectRef>
          <a:fontRef idx="minor">
            <a:schemeClr val="dk1"/>
          </a:fontRef>
        </p:style>
      </p:pic>
      <p:grpSp>
        <p:nvGrpSpPr>
          <p:cNvPr id="5" name="Gruppo 4"/>
          <p:cNvGrpSpPr>
            <a:grpSpLocks noChangeAspect="1"/>
          </p:cNvGrpSpPr>
          <p:nvPr/>
        </p:nvGrpSpPr>
        <p:grpSpPr>
          <a:xfrm>
            <a:off x="648166" y="1620581"/>
            <a:ext cx="7892838" cy="5004000"/>
            <a:chOff x="1640223" y="2124347"/>
            <a:chExt cx="6359697" cy="4032000"/>
          </a:xfrm>
        </p:grpSpPr>
        <p:pic>
          <p:nvPicPr>
            <p:cNvPr id="3" name="Immagine 2"/>
            <p:cNvPicPr>
              <a:picLocks noChangeAspect="1"/>
            </p:cNvPicPr>
            <p:nvPr/>
          </p:nvPicPr>
          <p:blipFill>
            <a:blip r:embed="rId3"/>
            <a:stretch>
              <a:fillRect/>
            </a:stretch>
          </p:blipFill>
          <p:spPr>
            <a:xfrm>
              <a:off x="1640223" y="2124347"/>
              <a:ext cx="6359697" cy="4032000"/>
            </a:xfrm>
            <a:prstGeom prst="rect">
              <a:avLst/>
            </a:prstGeom>
            <a:ln w="0">
              <a:solidFill>
                <a:schemeClr val="tx1"/>
              </a:solidFill>
            </a:ln>
          </p:spPr>
        </p:pic>
        <p:sp>
          <p:nvSpPr>
            <p:cNvPr id="4" name="Rettangolo 3"/>
            <p:cNvSpPr/>
            <p:nvPr/>
          </p:nvSpPr>
          <p:spPr>
            <a:xfrm>
              <a:off x="3720668" y="3573204"/>
              <a:ext cx="3945704" cy="196169"/>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904925" y="3767233"/>
              <a:ext cx="3254279" cy="143613"/>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5385647" y="3244720"/>
              <a:ext cx="2280727" cy="162909"/>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904925" y="3396853"/>
              <a:ext cx="5785308" cy="176352"/>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1904925" y="3565737"/>
              <a:ext cx="1471809" cy="203636"/>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9" name="Immagine 18" descr="Figure_4.png"/>
          <p:cNvPicPr>
            <a:picLocks noChangeAspect="1"/>
          </p:cNvPicPr>
          <p:nvPr/>
        </p:nvPicPr>
        <p:blipFill>
          <a:blip r:embed="rId4" cstate="print"/>
          <a:stretch>
            <a:fillRect/>
          </a:stretch>
        </p:blipFill>
        <p:spPr>
          <a:xfrm>
            <a:off x="352776" y="2563485"/>
            <a:ext cx="5524443" cy="3852000"/>
          </a:xfrm>
          <a:prstGeom prst="rect">
            <a:avLst/>
          </a:prstGeom>
        </p:spPr>
      </p:pic>
      <p:sp>
        <p:nvSpPr>
          <p:cNvPr id="20" name="Ovale 19"/>
          <p:cNvSpPr/>
          <p:nvPr/>
        </p:nvSpPr>
        <p:spPr>
          <a:xfrm>
            <a:off x="2454730" y="2596243"/>
            <a:ext cx="2721428" cy="173082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p:cNvSpPr/>
          <p:nvPr/>
        </p:nvSpPr>
        <p:spPr>
          <a:xfrm>
            <a:off x="5217131" y="3243905"/>
            <a:ext cx="625375" cy="469361"/>
          </a:xfrm>
          <a:prstGeom prst="rightArrow">
            <a:avLst/>
          </a:prstGeom>
          <a:solidFill>
            <a:schemeClr val="bg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5997566" y="2550770"/>
            <a:ext cx="2663785" cy="3447098"/>
          </a:xfrm>
          <a:prstGeom prst="rect">
            <a:avLst/>
          </a:prstGeom>
          <a:ln w="12700">
            <a:solidFill>
              <a:srgbClr val="C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2200" dirty="0" err="1" smtClean="0">
                <a:latin typeface="+mj-lt"/>
              </a:rPr>
              <a:t>Microstructural</a:t>
            </a:r>
            <a:r>
              <a:rPr lang="it-IT" sz="2200" dirty="0" smtClean="0">
                <a:latin typeface="+mj-lt"/>
              </a:rPr>
              <a:t> WM </a:t>
            </a:r>
            <a:r>
              <a:rPr lang="it-IT" sz="2200" dirty="0" err="1" smtClean="0">
                <a:latin typeface="+mj-lt"/>
              </a:rPr>
              <a:t>alterations</a:t>
            </a:r>
            <a:r>
              <a:rPr lang="it-IT" sz="2200" dirty="0" smtClean="0">
                <a:latin typeface="+mj-lt"/>
              </a:rPr>
              <a:t> (</a:t>
            </a:r>
            <a:r>
              <a:rPr lang="it-IT" sz="2200" dirty="0" err="1" smtClean="0">
                <a:latin typeface="+mj-lt"/>
              </a:rPr>
              <a:t>midline</a:t>
            </a:r>
            <a:r>
              <a:rPr lang="it-IT" sz="2200" dirty="0" smtClean="0">
                <a:latin typeface="+mj-lt"/>
              </a:rPr>
              <a:t> and </a:t>
            </a:r>
            <a:r>
              <a:rPr lang="it-IT" sz="2200" dirty="0" err="1" smtClean="0">
                <a:latin typeface="+mj-lt"/>
              </a:rPr>
              <a:t>lateral</a:t>
            </a:r>
            <a:r>
              <a:rPr lang="it-IT" sz="2200" dirty="0" smtClean="0">
                <a:latin typeface="+mj-lt"/>
              </a:rPr>
              <a:t> </a:t>
            </a:r>
            <a:r>
              <a:rPr lang="it-IT" sz="2200" dirty="0" err="1" smtClean="0">
                <a:latin typeface="+mj-lt"/>
              </a:rPr>
              <a:t>structures</a:t>
            </a:r>
            <a:r>
              <a:rPr lang="it-IT" sz="2200" dirty="0" smtClean="0">
                <a:latin typeface="+mj-lt"/>
              </a:rPr>
              <a:t>) are </a:t>
            </a:r>
            <a:r>
              <a:rPr lang="it-IT" sz="2200" dirty="0" err="1" smtClean="0">
                <a:latin typeface="+mj-lt"/>
              </a:rPr>
              <a:t>mainly</a:t>
            </a:r>
            <a:r>
              <a:rPr lang="it-IT" sz="2200" dirty="0" smtClean="0">
                <a:latin typeface="+mj-lt"/>
              </a:rPr>
              <a:t> </a:t>
            </a:r>
            <a:r>
              <a:rPr lang="it-IT" sz="2200" dirty="0" err="1" smtClean="0">
                <a:latin typeface="+mj-lt"/>
              </a:rPr>
              <a:t>present</a:t>
            </a:r>
            <a:r>
              <a:rPr lang="it-IT" sz="2200" dirty="0" smtClean="0">
                <a:latin typeface="+mj-lt"/>
              </a:rPr>
              <a:t> in the </a:t>
            </a:r>
            <a:r>
              <a:rPr lang="it-IT" sz="2200" dirty="0" err="1" smtClean="0">
                <a:latin typeface="+mj-lt"/>
              </a:rPr>
              <a:t>active</a:t>
            </a:r>
            <a:r>
              <a:rPr lang="it-IT" sz="2200" dirty="0" smtClean="0">
                <a:latin typeface="+mj-lt"/>
              </a:rPr>
              <a:t> </a:t>
            </a:r>
            <a:r>
              <a:rPr lang="it-IT" sz="2200" dirty="0" err="1" smtClean="0">
                <a:latin typeface="+mj-lt"/>
              </a:rPr>
              <a:t>phases</a:t>
            </a:r>
            <a:r>
              <a:rPr lang="it-IT" sz="2200" dirty="0" smtClean="0">
                <a:latin typeface="+mj-lt"/>
              </a:rPr>
              <a:t> of BD</a:t>
            </a:r>
          </a:p>
          <a:p>
            <a:endParaRPr lang="it-IT" sz="2000" dirty="0">
              <a:latin typeface="+mj-lt"/>
            </a:endParaRPr>
          </a:p>
          <a:p>
            <a:pPr algn="ctr"/>
            <a:r>
              <a:rPr lang="it-IT" sz="2200" dirty="0" smtClean="0">
                <a:latin typeface="+mj-lt"/>
              </a:rPr>
              <a:t>WM </a:t>
            </a:r>
            <a:r>
              <a:rPr lang="it-IT" sz="2200" dirty="0" err="1" smtClean="0">
                <a:latin typeface="+mj-lt"/>
              </a:rPr>
              <a:t>d</a:t>
            </a:r>
            <a:r>
              <a:rPr lang="it-IT" sz="2200" dirty="0" err="1">
                <a:latin typeface="+mj-lt"/>
              </a:rPr>
              <a:t>y</a:t>
            </a:r>
            <a:r>
              <a:rPr lang="it-IT" sz="2200" dirty="0" err="1" smtClean="0">
                <a:latin typeface="+mj-lt"/>
              </a:rPr>
              <a:t>namic</a:t>
            </a:r>
            <a:r>
              <a:rPr lang="it-IT" sz="2200" dirty="0" smtClean="0">
                <a:latin typeface="+mj-lt"/>
              </a:rPr>
              <a:t> </a:t>
            </a:r>
            <a:r>
              <a:rPr lang="it-IT" sz="2200" dirty="0" err="1" smtClean="0">
                <a:latin typeface="+mj-lt"/>
              </a:rPr>
              <a:t>changes</a:t>
            </a:r>
            <a:r>
              <a:rPr lang="it-IT" sz="2200" dirty="0" smtClean="0">
                <a:latin typeface="+mj-lt"/>
              </a:rPr>
              <a:t> </a:t>
            </a:r>
          </a:p>
          <a:p>
            <a:pPr algn="ctr"/>
            <a:r>
              <a:rPr lang="it-IT" sz="2200" dirty="0" err="1" smtClean="0">
                <a:latin typeface="+mj-lt"/>
              </a:rPr>
              <a:t>across</a:t>
            </a:r>
            <a:r>
              <a:rPr lang="it-IT" sz="2200" dirty="0" smtClean="0">
                <a:latin typeface="+mj-lt"/>
              </a:rPr>
              <a:t> the </a:t>
            </a:r>
            <a:r>
              <a:rPr lang="it-IT" sz="2200" dirty="0" err="1" smtClean="0">
                <a:latin typeface="+mj-lt"/>
              </a:rPr>
              <a:t>different</a:t>
            </a:r>
            <a:r>
              <a:rPr lang="it-IT" sz="2200" dirty="0" smtClean="0">
                <a:latin typeface="+mj-lt"/>
              </a:rPr>
              <a:t> </a:t>
            </a:r>
            <a:r>
              <a:rPr lang="it-IT" sz="2200" dirty="0" err="1" smtClean="0">
                <a:latin typeface="+mj-lt"/>
              </a:rPr>
              <a:t>phases</a:t>
            </a:r>
            <a:r>
              <a:rPr lang="it-IT" sz="2200" dirty="0" smtClean="0">
                <a:latin typeface="+mj-lt"/>
              </a:rPr>
              <a:t> of </a:t>
            </a:r>
            <a:r>
              <a:rPr lang="it-IT" sz="2200" dirty="0" err="1" smtClean="0">
                <a:latin typeface="+mj-lt"/>
              </a:rPr>
              <a:t>illness</a:t>
            </a:r>
            <a:r>
              <a:rPr lang="it-IT" sz="2200" dirty="0" smtClean="0">
                <a:latin typeface="+mj-lt"/>
              </a:rPr>
              <a:t>?</a:t>
            </a:r>
            <a:endParaRPr lang="it-IT" sz="2200" dirty="0">
              <a:latin typeface="+mj-lt"/>
            </a:endParaRPr>
          </a:p>
        </p:txBody>
      </p:sp>
    </p:spTree>
    <p:extLst>
      <p:ext uri="{BB962C8B-B14F-4D97-AF65-F5344CB8AC3E}">
        <p14:creationId xmlns:p14="http://schemas.microsoft.com/office/powerpoint/2010/main" val="11024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982032" y="859002"/>
            <a:ext cx="7037884" cy="2308324"/>
          </a:xfrm>
          <a:prstGeom prst="rect">
            <a:avLst/>
          </a:prstGeom>
          <a:noFill/>
          <a:ln w="12700">
            <a:solidFill>
              <a:srgbClr val="C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A gradient of increasing WM abnormalities from the euthymic (low degree and localized WM alterations mainly in the midline structures) to the manic (more diffuse WM alterations affecting both midline and lateral structures) and, finally, to the depressive phase (high degree and widespread WM </a:t>
            </a:r>
            <a:r>
              <a:rPr lang="en-US" dirty="0" smtClean="0"/>
              <a:t>alterations)</a:t>
            </a:r>
          </a:p>
          <a:p>
            <a:pPr marL="285750" indent="-285750">
              <a:buFont typeface="Arial" panose="020B0604020202020204" pitchFamily="34" charset="0"/>
              <a:buChar char="•"/>
            </a:pPr>
            <a:r>
              <a:rPr lang="en-US" dirty="0" smtClean="0"/>
              <a:t>the </a:t>
            </a:r>
            <a:r>
              <a:rPr lang="en-US" dirty="0"/>
              <a:t>WM diffuse alterations correlated with cognitive deficits in BD, such as decreased fluency </a:t>
            </a:r>
            <a:r>
              <a:rPr lang="en-US" dirty="0" smtClean="0"/>
              <a:t>and </a:t>
            </a:r>
            <a:r>
              <a:rPr lang="en-US" dirty="0"/>
              <a:t>increased omission errors at the continuous performance test.</a:t>
            </a:r>
            <a:endParaRPr lang="it-IT" dirty="0">
              <a:latin typeface="+mj-lt"/>
            </a:endParaRPr>
          </a:p>
        </p:txBody>
      </p:sp>
      <p:sp>
        <p:nvSpPr>
          <p:cNvPr id="3" name="CasellaDiTesto 2"/>
          <p:cNvSpPr txBox="1"/>
          <p:nvPr/>
        </p:nvSpPr>
        <p:spPr>
          <a:xfrm>
            <a:off x="982032" y="3943041"/>
            <a:ext cx="7037884" cy="1785104"/>
          </a:xfrm>
          <a:prstGeom prst="rect">
            <a:avLst/>
          </a:prstGeom>
          <a:ln w="12700">
            <a:solidFill>
              <a:srgbClr val="C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200" dirty="0"/>
              <a:t>The WM alterations in type I BD showed different spatial patterns in the various phases of illness, mainly affecting the active phases, and correlated with some cognitive deficits. This suggests a complex trait- and state-dependent pathogenesis of WM abnormalities in BD.</a:t>
            </a:r>
            <a:endParaRPr lang="it-IT" sz="2200" dirty="0">
              <a:latin typeface="+mj-lt"/>
            </a:endParaRPr>
          </a:p>
        </p:txBody>
      </p:sp>
    </p:spTree>
    <p:extLst>
      <p:ext uri="{BB962C8B-B14F-4D97-AF65-F5344CB8AC3E}">
        <p14:creationId xmlns:p14="http://schemas.microsoft.com/office/powerpoint/2010/main" val="246856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662155" y="154053"/>
            <a:ext cx="7822392"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000" b="1" dirty="0" smtClean="0">
                <a:solidFill>
                  <a:schemeClr val="tx2"/>
                </a:solidFill>
                <a:effectLst>
                  <a:outerShdw blurRad="38100" dist="38100" dir="2700000" algn="tl">
                    <a:srgbClr val="000000">
                      <a:alpha val="43137"/>
                    </a:srgbClr>
                  </a:outerShdw>
                </a:effectLst>
                <a:latin typeface="+mj-lt"/>
                <a:cs typeface="Arial" pitchFamily="34" charset="0"/>
              </a:rPr>
              <a:t>Introduction to resting state fMRI: </a:t>
            </a:r>
          </a:p>
          <a:p>
            <a:pPr algn="ctr">
              <a:defRPr/>
            </a:pPr>
            <a:r>
              <a:rPr lang="en-US" sz="3000" b="1" dirty="0" smtClean="0">
                <a:solidFill>
                  <a:schemeClr val="tx2"/>
                </a:solidFill>
                <a:effectLst>
                  <a:outerShdw blurRad="38100" dist="38100" dir="2700000" algn="tl">
                    <a:srgbClr val="000000">
                      <a:alpha val="43137"/>
                    </a:srgbClr>
                  </a:outerShdw>
                </a:effectLst>
                <a:latin typeface="+mj-lt"/>
                <a:cs typeface="Arial" pitchFamily="34" charset="0"/>
              </a:rPr>
              <a:t>Functional Connectivity</a:t>
            </a:r>
            <a:endParaRPr lang="it-IT" sz="3000" dirty="0">
              <a:solidFill>
                <a:schemeClr val="tx2"/>
              </a:solidFill>
              <a:effectLst>
                <a:outerShdw blurRad="38100" dist="38100" dir="2700000" algn="tl">
                  <a:srgbClr val="000000">
                    <a:alpha val="43137"/>
                  </a:srgbClr>
                </a:outerShdw>
              </a:effectLst>
              <a:latin typeface="+mj-lt"/>
              <a:cs typeface="Arial" pitchFamily="34" charset="0"/>
            </a:endParaRPr>
          </a:p>
        </p:txBody>
      </p:sp>
      <p:sp>
        <p:nvSpPr>
          <p:cNvPr id="8" name="Rettangolo 7"/>
          <p:cNvSpPr/>
          <p:nvPr/>
        </p:nvSpPr>
        <p:spPr>
          <a:xfrm>
            <a:off x="396090" y="1484849"/>
            <a:ext cx="8386582"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z="2200" b="1" dirty="0" smtClean="0">
                <a:latin typeface="+mj-lt"/>
                <a:cs typeface="Arial" pitchFamily="34" charset="0"/>
              </a:rPr>
              <a:t>La </a:t>
            </a:r>
            <a:r>
              <a:rPr lang="it-IT" sz="2200" b="1" i="1" dirty="0" err="1">
                <a:cs typeface="Arial" pitchFamily="34" charset="0"/>
              </a:rPr>
              <a:t>Resting</a:t>
            </a:r>
            <a:r>
              <a:rPr lang="it-IT" sz="2200" b="1" i="1" dirty="0">
                <a:cs typeface="Arial" pitchFamily="34" charset="0"/>
              </a:rPr>
              <a:t> state </a:t>
            </a:r>
            <a:r>
              <a:rPr lang="it-IT" sz="2200" b="1" i="1" dirty="0" err="1">
                <a:cs typeface="Arial" pitchFamily="34" charset="0"/>
              </a:rPr>
              <a:t>fMRI</a:t>
            </a:r>
            <a:r>
              <a:rPr lang="it-IT" sz="2200" b="1" i="1" dirty="0">
                <a:cs typeface="Arial" pitchFamily="34" charset="0"/>
              </a:rPr>
              <a:t> </a:t>
            </a:r>
            <a:r>
              <a:rPr lang="it-IT" sz="2200" b="1" dirty="0" smtClean="0">
                <a:latin typeface="+mj-lt"/>
                <a:cs typeface="Arial" pitchFamily="34" charset="0"/>
              </a:rPr>
              <a:t>è un sottotipo specifico di </a:t>
            </a:r>
            <a:r>
              <a:rPr lang="it-IT" sz="2200" b="1" dirty="0" err="1" smtClean="0">
                <a:latin typeface="+mj-lt"/>
                <a:cs typeface="Arial" pitchFamily="34" charset="0"/>
              </a:rPr>
              <a:t>fMRI</a:t>
            </a:r>
            <a:r>
              <a:rPr lang="it-IT" sz="2200" b="1" dirty="0" smtClean="0">
                <a:latin typeface="+mj-lt"/>
                <a:cs typeface="Arial" pitchFamily="34" charset="0"/>
              </a:rPr>
              <a:t>:</a:t>
            </a:r>
          </a:p>
          <a:p>
            <a:pPr algn="just"/>
            <a:endParaRPr lang="it-IT" sz="2200" b="1" dirty="0">
              <a:latin typeface="+mj-lt"/>
              <a:cs typeface="Arial" pitchFamily="34" charset="0"/>
            </a:endParaRPr>
          </a:p>
          <a:p>
            <a:pPr algn="ctr"/>
            <a:r>
              <a:rPr lang="it-IT" sz="2400" dirty="0" smtClean="0"/>
              <a:t>L’</a:t>
            </a:r>
            <a:r>
              <a:rPr lang="it-IT" sz="2400" dirty="0" err="1" smtClean="0"/>
              <a:t>fMRI</a:t>
            </a:r>
            <a:r>
              <a:rPr lang="it-IT" sz="2400" dirty="0" smtClean="0"/>
              <a:t> misura </a:t>
            </a:r>
            <a:r>
              <a:rPr lang="it-IT" sz="2400" dirty="0"/>
              <a:t>la variazione dell’ossigenazione sanguigna nel tempo (segnale </a:t>
            </a:r>
            <a:r>
              <a:rPr lang="it-IT" sz="2400" dirty="0" smtClean="0"/>
              <a:t>BOLD - </a:t>
            </a:r>
            <a:r>
              <a:rPr lang="it-IT" sz="2400" dirty="0"/>
              <a:t>Blood </a:t>
            </a:r>
            <a:r>
              <a:rPr lang="it-IT" sz="2400" dirty="0" err="1"/>
              <a:t>Oxygenation</a:t>
            </a:r>
            <a:r>
              <a:rPr lang="it-IT" sz="2400" dirty="0"/>
              <a:t> Level </a:t>
            </a:r>
            <a:r>
              <a:rPr lang="it-IT" sz="2400" dirty="0" err="1"/>
              <a:t>Dependent</a:t>
            </a:r>
            <a:r>
              <a:rPr lang="it-IT" sz="2400" dirty="0"/>
              <a:t>), legata all’attività neuronale che viene generata in uno specifico contesto </a:t>
            </a:r>
            <a:r>
              <a:rPr lang="it-IT" sz="2400" dirty="0" smtClean="0"/>
              <a:t>sperimentale</a:t>
            </a:r>
            <a:endParaRPr lang="it-IT" sz="2200" b="1" dirty="0">
              <a:latin typeface="+mj-lt"/>
              <a:cs typeface="Arial" pitchFamily="34" charset="0"/>
            </a:endParaRPr>
          </a:p>
          <a:p>
            <a:pPr algn="just"/>
            <a:endParaRPr lang="it-IT" sz="2200" b="1" dirty="0" smtClean="0">
              <a:latin typeface="+mj-lt"/>
              <a:cs typeface="Arial" pitchFamily="34" charset="0"/>
            </a:endParaRPr>
          </a:p>
        </p:txBody>
      </p:sp>
      <p:sp>
        <p:nvSpPr>
          <p:cNvPr id="2" name="Rettangolo 1"/>
          <p:cNvSpPr/>
          <p:nvPr/>
        </p:nvSpPr>
        <p:spPr>
          <a:xfrm>
            <a:off x="662155" y="2916621"/>
            <a:ext cx="3405352" cy="399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084790" y="3316978"/>
            <a:ext cx="3032231" cy="399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circolare a destra 2"/>
          <p:cNvSpPr/>
          <p:nvPr/>
        </p:nvSpPr>
        <p:spPr>
          <a:xfrm>
            <a:off x="157655" y="3116558"/>
            <a:ext cx="504500" cy="1613097"/>
          </a:xfrm>
          <a:prstGeom prst="curvedRightArrow">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circolare a destra 12"/>
          <p:cNvSpPr/>
          <p:nvPr/>
        </p:nvSpPr>
        <p:spPr>
          <a:xfrm flipH="1">
            <a:off x="6111775" y="3453852"/>
            <a:ext cx="714700" cy="1275804"/>
          </a:xfrm>
          <a:prstGeom prst="curvedRightArrow">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Rettangolo 3"/>
          <p:cNvSpPr/>
          <p:nvPr/>
        </p:nvSpPr>
        <p:spPr>
          <a:xfrm>
            <a:off x="678185" y="4414345"/>
            <a:ext cx="4240656" cy="230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t>Non </a:t>
            </a:r>
            <a:r>
              <a:rPr lang="it-IT" b="1" dirty="0"/>
              <a:t>è una misura diretta, ma </a:t>
            </a:r>
            <a:r>
              <a:rPr lang="it-IT" b="1" dirty="0" smtClean="0"/>
              <a:t> permette </a:t>
            </a:r>
            <a:r>
              <a:rPr lang="it-IT" b="1" dirty="0"/>
              <a:t>di </a:t>
            </a:r>
            <a:r>
              <a:rPr lang="it-IT" b="1" dirty="0" smtClean="0"/>
              <a:t>misurare i cambiamenti </a:t>
            </a:r>
            <a:r>
              <a:rPr lang="it-IT" b="1" dirty="0"/>
              <a:t>di segnale cerebrali causati da variazioni dell’attività neurale di un individuo </a:t>
            </a:r>
          </a:p>
          <a:p>
            <a:r>
              <a:rPr lang="it-IT" b="1" dirty="0" smtClean="0"/>
              <a:t>SI ASSUME CHE LE VARIAZIONI DEL SEGNALE BOLD CORRISPONDANO A VARIAZIONE DELL’ATTIVITA’ NEURONALE</a:t>
            </a:r>
            <a:endParaRPr lang="it-IT" b="1" dirty="0"/>
          </a:p>
        </p:txBody>
      </p:sp>
      <p:sp>
        <p:nvSpPr>
          <p:cNvPr id="5" name="Rettangolo 4"/>
          <p:cNvSpPr/>
          <p:nvPr/>
        </p:nvSpPr>
        <p:spPr>
          <a:xfrm>
            <a:off x="5454870" y="4729655"/>
            <a:ext cx="3452648" cy="1986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Nella </a:t>
            </a:r>
            <a:r>
              <a:rPr lang="it-IT" dirty="0" err="1" smtClean="0"/>
              <a:t>fMRI</a:t>
            </a:r>
            <a:r>
              <a:rPr lang="it-IT" dirty="0" smtClean="0"/>
              <a:t> di tipo «</a:t>
            </a:r>
            <a:r>
              <a:rPr lang="it-IT" dirty="0" err="1" smtClean="0"/>
              <a:t>resting</a:t>
            </a:r>
            <a:r>
              <a:rPr lang="it-IT" dirty="0" smtClean="0"/>
              <a:t>-state» il contesto sperimentale è una </a:t>
            </a:r>
            <a:r>
              <a:rPr lang="it-IT" b="1" dirty="0" smtClean="0"/>
              <a:t>condizione di «riposo» mentale in cui il soggetto mantiene lo stato di veglia senza eseguire alcun task specifico</a:t>
            </a:r>
            <a:endParaRPr lang="it-IT" b="1" dirty="0"/>
          </a:p>
        </p:txBody>
      </p:sp>
    </p:spTree>
    <p:extLst>
      <p:ext uri="{BB962C8B-B14F-4D97-AF65-F5344CB8AC3E}">
        <p14:creationId xmlns:p14="http://schemas.microsoft.com/office/powerpoint/2010/main" val="120502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P spid="1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678185" y="154054"/>
            <a:ext cx="7822392"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000" b="1" dirty="0" smtClean="0">
                <a:solidFill>
                  <a:schemeClr val="tx2"/>
                </a:solidFill>
                <a:effectLst>
                  <a:outerShdw blurRad="38100" dist="38100" dir="2700000" algn="tl">
                    <a:srgbClr val="000000">
                      <a:alpha val="43137"/>
                    </a:srgbClr>
                  </a:outerShdw>
                </a:effectLst>
                <a:latin typeface="+mj-lt"/>
                <a:cs typeface="Arial" pitchFamily="34" charset="0"/>
              </a:rPr>
              <a:t>Introduction to resting state fMRI: </a:t>
            </a:r>
          </a:p>
          <a:p>
            <a:pPr algn="ctr">
              <a:defRPr/>
            </a:pPr>
            <a:r>
              <a:rPr lang="en-US" sz="3000" b="1" dirty="0" smtClean="0">
                <a:solidFill>
                  <a:schemeClr val="tx2"/>
                </a:solidFill>
                <a:effectLst>
                  <a:outerShdw blurRad="38100" dist="38100" dir="2700000" algn="tl">
                    <a:srgbClr val="000000">
                      <a:alpha val="43137"/>
                    </a:srgbClr>
                  </a:outerShdw>
                </a:effectLst>
                <a:latin typeface="+mj-lt"/>
                <a:cs typeface="Arial" pitchFamily="34" charset="0"/>
              </a:rPr>
              <a:t>Functional Connectivity</a:t>
            </a:r>
            <a:endParaRPr lang="it-IT" sz="3000" dirty="0">
              <a:solidFill>
                <a:schemeClr val="tx2"/>
              </a:solidFill>
              <a:effectLst>
                <a:outerShdw blurRad="38100" dist="38100" dir="2700000" algn="tl">
                  <a:srgbClr val="000000">
                    <a:alpha val="43137"/>
                  </a:srgbClr>
                </a:outerShdw>
              </a:effectLst>
              <a:latin typeface="+mj-lt"/>
              <a:cs typeface="Arial" pitchFamily="34" charset="0"/>
            </a:endParaRPr>
          </a:p>
        </p:txBody>
      </p:sp>
      <p:sp>
        <p:nvSpPr>
          <p:cNvPr id="8" name="Rettangolo 7"/>
          <p:cNvSpPr/>
          <p:nvPr/>
        </p:nvSpPr>
        <p:spPr>
          <a:xfrm>
            <a:off x="206904" y="1911800"/>
            <a:ext cx="4193291"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it-IT" sz="2200" b="1" dirty="0" err="1" smtClean="0">
                <a:latin typeface="+mj-lt"/>
                <a:cs typeface="Arial" pitchFamily="34" charset="0"/>
              </a:rPr>
              <a:t>Functional</a:t>
            </a:r>
            <a:r>
              <a:rPr lang="it-IT" sz="2200" b="1" dirty="0" smtClean="0">
                <a:latin typeface="+mj-lt"/>
                <a:cs typeface="Arial" pitchFamily="34" charset="0"/>
              </a:rPr>
              <a:t> Connectivity </a:t>
            </a:r>
            <a:r>
              <a:rPr lang="en-US" sz="2200" b="1" dirty="0" smtClean="0">
                <a:latin typeface="+mj-lt"/>
                <a:cs typeface="Arial" pitchFamily="34" charset="0"/>
              </a:rPr>
              <a:t>(FC)</a:t>
            </a:r>
            <a:r>
              <a:rPr lang="en-US" sz="2200" dirty="0" smtClean="0">
                <a:latin typeface="+mj-lt"/>
                <a:cs typeface="Arial" pitchFamily="34" charset="0"/>
              </a:rPr>
              <a:t>: </a:t>
            </a:r>
          </a:p>
          <a:p>
            <a:r>
              <a:rPr lang="en-US" sz="2200" dirty="0" smtClean="0">
                <a:latin typeface="+mj-lt"/>
                <a:cs typeface="Arial" pitchFamily="34" charset="0"/>
              </a:rPr>
              <a:t>È </a:t>
            </a:r>
            <a:r>
              <a:rPr lang="en-US" sz="2200" dirty="0" err="1" smtClean="0">
                <a:latin typeface="+mj-lt"/>
                <a:cs typeface="Arial" pitchFamily="34" charset="0"/>
              </a:rPr>
              <a:t>una</a:t>
            </a:r>
            <a:r>
              <a:rPr lang="en-US" sz="2200" dirty="0" smtClean="0">
                <a:latin typeface="+mj-lt"/>
                <a:cs typeface="Arial" pitchFamily="34" charset="0"/>
              </a:rPr>
              <a:t> </a:t>
            </a:r>
            <a:r>
              <a:rPr lang="en-US" sz="2200" dirty="0" err="1" smtClean="0">
                <a:latin typeface="+mj-lt"/>
                <a:cs typeface="Arial" pitchFamily="34" charset="0"/>
              </a:rPr>
              <a:t>misura</a:t>
            </a:r>
            <a:r>
              <a:rPr lang="en-US" sz="2200" dirty="0" smtClean="0">
                <a:latin typeface="+mj-lt"/>
                <a:cs typeface="Arial" pitchFamily="34" charset="0"/>
              </a:rPr>
              <a:t> di “</a:t>
            </a:r>
            <a:r>
              <a:rPr lang="en-US" sz="2200" dirty="0" err="1" smtClean="0">
                <a:latin typeface="+mj-lt"/>
                <a:cs typeface="Arial" pitchFamily="34" charset="0"/>
              </a:rPr>
              <a:t>connettività</a:t>
            </a:r>
            <a:r>
              <a:rPr lang="en-US" sz="2200" dirty="0" smtClean="0">
                <a:latin typeface="+mj-lt"/>
                <a:cs typeface="Arial" pitchFamily="34" charset="0"/>
              </a:rPr>
              <a:t> </a:t>
            </a:r>
            <a:r>
              <a:rPr lang="en-US" sz="2200" dirty="0" err="1" smtClean="0">
                <a:latin typeface="+mj-lt"/>
                <a:cs typeface="Arial" pitchFamily="34" charset="0"/>
              </a:rPr>
              <a:t>funzionale</a:t>
            </a:r>
            <a:r>
              <a:rPr lang="en-US" sz="2200" dirty="0" smtClean="0">
                <a:latin typeface="+mj-lt"/>
                <a:cs typeface="Arial" pitchFamily="34" charset="0"/>
              </a:rPr>
              <a:t>”, </a:t>
            </a:r>
            <a:r>
              <a:rPr lang="en-US" sz="2200" dirty="0" err="1" smtClean="0">
                <a:latin typeface="+mj-lt"/>
                <a:cs typeface="Arial" pitchFamily="34" charset="0"/>
              </a:rPr>
              <a:t>quindi</a:t>
            </a:r>
            <a:r>
              <a:rPr lang="en-US" sz="2200" dirty="0" smtClean="0">
                <a:latin typeface="+mj-lt"/>
                <a:cs typeface="Arial" pitchFamily="34" charset="0"/>
              </a:rPr>
              <a:t> di “co-</a:t>
            </a:r>
            <a:r>
              <a:rPr lang="en-US" sz="2200" dirty="0" err="1" smtClean="0">
                <a:latin typeface="+mj-lt"/>
                <a:cs typeface="Arial" pitchFamily="34" charset="0"/>
              </a:rPr>
              <a:t>attivazione</a:t>
            </a:r>
            <a:r>
              <a:rPr lang="en-US" sz="2200" dirty="0" smtClean="0">
                <a:latin typeface="+mj-lt"/>
                <a:cs typeface="Arial" pitchFamily="34" charset="0"/>
              </a:rPr>
              <a:t>” </a:t>
            </a:r>
            <a:r>
              <a:rPr lang="en-US" sz="2200" dirty="0" err="1" smtClean="0">
                <a:latin typeface="+mj-lt"/>
                <a:cs typeface="Arial" pitchFamily="34" charset="0"/>
              </a:rPr>
              <a:t>tra</a:t>
            </a:r>
            <a:r>
              <a:rPr lang="en-US" sz="2200" dirty="0" smtClean="0">
                <a:latin typeface="+mj-lt"/>
                <a:cs typeface="Arial" pitchFamily="34" charset="0"/>
              </a:rPr>
              <a:t> due </a:t>
            </a:r>
            <a:r>
              <a:rPr lang="en-US" sz="2200" dirty="0" err="1" smtClean="0">
                <a:latin typeface="+mj-lt"/>
                <a:cs typeface="Arial" pitchFamily="34" charset="0"/>
              </a:rPr>
              <a:t>aree</a:t>
            </a:r>
            <a:r>
              <a:rPr lang="en-US" sz="2200" dirty="0" smtClean="0">
                <a:latin typeface="+mj-lt"/>
                <a:cs typeface="Arial" pitchFamily="34" charset="0"/>
              </a:rPr>
              <a:t> </a:t>
            </a:r>
            <a:r>
              <a:rPr lang="en-US" sz="2200" dirty="0" err="1" smtClean="0">
                <a:latin typeface="+mj-lt"/>
                <a:cs typeface="Arial" pitchFamily="34" charset="0"/>
              </a:rPr>
              <a:t>cerebrali</a:t>
            </a:r>
            <a:r>
              <a:rPr lang="en-US" sz="2200" dirty="0" smtClean="0">
                <a:latin typeface="+mj-lt"/>
                <a:cs typeface="Arial" pitchFamily="34" charset="0"/>
              </a:rPr>
              <a:t>.</a:t>
            </a:r>
          </a:p>
          <a:p>
            <a:endParaRPr lang="en-US" sz="2200" dirty="0">
              <a:latin typeface="+mj-lt"/>
              <a:cs typeface="Arial" pitchFamily="34" charset="0"/>
            </a:endParaRPr>
          </a:p>
          <a:p>
            <a:pPr algn="just"/>
            <a:r>
              <a:rPr lang="en-US" sz="2200" i="1" dirty="0">
                <a:cs typeface="Arial" pitchFamily="34" charset="0"/>
              </a:rPr>
              <a:t>FC measures the coherence and synchronization of BOLD signal changes between different brain regions (spatial structure of neuronal assemblies and networks; relationship between the activity of different brain regions)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019" y="1469271"/>
            <a:ext cx="4662758" cy="489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332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678185" y="12160"/>
            <a:ext cx="7822392"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000" b="1" dirty="0" smtClean="0">
                <a:solidFill>
                  <a:schemeClr val="tx2"/>
                </a:solidFill>
                <a:effectLst>
                  <a:outerShdw blurRad="38100" dist="38100" dir="2700000" algn="tl">
                    <a:srgbClr val="000000">
                      <a:alpha val="43137"/>
                    </a:srgbClr>
                  </a:outerShdw>
                </a:effectLst>
                <a:latin typeface="+mj-lt"/>
                <a:cs typeface="Arial" pitchFamily="34" charset="0"/>
              </a:rPr>
              <a:t>Introduction to resting state fMRI: </a:t>
            </a:r>
          </a:p>
          <a:p>
            <a:pPr algn="ctr">
              <a:defRPr/>
            </a:pPr>
            <a:r>
              <a:rPr lang="en-US" sz="3000" b="1" dirty="0" smtClean="0">
                <a:solidFill>
                  <a:schemeClr val="tx2"/>
                </a:solidFill>
                <a:effectLst>
                  <a:outerShdw blurRad="38100" dist="38100" dir="2700000" algn="tl">
                    <a:srgbClr val="000000">
                      <a:alpha val="43137"/>
                    </a:srgbClr>
                  </a:outerShdw>
                </a:effectLst>
                <a:latin typeface="+mj-lt"/>
                <a:cs typeface="Arial" pitchFamily="34" charset="0"/>
              </a:rPr>
              <a:t>Functional Connectivity</a:t>
            </a:r>
            <a:endParaRPr lang="it-IT" sz="3000" dirty="0">
              <a:solidFill>
                <a:schemeClr val="tx2"/>
              </a:solidFill>
              <a:effectLst>
                <a:outerShdw blurRad="38100" dist="38100" dir="2700000" algn="tl">
                  <a:srgbClr val="000000">
                    <a:alpha val="43137"/>
                  </a:srgbClr>
                </a:outerShdw>
              </a:effectLst>
              <a:latin typeface="+mj-lt"/>
              <a:cs typeface="Arial" pitchFamily="34" charset="0"/>
            </a:endParaRPr>
          </a:p>
        </p:txBody>
      </p:sp>
      <p:sp>
        <p:nvSpPr>
          <p:cNvPr id="8" name="Rettangolo 7"/>
          <p:cNvSpPr/>
          <p:nvPr/>
        </p:nvSpPr>
        <p:spPr>
          <a:xfrm>
            <a:off x="396090" y="980336"/>
            <a:ext cx="8386582" cy="33239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2200" b="1" dirty="0" smtClean="0">
                <a:latin typeface="+mj-lt"/>
                <a:cs typeface="Arial" pitchFamily="34" charset="0"/>
              </a:rPr>
              <a:t>Perché studiare la </a:t>
            </a:r>
            <a:r>
              <a:rPr lang="it-IT" sz="2200" b="1" dirty="0" err="1" smtClean="0">
                <a:latin typeface="+mj-lt"/>
                <a:cs typeface="Arial" pitchFamily="34" charset="0"/>
              </a:rPr>
              <a:t>Functional</a:t>
            </a:r>
            <a:r>
              <a:rPr lang="it-IT" sz="2200" b="1" dirty="0" smtClean="0">
                <a:latin typeface="+mj-lt"/>
                <a:cs typeface="Arial" pitchFamily="34" charset="0"/>
              </a:rPr>
              <a:t> Connectivity </a:t>
            </a:r>
            <a:r>
              <a:rPr lang="en-US" sz="2200" b="1" dirty="0" smtClean="0">
                <a:latin typeface="+mj-lt"/>
                <a:cs typeface="Arial" pitchFamily="34" charset="0"/>
              </a:rPr>
              <a:t>(FC)</a:t>
            </a:r>
            <a:r>
              <a:rPr lang="en-US" sz="2200" dirty="0">
                <a:latin typeface="+mj-lt"/>
                <a:cs typeface="Arial" pitchFamily="34" charset="0"/>
              </a:rPr>
              <a:t>?</a:t>
            </a:r>
            <a:endParaRPr lang="en-US" sz="2200" dirty="0" smtClean="0">
              <a:latin typeface="+mj-lt"/>
              <a:cs typeface="Arial" pitchFamily="34" charset="0"/>
            </a:endParaRPr>
          </a:p>
          <a:p>
            <a:pPr algn="just"/>
            <a:endParaRPr lang="en-US" sz="2000" dirty="0">
              <a:latin typeface="+mj-lt"/>
              <a:cs typeface="Arial" pitchFamily="34" charset="0"/>
            </a:endParaRPr>
          </a:p>
          <a:p>
            <a:pPr algn="just"/>
            <a:r>
              <a:rPr lang="it-IT" sz="2000" dirty="0"/>
              <a:t>Studi recenti effettuati con </a:t>
            </a:r>
            <a:r>
              <a:rPr lang="it-IT" sz="2000" dirty="0" err="1"/>
              <a:t>fMRI</a:t>
            </a:r>
            <a:r>
              <a:rPr lang="it-IT" sz="2000" dirty="0"/>
              <a:t> e PET, su soggetti umani, hanno mostrato che la maggior parte del consumo energetico cerebrale è usato per un’attività metabolica </a:t>
            </a:r>
            <a:r>
              <a:rPr lang="it-IT" sz="2000" dirty="0" smtClean="0"/>
              <a:t>«intrinseca» </a:t>
            </a:r>
            <a:r>
              <a:rPr lang="it-IT" sz="2000" dirty="0"/>
              <a:t>non correlata a stimolazioni sensoriali o motorie o ad alcun stato comportamentale </a:t>
            </a:r>
            <a:r>
              <a:rPr lang="it-IT" sz="2000" dirty="0" smtClean="0"/>
              <a:t>(</a:t>
            </a:r>
            <a:r>
              <a:rPr lang="it-IT" sz="2000" i="1" dirty="0" err="1" smtClean="0"/>
              <a:t>Butzaki</a:t>
            </a:r>
            <a:r>
              <a:rPr lang="it-IT" sz="2000" i="1" dirty="0" smtClean="0"/>
              <a:t>, 2004. Science</a:t>
            </a:r>
            <a:r>
              <a:rPr lang="it-IT" sz="2000" dirty="0" smtClean="0"/>
              <a:t>). </a:t>
            </a:r>
          </a:p>
          <a:p>
            <a:pPr algn="just"/>
            <a:endParaRPr lang="it-IT" sz="2000" dirty="0"/>
          </a:p>
          <a:p>
            <a:pPr algn="just"/>
            <a:r>
              <a:rPr lang="it-IT" sz="2000" dirty="0" smtClean="0"/>
              <a:t>Questa «attività intrinseca» sarebbe organizzata nella forma di </a:t>
            </a:r>
            <a:r>
              <a:rPr lang="it-IT" sz="2000" b="1" i="1" dirty="0" err="1" smtClean="0">
                <a:solidFill>
                  <a:srgbClr val="C00000"/>
                </a:solidFill>
              </a:rPr>
              <a:t>resting</a:t>
            </a:r>
            <a:r>
              <a:rPr lang="it-IT" sz="2000" b="1" i="1" dirty="0" smtClean="0">
                <a:solidFill>
                  <a:srgbClr val="C00000"/>
                </a:solidFill>
              </a:rPr>
              <a:t> </a:t>
            </a:r>
            <a:r>
              <a:rPr lang="it-IT" sz="2000" b="1" i="1" dirty="0">
                <a:solidFill>
                  <a:srgbClr val="C00000"/>
                </a:solidFill>
              </a:rPr>
              <a:t>state networks</a:t>
            </a:r>
            <a:r>
              <a:rPr lang="it-IT" sz="2000" b="1" i="1" dirty="0"/>
              <a:t> </a:t>
            </a:r>
            <a:r>
              <a:rPr lang="it-IT" sz="2000" b="1" dirty="0"/>
              <a:t>(RSN</a:t>
            </a:r>
            <a:r>
              <a:rPr lang="it-IT" sz="2000" b="1" dirty="0" smtClean="0"/>
              <a:t>), </a:t>
            </a:r>
            <a:r>
              <a:rPr lang="it-IT" sz="2000" dirty="0" smtClean="0"/>
              <a:t>che sarebbero </a:t>
            </a:r>
            <a:r>
              <a:rPr lang="it-IT" sz="2000" dirty="0" smtClean="0">
                <a:solidFill>
                  <a:srgbClr val="C00000"/>
                </a:solidFill>
              </a:rPr>
              <a:t>«architetture» intrinseche di funzionamento cerebrale</a:t>
            </a:r>
            <a:r>
              <a:rPr lang="it-IT" sz="2000" dirty="0" smtClean="0"/>
              <a:t>.</a:t>
            </a:r>
            <a:endParaRPr lang="en-US" sz="2000" i="1" dirty="0" smtClean="0">
              <a:latin typeface="+mj-lt"/>
              <a:cs typeface="Arial" pitchFamily="34" charset="0"/>
            </a:endParaRPr>
          </a:p>
        </p:txBody>
      </p:sp>
      <p:pic>
        <p:nvPicPr>
          <p:cNvPr id="4098" name="Picture 2" descr="Risultati immagini per città ideal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618" y="4324349"/>
            <a:ext cx="6205728" cy="224894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137338" y="6573292"/>
            <a:ext cx="3090041" cy="369332"/>
          </a:xfrm>
          <a:prstGeom prst="rect">
            <a:avLst/>
          </a:prstGeom>
          <a:noFill/>
        </p:spPr>
        <p:txBody>
          <a:bodyPr wrap="square" rtlCol="0">
            <a:spAutoFit/>
          </a:bodyPr>
          <a:lstStyle/>
          <a:p>
            <a:pPr algn="ctr"/>
            <a:r>
              <a:rPr lang="it-IT" i="1" dirty="0" smtClean="0"/>
              <a:t>La Città Ideale</a:t>
            </a:r>
            <a:endParaRPr lang="it-IT" i="1" dirty="0"/>
          </a:p>
        </p:txBody>
      </p:sp>
    </p:spTree>
    <p:extLst>
      <p:ext uri="{BB962C8B-B14F-4D97-AF65-F5344CB8AC3E}">
        <p14:creationId xmlns:p14="http://schemas.microsoft.com/office/powerpoint/2010/main" val="467628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asellaDiTesto 65"/>
          <p:cNvSpPr txBox="1"/>
          <p:nvPr/>
        </p:nvSpPr>
        <p:spPr>
          <a:xfrm>
            <a:off x="2040400" y="6246490"/>
            <a:ext cx="6827375" cy="369332"/>
          </a:xfrm>
          <a:prstGeom prst="rect">
            <a:avLst/>
          </a:prstGeom>
          <a:noFill/>
        </p:spPr>
        <p:txBody>
          <a:bodyPr wrap="square" rtlCol="0">
            <a:spAutoFit/>
          </a:bodyPr>
          <a:lstStyle/>
          <a:p>
            <a:r>
              <a:rPr lang="it-IT" dirty="0" smtClean="0">
                <a:latin typeface="+mj-lt"/>
              </a:rPr>
              <a:t>(</a:t>
            </a:r>
            <a:r>
              <a:rPr lang="it-IT" dirty="0" err="1" smtClean="0">
                <a:latin typeface="+mj-lt"/>
              </a:rPr>
              <a:t>Hoffstaedter</a:t>
            </a:r>
            <a:r>
              <a:rPr lang="it-IT" dirty="0" smtClean="0">
                <a:latin typeface="+mj-lt"/>
              </a:rPr>
              <a:t> et al, </a:t>
            </a:r>
            <a:r>
              <a:rPr lang="it-IT" dirty="0" err="1" smtClean="0">
                <a:latin typeface="+mj-lt"/>
              </a:rPr>
              <a:t>Hum</a:t>
            </a:r>
            <a:r>
              <a:rPr lang="it-IT" dirty="0" smtClean="0">
                <a:latin typeface="+mj-lt"/>
              </a:rPr>
              <a:t> Brain </a:t>
            </a:r>
            <a:r>
              <a:rPr lang="it-IT" dirty="0" err="1" smtClean="0">
                <a:latin typeface="+mj-lt"/>
              </a:rPr>
              <a:t>Mapp</a:t>
            </a:r>
            <a:r>
              <a:rPr lang="it-IT" dirty="0" smtClean="0">
                <a:latin typeface="+mj-lt"/>
              </a:rPr>
              <a:t>, 2013; </a:t>
            </a:r>
            <a:r>
              <a:rPr lang="it-IT" dirty="0" err="1" smtClean="0">
                <a:latin typeface="+mj-lt"/>
              </a:rPr>
              <a:t>Yu</a:t>
            </a:r>
            <a:r>
              <a:rPr lang="it-IT" dirty="0" smtClean="0">
                <a:latin typeface="+mj-lt"/>
              </a:rPr>
              <a:t> et al, </a:t>
            </a:r>
            <a:r>
              <a:rPr lang="it-IT" dirty="0" err="1" smtClean="0">
                <a:latin typeface="+mj-lt"/>
              </a:rPr>
              <a:t>Neuroimage</a:t>
            </a:r>
            <a:r>
              <a:rPr lang="it-IT" dirty="0" smtClean="0">
                <a:latin typeface="+mj-lt"/>
              </a:rPr>
              <a:t>, 2010)</a:t>
            </a:r>
            <a:endParaRPr lang="it-IT" dirty="0">
              <a:latin typeface="+mj-lt"/>
            </a:endParaRPr>
          </a:p>
        </p:txBody>
      </p:sp>
      <p:sp>
        <p:nvSpPr>
          <p:cNvPr id="6" name="Rettangolo 5"/>
          <p:cNvSpPr/>
          <p:nvPr/>
        </p:nvSpPr>
        <p:spPr>
          <a:xfrm>
            <a:off x="1151875" y="174503"/>
            <a:ext cx="6875009"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200" b="1" dirty="0" smtClean="0">
                <a:solidFill>
                  <a:schemeClr val="tx2"/>
                </a:solidFill>
                <a:effectLst>
                  <a:outerShdw blurRad="38100" dist="38100" dir="2700000" algn="tl">
                    <a:srgbClr val="000000">
                      <a:alpha val="43137"/>
                    </a:srgbClr>
                  </a:outerShdw>
                </a:effectLst>
                <a:latin typeface="+mj-lt"/>
                <a:cs typeface="Arial" pitchFamily="34" charset="0"/>
              </a:rPr>
              <a:t>Cingulum, Networks and Bipolar Disorder</a:t>
            </a:r>
            <a:endParaRPr lang="it-IT" sz="3200" dirty="0">
              <a:solidFill>
                <a:schemeClr val="tx2"/>
              </a:solidFill>
              <a:effectLst>
                <a:outerShdw blurRad="38100" dist="38100" dir="2700000" algn="tl">
                  <a:srgbClr val="000000">
                    <a:alpha val="43137"/>
                  </a:srgbClr>
                </a:outerShdw>
              </a:effectLst>
              <a:latin typeface="+mj-lt"/>
              <a:cs typeface="Arial" pitchFamily="34" charset="0"/>
            </a:endParaRPr>
          </a:p>
        </p:txBody>
      </p:sp>
      <p:pic>
        <p:nvPicPr>
          <p:cNvPr id="7" name="Picture 2" descr="Risultati immagini per cingulate cort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18" y="3080293"/>
            <a:ext cx="4244312" cy="3096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p:cNvSpPr/>
          <p:nvPr/>
        </p:nvSpPr>
        <p:spPr>
          <a:xfrm>
            <a:off x="1134893" y="3412941"/>
            <a:ext cx="1119009" cy="1215352"/>
          </a:xfrm>
          <a:prstGeom prst="ellipse">
            <a:avLst/>
          </a:prstGeom>
          <a:solidFill>
            <a:schemeClr val="accent6">
              <a:lumMod val="40000"/>
              <a:lumOff val="60000"/>
              <a:alpha val="30000"/>
            </a:schemeClr>
          </a:solid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179738" y="3243985"/>
            <a:ext cx="726103" cy="1206089"/>
          </a:xfrm>
          <a:prstGeom prst="ellipse">
            <a:avLst/>
          </a:prstGeom>
          <a:solidFill>
            <a:schemeClr val="accent4">
              <a:lumMod val="40000"/>
              <a:lumOff val="60000"/>
              <a:alpha val="30000"/>
            </a:schemeClr>
          </a:solid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2905841" y="3256002"/>
            <a:ext cx="1729955" cy="1425404"/>
          </a:xfrm>
          <a:prstGeom prst="ellipse">
            <a:avLst/>
          </a:prstGeom>
          <a:solidFill>
            <a:schemeClr val="accent1">
              <a:lumMod val="20000"/>
              <a:lumOff val="80000"/>
              <a:alpha val="30000"/>
            </a:schemeClr>
          </a:solidFill>
          <a:ln w="31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403348" y="4323079"/>
            <a:ext cx="2151956" cy="1676431"/>
          </a:xfrm>
          <a:prstGeom prst="ellipse">
            <a:avLst/>
          </a:prstGeom>
          <a:solidFill>
            <a:schemeClr val="accent1">
              <a:lumMod val="20000"/>
              <a:lumOff val="80000"/>
              <a:alpha val="3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8" name="Gruppo 57"/>
          <p:cNvGrpSpPr/>
          <p:nvPr/>
        </p:nvGrpSpPr>
        <p:grpSpPr>
          <a:xfrm>
            <a:off x="262248" y="922970"/>
            <a:ext cx="2273123" cy="2444377"/>
            <a:chOff x="486112" y="880201"/>
            <a:chExt cx="2273123" cy="2444377"/>
          </a:xfrm>
        </p:grpSpPr>
        <p:sp>
          <p:nvSpPr>
            <p:cNvPr id="45" name="CasellaDiTesto 44"/>
            <p:cNvSpPr txBox="1"/>
            <p:nvPr/>
          </p:nvSpPr>
          <p:spPr>
            <a:xfrm>
              <a:off x="486112" y="880201"/>
              <a:ext cx="2273123"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dirty="0" smtClean="0">
                  <a:latin typeface="+mj-lt"/>
                </a:rPr>
                <a:t>SALIENCE NETWORK (SN)</a:t>
              </a:r>
              <a:endParaRPr lang="it-IT" sz="2000" b="1" dirty="0">
                <a:latin typeface="+mj-lt"/>
              </a:endParaRPr>
            </a:p>
          </p:txBody>
        </p:sp>
        <p:sp>
          <p:nvSpPr>
            <p:cNvPr id="56" name="CasellaDiTesto 55"/>
            <p:cNvSpPr txBox="1"/>
            <p:nvPr/>
          </p:nvSpPr>
          <p:spPr>
            <a:xfrm>
              <a:off x="486112" y="1570252"/>
              <a:ext cx="2273123" cy="1754326"/>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err="1" smtClean="0">
                  <a:latin typeface="+mj-lt"/>
                </a:rPr>
                <a:t>aMCC</a:t>
              </a:r>
              <a:r>
                <a:rPr lang="it-IT" dirty="0" smtClean="0">
                  <a:latin typeface="+mj-lt"/>
                </a:rPr>
                <a:t>/SACC</a:t>
              </a:r>
            </a:p>
            <a:p>
              <a:pPr algn="ctr"/>
              <a:r>
                <a:rPr lang="it-IT" dirty="0" smtClean="0">
                  <a:latin typeface="+mj-lt"/>
                </a:rPr>
                <a:t>Insula</a:t>
              </a:r>
              <a:endParaRPr lang="it-IT" dirty="0">
                <a:latin typeface="+mj-lt"/>
              </a:endParaRPr>
            </a:p>
            <a:p>
              <a:pPr algn="ctr"/>
              <a:endParaRPr lang="it-IT" dirty="0">
                <a:latin typeface="+mj-lt"/>
              </a:endParaRPr>
            </a:p>
            <a:p>
              <a:pPr algn="ctr"/>
              <a:r>
                <a:rPr lang="it-IT" dirty="0" err="1" smtClean="0">
                  <a:latin typeface="+mj-lt"/>
                </a:rPr>
                <a:t>Salience</a:t>
              </a:r>
              <a:r>
                <a:rPr lang="it-IT" dirty="0" smtClean="0">
                  <a:latin typeface="+mj-lt"/>
                </a:rPr>
                <a:t> </a:t>
              </a:r>
              <a:r>
                <a:rPr lang="it-IT" dirty="0" err="1" smtClean="0">
                  <a:latin typeface="+mj-lt"/>
                </a:rPr>
                <a:t>attribution</a:t>
              </a:r>
              <a:r>
                <a:rPr lang="it-IT" dirty="0" smtClean="0">
                  <a:latin typeface="+mj-lt"/>
                </a:rPr>
                <a:t> to </a:t>
              </a:r>
              <a:r>
                <a:rPr lang="it-IT" dirty="0" err="1" smtClean="0">
                  <a:latin typeface="+mj-lt"/>
                </a:rPr>
                <a:t>internal</a:t>
              </a:r>
              <a:r>
                <a:rPr lang="it-IT" dirty="0" smtClean="0">
                  <a:latin typeface="+mj-lt"/>
                </a:rPr>
                <a:t>/</a:t>
              </a:r>
              <a:r>
                <a:rPr lang="it-IT" dirty="0" err="1" smtClean="0">
                  <a:latin typeface="+mj-lt"/>
                </a:rPr>
                <a:t>external</a:t>
              </a:r>
              <a:r>
                <a:rPr lang="it-IT" dirty="0" smtClean="0">
                  <a:latin typeface="+mj-lt"/>
                </a:rPr>
                <a:t> </a:t>
              </a:r>
              <a:r>
                <a:rPr lang="it-IT" dirty="0" err="1" smtClean="0">
                  <a:latin typeface="+mj-lt"/>
                </a:rPr>
                <a:t>stimuli</a:t>
              </a:r>
              <a:r>
                <a:rPr lang="it-IT" dirty="0" smtClean="0">
                  <a:latin typeface="+mj-lt"/>
                </a:rPr>
                <a:t> </a:t>
              </a:r>
              <a:endParaRPr lang="it-IT" dirty="0">
                <a:latin typeface="+mj-lt"/>
              </a:endParaRPr>
            </a:p>
          </p:txBody>
        </p:sp>
      </p:grpSp>
      <p:grpSp>
        <p:nvGrpSpPr>
          <p:cNvPr id="59" name="Gruppo 58"/>
          <p:cNvGrpSpPr/>
          <p:nvPr/>
        </p:nvGrpSpPr>
        <p:grpSpPr>
          <a:xfrm>
            <a:off x="2770926" y="1240997"/>
            <a:ext cx="2387574" cy="1908215"/>
            <a:chOff x="3023172" y="852129"/>
            <a:chExt cx="2273124" cy="1908215"/>
          </a:xfrm>
        </p:grpSpPr>
        <p:sp>
          <p:nvSpPr>
            <p:cNvPr id="48" name="CasellaDiTesto 47"/>
            <p:cNvSpPr txBox="1"/>
            <p:nvPr/>
          </p:nvSpPr>
          <p:spPr>
            <a:xfrm>
              <a:off x="3023173" y="852129"/>
              <a:ext cx="2273123"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latin typeface="+mj-lt"/>
                </a:rPr>
                <a:t>SENSORI MOTOR NETWORK (SMN)</a:t>
              </a:r>
              <a:endParaRPr lang="it-IT" sz="2000" b="1" dirty="0">
                <a:latin typeface="+mj-lt"/>
              </a:endParaRPr>
            </a:p>
          </p:txBody>
        </p:sp>
        <p:sp>
          <p:nvSpPr>
            <p:cNvPr id="57" name="CasellaDiTesto 56"/>
            <p:cNvSpPr txBox="1"/>
            <p:nvPr/>
          </p:nvSpPr>
          <p:spPr>
            <a:xfrm>
              <a:off x="3023172" y="1560015"/>
              <a:ext cx="2273123" cy="1200329"/>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err="1" smtClean="0">
                  <a:latin typeface="+mj-lt"/>
                </a:rPr>
                <a:t>pMCC</a:t>
              </a:r>
              <a:endParaRPr lang="it-IT" dirty="0" smtClean="0">
                <a:latin typeface="+mj-lt"/>
              </a:endParaRPr>
            </a:p>
            <a:p>
              <a:pPr algn="ctr"/>
              <a:r>
                <a:rPr lang="it-IT" dirty="0">
                  <a:latin typeface="+mj-lt"/>
                </a:rPr>
                <a:t>S</a:t>
              </a:r>
              <a:r>
                <a:rPr lang="it-IT" dirty="0" smtClean="0">
                  <a:latin typeface="+mj-lt"/>
                </a:rPr>
                <a:t>ensori-</a:t>
              </a:r>
              <a:r>
                <a:rPr lang="it-IT" dirty="0" err="1" smtClean="0">
                  <a:latin typeface="+mj-lt"/>
                </a:rPr>
                <a:t>motor</a:t>
              </a:r>
              <a:r>
                <a:rPr lang="it-IT" dirty="0" smtClean="0">
                  <a:latin typeface="+mj-lt"/>
                </a:rPr>
                <a:t> </a:t>
              </a:r>
              <a:r>
                <a:rPr lang="it-IT" dirty="0" err="1" smtClean="0">
                  <a:latin typeface="+mj-lt"/>
                </a:rPr>
                <a:t>areas</a:t>
              </a:r>
              <a:endParaRPr lang="it-IT" dirty="0" smtClean="0">
                <a:latin typeface="+mj-lt"/>
              </a:endParaRPr>
            </a:p>
            <a:p>
              <a:pPr algn="ctr"/>
              <a:endParaRPr lang="it-IT" dirty="0">
                <a:latin typeface="+mj-lt"/>
              </a:endParaRPr>
            </a:p>
            <a:p>
              <a:pPr algn="ctr"/>
              <a:r>
                <a:rPr lang="it-IT" dirty="0" err="1" smtClean="0">
                  <a:latin typeface="+mj-lt"/>
                </a:rPr>
                <a:t>Sensorimotor</a:t>
              </a:r>
              <a:r>
                <a:rPr lang="it-IT" dirty="0" smtClean="0">
                  <a:latin typeface="+mj-lt"/>
                </a:rPr>
                <a:t> </a:t>
              </a:r>
              <a:r>
                <a:rPr lang="it-IT" dirty="0" err="1" smtClean="0">
                  <a:latin typeface="+mj-lt"/>
                </a:rPr>
                <a:t>functions</a:t>
              </a:r>
              <a:endParaRPr lang="it-IT" dirty="0">
                <a:latin typeface="+mj-lt"/>
              </a:endParaRPr>
            </a:p>
          </p:txBody>
        </p:sp>
      </p:grpSp>
      <p:grpSp>
        <p:nvGrpSpPr>
          <p:cNvPr id="61" name="Gruppo 60"/>
          <p:cNvGrpSpPr/>
          <p:nvPr/>
        </p:nvGrpSpPr>
        <p:grpSpPr>
          <a:xfrm>
            <a:off x="6017241" y="975878"/>
            <a:ext cx="2857536" cy="2437063"/>
            <a:chOff x="4832531" y="4378808"/>
            <a:chExt cx="2273123" cy="2437063"/>
          </a:xfrm>
        </p:grpSpPr>
        <p:sp>
          <p:nvSpPr>
            <p:cNvPr id="13" name="CasellaDiTesto 12"/>
            <p:cNvSpPr txBox="1"/>
            <p:nvPr/>
          </p:nvSpPr>
          <p:spPr>
            <a:xfrm>
              <a:off x="4832531" y="4378808"/>
              <a:ext cx="2273123"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latin typeface="+mj-lt"/>
                </a:rPr>
                <a:t>CENTRAL EXECUTIVE NETWORK (CEN)</a:t>
              </a:r>
              <a:endParaRPr lang="it-IT" sz="2000" b="1" dirty="0">
                <a:latin typeface="+mj-lt"/>
              </a:endParaRPr>
            </a:p>
          </p:txBody>
        </p:sp>
        <p:sp>
          <p:nvSpPr>
            <p:cNvPr id="60" name="CasellaDiTesto 59"/>
            <p:cNvSpPr txBox="1"/>
            <p:nvPr/>
          </p:nvSpPr>
          <p:spPr>
            <a:xfrm>
              <a:off x="4832531" y="5061545"/>
              <a:ext cx="2273123" cy="1754326"/>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smtClean="0">
                  <a:latin typeface="+mj-lt"/>
                </a:rPr>
                <a:t>DLPFC</a:t>
              </a:r>
            </a:p>
            <a:p>
              <a:pPr algn="ctr"/>
              <a:r>
                <a:rPr lang="it-IT" dirty="0" err="1" smtClean="0">
                  <a:latin typeface="+mj-lt"/>
                </a:rPr>
                <a:t>Posterior</a:t>
              </a:r>
              <a:r>
                <a:rPr lang="it-IT" dirty="0" smtClean="0">
                  <a:latin typeface="+mj-lt"/>
                </a:rPr>
                <a:t> </a:t>
              </a:r>
              <a:r>
                <a:rPr lang="it-IT" dirty="0" err="1" smtClean="0">
                  <a:latin typeface="+mj-lt"/>
                </a:rPr>
                <a:t>parietal</a:t>
              </a:r>
              <a:r>
                <a:rPr lang="it-IT" dirty="0" smtClean="0">
                  <a:latin typeface="+mj-lt"/>
                </a:rPr>
                <a:t> </a:t>
              </a:r>
              <a:r>
                <a:rPr lang="it-IT" dirty="0" err="1" smtClean="0">
                  <a:latin typeface="+mj-lt"/>
                </a:rPr>
                <a:t>cortex</a:t>
              </a:r>
              <a:endParaRPr lang="it-IT" dirty="0" smtClean="0">
                <a:latin typeface="+mj-lt"/>
              </a:endParaRPr>
            </a:p>
            <a:p>
              <a:pPr algn="ctr"/>
              <a:r>
                <a:rPr lang="it-IT" dirty="0" err="1" smtClean="0">
                  <a:latin typeface="+mj-lt"/>
                </a:rPr>
                <a:t>Dorsal</a:t>
              </a:r>
              <a:r>
                <a:rPr lang="it-IT" dirty="0" smtClean="0">
                  <a:latin typeface="+mj-lt"/>
                </a:rPr>
                <a:t> ACC</a:t>
              </a:r>
            </a:p>
            <a:p>
              <a:endParaRPr lang="it-IT" dirty="0">
                <a:latin typeface="+mj-lt"/>
              </a:endParaRPr>
            </a:p>
            <a:p>
              <a:pPr algn="ctr"/>
              <a:r>
                <a:rPr lang="it-IT" dirty="0" smtClean="0">
                  <a:latin typeface="+mj-lt"/>
                </a:rPr>
                <a:t>Executive </a:t>
              </a:r>
              <a:r>
                <a:rPr lang="it-IT" dirty="0" err="1" smtClean="0">
                  <a:latin typeface="+mj-lt"/>
                </a:rPr>
                <a:t>functions</a:t>
              </a:r>
              <a:r>
                <a:rPr lang="it-IT" dirty="0" smtClean="0">
                  <a:latin typeface="+mj-lt"/>
                </a:rPr>
                <a:t> </a:t>
              </a:r>
            </a:p>
            <a:p>
              <a:pPr algn="ctr"/>
              <a:r>
                <a:rPr lang="it-IT" dirty="0" smtClean="0">
                  <a:latin typeface="+mj-lt"/>
                </a:rPr>
                <a:t>(task-</a:t>
              </a:r>
              <a:r>
                <a:rPr lang="it-IT" dirty="0" err="1" smtClean="0">
                  <a:latin typeface="+mj-lt"/>
                </a:rPr>
                <a:t>related</a:t>
              </a:r>
              <a:r>
                <a:rPr lang="it-IT" dirty="0" smtClean="0">
                  <a:latin typeface="+mj-lt"/>
                </a:rPr>
                <a:t> network)</a:t>
              </a:r>
            </a:p>
          </p:txBody>
        </p:sp>
      </p:grpSp>
      <p:grpSp>
        <p:nvGrpSpPr>
          <p:cNvPr id="62" name="Gruppo 61"/>
          <p:cNvGrpSpPr/>
          <p:nvPr/>
        </p:nvGrpSpPr>
        <p:grpSpPr>
          <a:xfrm>
            <a:off x="4475288" y="3956663"/>
            <a:ext cx="3057000" cy="2714062"/>
            <a:chOff x="4832531" y="4378808"/>
            <a:chExt cx="2273123" cy="2714062"/>
          </a:xfrm>
        </p:grpSpPr>
        <p:sp>
          <p:nvSpPr>
            <p:cNvPr id="63" name="CasellaDiTesto 62"/>
            <p:cNvSpPr txBox="1"/>
            <p:nvPr/>
          </p:nvSpPr>
          <p:spPr>
            <a:xfrm>
              <a:off x="4832531" y="4378808"/>
              <a:ext cx="2273123" cy="707886"/>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smtClean="0">
                  <a:latin typeface="+mj-lt"/>
                </a:rPr>
                <a:t>DEFAULT MODE NETWORK (DMN)</a:t>
              </a:r>
              <a:endParaRPr lang="it-IT" sz="2000" b="1" dirty="0">
                <a:latin typeface="+mj-lt"/>
              </a:endParaRPr>
            </a:p>
          </p:txBody>
        </p:sp>
        <p:sp>
          <p:nvSpPr>
            <p:cNvPr id="64" name="CasellaDiTesto 63"/>
            <p:cNvSpPr txBox="1"/>
            <p:nvPr/>
          </p:nvSpPr>
          <p:spPr>
            <a:xfrm>
              <a:off x="4832531" y="5061545"/>
              <a:ext cx="2273123" cy="2031325"/>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err="1" smtClean="0">
                  <a:latin typeface="+mj-lt"/>
                </a:rPr>
                <a:t>pACC</a:t>
              </a:r>
              <a:r>
                <a:rPr lang="it-IT" dirty="0" smtClean="0">
                  <a:latin typeface="+mj-lt"/>
                </a:rPr>
                <a:t> + PCC</a:t>
              </a:r>
            </a:p>
            <a:p>
              <a:pPr algn="ctr"/>
              <a:r>
                <a:rPr lang="it-IT" dirty="0" err="1" smtClean="0">
                  <a:latin typeface="+mj-lt"/>
                </a:rPr>
                <a:t>Temporo-parietal</a:t>
              </a:r>
              <a:r>
                <a:rPr lang="it-IT" dirty="0" smtClean="0">
                  <a:latin typeface="+mj-lt"/>
                </a:rPr>
                <a:t> </a:t>
              </a:r>
              <a:r>
                <a:rPr lang="it-IT" dirty="0" err="1" smtClean="0">
                  <a:latin typeface="+mj-lt"/>
                </a:rPr>
                <a:t>junctions</a:t>
              </a:r>
              <a:endParaRPr lang="it-IT" dirty="0" smtClean="0">
                <a:latin typeface="+mj-lt"/>
              </a:endParaRPr>
            </a:p>
            <a:p>
              <a:endParaRPr lang="it-IT" dirty="0">
                <a:latin typeface="+mj-lt"/>
              </a:endParaRPr>
            </a:p>
            <a:p>
              <a:pPr algn="ctr"/>
              <a:r>
                <a:rPr lang="it-IT" dirty="0" err="1" smtClean="0">
                  <a:latin typeface="+mj-lt"/>
                </a:rPr>
                <a:t>Internal</a:t>
              </a:r>
              <a:r>
                <a:rPr lang="it-IT" dirty="0" smtClean="0">
                  <a:latin typeface="+mj-lt"/>
                </a:rPr>
                <a:t> </a:t>
              </a:r>
              <a:r>
                <a:rPr lang="it-IT" dirty="0" err="1" smtClean="0">
                  <a:latin typeface="+mj-lt"/>
                </a:rPr>
                <a:t>thought</a:t>
              </a:r>
              <a:endParaRPr lang="it-IT" dirty="0" smtClean="0">
                <a:latin typeface="+mj-lt"/>
              </a:endParaRPr>
            </a:p>
            <a:p>
              <a:pPr algn="ctr"/>
              <a:r>
                <a:rPr lang="it-IT" dirty="0" err="1" smtClean="0">
                  <a:latin typeface="+mj-lt"/>
                </a:rPr>
                <a:t>Autobiographical</a:t>
              </a:r>
              <a:r>
                <a:rPr lang="it-IT" dirty="0" smtClean="0">
                  <a:latin typeface="+mj-lt"/>
                </a:rPr>
                <a:t> </a:t>
              </a:r>
              <a:r>
                <a:rPr lang="it-IT" dirty="0" err="1" smtClean="0">
                  <a:latin typeface="+mj-lt"/>
                </a:rPr>
                <a:t>memory</a:t>
              </a:r>
              <a:endParaRPr lang="it-IT" dirty="0" smtClean="0">
                <a:latin typeface="+mj-lt"/>
              </a:endParaRPr>
            </a:p>
            <a:p>
              <a:pPr algn="ctr"/>
              <a:r>
                <a:rPr lang="it-IT" dirty="0" err="1" smtClean="0">
                  <a:latin typeface="+mj-lt"/>
                </a:rPr>
                <a:t>Anticipation</a:t>
              </a:r>
              <a:r>
                <a:rPr lang="it-IT" dirty="0" smtClean="0">
                  <a:latin typeface="+mj-lt"/>
                </a:rPr>
                <a:t> of future</a:t>
              </a:r>
            </a:p>
            <a:p>
              <a:pPr algn="ctr"/>
              <a:r>
                <a:rPr lang="it-IT" dirty="0" err="1" smtClean="0">
                  <a:latin typeface="+mj-lt"/>
                </a:rPr>
                <a:t>Mind</a:t>
              </a:r>
              <a:r>
                <a:rPr lang="it-IT" dirty="0" smtClean="0">
                  <a:latin typeface="+mj-lt"/>
                </a:rPr>
                <a:t> </a:t>
              </a:r>
              <a:r>
                <a:rPr lang="it-IT" dirty="0" err="1" smtClean="0">
                  <a:latin typeface="+mj-lt"/>
                </a:rPr>
                <a:t>wandering</a:t>
              </a:r>
              <a:endParaRPr lang="it-IT" dirty="0" smtClean="0">
                <a:latin typeface="+mj-lt"/>
              </a:endParaRPr>
            </a:p>
          </p:txBody>
        </p:sp>
      </p:grpSp>
      <p:sp>
        <p:nvSpPr>
          <p:cNvPr id="65" name="Rettangolo 64"/>
          <p:cNvSpPr/>
          <p:nvPr/>
        </p:nvSpPr>
        <p:spPr>
          <a:xfrm>
            <a:off x="283114" y="1329821"/>
            <a:ext cx="8612529" cy="5509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2400" b="1" dirty="0" smtClean="0">
              <a:latin typeface="+mj-lt"/>
              <a:cs typeface="Arial" pitchFamily="34" charset="0"/>
            </a:endParaRPr>
          </a:p>
          <a:p>
            <a:pPr algn="just"/>
            <a:r>
              <a:rPr lang="en-US" sz="2400" b="1" u="sng" dirty="0" smtClean="0">
                <a:effectLst>
                  <a:outerShdw blurRad="38100" dist="38100" dir="2700000" algn="tl">
                    <a:srgbClr val="000000">
                      <a:alpha val="43137"/>
                    </a:srgbClr>
                  </a:outerShdw>
                </a:effectLst>
                <a:latin typeface="+mj-lt"/>
                <a:cs typeface="Arial" pitchFamily="34" charset="0"/>
              </a:rPr>
              <a:t>Resting state networks alterations in Bipolar Disorder</a:t>
            </a:r>
          </a:p>
          <a:p>
            <a:pPr algn="just"/>
            <a:endParaRPr lang="en-US" sz="2400" dirty="0">
              <a:latin typeface="+mj-lt"/>
              <a:cs typeface="Arial" pitchFamily="34" charset="0"/>
            </a:endParaRPr>
          </a:p>
          <a:p>
            <a:pPr algn="just"/>
            <a:r>
              <a:rPr lang="en-US" sz="2400" dirty="0" smtClean="0">
                <a:latin typeface="+mj-lt"/>
                <a:cs typeface="Arial" pitchFamily="34" charset="0"/>
              </a:rPr>
              <a:t>Abnormal FC in resting state networks, especially the DMN (mainly </a:t>
            </a:r>
            <a:r>
              <a:rPr lang="en-US" sz="2400" dirty="0" err="1" smtClean="0">
                <a:latin typeface="+mj-lt"/>
                <a:cs typeface="Arial" pitchFamily="34" charset="0"/>
              </a:rPr>
              <a:t>hypoconnectivity</a:t>
            </a:r>
            <a:r>
              <a:rPr lang="en-US" sz="2400" dirty="0" smtClean="0">
                <a:latin typeface="+mj-lt"/>
                <a:cs typeface="Arial" pitchFamily="34" charset="0"/>
              </a:rPr>
              <a:t>)</a:t>
            </a:r>
          </a:p>
          <a:p>
            <a:pPr algn="just"/>
            <a:endParaRPr lang="en-US" sz="2400" dirty="0">
              <a:latin typeface="+mj-lt"/>
              <a:cs typeface="Arial" pitchFamily="34" charset="0"/>
            </a:endParaRPr>
          </a:p>
          <a:p>
            <a:pPr algn="just"/>
            <a:r>
              <a:rPr lang="en-US" sz="2400" dirty="0" smtClean="0">
                <a:latin typeface="+mj-lt"/>
                <a:cs typeface="Arial" pitchFamily="34" charset="0"/>
              </a:rPr>
              <a:t>Little evidences with regard to the other resting state  networks</a:t>
            </a:r>
          </a:p>
          <a:p>
            <a:pPr algn="just"/>
            <a:r>
              <a:rPr lang="en-US" sz="2400" dirty="0" smtClean="0">
                <a:latin typeface="+mj-lt"/>
                <a:cs typeface="Arial" pitchFamily="34" charset="0"/>
              </a:rPr>
              <a:t>-  altered FC between the Anterior Cingulate Cortex and areas of Salience Network </a:t>
            </a:r>
          </a:p>
          <a:p>
            <a:pPr algn="just"/>
            <a:r>
              <a:rPr lang="en-US" sz="2400" dirty="0" smtClean="0">
                <a:latin typeface="+mj-lt"/>
                <a:cs typeface="Arial" pitchFamily="34" charset="0"/>
              </a:rPr>
              <a:t>-  increased FC in the DMN in mania </a:t>
            </a:r>
          </a:p>
          <a:p>
            <a:pPr algn="just"/>
            <a:r>
              <a:rPr lang="en-US" sz="2400" dirty="0" smtClean="0">
                <a:latin typeface="+mj-lt"/>
                <a:cs typeface="Arial" pitchFamily="34" charset="0"/>
              </a:rPr>
              <a:t>-  reduced </a:t>
            </a:r>
            <a:r>
              <a:rPr lang="en-US" sz="2400" dirty="0">
                <a:latin typeface="+mj-lt"/>
                <a:cs typeface="Arial" pitchFamily="34" charset="0"/>
              </a:rPr>
              <a:t>FC within the CEN in psychotic BD in acute </a:t>
            </a:r>
            <a:r>
              <a:rPr lang="en-US" sz="2400" dirty="0" smtClean="0">
                <a:latin typeface="+mj-lt"/>
                <a:cs typeface="Arial" pitchFamily="34" charset="0"/>
              </a:rPr>
              <a:t>states</a:t>
            </a:r>
          </a:p>
          <a:p>
            <a:pPr algn="r"/>
            <a:endParaRPr lang="it-IT" sz="2400" i="1" dirty="0" smtClean="0">
              <a:latin typeface="Arial" pitchFamily="34" charset="0"/>
              <a:cs typeface="Arial" pitchFamily="34" charset="0"/>
            </a:endParaRPr>
          </a:p>
          <a:p>
            <a:pPr algn="r"/>
            <a:r>
              <a:rPr lang="it-IT" sz="1600" i="1" dirty="0" smtClean="0">
                <a:latin typeface="+mj-lt"/>
                <a:cs typeface="Arial" pitchFamily="34" charset="0"/>
              </a:rPr>
              <a:t>(e.g. </a:t>
            </a:r>
            <a:r>
              <a:rPr lang="it-IT" sz="1600" i="1" dirty="0" err="1" smtClean="0">
                <a:latin typeface="+mj-lt"/>
                <a:cs typeface="Arial" pitchFamily="34" charset="0"/>
              </a:rPr>
              <a:t>Ongur</a:t>
            </a:r>
            <a:r>
              <a:rPr lang="it-IT" sz="1600" i="1" dirty="0" smtClean="0">
                <a:latin typeface="+mj-lt"/>
                <a:cs typeface="Arial" pitchFamily="34" charset="0"/>
              </a:rPr>
              <a:t> et al, </a:t>
            </a:r>
            <a:r>
              <a:rPr lang="it-IT" sz="1600" i="1" dirty="0" err="1" smtClean="0">
                <a:latin typeface="+mj-lt"/>
                <a:cs typeface="Arial" pitchFamily="34" charset="0"/>
              </a:rPr>
              <a:t>Psychiatry</a:t>
            </a:r>
            <a:r>
              <a:rPr lang="it-IT" sz="1600" i="1" dirty="0" smtClean="0">
                <a:latin typeface="+mj-lt"/>
                <a:cs typeface="Arial" pitchFamily="34" charset="0"/>
              </a:rPr>
              <a:t> Res, 2010; </a:t>
            </a:r>
            <a:r>
              <a:rPr lang="it-IT" sz="1600" i="1" dirty="0" err="1" smtClean="0">
                <a:latin typeface="+mj-lt"/>
                <a:cs typeface="Arial" pitchFamily="34" charset="0"/>
              </a:rPr>
              <a:t>Anticevic</a:t>
            </a:r>
            <a:r>
              <a:rPr lang="it-IT" sz="1600" i="1" dirty="0" smtClean="0">
                <a:latin typeface="+mj-lt"/>
                <a:cs typeface="Arial" pitchFamily="34" charset="0"/>
              </a:rPr>
              <a:t> et al, </a:t>
            </a:r>
            <a:r>
              <a:rPr lang="it-IT" sz="1600" i="1" dirty="0" err="1" smtClean="0">
                <a:latin typeface="+mj-lt"/>
                <a:cs typeface="Arial" pitchFamily="34" charset="0"/>
              </a:rPr>
              <a:t>Scizophr</a:t>
            </a:r>
            <a:r>
              <a:rPr lang="it-IT" sz="1600" i="1" dirty="0" smtClean="0">
                <a:latin typeface="+mj-lt"/>
                <a:cs typeface="Arial" pitchFamily="34" charset="0"/>
              </a:rPr>
              <a:t> Bull, 2015; Meda et al, PNAS, 2014; </a:t>
            </a:r>
          </a:p>
          <a:p>
            <a:pPr algn="r"/>
            <a:r>
              <a:rPr lang="it-IT" sz="1600" i="1" dirty="0" err="1" smtClean="0">
                <a:latin typeface="+mj-lt"/>
                <a:cs typeface="Arial" pitchFamily="34" charset="0"/>
              </a:rPr>
              <a:t>Chai</a:t>
            </a:r>
            <a:r>
              <a:rPr lang="it-IT" sz="1600" i="1" dirty="0" smtClean="0">
                <a:latin typeface="+mj-lt"/>
                <a:cs typeface="Arial" pitchFamily="34" charset="0"/>
              </a:rPr>
              <a:t> et al, </a:t>
            </a:r>
            <a:r>
              <a:rPr lang="it-IT" sz="1600" i="1" dirty="0" err="1" smtClean="0">
                <a:latin typeface="+mj-lt"/>
                <a:cs typeface="Arial" pitchFamily="34" charset="0"/>
              </a:rPr>
              <a:t>Neuropsychopharmacology</a:t>
            </a:r>
            <a:r>
              <a:rPr lang="it-IT" sz="1600" i="1" dirty="0" smtClean="0">
                <a:latin typeface="+mj-lt"/>
                <a:cs typeface="Arial" pitchFamily="34" charset="0"/>
              </a:rPr>
              <a:t>, 2011; Baker et al, JAMA </a:t>
            </a:r>
            <a:r>
              <a:rPr lang="it-IT" sz="1600" i="1" dirty="0" err="1" smtClean="0">
                <a:latin typeface="+mj-lt"/>
                <a:cs typeface="Arial" pitchFamily="34" charset="0"/>
              </a:rPr>
              <a:t>Psychiatry</a:t>
            </a:r>
            <a:r>
              <a:rPr lang="it-IT" sz="1600" i="1" dirty="0" smtClean="0">
                <a:latin typeface="+mj-lt"/>
                <a:cs typeface="Arial" pitchFamily="34" charset="0"/>
              </a:rPr>
              <a:t>, 2014; </a:t>
            </a:r>
          </a:p>
          <a:p>
            <a:pPr algn="r"/>
            <a:r>
              <a:rPr lang="it-IT" sz="1600" i="1" dirty="0" err="1" smtClean="0">
                <a:latin typeface="+mj-lt"/>
                <a:cs typeface="Arial" pitchFamily="34" charset="0"/>
              </a:rPr>
              <a:t>Wuj</a:t>
            </a:r>
            <a:r>
              <a:rPr lang="it-IT" sz="1600" i="1" dirty="0" smtClean="0">
                <a:latin typeface="+mj-lt"/>
                <a:cs typeface="Arial" pitchFamily="34" charset="0"/>
              </a:rPr>
              <a:t> et al, J </a:t>
            </a:r>
            <a:r>
              <a:rPr lang="it-IT" sz="1600" i="1" dirty="0" err="1" smtClean="0">
                <a:latin typeface="+mj-lt"/>
                <a:cs typeface="Arial" pitchFamily="34" charset="0"/>
              </a:rPr>
              <a:t>Psychiatry</a:t>
            </a:r>
            <a:r>
              <a:rPr lang="it-IT" sz="1600" i="1" dirty="0" smtClean="0">
                <a:latin typeface="+mj-lt"/>
                <a:cs typeface="Arial" pitchFamily="34" charset="0"/>
              </a:rPr>
              <a:t> </a:t>
            </a:r>
            <a:r>
              <a:rPr lang="it-IT" sz="1600" i="1" dirty="0" err="1" smtClean="0">
                <a:latin typeface="+mj-lt"/>
                <a:cs typeface="Arial" pitchFamily="34" charset="0"/>
              </a:rPr>
              <a:t>Neurosci</a:t>
            </a:r>
            <a:r>
              <a:rPr lang="it-IT" sz="1600" i="1" dirty="0" smtClean="0">
                <a:latin typeface="+mj-lt"/>
                <a:cs typeface="Arial" pitchFamily="34" charset="0"/>
              </a:rPr>
              <a:t>, 2013)</a:t>
            </a:r>
          </a:p>
          <a:p>
            <a:pPr algn="r"/>
            <a:endParaRPr lang="it-IT" sz="1600" i="1" dirty="0" smtClean="0">
              <a:latin typeface="+mj-lt"/>
              <a:cs typeface="Arial" pitchFamily="34" charset="0"/>
            </a:endParaRPr>
          </a:p>
        </p:txBody>
      </p:sp>
    </p:spTree>
    <p:extLst>
      <p:ext uri="{BB962C8B-B14F-4D97-AF65-F5344CB8AC3E}">
        <p14:creationId xmlns:p14="http://schemas.microsoft.com/office/powerpoint/2010/main" val="37581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2"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Bipolar Disorder – Neurobiology:</a:t>
            </a:r>
          </a:p>
        </p:txBody>
      </p:sp>
      <p:sp>
        <p:nvSpPr>
          <p:cNvPr id="3" name="CasellaDiTesto 2"/>
          <p:cNvSpPr txBox="1"/>
          <p:nvPr/>
        </p:nvSpPr>
        <p:spPr>
          <a:xfrm>
            <a:off x="2617082" y="3720670"/>
            <a:ext cx="4177862" cy="769441"/>
          </a:xfrm>
          <a:prstGeom prst="rect">
            <a:avLst/>
          </a:prstGeom>
          <a:solidFill>
            <a:schemeClr val="accent2">
              <a:lumMod val="40000"/>
              <a:lumOff val="60000"/>
            </a:schemeClr>
          </a:solidFill>
          <a:ln>
            <a:solidFill>
              <a:schemeClr val="accent1"/>
            </a:solidFill>
          </a:ln>
        </p:spPr>
        <p:txBody>
          <a:bodyPr wrap="square" rtlCol="0">
            <a:spAutoFit/>
          </a:bodyPr>
          <a:lstStyle/>
          <a:p>
            <a:pPr algn="ctr"/>
            <a:r>
              <a:rPr lang="it-IT" sz="2200" b="1" i="1" dirty="0" err="1" smtClean="0"/>
              <a:t>Factors</a:t>
            </a:r>
            <a:r>
              <a:rPr lang="it-IT" sz="2200" b="1" i="1" dirty="0" smtClean="0"/>
              <a:t> </a:t>
            </a:r>
            <a:r>
              <a:rPr lang="it-IT" sz="2200" b="1" i="1" dirty="0" err="1" smtClean="0"/>
              <a:t>potentially</a:t>
            </a:r>
            <a:r>
              <a:rPr lang="it-IT" sz="2200" b="1" i="1" dirty="0" smtClean="0"/>
              <a:t> </a:t>
            </a:r>
            <a:r>
              <a:rPr lang="it-IT" sz="2200" b="1" i="1" dirty="0" err="1" smtClean="0"/>
              <a:t>involved</a:t>
            </a:r>
            <a:r>
              <a:rPr lang="it-IT" sz="2200" b="1" i="1" dirty="0" smtClean="0"/>
              <a:t> </a:t>
            </a:r>
          </a:p>
          <a:p>
            <a:pPr algn="ctr"/>
            <a:r>
              <a:rPr lang="it-IT" sz="2200" b="1" i="1" dirty="0" smtClean="0"/>
              <a:t>in the </a:t>
            </a:r>
            <a:r>
              <a:rPr lang="it-IT" sz="2200" b="1" i="1" dirty="0" err="1" smtClean="0"/>
              <a:t>etiology</a:t>
            </a:r>
            <a:endParaRPr lang="it-IT" sz="2200" b="1" i="1" dirty="0"/>
          </a:p>
        </p:txBody>
      </p:sp>
      <p:sp>
        <p:nvSpPr>
          <p:cNvPr id="5" name="CasellaDiTesto 4"/>
          <p:cNvSpPr txBox="1"/>
          <p:nvPr/>
        </p:nvSpPr>
        <p:spPr>
          <a:xfrm>
            <a:off x="2617082" y="5176371"/>
            <a:ext cx="4177862" cy="430887"/>
          </a:xfrm>
          <a:prstGeom prst="rect">
            <a:avLst/>
          </a:prstGeom>
          <a:solidFill>
            <a:schemeClr val="accent4">
              <a:lumMod val="40000"/>
              <a:lumOff val="60000"/>
            </a:schemeClr>
          </a:solidFill>
          <a:ln>
            <a:solidFill>
              <a:schemeClr val="accent1"/>
            </a:solidFill>
          </a:ln>
        </p:spPr>
        <p:txBody>
          <a:bodyPr wrap="square" rtlCol="0">
            <a:spAutoFit/>
          </a:bodyPr>
          <a:lstStyle/>
          <a:p>
            <a:pPr algn="ctr"/>
            <a:r>
              <a:rPr lang="it-IT" sz="2200" b="1" i="1" dirty="0" smtClean="0"/>
              <a:t>Brain  MRI </a:t>
            </a:r>
            <a:r>
              <a:rPr lang="it-IT" sz="2200" b="1" i="1" dirty="0" err="1" smtClean="0"/>
              <a:t>hallmarks</a:t>
            </a:r>
            <a:endParaRPr lang="it-IT" sz="2200" b="1" i="1" dirty="0"/>
          </a:p>
        </p:txBody>
      </p:sp>
      <p:sp>
        <p:nvSpPr>
          <p:cNvPr id="12" name="CasellaDiTesto 11"/>
          <p:cNvSpPr txBox="1"/>
          <p:nvPr/>
        </p:nvSpPr>
        <p:spPr>
          <a:xfrm>
            <a:off x="2617082" y="6293518"/>
            <a:ext cx="4177862" cy="43088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it-IT" sz="2200" b="1" i="1" dirty="0" err="1" smtClean="0"/>
              <a:t>Phenomenology</a:t>
            </a:r>
            <a:endParaRPr lang="it-IT" sz="2200" b="1" i="1" dirty="0"/>
          </a:p>
        </p:txBody>
      </p:sp>
      <p:sp>
        <p:nvSpPr>
          <p:cNvPr id="6" name="Freccia in giù 5"/>
          <p:cNvSpPr/>
          <p:nvPr/>
        </p:nvSpPr>
        <p:spPr>
          <a:xfrm>
            <a:off x="4382820" y="4490111"/>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367054" y="5607258"/>
            <a:ext cx="677917" cy="686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1528" y="1810349"/>
            <a:ext cx="2128345" cy="1119338"/>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Anatomical</a:t>
            </a:r>
            <a:r>
              <a:rPr lang="it-IT" b="1" dirty="0" smtClean="0"/>
              <a:t> </a:t>
            </a:r>
            <a:r>
              <a:rPr lang="it-IT" b="1" dirty="0" err="1" smtClean="0"/>
              <a:t>lesions</a:t>
            </a:r>
            <a:endParaRPr lang="it-IT" b="1" dirty="0"/>
          </a:p>
        </p:txBody>
      </p:sp>
      <p:sp>
        <p:nvSpPr>
          <p:cNvPr id="16" name="Ovale 15"/>
          <p:cNvSpPr/>
          <p:nvPr/>
        </p:nvSpPr>
        <p:spPr>
          <a:xfrm>
            <a:off x="1931278"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Mithocondrial</a:t>
            </a:r>
            <a:r>
              <a:rPr lang="it-IT" b="1" dirty="0" smtClean="0"/>
              <a:t> </a:t>
            </a:r>
            <a:r>
              <a:rPr lang="it-IT" b="1" dirty="0" err="1" smtClean="0"/>
              <a:t>dysfunctions</a:t>
            </a:r>
            <a:endParaRPr lang="it-IT" b="1" dirty="0"/>
          </a:p>
        </p:txBody>
      </p:sp>
      <p:sp>
        <p:nvSpPr>
          <p:cNvPr id="17" name="Ovale 16"/>
          <p:cNvSpPr/>
          <p:nvPr/>
        </p:nvSpPr>
        <p:spPr>
          <a:xfrm>
            <a:off x="4520443" y="1224456"/>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HPA </a:t>
            </a:r>
            <a:r>
              <a:rPr lang="it-IT" b="1" dirty="0" err="1" smtClean="0"/>
              <a:t>axis</a:t>
            </a:r>
            <a:r>
              <a:rPr lang="it-IT" b="1" dirty="0" smtClean="0"/>
              <a:t>  </a:t>
            </a:r>
            <a:r>
              <a:rPr lang="it-IT" b="1" dirty="0" err="1" smtClean="0"/>
              <a:t>dysregulations</a:t>
            </a:r>
            <a:endParaRPr lang="it-IT" b="1" dirty="0"/>
          </a:p>
        </p:txBody>
      </p:sp>
      <p:sp>
        <p:nvSpPr>
          <p:cNvPr id="19" name="Ovale 18"/>
          <p:cNvSpPr/>
          <p:nvPr/>
        </p:nvSpPr>
        <p:spPr>
          <a:xfrm>
            <a:off x="6716114" y="1802499"/>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Inflammatory</a:t>
            </a:r>
            <a:endParaRPr lang="it-IT" b="1" dirty="0" smtClean="0"/>
          </a:p>
          <a:p>
            <a:pPr algn="ctr"/>
            <a:r>
              <a:rPr lang="it-IT" b="1" dirty="0" err="1" smtClean="0"/>
              <a:t>dysregulations</a:t>
            </a:r>
            <a:endParaRPr lang="it-IT" b="1" dirty="0"/>
          </a:p>
        </p:txBody>
      </p:sp>
      <p:sp>
        <p:nvSpPr>
          <p:cNvPr id="23" name="Ovale 22"/>
          <p:cNvSpPr/>
          <p:nvPr/>
        </p:nvSpPr>
        <p:spPr>
          <a:xfrm>
            <a:off x="1931278" y="2467284"/>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Circadian</a:t>
            </a:r>
            <a:r>
              <a:rPr lang="it-IT" b="1" dirty="0" smtClean="0"/>
              <a:t> </a:t>
            </a:r>
            <a:r>
              <a:rPr lang="it-IT" b="1" dirty="0" err="1" smtClean="0"/>
              <a:t>system</a:t>
            </a:r>
            <a:endParaRPr lang="it-IT" b="1" dirty="0" smtClean="0"/>
          </a:p>
          <a:p>
            <a:pPr algn="ctr"/>
            <a:r>
              <a:rPr lang="it-IT" b="1" dirty="0" err="1" smtClean="0"/>
              <a:t>dysregulations</a:t>
            </a:r>
            <a:endParaRPr lang="it-IT" b="1" dirty="0"/>
          </a:p>
        </p:txBody>
      </p:sp>
      <p:sp>
        <p:nvSpPr>
          <p:cNvPr id="25" name="Ovale 24"/>
          <p:cNvSpPr/>
          <p:nvPr/>
        </p:nvSpPr>
        <p:spPr>
          <a:xfrm>
            <a:off x="4577929" y="2459395"/>
            <a:ext cx="2372712" cy="11193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smtClean="0"/>
              <a:t>Epigenomic</a:t>
            </a:r>
            <a:endParaRPr lang="it-IT" b="1" dirty="0"/>
          </a:p>
        </p:txBody>
      </p:sp>
      <p:sp>
        <p:nvSpPr>
          <p:cNvPr id="8" name="Freccia angolare in su 7"/>
          <p:cNvSpPr/>
          <p:nvPr/>
        </p:nvSpPr>
        <p:spPr>
          <a:xfrm rot="5400000">
            <a:off x="1352653" y="3310739"/>
            <a:ext cx="696841" cy="9175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ngolare in su 25"/>
          <p:cNvSpPr/>
          <p:nvPr/>
        </p:nvSpPr>
        <p:spPr>
          <a:xfrm rot="5400000" flipV="1">
            <a:off x="7213117" y="3312783"/>
            <a:ext cx="696841" cy="9577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2980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34354" y="179929"/>
            <a:ext cx="8270094"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3600" b="1"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What about clinical correlates?</a:t>
            </a:r>
            <a:endParaRPr lang="it-IT" sz="3600" b="1" dirty="0">
              <a:solidFill>
                <a:schemeClr val="accent1">
                  <a:lumMod val="50000"/>
                </a:schemeClr>
              </a:solidFill>
              <a:effectLst>
                <a:outerShdw blurRad="38100" dist="38100" dir="2700000" algn="tl">
                  <a:srgbClr val="000000">
                    <a:alpha val="43137"/>
                  </a:srgbClr>
                </a:outerShdw>
              </a:effectLst>
              <a:latin typeface="+mj-lt"/>
              <a:cs typeface="Arial" pitchFamily="34" charset="0"/>
            </a:endParaRPr>
          </a:p>
        </p:txBody>
      </p:sp>
      <p:sp>
        <p:nvSpPr>
          <p:cNvPr id="11" name="CasellaDiTesto 10"/>
          <p:cNvSpPr txBox="1"/>
          <p:nvPr/>
        </p:nvSpPr>
        <p:spPr>
          <a:xfrm>
            <a:off x="190702" y="1225915"/>
            <a:ext cx="8557398"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spcBef>
                <a:spcPct val="0"/>
              </a:spcBef>
              <a:spcAft>
                <a:spcPct val="0"/>
              </a:spcAft>
            </a:pPr>
            <a:endParaRPr lang="it-IT" sz="2400" b="1" dirty="0" smtClean="0">
              <a:solidFill>
                <a:prstClr val="black"/>
              </a:solidFill>
              <a:latin typeface="+mj-lt"/>
              <a:cs typeface="Arial" pitchFamily="34" charset="0"/>
            </a:endParaRPr>
          </a:p>
        </p:txBody>
      </p:sp>
      <p:sp>
        <p:nvSpPr>
          <p:cNvPr id="4" name="CasellaDiTesto 3"/>
          <p:cNvSpPr txBox="1"/>
          <p:nvPr/>
        </p:nvSpPr>
        <p:spPr>
          <a:xfrm>
            <a:off x="190702" y="991872"/>
            <a:ext cx="8557398" cy="4154984"/>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spcBef>
                <a:spcPct val="0"/>
              </a:spcBef>
              <a:spcAft>
                <a:spcPct val="0"/>
              </a:spcAft>
            </a:pPr>
            <a:endParaRPr lang="it-IT" sz="2400" b="1" dirty="0" smtClean="0">
              <a:solidFill>
                <a:prstClr val="black"/>
              </a:solidFill>
              <a:latin typeface="+mj-lt"/>
              <a:cs typeface="Arial" pitchFamily="34" charset="0"/>
            </a:endParaRPr>
          </a:p>
          <a:p>
            <a:pPr marL="342900" indent="-342900" fontAlgn="base">
              <a:spcBef>
                <a:spcPct val="0"/>
              </a:spcBef>
              <a:spcAft>
                <a:spcPct val="0"/>
              </a:spcAft>
              <a:buFont typeface="Arial" panose="020B0604020202020204" pitchFamily="34" charset="0"/>
              <a:buChar char="•"/>
            </a:pPr>
            <a:r>
              <a:rPr lang="it-IT" sz="2400" dirty="0" smtClean="0">
                <a:solidFill>
                  <a:prstClr val="black"/>
                </a:solidFill>
                <a:latin typeface="+mj-lt"/>
                <a:cs typeface="Arial" pitchFamily="34" charset="0"/>
              </a:rPr>
              <a:t>DMN </a:t>
            </a:r>
            <a:r>
              <a:rPr lang="it-IT" sz="2400" dirty="0" err="1" smtClean="0">
                <a:solidFill>
                  <a:prstClr val="black"/>
                </a:solidFill>
                <a:latin typeface="+mj-lt"/>
                <a:cs typeface="Arial" pitchFamily="34" charset="0"/>
              </a:rPr>
              <a:t>hyperactivity</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as</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well</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as</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reduced</a:t>
            </a:r>
            <a:r>
              <a:rPr lang="it-IT" sz="2400" dirty="0" smtClean="0">
                <a:solidFill>
                  <a:prstClr val="black"/>
                </a:solidFill>
                <a:latin typeface="+mj-lt"/>
                <a:cs typeface="Arial" pitchFamily="34" charset="0"/>
              </a:rPr>
              <a:t> DMN/CEN </a:t>
            </a:r>
            <a:r>
              <a:rPr lang="it-IT" sz="2400" dirty="0" err="1" smtClean="0">
                <a:solidFill>
                  <a:prstClr val="black"/>
                </a:solidFill>
                <a:latin typeface="+mj-lt"/>
                <a:cs typeface="Arial" pitchFamily="34" charset="0"/>
              </a:rPr>
              <a:t>anticorrelation</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hypothetically</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result</a:t>
            </a:r>
            <a:r>
              <a:rPr lang="it-IT" sz="2400" dirty="0" smtClean="0">
                <a:solidFill>
                  <a:prstClr val="black"/>
                </a:solidFill>
                <a:latin typeface="+mj-lt"/>
                <a:cs typeface="Arial" pitchFamily="34" charset="0"/>
              </a:rPr>
              <a:t> in </a:t>
            </a:r>
            <a:r>
              <a:rPr lang="it-IT" sz="2400" dirty="0" err="1" smtClean="0">
                <a:solidFill>
                  <a:prstClr val="black"/>
                </a:solidFill>
                <a:latin typeface="+mj-lt"/>
                <a:cs typeface="Arial" pitchFamily="34" charset="0"/>
              </a:rPr>
              <a:t>excessive</a:t>
            </a:r>
            <a:r>
              <a:rPr lang="it-IT" sz="2400" dirty="0" smtClean="0">
                <a:solidFill>
                  <a:prstClr val="black"/>
                </a:solidFill>
                <a:latin typeface="+mj-lt"/>
                <a:cs typeface="Arial" pitchFamily="34" charset="0"/>
              </a:rPr>
              <a:t> focus on </a:t>
            </a:r>
            <a:r>
              <a:rPr lang="it-IT" sz="2400" dirty="0" err="1" smtClean="0">
                <a:solidFill>
                  <a:prstClr val="black"/>
                </a:solidFill>
                <a:latin typeface="+mj-lt"/>
                <a:cs typeface="Arial" pitchFamily="34" charset="0"/>
              </a:rPr>
              <a:t>internal</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mental</a:t>
            </a:r>
            <a:r>
              <a:rPr lang="it-IT" sz="2400" dirty="0" smtClean="0">
                <a:solidFill>
                  <a:prstClr val="black"/>
                </a:solidFill>
                <a:latin typeface="+mj-lt"/>
                <a:cs typeface="Arial" pitchFamily="34" charset="0"/>
              </a:rPr>
              <a:t> </a:t>
            </a:r>
            <a:r>
              <a:rPr lang="it-IT" sz="2400" dirty="0" err="1" smtClean="0">
                <a:solidFill>
                  <a:prstClr val="black"/>
                </a:solidFill>
                <a:latin typeface="+mj-lt"/>
                <a:cs typeface="Arial" pitchFamily="34" charset="0"/>
              </a:rPr>
              <a:t>activity</a:t>
            </a:r>
            <a:r>
              <a:rPr lang="it-IT" sz="2400" dirty="0" smtClean="0">
                <a:solidFill>
                  <a:prstClr val="black"/>
                </a:solidFill>
                <a:latin typeface="+mj-lt"/>
                <a:cs typeface="Arial" pitchFamily="34" charset="0"/>
              </a:rPr>
              <a:t> (depressive </a:t>
            </a:r>
            <a:r>
              <a:rPr lang="it-IT" sz="2400" dirty="0" err="1" smtClean="0">
                <a:solidFill>
                  <a:prstClr val="black"/>
                </a:solidFill>
                <a:latin typeface="+mj-lt"/>
                <a:cs typeface="Arial" pitchFamily="34" charset="0"/>
              </a:rPr>
              <a:t>rumination</a:t>
            </a:r>
            <a:r>
              <a:rPr lang="it-IT" sz="2400" dirty="0" smtClean="0">
                <a:solidFill>
                  <a:prstClr val="black"/>
                </a:solidFill>
                <a:latin typeface="+mj-lt"/>
                <a:cs typeface="Arial" pitchFamily="34" charset="0"/>
              </a:rPr>
              <a:t>) and </a:t>
            </a:r>
            <a:r>
              <a:rPr lang="it-IT" sz="2400" dirty="0" err="1" smtClean="0">
                <a:solidFill>
                  <a:prstClr val="black"/>
                </a:solidFill>
                <a:latin typeface="+mj-lt"/>
                <a:cs typeface="Arial" pitchFamily="34" charset="0"/>
              </a:rPr>
              <a:t>could</a:t>
            </a:r>
            <a:r>
              <a:rPr lang="it-IT" sz="2400" dirty="0" smtClean="0">
                <a:solidFill>
                  <a:prstClr val="black"/>
                </a:solidFill>
                <a:latin typeface="+mj-lt"/>
                <a:cs typeface="Arial" pitchFamily="34" charset="0"/>
              </a:rPr>
              <a:t> be </a:t>
            </a:r>
            <a:r>
              <a:rPr lang="it-IT" sz="2400" dirty="0" err="1" smtClean="0">
                <a:solidFill>
                  <a:prstClr val="black"/>
                </a:solidFill>
                <a:latin typeface="+mj-lt"/>
                <a:cs typeface="Arial" pitchFamily="34" charset="0"/>
              </a:rPr>
              <a:t>involved</a:t>
            </a:r>
            <a:r>
              <a:rPr lang="it-IT" sz="2400" dirty="0" smtClean="0">
                <a:solidFill>
                  <a:prstClr val="black"/>
                </a:solidFill>
                <a:latin typeface="+mj-lt"/>
                <a:cs typeface="Arial" pitchFamily="34" charset="0"/>
              </a:rPr>
              <a:t> in depressive </a:t>
            </a:r>
            <a:r>
              <a:rPr lang="it-IT" sz="2400" dirty="0" err="1" smtClean="0">
                <a:solidFill>
                  <a:prstClr val="black"/>
                </a:solidFill>
                <a:latin typeface="+mj-lt"/>
                <a:cs typeface="Arial" pitchFamily="34" charset="0"/>
              </a:rPr>
              <a:t>phases</a:t>
            </a:r>
            <a:r>
              <a:rPr lang="it-IT" sz="2400" dirty="0" smtClean="0">
                <a:solidFill>
                  <a:prstClr val="black"/>
                </a:solidFill>
                <a:latin typeface="+mj-lt"/>
                <a:cs typeface="Arial" pitchFamily="34" charset="0"/>
              </a:rPr>
              <a:t> of the </a:t>
            </a:r>
            <a:r>
              <a:rPr lang="it-IT" sz="2400" dirty="0" err="1" smtClean="0">
                <a:solidFill>
                  <a:prstClr val="black"/>
                </a:solidFill>
                <a:latin typeface="+mj-lt"/>
                <a:cs typeface="Arial" pitchFamily="34" charset="0"/>
              </a:rPr>
              <a:t>illness</a:t>
            </a:r>
            <a:endParaRPr lang="it-IT" sz="2400" i="1" dirty="0" smtClean="0">
              <a:latin typeface="+mj-lt"/>
              <a:cs typeface="Arial" pitchFamily="34" charset="0"/>
            </a:endParaRPr>
          </a:p>
          <a:p>
            <a:pPr fontAlgn="base">
              <a:spcBef>
                <a:spcPct val="0"/>
              </a:spcBef>
              <a:spcAft>
                <a:spcPct val="0"/>
              </a:spcAft>
            </a:pPr>
            <a:endParaRPr lang="it-IT" sz="2400" i="1" dirty="0" smtClean="0">
              <a:latin typeface="+mj-lt"/>
              <a:cs typeface="Arial" pitchFamily="34" charset="0"/>
            </a:endParaRPr>
          </a:p>
          <a:p>
            <a:pPr marL="342900" indent="-342900" fontAlgn="base">
              <a:spcBef>
                <a:spcPct val="0"/>
              </a:spcBef>
              <a:spcAft>
                <a:spcPct val="0"/>
              </a:spcAft>
              <a:buFont typeface="Arial" panose="020B0604020202020204" pitchFamily="34" charset="0"/>
              <a:buChar char="•"/>
            </a:pPr>
            <a:r>
              <a:rPr lang="en-US" sz="2400" dirty="0" err="1" smtClean="0">
                <a:latin typeface="+mj-lt"/>
                <a:cs typeface="Arial" panose="020B0604020202020204" pitchFamily="34" charset="0"/>
              </a:rPr>
              <a:t>Hypoconnectivity</a:t>
            </a:r>
            <a:r>
              <a:rPr lang="en-US" sz="2400" dirty="0" smtClean="0">
                <a:latin typeface="+mj-lt"/>
                <a:cs typeface="Arial" panose="020B0604020202020204" pitchFamily="34" charset="0"/>
              </a:rPr>
              <a:t> of median structures (</a:t>
            </a:r>
            <a:r>
              <a:rPr lang="en-US" sz="2400" b="1" dirty="0" err="1" smtClean="0">
                <a:latin typeface="+mj-lt"/>
                <a:cs typeface="Arial" panose="020B0604020202020204" pitchFamily="34" charset="0"/>
              </a:rPr>
              <a:t>cingolo</a:t>
            </a:r>
            <a:r>
              <a:rPr lang="en-US" sz="2400" b="1" dirty="0" smtClean="0">
                <a:latin typeface="+mj-lt"/>
                <a:cs typeface="Arial" panose="020B0604020202020204" pitchFamily="34" charset="0"/>
              </a:rPr>
              <a:t> )</a:t>
            </a:r>
            <a:r>
              <a:rPr lang="en-US" sz="2400" i="1" dirty="0" smtClean="0">
                <a:latin typeface="+mj-lt"/>
                <a:cs typeface="Arial" panose="020B0604020202020204" pitchFamily="34" charset="0"/>
              </a:rPr>
              <a:t>, </a:t>
            </a:r>
            <a:r>
              <a:rPr lang="en-US" sz="2400" dirty="0" smtClean="0">
                <a:latin typeface="+mj-lt"/>
                <a:cs typeface="Arial" panose="020B0604020202020204" pitchFamily="34" charset="0"/>
              </a:rPr>
              <a:t>could lead to imbalance between </a:t>
            </a:r>
            <a:r>
              <a:rPr lang="en-US" sz="2400" dirty="0" err="1" smtClean="0">
                <a:latin typeface="+mj-lt"/>
                <a:cs typeface="Arial" panose="020B0604020202020204" pitchFamily="34" charset="0"/>
              </a:rPr>
              <a:t>dACC</a:t>
            </a:r>
            <a:r>
              <a:rPr lang="en-US" sz="2400" dirty="0" smtClean="0">
                <a:latin typeface="+mj-lt"/>
                <a:cs typeface="Arial" panose="020B0604020202020204" pitchFamily="34" charset="0"/>
              </a:rPr>
              <a:t> (CEN) and PCC (DMN) toward a CEN  hyperactivity and thus excessive focus on external stimuli (</a:t>
            </a:r>
            <a:r>
              <a:rPr lang="en-US" sz="2400" i="1" dirty="0" smtClean="0">
                <a:latin typeface="+mj-lt"/>
                <a:cs typeface="Arial" panose="020B0604020202020204" pitchFamily="34" charset="0"/>
              </a:rPr>
              <a:t>hyperactivity and other manic symptoms</a:t>
            </a:r>
            <a:r>
              <a:rPr lang="en-US" sz="2400" dirty="0" smtClean="0">
                <a:latin typeface="+mj-lt"/>
                <a:cs typeface="Arial" panose="020B0604020202020204" pitchFamily="34" charset="0"/>
              </a:rPr>
              <a:t>)</a:t>
            </a:r>
            <a:r>
              <a:rPr lang="en-US" sz="2400" i="1" dirty="0">
                <a:latin typeface="+mj-lt"/>
                <a:cs typeface="Arial" panose="020B0604020202020204" pitchFamily="34" charset="0"/>
              </a:rPr>
              <a:t> </a:t>
            </a:r>
            <a:endParaRPr lang="en-US" sz="2400" i="1" dirty="0" smtClean="0">
              <a:latin typeface="+mj-lt"/>
              <a:cs typeface="Arial" panose="020B0604020202020204" pitchFamily="34" charset="0"/>
            </a:endParaRPr>
          </a:p>
          <a:p>
            <a:pPr fontAlgn="base">
              <a:spcBef>
                <a:spcPct val="0"/>
              </a:spcBef>
              <a:spcAft>
                <a:spcPct val="0"/>
              </a:spcAft>
            </a:pPr>
            <a:r>
              <a:rPr lang="en-US" sz="2400" i="1" dirty="0">
                <a:latin typeface="+mj-lt"/>
                <a:cs typeface="Arial" panose="020B0604020202020204" pitchFamily="34" charset="0"/>
              </a:rPr>
              <a:t>	</a:t>
            </a:r>
            <a:r>
              <a:rPr lang="en-US" sz="2400" i="1" dirty="0" smtClean="0">
                <a:latin typeface="+mj-lt"/>
                <a:cs typeface="Arial" panose="020B0604020202020204" pitchFamily="34" charset="0"/>
              </a:rPr>
              <a:t>			</a:t>
            </a:r>
            <a:r>
              <a:rPr lang="en-US" sz="1400" i="1" dirty="0" smtClean="0">
                <a:latin typeface="+mj-lt"/>
                <a:cs typeface="Arial" panose="020B0604020202020204" pitchFamily="34" charset="0"/>
              </a:rPr>
              <a:t>(</a:t>
            </a:r>
            <a:r>
              <a:rPr lang="en-US" sz="1400" i="1" dirty="0" err="1">
                <a:latin typeface="+mj-lt"/>
                <a:cs typeface="Arial" panose="020B0604020202020204" pitchFamily="34" charset="0"/>
              </a:rPr>
              <a:t>Ongur</a:t>
            </a:r>
            <a:r>
              <a:rPr lang="en-US" sz="1400" i="1" dirty="0">
                <a:latin typeface="+mj-lt"/>
                <a:cs typeface="Arial" panose="020B0604020202020204" pitchFamily="34" charset="0"/>
              </a:rPr>
              <a:t>, D.2010; </a:t>
            </a:r>
            <a:r>
              <a:rPr lang="en-US" sz="1400" i="1" dirty="0" err="1">
                <a:latin typeface="+mj-lt"/>
                <a:cs typeface="Arial" panose="020B0604020202020204" pitchFamily="34" charset="0"/>
              </a:rPr>
              <a:t>Meda</a:t>
            </a:r>
            <a:r>
              <a:rPr lang="en-US" sz="1400" i="1" dirty="0">
                <a:latin typeface="+mj-lt"/>
                <a:cs typeface="Arial" panose="020B0604020202020204" pitchFamily="34" charset="0"/>
              </a:rPr>
              <a:t>, S.A., et al., Proc Natl </a:t>
            </a:r>
            <a:r>
              <a:rPr lang="en-US" sz="1400" i="1" dirty="0" err="1">
                <a:latin typeface="+mj-lt"/>
                <a:cs typeface="Arial" panose="020B0604020202020204" pitchFamily="34" charset="0"/>
              </a:rPr>
              <a:t>Acad</a:t>
            </a:r>
            <a:r>
              <a:rPr lang="en-US" sz="1400" i="1" dirty="0">
                <a:latin typeface="+mj-lt"/>
                <a:cs typeface="Arial" panose="020B0604020202020204" pitchFamily="34" charset="0"/>
              </a:rPr>
              <a:t> </a:t>
            </a:r>
            <a:r>
              <a:rPr lang="en-US" sz="1400" i="1" dirty="0" err="1">
                <a:latin typeface="+mj-lt"/>
                <a:cs typeface="Arial" panose="020B0604020202020204" pitchFamily="34" charset="0"/>
              </a:rPr>
              <a:t>Sci</a:t>
            </a:r>
            <a:r>
              <a:rPr lang="en-US" sz="1400" i="1" dirty="0">
                <a:latin typeface="+mj-lt"/>
                <a:cs typeface="Arial" panose="020B0604020202020204" pitchFamily="34" charset="0"/>
              </a:rPr>
              <a:t> USA, 2014)</a:t>
            </a:r>
            <a:endParaRPr lang="it-IT" sz="1400" dirty="0" smtClean="0">
              <a:latin typeface="+mj-lt"/>
              <a:cs typeface="Aria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986" y="5219699"/>
            <a:ext cx="2519839" cy="13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843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34354" y="179929"/>
            <a:ext cx="8270094"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3600" b="1"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LIMITAZIONE DEGLI STUDI</a:t>
            </a:r>
            <a:endParaRPr lang="it-IT" sz="3600" b="1" dirty="0">
              <a:solidFill>
                <a:schemeClr val="accent1">
                  <a:lumMod val="50000"/>
                </a:schemeClr>
              </a:solidFill>
              <a:effectLst>
                <a:outerShdw blurRad="38100" dist="38100" dir="2700000" algn="tl">
                  <a:srgbClr val="000000">
                    <a:alpha val="43137"/>
                  </a:srgbClr>
                </a:outerShdw>
              </a:effectLst>
              <a:latin typeface="+mj-lt"/>
              <a:cs typeface="Arial" pitchFamily="34" charset="0"/>
            </a:endParaRPr>
          </a:p>
        </p:txBody>
      </p:sp>
      <p:sp>
        <p:nvSpPr>
          <p:cNvPr id="11" name="CasellaDiTesto 10"/>
          <p:cNvSpPr txBox="1"/>
          <p:nvPr/>
        </p:nvSpPr>
        <p:spPr>
          <a:xfrm>
            <a:off x="190702" y="1225915"/>
            <a:ext cx="8557398" cy="4832092"/>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fontAlgn="base">
              <a:spcBef>
                <a:spcPct val="0"/>
              </a:spcBef>
              <a:spcAft>
                <a:spcPct val="0"/>
              </a:spcAft>
              <a:buFont typeface="Arial" panose="020B0604020202020204" pitchFamily="34" charset="0"/>
              <a:buChar char="•"/>
            </a:pPr>
            <a:r>
              <a:rPr lang="it-IT" sz="2800" dirty="0" smtClean="0">
                <a:solidFill>
                  <a:prstClr val="black"/>
                </a:solidFill>
                <a:latin typeface="+mj-lt"/>
                <a:cs typeface="Arial" pitchFamily="34" charset="0"/>
              </a:rPr>
              <a:t>Quale interpretazione dei risultati degli studi di connettività?</a:t>
            </a:r>
          </a:p>
          <a:p>
            <a:pPr marL="342900" indent="-342900" fontAlgn="base">
              <a:spcBef>
                <a:spcPct val="0"/>
              </a:spcBef>
              <a:spcAft>
                <a:spcPct val="0"/>
              </a:spcAft>
              <a:buFont typeface="Arial" panose="020B0604020202020204" pitchFamily="34" charset="0"/>
              <a:buChar char="•"/>
            </a:pPr>
            <a:r>
              <a:rPr lang="it-IT" sz="2800" dirty="0" smtClean="0">
                <a:solidFill>
                  <a:prstClr val="black"/>
                </a:solidFill>
                <a:latin typeface="+mj-lt"/>
                <a:cs typeface="Arial" pitchFamily="34" charset="0"/>
              </a:rPr>
              <a:t>Quale correlazione dei dati di </a:t>
            </a:r>
            <a:r>
              <a:rPr lang="it-IT" sz="2800" dirty="0" err="1" smtClean="0">
                <a:solidFill>
                  <a:prstClr val="black"/>
                </a:solidFill>
                <a:latin typeface="+mj-lt"/>
                <a:cs typeface="Arial" pitchFamily="34" charset="0"/>
              </a:rPr>
              <a:t>ipoconnettività</a:t>
            </a:r>
            <a:r>
              <a:rPr lang="it-IT" sz="2800" dirty="0" smtClean="0">
                <a:solidFill>
                  <a:prstClr val="black"/>
                </a:solidFill>
                <a:latin typeface="+mj-lt"/>
                <a:cs typeface="Arial" pitchFamily="34" charset="0"/>
              </a:rPr>
              <a:t> o aumentata connettività con i dati clinici di depressione, mania, eutimia</a:t>
            </a:r>
          </a:p>
          <a:p>
            <a:pPr marL="342900" indent="-342900" fontAlgn="base">
              <a:spcBef>
                <a:spcPct val="0"/>
              </a:spcBef>
              <a:spcAft>
                <a:spcPct val="0"/>
              </a:spcAft>
              <a:buFont typeface="Arial" panose="020B0604020202020204" pitchFamily="34" charset="0"/>
              <a:buChar char="•"/>
            </a:pPr>
            <a:r>
              <a:rPr lang="it-IT" sz="2800" dirty="0" smtClean="0">
                <a:solidFill>
                  <a:prstClr val="black"/>
                </a:solidFill>
                <a:latin typeface="+mj-lt"/>
                <a:cs typeface="Arial" pitchFamily="34" charset="0"/>
              </a:rPr>
              <a:t>Campioni limitati numericamente </a:t>
            </a:r>
          </a:p>
          <a:p>
            <a:pPr marL="342900" indent="-342900" fontAlgn="base">
              <a:spcBef>
                <a:spcPct val="0"/>
              </a:spcBef>
              <a:spcAft>
                <a:spcPct val="0"/>
              </a:spcAft>
              <a:buFont typeface="Arial" panose="020B0604020202020204" pitchFamily="34" charset="0"/>
              <a:buChar char="•"/>
            </a:pPr>
            <a:r>
              <a:rPr lang="it-IT" sz="2800" dirty="0" smtClean="0">
                <a:solidFill>
                  <a:prstClr val="black"/>
                </a:solidFill>
                <a:latin typeface="+mj-lt"/>
                <a:cs typeface="Arial" pitchFamily="34" charset="0"/>
              </a:rPr>
              <a:t>Campioni in differenti stadi di malattia</a:t>
            </a:r>
          </a:p>
          <a:p>
            <a:pPr marL="342900" indent="-342900" fontAlgn="base">
              <a:spcBef>
                <a:spcPct val="0"/>
              </a:spcBef>
              <a:spcAft>
                <a:spcPct val="0"/>
              </a:spcAft>
              <a:buFont typeface="Arial" panose="020B0604020202020204" pitchFamily="34" charset="0"/>
              <a:buChar char="•"/>
            </a:pPr>
            <a:r>
              <a:rPr lang="it-IT" sz="2800" dirty="0" smtClean="0">
                <a:solidFill>
                  <a:prstClr val="black"/>
                </a:solidFill>
                <a:latin typeface="+mj-lt"/>
                <a:cs typeface="Arial" pitchFamily="34" charset="0"/>
              </a:rPr>
              <a:t>Non specificazioni in alcuni casi del tipo di disturbo bipolare</a:t>
            </a:r>
          </a:p>
          <a:p>
            <a:pPr marL="342900" indent="-342900" fontAlgn="base">
              <a:spcBef>
                <a:spcPct val="0"/>
              </a:spcBef>
              <a:spcAft>
                <a:spcPct val="0"/>
              </a:spcAft>
              <a:buFont typeface="Arial" panose="020B0604020202020204" pitchFamily="34" charset="0"/>
              <a:buChar char="•"/>
            </a:pPr>
            <a:r>
              <a:rPr lang="it-IT" sz="2800" dirty="0" smtClean="0">
                <a:solidFill>
                  <a:prstClr val="black"/>
                </a:solidFill>
                <a:latin typeface="+mj-lt"/>
                <a:cs typeface="Arial" pitchFamily="34" charset="0"/>
              </a:rPr>
              <a:t>Differenti valutazioni dell’effetto della terapia farmacologica</a:t>
            </a:r>
            <a:endParaRPr lang="it-IT" sz="2800" dirty="0" smtClean="0">
              <a:latin typeface="+mj-lt"/>
              <a:cs typeface="Arial" pitchFamily="34" charset="0"/>
            </a:endParaRPr>
          </a:p>
        </p:txBody>
      </p:sp>
    </p:spTree>
    <p:extLst>
      <p:ext uri="{BB962C8B-B14F-4D97-AF65-F5344CB8AC3E}">
        <p14:creationId xmlns:p14="http://schemas.microsoft.com/office/powerpoint/2010/main" val="21559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677305" y="109083"/>
            <a:ext cx="7920880" cy="6679328"/>
            <a:chOff x="107504" y="134048"/>
            <a:chExt cx="7920880" cy="6679328"/>
          </a:xfrm>
        </p:grpSpPr>
        <p:pic>
          <p:nvPicPr>
            <p:cNvPr id="1026" name="Picture 2"/>
            <p:cNvPicPr>
              <a:picLocks noChangeAspect="1" noChangeArrowheads="1"/>
            </p:cNvPicPr>
            <p:nvPr/>
          </p:nvPicPr>
          <p:blipFill>
            <a:blip r:embed="rId2" cstate="print"/>
            <a:srcRect/>
            <a:stretch>
              <a:fillRect/>
            </a:stretch>
          </p:blipFill>
          <p:spPr bwMode="auto">
            <a:xfrm>
              <a:off x="107504" y="555319"/>
              <a:ext cx="7920880" cy="625805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779912" y="134048"/>
              <a:ext cx="4104456" cy="432048"/>
            </a:xfrm>
            <a:prstGeom prst="rect">
              <a:avLst/>
            </a:prstGeom>
            <a:noFill/>
            <a:ln w="9525">
              <a:noFill/>
              <a:miter lim="800000"/>
              <a:headEnd/>
              <a:tailEnd/>
            </a:ln>
          </p:spPr>
        </p:pic>
        <p:sp>
          <p:nvSpPr>
            <p:cNvPr id="4" name="Rettangolo 3"/>
            <p:cNvSpPr/>
            <p:nvPr/>
          </p:nvSpPr>
          <p:spPr>
            <a:xfrm>
              <a:off x="251520" y="147696"/>
              <a:ext cx="7632848" cy="666000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5" name="Gruppo 34"/>
          <p:cNvGrpSpPr/>
          <p:nvPr/>
        </p:nvGrpSpPr>
        <p:grpSpPr>
          <a:xfrm>
            <a:off x="286851" y="3672082"/>
            <a:ext cx="8701787" cy="3079224"/>
            <a:chOff x="232116" y="3672305"/>
            <a:chExt cx="8701787" cy="3079224"/>
          </a:xfrm>
        </p:grpSpPr>
        <p:pic>
          <p:nvPicPr>
            <p:cNvPr id="33" name="Immagin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16" y="3672305"/>
              <a:ext cx="8701787" cy="3079224"/>
            </a:xfrm>
            <a:prstGeom prst="rect">
              <a:avLst/>
            </a:prstGeom>
            <a:solidFill>
              <a:schemeClr val="bg1"/>
            </a:solidFill>
          </p:spPr>
        </p:pic>
        <p:sp>
          <p:nvSpPr>
            <p:cNvPr id="37" name="Rettangolo 36"/>
            <p:cNvSpPr/>
            <p:nvPr/>
          </p:nvSpPr>
          <p:spPr>
            <a:xfrm>
              <a:off x="1359074" y="3953917"/>
              <a:ext cx="7471775" cy="286143"/>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308975" y="4235529"/>
              <a:ext cx="8521874" cy="236263"/>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308975" y="4471792"/>
              <a:ext cx="8521874" cy="236263"/>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308975" y="4686383"/>
              <a:ext cx="1488510" cy="231732"/>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5463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p:cNvGrpSpPr/>
          <p:nvPr/>
        </p:nvGrpSpPr>
        <p:grpSpPr>
          <a:xfrm>
            <a:off x="381000" y="254000"/>
            <a:ext cx="6064250" cy="2343150"/>
            <a:chOff x="279400" y="177800"/>
            <a:chExt cx="6064250" cy="2343150"/>
          </a:xfrm>
        </p:grpSpPr>
        <p:grpSp>
          <p:nvGrpSpPr>
            <p:cNvPr id="12" name="Gruppo 11"/>
            <p:cNvGrpSpPr/>
            <p:nvPr/>
          </p:nvGrpSpPr>
          <p:grpSpPr>
            <a:xfrm>
              <a:off x="393206" y="238300"/>
              <a:ext cx="5867894" cy="2231100"/>
              <a:chOff x="183656" y="162100"/>
              <a:chExt cx="5550886" cy="2231100"/>
            </a:xfrm>
          </p:grpSpPr>
          <p:pic>
            <p:nvPicPr>
              <p:cNvPr id="9" name="Immagine 8"/>
              <p:cNvPicPr>
                <a:picLocks noChangeAspect="1"/>
              </p:cNvPicPr>
              <p:nvPr/>
            </p:nvPicPr>
            <p:blipFill>
              <a:blip r:embed="rId3"/>
              <a:stretch>
                <a:fillRect/>
              </a:stretch>
            </p:blipFill>
            <p:spPr>
              <a:xfrm>
                <a:off x="282544" y="393250"/>
                <a:ext cx="5353111" cy="1029600"/>
              </a:xfrm>
              <a:prstGeom prst="rect">
                <a:avLst/>
              </a:prstGeom>
            </p:spPr>
          </p:pic>
          <p:pic>
            <p:nvPicPr>
              <p:cNvPr id="10" name="Immagine 9"/>
              <p:cNvPicPr>
                <a:picLocks noChangeAspect="1"/>
              </p:cNvPicPr>
              <p:nvPr/>
            </p:nvPicPr>
            <p:blipFill>
              <a:blip r:embed="rId4"/>
              <a:stretch>
                <a:fillRect/>
              </a:stretch>
            </p:blipFill>
            <p:spPr>
              <a:xfrm>
                <a:off x="3274040" y="162100"/>
                <a:ext cx="2228265" cy="158400"/>
              </a:xfrm>
              <a:prstGeom prst="rect">
                <a:avLst/>
              </a:prstGeom>
            </p:spPr>
          </p:pic>
          <p:pic>
            <p:nvPicPr>
              <p:cNvPr id="11" name="Immagine 10"/>
              <p:cNvPicPr>
                <a:picLocks noChangeAspect="1"/>
              </p:cNvPicPr>
              <p:nvPr/>
            </p:nvPicPr>
            <p:blipFill>
              <a:blip r:embed="rId5"/>
              <a:stretch>
                <a:fillRect/>
              </a:stretch>
            </p:blipFill>
            <p:spPr>
              <a:xfrm>
                <a:off x="183656" y="1495600"/>
                <a:ext cx="5550886" cy="897600"/>
              </a:xfrm>
              <a:prstGeom prst="rect">
                <a:avLst/>
              </a:prstGeom>
            </p:spPr>
          </p:pic>
        </p:grpSp>
        <p:sp>
          <p:nvSpPr>
            <p:cNvPr id="13" name="Rettangolo 12"/>
            <p:cNvSpPr/>
            <p:nvPr/>
          </p:nvSpPr>
          <p:spPr>
            <a:xfrm>
              <a:off x="279400" y="177800"/>
              <a:ext cx="6064250" cy="23431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CasellaDiTesto 14"/>
          <p:cNvSpPr txBox="1"/>
          <p:nvPr/>
        </p:nvSpPr>
        <p:spPr>
          <a:xfrm>
            <a:off x="381000" y="2879800"/>
            <a:ext cx="8515350" cy="273921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solidFill>
                  <a:schemeClr val="tx2"/>
                </a:solidFill>
                <a:latin typeface="+mj-lt"/>
                <a:cs typeface="Arial" pitchFamily="34" charset="0"/>
              </a:rPr>
              <a:t>FUNCTIONAL CONNECTIVITY </a:t>
            </a:r>
            <a:endParaRPr lang="it-IT" sz="2800" b="1" dirty="0">
              <a:solidFill>
                <a:schemeClr val="tx2"/>
              </a:solidFill>
              <a:latin typeface="+mj-lt"/>
              <a:cs typeface="Arial" pitchFamily="34" charset="0"/>
            </a:endParaRPr>
          </a:p>
          <a:p>
            <a:r>
              <a:rPr lang="it-IT" sz="2400" b="1" dirty="0" smtClean="0">
                <a:solidFill>
                  <a:schemeClr val="tx1"/>
                </a:solidFill>
                <a:latin typeface="+mj-lt"/>
                <a:cs typeface="Arial" pitchFamily="34" charset="0"/>
              </a:rPr>
              <a:t>in </a:t>
            </a:r>
            <a:r>
              <a:rPr lang="it-IT" sz="2400" b="1" dirty="0" err="1" smtClean="0">
                <a:solidFill>
                  <a:schemeClr val="tx1"/>
                </a:solidFill>
                <a:latin typeface="+mj-lt"/>
                <a:cs typeface="Arial" pitchFamily="34" charset="0"/>
              </a:rPr>
              <a:t>different</a:t>
            </a:r>
            <a:r>
              <a:rPr lang="it-IT" sz="2400" b="1" dirty="0" smtClean="0">
                <a:solidFill>
                  <a:schemeClr val="tx1"/>
                </a:solidFill>
                <a:latin typeface="+mj-lt"/>
                <a:cs typeface="Arial" pitchFamily="34" charset="0"/>
              </a:rPr>
              <a:t> </a:t>
            </a:r>
            <a:r>
              <a:rPr lang="it-IT" sz="2400" b="1" dirty="0" err="1" smtClean="0">
                <a:solidFill>
                  <a:schemeClr val="tx1"/>
                </a:solidFill>
                <a:latin typeface="+mj-lt"/>
                <a:cs typeface="Arial" pitchFamily="34" charset="0"/>
              </a:rPr>
              <a:t>frequency</a:t>
            </a:r>
            <a:r>
              <a:rPr lang="it-IT" sz="2400" b="1" dirty="0" smtClean="0">
                <a:solidFill>
                  <a:schemeClr val="tx1"/>
                </a:solidFill>
                <a:latin typeface="+mj-lt"/>
                <a:cs typeface="Arial" pitchFamily="34" charset="0"/>
              </a:rPr>
              <a:t> </a:t>
            </a:r>
            <a:r>
              <a:rPr lang="it-IT" sz="2400" b="1" dirty="0" err="1" smtClean="0">
                <a:solidFill>
                  <a:schemeClr val="tx1"/>
                </a:solidFill>
                <a:latin typeface="+mj-lt"/>
                <a:cs typeface="Arial" pitchFamily="34" charset="0"/>
              </a:rPr>
              <a:t>bands</a:t>
            </a:r>
            <a:r>
              <a:rPr lang="it-IT" sz="2400" b="1" dirty="0" smtClean="0">
                <a:solidFill>
                  <a:schemeClr val="tx1"/>
                </a:solidFill>
                <a:latin typeface="+mj-lt"/>
                <a:cs typeface="Arial" pitchFamily="34" charset="0"/>
              </a:rPr>
              <a:t> </a:t>
            </a:r>
          </a:p>
          <a:p>
            <a:r>
              <a:rPr lang="it-IT" sz="2400" dirty="0" smtClean="0">
                <a:latin typeface="+mj-lt"/>
                <a:cs typeface="Arial" pitchFamily="34" charset="0"/>
              </a:rPr>
              <a:t>Standard: 0.01 - 0.10 Hz; </a:t>
            </a:r>
          </a:p>
          <a:p>
            <a:r>
              <a:rPr lang="it-IT" sz="2400" dirty="0" smtClean="0">
                <a:latin typeface="+mj-lt"/>
                <a:cs typeface="Arial" pitchFamily="34" charset="0"/>
              </a:rPr>
              <a:t>Slow 5 0.01 - 0.027 Hz; Slow 4: 0.027 - 0.073 Hz</a:t>
            </a:r>
            <a:endParaRPr lang="it-IT" sz="2400" b="1" dirty="0">
              <a:latin typeface="+mj-lt"/>
              <a:cs typeface="Arial" pitchFamily="34" charset="0"/>
            </a:endParaRPr>
          </a:p>
          <a:p>
            <a:r>
              <a:rPr lang="it-IT" sz="2400" b="1" dirty="0" err="1" smtClean="0">
                <a:latin typeface="+mj-lt"/>
                <a:cs typeface="Arial" pitchFamily="34" charset="0"/>
              </a:rPr>
              <a:t>Perigenual</a:t>
            </a:r>
            <a:r>
              <a:rPr lang="it-IT" sz="2400" b="1" dirty="0" smtClean="0">
                <a:latin typeface="+mj-lt"/>
                <a:cs typeface="Arial" pitchFamily="34" charset="0"/>
              </a:rPr>
              <a:t> </a:t>
            </a:r>
            <a:r>
              <a:rPr lang="it-IT" sz="2400" b="1" dirty="0" err="1" smtClean="0">
                <a:latin typeface="+mj-lt"/>
                <a:cs typeface="Arial" pitchFamily="34" charset="0"/>
              </a:rPr>
              <a:t>anterior</a:t>
            </a:r>
            <a:r>
              <a:rPr lang="it-IT" sz="2400" b="1" dirty="0" smtClean="0">
                <a:latin typeface="+mj-lt"/>
                <a:cs typeface="Arial" pitchFamily="34" charset="0"/>
              </a:rPr>
              <a:t> </a:t>
            </a:r>
            <a:r>
              <a:rPr lang="it-IT" sz="2400" b="1" dirty="0" err="1" smtClean="0">
                <a:latin typeface="+mj-lt"/>
                <a:cs typeface="Arial" pitchFamily="34" charset="0"/>
              </a:rPr>
              <a:t>cingualre</a:t>
            </a:r>
            <a:r>
              <a:rPr lang="it-IT" sz="2400" b="1" dirty="0" smtClean="0">
                <a:latin typeface="+mj-lt"/>
                <a:cs typeface="Arial" pitchFamily="34" charset="0"/>
              </a:rPr>
              <a:t> </a:t>
            </a:r>
            <a:r>
              <a:rPr lang="it-IT" sz="2400" b="1" dirty="0" err="1" smtClean="0">
                <a:latin typeface="+mj-lt"/>
                <a:cs typeface="Arial" pitchFamily="34" charset="0"/>
              </a:rPr>
              <a:t>cortex</a:t>
            </a:r>
            <a:r>
              <a:rPr lang="it-IT" sz="2400" b="1" dirty="0" smtClean="0">
                <a:latin typeface="+mj-lt"/>
                <a:cs typeface="Arial" pitchFamily="34" charset="0"/>
              </a:rPr>
              <a:t> (PACC) </a:t>
            </a:r>
            <a:r>
              <a:rPr lang="it-IT" sz="2400" dirty="0" err="1" smtClean="0">
                <a:latin typeface="+mj-lt"/>
                <a:cs typeface="Arial" pitchFamily="34" charset="0"/>
              </a:rPr>
              <a:t>seed</a:t>
            </a:r>
            <a:r>
              <a:rPr lang="it-IT" sz="2400" dirty="0" smtClean="0">
                <a:latin typeface="+mj-lt"/>
                <a:cs typeface="Arial" pitchFamily="34" charset="0"/>
              </a:rPr>
              <a:t> </a:t>
            </a:r>
            <a:r>
              <a:rPr lang="it-IT" sz="2400" dirty="0" err="1" smtClean="0">
                <a:latin typeface="+mj-lt"/>
                <a:cs typeface="Arial" pitchFamily="34" charset="0"/>
              </a:rPr>
              <a:t>region</a:t>
            </a:r>
            <a:endParaRPr lang="it-IT" sz="2400" dirty="0">
              <a:latin typeface="+mj-lt"/>
              <a:cs typeface="Arial" pitchFamily="34" charset="0"/>
            </a:endParaRPr>
          </a:p>
          <a:p>
            <a:r>
              <a:rPr lang="it-IT" sz="2400" b="1" dirty="0" err="1" smtClean="0">
                <a:latin typeface="+mj-lt"/>
                <a:cs typeface="Arial" pitchFamily="34" charset="0"/>
              </a:rPr>
              <a:t>Supragenual</a:t>
            </a:r>
            <a:r>
              <a:rPr lang="it-IT" sz="2400" b="1" dirty="0" smtClean="0">
                <a:latin typeface="+mj-lt"/>
                <a:cs typeface="Arial" pitchFamily="34" charset="0"/>
              </a:rPr>
              <a:t> </a:t>
            </a:r>
            <a:r>
              <a:rPr lang="it-IT" sz="2400" b="1" dirty="0" err="1" smtClean="0">
                <a:latin typeface="+mj-lt"/>
                <a:cs typeface="Arial" pitchFamily="34" charset="0"/>
              </a:rPr>
              <a:t>anterior</a:t>
            </a:r>
            <a:r>
              <a:rPr lang="it-IT" sz="2400" b="1" dirty="0" smtClean="0">
                <a:latin typeface="+mj-lt"/>
                <a:cs typeface="Arial" pitchFamily="34" charset="0"/>
              </a:rPr>
              <a:t> </a:t>
            </a:r>
            <a:r>
              <a:rPr lang="it-IT" sz="2400" b="1" dirty="0" err="1" smtClean="0">
                <a:latin typeface="+mj-lt"/>
                <a:cs typeface="Arial" pitchFamily="34" charset="0"/>
              </a:rPr>
              <a:t>cingulate</a:t>
            </a:r>
            <a:r>
              <a:rPr lang="it-IT" sz="2400" b="1" dirty="0" smtClean="0">
                <a:latin typeface="+mj-lt"/>
                <a:cs typeface="Arial" pitchFamily="34" charset="0"/>
              </a:rPr>
              <a:t> </a:t>
            </a:r>
            <a:r>
              <a:rPr lang="it-IT" sz="2400" b="1" dirty="0" err="1" smtClean="0">
                <a:latin typeface="+mj-lt"/>
                <a:cs typeface="Arial" pitchFamily="34" charset="0"/>
              </a:rPr>
              <a:t>cortex</a:t>
            </a:r>
            <a:r>
              <a:rPr lang="it-IT" sz="2400" b="1" dirty="0" smtClean="0">
                <a:latin typeface="+mj-lt"/>
                <a:cs typeface="Arial" pitchFamily="34" charset="0"/>
              </a:rPr>
              <a:t> (SACC) </a:t>
            </a:r>
            <a:r>
              <a:rPr lang="it-IT" sz="2400" dirty="0" smtClean="0">
                <a:latin typeface="+mj-lt"/>
                <a:cs typeface="Arial" pitchFamily="34" charset="0"/>
              </a:rPr>
              <a:t>and </a:t>
            </a:r>
          </a:p>
          <a:p>
            <a:r>
              <a:rPr lang="it-IT" sz="2400" b="1" dirty="0" err="1" smtClean="0">
                <a:latin typeface="+mj-lt"/>
                <a:cs typeface="Arial" pitchFamily="34" charset="0"/>
              </a:rPr>
              <a:t>Posterior</a:t>
            </a:r>
            <a:r>
              <a:rPr lang="it-IT" sz="2400" b="1" dirty="0" smtClean="0">
                <a:latin typeface="+mj-lt"/>
                <a:cs typeface="Arial" pitchFamily="34" charset="0"/>
              </a:rPr>
              <a:t> </a:t>
            </a:r>
            <a:r>
              <a:rPr lang="it-IT" sz="2400" b="1" dirty="0" err="1" smtClean="0">
                <a:latin typeface="+mj-lt"/>
                <a:cs typeface="Arial" pitchFamily="34" charset="0"/>
              </a:rPr>
              <a:t>cingulate</a:t>
            </a:r>
            <a:r>
              <a:rPr lang="it-IT" sz="2400" b="1" dirty="0" smtClean="0">
                <a:latin typeface="+mj-lt"/>
                <a:cs typeface="Arial" pitchFamily="34" charset="0"/>
              </a:rPr>
              <a:t> </a:t>
            </a:r>
            <a:r>
              <a:rPr lang="it-IT" sz="2400" b="1" dirty="0" err="1" smtClean="0">
                <a:latin typeface="+mj-lt"/>
                <a:cs typeface="Arial" pitchFamily="34" charset="0"/>
              </a:rPr>
              <a:t>cortex</a:t>
            </a:r>
            <a:r>
              <a:rPr lang="it-IT" sz="2400" b="1" dirty="0" smtClean="0">
                <a:latin typeface="+mj-lt"/>
                <a:cs typeface="Arial" pitchFamily="34" charset="0"/>
              </a:rPr>
              <a:t> (PCC) </a:t>
            </a:r>
            <a:r>
              <a:rPr lang="it-IT" sz="2400" dirty="0" smtClean="0">
                <a:latin typeface="+mj-lt"/>
                <a:cs typeface="Arial" pitchFamily="34" charset="0"/>
              </a:rPr>
              <a:t>control </a:t>
            </a:r>
            <a:r>
              <a:rPr lang="it-IT" sz="2400" dirty="0" err="1" smtClean="0">
                <a:latin typeface="+mj-lt"/>
                <a:cs typeface="Arial" pitchFamily="34" charset="0"/>
              </a:rPr>
              <a:t>seed</a:t>
            </a:r>
            <a:r>
              <a:rPr lang="it-IT" sz="2400" dirty="0" smtClean="0">
                <a:latin typeface="+mj-lt"/>
                <a:cs typeface="Arial" pitchFamily="34" charset="0"/>
              </a:rPr>
              <a:t> </a:t>
            </a:r>
            <a:r>
              <a:rPr lang="it-IT" sz="2400" dirty="0" err="1" smtClean="0">
                <a:latin typeface="+mj-lt"/>
                <a:cs typeface="Arial" pitchFamily="34" charset="0"/>
              </a:rPr>
              <a:t>regions</a:t>
            </a:r>
            <a:endParaRPr lang="it-IT" sz="2400" dirty="0" smtClean="0">
              <a:latin typeface="+mj-lt"/>
              <a:cs typeface="Arial" pitchFamily="34" charset="0"/>
            </a:endParaRPr>
          </a:p>
        </p:txBody>
      </p:sp>
      <p:pic>
        <p:nvPicPr>
          <p:cNvPr id="16" name="Segnaposto contenuto 3" descr="Immagine3.png"/>
          <p:cNvPicPr>
            <a:picLocks noGrp="1"/>
          </p:cNvPicPr>
          <p:nvPr>
            <p:ph idx="1"/>
          </p:nvPr>
        </p:nvPicPr>
        <p:blipFill>
          <a:blip r:embed="rId6" cstate="print"/>
          <a:stretch>
            <a:fillRect/>
          </a:stretch>
        </p:blipFill>
        <p:spPr>
          <a:xfrm>
            <a:off x="912675" y="887080"/>
            <a:ext cx="7452000" cy="5724000"/>
          </a:xfrm>
          <a:prstGeom prst="rect">
            <a:avLst/>
          </a:prstGeom>
        </p:spPr>
      </p:pic>
      <p:sp>
        <p:nvSpPr>
          <p:cNvPr id="17" name="Ovale 16"/>
          <p:cNvSpPr/>
          <p:nvPr/>
        </p:nvSpPr>
        <p:spPr>
          <a:xfrm>
            <a:off x="3312699" y="1072797"/>
            <a:ext cx="2379945" cy="20480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63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215900" y="160258"/>
            <a:ext cx="6064250" cy="2340000"/>
            <a:chOff x="279400" y="177800"/>
            <a:chExt cx="6064250" cy="2343150"/>
          </a:xfrm>
        </p:grpSpPr>
        <p:sp>
          <p:nvSpPr>
            <p:cNvPr id="14" name="Rettangolo 13"/>
            <p:cNvSpPr/>
            <p:nvPr/>
          </p:nvSpPr>
          <p:spPr>
            <a:xfrm>
              <a:off x="279400" y="177800"/>
              <a:ext cx="6064250" cy="2343150"/>
            </a:xfrm>
            <a:prstGeom prst="rect">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p:cNvGrpSpPr/>
            <p:nvPr/>
          </p:nvGrpSpPr>
          <p:grpSpPr>
            <a:xfrm>
              <a:off x="393206" y="238300"/>
              <a:ext cx="5867894" cy="2231100"/>
              <a:chOff x="183656" y="162100"/>
              <a:chExt cx="5550886" cy="2231100"/>
            </a:xfrm>
          </p:grpSpPr>
          <p:pic>
            <p:nvPicPr>
              <p:cNvPr id="16" name="Immagine 15"/>
              <p:cNvPicPr>
                <a:picLocks noChangeAspect="1"/>
              </p:cNvPicPr>
              <p:nvPr/>
            </p:nvPicPr>
            <p:blipFill>
              <a:blip r:embed="rId2"/>
              <a:stretch>
                <a:fillRect/>
              </a:stretch>
            </p:blipFill>
            <p:spPr>
              <a:xfrm>
                <a:off x="282544" y="393250"/>
                <a:ext cx="5353111" cy="1029600"/>
              </a:xfrm>
              <a:prstGeom prst="rect">
                <a:avLst/>
              </a:prstGeom>
            </p:spPr>
          </p:pic>
          <p:pic>
            <p:nvPicPr>
              <p:cNvPr id="17" name="Immagine 16"/>
              <p:cNvPicPr>
                <a:picLocks noChangeAspect="1"/>
              </p:cNvPicPr>
              <p:nvPr/>
            </p:nvPicPr>
            <p:blipFill>
              <a:blip r:embed="rId3"/>
              <a:stretch>
                <a:fillRect/>
              </a:stretch>
            </p:blipFill>
            <p:spPr>
              <a:xfrm>
                <a:off x="3274040" y="162100"/>
                <a:ext cx="2228265" cy="158400"/>
              </a:xfrm>
              <a:prstGeom prst="rect">
                <a:avLst/>
              </a:prstGeom>
            </p:spPr>
          </p:pic>
          <p:pic>
            <p:nvPicPr>
              <p:cNvPr id="18" name="Immagine 17"/>
              <p:cNvPicPr>
                <a:picLocks noChangeAspect="1"/>
              </p:cNvPicPr>
              <p:nvPr/>
            </p:nvPicPr>
            <p:blipFill>
              <a:blip r:embed="rId4"/>
              <a:stretch>
                <a:fillRect/>
              </a:stretch>
            </p:blipFill>
            <p:spPr>
              <a:xfrm>
                <a:off x="183656" y="1495600"/>
                <a:ext cx="5550886" cy="897600"/>
              </a:xfrm>
              <a:prstGeom prst="rect">
                <a:avLst/>
              </a:prstGeom>
            </p:spPr>
          </p:pic>
        </p:grpSp>
      </p:grpSp>
      <p:pic>
        <p:nvPicPr>
          <p:cNvPr id="3" name="Immagine 2"/>
          <p:cNvPicPr>
            <a:picLocks noChangeAspect="1"/>
          </p:cNvPicPr>
          <p:nvPr/>
        </p:nvPicPr>
        <p:blipFill>
          <a:blip r:embed="rId5"/>
          <a:stretch>
            <a:fillRect/>
          </a:stretch>
        </p:blipFill>
        <p:spPr>
          <a:xfrm>
            <a:off x="1280376" y="693182"/>
            <a:ext cx="6987927" cy="4716000"/>
          </a:xfrm>
          <a:prstGeom prst="rect">
            <a:avLst/>
          </a:prstGeom>
        </p:spPr>
      </p:pic>
      <p:sp>
        <p:nvSpPr>
          <p:cNvPr id="4" name="CasellaDiTesto 3"/>
          <p:cNvSpPr txBox="1"/>
          <p:nvPr/>
        </p:nvSpPr>
        <p:spPr>
          <a:xfrm>
            <a:off x="215901" y="5415159"/>
            <a:ext cx="8694636" cy="1323439"/>
          </a:xfrm>
          <a:prstGeom prst="rect">
            <a:avLst/>
          </a:prstGeom>
          <a:noFill/>
        </p:spPr>
        <p:txBody>
          <a:bodyPr wrap="square" rtlCol="0">
            <a:spAutoFit/>
          </a:bodyPr>
          <a:lstStyle/>
          <a:p>
            <a:r>
              <a:rPr lang="it-IT" sz="2000" b="1" dirty="0" smtClean="0">
                <a:latin typeface="+mj-lt"/>
              </a:rPr>
              <a:t>PACC </a:t>
            </a:r>
            <a:r>
              <a:rPr lang="it-IT" sz="2000" b="1" dirty="0" err="1" smtClean="0">
                <a:latin typeface="+mj-lt"/>
              </a:rPr>
              <a:t>functional</a:t>
            </a:r>
            <a:r>
              <a:rPr lang="it-IT" sz="2000" b="1" dirty="0" smtClean="0">
                <a:latin typeface="+mj-lt"/>
              </a:rPr>
              <a:t> </a:t>
            </a:r>
            <a:r>
              <a:rPr lang="it-IT" sz="2000" b="1" dirty="0" err="1" smtClean="0">
                <a:latin typeface="+mj-lt"/>
              </a:rPr>
              <a:t>disconnectivity</a:t>
            </a:r>
            <a:r>
              <a:rPr lang="it-IT" sz="2000" b="1" dirty="0" smtClean="0">
                <a:latin typeface="+mj-lt"/>
              </a:rPr>
              <a:t> (</a:t>
            </a:r>
            <a:r>
              <a:rPr lang="it-IT" sz="2000" dirty="0" smtClean="0"/>
              <a:t>of </a:t>
            </a:r>
            <a:r>
              <a:rPr lang="it-IT" sz="2000" dirty="0"/>
              <a:t>the </a:t>
            </a:r>
            <a:r>
              <a:rPr lang="it-IT" sz="2000" dirty="0" err="1"/>
              <a:t>medial</a:t>
            </a:r>
            <a:r>
              <a:rPr lang="it-IT" sz="2000" dirty="0"/>
              <a:t> </a:t>
            </a:r>
            <a:r>
              <a:rPr lang="it-IT" sz="2000" dirty="0" err="1"/>
              <a:t>prefrontal</a:t>
            </a:r>
            <a:r>
              <a:rPr lang="it-IT" sz="2000" dirty="0"/>
              <a:t> </a:t>
            </a:r>
            <a:r>
              <a:rPr lang="it-IT" sz="2000" dirty="0" err="1"/>
              <a:t>cortex</a:t>
            </a:r>
            <a:r>
              <a:rPr lang="it-IT" sz="2000" dirty="0"/>
              <a:t> (PFC) and </a:t>
            </a:r>
            <a:r>
              <a:rPr lang="it-IT" sz="2000" dirty="0" err="1"/>
              <a:t>perigenual</a:t>
            </a:r>
            <a:r>
              <a:rPr lang="it-IT" sz="2000" dirty="0"/>
              <a:t> </a:t>
            </a:r>
            <a:r>
              <a:rPr lang="it-IT" sz="2000" dirty="0" err="1"/>
              <a:t>anterior</a:t>
            </a:r>
            <a:r>
              <a:rPr lang="it-IT" sz="2000" dirty="0"/>
              <a:t> </a:t>
            </a:r>
            <a:r>
              <a:rPr lang="it-IT" sz="2000" dirty="0" err="1"/>
              <a:t>cingulate</a:t>
            </a:r>
            <a:r>
              <a:rPr lang="it-IT" sz="2000" dirty="0"/>
              <a:t> </a:t>
            </a:r>
            <a:r>
              <a:rPr lang="it-IT" sz="2000" dirty="0" err="1"/>
              <a:t>cortex</a:t>
            </a:r>
            <a:r>
              <a:rPr lang="it-IT" sz="2000" dirty="0"/>
              <a:t> (PACC</a:t>
            </a:r>
            <a:r>
              <a:rPr lang="it-IT" sz="2000" dirty="0" smtClean="0"/>
              <a:t>)) </a:t>
            </a:r>
            <a:r>
              <a:rPr lang="it-IT" sz="2000" b="1" dirty="0" smtClean="0">
                <a:latin typeface="+mj-lt"/>
              </a:rPr>
              <a:t>in the </a:t>
            </a:r>
            <a:r>
              <a:rPr lang="it-IT" sz="2000" b="1" dirty="0" err="1" smtClean="0">
                <a:latin typeface="+mj-lt"/>
              </a:rPr>
              <a:t>different</a:t>
            </a:r>
            <a:r>
              <a:rPr lang="it-IT" sz="2000" b="1" dirty="0" smtClean="0">
                <a:latin typeface="+mj-lt"/>
              </a:rPr>
              <a:t> </a:t>
            </a:r>
            <a:r>
              <a:rPr lang="it-IT" sz="2000" b="1" dirty="0" err="1" smtClean="0">
                <a:latin typeface="+mj-lt"/>
              </a:rPr>
              <a:t>frequency</a:t>
            </a:r>
            <a:r>
              <a:rPr lang="it-IT" sz="2000" b="1" dirty="0" smtClean="0">
                <a:latin typeface="+mj-lt"/>
              </a:rPr>
              <a:t> </a:t>
            </a:r>
            <a:r>
              <a:rPr lang="it-IT" sz="2000" b="1" dirty="0" err="1" smtClean="0">
                <a:latin typeface="+mj-lt"/>
              </a:rPr>
              <a:t>bands</a:t>
            </a:r>
            <a:r>
              <a:rPr lang="it-IT" sz="2000" b="1" dirty="0" smtClean="0">
                <a:latin typeface="+mj-lt"/>
              </a:rPr>
              <a:t>, </a:t>
            </a:r>
            <a:r>
              <a:rPr lang="it-IT" sz="2000" b="1" dirty="0" err="1" smtClean="0">
                <a:latin typeface="+mj-lt"/>
              </a:rPr>
              <a:t>as</a:t>
            </a:r>
            <a:r>
              <a:rPr lang="it-IT" sz="2000" b="1" dirty="0" smtClean="0">
                <a:latin typeface="+mj-lt"/>
              </a:rPr>
              <a:t> a part of </a:t>
            </a:r>
            <a:r>
              <a:rPr lang="it-IT" sz="2000" b="1" dirty="0" err="1" smtClean="0">
                <a:latin typeface="+mj-lt"/>
              </a:rPr>
              <a:t>anterior</a:t>
            </a:r>
            <a:r>
              <a:rPr lang="it-IT" sz="2000" b="1" dirty="0" smtClean="0">
                <a:latin typeface="+mj-lt"/>
              </a:rPr>
              <a:t> </a:t>
            </a:r>
            <a:r>
              <a:rPr lang="it-IT" sz="2000" b="1" dirty="0" err="1" smtClean="0">
                <a:latin typeface="+mj-lt"/>
              </a:rPr>
              <a:t>midline</a:t>
            </a:r>
            <a:r>
              <a:rPr lang="it-IT" sz="2000" b="1" dirty="0" smtClean="0">
                <a:latin typeface="+mj-lt"/>
              </a:rPr>
              <a:t> </a:t>
            </a:r>
            <a:r>
              <a:rPr lang="it-IT" sz="2000" b="1" dirty="0" err="1" smtClean="0">
                <a:latin typeface="+mj-lt"/>
              </a:rPr>
              <a:t>regions</a:t>
            </a:r>
            <a:r>
              <a:rPr lang="it-IT" sz="2000" b="1" dirty="0" smtClean="0">
                <a:latin typeface="+mj-lt"/>
              </a:rPr>
              <a:t> of DMN, </a:t>
            </a:r>
            <a:r>
              <a:rPr lang="it-IT" sz="2000" b="1" dirty="0" err="1" smtClean="0">
                <a:latin typeface="+mj-lt"/>
              </a:rPr>
              <a:t>could</a:t>
            </a:r>
            <a:r>
              <a:rPr lang="it-IT" sz="2000" b="1" dirty="0" smtClean="0">
                <a:latin typeface="+mj-lt"/>
              </a:rPr>
              <a:t> induce </a:t>
            </a:r>
            <a:r>
              <a:rPr lang="it-IT" sz="2000" b="1" dirty="0" err="1" smtClean="0">
                <a:latin typeface="+mj-lt"/>
              </a:rPr>
              <a:t>reduced</a:t>
            </a:r>
            <a:r>
              <a:rPr lang="it-IT" sz="2000" b="1" dirty="0" smtClean="0">
                <a:latin typeface="+mj-lt"/>
              </a:rPr>
              <a:t> information transfer from </a:t>
            </a:r>
            <a:r>
              <a:rPr lang="it-IT" sz="2000" b="1" dirty="0" err="1" smtClean="0">
                <a:latin typeface="+mj-lt"/>
              </a:rPr>
              <a:t>this</a:t>
            </a:r>
            <a:r>
              <a:rPr lang="it-IT" sz="2000" b="1" dirty="0" smtClean="0">
                <a:latin typeface="+mj-lt"/>
              </a:rPr>
              <a:t> </a:t>
            </a:r>
            <a:r>
              <a:rPr lang="it-IT" sz="2000" b="1" dirty="0" err="1" smtClean="0">
                <a:latin typeface="+mj-lt"/>
              </a:rPr>
              <a:t>region</a:t>
            </a:r>
            <a:r>
              <a:rPr lang="it-IT" sz="2000" b="1" dirty="0" smtClean="0">
                <a:latin typeface="+mj-lt"/>
              </a:rPr>
              <a:t> to </a:t>
            </a:r>
            <a:r>
              <a:rPr lang="it-IT" sz="2000" b="1" dirty="0" err="1" smtClean="0">
                <a:latin typeface="+mj-lt"/>
              </a:rPr>
              <a:t>Posterior</a:t>
            </a:r>
            <a:r>
              <a:rPr lang="it-IT" sz="2000" b="1" dirty="0" smtClean="0">
                <a:latin typeface="+mj-lt"/>
              </a:rPr>
              <a:t> </a:t>
            </a:r>
            <a:r>
              <a:rPr lang="it-IT" sz="2000" b="1" dirty="0" err="1" smtClean="0">
                <a:latin typeface="+mj-lt"/>
              </a:rPr>
              <a:t>Cingulate</a:t>
            </a:r>
            <a:r>
              <a:rPr lang="it-IT" sz="2000" b="1" dirty="0" smtClean="0">
                <a:latin typeface="+mj-lt"/>
              </a:rPr>
              <a:t> </a:t>
            </a:r>
            <a:r>
              <a:rPr lang="it-IT" sz="2000" b="1" dirty="0" err="1" smtClean="0">
                <a:latin typeface="+mj-lt"/>
              </a:rPr>
              <a:t>Cortex</a:t>
            </a:r>
            <a:r>
              <a:rPr lang="it-IT" sz="2000" b="1" dirty="0" smtClean="0">
                <a:latin typeface="+mj-lt"/>
              </a:rPr>
              <a:t> and SACC (</a:t>
            </a:r>
            <a:r>
              <a:rPr lang="it-IT" sz="2000" b="1" dirty="0" err="1" smtClean="0">
                <a:latin typeface="+mj-lt"/>
              </a:rPr>
              <a:t>Supragenual</a:t>
            </a:r>
            <a:r>
              <a:rPr lang="it-IT" sz="2000" b="1" dirty="0" smtClean="0">
                <a:latin typeface="+mj-lt"/>
              </a:rPr>
              <a:t> ACC)</a:t>
            </a:r>
            <a:endParaRPr lang="it-IT" sz="2000" b="1" dirty="0">
              <a:latin typeface="+mj-lt"/>
            </a:endParaRPr>
          </a:p>
        </p:txBody>
      </p:sp>
    </p:spTree>
    <p:extLst>
      <p:ext uri="{BB962C8B-B14F-4D97-AF65-F5344CB8AC3E}">
        <p14:creationId xmlns:p14="http://schemas.microsoft.com/office/powerpoint/2010/main" val="130497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sellaDiTesto 14"/>
          <p:cNvSpPr txBox="1"/>
          <p:nvPr/>
        </p:nvSpPr>
        <p:spPr>
          <a:xfrm>
            <a:off x="278792" y="2787848"/>
            <a:ext cx="8591495" cy="4462760"/>
          </a:xfrm>
          <a:prstGeom prst="rect">
            <a:avLst/>
          </a:prstGeom>
          <a:noFill/>
          <a:ln>
            <a:solidFill>
              <a:schemeClr val="accent1"/>
            </a:solidFill>
          </a:ln>
        </p:spPr>
        <p:txBody>
          <a:bodyPr wrap="square" rtlCol="0">
            <a:spAutoFit/>
          </a:bodyPr>
          <a:lstStyle/>
          <a:p>
            <a:pPr algn="ctr"/>
            <a:r>
              <a:rPr lang="it-IT" sz="2400" b="1" dirty="0" err="1" smtClean="0">
                <a:latin typeface="+mj-lt"/>
              </a:rPr>
              <a:t>Conclusions</a:t>
            </a:r>
            <a:endParaRPr lang="it-IT" sz="2400" b="1" dirty="0" smtClean="0">
              <a:latin typeface="+mj-lt"/>
            </a:endParaRPr>
          </a:p>
          <a:p>
            <a:pPr marL="457200" indent="-457200">
              <a:buAutoNum type="arabicPeriod"/>
            </a:pPr>
            <a:r>
              <a:rPr lang="it-IT" sz="2000" dirty="0" err="1" smtClean="0">
                <a:latin typeface="+mj-lt"/>
              </a:rPr>
              <a:t>Resting</a:t>
            </a:r>
            <a:r>
              <a:rPr lang="it-IT" sz="2000" dirty="0" smtClean="0">
                <a:latin typeface="+mj-lt"/>
              </a:rPr>
              <a:t> State </a:t>
            </a:r>
            <a:r>
              <a:rPr lang="it-IT" sz="2000" dirty="0" err="1" smtClean="0">
                <a:latin typeface="+mj-lt"/>
              </a:rPr>
              <a:t>functional</a:t>
            </a:r>
            <a:r>
              <a:rPr lang="it-IT" sz="2000" dirty="0" smtClean="0">
                <a:latin typeface="+mj-lt"/>
              </a:rPr>
              <a:t> </a:t>
            </a:r>
            <a:r>
              <a:rPr lang="it-IT" sz="2000" dirty="0" err="1" smtClean="0">
                <a:latin typeface="+mj-lt"/>
              </a:rPr>
              <a:t>disconnectivity</a:t>
            </a:r>
            <a:r>
              <a:rPr lang="it-IT" sz="2000" dirty="0" smtClean="0">
                <a:latin typeface="+mj-lt"/>
              </a:rPr>
              <a:t> of the </a:t>
            </a:r>
            <a:r>
              <a:rPr lang="it-IT" sz="2000" dirty="0" err="1" smtClean="0">
                <a:latin typeface="+mj-lt"/>
              </a:rPr>
              <a:t>medial</a:t>
            </a:r>
            <a:r>
              <a:rPr lang="it-IT" sz="2000" dirty="0" smtClean="0">
                <a:latin typeface="+mj-lt"/>
              </a:rPr>
              <a:t> </a:t>
            </a:r>
            <a:r>
              <a:rPr lang="it-IT" sz="2000" dirty="0" err="1" smtClean="0">
                <a:latin typeface="+mj-lt"/>
              </a:rPr>
              <a:t>prefrontal</a:t>
            </a:r>
            <a:r>
              <a:rPr lang="it-IT" sz="2000" dirty="0" smtClean="0">
                <a:latin typeface="+mj-lt"/>
              </a:rPr>
              <a:t> </a:t>
            </a:r>
            <a:r>
              <a:rPr lang="it-IT" sz="2000" dirty="0" err="1" smtClean="0">
                <a:latin typeface="+mj-lt"/>
              </a:rPr>
              <a:t>cortex</a:t>
            </a:r>
            <a:r>
              <a:rPr lang="it-IT" sz="2000" dirty="0" smtClean="0">
                <a:latin typeface="+mj-lt"/>
              </a:rPr>
              <a:t> (PFC) and </a:t>
            </a:r>
            <a:r>
              <a:rPr lang="it-IT" sz="2000" dirty="0" err="1" smtClean="0">
                <a:latin typeface="+mj-lt"/>
              </a:rPr>
              <a:t>perigenual</a:t>
            </a:r>
            <a:r>
              <a:rPr lang="it-IT" sz="2000" dirty="0" smtClean="0">
                <a:latin typeface="+mj-lt"/>
              </a:rPr>
              <a:t> </a:t>
            </a:r>
            <a:r>
              <a:rPr lang="it-IT" sz="2000" dirty="0" err="1" smtClean="0">
                <a:latin typeface="+mj-lt"/>
              </a:rPr>
              <a:t>anterior</a:t>
            </a:r>
            <a:r>
              <a:rPr lang="it-IT" sz="2000" dirty="0" smtClean="0">
                <a:latin typeface="+mj-lt"/>
              </a:rPr>
              <a:t> </a:t>
            </a:r>
            <a:r>
              <a:rPr lang="it-IT" sz="2000" dirty="0" err="1" smtClean="0">
                <a:latin typeface="+mj-lt"/>
              </a:rPr>
              <a:t>cingulate</a:t>
            </a:r>
            <a:r>
              <a:rPr lang="it-IT" sz="2000" dirty="0" smtClean="0">
                <a:latin typeface="+mj-lt"/>
              </a:rPr>
              <a:t> </a:t>
            </a:r>
            <a:r>
              <a:rPr lang="it-IT" sz="2000" dirty="0" err="1" smtClean="0">
                <a:latin typeface="+mj-lt"/>
              </a:rPr>
              <a:t>cortex</a:t>
            </a:r>
            <a:r>
              <a:rPr lang="it-IT" sz="2000" dirty="0">
                <a:latin typeface="+mj-lt"/>
              </a:rPr>
              <a:t> </a:t>
            </a:r>
            <a:r>
              <a:rPr lang="it-IT" sz="2000" dirty="0" smtClean="0">
                <a:latin typeface="+mj-lt"/>
              </a:rPr>
              <a:t>(PACC)</a:t>
            </a:r>
          </a:p>
          <a:p>
            <a:pPr marL="457200" indent="-457200">
              <a:buAutoNum type="arabicPeriod"/>
            </a:pPr>
            <a:r>
              <a:rPr lang="it-IT" sz="2000" dirty="0" err="1" smtClean="0">
                <a:latin typeface="+mj-lt"/>
              </a:rPr>
              <a:t>Hypoconnectivity</a:t>
            </a:r>
            <a:r>
              <a:rPr lang="it-IT" sz="2000" dirty="0" smtClean="0">
                <a:latin typeface="+mj-lt"/>
              </a:rPr>
              <a:t> </a:t>
            </a:r>
            <a:r>
              <a:rPr lang="it-IT" sz="2000" dirty="0" err="1" smtClean="0">
                <a:latin typeface="+mj-lt"/>
              </a:rPr>
              <a:t>between</a:t>
            </a:r>
            <a:r>
              <a:rPr lang="it-IT" sz="2000" dirty="0" smtClean="0">
                <a:latin typeface="+mj-lt"/>
              </a:rPr>
              <a:t> PACC and </a:t>
            </a:r>
            <a:r>
              <a:rPr lang="it-IT" sz="2000" b="1" dirty="0" err="1">
                <a:cs typeface="Arial" pitchFamily="34" charset="0"/>
              </a:rPr>
              <a:t>Supragenual</a:t>
            </a:r>
            <a:r>
              <a:rPr lang="it-IT" sz="2000" b="1" dirty="0">
                <a:cs typeface="Arial" pitchFamily="34" charset="0"/>
              </a:rPr>
              <a:t> </a:t>
            </a:r>
            <a:r>
              <a:rPr lang="it-IT" sz="2000" b="1" dirty="0" err="1">
                <a:cs typeface="Arial" pitchFamily="34" charset="0"/>
              </a:rPr>
              <a:t>anterior</a:t>
            </a:r>
            <a:r>
              <a:rPr lang="it-IT" sz="2000" b="1" dirty="0">
                <a:cs typeface="Arial" pitchFamily="34" charset="0"/>
              </a:rPr>
              <a:t> </a:t>
            </a:r>
            <a:r>
              <a:rPr lang="it-IT" sz="2000" b="1" dirty="0" err="1">
                <a:cs typeface="Arial" pitchFamily="34" charset="0"/>
              </a:rPr>
              <a:t>cingulate</a:t>
            </a:r>
            <a:r>
              <a:rPr lang="it-IT" sz="2000" b="1" dirty="0">
                <a:cs typeface="Arial" pitchFamily="34" charset="0"/>
              </a:rPr>
              <a:t> </a:t>
            </a:r>
            <a:r>
              <a:rPr lang="it-IT" sz="2000" b="1" dirty="0" err="1">
                <a:cs typeface="Arial" pitchFamily="34" charset="0"/>
              </a:rPr>
              <a:t>cortex</a:t>
            </a:r>
            <a:r>
              <a:rPr lang="it-IT" sz="2000" b="1" dirty="0">
                <a:cs typeface="Arial" pitchFamily="34" charset="0"/>
              </a:rPr>
              <a:t> </a:t>
            </a:r>
            <a:r>
              <a:rPr lang="it-IT" sz="2000" b="1" dirty="0" smtClean="0">
                <a:cs typeface="Arial" pitchFamily="34" charset="0"/>
              </a:rPr>
              <a:t>(</a:t>
            </a:r>
            <a:r>
              <a:rPr lang="it-IT" sz="2000" dirty="0" smtClean="0">
                <a:latin typeface="+mj-lt"/>
              </a:rPr>
              <a:t>SACC) </a:t>
            </a:r>
            <a:r>
              <a:rPr lang="it-IT" sz="2000" dirty="0" err="1" smtClean="0">
                <a:latin typeface="+mj-lt"/>
              </a:rPr>
              <a:t>could</a:t>
            </a:r>
            <a:r>
              <a:rPr lang="it-IT" sz="2000" dirty="0" smtClean="0">
                <a:latin typeface="+mj-lt"/>
              </a:rPr>
              <a:t> be </a:t>
            </a:r>
            <a:r>
              <a:rPr lang="it-IT" sz="2000" dirty="0" err="1" smtClean="0">
                <a:latin typeface="+mj-lt"/>
              </a:rPr>
              <a:t>associated</a:t>
            </a:r>
            <a:r>
              <a:rPr lang="it-IT" sz="2000" dirty="0" smtClean="0">
                <a:latin typeface="+mj-lt"/>
              </a:rPr>
              <a:t> with a deficit in the </a:t>
            </a:r>
            <a:r>
              <a:rPr lang="it-IT" sz="2000" dirty="0" err="1" smtClean="0">
                <a:latin typeface="+mj-lt"/>
              </a:rPr>
              <a:t>anterior</a:t>
            </a:r>
            <a:r>
              <a:rPr lang="it-IT" sz="2000" dirty="0" smtClean="0">
                <a:latin typeface="+mj-lt"/>
              </a:rPr>
              <a:t> DMN-SN </a:t>
            </a:r>
            <a:r>
              <a:rPr lang="it-IT" sz="2000" dirty="0" err="1" smtClean="0">
                <a:latin typeface="+mj-lt"/>
              </a:rPr>
              <a:t>connectivity</a:t>
            </a:r>
            <a:r>
              <a:rPr lang="it-IT" sz="2000" dirty="0" smtClean="0">
                <a:latin typeface="+mj-lt"/>
              </a:rPr>
              <a:t> and </a:t>
            </a:r>
            <a:r>
              <a:rPr lang="it-IT" sz="2000" dirty="0" err="1" smtClean="0">
                <a:latin typeface="+mj-lt"/>
              </a:rPr>
              <a:t>consequent</a:t>
            </a:r>
            <a:r>
              <a:rPr lang="it-IT" sz="2000" dirty="0" smtClean="0">
                <a:latin typeface="+mj-lt"/>
              </a:rPr>
              <a:t> </a:t>
            </a:r>
            <a:r>
              <a:rPr lang="it-IT" sz="2000" dirty="0" err="1" smtClean="0">
                <a:latin typeface="+mj-lt"/>
              </a:rPr>
              <a:t>abnormal</a:t>
            </a:r>
            <a:r>
              <a:rPr lang="it-IT" sz="2000" dirty="0" smtClean="0">
                <a:latin typeface="+mj-lt"/>
              </a:rPr>
              <a:t> </a:t>
            </a:r>
            <a:r>
              <a:rPr lang="it-IT" sz="2000" dirty="0" err="1" smtClean="0">
                <a:latin typeface="+mj-lt"/>
              </a:rPr>
              <a:t>shifting</a:t>
            </a:r>
            <a:r>
              <a:rPr lang="it-IT" sz="2000" dirty="0" smtClean="0">
                <a:latin typeface="+mj-lt"/>
              </a:rPr>
              <a:t> </a:t>
            </a:r>
            <a:r>
              <a:rPr lang="it-IT" sz="2000" dirty="0" err="1" smtClean="0">
                <a:latin typeface="+mj-lt"/>
              </a:rPr>
              <a:t>toward</a:t>
            </a:r>
            <a:r>
              <a:rPr lang="it-IT" sz="2000" dirty="0" smtClean="0">
                <a:latin typeface="+mj-lt"/>
              </a:rPr>
              <a:t> the DMN </a:t>
            </a:r>
            <a:r>
              <a:rPr lang="it-IT" sz="2000" dirty="0" err="1" smtClean="0">
                <a:latin typeface="+mj-lt"/>
              </a:rPr>
              <a:t>at</a:t>
            </a:r>
            <a:r>
              <a:rPr lang="it-IT" sz="2000" dirty="0" smtClean="0">
                <a:latin typeface="+mj-lt"/>
              </a:rPr>
              <a:t> the </a:t>
            </a:r>
            <a:r>
              <a:rPr lang="it-IT" sz="2000" dirty="0" err="1" smtClean="0">
                <a:latin typeface="+mj-lt"/>
              </a:rPr>
              <a:t>expense</a:t>
            </a:r>
            <a:r>
              <a:rPr lang="it-IT" sz="2000" dirty="0" smtClean="0">
                <a:latin typeface="+mj-lt"/>
              </a:rPr>
              <a:t> of CEN: </a:t>
            </a:r>
            <a:r>
              <a:rPr lang="it-IT" sz="2000" dirty="0" err="1" smtClean="0">
                <a:latin typeface="+mj-lt"/>
              </a:rPr>
              <a:t>increased</a:t>
            </a:r>
            <a:r>
              <a:rPr lang="it-IT" sz="2000" dirty="0" smtClean="0">
                <a:latin typeface="+mj-lt"/>
              </a:rPr>
              <a:t> </a:t>
            </a:r>
            <a:r>
              <a:rPr lang="it-IT" sz="2000" dirty="0" err="1" smtClean="0">
                <a:latin typeface="+mj-lt"/>
              </a:rPr>
              <a:t>mind</a:t>
            </a:r>
            <a:r>
              <a:rPr lang="it-IT" sz="2000" dirty="0" smtClean="0">
                <a:latin typeface="+mj-lt"/>
              </a:rPr>
              <a:t> </a:t>
            </a:r>
            <a:r>
              <a:rPr lang="it-IT" sz="2000" dirty="0" err="1" smtClean="0">
                <a:latin typeface="+mj-lt"/>
              </a:rPr>
              <a:t>wandering</a:t>
            </a:r>
            <a:r>
              <a:rPr lang="it-IT" sz="2000" dirty="0" smtClean="0">
                <a:latin typeface="+mj-lt"/>
              </a:rPr>
              <a:t> and depressive </a:t>
            </a:r>
            <a:r>
              <a:rPr lang="it-IT" sz="2000" dirty="0" err="1" smtClean="0">
                <a:latin typeface="+mj-lt"/>
              </a:rPr>
              <a:t>ruminations</a:t>
            </a:r>
            <a:r>
              <a:rPr lang="it-IT" sz="2000" dirty="0" smtClean="0">
                <a:latin typeface="+mj-lt"/>
              </a:rPr>
              <a:t>; and </a:t>
            </a:r>
            <a:r>
              <a:rPr lang="it-IT" sz="2000" dirty="0" err="1" smtClean="0">
                <a:latin typeface="+mj-lt"/>
              </a:rPr>
              <a:t>reduced</a:t>
            </a:r>
            <a:r>
              <a:rPr lang="it-IT" sz="2000" dirty="0" smtClean="0">
                <a:latin typeface="+mj-lt"/>
              </a:rPr>
              <a:t> </a:t>
            </a:r>
            <a:r>
              <a:rPr lang="it-IT" sz="2000" dirty="0" err="1" smtClean="0">
                <a:latin typeface="+mj-lt"/>
              </a:rPr>
              <a:t>salience</a:t>
            </a:r>
            <a:r>
              <a:rPr lang="it-IT" sz="2000" dirty="0" smtClean="0">
                <a:latin typeface="+mj-lt"/>
              </a:rPr>
              <a:t> </a:t>
            </a:r>
            <a:r>
              <a:rPr lang="it-IT" sz="2000" dirty="0" err="1" smtClean="0">
                <a:latin typeface="+mj-lt"/>
              </a:rPr>
              <a:t>attribution</a:t>
            </a:r>
            <a:r>
              <a:rPr lang="it-IT" sz="2000" dirty="0" smtClean="0">
                <a:latin typeface="+mj-lt"/>
              </a:rPr>
              <a:t> to </a:t>
            </a:r>
            <a:r>
              <a:rPr lang="it-IT" sz="2000" dirty="0" err="1" smtClean="0">
                <a:latin typeface="+mj-lt"/>
              </a:rPr>
              <a:t>external</a:t>
            </a:r>
            <a:r>
              <a:rPr lang="it-IT" sz="2000" dirty="0" smtClean="0">
                <a:latin typeface="+mj-lt"/>
              </a:rPr>
              <a:t> </a:t>
            </a:r>
            <a:r>
              <a:rPr lang="it-IT" sz="2000" dirty="0" err="1" smtClean="0">
                <a:latin typeface="+mj-lt"/>
              </a:rPr>
              <a:t>stimuli</a:t>
            </a:r>
            <a:r>
              <a:rPr lang="it-IT" sz="2000" dirty="0" smtClean="0">
                <a:latin typeface="+mj-lt"/>
              </a:rPr>
              <a:t>, </a:t>
            </a:r>
            <a:r>
              <a:rPr lang="it-IT" sz="2000" dirty="0" err="1" smtClean="0">
                <a:latin typeface="+mj-lt"/>
              </a:rPr>
              <a:t>resulting</a:t>
            </a:r>
            <a:r>
              <a:rPr lang="it-IT" sz="2000" dirty="0" smtClean="0">
                <a:latin typeface="+mj-lt"/>
              </a:rPr>
              <a:t> in volitive </a:t>
            </a:r>
            <a:r>
              <a:rPr lang="it-IT" sz="2000" dirty="0" err="1" smtClean="0">
                <a:latin typeface="+mj-lt"/>
              </a:rPr>
              <a:t>inhibition</a:t>
            </a:r>
            <a:endParaRPr lang="it-IT" sz="2000" dirty="0" smtClean="0">
              <a:latin typeface="+mj-lt"/>
            </a:endParaRPr>
          </a:p>
          <a:p>
            <a:pPr marL="457200" indent="-457200">
              <a:buAutoNum type="arabicPeriod"/>
            </a:pPr>
            <a:endParaRPr lang="it-IT" sz="2000" dirty="0">
              <a:latin typeface="+mj-lt"/>
            </a:endParaRPr>
          </a:p>
          <a:p>
            <a:pPr marL="457200" indent="-457200">
              <a:buAutoNum type="arabicPeriod"/>
            </a:pPr>
            <a:r>
              <a:rPr lang="it-IT" sz="2000" dirty="0" smtClean="0"/>
              <a:t>The </a:t>
            </a:r>
            <a:r>
              <a:rPr lang="it-IT" sz="2000" dirty="0" err="1"/>
              <a:t>imbalance</a:t>
            </a:r>
            <a:r>
              <a:rPr lang="it-IT" sz="2000" dirty="0"/>
              <a:t> </a:t>
            </a:r>
            <a:r>
              <a:rPr lang="it-IT" sz="2000" dirty="0" err="1"/>
              <a:t>between</a:t>
            </a:r>
            <a:r>
              <a:rPr lang="it-IT" sz="2000" dirty="0"/>
              <a:t> the </a:t>
            </a:r>
            <a:r>
              <a:rPr lang="it-IT" sz="2000" dirty="0" err="1"/>
              <a:t>anterior</a:t>
            </a:r>
            <a:r>
              <a:rPr lang="it-IT" sz="2000" dirty="0"/>
              <a:t> DMN, </a:t>
            </a:r>
            <a:r>
              <a:rPr lang="it-IT" sz="2000" dirty="0" err="1"/>
              <a:t>posterior</a:t>
            </a:r>
            <a:r>
              <a:rPr lang="it-IT" sz="2000" dirty="0"/>
              <a:t> DMN and SN </a:t>
            </a:r>
            <a:r>
              <a:rPr lang="it-IT" sz="2000" dirty="0" err="1"/>
              <a:t>could</a:t>
            </a:r>
            <a:r>
              <a:rPr lang="it-IT" sz="2000" dirty="0"/>
              <a:t> induce </a:t>
            </a:r>
            <a:r>
              <a:rPr lang="it-IT" sz="2000" dirty="0" err="1"/>
              <a:t>abnormal</a:t>
            </a:r>
            <a:r>
              <a:rPr lang="it-IT" sz="2000" dirty="0"/>
              <a:t> </a:t>
            </a:r>
            <a:r>
              <a:rPr lang="it-IT" sz="2000" dirty="0" err="1"/>
              <a:t>changes</a:t>
            </a:r>
            <a:r>
              <a:rPr lang="it-IT" sz="2000" dirty="0"/>
              <a:t> in </a:t>
            </a:r>
            <a:r>
              <a:rPr lang="it-IT" sz="2000" dirty="0" err="1"/>
              <a:t>those</a:t>
            </a:r>
            <a:r>
              <a:rPr lang="it-IT" sz="2000" dirty="0"/>
              <a:t> </a:t>
            </a:r>
            <a:r>
              <a:rPr lang="it-IT" sz="2000" dirty="0" err="1"/>
              <a:t>functions</a:t>
            </a:r>
            <a:r>
              <a:rPr lang="it-IT" sz="2000" dirty="0"/>
              <a:t> </a:t>
            </a:r>
            <a:r>
              <a:rPr lang="it-IT" sz="2000" dirty="0" err="1"/>
              <a:t>associated</a:t>
            </a:r>
            <a:r>
              <a:rPr lang="it-IT" sz="2000" dirty="0"/>
              <a:t> with </a:t>
            </a:r>
            <a:r>
              <a:rPr lang="it-IT" sz="2000" dirty="0" err="1"/>
              <a:t>these</a:t>
            </a:r>
            <a:r>
              <a:rPr lang="it-IT" sz="2000" dirty="0"/>
              <a:t> networks:</a:t>
            </a:r>
          </a:p>
          <a:p>
            <a:pPr marL="342900" indent="-342900" algn="ctr">
              <a:buFont typeface="Arial" charset="0"/>
              <a:buChar char="•"/>
            </a:pPr>
            <a:r>
              <a:rPr lang="it-IT" sz="2000" dirty="0" err="1" smtClean="0"/>
              <a:t>Emotions</a:t>
            </a:r>
            <a:r>
              <a:rPr lang="it-IT" sz="2000" dirty="0" smtClean="0"/>
              <a:t>, </a:t>
            </a:r>
            <a:r>
              <a:rPr lang="it-IT" sz="2000" dirty="0" err="1" smtClean="0"/>
              <a:t>internal</a:t>
            </a:r>
            <a:r>
              <a:rPr lang="it-IT" sz="2000" dirty="0" smtClean="0"/>
              <a:t> </a:t>
            </a:r>
            <a:r>
              <a:rPr lang="it-IT" sz="2000" dirty="0" err="1"/>
              <a:t>thoughts</a:t>
            </a:r>
            <a:r>
              <a:rPr lang="it-IT" sz="2000" dirty="0"/>
              <a:t> or </a:t>
            </a:r>
            <a:r>
              <a:rPr lang="it-IT" sz="2000" dirty="0" err="1"/>
              <a:t>mind</a:t>
            </a:r>
            <a:r>
              <a:rPr lang="it-IT" sz="2000" dirty="0"/>
              <a:t> </a:t>
            </a:r>
            <a:r>
              <a:rPr lang="it-IT" sz="2000" dirty="0" err="1" smtClean="0"/>
              <a:t>wandering</a:t>
            </a:r>
            <a:r>
              <a:rPr lang="it-IT" sz="2000" dirty="0" smtClean="0"/>
              <a:t>, and </a:t>
            </a:r>
            <a:r>
              <a:rPr lang="it-IT" sz="2000" dirty="0" err="1" smtClean="0"/>
              <a:t>reward-based</a:t>
            </a:r>
            <a:r>
              <a:rPr lang="it-IT" sz="2000" dirty="0" smtClean="0"/>
              <a:t> </a:t>
            </a:r>
            <a:r>
              <a:rPr lang="it-IT" sz="2000" dirty="0"/>
              <a:t>impulsive </a:t>
            </a:r>
            <a:r>
              <a:rPr lang="it-IT" sz="2000" dirty="0" err="1"/>
              <a:t>behavior</a:t>
            </a:r>
            <a:r>
              <a:rPr lang="it-IT" sz="2000" dirty="0"/>
              <a:t> </a:t>
            </a:r>
          </a:p>
          <a:p>
            <a:pPr marL="457200" indent="-457200">
              <a:buAutoNum type="arabicPeriod"/>
            </a:pPr>
            <a:endParaRPr lang="it-IT" sz="2000" dirty="0" smtClean="0">
              <a:latin typeface="+mj-lt"/>
            </a:endParaRPr>
          </a:p>
        </p:txBody>
      </p:sp>
      <p:sp>
        <p:nvSpPr>
          <p:cNvPr id="17" name="CasellaDiTesto 16"/>
          <p:cNvSpPr txBox="1"/>
          <p:nvPr/>
        </p:nvSpPr>
        <p:spPr>
          <a:xfrm>
            <a:off x="4574540" y="470804"/>
            <a:ext cx="3749040" cy="461665"/>
          </a:xfrm>
          <a:prstGeom prst="rect">
            <a:avLst/>
          </a:prstGeom>
          <a:noFill/>
        </p:spPr>
        <p:txBody>
          <a:bodyPr wrap="square" rtlCol="0">
            <a:spAutoFit/>
          </a:bodyPr>
          <a:lstStyle/>
          <a:p>
            <a:r>
              <a:rPr lang="it-IT" sz="2400" b="1" dirty="0" err="1" smtClean="0">
                <a:solidFill>
                  <a:schemeClr val="accent1">
                    <a:lumMod val="75000"/>
                  </a:schemeClr>
                </a:solidFill>
                <a:latin typeface="+mj-lt"/>
              </a:rPr>
              <a:t>Defaul</a:t>
            </a:r>
            <a:r>
              <a:rPr lang="it-IT" sz="2400" b="1" dirty="0" smtClean="0">
                <a:solidFill>
                  <a:schemeClr val="accent1">
                    <a:lumMod val="75000"/>
                  </a:schemeClr>
                </a:solidFill>
                <a:latin typeface="+mj-lt"/>
              </a:rPr>
              <a:t> </a:t>
            </a:r>
            <a:r>
              <a:rPr lang="it-IT" sz="2400" b="1" dirty="0">
                <a:solidFill>
                  <a:schemeClr val="accent1">
                    <a:lumMod val="75000"/>
                  </a:schemeClr>
                </a:solidFill>
                <a:latin typeface="+mj-lt"/>
              </a:rPr>
              <a:t>M</a:t>
            </a:r>
            <a:r>
              <a:rPr lang="it-IT" sz="2400" b="1" dirty="0" smtClean="0">
                <a:solidFill>
                  <a:schemeClr val="accent1">
                    <a:lumMod val="75000"/>
                  </a:schemeClr>
                </a:solidFill>
                <a:latin typeface="+mj-lt"/>
              </a:rPr>
              <a:t>ode Network (DMN)</a:t>
            </a:r>
          </a:p>
        </p:txBody>
      </p:sp>
      <p:grpSp>
        <p:nvGrpSpPr>
          <p:cNvPr id="25" name="Gruppo 24"/>
          <p:cNvGrpSpPr/>
          <p:nvPr/>
        </p:nvGrpSpPr>
        <p:grpSpPr>
          <a:xfrm>
            <a:off x="547867" y="150290"/>
            <a:ext cx="3919017" cy="2679513"/>
            <a:chOff x="843483" y="2400631"/>
            <a:chExt cx="3919017" cy="2988000"/>
          </a:xfrm>
        </p:grpSpPr>
        <p:pic>
          <p:nvPicPr>
            <p:cNvPr id="21" name="Immagine 20"/>
            <p:cNvPicPr>
              <a:picLocks noChangeAspect="1"/>
            </p:cNvPicPr>
            <p:nvPr/>
          </p:nvPicPr>
          <p:blipFill>
            <a:blip r:embed="rId2"/>
            <a:stretch>
              <a:fillRect/>
            </a:stretch>
          </p:blipFill>
          <p:spPr>
            <a:xfrm>
              <a:off x="843483" y="2400631"/>
              <a:ext cx="3919017" cy="2988000"/>
            </a:xfrm>
            <a:prstGeom prst="rect">
              <a:avLst/>
            </a:prstGeom>
          </p:spPr>
        </p:pic>
        <p:sp>
          <p:nvSpPr>
            <p:cNvPr id="22" name="CasellaDiTesto 21"/>
            <p:cNvSpPr txBox="1"/>
            <p:nvPr/>
          </p:nvSpPr>
          <p:spPr>
            <a:xfrm>
              <a:off x="951139" y="3564248"/>
              <a:ext cx="770981" cy="523220"/>
            </a:xfrm>
            <a:prstGeom prst="rect">
              <a:avLst/>
            </a:prstGeom>
            <a:noFill/>
          </p:spPr>
          <p:txBody>
            <a:bodyPr wrap="square" rtlCol="0">
              <a:spAutoFit/>
            </a:bodyPr>
            <a:lstStyle/>
            <a:p>
              <a:r>
                <a:rPr lang="it-IT" sz="2800" b="1" dirty="0" smtClean="0">
                  <a:solidFill>
                    <a:schemeClr val="bg1"/>
                  </a:solidFill>
                </a:rPr>
                <a:t>PCC</a:t>
              </a:r>
              <a:endParaRPr lang="it-IT" sz="2800" b="1" dirty="0">
                <a:solidFill>
                  <a:schemeClr val="bg1"/>
                </a:solidFill>
              </a:endParaRPr>
            </a:p>
          </p:txBody>
        </p:sp>
        <p:sp>
          <p:nvSpPr>
            <p:cNvPr id="24" name="CasellaDiTesto 23"/>
            <p:cNvSpPr txBox="1"/>
            <p:nvPr/>
          </p:nvSpPr>
          <p:spPr>
            <a:xfrm>
              <a:off x="3313339" y="4039188"/>
              <a:ext cx="961481" cy="523220"/>
            </a:xfrm>
            <a:prstGeom prst="rect">
              <a:avLst/>
            </a:prstGeom>
            <a:noFill/>
          </p:spPr>
          <p:txBody>
            <a:bodyPr wrap="square" rtlCol="0">
              <a:spAutoFit/>
            </a:bodyPr>
            <a:lstStyle/>
            <a:p>
              <a:r>
                <a:rPr lang="it-IT" sz="2800" b="1" dirty="0" smtClean="0">
                  <a:solidFill>
                    <a:schemeClr val="bg1"/>
                  </a:solidFill>
                </a:rPr>
                <a:t>PACC</a:t>
              </a:r>
              <a:endParaRPr lang="it-IT" sz="2800" b="1" dirty="0">
                <a:solidFill>
                  <a:schemeClr val="bg1"/>
                </a:solidFill>
              </a:endParaRPr>
            </a:p>
          </p:txBody>
        </p:sp>
      </p:grpSp>
      <p:sp>
        <p:nvSpPr>
          <p:cNvPr id="27" name="Figura a mano libera 26"/>
          <p:cNvSpPr/>
          <p:nvPr/>
        </p:nvSpPr>
        <p:spPr>
          <a:xfrm>
            <a:off x="1534160" y="822470"/>
            <a:ext cx="1850663" cy="653254"/>
          </a:xfrm>
          <a:custGeom>
            <a:avLst/>
            <a:gdLst>
              <a:gd name="connsiteX0" fmla="*/ 88892 w 1784957"/>
              <a:gd name="connsiteY0" fmla="*/ 309716 h 501474"/>
              <a:gd name="connsiteX1" fmla="*/ 88892 w 1784957"/>
              <a:gd name="connsiteY1" fmla="*/ 309716 h 501474"/>
              <a:gd name="connsiteX2" fmla="*/ 133138 w 1784957"/>
              <a:gd name="connsiteY2" fmla="*/ 265471 h 501474"/>
              <a:gd name="connsiteX3" fmla="*/ 162634 w 1784957"/>
              <a:gd name="connsiteY3" fmla="*/ 235974 h 501474"/>
              <a:gd name="connsiteX4" fmla="*/ 221628 w 1784957"/>
              <a:gd name="connsiteY4" fmla="*/ 191729 h 501474"/>
              <a:gd name="connsiteX5" fmla="*/ 243751 w 1784957"/>
              <a:gd name="connsiteY5" fmla="*/ 176981 h 501474"/>
              <a:gd name="connsiteX6" fmla="*/ 258499 w 1784957"/>
              <a:gd name="connsiteY6" fmla="*/ 162232 h 501474"/>
              <a:gd name="connsiteX7" fmla="*/ 280621 w 1784957"/>
              <a:gd name="connsiteY7" fmla="*/ 154858 h 501474"/>
              <a:gd name="connsiteX8" fmla="*/ 317492 w 1784957"/>
              <a:gd name="connsiteY8" fmla="*/ 132735 h 501474"/>
              <a:gd name="connsiteX9" fmla="*/ 361738 w 1784957"/>
              <a:gd name="connsiteY9" fmla="*/ 103239 h 501474"/>
              <a:gd name="connsiteX10" fmla="*/ 405983 w 1784957"/>
              <a:gd name="connsiteY10" fmla="*/ 88490 h 501474"/>
              <a:gd name="connsiteX11" fmla="*/ 428105 w 1784957"/>
              <a:gd name="connsiteY11" fmla="*/ 73742 h 501474"/>
              <a:gd name="connsiteX12" fmla="*/ 457602 w 1784957"/>
              <a:gd name="connsiteY12" fmla="*/ 66368 h 501474"/>
              <a:gd name="connsiteX13" fmla="*/ 501847 w 1784957"/>
              <a:gd name="connsiteY13" fmla="*/ 51619 h 501474"/>
              <a:gd name="connsiteX14" fmla="*/ 546092 w 1784957"/>
              <a:gd name="connsiteY14" fmla="*/ 36871 h 501474"/>
              <a:gd name="connsiteX15" fmla="*/ 568215 w 1784957"/>
              <a:gd name="connsiteY15" fmla="*/ 29497 h 501474"/>
              <a:gd name="connsiteX16" fmla="*/ 590338 w 1784957"/>
              <a:gd name="connsiteY16" fmla="*/ 22122 h 501474"/>
              <a:gd name="connsiteX17" fmla="*/ 619834 w 1784957"/>
              <a:gd name="connsiteY17" fmla="*/ 14748 h 501474"/>
              <a:gd name="connsiteX18" fmla="*/ 656705 w 1784957"/>
              <a:gd name="connsiteY18" fmla="*/ 7374 h 501474"/>
              <a:gd name="connsiteX19" fmla="*/ 796815 w 1784957"/>
              <a:gd name="connsiteY19" fmla="*/ 0 h 501474"/>
              <a:gd name="connsiteX20" fmla="*/ 1416247 w 1784957"/>
              <a:gd name="connsiteY20" fmla="*/ 7374 h 501474"/>
              <a:gd name="connsiteX21" fmla="*/ 1438370 w 1784957"/>
              <a:gd name="connsiteY21" fmla="*/ 14748 h 501474"/>
              <a:gd name="connsiteX22" fmla="*/ 1467867 w 1784957"/>
              <a:gd name="connsiteY22" fmla="*/ 22122 h 501474"/>
              <a:gd name="connsiteX23" fmla="*/ 1512112 w 1784957"/>
              <a:gd name="connsiteY23" fmla="*/ 36871 h 501474"/>
              <a:gd name="connsiteX24" fmla="*/ 1534234 w 1784957"/>
              <a:gd name="connsiteY24" fmla="*/ 51619 h 501474"/>
              <a:gd name="connsiteX25" fmla="*/ 1548983 w 1784957"/>
              <a:gd name="connsiteY25" fmla="*/ 66368 h 501474"/>
              <a:gd name="connsiteX26" fmla="*/ 1593228 w 1784957"/>
              <a:gd name="connsiteY26" fmla="*/ 95864 h 501474"/>
              <a:gd name="connsiteX27" fmla="*/ 1615351 w 1784957"/>
              <a:gd name="connsiteY27" fmla="*/ 110613 h 501474"/>
              <a:gd name="connsiteX28" fmla="*/ 1637473 w 1784957"/>
              <a:gd name="connsiteY28" fmla="*/ 125361 h 501474"/>
              <a:gd name="connsiteX29" fmla="*/ 1666970 w 1784957"/>
              <a:gd name="connsiteY29" fmla="*/ 154858 h 501474"/>
              <a:gd name="connsiteX30" fmla="*/ 1689092 w 1784957"/>
              <a:gd name="connsiteY30" fmla="*/ 176981 h 501474"/>
              <a:gd name="connsiteX31" fmla="*/ 1718589 w 1784957"/>
              <a:gd name="connsiteY31" fmla="*/ 206477 h 501474"/>
              <a:gd name="connsiteX32" fmla="*/ 1725963 w 1784957"/>
              <a:gd name="connsiteY32" fmla="*/ 228600 h 501474"/>
              <a:gd name="connsiteX33" fmla="*/ 1748086 w 1784957"/>
              <a:gd name="connsiteY33" fmla="*/ 243348 h 501474"/>
              <a:gd name="connsiteX34" fmla="*/ 1755460 w 1784957"/>
              <a:gd name="connsiteY34" fmla="*/ 265471 h 501474"/>
              <a:gd name="connsiteX35" fmla="*/ 1770209 w 1784957"/>
              <a:gd name="connsiteY35" fmla="*/ 287593 h 501474"/>
              <a:gd name="connsiteX36" fmla="*/ 1784957 w 1784957"/>
              <a:gd name="connsiteY36" fmla="*/ 331839 h 501474"/>
              <a:gd name="connsiteX37" fmla="*/ 1777583 w 1784957"/>
              <a:gd name="connsiteY37" fmla="*/ 420329 h 501474"/>
              <a:gd name="connsiteX38" fmla="*/ 1762834 w 1784957"/>
              <a:gd name="connsiteY38" fmla="*/ 435077 h 501474"/>
              <a:gd name="connsiteX39" fmla="*/ 1718589 w 1784957"/>
              <a:gd name="connsiteY39" fmla="*/ 427703 h 501474"/>
              <a:gd name="connsiteX40" fmla="*/ 1696467 w 1784957"/>
              <a:gd name="connsiteY40" fmla="*/ 420329 h 501474"/>
              <a:gd name="connsiteX41" fmla="*/ 1666970 w 1784957"/>
              <a:gd name="connsiteY41" fmla="*/ 390832 h 501474"/>
              <a:gd name="connsiteX42" fmla="*/ 1652221 w 1784957"/>
              <a:gd name="connsiteY42" fmla="*/ 368710 h 501474"/>
              <a:gd name="connsiteX43" fmla="*/ 1607976 w 1784957"/>
              <a:gd name="connsiteY43" fmla="*/ 339213 h 501474"/>
              <a:gd name="connsiteX44" fmla="*/ 1548983 w 1784957"/>
              <a:gd name="connsiteY44" fmla="*/ 294968 h 501474"/>
              <a:gd name="connsiteX45" fmla="*/ 1526860 w 1784957"/>
              <a:gd name="connsiteY45" fmla="*/ 280219 h 501474"/>
              <a:gd name="connsiteX46" fmla="*/ 1467867 w 1784957"/>
              <a:gd name="connsiteY46" fmla="*/ 265471 h 501474"/>
              <a:gd name="connsiteX47" fmla="*/ 1438370 w 1784957"/>
              <a:gd name="connsiteY47" fmla="*/ 258097 h 501474"/>
              <a:gd name="connsiteX48" fmla="*/ 1401499 w 1784957"/>
              <a:gd name="connsiteY48" fmla="*/ 250722 h 501474"/>
              <a:gd name="connsiteX49" fmla="*/ 1372002 w 1784957"/>
              <a:gd name="connsiteY49" fmla="*/ 243348 h 501474"/>
              <a:gd name="connsiteX50" fmla="*/ 1305634 w 1784957"/>
              <a:gd name="connsiteY50" fmla="*/ 235974 h 501474"/>
              <a:gd name="connsiteX51" fmla="*/ 1283512 w 1784957"/>
              <a:gd name="connsiteY51" fmla="*/ 228600 h 501474"/>
              <a:gd name="connsiteX52" fmla="*/ 391234 w 1784957"/>
              <a:gd name="connsiteY52" fmla="*/ 228600 h 501474"/>
              <a:gd name="connsiteX53" fmla="*/ 324867 w 1784957"/>
              <a:gd name="connsiteY53" fmla="*/ 265471 h 501474"/>
              <a:gd name="connsiteX54" fmla="*/ 310118 w 1784957"/>
              <a:gd name="connsiteY54" fmla="*/ 280219 h 501474"/>
              <a:gd name="connsiteX55" fmla="*/ 287996 w 1784957"/>
              <a:gd name="connsiteY55" fmla="*/ 294968 h 501474"/>
              <a:gd name="connsiteX56" fmla="*/ 251125 w 1784957"/>
              <a:gd name="connsiteY56" fmla="*/ 324464 h 501474"/>
              <a:gd name="connsiteX57" fmla="*/ 199505 w 1784957"/>
              <a:gd name="connsiteY57" fmla="*/ 383458 h 501474"/>
              <a:gd name="connsiteX58" fmla="*/ 162634 w 1784957"/>
              <a:gd name="connsiteY58" fmla="*/ 420329 h 501474"/>
              <a:gd name="connsiteX59" fmla="*/ 103641 w 1784957"/>
              <a:gd name="connsiteY59" fmla="*/ 471948 h 501474"/>
              <a:gd name="connsiteX60" fmla="*/ 88892 w 1784957"/>
              <a:gd name="connsiteY60" fmla="*/ 494071 h 501474"/>
              <a:gd name="connsiteX61" fmla="*/ 22525 w 1784957"/>
              <a:gd name="connsiteY61" fmla="*/ 494071 h 501474"/>
              <a:gd name="connsiteX62" fmla="*/ 15151 w 1784957"/>
              <a:gd name="connsiteY62" fmla="*/ 471948 h 501474"/>
              <a:gd name="connsiteX63" fmla="*/ 402 w 1784957"/>
              <a:gd name="connsiteY63" fmla="*/ 449826 h 501474"/>
              <a:gd name="connsiteX64" fmla="*/ 7776 w 1784957"/>
              <a:gd name="connsiteY64" fmla="*/ 368710 h 501474"/>
              <a:gd name="connsiteX65" fmla="*/ 15151 w 1784957"/>
              <a:gd name="connsiteY65" fmla="*/ 346587 h 501474"/>
              <a:gd name="connsiteX66" fmla="*/ 37273 w 1784957"/>
              <a:gd name="connsiteY66" fmla="*/ 331839 h 501474"/>
              <a:gd name="connsiteX67" fmla="*/ 66770 w 1784957"/>
              <a:gd name="connsiteY67" fmla="*/ 302342 h 501474"/>
              <a:gd name="connsiteX68" fmla="*/ 81518 w 1784957"/>
              <a:gd name="connsiteY68" fmla="*/ 287593 h 501474"/>
              <a:gd name="connsiteX69" fmla="*/ 88892 w 1784957"/>
              <a:gd name="connsiteY69" fmla="*/ 309716 h 50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4957" h="501474">
                <a:moveTo>
                  <a:pt x="88892" y="309716"/>
                </a:moveTo>
                <a:lnTo>
                  <a:pt x="88892" y="309716"/>
                </a:lnTo>
                <a:cubicBezTo>
                  <a:pt x="103641" y="294968"/>
                  <a:pt x="120333" y="281935"/>
                  <a:pt x="133138" y="265471"/>
                </a:cubicBezTo>
                <a:cubicBezTo>
                  <a:pt x="160669" y="230074"/>
                  <a:pt x="115439" y="251706"/>
                  <a:pt x="162634" y="235974"/>
                </a:cubicBezTo>
                <a:cubicBezTo>
                  <a:pt x="189916" y="208693"/>
                  <a:pt x="171600" y="225081"/>
                  <a:pt x="221628" y="191729"/>
                </a:cubicBezTo>
                <a:cubicBezTo>
                  <a:pt x="229002" y="186813"/>
                  <a:pt x="237484" y="183248"/>
                  <a:pt x="243751" y="176981"/>
                </a:cubicBezTo>
                <a:cubicBezTo>
                  <a:pt x="248667" y="172065"/>
                  <a:pt x="252537" y="165809"/>
                  <a:pt x="258499" y="162232"/>
                </a:cubicBezTo>
                <a:cubicBezTo>
                  <a:pt x="265164" y="158233"/>
                  <a:pt x="273247" y="157316"/>
                  <a:pt x="280621" y="154858"/>
                </a:cubicBezTo>
                <a:cubicBezTo>
                  <a:pt x="313709" y="121772"/>
                  <a:pt x="274416" y="156666"/>
                  <a:pt x="317492" y="132735"/>
                </a:cubicBezTo>
                <a:cubicBezTo>
                  <a:pt x="332987" y="124127"/>
                  <a:pt x="344922" y="108845"/>
                  <a:pt x="361738" y="103239"/>
                </a:cubicBezTo>
                <a:lnTo>
                  <a:pt x="405983" y="88490"/>
                </a:lnTo>
                <a:cubicBezTo>
                  <a:pt x="413357" y="83574"/>
                  <a:pt x="419959" y="77233"/>
                  <a:pt x="428105" y="73742"/>
                </a:cubicBezTo>
                <a:cubicBezTo>
                  <a:pt x="437420" y="69750"/>
                  <a:pt x="447895" y="69280"/>
                  <a:pt x="457602" y="66368"/>
                </a:cubicBezTo>
                <a:cubicBezTo>
                  <a:pt x="472493" y="61901"/>
                  <a:pt x="487099" y="56535"/>
                  <a:pt x="501847" y="51619"/>
                </a:cubicBezTo>
                <a:lnTo>
                  <a:pt x="546092" y="36871"/>
                </a:lnTo>
                <a:lnTo>
                  <a:pt x="568215" y="29497"/>
                </a:lnTo>
                <a:cubicBezTo>
                  <a:pt x="575589" y="27039"/>
                  <a:pt x="582797" y="24007"/>
                  <a:pt x="590338" y="22122"/>
                </a:cubicBezTo>
                <a:cubicBezTo>
                  <a:pt x="600170" y="19664"/>
                  <a:pt x="609941" y="16946"/>
                  <a:pt x="619834" y="14748"/>
                </a:cubicBezTo>
                <a:cubicBezTo>
                  <a:pt x="632069" y="12029"/>
                  <a:pt x="644215" y="8415"/>
                  <a:pt x="656705" y="7374"/>
                </a:cubicBezTo>
                <a:cubicBezTo>
                  <a:pt x="703311" y="3490"/>
                  <a:pt x="750112" y="2458"/>
                  <a:pt x="796815" y="0"/>
                </a:cubicBezTo>
                <a:lnTo>
                  <a:pt x="1416247" y="7374"/>
                </a:lnTo>
                <a:cubicBezTo>
                  <a:pt x="1424018" y="7553"/>
                  <a:pt x="1430896" y="12613"/>
                  <a:pt x="1438370" y="14748"/>
                </a:cubicBezTo>
                <a:cubicBezTo>
                  <a:pt x="1448115" y="17532"/>
                  <a:pt x="1458160" y="19210"/>
                  <a:pt x="1467867" y="22122"/>
                </a:cubicBezTo>
                <a:cubicBezTo>
                  <a:pt x="1482758" y="26589"/>
                  <a:pt x="1512112" y="36871"/>
                  <a:pt x="1512112" y="36871"/>
                </a:cubicBezTo>
                <a:cubicBezTo>
                  <a:pt x="1519486" y="41787"/>
                  <a:pt x="1527314" y="46083"/>
                  <a:pt x="1534234" y="51619"/>
                </a:cubicBezTo>
                <a:cubicBezTo>
                  <a:pt x="1539663" y="55962"/>
                  <a:pt x="1543421" y="62196"/>
                  <a:pt x="1548983" y="66368"/>
                </a:cubicBezTo>
                <a:cubicBezTo>
                  <a:pt x="1563163" y="77003"/>
                  <a:pt x="1578480" y="86032"/>
                  <a:pt x="1593228" y="95864"/>
                </a:cubicBezTo>
                <a:lnTo>
                  <a:pt x="1615351" y="110613"/>
                </a:lnTo>
                <a:cubicBezTo>
                  <a:pt x="1622725" y="115529"/>
                  <a:pt x="1631206" y="119094"/>
                  <a:pt x="1637473" y="125361"/>
                </a:cubicBezTo>
                <a:lnTo>
                  <a:pt x="1666970" y="154858"/>
                </a:lnTo>
                <a:lnTo>
                  <a:pt x="1689092" y="176981"/>
                </a:lnTo>
                <a:cubicBezTo>
                  <a:pt x="1708760" y="235977"/>
                  <a:pt x="1679258" y="167145"/>
                  <a:pt x="1718589" y="206477"/>
                </a:cubicBezTo>
                <a:cubicBezTo>
                  <a:pt x="1724085" y="211974"/>
                  <a:pt x="1721107" y="222530"/>
                  <a:pt x="1725963" y="228600"/>
                </a:cubicBezTo>
                <a:cubicBezTo>
                  <a:pt x="1731500" y="235521"/>
                  <a:pt x="1740712" y="238432"/>
                  <a:pt x="1748086" y="243348"/>
                </a:cubicBezTo>
                <a:cubicBezTo>
                  <a:pt x="1750544" y="250722"/>
                  <a:pt x="1751984" y="258518"/>
                  <a:pt x="1755460" y="265471"/>
                </a:cubicBezTo>
                <a:cubicBezTo>
                  <a:pt x="1759424" y="273398"/>
                  <a:pt x="1766610" y="279494"/>
                  <a:pt x="1770209" y="287593"/>
                </a:cubicBezTo>
                <a:cubicBezTo>
                  <a:pt x="1776523" y="301799"/>
                  <a:pt x="1784957" y="331839"/>
                  <a:pt x="1784957" y="331839"/>
                </a:cubicBezTo>
                <a:cubicBezTo>
                  <a:pt x="1782499" y="361336"/>
                  <a:pt x="1783785" y="391387"/>
                  <a:pt x="1777583" y="420329"/>
                </a:cubicBezTo>
                <a:cubicBezTo>
                  <a:pt x="1776126" y="427127"/>
                  <a:pt x="1769733" y="434215"/>
                  <a:pt x="1762834" y="435077"/>
                </a:cubicBezTo>
                <a:cubicBezTo>
                  <a:pt x="1747998" y="436931"/>
                  <a:pt x="1733337" y="430161"/>
                  <a:pt x="1718589" y="427703"/>
                </a:cubicBezTo>
                <a:cubicBezTo>
                  <a:pt x="1711215" y="425245"/>
                  <a:pt x="1702792" y="424847"/>
                  <a:pt x="1696467" y="420329"/>
                </a:cubicBezTo>
                <a:cubicBezTo>
                  <a:pt x="1685152" y="412247"/>
                  <a:pt x="1674683" y="402401"/>
                  <a:pt x="1666970" y="390832"/>
                </a:cubicBezTo>
                <a:cubicBezTo>
                  <a:pt x="1662054" y="383458"/>
                  <a:pt x="1658891" y="374546"/>
                  <a:pt x="1652221" y="368710"/>
                </a:cubicBezTo>
                <a:cubicBezTo>
                  <a:pt x="1638881" y="357038"/>
                  <a:pt x="1620509" y="351747"/>
                  <a:pt x="1607976" y="339213"/>
                </a:cubicBezTo>
                <a:cubicBezTo>
                  <a:pt x="1580694" y="311929"/>
                  <a:pt x="1599014" y="328322"/>
                  <a:pt x="1548983" y="294968"/>
                </a:cubicBezTo>
                <a:cubicBezTo>
                  <a:pt x="1541609" y="290052"/>
                  <a:pt x="1535268" y="283022"/>
                  <a:pt x="1526860" y="280219"/>
                </a:cubicBezTo>
                <a:cubicBezTo>
                  <a:pt x="1487330" y="267042"/>
                  <a:pt x="1521257" y="277335"/>
                  <a:pt x="1467867" y="265471"/>
                </a:cubicBezTo>
                <a:cubicBezTo>
                  <a:pt x="1457973" y="263272"/>
                  <a:pt x="1448264" y="260296"/>
                  <a:pt x="1438370" y="258097"/>
                </a:cubicBezTo>
                <a:cubicBezTo>
                  <a:pt x="1426135" y="255378"/>
                  <a:pt x="1413734" y="253441"/>
                  <a:pt x="1401499" y="250722"/>
                </a:cubicBezTo>
                <a:cubicBezTo>
                  <a:pt x="1391605" y="248523"/>
                  <a:pt x="1382019" y="244889"/>
                  <a:pt x="1372002" y="243348"/>
                </a:cubicBezTo>
                <a:cubicBezTo>
                  <a:pt x="1350002" y="239963"/>
                  <a:pt x="1327757" y="238432"/>
                  <a:pt x="1305634" y="235974"/>
                </a:cubicBezTo>
                <a:cubicBezTo>
                  <a:pt x="1298260" y="233516"/>
                  <a:pt x="1291281" y="228843"/>
                  <a:pt x="1283512" y="228600"/>
                </a:cubicBezTo>
                <a:cubicBezTo>
                  <a:pt x="871398" y="215722"/>
                  <a:pt x="801466" y="221763"/>
                  <a:pt x="391234" y="228600"/>
                </a:cubicBezTo>
                <a:cubicBezTo>
                  <a:pt x="363414" y="237873"/>
                  <a:pt x="350226" y="240113"/>
                  <a:pt x="324867" y="265471"/>
                </a:cubicBezTo>
                <a:cubicBezTo>
                  <a:pt x="319951" y="270387"/>
                  <a:pt x="315547" y="275876"/>
                  <a:pt x="310118" y="280219"/>
                </a:cubicBezTo>
                <a:cubicBezTo>
                  <a:pt x="303197" y="285755"/>
                  <a:pt x="294917" y="289432"/>
                  <a:pt x="287996" y="294968"/>
                </a:cubicBezTo>
                <a:cubicBezTo>
                  <a:pt x="235469" y="336990"/>
                  <a:pt x="319199" y="279081"/>
                  <a:pt x="251125" y="324464"/>
                </a:cubicBezTo>
                <a:cubicBezTo>
                  <a:pt x="216712" y="376084"/>
                  <a:pt x="236377" y="358878"/>
                  <a:pt x="199505" y="383458"/>
                </a:cubicBezTo>
                <a:cubicBezTo>
                  <a:pt x="170009" y="427704"/>
                  <a:pt x="201963" y="385916"/>
                  <a:pt x="162634" y="420329"/>
                </a:cubicBezTo>
                <a:cubicBezTo>
                  <a:pt x="93609" y="480725"/>
                  <a:pt x="153424" y="438759"/>
                  <a:pt x="103641" y="471948"/>
                </a:cubicBezTo>
                <a:cubicBezTo>
                  <a:pt x="98725" y="479322"/>
                  <a:pt x="95813" y="488534"/>
                  <a:pt x="88892" y="494071"/>
                </a:cubicBezTo>
                <a:cubicBezTo>
                  <a:pt x="70113" y="509094"/>
                  <a:pt x="40722" y="497104"/>
                  <a:pt x="22525" y="494071"/>
                </a:cubicBezTo>
                <a:cubicBezTo>
                  <a:pt x="20067" y="486697"/>
                  <a:pt x="18627" y="478901"/>
                  <a:pt x="15151" y="471948"/>
                </a:cubicBezTo>
                <a:cubicBezTo>
                  <a:pt x="11187" y="464021"/>
                  <a:pt x="1034" y="458666"/>
                  <a:pt x="402" y="449826"/>
                </a:cubicBezTo>
                <a:cubicBezTo>
                  <a:pt x="-1533" y="422745"/>
                  <a:pt x="3936" y="395587"/>
                  <a:pt x="7776" y="368710"/>
                </a:cubicBezTo>
                <a:cubicBezTo>
                  <a:pt x="8875" y="361015"/>
                  <a:pt x="10295" y="352657"/>
                  <a:pt x="15151" y="346587"/>
                </a:cubicBezTo>
                <a:cubicBezTo>
                  <a:pt x="20687" y="339667"/>
                  <a:pt x="30544" y="337607"/>
                  <a:pt x="37273" y="331839"/>
                </a:cubicBezTo>
                <a:cubicBezTo>
                  <a:pt x="47830" y="322790"/>
                  <a:pt x="56938" y="312174"/>
                  <a:pt x="66770" y="302342"/>
                </a:cubicBezTo>
                <a:lnTo>
                  <a:pt x="81518" y="287593"/>
                </a:lnTo>
                <a:lnTo>
                  <a:pt x="88892" y="309716"/>
                </a:lnTo>
                <a:close/>
              </a:path>
            </a:pathLst>
          </a:custGeom>
          <a:solidFill>
            <a:srgbClr val="FF0000">
              <a:alpha val="39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igura a mano libera 29"/>
          <p:cNvSpPr/>
          <p:nvPr/>
        </p:nvSpPr>
        <p:spPr>
          <a:xfrm>
            <a:off x="1534160" y="701637"/>
            <a:ext cx="2216444" cy="918042"/>
          </a:xfrm>
          <a:custGeom>
            <a:avLst/>
            <a:gdLst>
              <a:gd name="connsiteX0" fmla="*/ 1491 w 1980612"/>
              <a:gd name="connsiteY0" fmla="*/ 538316 h 538316"/>
              <a:gd name="connsiteX1" fmla="*/ 8865 w 1980612"/>
              <a:gd name="connsiteY1" fmla="*/ 272845 h 538316"/>
              <a:gd name="connsiteX2" fmla="*/ 53110 w 1980612"/>
              <a:gd name="connsiteY2" fmla="*/ 258097 h 538316"/>
              <a:gd name="connsiteX3" fmla="*/ 75233 w 1980612"/>
              <a:gd name="connsiteY3" fmla="*/ 265471 h 538316"/>
              <a:gd name="connsiteX4" fmla="*/ 89981 w 1980612"/>
              <a:gd name="connsiteY4" fmla="*/ 287593 h 538316"/>
              <a:gd name="connsiteX5" fmla="*/ 119478 w 1980612"/>
              <a:gd name="connsiteY5" fmla="*/ 324464 h 538316"/>
              <a:gd name="connsiteX6" fmla="*/ 141600 w 1980612"/>
              <a:gd name="connsiteY6" fmla="*/ 368710 h 538316"/>
              <a:gd name="connsiteX7" fmla="*/ 163723 w 1980612"/>
              <a:gd name="connsiteY7" fmla="*/ 376084 h 538316"/>
              <a:gd name="connsiteX8" fmla="*/ 222716 w 1980612"/>
              <a:gd name="connsiteY8" fmla="*/ 368710 h 538316"/>
              <a:gd name="connsiteX9" fmla="*/ 230091 w 1980612"/>
              <a:gd name="connsiteY9" fmla="*/ 331839 h 538316"/>
              <a:gd name="connsiteX10" fmla="*/ 237465 w 1980612"/>
              <a:gd name="connsiteY10" fmla="*/ 213851 h 538316"/>
              <a:gd name="connsiteX11" fmla="*/ 244839 w 1980612"/>
              <a:gd name="connsiteY11" fmla="*/ 191729 h 538316"/>
              <a:gd name="connsiteX12" fmla="*/ 289084 w 1980612"/>
              <a:gd name="connsiteY12" fmla="*/ 162232 h 538316"/>
              <a:gd name="connsiteX13" fmla="*/ 318581 w 1980612"/>
              <a:gd name="connsiteY13" fmla="*/ 169606 h 538316"/>
              <a:gd name="connsiteX14" fmla="*/ 325955 w 1980612"/>
              <a:gd name="connsiteY14" fmla="*/ 191729 h 538316"/>
              <a:gd name="connsiteX15" fmla="*/ 340703 w 1980612"/>
              <a:gd name="connsiteY15" fmla="*/ 213851 h 538316"/>
              <a:gd name="connsiteX16" fmla="*/ 355452 w 1980612"/>
              <a:gd name="connsiteY16" fmla="*/ 258097 h 538316"/>
              <a:gd name="connsiteX17" fmla="*/ 384949 w 1980612"/>
              <a:gd name="connsiteY17" fmla="*/ 294968 h 538316"/>
              <a:gd name="connsiteX18" fmla="*/ 407071 w 1980612"/>
              <a:gd name="connsiteY18" fmla="*/ 309716 h 538316"/>
              <a:gd name="connsiteX19" fmla="*/ 436568 w 1980612"/>
              <a:gd name="connsiteY19" fmla="*/ 302342 h 538316"/>
              <a:gd name="connsiteX20" fmla="*/ 458691 w 1980612"/>
              <a:gd name="connsiteY20" fmla="*/ 294968 h 538316"/>
              <a:gd name="connsiteX21" fmla="*/ 473439 w 1980612"/>
              <a:gd name="connsiteY21" fmla="*/ 250722 h 538316"/>
              <a:gd name="connsiteX22" fmla="*/ 488187 w 1980612"/>
              <a:gd name="connsiteY22" fmla="*/ 184355 h 538316"/>
              <a:gd name="connsiteX23" fmla="*/ 510310 w 1980612"/>
              <a:gd name="connsiteY23" fmla="*/ 58993 h 538316"/>
              <a:gd name="connsiteX24" fmla="*/ 532433 w 1980612"/>
              <a:gd name="connsiteY24" fmla="*/ 51619 h 538316"/>
              <a:gd name="connsiteX25" fmla="*/ 554555 w 1980612"/>
              <a:gd name="connsiteY25" fmla="*/ 36871 h 538316"/>
              <a:gd name="connsiteX26" fmla="*/ 606174 w 1980612"/>
              <a:gd name="connsiteY26" fmla="*/ 66368 h 538316"/>
              <a:gd name="connsiteX27" fmla="*/ 635671 w 1980612"/>
              <a:gd name="connsiteY27" fmla="*/ 154858 h 538316"/>
              <a:gd name="connsiteX28" fmla="*/ 657794 w 1980612"/>
              <a:gd name="connsiteY28" fmla="*/ 191729 h 538316"/>
              <a:gd name="connsiteX29" fmla="*/ 679916 w 1980612"/>
              <a:gd name="connsiteY29" fmla="*/ 199103 h 538316"/>
              <a:gd name="connsiteX30" fmla="*/ 731536 w 1980612"/>
              <a:gd name="connsiteY30" fmla="*/ 184355 h 538316"/>
              <a:gd name="connsiteX31" fmla="*/ 761033 w 1980612"/>
              <a:gd name="connsiteY31" fmla="*/ 140110 h 538316"/>
              <a:gd name="connsiteX32" fmla="*/ 775781 w 1980612"/>
              <a:gd name="connsiteY32" fmla="*/ 95864 h 538316"/>
              <a:gd name="connsiteX33" fmla="*/ 783155 w 1980612"/>
              <a:gd name="connsiteY33" fmla="*/ 73742 h 538316"/>
              <a:gd name="connsiteX34" fmla="*/ 790529 w 1980612"/>
              <a:gd name="connsiteY34" fmla="*/ 44245 h 538316"/>
              <a:gd name="connsiteX35" fmla="*/ 797903 w 1980612"/>
              <a:gd name="connsiteY35" fmla="*/ 22122 h 538316"/>
              <a:gd name="connsiteX36" fmla="*/ 842149 w 1980612"/>
              <a:gd name="connsiteY36" fmla="*/ 7374 h 538316"/>
              <a:gd name="connsiteX37" fmla="*/ 864271 w 1980612"/>
              <a:gd name="connsiteY37" fmla="*/ 0 h 538316"/>
              <a:gd name="connsiteX38" fmla="*/ 893768 w 1980612"/>
              <a:gd name="connsiteY38" fmla="*/ 29497 h 538316"/>
              <a:gd name="connsiteX39" fmla="*/ 915891 w 1980612"/>
              <a:gd name="connsiteY39" fmla="*/ 73742 h 538316"/>
              <a:gd name="connsiteX40" fmla="*/ 938013 w 1980612"/>
              <a:gd name="connsiteY40" fmla="*/ 140110 h 538316"/>
              <a:gd name="connsiteX41" fmla="*/ 945387 w 1980612"/>
              <a:gd name="connsiteY41" fmla="*/ 162232 h 538316"/>
              <a:gd name="connsiteX42" fmla="*/ 982258 w 1980612"/>
              <a:gd name="connsiteY42" fmla="*/ 191729 h 538316"/>
              <a:gd name="connsiteX43" fmla="*/ 1004381 w 1980612"/>
              <a:gd name="connsiteY43" fmla="*/ 199103 h 538316"/>
              <a:gd name="connsiteX44" fmla="*/ 1033878 w 1980612"/>
              <a:gd name="connsiteY44" fmla="*/ 191729 h 538316"/>
              <a:gd name="connsiteX45" fmla="*/ 1048626 w 1980612"/>
              <a:gd name="connsiteY45" fmla="*/ 147484 h 538316"/>
              <a:gd name="connsiteX46" fmla="*/ 1063374 w 1980612"/>
              <a:gd name="connsiteY46" fmla="*/ 132735 h 538316"/>
              <a:gd name="connsiteX47" fmla="*/ 1070749 w 1980612"/>
              <a:gd name="connsiteY47" fmla="*/ 103239 h 538316"/>
              <a:gd name="connsiteX48" fmla="*/ 1085497 w 1980612"/>
              <a:gd name="connsiteY48" fmla="*/ 36871 h 538316"/>
              <a:gd name="connsiteX49" fmla="*/ 1100245 w 1980612"/>
              <a:gd name="connsiteY49" fmla="*/ 22122 h 538316"/>
              <a:gd name="connsiteX50" fmla="*/ 1144491 w 1980612"/>
              <a:gd name="connsiteY50" fmla="*/ 7374 h 538316"/>
              <a:gd name="connsiteX51" fmla="*/ 1188736 w 1980612"/>
              <a:gd name="connsiteY51" fmla="*/ 22122 h 538316"/>
              <a:gd name="connsiteX52" fmla="*/ 1203484 w 1980612"/>
              <a:gd name="connsiteY52" fmla="*/ 44245 h 538316"/>
              <a:gd name="connsiteX53" fmla="*/ 1225607 w 1980612"/>
              <a:gd name="connsiteY53" fmla="*/ 58993 h 538316"/>
              <a:gd name="connsiteX54" fmla="*/ 1240355 w 1980612"/>
              <a:gd name="connsiteY54" fmla="*/ 73742 h 538316"/>
              <a:gd name="connsiteX55" fmla="*/ 1269852 w 1980612"/>
              <a:gd name="connsiteY55" fmla="*/ 147484 h 538316"/>
              <a:gd name="connsiteX56" fmla="*/ 1284600 w 1980612"/>
              <a:gd name="connsiteY56" fmla="*/ 169606 h 538316"/>
              <a:gd name="connsiteX57" fmla="*/ 1328845 w 1980612"/>
              <a:gd name="connsiteY57" fmla="*/ 162232 h 538316"/>
              <a:gd name="connsiteX58" fmla="*/ 1365716 w 1980612"/>
              <a:gd name="connsiteY58" fmla="*/ 132735 h 538316"/>
              <a:gd name="connsiteX59" fmla="*/ 1380465 w 1980612"/>
              <a:gd name="connsiteY59" fmla="*/ 88490 h 538316"/>
              <a:gd name="connsiteX60" fmla="*/ 1387839 w 1980612"/>
              <a:gd name="connsiteY60" fmla="*/ 66368 h 538316"/>
              <a:gd name="connsiteX61" fmla="*/ 1402587 w 1980612"/>
              <a:gd name="connsiteY61" fmla="*/ 51619 h 538316"/>
              <a:gd name="connsiteX62" fmla="*/ 1409962 w 1980612"/>
              <a:gd name="connsiteY62" fmla="*/ 29497 h 538316"/>
              <a:gd name="connsiteX63" fmla="*/ 1454207 w 1980612"/>
              <a:gd name="connsiteY63" fmla="*/ 14748 h 538316"/>
              <a:gd name="connsiteX64" fmla="*/ 1498452 w 1980612"/>
              <a:gd name="connsiteY64" fmla="*/ 22122 h 538316"/>
              <a:gd name="connsiteX65" fmla="*/ 1520574 w 1980612"/>
              <a:gd name="connsiteY65" fmla="*/ 29497 h 538316"/>
              <a:gd name="connsiteX66" fmla="*/ 1527949 w 1980612"/>
              <a:gd name="connsiteY66" fmla="*/ 51619 h 538316"/>
              <a:gd name="connsiteX67" fmla="*/ 1520574 w 1980612"/>
              <a:gd name="connsiteY67" fmla="*/ 103239 h 538316"/>
              <a:gd name="connsiteX68" fmla="*/ 1513200 w 1980612"/>
              <a:gd name="connsiteY68" fmla="*/ 125361 h 538316"/>
              <a:gd name="connsiteX69" fmla="*/ 1520574 w 1980612"/>
              <a:gd name="connsiteY69" fmla="*/ 154858 h 538316"/>
              <a:gd name="connsiteX70" fmla="*/ 1527949 w 1980612"/>
              <a:gd name="connsiteY70" fmla="*/ 176981 h 538316"/>
              <a:gd name="connsiteX71" fmla="*/ 1550071 w 1980612"/>
              <a:gd name="connsiteY71" fmla="*/ 184355 h 538316"/>
              <a:gd name="connsiteX72" fmla="*/ 1653310 w 1980612"/>
              <a:gd name="connsiteY72" fmla="*/ 176981 h 538316"/>
              <a:gd name="connsiteX73" fmla="*/ 1690181 w 1980612"/>
              <a:gd name="connsiteY73" fmla="*/ 132735 h 538316"/>
              <a:gd name="connsiteX74" fmla="*/ 1712303 w 1980612"/>
              <a:gd name="connsiteY74" fmla="*/ 117987 h 538316"/>
              <a:gd name="connsiteX75" fmla="*/ 1727052 w 1980612"/>
              <a:gd name="connsiteY75" fmla="*/ 103239 h 538316"/>
              <a:gd name="connsiteX76" fmla="*/ 1786045 w 1980612"/>
              <a:gd name="connsiteY76" fmla="*/ 125361 h 538316"/>
              <a:gd name="connsiteX77" fmla="*/ 1800794 w 1980612"/>
              <a:gd name="connsiteY77" fmla="*/ 147484 h 538316"/>
              <a:gd name="connsiteX78" fmla="*/ 1793420 w 1980612"/>
              <a:gd name="connsiteY78" fmla="*/ 199103 h 538316"/>
              <a:gd name="connsiteX79" fmla="*/ 1786045 w 1980612"/>
              <a:gd name="connsiteY79" fmla="*/ 221226 h 538316"/>
              <a:gd name="connsiteX80" fmla="*/ 1763923 w 1980612"/>
              <a:gd name="connsiteY80" fmla="*/ 235974 h 538316"/>
              <a:gd name="connsiteX81" fmla="*/ 1771297 w 1980612"/>
              <a:gd name="connsiteY81" fmla="*/ 324464 h 538316"/>
              <a:gd name="connsiteX82" fmla="*/ 1786045 w 1980612"/>
              <a:gd name="connsiteY82" fmla="*/ 339213 h 538316"/>
              <a:gd name="connsiteX83" fmla="*/ 1808168 w 1980612"/>
              <a:gd name="connsiteY83" fmla="*/ 331839 h 538316"/>
              <a:gd name="connsiteX84" fmla="*/ 1881910 w 1980612"/>
              <a:gd name="connsiteY84" fmla="*/ 287593 h 538316"/>
              <a:gd name="connsiteX85" fmla="*/ 1904033 w 1980612"/>
              <a:gd name="connsiteY85" fmla="*/ 280219 h 538316"/>
              <a:gd name="connsiteX86" fmla="*/ 1933529 w 1980612"/>
              <a:gd name="connsiteY86" fmla="*/ 287593 h 538316"/>
              <a:gd name="connsiteX87" fmla="*/ 1963026 w 1980612"/>
              <a:gd name="connsiteY87" fmla="*/ 324464 h 538316"/>
              <a:gd name="connsiteX88" fmla="*/ 1977774 w 1980612"/>
              <a:gd name="connsiteY88" fmla="*/ 486697 h 53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80612" h="538316">
                <a:moveTo>
                  <a:pt x="1491" y="538316"/>
                </a:moveTo>
                <a:cubicBezTo>
                  <a:pt x="3949" y="449826"/>
                  <a:pt x="-7172" y="359905"/>
                  <a:pt x="8865" y="272845"/>
                </a:cubicBezTo>
                <a:cubicBezTo>
                  <a:pt x="11681" y="257556"/>
                  <a:pt x="53110" y="258097"/>
                  <a:pt x="53110" y="258097"/>
                </a:cubicBezTo>
                <a:cubicBezTo>
                  <a:pt x="60484" y="260555"/>
                  <a:pt x="69163" y="260615"/>
                  <a:pt x="75233" y="265471"/>
                </a:cubicBezTo>
                <a:cubicBezTo>
                  <a:pt x="82153" y="271007"/>
                  <a:pt x="84445" y="280673"/>
                  <a:pt x="89981" y="287593"/>
                </a:cubicBezTo>
                <a:cubicBezTo>
                  <a:pt x="132019" y="340142"/>
                  <a:pt x="74073" y="256361"/>
                  <a:pt x="119478" y="324464"/>
                </a:cubicBezTo>
                <a:cubicBezTo>
                  <a:pt x="124335" y="339037"/>
                  <a:pt x="128605" y="358314"/>
                  <a:pt x="141600" y="368710"/>
                </a:cubicBezTo>
                <a:cubicBezTo>
                  <a:pt x="147670" y="373566"/>
                  <a:pt x="156349" y="373626"/>
                  <a:pt x="163723" y="376084"/>
                </a:cubicBezTo>
                <a:cubicBezTo>
                  <a:pt x="183387" y="373626"/>
                  <a:pt x="206227" y="379703"/>
                  <a:pt x="222716" y="368710"/>
                </a:cubicBezTo>
                <a:cubicBezTo>
                  <a:pt x="233145" y="361758"/>
                  <a:pt x="228903" y="344316"/>
                  <a:pt x="230091" y="331839"/>
                </a:cubicBezTo>
                <a:cubicBezTo>
                  <a:pt x="233827" y="292610"/>
                  <a:pt x="233340" y="253041"/>
                  <a:pt x="237465" y="213851"/>
                </a:cubicBezTo>
                <a:cubicBezTo>
                  <a:pt x="238279" y="206121"/>
                  <a:pt x="239343" y="197225"/>
                  <a:pt x="244839" y="191729"/>
                </a:cubicBezTo>
                <a:cubicBezTo>
                  <a:pt x="257373" y="179195"/>
                  <a:pt x="289084" y="162232"/>
                  <a:pt x="289084" y="162232"/>
                </a:cubicBezTo>
                <a:cubicBezTo>
                  <a:pt x="298916" y="164690"/>
                  <a:pt x="310667" y="163275"/>
                  <a:pt x="318581" y="169606"/>
                </a:cubicBezTo>
                <a:cubicBezTo>
                  <a:pt x="324651" y="174462"/>
                  <a:pt x="322479" y="184776"/>
                  <a:pt x="325955" y="191729"/>
                </a:cubicBezTo>
                <a:cubicBezTo>
                  <a:pt x="329918" y="199656"/>
                  <a:pt x="337104" y="205752"/>
                  <a:pt x="340703" y="213851"/>
                </a:cubicBezTo>
                <a:cubicBezTo>
                  <a:pt x="347017" y="228058"/>
                  <a:pt x="346828" y="245162"/>
                  <a:pt x="355452" y="258097"/>
                </a:cubicBezTo>
                <a:cubicBezTo>
                  <a:pt x="366403" y="274524"/>
                  <a:pt x="369938" y="282959"/>
                  <a:pt x="384949" y="294968"/>
                </a:cubicBezTo>
                <a:cubicBezTo>
                  <a:pt x="391869" y="300504"/>
                  <a:pt x="399697" y="304800"/>
                  <a:pt x="407071" y="309716"/>
                </a:cubicBezTo>
                <a:cubicBezTo>
                  <a:pt x="416903" y="307258"/>
                  <a:pt x="426823" y="305126"/>
                  <a:pt x="436568" y="302342"/>
                </a:cubicBezTo>
                <a:cubicBezTo>
                  <a:pt x="444042" y="300207"/>
                  <a:pt x="454173" y="301293"/>
                  <a:pt x="458691" y="294968"/>
                </a:cubicBezTo>
                <a:cubicBezTo>
                  <a:pt x="467727" y="282317"/>
                  <a:pt x="469668" y="265804"/>
                  <a:pt x="473439" y="250722"/>
                </a:cubicBezTo>
                <a:cubicBezTo>
                  <a:pt x="483853" y="209067"/>
                  <a:pt x="478825" y="231164"/>
                  <a:pt x="488187" y="184355"/>
                </a:cubicBezTo>
                <a:cubicBezTo>
                  <a:pt x="489988" y="157344"/>
                  <a:pt x="470569" y="82838"/>
                  <a:pt x="510310" y="58993"/>
                </a:cubicBezTo>
                <a:cubicBezTo>
                  <a:pt x="516975" y="54994"/>
                  <a:pt x="525059" y="54077"/>
                  <a:pt x="532433" y="51619"/>
                </a:cubicBezTo>
                <a:cubicBezTo>
                  <a:pt x="539807" y="46703"/>
                  <a:pt x="545782" y="38124"/>
                  <a:pt x="554555" y="36871"/>
                </a:cubicBezTo>
                <a:cubicBezTo>
                  <a:pt x="580553" y="33157"/>
                  <a:pt x="590897" y="51090"/>
                  <a:pt x="606174" y="66368"/>
                </a:cubicBezTo>
                <a:lnTo>
                  <a:pt x="635671" y="154858"/>
                </a:lnTo>
                <a:cubicBezTo>
                  <a:pt x="641472" y="172261"/>
                  <a:pt x="640922" y="181606"/>
                  <a:pt x="657794" y="191729"/>
                </a:cubicBezTo>
                <a:cubicBezTo>
                  <a:pt x="664459" y="195728"/>
                  <a:pt x="672542" y="196645"/>
                  <a:pt x="679916" y="199103"/>
                </a:cubicBezTo>
                <a:cubicBezTo>
                  <a:pt x="680171" y="199039"/>
                  <a:pt x="728010" y="187881"/>
                  <a:pt x="731536" y="184355"/>
                </a:cubicBezTo>
                <a:cubicBezTo>
                  <a:pt x="744070" y="171821"/>
                  <a:pt x="761033" y="140110"/>
                  <a:pt x="761033" y="140110"/>
                </a:cubicBezTo>
                <a:lnTo>
                  <a:pt x="775781" y="95864"/>
                </a:lnTo>
                <a:cubicBezTo>
                  <a:pt x="778239" y="88490"/>
                  <a:pt x="781270" y="81283"/>
                  <a:pt x="783155" y="73742"/>
                </a:cubicBezTo>
                <a:cubicBezTo>
                  <a:pt x="785613" y="63910"/>
                  <a:pt x="787745" y="53990"/>
                  <a:pt x="790529" y="44245"/>
                </a:cubicBezTo>
                <a:cubicBezTo>
                  <a:pt x="792664" y="36771"/>
                  <a:pt x="791578" y="26640"/>
                  <a:pt x="797903" y="22122"/>
                </a:cubicBezTo>
                <a:cubicBezTo>
                  <a:pt x="810554" y="13086"/>
                  <a:pt x="827400" y="12290"/>
                  <a:pt x="842149" y="7374"/>
                </a:cubicBezTo>
                <a:lnTo>
                  <a:pt x="864271" y="0"/>
                </a:lnTo>
                <a:cubicBezTo>
                  <a:pt x="874103" y="9832"/>
                  <a:pt x="889371" y="16306"/>
                  <a:pt x="893768" y="29497"/>
                </a:cubicBezTo>
                <a:cubicBezTo>
                  <a:pt x="903945" y="60027"/>
                  <a:pt x="896830" y="45152"/>
                  <a:pt x="915891" y="73742"/>
                </a:cubicBezTo>
                <a:lnTo>
                  <a:pt x="938013" y="140110"/>
                </a:lnTo>
                <a:cubicBezTo>
                  <a:pt x="940471" y="147484"/>
                  <a:pt x="939891" y="156736"/>
                  <a:pt x="945387" y="162232"/>
                </a:cubicBezTo>
                <a:cubicBezTo>
                  <a:pt x="959105" y="175950"/>
                  <a:pt x="963654" y="182427"/>
                  <a:pt x="982258" y="191729"/>
                </a:cubicBezTo>
                <a:cubicBezTo>
                  <a:pt x="989211" y="195205"/>
                  <a:pt x="997007" y="196645"/>
                  <a:pt x="1004381" y="199103"/>
                </a:cubicBezTo>
                <a:cubicBezTo>
                  <a:pt x="1014213" y="196645"/>
                  <a:pt x="1027282" y="199424"/>
                  <a:pt x="1033878" y="191729"/>
                </a:cubicBezTo>
                <a:cubicBezTo>
                  <a:pt x="1043995" y="179926"/>
                  <a:pt x="1037634" y="158477"/>
                  <a:pt x="1048626" y="147484"/>
                </a:cubicBezTo>
                <a:lnTo>
                  <a:pt x="1063374" y="132735"/>
                </a:lnTo>
                <a:cubicBezTo>
                  <a:pt x="1065832" y="122903"/>
                  <a:pt x="1068761" y="113177"/>
                  <a:pt x="1070749" y="103239"/>
                </a:cubicBezTo>
                <a:cubicBezTo>
                  <a:pt x="1072685" y="93558"/>
                  <a:pt x="1076886" y="51223"/>
                  <a:pt x="1085497" y="36871"/>
                </a:cubicBezTo>
                <a:cubicBezTo>
                  <a:pt x="1089074" y="30909"/>
                  <a:pt x="1094026" y="25231"/>
                  <a:pt x="1100245" y="22122"/>
                </a:cubicBezTo>
                <a:cubicBezTo>
                  <a:pt x="1114150" y="15169"/>
                  <a:pt x="1144491" y="7374"/>
                  <a:pt x="1144491" y="7374"/>
                </a:cubicBezTo>
                <a:cubicBezTo>
                  <a:pt x="1159239" y="12290"/>
                  <a:pt x="1180113" y="9187"/>
                  <a:pt x="1188736" y="22122"/>
                </a:cubicBezTo>
                <a:cubicBezTo>
                  <a:pt x="1193652" y="29496"/>
                  <a:pt x="1197217" y="37978"/>
                  <a:pt x="1203484" y="44245"/>
                </a:cubicBezTo>
                <a:cubicBezTo>
                  <a:pt x="1209751" y="50512"/>
                  <a:pt x="1218686" y="53456"/>
                  <a:pt x="1225607" y="58993"/>
                </a:cubicBezTo>
                <a:cubicBezTo>
                  <a:pt x="1231036" y="63336"/>
                  <a:pt x="1235439" y="68826"/>
                  <a:pt x="1240355" y="73742"/>
                </a:cubicBezTo>
                <a:cubicBezTo>
                  <a:pt x="1264496" y="170309"/>
                  <a:pt x="1238127" y="107828"/>
                  <a:pt x="1269852" y="147484"/>
                </a:cubicBezTo>
                <a:cubicBezTo>
                  <a:pt x="1275388" y="154404"/>
                  <a:pt x="1279684" y="162232"/>
                  <a:pt x="1284600" y="169606"/>
                </a:cubicBezTo>
                <a:cubicBezTo>
                  <a:pt x="1299348" y="167148"/>
                  <a:pt x="1314660" y="166960"/>
                  <a:pt x="1328845" y="162232"/>
                </a:cubicBezTo>
                <a:cubicBezTo>
                  <a:pt x="1342801" y="157580"/>
                  <a:pt x="1355646" y="142806"/>
                  <a:pt x="1365716" y="132735"/>
                </a:cubicBezTo>
                <a:lnTo>
                  <a:pt x="1380465" y="88490"/>
                </a:lnTo>
                <a:cubicBezTo>
                  <a:pt x="1382923" y="81116"/>
                  <a:pt x="1382343" y="71864"/>
                  <a:pt x="1387839" y="66368"/>
                </a:cubicBezTo>
                <a:lnTo>
                  <a:pt x="1402587" y="51619"/>
                </a:lnTo>
                <a:cubicBezTo>
                  <a:pt x="1405045" y="44245"/>
                  <a:pt x="1403637" y="34015"/>
                  <a:pt x="1409962" y="29497"/>
                </a:cubicBezTo>
                <a:cubicBezTo>
                  <a:pt x="1422612" y="20461"/>
                  <a:pt x="1454207" y="14748"/>
                  <a:pt x="1454207" y="14748"/>
                </a:cubicBezTo>
                <a:cubicBezTo>
                  <a:pt x="1468955" y="17206"/>
                  <a:pt x="1483856" y="18878"/>
                  <a:pt x="1498452" y="22122"/>
                </a:cubicBezTo>
                <a:cubicBezTo>
                  <a:pt x="1506040" y="23808"/>
                  <a:pt x="1515078" y="24001"/>
                  <a:pt x="1520574" y="29497"/>
                </a:cubicBezTo>
                <a:cubicBezTo>
                  <a:pt x="1526070" y="34993"/>
                  <a:pt x="1525491" y="44245"/>
                  <a:pt x="1527949" y="51619"/>
                </a:cubicBezTo>
                <a:cubicBezTo>
                  <a:pt x="1525491" y="68826"/>
                  <a:pt x="1523983" y="86195"/>
                  <a:pt x="1520574" y="103239"/>
                </a:cubicBezTo>
                <a:cubicBezTo>
                  <a:pt x="1519050" y="110861"/>
                  <a:pt x="1513200" y="117588"/>
                  <a:pt x="1513200" y="125361"/>
                </a:cubicBezTo>
                <a:cubicBezTo>
                  <a:pt x="1513200" y="135496"/>
                  <a:pt x="1517790" y="145113"/>
                  <a:pt x="1520574" y="154858"/>
                </a:cubicBezTo>
                <a:cubicBezTo>
                  <a:pt x="1522710" y="162332"/>
                  <a:pt x="1522452" y="171484"/>
                  <a:pt x="1527949" y="176981"/>
                </a:cubicBezTo>
                <a:cubicBezTo>
                  <a:pt x="1533445" y="182477"/>
                  <a:pt x="1542697" y="181897"/>
                  <a:pt x="1550071" y="184355"/>
                </a:cubicBezTo>
                <a:cubicBezTo>
                  <a:pt x="1584484" y="181897"/>
                  <a:pt x="1619726" y="184883"/>
                  <a:pt x="1653310" y="176981"/>
                </a:cubicBezTo>
                <a:cubicBezTo>
                  <a:pt x="1669109" y="173263"/>
                  <a:pt x="1680348" y="142568"/>
                  <a:pt x="1690181" y="132735"/>
                </a:cubicBezTo>
                <a:cubicBezTo>
                  <a:pt x="1696448" y="126468"/>
                  <a:pt x="1705383" y="123523"/>
                  <a:pt x="1712303" y="117987"/>
                </a:cubicBezTo>
                <a:cubicBezTo>
                  <a:pt x="1717732" y="113644"/>
                  <a:pt x="1722136" y="108155"/>
                  <a:pt x="1727052" y="103239"/>
                </a:cubicBezTo>
                <a:cubicBezTo>
                  <a:pt x="1753432" y="108515"/>
                  <a:pt x="1767057" y="106373"/>
                  <a:pt x="1786045" y="125361"/>
                </a:cubicBezTo>
                <a:cubicBezTo>
                  <a:pt x="1792312" y="131628"/>
                  <a:pt x="1795878" y="140110"/>
                  <a:pt x="1800794" y="147484"/>
                </a:cubicBezTo>
                <a:cubicBezTo>
                  <a:pt x="1798336" y="164690"/>
                  <a:pt x="1796829" y="182060"/>
                  <a:pt x="1793420" y="199103"/>
                </a:cubicBezTo>
                <a:cubicBezTo>
                  <a:pt x="1791895" y="206725"/>
                  <a:pt x="1790901" y="215156"/>
                  <a:pt x="1786045" y="221226"/>
                </a:cubicBezTo>
                <a:cubicBezTo>
                  <a:pt x="1780509" y="228146"/>
                  <a:pt x="1771297" y="231058"/>
                  <a:pt x="1763923" y="235974"/>
                </a:cubicBezTo>
                <a:cubicBezTo>
                  <a:pt x="1766381" y="265471"/>
                  <a:pt x="1765095" y="295522"/>
                  <a:pt x="1771297" y="324464"/>
                </a:cubicBezTo>
                <a:cubicBezTo>
                  <a:pt x="1772754" y="331262"/>
                  <a:pt x="1779228" y="337849"/>
                  <a:pt x="1786045" y="339213"/>
                </a:cubicBezTo>
                <a:cubicBezTo>
                  <a:pt x="1793667" y="340738"/>
                  <a:pt x="1800794" y="334297"/>
                  <a:pt x="1808168" y="331839"/>
                </a:cubicBezTo>
                <a:cubicBezTo>
                  <a:pt x="1839618" y="310872"/>
                  <a:pt x="1850167" y="301197"/>
                  <a:pt x="1881910" y="287593"/>
                </a:cubicBezTo>
                <a:cubicBezTo>
                  <a:pt x="1889055" y="284531"/>
                  <a:pt x="1896659" y="282677"/>
                  <a:pt x="1904033" y="280219"/>
                </a:cubicBezTo>
                <a:cubicBezTo>
                  <a:pt x="1913865" y="282677"/>
                  <a:pt x="1924464" y="283061"/>
                  <a:pt x="1933529" y="287593"/>
                </a:cubicBezTo>
                <a:cubicBezTo>
                  <a:pt x="1944037" y="292847"/>
                  <a:pt x="1957815" y="316648"/>
                  <a:pt x="1963026" y="324464"/>
                </a:cubicBezTo>
                <a:cubicBezTo>
                  <a:pt x="1990210" y="406021"/>
                  <a:pt x="1977774" y="353164"/>
                  <a:pt x="1977774" y="486697"/>
                </a:cubicBezTo>
              </a:path>
            </a:pathLst>
          </a:custGeom>
          <a:no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43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7" grpId="0" animBg="1"/>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58460" y="225000"/>
            <a:ext cx="8390004" cy="3204000"/>
          </a:xfrm>
          <a:prstGeom prst="rect">
            <a:avLst/>
          </a:prstGeom>
          <a:ln w="0">
            <a:headEnd/>
            <a:tailEnd/>
          </a:ln>
        </p:spPr>
        <p:style>
          <a:lnRef idx="2">
            <a:schemeClr val="dk1"/>
          </a:lnRef>
          <a:fillRef idx="1">
            <a:schemeClr val="lt1"/>
          </a:fillRef>
          <a:effectRef idx="0">
            <a:schemeClr val="dk1"/>
          </a:effectRef>
          <a:fontRef idx="minor">
            <a:schemeClr val="dk1"/>
          </a:fontRef>
        </p:style>
      </p:pic>
      <p:grpSp>
        <p:nvGrpSpPr>
          <p:cNvPr id="16" name="Gruppo 15"/>
          <p:cNvGrpSpPr/>
          <p:nvPr/>
        </p:nvGrpSpPr>
        <p:grpSpPr>
          <a:xfrm>
            <a:off x="584200" y="3685282"/>
            <a:ext cx="7874000" cy="2880000"/>
            <a:chOff x="899592" y="3717032"/>
            <a:chExt cx="7265988" cy="2880000"/>
          </a:xfrm>
        </p:grpSpPr>
        <p:pic>
          <p:nvPicPr>
            <p:cNvPr id="13" name="Immagine 12" descr="Immagine2.png"/>
            <p:cNvPicPr>
              <a:picLocks noChangeAspect="1"/>
            </p:cNvPicPr>
            <p:nvPr/>
          </p:nvPicPr>
          <p:blipFill>
            <a:blip r:embed="rId3" cstate="print"/>
            <a:stretch>
              <a:fillRect/>
            </a:stretch>
          </p:blipFill>
          <p:spPr>
            <a:xfrm>
              <a:off x="899592" y="3717032"/>
              <a:ext cx="7265988" cy="2880000"/>
            </a:xfrm>
            <a:prstGeom prst="rect">
              <a:avLst/>
            </a:prstGeom>
          </p:spPr>
        </p:pic>
        <p:sp>
          <p:nvSpPr>
            <p:cNvPr id="14" name="Rettangolo 13"/>
            <p:cNvSpPr/>
            <p:nvPr/>
          </p:nvSpPr>
          <p:spPr>
            <a:xfrm>
              <a:off x="2771800" y="5719608"/>
              <a:ext cx="4680520" cy="28803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1317992" y="5400512"/>
              <a:ext cx="6206336" cy="332744"/>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4901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58460" y="225000"/>
            <a:ext cx="8390004" cy="3204000"/>
          </a:xfrm>
          <a:prstGeom prst="rect">
            <a:avLst/>
          </a:prstGeom>
          <a:ln w="0">
            <a:headEnd/>
            <a:tailEnd/>
          </a:ln>
        </p:spPr>
        <p:style>
          <a:lnRef idx="2">
            <a:schemeClr val="dk1"/>
          </a:lnRef>
          <a:fillRef idx="1">
            <a:schemeClr val="lt1"/>
          </a:fillRef>
          <a:effectRef idx="0">
            <a:schemeClr val="dk1"/>
          </a:effectRef>
          <a:fontRef idx="minor">
            <a:schemeClr val="dk1"/>
          </a:fontRef>
        </p:style>
      </p:pic>
      <p:pic>
        <p:nvPicPr>
          <p:cNvPr id="5" name="Picture 2"/>
          <p:cNvPicPr>
            <a:picLocks noChangeAspect="1" noChangeArrowheads="1"/>
          </p:cNvPicPr>
          <p:nvPr/>
        </p:nvPicPr>
        <p:blipFill>
          <a:blip r:embed="rId3" cstate="print"/>
          <a:srcRect/>
          <a:stretch>
            <a:fillRect/>
          </a:stretch>
        </p:blipFill>
        <p:spPr bwMode="auto">
          <a:xfrm>
            <a:off x="697092" y="1361760"/>
            <a:ext cx="6340705" cy="480282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981448" y="189000"/>
            <a:ext cx="6870822" cy="6480000"/>
          </a:xfrm>
          <a:prstGeom prst="rect">
            <a:avLst/>
          </a:prstGeom>
          <a:ln w="0">
            <a:headEnd/>
            <a:tailEnd/>
          </a:ln>
        </p:spPr>
        <p:style>
          <a:lnRef idx="2">
            <a:schemeClr val="dk1"/>
          </a:lnRef>
          <a:fillRef idx="1">
            <a:schemeClr val="lt1"/>
          </a:fillRef>
          <a:effectRef idx="0">
            <a:schemeClr val="dk1"/>
          </a:effectRef>
          <a:fontRef idx="minor">
            <a:schemeClr val="dk1"/>
          </a:fontRef>
        </p:style>
      </p:pic>
      <p:grpSp>
        <p:nvGrpSpPr>
          <p:cNvPr id="10" name="Gruppo 9"/>
          <p:cNvGrpSpPr/>
          <p:nvPr/>
        </p:nvGrpSpPr>
        <p:grpSpPr>
          <a:xfrm>
            <a:off x="2369820" y="548640"/>
            <a:ext cx="4564380" cy="1783080"/>
            <a:chOff x="2369820" y="548640"/>
            <a:chExt cx="4564380" cy="1783080"/>
          </a:xfrm>
        </p:grpSpPr>
        <p:sp>
          <p:nvSpPr>
            <p:cNvPr id="2" name="Ovale 1"/>
            <p:cNvSpPr/>
            <p:nvPr/>
          </p:nvSpPr>
          <p:spPr>
            <a:xfrm>
              <a:off x="2369820" y="548640"/>
              <a:ext cx="1295400" cy="1783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3950914" y="775093"/>
              <a:ext cx="2983286" cy="1200329"/>
            </a:xfrm>
            <a:prstGeom prst="rect">
              <a:avLst/>
            </a:prstGeom>
            <a:solidFill>
              <a:srgbClr val="FFC000"/>
            </a:solidFill>
          </p:spPr>
          <p:txBody>
            <a:bodyPr wrap="square" rtlCol="0">
              <a:spAutoFit/>
            </a:bodyPr>
            <a:lstStyle/>
            <a:p>
              <a:r>
                <a:rPr lang="it-IT" sz="2400" b="1" dirty="0" smtClean="0">
                  <a:solidFill>
                    <a:srgbClr val="C00000"/>
                  </a:solidFill>
                </a:rPr>
                <a:t>DMN/SMN </a:t>
              </a:r>
              <a:r>
                <a:rPr lang="it-IT" sz="2400" b="1" dirty="0" err="1" smtClean="0">
                  <a:solidFill>
                    <a:srgbClr val="C00000"/>
                  </a:solidFill>
                </a:rPr>
                <a:t>values</a:t>
              </a:r>
              <a:r>
                <a:rPr lang="it-IT" sz="2400" b="1" dirty="0" smtClean="0">
                  <a:solidFill>
                    <a:srgbClr val="C00000"/>
                  </a:solidFill>
                </a:rPr>
                <a:t> of </a:t>
              </a:r>
              <a:r>
                <a:rPr lang="it-IT" sz="2400" b="1" dirty="0" err="1" smtClean="0">
                  <a:solidFill>
                    <a:srgbClr val="C00000"/>
                  </a:solidFill>
                </a:rPr>
                <a:t>fSD</a:t>
              </a:r>
              <a:r>
                <a:rPr lang="it-IT" sz="2400" b="1" dirty="0" smtClean="0">
                  <a:solidFill>
                    <a:srgbClr val="C00000"/>
                  </a:solidFill>
                </a:rPr>
                <a:t> in </a:t>
              </a:r>
              <a:r>
                <a:rPr lang="it-IT" sz="2400" b="1" dirty="0" err="1" smtClean="0">
                  <a:solidFill>
                    <a:srgbClr val="C00000"/>
                  </a:solidFill>
                </a:rPr>
                <a:t>depressed</a:t>
              </a:r>
              <a:r>
                <a:rPr lang="it-IT" sz="2400" b="1" dirty="0" smtClean="0">
                  <a:solidFill>
                    <a:srgbClr val="C00000"/>
                  </a:solidFill>
                </a:rPr>
                <a:t> </a:t>
              </a:r>
              <a:r>
                <a:rPr lang="it-IT" sz="2400" b="1" dirty="0" err="1" smtClean="0">
                  <a:solidFill>
                    <a:srgbClr val="C00000"/>
                  </a:solidFill>
                </a:rPr>
                <a:t>patients</a:t>
              </a:r>
              <a:r>
                <a:rPr lang="it-IT" sz="2400" b="1" dirty="0" smtClean="0">
                  <a:solidFill>
                    <a:srgbClr val="C00000"/>
                  </a:solidFill>
                </a:rPr>
                <a:t>: </a:t>
              </a:r>
              <a:r>
                <a:rPr lang="it-IT" sz="2400" b="1" dirty="0" err="1" smtClean="0">
                  <a:solidFill>
                    <a:srgbClr val="C00000"/>
                  </a:solidFill>
                </a:rPr>
                <a:t>increased</a:t>
              </a:r>
              <a:endParaRPr lang="it-IT" sz="2400" b="1" dirty="0">
                <a:solidFill>
                  <a:srgbClr val="C00000"/>
                </a:solidFill>
              </a:endParaRPr>
            </a:p>
          </p:txBody>
        </p:sp>
      </p:grpSp>
      <p:sp>
        <p:nvSpPr>
          <p:cNvPr id="13" name="Ovale 12"/>
          <p:cNvSpPr/>
          <p:nvPr/>
        </p:nvSpPr>
        <p:spPr>
          <a:xfrm>
            <a:off x="2407924" y="2431988"/>
            <a:ext cx="1295400" cy="132065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3867444" y="2447981"/>
            <a:ext cx="2983286" cy="1200329"/>
          </a:xfrm>
          <a:prstGeom prst="rect">
            <a:avLst/>
          </a:prstGeom>
          <a:solidFill>
            <a:srgbClr val="FFC000"/>
          </a:solidFill>
        </p:spPr>
        <p:txBody>
          <a:bodyPr wrap="square" rtlCol="0">
            <a:spAutoFit/>
          </a:bodyPr>
          <a:lstStyle/>
          <a:p>
            <a:r>
              <a:rPr lang="it-IT" sz="2400" b="1" dirty="0" smtClean="0">
                <a:solidFill>
                  <a:srgbClr val="C00000"/>
                </a:solidFill>
              </a:rPr>
              <a:t>DMN/SMN </a:t>
            </a:r>
            <a:r>
              <a:rPr lang="it-IT" sz="2400" b="1" dirty="0" err="1" smtClean="0">
                <a:solidFill>
                  <a:srgbClr val="C00000"/>
                </a:solidFill>
              </a:rPr>
              <a:t>values</a:t>
            </a:r>
            <a:r>
              <a:rPr lang="it-IT" sz="2400" b="1" dirty="0" smtClean="0">
                <a:solidFill>
                  <a:srgbClr val="C00000"/>
                </a:solidFill>
              </a:rPr>
              <a:t> of </a:t>
            </a:r>
            <a:r>
              <a:rPr lang="it-IT" sz="2400" b="1" dirty="0" err="1" smtClean="0">
                <a:solidFill>
                  <a:srgbClr val="C00000"/>
                </a:solidFill>
              </a:rPr>
              <a:t>fSD</a:t>
            </a:r>
            <a:r>
              <a:rPr lang="it-IT" sz="2400" b="1" dirty="0" smtClean="0">
                <a:solidFill>
                  <a:srgbClr val="C00000"/>
                </a:solidFill>
              </a:rPr>
              <a:t> in </a:t>
            </a:r>
            <a:r>
              <a:rPr lang="it-IT" sz="2400" b="1" dirty="0" err="1" smtClean="0">
                <a:solidFill>
                  <a:srgbClr val="C00000"/>
                </a:solidFill>
              </a:rPr>
              <a:t>manic</a:t>
            </a:r>
            <a:r>
              <a:rPr lang="it-IT" sz="2400" b="1" dirty="0" smtClean="0">
                <a:solidFill>
                  <a:srgbClr val="C00000"/>
                </a:solidFill>
              </a:rPr>
              <a:t> </a:t>
            </a:r>
            <a:r>
              <a:rPr lang="it-IT" sz="2400" b="1" dirty="0" err="1" smtClean="0">
                <a:solidFill>
                  <a:srgbClr val="C00000"/>
                </a:solidFill>
              </a:rPr>
              <a:t>patients</a:t>
            </a:r>
            <a:r>
              <a:rPr lang="it-IT" sz="2400" b="1" dirty="0" smtClean="0">
                <a:solidFill>
                  <a:srgbClr val="C00000"/>
                </a:solidFill>
              </a:rPr>
              <a:t>: </a:t>
            </a:r>
            <a:r>
              <a:rPr lang="it-IT" sz="2400" b="1" dirty="0" err="1" smtClean="0">
                <a:solidFill>
                  <a:srgbClr val="C00000"/>
                </a:solidFill>
              </a:rPr>
              <a:t>decreased</a:t>
            </a:r>
            <a:endParaRPr lang="it-IT" sz="2400" b="1" dirty="0">
              <a:solidFill>
                <a:srgbClr val="C00000"/>
              </a:solidFill>
            </a:endParaRPr>
          </a:p>
        </p:txBody>
      </p:sp>
    </p:spTree>
    <p:extLst>
      <p:ext uri="{BB962C8B-B14F-4D97-AF65-F5344CB8AC3E}">
        <p14:creationId xmlns:p14="http://schemas.microsoft.com/office/powerpoint/2010/main" val="186710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538096" y="158673"/>
            <a:ext cx="8390004" cy="3204000"/>
          </a:xfrm>
          <a:prstGeom prst="rect">
            <a:avLst/>
          </a:prstGeom>
          <a:ln w="0">
            <a:headEnd/>
            <a:tailEnd/>
          </a:ln>
        </p:spPr>
        <p:style>
          <a:lnRef idx="2">
            <a:schemeClr val="dk1"/>
          </a:lnRef>
          <a:fillRef idx="1">
            <a:schemeClr val="lt1"/>
          </a:fillRef>
          <a:effectRef idx="0">
            <a:schemeClr val="dk1"/>
          </a:effectRef>
          <a:fontRef idx="minor">
            <a:schemeClr val="dk1"/>
          </a:fontRef>
        </p:style>
      </p:pic>
      <p:grpSp>
        <p:nvGrpSpPr>
          <p:cNvPr id="11" name="Gruppo 10"/>
          <p:cNvGrpSpPr/>
          <p:nvPr/>
        </p:nvGrpSpPr>
        <p:grpSpPr>
          <a:xfrm>
            <a:off x="2491739" y="190672"/>
            <a:ext cx="6284647" cy="6439530"/>
            <a:chOff x="2491739" y="190672"/>
            <a:chExt cx="6284647" cy="6439530"/>
          </a:xfrm>
        </p:grpSpPr>
        <p:sp>
          <p:nvSpPr>
            <p:cNvPr id="8" name="Rettangolo 7"/>
            <p:cNvSpPr/>
            <p:nvPr/>
          </p:nvSpPr>
          <p:spPr>
            <a:xfrm>
              <a:off x="2491739" y="221963"/>
              <a:ext cx="6284647" cy="637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pic>
          <p:nvPicPr>
            <p:cNvPr id="10" name="Immagine 9" descr="Immagine1.png"/>
            <p:cNvPicPr/>
            <p:nvPr/>
          </p:nvPicPr>
          <p:blipFill>
            <a:blip r:embed="rId3" cstate="print"/>
            <a:stretch>
              <a:fillRect/>
            </a:stretch>
          </p:blipFill>
          <p:spPr>
            <a:xfrm>
              <a:off x="2624540" y="190672"/>
              <a:ext cx="6056906" cy="6439530"/>
            </a:xfrm>
            <a:prstGeom prst="rect">
              <a:avLst/>
            </a:prstGeom>
          </p:spPr>
        </p:pic>
      </p:grpSp>
      <p:sp>
        <p:nvSpPr>
          <p:cNvPr id="12" name="Ovale 11"/>
          <p:cNvSpPr/>
          <p:nvPr/>
        </p:nvSpPr>
        <p:spPr>
          <a:xfrm>
            <a:off x="2719540" y="444448"/>
            <a:ext cx="3307495" cy="209184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1801481" y="1239850"/>
            <a:ext cx="870559" cy="50104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Connettore 1 2"/>
          <p:cNvCxnSpPr/>
          <p:nvPr/>
        </p:nvCxnSpPr>
        <p:spPr>
          <a:xfrm>
            <a:off x="3831772" y="1132114"/>
            <a:ext cx="391886" cy="6285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84457" y="2247873"/>
            <a:ext cx="2983286" cy="3785652"/>
          </a:xfrm>
          <a:prstGeom prst="rect">
            <a:avLst/>
          </a:prstGeom>
          <a:solidFill>
            <a:srgbClr val="FFC000"/>
          </a:solidFill>
        </p:spPr>
        <p:txBody>
          <a:bodyPr wrap="square" rtlCol="0">
            <a:spAutoFit/>
          </a:bodyPr>
          <a:lstStyle/>
          <a:p>
            <a:r>
              <a:rPr lang="it-IT" sz="2400" b="1" dirty="0" smtClean="0">
                <a:solidFill>
                  <a:srgbClr val="C00000"/>
                </a:solidFill>
              </a:rPr>
              <a:t>Il rapporto DMN/SMN è significativamente più elevato nei depressi rispetto a maniacali e sani (1 &amp; 2)</a:t>
            </a:r>
          </a:p>
          <a:p>
            <a:endParaRPr lang="it-IT" sz="2400" b="1" dirty="0">
              <a:solidFill>
                <a:srgbClr val="C00000"/>
              </a:solidFill>
            </a:endParaRPr>
          </a:p>
          <a:p>
            <a:r>
              <a:rPr lang="it-IT" sz="2400" b="1" dirty="0" smtClean="0">
                <a:solidFill>
                  <a:srgbClr val="C00000"/>
                </a:solidFill>
              </a:rPr>
              <a:t>E’ anche più elevato in sani rispetto a maniacali (3)</a:t>
            </a:r>
            <a:endParaRPr lang="it-IT" sz="2400" b="1" dirty="0">
              <a:solidFill>
                <a:srgbClr val="C00000"/>
              </a:solidFill>
            </a:endParaRPr>
          </a:p>
        </p:txBody>
      </p:sp>
      <p:cxnSp>
        <p:nvCxnSpPr>
          <p:cNvPr id="15" name="Connettore 1 14"/>
          <p:cNvCxnSpPr/>
          <p:nvPr/>
        </p:nvCxnSpPr>
        <p:spPr>
          <a:xfrm flipH="1">
            <a:off x="4223658" y="1446393"/>
            <a:ext cx="674913" cy="4666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3940630" y="1065393"/>
            <a:ext cx="957941" cy="3142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820885" y="1379672"/>
            <a:ext cx="206830" cy="461665"/>
          </a:xfrm>
          <a:prstGeom prst="rect">
            <a:avLst/>
          </a:prstGeom>
          <a:noFill/>
        </p:spPr>
        <p:txBody>
          <a:bodyPr wrap="square" rtlCol="0">
            <a:spAutoFit/>
          </a:bodyPr>
          <a:lstStyle/>
          <a:p>
            <a:r>
              <a:rPr lang="it-IT" sz="2400" b="1" dirty="0" smtClean="0">
                <a:solidFill>
                  <a:srgbClr val="FF0000"/>
                </a:solidFill>
              </a:rPr>
              <a:t>1</a:t>
            </a:r>
            <a:endParaRPr lang="it-IT" sz="2400" b="1" dirty="0">
              <a:solidFill>
                <a:srgbClr val="FF0000"/>
              </a:solidFill>
            </a:endParaRPr>
          </a:p>
        </p:txBody>
      </p:sp>
      <p:sp>
        <p:nvSpPr>
          <p:cNvPr id="17" name="CasellaDiTesto 16"/>
          <p:cNvSpPr txBox="1"/>
          <p:nvPr/>
        </p:nvSpPr>
        <p:spPr>
          <a:xfrm>
            <a:off x="4373287" y="834560"/>
            <a:ext cx="206830" cy="461665"/>
          </a:xfrm>
          <a:prstGeom prst="rect">
            <a:avLst/>
          </a:prstGeom>
          <a:noFill/>
        </p:spPr>
        <p:txBody>
          <a:bodyPr wrap="square" rtlCol="0">
            <a:spAutoFit/>
          </a:bodyPr>
          <a:lstStyle/>
          <a:p>
            <a:r>
              <a:rPr lang="it-IT" sz="2400" b="1" dirty="0" smtClean="0">
                <a:solidFill>
                  <a:srgbClr val="FF0000"/>
                </a:solidFill>
              </a:rPr>
              <a:t>2</a:t>
            </a:r>
            <a:endParaRPr lang="it-IT" sz="2400" b="1" dirty="0">
              <a:solidFill>
                <a:srgbClr val="FF0000"/>
              </a:solidFill>
            </a:endParaRPr>
          </a:p>
        </p:txBody>
      </p:sp>
      <p:sp>
        <p:nvSpPr>
          <p:cNvPr id="18" name="CasellaDiTesto 17"/>
          <p:cNvSpPr txBox="1"/>
          <p:nvPr/>
        </p:nvSpPr>
        <p:spPr>
          <a:xfrm>
            <a:off x="4542597" y="1610504"/>
            <a:ext cx="206830" cy="461665"/>
          </a:xfrm>
          <a:prstGeom prst="rect">
            <a:avLst/>
          </a:prstGeom>
          <a:noFill/>
        </p:spPr>
        <p:txBody>
          <a:bodyPr wrap="square" rtlCol="0">
            <a:spAutoFit/>
          </a:bodyPr>
          <a:lstStyle/>
          <a:p>
            <a:r>
              <a:rPr lang="it-IT" sz="2400" b="1" dirty="0" smtClean="0">
                <a:solidFill>
                  <a:srgbClr val="FF0000"/>
                </a:solidFill>
              </a:rPr>
              <a:t>3</a:t>
            </a:r>
            <a:endParaRPr lang="it-IT" sz="2400" b="1" dirty="0">
              <a:solidFill>
                <a:srgbClr val="FF0000"/>
              </a:solidFill>
            </a:endParaRPr>
          </a:p>
        </p:txBody>
      </p:sp>
    </p:spTree>
    <p:extLst>
      <p:ext uri="{BB962C8B-B14F-4D97-AF65-F5344CB8AC3E}">
        <p14:creationId xmlns:p14="http://schemas.microsoft.com/office/powerpoint/2010/main" val="24265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7" grpId="0"/>
      <p:bldP spid="17"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00936" y="219633"/>
            <a:ext cx="8390004" cy="3204000"/>
          </a:xfrm>
          <a:prstGeom prst="rect">
            <a:avLst/>
          </a:prstGeom>
          <a:ln w="0">
            <a:headEnd/>
            <a:tailEnd/>
          </a:ln>
        </p:spPr>
        <p:style>
          <a:lnRef idx="2">
            <a:schemeClr val="dk1"/>
          </a:lnRef>
          <a:fillRef idx="1">
            <a:schemeClr val="lt1"/>
          </a:fillRef>
          <a:effectRef idx="0">
            <a:schemeClr val="dk1"/>
          </a:effectRef>
          <a:fontRef idx="minor">
            <a:schemeClr val="dk1"/>
          </a:fontRef>
        </p:style>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30" y="422432"/>
            <a:ext cx="5211933" cy="6264000"/>
          </a:xfrm>
          <a:prstGeom prst="rect">
            <a:avLst/>
          </a:prstGeom>
        </p:spPr>
      </p:pic>
      <p:sp>
        <p:nvSpPr>
          <p:cNvPr id="3" name="CasellaDiTesto 2"/>
          <p:cNvSpPr txBox="1"/>
          <p:nvPr/>
        </p:nvSpPr>
        <p:spPr>
          <a:xfrm>
            <a:off x="5593632" y="4269309"/>
            <a:ext cx="3197308" cy="181588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b="1" dirty="0" smtClean="0">
                <a:latin typeface="+mj-lt"/>
                <a:cs typeface="Arial" pitchFamily="34" charset="0"/>
              </a:rPr>
              <a:t>Negative </a:t>
            </a:r>
            <a:r>
              <a:rPr lang="it-IT" sz="2800" b="1" dirty="0" err="1" smtClean="0">
                <a:latin typeface="+mj-lt"/>
                <a:cs typeface="Arial" pitchFamily="34" charset="0"/>
              </a:rPr>
              <a:t>correlation</a:t>
            </a:r>
            <a:r>
              <a:rPr lang="it-IT" sz="2800" b="1" dirty="0" smtClean="0">
                <a:latin typeface="+mj-lt"/>
                <a:cs typeface="Arial" pitchFamily="34" charset="0"/>
              </a:rPr>
              <a:t> </a:t>
            </a:r>
            <a:r>
              <a:rPr lang="it-IT" sz="2800" b="1" dirty="0" err="1" smtClean="0">
                <a:latin typeface="+mj-lt"/>
                <a:cs typeface="Arial" pitchFamily="34" charset="0"/>
              </a:rPr>
              <a:t>between</a:t>
            </a:r>
            <a:r>
              <a:rPr lang="it-IT" sz="2800" b="1" dirty="0" smtClean="0">
                <a:latin typeface="+mj-lt"/>
                <a:cs typeface="Arial" pitchFamily="34" charset="0"/>
              </a:rPr>
              <a:t> </a:t>
            </a:r>
            <a:r>
              <a:rPr lang="it-IT" sz="2800" b="1" dirty="0" err="1" smtClean="0">
                <a:latin typeface="+mj-lt"/>
                <a:cs typeface="Arial" pitchFamily="34" charset="0"/>
              </a:rPr>
              <a:t>manic</a:t>
            </a:r>
            <a:r>
              <a:rPr lang="it-IT" sz="2800" b="1" dirty="0" smtClean="0">
                <a:latin typeface="+mj-lt"/>
                <a:cs typeface="Arial" pitchFamily="34" charset="0"/>
              </a:rPr>
              <a:t> </a:t>
            </a:r>
            <a:r>
              <a:rPr lang="it-IT" sz="2800" b="1" dirty="0" err="1" smtClean="0">
                <a:latin typeface="+mj-lt"/>
                <a:cs typeface="Arial" pitchFamily="34" charset="0"/>
              </a:rPr>
              <a:t>symptoms</a:t>
            </a:r>
            <a:r>
              <a:rPr lang="it-IT" sz="2800" b="1" dirty="0" smtClean="0">
                <a:latin typeface="+mj-lt"/>
                <a:cs typeface="Arial" pitchFamily="34" charset="0"/>
              </a:rPr>
              <a:t> </a:t>
            </a:r>
            <a:r>
              <a:rPr lang="it-IT" sz="2800" b="1" dirty="0" err="1" smtClean="0">
                <a:latin typeface="+mj-lt"/>
                <a:cs typeface="Arial" pitchFamily="34" charset="0"/>
              </a:rPr>
              <a:t>severity</a:t>
            </a:r>
            <a:r>
              <a:rPr lang="it-IT" sz="2800" b="1" dirty="0" smtClean="0">
                <a:latin typeface="+mj-lt"/>
                <a:cs typeface="Arial" pitchFamily="34" charset="0"/>
              </a:rPr>
              <a:t> and DMN/SMN ratio </a:t>
            </a:r>
            <a:endParaRPr lang="it-IT" sz="2800" b="1" dirty="0">
              <a:latin typeface="+mj-lt"/>
              <a:cs typeface="Arial" pitchFamily="34" charset="0"/>
            </a:endParaRPr>
          </a:p>
        </p:txBody>
      </p:sp>
      <p:sp>
        <p:nvSpPr>
          <p:cNvPr id="5" name="CasellaDiTesto 4"/>
          <p:cNvSpPr txBox="1"/>
          <p:nvPr/>
        </p:nvSpPr>
        <p:spPr>
          <a:xfrm>
            <a:off x="5593632" y="913692"/>
            <a:ext cx="3259299" cy="181588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b="1" dirty="0" smtClean="0">
                <a:latin typeface="+mj-lt"/>
                <a:cs typeface="Arial" pitchFamily="34" charset="0"/>
              </a:rPr>
              <a:t>Positive </a:t>
            </a:r>
            <a:r>
              <a:rPr lang="it-IT" sz="2800" b="1" dirty="0" err="1">
                <a:latin typeface="+mj-lt"/>
                <a:cs typeface="Arial" pitchFamily="34" charset="0"/>
              </a:rPr>
              <a:t>c</a:t>
            </a:r>
            <a:r>
              <a:rPr lang="it-IT" sz="2800" b="1" dirty="0" err="1" smtClean="0">
                <a:latin typeface="+mj-lt"/>
                <a:cs typeface="Arial" pitchFamily="34" charset="0"/>
              </a:rPr>
              <a:t>orrelation</a:t>
            </a:r>
            <a:r>
              <a:rPr lang="it-IT" sz="2800" b="1" dirty="0" smtClean="0">
                <a:latin typeface="+mj-lt"/>
                <a:cs typeface="Arial" pitchFamily="34" charset="0"/>
              </a:rPr>
              <a:t> </a:t>
            </a:r>
            <a:r>
              <a:rPr lang="it-IT" sz="2800" b="1" dirty="0" err="1" smtClean="0">
                <a:latin typeface="+mj-lt"/>
                <a:cs typeface="Arial" pitchFamily="34" charset="0"/>
              </a:rPr>
              <a:t>between</a:t>
            </a:r>
            <a:r>
              <a:rPr lang="it-IT" sz="2800" b="1" dirty="0" smtClean="0">
                <a:latin typeface="+mj-lt"/>
                <a:cs typeface="Arial" pitchFamily="34" charset="0"/>
              </a:rPr>
              <a:t> </a:t>
            </a:r>
            <a:r>
              <a:rPr lang="it-IT" sz="2800" b="1" dirty="0" err="1" smtClean="0">
                <a:latin typeface="+mj-lt"/>
                <a:cs typeface="Arial" pitchFamily="34" charset="0"/>
              </a:rPr>
              <a:t>depression</a:t>
            </a:r>
            <a:r>
              <a:rPr lang="it-IT" sz="2800" b="1" dirty="0" smtClean="0">
                <a:latin typeface="+mj-lt"/>
                <a:cs typeface="Arial" pitchFamily="34" charset="0"/>
              </a:rPr>
              <a:t> </a:t>
            </a:r>
            <a:r>
              <a:rPr lang="it-IT" sz="2800" b="1" dirty="0" err="1" smtClean="0">
                <a:latin typeface="+mj-lt"/>
                <a:cs typeface="Arial" pitchFamily="34" charset="0"/>
              </a:rPr>
              <a:t>symptoms</a:t>
            </a:r>
            <a:r>
              <a:rPr lang="it-IT" sz="2800" b="1" dirty="0" smtClean="0">
                <a:latin typeface="+mj-lt"/>
                <a:cs typeface="Arial" pitchFamily="34" charset="0"/>
              </a:rPr>
              <a:t> </a:t>
            </a:r>
            <a:r>
              <a:rPr lang="it-IT" sz="2800" b="1" dirty="0" err="1" smtClean="0">
                <a:latin typeface="+mj-lt"/>
                <a:cs typeface="Arial" pitchFamily="34" charset="0"/>
              </a:rPr>
              <a:t>severity</a:t>
            </a:r>
            <a:r>
              <a:rPr lang="it-IT" sz="2800" b="1" dirty="0" smtClean="0">
                <a:latin typeface="+mj-lt"/>
                <a:cs typeface="Arial" pitchFamily="34" charset="0"/>
              </a:rPr>
              <a:t> and DMN/SMN ratio </a:t>
            </a:r>
            <a:endParaRPr lang="it-IT" sz="2800" b="1" dirty="0">
              <a:latin typeface="+mj-lt"/>
              <a:cs typeface="Arial" pitchFamily="34" charset="0"/>
            </a:endParaRPr>
          </a:p>
        </p:txBody>
      </p:sp>
    </p:spTree>
    <p:extLst>
      <p:ext uri="{BB962C8B-B14F-4D97-AF65-F5344CB8AC3E}">
        <p14:creationId xmlns:p14="http://schemas.microsoft.com/office/powerpoint/2010/main" val="42949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Anatomical lesions </a:t>
            </a:r>
          </a:p>
        </p:txBody>
      </p:sp>
      <p:pic>
        <p:nvPicPr>
          <p:cNvPr id="3" name="Picture 2" descr="C:\Users\Athanor\Desktop\afasia e depressione\kraepelin.jpg"/>
          <p:cNvPicPr>
            <a:picLocks noChangeAspect="1" noChangeArrowheads="1"/>
          </p:cNvPicPr>
          <p:nvPr/>
        </p:nvPicPr>
        <p:blipFill>
          <a:blip r:embed="rId2" cstate="print"/>
          <a:srcRect/>
          <a:stretch>
            <a:fillRect/>
          </a:stretch>
        </p:blipFill>
        <p:spPr bwMode="auto">
          <a:xfrm>
            <a:off x="827584" y="3429000"/>
            <a:ext cx="1752600" cy="2609850"/>
          </a:xfrm>
          <a:prstGeom prst="rect">
            <a:avLst/>
          </a:prstGeom>
          <a:noFill/>
        </p:spPr>
      </p:pic>
      <p:sp>
        <p:nvSpPr>
          <p:cNvPr id="4" name="CasellaDiTesto 3"/>
          <p:cNvSpPr txBox="1"/>
          <p:nvPr/>
        </p:nvSpPr>
        <p:spPr>
          <a:xfrm>
            <a:off x="2627784" y="3118896"/>
            <a:ext cx="5832648" cy="3000821"/>
          </a:xfrm>
          <a:prstGeom prst="rect">
            <a:avLst/>
          </a:prstGeom>
          <a:noFill/>
        </p:spPr>
        <p:txBody>
          <a:bodyPr wrap="square" rtlCol="0">
            <a:spAutoFit/>
          </a:bodyPr>
          <a:lstStyle/>
          <a:p>
            <a:endParaRPr lang="it-IT" dirty="0" smtClean="0">
              <a:solidFill>
                <a:schemeClr val="tx2"/>
              </a:solidFill>
            </a:endParaRPr>
          </a:p>
          <a:p>
            <a:r>
              <a:rPr lang="it-IT" sz="1700" dirty="0" smtClean="0">
                <a:solidFill>
                  <a:schemeClr val="tx2"/>
                </a:solidFill>
              </a:rPr>
              <a:t>Some of </a:t>
            </a:r>
            <a:r>
              <a:rPr lang="it-IT" sz="1700" dirty="0" err="1" smtClean="0">
                <a:solidFill>
                  <a:schemeClr val="tx2"/>
                </a:solidFill>
              </a:rPr>
              <a:t>these</a:t>
            </a:r>
            <a:r>
              <a:rPr lang="it-IT" sz="1700" dirty="0" smtClean="0">
                <a:solidFill>
                  <a:schemeClr val="tx2"/>
                </a:solidFill>
              </a:rPr>
              <a:t> </a:t>
            </a:r>
            <a:r>
              <a:rPr lang="it-IT" sz="1700" dirty="0" err="1" smtClean="0">
                <a:solidFill>
                  <a:schemeClr val="tx2"/>
                </a:solidFill>
              </a:rPr>
              <a:t>emotional</a:t>
            </a:r>
            <a:r>
              <a:rPr lang="it-IT" sz="1700" dirty="0" smtClean="0">
                <a:solidFill>
                  <a:schemeClr val="tx2"/>
                </a:solidFill>
              </a:rPr>
              <a:t> </a:t>
            </a:r>
            <a:r>
              <a:rPr lang="it-IT" sz="1700" dirty="0" err="1" smtClean="0">
                <a:solidFill>
                  <a:schemeClr val="tx2"/>
                </a:solidFill>
              </a:rPr>
              <a:t>disorders</a:t>
            </a:r>
            <a:r>
              <a:rPr lang="it-IT" sz="1700" dirty="0" smtClean="0">
                <a:solidFill>
                  <a:schemeClr val="tx2"/>
                </a:solidFill>
              </a:rPr>
              <a:t> </a:t>
            </a:r>
            <a:r>
              <a:rPr lang="it-IT" sz="1700" dirty="0" err="1" smtClean="0">
                <a:solidFill>
                  <a:schemeClr val="tx2"/>
                </a:solidFill>
              </a:rPr>
              <a:t>have</a:t>
            </a:r>
            <a:r>
              <a:rPr lang="it-IT" sz="1700" dirty="0" smtClean="0">
                <a:solidFill>
                  <a:schemeClr val="tx2"/>
                </a:solidFill>
              </a:rPr>
              <a:t> </a:t>
            </a:r>
            <a:r>
              <a:rPr lang="it-IT" sz="1700" dirty="0" err="1" smtClean="0">
                <a:solidFill>
                  <a:schemeClr val="tx2"/>
                </a:solidFill>
              </a:rPr>
              <a:t>also</a:t>
            </a:r>
            <a:r>
              <a:rPr lang="it-IT" sz="1700" dirty="0" smtClean="0">
                <a:solidFill>
                  <a:schemeClr val="tx2"/>
                </a:solidFill>
              </a:rPr>
              <a:t> </a:t>
            </a:r>
            <a:r>
              <a:rPr lang="it-IT" sz="1700" dirty="0" err="1" smtClean="0">
                <a:solidFill>
                  <a:schemeClr val="tx2"/>
                </a:solidFill>
              </a:rPr>
              <a:t>been</a:t>
            </a:r>
            <a:r>
              <a:rPr lang="it-IT" sz="1700" dirty="0" smtClean="0">
                <a:solidFill>
                  <a:schemeClr val="tx2"/>
                </a:solidFill>
              </a:rPr>
              <a:t> </a:t>
            </a:r>
            <a:r>
              <a:rPr lang="it-IT" sz="1700" dirty="0" err="1" smtClean="0">
                <a:solidFill>
                  <a:schemeClr val="tx2"/>
                </a:solidFill>
              </a:rPr>
              <a:t>lateralized</a:t>
            </a:r>
            <a:r>
              <a:rPr lang="it-IT" sz="1700" dirty="0" smtClean="0">
                <a:solidFill>
                  <a:schemeClr val="tx2"/>
                </a:solidFill>
              </a:rPr>
              <a:t> or </a:t>
            </a:r>
            <a:r>
              <a:rPr lang="it-IT" sz="1700" dirty="0" err="1" smtClean="0">
                <a:solidFill>
                  <a:schemeClr val="tx2"/>
                </a:solidFill>
              </a:rPr>
              <a:t>associated</a:t>
            </a:r>
            <a:r>
              <a:rPr lang="it-IT" sz="1700" dirty="0" smtClean="0">
                <a:solidFill>
                  <a:schemeClr val="tx2"/>
                </a:solidFill>
              </a:rPr>
              <a:t> with </a:t>
            </a:r>
            <a:r>
              <a:rPr lang="it-IT" sz="1700" dirty="0" err="1" smtClean="0">
                <a:solidFill>
                  <a:schemeClr val="tx2"/>
                </a:solidFill>
              </a:rPr>
              <a:t>lesions</a:t>
            </a:r>
            <a:r>
              <a:rPr lang="it-IT" sz="1700" dirty="0" smtClean="0">
                <a:solidFill>
                  <a:schemeClr val="tx2"/>
                </a:solidFill>
              </a:rPr>
              <a:t> of </a:t>
            </a:r>
            <a:r>
              <a:rPr lang="it-IT" sz="1700" dirty="0" err="1" smtClean="0">
                <a:solidFill>
                  <a:schemeClr val="tx2"/>
                </a:solidFill>
              </a:rPr>
              <a:t>one</a:t>
            </a:r>
            <a:r>
              <a:rPr lang="it-IT" sz="1700" dirty="0" smtClean="0">
                <a:solidFill>
                  <a:schemeClr val="tx2"/>
                </a:solidFill>
              </a:rPr>
              <a:t> </a:t>
            </a:r>
            <a:r>
              <a:rPr lang="it-IT" sz="1700" dirty="0" err="1" smtClean="0">
                <a:solidFill>
                  <a:schemeClr val="tx2"/>
                </a:solidFill>
              </a:rPr>
              <a:t>hemisphere</a:t>
            </a:r>
            <a:r>
              <a:rPr lang="it-IT" sz="1700" dirty="0" smtClean="0">
                <a:solidFill>
                  <a:schemeClr val="tx2"/>
                </a:solidFill>
              </a:rPr>
              <a:t>. </a:t>
            </a:r>
            <a:r>
              <a:rPr lang="it-IT" sz="1700" b="1" dirty="0" smtClean="0">
                <a:solidFill>
                  <a:schemeClr val="tx2"/>
                </a:solidFill>
              </a:rPr>
              <a:t>In 1922, </a:t>
            </a:r>
            <a:r>
              <a:rPr lang="it-IT" sz="1700" b="1" dirty="0" err="1" smtClean="0">
                <a:solidFill>
                  <a:schemeClr val="tx2"/>
                </a:solidFill>
              </a:rPr>
              <a:t>Babinski</a:t>
            </a:r>
            <a:r>
              <a:rPr lang="it-IT" sz="1700" b="1" dirty="0" smtClean="0">
                <a:solidFill>
                  <a:schemeClr val="tx2"/>
                </a:solidFill>
              </a:rPr>
              <a:t> </a:t>
            </a:r>
            <a:r>
              <a:rPr lang="it-IT" sz="1700" b="1" dirty="0" err="1" smtClean="0">
                <a:solidFill>
                  <a:schemeClr val="tx2"/>
                </a:solidFill>
              </a:rPr>
              <a:t>noted</a:t>
            </a:r>
            <a:r>
              <a:rPr lang="it-IT" sz="1700" b="1" dirty="0" smtClean="0">
                <a:solidFill>
                  <a:schemeClr val="tx2"/>
                </a:solidFill>
              </a:rPr>
              <a:t> </a:t>
            </a:r>
            <a:r>
              <a:rPr lang="it-IT" sz="1700" b="1" dirty="0" err="1" smtClean="0">
                <a:solidFill>
                  <a:schemeClr val="tx2"/>
                </a:solidFill>
              </a:rPr>
              <a:t>that</a:t>
            </a:r>
            <a:r>
              <a:rPr lang="it-IT" sz="1700" b="1" dirty="0" smtClean="0">
                <a:solidFill>
                  <a:schemeClr val="tx2"/>
                </a:solidFill>
              </a:rPr>
              <a:t> </a:t>
            </a:r>
            <a:r>
              <a:rPr lang="it-IT" sz="1700" b="1" dirty="0" err="1" smtClean="0">
                <a:solidFill>
                  <a:schemeClr val="tx2"/>
                </a:solidFill>
              </a:rPr>
              <a:t>indifference</a:t>
            </a:r>
            <a:r>
              <a:rPr lang="it-IT" sz="1700" b="1" dirty="0" smtClean="0">
                <a:solidFill>
                  <a:schemeClr val="tx2"/>
                </a:solidFill>
              </a:rPr>
              <a:t> or </a:t>
            </a:r>
            <a:r>
              <a:rPr lang="it-IT" sz="1700" b="1" dirty="0" err="1" smtClean="0">
                <a:solidFill>
                  <a:schemeClr val="tx2"/>
                </a:solidFill>
              </a:rPr>
              <a:t>euphoric</a:t>
            </a:r>
            <a:r>
              <a:rPr lang="it-IT" sz="1700" b="1" dirty="0" smtClean="0">
                <a:solidFill>
                  <a:schemeClr val="tx2"/>
                </a:solidFill>
              </a:rPr>
              <a:t> </a:t>
            </a:r>
            <a:r>
              <a:rPr lang="it-IT" sz="1700" b="1" dirty="0" err="1" smtClean="0">
                <a:solidFill>
                  <a:schemeClr val="tx2"/>
                </a:solidFill>
              </a:rPr>
              <a:t>reactions</a:t>
            </a:r>
            <a:r>
              <a:rPr lang="it-IT" sz="1700" b="1" dirty="0" smtClean="0">
                <a:solidFill>
                  <a:schemeClr val="tx2"/>
                </a:solidFill>
              </a:rPr>
              <a:t> can </a:t>
            </a:r>
            <a:r>
              <a:rPr lang="it-IT" sz="1700" b="1" dirty="0" err="1" smtClean="0">
                <a:solidFill>
                  <a:schemeClr val="tx2"/>
                </a:solidFill>
              </a:rPr>
              <a:t>follow</a:t>
            </a:r>
            <a:r>
              <a:rPr lang="it-IT" sz="1700" b="1" dirty="0" smtClean="0">
                <a:solidFill>
                  <a:schemeClr val="tx2"/>
                </a:solidFill>
              </a:rPr>
              <a:t> right </a:t>
            </a:r>
            <a:r>
              <a:rPr lang="it-IT" sz="1700" b="1" dirty="0" err="1" smtClean="0">
                <a:solidFill>
                  <a:schemeClr val="tx2"/>
                </a:solidFill>
              </a:rPr>
              <a:t>hemisphere</a:t>
            </a:r>
            <a:r>
              <a:rPr lang="it-IT" sz="1700" b="1" dirty="0" smtClean="0">
                <a:solidFill>
                  <a:schemeClr val="tx2"/>
                </a:solidFill>
              </a:rPr>
              <a:t> </a:t>
            </a:r>
            <a:r>
              <a:rPr lang="it-IT" sz="1700" b="1" dirty="0" err="1" smtClean="0">
                <a:solidFill>
                  <a:schemeClr val="tx2"/>
                </a:solidFill>
              </a:rPr>
              <a:t>cerebral</a:t>
            </a:r>
            <a:r>
              <a:rPr lang="it-IT" sz="1700" b="1" dirty="0" smtClean="0">
                <a:solidFill>
                  <a:schemeClr val="tx2"/>
                </a:solidFill>
              </a:rPr>
              <a:t> </a:t>
            </a:r>
            <a:r>
              <a:rPr lang="it-IT" sz="1700" b="1" dirty="0" err="1" smtClean="0">
                <a:solidFill>
                  <a:schemeClr val="tx2"/>
                </a:solidFill>
              </a:rPr>
              <a:t>damage</a:t>
            </a:r>
            <a:r>
              <a:rPr lang="it-IT" sz="1700" dirty="0" smtClean="0">
                <a:solidFill>
                  <a:schemeClr val="tx2"/>
                </a:solidFill>
              </a:rPr>
              <a:t>. </a:t>
            </a:r>
            <a:r>
              <a:rPr lang="it-IT" sz="1700" dirty="0" err="1" smtClean="0">
                <a:solidFill>
                  <a:schemeClr val="tx2"/>
                </a:solidFill>
              </a:rPr>
              <a:t>This</a:t>
            </a:r>
            <a:r>
              <a:rPr lang="it-IT" sz="1700" dirty="0" smtClean="0">
                <a:solidFill>
                  <a:schemeClr val="tx2"/>
                </a:solidFill>
              </a:rPr>
              <a:t> </a:t>
            </a:r>
            <a:r>
              <a:rPr lang="it-IT" sz="1700" dirty="0" err="1" smtClean="0">
                <a:solidFill>
                  <a:schemeClr val="tx2"/>
                </a:solidFill>
              </a:rPr>
              <a:t>disorder</a:t>
            </a:r>
            <a:r>
              <a:rPr lang="it-IT" sz="1700" dirty="0" smtClean="0">
                <a:solidFill>
                  <a:schemeClr val="tx2"/>
                </a:solidFill>
              </a:rPr>
              <a:t> </a:t>
            </a:r>
            <a:r>
              <a:rPr lang="it-IT" sz="1700" dirty="0" err="1" smtClean="0">
                <a:solidFill>
                  <a:schemeClr val="tx2"/>
                </a:solidFill>
              </a:rPr>
              <a:t>was</a:t>
            </a:r>
            <a:r>
              <a:rPr lang="it-IT" sz="1700" dirty="0" smtClean="0">
                <a:solidFill>
                  <a:schemeClr val="tx2"/>
                </a:solidFill>
              </a:rPr>
              <a:t> </a:t>
            </a:r>
            <a:r>
              <a:rPr lang="it-IT" sz="1700" dirty="0" err="1" smtClean="0">
                <a:solidFill>
                  <a:schemeClr val="tx2"/>
                </a:solidFill>
              </a:rPr>
              <a:t>later</a:t>
            </a:r>
            <a:r>
              <a:rPr lang="it-IT" sz="1700" dirty="0" smtClean="0">
                <a:solidFill>
                  <a:schemeClr val="tx2"/>
                </a:solidFill>
              </a:rPr>
              <a:t> </a:t>
            </a:r>
            <a:r>
              <a:rPr lang="it-IT" sz="1700" dirty="0" err="1" smtClean="0">
                <a:solidFill>
                  <a:schemeClr val="tx2"/>
                </a:solidFill>
              </a:rPr>
              <a:t>termed</a:t>
            </a:r>
            <a:r>
              <a:rPr lang="it-IT" sz="1700" dirty="0" smtClean="0">
                <a:solidFill>
                  <a:schemeClr val="tx2"/>
                </a:solidFill>
              </a:rPr>
              <a:t> the “</a:t>
            </a:r>
            <a:r>
              <a:rPr lang="it-IT" sz="1700" dirty="0" err="1" smtClean="0">
                <a:solidFill>
                  <a:schemeClr val="tx2"/>
                </a:solidFill>
              </a:rPr>
              <a:t>indifference</a:t>
            </a:r>
            <a:r>
              <a:rPr lang="it-IT" sz="1700" dirty="0" smtClean="0">
                <a:solidFill>
                  <a:schemeClr val="tx2"/>
                </a:solidFill>
              </a:rPr>
              <a:t> </a:t>
            </a:r>
            <a:r>
              <a:rPr lang="it-IT" sz="1700" dirty="0" err="1" smtClean="0">
                <a:solidFill>
                  <a:schemeClr val="tx2"/>
                </a:solidFill>
              </a:rPr>
              <a:t>reaction</a:t>
            </a:r>
            <a:r>
              <a:rPr lang="it-IT" sz="1700" dirty="0" smtClean="0">
                <a:solidFill>
                  <a:schemeClr val="tx2"/>
                </a:solidFill>
              </a:rPr>
              <a:t>” by </a:t>
            </a:r>
            <a:r>
              <a:rPr lang="it-IT" sz="1700" dirty="0" err="1" smtClean="0">
                <a:solidFill>
                  <a:schemeClr val="tx2"/>
                </a:solidFill>
              </a:rPr>
              <a:t>Hacean</a:t>
            </a:r>
            <a:r>
              <a:rPr lang="it-IT" sz="1700" dirty="0" smtClean="0">
                <a:solidFill>
                  <a:schemeClr val="tx2"/>
                </a:solidFill>
              </a:rPr>
              <a:t> (1951) , </a:t>
            </a:r>
            <a:r>
              <a:rPr lang="it-IT" sz="1700" dirty="0" err="1" smtClean="0">
                <a:solidFill>
                  <a:schemeClr val="tx2"/>
                </a:solidFill>
              </a:rPr>
              <a:t>Meyer</a:t>
            </a:r>
            <a:r>
              <a:rPr lang="it-IT" sz="1700" dirty="0" smtClean="0">
                <a:solidFill>
                  <a:schemeClr val="tx2"/>
                </a:solidFill>
              </a:rPr>
              <a:t> and </a:t>
            </a:r>
            <a:r>
              <a:rPr lang="it-IT" sz="1700" dirty="0" err="1" smtClean="0">
                <a:solidFill>
                  <a:schemeClr val="tx2"/>
                </a:solidFill>
              </a:rPr>
              <a:t>Horenstein</a:t>
            </a:r>
            <a:r>
              <a:rPr lang="it-IT" sz="1700" dirty="0" smtClean="0">
                <a:solidFill>
                  <a:schemeClr val="tx2"/>
                </a:solidFill>
              </a:rPr>
              <a:t> (1952). </a:t>
            </a:r>
            <a:br>
              <a:rPr lang="it-IT" sz="1700" dirty="0" smtClean="0">
                <a:solidFill>
                  <a:schemeClr val="tx2"/>
                </a:solidFill>
              </a:rPr>
            </a:br>
            <a:r>
              <a:rPr lang="it-IT" sz="1700" dirty="0" smtClean="0">
                <a:solidFill>
                  <a:schemeClr val="tx2"/>
                </a:solidFill>
              </a:rPr>
              <a:t/>
            </a:r>
            <a:br>
              <a:rPr lang="it-IT" sz="1700" dirty="0" smtClean="0">
                <a:solidFill>
                  <a:schemeClr val="tx2"/>
                </a:solidFill>
              </a:rPr>
            </a:br>
            <a:r>
              <a:rPr lang="it-IT" sz="1700" dirty="0" err="1" smtClean="0">
                <a:solidFill>
                  <a:schemeClr val="tx2"/>
                </a:solidFill>
              </a:rPr>
              <a:t>Depression</a:t>
            </a:r>
            <a:r>
              <a:rPr lang="it-IT" sz="1700" dirty="0" smtClean="0">
                <a:solidFill>
                  <a:schemeClr val="tx2"/>
                </a:solidFill>
              </a:rPr>
              <a:t> </a:t>
            </a:r>
            <a:r>
              <a:rPr lang="it-IT" sz="1700" dirty="0" err="1" smtClean="0">
                <a:solidFill>
                  <a:schemeClr val="tx2"/>
                </a:solidFill>
              </a:rPr>
              <a:t>has</a:t>
            </a:r>
            <a:r>
              <a:rPr lang="it-IT" sz="1700" dirty="0" smtClean="0">
                <a:solidFill>
                  <a:schemeClr val="tx2"/>
                </a:solidFill>
              </a:rPr>
              <a:t> </a:t>
            </a:r>
            <a:r>
              <a:rPr lang="it-IT" sz="1700" dirty="0" err="1" smtClean="0">
                <a:solidFill>
                  <a:schemeClr val="tx2"/>
                </a:solidFill>
              </a:rPr>
              <a:t>frequently</a:t>
            </a:r>
            <a:r>
              <a:rPr lang="it-IT" sz="1700" dirty="0" smtClean="0">
                <a:solidFill>
                  <a:schemeClr val="tx2"/>
                </a:solidFill>
              </a:rPr>
              <a:t> </a:t>
            </a:r>
            <a:r>
              <a:rPr lang="it-IT" sz="1700" dirty="0" err="1" smtClean="0">
                <a:solidFill>
                  <a:schemeClr val="tx2"/>
                </a:solidFill>
              </a:rPr>
              <a:t>been</a:t>
            </a:r>
            <a:r>
              <a:rPr lang="it-IT" sz="1700" dirty="0" smtClean="0">
                <a:solidFill>
                  <a:schemeClr val="tx2"/>
                </a:solidFill>
              </a:rPr>
              <a:t> </a:t>
            </a:r>
            <a:r>
              <a:rPr lang="it-IT" sz="1700" dirty="0" err="1" smtClean="0">
                <a:solidFill>
                  <a:schemeClr val="tx2"/>
                </a:solidFill>
              </a:rPr>
              <a:t>associated</a:t>
            </a:r>
            <a:r>
              <a:rPr lang="it-IT" sz="1700" dirty="0" smtClean="0">
                <a:solidFill>
                  <a:schemeClr val="tx2"/>
                </a:solidFill>
              </a:rPr>
              <a:t> with </a:t>
            </a:r>
            <a:r>
              <a:rPr lang="it-IT" sz="1700" dirty="0" err="1" smtClean="0">
                <a:solidFill>
                  <a:schemeClr val="tx2"/>
                </a:solidFill>
              </a:rPr>
              <a:t>dominant</a:t>
            </a:r>
            <a:r>
              <a:rPr lang="it-IT" sz="1700" dirty="0" smtClean="0">
                <a:solidFill>
                  <a:schemeClr val="tx2"/>
                </a:solidFill>
              </a:rPr>
              <a:t> </a:t>
            </a:r>
            <a:r>
              <a:rPr lang="it-IT" sz="1700" dirty="0" err="1" smtClean="0">
                <a:solidFill>
                  <a:schemeClr val="tx2"/>
                </a:solidFill>
              </a:rPr>
              <a:t>hemisphere</a:t>
            </a:r>
            <a:r>
              <a:rPr lang="it-IT" sz="1700" dirty="0" smtClean="0">
                <a:solidFill>
                  <a:schemeClr val="tx2"/>
                </a:solidFill>
              </a:rPr>
              <a:t> </a:t>
            </a:r>
            <a:r>
              <a:rPr lang="it-IT" sz="1700" dirty="0" err="1" smtClean="0">
                <a:solidFill>
                  <a:schemeClr val="tx2"/>
                </a:solidFill>
              </a:rPr>
              <a:t>lesions</a:t>
            </a:r>
            <a:r>
              <a:rPr lang="it-IT" sz="1700" dirty="0" smtClean="0">
                <a:solidFill>
                  <a:schemeClr val="tx2"/>
                </a:solidFill>
              </a:rPr>
              <a:t> </a:t>
            </a:r>
            <a:r>
              <a:rPr lang="it-IT" sz="1700" b="1" dirty="0" smtClean="0">
                <a:solidFill>
                  <a:schemeClr val="tx2"/>
                </a:solidFill>
              </a:rPr>
              <a:t>(</a:t>
            </a:r>
            <a:r>
              <a:rPr lang="it-IT" sz="1700" b="1" dirty="0" err="1" smtClean="0">
                <a:solidFill>
                  <a:schemeClr val="tx2"/>
                </a:solidFill>
              </a:rPr>
              <a:t>Starkstein</a:t>
            </a:r>
            <a:r>
              <a:rPr lang="it-IT" sz="1700" b="1" dirty="0" smtClean="0">
                <a:solidFill>
                  <a:schemeClr val="tx2"/>
                </a:solidFill>
              </a:rPr>
              <a:t>, 1988)</a:t>
            </a:r>
            <a:r>
              <a:rPr lang="it-IT" b="1" dirty="0" smtClean="0"/>
              <a:t/>
            </a:r>
            <a:br>
              <a:rPr lang="it-IT" b="1" dirty="0" smtClean="0"/>
            </a:br>
            <a:endParaRPr lang="it-IT" b="1" dirty="0"/>
          </a:p>
        </p:txBody>
      </p:sp>
      <p:sp>
        <p:nvSpPr>
          <p:cNvPr id="5" name="CasellaDiTesto 4"/>
          <p:cNvSpPr txBox="1"/>
          <p:nvPr/>
        </p:nvSpPr>
        <p:spPr>
          <a:xfrm>
            <a:off x="899592" y="1001340"/>
            <a:ext cx="5472608" cy="1923604"/>
          </a:xfrm>
          <a:prstGeom prst="rect">
            <a:avLst/>
          </a:prstGeom>
          <a:noFill/>
          <a:ln>
            <a:solidFill>
              <a:srgbClr val="00B0F0"/>
            </a:solidFill>
          </a:ln>
        </p:spPr>
        <p:txBody>
          <a:bodyPr wrap="square" rtlCol="0">
            <a:spAutoFit/>
          </a:bodyPr>
          <a:lstStyle/>
          <a:p>
            <a:r>
              <a:rPr lang="it-IT" sz="1700" dirty="0" err="1" smtClean="0">
                <a:solidFill>
                  <a:schemeClr val="tx2"/>
                </a:solidFill>
              </a:rPr>
              <a:t>For</a:t>
            </a:r>
            <a:r>
              <a:rPr lang="it-IT" sz="1700" dirty="0" smtClean="0">
                <a:solidFill>
                  <a:schemeClr val="tx2"/>
                </a:solidFill>
              </a:rPr>
              <a:t> more </a:t>
            </a:r>
            <a:r>
              <a:rPr lang="it-IT" sz="1700" dirty="0" err="1" smtClean="0">
                <a:solidFill>
                  <a:schemeClr val="tx2"/>
                </a:solidFill>
              </a:rPr>
              <a:t>than</a:t>
            </a:r>
            <a:r>
              <a:rPr lang="it-IT" sz="1700" dirty="0" smtClean="0">
                <a:solidFill>
                  <a:schemeClr val="tx2"/>
                </a:solidFill>
              </a:rPr>
              <a:t> 100 </a:t>
            </a:r>
            <a:r>
              <a:rPr lang="it-IT" sz="1700" dirty="0" err="1" smtClean="0">
                <a:solidFill>
                  <a:schemeClr val="tx2"/>
                </a:solidFill>
              </a:rPr>
              <a:t>years</a:t>
            </a:r>
            <a:r>
              <a:rPr lang="it-IT" sz="1700" dirty="0" smtClean="0">
                <a:solidFill>
                  <a:schemeClr val="tx2"/>
                </a:solidFill>
              </a:rPr>
              <a:t> </a:t>
            </a:r>
            <a:r>
              <a:rPr lang="it-IT" sz="1700" dirty="0" err="1" smtClean="0">
                <a:solidFill>
                  <a:schemeClr val="tx2"/>
                </a:solidFill>
              </a:rPr>
              <a:t>clinicians</a:t>
            </a:r>
            <a:r>
              <a:rPr lang="it-IT" sz="1700" dirty="0" smtClean="0">
                <a:solidFill>
                  <a:schemeClr val="tx2"/>
                </a:solidFill>
              </a:rPr>
              <a:t> </a:t>
            </a:r>
            <a:r>
              <a:rPr lang="it-IT" sz="1700" dirty="0" err="1" smtClean="0">
                <a:solidFill>
                  <a:schemeClr val="tx2"/>
                </a:solidFill>
              </a:rPr>
              <a:t>have</a:t>
            </a:r>
            <a:r>
              <a:rPr lang="it-IT" sz="1700" dirty="0" smtClean="0">
                <a:solidFill>
                  <a:schemeClr val="tx2"/>
                </a:solidFill>
              </a:rPr>
              <a:t> </a:t>
            </a:r>
            <a:r>
              <a:rPr lang="it-IT" sz="1700" dirty="0" err="1" smtClean="0">
                <a:solidFill>
                  <a:schemeClr val="tx2"/>
                </a:solidFill>
              </a:rPr>
              <a:t>recognized</a:t>
            </a:r>
            <a:r>
              <a:rPr lang="it-IT" sz="1700" dirty="0" smtClean="0">
                <a:solidFill>
                  <a:schemeClr val="tx2"/>
                </a:solidFill>
              </a:rPr>
              <a:t> </a:t>
            </a:r>
            <a:r>
              <a:rPr lang="it-IT" sz="1700" dirty="0" err="1" smtClean="0">
                <a:solidFill>
                  <a:schemeClr val="tx2"/>
                </a:solidFill>
              </a:rPr>
              <a:t>that</a:t>
            </a:r>
            <a:r>
              <a:rPr lang="it-IT" sz="1700" dirty="0" smtClean="0">
                <a:solidFill>
                  <a:schemeClr val="tx2"/>
                </a:solidFill>
              </a:rPr>
              <a:t> </a:t>
            </a:r>
            <a:r>
              <a:rPr lang="it-IT" sz="1700" dirty="0" err="1" smtClean="0">
                <a:solidFill>
                  <a:schemeClr val="tx2"/>
                </a:solidFill>
              </a:rPr>
              <a:t>language</a:t>
            </a:r>
            <a:r>
              <a:rPr lang="it-IT" sz="1700" dirty="0" smtClean="0">
                <a:solidFill>
                  <a:schemeClr val="tx2"/>
                </a:solidFill>
              </a:rPr>
              <a:t> </a:t>
            </a:r>
            <a:r>
              <a:rPr lang="it-IT" sz="1700" dirty="0" err="1" smtClean="0">
                <a:solidFill>
                  <a:schemeClr val="tx2"/>
                </a:solidFill>
              </a:rPr>
              <a:t>functions</a:t>
            </a:r>
            <a:r>
              <a:rPr lang="it-IT" sz="1700" dirty="0" smtClean="0">
                <a:solidFill>
                  <a:schemeClr val="tx2"/>
                </a:solidFill>
              </a:rPr>
              <a:t> are </a:t>
            </a:r>
            <a:r>
              <a:rPr lang="it-IT" sz="1700" dirty="0" err="1" smtClean="0">
                <a:solidFill>
                  <a:schemeClr val="tx2"/>
                </a:solidFill>
              </a:rPr>
              <a:t>frequently</a:t>
            </a:r>
            <a:r>
              <a:rPr lang="it-IT" sz="1700" dirty="0" smtClean="0">
                <a:solidFill>
                  <a:schemeClr val="tx2"/>
                </a:solidFill>
              </a:rPr>
              <a:t> </a:t>
            </a:r>
            <a:r>
              <a:rPr lang="it-IT" sz="1700" dirty="0" err="1" smtClean="0">
                <a:solidFill>
                  <a:schemeClr val="tx2"/>
                </a:solidFill>
              </a:rPr>
              <a:t>disrupted</a:t>
            </a:r>
            <a:r>
              <a:rPr lang="it-IT" sz="1700" dirty="0" smtClean="0">
                <a:solidFill>
                  <a:schemeClr val="tx2"/>
                </a:solidFill>
              </a:rPr>
              <a:t> </a:t>
            </a:r>
            <a:r>
              <a:rPr lang="it-IT" sz="1700" dirty="0" err="1" smtClean="0">
                <a:solidFill>
                  <a:schemeClr val="tx2"/>
                </a:solidFill>
              </a:rPr>
              <a:t>by</a:t>
            </a:r>
            <a:r>
              <a:rPr lang="it-IT" sz="1700" dirty="0" smtClean="0">
                <a:solidFill>
                  <a:schemeClr val="tx2"/>
                </a:solidFill>
              </a:rPr>
              <a:t> </a:t>
            </a:r>
            <a:r>
              <a:rPr lang="it-IT" sz="1700" dirty="0" err="1" smtClean="0">
                <a:solidFill>
                  <a:schemeClr val="tx2"/>
                </a:solidFill>
              </a:rPr>
              <a:t>unilateral</a:t>
            </a:r>
            <a:r>
              <a:rPr lang="it-IT" sz="1700" dirty="0" smtClean="0">
                <a:solidFill>
                  <a:schemeClr val="tx2"/>
                </a:solidFill>
              </a:rPr>
              <a:t> </a:t>
            </a:r>
            <a:r>
              <a:rPr lang="it-IT" sz="1700" dirty="0" err="1" smtClean="0">
                <a:solidFill>
                  <a:schemeClr val="tx2"/>
                </a:solidFill>
              </a:rPr>
              <a:t>lesions</a:t>
            </a:r>
            <a:r>
              <a:rPr lang="it-IT" sz="1700" dirty="0" smtClean="0">
                <a:solidFill>
                  <a:schemeClr val="tx2"/>
                </a:solidFill>
              </a:rPr>
              <a:t> </a:t>
            </a:r>
            <a:r>
              <a:rPr lang="it-IT" sz="1700" dirty="0" err="1" smtClean="0">
                <a:solidFill>
                  <a:schemeClr val="tx2"/>
                </a:solidFill>
              </a:rPr>
              <a:t>of</a:t>
            </a:r>
            <a:r>
              <a:rPr lang="it-IT" sz="1700" dirty="0" smtClean="0">
                <a:solidFill>
                  <a:schemeClr val="tx2"/>
                </a:solidFill>
              </a:rPr>
              <a:t> the </a:t>
            </a:r>
            <a:r>
              <a:rPr lang="it-IT" sz="1700" dirty="0" err="1" smtClean="0">
                <a:solidFill>
                  <a:schemeClr val="tx2"/>
                </a:solidFill>
              </a:rPr>
              <a:t>left</a:t>
            </a:r>
            <a:r>
              <a:rPr lang="it-IT" sz="1700" dirty="0" smtClean="0">
                <a:solidFill>
                  <a:schemeClr val="tx2"/>
                </a:solidFill>
              </a:rPr>
              <a:t> </a:t>
            </a:r>
            <a:r>
              <a:rPr lang="it-IT" sz="1700" dirty="0" err="1" smtClean="0">
                <a:solidFill>
                  <a:schemeClr val="tx2"/>
                </a:solidFill>
              </a:rPr>
              <a:t>emisphere</a:t>
            </a:r>
            <a:r>
              <a:rPr lang="it-IT" sz="1700" dirty="0" smtClean="0">
                <a:solidFill>
                  <a:schemeClr val="tx2"/>
                </a:solidFill>
              </a:rPr>
              <a:t> (</a:t>
            </a:r>
            <a:r>
              <a:rPr lang="it-IT" sz="1700" dirty="0" err="1" smtClean="0">
                <a:solidFill>
                  <a:schemeClr val="tx2"/>
                </a:solidFill>
              </a:rPr>
              <a:t>Broca</a:t>
            </a:r>
            <a:r>
              <a:rPr lang="it-IT" sz="1700" dirty="0" smtClean="0">
                <a:solidFill>
                  <a:schemeClr val="tx2"/>
                </a:solidFill>
              </a:rPr>
              <a:t>, 1861)</a:t>
            </a:r>
            <a:br>
              <a:rPr lang="it-IT" sz="1700" dirty="0" smtClean="0">
                <a:solidFill>
                  <a:schemeClr val="tx2"/>
                </a:solidFill>
              </a:rPr>
            </a:br>
            <a:r>
              <a:rPr lang="it-IT" sz="1700" dirty="0" smtClean="0">
                <a:solidFill>
                  <a:schemeClr val="tx2"/>
                </a:solidFill>
              </a:rPr>
              <a:t/>
            </a:r>
            <a:br>
              <a:rPr lang="it-IT" sz="1700" dirty="0" smtClean="0">
                <a:solidFill>
                  <a:schemeClr val="tx2"/>
                </a:solidFill>
              </a:rPr>
            </a:br>
            <a:r>
              <a:rPr lang="it-IT" sz="1700" dirty="0" err="1" smtClean="0">
                <a:solidFill>
                  <a:schemeClr val="tx2"/>
                </a:solidFill>
              </a:rPr>
              <a:t>For</a:t>
            </a:r>
            <a:r>
              <a:rPr lang="it-IT" sz="1700" dirty="0" smtClean="0">
                <a:solidFill>
                  <a:schemeClr val="tx2"/>
                </a:solidFill>
              </a:rPr>
              <a:t> </a:t>
            </a:r>
            <a:r>
              <a:rPr lang="it-IT" sz="1700" dirty="0" err="1" smtClean="0">
                <a:solidFill>
                  <a:schemeClr val="tx2"/>
                </a:solidFill>
              </a:rPr>
              <a:t>almost</a:t>
            </a:r>
            <a:r>
              <a:rPr lang="it-IT" sz="1700" dirty="0" smtClean="0">
                <a:solidFill>
                  <a:schemeClr val="tx2"/>
                </a:solidFill>
              </a:rPr>
              <a:t> the </a:t>
            </a:r>
            <a:r>
              <a:rPr lang="it-IT" sz="1700" dirty="0" err="1" smtClean="0">
                <a:solidFill>
                  <a:schemeClr val="tx2"/>
                </a:solidFill>
              </a:rPr>
              <a:t>same</a:t>
            </a:r>
            <a:r>
              <a:rPr lang="it-IT" sz="1700" dirty="0" smtClean="0">
                <a:solidFill>
                  <a:schemeClr val="tx2"/>
                </a:solidFill>
              </a:rPr>
              <a:t> </a:t>
            </a:r>
            <a:r>
              <a:rPr lang="it-IT" sz="1700" dirty="0" err="1" smtClean="0">
                <a:solidFill>
                  <a:schemeClr val="tx2"/>
                </a:solidFill>
              </a:rPr>
              <a:t>lenght</a:t>
            </a:r>
            <a:r>
              <a:rPr lang="it-IT" sz="1700" dirty="0" smtClean="0">
                <a:solidFill>
                  <a:schemeClr val="tx2"/>
                </a:solidFill>
              </a:rPr>
              <a:t> </a:t>
            </a:r>
            <a:r>
              <a:rPr lang="it-IT" sz="1700" dirty="0" err="1" smtClean="0">
                <a:solidFill>
                  <a:schemeClr val="tx2"/>
                </a:solidFill>
              </a:rPr>
              <a:t>of</a:t>
            </a:r>
            <a:r>
              <a:rPr lang="it-IT" sz="1700" dirty="0" smtClean="0">
                <a:solidFill>
                  <a:schemeClr val="tx2"/>
                </a:solidFill>
              </a:rPr>
              <a:t> </a:t>
            </a:r>
            <a:r>
              <a:rPr lang="it-IT" sz="1700" dirty="0" err="1" smtClean="0">
                <a:solidFill>
                  <a:schemeClr val="tx2"/>
                </a:solidFill>
              </a:rPr>
              <a:t>time</a:t>
            </a:r>
            <a:r>
              <a:rPr lang="it-IT" sz="1700" dirty="0" smtClean="0">
                <a:solidFill>
                  <a:schemeClr val="tx2"/>
                </a:solidFill>
              </a:rPr>
              <a:t> </a:t>
            </a:r>
            <a:r>
              <a:rPr lang="it-IT" sz="1700" dirty="0" err="1" smtClean="0">
                <a:solidFill>
                  <a:schemeClr val="tx2"/>
                </a:solidFill>
              </a:rPr>
              <a:t>clinicians</a:t>
            </a:r>
            <a:r>
              <a:rPr lang="it-IT" sz="1700" dirty="0" smtClean="0">
                <a:solidFill>
                  <a:schemeClr val="tx2"/>
                </a:solidFill>
              </a:rPr>
              <a:t> </a:t>
            </a:r>
            <a:r>
              <a:rPr lang="it-IT" sz="1700" dirty="0" err="1" smtClean="0">
                <a:solidFill>
                  <a:schemeClr val="tx2"/>
                </a:solidFill>
              </a:rPr>
              <a:t>have</a:t>
            </a:r>
            <a:r>
              <a:rPr lang="it-IT" sz="1700" dirty="0" smtClean="0">
                <a:solidFill>
                  <a:schemeClr val="tx2"/>
                </a:solidFill>
              </a:rPr>
              <a:t> </a:t>
            </a:r>
            <a:r>
              <a:rPr lang="it-IT" sz="1700" dirty="0" err="1" smtClean="0">
                <a:solidFill>
                  <a:schemeClr val="tx2"/>
                </a:solidFill>
              </a:rPr>
              <a:t>recognized</a:t>
            </a:r>
            <a:r>
              <a:rPr lang="it-IT" sz="1700" dirty="0" smtClean="0">
                <a:solidFill>
                  <a:schemeClr val="tx2"/>
                </a:solidFill>
              </a:rPr>
              <a:t> </a:t>
            </a:r>
            <a:r>
              <a:rPr lang="it-IT" sz="1700" dirty="0" err="1" smtClean="0">
                <a:solidFill>
                  <a:schemeClr val="tx2"/>
                </a:solidFill>
              </a:rPr>
              <a:t>that</a:t>
            </a:r>
            <a:r>
              <a:rPr lang="it-IT" sz="1700" dirty="0" smtClean="0">
                <a:solidFill>
                  <a:schemeClr val="tx2"/>
                </a:solidFill>
              </a:rPr>
              <a:t> </a:t>
            </a:r>
            <a:r>
              <a:rPr lang="it-IT" sz="1700" dirty="0" err="1" smtClean="0">
                <a:solidFill>
                  <a:schemeClr val="tx2"/>
                </a:solidFill>
              </a:rPr>
              <a:t>specific</a:t>
            </a:r>
            <a:r>
              <a:rPr lang="it-IT" sz="1700" dirty="0" smtClean="0">
                <a:solidFill>
                  <a:schemeClr val="tx2"/>
                </a:solidFill>
              </a:rPr>
              <a:t> </a:t>
            </a:r>
            <a:r>
              <a:rPr lang="it-IT" sz="1700" b="1" dirty="0" err="1" smtClean="0">
                <a:solidFill>
                  <a:schemeClr val="tx2"/>
                </a:solidFill>
              </a:rPr>
              <a:t>emotional</a:t>
            </a:r>
            <a:r>
              <a:rPr lang="it-IT" sz="1700" b="1" dirty="0" smtClean="0">
                <a:solidFill>
                  <a:schemeClr val="tx2"/>
                </a:solidFill>
              </a:rPr>
              <a:t> </a:t>
            </a:r>
            <a:r>
              <a:rPr lang="it-IT" sz="1700" b="1" dirty="0" err="1" smtClean="0">
                <a:solidFill>
                  <a:schemeClr val="tx2"/>
                </a:solidFill>
              </a:rPr>
              <a:t>disorders</a:t>
            </a:r>
            <a:r>
              <a:rPr lang="it-IT" sz="1700" b="1" dirty="0" smtClean="0">
                <a:solidFill>
                  <a:schemeClr val="tx2"/>
                </a:solidFill>
              </a:rPr>
              <a:t> are </a:t>
            </a:r>
            <a:r>
              <a:rPr lang="it-IT" sz="1700" b="1" dirty="0" err="1" smtClean="0">
                <a:solidFill>
                  <a:schemeClr val="tx2"/>
                </a:solidFill>
              </a:rPr>
              <a:t>associated</a:t>
            </a:r>
            <a:r>
              <a:rPr lang="it-IT" sz="1700" b="1" dirty="0" smtClean="0">
                <a:solidFill>
                  <a:schemeClr val="tx2"/>
                </a:solidFill>
              </a:rPr>
              <a:t> </a:t>
            </a:r>
            <a:r>
              <a:rPr lang="it-IT" sz="1700" b="1" dirty="0" err="1" smtClean="0">
                <a:solidFill>
                  <a:schemeClr val="tx2"/>
                </a:solidFill>
              </a:rPr>
              <a:t>with</a:t>
            </a:r>
            <a:r>
              <a:rPr lang="it-IT" sz="1700" b="1" dirty="0" smtClean="0">
                <a:solidFill>
                  <a:schemeClr val="tx2"/>
                </a:solidFill>
              </a:rPr>
              <a:t> </a:t>
            </a:r>
            <a:r>
              <a:rPr lang="it-IT" sz="1700" b="1" dirty="0" err="1" smtClean="0">
                <a:solidFill>
                  <a:schemeClr val="tx2"/>
                </a:solidFill>
              </a:rPr>
              <a:t>unilateral</a:t>
            </a:r>
            <a:r>
              <a:rPr lang="it-IT" sz="1700" b="1" dirty="0" smtClean="0">
                <a:solidFill>
                  <a:schemeClr val="tx2"/>
                </a:solidFill>
              </a:rPr>
              <a:t> </a:t>
            </a:r>
            <a:r>
              <a:rPr lang="it-IT" sz="1700" b="1" dirty="0" err="1" smtClean="0">
                <a:solidFill>
                  <a:schemeClr val="tx2"/>
                </a:solidFill>
              </a:rPr>
              <a:t>brain</a:t>
            </a:r>
            <a:r>
              <a:rPr lang="it-IT" sz="1700" b="1" dirty="0" smtClean="0">
                <a:solidFill>
                  <a:schemeClr val="tx2"/>
                </a:solidFill>
              </a:rPr>
              <a:t> </a:t>
            </a:r>
            <a:r>
              <a:rPr lang="it-IT" sz="1700" b="1" dirty="0" err="1" smtClean="0">
                <a:solidFill>
                  <a:schemeClr val="tx2"/>
                </a:solidFill>
              </a:rPr>
              <a:t>injury</a:t>
            </a:r>
            <a:r>
              <a:rPr lang="it-IT" sz="1700" b="1" dirty="0" smtClean="0">
                <a:solidFill>
                  <a:schemeClr val="tx2"/>
                </a:solidFill>
              </a:rPr>
              <a:t> </a:t>
            </a:r>
            <a:r>
              <a:rPr lang="it-IT" sz="1700" dirty="0" smtClean="0">
                <a:solidFill>
                  <a:schemeClr val="tx2"/>
                </a:solidFill>
              </a:rPr>
              <a:t>(</a:t>
            </a:r>
            <a:r>
              <a:rPr lang="it-IT" sz="1700" dirty="0" err="1" smtClean="0">
                <a:solidFill>
                  <a:schemeClr val="tx2"/>
                </a:solidFill>
              </a:rPr>
              <a:t>Kraepelin</a:t>
            </a:r>
            <a:r>
              <a:rPr lang="it-IT" sz="1700" dirty="0" smtClean="0">
                <a:solidFill>
                  <a:schemeClr val="tx2"/>
                </a:solidFill>
              </a:rPr>
              <a:t>, 1921; </a:t>
            </a:r>
            <a:r>
              <a:rPr lang="it-IT" sz="1700" dirty="0" err="1" smtClean="0">
                <a:solidFill>
                  <a:schemeClr val="tx2"/>
                </a:solidFill>
              </a:rPr>
              <a:t>Meyer</a:t>
            </a:r>
            <a:r>
              <a:rPr lang="it-IT" sz="1700" dirty="0" smtClean="0">
                <a:solidFill>
                  <a:schemeClr val="tx2"/>
                </a:solidFill>
              </a:rPr>
              <a:t>, 1904)</a:t>
            </a:r>
            <a:endParaRPr lang="it-IT" sz="1700" dirty="0"/>
          </a:p>
        </p:txBody>
      </p:sp>
      <p:pic>
        <p:nvPicPr>
          <p:cNvPr id="6" name="Picture 3" descr="C:\Users\Athanor\Desktop\afasia e depressione\Paul_Broca_2.jpg"/>
          <p:cNvPicPr>
            <a:picLocks noChangeAspect="1" noChangeArrowheads="1"/>
          </p:cNvPicPr>
          <p:nvPr/>
        </p:nvPicPr>
        <p:blipFill>
          <a:blip r:embed="rId3" cstate="print"/>
          <a:srcRect/>
          <a:stretch>
            <a:fillRect/>
          </a:stretch>
        </p:blipFill>
        <p:spPr bwMode="auto">
          <a:xfrm>
            <a:off x="6444208" y="764704"/>
            <a:ext cx="1853563" cy="2402383"/>
          </a:xfrm>
          <a:prstGeom prst="rect">
            <a:avLst/>
          </a:prstGeom>
          <a:noFill/>
        </p:spPr>
      </p:pic>
      <p:sp>
        <p:nvSpPr>
          <p:cNvPr id="7" name="Rettangolo 6"/>
          <p:cNvSpPr/>
          <p:nvPr/>
        </p:nvSpPr>
        <p:spPr>
          <a:xfrm>
            <a:off x="2506719" y="3704896"/>
            <a:ext cx="5901854" cy="7725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circolare a sinistra 7"/>
          <p:cNvSpPr/>
          <p:nvPr/>
        </p:nvSpPr>
        <p:spPr>
          <a:xfrm>
            <a:off x="8297770" y="4091151"/>
            <a:ext cx="846229" cy="2956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8606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3"/>
          <p:cNvPicPr>
            <a:picLocks noChangeAspect="1" noChangeArrowheads="1"/>
          </p:cNvPicPr>
          <p:nvPr/>
        </p:nvPicPr>
        <p:blipFill>
          <a:blip r:embed="rId2" cstate="print"/>
          <a:srcRect/>
          <a:stretch>
            <a:fillRect/>
          </a:stretch>
        </p:blipFill>
        <p:spPr bwMode="auto">
          <a:xfrm>
            <a:off x="358460" y="225000"/>
            <a:ext cx="8390004" cy="3204000"/>
          </a:xfrm>
          <a:prstGeom prst="rect">
            <a:avLst/>
          </a:prstGeom>
          <a:ln w="0">
            <a:headEnd/>
            <a:tailEnd/>
          </a:ln>
        </p:spPr>
        <p:style>
          <a:lnRef idx="2">
            <a:schemeClr val="dk1"/>
          </a:lnRef>
          <a:fillRef idx="1">
            <a:schemeClr val="lt1"/>
          </a:fillRef>
          <a:effectRef idx="0">
            <a:schemeClr val="dk1"/>
          </a:effectRef>
          <a:fontRef idx="minor">
            <a:schemeClr val="dk1"/>
          </a:fontRef>
        </p:style>
      </p:pic>
      <p:grpSp>
        <p:nvGrpSpPr>
          <p:cNvPr id="59" name="Gruppo 58"/>
          <p:cNvGrpSpPr/>
          <p:nvPr/>
        </p:nvGrpSpPr>
        <p:grpSpPr>
          <a:xfrm>
            <a:off x="65300" y="2120500"/>
            <a:ext cx="9078700" cy="3960000"/>
            <a:chOff x="159681" y="152000"/>
            <a:chExt cx="9078700" cy="3960000"/>
          </a:xfrm>
        </p:grpSpPr>
        <p:pic>
          <p:nvPicPr>
            <p:cNvPr id="3" name="Immagine 2"/>
            <p:cNvPicPr>
              <a:picLocks noChangeAspect="1"/>
            </p:cNvPicPr>
            <p:nvPr/>
          </p:nvPicPr>
          <p:blipFill>
            <a:blip r:embed="rId3"/>
            <a:stretch>
              <a:fillRect/>
            </a:stretch>
          </p:blipFill>
          <p:spPr>
            <a:xfrm>
              <a:off x="159681" y="152000"/>
              <a:ext cx="4510191" cy="3960000"/>
            </a:xfrm>
            <a:prstGeom prst="rect">
              <a:avLst/>
            </a:prstGeom>
          </p:spPr>
        </p:pic>
        <p:pic>
          <p:nvPicPr>
            <p:cNvPr id="58" name="Immagine 57"/>
            <p:cNvPicPr>
              <a:picLocks noChangeAspect="1"/>
            </p:cNvPicPr>
            <p:nvPr/>
          </p:nvPicPr>
          <p:blipFill>
            <a:blip r:embed="rId4"/>
            <a:stretch>
              <a:fillRect/>
            </a:stretch>
          </p:blipFill>
          <p:spPr>
            <a:xfrm>
              <a:off x="4619072" y="152000"/>
              <a:ext cx="4619309" cy="3960000"/>
            </a:xfrm>
            <a:prstGeom prst="rect">
              <a:avLst/>
            </a:prstGeom>
          </p:spPr>
        </p:pic>
      </p:grpSp>
      <p:sp>
        <p:nvSpPr>
          <p:cNvPr id="2" name="CasellaDiTesto 1"/>
          <p:cNvSpPr txBox="1"/>
          <p:nvPr/>
        </p:nvSpPr>
        <p:spPr>
          <a:xfrm>
            <a:off x="685800" y="6080500"/>
            <a:ext cx="7609114" cy="646331"/>
          </a:xfrm>
          <a:prstGeom prst="rect">
            <a:avLst/>
          </a:prstGeom>
          <a:noFill/>
        </p:spPr>
        <p:txBody>
          <a:bodyPr wrap="square" rtlCol="0">
            <a:spAutoFit/>
          </a:bodyPr>
          <a:lstStyle/>
          <a:p>
            <a:pPr algn="ctr"/>
            <a:r>
              <a:rPr lang="it-IT" b="1" dirty="0" smtClean="0"/>
              <a:t>Il rapporto DMN / SMN sembra essere una bilancia tra l’espressività psicopatologica della mania e quella </a:t>
            </a:r>
            <a:r>
              <a:rPr lang="it-IT" b="1" smtClean="0"/>
              <a:t>della depressione</a:t>
            </a:r>
          </a:p>
        </p:txBody>
      </p:sp>
    </p:spTree>
    <p:extLst>
      <p:ext uri="{BB962C8B-B14F-4D97-AF65-F5344CB8AC3E}">
        <p14:creationId xmlns:p14="http://schemas.microsoft.com/office/powerpoint/2010/main" val="73373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55992" y="239135"/>
            <a:ext cx="863201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CA" sz="2400" b="1" dirty="0" smtClean="0">
                <a:latin typeface="+mj-lt"/>
                <a:ea typeface="Times New Roman" pitchFamily="18" charset="0"/>
                <a:cs typeface="Arial" pitchFamily="34" charset="0"/>
              </a:rPr>
              <a:t>Which are the </a:t>
            </a:r>
            <a:r>
              <a:rPr lang="en-CA" sz="2400" b="1" dirty="0" err="1" smtClean="0">
                <a:latin typeface="+mj-lt"/>
                <a:ea typeface="Times New Roman" pitchFamily="18" charset="0"/>
                <a:cs typeface="Arial" pitchFamily="34" charset="0"/>
              </a:rPr>
              <a:t>pathophysiological</a:t>
            </a:r>
            <a:r>
              <a:rPr lang="en-CA" sz="2400" b="1" dirty="0" smtClean="0">
                <a:latin typeface="+mj-lt"/>
                <a:ea typeface="Times New Roman" pitchFamily="18" charset="0"/>
                <a:cs typeface="Arial" pitchFamily="34" charset="0"/>
              </a:rPr>
              <a:t> features that underlie </a:t>
            </a:r>
          </a:p>
          <a:p>
            <a:pPr algn="ctr"/>
            <a:r>
              <a:rPr lang="en-CA" sz="2400" b="1" dirty="0" smtClean="0">
                <a:latin typeface="+mj-lt"/>
                <a:ea typeface="Times New Roman" pitchFamily="18" charset="0"/>
                <a:cs typeface="Arial" pitchFamily="34" charset="0"/>
              </a:rPr>
              <a:t>the apparently state-dependent WM structural changes </a:t>
            </a:r>
          </a:p>
          <a:p>
            <a:pPr algn="ctr"/>
            <a:r>
              <a:rPr lang="en-CA" sz="2400" b="1" dirty="0" smtClean="0">
                <a:latin typeface="+mj-lt"/>
                <a:ea typeface="Times New Roman" pitchFamily="18" charset="0"/>
                <a:cs typeface="Arial" pitchFamily="34" charset="0"/>
              </a:rPr>
              <a:t>in BD?</a:t>
            </a:r>
            <a:endParaRPr lang="it-IT" sz="2400" b="1" dirty="0">
              <a:latin typeface="+mj-lt"/>
              <a:cs typeface="Arial" pitchFamily="34" charset="0"/>
            </a:endParaRPr>
          </a:p>
        </p:txBody>
      </p:sp>
      <p:sp>
        <p:nvSpPr>
          <p:cNvPr id="7" name="Freccia in giù 6"/>
          <p:cNvSpPr/>
          <p:nvPr/>
        </p:nvSpPr>
        <p:spPr>
          <a:xfrm>
            <a:off x="4324592" y="5090243"/>
            <a:ext cx="612000" cy="684000"/>
          </a:xfrm>
          <a:prstGeom prst="downArrow">
            <a:avLst/>
          </a:prstGeom>
          <a:solidFill>
            <a:schemeClr val="accent2">
              <a:alpha val="4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395536" y="1513312"/>
            <a:ext cx="8505888" cy="1446550"/>
          </a:xfrm>
          <a:prstGeom prst="rect">
            <a:avLst/>
          </a:prstGeom>
        </p:spPr>
        <p:txBody>
          <a:bodyPr wrap="square">
            <a:spAutoFit/>
          </a:bodyPr>
          <a:lstStyle/>
          <a:p>
            <a:r>
              <a:rPr lang="en-US" sz="2200" b="1" dirty="0" smtClean="0">
                <a:latin typeface="+mj-lt"/>
                <a:ea typeface="Times New Roman" pitchFamily="18" charset="0"/>
                <a:cs typeface="Arial" pitchFamily="34" charset="0"/>
              </a:rPr>
              <a:t>BD</a:t>
            </a:r>
            <a:r>
              <a:rPr lang="en-US" sz="2200" dirty="0" smtClean="0">
                <a:latin typeface="+mj-lt"/>
                <a:ea typeface="Times New Roman" pitchFamily="18" charset="0"/>
                <a:cs typeface="Arial" pitchFamily="34" charset="0"/>
              </a:rPr>
              <a:t> is associated with distinct inflammatory changes in the peripheral and central nervous system (</a:t>
            </a:r>
            <a:r>
              <a:rPr lang="en-US" sz="2200" b="1" dirty="0" smtClean="0">
                <a:latin typeface="+mj-lt"/>
                <a:ea typeface="Times New Roman" pitchFamily="18" charset="0"/>
                <a:cs typeface="Arial" pitchFamily="34" charset="0"/>
              </a:rPr>
              <a:t>increased immune-inflammatory activity with alterations in cytokines and acute-phase reactants</a:t>
            </a:r>
            <a:r>
              <a:rPr lang="en-US" sz="2200" dirty="0" smtClean="0">
                <a:latin typeface="+mj-lt"/>
                <a:ea typeface="Times New Roman" pitchFamily="18" charset="0"/>
                <a:cs typeface="Arial" pitchFamily="34" charset="0"/>
              </a:rPr>
              <a:t>) (Anderson and </a:t>
            </a:r>
            <a:r>
              <a:rPr lang="en-US" sz="2200" dirty="0" err="1" smtClean="0">
                <a:latin typeface="+mj-lt"/>
                <a:ea typeface="Times New Roman" pitchFamily="18" charset="0"/>
                <a:cs typeface="Arial" pitchFamily="34" charset="0"/>
              </a:rPr>
              <a:t>Maes</a:t>
            </a:r>
            <a:r>
              <a:rPr lang="en-US" sz="2200" dirty="0" smtClean="0">
                <a:latin typeface="+mj-lt"/>
                <a:ea typeface="Times New Roman" pitchFamily="18" charset="0"/>
                <a:cs typeface="Arial" pitchFamily="34" charset="0"/>
              </a:rPr>
              <a:t>, 2015)</a:t>
            </a:r>
            <a:endParaRPr lang="it-IT" sz="2200" dirty="0">
              <a:latin typeface="+mj-lt"/>
              <a:cs typeface="Arial" pitchFamily="34" charset="0"/>
            </a:endParaRPr>
          </a:p>
        </p:txBody>
      </p:sp>
      <p:sp>
        <p:nvSpPr>
          <p:cNvPr id="13" name="Rettangolo 12"/>
          <p:cNvSpPr/>
          <p:nvPr/>
        </p:nvSpPr>
        <p:spPr>
          <a:xfrm>
            <a:off x="395536" y="4259639"/>
            <a:ext cx="8352928" cy="769441"/>
          </a:xfrm>
          <a:prstGeom prst="rect">
            <a:avLst/>
          </a:prstGeom>
        </p:spPr>
        <p:txBody>
          <a:bodyPr wrap="square">
            <a:spAutoFit/>
          </a:bodyPr>
          <a:lstStyle/>
          <a:p>
            <a:r>
              <a:rPr lang="en-US" sz="2200" dirty="0" smtClean="0">
                <a:latin typeface="+mj-lt"/>
                <a:ea typeface="Times New Roman" pitchFamily="18" charset="0"/>
                <a:cs typeface="Arial" pitchFamily="34" charset="0"/>
              </a:rPr>
              <a:t>Increased levels of pro-inflammatory factors have been associated with a loss of WM integrity in healthy (</a:t>
            </a:r>
            <a:r>
              <a:rPr lang="en-US" sz="2200" dirty="0" err="1" smtClean="0">
                <a:latin typeface="+mj-lt"/>
                <a:ea typeface="Times New Roman" pitchFamily="18" charset="0"/>
                <a:cs typeface="Arial" pitchFamily="34" charset="0"/>
              </a:rPr>
              <a:t>Mirabell</a:t>
            </a:r>
            <a:r>
              <a:rPr lang="en-US" sz="2200" dirty="0" smtClean="0">
                <a:latin typeface="+mj-lt"/>
                <a:ea typeface="Times New Roman" pitchFamily="18" charset="0"/>
                <a:cs typeface="Arial" pitchFamily="34" charset="0"/>
              </a:rPr>
              <a:t> et al., 2012)</a:t>
            </a:r>
            <a:endParaRPr lang="it-IT" sz="2200" dirty="0">
              <a:latin typeface="+mj-lt"/>
              <a:cs typeface="Arial" pitchFamily="34" charset="0"/>
            </a:endParaRPr>
          </a:p>
        </p:txBody>
      </p:sp>
      <p:sp>
        <p:nvSpPr>
          <p:cNvPr id="15" name="CasellaDiTesto 14"/>
          <p:cNvSpPr txBox="1"/>
          <p:nvPr/>
        </p:nvSpPr>
        <p:spPr>
          <a:xfrm>
            <a:off x="1540096" y="5704284"/>
            <a:ext cx="6180992" cy="1107996"/>
          </a:xfrm>
          <a:prstGeom prst="rect">
            <a:avLst/>
          </a:prstGeom>
          <a:noFill/>
        </p:spPr>
        <p:txBody>
          <a:bodyPr wrap="square" rtlCol="0">
            <a:spAutoFit/>
          </a:bodyPr>
          <a:lstStyle/>
          <a:p>
            <a:pPr algn="ctr">
              <a:defRPr/>
            </a:pPr>
            <a:r>
              <a:rPr lang="en-CA" sz="2200" b="1" dirty="0" smtClean="0">
                <a:solidFill>
                  <a:srgbClr val="C00000"/>
                </a:solidFill>
                <a:latin typeface="+mj-lt"/>
                <a:ea typeface="Times New Roman" pitchFamily="18" charset="0"/>
                <a:cs typeface="Arial" pitchFamily="34" charset="0"/>
              </a:rPr>
              <a:t>Hypothesis</a:t>
            </a:r>
          </a:p>
          <a:p>
            <a:pPr algn="ctr">
              <a:defRPr/>
            </a:pPr>
            <a:r>
              <a:rPr lang="en-CA" sz="2200" b="1" dirty="0" smtClean="0">
                <a:solidFill>
                  <a:srgbClr val="C00000"/>
                </a:solidFill>
                <a:latin typeface="+mj-lt"/>
                <a:ea typeface="Times New Roman" pitchFamily="18" charset="0"/>
                <a:cs typeface="Arial" pitchFamily="34" charset="0"/>
              </a:rPr>
              <a:t>immune-inflammatory changes as potential basis for </a:t>
            </a:r>
          </a:p>
          <a:p>
            <a:pPr algn="ctr">
              <a:defRPr/>
            </a:pPr>
            <a:r>
              <a:rPr lang="en-CA" sz="2200" b="1" dirty="0" smtClean="0">
                <a:solidFill>
                  <a:srgbClr val="C00000"/>
                </a:solidFill>
                <a:latin typeface="+mj-lt"/>
                <a:ea typeface="Times New Roman" pitchFamily="18" charset="0"/>
                <a:cs typeface="Arial" pitchFamily="34" charset="0"/>
              </a:rPr>
              <a:t>WM and connectivity alterations in BD</a:t>
            </a:r>
          </a:p>
        </p:txBody>
      </p:sp>
      <p:sp>
        <p:nvSpPr>
          <p:cNvPr id="17" name="Rettangolo 16"/>
          <p:cNvSpPr/>
          <p:nvPr/>
        </p:nvSpPr>
        <p:spPr>
          <a:xfrm>
            <a:off x="395536" y="3061096"/>
            <a:ext cx="8352928" cy="1107996"/>
          </a:xfrm>
          <a:prstGeom prst="rect">
            <a:avLst/>
          </a:prstGeom>
        </p:spPr>
        <p:txBody>
          <a:bodyPr wrap="square">
            <a:spAutoFit/>
          </a:bodyPr>
          <a:lstStyle/>
          <a:p>
            <a:r>
              <a:rPr lang="en-US" sz="2200" dirty="0" smtClean="0">
                <a:latin typeface="+mj-lt"/>
                <a:ea typeface="Times New Roman" pitchFamily="18" charset="0"/>
                <a:cs typeface="Arial" pitchFamily="34" charset="0"/>
              </a:rPr>
              <a:t>The prolonged activation of the stress system, which can trigger acute phases of BD, is associated with an increase in pro-inflammatory factors (Proudfoot et al., 2011) </a:t>
            </a:r>
            <a:endParaRPr lang="it-IT" sz="2200" dirty="0">
              <a:latin typeface="+mj-lt"/>
              <a:cs typeface="Arial" pitchFamily="34" charset="0"/>
            </a:endParaRPr>
          </a:p>
        </p:txBody>
      </p:sp>
    </p:spTree>
    <p:extLst>
      <p:ext uri="{BB962C8B-B14F-4D97-AF65-F5344CB8AC3E}">
        <p14:creationId xmlns:p14="http://schemas.microsoft.com/office/powerpoint/2010/main" val="3384046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5"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096174" y="5778283"/>
            <a:ext cx="5396644" cy="954107"/>
          </a:xfrm>
          <a:prstGeom prst="rect">
            <a:avLst/>
          </a:prstGeom>
          <a:ln w="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it-IT" sz="2400" dirty="0" err="1" smtClean="0">
                <a:latin typeface="+mj-lt"/>
              </a:rPr>
              <a:t>Reduction</a:t>
            </a:r>
            <a:r>
              <a:rPr lang="it-IT" sz="2400" dirty="0" smtClean="0">
                <a:latin typeface="+mj-lt"/>
              </a:rPr>
              <a:t> of T </a:t>
            </a:r>
            <a:r>
              <a:rPr lang="it-IT" sz="2400" dirty="0" err="1" smtClean="0">
                <a:latin typeface="+mj-lt"/>
              </a:rPr>
              <a:t>cells</a:t>
            </a:r>
            <a:r>
              <a:rPr lang="it-IT" sz="2400" dirty="0" smtClean="0">
                <a:latin typeface="+mj-lt"/>
              </a:rPr>
              <a:t> CD8+CD28- in mania</a:t>
            </a:r>
          </a:p>
          <a:p>
            <a:pPr algn="r"/>
            <a:endParaRPr lang="it-IT" sz="1600" i="1" dirty="0" smtClean="0">
              <a:latin typeface="+mj-lt"/>
            </a:endParaRPr>
          </a:p>
          <a:p>
            <a:pPr algn="r"/>
            <a:r>
              <a:rPr lang="it-IT" sz="1600" i="1" dirty="0" smtClean="0">
                <a:latin typeface="+mj-lt"/>
              </a:rPr>
              <a:t>Preliminary data, </a:t>
            </a:r>
            <a:r>
              <a:rPr lang="it-IT" sz="1600" i="1" dirty="0" err="1" smtClean="0">
                <a:latin typeface="+mj-lt"/>
              </a:rPr>
              <a:t>submitted</a:t>
            </a:r>
            <a:endParaRPr lang="it-IT" sz="1600" i="1" dirty="0" smtClean="0">
              <a:latin typeface="+mj-lt"/>
            </a:endParaRPr>
          </a:p>
        </p:txBody>
      </p:sp>
      <p:grpSp>
        <p:nvGrpSpPr>
          <p:cNvPr id="5" name="Gruppo 4"/>
          <p:cNvGrpSpPr/>
          <p:nvPr/>
        </p:nvGrpSpPr>
        <p:grpSpPr>
          <a:xfrm>
            <a:off x="262383" y="1239383"/>
            <a:ext cx="8575772" cy="4320000"/>
            <a:chOff x="262383" y="1239383"/>
            <a:chExt cx="8575772" cy="432000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83" y="1239383"/>
              <a:ext cx="8575772" cy="4320000"/>
            </a:xfrm>
            <a:prstGeom prst="rect">
              <a:avLst/>
            </a:prstGeom>
          </p:spPr>
        </p:pic>
        <p:sp>
          <p:nvSpPr>
            <p:cNvPr id="4" name="Rettangolo 3"/>
            <p:cNvSpPr/>
            <p:nvPr/>
          </p:nvSpPr>
          <p:spPr>
            <a:xfrm>
              <a:off x="262383" y="1239383"/>
              <a:ext cx="342831" cy="20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816918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23031" y="3105304"/>
            <a:ext cx="4530338" cy="3060000"/>
          </a:xfrm>
          <a:prstGeom prst="rect">
            <a:avLst/>
          </a:prstGeom>
          <a:noFill/>
          <a:ln w="9525">
            <a:noFill/>
            <a:miter lim="800000"/>
            <a:headEnd/>
            <a:tailEnd/>
          </a:ln>
        </p:spPr>
      </p:pic>
      <p:sp>
        <p:nvSpPr>
          <p:cNvPr id="5" name="CasellaDiTesto 4"/>
          <p:cNvSpPr txBox="1"/>
          <p:nvPr/>
        </p:nvSpPr>
        <p:spPr>
          <a:xfrm>
            <a:off x="600432" y="2484185"/>
            <a:ext cx="3775535"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latin typeface="+mj-lt"/>
                <a:cs typeface="Arial" pitchFamily="34" charset="0"/>
              </a:rPr>
              <a:t>The </a:t>
            </a:r>
            <a:r>
              <a:rPr lang="it-IT" b="1" dirty="0" err="1" smtClean="0">
                <a:latin typeface="+mj-lt"/>
                <a:cs typeface="Arial" pitchFamily="34" charset="0"/>
              </a:rPr>
              <a:t>Primacy</a:t>
            </a:r>
            <a:r>
              <a:rPr lang="it-IT" b="1" dirty="0" smtClean="0">
                <a:latin typeface="+mj-lt"/>
                <a:cs typeface="Arial" pitchFamily="34" charset="0"/>
              </a:rPr>
              <a:t> of Mania </a:t>
            </a:r>
            <a:r>
              <a:rPr lang="it-IT" b="1" dirty="0" err="1" smtClean="0">
                <a:latin typeface="+mj-lt"/>
                <a:cs typeface="Arial" pitchFamily="34" charset="0"/>
              </a:rPr>
              <a:t>Hypothesis</a:t>
            </a:r>
            <a:endParaRPr lang="it-IT" b="1" dirty="0" smtClean="0">
              <a:latin typeface="+mj-lt"/>
              <a:cs typeface="Arial" pitchFamily="34" charset="0"/>
            </a:endParaRPr>
          </a:p>
          <a:p>
            <a:pPr algn="ctr"/>
            <a:r>
              <a:rPr lang="en-US" b="1" dirty="0" smtClean="0">
                <a:latin typeface="+mj-lt"/>
                <a:cs typeface="Arial" pitchFamily="34" charset="0"/>
              </a:rPr>
              <a:t>mania is the fire and depression its ash </a:t>
            </a:r>
          </a:p>
        </p:txBody>
      </p:sp>
      <p:sp>
        <p:nvSpPr>
          <p:cNvPr id="6" name="CasellaDiTesto 5"/>
          <p:cNvSpPr txBox="1"/>
          <p:nvPr/>
        </p:nvSpPr>
        <p:spPr>
          <a:xfrm>
            <a:off x="4805631" y="3192504"/>
            <a:ext cx="408684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err="1" smtClean="0">
                <a:solidFill>
                  <a:srgbClr val="FF0000"/>
                </a:solidFill>
                <a:latin typeface="+mj-lt"/>
                <a:cs typeface="Arial" pitchFamily="34" charset="0"/>
              </a:rPr>
              <a:t>Manic</a:t>
            </a:r>
            <a:r>
              <a:rPr lang="it-IT" b="1" dirty="0" smtClean="0">
                <a:solidFill>
                  <a:srgbClr val="FF0000"/>
                </a:solidFill>
                <a:latin typeface="+mj-lt"/>
                <a:cs typeface="Arial" pitchFamily="34" charset="0"/>
              </a:rPr>
              <a:t> </a:t>
            </a:r>
            <a:r>
              <a:rPr lang="it-IT" b="1" dirty="0" err="1" smtClean="0">
                <a:solidFill>
                  <a:srgbClr val="FF0000"/>
                </a:solidFill>
                <a:latin typeface="+mj-lt"/>
                <a:cs typeface="Arial" pitchFamily="34" charset="0"/>
              </a:rPr>
              <a:t>phase</a:t>
            </a:r>
            <a:endParaRPr lang="it-IT" b="1" dirty="0" smtClean="0">
              <a:solidFill>
                <a:srgbClr val="FF0000"/>
              </a:solidFill>
              <a:latin typeface="+mj-lt"/>
              <a:cs typeface="Arial" pitchFamily="34" charset="0"/>
            </a:endParaRPr>
          </a:p>
          <a:p>
            <a:r>
              <a:rPr lang="it-IT" dirty="0" err="1" smtClean="0">
                <a:solidFill>
                  <a:srgbClr val="FF0000"/>
                </a:solidFill>
                <a:latin typeface="+mj-lt"/>
                <a:cs typeface="Arial" pitchFamily="34" charset="0"/>
              </a:rPr>
              <a:t>Immuno-inflammatory</a:t>
            </a:r>
            <a:r>
              <a:rPr lang="it-IT" dirty="0">
                <a:solidFill>
                  <a:srgbClr val="FF0000"/>
                </a:solidFill>
                <a:latin typeface="+mj-lt"/>
                <a:cs typeface="Arial" pitchFamily="34" charset="0"/>
              </a:rPr>
              <a:t> </a:t>
            </a:r>
            <a:r>
              <a:rPr lang="it-IT" dirty="0" err="1" smtClean="0">
                <a:solidFill>
                  <a:srgbClr val="FF0000"/>
                </a:solidFill>
                <a:latin typeface="+mj-lt"/>
                <a:cs typeface="Arial" pitchFamily="34" charset="0"/>
              </a:rPr>
              <a:t>activation</a:t>
            </a:r>
            <a:endParaRPr lang="it-IT" dirty="0" smtClean="0">
              <a:solidFill>
                <a:srgbClr val="FF0000"/>
              </a:solidFill>
              <a:latin typeface="+mj-lt"/>
              <a:cs typeface="Arial" pitchFamily="34" charset="0"/>
            </a:endParaRPr>
          </a:p>
          <a:p>
            <a:r>
              <a:rPr lang="it-IT" dirty="0" smtClean="0">
                <a:solidFill>
                  <a:srgbClr val="FF0000"/>
                </a:solidFill>
                <a:latin typeface="+mj-lt"/>
                <a:cs typeface="Arial" pitchFamily="34" charset="0"/>
              </a:rPr>
              <a:t>WM </a:t>
            </a:r>
            <a:r>
              <a:rPr lang="it-IT" dirty="0" err="1" smtClean="0">
                <a:solidFill>
                  <a:srgbClr val="FF0000"/>
                </a:solidFill>
                <a:latin typeface="+mj-lt"/>
                <a:cs typeface="Arial" pitchFamily="34" charset="0"/>
              </a:rPr>
              <a:t>damage</a:t>
            </a:r>
            <a:endParaRPr lang="it-IT" dirty="0">
              <a:solidFill>
                <a:srgbClr val="FF0000"/>
              </a:solidFill>
              <a:latin typeface="+mj-lt"/>
              <a:cs typeface="Arial" pitchFamily="34" charset="0"/>
            </a:endParaRPr>
          </a:p>
        </p:txBody>
      </p:sp>
      <p:sp>
        <p:nvSpPr>
          <p:cNvPr id="7" name="CasellaDiTesto 6"/>
          <p:cNvSpPr txBox="1"/>
          <p:nvPr/>
        </p:nvSpPr>
        <p:spPr>
          <a:xfrm>
            <a:off x="4805630" y="5208874"/>
            <a:ext cx="408685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b="1" dirty="0" smtClean="0">
                <a:solidFill>
                  <a:schemeClr val="tx2"/>
                </a:solidFill>
                <a:latin typeface="+mj-lt"/>
                <a:cs typeface="Arial" pitchFamily="34" charset="0"/>
              </a:rPr>
              <a:t>Depressive </a:t>
            </a:r>
            <a:r>
              <a:rPr lang="it-IT" b="1" dirty="0" err="1" smtClean="0">
                <a:solidFill>
                  <a:schemeClr val="tx2"/>
                </a:solidFill>
                <a:latin typeface="+mj-lt"/>
                <a:cs typeface="Arial" pitchFamily="34" charset="0"/>
              </a:rPr>
              <a:t>phase</a:t>
            </a:r>
            <a:endParaRPr lang="it-IT" b="1" dirty="0" smtClean="0">
              <a:solidFill>
                <a:schemeClr val="tx2"/>
              </a:solidFill>
              <a:latin typeface="+mj-lt"/>
              <a:cs typeface="Arial" pitchFamily="34" charset="0"/>
            </a:endParaRPr>
          </a:p>
          <a:p>
            <a:r>
              <a:rPr lang="it-IT" dirty="0" err="1" smtClean="0">
                <a:solidFill>
                  <a:schemeClr val="tx2"/>
                </a:solidFill>
                <a:latin typeface="+mj-lt"/>
                <a:cs typeface="Arial" pitchFamily="34" charset="0"/>
              </a:rPr>
              <a:t>Immuno-inflammatory</a:t>
            </a:r>
            <a:r>
              <a:rPr lang="it-IT" dirty="0" smtClean="0">
                <a:solidFill>
                  <a:schemeClr val="tx2"/>
                </a:solidFill>
                <a:latin typeface="+mj-lt"/>
                <a:cs typeface="Arial" pitchFamily="34" charset="0"/>
              </a:rPr>
              <a:t> “</a:t>
            </a:r>
            <a:r>
              <a:rPr lang="it-IT" dirty="0" err="1" smtClean="0">
                <a:solidFill>
                  <a:schemeClr val="tx2"/>
                </a:solidFill>
                <a:latin typeface="+mj-lt"/>
                <a:cs typeface="Arial" pitchFamily="34" charset="0"/>
              </a:rPr>
              <a:t>normalization</a:t>
            </a:r>
            <a:r>
              <a:rPr lang="it-IT" dirty="0" smtClean="0">
                <a:solidFill>
                  <a:schemeClr val="tx2"/>
                </a:solidFill>
                <a:latin typeface="+mj-lt"/>
                <a:cs typeface="Arial" pitchFamily="34" charset="0"/>
              </a:rPr>
              <a:t>”</a:t>
            </a:r>
          </a:p>
          <a:p>
            <a:r>
              <a:rPr lang="it-IT" dirty="0" err="1" smtClean="0">
                <a:solidFill>
                  <a:schemeClr val="tx2"/>
                </a:solidFill>
                <a:latin typeface="+mj-lt"/>
                <a:cs typeface="Arial" pitchFamily="34" charset="0"/>
              </a:rPr>
              <a:t>Residual</a:t>
            </a:r>
            <a:r>
              <a:rPr lang="it-IT" dirty="0" smtClean="0">
                <a:solidFill>
                  <a:schemeClr val="tx2"/>
                </a:solidFill>
                <a:latin typeface="+mj-lt"/>
                <a:cs typeface="Arial" pitchFamily="34" charset="0"/>
              </a:rPr>
              <a:t> WM </a:t>
            </a:r>
            <a:r>
              <a:rPr lang="it-IT" dirty="0" err="1" smtClean="0">
                <a:solidFill>
                  <a:schemeClr val="tx2"/>
                </a:solidFill>
                <a:latin typeface="+mj-lt"/>
                <a:cs typeface="Arial" pitchFamily="34" charset="0"/>
              </a:rPr>
              <a:t>damage</a:t>
            </a:r>
            <a:endParaRPr lang="it-IT" dirty="0">
              <a:solidFill>
                <a:schemeClr val="tx2"/>
              </a:solidFill>
              <a:latin typeface="+mj-lt"/>
              <a:cs typeface="Arial" pitchFamily="34" charset="0"/>
            </a:endParaRPr>
          </a:p>
        </p:txBody>
      </p:sp>
      <p:sp>
        <p:nvSpPr>
          <p:cNvPr id="8" name="CasellaDiTesto 7"/>
          <p:cNvSpPr txBox="1"/>
          <p:nvPr/>
        </p:nvSpPr>
        <p:spPr>
          <a:xfrm>
            <a:off x="4805630" y="4213536"/>
            <a:ext cx="4086850" cy="923330"/>
          </a:xfrm>
          <a:prstGeom prst="rect">
            <a:avLst/>
          </a:prstGeom>
          <a:ln w="0"/>
        </p:spPr>
        <p:style>
          <a:lnRef idx="2">
            <a:schemeClr val="dk1"/>
          </a:lnRef>
          <a:fillRef idx="1">
            <a:schemeClr val="lt1"/>
          </a:fillRef>
          <a:effectRef idx="0">
            <a:schemeClr val="dk1"/>
          </a:effectRef>
          <a:fontRef idx="minor">
            <a:schemeClr val="dk1"/>
          </a:fontRef>
        </p:style>
        <p:txBody>
          <a:bodyPr wrap="square" rtlCol="0">
            <a:spAutoFit/>
          </a:bodyPr>
          <a:lstStyle/>
          <a:p>
            <a:r>
              <a:rPr lang="it-IT" b="1" dirty="0" err="1" smtClean="0">
                <a:solidFill>
                  <a:srgbClr val="FFC000"/>
                </a:solidFill>
                <a:latin typeface="+mj-lt"/>
                <a:cs typeface="Arial" pitchFamily="34" charset="0"/>
              </a:rPr>
              <a:t>Euthimic</a:t>
            </a:r>
            <a:r>
              <a:rPr lang="it-IT" b="1" dirty="0" smtClean="0">
                <a:solidFill>
                  <a:srgbClr val="FFC000"/>
                </a:solidFill>
                <a:latin typeface="+mj-lt"/>
                <a:cs typeface="Arial" pitchFamily="34" charset="0"/>
              </a:rPr>
              <a:t> </a:t>
            </a:r>
            <a:r>
              <a:rPr lang="it-IT" b="1" dirty="0" err="1" smtClean="0">
                <a:solidFill>
                  <a:srgbClr val="FFC000"/>
                </a:solidFill>
                <a:latin typeface="+mj-lt"/>
                <a:cs typeface="Arial" pitchFamily="34" charset="0"/>
              </a:rPr>
              <a:t>phase</a:t>
            </a:r>
            <a:endParaRPr lang="it-IT" b="1" dirty="0" smtClean="0">
              <a:solidFill>
                <a:srgbClr val="FFC000"/>
              </a:solidFill>
              <a:latin typeface="+mj-lt"/>
              <a:cs typeface="Arial" pitchFamily="34" charset="0"/>
            </a:endParaRPr>
          </a:p>
          <a:p>
            <a:r>
              <a:rPr lang="it-IT" dirty="0" err="1" smtClean="0">
                <a:solidFill>
                  <a:srgbClr val="FFC000"/>
                </a:solidFill>
                <a:latin typeface="+mj-lt"/>
                <a:cs typeface="Arial" pitchFamily="34" charset="0"/>
              </a:rPr>
              <a:t>Immuno-inflammatory</a:t>
            </a:r>
            <a:r>
              <a:rPr lang="it-IT" dirty="0" smtClean="0">
                <a:solidFill>
                  <a:srgbClr val="FFC000"/>
                </a:solidFill>
                <a:latin typeface="+mj-lt"/>
                <a:cs typeface="Arial" pitchFamily="34" charset="0"/>
              </a:rPr>
              <a:t> “</a:t>
            </a:r>
            <a:r>
              <a:rPr lang="it-IT" dirty="0" err="1" smtClean="0">
                <a:solidFill>
                  <a:srgbClr val="FFC000"/>
                </a:solidFill>
                <a:latin typeface="+mj-lt"/>
                <a:cs typeface="Arial" pitchFamily="34" charset="0"/>
              </a:rPr>
              <a:t>normalization</a:t>
            </a:r>
            <a:r>
              <a:rPr lang="it-IT" dirty="0" smtClean="0">
                <a:solidFill>
                  <a:srgbClr val="FFC000"/>
                </a:solidFill>
                <a:latin typeface="+mj-lt"/>
                <a:cs typeface="Arial" pitchFamily="34" charset="0"/>
              </a:rPr>
              <a:t>”</a:t>
            </a:r>
          </a:p>
          <a:p>
            <a:r>
              <a:rPr lang="it-IT" dirty="0" smtClean="0">
                <a:solidFill>
                  <a:srgbClr val="FFC000"/>
                </a:solidFill>
                <a:latin typeface="+mj-lt"/>
                <a:cs typeface="Arial" pitchFamily="34" charset="0"/>
              </a:rPr>
              <a:t>WM “</a:t>
            </a:r>
            <a:r>
              <a:rPr lang="it-IT" dirty="0" err="1" smtClean="0">
                <a:solidFill>
                  <a:srgbClr val="FFC000"/>
                </a:solidFill>
                <a:latin typeface="+mj-lt"/>
                <a:cs typeface="Arial" pitchFamily="34" charset="0"/>
              </a:rPr>
              <a:t>normalization</a:t>
            </a:r>
            <a:r>
              <a:rPr lang="it-IT" dirty="0" smtClean="0">
                <a:solidFill>
                  <a:srgbClr val="FFC000"/>
                </a:solidFill>
                <a:latin typeface="+mj-lt"/>
                <a:cs typeface="Arial" pitchFamily="34" charset="0"/>
              </a:rPr>
              <a:t>”</a:t>
            </a:r>
            <a:endParaRPr lang="it-IT" dirty="0">
              <a:solidFill>
                <a:srgbClr val="FFC000"/>
              </a:solidFill>
              <a:latin typeface="+mj-lt"/>
              <a:cs typeface="Arial" pitchFamily="34" charset="0"/>
            </a:endParaRPr>
          </a:p>
        </p:txBody>
      </p:sp>
      <p:sp>
        <p:nvSpPr>
          <p:cNvPr id="9" name="CasellaDiTesto 8"/>
          <p:cNvSpPr txBox="1"/>
          <p:nvPr/>
        </p:nvSpPr>
        <p:spPr>
          <a:xfrm>
            <a:off x="142783" y="232480"/>
            <a:ext cx="8856984" cy="1938992"/>
          </a:xfrm>
          <a:prstGeom prst="rect">
            <a:avLst/>
          </a:prstGeom>
          <a:ln w="0"/>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Wingdings" panose="05000000000000000000" pitchFamily="2" charset="2"/>
              <a:buChar char="Ø"/>
            </a:pPr>
            <a:r>
              <a:rPr lang="it-IT" sz="2400" dirty="0" smtClean="0">
                <a:latin typeface="+mj-lt"/>
                <a:cs typeface="Arial" pitchFamily="34" charset="0"/>
              </a:rPr>
              <a:t>WM microstructural </a:t>
            </a:r>
            <a:r>
              <a:rPr lang="it-IT" sz="2400" dirty="0" err="1" smtClean="0">
                <a:latin typeface="+mj-lt"/>
                <a:cs typeface="Arial" pitchFamily="34" charset="0"/>
              </a:rPr>
              <a:t>alterations</a:t>
            </a:r>
            <a:r>
              <a:rPr lang="it-IT" sz="2400" dirty="0" smtClean="0">
                <a:latin typeface="+mj-lt"/>
                <a:cs typeface="Arial" pitchFamily="34" charset="0"/>
              </a:rPr>
              <a:t> in mania and </a:t>
            </a:r>
            <a:r>
              <a:rPr lang="it-IT" sz="2400" dirty="0" err="1" smtClean="0">
                <a:latin typeface="+mj-lt"/>
                <a:cs typeface="Arial" pitchFamily="34" charset="0"/>
              </a:rPr>
              <a:t>depression</a:t>
            </a:r>
            <a:r>
              <a:rPr lang="it-IT" sz="2400" dirty="0" smtClean="0">
                <a:latin typeface="+mj-lt"/>
                <a:cs typeface="Arial" pitchFamily="34" charset="0"/>
              </a:rPr>
              <a:t> (</a:t>
            </a:r>
            <a:r>
              <a:rPr lang="it-IT" sz="2400" dirty="0" err="1" smtClean="0">
                <a:latin typeface="+mj-lt"/>
                <a:cs typeface="Arial" pitchFamily="34" charset="0"/>
              </a:rPr>
              <a:t>active</a:t>
            </a:r>
            <a:r>
              <a:rPr lang="it-IT" sz="2400" dirty="0" smtClean="0">
                <a:latin typeface="+mj-lt"/>
                <a:cs typeface="Arial" pitchFamily="34" charset="0"/>
              </a:rPr>
              <a:t> </a:t>
            </a:r>
            <a:r>
              <a:rPr lang="it-IT" sz="2400" dirty="0" err="1" smtClean="0">
                <a:latin typeface="+mj-lt"/>
                <a:cs typeface="Arial" pitchFamily="34" charset="0"/>
              </a:rPr>
              <a:t>phases</a:t>
            </a:r>
            <a:r>
              <a:rPr lang="it-IT" sz="2400" dirty="0" smtClean="0">
                <a:latin typeface="+mj-lt"/>
                <a:cs typeface="Arial" pitchFamily="34" charset="0"/>
              </a:rPr>
              <a:t>) </a:t>
            </a:r>
            <a:r>
              <a:rPr lang="it-IT" sz="2400" dirty="0" err="1" smtClean="0">
                <a:latin typeface="+mj-lt"/>
                <a:cs typeface="Arial" pitchFamily="34" charset="0"/>
              </a:rPr>
              <a:t>but</a:t>
            </a:r>
            <a:r>
              <a:rPr lang="it-IT" sz="2400" dirty="0" smtClean="0">
                <a:latin typeface="+mj-lt"/>
                <a:cs typeface="Arial" pitchFamily="34" charset="0"/>
              </a:rPr>
              <a:t> </a:t>
            </a:r>
            <a:r>
              <a:rPr lang="it-IT" sz="2400" dirty="0" err="1" smtClean="0">
                <a:latin typeface="+mj-lt"/>
                <a:cs typeface="Arial" pitchFamily="34" charset="0"/>
              </a:rPr>
              <a:t>not</a:t>
            </a:r>
            <a:r>
              <a:rPr lang="it-IT" sz="2400" dirty="0" smtClean="0">
                <a:latin typeface="+mj-lt"/>
                <a:cs typeface="Arial" pitchFamily="34" charset="0"/>
              </a:rPr>
              <a:t> in </a:t>
            </a:r>
            <a:r>
              <a:rPr lang="it-IT" sz="2400" dirty="0" err="1" smtClean="0">
                <a:latin typeface="+mj-lt"/>
                <a:cs typeface="Arial" pitchFamily="34" charset="0"/>
              </a:rPr>
              <a:t>euthymia</a:t>
            </a:r>
            <a:endParaRPr lang="it-IT" sz="2400" dirty="0" smtClean="0">
              <a:latin typeface="+mj-lt"/>
              <a:cs typeface="Arial" pitchFamily="34" charset="0"/>
            </a:endParaRPr>
          </a:p>
          <a:p>
            <a:pPr marL="342900" indent="-342900">
              <a:buFont typeface="Wingdings" panose="05000000000000000000" pitchFamily="2" charset="2"/>
              <a:buChar char="Ø"/>
            </a:pPr>
            <a:r>
              <a:rPr lang="it-IT" sz="2400" dirty="0" err="1" smtClean="0">
                <a:latin typeface="+mj-lt"/>
                <a:cs typeface="Arial" pitchFamily="34" charset="0"/>
              </a:rPr>
              <a:t>Immune-inflammatory</a:t>
            </a:r>
            <a:r>
              <a:rPr lang="it-IT" sz="2400" dirty="0" smtClean="0">
                <a:latin typeface="+mj-lt"/>
                <a:cs typeface="Arial" pitchFamily="34" charset="0"/>
              </a:rPr>
              <a:t> </a:t>
            </a:r>
            <a:r>
              <a:rPr lang="it-IT" sz="2400" dirty="0" err="1" smtClean="0">
                <a:latin typeface="+mj-lt"/>
                <a:cs typeface="Arial" pitchFamily="34" charset="0"/>
              </a:rPr>
              <a:t>activation</a:t>
            </a:r>
            <a:r>
              <a:rPr lang="it-IT" sz="2400" dirty="0" smtClean="0">
                <a:latin typeface="+mj-lt"/>
                <a:cs typeface="Arial" pitchFamily="34" charset="0"/>
              </a:rPr>
              <a:t> in mania</a:t>
            </a:r>
          </a:p>
          <a:p>
            <a:pPr marL="342900" indent="-342900">
              <a:buFont typeface="Wingdings" panose="05000000000000000000" pitchFamily="2" charset="2"/>
              <a:buChar char="Ø"/>
            </a:pPr>
            <a:r>
              <a:rPr lang="it-IT" sz="2400" dirty="0" smtClean="0">
                <a:latin typeface="+mj-lt"/>
                <a:cs typeface="Arial" pitchFamily="34" charset="0"/>
              </a:rPr>
              <a:t>Correlation of immune-</a:t>
            </a:r>
            <a:r>
              <a:rPr lang="it-IT" sz="2400" dirty="0" err="1" smtClean="0">
                <a:latin typeface="+mj-lt"/>
                <a:cs typeface="Arial" pitchFamily="34" charset="0"/>
              </a:rPr>
              <a:t>inflammatory</a:t>
            </a:r>
            <a:r>
              <a:rPr lang="it-IT" sz="2400" dirty="0" smtClean="0">
                <a:latin typeface="+mj-lt"/>
                <a:cs typeface="Arial" pitchFamily="34" charset="0"/>
              </a:rPr>
              <a:t> </a:t>
            </a:r>
            <a:r>
              <a:rPr lang="it-IT" sz="2400" dirty="0" err="1" smtClean="0">
                <a:latin typeface="+mj-lt"/>
                <a:cs typeface="Arial" pitchFamily="34" charset="0"/>
              </a:rPr>
              <a:t>activation</a:t>
            </a:r>
            <a:r>
              <a:rPr lang="it-IT" sz="2400" dirty="0" smtClean="0">
                <a:latin typeface="+mj-lt"/>
                <a:cs typeface="Arial" pitchFamily="34" charset="0"/>
              </a:rPr>
              <a:t> with WM </a:t>
            </a:r>
            <a:r>
              <a:rPr lang="it-IT" sz="2400" dirty="0" err="1" smtClean="0">
                <a:latin typeface="+mj-lt"/>
                <a:cs typeface="Arial" pitchFamily="34" charset="0"/>
              </a:rPr>
              <a:t>alterations</a:t>
            </a:r>
            <a:endParaRPr lang="it-IT" sz="2400" dirty="0">
              <a:latin typeface="+mj-lt"/>
              <a:cs typeface="Arial" pitchFamily="34" charset="0"/>
            </a:endParaRPr>
          </a:p>
        </p:txBody>
      </p:sp>
      <p:sp>
        <p:nvSpPr>
          <p:cNvPr id="10" name="CasellaDiTesto 9"/>
          <p:cNvSpPr txBox="1"/>
          <p:nvPr/>
        </p:nvSpPr>
        <p:spPr>
          <a:xfrm>
            <a:off x="2051720" y="6237312"/>
            <a:ext cx="3096344" cy="338554"/>
          </a:xfrm>
          <a:prstGeom prst="rect">
            <a:avLst/>
          </a:prstGeom>
          <a:noFill/>
        </p:spPr>
        <p:txBody>
          <a:bodyPr wrap="square" rtlCol="0">
            <a:spAutoFit/>
          </a:bodyPr>
          <a:lstStyle/>
          <a:p>
            <a:r>
              <a:rPr lang="en-US" sz="1600" i="1" dirty="0" smtClean="0">
                <a:latin typeface="+mj-lt"/>
                <a:cs typeface="Arial" pitchFamily="34" charset="0"/>
              </a:rPr>
              <a:t>(Koukopoulos and </a:t>
            </a:r>
            <a:r>
              <a:rPr lang="en-US" sz="1600" i="1" dirty="0" err="1" smtClean="0">
                <a:latin typeface="+mj-lt"/>
                <a:cs typeface="Arial" pitchFamily="34" charset="0"/>
              </a:rPr>
              <a:t>Ghaemi</a:t>
            </a:r>
            <a:r>
              <a:rPr lang="en-US" sz="1600" i="1" dirty="0" smtClean="0">
                <a:latin typeface="+mj-lt"/>
                <a:cs typeface="Arial" pitchFamily="34" charset="0"/>
              </a:rPr>
              <a:t>, 2009)</a:t>
            </a:r>
            <a:endParaRPr lang="it-IT" sz="1600" i="1" dirty="0" smtClean="0">
              <a:latin typeface="+mj-lt"/>
              <a:cs typeface="Arial" pitchFamily="34" charset="0"/>
            </a:endParaRPr>
          </a:p>
        </p:txBody>
      </p:sp>
    </p:spTree>
    <p:extLst>
      <p:ext uri="{BB962C8B-B14F-4D97-AF65-F5344CB8AC3E}">
        <p14:creationId xmlns:p14="http://schemas.microsoft.com/office/powerpoint/2010/main" val="2171230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28987" y="176880"/>
            <a:ext cx="6197081" cy="523220"/>
          </a:xfrm>
          <a:prstGeom prst="rect">
            <a:avLst/>
          </a:prstGeom>
        </p:spPr>
        <p:txBody>
          <a:bodyPr wrap="none">
            <a:spAutoFit/>
          </a:bodyPr>
          <a:lstStyle/>
          <a:p>
            <a:r>
              <a:rPr lang="it-IT" sz="2800" b="1" dirty="0" smtClean="0">
                <a:solidFill>
                  <a:schemeClr val="tx2"/>
                </a:solidFill>
                <a:latin typeface="+mj-lt"/>
                <a:cs typeface="Arial" pitchFamily="34" charset="0"/>
              </a:rPr>
              <a:t>The </a:t>
            </a:r>
            <a:r>
              <a:rPr lang="it-IT" sz="2800" b="1" dirty="0" err="1" smtClean="0">
                <a:solidFill>
                  <a:schemeClr val="tx2"/>
                </a:solidFill>
                <a:latin typeface="+mj-lt"/>
                <a:cs typeface="Arial" pitchFamily="34" charset="0"/>
              </a:rPr>
              <a:t>Research</a:t>
            </a:r>
            <a:r>
              <a:rPr lang="it-IT" sz="2800" b="1" dirty="0" smtClean="0">
                <a:solidFill>
                  <a:schemeClr val="tx2"/>
                </a:solidFill>
                <a:latin typeface="+mj-lt"/>
                <a:cs typeface="Arial" pitchFamily="34" charset="0"/>
              </a:rPr>
              <a:t> Group and </a:t>
            </a:r>
            <a:r>
              <a:rPr lang="it-IT" sz="2800" b="1" dirty="0" err="1" smtClean="0">
                <a:solidFill>
                  <a:schemeClr val="tx2"/>
                </a:solidFill>
                <a:latin typeface="+mj-lt"/>
                <a:cs typeface="Arial" pitchFamily="34" charset="0"/>
              </a:rPr>
              <a:t>Acknowledgment</a:t>
            </a:r>
            <a:endParaRPr lang="it-IT" sz="2800" dirty="0">
              <a:latin typeface="+mj-lt"/>
            </a:endParaRPr>
          </a:p>
        </p:txBody>
      </p:sp>
      <p:sp>
        <p:nvSpPr>
          <p:cNvPr id="5" name="CasellaDiTesto 4"/>
          <p:cNvSpPr txBox="1"/>
          <p:nvPr/>
        </p:nvSpPr>
        <p:spPr>
          <a:xfrm>
            <a:off x="530050" y="875353"/>
            <a:ext cx="2133601" cy="1200329"/>
          </a:xfrm>
          <a:prstGeom prst="rect">
            <a:avLst/>
          </a:prstGeom>
          <a:noFill/>
        </p:spPr>
        <p:txBody>
          <a:bodyPr wrap="square" rtlCol="0">
            <a:spAutoFit/>
          </a:bodyPr>
          <a:lstStyle/>
          <a:p>
            <a:r>
              <a:rPr lang="it-IT" b="1" dirty="0" smtClean="0">
                <a:latin typeface="+mj-lt"/>
              </a:rPr>
              <a:t>Amore Mario </a:t>
            </a:r>
          </a:p>
          <a:p>
            <a:r>
              <a:rPr lang="it-IT" b="1" dirty="0" smtClean="0">
                <a:latin typeface="+mj-lt"/>
              </a:rPr>
              <a:t>Paola </a:t>
            </a:r>
            <a:r>
              <a:rPr lang="it-IT" b="1" dirty="0" err="1" smtClean="0">
                <a:latin typeface="+mj-lt"/>
              </a:rPr>
              <a:t>Magioncalda</a:t>
            </a:r>
            <a:r>
              <a:rPr lang="it-IT" b="1" dirty="0" smtClean="0">
                <a:latin typeface="+mj-lt"/>
              </a:rPr>
              <a:t> </a:t>
            </a:r>
          </a:p>
          <a:p>
            <a:r>
              <a:rPr lang="it-IT" b="1" dirty="0" smtClean="0">
                <a:latin typeface="+mj-lt"/>
              </a:rPr>
              <a:t>Matteo Martino</a:t>
            </a:r>
          </a:p>
          <a:p>
            <a:r>
              <a:rPr lang="it-IT" b="1" dirty="0" smtClean="0">
                <a:latin typeface="+mj-lt"/>
              </a:rPr>
              <a:t>Benedetta Conio</a:t>
            </a:r>
          </a:p>
        </p:txBody>
      </p:sp>
      <p:sp>
        <p:nvSpPr>
          <p:cNvPr id="3" name="Rettangolo 2"/>
          <p:cNvSpPr/>
          <p:nvPr/>
        </p:nvSpPr>
        <p:spPr>
          <a:xfrm>
            <a:off x="530049" y="3224204"/>
            <a:ext cx="2134176" cy="923330"/>
          </a:xfrm>
          <a:prstGeom prst="rect">
            <a:avLst/>
          </a:prstGeom>
        </p:spPr>
        <p:txBody>
          <a:bodyPr wrap="square">
            <a:spAutoFit/>
          </a:bodyPr>
          <a:lstStyle/>
          <a:p>
            <a:r>
              <a:rPr lang="it-IT" b="1" dirty="0">
                <a:latin typeface="+mj-lt"/>
              </a:rPr>
              <a:t>Gilberto Filaci</a:t>
            </a:r>
          </a:p>
          <a:p>
            <a:r>
              <a:rPr lang="it-IT" b="1" dirty="0" smtClean="0">
                <a:latin typeface="+mj-lt"/>
              </a:rPr>
              <a:t>Samuele </a:t>
            </a:r>
            <a:r>
              <a:rPr lang="it-IT" b="1" dirty="0" err="1">
                <a:latin typeface="+mj-lt"/>
              </a:rPr>
              <a:t>Tardito</a:t>
            </a:r>
            <a:endParaRPr lang="it-IT" b="1" dirty="0">
              <a:latin typeface="+mj-lt"/>
            </a:endParaRPr>
          </a:p>
          <a:p>
            <a:r>
              <a:rPr lang="it-IT" b="1" dirty="0">
                <a:latin typeface="+mj-lt"/>
              </a:rPr>
              <a:t>Bruno </a:t>
            </a:r>
            <a:r>
              <a:rPr lang="it-IT" b="1" dirty="0" err="1">
                <a:latin typeface="+mj-lt"/>
              </a:rPr>
              <a:t>Sterlini</a:t>
            </a:r>
            <a:endParaRPr lang="it-IT" b="1" dirty="0">
              <a:latin typeface="+mj-lt"/>
            </a:endParaRPr>
          </a:p>
        </p:txBody>
      </p:sp>
      <p:sp>
        <p:nvSpPr>
          <p:cNvPr id="7" name="Rettangolo 6"/>
          <p:cNvSpPr/>
          <p:nvPr/>
        </p:nvSpPr>
        <p:spPr>
          <a:xfrm>
            <a:off x="530049" y="4310337"/>
            <a:ext cx="2134176" cy="923330"/>
          </a:xfrm>
          <a:prstGeom prst="rect">
            <a:avLst/>
          </a:prstGeom>
        </p:spPr>
        <p:txBody>
          <a:bodyPr wrap="square">
            <a:spAutoFit/>
          </a:bodyPr>
          <a:lstStyle/>
          <a:p>
            <a:r>
              <a:rPr lang="it-IT" b="1" dirty="0" smtClean="0">
                <a:latin typeface="+mj-lt"/>
              </a:rPr>
              <a:t>Georg </a:t>
            </a:r>
            <a:r>
              <a:rPr lang="it-IT" b="1" dirty="0" err="1" smtClean="0">
                <a:latin typeface="+mj-lt"/>
              </a:rPr>
              <a:t>Northoff</a:t>
            </a:r>
            <a:endParaRPr lang="it-IT" b="1" dirty="0" smtClean="0">
              <a:latin typeface="+mj-lt"/>
            </a:endParaRPr>
          </a:p>
          <a:p>
            <a:r>
              <a:rPr lang="it-IT" b="1" dirty="0">
                <a:latin typeface="+mj-lt"/>
              </a:rPr>
              <a:t>Niall </a:t>
            </a:r>
            <a:r>
              <a:rPr lang="it-IT" b="1" dirty="0" smtClean="0">
                <a:latin typeface="+mj-lt"/>
              </a:rPr>
              <a:t>Duncan</a:t>
            </a:r>
          </a:p>
          <a:p>
            <a:r>
              <a:rPr lang="it-IT" b="1" dirty="0" err="1" smtClean="0">
                <a:latin typeface="+mj-lt"/>
              </a:rPr>
              <a:t>Zirui</a:t>
            </a:r>
            <a:r>
              <a:rPr lang="it-IT" b="1" dirty="0" smtClean="0">
                <a:latin typeface="+mj-lt"/>
              </a:rPr>
              <a:t> Huang</a:t>
            </a:r>
          </a:p>
        </p:txBody>
      </p:sp>
      <p:sp>
        <p:nvSpPr>
          <p:cNvPr id="8" name="Rettangolo 7"/>
          <p:cNvSpPr/>
          <p:nvPr/>
        </p:nvSpPr>
        <p:spPr>
          <a:xfrm>
            <a:off x="529472" y="5358592"/>
            <a:ext cx="2134177" cy="646331"/>
          </a:xfrm>
          <a:prstGeom prst="rect">
            <a:avLst/>
          </a:prstGeom>
        </p:spPr>
        <p:txBody>
          <a:bodyPr wrap="square">
            <a:spAutoFit/>
          </a:bodyPr>
          <a:lstStyle/>
          <a:p>
            <a:r>
              <a:rPr lang="it-IT" b="1" dirty="0" smtClean="0">
                <a:latin typeface="+mj-lt"/>
              </a:rPr>
              <a:t>Matilde Inglese</a:t>
            </a:r>
          </a:p>
          <a:p>
            <a:r>
              <a:rPr lang="it-IT" b="1" dirty="0" smtClean="0">
                <a:latin typeface="+mj-lt"/>
              </a:rPr>
              <a:t>Catarina </a:t>
            </a:r>
            <a:r>
              <a:rPr lang="it-IT" b="1" dirty="0" err="1" smtClean="0">
                <a:latin typeface="+mj-lt"/>
              </a:rPr>
              <a:t>Saiote</a:t>
            </a:r>
            <a:endParaRPr lang="it-IT" b="1" dirty="0">
              <a:latin typeface="+mj-lt"/>
            </a:endParaRPr>
          </a:p>
        </p:txBody>
      </p:sp>
      <p:sp>
        <p:nvSpPr>
          <p:cNvPr id="16" name="CasellaDiTesto 15"/>
          <p:cNvSpPr txBox="1"/>
          <p:nvPr/>
        </p:nvSpPr>
        <p:spPr>
          <a:xfrm>
            <a:off x="530049" y="2188278"/>
            <a:ext cx="2133601" cy="923330"/>
          </a:xfrm>
          <a:prstGeom prst="rect">
            <a:avLst/>
          </a:prstGeom>
          <a:noFill/>
        </p:spPr>
        <p:txBody>
          <a:bodyPr wrap="square" rtlCol="0">
            <a:spAutoFit/>
          </a:bodyPr>
          <a:lstStyle/>
          <a:p>
            <a:r>
              <a:rPr lang="it-IT" b="1" dirty="0" smtClean="0">
                <a:latin typeface="+mj-lt"/>
              </a:rPr>
              <a:t>Gianluigi </a:t>
            </a:r>
            <a:r>
              <a:rPr lang="it-IT" b="1" dirty="0" err="1" smtClean="0">
                <a:latin typeface="+mj-lt"/>
              </a:rPr>
              <a:t>Mancardi</a:t>
            </a:r>
            <a:endParaRPr lang="it-IT" b="1" dirty="0" smtClean="0">
              <a:latin typeface="+mj-lt"/>
            </a:endParaRPr>
          </a:p>
          <a:p>
            <a:r>
              <a:rPr lang="it-IT" b="1" dirty="0" smtClean="0">
                <a:latin typeface="+mj-lt"/>
              </a:rPr>
              <a:t>Matilde Inglese</a:t>
            </a:r>
          </a:p>
          <a:p>
            <a:r>
              <a:rPr lang="it-IT" b="1" dirty="0" smtClean="0">
                <a:latin typeface="+mj-lt"/>
              </a:rPr>
              <a:t>Niccolò Piaggio</a:t>
            </a:r>
          </a:p>
        </p:txBody>
      </p:sp>
      <p:sp>
        <p:nvSpPr>
          <p:cNvPr id="18" name="Rettangolo 17"/>
          <p:cNvSpPr/>
          <p:nvPr/>
        </p:nvSpPr>
        <p:spPr>
          <a:xfrm>
            <a:off x="1795204" y="6294181"/>
            <a:ext cx="5665468" cy="369332"/>
          </a:xfrm>
          <a:prstGeom prst="rect">
            <a:avLst/>
          </a:prstGeom>
        </p:spPr>
        <p:txBody>
          <a:bodyPr wrap="square">
            <a:spAutoFit/>
          </a:bodyPr>
          <a:lstStyle/>
          <a:p>
            <a:r>
              <a:rPr lang="it-IT" b="1" dirty="0">
                <a:latin typeface="+mj-lt"/>
              </a:rPr>
              <a:t>a</a:t>
            </a:r>
            <a:r>
              <a:rPr lang="it-IT" b="1" dirty="0" smtClean="0">
                <a:latin typeface="+mj-lt"/>
              </a:rPr>
              <a:t>nd </a:t>
            </a:r>
            <a:r>
              <a:rPr lang="it-IT" b="1" dirty="0" err="1" smtClean="0">
                <a:latin typeface="+mj-lt"/>
              </a:rPr>
              <a:t>all</a:t>
            </a:r>
            <a:r>
              <a:rPr lang="it-IT" b="1" dirty="0" smtClean="0">
                <a:latin typeface="+mj-lt"/>
              </a:rPr>
              <a:t> the </a:t>
            </a:r>
            <a:r>
              <a:rPr lang="it-IT" b="1" dirty="0" err="1" smtClean="0">
                <a:latin typeface="+mj-lt"/>
              </a:rPr>
              <a:t>other</a:t>
            </a:r>
            <a:r>
              <a:rPr lang="it-IT" b="1" dirty="0" smtClean="0">
                <a:latin typeface="+mj-lt"/>
              </a:rPr>
              <a:t> </a:t>
            </a:r>
            <a:r>
              <a:rPr lang="it-IT" b="1" dirty="0" err="1" smtClean="0">
                <a:latin typeface="+mj-lt"/>
              </a:rPr>
              <a:t>researchers</a:t>
            </a:r>
            <a:r>
              <a:rPr lang="it-IT" b="1" dirty="0" smtClean="0">
                <a:latin typeface="+mj-lt"/>
              </a:rPr>
              <a:t> and </a:t>
            </a:r>
            <a:r>
              <a:rPr lang="it-IT" b="1" dirty="0" err="1" smtClean="0">
                <a:latin typeface="+mj-lt"/>
              </a:rPr>
              <a:t>collaborators</a:t>
            </a:r>
            <a:r>
              <a:rPr lang="it-IT" b="1" dirty="0" smtClean="0">
                <a:latin typeface="+mj-lt"/>
              </a:rPr>
              <a:t> of </a:t>
            </a:r>
            <a:r>
              <a:rPr lang="it-IT" b="1" dirty="0" err="1" smtClean="0">
                <a:latin typeface="+mj-lt"/>
              </a:rPr>
              <a:t>our</a:t>
            </a:r>
            <a:r>
              <a:rPr lang="it-IT" b="1" dirty="0" smtClean="0">
                <a:latin typeface="+mj-lt"/>
              </a:rPr>
              <a:t> </a:t>
            </a:r>
            <a:r>
              <a:rPr lang="it-IT" b="1" dirty="0" err="1" smtClean="0">
                <a:latin typeface="+mj-lt"/>
              </a:rPr>
              <a:t>group</a:t>
            </a:r>
            <a:endParaRPr lang="it-IT" b="1" dirty="0">
              <a:latin typeface="+mj-lt"/>
            </a:endParaRPr>
          </a:p>
        </p:txBody>
      </p:sp>
      <p:pic>
        <p:nvPicPr>
          <p:cNvPr id="19" name="Picture 4" descr="images2"/>
          <p:cNvPicPr>
            <a:picLocks noChangeAspect="1" noChangeArrowheads="1"/>
          </p:cNvPicPr>
          <p:nvPr/>
        </p:nvPicPr>
        <p:blipFill>
          <a:blip r:embed="rId2" cstate="print"/>
          <a:srcRect/>
          <a:stretch>
            <a:fillRect/>
          </a:stretch>
        </p:blipFill>
        <p:spPr bwMode="auto">
          <a:xfrm>
            <a:off x="5443888" y="927678"/>
            <a:ext cx="400787" cy="468000"/>
          </a:xfrm>
          <a:prstGeom prst="rect">
            <a:avLst/>
          </a:prstGeom>
          <a:noFill/>
          <a:ln w="9525">
            <a:noFill/>
            <a:miter lim="800000"/>
            <a:headEnd/>
            <a:tailEnd/>
          </a:ln>
        </p:spPr>
      </p:pic>
      <p:pic>
        <p:nvPicPr>
          <p:cNvPr id="20" name="Immagine 19" descr="logo_dinogmi_v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092" y="916363"/>
            <a:ext cx="504000" cy="477474"/>
          </a:xfrm>
          <a:prstGeom prst="rect">
            <a:avLst/>
          </a:prstGeom>
          <a:noFill/>
          <a:ln>
            <a:noFill/>
          </a:ln>
        </p:spPr>
      </p:pic>
      <p:sp>
        <p:nvSpPr>
          <p:cNvPr id="21" name="Rettangolo 20"/>
          <p:cNvSpPr/>
          <p:nvPr/>
        </p:nvSpPr>
        <p:spPr>
          <a:xfrm>
            <a:off x="3172848" y="1402084"/>
            <a:ext cx="5742562" cy="769441"/>
          </a:xfrm>
          <a:prstGeom prst="rect">
            <a:avLst/>
          </a:prstGeom>
        </p:spPr>
        <p:txBody>
          <a:bodyPr wrap="square">
            <a:spAutoFit/>
          </a:bodyPr>
          <a:lstStyle/>
          <a:p>
            <a:pPr algn="ctr"/>
            <a:r>
              <a:rPr lang="it-IT" sz="1100" dirty="0" smtClean="0">
                <a:latin typeface="Berlin Sans FB" panose="020E0602020502020306" pitchFamily="34" charset="0"/>
                <a:cs typeface="Arial" pitchFamily="34" charset="0"/>
              </a:rPr>
              <a:t>Dipartimento Di Neuroscienze Riabilitazione Oftalmologia Genetica E Scienze Materno Infantili</a:t>
            </a:r>
          </a:p>
          <a:p>
            <a:pPr algn="ctr"/>
            <a:r>
              <a:rPr lang="it-IT" sz="1100" dirty="0" smtClean="0">
                <a:latin typeface="Berlin Sans FB" panose="020E0602020502020306" pitchFamily="34" charset="0"/>
                <a:cs typeface="Arial" pitchFamily="34" charset="0"/>
              </a:rPr>
              <a:t>Sezione Psichiatria</a:t>
            </a:r>
          </a:p>
          <a:p>
            <a:pPr algn="ctr"/>
            <a:r>
              <a:rPr lang="it-IT" sz="1100" dirty="0" smtClean="0">
                <a:latin typeface="Berlin Sans FB" panose="020E0602020502020306" pitchFamily="34" charset="0"/>
                <a:cs typeface="Arial" pitchFamily="34" charset="0"/>
              </a:rPr>
              <a:t>Univerista’ Degli Studi Di Genova</a:t>
            </a:r>
            <a:br>
              <a:rPr lang="it-IT" sz="1100" dirty="0" smtClean="0">
                <a:latin typeface="Berlin Sans FB" panose="020E0602020502020306" pitchFamily="34" charset="0"/>
                <a:cs typeface="Arial" pitchFamily="34" charset="0"/>
              </a:rPr>
            </a:br>
            <a:endParaRPr lang="it-IT" sz="1100" dirty="0">
              <a:latin typeface="Berlin Sans FB" panose="020E0602020502020306" pitchFamily="34" charset="0"/>
              <a:cs typeface="Arial" pitchFamily="34" charset="0"/>
            </a:endParaRPr>
          </a:p>
        </p:txBody>
      </p:sp>
      <p:pic>
        <p:nvPicPr>
          <p:cNvPr id="23" name="Picture 3"/>
          <p:cNvPicPr>
            <a:picLocks noChangeAspect="1" noChangeArrowheads="1"/>
          </p:cNvPicPr>
          <p:nvPr/>
        </p:nvPicPr>
        <p:blipFill>
          <a:blip r:embed="rId4" cstate="print"/>
          <a:srcRect/>
          <a:stretch>
            <a:fillRect/>
          </a:stretch>
        </p:blipFill>
        <p:spPr bwMode="auto">
          <a:xfrm>
            <a:off x="3879406" y="4471123"/>
            <a:ext cx="2112310" cy="684000"/>
          </a:xfrm>
          <a:prstGeom prst="rect">
            <a:avLst/>
          </a:prstGeom>
          <a:noFill/>
          <a:ln w="9525">
            <a:noFill/>
            <a:miter lim="800000"/>
            <a:headEnd/>
            <a:tailEnd/>
          </a:ln>
        </p:spPr>
      </p:pic>
      <p:pic>
        <p:nvPicPr>
          <p:cNvPr id="9" name="Immagine 8"/>
          <p:cNvPicPr>
            <a:picLocks noChangeAspect="1"/>
          </p:cNvPicPr>
          <p:nvPr/>
        </p:nvPicPr>
        <p:blipFill>
          <a:blip r:embed="rId5"/>
          <a:stretch>
            <a:fillRect/>
          </a:stretch>
        </p:blipFill>
        <p:spPr>
          <a:xfrm>
            <a:off x="5769368" y="2205601"/>
            <a:ext cx="514781" cy="540000"/>
          </a:xfrm>
          <a:prstGeom prst="rect">
            <a:avLst/>
          </a:prstGeom>
        </p:spPr>
      </p:pic>
      <p:sp>
        <p:nvSpPr>
          <p:cNvPr id="10" name="Rettangolo 9"/>
          <p:cNvSpPr/>
          <p:nvPr/>
        </p:nvSpPr>
        <p:spPr>
          <a:xfrm>
            <a:off x="3758129" y="2664894"/>
            <a:ext cx="4572000" cy="430887"/>
          </a:xfrm>
          <a:prstGeom prst="rect">
            <a:avLst/>
          </a:prstGeom>
        </p:spPr>
        <p:txBody>
          <a:bodyPr>
            <a:spAutoFit/>
          </a:bodyPr>
          <a:lstStyle/>
          <a:p>
            <a:r>
              <a:rPr lang="it-IT" sz="1100" dirty="0">
                <a:latin typeface="Berlin Sans FB" panose="020E0602020502020306" pitchFamily="34" charset="0"/>
                <a:ea typeface="Calibri" panose="020F0502020204030204" pitchFamily="34" charset="0"/>
              </a:rPr>
              <a:t>Centro di Ricerca in Risonanza Magnetica per lo Studio del Sistema </a:t>
            </a:r>
            <a:r>
              <a:rPr lang="it-IT" sz="1100" dirty="0" smtClean="0">
                <a:latin typeface="Berlin Sans FB" panose="020E0602020502020306" pitchFamily="34" charset="0"/>
                <a:ea typeface="Calibri" panose="020F0502020204030204" pitchFamily="34" charset="0"/>
              </a:rPr>
              <a:t>Nervoso</a:t>
            </a:r>
          </a:p>
          <a:p>
            <a:pPr algn="ctr"/>
            <a:r>
              <a:rPr lang="it-IT" sz="1100" dirty="0" err="1">
                <a:latin typeface="Berlin Sans FB" panose="020E0602020502020306" pitchFamily="34" charset="0"/>
                <a:cs typeface="Arial" pitchFamily="34" charset="0"/>
              </a:rPr>
              <a:t>Univerista</a:t>
            </a:r>
            <a:r>
              <a:rPr lang="it-IT" sz="1100" dirty="0">
                <a:latin typeface="Berlin Sans FB" panose="020E0602020502020306" pitchFamily="34" charset="0"/>
                <a:cs typeface="Arial" pitchFamily="34" charset="0"/>
              </a:rPr>
              <a:t>’ Degli Studi Di Genova</a:t>
            </a:r>
            <a:endParaRPr lang="it-IT" sz="1100" dirty="0">
              <a:latin typeface="Berlin Sans FB" panose="020E0602020502020306" pitchFamily="34" charset="0"/>
            </a:endParaRPr>
          </a:p>
        </p:txBody>
      </p:sp>
      <p:pic>
        <p:nvPicPr>
          <p:cNvPr id="28" name="Immagin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2884" y="3426708"/>
            <a:ext cx="4062490" cy="576000"/>
          </a:xfrm>
          <a:prstGeom prst="rect">
            <a:avLst/>
          </a:prstGeom>
        </p:spPr>
      </p:pic>
      <p:pic>
        <p:nvPicPr>
          <p:cNvPr id="29" name="Immagine 28"/>
          <p:cNvPicPr>
            <a:picLocks noChangeAspect="1"/>
          </p:cNvPicPr>
          <p:nvPr/>
        </p:nvPicPr>
        <p:blipFill>
          <a:blip r:embed="rId7"/>
          <a:stretch>
            <a:fillRect/>
          </a:stretch>
        </p:blipFill>
        <p:spPr>
          <a:xfrm>
            <a:off x="6026758" y="4495347"/>
            <a:ext cx="2250863" cy="576000"/>
          </a:xfrm>
          <a:prstGeom prst="rect">
            <a:avLst/>
          </a:prstGeom>
        </p:spPr>
      </p:pic>
      <p:pic>
        <p:nvPicPr>
          <p:cNvPr id="31" name="Immagin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4129" y="5454652"/>
            <a:ext cx="2160000" cy="540000"/>
          </a:xfrm>
          <a:prstGeom prst="rect">
            <a:avLst/>
          </a:prstGeom>
        </p:spPr>
      </p:pic>
      <p:sp>
        <p:nvSpPr>
          <p:cNvPr id="32" name="Rettangolo 31"/>
          <p:cNvSpPr/>
          <p:nvPr/>
        </p:nvSpPr>
        <p:spPr>
          <a:xfrm>
            <a:off x="5919526" y="5463842"/>
            <a:ext cx="2465326" cy="600164"/>
          </a:xfrm>
          <a:prstGeom prst="rect">
            <a:avLst/>
          </a:prstGeom>
        </p:spPr>
        <p:txBody>
          <a:bodyPr wrap="square">
            <a:spAutoFit/>
          </a:bodyPr>
          <a:lstStyle/>
          <a:p>
            <a:pPr algn="ctr"/>
            <a:r>
              <a:rPr lang="en-US" sz="1100" b="1" dirty="0">
                <a:solidFill>
                  <a:srgbClr val="333333"/>
                </a:solidFill>
                <a:latin typeface="+mj-lt"/>
              </a:rPr>
              <a:t>The Leon and Norma Hess Center </a:t>
            </a:r>
            <a:endParaRPr lang="en-US" sz="1100" b="1" dirty="0" smtClean="0">
              <a:solidFill>
                <a:srgbClr val="333333"/>
              </a:solidFill>
              <a:latin typeface="+mj-lt"/>
            </a:endParaRPr>
          </a:p>
          <a:p>
            <a:pPr algn="ctr"/>
            <a:r>
              <a:rPr lang="en-US" sz="1100" b="1" dirty="0" smtClean="0">
                <a:solidFill>
                  <a:srgbClr val="333333"/>
                </a:solidFill>
                <a:latin typeface="+mj-lt"/>
              </a:rPr>
              <a:t>for </a:t>
            </a:r>
            <a:r>
              <a:rPr lang="en-US" sz="1100" b="1" dirty="0">
                <a:solidFill>
                  <a:srgbClr val="333333"/>
                </a:solidFill>
                <a:latin typeface="+mj-lt"/>
              </a:rPr>
              <a:t>Science and </a:t>
            </a:r>
            <a:r>
              <a:rPr lang="en-US" sz="1100" b="1" dirty="0" smtClean="0">
                <a:solidFill>
                  <a:srgbClr val="333333"/>
                </a:solidFill>
                <a:latin typeface="+mj-lt"/>
              </a:rPr>
              <a:t>Medicine</a:t>
            </a:r>
          </a:p>
          <a:p>
            <a:pPr algn="ctr"/>
            <a:r>
              <a:rPr lang="en-US" sz="1100" b="1" i="0" dirty="0" smtClean="0">
                <a:solidFill>
                  <a:srgbClr val="333333"/>
                </a:solidFill>
                <a:effectLst/>
                <a:latin typeface="+mj-lt"/>
              </a:rPr>
              <a:t>New York</a:t>
            </a:r>
            <a:endParaRPr lang="en-US" sz="1100" b="1" i="0" dirty="0">
              <a:solidFill>
                <a:srgbClr val="333333"/>
              </a:solidFill>
              <a:effectLst/>
              <a:latin typeface="+mj-lt"/>
            </a:endParaRPr>
          </a:p>
        </p:txBody>
      </p:sp>
    </p:spTree>
    <p:extLst>
      <p:ext uri="{BB962C8B-B14F-4D97-AF65-F5344CB8AC3E}">
        <p14:creationId xmlns:p14="http://schemas.microsoft.com/office/powerpoint/2010/main" val="3055599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75856" y="392857"/>
            <a:ext cx="2528256"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32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Conclusioni</a:t>
            </a:r>
            <a:endParaRPr lang="it-IT" sz="32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CasellaDiTesto 1"/>
          <p:cNvSpPr txBox="1"/>
          <p:nvPr/>
        </p:nvSpPr>
        <p:spPr>
          <a:xfrm>
            <a:off x="555170" y="1582552"/>
            <a:ext cx="7957459" cy="4401205"/>
          </a:xfrm>
          <a:prstGeom prst="rect">
            <a:avLst/>
          </a:prstGeom>
          <a:noFill/>
        </p:spPr>
        <p:txBody>
          <a:bodyPr wrap="square" rtlCol="0">
            <a:spAutoFit/>
          </a:bodyPr>
          <a:lstStyle/>
          <a:p>
            <a:pPr marL="342900" indent="-342900" algn="ctr">
              <a:buFont typeface="+mj-lt"/>
              <a:buAutoNum type="arabicPeriod"/>
            </a:pPr>
            <a:r>
              <a:rPr lang="it-IT" sz="2000" dirty="0" smtClean="0">
                <a:latin typeface="Arial" pitchFamily="34" charset="0"/>
                <a:cs typeface="Arial" pitchFamily="34" charset="0"/>
              </a:rPr>
              <a:t>Nel disturbo bipolare abbiamo alterazione della FC che coinvolgono la comunicazione tra DMN, CEN e SN</a:t>
            </a:r>
          </a:p>
          <a:p>
            <a:pPr marL="342900" indent="-342900" algn="ctr">
              <a:buFont typeface="+mj-lt"/>
              <a:buAutoNum type="arabicPeriod"/>
            </a:pPr>
            <a:endParaRPr lang="it-IT" sz="2000" dirty="0" smtClean="0">
              <a:latin typeface="Arial" pitchFamily="34" charset="0"/>
              <a:cs typeface="Arial" pitchFamily="34" charset="0"/>
            </a:endParaRPr>
          </a:p>
          <a:p>
            <a:pPr marL="342900" indent="-342900" algn="ctr">
              <a:buFont typeface="+mj-lt"/>
              <a:buAutoNum type="arabicPeriod"/>
            </a:pPr>
            <a:r>
              <a:rPr lang="it-IT" sz="2000" dirty="0" smtClean="0">
                <a:latin typeface="Arial" pitchFamily="34" charset="0"/>
                <a:cs typeface="Arial" pitchFamily="34" charset="0"/>
              </a:rPr>
              <a:t>Questi difetti di sincronia funzionale si accompagnano a deficit delle strutture della linea mediana (cingolo)</a:t>
            </a:r>
          </a:p>
          <a:p>
            <a:pPr marL="342900" indent="-342900" algn="ctr">
              <a:buFont typeface="+mj-lt"/>
              <a:buAutoNum type="arabicPeriod"/>
            </a:pPr>
            <a:endParaRPr lang="it-IT" sz="2000" dirty="0">
              <a:latin typeface="Arial" pitchFamily="34" charset="0"/>
              <a:cs typeface="Arial" pitchFamily="34" charset="0"/>
            </a:endParaRPr>
          </a:p>
          <a:p>
            <a:pPr marL="342900" indent="-342900" algn="ctr">
              <a:buFont typeface="+mj-lt"/>
              <a:buAutoNum type="arabicPeriod"/>
            </a:pPr>
            <a:r>
              <a:rPr lang="it-IT" sz="2000" dirty="0" smtClean="0">
                <a:latin typeface="Arial" pitchFamily="34" charset="0"/>
                <a:cs typeface="Arial" pitchFamily="34" charset="0"/>
              </a:rPr>
              <a:t>Le alterazioni strutturali della sostanza bianca sembrano essere anch’esse «fase» dipendenti</a:t>
            </a:r>
          </a:p>
          <a:p>
            <a:pPr marL="342900" indent="-342900" algn="ctr">
              <a:buFont typeface="+mj-lt"/>
              <a:buAutoNum type="arabicPeriod"/>
            </a:pPr>
            <a:endParaRPr lang="it-IT" sz="2000" dirty="0" smtClean="0">
              <a:latin typeface="Arial" pitchFamily="34" charset="0"/>
              <a:cs typeface="Arial" pitchFamily="34" charset="0"/>
            </a:endParaRPr>
          </a:p>
          <a:p>
            <a:pPr marL="342900" indent="-342900" algn="ctr">
              <a:buFont typeface="+mj-lt"/>
              <a:buAutoNum type="arabicPeriod"/>
            </a:pPr>
            <a:r>
              <a:rPr lang="it-IT" sz="2000" dirty="0" smtClean="0">
                <a:latin typeface="Arial" pitchFamily="34" charset="0"/>
                <a:cs typeface="Arial" pitchFamily="34" charset="0"/>
              </a:rPr>
              <a:t>Rispetto alle fasi di malattia, in depressione vi è maggiore attività del DMN, in mania del SMN</a:t>
            </a:r>
          </a:p>
          <a:p>
            <a:pPr marL="342900" indent="-342900" algn="ctr">
              <a:buFont typeface="+mj-lt"/>
              <a:buAutoNum type="arabicPeriod"/>
            </a:pPr>
            <a:endParaRPr lang="it-IT" sz="2000" dirty="0" smtClean="0">
              <a:latin typeface="Arial" pitchFamily="34" charset="0"/>
              <a:cs typeface="Arial" pitchFamily="34" charset="0"/>
            </a:endParaRPr>
          </a:p>
          <a:p>
            <a:pPr marL="342900" indent="-342900" algn="ctr">
              <a:buFont typeface="+mj-lt"/>
              <a:buAutoNum type="arabicPeriod"/>
            </a:pPr>
            <a:r>
              <a:rPr lang="it-IT" sz="2000" dirty="0" smtClean="0">
                <a:latin typeface="Arial" pitchFamily="34" charset="0"/>
                <a:cs typeface="Arial" pitchFamily="34" charset="0"/>
              </a:rPr>
              <a:t>Alle fasi di malattia corrispondono specifiche anomalie  infiammatorie</a:t>
            </a:r>
          </a:p>
        </p:txBody>
      </p:sp>
      <p:sp>
        <p:nvSpPr>
          <p:cNvPr id="7" name="CasellaDiTesto 6"/>
          <p:cNvSpPr txBox="1"/>
          <p:nvPr/>
        </p:nvSpPr>
        <p:spPr>
          <a:xfrm>
            <a:off x="246935" y="6237312"/>
            <a:ext cx="8568952" cy="369332"/>
          </a:xfrm>
          <a:prstGeom prst="rect">
            <a:avLst/>
          </a:prstGeom>
          <a:noFill/>
        </p:spPr>
        <p:txBody>
          <a:bodyPr wrap="square" rtlCol="0">
            <a:spAutoFit/>
          </a:bodyPr>
          <a:lstStyle/>
          <a:p>
            <a:r>
              <a:rPr lang="it-IT" dirty="0" smtClean="0"/>
              <a:t> </a:t>
            </a:r>
            <a:endParaRPr lang="it-IT" dirty="0"/>
          </a:p>
        </p:txBody>
      </p:sp>
      <p:sp>
        <p:nvSpPr>
          <p:cNvPr id="11" name="CasellaDiTesto 10"/>
          <p:cNvSpPr txBox="1"/>
          <p:nvPr/>
        </p:nvSpPr>
        <p:spPr>
          <a:xfrm>
            <a:off x="246935" y="2734680"/>
            <a:ext cx="8568952" cy="369332"/>
          </a:xfrm>
          <a:prstGeom prst="rect">
            <a:avLst/>
          </a:prstGeom>
          <a:noFill/>
        </p:spPr>
        <p:txBody>
          <a:bodyPr wrap="square" rtlCol="0">
            <a:spAutoFit/>
          </a:bodyPr>
          <a:lstStyle/>
          <a:p>
            <a:pPr marL="342900" indent="-342900">
              <a:buFont typeface="+mj-lt"/>
              <a:buAutoNum type="arabicPeriod" startAt="3"/>
            </a:pPr>
            <a:endParaRPr lang="it-IT" dirty="0" smtClean="0">
              <a:latin typeface="Arial" pitchFamily="34" charset="0"/>
              <a:cs typeface="Arial" pitchFamily="34" charset="0"/>
            </a:endParaRPr>
          </a:p>
        </p:txBody>
      </p:sp>
    </p:spTree>
    <p:extLst>
      <p:ext uri="{BB962C8B-B14F-4D97-AF65-F5344CB8AC3E}">
        <p14:creationId xmlns:p14="http://schemas.microsoft.com/office/powerpoint/2010/main" val="297314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Anatomical lesions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07" y="1970691"/>
            <a:ext cx="8076914" cy="403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931853" y="939967"/>
            <a:ext cx="7429422" cy="769441"/>
          </a:xfrm>
          <a:prstGeom prst="rect">
            <a:avLst/>
          </a:prstGeom>
          <a:noFill/>
        </p:spPr>
        <p:txBody>
          <a:bodyPr wrap="square" rtlCol="0">
            <a:spAutoFit/>
          </a:bodyPr>
          <a:lstStyle/>
          <a:p>
            <a:pPr algn="ctr"/>
            <a:r>
              <a:rPr lang="it-IT" sz="2200" dirty="0" smtClean="0"/>
              <a:t>Can </a:t>
            </a:r>
            <a:r>
              <a:rPr lang="it-IT" sz="2200" dirty="0" err="1" smtClean="0"/>
              <a:t>secondary</a:t>
            </a:r>
            <a:r>
              <a:rPr lang="it-IT" sz="2200" dirty="0" smtClean="0"/>
              <a:t> mania help </a:t>
            </a:r>
            <a:r>
              <a:rPr lang="it-IT" sz="2200" dirty="0" err="1" smtClean="0"/>
              <a:t>us</a:t>
            </a:r>
            <a:r>
              <a:rPr lang="it-IT" sz="2200" dirty="0" smtClean="0"/>
              <a:t> building an </a:t>
            </a:r>
            <a:r>
              <a:rPr lang="it-IT" sz="2200" dirty="0" err="1" smtClean="0"/>
              <a:t>anatomical-biological</a:t>
            </a:r>
            <a:r>
              <a:rPr lang="it-IT" sz="2200" dirty="0" smtClean="0"/>
              <a:t> </a:t>
            </a:r>
            <a:r>
              <a:rPr lang="it-IT" sz="2200" dirty="0" err="1" smtClean="0"/>
              <a:t>mechanistic</a:t>
            </a:r>
            <a:r>
              <a:rPr lang="it-IT" sz="2200" dirty="0" smtClean="0"/>
              <a:t>  model of </a:t>
            </a:r>
            <a:r>
              <a:rPr lang="it-IT" sz="2200" dirty="0" err="1" smtClean="0"/>
              <a:t>bipolar</a:t>
            </a:r>
            <a:r>
              <a:rPr lang="it-IT" sz="2200" dirty="0" smtClean="0"/>
              <a:t> </a:t>
            </a:r>
            <a:r>
              <a:rPr lang="it-IT" sz="2200" dirty="0" err="1" smtClean="0"/>
              <a:t>disorder</a:t>
            </a:r>
            <a:r>
              <a:rPr lang="it-IT" sz="2200" dirty="0" smtClean="0"/>
              <a:t>?</a:t>
            </a:r>
            <a:endParaRPr lang="it-IT" sz="2200" dirty="0"/>
          </a:p>
        </p:txBody>
      </p:sp>
    </p:spTree>
    <p:extLst>
      <p:ext uri="{BB962C8B-B14F-4D97-AF65-F5344CB8AC3E}">
        <p14:creationId xmlns:p14="http://schemas.microsoft.com/office/powerpoint/2010/main" val="15383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Anatomical lesions </a:t>
            </a:r>
          </a:p>
        </p:txBody>
      </p:sp>
      <p:sp>
        <p:nvSpPr>
          <p:cNvPr id="4" name="Rettangolo 3"/>
          <p:cNvSpPr/>
          <p:nvPr/>
        </p:nvSpPr>
        <p:spPr>
          <a:xfrm>
            <a:off x="504498" y="1189141"/>
            <a:ext cx="8040412" cy="4832092"/>
          </a:xfrm>
          <a:prstGeom prst="rect">
            <a:avLst/>
          </a:prstGeom>
          <a:ln>
            <a:solidFill>
              <a:srgbClr val="00B0F0"/>
            </a:solidFill>
          </a:ln>
        </p:spPr>
        <p:txBody>
          <a:bodyPr wrap="square">
            <a:spAutoFit/>
          </a:bodyPr>
          <a:lstStyle/>
          <a:p>
            <a:r>
              <a:rPr lang="it-IT" sz="2200" dirty="0" err="1" smtClean="0"/>
              <a:t>Lesion</a:t>
            </a:r>
            <a:r>
              <a:rPr lang="it-IT" sz="2200" dirty="0" smtClean="0"/>
              <a:t> </a:t>
            </a:r>
            <a:r>
              <a:rPr lang="it-IT" sz="2200" dirty="0" err="1" smtClean="0"/>
              <a:t>studies</a:t>
            </a:r>
            <a:r>
              <a:rPr lang="it-IT" sz="2200" dirty="0" smtClean="0"/>
              <a:t> </a:t>
            </a:r>
            <a:r>
              <a:rPr lang="it-IT" sz="2200" dirty="0" err="1" smtClean="0"/>
              <a:t>support</a:t>
            </a:r>
            <a:r>
              <a:rPr lang="it-IT" sz="2200" dirty="0" smtClean="0"/>
              <a:t> and </a:t>
            </a:r>
            <a:r>
              <a:rPr lang="it-IT" sz="2200" dirty="0" err="1" smtClean="0"/>
              <a:t>complement</a:t>
            </a:r>
            <a:r>
              <a:rPr lang="it-IT" sz="2200" dirty="0" smtClean="0"/>
              <a:t> </a:t>
            </a:r>
            <a:r>
              <a:rPr lang="it-IT" sz="2200" dirty="0" err="1" smtClean="0"/>
              <a:t>neuroimaging</a:t>
            </a:r>
            <a:r>
              <a:rPr lang="it-IT" sz="2200" dirty="0" smtClean="0"/>
              <a:t> </a:t>
            </a:r>
            <a:r>
              <a:rPr lang="it-IT" sz="2200" dirty="0" err="1" smtClean="0"/>
              <a:t>studies</a:t>
            </a:r>
            <a:r>
              <a:rPr lang="it-IT" sz="2200" dirty="0" smtClean="0"/>
              <a:t> in </a:t>
            </a:r>
            <a:r>
              <a:rPr lang="it-IT" sz="2200" dirty="0" err="1" smtClean="0"/>
              <a:t>Bipolar</a:t>
            </a:r>
            <a:r>
              <a:rPr lang="it-IT" sz="2200" dirty="0" smtClean="0"/>
              <a:t> </a:t>
            </a:r>
            <a:r>
              <a:rPr lang="it-IT" sz="2200" dirty="0" err="1" smtClean="0"/>
              <a:t>Disorder</a:t>
            </a:r>
            <a:r>
              <a:rPr lang="it-IT" sz="2200" dirty="0" smtClean="0"/>
              <a:t>.</a:t>
            </a:r>
          </a:p>
          <a:p>
            <a:pPr marL="285750" indent="-285750">
              <a:buFont typeface="Arial" panose="020B0604020202020204" pitchFamily="34" charset="0"/>
              <a:buChar char="•"/>
            </a:pPr>
            <a:endParaRPr lang="it-IT" sz="2200" dirty="0"/>
          </a:p>
          <a:p>
            <a:r>
              <a:rPr lang="it-IT" sz="2200" dirty="0" err="1" smtClean="0"/>
              <a:t>Lesion</a:t>
            </a:r>
            <a:r>
              <a:rPr lang="it-IT" sz="2200" dirty="0" smtClean="0"/>
              <a:t> </a:t>
            </a:r>
            <a:r>
              <a:rPr lang="it-IT" sz="2200" dirty="0" err="1" smtClean="0"/>
              <a:t>studies</a:t>
            </a:r>
            <a:r>
              <a:rPr lang="it-IT" sz="2200" dirty="0" smtClean="0"/>
              <a:t> </a:t>
            </a:r>
            <a:r>
              <a:rPr lang="it-IT" sz="2200" dirty="0" err="1" smtClean="0"/>
              <a:t>support</a:t>
            </a:r>
            <a:r>
              <a:rPr lang="it-IT" sz="2200" dirty="0" smtClean="0"/>
              <a:t> an </a:t>
            </a:r>
            <a:r>
              <a:rPr lang="it-IT" sz="2200" dirty="0" err="1" smtClean="0"/>
              <a:t>anatomical-biological</a:t>
            </a:r>
            <a:r>
              <a:rPr lang="it-IT" sz="2200" dirty="0" smtClean="0"/>
              <a:t> </a:t>
            </a:r>
            <a:r>
              <a:rPr lang="it-IT" sz="2200" dirty="0" err="1"/>
              <a:t>mechanistic</a:t>
            </a:r>
            <a:r>
              <a:rPr lang="it-IT" sz="2200" dirty="0"/>
              <a:t>  model </a:t>
            </a:r>
            <a:r>
              <a:rPr lang="it-IT" sz="2200" dirty="0" smtClean="0"/>
              <a:t>for mania, in </a:t>
            </a:r>
            <a:r>
              <a:rPr lang="it-IT" sz="2200" dirty="0" err="1" smtClean="0"/>
              <a:t>which</a:t>
            </a:r>
            <a:r>
              <a:rPr lang="it-IT" sz="2200" dirty="0" smtClean="0"/>
              <a:t> </a:t>
            </a:r>
            <a:r>
              <a:rPr lang="it-IT" sz="2200" dirty="0" err="1" smtClean="0"/>
              <a:t>manic</a:t>
            </a:r>
            <a:r>
              <a:rPr lang="it-IT" sz="2200" dirty="0" smtClean="0"/>
              <a:t> </a:t>
            </a:r>
            <a:r>
              <a:rPr lang="it-IT" sz="2200" dirty="0" err="1" smtClean="0"/>
              <a:t>symptoms</a:t>
            </a:r>
            <a:r>
              <a:rPr lang="it-IT" sz="2200" dirty="0" smtClean="0"/>
              <a:t> </a:t>
            </a:r>
            <a:r>
              <a:rPr lang="it-IT" sz="2200" dirty="0" err="1" smtClean="0"/>
              <a:t>arise</a:t>
            </a:r>
            <a:r>
              <a:rPr lang="it-IT" sz="2200" dirty="0" smtClean="0"/>
              <a:t> from:</a:t>
            </a:r>
          </a:p>
          <a:p>
            <a:pPr marL="342900" indent="-342900">
              <a:buFont typeface="Arial" panose="020B0604020202020204" pitchFamily="34" charset="0"/>
              <a:buChar char="•"/>
            </a:pPr>
            <a:r>
              <a:rPr lang="it-IT" sz="2200" b="1" dirty="0" smtClean="0"/>
              <a:t>Deficit in the </a:t>
            </a:r>
            <a:r>
              <a:rPr lang="it-IT" sz="2200" b="1" dirty="0" err="1" smtClean="0"/>
              <a:t>bilateral</a:t>
            </a:r>
            <a:r>
              <a:rPr lang="it-IT" sz="2200" b="1" dirty="0" smtClean="0"/>
              <a:t> </a:t>
            </a:r>
            <a:r>
              <a:rPr lang="it-IT" sz="2200" b="1" dirty="0" err="1" smtClean="0"/>
              <a:t>prefrontal</a:t>
            </a:r>
            <a:r>
              <a:rPr lang="it-IT" sz="2200" b="1" dirty="0" smtClean="0"/>
              <a:t> </a:t>
            </a:r>
            <a:r>
              <a:rPr lang="it-IT" sz="2200" dirty="0" err="1" smtClean="0"/>
              <a:t>emotion-regulating</a:t>
            </a:r>
            <a:r>
              <a:rPr lang="it-IT" sz="2200" dirty="0" smtClean="0"/>
              <a:t> </a:t>
            </a:r>
            <a:r>
              <a:rPr lang="it-IT" sz="2200" dirty="0" err="1" smtClean="0"/>
              <a:t>regions</a:t>
            </a:r>
            <a:r>
              <a:rPr lang="it-IT" sz="2200" dirty="0" smtClean="0"/>
              <a:t> </a:t>
            </a:r>
            <a:r>
              <a:rPr lang="it-IT" sz="2200" dirty="0" err="1" smtClean="0"/>
              <a:t>involved</a:t>
            </a:r>
            <a:r>
              <a:rPr lang="it-IT" sz="2200" dirty="0" smtClean="0"/>
              <a:t> in the control of </a:t>
            </a:r>
            <a:r>
              <a:rPr lang="it-IT" sz="2200" dirty="0" err="1" smtClean="0"/>
              <a:t>limbic</a:t>
            </a:r>
            <a:r>
              <a:rPr lang="it-IT" sz="2200" dirty="0" smtClean="0"/>
              <a:t> </a:t>
            </a:r>
            <a:r>
              <a:rPr lang="it-IT" sz="2200" dirty="0" err="1" smtClean="0"/>
              <a:t>structures</a:t>
            </a:r>
            <a:endParaRPr lang="it-IT" sz="2200" dirty="0" smtClean="0"/>
          </a:p>
          <a:p>
            <a:r>
              <a:rPr lang="it-IT" sz="2200" dirty="0" smtClean="0"/>
              <a:t>	</a:t>
            </a:r>
            <a:r>
              <a:rPr lang="it-IT" sz="2200" dirty="0" err="1" smtClean="0"/>
              <a:t>within</a:t>
            </a:r>
            <a:r>
              <a:rPr lang="it-IT" sz="2200" dirty="0" smtClean="0"/>
              <a:t> the so-</a:t>
            </a:r>
            <a:r>
              <a:rPr lang="it-IT" sz="2200" dirty="0" err="1" smtClean="0"/>
              <a:t>called</a:t>
            </a:r>
            <a:r>
              <a:rPr lang="it-IT" sz="2200" dirty="0" smtClean="0"/>
              <a:t> «Cognitive Control Network» </a:t>
            </a:r>
            <a:r>
              <a:rPr lang="it-IT" sz="2200" dirty="0" err="1" smtClean="0"/>
              <a:t>identifed</a:t>
            </a:r>
            <a:r>
              <a:rPr lang="it-IT" sz="2200" dirty="0" smtClean="0"/>
              <a:t> 	via </a:t>
            </a:r>
            <a:r>
              <a:rPr lang="it-IT" sz="2200" dirty="0" err="1" smtClean="0"/>
              <a:t>neuroimaging</a:t>
            </a:r>
            <a:r>
              <a:rPr lang="it-IT" sz="2200" dirty="0" smtClean="0"/>
              <a:t> </a:t>
            </a:r>
            <a:r>
              <a:rPr lang="it-IT" sz="2200" dirty="0" err="1" smtClean="0"/>
              <a:t>studies</a:t>
            </a:r>
            <a:endParaRPr lang="it-IT" sz="2200" dirty="0" smtClean="0"/>
          </a:p>
          <a:p>
            <a:endParaRPr lang="it-IT" sz="2200" dirty="0"/>
          </a:p>
          <a:p>
            <a:pPr marL="342900" indent="-342900">
              <a:buFont typeface="Arial" panose="020B0604020202020204" pitchFamily="34" charset="0"/>
              <a:buChar char="•"/>
            </a:pPr>
            <a:r>
              <a:rPr lang="it-IT" sz="2200" dirty="0" err="1" smtClean="0"/>
              <a:t>Hyperactivity</a:t>
            </a:r>
            <a:r>
              <a:rPr lang="it-IT" sz="2200" dirty="0" smtClean="0"/>
              <a:t> of </a:t>
            </a:r>
            <a:r>
              <a:rPr lang="it-IT" sz="2200" dirty="0" err="1" smtClean="0"/>
              <a:t>left-hemisphere</a:t>
            </a:r>
            <a:r>
              <a:rPr lang="it-IT" sz="2200" dirty="0" smtClean="0"/>
              <a:t> </a:t>
            </a:r>
            <a:r>
              <a:rPr lang="it-IT" sz="2200" dirty="0" err="1" smtClean="0"/>
              <a:t>reward</a:t>
            </a:r>
            <a:r>
              <a:rPr lang="it-IT" sz="2200" dirty="0" smtClean="0"/>
              <a:t>-processing brain </a:t>
            </a:r>
            <a:r>
              <a:rPr lang="it-IT" sz="2200" dirty="0" err="1" smtClean="0"/>
              <a:t>areas</a:t>
            </a:r>
            <a:endParaRPr lang="it-IT" sz="2200" dirty="0" smtClean="0"/>
          </a:p>
          <a:p>
            <a:pPr marL="342900" indent="-342900">
              <a:buFont typeface="Arial" panose="020B0604020202020204" pitchFamily="34" charset="0"/>
              <a:buChar char="•"/>
            </a:pPr>
            <a:endParaRPr lang="it-IT" sz="2200" dirty="0"/>
          </a:p>
          <a:p>
            <a:pPr marL="342900" indent="-342900">
              <a:buFont typeface="Arial" panose="020B0604020202020204" pitchFamily="34" charset="0"/>
              <a:buChar char="•"/>
            </a:pPr>
            <a:r>
              <a:rPr lang="it-IT" sz="2200" dirty="0" smtClean="0"/>
              <a:t>Right-</a:t>
            </a:r>
            <a:r>
              <a:rPr lang="it-IT" sz="2200" dirty="0" err="1" smtClean="0"/>
              <a:t>emisphere</a:t>
            </a:r>
            <a:r>
              <a:rPr lang="it-IT" sz="2200" dirty="0" smtClean="0"/>
              <a:t> </a:t>
            </a:r>
            <a:r>
              <a:rPr lang="it-IT" sz="2200" dirty="0" err="1" smtClean="0"/>
              <a:t>limbic</a:t>
            </a:r>
            <a:r>
              <a:rPr lang="it-IT" sz="2200" dirty="0" smtClean="0"/>
              <a:t>-brain </a:t>
            </a:r>
            <a:r>
              <a:rPr lang="it-IT" sz="2200" dirty="0" err="1" smtClean="0"/>
              <a:t>hypoactivity</a:t>
            </a:r>
            <a:r>
              <a:rPr lang="it-IT" sz="2200" dirty="0"/>
              <a:t> </a:t>
            </a:r>
            <a:r>
              <a:rPr lang="it-IT" sz="2200" dirty="0" smtClean="0"/>
              <a:t>or a </a:t>
            </a:r>
            <a:r>
              <a:rPr lang="it-IT" sz="2200" dirty="0" err="1" smtClean="0"/>
              <a:t>left</a:t>
            </a:r>
            <a:r>
              <a:rPr lang="it-IT" sz="2200" dirty="0" smtClean="0"/>
              <a:t>/right </a:t>
            </a:r>
            <a:r>
              <a:rPr lang="it-IT" sz="2200" dirty="0" err="1" smtClean="0"/>
              <a:t>imbalance</a:t>
            </a:r>
            <a:endParaRPr lang="it-IT" sz="2200" dirty="0"/>
          </a:p>
        </p:txBody>
      </p:sp>
      <p:sp>
        <p:nvSpPr>
          <p:cNvPr id="5" name="Freccia a destra 4"/>
          <p:cNvSpPr/>
          <p:nvPr/>
        </p:nvSpPr>
        <p:spPr>
          <a:xfrm>
            <a:off x="756746" y="3767958"/>
            <a:ext cx="646386" cy="299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9654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Anatomical lesions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31" y="968681"/>
            <a:ext cx="8385069" cy="199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41" y="3367748"/>
            <a:ext cx="3708069" cy="24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799" y="3354007"/>
            <a:ext cx="4966185" cy="35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64841" y="5854208"/>
            <a:ext cx="3708068" cy="369332"/>
          </a:xfrm>
          <a:prstGeom prst="rect">
            <a:avLst/>
          </a:prstGeom>
          <a:noFill/>
        </p:spPr>
        <p:txBody>
          <a:bodyPr wrap="square" rtlCol="0">
            <a:spAutoFit/>
          </a:bodyPr>
          <a:lstStyle/>
          <a:p>
            <a:pPr algn="ctr"/>
            <a:r>
              <a:rPr lang="it-IT" b="1" dirty="0" err="1" smtClean="0">
                <a:solidFill>
                  <a:srgbClr val="FF0000"/>
                </a:solidFill>
              </a:rPr>
              <a:t>Subcallosal</a:t>
            </a:r>
            <a:r>
              <a:rPr lang="it-IT" b="1" dirty="0" smtClean="0">
                <a:solidFill>
                  <a:srgbClr val="FF0000"/>
                </a:solidFill>
              </a:rPr>
              <a:t>  CINGULATE target area</a:t>
            </a:r>
            <a:endParaRPr lang="it-IT" b="1" dirty="0">
              <a:solidFill>
                <a:srgbClr val="FF0000"/>
              </a:solidFill>
            </a:endParaRPr>
          </a:p>
        </p:txBody>
      </p:sp>
    </p:spTree>
    <p:extLst>
      <p:ext uri="{BB962C8B-B14F-4D97-AF65-F5344CB8AC3E}">
        <p14:creationId xmlns:p14="http://schemas.microsoft.com/office/powerpoint/2010/main" val="222494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31853" y="232081"/>
            <a:ext cx="742942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b="1" dirty="0" smtClean="0">
                <a:solidFill>
                  <a:schemeClr val="tx2"/>
                </a:solidFill>
                <a:effectLst>
                  <a:outerShdw blurRad="38100" dist="38100" dir="2700000" algn="tl">
                    <a:srgbClr val="000000">
                      <a:alpha val="43137"/>
                    </a:srgbClr>
                  </a:outerShdw>
                </a:effectLst>
                <a:latin typeface="+mj-lt"/>
                <a:cs typeface="Arial" pitchFamily="34" charset="0"/>
              </a:rPr>
              <a:t>Anatomical lesions </a:t>
            </a:r>
          </a:p>
        </p:txBody>
      </p:sp>
      <p:sp>
        <p:nvSpPr>
          <p:cNvPr id="4" name="Rettangolo 3"/>
          <p:cNvSpPr/>
          <p:nvPr/>
        </p:nvSpPr>
        <p:spPr>
          <a:xfrm>
            <a:off x="504498" y="1189141"/>
            <a:ext cx="8040412" cy="1446550"/>
          </a:xfrm>
          <a:prstGeom prst="rect">
            <a:avLst/>
          </a:prstGeom>
        </p:spPr>
        <p:txBody>
          <a:bodyPr wrap="square">
            <a:spAutoFit/>
          </a:bodyPr>
          <a:lstStyle/>
          <a:p>
            <a:pPr algn="ctr"/>
            <a:r>
              <a:rPr lang="it-IT" sz="2200" dirty="0" smtClean="0"/>
              <a:t>Can a </a:t>
            </a:r>
            <a:r>
              <a:rPr lang="it-IT" sz="2200" dirty="0" err="1" smtClean="0"/>
              <a:t>specific</a:t>
            </a:r>
            <a:r>
              <a:rPr lang="it-IT" sz="2200" dirty="0" smtClean="0"/>
              <a:t> area in the brain be a «target» for </a:t>
            </a:r>
            <a:r>
              <a:rPr lang="it-IT" sz="2200" dirty="0" err="1" smtClean="0"/>
              <a:t>therapies</a:t>
            </a:r>
            <a:r>
              <a:rPr lang="it-IT" sz="2200" dirty="0" smtClean="0"/>
              <a:t>?</a:t>
            </a:r>
          </a:p>
          <a:p>
            <a:pPr algn="ctr"/>
            <a:endParaRPr lang="it-IT" sz="2200" dirty="0" smtClean="0"/>
          </a:p>
          <a:p>
            <a:pPr algn="ctr"/>
            <a:r>
              <a:rPr lang="it-IT" sz="2200" dirty="0" err="1" smtClean="0"/>
              <a:t>Does</a:t>
            </a:r>
            <a:r>
              <a:rPr lang="it-IT" sz="2200" dirty="0" smtClean="0"/>
              <a:t> </a:t>
            </a:r>
            <a:r>
              <a:rPr lang="it-IT" sz="2200" dirty="0" err="1" smtClean="0"/>
              <a:t>it</a:t>
            </a:r>
            <a:r>
              <a:rPr lang="it-IT" sz="2200" dirty="0" smtClean="0"/>
              <a:t> </a:t>
            </a:r>
            <a:r>
              <a:rPr lang="it-IT" sz="2200" dirty="0" err="1" smtClean="0"/>
              <a:t>really</a:t>
            </a:r>
            <a:r>
              <a:rPr lang="it-IT" sz="2200" dirty="0" smtClean="0"/>
              <a:t> </a:t>
            </a:r>
            <a:r>
              <a:rPr lang="it-IT" sz="2200" dirty="0" err="1" smtClean="0"/>
              <a:t>make</a:t>
            </a:r>
            <a:r>
              <a:rPr lang="it-IT" sz="2200" dirty="0" smtClean="0"/>
              <a:t> </a:t>
            </a:r>
            <a:r>
              <a:rPr lang="it-IT" sz="2200" dirty="0" err="1" smtClean="0"/>
              <a:t>sense</a:t>
            </a:r>
            <a:r>
              <a:rPr lang="it-IT" sz="2200" dirty="0" smtClean="0"/>
              <a:t> to look for </a:t>
            </a:r>
            <a:r>
              <a:rPr lang="it-IT" sz="2200" dirty="0" err="1" smtClean="0"/>
              <a:t>specific</a:t>
            </a:r>
            <a:r>
              <a:rPr lang="it-IT" sz="2200" dirty="0" smtClean="0"/>
              <a:t> </a:t>
            </a:r>
            <a:r>
              <a:rPr lang="it-IT" sz="2200" dirty="0" err="1" smtClean="0"/>
              <a:t>areas</a:t>
            </a:r>
            <a:r>
              <a:rPr lang="it-IT" sz="2200" dirty="0" smtClean="0"/>
              <a:t> </a:t>
            </a:r>
            <a:r>
              <a:rPr lang="it-IT" sz="2200" dirty="0" err="1" smtClean="0"/>
              <a:t>involved</a:t>
            </a:r>
            <a:r>
              <a:rPr lang="it-IT" sz="2200" dirty="0" smtClean="0"/>
              <a:t> in BD </a:t>
            </a:r>
            <a:r>
              <a:rPr lang="it-IT" sz="2200" dirty="0" err="1" smtClean="0"/>
              <a:t>if</a:t>
            </a:r>
            <a:r>
              <a:rPr lang="it-IT" sz="2200" dirty="0" smtClean="0"/>
              <a:t> </a:t>
            </a:r>
            <a:r>
              <a:rPr lang="it-IT" sz="2200" dirty="0" err="1" smtClean="0"/>
              <a:t>we</a:t>
            </a:r>
            <a:r>
              <a:rPr lang="it-IT" sz="2200" dirty="0" smtClean="0"/>
              <a:t> </a:t>
            </a:r>
            <a:r>
              <a:rPr lang="it-IT" sz="2200" dirty="0" err="1" smtClean="0"/>
              <a:t>mostly</a:t>
            </a:r>
            <a:r>
              <a:rPr lang="it-IT" sz="2200" dirty="0" smtClean="0"/>
              <a:t> use </a:t>
            </a:r>
            <a:r>
              <a:rPr lang="it-IT" sz="2200" dirty="0" err="1" smtClean="0"/>
              <a:t>pharmacological</a:t>
            </a:r>
            <a:r>
              <a:rPr lang="it-IT" sz="2200" dirty="0" smtClean="0"/>
              <a:t> (</a:t>
            </a:r>
            <a:r>
              <a:rPr lang="it-IT" sz="2200" dirty="0" err="1" smtClean="0"/>
              <a:t>anatomically</a:t>
            </a:r>
            <a:r>
              <a:rPr lang="it-IT" sz="2200" dirty="0" smtClean="0"/>
              <a:t> </a:t>
            </a:r>
            <a:r>
              <a:rPr lang="it-IT" sz="2200" dirty="0" err="1" smtClean="0"/>
              <a:t>aspecific</a:t>
            </a:r>
            <a:r>
              <a:rPr lang="it-IT" sz="2200" dirty="0" smtClean="0"/>
              <a:t>) </a:t>
            </a:r>
            <a:r>
              <a:rPr lang="it-IT" sz="2200" dirty="0" err="1" smtClean="0"/>
              <a:t>treatments</a:t>
            </a:r>
            <a:r>
              <a:rPr lang="it-IT" sz="2200" dirty="0" smtClean="0"/>
              <a:t>?</a:t>
            </a:r>
            <a:endParaRPr lang="it-IT" sz="2200" dirty="0"/>
          </a:p>
        </p:txBody>
      </p:sp>
      <p:sp>
        <p:nvSpPr>
          <p:cNvPr id="5" name="Freccia a destra 4"/>
          <p:cNvSpPr/>
          <p:nvPr/>
        </p:nvSpPr>
        <p:spPr>
          <a:xfrm>
            <a:off x="608660" y="3231930"/>
            <a:ext cx="646386" cy="299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1255046" y="3135070"/>
            <a:ext cx="6432331" cy="461665"/>
          </a:xfrm>
          <a:prstGeom prst="rect">
            <a:avLst/>
          </a:prstGeom>
          <a:noFill/>
        </p:spPr>
        <p:txBody>
          <a:bodyPr wrap="square" rtlCol="0">
            <a:spAutoFit/>
          </a:bodyPr>
          <a:lstStyle/>
          <a:p>
            <a:r>
              <a:rPr lang="it-IT" sz="2400" b="1" dirty="0" err="1" smtClean="0">
                <a:solidFill>
                  <a:schemeClr val="tx1">
                    <a:lumMod val="95000"/>
                    <a:lumOff val="5000"/>
                  </a:schemeClr>
                </a:solidFill>
              </a:rPr>
              <a:t>Not</a:t>
            </a:r>
            <a:r>
              <a:rPr lang="it-IT" sz="2400" b="1" dirty="0" smtClean="0">
                <a:solidFill>
                  <a:schemeClr val="tx1">
                    <a:lumMod val="95000"/>
                    <a:lumOff val="5000"/>
                  </a:schemeClr>
                </a:solidFill>
              </a:rPr>
              <a:t> just </a:t>
            </a:r>
            <a:r>
              <a:rPr lang="it-IT" sz="2400" b="1" dirty="0" err="1" smtClean="0">
                <a:solidFill>
                  <a:schemeClr val="tx1">
                    <a:lumMod val="95000"/>
                    <a:lumOff val="5000"/>
                  </a:schemeClr>
                </a:solidFill>
              </a:rPr>
              <a:t>pharmacological</a:t>
            </a:r>
            <a:r>
              <a:rPr lang="it-IT" sz="2400" b="1" dirty="0" smtClean="0">
                <a:solidFill>
                  <a:schemeClr val="tx1">
                    <a:lumMod val="95000"/>
                    <a:lumOff val="5000"/>
                  </a:schemeClr>
                </a:solidFill>
              </a:rPr>
              <a:t> treatment!!</a:t>
            </a:r>
            <a:endParaRPr lang="it-IT" sz="2400" b="1" dirty="0">
              <a:solidFill>
                <a:schemeClr val="tx1">
                  <a:lumMod val="95000"/>
                  <a:lumOff val="5000"/>
                </a:schemeClr>
              </a:solidFill>
            </a:endParaRPr>
          </a:p>
        </p:txBody>
      </p:sp>
      <p:sp>
        <p:nvSpPr>
          <p:cNvPr id="6" name="Freccia in giù 5"/>
          <p:cNvSpPr/>
          <p:nvPr/>
        </p:nvSpPr>
        <p:spPr>
          <a:xfrm>
            <a:off x="3200400" y="3596735"/>
            <a:ext cx="599090" cy="486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58343" y="4114800"/>
            <a:ext cx="8576441" cy="255454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it-IT" sz="2000" dirty="0" err="1" smtClean="0"/>
              <a:t>Prefrontal</a:t>
            </a:r>
            <a:r>
              <a:rPr lang="it-IT" sz="2000" dirty="0" smtClean="0"/>
              <a:t> </a:t>
            </a:r>
            <a:r>
              <a:rPr lang="it-IT" sz="2000" dirty="0" err="1" smtClean="0"/>
              <a:t>leukotomy</a:t>
            </a:r>
            <a:r>
              <a:rPr lang="it-IT" sz="2000" dirty="0" smtClean="0"/>
              <a:t> </a:t>
            </a:r>
            <a:r>
              <a:rPr lang="it-IT" sz="2000" dirty="0" err="1" smtClean="0"/>
              <a:t>gained</a:t>
            </a:r>
            <a:r>
              <a:rPr lang="it-IT" sz="2000" dirty="0" smtClean="0"/>
              <a:t> </a:t>
            </a:r>
            <a:r>
              <a:rPr lang="it-IT" sz="2000" dirty="0" err="1" smtClean="0"/>
              <a:t>popularity</a:t>
            </a:r>
            <a:r>
              <a:rPr lang="it-IT" sz="2000" dirty="0" smtClean="0"/>
              <a:t> in the 1930s and 1940s and </a:t>
            </a:r>
            <a:r>
              <a:rPr lang="it-IT" sz="2000" dirty="0" err="1" smtClean="0"/>
              <a:t>was</a:t>
            </a:r>
            <a:r>
              <a:rPr lang="it-IT" sz="2000" dirty="0" smtClean="0"/>
              <a:t> </a:t>
            </a:r>
            <a:r>
              <a:rPr lang="it-IT" sz="2000" dirty="0" err="1" smtClean="0"/>
              <a:t>reported</a:t>
            </a:r>
            <a:r>
              <a:rPr lang="it-IT" sz="2000" dirty="0" smtClean="0"/>
              <a:t> to reduce mania, </a:t>
            </a:r>
            <a:r>
              <a:rPr lang="it-IT" sz="2000" dirty="0" err="1" smtClean="0"/>
              <a:t>but</a:t>
            </a:r>
            <a:r>
              <a:rPr lang="it-IT" sz="2000" dirty="0" smtClean="0"/>
              <a:t> </a:t>
            </a:r>
            <a:r>
              <a:rPr lang="it-IT" sz="2000" dirty="0" err="1" smtClean="0"/>
              <a:t>adverse</a:t>
            </a:r>
            <a:r>
              <a:rPr lang="it-IT" sz="2000" dirty="0" smtClean="0"/>
              <a:t> </a:t>
            </a:r>
            <a:r>
              <a:rPr lang="it-IT" sz="2000" dirty="0" err="1" smtClean="0"/>
              <a:t>effects</a:t>
            </a:r>
            <a:r>
              <a:rPr lang="it-IT" sz="2000" dirty="0" smtClean="0"/>
              <a:t> </a:t>
            </a:r>
            <a:r>
              <a:rPr lang="it-IT" sz="2000" dirty="0" err="1" smtClean="0"/>
              <a:t>overcame</a:t>
            </a:r>
            <a:r>
              <a:rPr lang="it-IT" sz="2000" dirty="0" smtClean="0"/>
              <a:t> benefits</a:t>
            </a:r>
          </a:p>
          <a:p>
            <a:pPr marL="285750" indent="-285750">
              <a:buFont typeface="Arial" panose="020B0604020202020204" pitchFamily="34" charset="0"/>
              <a:buChar char="•"/>
            </a:pPr>
            <a:r>
              <a:rPr lang="it-IT" sz="2000" dirty="0" smtClean="0"/>
              <a:t>RECENT PSYCHOSURGICAL REBIRTH, </a:t>
            </a:r>
            <a:r>
              <a:rPr lang="it-IT" sz="2000" dirty="0" err="1" smtClean="0"/>
              <a:t>especially</a:t>
            </a:r>
            <a:r>
              <a:rPr lang="it-IT" sz="2000" dirty="0" smtClean="0"/>
              <a:t> the </a:t>
            </a:r>
            <a:r>
              <a:rPr lang="it-IT" sz="2000" dirty="0" err="1" smtClean="0"/>
              <a:t>Deep</a:t>
            </a:r>
            <a:r>
              <a:rPr lang="it-IT" sz="2000" dirty="0" smtClean="0"/>
              <a:t> Brain </a:t>
            </a:r>
            <a:r>
              <a:rPr lang="it-IT" sz="2000" dirty="0" err="1" smtClean="0"/>
              <a:t>Stimulation</a:t>
            </a:r>
            <a:r>
              <a:rPr lang="it-IT" sz="2000" dirty="0" smtClean="0"/>
              <a:t> (DBS)</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b="1" dirty="0" smtClean="0"/>
              <a:t>DBS </a:t>
            </a:r>
            <a:r>
              <a:rPr lang="it-IT" sz="2000" b="1" dirty="0" err="1" smtClean="0"/>
              <a:t>has</a:t>
            </a:r>
            <a:r>
              <a:rPr lang="it-IT" sz="2000" b="1" dirty="0" smtClean="0"/>
              <a:t> </a:t>
            </a:r>
            <a:r>
              <a:rPr lang="it-IT" sz="2000" b="1" dirty="0" err="1" smtClean="0"/>
              <a:t>recenlty</a:t>
            </a:r>
            <a:r>
              <a:rPr lang="it-IT" sz="2000" b="1" dirty="0" smtClean="0"/>
              <a:t> </a:t>
            </a:r>
            <a:r>
              <a:rPr lang="it-IT" sz="2000" b="1" dirty="0" err="1" smtClean="0"/>
              <a:t>proved</a:t>
            </a:r>
            <a:r>
              <a:rPr lang="it-IT" sz="2000" b="1" dirty="0" smtClean="0"/>
              <a:t> </a:t>
            </a:r>
            <a:r>
              <a:rPr lang="it-IT" sz="2000" b="1" dirty="0" err="1" smtClean="0"/>
              <a:t>efficacy</a:t>
            </a:r>
            <a:r>
              <a:rPr lang="it-IT" sz="2000" b="1" dirty="0" smtClean="0"/>
              <a:t> in the treatment of </a:t>
            </a:r>
            <a:r>
              <a:rPr lang="it-IT" sz="2000" b="1" dirty="0" err="1" smtClean="0"/>
              <a:t>Bipolar</a:t>
            </a:r>
            <a:r>
              <a:rPr lang="it-IT" sz="2000" b="1" dirty="0" smtClean="0"/>
              <a:t> </a:t>
            </a:r>
            <a:r>
              <a:rPr lang="it-IT" sz="2000" b="1" dirty="0" err="1" smtClean="0"/>
              <a:t>Depression</a:t>
            </a:r>
            <a:r>
              <a:rPr lang="it-IT" sz="2000" b="1" dirty="0"/>
              <a:t> </a:t>
            </a:r>
            <a:r>
              <a:rPr lang="it-IT" sz="2000" b="1" dirty="0" smtClean="0"/>
              <a:t>(</a:t>
            </a:r>
            <a:r>
              <a:rPr lang="it-IT" sz="2000" b="1" i="1" dirty="0" err="1" smtClean="0"/>
              <a:t>Holtzheimer</a:t>
            </a:r>
            <a:r>
              <a:rPr lang="it-IT" sz="2000" b="1" i="1" dirty="0" smtClean="0"/>
              <a:t> et al., 2012, </a:t>
            </a:r>
            <a:r>
              <a:rPr lang="it-IT" sz="2000" b="1" i="1" dirty="0" err="1" smtClean="0"/>
              <a:t>Arch</a:t>
            </a:r>
            <a:r>
              <a:rPr lang="it-IT" sz="2000" b="1" i="1" dirty="0" smtClean="0"/>
              <a:t> </a:t>
            </a:r>
            <a:r>
              <a:rPr lang="it-IT" sz="2000" b="1" i="1" dirty="0" err="1" smtClean="0"/>
              <a:t>Gen</a:t>
            </a:r>
            <a:r>
              <a:rPr lang="it-IT" sz="2000" b="1" i="1" dirty="0" smtClean="0"/>
              <a:t> </a:t>
            </a:r>
            <a:r>
              <a:rPr lang="it-IT" sz="2000" b="1" i="1" dirty="0" err="1" smtClean="0"/>
              <a:t>Psychiatry</a:t>
            </a:r>
            <a:r>
              <a:rPr lang="it-IT" sz="2000" b="1" i="1" dirty="0" smtClean="0"/>
              <a:t>)</a:t>
            </a:r>
            <a:r>
              <a:rPr lang="it-IT" sz="2000" b="1" dirty="0" smtClean="0"/>
              <a:t>, by </a:t>
            </a:r>
            <a:r>
              <a:rPr lang="it-IT" sz="2000" b="1" dirty="0" err="1" smtClean="0"/>
              <a:t>stimulating</a:t>
            </a:r>
            <a:r>
              <a:rPr lang="it-IT" sz="2000" b="1" dirty="0" smtClean="0"/>
              <a:t> SUBCALLOSAL CINGULUM</a:t>
            </a:r>
            <a:endParaRPr lang="it-IT" sz="2000" b="1" dirty="0"/>
          </a:p>
        </p:txBody>
      </p:sp>
      <p:sp>
        <p:nvSpPr>
          <p:cNvPr id="8" name="Freccia in giù 7"/>
          <p:cNvSpPr/>
          <p:nvPr/>
        </p:nvSpPr>
        <p:spPr>
          <a:xfrm>
            <a:off x="1918138" y="6371466"/>
            <a:ext cx="599090" cy="486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2434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75000"/>
          </a:schemeClr>
        </a:solidFill>
      </a:spPr>
      <a:bodyPr rtlCol="0" anchor="ctr"/>
      <a:lstStyle>
        <a:defPPr algn="ctr">
          <a:defRPr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3264</TotalTime>
  <Words>4474</Words>
  <Application>Microsoft Office PowerPoint</Application>
  <PresentationFormat>Presentazione su schermo (4:3)</PresentationFormat>
  <Paragraphs>506</Paragraphs>
  <Slides>55</Slides>
  <Notes>9</Notes>
  <HiddenSlides>0</HiddenSlides>
  <MMClips>0</MMClips>
  <ScaleCrop>false</ScaleCrop>
  <HeadingPairs>
    <vt:vector size="4" baseType="variant">
      <vt:variant>
        <vt:lpstr>Tema</vt:lpstr>
      </vt:variant>
      <vt:variant>
        <vt:i4>2</vt:i4>
      </vt:variant>
      <vt:variant>
        <vt:lpstr>Titoli diapositive</vt:lpstr>
      </vt:variant>
      <vt:variant>
        <vt:i4>55</vt:i4>
      </vt:variant>
    </vt:vector>
  </HeadingPairs>
  <TitlesOfParts>
    <vt:vector size="57"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Studi DTI su BD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Mario Amore</cp:lastModifiedBy>
  <cp:revision>369</cp:revision>
  <cp:lastPrinted>2017-05-28T09:08:57Z</cp:lastPrinted>
  <dcterms:created xsi:type="dcterms:W3CDTF">2017-03-16T11:55:37Z</dcterms:created>
  <dcterms:modified xsi:type="dcterms:W3CDTF">2017-06-09T11:15:52Z</dcterms:modified>
</cp:coreProperties>
</file>