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9" r:id="rId3"/>
    <p:sldId id="260" r:id="rId4"/>
    <p:sldId id="261" r:id="rId5"/>
    <p:sldId id="295" r:id="rId6"/>
    <p:sldId id="262" r:id="rId7"/>
    <p:sldId id="265" r:id="rId8"/>
    <p:sldId id="266" r:id="rId9"/>
    <p:sldId id="267" r:id="rId10"/>
    <p:sldId id="268" r:id="rId11"/>
    <p:sldId id="269" r:id="rId12"/>
    <p:sldId id="271" r:id="rId13"/>
    <p:sldId id="276" r:id="rId14"/>
    <p:sldId id="278" r:id="rId15"/>
    <p:sldId id="277" r:id="rId16"/>
    <p:sldId id="296" r:id="rId17"/>
    <p:sldId id="297" r:id="rId18"/>
    <p:sldId id="298" r:id="rId19"/>
    <p:sldId id="284" r:id="rId20"/>
    <p:sldId id="286" r:id="rId21"/>
    <p:sldId id="287" r:id="rId22"/>
    <p:sldId id="288" r:id="rId23"/>
    <p:sldId id="289" r:id="rId24"/>
    <p:sldId id="290" r:id="rId25"/>
    <p:sldId id="291" r:id="rId26"/>
    <p:sldId id="292" r:id="rId27"/>
    <p:sldId id="279" r:id="rId28"/>
    <p:sldId id="280" r:id="rId29"/>
    <p:sldId id="283" r:id="rId30"/>
    <p:sldId id="282" r:id="rId31"/>
    <p:sldId id="281" r:id="rId32"/>
    <p:sldId id="299" r:id="rId33"/>
    <p:sldId id="300" r:id="rId34"/>
    <p:sldId id="301" r:id="rId35"/>
    <p:sldId id="302" r:id="rId36"/>
    <p:sldId id="303" r:id="rId37"/>
    <p:sldId id="304" r:id="rId38"/>
    <p:sldId id="305" r:id="rId39"/>
    <p:sldId id="270" r:id="rId40"/>
    <p:sldId id="306" r:id="rId41"/>
    <p:sldId id="308" r:id="rId42"/>
    <p:sldId id="307" r:id="rId43"/>
    <p:sldId id="263" r:id="rId44"/>
    <p:sldId id="309" r:id="rId4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p:scale>
          <a:sx n="60" d="100"/>
          <a:sy n="60" d="100"/>
        </p:scale>
        <p:origin x="-1620" y="-2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8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1D39F-8440-DF48-81A8-341A65249103}" type="doc">
      <dgm:prSet loTypeId="urn:microsoft.com/office/officeart/2008/layout/VerticalCurvedList" loCatId="" qsTypeId="urn:microsoft.com/office/officeart/2005/8/quickstyle/3D1" qsCatId="3D" csTypeId="urn:microsoft.com/office/officeart/2005/8/colors/accent1_5" csCatId="accent1" phldr="1"/>
      <dgm:spPr/>
      <dgm:t>
        <a:bodyPr/>
        <a:lstStyle/>
        <a:p>
          <a:endParaRPr lang="it-IT"/>
        </a:p>
      </dgm:t>
    </dgm:pt>
    <dgm:pt modelId="{9E3EBDCD-15E4-E240-924A-48C28925F6D1}">
      <dgm:prSet phldrT="[Testo]"/>
      <dgm:spPr/>
      <dgm:t>
        <a:bodyPr/>
        <a:lstStyle/>
        <a:p>
          <a:pPr algn="ctr"/>
          <a:r>
            <a:rPr lang="it-IT" dirty="0" smtClean="0"/>
            <a:t>Psicopatologiche</a:t>
          </a:r>
          <a:endParaRPr lang="it-IT" dirty="0"/>
        </a:p>
      </dgm:t>
    </dgm:pt>
    <dgm:pt modelId="{7B20A087-0C7B-AB46-BED0-ABC02ECFE33F}" type="parTrans" cxnId="{16820E9C-9D4E-5B42-A782-32720CA078C7}">
      <dgm:prSet/>
      <dgm:spPr/>
      <dgm:t>
        <a:bodyPr/>
        <a:lstStyle/>
        <a:p>
          <a:pPr algn="ctr"/>
          <a:endParaRPr lang="it-IT"/>
        </a:p>
      </dgm:t>
    </dgm:pt>
    <dgm:pt modelId="{5EDD6002-DEB0-6B4A-910E-DE5A56CB3D37}" type="sibTrans" cxnId="{16820E9C-9D4E-5B42-A782-32720CA078C7}">
      <dgm:prSet/>
      <dgm:spPr/>
      <dgm:t>
        <a:bodyPr/>
        <a:lstStyle/>
        <a:p>
          <a:pPr algn="ctr"/>
          <a:endParaRPr lang="it-IT"/>
        </a:p>
      </dgm:t>
    </dgm:pt>
    <dgm:pt modelId="{4915BFD2-7B7F-2C49-A5AF-837C00059F62}">
      <dgm:prSet phldrT="[Testo]"/>
      <dgm:spPr/>
      <dgm:t>
        <a:bodyPr/>
        <a:lstStyle/>
        <a:p>
          <a:pPr algn="ctr"/>
          <a:r>
            <a:rPr lang="it-IT" dirty="0" smtClean="0"/>
            <a:t>Emotive</a:t>
          </a:r>
          <a:endParaRPr lang="it-IT" dirty="0"/>
        </a:p>
      </dgm:t>
    </dgm:pt>
    <dgm:pt modelId="{B80D05E7-E773-6244-B095-2B252C375D51}" type="parTrans" cxnId="{7EDE0D4F-0C35-B445-A618-4E126631D392}">
      <dgm:prSet/>
      <dgm:spPr/>
      <dgm:t>
        <a:bodyPr/>
        <a:lstStyle/>
        <a:p>
          <a:pPr algn="ctr"/>
          <a:endParaRPr lang="it-IT"/>
        </a:p>
      </dgm:t>
    </dgm:pt>
    <dgm:pt modelId="{C662B360-147B-954C-8052-17EBDD1AF614}" type="sibTrans" cxnId="{7EDE0D4F-0C35-B445-A618-4E126631D392}">
      <dgm:prSet/>
      <dgm:spPr/>
      <dgm:t>
        <a:bodyPr/>
        <a:lstStyle/>
        <a:p>
          <a:pPr algn="ctr"/>
          <a:endParaRPr lang="it-IT"/>
        </a:p>
      </dgm:t>
    </dgm:pt>
    <dgm:pt modelId="{24E17167-F441-094F-9BFD-89BAD906A67F}">
      <dgm:prSet phldrT="[Testo]"/>
      <dgm:spPr/>
      <dgm:t>
        <a:bodyPr/>
        <a:lstStyle/>
        <a:p>
          <a:pPr algn="ctr"/>
          <a:r>
            <a:rPr lang="it-IT" dirty="0" smtClean="0"/>
            <a:t>Razionali</a:t>
          </a:r>
          <a:endParaRPr lang="it-IT" dirty="0"/>
        </a:p>
      </dgm:t>
    </dgm:pt>
    <dgm:pt modelId="{43AA53C0-B03C-2140-9549-133EBF4D9573}" type="parTrans" cxnId="{CABD1AF7-8FFA-9C4D-A5FE-C5F3B59742E9}">
      <dgm:prSet/>
      <dgm:spPr/>
      <dgm:t>
        <a:bodyPr/>
        <a:lstStyle/>
        <a:p>
          <a:pPr algn="ctr"/>
          <a:endParaRPr lang="it-IT"/>
        </a:p>
      </dgm:t>
    </dgm:pt>
    <dgm:pt modelId="{1EE8E88E-2081-1D46-AFBC-803ABCA8E669}" type="sibTrans" cxnId="{CABD1AF7-8FFA-9C4D-A5FE-C5F3B59742E9}">
      <dgm:prSet/>
      <dgm:spPr/>
      <dgm:t>
        <a:bodyPr/>
        <a:lstStyle/>
        <a:p>
          <a:pPr algn="ctr"/>
          <a:endParaRPr lang="it-IT"/>
        </a:p>
      </dgm:t>
    </dgm:pt>
    <dgm:pt modelId="{CB1417BE-8D0F-554D-B6EA-70440CBAA398}" type="pres">
      <dgm:prSet presAssocID="{0061D39F-8440-DF48-81A8-341A65249103}" presName="Name0" presStyleCnt="0">
        <dgm:presLayoutVars>
          <dgm:chMax val="7"/>
          <dgm:chPref val="7"/>
          <dgm:dir/>
        </dgm:presLayoutVars>
      </dgm:prSet>
      <dgm:spPr/>
      <dgm:t>
        <a:bodyPr/>
        <a:lstStyle/>
        <a:p>
          <a:endParaRPr lang="it-IT"/>
        </a:p>
      </dgm:t>
    </dgm:pt>
    <dgm:pt modelId="{0E86D80A-9EF0-374C-A3C0-CE69FFB0D858}" type="pres">
      <dgm:prSet presAssocID="{0061D39F-8440-DF48-81A8-341A65249103}" presName="Name1" presStyleCnt="0"/>
      <dgm:spPr/>
    </dgm:pt>
    <dgm:pt modelId="{63099F6A-AA52-C549-AAD9-868CFC5B70D6}" type="pres">
      <dgm:prSet presAssocID="{0061D39F-8440-DF48-81A8-341A65249103}" presName="cycle" presStyleCnt="0"/>
      <dgm:spPr/>
    </dgm:pt>
    <dgm:pt modelId="{81AB2DB5-083A-7648-92D2-B37A5960C8B4}" type="pres">
      <dgm:prSet presAssocID="{0061D39F-8440-DF48-81A8-341A65249103}" presName="srcNode" presStyleLbl="node1" presStyleIdx="0" presStyleCnt="3"/>
      <dgm:spPr/>
    </dgm:pt>
    <dgm:pt modelId="{96B5D745-DF21-8C42-B3C8-D6286D609619}" type="pres">
      <dgm:prSet presAssocID="{0061D39F-8440-DF48-81A8-341A65249103}" presName="conn" presStyleLbl="parChTrans1D2" presStyleIdx="0" presStyleCnt="1"/>
      <dgm:spPr/>
      <dgm:t>
        <a:bodyPr/>
        <a:lstStyle/>
        <a:p>
          <a:endParaRPr lang="it-IT"/>
        </a:p>
      </dgm:t>
    </dgm:pt>
    <dgm:pt modelId="{0EA80067-9858-ED40-AB9F-0257F5AF0772}" type="pres">
      <dgm:prSet presAssocID="{0061D39F-8440-DF48-81A8-341A65249103}" presName="extraNode" presStyleLbl="node1" presStyleIdx="0" presStyleCnt="3"/>
      <dgm:spPr/>
    </dgm:pt>
    <dgm:pt modelId="{C50A2BDB-D353-8249-B6C5-04B3AD0382DE}" type="pres">
      <dgm:prSet presAssocID="{0061D39F-8440-DF48-81A8-341A65249103}" presName="dstNode" presStyleLbl="node1" presStyleIdx="0" presStyleCnt="3"/>
      <dgm:spPr/>
    </dgm:pt>
    <dgm:pt modelId="{65260E31-A6B3-614C-AA17-E2F277E6CC48}" type="pres">
      <dgm:prSet presAssocID="{9E3EBDCD-15E4-E240-924A-48C28925F6D1}" presName="text_1" presStyleLbl="node1" presStyleIdx="0" presStyleCnt="3">
        <dgm:presLayoutVars>
          <dgm:bulletEnabled val="1"/>
        </dgm:presLayoutVars>
      </dgm:prSet>
      <dgm:spPr/>
      <dgm:t>
        <a:bodyPr/>
        <a:lstStyle/>
        <a:p>
          <a:endParaRPr lang="it-IT"/>
        </a:p>
      </dgm:t>
    </dgm:pt>
    <dgm:pt modelId="{054C1FAA-A16B-454D-82ED-955BCF791CFE}" type="pres">
      <dgm:prSet presAssocID="{9E3EBDCD-15E4-E240-924A-48C28925F6D1}" presName="accent_1" presStyleCnt="0"/>
      <dgm:spPr/>
    </dgm:pt>
    <dgm:pt modelId="{AC8F342F-0BA8-E746-A7FC-3C887A5596CD}" type="pres">
      <dgm:prSet presAssocID="{9E3EBDCD-15E4-E240-924A-48C28925F6D1}" presName="accentRepeatNode" presStyleLbl="solidFgAcc1" presStyleIdx="0" presStyleCnt="3"/>
      <dgm:spPr/>
      <dgm:t>
        <a:bodyPr/>
        <a:lstStyle/>
        <a:p>
          <a:endParaRPr lang="it-IT"/>
        </a:p>
      </dgm:t>
    </dgm:pt>
    <dgm:pt modelId="{1A139419-359B-B64C-BDDA-33D5763763F9}" type="pres">
      <dgm:prSet presAssocID="{4915BFD2-7B7F-2C49-A5AF-837C00059F62}" presName="text_2" presStyleLbl="node1" presStyleIdx="1" presStyleCnt="3">
        <dgm:presLayoutVars>
          <dgm:bulletEnabled val="1"/>
        </dgm:presLayoutVars>
      </dgm:prSet>
      <dgm:spPr/>
      <dgm:t>
        <a:bodyPr/>
        <a:lstStyle/>
        <a:p>
          <a:endParaRPr lang="it-IT"/>
        </a:p>
      </dgm:t>
    </dgm:pt>
    <dgm:pt modelId="{FBC05DA3-CD90-7642-ABCB-E1CC66F80A55}" type="pres">
      <dgm:prSet presAssocID="{4915BFD2-7B7F-2C49-A5AF-837C00059F62}" presName="accent_2" presStyleCnt="0"/>
      <dgm:spPr/>
    </dgm:pt>
    <dgm:pt modelId="{9AC6EB2A-A0D4-E34C-9D0E-FC4E14D383C7}" type="pres">
      <dgm:prSet presAssocID="{4915BFD2-7B7F-2C49-A5AF-837C00059F62}" presName="accentRepeatNode" presStyleLbl="solidFgAcc1" presStyleIdx="1" presStyleCnt="3"/>
      <dgm:spPr/>
    </dgm:pt>
    <dgm:pt modelId="{AD43C1C7-1985-5D40-8B24-610F148CC261}" type="pres">
      <dgm:prSet presAssocID="{24E17167-F441-094F-9BFD-89BAD906A67F}" presName="text_3" presStyleLbl="node1" presStyleIdx="2" presStyleCnt="3">
        <dgm:presLayoutVars>
          <dgm:bulletEnabled val="1"/>
        </dgm:presLayoutVars>
      </dgm:prSet>
      <dgm:spPr/>
      <dgm:t>
        <a:bodyPr/>
        <a:lstStyle/>
        <a:p>
          <a:endParaRPr lang="it-IT"/>
        </a:p>
      </dgm:t>
    </dgm:pt>
    <dgm:pt modelId="{643D6E4F-B5BA-DD45-A08C-E81E9BE0E26E}" type="pres">
      <dgm:prSet presAssocID="{24E17167-F441-094F-9BFD-89BAD906A67F}" presName="accent_3" presStyleCnt="0"/>
      <dgm:spPr/>
    </dgm:pt>
    <dgm:pt modelId="{3F718CCA-B03D-C446-BB6B-C3318C6BB440}" type="pres">
      <dgm:prSet presAssocID="{24E17167-F441-094F-9BFD-89BAD906A67F}" presName="accentRepeatNode" presStyleLbl="solidFgAcc1" presStyleIdx="2" presStyleCnt="3"/>
      <dgm:spPr/>
    </dgm:pt>
  </dgm:ptLst>
  <dgm:cxnLst>
    <dgm:cxn modelId="{C51F7B21-40C8-8A4F-B5C2-16A19FA16FD4}" type="presOf" srcId="{0061D39F-8440-DF48-81A8-341A65249103}" destId="{CB1417BE-8D0F-554D-B6EA-70440CBAA398}" srcOrd="0" destOrd="0" presId="urn:microsoft.com/office/officeart/2008/layout/VerticalCurvedList"/>
    <dgm:cxn modelId="{A0489F4B-6E94-5543-9CF7-7E9EF3BC43F5}" type="presOf" srcId="{9E3EBDCD-15E4-E240-924A-48C28925F6D1}" destId="{65260E31-A6B3-614C-AA17-E2F277E6CC48}" srcOrd="0" destOrd="0" presId="urn:microsoft.com/office/officeart/2008/layout/VerticalCurvedList"/>
    <dgm:cxn modelId="{7EDE0D4F-0C35-B445-A618-4E126631D392}" srcId="{0061D39F-8440-DF48-81A8-341A65249103}" destId="{4915BFD2-7B7F-2C49-A5AF-837C00059F62}" srcOrd="1" destOrd="0" parTransId="{B80D05E7-E773-6244-B095-2B252C375D51}" sibTransId="{C662B360-147B-954C-8052-17EBDD1AF614}"/>
    <dgm:cxn modelId="{CABD1AF7-8FFA-9C4D-A5FE-C5F3B59742E9}" srcId="{0061D39F-8440-DF48-81A8-341A65249103}" destId="{24E17167-F441-094F-9BFD-89BAD906A67F}" srcOrd="2" destOrd="0" parTransId="{43AA53C0-B03C-2140-9549-133EBF4D9573}" sibTransId="{1EE8E88E-2081-1D46-AFBC-803ABCA8E669}"/>
    <dgm:cxn modelId="{047B3FA9-C5D2-F04B-B758-61BD3E10B85A}" type="presOf" srcId="{5EDD6002-DEB0-6B4A-910E-DE5A56CB3D37}" destId="{96B5D745-DF21-8C42-B3C8-D6286D609619}" srcOrd="0" destOrd="0" presId="urn:microsoft.com/office/officeart/2008/layout/VerticalCurvedList"/>
    <dgm:cxn modelId="{FD53FB75-7B32-D94D-B52D-679C1866F32B}" type="presOf" srcId="{4915BFD2-7B7F-2C49-A5AF-837C00059F62}" destId="{1A139419-359B-B64C-BDDA-33D5763763F9}" srcOrd="0" destOrd="0" presId="urn:microsoft.com/office/officeart/2008/layout/VerticalCurvedList"/>
    <dgm:cxn modelId="{3FD0EFBD-5E5A-CF48-ACAF-CC4E65446364}" type="presOf" srcId="{24E17167-F441-094F-9BFD-89BAD906A67F}" destId="{AD43C1C7-1985-5D40-8B24-610F148CC261}" srcOrd="0" destOrd="0" presId="urn:microsoft.com/office/officeart/2008/layout/VerticalCurvedList"/>
    <dgm:cxn modelId="{16820E9C-9D4E-5B42-A782-32720CA078C7}" srcId="{0061D39F-8440-DF48-81A8-341A65249103}" destId="{9E3EBDCD-15E4-E240-924A-48C28925F6D1}" srcOrd="0" destOrd="0" parTransId="{7B20A087-0C7B-AB46-BED0-ABC02ECFE33F}" sibTransId="{5EDD6002-DEB0-6B4A-910E-DE5A56CB3D37}"/>
    <dgm:cxn modelId="{5A1CC2A2-D2D0-4445-B775-D0DC81B8CE6C}" type="presParOf" srcId="{CB1417BE-8D0F-554D-B6EA-70440CBAA398}" destId="{0E86D80A-9EF0-374C-A3C0-CE69FFB0D858}" srcOrd="0" destOrd="0" presId="urn:microsoft.com/office/officeart/2008/layout/VerticalCurvedList"/>
    <dgm:cxn modelId="{F0D23D9E-B057-2442-B247-D4B1098B4668}" type="presParOf" srcId="{0E86D80A-9EF0-374C-A3C0-CE69FFB0D858}" destId="{63099F6A-AA52-C549-AAD9-868CFC5B70D6}" srcOrd="0" destOrd="0" presId="urn:microsoft.com/office/officeart/2008/layout/VerticalCurvedList"/>
    <dgm:cxn modelId="{81FCA909-A595-4E42-896B-CE56330B592C}" type="presParOf" srcId="{63099F6A-AA52-C549-AAD9-868CFC5B70D6}" destId="{81AB2DB5-083A-7648-92D2-B37A5960C8B4}" srcOrd="0" destOrd="0" presId="urn:microsoft.com/office/officeart/2008/layout/VerticalCurvedList"/>
    <dgm:cxn modelId="{A4AF9775-7F50-F648-B5CA-B06E2C1B2C4F}" type="presParOf" srcId="{63099F6A-AA52-C549-AAD9-868CFC5B70D6}" destId="{96B5D745-DF21-8C42-B3C8-D6286D609619}" srcOrd="1" destOrd="0" presId="urn:microsoft.com/office/officeart/2008/layout/VerticalCurvedList"/>
    <dgm:cxn modelId="{C68A7E9F-F899-0340-AB99-CFBD03D2BB3D}" type="presParOf" srcId="{63099F6A-AA52-C549-AAD9-868CFC5B70D6}" destId="{0EA80067-9858-ED40-AB9F-0257F5AF0772}" srcOrd="2" destOrd="0" presId="urn:microsoft.com/office/officeart/2008/layout/VerticalCurvedList"/>
    <dgm:cxn modelId="{13C2C977-6E15-D747-8344-FB16A88F0152}" type="presParOf" srcId="{63099F6A-AA52-C549-AAD9-868CFC5B70D6}" destId="{C50A2BDB-D353-8249-B6C5-04B3AD0382DE}" srcOrd="3" destOrd="0" presId="urn:microsoft.com/office/officeart/2008/layout/VerticalCurvedList"/>
    <dgm:cxn modelId="{C50B0762-76AA-3C49-BB46-D06D6F17165D}" type="presParOf" srcId="{0E86D80A-9EF0-374C-A3C0-CE69FFB0D858}" destId="{65260E31-A6B3-614C-AA17-E2F277E6CC48}" srcOrd="1" destOrd="0" presId="urn:microsoft.com/office/officeart/2008/layout/VerticalCurvedList"/>
    <dgm:cxn modelId="{AD6679E9-C77E-8F40-B17F-E1EC142C9A98}" type="presParOf" srcId="{0E86D80A-9EF0-374C-A3C0-CE69FFB0D858}" destId="{054C1FAA-A16B-454D-82ED-955BCF791CFE}" srcOrd="2" destOrd="0" presId="urn:microsoft.com/office/officeart/2008/layout/VerticalCurvedList"/>
    <dgm:cxn modelId="{88A26486-6134-9A44-8510-FF56F3217757}" type="presParOf" srcId="{054C1FAA-A16B-454D-82ED-955BCF791CFE}" destId="{AC8F342F-0BA8-E746-A7FC-3C887A5596CD}" srcOrd="0" destOrd="0" presId="urn:microsoft.com/office/officeart/2008/layout/VerticalCurvedList"/>
    <dgm:cxn modelId="{EA634571-CB08-4E44-9D71-147FE4B20598}" type="presParOf" srcId="{0E86D80A-9EF0-374C-A3C0-CE69FFB0D858}" destId="{1A139419-359B-B64C-BDDA-33D5763763F9}" srcOrd="3" destOrd="0" presId="urn:microsoft.com/office/officeart/2008/layout/VerticalCurvedList"/>
    <dgm:cxn modelId="{C8C33E04-1E32-AC4A-A77B-78B113330EC4}" type="presParOf" srcId="{0E86D80A-9EF0-374C-A3C0-CE69FFB0D858}" destId="{FBC05DA3-CD90-7642-ABCB-E1CC66F80A55}" srcOrd="4" destOrd="0" presId="urn:microsoft.com/office/officeart/2008/layout/VerticalCurvedList"/>
    <dgm:cxn modelId="{5D1D2F72-D812-3947-8116-B18E1B16D304}" type="presParOf" srcId="{FBC05DA3-CD90-7642-ABCB-E1CC66F80A55}" destId="{9AC6EB2A-A0D4-E34C-9D0E-FC4E14D383C7}" srcOrd="0" destOrd="0" presId="urn:microsoft.com/office/officeart/2008/layout/VerticalCurvedList"/>
    <dgm:cxn modelId="{08C6D01B-57D4-5548-809D-70ED6D9993D4}" type="presParOf" srcId="{0E86D80A-9EF0-374C-A3C0-CE69FFB0D858}" destId="{AD43C1C7-1985-5D40-8B24-610F148CC261}" srcOrd="5" destOrd="0" presId="urn:microsoft.com/office/officeart/2008/layout/VerticalCurvedList"/>
    <dgm:cxn modelId="{B760C206-B522-9345-AEDF-A6AA12E214D8}" type="presParOf" srcId="{0E86D80A-9EF0-374C-A3C0-CE69FFB0D858}" destId="{643D6E4F-B5BA-DD45-A08C-E81E9BE0E26E}" srcOrd="6" destOrd="0" presId="urn:microsoft.com/office/officeart/2008/layout/VerticalCurvedList"/>
    <dgm:cxn modelId="{19430E75-AF78-3C40-BDCF-2AC858A9B3C8}" type="presParOf" srcId="{643D6E4F-B5BA-DD45-A08C-E81E9BE0E26E}" destId="{3F718CCA-B03D-C446-BB6B-C3318C6BB44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21510C-85F3-0D47-8AB3-93075246D65F}" type="doc">
      <dgm:prSet loTypeId="urn:microsoft.com/office/officeart/2008/layout/VerticalCurvedList" loCatId="" qsTypeId="urn:microsoft.com/office/officeart/2005/8/quickstyle/3d1" qsCatId="3D" csTypeId="urn:microsoft.com/office/officeart/2005/8/colors/accent1_5" csCatId="accent1" phldr="1"/>
      <dgm:spPr/>
      <dgm:t>
        <a:bodyPr/>
        <a:lstStyle/>
        <a:p>
          <a:endParaRPr lang="it-IT"/>
        </a:p>
      </dgm:t>
    </dgm:pt>
    <dgm:pt modelId="{2EE9B861-5822-9E44-9363-27E925617A67}">
      <dgm:prSet phldrT="[Testo]" custT="1"/>
      <dgm:spPr/>
      <dgm:t>
        <a:bodyPr/>
        <a:lstStyle/>
        <a:p>
          <a:pPr algn="ctr"/>
          <a:r>
            <a:rPr lang="it-IT" sz="2000" dirty="0" smtClean="0"/>
            <a:t>Sofferenza e </a:t>
          </a:r>
          <a:r>
            <a:rPr lang="it-IT" sz="2000" dirty="0" err="1" smtClean="0"/>
            <a:t>discontrollo</a:t>
          </a:r>
          <a:r>
            <a:rPr lang="it-IT" sz="2000" dirty="0" smtClean="0"/>
            <a:t> </a:t>
          </a:r>
        </a:p>
        <a:p>
          <a:pPr algn="ctr"/>
          <a:r>
            <a:rPr lang="it-IT" sz="2000" dirty="0" smtClean="0"/>
            <a:t>comportamentale</a:t>
          </a:r>
        </a:p>
      </dgm:t>
    </dgm:pt>
    <dgm:pt modelId="{6BB74CD9-4B54-6A49-B0A2-5C412FEA274D}" type="parTrans" cxnId="{294E1F85-77EE-1F49-863B-30E0A3A2866D}">
      <dgm:prSet/>
      <dgm:spPr/>
      <dgm:t>
        <a:bodyPr/>
        <a:lstStyle/>
        <a:p>
          <a:pPr algn="ctr"/>
          <a:endParaRPr lang="it-IT"/>
        </a:p>
      </dgm:t>
    </dgm:pt>
    <dgm:pt modelId="{3DC0A693-24C8-D04E-A86A-3C3BFE4FD1F7}" type="sibTrans" cxnId="{294E1F85-77EE-1F49-863B-30E0A3A2866D}">
      <dgm:prSet/>
      <dgm:spPr/>
      <dgm:t>
        <a:bodyPr/>
        <a:lstStyle/>
        <a:p>
          <a:pPr algn="ctr"/>
          <a:endParaRPr lang="it-IT"/>
        </a:p>
      </dgm:t>
    </dgm:pt>
    <dgm:pt modelId="{625792DF-F408-134E-BEC5-CC01043B86A0}" type="pres">
      <dgm:prSet presAssocID="{DD21510C-85F3-0D47-8AB3-93075246D65F}" presName="Name0" presStyleCnt="0">
        <dgm:presLayoutVars>
          <dgm:chMax val="7"/>
          <dgm:chPref val="7"/>
          <dgm:dir/>
        </dgm:presLayoutVars>
      </dgm:prSet>
      <dgm:spPr/>
      <dgm:t>
        <a:bodyPr/>
        <a:lstStyle/>
        <a:p>
          <a:endParaRPr lang="it-IT"/>
        </a:p>
      </dgm:t>
    </dgm:pt>
    <dgm:pt modelId="{367EFF70-A7AA-7842-AE72-787F9A5A95DC}" type="pres">
      <dgm:prSet presAssocID="{DD21510C-85F3-0D47-8AB3-93075246D65F}" presName="Name1" presStyleCnt="0"/>
      <dgm:spPr/>
      <dgm:t>
        <a:bodyPr/>
        <a:lstStyle/>
        <a:p>
          <a:endParaRPr lang="it-IT"/>
        </a:p>
      </dgm:t>
    </dgm:pt>
    <dgm:pt modelId="{BB36CF79-79E4-E947-B8AE-AAC67C2EAB00}" type="pres">
      <dgm:prSet presAssocID="{DD21510C-85F3-0D47-8AB3-93075246D65F}" presName="cycle" presStyleCnt="0"/>
      <dgm:spPr/>
      <dgm:t>
        <a:bodyPr/>
        <a:lstStyle/>
        <a:p>
          <a:endParaRPr lang="it-IT"/>
        </a:p>
      </dgm:t>
    </dgm:pt>
    <dgm:pt modelId="{0215CB72-E1ED-8F48-93A0-1B3B3182F3DC}" type="pres">
      <dgm:prSet presAssocID="{DD21510C-85F3-0D47-8AB3-93075246D65F}" presName="srcNode" presStyleLbl="node1" presStyleIdx="0" presStyleCnt="1"/>
      <dgm:spPr/>
      <dgm:t>
        <a:bodyPr/>
        <a:lstStyle/>
        <a:p>
          <a:endParaRPr lang="it-IT"/>
        </a:p>
      </dgm:t>
    </dgm:pt>
    <dgm:pt modelId="{6A4284AE-03CF-5F44-90DD-A9427FD70ACC}" type="pres">
      <dgm:prSet presAssocID="{DD21510C-85F3-0D47-8AB3-93075246D65F}" presName="conn" presStyleLbl="parChTrans1D2" presStyleIdx="0" presStyleCnt="1"/>
      <dgm:spPr/>
      <dgm:t>
        <a:bodyPr/>
        <a:lstStyle/>
        <a:p>
          <a:endParaRPr lang="it-IT"/>
        </a:p>
      </dgm:t>
    </dgm:pt>
    <dgm:pt modelId="{AB9D5378-7185-D34D-8E09-211CECDC414C}" type="pres">
      <dgm:prSet presAssocID="{DD21510C-85F3-0D47-8AB3-93075246D65F}" presName="extraNode" presStyleLbl="node1" presStyleIdx="0" presStyleCnt="1"/>
      <dgm:spPr/>
      <dgm:t>
        <a:bodyPr/>
        <a:lstStyle/>
        <a:p>
          <a:endParaRPr lang="it-IT"/>
        </a:p>
      </dgm:t>
    </dgm:pt>
    <dgm:pt modelId="{CE72B48C-1C51-BF48-9344-D22E73F4FC4A}" type="pres">
      <dgm:prSet presAssocID="{DD21510C-85F3-0D47-8AB3-93075246D65F}" presName="dstNode" presStyleLbl="node1" presStyleIdx="0" presStyleCnt="1"/>
      <dgm:spPr/>
      <dgm:t>
        <a:bodyPr/>
        <a:lstStyle/>
        <a:p>
          <a:endParaRPr lang="it-IT"/>
        </a:p>
      </dgm:t>
    </dgm:pt>
    <dgm:pt modelId="{12C40FD6-6D74-3F46-8A4C-0CC63333720B}" type="pres">
      <dgm:prSet presAssocID="{2EE9B861-5822-9E44-9363-27E925617A67}" presName="text_1" presStyleLbl="node1" presStyleIdx="0" presStyleCnt="1" custScaleX="108287" custScaleY="111935">
        <dgm:presLayoutVars>
          <dgm:bulletEnabled val="1"/>
        </dgm:presLayoutVars>
      </dgm:prSet>
      <dgm:spPr/>
      <dgm:t>
        <a:bodyPr/>
        <a:lstStyle/>
        <a:p>
          <a:endParaRPr lang="it-IT"/>
        </a:p>
      </dgm:t>
    </dgm:pt>
    <dgm:pt modelId="{F5756340-FF2A-0A44-8A5C-6C76433C2BDB}" type="pres">
      <dgm:prSet presAssocID="{2EE9B861-5822-9E44-9363-27E925617A67}" presName="accent_1" presStyleCnt="0"/>
      <dgm:spPr/>
      <dgm:t>
        <a:bodyPr/>
        <a:lstStyle/>
        <a:p>
          <a:endParaRPr lang="it-IT"/>
        </a:p>
      </dgm:t>
    </dgm:pt>
    <dgm:pt modelId="{04013FB2-1859-8341-A9BC-7E47A7745F11}" type="pres">
      <dgm:prSet presAssocID="{2EE9B861-5822-9E44-9363-27E925617A67}" presName="accentRepeatNode" presStyleLbl="solidFgAcc1" presStyleIdx="0" presStyleCnt="1" custScaleX="73478" custScaleY="73478"/>
      <dgm:spPr/>
      <dgm:t>
        <a:bodyPr/>
        <a:lstStyle/>
        <a:p>
          <a:endParaRPr lang="it-IT"/>
        </a:p>
      </dgm:t>
    </dgm:pt>
  </dgm:ptLst>
  <dgm:cxnLst>
    <dgm:cxn modelId="{723B260A-2BA4-0D49-ADD2-4F9C966F0192}" type="presOf" srcId="{3DC0A693-24C8-D04E-A86A-3C3BFE4FD1F7}" destId="{6A4284AE-03CF-5F44-90DD-A9427FD70ACC}" srcOrd="0" destOrd="0" presId="urn:microsoft.com/office/officeart/2008/layout/VerticalCurvedList"/>
    <dgm:cxn modelId="{78B56B20-0598-894C-A24D-807C34B9A076}" type="presOf" srcId="{2EE9B861-5822-9E44-9363-27E925617A67}" destId="{12C40FD6-6D74-3F46-8A4C-0CC63333720B}" srcOrd="0" destOrd="0" presId="urn:microsoft.com/office/officeart/2008/layout/VerticalCurvedList"/>
    <dgm:cxn modelId="{294E1F85-77EE-1F49-863B-30E0A3A2866D}" srcId="{DD21510C-85F3-0D47-8AB3-93075246D65F}" destId="{2EE9B861-5822-9E44-9363-27E925617A67}" srcOrd="0" destOrd="0" parTransId="{6BB74CD9-4B54-6A49-B0A2-5C412FEA274D}" sibTransId="{3DC0A693-24C8-D04E-A86A-3C3BFE4FD1F7}"/>
    <dgm:cxn modelId="{BEF5FA6A-BF5B-004F-86A0-239D79FFED7C}" type="presOf" srcId="{DD21510C-85F3-0D47-8AB3-93075246D65F}" destId="{625792DF-F408-134E-BEC5-CC01043B86A0}" srcOrd="0" destOrd="0" presId="urn:microsoft.com/office/officeart/2008/layout/VerticalCurvedList"/>
    <dgm:cxn modelId="{0957F734-7558-BD4D-A27D-A839FE131180}" type="presParOf" srcId="{625792DF-F408-134E-BEC5-CC01043B86A0}" destId="{367EFF70-A7AA-7842-AE72-787F9A5A95DC}" srcOrd="0" destOrd="0" presId="urn:microsoft.com/office/officeart/2008/layout/VerticalCurvedList"/>
    <dgm:cxn modelId="{3F26FFC3-A137-AE42-951B-AC7D2C132E59}" type="presParOf" srcId="{367EFF70-A7AA-7842-AE72-787F9A5A95DC}" destId="{BB36CF79-79E4-E947-B8AE-AAC67C2EAB00}" srcOrd="0" destOrd="0" presId="urn:microsoft.com/office/officeart/2008/layout/VerticalCurvedList"/>
    <dgm:cxn modelId="{A54A649B-185F-0141-A9F5-7F0AB0C07A41}" type="presParOf" srcId="{BB36CF79-79E4-E947-B8AE-AAC67C2EAB00}" destId="{0215CB72-E1ED-8F48-93A0-1B3B3182F3DC}" srcOrd="0" destOrd="0" presId="urn:microsoft.com/office/officeart/2008/layout/VerticalCurvedList"/>
    <dgm:cxn modelId="{C36FE671-3A7C-5943-9A46-DE17B7C5177A}" type="presParOf" srcId="{BB36CF79-79E4-E947-B8AE-AAC67C2EAB00}" destId="{6A4284AE-03CF-5F44-90DD-A9427FD70ACC}" srcOrd="1" destOrd="0" presId="urn:microsoft.com/office/officeart/2008/layout/VerticalCurvedList"/>
    <dgm:cxn modelId="{BEDE8B47-909A-6844-AA4A-08C580AA2D4B}" type="presParOf" srcId="{BB36CF79-79E4-E947-B8AE-AAC67C2EAB00}" destId="{AB9D5378-7185-D34D-8E09-211CECDC414C}" srcOrd="2" destOrd="0" presId="urn:microsoft.com/office/officeart/2008/layout/VerticalCurvedList"/>
    <dgm:cxn modelId="{50404FE3-74FB-0247-AA1B-9A190DD89993}" type="presParOf" srcId="{BB36CF79-79E4-E947-B8AE-AAC67C2EAB00}" destId="{CE72B48C-1C51-BF48-9344-D22E73F4FC4A}" srcOrd="3" destOrd="0" presId="urn:microsoft.com/office/officeart/2008/layout/VerticalCurvedList"/>
    <dgm:cxn modelId="{C2E0FA05-4596-4541-930A-0C8615BA2573}" type="presParOf" srcId="{367EFF70-A7AA-7842-AE72-787F9A5A95DC}" destId="{12C40FD6-6D74-3F46-8A4C-0CC63333720B}" srcOrd="1" destOrd="0" presId="urn:microsoft.com/office/officeart/2008/layout/VerticalCurvedList"/>
    <dgm:cxn modelId="{8DB87443-A72F-AF4D-89E2-3AC11DB415FF}" type="presParOf" srcId="{367EFF70-A7AA-7842-AE72-787F9A5A95DC}" destId="{F5756340-FF2A-0A44-8A5C-6C76433C2BDB}" srcOrd="2" destOrd="0" presId="urn:microsoft.com/office/officeart/2008/layout/VerticalCurvedList"/>
    <dgm:cxn modelId="{85FA2E75-7297-2C46-95F7-4B6ED84EFB5F}" type="presParOf" srcId="{F5756340-FF2A-0A44-8A5C-6C76433C2BDB}" destId="{04013FB2-1859-8341-A9BC-7E47A7745F11}"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C69469-B6DD-724E-90D7-B95F8DE314EB}" type="doc">
      <dgm:prSet loTypeId="urn:microsoft.com/office/officeart/2008/layout/VerticalCurvedList" loCatId="" qsTypeId="urn:microsoft.com/office/officeart/2005/8/quickstyle/3D1" qsCatId="3D" csTypeId="urn:microsoft.com/office/officeart/2005/8/colors/accent1_5" csCatId="accent1" phldr="1"/>
      <dgm:spPr/>
      <dgm:t>
        <a:bodyPr/>
        <a:lstStyle/>
        <a:p>
          <a:endParaRPr lang="it-IT"/>
        </a:p>
      </dgm:t>
    </dgm:pt>
    <dgm:pt modelId="{1111CC8D-1589-6B4E-BBC2-62248060877C}">
      <dgm:prSet phldrT="[Testo]" custT="1"/>
      <dgm:spPr/>
      <dgm:t>
        <a:bodyPr/>
        <a:lstStyle/>
        <a:p>
          <a:pPr algn="ctr"/>
          <a:r>
            <a:rPr lang="it-IT" sz="2400" dirty="0" smtClean="0"/>
            <a:t>Manipolazione</a:t>
          </a:r>
          <a:endParaRPr lang="it-IT" sz="2400" dirty="0"/>
        </a:p>
      </dgm:t>
    </dgm:pt>
    <dgm:pt modelId="{258EBF2F-7D30-2143-82D2-2E194277B1F7}" type="parTrans" cxnId="{028E4535-8B08-354A-A7AF-6A0D71AC7B31}">
      <dgm:prSet/>
      <dgm:spPr/>
      <dgm:t>
        <a:bodyPr/>
        <a:lstStyle/>
        <a:p>
          <a:pPr algn="ctr"/>
          <a:endParaRPr lang="it-IT" sz="2400"/>
        </a:p>
      </dgm:t>
    </dgm:pt>
    <dgm:pt modelId="{F778EC36-EF5B-B544-814D-3F07B91D7AA6}" type="sibTrans" cxnId="{028E4535-8B08-354A-A7AF-6A0D71AC7B31}">
      <dgm:prSet/>
      <dgm:spPr/>
      <dgm:t>
        <a:bodyPr/>
        <a:lstStyle/>
        <a:p>
          <a:pPr algn="ctr"/>
          <a:endParaRPr lang="it-IT" sz="2400"/>
        </a:p>
      </dgm:t>
    </dgm:pt>
    <dgm:pt modelId="{91181B7B-0CB2-6C44-8C5C-F21D53098CA2}">
      <dgm:prSet phldrT="[Testo]" custT="1"/>
      <dgm:spPr/>
      <dgm:t>
        <a:bodyPr/>
        <a:lstStyle/>
        <a:p>
          <a:pPr algn="ctr"/>
          <a:r>
            <a:rPr lang="it-IT" sz="2400" dirty="0" smtClean="0"/>
            <a:t>Trasformazione della rabbia e dell’angoscia</a:t>
          </a:r>
          <a:endParaRPr lang="it-IT" sz="2400" dirty="0"/>
        </a:p>
      </dgm:t>
    </dgm:pt>
    <dgm:pt modelId="{04C3EEFE-1892-D447-B457-66A093DC8070}" type="parTrans" cxnId="{59341A09-D4E0-914D-8709-B8E74A692009}">
      <dgm:prSet/>
      <dgm:spPr/>
      <dgm:t>
        <a:bodyPr/>
        <a:lstStyle/>
        <a:p>
          <a:pPr algn="ctr"/>
          <a:endParaRPr lang="it-IT" sz="2400"/>
        </a:p>
      </dgm:t>
    </dgm:pt>
    <dgm:pt modelId="{ECB3B314-8A86-0049-A729-E58748392935}" type="sibTrans" cxnId="{59341A09-D4E0-914D-8709-B8E74A692009}">
      <dgm:prSet/>
      <dgm:spPr/>
      <dgm:t>
        <a:bodyPr/>
        <a:lstStyle/>
        <a:p>
          <a:pPr algn="ctr"/>
          <a:endParaRPr lang="it-IT" sz="2400"/>
        </a:p>
      </dgm:t>
    </dgm:pt>
    <dgm:pt modelId="{2985B737-C0BD-D949-9C18-16605EB8A627}">
      <dgm:prSet phldrT="[Testo]" custT="1"/>
      <dgm:spPr/>
      <dgm:t>
        <a:bodyPr/>
        <a:lstStyle/>
        <a:p>
          <a:pPr algn="ctr"/>
          <a:r>
            <a:rPr lang="it-IT" sz="2400" dirty="0" smtClean="0"/>
            <a:t>Incapacità a riconoscere e rappresentare  le proprie emozioni, esperienze e richieste </a:t>
          </a:r>
          <a:endParaRPr lang="it-IT" sz="2400" dirty="0"/>
        </a:p>
      </dgm:t>
    </dgm:pt>
    <dgm:pt modelId="{4108A99C-EBEB-5F4C-84A3-F2587A0BBD00}" type="parTrans" cxnId="{5A2824ED-8014-4E41-BCEA-D25BA9A3D15C}">
      <dgm:prSet/>
      <dgm:spPr/>
      <dgm:t>
        <a:bodyPr/>
        <a:lstStyle/>
        <a:p>
          <a:pPr algn="ctr"/>
          <a:endParaRPr lang="it-IT" sz="2400"/>
        </a:p>
      </dgm:t>
    </dgm:pt>
    <dgm:pt modelId="{7CC1E303-9764-E640-9300-C6EE1BF25821}" type="sibTrans" cxnId="{5A2824ED-8014-4E41-BCEA-D25BA9A3D15C}">
      <dgm:prSet/>
      <dgm:spPr/>
      <dgm:t>
        <a:bodyPr/>
        <a:lstStyle/>
        <a:p>
          <a:pPr algn="ctr"/>
          <a:endParaRPr lang="it-IT" sz="2400"/>
        </a:p>
      </dgm:t>
    </dgm:pt>
    <dgm:pt modelId="{8B61186C-200E-2641-A29F-21CE4F97DEA7}" type="pres">
      <dgm:prSet presAssocID="{BDC69469-B6DD-724E-90D7-B95F8DE314EB}" presName="Name0" presStyleCnt="0">
        <dgm:presLayoutVars>
          <dgm:chMax val="7"/>
          <dgm:chPref val="7"/>
          <dgm:dir/>
        </dgm:presLayoutVars>
      </dgm:prSet>
      <dgm:spPr/>
      <dgm:t>
        <a:bodyPr/>
        <a:lstStyle/>
        <a:p>
          <a:endParaRPr lang="it-IT"/>
        </a:p>
      </dgm:t>
    </dgm:pt>
    <dgm:pt modelId="{3FB3530D-A313-4847-8F9B-81DEDADC7061}" type="pres">
      <dgm:prSet presAssocID="{BDC69469-B6DD-724E-90D7-B95F8DE314EB}" presName="Name1" presStyleCnt="0"/>
      <dgm:spPr/>
    </dgm:pt>
    <dgm:pt modelId="{B54946A4-647C-8A40-9724-5A730C951F2A}" type="pres">
      <dgm:prSet presAssocID="{BDC69469-B6DD-724E-90D7-B95F8DE314EB}" presName="cycle" presStyleCnt="0"/>
      <dgm:spPr/>
    </dgm:pt>
    <dgm:pt modelId="{56958775-1835-C34F-8231-BAAD528910E0}" type="pres">
      <dgm:prSet presAssocID="{BDC69469-B6DD-724E-90D7-B95F8DE314EB}" presName="srcNode" presStyleLbl="node1" presStyleIdx="0" presStyleCnt="3"/>
      <dgm:spPr/>
    </dgm:pt>
    <dgm:pt modelId="{987D0DA6-209C-1649-8C30-BE156EC30C1C}" type="pres">
      <dgm:prSet presAssocID="{BDC69469-B6DD-724E-90D7-B95F8DE314EB}" presName="conn" presStyleLbl="parChTrans1D2" presStyleIdx="0" presStyleCnt="1"/>
      <dgm:spPr/>
      <dgm:t>
        <a:bodyPr/>
        <a:lstStyle/>
        <a:p>
          <a:endParaRPr lang="it-IT"/>
        </a:p>
      </dgm:t>
    </dgm:pt>
    <dgm:pt modelId="{5C3CE270-37BB-AC4D-89FA-9873DB1BA22A}" type="pres">
      <dgm:prSet presAssocID="{BDC69469-B6DD-724E-90D7-B95F8DE314EB}" presName="extraNode" presStyleLbl="node1" presStyleIdx="0" presStyleCnt="3"/>
      <dgm:spPr/>
    </dgm:pt>
    <dgm:pt modelId="{3292F0B1-EB2E-5246-B1B9-D578BFC33DB7}" type="pres">
      <dgm:prSet presAssocID="{BDC69469-B6DD-724E-90D7-B95F8DE314EB}" presName="dstNode" presStyleLbl="node1" presStyleIdx="0" presStyleCnt="3"/>
      <dgm:spPr/>
    </dgm:pt>
    <dgm:pt modelId="{B17C5DA6-C90F-284B-826D-C75C097471FD}" type="pres">
      <dgm:prSet presAssocID="{1111CC8D-1589-6B4E-BBC2-62248060877C}" presName="text_1" presStyleLbl="node1" presStyleIdx="0" presStyleCnt="3">
        <dgm:presLayoutVars>
          <dgm:bulletEnabled val="1"/>
        </dgm:presLayoutVars>
      </dgm:prSet>
      <dgm:spPr/>
      <dgm:t>
        <a:bodyPr/>
        <a:lstStyle/>
        <a:p>
          <a:endParaRPr lang="it-IT"/>
        </a:p>
      </dgm:t>
    </dgm:pt>
    <dgm:pt modelId="{CD30EBDB-7522-E245-B103-4C689226DBFA}" type="pres">
      <dgm:prSet presAssocID="{1111CC8D-1589-6B4E-BBC2-62248060877C}" presName="accent_1" presStyleCnt="0"/>
      <dgm:spPr/>
    </dgm:pt>
    <dgm:pt modelId="{5E495B47-46C1-6A45-B0F4-AD624684537A}" type="pres">
      <dgm:prSet presAssocID="{1111CC8D-1589-6B4E-BBC2-62248060877C}" presName="accentRepeatNode" presStyleLbl="solidFgAcc1" presStyleIdx="0" presStyleCnt="3" custScaleX="94107" custScaleY="94107"/>
      <dgm:spPr/>
    </dgm:pt>
    <dgm:pt modelId="{6BBD874E-942C-6D4F-A1AB-D0AD3E65B3FD}" type="pres">
      <dgm:prSet presAssocID="{91181B7B-0CB2-6C44-8C5C-F21D53098CA2}" presName="text_2" presStyleLbl="node1" presStyleIdx="1" presStyleCnt="3">
        <dgm:presLayoutVars>
          <dgm:bulletEnabled val="1"/>
        </dgm:presLayoutVars>
      </dgm:prSet>
      <dgm:spPr/>
      <dgm:t>
        <a:bodyPr/>
        <a:lstStyle/>
        <a:p>
          <a:endParaRPr lang="it-IT"/>
        </a:p>
      </dgm:t>
    </dgm:pt>
    <dgm:pt modelId="{BA9204E0-66CA-9E4D-92CA-BA4EA9A1E363}" type="pres">
      <dgm:prSet presAssocID="{91181B7B-0CB2-6C44-8C5C-F21D53098CA2}" presName="accent_2" presStyleCnt="0"/>
      <dgm:spPr/>
    </dgm:pt>
    <dgm:pt modelId="{B3609247-6920-AC47-96A6-5899CE6107AB}" type="pres">
      <dgm:prSet presAssocID="{91181B7B-0CB2-6C44-8C5C-F21D53098CA2}" presName="accentRepeatNode" presStyleLbl="solidFgAcc1" presStyleIdx="1" presStyleCnt="3" custScaleX="94107" custScaleY="94107"/>
      <dgm:spPr/>
    </dgm:pt>
    <dgm:pt modelId="{DA083274-3D36-264F-B15E-9AEF606A5FEC}" type="pres">
      <dgm:prSet presAssocID="{2985B737-C0BD-D949-9C18-16605EB8A627}" presName="text_3" presStyleLbl="node1" presStyleIdx="2" presStyleCnt="3" custScaleY="141845">
        <dgm:presLayoutVars>
          <dgm:bulletEnabled val="1"/>
        </dgm:presLayoutVars>
      </dgm:prSet>
      <dgm:spPr/>
      <dgm:t>
        <a:bodyPr/>
        <a:lstStyle/>
        <a:p>
          <a:endParaRPr lang="it-IT"/>
        </a:p>
      </dgm:t>
    </dgm:pt>
    <dgm:pt modelId="{443875F4-1BE3-6C47-9367-5640E5C4C487}" type="pres">
      <dgm:prSet presAssocID="{2985B737-C0BD-D949-9C18-16605EB8A627}" presName="accent_3" presStyleCnt="0"/>
      <dgm:spPr/>
    </dgm:pt>
    <dgm:pt modelId="{8C098A51-4685-9848-AC00-D725CDC77498}" type="pres">
      <dgm:prSet presAssocID="{2985B737-C0BD-D949-9C18-16605EB8A627}" presName="accentRepeatNode" presStyleLbl="solidFgAcc1" presStyleIdx="2" presStyleCnt="3" custScaleX="94107" custScaleY="94107"/>
      <dgm:spPr/>
    </dgm:pt>
  </dgm:ptLst>
  <dgm:cxnLst>
    <dgm:cxn modelId="{59341A09-D4E0-914D-8709-B8E74A692009}" srcId="{BDC69469-B6DD-724E-90D7-B95F8DE314EB}" destId="{91181B7B-0CB2-6C44-8C5C-F21D53098CA2}" srcOrd="1" destOrd="0" parTransId="{04C3EEFE-1892-D447-B457-66A093DC8070}" sibTransId="{ECB3B314-8A86-0049-A729-E58748392935}"/>
    <dgm:cxn modelId="{1E57F202-C1BD-594A-BD4E-A7ECB94E4B65}" type="presOf" srcId="{91181B7B-0CB2-6C44-8C5C-F21D53098CA2}" destId="{6BBD874E-942C-6D4F-A1AB-D0AD3E65B3FD}" srcOrd="0" destOrd="0" presId="urn:microsoft.com/office/officeart/2008/layout/VerticalCurvedList"/>
    <dgm:cxn modelId="{FD7104E5-DB2B-D549-95EA-959288E64500}" type="presOf" srcId="{F778EC36-EF5B-B544-814D-3F07B91D7AA6}" destId="{987D0DA6-209C-1649-8C30-BE156EC30C1C}" srcOrd="0" destOrd="0" presId="urn:microsoft.com/office/officeart/2008/layout/VerticalCurvedList"/>
    <dgm:cxn modelId="{319E4332-5738-834B-9638-4EE6B6FA9030}" type="presOf" srcId="{BDC69469-B6DD-724E-90D7-B95F8DE314EB}" destId="{8B61186C-200E-2641-A29F-21CE4F97DEA7}" srcOrd="0" destOrd="0" presId="urn:microsoft.com/office/officeart/2008/layout/VerticalCurvedList"/>
    <dgm:cxn modelId="{ADE42717-FA34-8847-AD3E-F56A92B5192F}" type="presOf" srcId="{1111CC8D-1589-6B4E-BBC2-62248060877C}" destId="{B17C5DA6-C90F-284B-826D-C75C097471FD}" srcOrd="0" destOrd="0" presId="urn:microsoft.com/office/officeart/2008/layout/VerticalCurvedList"/>
    <dgm:cxn modelId="{572619F0-3B52-8B44-AB58-E4578239EB6B}" type="presOf" srcId="{2985B737-C0BD-D949-9C18-16605EB8A627}" destId="{DA083274-3D36-264F-B15E-9AEF606A5FEC}" srcOrd="0" destOrd="0" presId="urn:microsoft.com/office/officeart/2008/layout/VerticalCurvedList"/>
    <dgm:cxn modelId="{5A2824ED-8014-4E41-BCEA-D25BA9A3D15C}" srcId="{BDC69469-B6DD-724E-90D7-B95F8DE314EB}" destId="{2985B737-C0BD-D949-9C18-16605EB8A627}" srcOrd="2" destOrd="0" parTransId="{4108A99C-EBEB-5F4C-84A3-F2587A0BBD00}" sibTransId="{7CC1E303-9764-E640-9300-C6EE1BF25821}"/>
    <dgm:cxn modelId="{028E4535-8B08-354A-A7AF-6A0D71AC7B31}" srcId="{BDC69469-B6DD-724E-90D7-B95F8DE314EB}" destId="{1111CC8D-1589-6B4E-BBC2-62248060877C}" srcOrd="0" destOrd="0" parTransId="{258EBF2F-7D30-2143-82D2-2E194277B1F7}" sibTransId="{F778EC36-EF5B-B544-814D-3F07B91D7AA6}"/>
    <dgm:cxn modelId="{6A182754-8E73-944A-ABFF-FE2D4E917033}" type="presParOf" srcId="{8B61186C-200E-2641-A29F-21CE4F97DEA7}" destId="{3FB3530D-A313-4847-8F9B-81DEDADC7061}" srcOrd="0" destOrd="0" presId="urn:microsoft.com/office/officeart/2008/layout/VerticalCurvedList"/>
    <dgm:cxn modelId="{BA42C696-F4C9-354B-A967-301BDE663D67}" type="presParOf" srcId="{3FB3530D-A313-4847-8F9B-81DEDADC7061}" destId="{B54946A4-647C-8A40-9724-5A730C951F2A}" srcOrd="0" destOrd="0" presId="urn:microsoft.com/office/officeart/2008/layout/VerticalCurvedList"/>
    <dgm:cxn modelId="{AAC27EFD-51B3-734A-96A9-ED4C23E058A9}" type="presParOf" srcId="{B54946A4-647C-8A40-9724-5A730C951F2A}" destId="{56958775-1835-C34F-8231-BAAD528910E0}" srcOrd="0" destOrd="0" presId="urn:microsoft.com/office/officeart/2008/layout/VerticalCurvedList"/>
    <dgm:cxn modelId="{3C69AA24-204C-8D46-B4E1-FA193719C9BF}" type="presParOf" srcId="{B54946A4-647C-8A40-9724-5A730C951F2A}" destId="{987D0DA6-209C-1649-8C30-BE156EC30C1C}" srcOrd="1" destOrd="0" presId="urn:microsoft.com/office/officeart/2008/layout/VerticalCurvedList"/>
    <dgm:cxn modelId="{75ADF00B-AEC9-714F-84FA-26F4715B9BDB}" type="presParOf" srcId="{B54946A4-647C-8A40-9724-5A730C951F2A}" destId="{5C3CE270-37BB-AC4D-89FA-9873DB1BA22A}" srcOrd="2" destOrd="0" presId="urn:microsoft.com/office/officeart/2008/layout/VerticalCurvedList"/>
    <dgm:cxn modelId="{302131B9-D648-0648-A6C3-7163075B57B5}" type="presParOf" srcId="{B54946A4-647C-8A40-9724-5A730C951F2A}" destId="{3292F0B1-EB2E-5246-B1B9-D578BFC33DB7}" srcOrd="3" destOrd="0" presId="urn:microsoft.com/office/officeart/2008/layout/VerticalCurvedList"/>
    <dgm:cxn modelId="{D6E559AC-D084-BC4E-B8ED-5A563DB00187}" type="presParOf" srcId="{3FB3530D-A313-4847-8F9B-81DEDADC7061}" destId="{B17C5DA6-C90F-284B-826D-C75C097471FD}" srcOrd="1" destOrd="0" presId="urn:microsoft.com/office/officeart/2008/layout/VerticalCurvedList"/>
    <dgm:cxn modelId="{83EB92EB-B7AD-7F42-B76A-7CF1319B741E}" type="presParOf" srcId="{3FB3530D-A313-4847-8F9B-81DEDADC7061}" destId="{CD30EBDB-7522-E245-B103-4C689226DBFA}" srcOrd="2" destOrd="0" presId="urn:microsoft.com/office/officeart/2008/layout/VerticalCurvedList"/>
    <dgm:cxn modelId="{3CD34902-621E-784E-85D5-CFDF8ABD8878}" type="presParOf" srcId="{CD30EBDB-7522-E245-B103-4C689226DBFA}" destId="{5E495B47-46C1-6A45-B0F4-AD624684537A}" srcOrd="0" destOrd="0" presId="urn:microsoft.com/office/officeart/2008/layout/VerticalCurvedList"/>
    <dgm:cxn modelId="{34703D03-2601-364F-8E1E-87310F01DE06}" type="presParOf" srcId="{3FB3530D-A313-4847-8F9B-81DEDADC7061}" destId="{6BBD874E-942C-6D4F-A1AB-D0AD3E65B3FD}" srcOrd="3" destOrd="0" presId="urn:microsoft.com/office/officeart/2008/layout/VerticalCurvedList"/>
    <dgm:cxn modelId="{F90F6726-66C8-404F-B39C-31164483352D}" type="presParOf" srcId="{3FB3530D-A313-4847-8F9B-81DEDADC7061}" destId="{BA9204E0-66CA-9E4D-92CA-BA4EA9A1E363}" srcOrd="4" destOrd="0" presId="urn:microsoft.com/office/officeart/2008/layout/VerticalCurvedList"/>
    <dgm:cxn modelId="{73491897-FD36-0544-BDB9-A52A519CEDB5}" type="presParOf" srcId="{BA9204E0-66CA-9E4D-92CA-BA4EA9A1E363}" destId="{B3609247-6920-AC47-96A6-5899CE6107AB}" srcOrd="0" destOrd="0" presId="urn:microsoft.com/office/officeart/2008/layout/VerticalCurvedList"/>
    <dgm:cxn modelId="{B4FA1301-3E69-4140-B0E1-AEBA77B8F257}" type="presParOf" srcId="{3FB3530D-A313-4847-8F9B-81DEDADC7061}" destId="{DA083274-3D36-264F-B15E-9AEF606A5FEC}" srcOrd="5" destOrd="0" presId="urn:microsoft.com/office/officeart/2008/layout/VerticalCurvedList"/>
    <dgm:cxn modelId="{30E365B1-FBC1-964E-B274-7058C8D38C8D}" type="presParOf" srcId="{3FB3530D-A313-4847-8F9B-81DEDADC7061}" destId="{443875F4-1BE3-6C47-9367-5640E5C4C487}" srcOrd="6" destOrd="0" presId="urn:microsoft.com/office/officeart/2008/layout/VerticalCurvedList"/>
    <dgm:cxn modelId="{403D6580-2060-7D40-A8E6-254EA695BBE2}" type="presParOf" srcId="{443875F4-1BE3-6C47-9367-5640E5C4C487}" destId="{8C098A51-4685-9848-AC00-D725CDC77498}" srcOrd="0" destOrd="0" presId="urn:microsoft.com/office/officeart/2008/layout/VerticalCurv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8197A2-A36B-3044-AF29-49EAF245DD24}" type="doc">
      <dgm:prSet loTypeId="urn:microsoft.com/office/officeart/2005/8/layout/matrix3" loCatId="" qsTypeId="urn:microsoft.com/office/officeart/2005/8/quickstyle/3D1" qsCatId="3D" csTypeId="urn:microsoft.com/office/officeart/2005/8/colors/accent1_5" csCatId="accent1" phldr="1"/>
      <dgm:spPr/>
      <dgm:t>
        <a:bodyPr/>
        <a:lstStyle/>
        <a:p>
          <a:endParaRPr lang="it-IT"/>
        </a:p>
      </dgm:t>
    </dgm:pt>
    <dgm:pt modelId="{5575D32C-34D6-3144-9B92-4E6EE25C526B}">
      <dgm:prSet phldrT="[Testo]" custT="1"/>
      <dgm:spPr/>
      <dgm:t>
        <a:bodyPr/>
        <a:lstStyle/>
        <a:p>
          <a:r>
            <a:rPr lang="it-IT" sz="2400" dirty="0" smtClean="0"/>
            <a:t>Motivazione cosciente                 </a:t>
          </a:r>
          <a:endParaRPr lang="it-IT" sz="2400" dirty="0"/>
        </a:p>
      </dgm:t>
    </dgm:pt>
    <dgm:pt modelId="{0AAA53F0-F6EE-854C-BA35-6A17DD8B03C8}" type="parTrans" cxnId="{4764B3CE-41D1-B948-8C76-A78033A12F07}">
      <dgm:prSet/>
      <dgm:spPr/>
      <dgm:t>
        <a:bodyPr/>
        <a:lstStyle/>
        <a:p>
          <a:endParaRPr lang="it-IT" sz="2400"/>
        </a:p>
      </dgm:t>
    </dgm:pt>
    <dgm:pt modelId="{17366443-F7DB-924C-8077-55306FFDE1BF}" type="sibTrans" cxnId="{4764B3CE-41D1-B948-8C76-A78033A12F07}">
      <dgm:prSet/>
      <dgm:spPr/>
      <dgm:t>
        <a:bodyPr/>
        <a:lstStyle/>
        <a:p>
          <a:endParaRPr lang="it-IT" sz="2400"/>
        </a:p>
      </dgm:t>
    </dgm:pt>
    <dgm:pt modelId="{9D3E9D00-7E61-EA4D-8922-395333A74F0F}">
      <dgm:prSet phldrT="[Testo]" custT="1"/>
      <dgm:spPr/>
      <dgm:t>
        <a:bodyPr/>
        <a:lstStyle/>
        <a:p>
          <a:r>
            <a:rPr lang="it-IT" sz="2200" dirty="0" smtClean="0"/>
            <a:t>Manipolazione</a:t>
          </a:r>
          <a:endParaRPr lang="it-IT" sz="2200" dirty="0"/>
        </a:p>
      </dgm:t>
    </dgm:pt>
    <dgm:pt modelId="{7D0670A3-EBDE-5A45-944E-0F08D2C45682}" type="parTrans" cxnId="{81FBCF8E-942A-A04A-8410-FFDE71F7D62D}">
      <dgm:prSet/>
      <dgm:spPr/>
      <dgm:t>
        <a:bodyPr/>
        <a:lstStyle/>
        <a:p>
          <a:endParaRPr lang="it-IT" sz="2400"/>
        </a:p>
      </dgm:t>
    </dgm:pt>
    <dgm:pt modelId="{6DB220CA-7933-1F40-BEE2-B889186AB484}" type="sibTrans" cxnId="{81FBCF8E-942A-A04A-8410-FFDE71F7D62D}">
      <dgm:prSet/>
      <dgm:spPr/>
      <dgm:t>
        <a:bodyPr/>
        <a:lstStyle/>
        <a:p>
          <a:endParaRPr lang="it-IT" sz="2400"/>
        </a:p>
      </dgm:t>
    </dgm:pt>
    <dgm:pt modelId="{A389E3A0-F94A-734D-8C5D-84EB36DE99B8}">
      <dgm:prSet phldrT="[Testo]" custT="1"/>
      <dgm:spPr/>
      <dgm:t>
        <a:bodyPr/>
        <a:lstStyle/>
        <a:p>
          <a:r>
            <a:rPr lang="it-IT" sz="2400" dirty="0" smtClean="0"/>
            <a:t>Motivazione inconscia o Preconscia</a:t>
          </a:r>
          <a:endParaRPr lang="it-IT" sz="2400" dirty="0"/>
        </a:p>
      </dgm:t>
    </dgm:pt>
    <dgm:pt modelId="{6D7F72C3-4406-4543-AAD9-119D8292B019}" type="parTrans" cxnId="{372E47E8-E39D-864C-B1E4-D3046B52283C}">
      <dgm:prSet/>
      <dgm:spPr/>
      <dgm:t>
        <a:bodyPr/>
        <a:lstStyle/>
        <a:p>
          <a:endParaRPr lang="it-IT" sz="2400"/>
        </a:p>
      </dgm:t>
    </dgm:pt>
    <dgm:pt modelId="{1DAC5A1F-1E3E-E245-96E0-BFEB646E4606}" type="sibTrans" cxnId="{372E47E8-E39D-864C-B1E4-D3046B52283C}">
      <dgm:prSet/>
      <dgm:spPr/>
      <dgm:t>
        <a:bodyPr/>
        <a:lstStyle/>
        <a:p>
          <a:endParaRPr lang="it-IT" sz="2400"/>
        </a:p>
      </dgm:t>
    </dgm:pt>
    <dgm:pt modelId="{EE590096-D6E5-A14A-AB06-C53F922CA32F}">
      <dgm:prSet phldrT="[Testo]" custT="1"/>
      <dgm:spPr/>
      <dgm:t>
        <a:bodyPr/>
        <a:lstStyle/>
        <a:p>
          <a:r>
            <a:rPr lang="it-IT" sz="2400" dirty="0" smtClean="0"/>
            <a:t>Coercizione con possibile significato di Richiesta d’aiuto </a:t>
          </a:r>
          <a:endParaRPr lang="it-IT" sz="2400" dirty="0"/>
        </a:p>
      </dgm:t>
    </dgm:pt>
    <dgm:pt modelId="{50F966A1-5DBF-8040-9B12-3383D4CD5869}" type="parTrans" cxnId="{EE0D1F0D-4CB8-EE4E-8C10-EA12AC0971ED}">
      <dgm:prSet/>
      <dgm:spPr/>
      <dgm:t>
        <a:bodyPr/>
        <a:lstStyle/>
        <a:p>
          <a:endParaRPr lang="it-IT" sz="2400"/>
        </a:p>
      </dgm:t>
    </dgm:pt>
    <dgm:pt modelId="{D0162310-67A4-9646-A007-8C8C8269FD6D}" type="sibTrans" cxnId="{EE0D1F0D-4CB8-EE4E-8C10-EA12AC0971ED}">
      <dgm:prSet/>
      <dgm:spPr/>
      <dgm:t>
        <a:bodyPr/>
        <a:lstStyle/>
        <a:p>
          <a:endParaRPr lang="it-IT" sz="2400"/>
        </a:p>
      </dgm:t>
    </dgm:pt>
    <dgm:pt modelId="{7EB30094-0DEC-6946-889F-97882DBE4E31}" type="pres">
      <dgm:prSet presAssocID="{E98197A2-A36B-3044-AF29-49EAF245DD24}" presName="matrix" presStyleCnt="0">
        <dgm:presLayoutVars>
          <dgm:chMax val="1"/>
          <dgm:dir/>
          <dgm:resizeHandles val="exact"/>
        </dgm:presLayoutVars>
      </dgm:prSet>
      <dgm:spPr/>
      <dgm:t>
        <a:bodyPr/>
        <a:lstStyle/>
        <a:p>
          <a:endParaRPr lang="it-IT"/>
        </a:p>
      </dgm:t>
    </dgm:pt>
    <dgm:pt modelId="{1D14F992-2B2C-BF4F-ACF6-CBB60B0AB384}" type="pres">
      <dgm:prSet presAssocID="{E98197A2-A36B-3044-AF29-49EAF245DD24}" presName="diamond" presStyleLbl="bgShp" presStyleIdx="0" presStyleCnt="1"/>
      <dgm:spPr/>
    </dgm:pt>
    <dgm:pt modelId="{77B40074-472F-B34A-AC30-6FA3EEF5D977}" type="pres">
      <dgm:prSet presAssocID="{E98197A2-A36B-3044-AF29-49EAF245DD24}" presName="quad1" presStyleLbl="node1" presStyleIdx="0" presStyleCnt="4">
        <dgm:presLayoutVars>
          <dgm:chMax val="0"/>
          <dgm:chPref val="0"/>
          <dgm:bulletEnabled val="1"/>
        </dgm:presLayoutVars>
      </dgm:prSet>
      <dgm:spPr/>
      <dgm:t>
        <a:bodyPr/>
        <a:lstStyle/>
        <a:p>
          <a:endParaRPr lang="it-IT"/>
        </a:p>
      </dgm:t>
    </dgm:pt>
    <dgm:pt modelId="{98975F60-74F4-A046-85AB-11B7DB2F3682}" type="pres">
      <dgm:prSet presAssocID="{E98197A2-A36B-3044-AF29-49EAF245DD24}" presName="quad2" presStyleLbl="node1" presStyleIdx="1" presStyleCnt="4">
        <dgm:presLayoutVars>
          <dgm:chMax val="0"/>
          <dgm:chPref val="0"/>
          <dgm:bulletEnabled val="1"/>
        </dgm:presLayoutVars>
      </dgm:prSet>
      <dgm:spPr/>
      <dgm:t>
        <a:bodyPr/>
        <a:lstStyle/>
        <a:p>
          <a:endParaRPr lang="it-IT"/>
        </a:p>
      </dgm:t>
    </dgm:pt>
    <dgm:pt modelId="{34019CF7-62BA-EE4A-85DC-37939086D151}" type="pres">
      <dgm:prSet presAssocID="{E98197A2-A36B-3044-AF29-49EAF245DD24}" presName="quad3" presStyleLbl="node1" presStyleIdx="2" presStyleCnt="4">
        <dgm:presLayoutVars>
          <dgm:chMax val="0"/>
          <dgm:chPref val="0"/>
          <dgm:bulletEnabled val="1"/>
        </dgm:presLayoutVars>
      </dgm:prSet>
      <dgm:spPr/>
      <dgm:t>
        <a:bodyPr/>
        <a:lstStyle/>
        <a:p>
          <a:endParaRPr lang="it-IT"/>
        </a:p>
      </dgm:t>
    </dgm:pt>
    <dgm:pt modelId="{01EF0B12-F625-8544-BBB9-8B4A20F0AB0A}" type="pres">
      <dgm:prSet presAssocID="{E98197A2-A36B-3044-AF29-49EAF245DD24}" presName="quad4" presStyleLbl="node1" presStyleIdx="3" presStyleCnt="4">
        <dgm:presLayoutVars>
          <dgm:chMax val="0"/>
          <dgm:chPref val="0"/>
          <dgm:bulletEnabled val="1"/>
        </dgm:presLayoutVars>
      </dgm:prSet>
      <dgm:spPr/>
      <dgm:t>
        <a:bodyPr/>
        <a:lstStyle/>
        <a:p>
          <a:endParaRPr lang="it-IT"/>
        </a:p>
      </dgm:t>
    </dgm:pt>
  </dgm:ptLst>
  <dgm:cxnLst>
    <dgm:cxn modelId="{8532B37A-BCB7-B447-B38F-7CCD44F9578E}" type="presOf" srcId="{5575D32C-34D6-3144-9B92-4E6EE25C526B}" destId="{77B40074-472F-B34A-AC30-6FA3EEF5D977}" srcOrd="0" destOrd="0" presId="urn:microsoft.com/office/officeart/2005/8/layout/matrix3"/>
    <dgm:cxn modelId="{372E47E8-E39D-864C-B1E4-D3046B52283C}" srcId="{E98197A2-A36B-3044-AF29-49EAF245DD24}" destId="{A389E3A0-F94A-734D-8C5D-84EB36DE99B8}" srcOrd="2" destOrd="0" parTransId="{6D7F72C3-4406-4543-AAD9-119D8292B019}" sibTransId="{1DAC5A1F-1E3E-E245-96E0-BFEB646E4606}"/>
    <dgm:cxn modelId="{4764B3CE-41D1-B948-8C76-A78033A12F07}" srcId="{E98197A2-A36B-3044-AF29-49EAF245DD24}" destId="{5575D32C-34D6-3144-9B92-4E6EE25C526B}" srcOrd="0" destOrd="0" parTransId="{0AAA53F0-F6EE-854C-BA35-6A17DD8B03C8}" sibTransId="{17366443-F7DB-924C-8077-55306FFDE1BF}"/>
    <dgm:cxn modelId="{EE0D1F0D-4CB8-EE4E-8C10-EA12AC0971ED}" srcId="{E98197A2-A36B-3044-AF29-49EAF245DD24}" destId="{EE590096-D6E5-A14A-AB06-C53F922CA32F}" srcOrd="3" destOrd="0" parTransId="{50F966A1-5DBF-8040-9B12-3383D4CD5869}" sibTransId="{D0162310-67A4-9646-A007-8C8C8269FD6D}"/>
    <dgm:cxn modelId="{81FBCF8E-942A-A04A-8410-FFDE71F7D62D}" srcId="{E98197A2-A36B-3044-AF29-49EAF245DD24}" destId="{9D3E9D00-7E61-EA4D-8922-395333A74F0F}" srcOrd="1" destOrd="0" parTransId="{7D0670A3-EBDE-5A45-944E-0F08D2C45682}" sibTransId="{6DB220CA-7933-1F40-BEE2-B889186AB484}"/>
    <dgm:cxn modelId="{878E7CD9-E6C5-914D-A641-77E33D958224}" type="presOf" srcId="{EE590096-D6E5-A14A-AB06-C53F922CA32F}" destId="{01EF0B12-F625-8544-BBB9-8B4A20F0AB0A}" srcOrd="0" destOrd="0" presId="urn:microsoft.com/office/officeart/2005/8/layout/matrix3"/>
    <dgm:cxn modelId="{4C4A526D-3488-1B45-AE87-6CABA8CF52DE}" type="presOf" srcId="{A389E3A0-F94A-734D-8C5D-84EB36DE99B8}" destId="{34019CF7-62BA-EE4A-85DC-37939086D151}" srcOrd="0" destOrd="0" presId="urn:microsoft.com/office/officeart/2005/8/layout/matrix3"/>
    <dgm:cxn modelId="{646FFA99-9E56-B646-B38E-7A3F2AD54303}" type="presOf" srcId="{E98197A2-A36B-3044-AF29-49EAF245DD24}" destId="{7EB30094-0DEC-6946-889F-97882DBE4E31}" srcOrd="0" destOrd="0" presId="urn:microsoft.com/office/officeart/2005/8/layout/matrix3"/>
    <dgm:cxn modelId="{39E0DA3C-03AA-254B-BE6D-23DD899BE4A3}" type="presOf" srcId="{9D3E9D00-7E61-EA4D-8922-395333A74F0F}" destId="{98975F60-74F4-A046-85AB-11B7DB2F3682}" srcOrd="0" destOrd="0" presId="urn:microsoft.com/office/officeart/2005/8/layout/matrix3"/>
    <dgm:cxn modelId="{85C92034-260F-A849-906C-7D79AA0FC4CC}" type="presParOf" srcId="{7EB30094-0DEC-6946-889F-97882DBE4E31}" destId="{1D14F992-2B2C-BF4F-ACF6-CBB60B0AB384}" srcOrd="0" destOrd="0" presId="urn:microsoft.com/office/officeart/2005/8/layout/matrix3"/>
    <dgm:cxn modelId="{7E727175-3B11-3F40-A35D-713A343935E4}" type="presParOf" srcId="{7EB30094-0DEC-6946-889F-97882DBE4E31}" destId="{77B40074-472F-B34A-AC30-6FA3EEF5D977}" srcOrd="1" destOrd="0" presId="urn:microsoft.com/office/officeart/2005/8/layout/matrix3"/>
    <dgm:cxn modelId="{630C9019-0B54-3E4A-A641-0E88BAED5E07}" type="presParOf" srcId="{7EB30094-0DEC-6946-889F-97882DBE4E31}" destId="{98975F60-74F4-A046-85AB-11B7DB2F3682}" srcOrd="2" destOrd="0" presId="urn:microsoft.com/office/officeart/2005/8/layout/matrix3"/>
    <dgm:cxn modelId="{6CE2CC5A-3EA4-D947-AD6F-756BC07F7999}" type="presParOf" srcId="{7EB30094-0DEC-6946-889F-97882DBE4E31}" destId="{34019CF7-62BA-EE4A-85DC-37939086D151}" srcOrd="3" destOrd="0" presId="urn:microsoft.com/office/officeart/2005/8/layout/matrix3"/>
    <dgm:cxn modelId="{18C170D2-03FB-D643-B5D6-7B2DBE2A4D34}" type="presParOf" srcId="{7EB30094-0DEC-6946-889F-97882DBE4E31}" destId="{01EF0B12-F625-8544-BBB9-8B4A20F0AB0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5D745-DF21-8C42-B3C8-D6286D609619}">
      <dsp:nvSpPr>
        <dsp:cNvPr id="0" name=""/>
        <dsp:cNvSpPr/>
      </dsp:nvSpPr>
      <dsp:spPr>
        <a:xfrm>
          <a:off x="-2603393" y="-401732"/>
          <a:ext cx="3107720" cy="3107720"/>
        </a:xfrm>
        <a:prstGeom prst="blockArc">
          <a:avLst>
            <a:gd name="adj1" fmla="val 18900000"/>
            <a:gd name="adj2" fmla="val 2700000"/>
            <a:gd name="adj3" fmla="val 695"/>
          </a:avLst>
        </a:pr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5260E31-A6B3-614C-AA17-E2F277E6CC48}">
      <dsp:nvSpPr>
        <dsp:cNvPr id="0" name=""/>
        <dsp:cNvSpPr/>
      </dsp:nvSpPr>
      <dsp:spPr>
        <a:xfrm>
          <a:off x="324236" y="230425"/>
          <a:ext cx="2600698" cy="460851"/>
        </a:xfrm>
        <a:prstGeom prst="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5801" tIns="60960" rIns="60960" bIns="60960" numCol="1" spcCol="1270" anchor="ctr" anchorCtr="0">
          <a:noAutofit/>
        </a:bodyPr>
        <a:lstStyle/>
        <a:p>
          <a:pPr lvl="0" algn="ctr" defTabSz="1066800">
            <a:lnSpc>
              <a:spcPct val="90000"/>
            </a:lnSpc>
            <a:spcBef>
              <a:spcPct val="0"/>
            </a:spcBef>
            <a:spcAft>
              <a:spcPct val="35000"/>
            </a:spcAft>
          </a:pPr>
          <a:r>
            <a:rPr lang="it-IT" sz="2400" kern="1200" dirty="0" smtClean="0"/>
            <a:t>Psicopatologiche</a:t>
          </a:r>
          <a:endParaRPr lang="it-IT" sz="2400" kern="1200" dirty="0"/>
        </a:p>
      </dsp:txBody>
      <dsp:txXfrm>
        <a:off x="324236" y="230425"/>
        <a:ext cx="2600698" cy="460851"/>
      </dsp:txXfrm>
    </dsp:sp>
    <dsp:sp modelId="{AC8F342F-0BA8-E746-A7FC-3C887A5596CD}">
      <dsp:nvSpPr>
        <dsp:cNvPr id="0" name=""/>
        <dsp:cNvSpPr/>
      </dsp:nvSpPr>
      <dsp:spPr>
        <a:xfrm>
          <a:off x="36204" y="172819"/>
          <a:ext cx="576064" cy="576064"/>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A139419-359B-B64C-BDDA-33D5763763F9}">
      <dsp:nvSpPr>
        <dsp:cNvPr id="0" name=""/>
        <dsp:cNvSpPr/>
      </dsp:nvSpPr>
      <dsp:spPr>
        <a:xfrm>
          <a:off x="491755" y="921702"/>
          <a:ext cx="2433179" cy="460851"/>
        </a:xfrm>
        <a:prstGeom prst="rect">
          <a:avLst/>
        </a:prstGeom>
        <a:gradFill rotWithShape="0">
          <a:gsLst>
            <a:gs pos="0">
              <a:schemeClr val="accent1">
                <a:alpha val="90000"/>
                <a:hueOff val="0"/>
                <a:satOff val="0"/>
                <a:lumOff val="0"/>
                <a:alphaOff val="-20000"/>
                <a:shade val="51000"/>
                <a:satMod val="130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5801" tIns="60960" rIns="60960" bIns="60960" numCol="1" spcCol="1270" anchor="ctr" anchorCtr="0">
          <a:noAutofit/>
        </a:bodyPr>
        <a:lstStyle/>
        <a:p>
          <a:pPr lvl="0" algn="ctr" defTabSz="1066800">
            <a:lnSpc>
              <a:spcPct val="90000"/>
            </a:lnSpc>
            <a:spcBef>
              <a:spcPct val="0"/>
            </a:spcBef>
            <a:spcAft>
              <a:spcPct val="35000"/>
            </a:spcAft>
          </a:pPr>
          <a:r>
            <a:rPr lang="it-IT" sz="2400" kern="1200" dirty="0" smtClean="0"/>
            <a:t>Emotive</a:t>
          </a:r>
          <a:endParaRPr lang="it-IT" sz="2400" kern="1200" dirty="0"/>
        </a:p>
      </dsp:txBody>
      <dsp:txXfrm>
        <a:off x="491755" y="921702"/>
        <a:ext cx="2433179" cy="460851"/>
      </dsp:txXfrm>
    </dsp:sp>
    <dsp:sp modelId="{9AC6EB2A-A0D4-E34C-9D0E-FC4E14D383C7}">
      <dsp:nvSpPr>
        <dsp:cNvPr id="0" name=""/>
        <dsp:cNvSpPr/>
      </dsp:nvSpPr>
      <dsp:spPr>
        <a:xfrm>
          <a:off x="203723" y="864096"/>
          <a:ext cx="576064" cy="576064"/>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D43C1C7-1985-5D40-8B24-610F148CC261}">
      <dsp:nvSpPr>
        <dsp:cNvPr id="0" name=""/>
        <dsp:cNvSpPr/>
      </dsp:nvSpPr>
      <dsp:spPr>
        <a:xfrm>
          <a:off x="324236" y="1612979"/>
          <a:ext cx="2600698" cy="460851"/>
        </a:xfrm>
        <a:prstGeom prst="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5801" tIns="60960" rIns="60960" bIns="60960" numCol="1" spcCol="1270" anchor="ctr" anchorCtr="0">
          <a:noAutofit/>
        </a:bodyPr>
        <a:lstStyle/>
        <a:p>
          <a:pPr lvl="0" algn="ctr" defTabSz="1066800">
            <a:lnSpc>
              <a:spcPct val="90000"/>
            </a:lnSpc>
            <a:spcBef>
              <a:spcPct val="0"/>
            </a:spcBef>
            <a:spcAft>
              <a:spcPct val="35000"/>
            </a:spcAft>
          </a:pPr>
          <a:r>
            <a:rPr lang="it-IT" sz="2400" kern="1200" dirty="0" smtClean="0"/>
            <a:t>Razionali</a:t>
          </a:r>
          <a:endParaRPr lang="it-IT" sz="2400" kern="1200" dirty="0"/>
        </a:p>
      </dsp:txBody>
      <dsp:txXfrm>
        <a:off x="324236" y="1612979"/>
        <a:ext cx="2600698" cy="460851"/>
      </dsp:txXfrm>
    </dsp:sp>
    <dsp:sp modelId="{3F718CCA-B03D-C446-BB6B-C3318C6BB440}">
      <dsp:nvSpPr>
        <dsp:cNvPr id="0" name=""/>
        <dsp:cNvSpPr/>
      </dsp:nvSpPr>
      <dsp:spPr>
        <a:xfrm>
          <a:off x="36204" y="1555372"/>
          <a:ext cx="576064" cy="576064"/>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284AE-03CF-5F44-90DD-A9427FD70ACC}">
      <dsp:nvSpPr>
        <dsp:cNvPr id="0" name=""/>
        <dsp:cNvSpPr/>
      </dsp:nvSpPr>
      <dsp:spPr>
        <a:xfrm>
          <a:off x="-1461409" y="-228336"/>
          <a:ext cx="1752817" cy="1752817"/>
        </a:xfrm>
        <a:prstGeom prst="blockArc">
          <a:avLst>
            <a:gd name="adj1" fmla="val 18900000"/>
            <a:gd name="adj2" fmla="val 2700000"/>
            <a:gd name="adj3" fmla="val 1232"/>
          </a:avLst>
        </a:pr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2C40FD6-6D74-3F46-8A4C-0CC63333720B}">
      <dsp:nvSpPr>
        <dsp:cNvPr id="0" name=""/>
        <dsp:cNvSpPr/>
      </dsp:nvSpPr>
      <dsp:spPr>
        <a:xfrm>
          <a:off x="153991" y="297083"/>
          <a:ext cx="3240402" cy="701976"/>
        </a:xfrm>
        <a:prstGeom prst="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4407" tIns="50800" rIns="50800" bIns="50800" numCol="1" spcCol="1270" anchor="ctr" anchorCtr="0">
          <a:noAutofit/>
        </a:bodyPr>
        <a:lstStyle/>
        <a:p>
          <a:pPr lvl="0" algn="ctr" defTabSz="889000">
            <a:lnSpc>
              <a:spcPct val="90000"/>
            </a:lnSpc>
            <a:spcBef>
              <a:spcPct val="0"/>
            </a:spcBef>
            <a:spcAft>
              <a:spcPct val="35000"/>
            </a:spcAft>
          </a:pPr>
          <a:r>
            <a:rPr lang="it-IT" sz="2000" kern="1200" dirty="0" smtClean="0"/>
            <a:t>Sofferenza e </a:t>
          </a:r>
          <a:r>
            <a:rPr lang="it-IT" sz="2000" kern="1200" dirty="0" err="1" smtClean="0"/>
            <a:t>discontrollo</a:t>
          </a:r>
          <a:r>
            <a:rPr lang="it-IT" sz="2000" kern="1200" dirty="0" smtClean="0"/>
            <a:t> </a:t>
          </a:r>
        </a:p>
        <a:p>
          <a:pPr lvl="0" algn="ctr" defTabSz="889000">
            <a:lnSpc>
              <a:spcPct val="90000"/>
            </a:lnSpc>
            <a:spcBef>
              <a:spcPct val="0"/>
            </a:spcBef>
            <a:spcAft>
              <a:spcPct val="35000"/>
            </a:spcAft>
          </a:pPr>
          <a:r>
            <a:rPr lang="it-IT" sz="2000" kern="1200" dirty="0" smtClean="0"/>
            <a:t>comportamentale</a:t>
          </a:r>
        </a:p>
      </dsp:txBody>
      <dsp:txXfrm>
        <a:off x="153991" y="297083"/>
        <a:ext cx="3240402" cy="701976"/>
      </dsp:txXfrm>
    </dsp:sp>
    <dsp:sp modelId="{04013FB2-1859-8341-A9BC-7E47A7745F11}">
      <dsp:nvSpPr>
        <dsp:cNvPr id="0" name=""/>
        <dsp:cNvSpPr/>
      </dsp:nvSpPr>
      <dsp:spPr>
        <a:xfrm>
          <a:off x="-10018" y="360071"/>
          <a:ext cx="576001" cy="576001"/>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D0DA6-209C-1649-8C30-BE156EC30C1C}">
      <dsp:nvSpPr>
        <dsp:cNvPr id="0" name=""/>
        <dsp:cNvSpPr/>
      </dsp:nvSpPr>
      <dsp:spPr>
        <a:xfrm>
          <a:off x="-2766329" y="-426502"/>
          <a:ext cx="3301276" cy="3301276"/>
        </a:xfrm>
        <a:prstGeom prst="blockArc">
          <a:avLst>
            <a:gd name="adj1" fmla="val 18900000"/>
            <a:gd name="adj2" fmla="val 2700000"/>
            <a:gd name="adj3" fmla="val 654"/>
          </a:avLst>
        </a:pr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7C5DA6-C90F-284B-826D-C75C097471FD}">
      <dsp:nvSpPr>
        <dsp:cNvPr id="0" name=""/>
        <dsp:cNvSpPr/>
      </dsp:nvSpPr>
      <dsp:spPr>
        <a:xfrm>
          <a:off x="343938" y="244827"/>
          <a:ext cx="6107113" cy="489654"/>
        </a:xfrm>
        <a:prstGeom prst="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8663" tIns="60960" rIns="60960" bIns="60960" numCol="1" spcCol="1270" anchor="ctr" anchorCtr="0">
          <a:noAutofit/>
        </a:bodyPr>
        <a:lstStyle/>
        <a:p>
          <a:pPr lvl="0" algn="ctr" defTabSz="1066800">
            <a:lnSpc>
              <a:spcPct val="90000"/>
            </a:lnSpc>
            <a:spcBef>
              <a:spcPct val="0"/>
            </a:spcBef>
            <a:spcAft>
              <a:spcPct val="35000"/>
            </a:spcAft>
          </a:pPr>
          <a:r>
            <a:rPr lang="it-IT" sz="2400" kern="1200" dirty="0" smtClean="0"/>
            <a:t>Manipolazione</a:t>
          </a:r>
          <a:endParaRPr lang="it-IT" sz="2400" kern="1200" dirty="0"/>
        </a:p>
      </dsp:txBody>
      <dsp:txXfrm>
        <a:off x="343938" y="244827"/>
        <a:ext cx="6107113" cy="489654"/>
      </dsp:txXfrm>
    </dsp:sp>
    <dsp:sp modelId="{5E495B47-46C1-6A45-B0F4-AD624684537A}">
      <dsp:nvSpPr>
        <dsp:cNvPr id="0" name=""/>
        <dsp:cNvSpPr/>
      </dsp:nvSpPr>
      <dsp:spPr>
        <a:xfrm>
          <a:off x="55939" y="201654"/>
          <a:ext cx="575998" cy="575998"/>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BBD874E-942C-6D4F-A1AB-D0AD3E65B3FD}">
      <dsp:nvSpPr>
        <dsp:cNvPr id="0" name=""/>
        <dsp:cNvSpPr/>
      </dsp:nvSpPr>
      <dsp:spPr>
        <a:xfrm>
          <a:off x="521927" y="979308"/>
          <a:ext cx="5929124" cy="489654"/>
        </a:xfrm>
        <a:prstGeom prst="rect">
          <a:avLst/>
        </a:prstGeom>
        <a:gradFill rotWithShape="0">
          <a:gsLst>
            <a:gs pos="0">
              <a:schemeClr val="accent1">
                <a:alpha val="90000"/>
                <a:hueOff val="0"/>
                <a:satOff val="0"/>
                <a:lumOff val="0"/>
                <a:alphaOff val="-20000"/>
                <a:shade val="51000"/>
                <a:satMod val="130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8663" tIns="60960" rIns="60960" bIns="60960" numCol="1" spcCol="1270" anchor="ctr" anchorCtr="0">
          <a:noAutofit/>
        </a:bodyPr>
        <a:lstStyle/>
        <a:p>
          <a:pPr lvl="0" algn="ctr" defTabSz="1066800">
            <a:lnSpc>
              <a:spcPct val="90000"/>
            </a:lnSpc>
            <a:spcBef>
              <a:spcPct val="0"/>
            </a:spcBef>
            <a:spcAft>
              <a:spcPct val="35000"/>
            </a:spcAft>
          </a:pPr>
          <a:r>
            <a:rPr lang="it-IT" sz="2400" kern="1200" dirty="0" smtClean="0"/>
            <a:t>Trasformazione della rabbia e dell’angoscia</a:t>
          </a:r>
          <a:endParaRPr lang="it-IT" sz="2400" kern="1200" dirty="0"/>
        </a:p>
      </dsp:txBody>
      <dsp:txXfrm>
        <a:off x="521927" y="979308"/>
        <a:ext cx="5929124" cy="489654"/>
      </dsp:txXfrm>
    </dsp:sp>
    <dsp:sp modelId="{B3609247-6920-AC47-96A6-5899CE6107AB}">
      <dsp:nvSpPr>
        <dsp:cNvPr id="0" name=""/>
        <dsp:cNvSpPr/>
      </dsp:nvSpPr>
      <dsp:spPr>
        <a:xfrm>
          <a:off x="233928" y="936136"/>
          <a:ext cx="575998" cy="575998"/>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A083274-3D36-264F-B15E-9AEF606A5FEC}">
      <dsp:nvSpPr>
        <dsp:cNvPr id="0" name=""/>
        <dsp:cNvSpPr/>
      </dsp:nvSpPr>
      <dsp:spPr>
        <a:xfrm>
          <a:off x="343938" y="1611341"/>
          <a:ext cx="6107113" cy="694549"/>
        </a:xfrm>
        <a:prstGeom prst="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8663" tIns="60960" rIns="60960" bIns="60960" numCol="1" spcCol="1270" anchor="ctr" anchorCtr="0">
          <a:noAutofit/>
        </a:bodyPr>
        <a:lstStyle/>
        <a:p>
          <a:pPr lvl="0" algn="ctr" defTabSz="1066800">
            <a:lnSpc>
              <a:spcPct val="90000"/>
            </a:lnSpc>
            <a:spcBef>
              <a:spcPct val="0"/>
            </a:spcBef>
            <a:spcAft>
              <a:spcPct val="35000"/>
            </a:spcAft>
          </a:pPr>
          <a:r>
            <a:rPr lang="it-IT" sz="2400" kern="1200" dirty="0" smtClean="0"/>
            <a:t>Incapacità a riconoscere e rappresentare  le proprie emozioni, esperienze e richieste </a:t>
          </a:r>
          <a:endParaRPr lang="it-IT" sz="2400" kern="1200" dirty="0"/>
        </a:p>
      </dsp:txBody>
      <dsp:txXfrm>
        <a:off x="343938" y="1611341"/>
        <a:ext cx="6107113" cy="694549"/>
      </dsp:txXfrm>
    </dsp:sp>
    <dsp:sp modelId="{8C098A51-4685-9848-AC00-D725CDC77498}">
      <dsp:nvSpPr>
        <dsp:cNvPr id="0" name=""/>
        <dsp:cNvSpPr/>
      </dsp:nvSpPr>
      <dsp:spPr>
        <a:xfrm>
          <a:off x="55939" y="1670617"/>
          <a:ext cx="575998" cy="575998"/>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4F992-2B2C-BF4F-ACF6-CBB60B0AB384}">
      <dsp:nvSpPr>
        <dsp:cNvPr id="0" name=""/>
        <dsp:cNvSpPr/>
      </dsp:nvSpPr>
      <dsp:spPr>
        <a:xfrm>
          <a:off x="1260140" y="0"/>
          <a:ext cx="5328591" cy="5328591"/>
        </a:xfrm>
        <a:prstGeom prst="diamond">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7B40074-472F-B34A-AC30-6FA3EEF5D977}">
      <dsp:nvSpPr>
        <dsp:cNvPr id="0" name=""/>
        <dsp:cNvSpPr/>
      </dsp:nvSpPr>
      <dsp:spPr>
        <a:xfrm>
          <a:off x="1766356" y="506216"/>
          <a:ext cx="2078150" cy="2078150"/>
        </a:xfrm>
        <a:prstGeom prst="round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t>Motivazione cosciente                 </a:t>
          </a:r>
          <a:endParaRPr lang="it-IT" sz="2400" kern="1200" dirty="0"/>
        </a:p>
      </dsp:txBody>
      <dsp:txXfrm>
        <a:off x="1867803" y="607663"/>
        <a:ext cx="1875256" cy="1875256"/>
      </dsp:txXfrm>
    </dsp:sp>
    <dsp:sp modelId="{98975F60-74F4-A046-85AB-11B7DB2F3682}">
      <dsp:nvSpPr>
        <dsp:cNvPr id="0" name=""/>
        <dsp:cNvSpPr/>
      </dsp:nvSpPr>
      <dsp:spPr>
        <a:xfrm>
          <a:off x="4004364" y="506216"/>
          <a:ext cx="2078150" cy="2078150"/>
        </a:xfrm>
        <a:prstGeom prst="roundRect">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t>Manipolazione</a:t>
          </a:r>
          <a:endParaRPr lang="it-IT" sz="2200" kern="1200" dirty="0"/>
        </a:p>
      </dsp:txBody>
      <dsp:txXfrm>
        <a:off x="4105811" y="607663"/>
        <a:ext cx="1875256" cy="1875256"/>
      </dsp:txXfrm>
    </dsp:sp>
    <dsp:sp modelId="{34019CF7-62BA-EE4A-85DC-37939086D151}">
      <dsp:nvSpPr>
        <dsp:cNvPr id="0" name=""/>
        <dsp:cNvSpPr/>
      </dsp:nvSpPr>
      <dsp:spPr>
        <a:xfrm>
          <a:off x="1766356" y="2744224"/>
          <a:ext cx="2078150" cy="2078150"/>
        </a:xfrm>
        <a:prstGeom prst="roundRect">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t>Motivazione inconscia o Preconscia</a:t>
          </a:r>
          <a:endParaRPr lang="it-IT" sz="2400" kern="1200" dirty="0"/>
        </a:p>
      </dsp:txBody>
      <dsp:txXfrm>
        <a:off x="1867803" y="2845671"/>
        <a:ext cx="1875256" cy="1875256"/>
      </dsp:txXfrm>
    </dsp:sp>
    <dsp:sp modelId="{01EF0B12-F625-8544-BBB9-8B4A20F0AB0A}">
      <dsp:nvSpPr>
        <dsp:cNvPr id="0" name=""/>
        <dsp:cNvSpPr/>
      </dsp:nvSpPr>
      <dsp:spPr>
        <a:xfrm>
          <a:off x="4004364" y="2744224"/>
          <a:ext cx="2078150" cy="2078150"/>
        </a:xfrm>
        <a:prstGeom prst="round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t>Coercizione con possibile significato di Richiesta d’aiuto </a:t>
          </a:r>
          <a:endParaRPr lang="it-IT" sz="2400" kern="1200" dirty="0"/>
        </a:p>
      </dsp:txBody>
      <dsp:txXfrm>
        <a:off x="4105811" y="2845671"/>
        <a:ext cx="1875256" cy="187525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9774D8-3804-4C43-933E-B7B0B4175A96}" type="datetimeFigureOut">
              <a:rPr lang="it-IT" smtClean="0"/>
              <a:t>09/06/2017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733362-1342-44E4-8392-CB2CD7EE0677}" type="slidenum">
              <a:rPr lang="it-IT" smtClean="0"/>
              <a:t>‹N›</a:t>
            </a:fld>
            <a:endParaRPr lang="it-IT"/>
          </a:p>
        </p:txBody>
      </p:sp>
    </p:spTree>
    <p:extLst>
      <p:ext uri="{BB962C8B-B14F-4D97-AF65-F5344CB8AC3E}">
        <p14:creationId xmlns:p14="http://schemas.microsoft.com/office/powerpoint/2010/main" val="303699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1588" y="0"/>
            <a:ext cx="1587"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5"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EA0F8DA-9EF8-43B0-86D4-4A52C93DB6B4}" type="datetimeFigureOut">
              <a:rPr lang="it-IT" smtClean="0"/>
              <a:t>09/06/2017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F53A40F-D766-4514-A087-826741057218}" type="slidenum">
              <a:rPr lang="it-IT" smtClean="0"/>
              <a:t>‹N›</a:t>
            </a:fld>
            <a:endParaRPr lang="it-IT"/>
          </a:p>
        </p:txBody>
      </p:sp>
    </p:spTree>
    <p:extLst>
      <p:ext uri="{BB962C8B-B14F-4D97-AF65-F5344CB8AC3E}">
        <p14:creationId xmlns:p14="http://schemas.microsoft.com/office/powerpoint/2010/main" val="3324317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A0F8DA-9EF8-43B0-86D4-4A52C93DB6B4}" type="datetimeFigureOut">
              <a:rPr lang="it-IT" smtClean="0"/>
              <a:t>09/06/2017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F53A40F-D766-4514-A087-826741057218}" type="slidenum">
              <a:rPr lang="it-IT" smtClean="0"/>
              <a:t>‹N›</a:t>
            </a:fld>
            <a:endParaRPr lang="it-IT"/>
          </a:p>
        </p:txBody>
      </p:sp>
    </p:spTree>
    <p:extLst>
      <p:ext uri="{BB962C8B-B14F-4D97-AF65-F5344CB8AC3E}">
        <p14:creationId xmlns:p14="http://schemas.microsoft.com/office/powerpoint/2010/main" val="232713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A0F8DA-9EF8-43B0-86D4-4A52C93DB6B4}" type="datetimeFigureOut">
              <a:rPr lang="it-IT" smtClean="0"/>
              <a:t>09/06/2017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F53A40F-D766-4514-A087-826741057218}" type="slidenum">
              <a:rPr lang="it-IT" smtClean="0"/>
              <a:t>‹N›</a:t>
            </a:fld>
            <a:endParaRPr lang="it-IT"/>
          </a:p>
        </p:txBody>
      </p:sp>
    </p:spTree>
    <p:extLst>
      <p:ext uri="{BB962C8B-B14F-4D97-AF65-F5344CB8AC3E}">
        <p14:creationId xmlns:p14="http://schemas.microsoft.com/office/powerpoint/2010/main" val="303382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A0F8DA-9EF8-43B0-86D4-4A52C93DB6B4}" type="datetimeFigureOut">
              <a:rPr lang="it-IT" smtClean="0"/>
              <a:t>09/06/2017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F53A40F-D766-4514-A087-826741057218}" type="slidenum">
              <a:rPr lang="it-IT" smtClean="0"/>
              <a:t>‹N›</a:t>
            </a:fld>
            <a:endParaRPr lang="it-IT"/>
          </a:p>
        </p:txBody>
      </p:sp>
    </p:spTree>
    <p:extLst>
      <p:ext uri="{BB962C8B-B14F-4D97-AF65-F5344CB8AC3E}">
        <p14:creationId xmlns:p14="http://schemas.microsoft.com/office/powerpoint/2010/main" val="2929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EA0F8DA-9EF8-43B0-86D4-4A52C93DB6B4}" type="datetimeFigureOut">
              <a:rPr lang="it-IT" smtClean="0"/>
              <a:t>09/06/2017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F53A40F-D766-4514-A087-826741057218}" type="slidenum">
              <a:rPr lang="it-IT" smtClean="0"/>
              <a:t>‹N›</a:t>
            </a:fld>
            <a:endParaRPr lang="it-IT"/>
          </a:p>
        </p:txBody>
      </p:sp>
    </p:spTree>
    <p:extLst>
      <p:ext uri="{BB962C8B-B14F-4D97-AF65-F5344CB8AC3E}">
        <p14:creationId xmlns:p14="http://schemas.microsoft.com/office/powerpoint/2010/main" val="162977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EA0F8DA-9EF8-43B0-86D4-4A52C93DB6B4}" type="datetimeFigureOut">
              <a:rPr lang="it-IT" smtClean="0"/>
              <a:t>09/06/2017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F53A40F-D766-4514-A087-826741057218}" type="slidenum">
              <a:rPr lang="it-IT" smtClean="0"/>
              <a:t>‹N›</a:t>
            </a:fld>
            <a:endParaRPr lang="it-IT"/>
          </a:p>
        </p:txBody>
      </p:sp>
    </p:spTree>
    <p:extLst>
      <p:ext uri="{BB962C8B-B14F-4D97-AF65-F5344CB8AC3E}">
        <p14:creationId xmlns:p14="http://schemas.microsoft.com/office/powerpoint/2010/main" val="30002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EA0F8DA-9EF8-43B0-86D4-4A52C93DB6B4}" type="datetimeFigureOut">
              <a:rPr lang="it-IT" smtClean="0"/>
              <a:t>09/06/2017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F53A40F-D766-4514-A087-826741057218}" type="slidenum">
              <a:rPr lang="it-IT" smtClean="0"/>
              <a:t>‹N›</a:t>
            </a:fld>
            <a:endParaRPr lang="it-IT"/>
          </a:p>
        </p:txBody>
      </p:sp>
    </p:spTree>
    <p:extLst>
      <p:ext uri="{BB962C8B-B14F-4D97-AF65-F5344CB8AC3E}">
        <p14:creationId xmlns:p14="http://schemas.microsoft.com/office/powerpoint/2010/main" val="375248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EA0F8DA-9EF8-43B0-86D4-4A52C93DB6B4}" type="datetimeFigureOut">
              <a:rPr lang="it-IT" smtClean="0"/>
              <a:t>09/06/2017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F53A40F-D766-4514-A087-826741057218}" type="slidenum">
              <a:rPr lang="it-IT" smtClean="0"/>
              <a:t>‹N›</a:t>
            </a:fld>
            <a:endParaRPr lang="it-IT"/>
          </a:p>
        </p:txBody>
      </p:sp>
    </p:spTree>
    <p:extLst>
      <p:ext uri="{BB962C8B-B14F-4D97-AF65-F5344CB8AC3E}">
        <p14:creationId xmlns:p14="http://schemas.microsoft.com/office/powerpoint/2010/main" val="136424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EA0F8DA-9EF8-43B0-86D4-4A52C93DB6B4}" type="datetimeFigureOut">
              <a:rPr lang="it-IT" smtClean="0"/>
              <a:t>09/06/2017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F53A40F-D766-4514-A087-826741057218}" type="slidenum">
              <a:rPr lang="it-IT" smtClean="0"/>
              <a:t>‹N›</a:t>
            </a:fld>
            <a:endParaRPr lang="it-IT"/>
          </a:p>
        </p:txBody>
      </p:sp>
    </p:spTree>
    <p:extLst>
      <p:ext uri="{BB962C8B-B14F-4D97-AF65-F5344CB8AC3E}">
        <p14:creationId xmlns:p14="http://schemas.microsoft.com/office/powerpoint/2010/main" val="213191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EA0F8DA-9EF8-43B0-86D4-4A52C93DB6B4}" type="datetimeFigureOut">
              <a:rPr lang="it-IT" smtClean="0"/>
              <a:t>09/06/2017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F53A40F-D766-4514-A087-826741057218}" type="slidenum">
              <a:rPr lang="it-IT" smtClean="0"/>
              <a:t>‹N›</a:t>
            </a:fld>
            <a:endParaRPr lang="it-IT"/>
          </a:p>
        </p:txBody>
      </p:sp>
    </p:spTree>
    <p:extLst>
      <p:ext uri="{BB962C8B-B14F-4D97-AF65-F5344CB8AC3E}">
        <p14:creationId xmlns:p14="http://schemas.microsoft.com/office/powerpoint/2010/main" val="341893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EA0F8DA-9EF8-43B0-86D4-4A52C93DB6B4}" type="datetimeFigureOut">
              <a:rPr lang="it-IT" smtClean="0"/>
              <a:t>09/06/2017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F53A40F-D766-4514-A087-826741057218}" type="slidenum">
              <a:rPr lang="it-IT" smtClean="0"/>
              <a:t>‹N›</a:t>
            </a:fld>
            <a:endParaRPr lang="it-IT"/>
          </a:p>
        </p:txBody>
      </p:sp>
    </p:spTree>
    <p:extLst>
      <p:ext uri="{BB962C8B-B14F-4D97-AF65-F5344CB8AC3E}">
        <p14:creationId xmlns:p14="http://schemas.microsoft.com/office/powerpoint/2010/main" val="377549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0F8DA-9EF8-43B0-86D4-4A52C93DB6B4}" type="datetimeFigureOut">
              <a:rPr lang="it-IT" smtClean="0"/>
              <a:t>09/06/2017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3A40F-D766-4514-A087-826741057218}" type="slidenum">
              <a:rPr lang="it-IT" smtClean="0"/>
              <a:t>‹N›</a:t>
            </a:fld>
            <a:endParaRPr lang="it-IT"/>
          </a:p>
        </p:txBody>
      </p:sp>
    </p:spTree>
    <p:extLst>
      <p:ext uri="{BB962C8B-B14F-4D97-AF65-F5344CB8AC3E}">
        <p14:creationId xmlns:p14="http://schemas.microsoft.com/office/powerpoint/2010/main" val="6282777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7" descr="goossens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906" y="1177925"/>
            <a:ext cx="8085212" cy="487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ctrTitle"/>
          </p:nvPr>
        </p:nvSpPr>
        <p:spPr>
          <a:xfrm>
            <a:off x="1323181" y="541339"/>
            <a:ext cx="6408738" cy="1540308"/>
          </a:xfrm>
        </p:spPr>
        <p:txBody>
          <a:bodyPr>
            <a:normAutofit/>
          </a:bodyPr>
          <a:lstStyle/>
          <a:p>
            <a:r>
              <a:rPr lang="it-IT" sz="2000" dirty="0"/>
              <a:t/>
            </a:r>
            <a:br>
              <a:rPr lang="it-IT" sz="2000" dirty="0"/>
            </a:br>
            <a:endParaRPr lang="it-IT" sz="2000" b="1" dirty="0"/>
          </a:p>
        </p:txBody>
      </p:sp>
      <p:sp>
        <p:nvSpPr>
          <p:cNvPr id="3" name="Sottotitolo 2"/>
          <p:cNvSpPr>
            <a:spLocks noGrp="1"/>
          </p:cNvSpPr>
          <p:nvPr>
            <p:ph type="subTitle" idx="1"/>
          </p:nvPr>
        </p:nvSpPr>
        <p:spPr>
          <a:xfrm>
            <a:off x="1907704" y="792163"/>
            <a:ext cx="4824536" cy="2374901"/>
          </a:xfrm>
        </p:spPr>
        <p:txBody>
          <a:bodyPr>
            <a:normAutofit fontScale="92500"/>
          </a:bodyPr>
          <a:lstStyle/>
          <a:p>
            <a:r>
              <a:rPr lang="it-IT" dirty="0">
                <a:solidFill>
                  <a:schemeClr val="tx2">
                    <a:lumMod val="75000"/>
                  </a:schemeClr>
                </a:solidFill>
                <a:effectLst>
                  <a:outerShdw blurRad="34925" dist="50800" dir="2700000" algn="tl" rotWithShape="0">
                    <a:prstClr val="black">
                      <a:alpha val="50000"/>
                    </a:prstClr>
                  </a:outerShdw>
                </a:effectLst>
              </a:rPr>
              <a:t>I confini della </a:t>
            </a:r>
            <a:r>
              <a:rPr lang="it-IT" dirty="0" smtClean="0">
                <a:solidFill>
                  <a:schemeClr val="tx2">
                    <a:lumMod val="75000"/>
                  </a:schemeClr>
                </a:solidFill>
                <a:effectLst>
                  <a:outerShdw blurRad="34925" dist="50800" dir="2700000" algn="tl" rotWithShape="0">
                    <a:prstClr val="black">
                      <a:alpha val="50000"/>
                    </a:prstClr>
                  </a:outerShdw>
                </a:effectLst>
              </a:rPr>
              <a:t>Hybris</a:t>
            </a:r>
            <a:r>
              <a:rPr lang="it-IT" dirty="0">
                <a:solidFill>
                  <a:schemeClr val="tx2">
                    <a:lumMod val="75000"/>
                  </a:schemeClr>
                </a:solidFill>
                <a:effectLst>
                  <a:outerShdw blurRad="34925" dist="50800" dir="2700000" algn="tl" rotWithShape="0">
                    <a:prstClr val="black">
                      <a:alpha val="50000"/>
                    </a:prstClr>
                  </a:outerShdw>
                </a:effectLst>
              </a:rPr>
              <a:t>: </a:t>
            </a:r>
            <a:endParaRPr lang="it-IT" dirty="0" smtClean="0">
              <a:solidFill>
                <a:schemeClr val="tx2">
                  <a:lumMod val="75000"/>
                </a:schemeClr>
              </a:solidFill>
              <a:effectLst>
                <a:outerShdw blurRad="34925" dist="50800" dir="2700000" algn="tl" rotWithShape="0">
                  <a:prstClr val="black">
                    <a:alpha val="50000"/>
                  </a:prstClr>
                </a:outerShdw>
              </a:effectLst>
            </a:endParaRPr>
          </a:p>
          <a:p>
            <a:r>
              <a:rPr lang="it-IT" dirty="0" smtClean="0">
                <a:solidFill>
                  <a:schemeClr val="tx2">
                    <a:lumMod val="75000"/>
                  </a:schemeClr>
                </a:solidFill>
                <a:effectLst>
                  <a:outerShdw blurRad="34925" dist="50800" dir="2700000" algn="tl" rotWithShape="0">
                    <a:prstClr val="black">
                      <a:alpha val="50000"/>
                    </a:prstClr>
                  </a:outerShdw>
                </a:effectLst>
              </a:rPr>
              <a:t>dalla </a:t>
            </a:r>
            <a:r>
              <a:rPr lang="it-IT" dirty="0">
                <a:solidFill>
                  <a:schemeClr val="tx2">
                    <a:lumMod val="75000"/>
                  </a:schemeClr>
                </a:solidFill>
                <a:effectLst>
                  <a:outerShdw blurRad="34925" dist="50800" dir="2700000" algn="tl" rotWithShape="0">
                    <a:prstClr val="black">
                      <a:alpha val="50000"/>
                    </a:prstClr>
                  </a:outerShdw>
                </a:effectLst>
              </a:rPr>
              <a:t>normalità alla bipolarità</a:t>
            </a:r>
          </a:p>
          <a:p>
            <a:r>
              <a:rPr lang="it-IT" sz="1700" i="1" dirty="0">
                <a:solidFill>
                  <a:schemeClr val="tx2">
                    <a:lumMod val="75000"/>
                  </a:schemeClr>
                </a:solidFill>
                <a:effectLst>
                  <a:outerShdw blurRad="34925" dist="50800" dir="2700000" algn="tl" rotWithShape="0">
                    <a:prstClr val="black">
                      <a:alpha val="50000"/>
                    </a:prstClr>
                  </a:outerShdw>
                </a:effectLst>
              </a:rPr>
              <a:t>Siracusa, </a:t>
            </a:r>
            <a:r>
              <a:rPr lang="it-IT" sz="1700" i="1" dirty="0" smtClean="0">
                <a:solidFill>
                  <a:schemeClr val="tx2">
                    <a:lumMod val="75000"/>
                  </a:schemeClr>
                </a:solidFill>
                <a:effectLst>
                  <a:outerShdw blurRad="34925" dist="50800" dir="2700000" algn="tl" rotWithShape="0">
                    <a:prstClr val="black">
                      <a:alpha val="50000"/>
                    </a:prstClr>
                  </a:outerShdw>
                </a:effectLst>
              </a:rPr>
              <a:t>8-10 </a:t>
            </a:r>
            <a:r>
              <a:rPr lang="it-IT" sz="1700" i="1" dirty="0">
                <a:solidFill>
                  <a:schemeClr val="tx2">
                    <a:lumMod val="75000"/>
                  </a:schemeClr>
                </a:solidFill>
                <a:effectLst>
                  <a:outerShdw blurRad="34925" dist="50800" dir="2700000" algn="tl" rotWithShape="0">
                    <a:prstClr val="black">
                      <a:alpha val="50000"/>
                    </a:prstClr>
                  </a:outerShdw>
                </a:effectLst>
              </a:rPr>
              <a:t>Giugno 2017</a:t>
            </a:r>
          </a:p>
          <a:p>
            <a:r>
              <a:rPr lang="it-IT" sz="1700" i="1" dirty="0">
                <a:solidFill>
                  <a:schemeClr val="tx2">
                    <a:lumMod val="75000"/>
                  </a:schemeClr>
                </a:solidFill>
                <a:effectLst>
                  <a:outerShdw blurRad="34925" dist="50800" dir="2700000" algn="tl" rotWithShape="0">
                    <a:prstClr val="black">
                      <a:alpha val="50000"/>
                    </a:prstClr>
                  </a:outerShdw>
                </a:effectLst>
              </a:rPr>
              <a:t>Hotel Villa </a:t>
            </a:r>
            <a:r>
              <a:rPr lang="it-IT" sz="1700" i="1" dirty="0" smtClean="0">
                <a:solidFill>
                  <a:schemeClr val="tx2">
                    <a:lumMod val="75000"/>
                  </a:schemeClr>
                </a:solidFill>
                <a:effectLst>
                  <a:outerShdw blurRad="34925" dist="50800" dir="2700000" algn="tl" rotWithShape="0">
                    <a:prstClr val="black">
                      <a:alpha val="50000"/>
                    </a:prstClr>
                  </a:outerShdw>
                </a:effectLst>
              </a:rPr>
              <a:t>Politi</a:t>
            </a:r>
          </a:p>
          <a:p>
            <a:r>
              <a:rPr lang="it-IT" sz="2400" dirty="0" smtClean="0">
                <a:solidFill>
                  <a:srgbClr val="FF0000"/>
                </a:solidFill>
                <a:effectLst>
                  <a:outerShdw blurRad="34925" dist="50800" dir="2700000" algn="tl" rotWithShape="0">
                    <a:prstClr val="black">
                      <a:alpha val="50000"/>
                    </a:prstClr>
                  </a:outerShdw>
                </a:effectLst>
              </a:rPr>
              <a:t>L’Evento Suicidio in Carcere</a:t>
            </a:r>
            <a:endParaRPr lang="it-IT" sz="2400" dirty="0">
              <a:solidFill>
                <a:srgbClr val="FF0000"/>
              </a:solidFill>
              <a:effectLst>
                <a:outerShdw blurRad="34925" dist="50800" dir="2700000" algn="tl" rotWithShape="0">
                  <a:prstClr val="black">
                    <a:alpha val="50000"/>
                  </a:prstClr>
                </a:outerShdw>
              </a:effectLst>
            </a:endParaRPr>
          </a:p>
        </p:txBody>
      </p:sp>
      <p:pic>
        <p:nvPicPr>
          <p:cNvPr id="3078" name="Immagine 4" descr="logo asl.pn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307975"/>
            <a:ext cx="2341563" cy="869950"/>
          </a:xfrm>
          <a:prstGeom prst="rect">
            <a:avLst/>
          </a:prstGeom>
          <a:noFill/>
          <a:ln>
            <a:noFill/>
          </a:ln>
          <a:effectLst>
            <a:glow>
              <a:schemeClr val="tx1"/>
            </a:glow>
            <a:outerShdw blurRad="12700" dist="38100" dir="2700000" algn="tl" rotWithShape="0">
              <a:schemeClr val="tx1">
                <a:alpha val="73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Immagine 5" descr="logoRegioneLazio_RGB.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0" y="541338"/>
            <a:ext cx="2003425" cy="501650"/>
          </a:xfrm>
          <a:prstGeom prst="rect">
            <a:avLst/>
          </a:prstGeom>
          <a:noFill/>
          <a:ln>
            <a:noFill/>
          </a:ln>
          <a:effectLst>
            <a:outerShdw blurRad="6350" dist="38100" dir="2700000" algn="tl" rotWithShape="0">
              <a:schemeClr val="tx1">
                <a:alpha val="53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olo 1"/>
          <p:cNvSpPr txBox="1">
            <a:spLocks/>
          </p:cNvSpPr>
          <p:nvPr/>
        </p:nvSpPr>
        <p:spPr bwMode="auto">
          <a:xfrm>
            <a:off x="323850" y="4437112"/>
            <a:ext cx="8569325" cy="223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Arial" pitchFamily="34" charset="0"/>
                <a:ea typeface="ＭＳ Ｐゴシック" pitchFamily="34" charset="-128"/>
              </a:defRPr>
            </a:lvl1pPr>
            <a:lvl2pPr eaLnBrk="0" hangingPunct="0">
              <a:defRPr>
                <a:solidFill>
                  <a:schemeClr val="bg1"/>
                </a:solidFill>
                <a:latin typeface="Arial" pitchFamily="34" charset="0"/>
                <a:ea typeface="ＭＳ Ｐゴシック" pitchFamily="34" charset="-128"/>
              </a:defRPr>
            </a:lvl2pPr>
            <a:lvl3pPr eaLnBrk="0" hangingPunct="0">
              <a:defRPr>
                <a:solidFill>
                  <a:schemeClr val="bg1"/>
                </a:solidFill>
                <a:latin typeface="Arial" pitchFamily="34" charset="0"/>
                <a:ea typeface="ＭＳ Ｐゴシック" pitchFamily="34" charset="-128"/>
              </a:defRPr>
            </a:lvl3pPr>
            <a:lvl4pPr eaLnBrk="0" hangingPunct="0">
              <a:defRPr>
                <a:solidFill>
                  <a:schemeClr val="bg1"/>
                </a:solidFill>
                <a:latin typeface="Arial" pitchFamily="34" charset="0"/>
                <a:ea typeface="ＭＳ Ｐゴシック" pitchFamily="34" charset="-128"/>
              </a:defRPr>
            </a:lvl4pPr>
            <a:lvl5pPr eaLnBrk="0" hangingPunct="0">
              <a:defRPr>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pitchFamily="34" charset="0"/>
                <a:ea typeface="ＭＳ Ｐゴシック" pitchFamily="34" charset="-128"/>
              </a:defRPr>
            </a:lvl9pPr>
          </a:lstStyle>
          <a:p>
            <a:pPr algn="ctr" defTabSz="914400" eaLnBrk="1" hangingPunct="1">
              <a:buClr>
                <a:srgbClr val="6FB7D7"/>
              </a:buClr>
              <a:buSzPct val="110000"/>
              <a:buFont typeface="Wingdings 2" pitchFamily="18" charset="2"/>
              <a:buNone/>
            </a:pPr>
            <a:r>
              <a:rPr lang="it-IT" b="1" dirty="0" smtClean="0">
                <a:solidFill>
                  <a:schemeClr val="tx1"/>
                </a:solidFill>
                <a:latin typeface="News Gothic MT" charset="0"/>
              </a:rPr>
              <a:t>Carola </a:t>
            </a:r>
            <a:r>
              <a:rPr lang="it-IT" b="1" dirty="0" err="1" smtClean="0">
                <a:solidFill>
                  <a:schemeClr val="tx1"/>
                </a:solidFill>
                <a:latin typeface="News Gothic MT" charset="0"/>
              </a:rPr>
              <a:t>Celozzi</a:t>
            </a:r>
            <a:r>
              <a:rPr lang="it-IT" b="1" dirty="0">
                <a:solidFill>
                  <a:schemeClr val="tx1"/>
                </a:solidFill>
                <a:latin typeface="News Gothic MT" charset="0"/>
              </a:rPr>
              <a:t>  </a:t>
            </a:r>
            <a:r>
              <a:rPr lang="it-IT" b="1" dirty="0" smtClean="0">
                <a:solidFill>
                  <a:schemeClr val="tx1"/>
                </a:solidFill>
                <a:latin typeface="News Gothic MT" charset="0"/>
              </a:rPr>
              <a:t>- Istituti Penitenziari Civitavecchia</a:t>
            </a:r>
          </a:p>
          <a:p>
            <a:pPr algn="ctr" defTabSz="914400" eaLnBrk="1" hangingPunct="1">
              <a:buClr>
                <a:srgbClr val="6FB7D7"/>
              </a:buClr>
              <a:buSzPct val="110000"/>
              <a:buFont typeface="Wingdings 2" pitchFamily="18" charset="2"/>
              <a:buNone/>
            </a:pPr>
            <a:r>
              <a:rPr lang="it-IT" b="1" dirty="0" smtClean="0">
                <a:solidFill>
                  <a:schemeClr val="tx1"/>
                </a:solidFill>
                <a:latin typeface="News Gothic MT" charset="0"/>
              </a:rPr>
              <a:t>Adele Di Stefano - Istituti Penitenziari ASL Frosinone</a:t>
            </a:r>
          </a:p>
          <a:p>
            <a:pPr algn="ctr" defTabSz="914400" eaLnBrk="1" hangingPunct="1">
              <a:buClr>
                <a:srgbClr val="6FB7D7"/>
              </a:buClr>
              <a:buSzPct val="110000"/>
              <a:buFont typeface="Wingdings 2" pitchFamily="18" charset="2"/>
              <a:buNone/>
            </a:pPr>
            <a:r>
              <a:rPr lang="it-IT" b="1" dirty="0" smtClean="0">
                <a:solidFill>
                  <a:schemeClr val="tx1"/>
                </a:solidFill>
                <a:latin typeface="News Gothic MT" charset="0"/>
              </a:rPr>
              <a:t>Giuseppe </a:t>
            </a:r>
            <a:r>
              <a:rPr lang="it-IT" b="1" dirty="0" err="1" smtClean="0">
                <a:solidFill>
                  <a:schemeClr val="tx1"/>
                </a:solidFill>
                <a:latin typeface="News Gothic MT" charset="0"/>
              </a:rPr>
              <a:t>Quintavalle</a:t>
            </a:r>
            <a:r>
              <a:rPr lang="it-IT" b="1" dirty="0" smtClean="0">
                <a:solidFill>
                  <a:schemeClr val="tx1"/>
                </a:solidFill>
                <a:latin typeface="News Gothic MT" charset="0"/>
              </a:rPr>
              <a:t> – Direttore Generale ASL Roma 4</a:t>
            </a:r>
          </a:p>
        </p:txBody>
      </p:sp>
    </p:spTree>
    <p:extLst>
      <p:ext uri="{BB962C8B-B14F-4D97-AF65-F5344CB8AC3E}">
        <p14:creationId xmlns:p14="http://schemas.microsoft.com/office/powerpoint/2010/main" val="3753955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FF"/>
                </a:solidFill>
                <a:effectLst>
                  <a:outerShdw blurRad="50800" dist="38100" dir="2700000" algn="tl" rotWithShape="0">
                    <a:prstClr val="black">
                      <a:alpha val="40000"/>
                    </a:prstClr>
                  </a:outerShdw>
                </a:effectLst>
              </a:rPr>
              <a:t>Dati a confronto</a:t>
            </a:r>
            <a:endParaRPr lang="it-IT" dirty="0">
              <a:solidFill>
                <a:srgbClr val="FFFFFF"/>
              </a:solidFill>
              <a:effectLst>
                <a:outerShdw blurRad="50800" dist="38100" dir="2700000" algn="tl" rotWithShape="0">
                  <a:prstClr val="black">
                    <a:alpha val="40000"/>
                  </a:prstClr>
                </a:outerShdw>
              </a:effectLst>
            </a:endParaRPr>
          </a:p>
        </p:txBody>
      </p:sp>
      <p:sp>
        <p:nvSpPr>
          <p:cNvPr id="6146" name="Segnaposto contenuto 2"/>
          <p:cNvSpPr>
            <a:spLocks noGrp="1"/>
          </p:cNvSpPr>
          <p:nvPr>
            <p:ph idx="1"/>
          </p:nvPr>
        </p:nvSpPr>
        <p:spPr/>
        <p:txBody>
          <a:bodyPr>
            <a:normAutofit/>
          </a:bodyPr>
          <a:lstStyle/>
          <a:p>
            <a:pPr>
              <a:defRPr/>
            </a:pPr>
            <a:r>
              <a:rPr lang="it-IT" dirty="0" smtClean="0">
                <a:effectLst>
                  <a:outerShdw blurRad="50800" dist="38100" dir="2700000" algn="tl" rotWithShape="0">
                    <a:prstClr val="black">
                      <a:alpha val="40000"/>
                    </a:prstClr>
                  </a:outerShdw>
                </a:effectLst>
              </a:rPr>
              <a:t>Nel 2014: 44 suicidi ( fonti DAP)</a:t>
            </a:r>
          </a:p>
          <a:p>
            <a:pPr>
              <a:defRPr/>
            </a:pPr>
            <a:r>
              <a:rPr lang="it-IT" dirty="0" smtClean="0">
                <a:effectLst>
                  <a:outerShdw blurRad="50800" dist="38100" dir="2700000" algn="tl" rotWithShape="0">
                    <a:prstClr val="black">
                      <a:alpha val="40000"/>
                    </a:prstClr>
                  </a:outerShdw>
                </a:effectLst>
              </a:rPr>
              <a:t>Nel 2015: 39 suicidi (fonti DAP)</a:t>
            </a:r>
          </a:p>
          <a:p>
            <a:pPr marL="0" indent="0">
              <a:buNone/>
              <a:defRPr/>
            </a:pPr>
            <a:r>
              <a:rPr lang="it-IT" dirty="0" smtClean="0">
                <a:effectLst>
                  <a:outerShdw blurRad="50800" dist="38100" dir="2700000" algn="tl" rotWithShape="0">
                    <a:prstClr val="black">
                      <a:alpha val="40000"/>
                    </a:prstClr>
                  </a:outerShdw>
                </a:effectLst>
              </a:rPr>
              <a:t>                      43 suicidi (fonte Antigone)</a:t>
            </a:r>
          </a:p>
          <a:p>
            <a:pPr>
              <a:defRPr/>
            </a:pPr>
            <a:r>
              <a:rPr lang="it-IT" dirty="0" smtClean="0">
                <a:effectLst>
                  <a:outerShdw blurRad="50800" dist="38100" dir="2700000" algn="tl" rotWithShape="0">
                    <a:prstClr val="black">
                      <a:alpha val="40000"/>
                    </a:prstClr>
                  </a:outerShdw>
                </a:effectLst>
              </a:rPr>
              <a:t>Nel 2016: 45 suicidi (fonte Ristretti Orizzonti) </a:t>
            </a:r>
          </a:p>
          <a:p>
            <a:pPr>
              <a:defRPr/>
            </a:pPr>
            <a:r>
              <a:rPr lang="it-IT" dirty="0" smtClean="0">
                <a:effectLst>
                  <a:outerShdw blurRad="50800" dist="38100" dir="2700000" algn="tl" rotWithShape="0">
                    <a:prstClr val="black">
                      <a:alpha val="40000"/>
                    </a:prstClr>
                  </a:outerShdw>
                </a:effectLst>
              </a:rPr>
              <a:t>Nel 2017: 24 suicidi (fonte Antigone)</a:t>
            </a:r>
          </a:p>
          <a:p>
            <a:pPr marL="0" indent="0">
              <a:buNone/>
              <a:defRPr/>
            </a:pPr>
            <a:r>
              <a:rPr lang="it-IT" dirty="0" smtClean="0">
                <a:effectLst>
                  <a:outerShdw blurRad="50800" dist="38100" dir="2700000" algn="tl" rotWithShape="0">
                    <a:prstClr val="black">
                      <a:alpha val="40000"/>
                    </a:prstClr>
                  </a:outerShdw>
                </a:effectLst>
              </a:rPr>
              <a:t> </a:t>
            </a:r>
          </a:p>
          <a:p>
            <a:pPr marL="0" indent="0">
              <a:buNone/>
              <a:defRPr/>
            </a:pPr>
            <a:endParaRPr lang="it-IT" sz="2000" dirty="0" smtClean="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842630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body"/>
          </p:nvPr>
        </p:nvSpPr>
        <p:spPr>
          <a:xfrm>
            <a:off x="468313" y="1268413"/>
            <a:ext cx="8058150" cy="4803775"/>
          </a:xfrm>
        </p:spPr>
        <p:txBody>
          <a:bodyPr anchor="t"/>
          <a:lstStyle/>
          <a:p>
            <a:pPr marL="457200" eaLnBrk="1" hangingPunct="1">
              <a:spcBef>
                <a:spcPts val="800"/>
              </a:spcBef>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it-IT" sz="2800" b="1" i="1" dirty="0" smtClean="0">
              <a:solidFill>
                <a:srgbClr val="FFFFFF"/>
              </a:solidFill>
              <a:effectLst>
                <a:outerShdw blurRad="50800" dist="38100" dir="2700000" algn="tl" rotWithShape="0">
                  <a:prstClr val="black">
                    <a:alpha val="40000"/>
                  </a:prstClr>
                </a:outerShdw>
              </a:effectLst>
            </a:endParaRPr>
          </a:p>
          <a:p>
            <a:pPr marL="457200" eaLnBrk="1" hangingPunct="1">
              <a:spcBef>
                <a:spcPts val="800"/>
              </a:spcBef>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it-IT" sz="2800" b="1" i="1" dirty="0">
              <a:solidFill>
                <a:srgbClr val="FFFFFF"/>
              </a:solidFill>
              <a:effectLst>
                <a:outerShdw blurRad="50800" dist="38100" dir="2700000" algn="tl" rotWithShape="0">
                  <a:prstClr val="black">
                    <a:alpha val="40000"/>
                  </a:prstClr>
                </a:outerShdw>
              </a:effectLst>
            </a:endParaRPr>
          </a:p>
          <a:p>
            <a:pPr marL="457200" eaLnBrk="1" hangingPunct="1">
              <a:spcBef>
                <a:spcPts val="800"/>
              </a:spcBef>
              <a:buFont typeface="Times New Roman" pitchFamily="16"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it-IT" sz="2800" b="1" i="1" dirty="0" smtClean="0">
                <a:solidFill>
                  <a:srgbClr val="FFFFFF"/>
                </a:solidFill>
                <a:effectLst>
                  <a:outerShdw blurRad="50800" dist="38100" dir="2700000" algn="tl" rotWithShape="0">
                    <a:prstClr val="black">
                      <a:alpha val="40000"/>
                    </a:prstClr>
                  </a:outerShdw>
                </a:effectLst>
              </a:rPr>
              <a:t>In Italia, tra i paesi europei, è maggiore lo scarto tra suicidi nella popolazione libera e quelli nella popolazione detenuta </a:t>
            </a:r>
          </a:p>
        </p:txBody>
      </p:sp>
    </p:spTree>
    <p:extLst>
      <p:ext uri="{BB962C8B-B14F-4D97-AF65-F5344CB8AC3E}">
        <p14:creationId xmlns:p14="http://schemas.microsoft.com/office/powerpoint/2010/main" val="10901476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just"/>
            <a:r>
              <a:rPr lang="it-IT" dirty="0">
                <a:effectLst>
                  <a:outerShdw blurRad="50800" dist="38100" dir="2700000" algn="tl" rotWithShape="0">
                    <a:prstClr val="black">
                      <a:alpha val="40000"/>
                    </a:prstClr>
                  </a:outerShdw>
                </a:effectLst>
              </a:rPr>
              <a:t>Circa il 30% dei detenuti che si suicida non ha una diagnosi psichiatrica già evidente e non mostra segnali di allarme in </a:t>
            </a:r>
            <a:r>
              <a:rPr lang="it-IT" dirty="0" smtClean="0">
                <a:effectLst>
                  <a:outerShdw blurRad="50800" dist="38100" dir="2700000" algn="tl" rotWithShape="0">
                    <a:prstClr val="black">
                      <a:alpha val="40000"/>
                    </a:prstClr>
                  </a:outerShdw>
                </a:effectLst>
              </a:rPr>
              <a:t>precedenza.</a:t>
            </a:r>
          </a:p>
          <a:p>
            <a:pPr algn="just"/>
            <a:r>
              <a:rPr lang="it-IT" dirty="0"/>
              <a:t>Spesso la diagnosi è fatta ex post attraverso l’autopsia psicologica. Operazione con limiti evidenti</a:t>
            </a:r>
            <a:r>
              <a:rPr lang="it-IT" dirty="0" smtClean="0"/>
              <a:t>.</a:t>
            </a:r>
            <a:endParaRPr lang="it-IT" dirty="0"/>
          </a:p>
        </p:txBody>
      </p:sp>
    </p:spTree>
    <p:extLst>
      <p:ext uri="{BB962C8B-B14F-4D97-AF65-F5344CB8AC3E}">
        <p14:creationId xmlns:p14="http://schemas.microsoft.com/office/powerpoint/2010/main" val="3609438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49835" y="1166018"/>
            <a:ext cx="8229600" cy="4525963"/>
          </a:xfrm>
        </p:spPr>
        <p:txBody>
          <a:bodyPr/>
          <a:lstStyle/>
          <a:p>
            <a:pPr marL="0" indent="0">
              <a:buNone/>
            </a:pPr>
            <a:r>
              <a:rPr lang="it-IT" dirty="0" smtClean="0">
                <a:effectLst>
                  <a:outerShdw blurRad="50800" dist="38100" dir="2700000" algn="tl" rotWithShape="0">
                    <a:prstClr val="black">
                      <a:alpha val="40000"/>
                    </a:prstClr>
                  </a:outerShdw>
                  <a:reflection blurRad="6350" stA="55000" endA="300" endPos="45500" dir="5400000" sy="-100000" algn="bl" rotWithShape="0"/>
                </a:effectLst>
              </a:rPr>
              <a:t>               IL TS IN AMBITO PENITENZIARIO</a:t>
            </a:r>
            <a:endParaRPr lang="it-IT"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4340" name="Oval 4"/>
          <p:cNvSpPr>
            <a:spLocks noChangeArrowheads="1"/>
          </p:cNvSpPr>
          <p:nvPr/>
        </p:nvSpPr>
        <p:spPr bwMode="auto">
          <a:xfrm>
            <a:off x="3492500" y="3429000"/>
            <a:ext cx="2303463" cy="936625"/>
          </a:xfrm>
          <a:prstGeom prst="ellipse">
            <a:avLst/>
          </a:prstGeom>
          <a:ln/>
          <a:extLst/>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it-IT" sz="2400">
                <a:solidFill>
                  <a:schemeClr val="tx1"/>
                </a:solidFill>
                <a:effectLst>
                  <a:outerShdw blurRad="38100" dist="38100" dir="2700000" algn="tl">
                    <a:srgbClr val="C0C0C0"/>
                  </a:outerShdw>
                </a:effectLst>
              </a:rPr>
              <a:t>SIGNIFICATO</a:t>
            </a:r>
          </a:p>
        </p:txBody>
      </p:sp>
      <p:sp>
        <p:nvSpPr>
          <p:cNvPr id="14341" name="Rectangle 5"/>
          <p:cNvSpPr>
            <a:spLocks noChangeArrowheads="1"/>
          </p:cNvSpPr>
          <p:nvPr/>
        </p:nvSpPr>
        <p:spPr bwMode="auto">
          <a:xfrm>
            <a:off x="1835150" y="2420938"/>
            <a:ext cx="2016125" cy="5048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buFont typeface="Times New Roman" charset="0"/>
              <a:buNone/>
              <a:defRPr/>
            </a:pPr>
            <a:r>
              <a:rPr lang="it-IT" sz="2400">
                <a:solidFill>
                  <a:schemeClr val="tx1"/>
                </a:solidFill>
                <a:latin typeface="Times New Roman" charset="0"/>
                <a:ea typeface="ＭＳ Ｐゴシック" charset="0"/>
              </a:rPr>
              <a:t>Fuga</a:t>
            </a:r>
          </a:p>
        </p:txBody>
      </p:sp>
      <p:sp>
        <p:nvSpPr>
          <p:cNvPr id="14342" name="Rectangle 6"/>
          <p:cNvSpPr>
            <a:spLocks noChangeArrowheads="1"/>
          </p:cNvSpPr>
          <p:nvPr/>
        </p:nvSpPr>
        <p:spPr bwMode="auto">
          <a:xfrm>
            <a:off x="1835150" y="4797425"/>
            <a:ext cx="2016125" cy="5048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buFont typeface="Times New Roman" charset="0"/>
              <a:buNone/>
              <a:defRPr/>
            </a:pPr>
            <a:r>
              <a:rPr lang="it-IT" sz="2400">
                <a:solidFill>
                  <a:schemeClr val="tx1"/>
                </a:solidFill>
                <a:latin typeface="Times New Roman" charset="0"/>
                <a:ea typeface="ＭＳ Ｐゴシック" charset="0"/>
              </a:rPr>
              <a:t>Sacrificio</a:t>
            </a:r>
          </a:p>
        </p:txBody>
      </p:sp>
      <p:sp>
        <p:nvSpPr>
          <p:cNvPr id="14343" name="Rectangle 7"/>
          <p:cNvSpPr>
            <a:spLocks noChangeArrowheads="1"/>
          </p:cNvSpPr>
          <p:nvPr/>
        </p:nvSpPr>
        <p:spPr bwMode="auto">
          <a:xfrm>
            <a:off x="827088" y="3644900"/>
            <a:ext cx="2016125" cy="5048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buFont typeface="Times New Roman" charset="0"/>
              <a:buNone/>
              <a:defRPr/>
            </a:pPr>
            <a:r>
              <a:rPr lang="it-IT" sz="2400">
                <a:solidFill>
                  <a:schemeClr val="tx1"/>
                </a:solidFill>
                <a:latin typeface="Times New Roman" charset="0"/>
                <a:ea typeface="ＭＳ Ｐゴシック" charset="0"/>
              </a:rPr>
              <a:t>Espiazione</a:t>
            </a:r>
          </a:p>
        </p:txBody>
      </p:sp>
      <p:sp>
        <p:nvSpPr>
          <p:cNvPr id="14344" name="Rectangle 8"/>
          <p:cNvSpPr>
            <a:spLocks noChangeArrowheads="1"/>
          </p:cNvSpPr>
          <p:nvPr/>
        </p:nvSpPr>
        <p:spPr bwMode="auto">
          <a:xfrm>
            <a:off x="5292725" y="4797425"/>
            <a:ext cx="2016125" cy="5048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buFont typeface="Times New Roman" charset="0"/>
              <a:buNone/>
              <a:defRPr/>
            </a:pPr>
            <a:r>
              <a:rPr lang="it-IT" sz="2400">
                <a:solidFill>
                  <a:schemeClr val="tx1"/>
                </a:solidFill>
                <a:latin typeface="Times New Roman" charset="0"/>
                <a:ea typeface="ＭＳ Ｐゴシック" charset="0"/>
              </a:rPr>
              <a:t>Ricatto</a:t>
            </a:r>
          </a:p>
        </p:txBody>
      </p:sp>
      <p:sp>
        <p:nvSpPr>
          <p:cNvPr id="14345" name="Rectangle 9"/>
          <p:cNvSpPr>
            <a:spLocks noChangeArrowheads="1"/>
          </p:cNvSpPr>
          <p:nvPr/>
        </p:nvSpPr>
        <p:spPr bwMode="auto">
          <a:xfrm>
            <a:off x="6588125" y="3644900"/>
            <a:ext cx="2016125" cy="5048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buFont typeface="Times New Roman" charset="0"/>
              <a:buNone/>
              <a:defRPr/>
            </a:pPr>
            <a:r>
              <a:rPr lang="it-IT" sz="2400">
                <a:solidFill>
                  <a:schemeClr val="tx1"/>
                </a:solidFill>
                <a:latin typeface="Times New Roman" charset="0"/>
                <a:ea typeface="ＭＳ Ｐゴシック" charset="0"/>
              </a:rPr>
              <a:t>Vendetta</a:t>
            </a:r>
          </a:p>
        </p:txBody>
      </p:sp>
      <p:sp>
        <p:nvSpPr>
          <p:cNvPr id="14346" name="Rectangle 10"/>
          <p:cNvSpPr>
            <a:spLocks noChangeArrowheads="1"/>
          </p:cNvSpPr>
          <p:nvPr/>
        </p:nvSpPr>
        <p:spPr bwMode="auto">
          <a:xfrm>
            <a:off x="5292725" y="2420938"/>
            <a:ext cx="2016125" cy="5048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buFont typeface="Times New Roman" charset="0"/>
              <a:buNone/>
              <a:defRPr/>
            </a:pPr>
            <a:r>
              <a:rPr lang="it-IT" sz="2400">
                <a:solidFill>
                  <a:schemeClr val="tx1"/>
                </a:solidFill>
                <a:latin typeface="Times New Roman" charset="0"/>
                <a:ea typeface="ＭＳ Ｐゴシック" charset="0"/>
              </a:rPr>
              <a:t>Perdita</a:t>
            </a:r>
          </a:p>
        </p:txBody>
      </p:sp>
      <p:sp>
        <p:nvSpPr>
          <p:cNvPr id="7178" name="Line 11"/>
          <p:cNvSpPr>
            <a:spLocks noChangeShapeType="1"/>
          </p:cNvSpPr>
          <p:nvPr/>
        </p:nvSpPr>
        <p:spPr bwMode="auto">
          <a:xfrm flipH="1">
            <a:off x="4932363" y="2924175"/>
            <a:ext cx="360362"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79" name="Line 12"/>
          <p:cNvSpPr>
            <a:spLocks noChangeShapeType="1"/>
          </p:cNvSpPr>
          <p:nvPr/>
        </p:nvSpPr>
        <p:spPr bwMode="auto">
          <a:xfrm>
            <a:off x="3851275" y="2924175"/>
            <a:ext cx="3603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80" name="Line 13"/>
          <p:cNvSpPr>
            <a:spLocks noChangeShapeType="1"/>
          </p:cNvSpPr>
          <p:nvPr/>
        </p:nvSpPr>
        <p:spPr bwMode="auto">
          <a:xfrm>
            <a:off x="2843213" y="3933825"/>
            <a:ext cx="6492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81" name="Line 14"/>
          <p:cNvSpPr>
            <a:spLocks noChangeShapeType="1"/>
          </p:cNvSpPr>
          <p:nvPr/>
        </p:nvSpPr>
        <p:spPr bwMode="auto">
          <a:xfrm flipV="1">
            <a:off x="3851275" y="4365625"/>
            <a:ext cx="360363"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82" name="Line 15"/>
          <p:cNvSpPr>
            <a:spLocks noChangeShapeType="1"/>
          </p:cNvSpPr>
          <p:nvPr/>
        </p:nvSpPr>
        <p:spPr bwMode="auto">
          <a:xfrm flipH="1">
            <a:off x="5795963" y="3933825"/>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83" name="Line 16"/>
          <p:cNvSpPr>
            <a:spLocks noChangeShapeType="1"/>
          </p:cNvSpPr>
          <p:nvPr/>
        </p:nvSpPr>
        <p:spPr bwMode="auto">
          <a:xfrm flipH="1" flipV="1">
            <a:off x="5003800" y="4365625"/>
            <a:ext cx="288925"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3141299386"/>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656"/>
            <a:ext cx="8280920" cy="1008112"/>
          </a:xfrm>
        </p:spPr>
        <p:txBody>
          <a:bodyPr>
            <a:normAutofit fontScale="90000"/>
          </a:bodyPr>
          <a:lstStyle/>
          <a:p>
            <a:r>
              <a:rPr lang="it-IT" dirty="0" smtClean="0">
                <a:effectLst>
                  <a:outerShdw blurRad="50800" dist="38100" dir="2700000" algn="tl" rotWithShape="0">
                    <a:prstClr val="black">
                      <a:alpha val="40000"/>
                    </a:prstClr>
                  </a:outerShdw>
                </a:effectLst>
              </a:rPr>
              <a:t>L’AUTOLESIONISMO </a:t>
            </a:r>
            <a:br>
              <a:rPr lang="it-IT" dirty="0" smtClean="0">
                <a:effectLst>
                  <a:outerShdw blurRad="50800" dist="38100" dir="2700000" algn="tl" rotWithShape="0">
                    <a:prstClr val="black">
                      <a:alpha val="40000"/>
                    </a:prstClr>
                  </a:outerShdw>
                </a:effectLst>
              </a:rPr>
            </a:br>
            <a:r>
              <a:rPr lang="it-IT" dirty="0" smtClean="0">
                <a:effectLst>
                  <a:outerShdw blurRad="50800" dist="38100" dir="2700000" algn="tl" rotWithShape="0">
                    <a:prstClr val="black">
                      <a:alpha val="40000"/>
                    </a:prstClr>
                  </a:outerShdw>
                </a:effectLst>
              </a:rPr>
              <a:t>in carcere</a:t>
            </a:r>
            <a:endParaRPr lang="it-IT" dirty="0">
              <a:effectLst>
                <a:outerShdw blurRad="50800" dist="38100" dir="2700000" algn="tl" rotWithShape="0">
                  <a:prstClr val="black">
                    <a:alpha val="40000"/>
                  </a:prstClr>
                </a:outerShdw>
              </a:effectLst>
            </a:endParaRPr>
          </a:p>
        </p:txBody>
      </p:sp>
      <p:sp>
        <p:nvSpPr>
          <p:cNvPr id="3" name="Segnaposto contenuto 2"/>
          <p:cNvSpPr>
            <a:spLocks noGrp="1"/>
          </p:cNvSpPr>
          <p:nvPr>
            <p:ph idx="1"/>
          </p:nvPr>
        </p:nvSpPr>
        <p:spPr>
          <a:xfrm>
            <a:off x="179512" y="1844825"/>
            <a:ext cx="2304256" cy="4464496"/>
          </a:xfrm>
        </p:spPr>
        <p:txBody>
          <a:bodyPr>
            <a:normAutofit fontScale="92500" lnSpcReduction="10000"/>
          </a:bodyPr>
          <a:lstStyle/>
          <a:p>
            <a:pPr marL="0" indent="0">
              <a:buNone/>
            </a:pPr>
            <a:r>
              <a:rPr lang="it-IT" dirty="0" smtClean="0">
                <a:effectLst>
                  <a:outerShdw blurRad="50800" dist="38100" dir="2700000" algn="tl" rotWithShape="0">
                    <a:prstClr val="black">
                      <a:alpha val="40000"/>
                    </a:prstClr>
                  </a:outerShdw>
                  <a:reflection blurRad="6350" stA="50000" endA="300" endPos="50000" dist="29997" dir="5400000" sy="-100000" algn="bl" rotWithShape="0"/>
                </a:effectLst>
              </a:rPr>
              <a:t> </a:t>
            </a:r>
          </a:p>
          <a:p>
            <a:pPr marL="0" indent="0">
              <a:buNone/>
            </a:pPr>
            <a:r>
              <a:rPr lang="it-IT" sz="3700" dirty="0" smtClean="0">
                <a:effectLst>
                  <a:outerShdw blurRad="50800" dist="38100" dir="2700000" algn="tl" rotWithShape="0">
                    <a:prstClr val="black">
                      <a:alpha val="40000"/>
                    </a:prstClr>
                  </a:outerShdw>
                  <a:reflection blurRad="6350" stA="50000" endA="300" endPos="50000" dist="29997" dir="5400000" sy="-100000" algn="bl" rotWithShape="0"/>
                </a:effectLst>
              </a:rPr>
              <a:t>Motivazioni</a:t>
            </a:r>
            <a:r>
              <a:rPr lang="it-IT" sz="3500" dirty="0" smtClean="0">
                <a:effectLst>
                  <a:outerShdw blurRad="50800" dist="38100" dir="2700000" algn="tl" rotWithShape="0">
                    <a:prstClr val="black">
                      <a:alpha val="40000"/>
                    </a:prstClr>
                  </a:outerShdw>
                  <a:reflection blurRad="6350" stA="50000" endA="300" endPos="50000" dist="29997" dir="5400000" sy="-100000" algn="bl" rotWithShape="0"/>
                </a:effectLst>
              </a:rPr>
              <a:t> </a:t>
            </a:r>
          </a:p>
          <a:p>
            <a:pPr marL="0" indent="0">
              <a:buNone/>
            </a:pPr>
            <a:endParaRPr lang="it-IT" sz="2400" dirty="0">
              <a:effectLst>
                <a:outerShdw blurRad="50800" dist="38100" dir="2700000" algn="tl" rotWithShape="0">
                  <a:prstClr val="black">
                    <a:alpha val="40000"/>
                  </a:prstClr>
                </a:outerShdw>
                <a:reflection blurRad="6350" stA="50000" endA="300" endPos="50000" dist="29997" dir="5400000" sy="-100000" algn="bl" rotWithShape="0"/>
              </a:effectLst>
            </a:endParaRPr>
          </a:p>
          <a:p>
            <a:pPr marL="0" indent="0">
              <a:buNone/>
            </a:pPr>
            <a:endParaRPr lang="it-IT" sz="2400" dirty="0" smtClean="0">
              <a:effectLst>
                <a:outerShdw blurRad="50800" dist="38100" dir="2700000" algn="tl" rotWithShape="0">
                  <a:prstClr val="black">
                    <a:alpha val="40000"/>
                  </a:prstClr>
                </a:outerShdw>
                <a:reflection blurRad="6350" stA="50000" endA="300" endPos="50000" dist="29997" dir="5400000" sy="-100000" algn="bl" rotWithShape="0"/>
              </a:effectLst>
            </a:endParaRPr>
          </a:p>
          <a:p>
            <a:pPr marL="0" indent="0">
              <a:buNone/>
            </a:pPr>
            <a:endParaRPr lang="it-IT" sz="2400" dirty="0">
              <a:effectLst>
                <a:outerShdw blurRad="50800" dist="38100" dir="2700000" algn="tl" rotWithShape="0">
                  <a:prstClr val="black">
                    <a:alpha val="40000"/>
                  </a:prstClr>
                </a:outerShdw>
                <a:reflection blurRad="6350" stA="50000" endA="300" endPos="50000" dist="29997" dir="5400000" sy="-100000" algn="bl" rotWithShape="0"/>
              </a:effectLst>
            </a:endParaRPr>
          </a:p>
          <a:p>
            <a:pPr marL="0" indent="0">
              <a:buNone/>
            </a:pPr>
            <a:endParaRPr lang="it-IT" sz="2400" dirty="0" smtClean="0">
              <a:effectLst>
                <a:outerShdw blurRad="50800" dist="38100" dir="2700000" algn="tl" rotWithShape="0">
                  <a:prstClr val="black">
                    <a:alpha val="40000"/>
                  </a:prstClr>
                </a:outerShdw>
                <a:reflection blurRad="6350" stA="50000" endA="300" endPos="50000" dist="29997" dir="5400000" sy="-100000" algn="bl" rotWithShape="0"/>
              </a:effectLst>
            </a:endParaRPr>
          </a:p>
          <a:p>
            <a:pPr marL="0" indent="0">
              <a:buNone/>
            </a:pPr>
            <a:endParaRPr lang="it-IT" sz="2400" dirty="0">
              <a:effectLst>
                <a:outerShdw blurRad="50800" dist="38100" dir="2700000" algn="tl" rotWithShape="0">
                  <a:prstClr val="black">
                    <a:alpha val="40000"/>
                  </a:prstClr>
                </a:outerShdw>
                <a:reflection blurRad="6350" stA="50000" endA="300" endPos="50000" dist="29997" dir="5400000" sy="-100000" algn="bl" rotWithShape="0"/>
              </a:effectLst>
            </a:endParaRPr>
          </a:p>
          <a:p>
            <a:pPr marL="0" indent="0">
              <a:buNone/>
            </a:pPr>
            <a:r>
              <a:rPr lang="it-IT" sz="3700" dirty="0" smtClean="0">
                <a:effectLst>
                  <a:outerShdw blurRad="50800" dist="38100" dir="2700000" algn="tl" rotWithShape="0">
                    <a:prstClr val="black">
                      <a:alpha val="40000"/>
                    </a:prstClr>
                  </a:outerShdw>
                  <a:reflection blurRad="6350" stA="50000" endA="300" endPos="50000" dist="29997" dir="5400000" sy="-100000" algn="bl" rotWithShape="0"/>
                </a:effectLst>
              </a:rPr>
              <a:t>  Significati</a:t>
            </a:r>
            <a:r>
              <a:rPr lang="it-IT" sz="3000" dirty="0" smtClean="0">
                <a:effectLst>
                  <a:outerShdw blurRad="50800" dist="38100" dir="2700000" algn="tl" rotWithShape="0">
                    <a:prstClr val="black">
                      <a:alpha val="40000"/>
                    </a:prstClr>
                  </a:outerShdw>
                  <a:reflection blurRad="6350" stA="50000" endA="300" endPos="50000" dist="29997" dir="5400000" sy="-100000" algn="bl" rotWithShape="0"/>
                </a:effectLst>
              </a:rPr>
              <a:t> </a:t>
            </a:r>
            <a:r>
              <a:rPr lang="it-IT" sz="2400" dirty="0">
                <a:effectLst>
                  <a:outerShdw blurRad="50800" dist="38100" dir="2700000" algn="tl" rotWithShape="0">
                    <a:prstClr val="black">
                      <a:alpha val="40000"/>
                    </a:prstClr>
                  </a:outerShdw>
                  <a:reflection blurRad="6350" stA="50000" endA="300" endPos="50000" dist="29997" dir="5400000" sy="-100000" algn="bl" rotWithShape="0"/>
                </a:effectLst>
              </a:rPr>
              <a:t>	</a:t>
            </a:r>
            <a:r>
              <a:rPr lang="it-IT" sz="2400" dirty="0" smtClean="0">
                <a:effectLst>
                  <a:outerShdw blurRad="50800" dist="38100" dir="2700000" algn="tl" rotWithShape="0">
                    <a:prstClr val="black">
                      <a:alpha val="40000"/>
                    </a:prstClr>
                  </a:outerShdw>
                  <a:reflection blurRad="6350" stA="50000" endA="300" endPos="50000" dist="29997" dir="5400000" sy="-100000" algn="bl" rotWithShape="0"/>
                </a:effectLst>
              </a:rPr>
              <a:t>	</a:t>
            </a:r>
            <a:r>
              <a:rPr lang="it-IT" sz="2400" dirty="0">
                <a:effectLst>
                  <a:outerShdw blurRad="50800" dist="38100" dir="2700000" algn="tl" rotWithShape="0">
                    <a:prstClr val="black">
                      <a:alpha val="40000"/>
                    </a:prstClr>
                  </a:outerShdw>
                  <a:reflection blurRad="6350" stA="50000" endA="300" endPos="50000" dist="29997" dir="5400000" sy="-100000" algn="bl" rotWithShape="0"/>
                </a:effectLst>
              </a:rPr>
              <a:t>	</a:t>
            </a:r>
            <a:r>
              <a:rPr lang="it-IT" sz="2400" dirty="0" smtClean="0">
                <a:effectLst>
                  <a:outerShdw blurRad="50800" dist="38100" dir="2700000" algn="tl" rotWithShape="0">
                    <a:prstClr val="black">
                      <a:alpha val="40000"/>
                    </a:prstClr>
                  </a:outerShdw>
                  <a:reflection blurRad="6350" stA="50000" endA="300" endPos="50000" dist="29997" dir="5400000" sy="-100000" algn="bl" rotWithShape="0"/>
                </a:effectLst>
              </a:rPr>
              <a:t>	</a:t>
            </a:r>
          </a:p>
          <a:p>
            <a:pPr marL="0" indent="0">
              <a:buNone/>
            </a:pPr>
            <a:endParaRPr lang="it-IT" sz="2400" dirty="0">
              <a:effectLst>
                <a:outerShdw blurRad="50800" dist="38100" dir="2700000" algn="tl" rotWithShape="0">
                  <a:prstClr val="black">
                    <a:alpha val="40000"/>
                  </a:prstClr>
                </a:outerShdw>
                <a:reflection blurRad="6350" stA="50000" endA="300" endPos="50000" dist="29997" dir="5400000" sy="-100000" algn="bl" rotWithShape="0"/>
              </a:effectLst>
            </a:endParaRPr>
          </a:p>
        </p:txBody>
      </p:sp>
      <p:graphicFrame>
        <p:nvGraphicFramePr>
          <p:cNvPr id="7" name="Diagramma 6"/>
          <p:cNvGraphicFramePr/>
          <p:nvPr>
            <p:extLst>
              <p:ext uri="{D42A27DB-BD31-4B8C-83A1-F6EECF244321}">
                <p14:modId xmlns:p14="http://schemas.microsoft.com/office/powerpoint/2010/main" val="1933178144"/>
              </p:ext>
            </p:extLst>
          </p:nvPr>
        </p:nvGraphicFramePr>
        <p:xfrm>
          <a:off x="2195736" y="1484784"/>
          <a:ext cx="2952328"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a 7"/>
          <p:cNvGraphicFramePr/>
          <p:nvPr>
            <p:extLst>
              <p:ext uri="{D42A27DB-BD31-4B8C-83A1-F6EECF244321}">
                <p14:modId xmlns:p14="http://schemas.microsoft.com/office/powerpoint/2010/main" val="1644567195"/>
              </p:ext>
            </p:extLst>
          </p:nvPr>
        </p:nvGraphicFramePr>
        <p:xfrm>
          <a:off x="5184149" y="1637852"/>
          <a:ext cx="3384376"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ma 8"/>
          <p:cNvGraphicFramePr/>
          <p:nvPr>
            <p:extLst>
              <p:ext uri="{D42A27DB-BD31-4B8C-83A1-F6EECF244321}">
                <p14:modId xmlns:p14="http://schemas.microsoft.com/office/powerpoint/2010/main" val="3233735841"/>
              </p:ext>
            </p:extLst>
          </p:nvPr>
        </p:nvGraphicFramePr>
        <p:xfrm>
          <a:off x="2195736" y="3933056"/>
          <a:ext cx="6480720" cy="244827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6495332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funzione del ricatto</a:t>
            </a:r>
            <a:endParaRPr lang="it-IT" dirty="0"/>
          </a:p>
        </p:txBody>
      </p:sp>
      <p:graphicFrame>
        <p:nvGraphicFramePr>
          <p:cNvPr id="4" name="Diagramma 3"/>
          <p:cNvGraphicFramePr/>
          <p:nvPr>
            <p:extLst>
              <p:ext uri="{D42A27DB-BD31-4B8C-83A1-F6EECF244321}">
                <p14:modId xmlns:p14="http://schemas.microsoft.com/office/powerpoint/2010/main" val="246355079"/>
              </p:ext>
            </p:extLst>
          </p:nvPr>
        </p:nvGraphicFramePr>
        <p:xfrm>
          <a:off x="683568" y="1268760"/>
          <a:ext cx="7848872" cy="5328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5525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effectLst>
                  <a:outerShdw blurRad="38100" dist="38100" dir="2700000" algn="tl">
                    <a:srgbClr val="000000">
                      <a:alpha val="43137"/>
                    </a:srgbClr>
                  </a:outerShdw>
                </a:effectLst>
              </a:rPr>
              <a:t>Alcune precisazioni</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85000" lnSpcReduction="10000"/>
          </a:bodyPr>
          <a:lstStyle/>
          <a:p>
            <a:pPr algn="just"/>
            <a:r>
              <a:rPr lang="it-IT" dirty="0" smtClean="0">
                <a:effectLst>
                  <a:outerShdw blurRad="38100" dist="38100" dir="2700000" algn="tl">
                    <a:srgbClr val="000000">
                      <a:alpha val="43137"/>
                    </a:srgbClr>
                  </a:outerShdw>
                </a:effectLst>
              </a:rPr>
              <a:t> Da alcuni decenni, anche in ottica preventiva il potenziale suicida viene identificato nel "malato di mente" o meglio nel detenuto che ha dei problemi psichici e che perciò ha bisogno delle cure tempestive di un esperto psicologo. Nella circolare Amato n.323/5683 dell'87 (che è intitolata espressamente </a:t>
            </a:r>
            <a:r>
              <a:rPr lang="it-IT" b="1" dirty="0" smtClean="0">
                <a:effectLst>
                  <a:outerShdw blurRad="38100" dist="38100" dir="2700000" algn="tl">
                    <a:srgbClr val="000000">
                      <a:alpha val="43137"/>
                    </a:srgbClr>
                  </a:outerShdw>
                </a:effectLst>
              </a:rPr>
              <a:t>Tutela della vita e della incolumità fisica e psichica dei detenuti e degli internati</a:t>
            </a:r>
            <a:r>
              <a:rPr lang="it-IT" dirty="0" smtClean="0">
                <a:effectLst>
                  <a:outerShdw blurRad="38100" dist="38100" dir="2700000" algn="tl">
                    <a:srgbClr val="000000">
                      <a:alpha val="43137"/>
                    </a:srgbClr>
                  </a:outerShdw>
                </a:effectLst>
              </a:rPr>
              <a:t>) ove si mira a prevenire il suicidio in carcere dei soggetti a rischio, si mantiene coerentemente la tendenza a considerare il suicida come persona quanto meno psichicamente fragile. </a:t>
            </a:r>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5391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404664"/>
            <a:ext cx="8280920" cy="5976664"/>
          </a:xfrm>
        </p:spPr>
        <p:txBody>
          <a:bodyPr>
            <a:normAutofit fontScale="25000" lnSpcReduction="20000"/>
          </a:bodyPr>
          <a:lstStyle/>
          <a:p>
            <a:pPr algn="just"/>
            <a:r>
              <a:rPr lang="it-IT" sz="4800" dirty="0" smtClean="0">
                <a:effectLst>
                  <a:outerShdw blurRad="38100" dist="38100" dir="2700000" algn="tl">
                    <a:srgbClr val="000000">
                      <a:alpha val="43137"/>
                    </a:srgbClr>
                  </a:outerShdw>
                </a:effectLst>
              </a:rPr>
              <a:t>Viene così istituito un Servizio </a:t>
            </a:r>
            <a:r>
              <a:rPr lang="it-IT" sz="4800" dirty="0">
                <a:effectLst>
                  <a:outerShdw blurRad="38100" dist="38100" dir="2700000" algn="tl">
                    <a:srgbClr val="000000">
                      <a:alpha val="43137"/>
                    </a:srgbClr>
                  </a:outerShdw>
                </a:effectLst>
              </a:rPr>
              <a:t>per i detenuti e gli internati nuovi giunti dalla libertà, consistente in un presidio psicologico, che si affiancherà, pur senza sostituirli, alla prima visita medica generale (art. 11,3º comma Legge n. 353 del 1957) ed al colloquio di primo ingresso (art. 23, 4º comma D.P.R. n. 431 del 1976) ... Innanzitutto, esso sarà effettuato subito dopo la prima visita medica... Il presidio è affidato agli esperti ex art. 80 Legge n. 354 del 1975, specializzati in psicologia o criminologia clinica, e consiste preliminarmente in un colloquio con il nuovo giunto (nello stesso giorno dell'ingresso e prima dell'assegnazione) diretto ad accertare, sulla base di determinati parametri, il rischio che il soggetto possa compiere violenza su se stesso.</a:t>
            </a:r>
          </a:p>
          <a:p>
            <a:pPr algn="just"/>
            <a:r>
              <a:rPr lang="it-IT" sz="4800" dirty="0">
                <a:effectLst>
                  <a:outerShdw blurRad="38100" dist="38100" dir="2700000" algn="tl">
                    <a:srgbClr val="000000">
                      <a:alpha val="43137"/>
                    </a:srgbClr>
                  </a:outerShdw>
                </a:effectLst>
              </a:rPr>
              <a:t>Tutte le misure adottate nella circolare sono ispirate ad una visione patologica del potenziale suicida e di conseguenza anche le precauzioni contro il rischio di suicidio sono di natura clinica. Sarà infatti l'esperto psicologo ad occuparsi del colloquio attraverso il quale si dovrebbe pervenire ad un esame della personalità. La diagnosi della predisposizione suicidaria del "nuovo giunto" dovrà essere descritta in una relazione, in tre copie, da allegare oltre che alla cartella personale del soggetto anche alla cartella sanitaria. Nella stessa circolare si precisa inoltre che "è necessario che il sanitario che ha effettuato la visita medica trasmetta all'esperto, competente a sostenere il colloquio, copia della cartella clinica compilata in seguito alla visita medica del nuovo giunto" Inoltre a dimostrare che non esiste alcuna soluzione di continuità tra il momento del colloquio presso il Servizio nuovi giunti e il momento della visita medica è importante riportare un passo della circolare dell'88 (volta a chiarire il senso della circolare istitutiva del presidio) ove si puntualizza: "</a:t>
            </a:r>
            <a:r>
              <a:rPr lang="it-IT" sz="4800" i="1" dirty="0">
                <a:effectLst>
                  <a:outerShdw blurRad="38100" dist="38100" dir="2700000" algn="tl">
                    <a:srgbClr val="000000">
                      <a:alpha val="43137"/>
                    </a:srgbClr>
                  </a:outerShdw>
                </a:effectLst>
              </a:rPr>
              <a:t>Circa la successione degli interventi sul nuovo giunto, si chiarisce che la visita medica dovrà avvenire subito dopo la immatricolazione, e successivamente - senza soluzione di continuità - avrà luogo il colloquio di primo ingresso che avrà luogo contestualmente o al più presto entro le ventiquattro ore</a:t>
            </a:r>
            <a:r>
              <a:rPr lang="it-IT" sz="4800" dirty="0">
                <a:effectLst>
                  <a:outerShdw blurRad="38100" dist="38100" dir="2700000" algn="tl">
                    <a:srgbClr val="000000">
                      <a:alpha val="43137"/>
                    </a:srgbClr>
                  </a:outerShdw>
                </a:effectLst>
              </a:rPr>
              <a:t>". Il giudizio dell'esperto comporterà sempre una valutazione di tipo medico del soggetto. Anche le misure previste nel caso in cui il detenuto sia definito come soggetto a rischio e cioè l'assegnazione del detenuto in ambienti sanitari (ad es. infermerie, centri clinici, infermerie sussidiarie ecc.) sono un'ulteriore conferma dell'ottica clinica che si mantiene nella discussione del problema.</a:t>
            </a:r>
          </a:p>
          <a:p>
            <a:pPr algn="just"/>
            <a:r>
              <a:rPr lang="it-IT" sz="4800" dirty="0">
                <a:effectLst>
                  <a:outerShdw blurRad="38100" dist="38100" dir="2700000" algn="tl">
                    <a:srgbClr val="000000">
                      <a:alpha val="43137"/>
                    </a:srgbClr>
                  </a:outerShdw>
                </a:effectLst>
              </a:rPr>
              <a:t>Il contenuto della circolare rivela piuttosto chiaramente il punto di vista delle istituzioni: il potenziale suicida è considerato una persona soggetta ad un gesto </a:t>
            </a:r>
            <a:r>
              <a:rPr lang="it-IT" sz="4800" dirty="0" err="1">
                <a:effectLst>
                  <a:outerShdw blurRad="38100" dist="38100" dir="2700000" algn="tl">
                    <a:srgbClr val="000000">
                      <a:alpha val="43137"/>
                    </a:srgbClr>
                  </a:outerShdw>
                </a:effectLst>
              </a:rPr>
              <a:t>autosoppressivo</a:t>
            </a:r>
            <a:r>
              <a:rPr lang="it-IT" sz="4800" dirty="0">
                <a:effectLst>
                  <a:outerShdw blurRad="38100" dist="38100" dir="2700000" algn="tl">
                    <a:srgbClr val="000000">
                      <a:alpha val="43137"/>
                    </a:srgbClr>
                  </a:outerShdw>
                </a:effectLst>
              </a:rPr>
              <a:t> a causa di un "difetto proprio", a causa di una propria vulnerabilità individuale le cui radici sono da individuare nella psiche del soggetto. Secondo il progetto della circolare, attraverso il colloquio, l'esperto psicologo dovrebbe mettere a nudo la psiche del soggetto per rivelare la sua vulnerabilità e per capire se il "nuovo giunto" si può ritenere un potenziale suicida.</a:t>
            </a:r>
          </a:p>
          <a:p>
            <a:pPr algn="just"/>
            <a:r>
              <a:rPr lang="it-IT" sz="4800" dirty="0">
                <a:effectLst>
                  <a:outerShdw blurRad="38100" dist="38100" dir="2700000" algn="tl">
                    <a:srgbClr val="000000">
                      <a:alpha val="43137"/>
                    </a:srgbClr>
                  </a:outerShdw>
                </a:effectLst>
              </a:rPr>
              <a:t>Un anno dopo viene emessa la circolare 324/5695 dell'88 allo scopo di apportare chiarimenti alla circolare istituiva del "Servizio nuovi giunti" di cui si è parlato sopra. Nella più recente circolare si precisa per esempio che:</a:t>
            </a:r>
          </a:p>
          <a:p>
            <a:pPr algn="just"/>
            <a:r>
              <a:rPr lang="it-IT" sz="4800" dirty="0">
                <a:effectLst>
                  <a:outerShdw blurRad="38100" dist="38100" dir="2700000" algn="tl">
                    <a:srgbClr val="000000">
                      <a:alpha val="43137"/>
                    </a:srgbClr>
                  </a:outerShdw>
                </a:effectLst>
              </a:rPr>
              <a:t>il Servizio Nuovi Giunti deve essere considerato parte anticipata del più complessivo colloquio di primo ingresso, seppure nulla impedisca che esso sia svolto prima del colloquio. Se però è svolto prima del colloquio di primo ingresso, l'esperto va considerato delegato del Direttore. Si tratta, infatti, di una attività non propriamente configurabile come osservazione scientifica (di cui all'articolo 13) o come trattamento rieducativo, ma piuttosto rientrante in quel tipo di interventi di trattamento penitenziario in senso lato (v. per gli imputati l'art.1 del regolamento di esecuzione) previsti dalla normativa per la generalità della popolazione detenuta ed internata.</a:t>
            </a:r>
          </a:p>
          <a:p>
            <a:pPr algn="just"/>
            <a:r>
              <a:rPr lang="it-IT" sz="4800" dirty="0">
                <a:effectLst>
                  <a:outerShdw blurRad="38100" dist="38100" dir="2700000" algn="tl">
                    <a:srgbClr val="000000">
                      <a:alpha val="43137"/>
                    </a:srgbClr>
                  </a:outerShdw>
                </a:effectLst>
              </a:rPr>
              <a:t>È evidente che quello del "Servizio Nuovi Giunti" è un progetto fin troppo ambizioso. In questa seconda circolare sembra che da parte delle Istituzioni vi sia stata una presa di coscienza dei limiti del servizio nuovi </a:t>
            </a:r>
            <a:r>
              <a:rPr lang="it-IT" sz="4800" dirty="0" smtClean="0">
                <a:effectLst>
                  <a:outerShdw blurRad="38100" dist="38100" dir="2700000" algn="tl">
                    <a:srgbClr val="000000">
                      <a:alpha val="43137"/>
                    </a:srgbClr>
                  </a:outerShdw>
                </a:effectLst>
              </a:rPr>
              <a:t>giunti, soprattutto sul piano dell’osservazione scientifica.</a:t>
            </a:r>
            <a:endParaRPr lang="it-IT" sz="4800" dirty="0">
              <a:effectLst>
                <a:outerShdw blurRad="38100" dist="38100" dir="2700000" algn="tl">
                  <a:srgbClr val="000000">
                    <a:alpha val="43137"/>
                  </a:srgbClr>
                </a:outerShdw>
              </a:effectLst>
            </a:endParaRPr>
          </a:p>
          <a:p>
            <a:pPr algn="just"/>
            <a:endParaRPr lang="it-IT" sz="4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6507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412776"/>
            <a:ext cx="8229600" cy="4525963"/>
          </a:xfrm>
        </p:spPr>
        <p:txBody>
          <a:bodyPr>
            <a:normAutofit fontScale="77500" lnSpcReduction="20000"/>
          </a:bodyPr>
          <a:lstStyle/>
          <a:p>
            <a:pPr algn="just"/>
            <a:r>
              <a:rPr lang="it-IT" dirty="0">
                <a:effectLst>
                  <a:outerShdw blurRad="38100" dist="38100" dir="2700000" algn="tl">
                    <a:srgbClr val="000000">
                      <a:alpha val="43137"/>
                    </a:srgbClr>
                  </a:outerShdw>
                </a:effectLst>
              </a:rPr>
              <a:t>La Conferenza Unificata per i rapporti tra Stato-Regioni </a:t>
            </a:r>
            <a:r>
              <a:rPr lang="it-IT" dirty="0" smtClean="0">
                <a:effectLst>
                  <a:outerShdw blurRad="38100" dist="38100" dir="2700000" algn="tl">
                    <a:srgbClr val="000000">
                      <a:alpha val="43137"/>
                    </a:srgbClr>
                  </a:outerShdw>
                </a:effectLst>
              </a:rPr>
              <a:t> ha stabilito nel 2012 le  </a:t>
            </a:r>
            <a:r>
              <a:rPr lang="it-IT" dirty="0">
                <a:effectLst>
                  <a:outerShdw blurRad="38100" dist="38100" dir="2700000" algn="tl">
                    <a:srgbClr val="000000">
                      <a:alpha val="43137"/>
                    </a:srgbClr>
                  </a:outerShdw>
                </a:effectLst>
              </a:rPr>
              <a:t>"Linee di indirizzo per la riduzione del rischio autolesivo e suicidario dei detenuti, degli internati e dei minorenni sottoposti a provvedimento penale</a:t>
            </a:r>
            <a:r>
              <a:rPr lang="it-IT" sz="1800" dirty="0" smtClean="0">
                <a:effectLst>
                  <a:outerShdw blurRad="38100" dist="38100" dir="2700000" algn="tl">
                    <a:srgbClr val="000000">
                      <a:alpha val="43137"/>
                    </a:srgbClr>
                  </a:outerShdw>
                </a:effectLst>
              </a:rPr>
              <a:t>".</a:t>
            </a:r>
          </a:p>
          <a:p>
            <a:pPr algn="just"/>
            <a:r>
              <a:rPr lang="it-IT" dirty="0">
                <a:effectLst>
                  <a:outerShdw blurRad="38100" dist="38100" dir="2700000" algn="tl">
                    <a:srgbClr val="000000">
                      <a:alpha val="43137"/>
                    </a:srgbClr>
                  </a:outerShdw>
                </a:effectLst>
              </a:rPr>
              <a:t>C</a:t>
            </a:r>
            <a:r>
              <a:rPr lang="it-IT" dirty="0" smtClean="0">
                <a:effectLst>
                  <a:outerShdw blurRad="38100" dist="38100" dir="2700000" algn="tl">
                    <a:srgbClr val="000000">
                      <a:alpha val="43137"/>
                    </a:srgbClr>
                  </a:outerShdw>
                </a:effectLst>
              </a:rPr>
              <a:t>iò </a:t>
            </a:r>
            <a:r>
              <a:rPr lang="it-IT" dirty="0">
                <a:effectLst>
                  <a:outerShdw blurRad="38100" dist="38100" dir="2700000" algn="tl">
                    <a:srgbClr val="000000">
                      <a:alpha val="43137"/>
                    </a:srgbClr>
                  </a:outerShdw>
                </a:effectLst>
              </a:rPr>
              <a:t>ha </a:t>
            </a:r>
            <a:r>
              <a:rPr lang="it-IT" dirty="0" smtClean="0">
                <a:effectLst>
                  <a:outerShdw blurRad="38100" dist="38100" dir="2700000" algn="tl">
                    <a:srgbClr val="000000">
                      <a:alpha val="43137"/>
                    </a:srgbClr>
                  </a:outerShdw>
                </a:effectLst>
              </a:rPr>
              <a:t>prodotto varie iniziative regionali. Nella Regione Lazio  è stato emanato il </a:t>
            </a:r>
            <a:r>
              <a:rPr lang="it-IT" dirty="0">
                <a:effectLst>
                  <a:outerShdw blurRad="38100" dist="38100" dir="2700000" algn="tl">
                    <a:srgbClr val="000000">
                      <a:alpha val="43137"/>
                    </a:srgbClr>
                  </a:outerShdw>
                </a:effectLst>
              </a:rPr>
              <a:t>Decreto n. U00026 del 23/01/2015 avente ad oggetto: Recepimento Accordo n. 5/CU del 19 gennaio 2012 e approvazione documento recante "Programma operativo di prevenzione del rischio autolesivo e suicidario dei detenuti, degli internati e dei minorenni sottoposti a provvedimento penale nella Regione </a:t>
            </a:r>
            <a:r>
              <a:rPr lang="it-IT" dirty="0" smtClean="0">
                <a:effectLst>
                  <a:outerShdw blurRad="38100" dist="38100" dir="2700000" algn="tl">
                    <a:srgbClr val="000000">
                      <a:alpha val="43137"/>
                    </a:srgbClr>
                  </a:outerShdw>
                </a:effectLst>
              </a:rPr>
              <a:t>Lazio.</a:t>
            </a:r>
            <a:endParaRPr lang="it-IT" dirty="0">
              <a:effectLst>
                <a:outerShdw blurRad="38100" dist="38100" dir="2700000" algn="tl">
                  <a:srgbClr val="000000">
                    <a:alpha val="43137"/>
                  </a:srgbClr>
                </a:outerShdw>
              </a:effectLst>
            </a:endParaRPr>
          </a:p>
          <a:p>
            <a:pPr algn="just"/>
            <a:r>
              <a:rPr lang="it-IT" dirty="0">
                <a:effectLst>
                  <a:outerShdw blurRad="38100" dist="38100" dir="2700000" algn="tl">
                    <a:srgbClr val="000000">
                      <a:alpha val="43137"/>
                    </a:srgbClr>
                  </a:outerShdw>
                </a:effectLst>
              </a:rPr>
              <a:t> Per la sperimentazione di tale Programma </a:t>
            </a:r>
            <a:r>
              <a:rPr lang="it-IT" dirty="0" smtClean="0">
                <a:effectLst>
                  <a:outerShdw blurRad="38100" dist="38100" dir="2700000" algn="tl">
                    <a:srgbClr val="000000">
                      <a:alpha val="43137"/>
                    </a:srgbClr>
                  </a:outerShdw>
                </a:effectLst>
              </a:rPr>
              <a:t> sono stati scelti, insieme alla ASL ROMA 4, gli </a:t>
            </a:r>
            <a:r>
              <a:rPr lang="it-IT" dirty="0">
                <a:effectLst>
                  <a:outerShdw blurRad="38100" dist="38100" dir="2700000" algn="tl">
                    <a:srgbClr val="000000">
                      <a:alpha val="43137"/>
                    </a:srgbClr>
                  </a:outerShdw>
                </a:effectLst>
              </a:rPr>
              <a:t>Istituti penitenziari di </a:t>
            </a:r>
            <a:r>
              <a:rPr lang="it-IT" dirty="0" smtClean="0">
                <a:effectLst>
                  <a:outerShdw blurRad="38100" dist="38100" dir="2700000" algn="tl">
                    <a:srgbClr val="000000">
                      <a:alpha val="43137"/>
                    </a:srgbClr>
                  </a:outerShdw>
                </a:effectLst>
              </a:rPr>
              <a:t>Civitavecchia, conclusosi nel dicembre 2016.</a:t>
            </a:r>
            <a:endParaRPr lang="it-IT" dirty="0">
              <a:effectLst>
                <a:outerShdw blurRad="38100" dist="38100" dir="2700000" algn="tl">
                  <a:srgbClr val="000000">
                    <a:alpha val="43137"/>
                  </a:srgbClr>
                </a:outerShdw>
              </a:effectLst>
            </a:endParaRPr>
          </a:p>
          <a:p>
            <a:pPr algn="just"/>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554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7992888" cy="1944216"/>
          </a:xfrm>
        </p:spPr>
        <p:txBody>
          <a:bodyPr>
            <a:normAutofit/>
          </a:bodyPr>
          <a:lstStyle/>
          <a:p>
            <a:r>
              <a:rPr lang="it-IT" sz="2800" dirty="0">
                <a:effectLst>
                  <a:outerShdw blurRad="38100" dist="38100" dir="2700000" algn="tl">
                    <a:srgbClr val="000000">
                      <a:alpha val="43137"/>
                    </a:srgbClr>
                  </a:outerShdw>
                </a:effectLst>
              </a:rPr>
              <a:t>LA PREVENZIONE DEL SUICIDO  </a:t>
            </a:r>
            <a:br>
              <a:rPr lang="it-IT" sz="2800" dirty="0">
                <a:effectLst>
                  <a:outerShdw blurRad="38100" dist="38100" dir="2700000" algn="tl">
                    <a:srgbClr val="000000">
                      <a:alpha val="43137"/>
                    </a:srgbClr>
                  </a:outerShdw>
                </a:effectLst>
              </a:rPr>
            </a:br>
            <a:r>
              <a:rPr lang="it-IT" sz="2800" dirty="0">
                <a:effectLst>
                  <a:outerShdw blurRad="38100" dist="38100" dir="2700000" algn="tl">
                    <a:srgbClr val="000000">
                      <a:alpha val="43137"/>
                    </a:srgbClr>
                  </a:outerShdw>
                </a:effectLst>
              </a:rPr>
              <a:t>NELLE CARCERI</a:t>
            </a:r>
            <a:r>
              <a:rPr lang="it-IT" sz="2700" dirty="0" smtClean="0">
                <a:effectLst>
                  <a:outerShdw blurRad="38100" dist="38100" dir="2700000" algn="tl" rotWithShape="0">
                    <a:srgbClr val="000000">
                      <a:alpha val="43137"/>
                    </a:srgbClr>
                  </a:outerShdw>
                </a:effectLst>
              </a:rPr>
              <a:t/>
            </a:r>
            <a:br>
              <a:rPr lang="it-IT" sz="2700" dirty="0" smtClean="0">
                <a:effectLst>
                  <a:outerShdw blurRad="38100" dist="38100" dir="2700000" algn="tl" rotWithShape="0">
                    <a:srgbClr val="000000">
                      <a:alpha val="43137"/>
                    </a:srgbClr>
                  </a:outerShdw>
                </a:effectLst>
              </a:rPr>
            </a:br>
            <a:r>
              <a:rPr lang="it-IT" sz="1800" i="1" dirty="0" smtClean="0">
                <a:effectLst>
                  <a:outerShdw blurRad="38100" dist="38100" dir="2700000" algn="tl" rotWithShape="0">
                    <a:srgbClr val="000000">
                      <a:alpha val="43137"/>
                    </a:srgbClr>
                  </a:outerShdw>
                </a:effectLst>
              </a:rPr>
              <a:t>(documento  </a:t>
            </a:r>
            <a:r>
              <a:rPr lang="en-US" sz="1800" i="1" dirty="0" smtClean="0">
                <a:effectLst>
                  <a:outerShdw blurRad="38100" dist="38100" dir="2700000" algn="tl" rotWithShape="0">
                    <a:srgbClr val="000000">
                      <a:alpha val="43137"/>
                    </a:srgbClr>
                  </a:outerShdw>
                </a:effectLst>
              </a:rPr>
              <a:t> WHO e IASP )</a:t>
            </a:r>
            <a:r>
              <a:rPr lang="en-US" sz="1800" i="1" dirty="0">
                <a:effectLst>
                  <a:outerShdw blurRad="38100" dist="38100" dir="2700000" algn="tl" rotWithShape="0">
                    <a:srgbClr val="000000">
                      <a:alpha val="43137"/>
                    </a:srgbClr>
                  </a:outerShdw>
                </a:effectLst>
              </a:rPr>
              <a:t> </a:t>
            </a:r>
            <a:r>
              <a:rPr lang="en-US" sz="1800" i="1" dirty="0" smtClean="0">
                <a:effectLst>
                  <a:outerShdw blurRad="38100" dist="38100" dir="2700000" algn="tl" rotWithShape="0">
                    <a:srgbClr val="000000">
                      <a:alpha val="43137"/>
                    </a:srgbClr>
                  </a:outerShdw>
                </a:effectLst>
              </a:rPr>
              <a:t>World </a:t>
            </a:r>
            <a:r>
              <a:rPr lang="en-US" sz="1800" i="1" dirty="0">
                <a:effectLst>
                  <a:outerShdw blurRad="38100" dist="38100" dir="2700000" algn="tl" rotWithShape="0">
                    <a:srgbClr val="000000">
                      <a:alpha val="43137"/>
                    </a:srgbClr>
                  </a:outerShdw>
                </a:effectLst>
              </a:rPr>
              <a:t>Health Organization </a:t>
            </a:r>
            <a:r>
              <a:rPr lang="en-US" sz="1800" i="1" dirty="0" smtClean="0">
                <a:effectLst>
                  <a:outerShdw blurRad="38100" dist="38100" dir="2700000" algn="tl" rotWithShape="0">
                    <a:srgbClr val="000000">
                      <a:alpha val="43137"/>
                    </a:srgbClr>
                  </a:outerShdw>
                </a:effectLst>
              </a:rPr>
              <a:t>e </a:t>
            </a:r>
            <a:r>
              <a:rPr lang="en-US" sz="1800" i="1" dirty="0">
                <a:effectLst>
                  <a:outerShdw blurRad="38100" dist="38100" dir="2700000" algn="tl" rotWithShape="0">
                    <a:srgbClr val="000000">
                      <a:alpha val="43137"/>
                    </a:srgbClr>
                  </a:outerShdw>
                </a:effectLst>
              </a:rPr>
              <a:t/>
            </a:r>
            <a:br>
              <a:rPr lang="en-US" sz="1800" i="1" dirty="0">
                <a:effectLst>
                  <a:outerShdw blurRad="38100" dist="38100" dir="2700000" algn="tl" rotWithShape="0">
                    <a:srgbClr val="000000">
                      <a:alpha val="43137"/>
                    </a:srgbClr>
                  </a:outerShdw>
                </a:effectLst>
              </a:rPr>
            </a:br>
            <a:r>
              <a:rPr lang="en-US" sz="1800" i="1" dirty="0">
                <a:effectLst>
                  <a:outerShdw blurRad="38100" dist="38100" dir="2700000" algn="tl" rotWithShape="0">
                    <a:srgbClr val="000000">
                      <a:alpha val="43137"/>
                    </a:srgbClr>
                  </a:outerShdw>
                </a:effectLst>
              </a:rPr>
              <a:t>International </a:t>
            </a:r>
            <a:r>
              <a:rPr lang="en-US" sz="1800" i="1" dirty="0" smtClean="0">
                <a:effectLst>
                  <a:outerShdw blurRad="38100" dist="38100" dir="2700000" algn="tl" rotWithShape="0">
                    <a:srgbClr val="000000">
                      <a:alpha val="43137"/>
                    </a:srgbClr>
                  </a:outerShdw>
                </a:effectLst>
              </a:rPr>
              <a:t>Association for </a:t>
            </a:r>
            <a:r>
              <a:rPr lang="en-US" sz="1800" i="1" dirty="0">
                <a:effectLst>
                  <a:outerShdw blurRad="38100" dist="38100" dir="2700000" algn="tl" rotWithShape="0">
                    <a:srgbClr val="000000">
                      <a:alpha val="43137"/>
                    </a:srgbClr>
                  </a:outerShdw>
                </a:effectLst>
              </a:rPr>
              <a:t>Suicide </a:t>
            </a:r>
            <a:r>
              <a:rPr lang="en-US" sz="1800" i="1" dirty="0" smtClean="0">
                <a:effectLst>
                  <a:outerShdw blurRad="38100" dist="38100" dir="2700000" algn="tl" rotWithShape="0">
                    <a:srgbClr val="000000">
                      <a:alpha val="43137"/>
                    </a:srgbClr>
                  </a:outerShdw>
                </a:effectLst>
              </a:rPr>
              <a:t>Prevention</a:t>
            </a:r>
            <a:endParaRPr lang="it-IT" sz="1800" i="1" dirty="0">
              <a:effectLst>
                <a:outerShdw blurRad="38100" dist="38100" dir="2700000" algn="tl" rotWithShape="0">
                  <a:srgbClr val="000000">
                    <a:alpha val="43137"/>
                  </a:srgbClr>
                </a:outerShdw>
              </a:effectLst>
            </a:endParaRPr>
          </a:p>
        </p:txBody>
      </p:sp>
      <p:sp>
        <p:nvSpPr>
          <p:cNvPr id="3" name="Segnaposto contenuto 2"/>
          <p:cNvSpPr>
            <a:spLocks noGrp="1"/>
          </p:cNvSpPr>
          <p:nvPr>
            <p:ph idx="1"/>
          </p:nvPr>
        </p:nvSpPr>
        <p:spPr>
          <a:xfrm>
            <a:off x="467544" y="2564904"/>
            <a:ext cx="8229600" cy="3989040"/>
          </a:xfrm>
        </p:spPr>
        <p:txBody>
          <a:bodyPr>
            <a:normAutofit/>
          </a:bodyPr>
          <a:lstStyle/>
          <a:p>
            <a:pPr marL="0" indent="0" algn="just">
              <a:buNone/>
            </a:pPr>
            <a:r>
              <a:rPr lang="it-IT" sz="2400" dirty="0">
                <a:effectLst>
                  <a:outerShdw blurRad="12700" dist="25400" dir="2700000" algn="tl" rotWithShape="0">
                    <a:prstClr val="black">
                      <a:alpha val="50000"/>
                    </a:prstClr>
                  </a:outerShdw>
                </a:effectLst>
              </a:rPr>
              <a:t>Gli istituti di pena sono luoghi dove si </a:t>
            </a:r>
            <a:r>
              <a:rPr lang="it-IT" sz="2400" dirty="0" smtClean="0">
                <a:effectLst>
                  <a:outerShdw blurRad="12700" dist="25400" dir="2700000" algn="tl" rotWithShape="0">
                    <a:prstClr val="black">
                      <a:alpha val="50000"/>
                    </a:prstClr>
                  </a:outerShdw>
                </a:effectLst>
              </a:rPr>
              <a:t>concentrano </a:t>
            </a:r>
            <a:r>
              <a:rPr lang="it-IT" sz="2400" dirty="0">
                <a:effectLst>
                  <a:outerShdw blurRad="12700" dist="25400" dir="2700000" algn="tl" rotWithShape="0">
                    <a:prstClr val="black">
                      <a:alpha val="50000"/>
                    </a:prstClr>
                  </a:outerShdw>
                </a:effectLst>
              </a:rPr>
              <a:t>gruppi </a:t>
            </a:r>
            <a:r>
              <a:rPr lang="it-IT" sz="2400" dirty="0" smtClean="0">
                <a:effectLst>
                  <a:outerShdw blurRad="12700" dist="25400" dir="2700000" algn="tl" rotWithShape="0">
                    <a:prstClr val="black">
                      <a:alpha val="50000"/>
                    </a:prstClr>
                  </a:outerShdw>
                </a:effectLst>
              </a:rPr>
              <a:t>vulnerabili </a:t>
            </a:r>
            <a:r>
              <a:rPr lang="it-IT" sz="2400" dirty="0">
                <a:effectLst>
                  <a:outerShdw blurRad="12700" dist="25400" dir="2700000" algn="tl" rotWithShape="0">
                    <a:prstClr val="black">
                      <a:alpha val="50000"/>
                    </a:prstClr>
                  </a:outerShdw>
                </a:effectLst>
              </a:rPr>
              <a:t>che sono tradizionalmente tra quelli </a:t>
            </a:r>
            <a:r>
              <a:rPr lang="it-IT" sz="2400" dirty="0" smtClean="0">
                <a:effectLst>
                  <a:outerShdw blurRad="12700" dist="25400" dir="2700000" algn="tl" rotWithShape="0">
                    <a:prstClr val="black">
                      <a:alpha val="50000"/>
                    </a:prstClr>
                  </a:outerShdw>
                </a:effectLst>
              </a:rPr>
              <a:t>più </a:t>
            </a:r>
            <a:r>
              <a:rPr lang="it-IT" sz="2400" dirty="0">
                <a:effectLst>
                  <a:outerShdw blurRad="12700" dist="25400" dir="2700000" algn="tl" rotWithShape="0">
                    <a:prstClr val="black">
                      <a:alpha val="50000"/>
                    </a:prstClr>
                  </a:outerShdw>
                </a:effectLst>
              </a:rPr>
              <a:t>a rischio, </a:t>
            </a:r>
            <a:r>
              <a:rPr lang="it-IT" sz="2400" dirty="0" smtClean="0">
                <a:effectLst>
                  <a:outerShdw blurRad="12700" dist="25400" dir="2700000" algn="tl" rotWithShape="0">
                    <a:prstClr val="black">
                      <a:alpha val="50000"/>
                    </a:prstClr>
                  </a:outerShdw>
                </a:effectLst>
              </a:rPr>
              <a:t>ovvero </a:t>
            </a:r>
            <a:r>
              <a:rPr lang="it-IT" sz="2400" dirty="0">
                <a:effectLst>
                  <a:outerShdw blurRad="12700" dist="25400" dir="2700000" algn="tl" rotWithShape="0">
                    <a:prstClr val="black">
                      <a:alpha val="50000"/>
                    </a:prstClr>
                  </a:outerShdw>
                </a:effectLst>
              </a:rPr>
              <a:t>giovani maschi, persone con disturbi </a:t>
            </a:r>
            <a:r>
              <a:rPr lang="it-IT" sz="2400" dirty="0" smtClean="0">
                <a:effectLst>
                  <a:outerShdw blurRad="12700" dist="25400" dir="2700000" algn="tl" rotWithShape="0">
                    <a:prstClr val="black">
                      <a:alpha val="50000"/>
                    </a:prstClr>
                  </a:outerShdw>
                </a:effectLst>
              </a:rPr>
              <a:t>mentali, </a:t>
            </a:r>
            <a:r>
              <a:rPr lang="it-IT" sz="2400" dirty="0">
                <a:effectLst>
                  <a:outerShdw blurRad="12700" dist="25400" dir="2700000" algn="tl" rotWithShape="0">
                    <a:prstClr val="black">
                      <a:alpha val="50000"/>
                    </a:prstClr>
                  </a:outerShdw>
                </a:effectLst>
              </a:rPr>
              <a:t>persone </a:t>
            </a:r>
            <a:r>
              <a:rPr lang="it-IT" sz="2400" dirty="0" smtClean="0">
                <a:effectLst>
                  <a:outerShdw blurRad="12700" dist="25400" dir="2700000" algn="tl" rotWithShape="0">
                    <a:prstClr val="black">
                      <a:alpha val="50000"/>
                    </a:prstClr>
                  </a:outerShdw>
                </a:effectLst>
              </a:rPr>
              <a:t>interdette</a:t>
            </a:r>
            <a:r>
              <a:rPr lang="it-IT" sz="2400" dirty="0">
                <a:effectLst>
                  <a:outerShdw blurRad="12700" dist="25400" dir="2700000" algn="tl" rotWithShape="0">
                    <a:prstClr val="black">
                      <a:alpha val="50000"/>
                    </a:prstClr>
                  </a:outerShdw>
                </a:effectLst>
              </a:rPr>
              <a:t>, socialmente isolate, con problemi di </a:t>
            </a:r>
            <a:r>
              <a:rPr lang="it-IT" sz="2400" dirty="0" smtClean="0">
                <a:effectLst>
                  <a:outerShdw blurRad="12700" dist="25400" dir="2700000" algn="tl" rotWithShape="0">
                    <a:prstClr val="black">
                      <a:alpha val="50000"/>
                    </a:prstClr>
                  </a:outerShdw>
                </a:effectLst>
              </a:rPr>
              <a:t>abuso </a:t>
            </a:r>
            <a:r>
              <a:rPr lang="it-IT" sz="2400" dirty="0">
                <a:effectLst>
                  <a:outerShdw blurRad="12700" dist="25400" dir="2700000" algn="tl" rotWithShape="0">
                    <a:prstClr val="black">
                      <a:alpha val="50000"/>
                    </a:prstClr>
                  </a:outerShdw>
                </a:effectLst>
              </a:rPr>
              <a:t>di </a:t>
            </a:r>
            <a:r>
              <a:rPr lang="it-IT" sz="2400" dirty="0" smtClean="0">
                <a:effectLst>
                  <a:outerShdw blurRad="12700" dist="25400" dir="2700000" algn="tl" rotWithShape="0">
                    <a:prstClr val="black">
                      <a:alpha val="50000"/>
                    </a:prstClr>
                  </a:outerShdw>
                </a:effectLst>
              </a:rPr>
              <a:t>sostanze</a:t>
            </a:r>
            <a:r>
              <a:rPr lang="it-IT" sz="2400" dirty="0">
                <a:effectLst>
                  <a:outerShdw blurRad="12700" dist="25400" dir="2700000" algn="tl" rotWithShape="0">
                    <a:prstClr val="black">
                      <a:alpha val="50000"/>
                    </a:prstClr>
                  </a:outerShdw>
                </a:effectLst>
              </a:rPr>
              <a:t>, e con storie di precedenti comportamenti </a:t>
            </a:r>
            <a:r>
              <a:rPr lang="it-IT" sz="2400" dirty="0" smtClean="0">
                <a:effectLst>
                  <a:outerShdw blurRad="12700" dist="25400" dir="2700000" algn="tl" rotWithShape="0">
                    <a:prstClr val="black">
                      <a:alpha val="50000"/>
                    </a:prstClr>
                  </a:outerShdw>
                </a:effectLst>
              </a:rPr>
              <a:t>suicidari</a:t>
            </a:r>
            <a:r>
              <a:rPr lang="it-IT" sz="2400" dirty="0">
                <a:effectLst>
                  <a:outerShdw blurRad="12700" dist="25400" dir="2700000" algn="tl" rotWithShape="0">
                    <a:prstClr val="black">
                      <a:alpha val="50000"/>
                    </a:prstClr>
                  </a:outerShdw>
                </a:effectLst>
              </a:rPr>
              <a:t>. </a:t>
            </a:r>
          </a:p>
          <a:p>
            <a:pPr marL="0" indent="0" algn="just">
              <a:buNone/>
            </a:pPr>
            <a:r>
              <a:rPr lang="it-IT" sz="2400" dirty="0" smtClean="0">
                <a:effectLst>
                  <a:outerShdw blurRad="12700" dist="25400" dir="2700000" algn="tl" rotWithShape="0">
                    <a:prstClr val="black">
                      <a:alpha val="50000"/>
                    </a:prstClr>
                  </a:outerShdw>
                </a:effectLst>
              </a:rPr>
              <a:t>L’impatto </a:t>
            </a:r>
            <a:r>
              <a:rPr lang="it-IT" sz="2400" dirty="0">
                <a:effectLst>
                  <a:outerShdw blurRad="12700" dist="25400" dir="2700000" algn="tl" rotWithShape="0">
                    <a:prstClr val="black">
                      <a:alpha val="50000"/>
                    </a:prstClr>
                  </a:outerShdw>
                </a:effectLst>
              </a:rPr>
              <a:t>psicologico dell’arresto e </a:t>
            </a:r>
            <a:r>
              <a:rPr lang="it-IT" sz="2400" dirty="0" smtClean="0">
                <a:effectLst>
                  <a:outerShdw blurRad="12700" dist="25400" dir="2700000" algn="tl" rotWithShape="0">
                    <a:prstClr val="black">
                      <a:alpha val="50000"/>
                    </a:prstClr>
                  </a:outerShdw>
                </a:effectLst>
              </a:rPr>
              <a:t>dell’incarcerazione</a:t>
            </a:r>
            <a:r>
              <a:rPr lang="it-IT" sz="2400" dirty="0">
                <a:effectLst>
                  <a:outerShdw blurRad="12700" dist="25400" dir="2700000" algn="tl" rotWithShape="0">
                    <a:prstClr val="black">
                      <a:alpha val="50000"/>
                    </a:prstClr>
                  </a:outerShdw>
                </a:effectLst>
              </a:rPr>
              <a:t>, le crisi </a:t>
            </a:r>
            <a:r>
              <a:rPr lang="it-IT" sz="2400" dirty="0" smtClean="0">
                <a:effectLst>
                  <a:outerShdw blurRad="12700" dist="25400" dir="2700000" algn="tl" rotWithShape="0">
                    <a:prstClr val="black">
                      <a:alpha val="50000"/>
                    </a:prstClr>
                  </a:outerShdw>
                </a:effectLst>
              </a:rPr>
              <a:t>di </a:t>
            </a:r>
            <a:r>
              <a:rPr lang="it-IT" sz="2400" dirty="0">
                <a:effectLst>
                  <a:outerShdw blurRad="12700" dist="25400" dir="2700000" algn="tl" rotWithShape="0">
                    <a:prstClr val="black">
                      <a:alpha val="50000"/>
                    </a:prstClr>
                  </a:outerShdw>
                </a:effectLst>
              </a:rPr>
              <a:t>astinenza dei tossicodipendenti, la </a:t>
            </a:r>
            <a:r>
              <a:rPr lang="it-IT" sz="2400" dirty="0" smtClean="0">
                <a:effectLst>
                  <a:outerShdw blurRad="12700" dist="25400" dir="2700000" algn="tl" rotWithShape="0">
                    <a:prstClr val="black">
                      <a:alpha val="50000"/>
                    </a:prstClr>
                  </a:outerShdw>
                </a:effectLst>
              </a:rPr>
              <a:t>consapevolezza </a:t>
            </a:r>
            <a:r>
              <a:rPr lang="it-IT" sz="2400" dirty="0">
                <a:effectLst>
                  <a:outerShdw blurRad="12700" dist="25400" dir="2700000" algn="tl" rotWithShape="0">
                    <a:prstClr val="black">
                      <a:alpha val="50000"/>
                    </a:prstClr>
                  </a:outerShdw>
                </a:effectLst>
              </a:rPr>
              <a:t>di </a:t>
            </a:r>
            <a:r>
              <a:rPr lang="it-IT" sz="2400" dirty="0" smtClean="0">
                <a:effectLst>
                  <a:outerShdw blurRad="12700" dist="25400" dir="2700000" algn="tl" rotWithShape="0">
                    <a:prstClr val="black">
                      <a:alpha val="50000"/>
                    </a:prstClr>
                  </a:outerShdw>
                </a:effectLst>
              </a:rPr>
              <a:t>una condanna </a:t>
            </a:r>
            <a:r>
              <a:rPr lang="it-IT" sz="2400" dirty="0">
                <a:effectLst>
                  <a:outerShdw blurRad="12700" dist="25400" dir="2700000" algn="tl" rotWithShape="0">
                    <a:prstClr val="black">
                      <a:alpha val="50000"/>
                    </a:prstClr>
                  </a:outerShdw>
                </a:effectLst>
              </a:rPr>
              <a:t>lunga, o lo stress quotidiano della vita </a:t>
            </a:r>
            <a:r>
              <a:rPr lang="it-IT" sz="2400" dirty="0" smtClean="0">
                <a:effectLst>
                  <a:outerShdw blurRad="12700" dist="25400" dir="2700000" algn="tl" rotWithShape="0">
                    <a:prstClr val="black">
                      <a:alpha val="50000"/>
                    </a:prstClr>
                  </a:outerShdw>
                </a:effectLst>
              </a:rPr>
              <a:t>in </a:t>
            </a:r>
            <a:r>
              <a:rPr lang="it-IT" sz="2400" dirty="0">
                <a:effectLst>
                  <a:outerShdw blurRad="12700" dist="25400" dir="2700000" algn="tl" rotWithShape="0">
                    <a:prstClr val="black">
                      <a:alpha val="50000"/>
                    </a:prstClr>
                  </a:outerShdw>
                </a:effectLst>
              </a:rPr>
              <a:t>carcere </a:t>
            </a:r>
            <a:r>
              <a:rPr lang="it-IT" sz="2400" dirty="0" smtClean="0">
                <a:effectLst>
                  <a:outerShdw blurRad="12700" dist="25400" dir="2700000" algn="tl" rotWithShape="0">
                    <a:prstClr val="black">
                      <a:alpha val="50000"/>
                    </a:prstClr>
                  </a:outerShdw>
                </a:effectLst>
              </a:rPr>
              <a:t>possono </a:t>
            </a:r>
            <a:r>
              <a:rPr lang="it-IT" sz="2400" dirty="0">
                <a:effectLst>
                  <a:outerShdw blurRad="12700" dist="25400" dir="2700000" algn="tl" rotWithShape="0">
                    <a:prstClr val="black">
                      <a:alpha val="50000"/>
                    </a:prstClr>
                  </a:outerShdw>
                </a:effectLst>
              </a:rPr>
              <a:t>superare la soglia di resistenza del </a:t>
            </a:r>
            <a:r>
              <a:rPr lang="it-IT" sz="2400" dirty="0" smtClean="0">
                <a:effectLst>
                  <a:outerShdw blurRad="12700" dist="25400" dir="2700000" algn="tl" rotWithShape="0">
                    <a:prstClr val="black">
                      <a:alpha val="50000"/>
                    </a:prstClr>
                  </a:outerShdw>
                </a:effectLst>
              </a:rPr>
              <a:t>detenuto </a:t>
            </a:r>
            <a:r>
              <a:rPr lang="it-IT" sz="2400" dirty="0">
                <a:effectLst>
                  <a:outerShdw blurRad="12700" dist="25400" dir="2700000" algn="tl" rotWithShape="0">
                    <a:prstClr val="black">
                      <a:alpha val="50000"/>
                    </a:prstClr>
                  </a:outerShdw>
                </a:effectLst>
              </a:rPr>
              <a:t>medio, e </a:t>
            </a:r>
            <a:r>
              <a:rPr lang="it-IT" sz="2400" dirty="0" smtClean="0">
                <a:effectLst>
                  <a:outerShdw blurRad="12700" dist="25400" dir="2700000" algn="tl" rotWithShape="0">
                    <a:prstClr val="black">
                      <a:alpha val="50000"/>
                    </a:prstClr>
                  </a:outerShdw>
                </a:effectLst>
              </a:rPr>
              <a:t>a </a:t>
            </a:r>
            <a:r>
              <a:rPr lang="it-IT" sz="2400" dirty="0">
                <a:effectLst>
                  <a:outerShdw blurRad="12700" dist="25400" dir="2700000" algn="tl" rotWithShape="0">
                    <a:prstClr val="black">
                      <a:alpha val="50000"/>
                    </a:prstClr>
                  </a:outerShdw>
                </a:effectLst>
              </a:rPr>
              <a:t>maggior ragione di quello a rischio elevato. </a:t>
            </a:r>
          </a:p>
        </p:txBody>
      </p:sp>
    </p:spTree>
    <p:extLst>
      <p:ext uri="{BB962C8B-B14F-4D97-AF65-F5344CB8AC3E}">
        <p14:creationId xmlns:p14="http://schemas.microsoft.com/office/powerpoint/2010/main" val="324320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p:txBody>
          <a:bodyPr/>
          <a:lstStyle/>
          <a:p>
            <a:r>
              <a:rPr lang="it-IT" dirty="0" smtClean="0">
                <a:effectLst>
                  <a:outerShdw blurRad="31750" dist="76200" dir="2700000" algn="tl" rotWithShape="0">
                    <a:srgbClr val="000000">
                      <a:alpha val="43000"/>
                    </a:srgbClr>
                  </a:outerShdw>
                </a:effectLst>
              </a:rPr>
              <a:t>L’impatto dell’Evento Suicidio</a:t>
            </a:r>
            <a:endParaRPr lang="it-IT" dirty="0">
              <a:effectLst>
                <a:outerShdw blurRad="31750" dist="76200" dir="2700000" algn="tl" rotWithShape="0">
                  <a:srgbClr val="000000">
                    <a:alpha val="43000"/>
                  </a:srgbClr>
                </a:outerShdw>
              </a:effectLst>
            </a:endParaRPr>
          </a:p>
        </p:txBody>
      </p:sp>
      <p:sp>
        <p:nvSpPr>
          <p:cNvPr id="9" name="Segnaposto contenuto 8"/>
          <p:cNvSpPr>
            <a:spLocks noGrp="1"/>
          </p:cNvSpPr>
          <p:nvPr>
            <p:ph idx="1"/>
          </p:nvPr>
        </p:nvSpPr>
        <p:spPr/>
        <p:txBody>
          <a:bodyPr>
            <a:normAutofit fontScale="85000" lnSpcReduction="10000"/>
          </a:bodyPr>
          <a:lstStyle/>
          <a:p>
            <a:pPr algn="just"/>
            <a:r>
              <a:rPr lang="it-IT" dirty="0" smtClean="0">
                <a:effectLst>
                  <a:outerShdw blurRad="25400" dist="88900" dir="2700000" algn="tl" rotWithShape="0">
                    <a:srgbClr val="000000">
                      <a:alpha val="50000"/>
                    </a:srgbClr>
                  </a:outerShdw>
                </a:effectLst>
              </a:rPr>
              <a:t>L’Evento Suicidio ha un impatto psicologico devastante   sulla comunità,  in qualsiasi contesto  esso  si verifichi.</a:t>
            </a:r>
          </a:p>
          <a:p>
            <a:pPr algn="just"/>
            <a:r>
              <a:rPr lang="it-IT" dirty="0" smtClean="0">
                <a:effectLst>
                  <a:outerShdw blurRad="25400" dist="88900" dir="2700000" algn="tl" rotWithShape="0">
                    <a:srgbClr val="000000">
                      <a:alpha val="50000"/>
                    </a:srgbClr>
                  </a:outerShdw>
                </a:effectLst>
              </a:rPr>
              <a:t>In carcere,  luogo in cui il sistema delle responsabilità e dei rapporti istituzionali è particolarmente complesso, il Suicidio rappresenta  un fenomeno drammatico  che  non solo destabilizza e annichilisce familiari e conoscenti  ma  scompagina  e produce inquietudini, sofferenza e confusione  in tutti i gruppi di operatori  coinvolti, esplodendo con la violenza di un gesto tragico,  temuto e  irreversibile </a:t>
            </a:r>
            <a:endParaRPr lang="it-IT" dirty="0">
              <a:effectLst>
                <a:outerShdw blurRad="25400" dist="88900" dir="2700000" algn="tl" rotWithShape="0">
                  <a:srgbClr val="000000">
                    <a:alpha val="50000"/>
                  </a:srgbClr>
                </a:outerShdw>
              </a:effectLst>
            </a:endParaRPr>
          </a:p>
        </p:txBody>
      </p:sp>
    </p:spTree>
    <p:extLst>
      <p:ext uri="{BB962C8B-B14F-4D97-AF65-F5344CB8AC3E}">
        <p14:creationId xmlns:p14="http://schemas.microsoft.com/office/powerpoint/2010/main" val="598531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prigione2.jpg"/>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46689"/>
          <a:stretch/>
        </p:blipFill>
        <p:spPr>
          <a:xfrm>
            <a:off x="5796136" y="332656"/>
            <a:ext cx="3262983" cy="6120680"/>
          </a:xfrm>
          <a:prstGeom prst="rect">
            <a:avLst/>
          </a:prstGeom>
          <a:ln>
            <a:noFill/>
          </a:ln>
          <a:effectLst>
            <a:softEdge rad="112500"/>
          </a:effectLst>
        </p:spPr>
      </p:pic>
      <p:sp>
        <p:nvSpPr>
          <p:cNvPr id="2" name="Titolo 1"/>
          <p:cNvSpPr>
            <a:spLocks noGrp="1"/>
          </p:cNvSpPr>
          <p:nvPr>
            <p:ph type="title"/>
          </p:nvPr>
        </p:nvSpPr>
        <p:spPr>
          <a:xfrm>
            <a:off x="457200" y="260648"/>
            <a:ext cx="5050904" cy="1143000"/>
          </a:xfrm>
        </p:spPr>
        <p:txBody>
          <a:bodyPr/>
          <a:lstStyle/>
          <a:p>
            <a:r>
              <a:rPr lang="it-IT" dirty="0" smtClean="0">
                <a:effectLst>
                  <a:outerShdw blurRad="50800" dist="38100" dir="2700000" algn="tl" rotWithShape="0">
                    <a:prstClr val="black">
                      <a:alpha val="40000"/>
                    </a:prstClr>
                  </a:outerShdw>
                  <a:reflection blurRad="6350" stA="55000" endA="300" endPos="45500" dir="5400000" sy="-100000" algn="bl" rotWithShape="0"/>
                </a:effectLst>
              </a:rPr>
              <a:t>Profili</a:t>
            </a:r>
            <a:endParaRPr lang="it-IT"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Segnaposto contenuto 2"/>
          <p:cNvSpPr>
            <a:spLocks noGrp="1"/>
          </p:cNvSpPr>
          <p:nvPr>
            <p:ph idx="1"/>
          </p:nvPr>
        </p:nvSpPr>
        <p:spPr>
          <a:xfrm>
            <a:off x="323528" y="1600200"/>
            <a:ext cx="5472608" cy="4525963"/>
          </a:xfrm>
        </p:spPr>
        <p:txBody>
          <a:bodyPr>
            <a:normAutofit fontScale="77500" lnSpcReduction="20000"/>
          </a:bodyPr>
          <a:lstStyle/>
          <a:p>
            <a:r>
              <a:rPr lang="it-IT" dirty="0">
                <a:effectLst>
                  <a:outerShdw blurRad="50800" dist="38100" dir="2700000" algn="tl" rotWithShape="0">
                    <a:prstClr val="black">
                      <a:alpha val="40000"/>
                    </a:prstClr>
                  </a:outerShdw>
                </a:effectLst>
              </a:rPr>
              <a:t>Profilo 1: detenuti in attesa di giudizio </a:t>
            </a:r>
            <a:endParaRPr lang="it-IT" dirty="0" smtClean="0">
              <a:effectLst>
                <a:outerShdw blurRad="50800" dist="38100" dir="2700000" algn="tl" rotWithShape="0">
                  <a:prstClr val="black">
                    <a:alpha val="40000"/>
                  </a:prstClr>
                </a:outerShdw>
              </a:effectLst>
            </a:endParaRPr>
          </a:p>
          <a:p>
            <a:pPr marL="0" indent="0" algn="just">
              <a:buNone/>
            </a:pPr>
            <a:r>
              <a:rPr lang="it-IT" dirty="0" smtClean="0">
                <a:effectLst>
                  <a:outerShdw blurRad="50800" dist="38100" dir="2700000" algn="tl" rotWithShape="0">
                    <a:prstClr val="black">
                      <a:alpha val="40000"/>
                    </a:prstClr>
                  </a:outerShdw>
                </a:effectLst>
              </a:rPr>
              <a:t>I </a:t>
            </a:r>
            <a:r>
              <a:rPr lang="it-IT" dirty="0">
                <a:effectLst>
                  <a:outerShdw blurRad="50800" dist="38100" dir="2700000" algn="tl" rotWithShape="0">
                    <a:prstClr val="black">
                      <a:alpha val="40000"/>
                    </a:prstClr>
                  </a:outerShdw>
                </a:effectLst>
              </a:rPr>
              <a:t>detenuti in attesa di giudizio che commettono </a:t>
            </a:r>
            <a:r>
              <a:rPr lang="it-IT" dirty="0" smtClean="0">
                <a:effectLst>
                  <a:outerShdw blurRad="50800" dist="38100" dir="2700000" algn="tl" rotWithShape="0">
                    <a:prstClr val="black">
                      <a:alpha val="40000"/>
                    </a:prstClr>
                  </a:outerShdw>
                </a:effectLst>
              </a:rPr>
              <a:t>il suicidio </a:t>
            </a:r>
            <a:r>
              <a:rPr lang="it-IT" dirty="0">
                <a:effectLst>
                  <a:outerShdw blurRad="50800" dist="38100" dir="2700000" algn="tl" rotWithShape="0">
                    <a:prstClr val="black">
                      <a:alpha val="40000"/>
                    </a:prstClr>
                  </a:outerShdw>
                </a:effectLst>
              </a:rPr>
              <a:t>in </a:t>
            </a:r>
            <a:r>
              <a:rPr lang="it-IT" dirty="0" smtClean="0">
                <a:effectLst>
                  <a:outerShdw blurRad="50800" dist="38100" dir="2700000" algn="tl" rotWithShape="0">
                    <a:prstClr val="black">
                      <a:alpha val="40000"/>
                    </a:prstClr>
                  </a:outerShdw>
                </a:effectLst>
              </a:rPr>
              <a:t>carcere </a:t>
            </a:r>
            <a:r>
              <a:rPr lang="it-IT" dirty="0">
                <a:effectLst>
                  <a:outerShdw blurRad="50800" dist="38100" dir="2700000" algn="tl" rotWithShape="0">
                    <a:prstClr val="black">
                      <a:alpha val="40000"/>
                    </a:prstClr>
                  </a:outerShdw>
                </a:effectLst>
              </a:rPr>
              <a:t>sono generalmente maschi, giovani (20-25 </a:t>
            </a:r>
            <a:r>
              <a:rPr lang="it-IT" dirty="0" smtClean="0">
                <a:effectLst>
                  <a:outerShdw blurRad="50800" dist="38100" dir="2700000" algn="tl" rotWithShape="0">
                    <a:prstClr val="black">
                      <a:alpha val="40000"/>
                    </a:prstClr>
                  </a:outerShdw>
                </a:effectLst>
              </a:rPr>
              <a:t>anni</a:t>
            </a:r>
            <a:r>
              <a:rPr lang="it-IT" dirty="0">
                <a:effectLst>
                  <a:outerShdw blurRad="50800" dist="38100" dir="2700000" algn="tl" rotWithShape="0">
                    <a:prstClr val="black">
                      <a:alpha val="40000"/>
                    </a:prstClr>
                  </a:outerShdw>
                </a:effectLst>
              </a:rPr>
              <a:t>), non sposati, </a:t>
            </a:r>
            <a:r>
              <a:rPr lang="it-IT" dirty="0" smtClean="0">
                <a:effectLst>
                  <a:outerShdw blurRad="50800" dist="38100" dir="2700000" algn="tl" rotWithShape="0">
                    <a:prstClr val="black">
                      <a:alpha val="40000"/>
                    </a:prstClr>
                  </a:outerShdw>
                </a:effectLst>
              </a:rPr>
              <a:t>alla </a:t>
            </a:r>
            <a:r>
              <a:rPr lang="it-IT" dirty="0">
                <a:effectLst>
                  <a:outerShdw blurRad="50800" dist="38100" dir="2700000" algn="tl" rotWithShape="0">
                    <a:prstClr val="black">
                      <a:alpha val="40000"/>
                    </a:prstClr>
                  </a:outerShdw>
                </a:effectLst>
              </a:rPr>
              <a:t>prima incarcerazione, arrestati per crimini </a:t>
            </a:r>
            <a:r>
              <a:rPr lang="it-IT" dirty="0" smtClean="0">
                <a:effectLst>
                  <a:outerShdw blurRad="50800" dist="38100" dir="2700000" algn="tl" rotWithShape="0">
                    <a:prstClr val="black">
                      <a:alpha val="40000"/>
                    </a:prstClr>
                  </a:outerShdw>
                </a:effectLst>
              </a:rPr>
              <a:t>minori</a:t>
            </a:r>
            <a:r>
              <a:rPr lang="it-IT" dirty="0">
                <a:effectLst>
                  <a:outerShdw blurRad="50800" dist="38100" dir="2700000" algn="tl" rotWithShape="0">
                    <a:prstClr val="black">
                      <a:alpha val="40000"/>
                    </a:prstClr>
                  </a:outerShdw>
                </a:effectLst>
              </a:rPr>
              <a:t>, spesso </a:t>
            </a:r>
            <a:r>
              <a:rPr lang="it-IT" dirty="0" smtClean="0">
                <a:effectLst>
                  <a:outerShdw blurRad="50800" dist="38100" dir="2700000" algn="tl" rotWithShape="0">
                    <a:prstClr val="black">
                      <a:alpha val="40000"/>
                    </a:prstClr>
                  </a:outerShdw>
                </a:effectLst>
              </a:rPr>
              <a:t>connessi </a:t>
            </a:r>
            <a:r>
              <a:rPr lang="it-IT" dirty="0">
                <a:effectLst>
                  <a:outerShdw blurRad="50800" dist="38100" dir="2700000" algn="tl" rotWithShape="0">
                    <a:prstClr val="black">
                      <a:alpha val="40000"/>
                    </a:prstClr>
                  </a:outerShdw>
                </a:effectLst>
              </a:rPr>
              <a:t>all’abuso di sostanze. Solitamente al </a:t>
            </a:r>
            <a:r>
              <a:rPr lang="it-IT" dirty="0" smtClean="0">
                <a:effectLst>
                  <a:outerShdw blurRad="50800" dist="38100" dir="2700000" algn="tl" rotWithShape="0">
                    <a:prstClr val="black">
                      <a:alpha val="40000"/>
                    </a:prstClr>
                  </a:outerShdw>
                </a:effectLst>
              </a:rPr>
              <a:t>momento </a:t>
            </a:r>
            <a:r>
              <a:rPr lang="it-IT" dirty="0">
                <a:effectLst>
                  <a:outerShdw blurRad="50800" dist="38100" dir="2700000" algn="tl" rotWithShape="0">
                    <a:prstClr val="black">
                      <a:alpha val="40000"/>
                    </a:prstClr>
                  </a:outerShdw>
                </a:effectLst>
              </a:rPr>
              <a:t>dell’arresto </a:t>
            </a:r>
            <a:r>
              <a:rPr lang="it-IT" dirty="0" smtClean="0">
                <a:effectLst>
                  <a:outerShdw blurRad="50800" dist="38100" dir="2700000" algn="tl" rotWithShape="0">
                    <a:prstClr val="black">
                      <a:alpha val="40000"/>
                    </a:prstClr>
                  </a:outerShdw>
                </a:effectLst>
              </a:rPr>
              <a:t>sono </a:t>
            </a:r>
            <a:r>
              <a:rPr lang="it-IT" dirty="0">
                <a:effectLst>
                  <a:outerShdw blurRad="50800" dist="38100" dir="2700000" algn="tl" rotWithShape="0">
                    <a:prstClr val="black">
                      <a:alpha val="40000"/>
                    </a:prstClr>
                  </a:outerShdw>
                </a:effectLst>
              </a:rPr>
              <a:t>sotto l’effetto delle sostanze e commettono </a:t>
            </a:r>
            <a:r>
              <a:rPr lang="it-IT" dirty="0" smtClean="0">
                <a:effectLst>
                  <a:outerShdw blurRad="50800" dist="38100" dir="2700000" algn="tl" rotWithShape="0">
                    <a:prstClr val="black">
                      <a:alpha val="40000"/>
                    </a:prstClr>
                  </a:outerShdw>
                </a:effectLst>
              </a:rPr>
              <a:t>il suicidio </a:t>
            </a:r>
            <a:r>
              <a:rPr lang="it-IT" dirty="0">
                <a:effectLst>
                  <a:outerShdw blurRad="50800" dist="38100" dir="2700000" algn="tl" rotWithShape="0">
                    <a:prstClr val="black">
                      <a:alpha val="40000"/>
                    </a:prstClr>
                  </a:outerShdw>
                </a:effectLst>
              </a:rPr>
              <a:t>nelle prime </a:t>
            </a:r>
            <a:r>
              <a:rPr lang="it-IT" dirty="0" smtClean="0">
                <a:effectLst>
                  <a:outerShdw blurRad="50800" dist="38100" dir="2700000" algn="tl" rotWithShape="0">
                    <a:prstClr val="black">
                      <a:alpha val="40000"/>
                    </a:prstClr>
                  </a:outerShdw>
                </a:effectLst>
              </a:rPr>
              <a:t>fasi </a:t>
            </a:r>
            <a:r>
              <a:rPr lang="it-IT" dirty="0">
                <a:effectLst>
                  <a:outerShdw blurRad="50800" dist="38100" dir="2700000" algn="tl" rotWithShape="0">
                    <a:prstClr val="black">
                      <a:alpha val="40000"/>
                    </a:prstClr>
                  </a:outerShdw>
                </a:effectLst>
              </a:rPr>
              <a:t>della loro </a:t>
            </a:r>
            <a:r>
              <a:rPr lang="it-IT" dirty="0" smtClean="0">
                <a:effectLst>
                  <a:outerShdw blurRad="50800" dist="38100" dir="2700000" algn="tl" rotWithShape="0">
                    <a:prstClr val="black">
                      <a:alpha val="40000"/>
                    </a:prstClr>
                  </a:outerShdw>
                </a:effectLst>
              </a:rPr>
              <a:t>incarcerazione, </a:t>
            </a:r>
            <a:r>
              <a:rPr lang="it-IT" dirty="0">
                <a:effectLst>
                  <a:outerShdw blurRad="50800" dist="38100" dir="2700000" algn="tl" rotWithShape="0">
                    <a:prstClr val="black">
                      <a:alpha val="40000"/>
                    </a:prstClr>
                  </a:outerShdw>
                </a:effectLst>
              </a:rPr>
              <a:t>spesso proprio nelle prime </a:t>
            </a:r>
            <a:r>
              <a:rPr lang="it-IT" dirty="0" smtClean="0">
                <a:effectLst>
                  <a:outerShdw blurRad="50800" dist="38100" dir="2700000" algn="tl" rotWithShape="0">
                    <a:prstClr val="black">
                      <a:alpha val="40000"/>
                    </a:prstClr>
                  </a:outerShdw>
                </a:effectLst>
              </a:rPr>
              <a:t>ore.</a:t>
            </a:r>
            <a:endParaRPr lang="it-IT" dirty="0">
              <a:effectLst>
                <a:outerShdw blurRad="50800" dist="38100" dir="2700000" algn="tl" rotWithShape="0">
                  <a:prstClr val="black">
                    <a:alpha val="40000"/>
                  </a:prstClr>
                </a:outerShdw>
              </a:effectLst>
            </a:endParaRPr>
          </a:p>
          <a:p>
            <a:pPr algn="just"/>
            <a:endParaRPr lang="it-IT"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444144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prigione.jpg"/>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6812" t="13396" r="14459"/>
          <a:stretch/>
        </p:blipFill>
        <p:spPr>
          <a:xfrm>
            <a:off x="6008076" y="548680"/>
            <a:ext cx="3062034" cy="5795306"/>
          </a:xfrm>
          <a:prstGeom prst="rect">
            <a:avLst/>
          </a:prstGeom>
          <a:ln>
            <a:noFill/>
          </a:ln>
          <a:effectLst>
            <a:softEdge rad="112500"/>
          </a:effectLst>
        </p:spPr>
      </p:pic>
      <p:sp>
        <p:nvSpPr>
          <p:cNvPr id="3" name="Segnaposto contenuto 2"/>
          <p:cNvSpPr>
            <a:spLocks noGrp="1"/>
          </p:cNvSpPr>
          <p:nvPr>
            <p:ph idx="1"/>
          </p:nvPr>
        </p:nvSpPr>
        <p:spPr>
          <a:xfrm>
            <a:off x="457200" y="764704"/>
            <a:ext cx="5482952" cy="5688632"/>
          </a:xfrm>
        </p:spPr>
        <p:txBody>
          <a:bodyPr>
            <a:normAutofit fontScale="85000" lnSpcReduction="20000"/>
          </a:bodyPr>
          <a:lstStyle/>
          <a:p>
            <a:r>
              <a:rPr lang="it-IT" dirty="0">
                <a:effectLst>
                  <a:outerShdw blurRad="50800" dist="38100" dir="2700000" algn="tl" rotWithShape="0">
                    <a:prstClr val="black">
                      <a:alpha val="40000"/>
                    </a:prstClr>
                  </a:outerShdw>
                </a:effectLst>
              </a:rPr>
              <a:t>Profilo 2: detenuti condannati </a:t>
            </a:r>
          </a:p>
          <a:p>
            <a:pPr marL="0" indent="0" algn="just">
              <a:buNone/>
            </a:pPr>
            <a:r>
              <a:rPr lang="it-IT" dirty="0">
                <a:effectLst>
                  <a:outerShdw blurRad="50800" dist="38100" dir="2700000" algn="tl" rotWithShape="0">
                    <a:prstClr val="black">
                      <a:alpha val="40000"/>
                    </a:prstClr>
                  </a:outerShdw>
                </a:effectLst>
              </a:rPr>
              <a:t>In confronto ai detenuti in attesa di giudizio, i </a:t>
            </a:r>
            <a:r>
              <a:rPr lang="it-IT" dirty="0" smtClean="0">
                <a:effectLst>
                  <a:outerShdw blurRad="50800" dist="38100" dir="2700000" algn="tl" rotWithShape="0">
                    <a:prstClr val="black">
                      <a:alpha val="40000"/>
                    </a:prstClr>
                  </a:outerShdw>
                </a:effectLst>
              </a:rPr>
              <a:t>detenuti condannati </a:t>
            </a:r>
            <a:r>
              <a:rPr lang="it-IT" dirty="0">
                <a:effectLst>
                  <a:outerShdw blurRad="50800" dist="38100" dir="2700000" algn="tl" rotWithShape="0">
                    <a:prstClr val="black">
                      <a:alpha val="40000"/>
                    </a:prstClr>
                  </a:outerShdw>
                </a:effectLst>
              </a:rPr>
              <a:t>che commettono il suicidio in carcere </a:t>
            </a:r>
            <a:r>
              <a:rPr lang="it-IT" dirty="0" smtClean="0">
                <a:effectLst>
                  <a:outerShdw blurRad="50800" dist="38100" dir="2700000" algn="tl" rotWithShape="0">
                    <a:prstClr val="black">
                      <a:alpha val="40000"/>
                    </a:prstClr>
                  </a:outerShdw>
                </a:effectLst>
              </a:rPr>
              <a:t>sono </a:t>
            </a:r>
            <a:r>
              <a:rPr lang="it-IT" dirty="0">
                <a:effectLst>
                  <a:outerShdw blurRad="50800" dist="38100" dir="2700000" algn="tl" rotWithShape="0">
                    <a:prstClr val="black">
                      <a:alpha val="40000"/>
                    </a:prstClr>
                  </a:outerShdw>
                </a:effectLst>
              </a:rPr>
              <a:t>generalmente </a:t>
            </a:r>
            <a:r>
              <a:rPr lang="it-IT" dirty="0" smtClean="0">
                <a:effectLst>
                  <a:outerShdw blurRad="50800" dist="38100" dir="2700000" algn="tl" rotWithShape="0">
                    <a:prstClr val="black">
                      <a:alpha val="40000"/>
                    </a:prstClr>
                  </a:outerShdw>
                </a:effectLst>
              </a:rPr>
              <a:t>più </a:t>
            </a:r>
            <a:r>
              <a:rPr lang="it-IT" dirty="0">
                <a:effectLst>
                  <a:outerShdw blurRad="50800" dist="38100" dir="2700000" algn="tl" rotWithShape="0">
                    <a:prstClr val="black">
                      <a:alpha val="40000"/>
                    </a:prstClr>
                  </a:outerShdw>
                </a:effectLst>
              </a:rPr>
              <a:t>vecchi (30-35 anni), sono colpevoli di reati </a:t>
            </a:r>
            <a:r>
              <a:rPr lang="it-IT" dirty="0" smtClean="0">
                <a:effectLst>
                  <a:outerShdw blurRad="50800" dist="38100" dir="2700000" algn="tl" rotWithShape="0">
                    <a:prstClr val="black">
                      <a:alpha val="40000"/>
                    </a:prstClr>
                  </a:outerShdw>
                </a:effectLst>
              </a:rPr>
              <a:t>violenti </a:t>
            </a:r>
            <a:r>
              <a:rPr lang="it-IT" dirty="0">
                <a:effectLst>
                  <a:outerShdw blurRad="50800" dist="38100" dir="2700000" algn="tl" rotWithShape="0">
                    <a:prstClr val="black">
                      <a:alpha val="40000"/>
                    </a:prstClr>
                  </a:outerShdw>
                </a:effectLst>
              </a:rPr>
              <a:t>e decidono di </a:t>
            </a:r>
            <a:r>
              <a:rPr lang="it-IT" dirty="0" smtClean="0">
                <a:effectLst>
                  <a:outerShdw blurRad="50800" dist="38100" dir="2700000" algn="tl" rotWithShape="0">
                    <a:prstClr val="black">
                      <a:alpha val="40000"/>
                    </a:prstClr>
                  </a:outerShdw>
                </a:effectLst>
              </a:rPr>
              <a:t>togliersi </a:t>
            </a:r>
            <a:r>
              <a:rPr lang="it-IT" dirty="0">
                <a:effectLst>
                  <a:outerShdw blurRad="50800" dist="38100" dir="2700000" algn="tl" rotWithShape="0">
                    <a:prstClr val="black">
                      <a:alpha val="40000"/>
                    </a:prstClr>
                  </a:outerShdw>
                </a:effectLst>
              </a:rPr>
              <a:t>la vita dopo aver passato un certo </a:t>
            </a:r>
            <a:r>
              <a:rPr lang="it-IT" dirty="0" smtClean="0">
                <a:effectLst>
                  <a:outerShdw blurRad="50800" dist="38100" dir="2700000" algn="tl" rotWithShape="0">
                    <a:prstClr val="black">
                      <a:alpha val="40000"/>
                    </a:prstClr>
                  </a:outerShdw>
                </a:effectLst>
              </a:rPr>
              <a:t>numero di </a:t>
            </a:r>
            <a:r>
              <a:rPr lang="it-IT" dirty="0">
                <a:effectLst>
                  <a:outerShdw blurRad="50800" dist="38100" dir="2700000" algn="tl" rotWithShape="0">
                    <a:prstClr val="black">
                      <a:alpha val="40000"/>
                    </a:prstClr>
                  </a:outerShdw>
                </a:effectLst>
              </a:rPr>
              <a:t>anni in prigione </a:t>
            </a:r>
            <a:r>
              <a:rPr lang="it-IT" dirty="0" smtClean="0">
                <a:effectLst>
                  <a:outerShdw blurRad="50800" dist="38100" dir="2700000" algn="tl" rotWithShape="0">
                    <a:prstClr val="black">
                      <a:alpha val="40000"/>
                    </a:prstClr>
                  </a:outerShdw>
                </a:effectLst>
              </a:rPr>
              <a:t>(</a:t>
            </a:r>
            <a:r>
              <a:rPr lang="it-IT" dirty="0">
                <a:effectLst>
                  <a:outerShdw blurRad="50800" dist="38100" dir="2700000" algn="tl" rotWithShape="0">
                    <a:prstClr val="black">
                      <a:alpha val="40000"/>
                    </a:prstClr>
                  </a:outerShdw>
                </a:effectLst>
              </a:rPr>
              <a:t>spesso 4 o 5). Questi suicidi possono essere </a:t>
            </a:r>
            <a:r>
              <a:rPr lang="it-IT" dirty="0" smtClean="0">
                <a:effectLst>
                  <a:outerShdw blurRad="50800" dist="38100" dir="2700000" algn="tl" rotWithShape="0">
                    <a:prstClr val="black">
                      <a:alpha val="40000"/>
                    </a:prstClr>
                  </a:outerShdw>
                </a:effectLst>
              </a:rPr>
              <a:t>preceduti </a:t>
            </a:r>
            <a:r>
              <a:rPr lang="it-IT" dirty="0">
                <a:effectLst>
                  <a:outerShdw blurRad="50800" dist="38100" dir="2700000" algn="tl" rotWithShape="0">
                    <a:prstClr val="black">
                      <a:alpha val="40000"/>
                    </a:prstClr>
                  </a:outerShdw>
                </a:effectLst>
              </a:rPr>
              <a:t>da conflitti </a:t>
            </a:r>
            <a:r>
              <a:rPr lang="it-IT" dirty="0" smtClean="0">
                <a:effectLst>
                  <a:outerShdw blurRad="50800" dist="38100" dir="2700000" algn="tl" rotWithShape="0">
                    <a:prstClr val="black">
                      <a:alpha val="40000"/>
                    </a:prstClr>
                  </a:outerShdw>
                </a:effectLst>
              </a:rPr>
              <a:t>con </a:t>
            </a:r>
            <a:r>
              <a:rPr lang="it-IT" dirty="0">
                <a:effectLst>
                  <a:outerShdw blurRad="50800" dist="38100" dir="2700000" algn="tl" rotWithShape="0">
                    <a:prstClr val="black">
                      <a:alpha val="40000"/>
                    </a:prstClr>
                  </a:outerShdw>
                </a:effectLst>
              </a:rPr>
              <a:t>altri detenuti o con l’amministrazione, litigi </a:t>
            </a:r>
            <a:r>
              <a:rPr lang="it-IT" dirty="0" smtClean="0">
                <a:effectLst>
                  <a:outerShdw blurRad="50800" dist="38100" dir="2700000" algn="tl" rotWithShape="0">
                    <a:prstClr val="black">
                      <a:alpha val="40000"/>
                    </a:prstClr>
                  </a:outerShdw>
                </a:effectLst>
              </a:rPr>
              <a:t>in </a:t>
            </a:r>
            <a:r>
              <a:rPr lang="it-IT" dirty="0">
                <a:effectLst>
                  <a:outerShdw blurRad="50800" dist="38100" dir="2700000" algn="tl" rotWithShape="0">
                    <a:prstClr val="black">
                      <a:alpha val="40000"/>
                    </a:prstClr>
                  </a:outerShdw>
                </a:effectLst>
              </a:rPr>
              <a:t>famiglia, separazioni, </a:t>
            </a:r>
            <a:r>
              <a:rPr lang="it-IT" dirty="0" smtClean="0">
                <a:effectLst>
                  <a:outerShdw blurRad="50800" dist="38100" dir="2700000" algn="tl" rotWithShape="0">
                    <a:prstClr val="black">
                      <a:alpha val="40000"/>
                    </a:prstClr>
                  </a:outerShdw>
                </a:effectLst>
              </a:rPr>
              <a:t>o </a:t>
            </a:r>
            <a:r>
              <a:rPr lang="it-IT" dirty="0">
                <a:effectLst>
                  <a:outerShdw blurRad="50800" dist="38100" dir="2700000" algn="tl" rotWithShape="0">
                    <a:prstClr val="black">
                      <a:alpha val="40000"/>
                    </a:prstClr>
                  </a:outerShdw>
                </a:effectLst>
              </a:rPr>
              <a:t>questioni legali come un’udienza persa o la </a:t>
            </a:r>
            <a:r>
              <a:rPr lang="it-IT" dirty="0" smtClean="0">
                <a:effectLst>
                  <a:outerShdw blurRad="50800" dist="38100" dir="2700000" algn="tl" rotWithShape="0">
                    <a:prstClr val="black">
                      <a:alpha val="40000"/>
                    </a:prstClr>
                  </a:outerShdw>
                </a:effectLst>
              </a:rPr>
              <a:t>negazione </a:t>
            </a:r>
            <a:r>
              <a:rPr lang="it-IT" dirty="0">
                <a:effectLst>
                  <a:outerShdw blurRad="50800" dist="38100" dir="2700000" algn="tl" rotWithShape="0">
                    <a:prstClr val="black">
                      <a:alpha val="40000"/>
                    </a:prstClr>
                  </a:outerShdw>
                </a:effectLst>
              </a:rPr>
              <a:t>della </a:t>
            </a:r>
            <a:r>
              <a:rPr lang="it-IT" dirty="0" smtClean="0">
                <a:effectLst>
                  <a:outerShdw blurRad="50800" dist="38100" dir="2700000" algn="tl" rotWithShape="0">
                    <a:prstClr val="black">
                      <a:alpha val="40000"/>
                    </a:prstClr>
                  </a:outerShdw>
                </a:effectLst>
              </a:rPr>
              <a:t>libertà. </a:t>
            </a:r>
            <a:endParaRPr lang="it-IT"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539729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enza titol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1844824"/>
            <a:ext cx="2952328" cy="1520895"/>
          </a:xfrm>
          <a:prstGeom prst="rect">
            <a:avLst/>
          </a:prstGeom>
        </p:spPr>
      </p:pic>
      <p:pic>
        <p:nvPicPr>
          <p:cNvPr id="4" name="Immagine 3" descr="prigione9.png"/>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835696" y="1628800"/>
            <a:ext cx="5328287" cy="4032448"/>
          </a:xfrm>
          <a:prstGeom prst="rect">
            <a:avLst/>
          </a:prstGeom>
        </p:spPr>
      </p:pic>
      <p:sp>
        <p:nvSpPr>
          <p:cNvPr id="10" name="Segnaposto contenuto 9"/>
          <p:cNvSpPr>
            <a:spLocks noGrp="1"/>
          </p:cNvSpPr>
          <p:nvPr>
            <p:ph sz="half" idx="2"/>
          </p:nvPr>
        </p:nvSpPr>
        <p:spPr>
          <a:xfrm>
            <a:off x="539552" y="620688"/>
            <a:ext cx="8136904" cy="1728192"/>
          </a:xfrm>
        </p:spPr>
        <p:txBody>
          <a:bodyPr>
            <a:normAutofit fontScale="92500" lnSpcReduction="10000"/>
          </a:bodyPr>
          <a:lstStyle/>
          <a:p>
            <a:pPr algn="just"/>
            <a:r>
              <a:rPr lang="it-IT" dirty="0">
                <a:effectLst>
                  <a:outerShdw blurRad="50800" dist="38100" dir="2700000" algn="tl" rotWithShape="0">
                    <a:prstClr val="black">
                      <a:alpha val="40000"/>
                    </a:prstClr>
                  </a:outerShdw>
                </a:effectLst>
              </a:rPr>
              <a:t>Fattori di Rischio comuni </a:t>
            </a:r>
          </a:p>
          <a:p>
            <a:pPr marL="0" indent="0" algn="just">
              <a:buNone/>
            </a:pPr>
            <a:r>
              <a:rPr lang="it-IT" dirty="0">
                <a:effectLst>
                  <a:outerShdw blurRad="50800" dist="38100" dir="2700000" algn="tl" rotWithShape="0">
                    <a:prstClr val="black">
                      <a:alpha val="40000"/>
                    </a:prstClr>
                  </a:outerShdw>
                </a:effectLst>
              </a:rPr>
              <a:t>Oltre ai profili specifici sopra-identificati, vi sono un gruppo di caratteristiche che hanno in comune sia i detenuti già condannati che quelli rinviati a giudizio, di potenziale utilità nell’indirizzare i programmi di prevenzione del suicidio. </a:t>
            </a:r>
          </a:p>
          <a:p>
            <a:pPr marL="0" indent="0" algn="just">
              <a:buNone/>
            </a:pPr>
            <a:endParaRPr lang="it-IT" dirty="0">
              <a:effectLst>
                <a:outerShdw blurRad="50800" dist="38100" dir="2700000" algn="tl" rotWithShape="0">
                  <a:prstClr val="black">
                    <a:alpha val="40000"/>
                  </a:prstClr>
                </a:outerShdw>
              </a:effectLst>
            </a:endParaRPr>
          </a:p>
        </p:txBody>
      </p:sp>
      <p:sp>
        <p:nvSpPr>
          <p:cNvPr id="12" name="Segnaposto contenuto 11"/>
          <p:cNvSpPr>
            <a:spLocks noGrp="1"/>
          </p:cNvSpPr>
          <p:nvPr>
            <p:ph sz="quarter" idx="4"/>
          </p:nvPr>
        </p:nvSpPr>
        <p:spPr>
          <a:xfrm>
            <a:off x="539552" y="2796541"/>
            <a:ext cx="8352928" cy="4032448"/>
          </a:xfrm>
        </p:spPr>
        <p:txBody>
          <a:bodyPr>
            <a:normAutofit fontScale="92500" lnSpcReduction="10000"/>
          </a:bodyPr>
          <a:lstStyle/>
          <a:p>
            <a:pPr algn="just"/>
            <a:r>
              <a:rPr lang="it-IT" dirty="0">
                <a:effectLst>
                  <a:outerShdw blurRad="50800" dist="38100" dir="2700000" algn="tl" rotWithShape="0">
                    <a:prstClr val="black">
                      <a:alpha val="40000"/>
                    </a:prstClr>
                  </a:outerShdw>
                </a:effectLst>
              </a:rPr>
              <a:t>Fattori Situazionali </a:t>
            </a:r>
          </a:p>
          <a:p>
            <a:pPr marL="0" indent="0" algn="just">
              <a:buNone/>
            </a:pPr>
            <a:r>
              <a:rPr lang="it-IT" dirty="0" smtClean="0">
                <a:effectLst>
                  <a:outerShdw blurRad="50800" dist="38100" dir="2700000" algn="tl" rotWithShape="0">
                    <a:prstClr val="black">
                      <a:alpha val="40000"/>
                    </a:prstClr>
                  </a:outerShdw>
                </a:effectLst>
              </a:rPr>
              <a:t>Il </a:t>
            </a:r>
            <a:r>
              <a:rPr lang="it-IT" dirty="0">
                <a:effectLst>
                  <a:outerShdw blurRad="50800" dist="38100" dir="2700000" algn="tl" rotWithShape="0">
                    <a:prstClr val="black">
                      <a:alpha val="40000"/>
                    </a:prstClr>
                  </a:outerShdw>
                </a:effectLst>
              </a:rPr>
              <a:t>metodo più utilizzato per il suicidio è l’impiccamento, messo in atto spesso durante l’isolamento, e durante periodi in cui il personale è più scarso, come di notte e il fine settimana. Molti suicidi avvengono nei momenti in cui i prigionieri si trovano da soli, pur condividendo la cella con qualcun altro. Esiste una forte associazione tra suicidio dei detenuti e tipo di alloggio assegnato. Nello specifico, un detenuto posto in isolamento, o sottoposto a particolari regimi di detenzione (specialmente in cella singola) e incapace di adattarvisi, è ad alto rischio di suicidio. Alcuni regimi di detenzione prevedono che il detenuto venga chiuso in cella per 23 ore al giorno per lunghi periodi di tempo. Un numero molto elevato di suicidi avviene in questi regimi</a:t>
            </a:r>
            <a:r>
              <a:rPr lang="it-IT" dirty="0" smtClean="0">
                <a:effectLst>
                  <a:outerShdw blurRad="50800" dist="38100" dir="2700000" algn="tl" rotWithShape="0">
                    <a:prstClr val="black">
                      <a:alpha val="40000"/>
                    </a:prstClr>
                  </a:outerShdw>
                </a:effectLst>
              </a:rPr>
              <a:t>.</a:t>
            </a:r>
            <a:endParaRPr lang="it-IT"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30432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7500" lnSpcReduction="20000"/>
          </a:bodyPr>
          <a:lstStyle/>
          <a:p>
            <a:pPr algn="just"/>
            <a:r>
              <a:rPr lang="it-IT" dirty="0">
                <a:effectLst>
                  <a:outerShdw blurRad="50800" dist="38100" dir="2700000" algn="tl" rotWithShape="0">
                    <a:prstClr val="black">
                      <a:alpha val="40000"/>
                    </a:prstClr>
                  </a:outerShdw>
                </a:effectLst>
              </a:rPr>
              <a:t>Fattori psicosociali </a:t>
            </a:r>
          </a:p>
          <a:p>
            <a:pPr marL="0" indent="0" algn="just">
              <a:buNone/>
            </a:pPr>
            <a:r>
              <a:rPr lang="it-IT" dirty="0">
                <a:effectLst>
                  <a:outerShdw blurRad="50800" dist="38100" dir="2700000" algn="tl" rotWithShape="0">
                    <a:prstClr val="black">
                      <a:alpha val="40000"/>
                    </a:prstClr>
                  </a:outerShdw>
                </a:effectLst>
              </a:rPr>
              <a:t>Tra i detenuti suicidi è comune constatare </a:t>
            </a:r>
            <a:r>
              <a:rPr lang="it-IT" dirty="0" smtClean="0">
                <a:effectLst>
                  <a:outerShdw blurRad="50800" dist="38100" dir="2700000" algn="tl" rotWithShape="0">
                    <a:prstClr val="black">
                      <a:alpha val="40000"/>
                    </a:prstClr>
                  </a:outerShdw>
                </a:effectLst>
              </a:rPr>
              <a:t>l’assenza </a:t>
            </a:r>
            <a:r>
              <a:rPr lang="it-IT" dirty="0">
                <a:effectLst>
                  <a:outerShdw blurRad="50800" dist="38100" dir="2700000" algn="tl" rotWithShape="0">
                    <a:prstClr val="black">
                      <a:alpha val="40000"/>
                    </a:prstClr>
                  </a:outerShdw>
                </a:effectLst>
              </a:rPr>
              <a:t>di </a:t>
            </a:r>
            <a:r>
              <a:rPr lang="it-IT" dirty="0" smtClean="0">
                <a:effectLst>
                  <a:outerShdw blurRad="50800" dist="38100" dir="2700000" algn="tl" rotWithShape="0">
                    <a:prstClr val="black">
                      <a:alpha val="40000"/>
                    </a:prstClr>
                  </a:outerShdw>
                </a:effectLst>
              </a:rPr>
              <a:t>supporto </a:t>
            </a:r>
            <a:r>
              <a:rPr lang="it-IT" dirty="0">
                <a:effectLst>
                  <a:outerShdw blurRad="50800" dist="38100" dir="2700000" algn="tl" rotWithShape="0">
                    <a:prstClr val="black">
                      <a:alpha val="40000"/>
                    </a:prstClr>
                  </a:outerShdw>
                </a:effectLst>
              </a:rPr>
              <a:t>sociale e familiare, precedenti </a:t>
            </a:r>
            <a:r>
              <a:rPr lang="it-IT" dirty="0" smtClean="0">
                <a:effectLst>
                  <a:outerShdw blurRad="50800" dist="38100" dir="2700000" algn="tl" rotWithShape="0">
                    <a:prstClr val="black">
                      <a:alpha val="40000"/>
                    </a:prstClr>
                  </a:outerShdw>
                </a:effectLst>
              </a:rPr>
              <a:t>comportamenti </a:t>
            </a:r>
            <a:r>
              <a:rPr lang="it-IT" dirty="0">
                <a:effectLst>
                  <a:outerShdw blurRad="50800" dist="38100" dir="2700000" algn="tl" rotWithShape="0">
                    <a:prstClr val="black">
                      <a:alpha val="40000"/>
                    </a:prstClr>
                  </a:outerShdw>
                </a:effectLst>
              </a:rPr>
              <a:t>suicidari </a:t>
            </a:r>
            <a:r>
              <a:rPr lang="it-IT" dirty="0" smtClean="0">
                <a:effectLst>
                  <a:outerShdw blurRad="50800" dist="38100" dir="2700000" algn="tl" rotWithShape="0">
                    <a:prstClr val="black">
                      <a:alpha val="40000"/>
                    </a:prstClr>
                  </a:outerShdw>
                </a:effectLst>
              </a:rPr>
              <a:t>(</a:t>
            </a:r>
            <a:r>
              <a:rPr lang="it-IT" dirty="0">
                <a:effectLst>
                  <a:outerShdw blurRad="50800" dist="38100" dir="2700000" algn="tl" rotWithShape="0">
                    <a:prstClr val="black">
                      <a:alpha val="40000"/>
                    </a:prstClr>
                  </a:outerShdw>
                </a:effectLst>
              </a:rPr>
              <a:t>specialmente negli ultimi 1-2 anni), e una storia </a:t>
            </a:r>
            <a:r>
              <a:rPr lang="it-IT" dirty="0" smtClean="0">
                <a:effectLst>
                  <a:outerShdw blurRad="50800" dist="38100" dir="2700000" algn="tl" rotWithShape="0">
                    <a:prstClr val="black">
                      <a:alpha val="40000"/>
                    </a:prstClr>
                  </a:outerShdw>
                </a:effectLst>
              </a:rPr>
              <a:t>di </a:t>
            </a:r>
            <a:r>
              <a:rPr lang="it-IT" dirty="0">
                <a:effectLst>
                  <a:outerShdw blurRad="50800" dist="38100" dir="2700000" algn="tl" rotWithShape="0">
                    <a:prstClr val="black">
                      <a:alpha val="40000"/>
                    </a:prstClr>
                  </a:outerShdw>
                </a:effectLst>
              </a:rPr>
              <a:t>malattie </a:t>
            </a:r>
            <a:r>
              <a:rPr lang="it-IT" dirty="0" smtClean="0">
                <a:effectLst>
                  <a:outerShdw blurRad="50800" dist="38100" dir="2700000" algn="tl" rotWithShape="0">
                    <a:prstClr val="black">
                      <a:alpha val="40000"/>
                    </a:prstClr>
                  </a:outerShdw>
                </a:effectLst>
              </a:rPr>
              <a:t>psichiatriche </a:t>
            </a:r>
            <a:r>
              <a:rPr lang="it-IT" dirty="0">
                <a:effectLst>
                  <a:outerShdw blurRad="50800" dist="38100" dir="2700000" algn="tl" rotWithShape="0">
                    <a:prstClr val="black">
                      <a:alpha val="40000"/>
                    </a:prstClr>
                  </a:outerShdw>
                </a:effectLst>
              </a:rPr>
              <a:t>e problematiche di natura emotiva. </a:t>
            </a:r>
            <a:r>
              <a:rPr lang="it-IT" dirty="0" smtClean="0">
                <a:effectLst>
                  <a:outerShdw blurRad="50800" dist="38100" dir="2700000" algn="tl" rotWithShape="0">
                    <a:prstClr val="black">
                      <a:alpha val="40000"/>
                    </a:prstClr>
                  </a:outerShdw>
                </a:effectLst>
              </a:rPr>
              <a:t>Inoltre </a:t>
            </a:r>
            <a:r>
              <a:rPr lang="it-IT" dirty="0">
                <a:effectLst>
                  <a:outerShdw blurRad="50800" dist="38100" dir="2700000" algn="tl" rotWithShape="0">
                    <a:prstClr val="black">
                      <a:alpha val="40000"/>
                    </a:prstClr>
                  </a:outerShdw>
                </a:effectLst>
              </a:rPr>
              <a:t>questi soggetti </a:t>
            </a:r>
            <a:r>
              <a:rPr lang="it-IT" dirty="0" smtClean="0">
                <a:effectLst>
                  <a:outerShdw blurRad="50800" dist="38100" dir="2700000" algn="tl" rotWithShape="0">
                    <a:prstClr val="black">
                      <a:alpha val="40000"/>
                    </a:prstClr>
                  </a:outerShdw>
                </a:effectLst>
              </a:rPr>
              <a:t>sono </a:t>
            </a:r>
            <a:r>
              <a:rPr lang="it-IT" dirty="0">
                <a:effectLst>
                  <a:outerShdw blurRad="50800" dist="38100" dir="2700000" algn="tl" rotWithShape="0">
                    <a:prstClr val="black">
                      <a:alpha val="40000"/>
                    </a:prstClr>
                  </a:outerShdw>
                </a:effectLst>
              </a:rPr>
              <a:t>spesso vittime di </a:t>
            </a:r>
            <a:r>
              <a:rPr lang="it-IT" dirty="0" smtClean="0">
                <a:effectLst>
                  <a:outerShdw blurRad="50800" dist="38100" dir="2700000" algn="tl" rotWithShape="0">
                    <a:prstClr val="black">
                      <a:alpha val="40000"/>
                    </a:prstClr>
                  </a:outerShdw>
                </a:effectLst>
              </a:rPr>
              <a:t>bullismo, </a:t>
            </a:r>
            <a:r>
              <a:rPr lang="it-IT" dirty="0">
                <a:effectLst>
                  <a:outerShdw blurRad="50800" dist="38100" dir="2700000" algn="tl" rotWithShape="0">
                    <a:prstClr val="black">
                      <a:alpha val="40000"/>
                    </a:prstClr>
                  </a:outerShdw>
                </a:effectLst>
              </a:rPr>
              <a:t>hanno avuto recenti conflitti con altri </a:t>
            </a:r>
            <a:r>
              <a:rPr lang="it-IT" dirty="0" smtClean="0">
                <a:effectLst>
                  <a:outerShdw blurRad="50800" dist="38100" dir="2700000" algn="tl" rotWithShape="0">
                    <a:prstClr val="black">
                      <a:alpha val="40000"/>
                    </a:prstClr>
                  </a:outerShdw>
                </a:effectLst>
              </a:rPr>
              <a:t>detenuti</a:t>
            </a:r>
            <a:r>
              <a:rPr lang="it-IT" dirty="0">
                <a:effectLst>
                  <a:outerShdw blurRad="50800" dist="38100" dir="2700000" algn="tl" rotWithShape="0">
                    <a:prstClr val="black">
                      <a:alpha val="40000"/>
                    </a:prstClr>
                  </a:outerShdw>
                </a:effectLst>
              </a:rPr>
              <a:t>, sono stati oggetto di sanzioni </a:t>
            </a:r>
            <a:r>
              <a:rPr lang="it-IT" dirty="0" smtClean="0">
                <a:effectLst>
                  <a:outerShdw blurRad="50800" dist="38100" dir="2700000" algn="tl" rotWithShape="0">
                    <a:prstClr val="black">
                      <a:alpha val="40000"/>
                    </a:prstClr>
                  </a:outerShdw>
                </a:effectLst>
              </a:rPr>
              <a:t>disciplinari </a:t>
            </a:r>
            <a:r>
              <a:rPr lang="it-IT" dirty="0">
                <a:effectLst>
                  <a:outerShdw blurRad="50800" dist="38100" dir="2700000" algn="tl" rotWithShape="0">
                    <a:prstClr val="black">
                      <a:alpha val="40000"/>
                    </a:prstClr>
                  </a:outerShdw>
                </a:effectLst>
              </a:rPr>
              <a:t>o anche hanno </a:t>
            </a:r>
            <a:r>
              <a:rPr lang="it-IT" dirty="0" smtClean="0">
                <a:effectLst>
                  <a:outerShdw blurRad="50800" dist="38100" dir="2700000" algn="tl" rotWithShape="0">
                    <a:prstClr val="black">
                      <a:alpha val="40000"/>
                    </a:prstClr>
                  </a:outerShdw>
                </a:effectLst>
              </a:rPr>
              <a:t>ricevuto </a:t>
            </a:r>
            <a:r>
              <a:rPr lang="it-IT" dirty="0">
                <a:effectLst>
                  <a:outerShdw blurRad="50800" dist="38100" dir="2700000" algn="tl" rotWithShape="0">
                    <a:prstClr val="black">
                      <a:alpha val="40000"/>
                    </a:prstClr>
                  </a:outerShdw>
                </a:effectLst>
              </a:rPr>
              <a:t>notizie </a:t>
            </a:r>
            <a:r>
              <a:rPr lang="it-IT" dirty="0" smtClean="0">
                <a:effectLst>
                  <a:outerShdw blurRad="50800" dist="38100" dir="2700000" algn="tl" rotWithShape="0">
                    <a:prstClr val="black">
                      <a:alpha val="40000"/>
                    </a:prstClr>
                  </a:outerShdw>
                </a:effectLst>
              </a:rPr>
              <a:t>negative.</a:t>
            </a:r>
            <a:endParaRPr lang="it-IT" dirty="0">
              <a:effectLst>
                <a:outerShdw blurRad="50800" dist="38100" dir="2700000" algn="tl" rotWithShape="0">
                  <a:prstClr val="black">
                    <a:alpha val="40000"/>
                  </a:prstClr>
                </a:outerShdw>
              </a:effectLst>
            </a:endParaRPr>
          </a:p>
          <a:p>
            <a:pPr marL="0" indent="0" algn="just">
              <a:buNone/>
            </a:pPr>
            <a:r>
              <a:rPr lang="it-IT" dirty="0" smtClean="0">
                <a:effectLst>
                  <a:outerShdw blurRad="50800" dist="38100" dir="2700000" algn="tl" rotWithShape="0">
                    <a:prstClr val="black">
                      <a:alpha val="40000"/>
                    </a:prstClr>
                  </a:outerShdw>
                </a:effectLst>
              </a:rPr>
              <a:t>I </a:t>
            </a:r>
            <a:r>
              <a:rPr lang="it-IT" dirty="0">
                <a:effectLst>
                  <a:outerShdw blurRad="50800" dist="38100" dir="2700000" algn="tl" rotWithShape="0">
                    <a:prstClr val="black">
                      <a:alpha val="40000"/>
                    </a:prstClr>
                  </a:outerShdw>
                </a:effectLst>
              </a:rPr>
              <a:t>detenuti di sesso </a:t>
            </a:r>
            <a:r>
              <a:rPr lang="it-IT" dirty="0" smtClean="0">
                <a:effectLst>
                  <a:outerShdw blurRad="50800" dist="38100" dir="2700000" algn="tl" rotWithShape="0">
                    <a:prstClr val="black">
                      <a:alpha val="40000"/>
                    </a:prstClr>
                  </a:outerShdw>
                </a:effectLst>
              </a:rPr>
              <a:t>femminile </a:t>
            </a:r>
            <a:r>
              <a:rPr lang="it-IT" dirty="0">
                <a:effectLst>
                  <a:outerShdw blurRad="50800" dist="38100" dir="2700000" algn="tl" rotWithShape="0">
                    <a:prstClr val="black">
                      <a:alpha val="40000"/>
                    </a:prstClr>
                  </a:outerShdw>
                </a:effectLst>
              </a:rPr>
              <a:t>sono </a:t>
            </a:r>
            <a:r>
              <a:rPr lang="it-IT" dirty="0" smtClean="0">
                <a:effectLst>
                  <a:outerShdw blurRad="50800" dist="38100" dir="2700000" algn="tl" rotWithShape="0">
                    <a:prstClr val="black">
                      <a:alpha val="40000"/>
                    </a:prstClr>
                  </a:outerShdw>
                </a:effectLst>
              </a:rPr>
              <a:t>considerati </a:t>
            </a:r>
            <a:r>
              <a:rPr lang="it-IT" dirty="0">
                <a:effectLst>
                  <a:outerShdw blurRad="50800" dist="38100" dir="2700000" algn="tl" rotWithShape="0">
                    <a:prstClr val="black">
                      <a:alpha val="40000"/>
                    </a:prstClr>
                  </a:outerShdw>
                </a:effectLst>
              </a:rPr>
              <a:t>ugualmente soggetti ad alto rischio </a:t>
            </a:r>
            <a:r>
              <a:rPr lang="it-IT" dirty="0" smtClean="0">
                <a:effectLst>
                  <a:outerShdw blurRad="50800" dist="38100" dir="2700000" algn="tl" rotWithShape="0">
                    <a:prstClr val="black">
                      <a:alpha val="40000"/>
                    </a:prstClr>
                  </a:outerShdw>
                </a:effectLst>
              </a:rPr>
              <a:t>suicidario</a:t>
            </a:r>
            <a:r>
              <a:rPr lang="it-IT" dirty="0">
                <a:effectLst>
                  <a:outerShdw blurRad="50800" dist="38100" dir="2700000" algn="tl" rotWithShape="0">
                    <a:prstClr val="black">
                      <a:alpha val="40000"/>
                    </a:prstClr>
                  </a:outerShdw>
                </a:effectLst>
              </a:rPr>
              <a:t>. Le donne </a:t>
            </a:r>
            <a:r>
              <a:rPr lang="it-IT" dirty="0" smtClean="0">
                <a:effectLst>
                  <a:outerShdw blurRad="50800" dist="38100" dir="2700000" algn="tl" rotWithShape="0">
                    <a:prstClr val="black">
                      <a:alpha val="40000"/>
                    </a:prstClr>
                  </a:outerShdw>
                </a:effectLst>
              </a:rPr>
              <a:t>detenute </a:t>
            </a:r>
            <a:r>
              <a:rPr lang="it-IT" dirty="0">
                <a:effectLst>
                  <a:outerShdw blurRad="50800" dist="38100" dir="2700000" algn="tl" rotWithShape="0">
                    <a:prstClr val="black">
                      <a:alpha val="40000"/>
                    </a:prstClr>
                  </a:outerShdw>
                </a:effectLst>
              </a:rPr>
              <a:t>in attesa di giudizio commettono suicidio </a:t>
            </a:r>
            <a:r>
              <a:rPr lang="it-IT" dirty="0" smtClean="0">
                <a:effectLst>
                  <a:outerShdw blurRad="50800" dist="38100" dir="2700000" algn="tl" rotWithShape="0">
                    <a:prstClr val="black">
                      <a:alpha val="40000"/>
                    </a:prstClr>
                  </a:outerShdw>
                </a:effectLst>
              </a:rPr>
              <a:t>molto </a:t>
            </a:r>
            <a:r>
              <a:rPr lang="it-IT" dirty="0">
                <a:effectLst>
                  <a:outerShdw blurRad="50800" dist="38100" dir="2700000" algn="tl" rotWithShape="0">
                    <a:prstClr val="black">
                      <a:alpha val="40000"/>
                    </a:prstClr>
                  </a:outerShdw>
                </a:effectLst>
              </a:rPr>
              <a:t>più spesso </a:t>
            </a:r>
            <a:r>
              <a:rPr lang="it-IT" dirty="0" smtClean="0">
                <a:effectLst>
                  <a:outerShdw blurRad="50800" dist="38100" dir="2700000" algn="tl" rotWithShape="0">
                    <a:prstClr val="black">
                      <a:alpha val="40000"/>
                    </a:prstClr>
                  </a:outerShdw>
                </a:effectLst>
              </a:rPr>
              <a:t>che </a:t>
            </a:r>
            <a:r>
              <a:rPr lang="it-IT" dirty="0">
                <a:effectLst>
                  <a:outerShdw blurRad="50800" dist="38100" dir="2700000" algn="tl" rotWithShape="0">
                    <a:prstClr val="black">
                      <a:alpha val="40000"/>
                    </a:prstClr>
                  </a:outerShdw>
                </a:effectLst>
              </a:rPr>
              <a:t>la loro controparte femminile nella </a:t>
            </a:r>
            <a:r>
              <a:rPr lang="it-IT" dirty="0" smtClean="0">
                <a:effectLst>
                  <a:outerShdw blurRad="50800" dist="38100" dir="2700000" algn="tl" rotWithShape="0">
                    <a:prstClr val="black">
                      <a:alpha val="40000"/>
                    </a:prstClr>
                  </a:outerShdw>
                </a:effectLst>
              </a:rPr>
              <a:t>comunità. </a:t>
            </a:r>
            <a:r>
              <a:rPr lang="it-IT" dirty="0">
                <a:effectLst>
                  <a:outerShdw blurRad="50800" dist="38100" dir="2700000" algn="tl" rotWithShape="0">
                    <a:prstClr val="black">
                      <a:alpha val="40000"/>
                    </a:prstClr>
                  </a:outerShdw>
                </a:effectLst>
              </a:rPr>
              <a:t>Anche i tassi di </a:t>
            </a:r>
            <a:r>
              <a:rPr lang="it-IT" dirty="0" smtClean="0">
                <a:effectLst>
                  <a:outerShdw blurRad="50800" dist="38100" dir="2700000" algn="tl" rotWithShape="0">
                    <a:prstClr val="black">
                      <a:alpha val="40000"/>
                    </a:prstClr>
                  </a:outerShdw>
                </a:effectLst>
              </a:rPr>
              <a:t>suicidio </a:t>
            </a:r>
            <a:r>
              <a:rPr lang="it-IT" dirty="0">
                <a:effectLst>
                  <a:outerShdw blurRad="50800" dist="38100" dir="2700000" algn="tl" rotWithShape="0">
                    <a:prstClr val="black">
                      <a:alpha val="40000"/>
                    </a:prstClr>
                  </a:outerShdw>
                </a:effectLst>
              </a:rPr>
              <a:t>completato tra le donne sono più alti che </a:t>
            </a:r>
            <a:r>
              <a:rPr lang="it-IT" dirty="0" smtClean="0">
                <a:effectLst>
                  <a:outerShdw blurRad="50800" dist="38100" dir="2700000" algn="tl" rotWithShape="0">
                    <a:prstClr val="black">
                      <a:alpha val="40000"/>
                    </a:prstClr>
                  </a:outerShdw>
                </a:effectLst>
              </a:rPr>
              <a:t>tra </a:t>
            </a:r>
            <a:r>
              <a:rPr lang="it-IT" dirty="0">
                <a:effectLst>
                  <a:outerShdw blurRad="50800" dist="38100" dir="2700000" algn="tl" rotWithShape="0">
                    <a:prstClr val="black">
                      <a:alpha val="40000"/>
                    </a:prstClr>
                  </a:outerShdw>
                </a:effectLst>
              </a:rPr>
              <a:t>gli </a:t>
            </a:r>
            <a:r>
              <a:rPr lang="it-IT" dirty="0" smtClean="0">
                <a:effectLst>
                  <a:outerShdw blurRad="50800" dist="38100" dir="2700000" algn="tl" rotWithShape="0">
                    <a:prstClr val="black">
                      <a:alpha val="40000"/>
                    </a:prstClr>
                  </a:outerShdw>
                </a:effectLst>
              </a:rPr>
              <a:t>uomini.</a:t>
            </a:r>
            <a:endParaRPr lang="it-IT" dirty="0">
              <a:effectLst>
                <a:outerShdw blurRad="50800" dist="38100" dir="2700000" algn="tl" rotWithShape="0">
                  <a:prstClr val="black">
                    <a:alpha val="40000"/>
                  </a:prstClr>
                </a:outerShdw>
              </a:effectLst>
            </a:endParaRPr>
          </a:p>
          <a:p>
            <a:pPr marL="0" indent="0" algn="just">
              <a:buNone/>
            </a:pPr>
            <a:endParaRPr lang="it-IT" dirty="0">
              <a:effectLst>
                <a:outerShdw blurRad="50800" dist="38100" dir="2700000" algn="tl" rotWithShape="0">
                  <a:prstClr val="black">
                    <a:alpha val="40000"/>
                  </a:prstClr>
                </a:outerShdw>
              </a:effectLst>
            </a:endParaRPr>
          </a:p>
          <a:p>
            <a:pPr algn="just"/>
            <a:endParaRPr lang="it-IT"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713190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64704"/>
            <a:ext cx="8229600" cy="1143000"/>
          </a:xfrm>
        </p:spPr>
        <p:txBody>
          <a:bodyPr>
            <a:normAutofit fontScale="90000"/>
          </a:bodyPr>
          <a:lstStyle/>
          <a:p>
            <a:r>
              <a:rPr lang="it-IT" dirty="0">
                <a:effectLst>
                  <a:outerShdw blurRad="38100" dist="38100" dir="2700000" algn="tl">
                    <a:srgbClr val="000000">
                      <a:alpha val="43137"/>
                    </a:srgbClr>
                  </a:outerShdw>
                </a:effectLst>
              </a:rPr>
              <a:t>Considerazioni dallo stesso documento dell’OMS</a:t>
            </a:r>
          </a:p>
        </p:txBody>
      </p:sp>
      <p:sp>
        <p:nvSpPr>
          <p:cNvPr id="3" name="Segnaposto contenuto 2"/>
          <p:cNvSpPr>
            <a:spLocks noGrp="1"/>
          </p:cNvSpPr>
          <p:nvPr>
            <p:ph idx="1"/>
          </p:nvPr>
        </p:nvSpPr>
        <p:spPr>
          <a:xfrm>
            <a:off x="467544" y="2132856"/>
            <a:ext cx="8229600" cy="3733875"/>
          </a:xfrm>
        </p:spPr>
        <p:txBody>
          <a:bodyPr>
            <a:normAutofit/>
          </a:bodyPr>
          <a:lstStyle/>
          <a:p>
            <a:pPr algn="just"/>
            <a:r>
              <a:rPr lang="it-IT" b="1" dirty="0">
                <a:effectLst>
                  <a:outerShdw blurRad="50800" dist="38100" dir="2700000" algn="tl" rotWithShape="0">
                    <a:prstClr val="black">
                      <a:alpha val="40000"/>
                    </a:prstClr>
                  </a:outerShdw>
                </a:effectLst>
              </a:rPr>
              <a:t>Ciò che risulta </a:t>
            </a:r>
            <a:r>
              <a:rPr lang="it-IT" b="1" dirty="0" smtClean="0">
                <a:effectLst>
                  <a:outerShdw blurRad="50800" dist="38100" dir="2700000" algn="tl" rotWithShape="0">
                    <a:prstClr val="black">
                      <a:alpha val="40000"/>
                    </a:prstClr>
                  </a:outerShdw>
                </a:effectLst>
              </a:rPr>
              <a:t>particolarmente </a:t>
            </a:r>
            <a:r>
              <a:rPr lang="it-IT" b="1" dirty="0">
                <a:effectLst>
                  <a:outerShdw blurRad="50800" dist="38100" dir="2700000" algn="tl" rotWithShape="0">
                    <a:prstClr val="black">
                      <a:alpha val="40000"/>
                    </a:prstClr>
                  </a:outerShdw>
                </a:effectLst>
              </a:rPr>
              <a:t>confondente</a:t>
            </a:r>
            <a:r>
              <a:rPr lang="it-IT" dirty="0">
                <a:effectLst>
                  <a:outerShdw blurRad="50800" dist="38100" dir="2700000" algn="tl" rotWithShape="0">
                    <a:prstClr val="black">
                      <a:alpha val="40000"/>
                    </a:prstClr>
                  </a:outerShdw>
                </a:effectLst>
              </a:rPr>
              <a:t>, è che </a:t>
            </a:r>
            <a:r>
              <a:rPr lang="it-IT" dirty="0" smtClean="0">
                <a:effectLst>
                  <a:outerShdw blurRad="50800" dist="38100" dir="2700000" algn="tl" rotWithShape="0">
                    <a:prstClr val="black">
                      <a:alpha val="40000"/>
                    </a:prstClr>
                  </a:outerShdw>
                </a:effectLst>
              </a:rPr>
              <a:t>quando </a:t>
            </a:r>
            <a:r>
              <a:rPr lang="it-IT" dirty="0">
                <a:effectLst>
                  <a:outerShdw blurRad="50800" dist="38100" dir="2700000" algn="tl" rotWithShape="0">
                    <a:prstClr val="black">
                      <a:alpha val="40000"/>
                    </a:prstClr>
                  </a:outerShdw>
                </a:effectLst>
              </a:rPr>
              <a:t>si cerca di fare uno screening ai detenuti </a:t>
            </a:r>
            <a:r>
              <a:rPr lang="it-IT" dirty="0" smtClean="0">
                <a:effectLst>
                  <a:outerShdw blurRad="50800" dist="38100" dir="2700000" algn="tl" rotWithShape="0">
                    <a:prstClr val="black">
                      <a:alpha val="40000"/>
                    </a:prstClr>
                  </a:outerShdw>
                </a:effectLst>
              </a:rPr>
              <a:t>a rischio</a:t>
            </a:r>
            <a:r>
              <a:rPr lang="it-IT" dirty="0">
                <a:effectLst>
                  <a:outerShdw blurRad="50800" dist="38100" dir="2700000" algn="tl" rotWithShape="0">
                    <a:prstClr val="black">
                      <a:alpha val="40000"/>
                    </a:prstClr>
                  </a:outerShdw>
                </a:effectLst>
              </a:rPr>
              <a:t>, quelli che </a:t>
            </a:r>
            <a:r>
              <a:rPr lang="it-IT" dirty="0" smtClean="0">
                <a:effectLst>
                  <a:outerShdw blurRad="50800" dist="38100" dir="2700000" algn="tl" rotWithShape="0">
                    <a:prstClr val="black">
                      <a:alpha val="40000"/>
                    </a:prstClr>
                  </a:outerShdw>
                </a:effectLst>
              </a:rPr>
              <a:t>eventualmente </a:t>
            </a:r>
            <a:r>
              <a:rPr lang="it-IT" dirty="0">
                <a:effectLst>
                  <a:outerShdw blurRad="50800" dist="38100" dir="2700000" algn="tl" rotWithShape="0">
                    <a:prstClr val="black">
                      <a:alpha val="40000"/>
                    </a:prstClr>
                  </a:outerShdw>
                </a:effectLst>
              </a:rPr>
              <a:t>moriranno di suicidio avranno un </a:t>
            </a:r>
            <a:r>
              <a:rPr lang="it-IT" dirty="0" smtClean="0">
                <a:effectLst>
                  <a:outerShdw blurRad="50800" dist="38100" dir="2700000" algn="tl" rotWithShape="0">
                    <a:prstClr val="black">
                      <a:alpha val="40000"/>
                    </a:prstClr>
                  </a:outerShdw>
                </a:effectLst>
              </a:rPr>
              <a:t>profilo </a:t>
            </a:r>
            <a:r>
              <a:rPr lang="it-IT" dirty="0">
                <a:effectLst>
                  <a:outerShdw blurRad="50800" dist="38100" dir="2700000" algn="tl" rotWithShape="0">
                    <a:prstClr val="black">
                      <a:alpha val="40000"/>
                    </a:prstClr>
                  </a:outerShdw>
                </a:effectLst>
              </a:rPr>
              <a:t>più </a:t>
            </a:r>
            <a:r>
              <a:rPr lang="it-IT" dirty="0" smtClean="0">
                <a:effectLst>
                  <a:outerShdw blurRad="50800" dist="38100" dir="2700000" algn="tl" rotWithShape="0">
                    <a:prstClr val="black">
                      <a:alpha val="40000"/>
                    </a:prstClr>
                  </a:outerShdw>
                </a:effectLst>
              </a:rPr>
              <a:t>«normale» di </a:t>
            </a:r>
            <a:r>
              <a:rPr lang="it-IT" dirty="0">
                <a:effectLst>
                  <a:outerShdw blurRad="50800" dist="38100" dir="2700000" algn="tl" rotWithShape="0">
                    <a:prstClr val="black">
                      <a:alpha val="40000"/>
                    </a:prstClr>
                  </a:outerShdw>
                </a:effectLst>
              </a:rPr>
              <a:t>quelli che lo avranno solo </a:t>
            </a:r>
            <a:r>
              <a:rPr lang="it-IT" dirty="0" smtClean="0">
                <a:effectLst>
                  <a:outerShdw blurRad="50800" dist="38100" dir="2700000" algn="tl" rotWithShape="0">
                    <a:prstClr val="black">
                      <a:alpha val="40000"/>
                    </a:prstClr>
                  </a:outerShdw>
                </a:effectLst>
              </a:rPr>
              <a:t>tentato</a:t>
            </a:r>
            <a:r>
              <a:rPr lang="it-IT" dirty="0">
                <a:effectLst>
                  <a:outerShdw blurRad="50800" dist="38100" dir="2700000" algn="tl" rotWithShape="0">
                    <a:prstClr val="black">
                      <a:alpha val="40000"/>
                    </a:prstClr>
                  </a:outerShdw>
                </a:effectLst>
              </a:rPr>
              <a:t>.</a:t>
            </a:r>
          </a:p>
          <a:p>
            <a:pPr algn="just"/>
            <a:endParaRPr lang="it-IT"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59040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outerShdw blurRad="50800" dist="38100" dir="2700000" algn="tl" rotWithShape="0">
                    <a:prstClr val="black">
                      <a:alpha val="40000"/>
                    </a:prstClr>
                  </a:outerShdw>
                </a:effectLst>
              </a:rPr>
              <a:t>Attenzione !!!!</a:t>
            </a:r>
            <a:endParaRPr lang="it-IT" dirty="0">
              <a:effectLst>
                <a:outerShdw blurRad="50800" dist="38100" dir="2700000" algn="tl" rotWithShape="0">
                  <a:prstClr val="black">
                    <a:alpha val="40000"/>
                  </a:prstClr>
                </a:outerShdw>
              </a:effectLst>
            </a:endParaRPr>
          </a:p>
        </p:txBody>
      </p:sp>
      <p:sp>
        <p:nvSpPr>
          <p:cNvPr id="3" name="Segnaposto contenuto 2"/>
          <p:cNvSpPr>
            <a:spLocks noGrp="1"/>
          </p:cNvSpPr>
          <p:nvPr>
            <p:ph idx="1"/>
          </p:nvPr>
        </p:nvSpPr>
        <p:spPr/>
        <p:txBody>
          <a:bodyPr>
            <a:normAutofit/>
          </a:bodyPr>
          <a:lstStyle/>
          <a:p>
            <a:pPr marL="0" indent="0" algn="just">
              <a:buNone/>
            </a:pPr>
            <a:r>
              <a:rPr lang="it-IT" dirty="0" smtClean="0">
                <a:effectLst>
                  <a:outerShdw blurRad="50800" dist="38100" dir="2700000" algn="tl" rotWithShape="0">
                    <a:prstClr val="black">
                      <a:alpha val="40000"/>
                    </a:prstClr>
                  </a:outerShdw>
                </a:effectLst>
              </a:rPr>
              <a:t>I detenuti </a:t>
            </a:r>
            <a:r>
              <a:rPr lang="it-IT" dirty="0">
                <a:effectLst>
                  <a:outerShdw blurRad="50800" dist="38100" dir="2700000" algn="tl" rotWithShape="0">
                    <a:prstClr val="black">
                      <a:alpha val="40000"/>
                    </a:prstClr>
                  </a:outerShdw>
                </a:effectLst>
              </a:rPr>
              <a:t>con alto rischio di suicidio che </a:t>
            </a:r>
            <a:r>
              <a:rPr lang="it-IT" dirty="0" smtClean="0">
                <a:effectLst>
                  <a:outerShdw blurRad="50800" dist="38100" dir="2700000" algn="tl" rotWithShape="0">
                    <a:prstClr val="black">
                      <a:alpha val="40000"/>
                    </a:prstClr>
                  </a:outerShdw>
                </a:effectLst>
              </a:rPr>
              <a:t>vengono </a:t>
            </a:r>
            <a:r>
              <a:rPr lang="it-IT" dirty="0">
                <a:effectLst>
                  <a:outerShdw blurRad="50800" dist="38100" dir="2700000" algn="tl" rotWithShape="0">
                    <a:prstClr val="black">
                      <a:alpha val="40000"/>
                    </a:prstClr>
                  </a:outerShdw>
                </a:effectLst>
              </a:rPr>
              <a:t>messi in </a:t>
            </a:r>
            <a:r>
              <a:rPr lang="it-IT" dirty="0" smtClean="0">
                <a:effectLst>
                  <a:outerShdw blurRad="50800" dist="38100" dir="2700000" algn="tl" rotWithShape="0">
                    <a:prstClr val="black">
                      <a:alpha val="40000"/>
                    </a:prstClr>
                  </a:outerShdw>
                </a:effectLst>
              </a:rPr>
              <a:t>celle </a:t>
            </a:r>
            <a:r>
              <a:rPr lang="it-IT" dirty="0">
                <a:effectLst>
                  <a:outerShdw blurRad="50800" dist="38100" dir="2700000" algn="tl" rotWithShape="0">
                    <a:prstClr val="black">
                      <a:alpha val="40000"/>
                    </a:prstClr>
                  </a:outerShdw>
                </a:effectLst>
              </a:rPr>
              <a:t>condivise hanno maggiore accesso a strumenti </a:t>
            </a:r>
            <a:r>
              <a:rPr lang="it-IT" dirty="0" smtClean="0">
                <a:effectLst>
                  <a:outerShdw blurRad="50800" dist="38100" dir="2700000" algn="tl" rotWithShape="0">
                    <a:prstClr val="black">
                      <a:alpha val="40000"/>
                    </a:prstClr>
                  </a:outerShdw>
                </a:effectLst>
              </a:rPr>
              <a:t>letali</a:t>
            </a:r>
            <a:r>
              <a:rPr lang="it-IT" dirty="0">
                <a:effectLst>
                  <a:outerShdw blurRad="50800" dist="38100" dir="2700000" algn="tl" rotWithShape="0">
                    <a:prstClr val="black">
                      <a:alpha val="40000"/>
                    </a:prstClr>
                  </a:outerShdw>
                </a:effectLst>
              </a:rPr>
              <a:t>, ed anche, </a:t>
            </a:r>
            <a:r>
              <a:rPr lang="it-IT" dirty="0" smtClean="0">
                <a:effectLst>
                  <a:outerShdw blurRad="50800" dist="38100" dir="2700000" algn="tl" rotWithShape="0">
                    <a:prstClr val="black">
                      <a:alpha val="40000"/>
                    </a:prstClr>
                  </a:outerShdw>
                </a:effectLst>
              </a:rPr>
              <a:t>compagni </a:t>
            </a:r>
            <a:r>
              <a:rPr lang="it-IT" dirty="0">
                <a:effectLst>
                  <a:outerShdw blurRad="50800" dist="38100" dir="2700000" algn="tl" rotWithShape="0">
                    <a:prstClr val="black">
                      <a:alpha val="40000"/>
                    </a:prstClr>
                  </a:outerShdw>
                </a:effectLst>
              </a:rPr>
              <a:t>di cella poco collaborativi potrebbero </a:t>
            </a:r>
            <a:r>
              <a:rPr lang="it-IT" dirty="0" smtClean="0">
                <a:effectLst>
                  <a:outerShdw blurRad="50800" dist="38100" dir="2700000" algn="tl" rotWithShape="0">
                    <a:prstClr val="black">
                      <a:alpha val="40000"/>
                    </a:prstClr>
                  </a:outerShdw>
                </a:effectLst>
              </a:rPr>
              <a:t>non allertare </a:t>
            </a:r>
            <a:r>
              <a:rPr lang="it-IT" dirty="0">
                <a:effectLst>
                  <a:outerShdw blurRad="50800" dist="38100" dir="2700000" algn="tl" rotWithShape="0">
                    <a:prstClr val="black">
                      <a:alpha val="40000"/>
                    </a:prstClr>
                  </a:outerShdw>
                </a:effectLst>
              </a:rPr>
              <a:t>il </a:t>
            </a:r>
            <a:r>
              <a:rPr lang="it-IT" dirty="0" smtClean="0">
                <a:effectLst>
                  <a:outerShdw blurRad="50800" dist="38100" dir="2700000" algn="tl" rotWithShape="0">
                    <a:prstClr val="black">
                      <a:alpha val="40000"/>
                    </a:prstClr>
                  </a:outerShdw>
                </a:effectLst>
              </a:rPr>
              <a:t>personale </a:t>
            </a:r>
            <a:r>
              <a:rPr lang="it-IT" dirty="0">
                <a:effectLst>
                  <a:outerShdw blurRad="50800" dist="38100" dir="2700000" algn="tl" rotWithShape="0">
                    <a:prstClr val="black">
                      <a:alpha val="40000"/>
                    </a:prstClr>
                  </a:outerShdw>
                </a:effectLst>
              </a:rPr>
              <a:t>in caso di tentativo di </a:t>
            </a:r>
            <a:r>
              <a:rPr lang="it-IT" dirty="0" smtClean="0">
                <a:effectLst>
                  <a:outerShdw blurRad="50800" dist="38100" dir="2700000" algn="tl" rotWithShape="0">
                    <a:prstClr val="black">
                      <a:alpha val="40000"/>
                    </a:prstClr>
                  </a:outerShdw>
                </a:effectLst>
              </a:rPr>
              <a:t>suicidio.</a:t>
            </a:r>
            <a:endParaRPr lang="it-IT" dirty="0">
              <a:effectLst>
                <a:outerShdw blurRad="50800" dist="38100" dir="2700000" algn="tl" rotWithShape="0">
                  <a:prstClr val="black">
                    <a:alpha val="40000"/>
                  </a:prstClr>
                </a:outerShdw>
              </a:effectLst>
            </a:endParaRPr>
          </a:p>
          <a:p>
            <a:pPr algn="just"/>
            <a:endParaRPr lang="it-IT"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968205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1012974"/>
          </a:xfrm>
        </p:spPr>
        <p:txBody>
          <a:bodyPr>
            <a:normAutofit fontScale="90000"/>
          </a:bodyPr>
          <a:lstStyle/>
          <a:p>
            <a:r>
              <a:rPr lang="it-IT" dirty="0">
                <a:effectLst>
                  <a:outerShdw blurRad="38100" dist="38100" dir="2700000" algn="tl">
                    <a:srgbClr val="000000">
                      <a:alpha val="43137"/>
                    </a:srgbClr>
                  </a:outerShdw>
                </a:effectLst>
              </a:rPr>
              <a:t>Riferimento a «mezzi di contenzione»</a:t>
            </a:r>
          </a:p>
        </p:txBody>
      </p:sp>
      <p:sp>
        <p:nvSpPr>
          <p:cNvPr id="3" name="Segnaposto contenuto 2"/>
          <p:cNvSpPr>
            <a:spLocks noGrp="1"/>
          </p:cNvSpPr>
          <p:nvPr>
            <p:ph idx="1"/>
          </p:nvPr>
        </p:nvSpPr>
        <p:spPr/>
        <p:txBody>
          <a:bodyPr>
            <a:normAutofit fontScale="85000" lnSpcReduction="20000"/>
          </a:bodyPr>
          <a:lstStyle/>
          <a:p>
            <a:pPr algn="just"/>
            <a:r>
              <a:rPr lang="it-IT" dirty="0">
                <a:effectLst>
                  <a:outerShdw blurRad="50800" dist="38100" dir="2700000" algn="tl" rotWithShape="0">
                    <a:prstClr val="black">
                      <a:alpha val="40000"/>
                    </a:prstClr>
                  </a:outerShdw>
                </a:effectLst>
              </a:rPr>
              <a:t>Detenuti con crisi suicidarie in atto possono </a:t>
            </a:r>
            <a:r>
              <a:rPr lang="it-IT" dirty="0" smtClean="0">
                <a:effectLst>
                  <a:outerShdw blurRad="50800" dist="38100" dir="2700000" algn="tl" rotWithShape="0">
                    <a:prstClr val="black">
                      <a:alpha val="40000"/>
                    </a:prstClr>
                  </a:outerShdw>
                </a:effectLst>
              </a:rPr>
              <a:t>necessitare </a:t>
            </a:r>
            <a:r>
              <a:rPr lang="it-IT" dirty="0">
                <a:effectLst>
                  <a:outerShdw blurRad="50800" dist="38100" dir="2700000" algn="tl" rotWithShape="0">
                    <a:prstClr val="black">
                      <a:alpha val="40000"/>
                    </a:prstClr>
                  </a:outerShdw>
                </a:effectLst>
              </a:rPr>
              <a:t>di </a:t>
            </a:r>
            <a:r>
              <a:rPr lang="it-IT" dirty="0" smtClean="0">
                <a:effectLst>
                  <a:outerShdw blurRad="50800" dist="38100" dir="2700000" algn="tl" rotWithShape="0">
                    <a:prstClr val="black">
                      <a:alpha val="40000"/>
                    </a:prstClr>
                  </a:outerShdw>
                </a:effectLst>
              </a:rPr>
              <a:t>indumenti </a:t>
            </a:r>
            <a:r>
              <a:rPr lang="it-IT" dirty="0">
                <a:effectLst>
                  <a:outerShdw blurRad="50800" dist="38100" dir="2700000" algn="tl" rotWithShape="0">
                    <a:prstClr val="black">
                      <a:alpha val="40000"/>
                    </a:prstClr>
                  </a:outerShdw>
                </a:effectLst>
              </a:rPr>
              <a:t>protettivi o di qualche tipo di </a:t>
            </a:r>
            <a:r>
              <a:rPr lang="it-IT" dirty="0" smtClean="0">
                <a:effectLst>
                  <a:outerShdw blurRad="50800" dist="38100" dir="2700000" algn="tl" rotWithShape="0">
                    <a:prstClr val="black">
                      <a:alpha val="40000"/>
                    </a:prstClr>
                  </a:outerShdw>
                </a:effectLst>
              </a:rPr>
              <a:t>contenzione</a:t>
            </a:r>
            <a:r>
              <a:rPr lang="it-IT" dirty="0">
                <a:effectLst>
                  <a:outerShdw blurRad="50800" dist="38100" dir="2700000" algn="tl" rotWithShape="0">
                    <a:prstClr val="black">
                      <a:alpha val="40000"/>
                    </a:prstClr>
                  </a:outerShdw>
                </a:effectLst>
              </a:rPr>
              <a:t>. Per via delle </a:t>
            </a:r>
            <a:r>
              <a:rPr lang="it-IT" dirty="0" smtClean="0">
                <a:effectLst>
                  <a:outerShdw blurRad="50800" dist="38100" dir="2700000" algn="tl" rotWithShape="0">
                    <a:prstClr val="black">
                      <a:alpha val="40000"/>
                    </a:prstClr>
                  </a:outerShdw>
                </a:effectLst>
              </a:rPr>
              <a:t>controversie </a:t>
            </a:r>
            <a:r>
              <a:rPr lang="it-IT" dirty="0">
                <a:effectLst>
                  <a:outerShdw blurRad="50800" dist="38100" dir="2700000" algn="tl" rotWithShape="0">
                    <a:prstClr val="black">
                      <a:alpha val="40000"/>
                    </a:prstClr>
                  </a:outerShdw>
                </a:effectLst>
              </a:rPr>
              <a:t>riguardo all’utilizzo di questi </a:t>
            </a:r>
            <a:r>
              <a:rPr lang="it-IT" dirty="0" smtClean="0">
                <a:effectLst>
                  <a:outerShdw blurRad="50800" dist="38100" dir="2700000" algn="tl" rotWithShape="0">
                    <a:prstClr val="black">
                      <a:alpha val="40000"/>
                    </a:prstClr>
                  </a:outerShdw>
                </a:effectLst>
              </a:rPr>
              <a:t>ultimi mezzi</a:t>
            </a:r>
            <a:r>
              <a:rPr lang="it-IT" dirty="0">
                <a:effectLst>
                  <a:outerShdw blurRad="50800" dist="38100" dir="2700000" algn="tl" rotWithShape="0">
                    <a:prstClr val="black">
                      <a:alpha val="40000"/>
                    </a:prstClr>
                  </a:outerShdw>
                </a:effectLst>
              </a:rPr>
              <a:t>, in caso di </a:t>
            </a:r>
            <a:r>
              <a:rPr lang="it-IT" dirty="0" smtClean="0">
                <a:effectLst>
                  <a:outerShdw blurRad="50800" dist="38100" dir="2700000" algn="tl" rotWithShape="0">
                    <a:prstClr val="black">
                      <a:alpha val="40000"/>
                    </a:prstClr>
                  </a:outerShdw>
                </a:effectLst>
              </a:rPr>
              <a:t>necessità </a:t>
            </a:r>
            <a:r>
              <a:rPr lang="it-IT" dirty="0">
                <a:effectLst>
                  <a:outerShdw blurRad="50800" dist="38100" dir="2700000" algn="tl" rotWithShape="0">
                    <a:prstClr val="black">
                      <a:alpha val="40000"/>
                    </a:prstClr>
                  </a:outerShdw>
                </a:effectLst>
              </a:rPr>
              <a:t>devono essere seguite le procedure e i </a:t>
            </a:r>
            <a:r>
              <a:rPr lang="it-IT" dirty="0" smtClean="0">
                <a:effectLst>
                  <a:outerShdw blurRad="50800" dist="38100" dir="2700000" algn="tl" rotWithShape="0">
                    <a:prstClr val="black">
                      <a:alpha val="40000"/>
                    </a:prstClr>
                  </a:outerShdw>
                </a:effectLst>
              </a:rPr>
              <a:t>regolamenti appropriati</a:t>
            </a:r>
            <a:r>
              <a:rPr lang="it-IT" dirty="0">
                <a:effectLst>
                  <a:outerShdw blurRad="50800" dist="38100" dir="2700000" algn="tl" rotWithShape="0">
                    <a:prstClr val="black">
                      <a:alpha val="40000"/>
                    </a:prstClr>
                  </a:outerShdw>
                </a:effectLst>
              </a:rPr>
              <a:t>. Questi devono prevedere le situazioni </a:t>
            </a:r>
            <a:r>
              <a:rPr lang="it-IT" dirty="0" smtClean="0">
                <a:effectLst>
                  <a:outerShdw blurRad="50800" dist="38100" dir="2700000" algn="tl" rotWithShape="0">
                    <a:prstClr val="black">
                      <a:alpha val="40000"/>
                    </a:prstClr>
                  </a:outerShdw>
                </a:effectLst>
              </a:rPr>
              <a:t>in </a:t>
            </a:r>
            <a:r>
              <a:rPr lang="it-IT" dirty="0">
                <a:effectLst>
                  <a:outerShdw blurRad="50800" dist="38100" dir="2700000" algn="tl" rotWithShape="0">
                    <a:prstClr val="black">
                      <a:alpha val="40000"/>
                    </a:prstClr>
                  </a:outerShdw>
                </a:effectLst>
              </a:rPr>
              <a:t>cui i mezzi </a:t>
            </a:r>
            <a:r>
              <a:rPr lang="it-IT" dirty="0" smtClean="0">
                <a:effectLst>
                  <a:outerShdw blurRad="50800" dist="38100" dir="2700000" algn="tl" rotWithShape="0">
                    <a:prstClr val="black">
                      <a:alpha val="40000"/>
                    </a:prstClr>
                  </a:outerShdw>
                </a:effectLst>
              </a:rPr>
              <a:t>di contenzione </a:t>
            </a:r>
            <a:r>
              <a:rPr lang="it-IT" dirty="0">
                <a:effectLst>
                  <a:outerShdw blurRad="50800" dist="38100" dir="2700000" algn="tl" rotWithShape="0">
                    <a:prstClr val="black">
                      <a:alpha val="40000"/>
                    </a:prstClr>
                  </a:outerShdw>
                </a:effectLst>
              </a:rPr>
              <a:t>sono autorizzati o meno, i metodi per </a:t>
            </a:r>
            <a:r>
              <a:rPr lang="it-IT" dirty="0" smtClean="0">
                <a:effectLst>
                  <a:outerShdw blurRad="50800" dist="38100" dir="2700000" algn="tl" rotWithShape="0">
                    <a:prstClr val="black">
                      <a:alpha val="40000"/>
                    </a:prstClr>
                  </a:outerShdw>
                </a:effectLst>
              </a:rPr>
              <a:t>assicurarsi </a:t>
            </a:r>
            <a:r>
              <a:rPr lang="it-IT" dirty="0">
                <a:effectLst>
                  <a:outerShdw blurRad="50800" dist="38100" dir="2700000" algn="tl" rotWithShape="0">
                    <a:prstClr val="black">
                      <a:alpha val="40000"/>
                    </a:prstClr>
                  </a:outerShdw>
                </a:effectLst>
              </a:rPr>
              <a:t>che </a:t>
            </a:r>
            <a:r>
              <a:rPr lang="it-IT" dirty="0" smtClean="0">
                <a:effectLst>
                  <a:outerShdw blurRad="50800" dist="38100" dir="2700000" algn="tl" rotWithShape="0">
                    <a:prstClr val="black">
                      <a:alpha val="40000"/>
                    </a:prstClr>
                  </a:outerShdw>
                </a:effectLst>
              </a:rPr>
              <a:t>alternative </a:t>
            </a:r>
            <a:r>
              <a:rPr lang="it-IT" dirty="0">
                <a:effectLst>
                  <a:outerShdw blurRad="50800" dist="38100" dir="2700000" algn="tl" rotWithShape="0">
                    <a:prstClr val="black">
                      <a:alpha val="40000"/>
                    </a:prstClr>
                  </a:outerShdw>
                </a:effectLst>
              </a:rPr>
              <a:t>meno restrittive vengano utilizzate </a:t>
            </a:r>
            <a:r>
              <a:rPr lang="it-IT" dirty="0" smtClean="0">
                <a:effectLst>
                  <a:outerShdw blurRad="50800" dist="38100" dir="2700000" algn="tl" rotWithShape="0">
                    <a:prstClr val="black">
                      <a:alpha val="40000"/>
                    </a:prstClr>
                  </a:outerShdw>
                </a:effectLst>
              </a:rPr>
              <a:t>prima</a:t>
            </a:r>
            <a:r>
              <a:rPr lang="it-IT" dirty="0">
                <a:effectLst>
                  <a:outerShdw blurRad="50800" dist="38100" dir="2700000" algn="tl" rotWithShape="0">
                    <a:prstClr val="black">
                      <a:alpha val="40000"/>
                    </a:prstClr>
                  </a:outerShdw>
                </a:effectLst>
              </a:rPr>
              <a:t>, le questioni </a:t>
            </a:r>
            <a:r>
              <a:rPr lang="it-IT" dirty="0" smtClean="0">
                <a:effectLst>
                  <a:outerShdw blurRad="50800" dist="38100" dir="2700000" algn="tl" rotWithShape="0">
                    <a:prstClr val="black">
                      <a:alpha val="40000"/>
                    </a:prstClr>
                  </a:outerShdw>
                </a:effectLst>
              </a:rPr>
              <a:t>riguardanti </a:t>
            </a:r>
            <a:r>
              <a:rPr lang="it-IT" dirty="0">
                <a:effectLst>
                  <a:outerShdw blurRad="50800" dist="38100" dir="2700000" algn="tl" rotWithShape="0">
                    <a:prstClr val="black">
                      <a:alpha val="40000"/>
                    </a:prstClr>
                  </a:outerShdw>
                </a:effectLst>
              </a:rPr>
              <a:t>la sicurezza, i limiti di tempo per </a:t>
            </a:r>
            <a:r>
              <a:rPr lang="it-IT" dirty="0" smtClean="0">
                <a:effectLst>
                  <a:outerShdw blurRad="50800" dist="38100" dir="2700000" algn="tl" rotWithShape="0">
                    <a:prstClr val="black">
                      <a:alpha val="40000"/>
                    </a:prstClr>
                  </a:outerShdw>
                </a:effectLst>
              </a:rPr>
              <a:t>l’uso </a:t>
            </a:r>
            <a:r>
              <a:rPr lang="it-IT" dirty="0">
                <a:effectLst>
                  <a:outerShdw blurRad="50800" dist="38100" dir="2700000" algn="tl" rotWithShape="0">
                    <a:prstClr val="black">
                      <a:alpha val="40000"/>
                    </a:prstClr>
                  </a:outerShdw>
                </a:effectLst>
              </a:rPr>
              <a:t>delle contenzioni, la </a:t>
            </a:r>
            <a:r>
              <a:rPr lang="it-IT" dirty="0" smtClean="0">
                <a:effectLst>
                  <a:outerShdw blurRad="50800" dist="38100" dir="2700000" algn="tl" rotWithShape="0">
                    <a:prstClr val="black">
                      <a:alpha val="40000"/>
                    </a:prstClr>
                  </a:outerShdw>
                </a:effectLst>
              </a:rPr>
              <a:t>necessità </a:t>
            </a:r>
            <a:r>
              <a:rPr lang="it-IT" dirty="0">
                <a:effectLst>
                  <a:outerShdw blurRad="50800" dist="38100" dir="2700000" algn="tl" rotWithShape="0">
                    <a:prstClr val="black">
                      <a:alpha val="40000"/>
                    </a:prstClr>
                  </a:outerShdw>
                </a:effectLst>
              </a:rPr>
              <a:t>di monitoraggio e supervisione durante </a:t>
            </a:r>
            <a:r>
              <a:rPr lang="it-IT" dirty="0" smtClean="0">
                <a:effectLst>
                  <a:outerShdw blurRad="50800" dist="38100" dir="2700000" algn="tl" rotWithShape="0">
                    <a:prstClr val="black">
                      <a:alpha val="40000"/>
                    </a:prstClr>
                  </a:outerShdw>
                </a:effectLst>
              </a:rPr>
              <a:t>il contenimento </a:t>
            </a:r>
            <a:r>
              <a:rPr lang="it-IT" dirty="0">
                <a:effectLst>
                  <a:outerShdw blurRad="50800" dist="38100" dir="2700000" algn="tl" rotWithShape="0">
                    <a:prstClr val="black">
                      <a:alpha val="40000"/>
                    </a:prstClr>
                  </a:outerShdw>
                </a:effectLst>
              </a:rPr>
              <a:t>e la </a:t>
            </a:r>
            <a:r>
              <a:rPr lang="it-IT" dirty="0" smtClean="0">
                <a:effectLst>
                  <a:outerShdw blurRad="50800" dist="38100" dir="2700000" algn="tl" rotWithShape="0">
                    <a:prstClr val="black">
                      <a:alpha val="40000"/>
                    </a:prstClr>
                  </a:outerShdw>
                </a:effectLst>
              </a:rPr>
              <a:t>consulenza </a:t>
            </a:r>
            <a:r>
              <a:rPr lang="it-IT" dirty="0">
                <a:effectLst>
                  <a:outerShdw blurRad="50800" dist="38100" dir="2700000" algn="tl" rotWithShape="0">
                    <a:prstClr val="black">
                      <a:alpha val="40000"/>
                    </a:prstClr>
                  </a:outerShdw>
                </a:effectLst>
              </a:rPr>
              <a:t>psichiatrica. </a:t>
            </a:r>
          </a:p>
          <a:p>
            <a:pPr algn="just"/>
            <a:endParaRPr lang="it-IT"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066217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91264" cy="1426170"/>
          </a:xfrm>
        </p:spPr>
        <p:txBody>
          <a:bodyPr>
            <a:normAutofit fontScale="90000"/>
          </a:bodyPr>
          <a:lstStyle/>
          <a:p>
            <a:r>
              <a:rPr lang="it-IT" dirty="0" smtClean="0">
                <a:effectLst>
                  <a:outerShdw blurRad="50800" dist="38100" dir="2700000" algn="tl" rotWithShape="0">
                    <a:prstClr val="black">
                      <a:alpha val="40000"/>
                    </a:prstClr>
                  </a:outerShdw>
                </a:effectLst>
              </a:rPr>
              <a:t>Inchieste</a:t>
            </a:r>
            <a:br>
              <a:rPr lang="it-IT" dirty="0" smtClean="0">
                <a:effectLst>
                  <a:outerShdw blurRad="50800" dist="38100" dir="2700000" algn="tl" rotWithShape="0">
                    <a:prstClr val="black">
                      <a:alpha val="40000"/>
                    </a:prstClr>
                  </a:outerShdw>
                </a:effectLst>
              </a:rPr>
            </a:br>
            <a:r>
              <a:rPr lang="it-IT" dirty="0" smtClean="0">
                <a:effectLst>
                  <a:outerShdw blurRad="50800" dist="38100" dir="2700000" algn="tl" rotWithShape="0">
                    <a:prstClr val="black">
                      <a:alpha val="40000"/>
                    </a:prstClr>
                  </a:outerShdw>
                </a:effectLst>
              </a:rPr>
              <a:t>L’Espresso</a:t>
            </a:r>
            <a:br>
              <a:rPr lang="it-IT" dirty="0" smtClean="0">
                <a:effectLst>
                  <a:outerShdw blurRad="50800" dist="38100" dir="2700000" algn="tl" rotWithShape="0">
                    <a:prstClr val="black">
                      <a:alpha val="40000"/>
                    </a:prstClr>
                  </a:outerShdw>
                </a:effectLst>
              </a:rPr>
            </a:br>
            <a:r>
              <a:rPr lang="it-IT" sz="2000" dirty="0" smtClean="0">
                <a:effectLst>
                  <a:outerShdw blurRad="50800" dist="38100" dir="2700000" algn="tl" rotWithShape="0">
                    <a:prstClr val="black">
                      <a:alpha val="40000"/>
                    </a:prstClr>
                  </a:outerShdw>
                </a:effectLst>
              </a:rPr>
              <a:t>24 maggio 2017</a:t>
            </a:r>
            <a:endParaRPr lang="it-IT" dirty="0">
              <a:effectLst>
                <a:outerShdw blurRad="50800" dist="38100" dir="2700000" algn="tl" rotWithShape="0">
                  <a:prstClr val="black">
                    <a:alpha val="40000"/>
                  </a:prstClr>
                </a:outerShdw>
              </a:effectLst>
            </a:endParaRPr>
          </a:p>
        </p:txBody>
      </p:sp>
      <p:sp>
        <p:nvSpPr>
          <p:cNvPr id="3" name="Segnaposto contenuto 2"/>
          <p:cNvSpPr>
            <a:spLocks noGrp="1"/>
          </p:cNvSpPr>
          <p:nvPr>
            <p:ph idx="1"/>
          </p:nvPr>
        </p:nvSpPr>
        <p:spPr>
          <a:xfrm>
            <a:off x="457200" y="1988840"/>
            <a:ext cx="8219256" cy="4137323"/>
          </a:xfrm>
        </p:spPr>
        <p:txBody>
          <a:bodyPr>
            <a:normAutofit fontScale="85000" lnSpcReduction="10000"/>
          </a:bodyPr>
          <a:lstStyle/>
          <a:p>
            <a:pPr algn="just"/>
            <a:r>
              <a:rPr lang="it-IT" dirty="0" smtClean="0">
                <a:effectLst>
                  <a:outerShdw blurRad="50800" dist="38100" dir="2700000" algn="tl" rotWithShape="0">
                    <a:prstClr val="black">
                      <a:alpha val="40000"/>
                    </a:prstClr>
                  </a:outerShdw>
                </a:effectLst>
              </a:rPr>
              <a:t>…..oltre </a:t>
            </a:r>
            <a:r>
              <a:rPr lang="it-IT" dirty="0">
                <a:effectLst>
                  <a:outerShdw blurRad="50800" dist="38100" dir="2700000" algn="tl" rotWithShape="0">
                    <a:prstClr val="black">
                      <a:alpha val="40000"/>
                    </a:prstClr>
                  </a:outerShdw>
                </a:effectLst>
              </a:rPr>
              <a:t>le celle sature, sono molte tante le piaghe che non accennano a guarire: la carenza di medici dietro le sbarre, l’aumento di casi di malasanità e l’abuso di psicofarmaci. Le Residenze per l’esecuzione delle misure di sicurezza (</a:t>
            </a:r>
            <a:r>
              <a:rPr lang="it-IT" dirty="0" err="1">
                <a:effectLst>
                  <a:outerShdw blurRad="50800" dist="38100" dir="2700000" algn="tl" rotWithShape="0">
                    <a:prstClr val="black">
                      <a:alpha val="40000"/>
                    </a:prstClr>
                  </a:outerShdw>
                </a:effectLst>
              </a:rPr>
              <a:t>Rems</a:t>
            </a:r>
            <a:r>
              <a:rPr lang="it-IT" dirty="0">
                <a:effectLst>
                  <a:outerShdw blurRad="50800" dist="38100" dir="2700000" algn="tl" rotWithShape="0">
                    <a:prstClr val="black">
                      <a:alpha val="40000"/>
                    </a:prstClr>
                  </a:outerShdw>
                </a:effectLst>
              </a:rPr>
              <a:t>) - le strutture che dovrebbero accogliere i detenuti con problemi psichiatrici – sono troppo poche e troppo piene. </a:t>
            </a:r>
            <a:r>
              <a:rPr lang="it-IT" sz="3300" b="1" dirty="0">
                <a:effectLst>
                  <a:outerShdw blurRad="50800" dist="38100" dir="2700000" algn="tl" rotWithShape="0">
                    <a:prstClr val="black">
                      <a:alpha val="40000"/>
                    </a:prstClr>
                  </a:outerShdw>
                </a:effectLst>
              </a:rPr>
              <a:t>Quindi i detenuti con patologie psichiche sono “curati” nelle celle ricorrendo a un massiccio uso di sedativi con conseguenze a volte letali.</a:t>
            </a:r>
          </a:p>
        </p:txBody>
      </p:sp>
    </p:spTree>
    <p:extLst>
      <p:ext uri="{BB962C8B-B14F-4D97-AF65-F5344CB8AC3E}">
        <p14:creationId xmlns:p14="http://schemas.microsoft.com/office/powerpoint/2010/main" val="3073485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692696"/>
            <a:ext cx="8229600" cy="5616624"/>
          </a:xfrm>
        </p:spPr>
        <p:txBody>
          <a:bodyPr>
            <a:normAutofit fontScale="70000" lnSpcReduction="20000"/>
          </a:bodyPr>
          <a:lstStyle/>
          <a:p>
            <a:pPr algn="just"/>
            <a:r>
              <a:rPr lang="it-IT" b="1" dirty="0">
                <a:effectLst>
                  <a:outerShdw blurRad="50800" dist="38100" dir="2700000" algn="tl" rotWithShape="0">
                    <a:prstClr val="black">
                      <a:alpha val="40000"/>
                    </a:prstClr>
                  </a:outerShdw>
                </a:effectLst>
              </a:rPr>
              <a:t>GLI MUORE LA FIGLIA, SI UCCIDE IN CELLA</a:t>
            </a:r>
            <a:r>
              <a:rPr lang="it-IT" dirty="0">
                <a:effectLst>
                  <a:outerShdw blurRad="50800" dist="38100" dir="2700000" algn="tl" rotWithShape="0">
                    <a:prstClr val="black">
                      <a:alpha val="40000"/>
                    </a:prstClr>
                  </a:outerShdw>
                </a:effectLst>
              </a:rPr>
              <a:t/>
            </a:r>
            <a:br>
              <a:rPr lang="it-IT" dirty="0">
                <a:effectLst>
                  <a:outerShdw blurRad="50800" dist="38100" dir="2700000" algn="tl" rotWithShape="0">
                    <a:prstClr val="black">
                      <a:alpha val="40000"/>
                    </a:prstClr>
                  </a:outerShdw>
                </a:effectLst>
              </a:rPr>
            </a:br>
            <a:r>
              <a:rPr lang="it-IT" dirty="0">
                <a:effectLst>
                  <a:outerShdw blurRad="50800" dist="38100" dir="2700000" algn="tl" rotWithShape="0">
                    <a:prstClr val="black">
                      <a:alpha val="40000"/>
                    </a:prstClr>
                  </a:outerShdw>
                </a:effectLst>
              </a:rPr>
              <a:t>Sono bastati 45 minuti perché </a:t>
            </a:r>
            <a:r>
              <a:rPr lang="it-IT" b="1" dirty="0" smtClean="0">
                <a:effectLst>
                  <a:outerShdw blurRad="50800" dist="38100" dir="2700000" algn="tl" rotWithShape="0">
                    <a:prstClr val="black">
                      <a:alpha val="40000"/>
                    </a:prstClr>
                  </a:outerShdw>
                </a:effectLst>
              </a:rPr>
              <a:t>V. H., </a:t>
            </a:r>
            <a:r>
              <a:rPr lang="it-IT" b="1" dirty="0">
                <a:effectLst>
                  <a:outerShdw blurRad="50800" dist="38100" dir="2700000" algn="tl" rotWithShape="0">
                    <a:prstClr val="black">
                      <a:alpha val="40000"/>
                    </a:prstClr>
                  </a:outerShdw>
                </a:effectLst>
              </a:rPr>
              <a:t>detenuto di 30 anni,</a:t>
            </a:r>
            <a:r>
              <a:rPr lang="it-IT" dirty="0">
                <a:effectLst>
                  <a:outerShdw blurRad="50800" dist="38100" dir="2700000" algn="tl" rotWithShape="0">
                    <a:prstClr val="black">
                      <a:alpha val="40000"/>
                    </a:prstClr>
                  </a:outerShdw>
                </a:effectLst>
              </a:rPr>
              <a:t> si infilasse al collo un cappio ricavato da un lenzuolo e si appendesse alle grate del bagno, a Regina Coeli. Era in carcere dallo scorso agosto in attesa di giudizio, ed era incensurato. Aveva una figlia, Iana, un anno appena, che soffriva di una grave patologia cardiaca congenita. Il giorno in cui sua figlia è morta all’ospedale </a:t>
            </a:r>
            <a:r>
              <a:rPr lang="it-IT" dirty="0" err="1">
                <a:effectLst>
                  <a:outerShdw blurRad="50800" dist="38100" dir="2700000" algn="tl" rotWithShape="0">
                    <a:prstClr val="black">
                      <a:alpha val="40000"/>
                    </a:prstClr>
                  </a:outerShdw>
                </a:effectLst>
              </a:rPr>
              <a:t>Bambin</a:t>
            </a:r>
            <a:r>
              <a:rPr lang="it-IT" dirty="0">
                <a:effectLst>
                  <a:outerShdw blurRad="50800" dist="38100" dir="2700000" algn="tl" rotWithShape="0">
                    <a:prstClr val="black">
                      <a:alpha val="40000"/>
                    </a:prstClr>
                  </a:outerShdw>
                </a:effectLst>
              </a:rPr>
              <a:t> Gesù, il 14 marzo scorso, </a:t>
            </a:r>
            <a:r>
              <a:rPr lang="it-IT" dirty="0" err="1">
                <a:effectLst>
                  <a:outerShdw blurRad="50800" dist="38100" dir="2700000" algn="tl" rotWithShape="0">
                    <a:prstClr val="black">
                      <a:alpha val="40000"/>
                    </a:prstClr>
                  </a:outerShdw>
                </a:effectLst>
              </a:rPr>
              <a:t>Vehbja</a:t>
            </a:r>
            <a:r>
              <a:rPr lang="it-IT" dirty="0">
                <a:effectLst>
                  <a:outerShdw blurRad="50800" dist="38100" dir="2700000" algn="tl" rotWithShape="0">
                    <a:prstClr val="black">
                      <a:alpha val="40000"/>
                    </a:prstClr>
                  </a:outerShdw>
                </a:effectLst>
              </a:rPr>
              <a:t> </a:t>
            </a:r>
            <a:r>
              <a:rPr lang="it-IT" dirty="0" err="1">
                <a:effectLst>
                  <a:outerShdw blurRad="50800" dist="38100" dir="2700000" algn="tl" rotWithShape="0">
                    <a:prstClr val="black">
                      <a:alpha val="40000"/>
                    </a:prstClr>
                  </a:outerShdw>
                </a:effectLst>
              </a:rPr>
              <a:t>Hrustic</a:t>
            </a:r>
            <a:r>
              <a:rPr lang="it-IT" dirty="0">
                <a:effectLst>
                  <a:outerShdw blurRad="50800" dist="38100" dir="2700000" algn="tl" rotWithShape="0">
                    <a:prstClr val="black">
                      <a:alpha val="40000"/>
                    </a:prstClr>
                  </a:outerShdw>
                </a:effectLst>
              </a:rPr>
              <a:t> lo ha saputo dallo psicologo del carcere. Raccontano che si è piegato in due dal dolore. Gli hanno permesso di andare al funerale, e da allora non ha più parlato. Si è chiuso in un silenzio ostinato e premonitore. Sapevano della sua condizione gli agenti della penitenziaria, la direzione carceraria, i magistrati di sorveglianza. Eppure nonostante l’altissimo rischio suicidario </a:t>
            </a:r>
            <a:r>
              <a:rPr lang="it-IT" dirty="0" err="1">
                <a:effectLst>
                  <a:outerShdw blurRad="50800" dist="38100" dir="2700000" algn="tl" rotWithShape="0">
                    <a:prstClr val="black">
                      <a:alpha val="40000"/>
                    </a:prstClr>
                  </a:outerShdw>
                </a:effectLst>
              </a:rPr>
              <a:t>Hrustic</a:t>
            </a:r>
            <a:r>
              <a:rPr lang="it-IT" dirty="0">
                <a:effectLst>
                  <a:outerShdw blurRad="50800" dist="38100" dir="2700000" algn="tl" rotWithShape="0">
                    <a:prstClr val="black">
                      <a:alpha val="40000"/>
                    </a:prstClr>
                  </a:outerShdw>
                </a:effectLst>
              </a:rPr>
              <a:t> </a:t>
            </a:r>
            <a:r>
              <a:rPr lang="it-IT" b="1" dirty="0">
                <a:effectLst>
                  <a:outerShdw blurRad="50800" dist="38100" dir="2700000" algn="tl" rotWithShape="0">
                    <a:prstClr val="black">
                      <a:alpha val="40000"/>
                    </a:prstClr>
                  </a:outerShdw>
                </a:effectLst>
              </a:rPr>
              <a:t>non era sottoposto a un controllo di sorveglianza a vista</a:t>
            </a:r>
            <a:r>
              <a:rPr lang="it-IT" b="1" dirty="0" smtClean="0">
                <a:effectLst>
                  <a:outerShdw blurRad="50800" dist="38100" dir="2700000" algn="tl" rotWithShape="0">
                    <a:prstClr val="black">
                      <a:alpha val="40000"/>
                    </a:prstClr>
                  </a:outerShdw>
                </a:effectLst>
              </a:rPr>
              <a:t>.</a:t>
            </a:r>
          </a:p>
          <a:p>
            <a:pPr algn="just"/>
            <a:endParaRPr lang="it-IT" b="1" dirty="0" smtClean="0">
              <a:effectLst>
                <a:outerShdw blurRad="50800" dist="38100" dir="2700000" algn="tl" rotWithShape="0">
                  <a:prstClr val="black">
                    <a:alpha val="40000"/>
                  </a:prstClr>
                </a:outerShdw>
              </a:effectLst>
            </a:endParaRPr>
          </a:p>
          <a:p>
            <a:pPr algn="just"/>
            <a:r>
              <a:rPr lang="it-IT" b="1" dirty="0" smtClean="0">
                <a:effectLst>
                  <a:outerShdw blurRad="50800" dist="38100" dir="2700000" algn="tl" rotWithShape="0">
                    <a:prstClr val="black">
                      <a:alpha val="40000"/>
                    </a:prstClr>
                  </a:outerShdw>
                </a:effectLst>
              </a:rPr>
              <a:t>…….</a:t>
            </a:r>
            <a:r>
              <a:rPr lang="it-IT" dirty="0" smtClean="0">
                <a:effectLst>
                  <a:outerShdw blurRad="50800" dist="38100" dir="2700000" algn="tl" rotWithShape="0">
                    <a:prstClr val="black">
                      <a:alpha val="40000"/>
                    </a:prstClr>
                  </a:outerShdw>
                </a:effectLst>
              </a:rPr>
              <a:t> </a:t>
            </a:r>
            <a:r>
              <a:rPr lang="it-IT" dirty="0">
                <a:effectLst>
                  <a:outerShdw blurRad="50800" dist="38100" dir="2700000" algn="tl" rotWithShape="0">
                    <a:prstClr val="black">
                      <a:alpha val="40000"/>
                    </a:prstClr>
                  </a:outerShdw>
                </a:effectLst>
              </a:rPr>
              <a:t>Gli psicofarmaci che gli facevano ingoiare più volte al giorno però non sono evidentemente serviti a </a:t>
            </a:r>
            <a:r>
              <a:rPr lang="it-IT" dirty="0" smtClean="0">
                <a:effectLst>
                  <a:outerShdw blurRad="50800" dist="38100" dir="2700000" algn="tl" rotWithShape="0">
                    <a:prstClr val="black">
                      <a:alpha val="40000"/>
                    </a:prstClr>
                  </a:outerShdw>
                </a:effectLst>
              </a:rPr>
              <a:t>nulla</a:t>
            </a:r>
            <a:r>
              <a:rPr lang="it-IT" dirty="0">
                <a:effectLst>
                  <a:outerShdw blurRad="50800" dist="38100" dir="2700000" algn="tl" rotWithShape="0">
                    <a:prstClr val="black">
                      <a:alpha val="40000"/>
                    </a:prstClr>
                  </a:outerShdw>
                </a:effectLst>
              </a:rPr>
              <a:t>.</a:t>
            </a:r>
            <a:endParaRPr lang="it-IT" b="1" dirty="0" smtClean="0">
              <a:effectLst>
                <a:outerShdw blurRad="50800" dist="38100" dir="2700000" algn="tl" rotWithShape="0">
                  <a:prstClr val="black">
                    <a:alpha val="40000"/>
                  </a:prstClr>
                </a:outerShdw>
              </a:effectLst>
            </a:endParaRPr>
          </a:p>
          <a:p>
            <a:pPr algn="just"/>
            <a:endParaRPr lang="it-IT" b="1" dirty="0" smtClean="0">
              <a:effectLst>
                <a:outerShdw blurRad="50800" dist="38100" dir="2700000" algn="tl" rotWithShape="0">
                  <a:prstClr val="black">
                    <a:alpha val="40000"/>
                  </a:prstClr>
                </a:outerShdw>
              </a:effectLst>
            </a:endParaRPr>
          </a:p>
          <a:p>
            <a:pPr algn="just"/>
            <a:endParaRPr lang="it-IT"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52549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effectLst>
                  <a:outerShdw blurRad="50800" dist="38100" dir="2700000" algn="tl" rotWithShape="0">
                    <a:prstClr val="black">
                      <a:alpha val="40000"/>
                    </a:prstClr>
                  </a:outerShdw>
                </a:effectLst>
              </a:rPr>
              <a:t>C</a:t>
            </a:r>
            <a:r>
              <a:rPr lang="it-IT" sz="3600" dirty="0" smtClean="0">
                <a:effectLst>
                  <a:outerShdw blurRad="50800" dist="38100" dir="2700000" algn="tl" rotWithShape="0">
                    <a:prstClr val="black">
                      <a:alpha val="40000"/>
                    </a:prstClr>
                  </a:outerShdw>
                </a:effectLst>
              </a:rPr>
              <a:t>hi ha la pazienza di leggere tutto l’articolo  coglierà qualche altro particolare  </a:t>
            </a:r>
            <a:endParaRPr lang="it-IT" sz="3600" dirty="0">
              <a:effectLst>
                <a:outerShdw blurRad="50800" dist="38100" dir="2700000" algn="tl" rotWithShape="0">
                  <a:prstClr val="black">
                    <a:alpha val="40000"/>
                  </a:prstClr>
                </a:outerShdw>
              </a:effectLst>
            </a:endParaRPr>
          </a:p>
        </p:txBody>
      </p:sp>
      <p:sp>
        <p:nvSpPr>
          <p:cNvPr id="3" name="Segnaposto contenuto 2"/>
          <p:cNvSpPr>
            <a:spLocks noGrp="1"/>
          </p:cNvSpPr>
          <p:nvPr>
            <p:ph idx="1"/>
          </p:nvPr>
        </p:nvSpPr>
        <p:spPr>
          <a:xfrm>
            <a:off x="467544" y="1772816"/>
            <a:ext cx="8229600" cy="4525963"/>
          </a:xfrm>
        </p:spPr>
        <p:txBody>
          <a:bodyPr>
            <a:normAutofit fontScale="92500" lnSpcReduction="10000"/>
          </a:bodyPr>
          <a:lstStyle/>
          <a:p>
            <a:pPr algn="just"/>
            <a:r>
              <a:rPr lang="it-IT" dirty="0">
                <a:effectLst>
                  <a:outerShdw blurRad="50800" dist="38100" dir="2700000" algn="tl" rotWithShape="0">
                    <a:prstClr val="black">
                      <a:alpha val="40000"/>
                    </a:prstClr>
                  </a:outerShdw>
                </a:effectLst>
              </a:rPr>
              <a:t>Anche gli operatori fanno quello che possono per arginare il </a:t>
            </a:r>
            <a:r>
              <a:rPr lang="it-IT" dirty="0" smtClean="0">
                <a:effectLst>
                  <a:outerShdw blurRad="50800" dist="38100" dir="2700000" algn="tl" rotWithShape="0">
                    <a:prstClr val="black">
                      <a:alpha val="40000"/>
                    </a:prstClr>
                  </a:outerShdw>
                </a:effectLst>
              </a:rPr>
              <a:t>problema………..</a:t>
            </a:r>
          </a:p>
          <a:p>
            <a:pPr marL="0" indent="0" algn="just">
              <a:buNone/>
            </a:pPr>
            <a:endParaRPr lang="it-IT" dirty="0" smtClean="0">
              <a:effectLst>
                <a:outerShdw blurRad="50800" dist="38100" dir="2700000" algn="tl" rotWithShape="0">
                  <a:prstClr val="black">
                    <a:alpha val="40000"/>
                  </a:prstClr>
                </a:outerShdw>
              </a:effectLst>
            </a:endParaRPr>
          </a:p>
          <a:p>
            <a:r>
              <a:rPr lang="it-IT" dirty="0">
                <a:effectLst>
                  <a:outerShdw blurRad="50800" dist="38100" dir="2700000" algn="tl" rotWithShape="0">
                    <a:prstClr val="black">
                      <a:alpha val="40000"/>
                    </a:prstClr>
                  </a:outerShdw>
                </a:effectLst>
              </a:rPr>
              <a:t> “L’orario della terapia è un incubo – si sfoga </a:t>
            </a:r>
            <a:r>
              <a:rPr lang="it-IT" dirty="0" smtClean="0">
                <a:effectLst>
                  <a:outerShdw blurRad="50800" dist="38100" dir="2700000" algn="tl" rotWithShape="0">
                    <a:prstClr val="black">
                      <a:alpha val="40000"/>
                    </a:prstClr>
                  </a:outerShdw>
                </a:effectLst>
              </a:rPr>
              <a:t>un </a:t>
            </a:r>
            <a:r>
              <a:rPr lang="it-IT" dirty="0">
                <a:effectLst>
                  <a:outerShdw blurRad="50800" dist="38100" dir="2700000" algn="tl" rotWithShape="0">
                    <a:prstClr val="black">
                      <a:alpha val="40000"/>
                    </a:prstClr>
                  </a:outerShdw>
                </a:effectLst>
              </a:rPr>
              <a:t>paramedico in servizio a Poggioreale - ogni sera è una lotta per cercare di dare meno psicofarmaci possibili e spesso finiamo per essere presi a calci perché ci rifiutiamo di somministrare quello </a:t>
            </a:r>
            <a:r>
              <a:rPr lang="it-IT" dirty="0" smtClean="0">
                <a:effectLst>
                  <a:outerShdw blurRad="50800" dist="38100" dir="2700000" algn="tl" rotWithShape="0">
                    <a:prstClr val="black">
                      <a:alpha val="40000"/>
                    </a:prstClr>
                  </a:outerShdw>
                </a:effectLst>
              </a:rPr>
              <a:t>che ci chiedono </a:t>
            </a:r>
            <a:r>
              <a:rPr lang="it-IT" dirty="0">
                <a:effectLst>
                  <a:outerShdw blurRad="50800" dist="38100" dir="2700000" algn="tl" rotWithShape="0">
                    <a:prstClr val="black">
                      <a:alpha val="40000"/>
                    </a:prstClr>
                  </a:outerShdw>
                </a:effectLst>
              </a:rPr>
              <a:t>per stordirsi</a:t>
            </a:r>
            <a:r>
              <a:rPr lang="it-IT" dirty="0" smtClean="0">
                <a:effectLst>
                  <a:outerShdw blurRad="50800" dist="38100" dir="2700000" algn="tl" rotWithShape="0">
                    <a:prstClr val="black">
                      <a:alpha val="40000"/>
                    </a:prstClr>
                  </a:outerShdw>
                </a:effectLst>
              </a:rPr>
              <a:t>”.</a:t>
            </a:r>
            <a:r>
              <a:rPr lang="it-IT" dirty="0">
                <a:effectLst>
                  <a:outerShdw blurRad="50800" dist="38100" dir="2700000" algn="tl" rotWithShape="0">
                    <a:prstClr val="black">
                      <a:alpha val="40000"/>
                    </a:prstClr>
                  </a:outerShdw>
                </a:effectLst>
              </a:rPr>
              <a:t/>
            </a:r>
            <a:br>
              <a:rPr lang="it-IT" dirty="0">
                <a:effectLst>
                  <a:outerShdw blurRad="50800" dist="38100" dir="2700000" algn="tl" rotWithShape="0">
                    <a:prstClr val="black">
                      <a:alpha val="40000"/>
                    </a:prstClr>
                  </a:outerShdw>
                </a:effectLst>
              </a:rPr>
            </a:br>
            <a:endParaRPr lang="it-IT"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533378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prigione5.jpg"/>
          <p:cNvPicPr>
            <a:picLocks noChangeAspect="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1" cy="6851544"/>
          </a:xfrm>
          <a:prstGeom prst="rect">
            <a:avLst/>
          </a:prstGeom>
        </p:spPr>
      </p:pic>
      <p:sp>
        <p:nvSpPr>
          <p:cNvPr id="3" name="Segnaposto contenuto 2"/>
          <p:cNvSpPr>
            <a:spLocks noGrp="1"/>
          </p:cNvSpPr>
          <p:nvPr>
            <p:ph idx="1"/>
          </p:nvPr>
        </p:nvSpPr>
        <p:spPr>
          <a:xfrm>
            <a:off x="251520" y="620688"/>
            <a:ext cx="8496944" cy="5616624"/>
          </a:xfrm>
        </p:spPr>
        <p:txBody>
          <a:bodyPr>
            <a:noAutofit/>
          </a:bodyPr>
          <a:lstStyle/>
          <a:p>
            <a:pPr algn="just"/>
            <a:r>
              <a:rPr lang="it-IT" sz="3600" dirty="0" smtClean="0">
                <a:ln w="9525" cmpd="sng">
                  <a:solidFill>
                    <a:schemeClr val="tx1"/>
                  </a:solidFill>
                </a:ln>
                <a:effectLst>
                  <a:outerShdw blurRad="50800" dist="38100" dir="2700000" algn="tl" rotWithShape="0">
                    <a:prstClr val="black">
                      <a:alpha val="40000"/>
                    </a:prstClr>
                  </a:outerShdw>
                </a:effectLst>
              </a:rPr>
              <a:t>Gli istituti penitenziari hanno l’obbligo di preservare la salute e la sicurezza dei detenuti: un eventuale fallimento di questo mandato può essere anche perseguito a fini di legge. </a:t>
            </a:r>
          </a:p>
          <a:p>
            <a:pPr algn="just"/>
            <a:r>
              <a:rPr lang="it-IT" sz="3600" dirty="0" smtClean="0">
                <a:ln w="9525" cmpd="sng">
                  <a:solidFill>
                    <a:schemeClr val="tx1"/>
                  </a:solidFill>
                </a:ln>
                <a:effectLst>
                  <a:outerShdw blurRad="50800" dist="38100" dir="2700000" algn="tl" rotWithShape="0">
                    <a:prstClr val="black">
                      <a:alpha val="40000"/>
                    </a:prstClr>
                  </a:outerShdw>
                </a:effectLst>
              </a:rPr>
              <a:t>Un suicidio in ambiente carcerario può inoltre scatenare l’interesse dei mass media e con facilità attrarre l’attenzione superficiale del pubblico, creare problemi «politici», attivare iniziative d’emergenza.</a:t>
            </a:r>
            <a:endParaRPr lang="it-IT" sz="3600" dirty="0">
              <a:ln w="9525" cmpd="sng">
                <a:solidFill>
                  <a:schemeClr val="tx1"/>
                </a:solidFill>
              </a:ln>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96719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effectLst>
                  <a:outerShdw blurRad="50800" dist="38100" dir="2700000" algn="tl" rotWithShape="0">
                    <a:prstClr val="black">
                      <a:alpha val="40000"/>
                    </a:prstClr>
                  </a:outerShdw>
                </a:effectLst>
              </a:rPr>
              <a:t>Altra inchiesta giornalistica</a:t>
            </a:r>
            <a:br>
              <a:rPr lang="it-IT" dirty="0" smtClean="0">
                <a:effectLst>
                  <a:outerShdw blurRad="50800" dist="38100" dir="2700000" algn="tl" rotWithShape="0">
                    <a:prstClr val="black">
                      <a:alpha val="40000"/>
                    </a:prstClr>
                  </a:outerShdw>
                </a:effectLst>
              </a:rPr>
            </a:br>
            <a:r>
              <a:rPr lang="it-IT" dirty="0" smtClean="0">
                <a:effectLst>
                  <a:outerShdw blurRad="50800" dist="38100" dir="2700000" algn="tl" rotWithShape="0">
                    <a:prstClr val="black">
                      <a:alpha val="40000"/>
                    </a:prstClr>
                  </a:outerShdw>
                </a:effectLst>
              </a:rPr>
              <a:t>sull’abuso dei farmaci</a:t>
            </a:r>
            <a:endParaRPr lang="it-IT" dirty="0">
              <a:effectLst>
                <a:outerShdw blurRad="50800" dist="38100" dir="2700000" algn="tl" rotWithShape="0">
                  <a:prstClr val="black">
                    <a:alpha val="40000"/>
                  </a:prstClr>
                </a:outerShdw>
              </a:effectLst>
            </a:endParaRPr>
          </a:p>
        </p:txBody>
      </p:sp>
      <p:sp>
        <p:nvSpPr>
          <p:cNvPr id="3" name="Segnaposto contenuto 2"/>
          <p:cNvSpPr>
            <a:spLocks noGrp="1"/>
          </p:cNvSpPr>
          <p:nvPr>
            <p:ph idx="1"/>
          </p:nvPr>
        </p:nvSpPr>
        <p:spPr/>
        <p:txBody>
          <a:bodyPr/>
          <a:lstStyle/>
          <a:p>
            <a:pPr algn="just"/>
            <a:r>
              <a:rPr lang="it-IT" b="1" dirty="0">
                <a:effectLst>
                  <a:outerShdw blurRad="50800" dist="38100" dir="2700000" algn="tl" rotWithShape="0">
                    <a:prstClr val="black">
                      <a:alpha val="40000"/>
                    </a:prstClr>
                  </a:outerShdw>
                </a:effectLst>
              </a:rPr>
              <a:t>Mancano gli psicologi, così nelle carceri italiane il 50 per cento dei detenuti ne abusa. Con conseguenze spesso tragiche: dall'alterazione mentale al </a:t>
            </a:r>
            <a:r>
              <a:rPr lang="it-IT" b="1" dirty="0" smtClean="0">
                <a:effectLst>
                  <a:outerShdw blurRad="50800" dist="38100" dir="2700000" algn="tl" rotWithShape="0">
                    <a:prstClr val="black">
                      <a:alpha val="40000"/>
                    </a:prstClr>
                  </a:outerShdw>
                </a:effectLst>
              </a:rPr>
              <a:t>suicidio</a:t>
            </a:r>
            <a:endParaRPr lang="it-IT" b="1" dirty="0">
              <a:effectLst>
                <a:outerShdw blurRad="50800" dist="38100" dir="2700000" algn="tl" rotWithShape="0">
                  <a:prstClr val="black">
                    <a:alpha val="40000"/>
                  </a:prstClr>
                </a:outerShdw>
              </a:effectLst>
            </a:endParaRPr>
          </a:p>
          <a:p>
            <a:pPr algn="just"/>
            <a:endParaRPr lang="it-IT"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66188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umore2.png"/>
          <p:cNvPicPr>
            <a:picLocks noChangeAspect="1"/>
          </p:cNvPicPr>
          <p:nvPr/>
        </p:nvPicPr>
        <p:blipFill>
          <a:blip r:embed="rId2">
            <a:duotone>
              <a:prstClr val="black"/>
              <a:schemeClr val="accent1">
                <a:tint val="45000"/>
                <a:satMod val="400000"/>
              </a:schemeClr>
            </a:duotone>
            <a:alphaModFix amt="40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15117" y="3501008"/>
            <a:ext cx="7146283" cy="3585591"/>
          </a:xfrm>
          <a:prstGeom prst="rect">
            <a:avLst/>
          </a:prstGeom>
        </p:spPr>
      </p:pic>
      <p:pic>
        <p:nvPicPr>
          <p:cNvPr id="2" name="Immagine 1" descr="umore1.png"/>
          <p:cNvPicPr>
            <a:picLocks noChangeAspect="1"/>
          </p:cNvPicPr>
          <p:nvPr/>
        </p:nvPicPr>
        <p:blipFill>
          <a:blip r:embed="rId4">
            <a:duotone>
              <a:schemeClr val="bg2">
                <a:shade val="45000"/>
                <a:satMod val="135000"/>
              </a:schemeClr>
              <a:prstClr val="white"/>
            </a:duotone>
            <a:alphaModFix amt="53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15616" y="16791"/>
            <a:ext cx="7086600" cy="3111500"/>
          </a:xfrm>
          <a:prstGeom prst="rect">
            <a:avLst/>
          </a:prstGeom>
        </p:spPr>
      </p:pic>
      <p:sp>
        <p:nvSpPr>
          <p:cNvPr id="3" name="Segnaposto contenuto 2"/>
          <p:cNvSpPr>
            <a:spLocks noGrp="1"/>
          </p:cNvSpPr>
          <p:nvPr>
            <p:ph idx="1"/>
          </p:nvPr>
        </p:nvSpPr>
        <p:spPr>
          <a:xfrm>
            <a:off x="467544" y="1916832"/>
            <a:ext cx="8229600" cy="3629000"/>
          </a:xfrm>
        </p:spPr>
        <p:txBody>
          <a:bodyPr/>
          <a:lstStyle/>
          <a:p>
            <a:pPr algn="just"/>
            <a:r>
              <a:rPr lang="it-IT" dirty="0">
                <a:effectLst>
                  <a:outerShdw blurRad="50800" dist="38100" dir="2700000" algn="tl" rotWithShape="0">
                    <a:prstClr val="black">
                      <a:alpha val="40000"/>
                    </a:prstClr>
                  </a:outerShdw>
                </a:effectLst>
              </a:rPr>
              <a:t>quasi il 50% dei detenuti fa uso di psicofarmaci o potenti sedativi che inibiscono il normale funzionamento psichico. Sono farmaci che provocano sbalzi di umore difficili da gestire, soprattutto nelle persone che hanno un passato di </a:t>
            </a:r>
            <a:r>
              <a:rPr lang="it-IT" dirty="0" smtClean="0">
                <a:effectLst>
                  <a:outerShdw blurRad="50800" dist="38100" dir="2700000" algn="tl" rotWithShape="0">
                    <a:prstClr val="black">
                      <a:alpha val="40000"/>
                    </a:prstClr>
                  </a:outerShdw>
                </a:effectLst>
              </a:rPr>
              <a:t>tossicodipendenza.</a:t>
            </a:r>
            <a:endParaRPr lang="it-IT"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207568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19256" cy="1417638"/>
          </a:xfrm>
        </p:spPr>
        <p:txBody>
          <a:bodyPr>
            <a:normAutofit/>
          </a:bodyPr>
          <a:lstStyle/>
          <a:p>
            <a:r>
              <a:rPr lang="it-IT" sz="2800" dirty="0">
                <a:effectLst>
                  <a:outerShdw blurRad="38100" dist="38100" dir="2700000" algn="tl">
                    <a:srgbClr val="000000">
                      <a:alpha val="43137"/>
                    </a:srgbClr>
                  </a:outerShdw>
                </a:effectLst>
              </a:rPr>
              <a:t>Sull’imprevedibilità del suicidio </a:t>
            </a:r>
            <a:br>
              <a:rPr lang="it-IT" sz="2800" dirty="0">
                <a:effectLst>
                  <a:outerShdw blurRad="38100" dist="38100" dir="2700000" algn="tl">
                    <a:srgbClr val="000000">
                      <a:alpha val="43137"/>
                    </a:srgbClr>
                  </a:outerShdw>
                </a:effectLst>
              </a:rPr>
            </a:br>
            <a:r>
              <a:rPr lang="it-IT" sz="2800" dirty="0">
                <a:effectLst>
                  <a:outerShdw blurRad="38100" dist="38100" dir="2700000" algn="tl">
                    <a:srgbClr val="000000">
                      <a:alpha val="43137"/>
                    </a:srgbClr>
                  </a:outerShdw>
                </a:effectLst>
              </a:rPr>
              <a:t>On the </a:t>
            </a:r>
            <a:r>
              <a:rPr lang="it-IT" sz="2800" dirty="0" err="1">
                <a:effectLst>
                  <a:outerShdw blurRad="38100" dist="38100" dir="2700000" algn="tl">
                    <a:srgbClr val="000000">
                      <a:alpha val="43137"/>
                    </a:srgbClr>
                  </a:outerShdw>
                </a:effectLst>
              </a:rPr>
              <a:t>unpredictability</a:t>
            </a:r>
            <a:r>
              <a:rPr lang="it-IT" sz="2800" dirty="0">
                <a:effectLst>
                  <a:outerShdw blurRad="38100" dist="38100" dir="2700000" algn="tl">
                    <a:srgbClr val="000000">
                      <a:alpha val="43137"/>
                    </a:srgbClr>
                  </a:outerShdw>
                </a:effectLst>
              </a:rPr>
              <a:t> of suicide</a:t>
            </a:r>
            <a:r>
              <a:rPr lang="it-IT" sz="2000" dirty="0">
                <a:solidFill>
                  <a:srgbClr val="FF0000"/>
                </a:solidFill>
              </a:rPr>
              <a:t/>
            </a:r>
            <a:br>
              <a:rPr lang="it-IT" sz="2000" dirty="0">
                <a:solidFill>
                  <a:srgbClr val="FF0000"/>
                </a:solidFill>
              </a:rPr>
            </a:br>
            <a:r>
              <a:rPr lang="it-IT" sz="1050" dirty="0" smtClean="0"/>
              <a:t>MASSIMO </a:t>
            </a:r>
            <a:r>
              <a:rPr lang="it-IT" sz="1050" dirty="0"/>
              <a:t>BIONDI</a:t>
            </a:r>
            <a:r>
              <a:rPr lang="it-IT" sz="1050" baseline="30000" dirty="0"/>
              <a:t>1</a:t>
            </a:r>
            <a:r>
              <a:rPr lang="it-IT" sz="1050" dirty="0"/>
              <a:t>, ANGELA IANNITELLI</a:t>
            </a:r>
            <a:r>
              <a:rPr lang="it-IT" sz="1050" baseline="30000" dirty="0"/>
              <a:t>1,2</a:t>
            </a:r>
            <a:r>
              <a:rPr lang="it-IT" sz="1050" dirty="0"/>
              <a:t>, </a:t>
            </a:r>
            <a:r>
              <a:rPr lang="it-IT" sz="1050" dirty="0" smtClean="0"/>
              <a:t>STEFANO FERRACUTI</a:t>
            </a:r>
            <a:r>
              <a:rPr lang="it-IT" sz="1050" baseline="30000" dirty="0" smtClean="0"/>
              <a:t>1</a:t>
            </a:r>
            <a:r>
              <a:rPr lang="it-IT" sz="1050" dirty="0"/>
              <a:t/>
            </a:r>
            <a:br>
              <a:rPr lang="it-IT" sz="1050" dirty="0"/>
            </a:br>
            <a:r>
              <a:rPr lang="it-IT" sz="1000" dirty="0" err="1"/>
              <a:t>Riv</a:t>
            </a:r>
            <a:r>
              <a:rPr lang="it-IT" sz="1000" dirty="0"/>
              <a:t> </a:t>
            </a:r>
            <a:r>
              <a:rPr lang="it-IT" sz="1000" dirty="0" err="1"/>
              <a:t>Psichiatr</a:t>
            </a:r>
            <a:r>
              <a:rPr lang="it-IT" sz="1000" dirty="0"/>
              <a:t> 2016;51(5):167-171</a:t>
            </a:r>
            <a:endParaRPr lang="it-IT" sz="1050" dirty="0"/>
          </a:p>
        </p:txBody>
      </p:sp>
      <p:sp>
        <p:nvSpPr>
          <p:cNvPr id="3" name="Segnaposto contenuto 2"/>
          <p:cNvSpPr>
            <a:spLocks noGrp="1"/>
          </p:cNvSpPr>
          <p:nvPr>
            <p:ph idx="1"/>
          </p:nvPr>
        </p:nvSpPr>
        <p:spPr>
          <a:xfrm>
            <a:off x="467544" y="1772816"/>
            <a:ext cx="7920880" cy="4133055"/>
          </a:xfrm>
        </p:spPr>
        <p:txBody>
          <a:bodyPr>
            <a:normAutofit fontScale="85000" lnSpcReduction="20000"/>
          </a:bodyPr>
          <a:lstStyle/>
          <a:p>
            <a:pPr algn="just"/>
            <a:r>
              <a:rPr lang="it-IT" dirty="0" smtClean="0">
                <a:effectLst>
                  <a:outerShdw blurRad="38100" dist="38100" dir="2700000" algn="tl">
                    <a:srgbClr val="000000">
                      <a:alpha val="43137"/>
                    </a:srgbClr>
                  </a:outerShdw>
                </a:effectLst>
              </a:rPr>
              <a:t>…il </a:t>
            </a:r>
            <a:r>
              <a:rPr lang="it-IT" dirty="0">
                <a:effectLst>
                  <a:outerShdw blurRad="38100" dist="38100" dir="2700000" algn="tl">
                    <a:srgbClr val="000000">
                      <a:alpha val="43137"/>
                    </a:srgbClr>
                  </a:outerShdw>
                </a:effectLst>
              </a:rPr>
              <a:t>porre volontariamente fine alla propria vita deve essere </a:t>
            </a:r>
            <a:r>
              <a:rPr lang="it-IT" dirty="0" err="1">
                <a:effectLst>
                  <a:outerShdw blurRad="38100" dist="38100" dir="2700000" algn="tl">
                    <a:srgbClr val="000000">
                      <a:alpha val="43137"/>
                    </a:srgbClr>
                  </a:outerShdw>
                </a:effectLst>
              </a:rPr>
              <a:t>patologizzato</a:t>
            </a:r>
            <a:r>
              <a:rPr lang="it-IT" dirty="0">
                <a:effectLst>
                  <a:outerShdw blurRad="38100" dist="38100" dir="2700000" algn="tl">
                    <a:srgbClr val="000000">
                      <a:alpha val="43137"/>
                    </a:srgbClr>
                  </a:outerShdw>
                </a:effectLst>
              </a:rPr>
              <a:t> dal senso comune come espressione inequivocabile di malattia. Nel ricondurlo alla malattia, possiamo quindi applicare le categorie mediche del trattamento e della prevenzione. Nella pratica clinica, invece, il suicidio è uno dei comportamenti più difficilmente prevedibili, anche perché non necessariamente espressione di un disturbo psichiatrico. Già nel 1897 </a:t>
            </a:r>
            <a:r>
              <a:rPr lang="it-IT" dirty="0" err="1">
                <a:effectLst>
                  <a:outerShdw blurRad="38100" dist="38100" dir="2700000" algn="tl">
                    <a:srgbClr val="000000">
                      <a:alpha val="43137"/>
                    </a:srgbClr>
                  </a:outerShdw>
                </a:effectLst>
              </a:rPr>
              <a:t>Durkheim</a:t>
            </a:r>
            <a:r>
              <a:rPr lang="it-IT" dirty="0">
                <a:effectLst>
                  <a:outerShdw blurRad="38100" dist="38100" dir="2700000" algn="tl">
                    <a:srgbClr val="000000">
                      <a:alpha val="43137"/>
                    </a:srgbClr>
                  </a:outerShdw>
                </a:effectLst>
              </a:rPr>
              <a:t> suddivideva i suicidi in “patologici”, di competenza psichiatrica, e “normali”, dovuti a una alterata integrazione del soggetto nell’ambiente di </a:t>
            </a:r>
            <a:r>
              <a:rPr lang="it-IT" dirty="0" smtClean="0">
                <a:effectLst>
                  <a:outerShdw blurRad="38100" dist="38100" dir="2700000" algn="tl">
                    <a:srgbClr val="000000">
                      <a:alpha val="43137"/>
                    </a:srgbClr>
                  </a:outerShdw>
                </a:effectLst>
              </a:rPr>
              <a:t>vita. </a:t>
            </a:r>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2022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1143000"/>
          </a:xfrm>
        </p:spPr>
        <p:txBody>
          <a:bodyPr/>
          <a:lstStyle/>
          <a:p>
            <a:r>
              <a:rPr lang="it-IT" dirty="0" smtClean="0">
                <a:effectLst>
                  <a:outerShdw blurRad="38100" dist="38100" dir="2700000" algn="tl">
                    <a:srgbClr val="000000">
                      <a:alpha val="43137"/>
                    </a:srgbClr>
                  </a:outerShdw>
                </a:effectLst>
              </a:rPr>
              <a:t>L’illusoria delega alla psichiatria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1"/>
            <a:ext cx="7859216" cy="3701008"/>
          </a:xfrm>
        </p:spPr>
        <p:txBody>
          <a:bodyPr>
            <a:normAutofit/>
          </a:bodyPr>
          <a:lstStyle/>
          <a:p>
            <a:pPr algn="just"/>
            <a:r>
              <a:rPr lang="it-IT" dirty="0">
                <a:effectLst>
                  <a:outerShdw blurRad="38100" dist="38100" dir="2700000" algn="tl">
                    <a:srgbClr val="000000">
                      <a:alpha val="43137"/>
                    </a:srgbClr>
                  </a:outerShdw>
                </a:effectLst>
              </a:rPr>
              <a:t>Si ha l’illusoria convinzione che lo psichiatra e lo psicoterapeuta abbiano il potere di conoscere tutti gli aspetti mentali del paziente grazie alle loro abilità, che possano agire e intervenire pienamente mediante cure (farmaci, interventi psicologici, ecc.) per evitare un suicidio. </a:t>
            </a:r>
          </a:p>
        </p:txBody>
      </p:sp>
    </p:spTree>
    <p:extLst>
      <p:ext uri="{BB962C8B-B14F-4D97-AF65-F5344CB8AC3E}">
        <p14:creationId xmlns:p14="http://schemas.microsoft.com/office/powerpoint/2010/main" val="434056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268760"/>
            <a:ext cx="8229600" cy="4525963"/>
          </a:xfrm>
        </p:spPr>
        <p:txBody>
          <a:bodyPr>
            <a:normAutofit lnSpcReduction="10000"/>
          </a:bodyPr>
          <a:lstStyle/>
          <a:p>
            <a:pPr algn="just"/>
            <a:r>
              <a:rPr lang="it-IT" dirty="0">
                <a:effectLst>
                  <a:outerShdw blurRad="38100" dist="38100" dir="2700000" algn="tl">
                    <a:srgbClr val="000000">
                      <a:alpha val="43137"/>
                    </a:srgbClr>
                  </a:outerShdw>
                </a:effectLst>
              </a:rPr>
              <a:t>Di fatto, le evidenze scientifiche sono tali da consentire di affermare che il suicidio non è prevedibile con un grado di certezza tale da poter disporre di metodi scientificamente dimostrati per poterlo prevenire. Ciò non esime in nessun modo il discorso etico di cercare di fare di tutto per poter dare speranza alla persona e aiutarla a uscire dalla condizione esistenziale che ha determinato tale ideazione. </a:t>
            </a:r>
          </a:p>
        </p:txBody>
      </p:sp>
    </p:spTree>
    <p:extLst>
      <p:ext uri="{BB962C8B-B14F-4D97-AF65-F5344CB8AC3E}">
        <p14:creationId xmlns:p14="http://schemas.microsoft.com/office/powerpoint/2010/main" val="3406232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52128"/>
          </a:xfrm>
        </p:spPr>
        <p:txBody>
          <a:bodyPr>
            <a:normAutofit/>
          </a:bodyPr>
          <a:lstStyle/>
          <a:p>
            <a:r>
              <a:rPr lang="it-IT" sz="3600" b="1" dirty="0" smtClean="0">
                <a:effectLst>
                  <a:outerShdw blurRad="38100" dist="38100" dir="2700000" algn="tl">
                    <a:srgbClr val="000000">
                      <a:alpha val="43137"/>
                    </a:srgbClr>
                  </a:outerShdw>
                </a:effectLst>
              </a:rPr>
              <a:t>Tuttavia, si legge nell’Editoriale…</a:t>
            </a:r>
            <a:endParaRPr lang="it-IT" sz="3600" b="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395536" y="1196752"/>
            <a:ext cx="8229600" cy="5400600"/>
          </a:xfrm>
        </p:spPr>
        <p:txBody>
          <a:bodyPr>
            <a:noAutofit/>
          </a:bodyPr>
          <a:lstStyle/>
          <a:p>
            <a:pPr algn="just"/>
            <a:r>
              <a:rPr lang="it-IT" sz="2400" dirty="0">
                <a:effectLst>
                  <a:outerShdw blurRad="38100" dist="38100" dir="2700000" algn="tl">
                    <a:srgbClr val="000000">
                      <a:alpha val="43137"/>
                    </a:srgbClr>
                  </a:outerShdw>
                </a:effectLst>
              </a:rPr>
              <a:t>Nelle sentenze vi è la tendenza a confondere un fattore di rischio con un fattore </a:t>
            </a:r>
            <a:r>
              <a:rPr lang="it-IT" sz="2400" dirty="0" smtClean="0">
                <a:effectLst>
                  <a:outerShdw blurRad="38100" dist="38100" dir="2700000" algn="tl">
                    <a:srgbClr val="000000">
                      <a:alpha val="43137"/>
                    </a:srgbClr>
                  </a:outerShdw>
                </a:effectLst>
              </a:rPr>
              <a:t>causale. </a:t>
            </a:r>
            <a:r>
              <a:rPr lang="it-IT" sz="2400" dirty="0">
                <a:effectLst>
                  <a:outerShdw blurRad="38100" dist="38100" dir="2700000" algn="tl">
                    <a:srgbClr val="000000">
                      <a:alpha val="43137"/>
                    </a:srgbClr>
                  </a:outerShdw>
                </a:effectLst>
              </a:rPr>
              <a:t>Il fattore di rischio contribuisce in varia misura, non da solo, ma insieme ad altri fattori, ad aumentare la probabilità che un evento accada. Non ne è il determinante. A volte, quel fattore (per es., la depressione per il suicidio) non è nemmeno presente. Inoltre, pur con il concorso di molteplici fattori di rischio, non è detto che l’aumento delle probabilità con il loro sommarsi determini con certezza l’accadere dell’evento. Recentemente la </a:t>
            </a:r>
            <a:r>
              <a:rPr lang="it-IT" sz="2400" dirty="0" smtClean="0">
                <a:effectLst>
                  <a:outerShdw blurRad="38100" dist="38100" dir="2700000" algn="tl">
                    <a:srgbClr val="000000">
                      <a:alpha val="43137"/>
                    </a:srgbClr>
                  </a:outerShdw>
                </a:effectLst>
              </a:rPr>
              <a:t>Cassazione </a:t>
            </a:r>
            <a:r>
              <a:rPr lang="it-IT" sz="2400" dirty="0">
                <a:effectLst>
                  <a:outerShdw blurRad="38100" dist="38100" dir="2700000" algn="tl">
                    <a:srgbClr val="000000">
                      <a:alpha val="43137"/>
                    </a:srgbClr>
                  </a:outerShdw>
                </a:effectLst>
              </a:rPr>
              <a:t>ha riconosciuto che «</a:t>
            </a:r>
            <a:r>
              <a:rPr lang="it-IT" sz="2400" dirty="0">
                <a:solidFill>
                  <a:srgbClr val="FF0000"/>
                </a:solidFill>
                <a:effectLst>
                  <a:outerShdw blurRad="38100" dist="38100" dir="2700000" algn="tl">
                    <a:srgbClr val="000000">
                      <a:alpha val="43137"/>
                    </a:srgbClr>
                  </a:outerShdw>
                </a:effectLst>
              </a:rPr>
              <a:t>la valutazione del rischio è in genere una operazione dal risultato matematicamente definibile solo a posteriori»,</a:t>
            </a:r>
            <a:r>
              <a:rPr lang="it-IT" sz="2400" dirty="0">
                <a:effectLst>
                  <a:outerShdw blurRad="38100" dist="38100" dir="2700000" algn="tl">
                    <a:srgbClr val="000000">
                      <a:alpha val="43137"/>
                    </a:srgbClr>
                  </a:outerShdw>
                </a:effectLst>
              </a:rPr>
              <a:t> assolvendo dei medici in un caso di suicidio di un paziente nel quale non vi erano stati segnali premonitori e riconoscendo l’imprevedibilità dell’evento. </a:t>
            </a:r>
          </a:p>
        </p:txBody>
      </p:sp>
    </p:spTree>
    <p:extLst>
      <p:ext uri="{BB962C8B-B14F-4D97-AF65-F5344CB8AC3E}">
        <p14:creationId xmlns:p14="http://schemas.microsoft.com/office/powerpoint/2010/main" val="1385228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929411"/>
          </a:xfrm>
        </p:spPr>
        <p:txBody>
          <a:bodyPr>
            <a:normAutofit fontScale="92500" lnSpcReduction="10000"/>
          </a:bodyPr>
          <a:lstStyle/>
          <a:p>
            <a:pPr algn="just"/>
            <a:r>
              <a:rPr lang="it-IT" dirty="0" smtClean="0">
                <a:effectLst>
                  <a:outerShdw blurRad="38100" dist="38100" dir="2700000" algn="tl">
                    <a:srgbClr val="000000">
                      <a:alpha val="43137"/>
                    </a:srgbClr>
                  </a:outerShdw>
                </a:effectLst>
              </a:rPr>
              <a:t>Ma in Carcere ?</a:t>
            </a:r>
          </a:p>
          <a:p>
            <a:pPr algn="just"/>
            <a:r>
              <a:rPr lang="it-IT" dirty="0" smtClean="0">
                <a:effectLst>
                  <a:outerShdw blurRad="38100" dist="38100" dir="2700000" algn="tl">
                    <a:srgbClr val="000000">
                      <a:alpha val="43137"/>
                    </a:srgbClr>
                  </a:outerShdw>
                </a:effectLst>
              </a:rPr>
              <a:t>In Carcere, luogo in cui la libertà è privata per definizione? Dove la persona è sotto la completa tutela delle Istituzioni?</a:t>
            </a:r>
          </a:p>
          <a:p>
            <a:pPr algn="just"/>
            <a:r>
              <a:rPr lang="it-IT" dirty="0" smtClean="0">
                <a:effectLst>
                  <a:outerShdw blurRad="38100" dist="38100" dir="2700000" algn="tl">
                    <a:srgbClr val="000000">
                      <a:alpha val="43137"/>
                    </a:srgbClr>
                  </a:outerShdw>
                </a:effectLst>
              </a:rPr>
              <a:t>Come può invocarsi la libertà di autodeterminarsi per una persona che libera non è per definizione? </a:t>
            </a:r>
          </a:p>
          <a:p>
            <a:pPr marL="0" indent="0" algn="just">
              <a:buNone/>
            </a:pPr>
            <a:r>
              <a:rPr lang="it-IT" dirty="0" smtClean="0">
                <a:effectLst>
                  <a:outerShdw blurRad="38100" dist="38100" dir="2700000" algn="tl">
                    <a:srgbClr val="000000">
                      <a:alpha val="43137"/>
                    </a:srgbClr>
                  </a:outerShdw>
                </a:effectLst>
              </a:rPr>
              <a:t>Ecco che la responsabilità degli operatori aumenta proporzionalmente alla riduzione dei margini di libertà  della persona, in un contesto in cui il diritto alla salute deve essere garantito contro ogni difficoltà .</a:t>
            </a:r>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5920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68760"/>
            <a:ext cx="8229600" cy="4857403"/>
          </a:xfrm>
        </p:spPr>
        <p:txBody>
          <a:bodyPr>
            <a:normAutofit fontScale="85000" lnSpcReduction="20000"/>
          </a:bodyPr>
          <a:lstStyle/>
          <a:p>
            <a:pPr algn="just"/>
            <a:r>
              <a:rPr lang="it-IT" dirty="0" smtClean="0">
                <a:effectLst>
                  <a:outerShdw blurRad="38100" dist="38100" dir="2700000" algn="tl">
                    <a:srgbClr val="000000">
                      <a:alpha val="43137"/>
                    </a:srgbClr>
                  </a:outerShdw>
                </a:effectLst>
              </a:rPr>
              <a:t>Per questo, i servizi sanitari e, soprattutto, quelli per la Salute Mentale  passano sempre e comunque in prima linea nella gestione del detenuto con tendenze autolesive e/o suicidarie vere e proprie.  Peraltro, le sorveglianze particolari, laddove non siano disposte per motivi di ordine e sicurezza relativi a comportamenti legati alla delinquenza(deviante ribelle), vengono disposte dall’area sanitaria e/o specialistica. Quindi il detenuto a rischio diventa «deviante della mente» (in un’accezione necessariamente medica) e, quindi, di nostra competenza e sotto la nostra responsabilità che, poi, coinvolge, in rapida successione, l’Amministrazione penitenziaria.</a:t>
            </a:r>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857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484784"/>
            <a:ext cx="8229600" cy="4525963"/>
          </a:xfrm>
        </p:spPr>
        <p:txBody>
          <a:bodyPr>
            <a:normAutofit lnSpcReduction="10000"/>
          </a:bodyPr>
          <a:lstStyle/>
          <a:p>
            <a:pPr marL="0" indent="0" algn="just">
              <a:buNone/>
            </a:pPr>
            <a:r>
              <a:rPr lang="it-IT" dirty="0" smtClean="0">
                <a:effectLst>
                  <a:outerShdw blurRad="38100" dist="38100" dir="2700000" algn="tl">
                    <a:srgbClr val="000000">
                      <a:alpha val="43137"/>
                    </a:srgbClr>
                  </a:outerShdw>
                </a:effectLst>
              </a:rPr>
              <a:t>Si tratta di un’ottica da contrastare in termini sia teorici sia, soprattutto, pratici in tema di distribuzione di competenze e responsabilità .</a:t>
            </a:r>
          </a:p>
          <a:p>
            <a:pPr marL="0" indent="0" algn="just">
              <a:buNone/>
            </a:pPr>
            <a:r>
              <a:rPr lang="it-IT" dirty="0" smtClean="0">
                <a:effectLst>
                  <a:outerShdw blurRad="38100" dist="38100" dir="2700000" algn="tl">
                    <a:srgbClr val="000000">
                      <a:alpha val="43137"/>
                    </a:srgbClr>
                  </a:outerShdw>
                </a:effectLst>
              </a:rPr>
              <a:t>Ma  un conto è la cultura da sostenere e diffondere, anche nell’opinione pubblica e negli ambienti giudiziari; un conto è l’obbligo, personale e deontologico , di agire in tutti i modi possibili COME SE il Suicidio fosse Sempre Prevenibile.</a:t>
            </a:r>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5283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19256" cy="1786210"/>
          </a:xfrm>
        </p:spPr>
        <p:txBody>
          <a:bodyPr>
            <a:normAutofit fontScale="90000"/>
          </a:bodyPr>
          <a:lstStyle/>
          <a:p>
            <a:r>
              <a:rPr lang="it-IT" dirty="0" smtClean="0">
                <a:effectLst>
                  <a:outerShdw blurRad="50800" dist="38100" dir="2700000" algn="tl" rotWithShape="0">
                    <a:prstClr val="black">
                      <a:alpha val="40000"/>
                    </a:prstClr>
                  </a:outerShdw>
                </a:effectLst>
              </a:rPr>
              <a:t>Un dato da non sottovalutare quando si parla di suicidi in carcere:</a:t>
            </a:r>
            <a:br>
              <a:rPr lang="it-IT" dirty="0" smtClean="0">
                <a:effectLst>
                  <a:outerShdw blurRad="50800" dist="38100" dir="2700000" algn="tl" rotWithShape="0">
                    <a:prstClr val="black">
                      <a:alpha val="40000"/>
                    </a:prstClr>
                  </a:outerShdw>
                </a:effectLst>
              </a:rPr>
            </a:br>
            <a:r>
              <a:rPr lang="it-IT" dirty="0" smtClean="0">
                <a:effectLst>
                  <a:outerShdw blurRad="50800" dist="38100" dir="2700000" algn="tl" rotWithShape="0">
                    <a:prstClr val="black">
                      <a:alpha val="40000"/>
                    </a:prstClr>
                  </a:outerShdw>
                </a:effectLst>
              </a:rPr>
              <a:t>I Suicidi tra gli Agenti di PP</a:t>
            </a:r>
            <a:endParaRPr lang="it-IT" dirty="0">
              <a:effectLst>
                <a:outerShdw blurRad="50800" dist="38100" dir="2700000" algn="tl" rotWithShape="0">
                  <a:prstClr val="black">
                    <a:alpha val="40000"/>
                  </a:prstClr>
                </a:outerShdw>
              </a:effectLst>
            </a:endParaRPr>
          </a:p>
        </p:txBody>
      </p:sp>
      <p:sp>
        <p:nvSpPr>
          <p:cNvPr id="3" name="Segnaposto contenuto 2"/>
          <p:cNvSpPr>
            <a:spLocks noGrp="1"/>
          </p:cNvSpPr>
          <p:nvPr>
            <p:ph idx="1"/>
          </p:nvPr>
        </p:nvSpPr>
        <p:spPr>
          <a:xfrm>
            <a:off x="467544" y="2348880"/>
            <a:ext cx="8147248" cy="3960440"/>
          </a:xfrm>
        </p:spPr>
        <p:txBody>
          <a:bodyPr/>
          <a:lstStyle/>
          <a:p>
            <a:pPr algn="just"/>
            <a:r>
              <a:rPr lang="it-IT" dirty="0" smtClean="0">
                <a:effectLst>
                  <a:outerShdw blurRad="50800" dist="38100" dir="2700000" algn="tl" rotWithShape="0">
                    <a:prstClr val="black">
                      <a:alpha val="40000"/>
                    </a:prstClr>
                  </a:outerShdw>
                </a:effectLst>
              </a:rPr>
              <a:t>Non esistono casistiche certe ma IL Sindacato </a:t>
            </a:r>
            <a:r>
              <a:rPr lang="it-IT" dirty="0">
                <a:effectLst>
                  <a:outerShdw blurRad="50800" dist="38100" dir="2700000" algn="tl" rotWithShape="0">
                    <a:prstClr val="black">
                      <a:alpha val="40000"/>
                    </a:prstClr>
                  </a:outerShdw>
                </a:effectLst>
              </a:rPr>
              <a:t>Autonomo Polizia Penitenziaria (</a:t>
            </a:r>
            <a:r>
              <a:rPr lang="it-IT" dirty="0" err="1">
                <a:effectLst>
                  <a:outerShdw blurRad="50800" dist="38100" dir="2700000" algn="tl" rotWithShape="0">
                    <a:prstClr val="black">
                      <a:alpha val="40000"/>
                    </a:prstClr>
                  </a:outerShdw>
                </a:effectLst>
              </a:rPr>
              <a:t>Sappe</a:t>
            </a:r>
            <a:r>
              <a:rPr lang="it-IT" dirty="0" smtClean="0">
                <a:effectLst>
                  <a:outerShdw blurRad="50800" dist="38100" dir="2700000" algn="tl" rotWithShape="0">
                    <a:prstClr val="black">
                      <a:alpha val="40000"/>
                    </a:prstClr>
                  </a:outerShdw>
                </a:effectLst>
              </a:rPr>
              <a:t>) alla fine del 2016 sottolineava come debba  «seriamente </a:t>
            </a:r>
            <a:r>
              <a:rPr lang="it-IT" dirty="0">
                <a:effectLst>
                  <a:outerShdw blurRad="50800" dist="38100" dir="2700000" algn="tl" rotWithShape="0">
                    <a:prstClr val="black">
                      <a:alpha val="40000"/>
                    </a:prstClr>
                  </a:outerShdw>
                </a:effectLst>
              </a:rPr>
              <a:t>far riflettere la constatazione che negli ultimi 3 anni si sono suicidati più di 40 poliziotti e dal 2000 ad oggi sono stati complessivamente più di </a:t>
            </a:r>
            <a:r>
              <a:rPr lang="it-IT" dirty="0" smtClean="0">
                <a:effectLst>
                  <a:outerShdw blurRad="50800" dist="38100" dir="2700000" algn="tl" rotWithShape="0">
                    <a:prstClr val="black">
                      <a:alpha val="40000"/>
                    </a:prstClr>
                  </a:outerShdw>
                </a:effectLst>
              </a:rPr>
              <a:t>100».</a:t>
            </a:r>
            <a:endParaRPr lang="it-IT"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20578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4834880" cy="5112568"/>
          </a:xfrm>
        </p:spPr>
        <p:txBody>
          <a:bodyPr>
            <a:normAutofit/>
          </a:bodyPr>
          <a:lstStyle/>
          <a:p>
            <a:pPr marL="0" indent="0" algn="just">
              <a:buNone/>
            </a:pPr>
            <a:r>
              <a:rPr lang="it-IT" dirty="0" smtClean="0">
                <a:effectLst>
                  <a:outerShdw blurRad="50800" dist="38100" dir="2700000" algn="tl" rotWithShape="0">
                    <a:prstClr val="black">
                      <a:alpha val="40000"/>
                    </a:prstClr>
                  </a:outerShdw>
                </a:effectLst>
              </a:rPr>
              <a:t>Le iniziative e le attivazioni dell’ultim’ora lasciano il tempo che trovano.</a:t>
            </a:r>
          </a:p>
          <a:p>
            <a:pPr marL="0" indent="0" algn="just">
              <a:buNone/>
            </a:pPr>
            <a:r>
              <a:rPr lang="it-IT" dirty="0" smtClean="0">
                <a:effectLst>
                  <a:outerShdw blurRad="50800" dist="38100" dir="2700000" algn="tl" rotWithShape="0">
                    <a:prstClr val="black">
                      <a:alpha val="40000"/>
                    </a:prstClr>
                  </a:outerShdw>
                </a:effectLst>
              </a:rPr>
              <a:t>Il problema, drammatico, richiede ben altro che misure di tamponamento: richiede conoscenza del fenomeno, equilibrio nelle valutazioni, rinnovamento culturale. </a:t>
            </a:r>
          </a:p>
          <a:p>
            <a:pPr marL="0" indent="0" algn="just">
              <a:buNone/>
            </a:pPr>
            <a:endParaRPr lang="it-IT" dirty="0">
              <a:effectLst>
                <a:outerShdw blurRad="50800" dist="38100" dir="2700000" algn="tl" rotWithShape="0">
                  <a:prstClr val="black">
                    <a:alpha val="40000"/>
                  </a:prstClr>
                </a:outerShdw>
              </a:effectLst>
            </a:endParaRPr>
          </a:p>
        </p:txBody>
      </p:sp>
      <p:pic>
        <p:nvPicPr>
          <p:cNvPr id="4" name="Immagine 3" descr="prigione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1052736"/>
            <a:ext cx="3318692" cy="4022657"/>
          </a:xfrm>
          <a:prstGeom prst="rect">
            <a:avLst/>
          </a:prstGeom>
        </p:spPr>
      </p:pic>
    </p:spTree>
    <p:extLst>
      <p:ext uri="{BB962C8B-B14F-4D97-AF65-F5344CB8AC3E}">
        <p14:creationId xmlns:p14="http://schemas.microsoft.com/office/powerpoint/2010/main" val="18724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850106"/>
          </a:xfrm>
        </p:spPr>
        <p:txBody>
          <a:bodyPr>
            <a:normAutofit/>
          </a:bodyPr>
          <a:lstStyle/>
          <a:p>
            <a:r>
              <a:rPr lang="it-IT" sz="2800" dirty="0" smtClean="0">
                <a:effectLst>
                  <a:outerShdw blurRad="38100" dist="38100" dir="2700000" algn="tl">
                    <a:srgbClr val="000000">
                      <a:alpha val="43137"/>
                    </a:srgbClr>
                  </a:outerShdw>
                </a:effectLst>
              </a:rPr>
              <a:t>Obiettivi generali possibili</a:t>
            </a:r>
            <a:endParaRPr lang="it-IT" sz="2800"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67544" y="908720"/>
            <a:ext cx="8229600" cy="5832648"/>
          </a:xfrm>
        </p:spPr>
        <p:txBody>
          <a:bodyPr>
            <a:noAutofit/>
          </a:bodyPr>
          <a:lstStyle/>
          <a:p>
            <a:pPr marL="0" indent="0" algn="just">
              <a:buNone/>
            </a:pPr>
            <a:r>
              <a:rPr lang="it-IT" sz="1600" b="1" dirty="0" smtClean="0">
                <a:effectLst>
                  <a:outerShdw blurRad="38100" dist="38100" dir="2700000" algn="tl">
                    <a:srgbClr val="000000">
                      <a:alpha val="43137"/>
                    </a:srgbClr>
                  </a:outerShdw>
                </a:effectLst>
              </a:rPr>
              <a:t>1) Affinare gli strumenti e la capacità di intercettare il rischio autolesivo/suicidario: </a:t>
            </a:r>
          </a:p>
          <a:p>
            <a:pPr algn="just"/>
            <a:r>
              <a:rPr lang="it-IT" sz="1600" dirty="0" smtClean="0">
                <a:effectLst>
                  <a:outerShdw blurRad="38100" dist="38100" dir="2700000" algn="tl">
                    <a:srgbClr val="000000">
                      <a:alpha val="43137"/>
                    </a:srgbClr>
                  </a:outerShdw>
                </a:effectLst>
              </a:rPr>
              <a:t>Elaborare strumenti di valutazione efficaci e duttili</a:t>
            </a:r>
          </a:p>
          <a:p>
            <a:pPr algn="just"/>
            <a:r>
              <a:rPr lang="it-IT" sz="1600" dirty="0" smtClean="0">
                <a:effectLst>
                  <a:outerShdw blurRad="38100" dist="38100" dir="2700000" algn="tl">
                    <a:srgbClr val="000000">
                      <a:alpha val="43137"/>
                    </a:srgbClr>
                  </a:outerShdw>
                </a:effectLst>
              </a:rPr>
              <a:t>Mantenere elevati i livelli di attenzione ai momenti critici dell’esperienza detentiva: ingresso, comunicazioni giudiziarie, insorgenza o aggravamenti di patologie somatiche, notizie riguardanti la famiglia</a:t>
            </a:r>
          </a:p>
          <a:p>
            <a:pPr algn="just"/>
            <a:r>
              <a:rPr lang="it-IT" sz="1600" dirty="0" smtClean="0">
                <a:effectLst>
                  <a:outerShdw blurRad="38100" dist="38100" dir="2700000" algn="tl">
                    <a:srgbClr val="000000">
                      <a:alpha val="43137"/>
                    </a:srgbClr>
                  </a:outerShdw>
                </a:effectLst>
              </a:rPr>
              <a:t>Migliorare la comunicazione </a:t>
            </a:r>
            <a:r>
              <a:rPr lang="it-IT" sz="1600" dirty="0" err="1" smtClean="0">
                <a:effectLst>
                  <a:outerShdw blurRad="38100" dist="38100" dir="2700000" algn="tl">
                    <a:srgbClr val="000000">
                      <a:alpha val="43137"/>
                    </a:srgbClr>
                  </a:outerShdw>
                </a:effectLst>
              </a:rPr>
              <a:t>interistituzionale</a:t>
            </a:r>
            <a:r>
              <a:rPr lang="it-IT" sz="1600" dirty="0" smtClean="0">
                <a:effectLst>
                  <a:outerShdw blurRad="38100" dist="38100" dir="2700000" algn="tl">
                    <a:srgbClr val="000000">
                      <a:alpha val="43137"/>
                    </a:srgbClr>
                  </a:outerShdw>
                </a:effectLst>
              </a:rPr>
              <a:t> e i collegamenti carcere-territorio</a:t>
            </a:r>
          </a:p>
          <a:p>
            <a:pPr algn="just"/>
            <a:r>
              <a:rPr lang="it-IT" sz="1600" dirty="0" smtClean="0">
                <a:effectLst>
                  <a:outerShdw blurRad="38100" dist="38100" dir="2700000" algn="tl">
                    <a:srgbClr val="000000">
                      <a:alpha val="43137"/>
                    </a:srgbClr>
                  </a:outerShdw>
                </a:effectLst>
              </a:rPr>
              <a:t>Promuovere iniziative di formazione per tutti gli operatori penitenziari </a:t>
            </a:r>
          </a:p>
          <a:p>
            <a:pPr marL="0" indent="0" algn="just">
              <a:buNone/>
            </a:pPr>
            <a:endParaRPr lang="it-IT" sz="1600" dirty="0" smtClean="0">
              <a:effectLst>
                <a:outerShdw blurRad="38100" dist="38100" dir="2700000" algn="tl">
                  <a:srgbClr val="000000">
                    <a:alpha val="43137"/>
                  </a:srgbClr>
                </a:outerShdw>
              </a:effectLst>
            </a:endParaRPr>
          </a:p>
          <a:p>
            <a:pPr marL="0" indent="0" algn="just">
              <a:buNone/>
            </a:pPr>
            <a:r>
              <a:rPr lang="it-IT" sz="1600" b="1" dirty="0" smtClean="0">
                <a:effectLst>
                  <a:outerShdw blurRad="38100" dist="38100" dir="2700000" algn="tl">
                    <a:srgbClr val="000000">
                      <a:alpha val="43137"/>
                    </a:srgbClr>
                  </a:outerShdw>
                </a:effectLst>
              </a:rPr>
              <a:t>2) Creare PDTA specifici  per una presa in carico efficace dei disturbi psichici:</a:t>
            </a:r>
          </a:p>
          <a:p>
            <a:pPr algn="just"/>
            <a:r>
              <a:rPr lang="it-IT" sz="1600" dirty="0" smtClean="0">
                <a:effectLst>
                  <a:outerShdw blurRad="38100" dist="38100" dir="2700000" algn="tl">
                    <a:srgbClr val="000000">
                      <a:alpha val="43137"/>
                    </a:srgbClr>
                  </a:outerShdw>
                </a:effectLst>
              </a:rPr>
              <a:t> La Presa in Carico</a:t>
            </a:r>
          </a:p>
          <a:p>
            <a:pPr algn="just"/>
            <a:r>
              <a:rPr lang="it-IT" sz="1600" dirty="0" smtClean="0">
                <a:effectLst>
                  <a:outerShdw blurRad="38100" dist="38100" dir="2700000" algn="tl">
                    <a:srgbClr val="000000">
                      <a:alpha val="43137"/>
                    </a:srgbClr>
                  </a:outerShdw>
                </a:effectLst>
              </a:rPr>
              <a:t> L’integrazione con l’ Area Sanitaria , il </a:t>
            </a:r>
            <a:r>
              <a:rPr lang="it-IT" sz="1600" dirty="0" err="1" smtClean="0">
                <a:effectLst>
                  <a:outerShdw blurRad="38100" dist="38100" dir="2700000" algn="tl">
                    <a:srgbClr val="000000">
                      <a:alpha val="43137"/>
                    </a:srgbClr>
                  </a:outerShdw>
                </a:effectLst>
              </a:rPr>
              <a:t>SERd</a:t>
            </a:r>
            <a:r>
              <a:rPr lang="it-IT" sz="1600" dirty="0" smtClean="0">
                <a:effectLst>
                  <a:outerShdw blurRad="38100" dist="38100" dir="2700000" algn="tl">
                    <a:srgbClr val="000000">
                      <a:alpha val="43137"/>
                    </a:srgbClr>
                  </a:outerShdw>
                </a:effectLst>
              </a:rPr>
              <a:t>,  l’Area della vigilanza, l’Area </a:t>
            </a:r>
            <a:r>
              <a:rPr lang="it-IT" sz="1600" dirty="0" err="1" smtClean="0">
                <a:effectLst>
                  <a:outerShdw blurRad="38100" dist="38100" dir="2700000" algn="tl">
                    <a:srgbClr val="000000">
                      <a:alpha val="43137"/>
                    </a:srgbClr>
                  </a:outerShdw>
                </a:effectLst>
              </a:rPr>
              <a:t>Trattamentale</a:t>
            </a:r>
            <a:r>
              <a:rPr lang="it-IT" sz="1600" dirty="0" smtClean="0">
                <a:effectLst>
                  <a:outerShdw blurRad="38100" dist="38100" dir="2700000" algn="tl">
                    <a:srgbClr val="000000">
                      <a:alpha val="43137"/>
                    </a:srgbClr>
                  </a:outerShdw>
                </a:effectLst>
              </a:rPr>
              <a:t>  </a:t>
            </a:r>
          </a:p>
          <a:p>
            <a:pPr algn="just"/>
            <a:r>
              <a:rPr lang="it-IT" sz="1600" dirty="0" smtClean="0">
                <a:effectLst>
                  <a:outerShdw blurRad="38100" dist="38100" dir="2700000" algn="tl">
                    <a:srgbClr val="000000">
                      <a:alpha val="43137"/>
                    </a:srgbClr>
                  </a:outerShdw>
                </a:effectLst>
              </a:rPr>
              <a:t> La continuità assistenziale </a:t>
            </a:r>
          </a:p>
          <a:p>
            <a:pPr marL="0" indent="0" algn="just">
              <a:buNone/>
            </a:pPr>
            <a:endParaRPr lang="it-IT" sz="1600" b="1" dirty="0" smtClean="0">
              <a:effectLst>
                <a:outerShdw blurRad="38100" dist="38100" dir="2700000" algn="tl">
                  <a:srgbClr val="000000">
                    <a:alpha val="43137"/>
                  </a:srgbClr>
                </a:outerShdw>
              </a:effectLst>
            </a:endParaRPr>
          </a:p>
          <a:p>
            <a:pPr marL="0" indent="0" algn="just">
              <a:buNone/>
            </a:pPr>
            <a:r>
              <a:rPr lang="it-IT" sz="1600" b="1" dirty="0">
                <a:effectLst>
                  <a:outerShdw blurRad="38100" dist="38100" dir="2700000" algn="tl">
                    <a:srgbClr val="000000">
                      <a:alpha val="43137"/>
                    </a:srgbClr>
                  </a:outerShdw>
                </a:effectLst>
              </a:rPr>
              <a:t>3</a:t>
            </a:r>
            <a:r>
              <a:rPr lang="it-IT" sz="1600" dirty="0" smtClean="0">
                <a:effectLst>
                  <a:outerShdw blurRad="38100" dist="38100" dir="2700000" algn="tl">
                    <a:srgbClr val="000000">
                      <a:alpha val="43137"/>
                    </a:srgbClr>
                  </a:outerShdw>
                </a:effectLst>
              </a:rPr>
              <a:t>) </a:t>
            </a:r>
            <a:r>
              <a:rPr lang="it-IT" sz="1600" b="1" dirty="0" smtClean="0">
                <a:effectLst>
                  <a:outerShdw blurRad="38100" dist="38100" dir="2700000" algn="tl">
                    <a:srgbClr val="000000">
                      <a:alpha val="43137"/>
                    </a:srgbClr>
                  </a:outerShdw>
                </a:effectLst>
              </a:rPr>
              <a:t>Formare detenuti </a:t>
            </a:r>
            <a:r>
              <a:rPr lang="it-IT" sz="1600" b="1" dirty="0" err="1" smtClean="0">
                <a:effectLst>
                  <a:outerShdw blurRad="38100" dist="38100" dir="2700000" algn="tl">
                    <a:srgbClr val="000000">
                      <a:alpha val="43137"/>
                    </a:srgbClr>
                  </a:outerShdw>
                </a:effectLst>
              </a:rPr>
              <a:t>peer</a:t>
            </a:r>
            <a:r>
              <a:rPr lang="it-IT" sz="1600" b="1" dirty="0" smtClean="0">
                <a:effectLst>
                  <a:outerShdw blurRad="38100" dist="38100" dir="2700000" algn="tl">
                    <a:srgbClr val="000000">
                      <a:alpha val="43137"/>
                    </a:srgbClr>
                  </a:outerShdw>
                </a:effectLst>
              </a:rPr>
              <a:t> supporter </a:t>
            </a:r>
          </a:p>
          <a:p>
            <a:pPr marL="0" indent="0" algn="just">
              <a:buNone/>
            </a:pPr>
            <a:endParaRPr lang="it-IT" sz="1600" dirty="0" smtClean="0">
              <a:effectLst>
                <a:outerShdw blurRad="38100" dist="38100" dir="2700000" algn="tl">
                  <a:srgbClr val="000000">
                    <a:alpha val="43137"/>
                  </a:srgbClr>
                </a:outerShdw>
              </a:effectLst>
            </a:endParaRPr>
          </a:p>
          <a:p>
            <a:pPr marL="0" indent="0" algn="just">
              <a:buNone/>
            </a:pPr>
            <a:r>
              <a:rPr lang="it-IT" sz="1600" dirty="0" smtClean="0">
                <a:effectLst>
                  <a:outerShdw blurRad="38100" dist="38100" dir="2700000" algn="tl">
                    <a:srgbClr val="000000">
                      <a:alpha val="43137"/>
                    </a:srgbClr>
                  </a:outerShdw>
                </a:effectLst>
              </a:rPr>
              <a:t>4</a:t>
            </a:r>
            <a:r>
              <a:rPr lang="it-IT" sz="1600" b="1" dirty="0" smtClean="0">
                <a:effectLst>
                  <a:outerShdw blurRad="38100" dist="38100" dir="2700000" algn="tl">
                    <a:srgbClr val="000000">
                      <a:alpha val="43137"/>
                    </a:srgbClr>
                  </a:outerShdw>
                </a:effectLst>
              </a:rPr>
              <a:t>) Attivare  Strategie </a:t>
            </a:r>
            <a:r>
              <a:rPr lang="it-IT" sz="1600" b="1" dirty="0">
                <a:effectLst>
                  <a:outerShdw blurRad="38100" dist="38100" dir="2700000" algn="tl">
                    <a:srgbClr val="000000">
                      <a:alpha val="43137"/>
                    </a:srgbClr>
                  </a:outerShdw>
                </a:effectLst>
              </a:rPr>
              <a:t>di “</a:t>
            </a:r>
            <a:r>
              <a:rPr lang="it-IT" sz="1600" b="1" dirty="0" err="1">
                <a:effectLst>
                  <a:outerShdw blurRad="38100" dist="38100" dir="2700000" algn="tl">
                    <a:srgbClr val="000000">
                      <a:alpha val="43137"/>
                    </a:srgbClr>
                  </a:outerShdw>
                </a:effectLst>
              </a:rPr>
              <a:t>debriefing</a:t>
            </a:r>
            <a:r>
              <a:rPr lang="it-IT" sz="1600" dirty="0">
                <a:effectLst>
                  <a:outerShdw blurRad="38100" dist="38100" dir="2700000" algn="tl">
                    <a:srgbClr val="000000">
                      <a:alpha val="43137"/>
                    </a:srgbClr>
                  </a:outerShdw>
                </a:effectLst>
              </a:rPr>
              <a:t>” quando avvengono casi di suicidio per </a:t>
            </a:r>
            <a:r>
              <a:rPr lang="it-IT" sz="1600" dirty="0" smtClean="0">
                <a:effectLst>
                  <a:outerShdw blurRad="38100" dist="38100" dir="2700000" algn="tl">
                    <a:srgbClr val="000000">
                      <a:alpha val="43137"/>
                    </a:srgbClr>
                  </a:outerShdw>
                </a:effectLst>
              </a:rPr>
              <a:t> attenuare le conseguenze emotive  dell’evento,  </a:t>
            </a:r>
            <a:r>
              <a:rPr lang="it-IT" sz="1600" dirty="0" err="1" smtClean="0">
                <a:effectLst>
                  <a:outerShdw blurRad="38100" dist="38100" dir="2700000" algn="tl">
                    <a:srgbClr val="000000">
                      <a:alpha val="43137"/>
                    </a:srgbClr>
                  </a:outerShdw>
                </a:effectLst>
              </a:rPr>
              <a:t>detendere</a:t>
            </a:r>
            <a:r>
              <a:rPr lang="it-IT" sz="1600" dirty="0" smtClean="0">
                <a:effectLst>
                  <a:outerShdw blurRad="38100" dist="38100" dir="2700000" algn="tl">
                    <a:srgbClr val="000000">
                      <a:alpha val="43137"/>
                    </a:srgbClr>
                  </a:outerShdw>
                </a:effectLst>
              </a:rPr>
              <a:t> le conflittualità e cercare di apprendere dalle esperienze . Anche quando drammatiche . </a:t>
            </a:r>
            <a:endParaRPr lang="it-IT" sz="1600" dirty="0">
              <a:effectLst>
                <a:outerShdw blurRad="38100" dist="38100" dir="2700000" algn="tl">
                  <a:srgbClr val="000000">
                    <a:alpha val="43137"/>
                  </a:srgbClr>
                </a:outerShdw>
              </a:effectLst>
            </a:endParaRPr>
          </a:p>
          <a:p>
            <a:pPr algn="just"/>
            <a:endParaRPr lang="it-IT" sz="1600" dirty="0">
              <a:effectLst>
                <a:outerShdw blurRad="38100" dist="38100" dir="2700000" algn="tl">
                  <a:srgbClr val="000000">
                    <a:alpha val="43137"/>
                  </a:srgbClr>
                </a:outerShdw>
              </a:effectLst>
            </a:endParaRPr>
          </a:p>
          <a:p>
            <a:pPr marL="0" indent="0" algn="just">
              <a:buNone/>
            </a:pPr>
            <a:r>
              <a:rPr lang="it-IT" sz="1600" b="1" dirty="0" smtClean="0">
                <a:effectLst>
                  <a:outerShdw blurRad="38100" dist="38100" dir="2700000" algn="tl">
                    <a:srgbClr val="000000">
                      <a:alpha val="43137"/>
                    </a:srgbClr>
                  </a:outerShdw>
                </a:effectLst>
              </a:rPr>
              <a:t>5)</a:t>
            </a:r>
            <a:r>
              <a:rPr lang="it-IT" sz="1600" dirty="0" smtClean="0">
                <a:effectLst>
                  <a:outerShdw blurRad="38100" dist="38100" dir="2700000" algn="tl">
                    <a:srgbClr val="000000">
                      <a:alpha val="43137"/>
                    </a:srgbClr>
                  </a:outerShdw>
                </a:effectLst>
              </a:rPr>
              <a:t> </a:t>
            </a:r>
            <a:r>
              <a:rPr lang="it-IT" sz="1600" b="1" dirty="0" smtClean="0">
                <a:effectLst>
                  <a:outerShdw blurRad="38100" dist="38100" dir="2700000" algn="tl">
                    <a:srgbClr val="000000">
                      <a:alpha val="43137"/>
                    </a:srgbClr>
                  </a:outerShdw>
                </a:effectLst>
              </a:rPr>
              <a:t>Stimolare </a:t>
            </a:r>
            <a:r>
              <a:rPr lang="it-IT" sz="1600" b="1" dirty="0">
                <a:effectLst>
                  <a:outerShdw blurRad="38100" dist="38100" dir="2700000" algn="tl">
                    <a:srgbClr val="000000">
                      <a:alpha val="43137"/>
                    </a:srgbClr>
                  </a:outerShdw>
                </a:effectLst>
              </a:rPr>
              <a:t>azioni di sistema per migliorare le condizioni di vita carceraria</a:t>
            </a:r>
          </a:p>
          <a:p>
            <a:pPr marL="0" indent="0" algn="just">
              <a:buNone/>
            </a:pPr>
            <a:endParaRPr lang="it-IT" sz="1600" dirty="0" smtClean="0">
              <a:effectLst>
                <a:outerShdw blurRad="38100" dist="38100" dir="2700000" algn="tl">
                  <a:srgbClr val="000000">
                    <a:alpha val="43137"/>
                  </a:srgbClr>
                </a:outerShdw>
              </a:effectLst>
            </a:endParaRPr>
          </a:p>
          <a:p>
            <a:pPr marL="0" indent="0" algn="just">
              <a:buNone/>
            </a:pPr>
            <a:endParaRPr lang="it-IT"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2218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16632"/>
            <a:ext cx="8229600" cy="1143000"/>
          </a:xfrm>
        </p:spPr>
        <p:txBody>
          <a:bodyPr>
            <a:noAutofit/>
          </a:bodyPr>
          <a:lstStyle/>
          <a:p>
            <a:r>
              <a:rPr lang="it-IT" sz="3600" b="1" dirty="0" smtClean="0">
                <a:effectLst>
                  <a:outerShdw blurRad="38100" dist="38100" dir="2700000" algn="tl">
                    <a:srgbClr val="000000">
                      <a:alpha val="43137"/>
                    </a:srgbClr>
                  </a:outerShdw>
                </a:effectLst>
              </a:rPr>
              <a:t>Azioni di sistema </a:t>
            </a:r>
            <a:r>
              <a:rPr lang="it-IT" sz="3600" dirty="0" smtClean="0">
                <a:effectLst>
                  <a:outerShdw blurRad="38100" dist="38100" dir="2700000" algn="tl">
                    <a:srgbClr val="000000">
                      <a:alpha val="43137"/>
                    </a:srgbClr>
                  </a:outerShdw>
                </a:effectLst>
              </a:rPr>
              <a:t/>
            </a:r>
            <a:br>
              <a:rPr lang="it-IT" sz="3600" dirty="0" smtClean="0">
                <a:effectLst>
                  <a:outerShdw blurRad="38100" dist="38100" dir="2700000" algn="tl">
                    <a:srgbClr val="000000">
                      <a:alpha val="43137"/>
                    </a:srgbClr>
                  </a:outerShdw>
                </a:effectLst>
              </a:rPr>
            </a:br>
            <a:r>
              <a:rPr lang="it-IT" sz="2800" dirty="0" smtClean="0">
                <a:effectLst>
                  <a:outerShdw blurRad="38100" dist="38100" dir="2700000" algn="tl">
                    <a:srgbClr val="000000">
                      <a:alpha val="43137"/>
                    </a:srgbClr>
                  </a:outerShdw>
                </a:effectLst>
              </a:rPr>
              <a:t>(tutte le istituzioni e gli organismi coinvolti)</a:t>
            </a:r>
            <a:endParaRPr lang="it-IT" sz="2800" dirty="0">
              <a:effectLst>
                <a:outerShdw blurRad="38100" dist="38100" dir="2700000" algn="tl">
                  <a:srgbClr val="000000">
                    <a:alpha val="43137"/>
                  </a:srgbClr>
                </a:outerShdw>
              </a:effectLst>
            </a:endParaRPr>
          </a:p>
        </p:txBody>
      </p:sp>
      <p:sp>
        <p:nvSpPr>
          <p:cNvPr id="2" name="Segnaposto contenuto 1"/>
          <p:cNvSpPr>
            <a:spLocks noGrp="1"/>
          </p:cNvSpPr>
          <p:nvPr>
            <p:ph idx="1"/>
          </p:nvPr>
        </p:nvSpPr>
        <p:spPr>
          <a:xfrm>
            <a:off x="467544" y="1196752"/>
            <a:ext cx="8208912" cy="5357192"/>
          </a:xfrm>
        </p:spPr>
        <p:txBody>
          <a:bodyPr>
            <a:noAutofit/>
          </a:bodyPr>
          <a:lstStyle/>
          <a:p>
            <a:pPr algn="just" fontAlgn="t"/>
            <a:r>
              <a:rPr lang="it-IT" sz="2000" b="1" dirty="0">
                <a:effectLst>
                  <a:outerShdw blurRad="38100" dist="38100" dir="2700000" algn="tl">
                    <a:srgbClr val="000000">
                      <a:alpha val="43137"/>
                    </a:srgbClr>
                  </a:outerShdw>
                </a:effectLst>
              </a:rPr>
              <a:t>Organizzare  e progettare </a:t>
            </a:r>
            <a:r>
              <a:rPr lang="it-IT" sz="2000" b="1" dirty="0">
                <a:solidFill>
                  <a:srgbClr val="FF0000"/>
                </a:solidFill>
                <a:effectLst>
                  <a:outerShdw blurRad="38100" dist="38100" dir="2700000" algn="tl">
                    <a:srgbClr val="000000">
                      <a:alpha val="43137"/>
                    </a:srgbClr>
                  </a:outerShdw>
                </a:effectLst>
              </a:rPr>
              <a:t>strutture adeguate </a:t>
            </a:r>
            <a:r>
              <a:rPr lang="it-IT" sz="2000" b="1" dirty="0">
                <a:effectLst>
                  <a:outerShdw blurRad="38100" dist="38100" dir="2700000" algn="tl">
                    <a:srgbClr val="000000">
                      <a:alpha val="43137"/>
                    </a:srgbClr>
                  </a:outerShdw>
                </a:effectLst>
              </a:rPr>
              <a:t>(ampiezza,  tipologia spazi, densità abitativa) per detenuti, in virtù dell'impatto che l'ambiente fisico ha  sulla salute </a:t>
            </a:r>
            <a:r>
              <a:rPr lang="it-IT" sz="2000" b="1" dirty="0" smtClean="0">
                <a:effectLst>
                  <a:outerShdw blurRad="38100" dist="38100" dir="2700000" algn="tl">
                    <a:srgbClr val="000000">
                      <a:alpha val="43137"/>
                    </a:srgbClr>
                  </a:outerShdw>
                </a:effectLst>
              </a:rPr>
              <a:t>psichica</a:t>
            </a:r>
          </a:p>
          <a:p>
            <a:pPr algn="just" fontAlgn="t"/>
            <a:r>
              <a:rPr lang="it-IT" sz="2000" b="1" dirty="0" smtClean="0">
                <a:effectLst>
                  <a:outerShdw blurRad="38100" dist="38100" dir="2700000" algn="tl">
                    <a:srgbClr val="000000">
                      <a:alpha val="43137"/>
                    </a:srgbClr>
                  </a:outerShdw>
                </a:effectLst>
              </a:rPr>
              <a:t>Riempire </a:t>
            </a:r>
            <a:r>
              <a:rPr lang="it-IT" sz="2000" b="1" dirty="0" smtClean="0">
                <a:solidFill>
                  <a:srgbClr val="FF0000"/>
                </a:solidFill>
                <a:effectLst>
                  <a:outerShdw blurRad="38100" dist="38100" dir="2700000" algn="tl">
                    <a:srgbClr val="000000">
                      <a:alpha val="43137"/>
                    </a:srgbClr>
                  </a:outerShdw>
                </a:effectLst>
              </a:rPr>
              <a:t>i tempi </a:t>
            </a:r>
            <a:r>
              <a:rPr lang="it-IT" sz="2000" b="1" dirty="0" smtClean="0">
                <a:effectLst>
                  <a:outerShdw blurRad="38100" dist="38100" dir="2700000" algn="tl">
                    <a:srgbClr val="000000">
                      <a:alpha val="43137"/>
                    </a:srgbClr>
                  </a:outerShdw>
                </a:effectLst>
              </a:rPr>
              <a:t>della detenzione </a:t>
            </a:r>
            <a:r>
              <a:rPr lang="it-IT" sz="2000" b="1" smtClean="0">
                <a:effectLst>
                  <a:outerShdw blurRad="38100" dist="38100" dir="2700000" algn="tl">
                    <a:srgbClr val="000000">
                      <a:alpha val="43137"/>
                    </a:srgbClr>
                  </a:outerShdw>
                </a:effectLst>
              </a:rPr>
              <a:t>di </a:t>
            </a:r>
            <a:r>
              <a:rPr lang="it-IT" sz="2000" b="1" smtClean="0">
                <a:solidFill>
                  <a:srgbClr val="FF0000"/>
                </a:solidFill>
                <a:effectLst>
                  <a:outerShdw blurRad="38100" dist="38100" dir="2700000" algn="tl">
                    <a:srgbClr val="000000">
                      <a:alpha val="43137"/>
                    </a:srgbClr>
                  </a:outerShdw>
                </a:effectLst>
              </a:rPr>
              <a:t>attività</a:t>
            </a:r>
            <a:r>
              <a:rPr lang="it-IT" sz="2000" b="1" smtClean="0">
                <a:effectLst>
                  <a:outerShdw blurRad="38100" dist="38100" dir="2700000" algn="tl">
                    <a:srgbClr val="000000">
                      <a:alpha val="43137"/>
                    </a:srgbClr>
                  </a:outerShdw>
                </a:effectLst>
              </a:rPr>
              <a:t> </a:t>
            </a:r>
            <a:r>
              <a:rPr lang="it-IT" sz="2000" b="1" dirty="0" smtClean="0">
                <a:effectLst>
                  <a:outerShdw blurRad="38100" dist="38100" dir="2700000" algn="tl">
                    <a:srgbClr val="000000">
                      <a:alpha val="43137"/>
                    </a:srgbClr>
                  </a:outerShdw>
                </a:effectLst>
              </a:rPr>
              <a:t>significative</a:t>
            </a:r>
            <a:endParaRPr lang="it-IT" sz="2000" dirty="0">
              <a:effectLst>
                <a:outerShdw blurRad="38100" dist="38100" dir="2700000" algn="tl">
                  <a:srgbClr val="000000">
                    <a:alpha val="43137"/>
                  </a:srgbClr>
                </a:outerShdw>
              </a:effectLst>
            </a:endParaRPr>
          </a:p>
          <a:p>
            <a:pPr algn="just" fontAlgn="t"/>
            <a:r>
              <a:rPr lang="it-IT" sz="2000" b="1" dirty="0">
                <a:effectLst>
                  <a:outerShdw blurRad="38100" dist="38100" dir="2700000" algn="tl">
                    <a:srgbClr val="000000">
                      <a:alpha val="43137"/>
                    </a:srgbClr>
                  </a:outerShdw>
                </a:effectLst>
              </a:rPr>
              <a:t>Migliorare le </a:t>
            </a:r>
            <a:r>
              <a:rPr lang="it-IT" sz="2000" b="1" dirty="0">
                <a:solidFill>
                  <a:srgbClr val="FF0000"/>
                </a:solidFill>
                <a:effectLst>
                  <a:outerShdw blurRad="38100" dist="38100" dir="2700000" algn="tl">
                    <a:srgbClr val="000000">
                      <a:alpha val="43137"/>
                    </a:srgbClr>
                  </a:outerShdw>
                </a:effectLst>
              </a:rPr>
              <a:t>interrelazioni, anche attraverso apposite norme,  tra sistema sanitario e sistema giudiziario </a:t>
            </a:r>
            <a:r>
              <a:rPr lang="it-IT" sz="2000" b="1" dirty="0">
                <a:effectLst>
                  <a:outerShdw blurRad="38100" dist="38100" dir="2700000" algn="tl">
                    <a:srgbClr val="000000">
                      <a:alpha val="43137"/>
                    </a:srgbClr>
                  </a:outerShdw>
                </a:effectLst>
              </a:rPr>
              <a:t>(Tribunali di sorveglianza), con apporto più </a:t>
            </a:r>
            <a:r>
              <a:rPr lang="it-IT" sz="2000" b="1" dirty="0" smtClean="0">
                <a:effectLst>
                  <a:outerShdw blurRad="38100" dist="38100" dir="2700000" algn="tl">
                    <a:srgbClr val="000000">
                      <a:alpha val="43137"/>
                    </a:srgbClr>
                  </a:outerShdw>
                </a:effectLst>
              </a:rPr>
              <a:t>qualificato, </a:t>
            </a:r>
            <a:r>
              <a:rPr lang="it-IT" sz="2000" b="1" dirty="0">
                <a:effectLst>
                  <a:outerShdw blurRad="38100" dist="38100" dir="2700000" algn="tl">
                    <a:srgbClr val="000000">
                      <a:alpha val="43137"/>
                    </a:srgbClr>
                  </a:outerShdw>
                </a:effectLst>
              </a:rPr>
              <a:t>significativo e sistematico dell'expertise psichiatrica / psicologica nelle procedure giudiziarie</a:t>
            </a:r>
            <a:endParaRPr lang="it-IT" sz="2000" dirty="0">
              <a:effectLst>
                <a:outerShdw blurRad="38100" dist="38100" dir="2700000" algn="tl">
                  <a:srgbClr val="000000">
                    <a:alpha val="43137"/>
                  </a:srgbClr>
                </a:outerShdw>
              </a:effectLst>
            </a:endParaRPr>
          </a:p>
          <a:p>
            <a:pPr algn="just" fontAlgn="t"/>
            <a:r>
              <a:rPr lang="it-IT" sz="2000" b="1" dirty="0">
                <a:effectLst>
                  <a:outerShdw blurRad="38100" dist="38100" dir="2700000" algn="tl">
                    <a:srgbClr val="000000">
                      <a:alpha val="43137"/>
                    </a:srgbClr>
                  </a:outerShdw>
                </a:effectLst>
              </a:rPr>
              <a:t>Riservare  </a:t>
            </a:r>
            <a:r>
              <a:rPr lang="it-IT" sz="2000" b="1" dirty="0" smtClean="0">
                <a:effectLst>
                  <a:outerShdw blurRad="38100" dist="38100" dir="2700000" algn="tl">
                    <a:srgbClr val="000000">
                      <a:alpha val="43137"/>
                    </a:srgbClr>
                  </a:outerShdw>
                </a:effectLst>
              </a:rPr>
              <a:t>adeguate </a:t>
            </a:r>
            <a:r>
              <a:rPr lang="it-IT" sz="2000" b="1" dirty="0">
                <a:solidFill>
                  <a:srgbClr val="FF0000"/>
                </a:solidFill>
                <a:effectLst>
                  <a:outerShdw blurRad="38100" dist="38100" dir="2700000" algn="tl">
                    <a:srgbClr val="000000">
                      <a:alpha val="43137"/>
                    </a:srgbClr>
                  </a:outerShdw>
                </a:effectLst>
              </a:rPr>
              <a:t>risorse</a:t>
            </a:r>
            <a:r>
              <a:rPr lang="it-IT" sz="2000" b="1" dirty="0">
                <a:effectLst>
                  <a:outerShdw blurRad="38100" dist="38100" dir="2700000" algn="tl">
                    <a:srgbClr val="000000">
                      <a:alpha val="43137"/>
                    </a:srgbClr>
                  </a:outerShdw>
                </a:effectLst>
              </a:rPr>
              <a:t> all'assistenza a detenuti con disagio/disturbo mentale (definendo standard omogenei??)</a:t>
            </a:r>
            <a:endParaRPr lang="it-IT" sz="2000" dirty="0">
              <a:effectLst>
                <a:outerShdw blurRad="38100" dist="38100" dir="2700000" algn="tl">
                  <a:srgbClr val="000000">
                    <a:alpha val="43137"/>
                  </a:srgbClr>
                </a:outerShdw>
              </a:effectLst>
            </a:endParaRPr>
          </a:p>
          <a:p>
            <a:pPr algn="just" fontAlgn="t"/>
            <a:r>
              <a:rPr lang="it-IT" sz="2000" b="1" dirty="0">
                <a:effectLst>
                  <a:outerShdw blurRad="38100" dist="38100" dir="2700000" algn="tl">
                    <a:srgbClr val="000000">
                      <a:alpha val="43137"/>
                    </a:srgbClr>
                  </a:outerShdw>
                </a:effectLst>
              </a:rPr>
              <a:t>Diffondere  cultura e  informazione  sulla finalità del trattamento presso </a:t>
            </a:r>
            <a:r>
              <a:rPr lang="it-IT" sz="2000" b="1" dirty="0" smtClean="0">
                <a:solidFill>
                  <a:srgbClr val="FF0000"/>
                </a:solidFill>
                <a:effectLst>
                  <a:outerShdw blurRad="38100" dist="38100" dir="2700000" algn="tl">
                    <a:srgbClr val="000000">
                      <a:alpha val="43137"/>
                    </a:srgbClr>
                  </a:outerShdw>
                </a:effectLst>
              </a:rPr>
              <a:t>l’opinione </a:t>
            </a:r>
            <a:r>
              <a:rPr lang="it-IT" sz="2000" b="1" dirty="0">
                <a:solidFill>
                  <a:srgbClr val="FF0000"/>
                </a:solidFill>
                <a:effectLst>
                  <a:outerShdw blurRad="38100" dist="38100" dir="2700000" algn="tl">
                    <a:srgbClr val="000000">
                      <a:alpha val="43137"/>
                    </a:srgbClr>
                  </a:outerShdw>
                </a:effectLst>
              </a:rPr>
              <a:t>pubblica</a:t>
            </a:r>
            <a:r>
              <a:rPr lang="it-IT" sz="2000" b="1" dirty="0">
                <a:effectLst>
                  <a:outerShdw blurRad="38100" dist="38100" dir="2700000" algn="tl">
                    <a:srgbClr val="000000">
                      <a:alpha val="43137"/>
                    </a:srgbClr>
                  </a:outerShdw>
                </a:effectLst>
              </a:rPr>
              <a:t>, attraverso iniziative di sensibilizzazione ed acquisizione di consapevolezza sulle ricadute (impatto) che un adeguato sistema di sicurezza/riabilitazione comporta sul sistema sociale esterno</a:t>
            </a:r>
            <a:endParaRPr lang="it-IT" sz="2000" dirty="0">
              <a:effectLst>
                <a:outerShdw blurRad="38100" dist="38100" dir="2700000" algn="tl">
                  <a:srgbClr val="000000">
                    <a:alpha val="43137"/>
                  </a:srgbClr>
                </a:outerShdw>
              </a:effectLst>
            </a:endParaRPr>
          </a:p>
          <a:p>
            <a:pPr algn="just" fontAlgn="t"/>
            <a:r>
              <a:rPr lang="it-IT" sz="2000" b="1" dirty="0">
                <a:solidFill>
                  <a:srgbClr val="FF0000"/>
                </a:solidFill>
                <a:effectLst>
                  <a:outerShdw blurRad="38100" dist="38100" dir="2700000" algn="tl">
                    <a:srgbClr val="000000">
                      <a:alpha val="43137"/>
                    </a:srgbClr>
                  </a:outerShdw>
                </a:effectLst>
              </a:rPr>
              <a:t>Programmare  strutture diversificate (e piani di trattamento), anche per intensità di sorveglianza</a:t>
            </a:r>
            <a:r>
              <a:rPr lang="it-IT" sz="2000" b="1" dirty="0">
                <a:effectLst>
                  <a:outerShdw blurRad="38100" dist="38100" dir="2700000" algn="tl">
                    <a:srgbClr val="000000">
                      <a:alpha val="43137"/>
                    </a:srgbClr>
                  </a:outerShdw>
                </a:effectLst>
              </a:rPr>
              <a:t>, in  funzione della tipologia di disturbo</a:t>
            </a:r>
            <a:r>
              <a:rPr lang="it-IT" sz="2000" b="1" dirty="0" smtClean="0">
                <a:effectLst>
                  <a:outerShdw blurRad="38100" dist="38100" dir="2700000" algn="tl">
                    <a:srgbClr val="000000">
                      <a:alpha val="43137"/>
                    </a:srgbClr>
                  </a:outerShdw>
                </a:effectLst>
              </a:rPr>
              <a:t>.</a:t>
            </a:r>
            <a:endParaRPr lang="it-IT"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21271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a:bodyPr>
          <a:lstStyle/>
          <a:p>
            <a:r>
              <a:rPr lang="it-IT" sz="3600" b="1" dirty="0" smtClean="0">
                <a:effectLst>
                  <a:outerShdw blurRad="38100" dist="38100" dir="2700000" algn="tl">
                    <a:srgbClr val="000000">
                      <a:alpha val="43137"/>
                    </a:srgbClr>
                  </a:outerShdw>
                </a:effectLst>
              </a:rPr>
              <a:t>OMS sul Sistema Carcerario</a:t>
            </a:r>
            <a:endParaRPr lang="it-IT" sz="3600" b="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67544" y="908720"/>
            <a:ext cx="8064896" cy="5805264"/>
          </a:xfrm>
        </p:spPr>
        <p:txBody>
          <a:bodyPr>
            <a:noAutofit/>
          </a:bodyPr>
          <a:lstStyle/>
          <a:p>
            <a:pPr algn="just"/>
            <a:r>
              <a:rPr lang="it-IT" sz="2400" dirty="0">
                <a:effectLst>
                  <a:outerShdw blurRad="38100" dist="38100" dir="2700000" algn="tl">
                    <a:srgbClr val="000000">
                      <a:alpha val="43137"/>
                    </a:srgbClr>
                  </a:outerShdw>
                </a:effectLst>
              </a:rPr>
              <a:t>Deve essere posta particolare attenzione </a:t>
            </a:r>
            <a:r>
              <a:rPr lang="it-IT" sz="2400" dirty="0" smtClean="0">
                <a:effectLst>
                  <a:outerShdw blurRad="38100" dist="38100" dir="2700000" algn="tl">
                    <a:srgbClr val="000000">
                      <a:alpha val="43137"/>
                    </a:srgbClr>
                  </a:outerShdw>
                </a:effectLst>
              </a:rPr>
              <a:t>all’ambiente  carcerario</a:t>
            </a:r>
            <a:r>
              <a:rPr lang="it-IT" sz="2400" dirty="0">
                <a:effectLst>
                  <a:outerShdw blurRad="38100" dist="38100" dir="2700000" algn="tl">
                    <a:srgbClr val="000000">
                      <a:alpha val="43137"/>
                    </a:srgbClr>
                  </a:outerShdw>
                </a:effectLst>
              </a:rPr>
              <a:t>, considerando i suoi livelli di </a:t>
            </a:r>
            <a:r>
              <a:rPr lang="it-IT" sz="2400" dirty="0" smtClean="0">
                <a:effectLst>
                  <a:outerShdw blurRad="38100" dist="38100" dir="2700000" algn="tl">
                    <a:srgbClr val="000000">
                      <a:alpha val="43137"/>
                    </a:srgbClr>
                  </a:outerShdw>
                </a:effectLst>
              </a:rPr>
              <a:t>attività, </a:t>
            </a:r>
            <a:r>
              <a:rPr lang="it-IT" sz="2400" dirty="0">
                <a:effectLst>
                  <a:outerShdw blurRad="38100" dist="38100" dir="2700000" algn="tl">
                    <a:srgbClr val="000000">
                      <a:alpha val="43137"/>
                    </a:srgbClr>
                  </a:outerShdw>
                </a:effectLst>
              </a:rPr>
              <a:t>di sicurezza, di </a:t>
            </a:r>
            <a:r>
              <a:rPr lang="it-IT" sz="2400" dirty="0" smtClean="0">
                <a:effectLst>
                  <a:outerShdw blurRad="38100" dist="38100" dir="2700000" algn="tl">
                    <a:srgbClr val="000000">
                      <a:alpha val="43137"/>
                    </a:srgbClr>
                  </a:outerShdw>
                </a:effectLst>
              </a:rPr>
              <a:t> cultura</a:t>
            </a:r>
            <a:r>
              <a:rPr lang="it-IT" sz="2400" dirty="0">
                <a:effectLst>
                  <a:outerShdw blurRad="38100" dist="38100" dir="2700000" algn="tl">
                    <a:srgbClr val="000000">
                      <a:alpha val="43137"/>
                    </a:srgbClr>
                  </a:outerShdw>
                </a:effectLst>
              </a:rPr>
              <a:t>, e il tipo di rapporto tra agenti e </a:t>
            </a:r>
            <a:r>
              <a:rPr lang="it-IT" sz="2400" dirty="0" smtClean="0">
                <a:effectLst>
                  <a:outerShdw blurRad="38100" dist="38100" dir="2700000" algn="tl">
                    <a:srgbClr val="000000">
                      <a:alpha val="43137"/>
                    </a:srgbClr>
                  </a:outerShdw>
                </a:effectLst>
              </a:rPr>
              <a:t>detenuti</a:t>
            </a:r>
            <a:r>
              <a:rPr lang="it-IT" sz="2400" dirty="0">
                <a:effectLst>
                  <a:outerShdw blurRad="38100" dist="38100" dir="2700000" algn="tl">
                    <a:srgbClr val="000000">
                      <a:alpha val="43137"/>
                    </a:srgbClr>
                  </a:outerShdw>
                </a:effectLst>
              </a:rPr>
              <a:t>. Nello </a:t>
            </a:r>
            <a:r>
              <a:rPr lang="it-IT" sz="2400" dirty="0" smtClean="0">
                <a:effectLst>
                  <a:outerShdw blurRad="38100" dist="38100" dir="2700000" algn="tl">
                    <a:srgbClr val="000000">
                      <a:alpha val="43137"/>
                    </a:srgbClr>
                  </a:outerShdw>
                </a:effectLst>
              </a:rPr>
              <a:t>specifico</a:t>
            </a:r>
            <a:r>
              <a:rPr lang="it-IT" sz="2400" dirty="0">
                <a:effectLst>
                  <a:outerShdw blurRad="38100" dist="38100" dir="2700000" algn="tl">
                    <a:srgbClr val="000000">
                      <a:alpha val="43137"/>
                    </a:srgbClr>
                  </a:outerShdw>
                </a:effectLst>
              </a:rPr>
              <a:t>, la qualità del clima sociale è di </a:t>
            </a:r>
            <a:r>
              <a:rPr lang="it-IT" sz="2400" dirty="0" smtClean="0">
                <a:effectLst>
                  <a:outerShdw blurRad="38100" dist="38100" dir="2700000" algn="tl">
                    <a:srgbClr val="000000">
                      <a:alpha val="43137"/>
                    </a:srgbClr>
                  </a:outerShdw>
                </a:effectLst>
              </a:rPr>
              <a:t>importanza </a:t>
            </a:r>
            <a:r>
              <a:rPr lang="it-IT" sz="2400" dirty="0">
                <a:effectLst>
                  <a:outerShdw blurRad="38100" dist="38100" dir="2700000" algn="tl">
                    <a:srgbClr val="000000">
                      <a:alpha val="43137"/>
                    </a:srgbClr>
                  </a:outerShdw>
                </a:effectLst>
              </a:rPr>
              <a:t>critica nel </a:t>
            </a:r>
            <a:r>
              <a:rPr lang="it-IT" sz="2400" dirty="0" smtClean="0">
                <a:effectLst>
                  <a:outerShdw blurRad="38100" dist="38100" dir="2700000" algn="tl">
                    <a:srgbClr val="000000">
                      <a:alpha val="43137"/>
                    </a:srgbClr>
                  </a:outerShdw>
                </a:effectLst>
              </a:rPr>
              <a:t>ridurre </a:t>
            </a:r>
            <a:r>
              <a:rPr lang="it-IT" sz="2400" dirty="0">
                <a:effectLst>
                  <a:outerShdw blurRad="38100" dist="38100" dir="2700000" algn="tl">
                    <a:srgbClr val="000000">
                      <a:alpha val="43137"/>
                    </a:srgbClr>
                  </a:outerShdw>
                </a:effectLst>
              </a:rPr>
              <a:t>al minimo </a:t>
            </a:r>
            <a:r>
              <a:rPr lang="it-IT" sz="2400" dirty="0" smtClean="0">
                <a:effectLst>
                  <a:outerShdw blurRad="38100" dist="38100" dir="2700000" algn="tl">
                    <a:srgbClr val="000000">
                      <a:alpha val="43137"/>
                    </a:srgbClr>
                  </a:outerShdw>
                </a:effectLst>
              </a:rPr>
              <a:t>i comportamenti </a:t>
            </a:r>
            <a:r>
              <a:rPr lang="it-IT" sz="2400" dirty="0">
                <a:effectLst>
                  <a:outerShdw blurRad="38100" dist="38100" dir="2700000" algn="tl">
                    <a:srgbClr val="000000">
                      <a:alpha val="43137"/>
                    </a:srgbClr>
                  </a:outerShdw>
                </a:effectLst>
              </a:rPr>
              <a:t>suicidari. Anche </a:t>
            </a:r>
            <a:r>
              <a:rPr lang="it-IT" sz="2400" dirty="0" smtClean="0">
                <a:effectLst>
                  <a:outerShdw blurRad="38100" dist="38100" dir="2700000" algn="tl">
                    <a:srgbClr val="000000">
                      <a:alpha val="43137"/>
                    </a:srgbClr>
                  </a:outerShdw>
                </a:effectLst>
              </a:rPr>
              <a:t>se </a:t>
            </a:r>
            <a:r>
              <a:rPr lang="it-IT" sz="2400" dirty="0">
                <a:effectLst>
                  <a:outerShdw blurRad="38100" dist="38100" dir="2700000" algn="tl">
                    <a:srgbClr val="000000">
                      <a:alpha val="43137"/>
                    </a:srgbClr>
                  </a:outerShdw>
                </a:effectLst>
              </a:rPr>
              <a:t>le </a:t>
            </a:r>
            <a:r>
              <a:rPr lang="it-IT" sz="2400" dirty="0" smtClean="0">
                <a:effectLst>
                  <a:outerShdw blurRad="38100" dist="38100" dir="2700000" algn="tl">
                    <a:srgbClr val="000000">
                      <a:alpha val="43137"/>
                    </a:srgbClr>
                  </a:outerShdw>
                </a:effectLst>
              </a:rPr>
              <a:t>carceri </a:t>
            </a:r>
            <a:r>
              <a:rPr lang="it-IT" sz="2400" dirty="0">
                <a:effectLst>
                  <a:outerShdw blurRad="38100" dist="38100" dir="2700000" algn="tl">
                    <a:srgbClr val="000000">
                      <a:alpha val="43137"/>
                    </a:srgbClr>
                  </a:outerShdw>
                </a:effectLst>
              </a:rPr>
              <a:t>non potranno mai essere ambienti privi di </a:t>
            </a:r>
            <a:r>
              <a:rPr lang="it-IT" sz="2400" dirty="0" smtClean="0">
                <a:effectLst>
                  <a:outerShdw blurRad="38100" dist="38100" dir="2700000" algn="tl">
                    <a:srgbClr val="000000">
                      <a:alpha val="43137"/>
                    </a:srgbClr>
                  </a:outerShdw>
                </a:effectLst>
              </a:rPr>
              <a:t>stress</a:t>
            </a:r>
            <a:r>
              <a:rPr lang="it-IT" sz="2400" dirty="0">
                <a:effectLst>
                  <a:outerShdw blurRad="38100" dist="38100" dir="2700000" algn="tl">
                    <a:srgbClr val="000000">
                      <a:alpha val="43137"/>
                    </a:srgbClr>
                  </a:outerShdw>
                </a:effectLst>
              </a:rPr>
              <a:t>, le </a:t>
            </a:r>
            <a:r>
              <a:rPr lang="it-IT" sz="2400" dirty="0" smtClean="0">
                <a:effectLst>
                  <a:outerShdw blurRad="38100" dist="38100" dir="2700000" algn="tl">
                    <a:srgbClr val="000000">
                      <a:alpha val="43137"/>
                    </a:srgbClr>
                  </a:outerShdw>
                </a:effectLst>
              </a:rPr>
              <a:t>autorità </a:t>
            </a:r>
            <a:r>
              <a:rPr lang="it-IT" sz="2400" dirty="0">
                <a:effectLst>
                  <a:outerShdw blurRad="38100" dist="38100" dir="2700000" algn="tl">
                    <a:srgbClr val="000000">
                      <a:alpha val="43137"/>
                    </a:srgbClr>
                  </a:outerShdw>
                </a:effectLst>
              </a:rPr>
              <a:t>dovrebbero attuare delle strategie </a:t>
            </a:r>
            <a:r>
              <a:rPr lang="it-IT" sz="2400" dirty="0" smtClean="0">
                <a:effectLst>
                  <a:outerShdw blurRad="38100" dist="38100" dir="2700000" algn="tl">
                    <a:srgbClr val="000000">
                      <a:alpha val="43137"/>
                    </a:srgbClr>
                  </a:outerShdw>
                </a:effectLst>
              </a:rPr>
              <a:t>efficaci </a:t>
            </a:r>
            <a:r>
              <a:rPr lang="it-IT" sz="2400" dirty="0">
                <a:effectLst>
                  <a:outerShdw blurRad="38100" dist="38100" dir="2700000" algn="tl">
                    <a:srgbClr val="000000">
                      <a:alpha val="43137"/>
                    </a:srgbClr>
                  </a:outerShdw>
                </a:effectLst>
              </a:rPr>
              <a:t>per ridurre il </a:t>
            </a:r>
            <a:r>
              <a:rPr lang="it-IT" sz="2400" dirty="0" smtClean="0">
                <a:effectLst>
                  <a:outerShdw blurRad="38100" dist="38100" dir="2700000" algn="tl">
                    <a:srgbClr val="000000">
                      <a:alpha val="43137"/>
                    </a:srgbClr>
                  </a:outerShdw>
                </a:effectLst>
              </a:rPr>
              <a:t>bullismo </a:t>
            </a:r>
            <a:r>
              <a:rPr lang="it-IT" sz="2400" dirty="0">
                <a:effectLst>
                  <a:outerShdw blurRad="38100" dist="38100" dir="2700000" algn="tl">
                    <a:srgbClr val="000000">
                      <a:alpha val="43137"/>
                    </a:srgbClr>
                  </a:outerShdw>
                </a:effectLst>
              </a:rPr>
              <a:t>ed altre forme di violenza nelle loro </a:t>
            </a:r>
            <a:r>
              <a:rPr lang="it-IT" sz="2400" dirty="0" smtClean="0">
                <a:effectLst>
                  <a:outerShdw blurRad="38100" dist="38100" dir="2700000" algn="tl">
                    <a:srgbClr val="000000">
                      <a:alpha val="43137"/>
                    </a:srgbClr>
                  </a:outerShdw>
                </a:effectLst>
              </a:rPr>
              <a:t>istituzioni</a:t>
            </a:r>
            <a:r>
              <a:rPr lang="it-IT" sz="2400" dirty="0">
                <a:effectLst>
                  <a:outerShdw blurRad="38100" dist="38100" dir="2700000" algn="tl">
                    <a:srgbClr val="000000">
                      <a:alpha val="43137"/>
                    </a:srgbClr>
                  </a:outerShdw>
                </a:effectLst>
              </a:rPr>
              <a:t>, e </a:t>
            </a:r>
            <a:r>
              <a:rPr lang="it-IT" sz="2400" dirty="0" smtClean="0">
                <a:effectLst>
                  <a:outerShdw blurRad="38100" dist="38100" dir="2700000" algn="tl">
                    <a:srgbClr val="000000">
                      <a:alpha val="43137"/>
                    </a:srgbClr>
                  </a:outerShdw>
                </a:effectLst>
              </a:rPr>
              <a:t>enfatizzare </a:t>
            </a:r>
            <a:r>
              <a:rPr lang="it-IT" sz="2400" dirty="0">
                <a:effectLst>
                  <a:outerShdw blurRad="38100" dist="38100" dir="2700000" algn="tl">
                    <a:srgbClr val="000000">
                      <a:alpha val="43137"/>
                    </a:srgbClr>
                  </a:outerShdw>
                </a:effectLst>
              </a:rPr>
              <a:t>invece relazioni </a:t>
            </a:r>
            <a:r>
              <a:rPr lang="it-IT" sz="2400" dirty="0" err="1">
                <a:effectLst>
                  <a:outerShdw blurRad="38100" dist="38100" dir="2700000" algn="tl">
                    <a:srgbClr val="000000">
                      <a:alpha val="43137"/>
                    </a:srgbClr>
                  </a:outerShdw>
                </a:effectLst>
              </a:rPr>
              <a:t>supportive</a:t>
            </a:r>
            <a:r>
              <a:rPr lang="it-IT" sz="2400" dirty="0">
                <a:effectLst>
                  <a:outerShdw blurRad="38100" dist="38100" dir="2700000" algn="tl">
                    <a:srgbClr val="000000">
                      <a:alpha val="43137"/>
                    </a:srgbClr>
                  </a:outerShdw>
                </a:effectLst>
              </a:rPr>
              <a:t> tra </a:t>
            </a:r>
            <a:r>
              <a:rPr lang="it-IT" sz="2400" dirty="0" smtClean="0">
                <a:effectLst>
                  <a:outerShdw blurRad="38100" dist="38100" dir="2700000" algn="tl">
                    <a:srgbClr val="000000">
                      <a:alpha val="43137"/>
                    </a:srgbClr>
                  </a:outerShdw>
                </a:effectLst>
              </a:rPr>
              <a:t>detenuti </a:t>
            </a:r>
            <a:r>
              <a:rPr lang="it-IT" sz="2400" dirty="0">
                <a:effectLst>
                  <a:outerShdw blurRad="38100" dist="38100" dir="2700000" algn="tl">
                    <a:srgbClr val="000000">
                      <a:alpha val="43137"/>
                    </a:srgbClr>
                  </a:outerShdw>
                </a:effectLst>
              </a:rPr>
              <a:t>e personale </a:t>
            </a:r>
            <a:r>
              <a:rPr lang="it-IT" sz="2400" dirty="0" smtClean="0">
                <a:effectLst>
                  <a:outerShdw blurRad="38100" dist="38100" dir="2700000" algn="tl">
                    <a:srgbClr val="000000">
                      <a:alpha val="43137"/>
                    </a:srgbClr>
                  </a:outerShdw>
                </a:effectLst>
              </a:rPr>
              <a:t>carcerario</a:t>
            </a:r>
            <a:r>
              <a:rPr lang="it-IT" sz="2400" dirty="0">
                <a:effectLst>
                  <a:outerShdw blurRad="38100" dist="38100" dir="2700000" algn="tl">
                    <a:srgbClr val="000000">
                      <a:alpha val="43137"/>
                    </a:srgbClr>
                  </a:outerShdw>
                </a:effectLst>
              </a:rPr>
              <a:t>. La qualità del rapporto tra agente e </a:t>
            </a:r>
            <a:r>
              <a:rPr lang="it-IT" sz="2400" dirty="0" smtClean="0">
                <a:effectLst>
                  <a:outerShdw blurRad="38100" dist="38100" dir="2700000" algn="tl">
                    <a:srgbClr val="000000">
                      <a:alpha val="43137"/>
                    </a:srgbClr>
                  </a:outerShdw>
                </a:effectLst>
              </a:rPr>
              <a:t>detenuto </a:t>
            </a:r>
            <a:r>
              <a:rPr lang="it-IT" sz="2400" dirty="0">
                <a:effectLst>
                  <a:outerShdw blurRad="38100" dist="38100" dir="2700000" algn="tl">
                    <a:srgbClr val="000000">
                      <a:alpha val="43137"/>
                    </a:srgbClr>
                  </a:outerShdw>
                </a:effectLst>
              </a:rPr>
              <a:t>è di </a:t>
            </a:r>
            <a:r>
              <a:rPr lang="it-IT" sz="2400" dirty="0" smtClean="0">
                <a:effectLst>
                  <a:outerShdw blurRad="38100" dist="38100" dir="2700000" algn="tl">
                    <a:srgbClr val="000000">
                      <a:alpha val="43137"/>
                    </a:srgbClr>
                  </a:outerShdw>
                </a:effectLst>
              </a:rPr>
              <a:t>cruciale </a:t>
            </a:r>
            <a:r>
              <a:rPr lang="it-IT" sz="2400" dirty="0">
                <a:effectLst>
                  <a:outerShdw blurRad="38100" dist="38100" dir="2700000" algn="tl">
                    <a:srgbClr val="000000">
                      <a:alpha val="43137"/>
                    </a:srgbClr>
                  </a:outerShdw>
                </a:effectLst>
              </a:rPr>
              <a:t>importanza per ridurre il livello di </a:t>
            </a:r>
            <a:r>
              <a:rPr lang="it-IT" sz="2400" dirty="0" smtClean="0">
                <a:effectLst>
                  <a:outerShdw blurRad="38100" dist="38100" dir="2700000" algn="tl">
                    <a:srgbClr val="000000">
                      <a:alpha val="43137"/>
                    </a:srgbClr>
                  </a:outerShdw>
                </a:effectLst>
              </a:rPr>
              <a:t>stress </a:t>
            </a:r>
            <a:r>
              <a:rPr lang="it-IT" sz="2400" dirty="0">
                <a:effectLst>
                  <a:outerShdw blurRad="38100" dist="38100" dir="2700000" algn="tl">
                    <a:srgbClr val="000000">
                      <a:alpha val="43137"/>
                    </a:srgbClr>
                  </a:outerShdw>
                </a:effectLst>
              </a:rPr>
              <a:t>dei detenuti e </a:t>
            </a:r>
            <a:r>
              <a:rPr lang="it-IT" sz="2400" dirty="0" smtClean="0">
                <a:effectLst>
                  <a:outerShdw blurRad="38100" dist="38100" dir="2700000" algn="tl">
                    <a:srgbClr val="000000">
                      <a:alpha val="43137"/>
                    </a:srgbClr>
                  </a:outerShdw>
                </a:effectLst>
              </a:rPr>
              <a:t>per </a:t>
            </a:r>
            <a:r>
              <a:rPr lang="it-IT" sz="2400" dirty="0">
                <a:effectLst>
                  <a:outerShdw blurRad="38100" dist="38100" dir="2700000" algn="tl">
                    <a:srgbClr val="000000">
                      <a:alpha val="43137"/>
                    </a:srgbClr>
                  </a:outerShdw>
                </a:effectLst>
              </a:rPr>
              <a:t>fare in modo che i detenuti stessi siano </a:t>
            </a:r>
            <a:r>
              <a:rPr lang="it-IT" sz="2400" dirty="0" smtClean="0">
                <a:effectLst>
                  <a:outerShdw blurRad="38100" dist="38100" dir="2700000" algn="tl">
                    <a:srgbClr val="000000">
                      <a:alpha val="43137"/>
                    </a:srgbClr>
                  </a:outerShdw>
                </a:effectLst>
              </a:rPr>
              <a:t>portati </a:t>
            </a:r>
            <a:r>
              <a:rPr lang="it-IT" sz="2400" dirty="0">
                <a:effectLst>
                  <a:outerShdw blurRad="38100" dist="38100" dir="2700000" algn="tl">
                    <a:srgbClr val="000000">
                      <a:alpha val="43137"/>
                    </a:srgbClr>
                  </a:outerShdw>
                </a:effectLst>
              </a:rPr>
              <a:t>con fiducia </a:t>
            </a:r>
            <a:r>
              <a:rPr lang="it-IT" sz="2400" dirty="0" smtClean="0">
                <a:effectLst>
                  <a:outerShdw blurRad="38100" dist="38100" dir="2700000" algn="tl">
                    <a:srgbClr val="000000">
                      <a:alpha val="43137"/>
                    </a:srgbClr>
                  </a:outerShdw>
                </a:effectLst>
              </a:rPr>
              <a:t>a </a:t>
            </a:r>
            <a:r>
              <a:rPr lang="it-IT" sz="2400" dirty="0">
                <a:effectLst>
                  <a:outerShdw blurRad="38100" dist="38100" dir="2700000" algn="tl">
                    <a:srgbClr val="000000">
                      <a:alpha val="43137"/>
                    </a:srgbClr>
                  </a:outerShdw>
                </a:effectLst>
              </a:rPr>
              <a:t>comunicare i momenti in cui le loro forze </a:t>
            </a:r>
            <a:r>
              <a:rPr lang="it-IT" sz="2400" dirty="0" smtClean="0">
                <a:effectLst>
                  <a:outerShdw blurRad="38100" dist="38100" dir="2700000" algn="tl">
                    <a:srgbClr val="000000">
                      <a:alpha val="43137"/>
                    </a:srgbClr>
                  </a:outerShdw>
                </a:effectLst>
              </a:rPr>
              <a:t>reattive </a:t>
            </a:r>
            <a:r>
              <a:rPr lang="it-IT" sz="2400" dirty="0">
                <a:effectLst>
                  <a:outerShdw blurRad="38100" dist="38100" dir="2700000" algn="tl">
                    <a:srgbClr val="000000">
                      <a:alpha val="43137"/>
                    </a:srgbClr>
                  </a:outerShdw>
                </a:effectLst>
              </a:rPr>
              <a:t>stanno per </a:t>
            </a:r>
            <a:r>
              <a:rPr lang="it-IT" sz="2400" dirty="0" smtClean="0">
                <a:effectLst>
                  <a:outerShdw blurRad="38100" dist="38100" dir="2700000" algn="tl">
                    <a:srgbClr val="000000">
                      <a:alpha val="43137"/>
                    </a:srgbClr>
                  </a:outerShdw>
                </a:effectLst>
              </a:rPr>
              <a:t>essere </a:t>
            </a:r>
            <a:r>
              <a:rPr lang="it-IT" sz="2400" dirty="0">
                <a:effectLst>
                  <a:outerShdw blurRad="38100" dist="38100" dir="2700000" algn="tl">
                    <a:srgbClr val="000000">
                      <a:alpha val="43137"/>
                    </a:srgbClr>
                  </a:outerShdw>
                </a:effectLst>
              </a:rPr>
              <a:t>sopraffatte, provano disperazione o si </a:t>
            </a:r>
            <a:r>
              <a:rPr lang="it-IT" sz="2400" dirty="0" smtClean="0">
                <a:effectLst>
                  <a:outerShdw blurRad="38100" dist="38100" dir="2700000" algn="tl">
                    <a:srgbClr val="000000">
                      <a:alpha val="43137"/>
                    </a:srgbClr>
                  </a:outerShdw>
                </a:effectLst>
              </a:rPr>
              <a:t>sviluppa </a:t>
            </a:r>
            <a:r>
              <a:rPr lang="it-IT" sz="2400" dirty="0">
                <a:effectLst>
                  <a:outerShdw blurRad="38100" dist="38100" dir="2700000" algn="tl">
                    <a:srgbClr val="000000">
                      <a:alpha val="43137"/>
                    </a:srgbClr>
                  </a:outerShdw>
                </a:effectLst>
              </a:rPr>
              <a:t>in loro </a:t>
            </a:r>
            <a:r>
              <a:rPr lang="it-IT" sz="2400" dirty="0" smtClean="0">
                <a:effectLst>
                  <a:outerShdw blurRad="38100" dist="38100" dir="2700000" algn="tl">
                    <a:srgbClr val="000000">
                      <a:alpha val="43137"/>
                    </a:srgbClr>
                  </a:outerShdw>
                </a:effectLst>
              </a:rPr>
              <a:t>un </a:t>
            </a:r>
            <a:r>
              <a:rPr lang="it-IT" sz="2400" dirty="0">
                <a:effectLst>
                  <a:outerShdw blurRad="38100" dist="38100" dir="2700000" algn="tl">
                    <a:srgbClr val="000000">
                      <a:alpha val="43137"/>
                    </a:srgbClr>
                  </a:outerShdw>
                </a:effectLst>
              </a:rPr>
              <a:t>intento suicidario. </a:t>
            </a:r>
          </a:p>
          <a:p>
            <a:pPr algn="just"/>
            <a:endParaRPr lang="it-IT"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5161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854654"/>
          </a:xfrm>
        </p:spPr>
        <p:txBody>
          <a:bodyPr/>
          <a:lstStyle/>
          <a:p>
            <a:r>
              <a:rPr lang="it-IT" dirty="0" smtClean="0">
                <a:effectLst>
                  <a:outerShdw blurRad="50800" dist="38100" dir="2700000" algn="tl" rotWithShape="0">
                    <a:prstClr val="black">
                      <a:alpha val="40000"/>
                    </a:prstClr>
                  </a:outerShdw>
                </a:effectLst>
              </a:rPr>
              <a:t>Conclusioni</a:t>
            </a:r>
            <a:endParaRPr lang="it-IT" dirty="0">
              <a:effectLst>
                <a:outerShdw blurRad="50800" dist="38100" dir="2700000" algn="tl" rotWithShape="0">
                  <a:prstClr val="black">
                    <a:alpha val="40000"/>
                  </a:prstClr>
                </a:outerShdw>
              </a:effectLst>
            </a:endParaRPr>
          </a:p>
        </p:txBody>
      </p:sp>
      <p:sp>
        <p:nvSpPr>
          <p:cNvPr id="4" name="Rettangolo 3"/>
          <p:cNvSpPr/>
          <p:nvPr/>
        </p:nvSpPr>
        <p:spPr>
          <a:xfrm>
            <a:off x="395536" y="1052736"/>
            <a:ext cx="7992888" cy="5262979"/>
          </a:xfrm>
          <a:prstGeom prst="rect">
            <a:avLst/>
          </a:prstGeom>
        </p:spPr>
        <p:txBody>
          <a:bodyPr wrap="square">
            <a:spAutoFit/>
          </a:bodyPr>
          <a:lstStyle/>
          <a:p>
            <a:pPr marL="285750" indent="-285750" algn="just">
              <a:buFont typeface="Arial"/>
              <a:buChar char="•"/>
            </a:pPr>
            <a:r>
              <a:rPr lang="it-IT" sz="2400" dirty="0" smtClean="0">
                <a:effectLst>
                  <a:outerShdw blurRad="50800" dist="38100" dir="2700000" algn="tl" rotWithShape="0">
                    <a:prstClr val="black">
                      <a:alpha val="40000"/>
                    </a:prstClr>
                  </a:outerShdw>
                </a:effectLst>
              </a:rPr>
              <a:t>Il Suicidio </a:t>
            </a:r>
            <a:r>
              <a:rPr lang="it-IT" sz="2400" dirty="0">
                <a:effectLst>
                  <a:outerShdw blurRad="50800" dist="38100" dir="2700000" algn="tl" rotWithShape="0">
                    <a:prstClr val="black">
                      <a:alpha val="40000"/>
                    </a:prstClr>
                  </a:outerShdw>
                </a:effectLst>
              </a:rPr>
              <a:t>del singolo individuo Non è mai un evento totalmente </a:t>
            </a:r>
            <a:r>
              <a:rPr lang="it-IT" sz="2400" dirty="0" smtClean="0">
                <a:effectLst>
                  <a:outerShdw blurRad="50800" dist="38100" dir="2700000" algn="tl" rotWithShape="0">
                    <a:prstClr val="black">
                      <a:alpha val="40000"/>
                    </a:prstClr>
                  </a:outerShdw>
                </a:effectLst>
              </a:rPr>
              <a:t>prevedibile e prevenibile </a:t>
            </a:r>
            <a:r>
              <a:rPr lang="it-IT" sz="2400" dirty="0">
                <a:effectLst>
                  <a:outerShdw blurRad="50800" dist="38100" dir="2700000" algn="tl" rotWithShape="0">
                    <a:prstClr val="black">
                      <a:alpha val="40000"/>
                    </a:prstClr>
                  </a:outerShdw>
                </a:effectLst>
              </a:rPr>
              <a:t>Prevedibili possono essere, tuttavia, alcuni fattori di rischio importanti. Analizzare le </a:t>
            </a:r>
            <a:r>
              <a:rPr lang="it-IT" sz="2400" dirty="0" smtClean="0">
                <a:effectLst>
                  <a:outerShdw blurRad="50800" dist="38100" dir="2700000" algn="tl" rotWithShape="0">
                    <a:prstClr val="black">
                      <a:alpha val="40000"/>
                    </a:prstClr>
                  </a:outerShdw>
                </a:effectLst>
              </a:rPr>
              <a:t>cause, </a:t>
            </a:r>
            <a:r>
              <a:rPr lang="it-IT" sz="2400" dirty="0">
                <a:effectLst>
                  <a:outerShdw blurRad="50800" dist="38100" dir="2700000" algn="tl" rotWithShape="0">
                    <a:prstClr val="black">
                      <a:alpha val="40000"/>
                    </a:prstClr>
                  </a:outerShdw>
                </a:effectLst>
              </a:rPr>
              <a:t>ipotizzare </a:t>
            </a:r>
            <a:r>
              <a:rPr lang="it-IT" sz="2400" dirty="0" smtClean="0">
                <a:effectLst>
                  <a:outerShdw blurRad="50800" dist="38100" dir="2700000" algn="tl" rotWithShape="0">
                    <a:prstClr val="black">
                      <a:alpha val="40000"/>
                    </a:prstClr>
                  </a:outerShdw>
                </a:effectLst>
              </a:rPr>
              <a:t>prospettive </a:t>
            </a:r>
            <a:r>
              <a:rPr lang="it-IT" sz="2400" dirty="0">
                <a:effectLst>
                  <a:outerShdw blurRad="50800" dist="38100" dir="2700000" algn="tl" rotWithShape="0">
                    <a:prstClr val="black">
                      <a:alpha val="40000"/>
                    </a:prstClr>
                  </a:outerShdw>
                </a:effectLst>
              </a:rPr>
              <a:t>adeguate di intervento  e </a:t>
            </a:r>
            <a:r>
              <a:rPr lang="it-IT" sz="2400" dirty="0" smtClean="0">
                <a:effectLst>
                  <a:outerShdw blurRad="50800" dist="38100" dir="2700000" algn="tl" rotWithShape="0">
                    <a:prstClr val="black">
                      <a:alpha val="40000"/>
                    </a:prstClr>
                  </a:outerShdw>
                </a:effectLst>
              </a:rPr>
              <a:t> </a:t>
            </a:r>
            <a:r>
              <a:rPr lang="it-IT" sz="2400" dirty="0">
                <a:effectLst>
                  <a:outerShdw blurRad="50800" dist="38100" dir="2700000" algn="tl" rotWithShape="0">
                    <a:prstClr val="black">
                      <a:alpha val="40000"/>
                    </a:prstClr>
                  </a:outerShdw>
                </a:effectLst>
              </a:rPr>
              <a:t>costruire  </a:t>
            </a:r>
            <a:r>
              <a:rPr lang="it-IT" sz="2400" dirty="0" smtClean="0">
                <a:effectLst>
                  <a:outerShdw blurRad="50800" dist="38100" dir="2700000" algn="tl" rotWithShape="0">
                    <a:prstClr val="black">
                      <a:alpha val="40000"/>
                    </a:prstClr>
                  </a:outerShdw>
                </a:effectLst>
              </a:rPr>
              <a:t>modalità </a:t>
            </a:r>
            <a:r>
              <a:rPr lang="it-IT" sz="2400" dirty="0">
                <a:effectLst>
                  <a:outerShdw blurRad="50800" dist="38100" dir="2700000" algn="tl" rotWithShape="0">
                    <a:prstClr val="black">
                      <a:alpha val="40000"/>
                    </a:prstClr>
                  </a:outerShdw>
                </a:effectLst>
              </a:rPr>
              <a:t>efficaci </a:t>
            </a:r>
            <a:r>
              <a:rPr lang="it-IT" sz="2400" dirty="0" smtClean="0">
                <a:effectLst>
                  <a:outerShdw blurRad="50800" dist="38100" dir="2700000" algn="tl" rotWithShape="0">
                    <a:prstClr val="black">
                      <a:alpha val="40000"/>
                    </a:prstClr>
                  </a:outerShdw>
                </a:effectLst>
              </a:rPr>
              <a:t>di </a:t>
            </a:r>
            <a:r>
              <a:rPr lang="it-IT" sz="2400" dirty="0">
                <a:effectLst>
                  <a:outerShdw blurRad="50800" dist="38100" dir="2700000" algn="tl" rotWithShape="0">
                    <a:prstClr val="black">
                      <a:alpha val="40000"/>
                    </a:prstClr>
                  </a:outerShdw>
                </a:effectLst>
              </a:rPr>
              <a:t>prevenzione e </a:t>
            </a:r>
            <a:r>
              <a:rPr lang="it-IT" sz="2400" dirty="0" smtClean="0">
                <a:effectLst>
                  <a:outerShdw blurRad="50800" dist="38100" dir="2700000" algn="tl" rotWithShape="0">
                    <a:prstClr val="black">
                      <a:alpha val="40000"/>
                    </a:prstClr>
                  </a:outerShdw>
                </a:effectLst>
              </a:rPr>
              <a:t>di </a:t>
            </a:r>
            <a:r>
              <a:rPr lang="it-IT" sz="2400" dirty="0">
                <a:effectLst>
                  <a:outerShdw blurRad="50800" dist="38100" dir="2700000" algn="tl" rotWithShape="0">
                    <a:prstClr val="black">
                      <a:alpha val="40000"/>
                    </a:prstClr>
                  </a:outerShdw>
                </a:effectLst>
              </a:rPr>
              <a:t>gestione dei principali fattori di rischio </a:t>
            </a:r>
            <a:r>
              <a:rPr lang="it-IT" sz="2400" dirty="0" smtClean="0">
                <a:effectLst>
                  <a:outerShdw blurRad="50800" dist="38100" dir="2700000" algn="tl" rotWithShape="0">
                    <a:prstClr val="black">
                      <a:alpha val="40000"/>
                    </a:prstClr>
                  </a:outerShdw>
                </a:effectLst>
              </a:rPr>
              <a:t>correlati </a:t>
            </a:r>
            <a:r>
              <a:rPr lang="it-IT" sz="2400" dirty="0">
                <a:effectLst>
                  <a:outerShdw blurRad="50800" dist="38100" dir="2700000" algn="tl" rotWithShape="0">
                    <a:prstClr val="black">
                      <a:alpha val="40000"/>
                    </a:prstClr>
                  </a:outerShdw>
                </a:effectLst>
              </a:rPr>
              <a:t>al rischio autolesivo e </a:t>
            </a:r>
            <a:r>
              <a:rPr lang="it-IT" sz="2400" dirty="0" smtClean="0">
                <a:effectLst>
                  <a:outerShdw blurRad="50800" dist="38100" dir="2700000" algn="tl" rotWithShape="0">
                    <a:prstClr val="black">
                      <a:alpha val="40000"/>
                    </a:prstClr>
                  </a:outerShdw>
                </a:effectLst>
              </a:rPr>
              <a:t>suicidario, </a:t>
            </a:r>
            <a:r>
              <a:rPr lang="it-IT" sz="2400" dirty="0">
                <a:effectLst>
                  <a:outerShdw blurRad="50800" dist="38100" dir="2700000" algn="tl" rotWithShape="0">
                    <a:prstClr val="black">
                      <a:alpha val="40000"/>
                    </a:prstClr>
                  </a:outerShdw>
                </a:effectLst>
              </a:rPr>
              <a:t>appare fondamentale non soltanto per ridurre </a:t>
            </a:r>
            <a:r>
              <a:rPr lang="it-IT" sz="2400" dirty="0" smtClean="0">
                <a:effectLst>
                  <a:outerShdw blurRad="50800" dist="38100" dir="2700000" algn="tl" rotWithShape="0">
                    <a:prstClr val="black">
                      <a:alpha val="40000"/>
                    </a:prstClr>
                  </a:outerShdw>
                </a:effectLst>
              </a:rPr>
              <a:t>l’entità del fenomeno </a:t>
            </a:r>
            <a:r>
              <a:rPr lang="it-IT" sz="2400" dirty="0">
                <a:effectLst>
                  <a:outerShdw blurRad="50800" dist="38100" dir="2700000" algn="tl" rotWithShape="0">
                    <a:prstClr val="black">
                      <a:alpha val="40000"/>
                    </a:prstClr>
                  </a:outerShdw>
                </a:effectLst>
              </a:rPr>
              <a:t>ma anche per comprendere più compiutamente la </a:t>
            </a:r>
            <a:r>
              <a:rPr lang="it-IT" sz="2400" dirty="0" smtClean="0">
                <a:effectLst>
                  <a:outerShdw blurRad="50800" dist="38100" dir="2700000" algn="tl" rotWithShape="0">
                    <a:prstClr val="black">
                      <a:alpha val="40000"/>
                    </a:prstClr>
                  </a:outerShdw>
                </a:effectLst>
              </a:rPr>
              <a:t>sofferenza, </a:t>
            </a:r>
            <a:r>
              <a:rPr lang="it-IT" sz="2400" dirty="0">
                <a:effectLst>
                  <a:outerShdw blurRad="50800" dist="38100" dir="2700000" algn="tl" rotWithShape="0">
                    <a:prstClr val="black">
                      <a:alpha val="40000"/>
                    </a:prstClr>
                  </a:outerShdw>
                </a:effectLst>
              </a:rPr>
              <a:t>talora estrema e </a:t>
            </a:r>
            <a:r>
              <a:rPr lang="it-IT" sz="2400" dirty="0" smtClean="0">
                <a:effectLst>
                  <a:outerShdw blurRad="50800" dist="38100" dir="2700000" algn="tl" rotWithShape="0">
                    <a:prstClr val="black">
                      <a:alpha val="40000"/>
                    </a:prstClr>
                  </a:outerShdw>
                </a:effectLst>
              </a:rPr>
              <a:t>incomunicabile, </a:t>
            </a:r>
            <a:r>
              <a:rPr lang="it-IT" sz="2400" dirty="0">
                <a:effectLst>
                  <a:outerShdw blurRad="50800" dist="38100" dir="2700000" algn="tl" rotWithShape="0">
                    <a:prstClr val="black">
                      <a:alpha val="40000"/>
                    </a:prstClr>
                  </a:outerShdw>
                </a:effectLst>
              </a:rPr>
              <a:t>o almeno percepita come tale, di ogni </a:t>
            </a:r>
            <a:r>
              <a:rPr lang="it-IT" sz="2400" dirty="0" smtClean="0">
                <a:effectLst>
                  <a:outerShdw blurRad="50800" dist="38100" dir="2700000" algn="tl" rotWithShape="0">
                    <a:prstClr val="black">
                      <a:alpha val="40000"/>
                    </a:prstClr>
                  </a:outerShdw>
                </a:effectLst>
              </a:rPr>
              <a:t>detenuto </a:t>
            </a:r>
            <a:r>
              <a:rPr lang="it-IT" sz="2400" dirty="0">
                <a:effectLst>
                  <a:outerShdw blurRad="50800" dist="38100" dir="2700000" algn="tl" rotWithShape="0">
                    <a:prstClr val="black">
                      <a:alpha val="40000"/>
                    </a:prstClr>
                  </a:outerShdw>
                </a:effectLst>
              </a:rPr>
              <a:t>nonché </a:t>
            </a:r>
            <a:r>
              <a:rPr lang="it-IT" sz="2400" dirty="0" smtClean="0">
                <a:effectLst>
                  <a:outerShdw blurRad="50800" dist="38100" dir="2700000" algn="tl" rotWithShape="0">
                    <a:prstClr val="black">
                      <a:alpha val="40000"/>
                    </a:prstClr>
                  </a:outerShdw>
                </a:effectLst>
              </a:rPr>
              <a:t>il </a:t>
            </a:r>
            <a:r>
              <a:rPr lang="it-IT" sz="2400" dirty="0">
                <a:effectLst>
                  <a:outerShdw blurRad="50800" dist="38100" dir="2700000" algn="tl" rotWithShape="0">
                    <a:prstClr val="black">
                      <a:alpha val="40000"/>
                    </a:prstClr>
                  </a:outerShdw>
                </a:effectLst>
              </a:rPr>
              <a:t>disagio, </a:t>
            </a:r>
            <a:r>
              <a:rPr lang="it-IT" sz="2400" dirty="0" smtClean="0">
                <a:effectLst>
                  <a:outerShdw blurRad="50800" dist="38100" dir="2700000" algn="tl" rotWithShape="0">
                    <a:prstClr val="black">
                      <a:alpha val="40000"/>
                    </a:prstClr>
                  </a:outerShdw>
                </a:effectLst>
              </a:rPr>
              <a:t>a volte </a:t>
            </a:r>
            <a:r>
              <a:rPr lang="it-IT" sz="2400" dirty="0">
                <a:effectLst>
                  <a:outerShdw blurRad="50800" dist="38100" dir="2700000" algn="tl" rotWithShape="0">
                    <a:prstClr val="black">
                      <a:alpha val="40000"/>
                    </a:prstClr>
                  </a:outerShdw>
                </a:effectLst>
              </a:rPr>
              <a:t>profondo, di ciascun operatore penitenziario </a:t>
            </a:r>
            <a:r>
              <a:rPr lang="it-IT" sz="2400" dirty="0" smtClean="0">
                <a:effectLst>
                  <a:outerShdw blurRad="50800" dist="38100" dir="2700000" algn="tl" rotWithShape="0">
                    <a:prstClr val="black">
                      <a:alpha val="40000"/>
                    </a:prstClr>
                  </a:outerShdw>
                </a:effectLst>
              </a:rPr>
              <a:t>impegnato </a:t>
            </a:r>
            <a:r>
              <a:rPr lang="it-IT" sz="2400" dirty="0">
                <a:effectLst>
                  <a:outerShdw blurRad="50800" dist="38100" dir="2700000" algn="tl" rotWithShape="0">
                    <a:prstClr val="black">
                      <a:alpha val="40000"/>
                    </a:prstClr>
                  </a:outerShdw>
                </a:effectLst>
              </a:rPr>
              <a:t>a </a:t>
            </a:r>
            <a:r>
              <a:rPr lang="it-IT" sz="2400" dirty="0" smtClean="0">
                <a:effectLst>
                  <a:outerShdw blurRad="50800" dist="38100" dir="2700000" algn="tl" rotWithShape="0">
                    <a:prstClr val="black">
                      <a:alpha val="40000"/>
                    </a:prstClr>
                  </a:outerShdw>
                </a:effectLst>
              </a:rPr>
              <a:t>fronteggiare </a:t>
            </a:r>
            <a:r>
              <a:rPr lang="it-IT" sz="2400" dirty="0">
                <a:effectLst>
                  <a:outerShdw blurRad="50800" dist="38100" dir="2700000" algn="tl" rotWithShape="0">
                    <a:prstClr val="black">
                      <a:alpha val="40000"/>
                    </a:prstClr>
                  </a:outerShdw>
                </a:effectLst>
              </a:rPr>
              <a:t>le  difficoltà di un agire quotidiano spesso denso di contraddizioni e di fatiche </a:t>
            </a:r>
            <a:r>
              <a:rPr lang="it-IT" sz="2400" dirty="0" smtClean="0">
                <a:effectLst>
                  <a:outerShdw blurRad="50800" dist="38100" dir="2700000" algn="tl" rotWithShape="0">
                    <a:prstClr val="black">
                      <a:alpha val="40000"/>
                    </a:prstClr>
                  </a:outerShdw>
                </a:effectLst>
              </a:rPr>
              <a:t>emotive.</a:t>
            </a:r>
          </a:p>
        </p:txBody>
      </p:sp>
    </p:spTree>
    <p:extLst>
      <p:ext uri="{BB962C8B-B14F-4D97-AF65-F5344CB8AC3E}">
        <p14:creationId xmlns:p14="http://schemas.microsoft.com/office/powerpoint/2010/main" val="280366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124744"/>
            <a:ext cx="7560840" cy="4525963"/>
          </a:xfrm>
        </p:spPr>
        <p:txBody>
          <a:bodyPr>
            <a:normAutofit fontScale="92500"/>
          </a:bodyPr>
          <a:lstStyle/>
          <a:p>
            <a:pPr algn="just"/>
            <a:r>
              <a:rPr lang="it-IT" dirty="0">
                <a:effectLst>
                  <a:outerShdw blurRad="50800" dist="38100" dir="2700000" algn="tl" rotWithShape="0">
                    <a:prstClr val="black">
                      <a:alpha val="40000"/>
                    </a:prstClr>
                  </a:outerShdw>
                </a:effectLst>
              </a:rPr>
              <a:t>Il Suicidio </a:t>
            </a:r>
            <a:r>
              <a:rPr lang="it-IT" b="1" dirty="0">
                <a:effectLst>
                  <a:outerShdw blurRad="50800" dist="38100" dir="2700000" algn="tl" rotWithShape="0">
                    <a:prstClr val="black">
                      <a:alpha val="40000"/>
                    </a:prstClr>
                  </a:outerShdw>
                </a:effectLst>
              </a:rPr>
              <a:t>Non</a:t>
            </a:r>
            <a:r>
              <a:rPr lang="it-IT" dirty="0">
                <a:effectLst>
                  <a:outerShdw blurRad="50800" dist="38100" dir="2700000" algn="tl" rotWithShape="0">
                    <a:prstClr val="black">
                      <a:alpha val="40000"/>
                    </a:prstClr>
                  </a:outerShdw>
                </a:effectLst>
              </a:rPr>
              <a:t> è un evento psichiatrico </a:t>
            </a:r>
            <a:r>
              <a:rPr lang="it-IT" dirty="0" smtClean="0">
                <a:effectLst>
                  <a:outerShdw blurRad="50800" dist="38100" dir="2700000" algn="tl" rotWithShape="0">
                    <a:prstClr val="black">
                      <a:alpha val="40000"/>
                    </a:prstClr>
                  </a:outerShdw>
                </a:effectLst>
              </a:rPr>
              <a:t>tout court.</a:t>
            </a:r>
          </a:p>
          <a:p>
            <a:pPr algn="just"/>
            <a:r>
              <a:rPr lang="it-IT" dirty="0" smtClean="0">
                <a:effectLst>
                  <a:outerShdw blurRad="50800" dist="38100" dir="2700000" algn="tl" rotWithShape="0">
                    <a:prstClr val="black">
                      <a:alpha val="40000"/>
                    </a:prstClr>
                  </a:outerShdw>
                </a:effectLst>
              </a:rPr>
              <a:t> </a:t>
            </a:r>
            <a:r>
              <a:rPr lang="it-IT" dirty="0">
                <a:effectLst>
                  <a:outerShdw blurRad="50800" dist="38100" dir="2700000" algn="tl" rotWithShape="0">
                    <a:prstClr val="black">
                      <a:alpha val="40000"/>
                    </a:prstClr>
                  </a:outerShdw>
                </a:effectLst>
              </a:rPr>
              <a:t>E’ l’attuazione di un dramma umano, talora associato ad un disturbo psichiatrico</a:t>
            </a:r>
            <a:r>
              <a:rPr lang="it-IT" dirty="0" smtClean="0">
                <a:effectLst>
                  <a:outerShdw blurRad="50800" dist="38100" dir="2700000" algn="tl" rotWithShape="0">
                    <a:prstClr val="black">
                      <a:alpha val="40000"/>
                    </a:prstClr>
                  </a:outerShdw>
                </a:effectLst>
              </a:rPr>
              <a:t>.</a:t>
            </a:r>
          </a:p>
          <a:p>
            <a:pPr algn="just"/>
            <a:r>
              <a:rPr lang="it-IT" dirty="0" smtClean="0">
                <a:effectLst>
                  <a:outerShdw blurRad="50800" dist="38100" dir="2700000" algn="tl" rotWithShape="0">
                    <a:prstClr val="black">
                      <a:alpha val="40000"/>
                    </a:prstClr>
                  </a:outerShdw>
                </a:effectLst>
              </a:rPr>
              <a:t> </a:t>
            </a:r>
            <a:r>
              <a:rPr lang="it-IT" dirty="0">
                <a:effectLst>
                  <a:outerShdw blurRad="50800" dist="38100" dir="2700000" algn="tl" rotWithShape="0">
                    <a:prstClr val="black">
                      <a:alpha val="40000"/>
                    </a:prstClr>
                  </a:outerShdw>
                </a:effectLst>
              </a:rPr>
              <a:t>I servizi di salute mentale hanno un ruolo centrale. Come catalizzatori di reazioni enzimatiche: quelle che coinvolgono tutte le istituzioni e </a:t>
            </a:r>
            <a:r>
              <a:rPr lang="it-IT" dirty="0" smtClean="0">
                <a:effectLst>
                  <a:outerShdw blurRad="50800" dist="38100" dir="2700000" algn="tl" rotWithShape="0">
                    <a:prstClr val="black">
                      <a:alpha val="40000"/>
                    </a:prstClr>
                  </a:outerShdw>
                </a:effectLst>
              </a:rPr>
              <a:t>tutte </a:t>
            </a:r>
            <a:r>
              <a:rPr lang="it-IT" dirty="0">
                <a:effectLst>
                  <a:outerShdw blurRad="50800" dist="38100" dir="2700000" algn="tl" rotWithShape="0">
                    <a:prstClr val="black">
                      <a:alpha val="40000"/>
                    </a:prstClr>
                  </a:outerShdw>
                </a:effectLst>
              </a:rPr>
              <a:t>le persone che respirano all’interno delle aree della sofferenza.</a:t>
            </a:r>
          </a:p>
          <a:p>
            <a:pPr algn="just"/>
            <a:endParaRPr lang="it-IT" dirty="0"/>
          </a:p>
        </p:txBody>
      </p:sp>
    </p:spTree>
    <p:extLst>
      <p:ext uri="{BB962C8B-B14F-4D97-AF65-F5344CB8AC3E}">
        <p14:creationId xmlns:p14="http://schemas.microsoft.com/office/powerpoint/2010/main" val="686874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76672"/>
            <a:ext cx="8229600" cy="1143000"/>
          </a:xfrm>
        </p:spPr>
        <p:txBody>
          <a:bodyPr>
            <a:normAutofit fontScale="90000"/>
          </a:bodyPr>
          <a:lstStyle/>
          <a:p>
            <a:r>
              <a:rPr lang="it-IT" dirty="0" smtClean="0">
                <a:effectLst>
                  <a:outerShdw blurRad="38100" dist="38100" dir="2700000" algn="tl">
                    <a:srgbClr val="000000">
                      <a:alpha val="43137"/>
                    </a:srgbClr>
                  </a:outerShdw>
                </a:effectLst>
              </a:rPr>
              <a:t>Quando parliamo di Suicidio in Carcere</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988840"/>
            <a:ext cx="8229600" cy="2880321"/>
          </a:xfrm>
        </p:spPr>
        <p:txBody>
          <a:bodyPr/>
          <a:lstStyle/>
          <a:p>
            <a:pPr marL="0" indent="0">
              <a:buNone/>
            </a:pPr>
            <a:r>
              <a:rPr lang="it-IT" dirty="0" smtClean="0">
                <a:effectLst>
                  <a:outerShdw blurRad="38100" dist="38100" dir="2700000" algn="tl">
                    <a:srgbClr val="000000">
                      <a:alpha val="43137"/>
                    </a:srgbClr>
                  </a:outerShdw>
                </a:effectLst>
              </a:rPr>
              <a:t>Parliamo di drammi personali</a:t>
            </a:r>
          </a:p>
          <a:p>
            <a:pPr marL="0" indent="0">
              <a:buNone/>
            </a:pPr>
            <a:r>
              <a:rPr lang="it-IT" dirty="0" smtClean="0">
                <a:effectLst>
                  <a:outerShdw blurRad="38100" dist="38100" dir="2700000" algn="tl">
                    <a:srgbClr val="000000">
                      <a:alpha val="43137"/>
                    </a:srgbClr>
                  </a:outerShdw>
                </a:effectLst>
              </a:rPr>
              <a:t>Parliamo di luoghi conosciuti da pochi</a:t>
            </a:r>
          </a:p>
          <a:p>
            <a:pPr marL="0" indent="0">
              <a:buNone/>
            </a:pPr>
            <a:r>
              <a:rPr lang="it-IT" dirty="0" smtClean="0">
                <a:effectLst>
                  <a:outerShdw blurRad="38100" dist="38100" dir="2700000" algn="tl">
                    <a:srgbClr val="000000">
                      <a:alpha val="43137"/>
                    </a:srgbClr>
                  </a:outerShdw>
                </a:effectLst>
              </a:rPr>
              <a:t>Parliamo di clima e pregiudizi  culturali</a:t>
            </a:r>
          </a:p>
          <a:p>
            <a:pPr marL="0" indent="0">
              <a:buNone/>
            </a:pPr>
            <a:r>
              <a:rPr lang="it-IT" dirty="0" smtClean="0">
                <a:effectLst>
                  <a:outerShdw blurRad="38100" dist="38100" dir="2700000" algn="tl">
                    <a:srgbClr val="000000">
                      <a:alpha val="43137"/>
                    </a:srgbClr>
                  </a:outerShdw>
                </a:effectLst>
              </a:rPr>
              <a:t>Sicuramente parliamo di solitudini</a:t>
            </a:r>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193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prigione8.jpg"/>
          <p:cNvPicPr>
            <a:picLocks noChangeAspect="1"/>
          </p:cNvPicPr>
          <p:nvPr/>
        </p:nvPicPr>
        <p:blipFill>
          <a:blip r:embed="rId2">
            <a:duotone>
              <a:schemeClr val="bg2">
                <a:shade val="45000"/>
                <a:satMod val="135000"/>
              </a:schemeClr>
              <a:prstClr val="white"/>
            </a:duotone>
            <a:alphaModFix amt="89000"/>
            <a:extLst>
              <a:ext uri="{28A0092B-C50C-407E-A947-70E740481C1C}">
                <a14:useLocalDpi xmlns:a14="http://schemas.microsoft.com/office/drawing/2010/main" val="0"/>
              </a:ext>
            </a:extLst>
          </a:blip>
          <a:stretch>
            <a:fillRect/>
          </a:stretch>
        </p:blipFill>
        <p:spPr>
          <a:xfrm>
            <a:off x="0" y="0"/>
            <a:ext cx="9144000" cy="6861190"/>
          </a:xfrm>
          <a:prstGeom prst="rect">
            <a:avLst/>
          </a:prstGeom>
        </p:spPr>
      </p:pic>
      <p:sp>
        <p:nvSpPr>
          <p:cNvPr id="2" name="Titolo 1"/>
          <p:cNvSpPr>
            <a:spLocks noGrp="1"/>
          </p:cNvSpPr>
          <p:nvPr>
            <p:ph type="title"/>
          </p:nvPr>
        </p:nvSpPr>
        <p:spPr>
          <a:xfrm>
            <a:off x="3059832" y="274638"/>
            <a:ext cx="5626968" cy="1143000"/>
          </a:xfrm>
        </p:spPr>
        <p:txBody>
          <a:bodyPr/>
          <a:lstStyle/>
          <a:p>
            <a:r>
              <a:rPr lang="it-IT" dirty="0" smtClean="0">
                <a:effectLst>
                  <a:outerShdw blurRad="50800" dist="38100" dir="2700000" algn="tl" rotWithShape="0">
                    <a:prstClr val="black">
                      <a:alpha val="40000"/>
                    </a:prstClr>
                  </a:outerShdw>
                </a:effectLst>
              </a:rPr>
              <a:t>Del resto:</a:t>
            </a:r>
            <a:endParaRPr lang="it-IT" dirty="0">
              <a:effectLst>
                <a:outerShdw blurRad="50800" dist="38100" dir="2700000" algn="tl" rotWithShape="0">
                  <a:prstClr val="black">
                    <a:alpha val="40000"/>
                  </a:prstClr>
                </a:outerShdw>
              </a:effectLst>
            </a:endParaRPr>
          </a:p>
        </p:txBody>
      </p:sp>
      <p:sp>
        <p:nvSpPr>
          <p:cNvPr id="3" name="Segnaposto contenuto 2"/>
          <p:cNvSpPr>
            <a:spLocks noGrp="1"/>
          </p:cNvSpPr>
          <p:nvPr>
            <p:ph idx="1"/>
          </p:nvPr>
        </p:nvSpPr>
        <p:spPr>
          <a:xfrm>
            <a:off x="2843808" y="1484784"/>
            <a:ext cx="5842992" cy="3340968"/>
          </a:xfrm>
        </p:spPr>
        <p:txBody>
          <a:bodyPr>
            <a:normAutofit/>
          </a:bodyPr>
          <a:lstStyle/>
          <a:p>
            <a:pPr algn="just"/>
            <a:r>
              <a:rPr lang="it-IT" dirty="0" smtClean="0">
                <a:effectLst>
                  <a:outerShdw blurRad="50800" dist="38100" dir="2700000" algn="tl" rotWithShape="0">
                    <a:prstClr val="black">
                      <a:alpha val="40000"/>
                    </a:prstClr>
                  </a:outerShdw>
                </a:effectLst>
              </a:rPr>
              <a:t>Le rilevazioni epidemiologiche registrano, in tutto il mondo, numeri di suicidi e tentati suicidi  particolarmente elevati e preoccupanti  proprio nelle realtà carcerarie.</a:t>
            </a:r>
            <a:endParaRPr lang="it-IT"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97569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260648"/>
            <a:ext cx="8229600" cy="940966"/>
          </a:xfrm>
        </p:spPr>
        <p:txBody>
          <a:bodyPr/>
          <a:lstStyle/>
          <a:p>
            <a:pPr eaLnBrk="1" hangingPunct="1">
              <a:buFont typeface="Times New Roman" charset="0"/>
              <a:buNone/>
              <a:defRPr/>
            </a:pPr>
            <a:r>
              <a:rPr lang="it-IT" sz="3200" dirty="0" smtClean="0">
                <a:solidFill>
                  <a:srgbClr val="FFFFFF"/>
                </a:solidFill>
                <a:latin typeface="Times New Roman" charset="0"/>
                <a:ea typeface="+mj-ea"/>
              </a:rPr>
              <a:t>IL SUICIDIO</a:t>
            </a:r>
          </a:p>
        </p:txBody>
      </p:sp>
      <p:sp>
        <p:nvSpPr>
          <p:cNvPr id="8195" name="Rectangle 5"/>
          <p:cNvSpPr>
            <a:spLocks noGrp="1" noChangeArrowheads="1"/>
          </p:cNvSpPr>
          <p:nvPr>
            <p:ph idx="1"/>
          </p:nvPr>
        </p:nvSpPr>
        <p:spPr>
          <a:xfrm>
            <a:off x="251520" y="764704"/>
            <a:ext cx="8496944" cy="5976664"/>
          </a:xfrm>
        </p:spPr>
        <p:txBody>
          <a:bodyPr/>
          <a:lstStyle/>
          <a:p>
            <a:pPr eaLnBrk="1" hangingPunct="1">
              <a:lnSpc>
                <a:spcPct val="80000"/>
              </a:lnSpc>
            </a:pPr>
            <a:endParaRPr lang="it-IT" sz="2000" dirty="0" smtClean="0">
              <a:latin typeface="Times New Roman" pitchFamily="18" charset="0"/>
            </a:endParaRPr>
          </a:p>
          <a:p>
            <a:pPr marL="0" indent="0" algn="ctr" eaLnBrk="1" hangingPunct="1">
              <a:lnSpc>
                <a:spcPct val="80000"/>
              </a:lnSpc>
              <a:buNone/>
            </a:pPr>
            <a:r>
              <a:rPr lang="it-IT" sz="2000" dirty="0" smtClean="0">
                <a:latin typeface="Times New Roman" pitchFamily="18" charset="0"/>
              </a:rPr>
              <a:t>    IL SUICIDIO: Causa più comune di morte nelle carceri. </a:t>
            </a:r>
          </a:p>
          <a:p>
            <a:pPr marL="0" indent="0" eaLnBrk="1" hangingPunct="1">
              <a:lnSpc>
                <a:spcPct val="80000"/>
              </a:lnSpc>
              <a:buNone/>
            </a:pPr>
            <a:endParaRPr lang="it-IT" sz="2000" dirty="0">
              <a:latin typeface="Times New Roman" pitchFamily="18" charset="0"/>
            </a:endParaRPr>
          </a:p>
          <a:p>
            <a:pPr marL="0" indent="0" eaLnBrk="1" hangingPunct="1">
              <a:lnSpc>
                <a:spcPct val="80000"/>
              </a:lnSpc>
              <a:buNone/>
            </a:pPr>
            <a:endParaRPr lang="it-IT" sz="2000" dirty="0" smtClean="0">
              <a:latin typeface="Times New Roman" pitchFamily="18" charset="0"/>
            </a:endParaRPr>
          </a:p>
          <a:p>
            <a:pPr marL="0" indent="0" eaLnBrk="1" hangingPunct="1">
              <a:lnSpc>
                <a:spcPct val="80000"/>
              </a:lnSpc>
              <a:buNone/>
            </a:pPr>
            <a:endParaRPr lang="it-IT" sz="2000" dirty="0" smtClean="0">
              <a:latin typeface="Times New Roman" pitchFamily="18" charset="0"/>
            </a:endParaRPr>
          </a:p>
        </p:txBody>
      </p:sp>
      <p:sp>
        <p:nvSpPr>
          <p:cNvPr id="8196" name="Rectangle 6"/>
          <p:cNvSpPr>
            <a:spLocks noChangeArrowheads="1"/>
          </p:cNvSpPr>
          <p:nvPr/>
        </p:nvSpPr>
        <p:spPr bwMode="auto">
          <a:xfrm>
            <a:off x="395536" y="2132856"/>
            <a:ext cx="82280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2900" indent="-342900" algn="ctr">
              <a:lnSpc>
                <a:spcPct val="90000"/>
              </a:lnSpc>
              <a:spcBef>
                <a:spcPts val="800"/>
              </a:spcBef>
            </a:pPr>
            <a:r>
              <a:rPr lang="it-IT" sz="2000" dirty="0">
                <a:solidFill>
                  <a:srgbClr val="000000"/>
                </a:solidFill>
              </a:rPr>
              <a:t>Percentuali in aumento progressivamente dagli anni 70</a:t>
            </a:r>
          </a:p>
        </p:txBody>
      </p:sp>
      <p:sp>
        <p:nvSpPr>
          <p:cNvPr id="15367" name="Oval 7"/>
          <p:cNvSpPr>
            <a:spLocks noChangeArrowheads="1"/>
          </p:cNvSpPr>
          <p:nvPr/>
        </p:nvSpPr>
        <p:spPr bwMode="auto">
          <a:xfrm>
            <a:off x="3779838" y="3068638"/>
            <a:ext cx="1655762" cy="1439862"/>
          </a:xfrm>
          <a:prstGeom prst="ellipse">
            <a:avLst/>
          </a:prstGeom>
          <a:noFill/>
          <a:ln w="9525">
            <a:solidFill>
              <a:schemeClr val="tx1"/>
            </a:solidFill>
            <a:round/>
            <a:headEnd/>
            <a:tailEnd/>
          </a:ln>
          <a:effectLst>
            <a:prstShdw prst="shdw17" dist="17961" dir="2700000">
              <a:schemeClr val="tx1">
                <a:gamma/>
                <a:shade val="60000"/>
                <a:invGamma/>
                <a:alpha val="74998"/>
              </a:schemeClr>
            </a:prstShdw>
          </a:effectLst>
          <a:extLst/>
        </p:spPr>
        <p:txBody>
          <a:bodyPr wrap="none" anchor="ctr"/>
          <a:lstStyle/>
          <a:p>
            <a:pPr algn="ctr">
              <a:buFont typeface="Times New Roman" charset="0"/>
              <a:buNone/>
              <a:defRPr/>
            </a:pPr>
            <a:r>
              <a:rPr lang="it-IT" sz="2000">
                <a:solidFill>
                  <a:schemeClr val="tx1"/>
                </a:solidFill>
                <a:latin typeface="Times New Roman" charset="0"/>
                <a:ea typeface="ＭＳ Ｐゴシック" charset="0"/>
              </a:rPr>
              <a:t>Gruppi</a:t>
            </a:r>
          </a:p>
          <a:p>
            <a:pPr algn="ctr">
              <a:buFont typeface="Times New Roman" charset="0"/>
              <a:buNone/>
              <a:defRPr/>
            </a:pPr>
            <a:r>
              <a:rPr lang="it-IT" sz="2000">
                <a:solidFill>
                  <a:schemeClr val="tx1"/>
                </a:solidFill>
                <a:latin typeface="Times New Roman" charset="0"/>
                <a:ea typeface="ＭＳ Ｐゴシック" charset="0"/>
              </a:rPr>
              <a:t>Maggiormente</a:t>
            </a:r>
          </a:p>
          <a:p>
            <a:pPr algn="ctr">
              <a:buFont typeface="Times New Roman" charset="0"/>
              <a:buNone/>
              <a:defRPr/>
            </a:pPr>
            <a:r>
              <a:rPr lang="it-IT" sz="2000">
                <a:solidFill>
                  <a:schemeClr val="tx1"/>
                </a:solidFill>
                <a:latin typeface="Times New Roman" charset="0"/>
                <a:ea typeface="ＭＳ Ｐゴシック" charset="0"/>
              </a:rPr>
              <a:t>A rischio</a:t>
            </a:r>
          </a:p>
        </p:txBody>
      </p:sp>
      <p:sp>
        <p:nvSpPr>
          <p:cNvPr id="8198" name="Rectangle 8"/>
          <p:cNvSpPr>
            <a:spLocks noChangeArrowheads="1"/>
          </p:cNvSpPr>
          <p:nvPr/>
        </p:nvSpPr>
        <p:spPr bwMode="auto">
          <a:xfrm>
            <a:off x="900113" y="2997200"/>
            <a:ext cx="2808287" cy="360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it-IT" b="1" i="1">
                <a:solidFill>
                  <a:schemeClr val="tx1"/>
                </a:solidFill>
              </a:rPr>
              <a:t>Giovani maschi (15/49 aa)</a:t>
            </a:r>
          </a:p>
        </p:txBody>
      </p:sp>
      <p:sp>
        <p:nvSpPr>
          <p:cNvPr id="8199" name="Rectangle 10"/>
          <p:cNvSpPr>
            <a:spLocks noChangeArrowheads="1"/>
          </p:cNvSpPr>
          <p:nvPr/>
        </p:nvSpPr>
        <p:spPr bwMode="auto">
          <a:xfrm>
            <a:off x="611188" y="3500438"/>
            <a:ext cx="2952750"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it-IT" b="1" i="1">
                <a:solidFill>
                  <a:schemeClr val="tx1"/>
                </a:solidFill>
              </a:rPr>
              <a:t>Persone con Disturbi Mentali</a:t>
            </a:r>
          </a:p>
        </p:txBody>
      </p:sp>
      <p:sp>
        <p:nvSpPr>
          <p:cNvPr id="8200" name="Rectangle 11"/>
          <p:cNvSpPr>
            <a:spLocks noChangeArrowheads="1"/>
          </p:cNvSpPr>
          <p:nvPr/>
        </p:nvSpPr>
        <p:spPr bwMode="auto">
          <a:xfrm>
            <a:off x="755577" y="4005262"/>
            <a:ext cx="2916312" cy="7918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it-IT" sz="1600" b="1" i="1" dirty="0">
                <a:solidFill>
                  <a:schemeClr val="tx1"/>
                </a:solidFill>
              </a:rPr>
              <a:t>Persone socialmente </a:t>
            </a:r>
            <a:r>
              <a:rPr lang="it-IT" sz="1600" b="1" i="1" dirty="0" smtClean="0">
                <a:solidFill>
                  <a:schemeClr val="tx1"/>
                </a:solidFill>
              </a:rPr>
              <a:t>isolate </a:t>
            </a:r>
          </a:p>
          <a:p>
            <a:pPr algn="ctr"/>
            <a:r>
              <a:rPr lang="it-IT" sz="1600" b="1" i="1" dirty="0" smtClean="0">
                <a:solidFill>
                  <a:schemeClr val="tx1"/>
                </a:solidFill>
              </a:rPr>
              <a:t>o sottoposte  a isolamento in cella </a:t>
            </a:r>
          </a:p>
          <a:p>
            <a:pPr algn="ctr"/>
            <a:r>
              <a:rPr lang="it-IT" sz="1600" b="1" i="1" dirty="0" smtClean="0"/>
              <a:t>singola</a:t>
            </a:r>
            <a:endParaRPr lang="it-IT" sz="1600" b="1" i="1" dirty="0">
              <a:solidFill>
                <a:schemeClr val="tx1"/>
              </a:solidFill>
            </a:endParaRPr>
          </a:p>
        </p:txBody>
      </p:sp>
      <p:sp>
        <p:nvSpPr>
          <p:cNvPr id="8201" name="Rectangle 12"/>
          <p:cNvSpPr>
            <a:spLocks noChangeArrowheads="1"/>
          </p:cNvSpPr>
          <p:nvPr/>
        </p:nvSpPr>
        <p:spPr bwMode="auto">
          <a:xfrm>
            <a:off x="5580063" y="4005263"/>
            <a:ext cx="2808287" cy="57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it-IT" b="1" i="1">
                <a:solidFill>
                  <a:schemeClr val="tx1"/>
                </a:solidFill>
              </a:rPr>
              <a:t>Persone con reati ad alto </a:t>
            </a:r>
          </a:p>
          <a:p>
            <a:pPr algn="ctr"/>
            <a:r>
              <a:rPr lang="it-IT" b="1" i="1">
                <a:solidFill>
                  <a:schemeClr val="tx1"/>
                </a:solidFill>
              </a:rPr>
              <a:t>Rischio di violenze a carico</a:t>
            </a:r>
          </a:p>
        </p:txBody>
      </p:sp>
      <p:sp>
        <p:nvSpPr>
          <p:cNvPr id="8202" name="Rectangle 13"/>
          <p:cNvSpPr>
            <a:spLocks noChangeArrowheads="1"/>
          </p:cNvSpPr>
          <p:nvPr/>
        </p:nvSpPr>
        <p:spPr bwMode="auto">
          <a:xfrm>
            <a:off x="5651500" y="3500438"/>
            <a:ext cx="3024188"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it-IT" b="1" i="1">
                <a:solidFill>
                  <a:schemeClr val="tx1"/>
                </a:solidFill>
              </a:rPr>
              <a:t>Persone con T.S. in anamnesi</a:t>
            </a:r>
          </a:p>
        </p:txBody>
      </p:sp>
      <p:sp>
        <p:nvSpPr>
          <p:cNvPr id="8203" name="Rectangle 14"/>
          <p:cNvSpPr>
            <a:spLocks noChangeArrowheads="1"/>
          </p:cNvSpPr>
          <p:nvPr/>
        </p:nvSpPr>
        <p:spPr bwMode="auto">
          <a:xfrm>
            <a:off x="5508625" y="2997200"/>
            <a:ext cx="2808288" cy="360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it-IT" b="1" i="1">
                <a:solidFill>
                  <a:schemeClr val="tx1"/>
                </a:solidFill>
              </a:rPr>
              <a:t>Tossicodipendenti</a:t>
            </a:r>
          </a:p>
        </p:txBody>
      </p:sp>
      <p:sp>
        <p:nvSpPr>
          <p:cNvPr id="15375" name="Rectangle 15"/>
          <p:cNvSpPr>
            <a:spLocks noChangeArrowheads="1"/>
          </p:cNvSpPr>
          <p:nvPr/>
        </p:nvSpPr>
        <p:spPr bwMode="auto">
          <a:xfrm>
            <a:off x="3419475" y="5373688"/>
            <a:ext cx="2519363" cy="503237"/>
          </a:xfrm>
          <a:prstGeom prst="rect">
            <a:avLst/>
          </a:prstGeom>
          <a:noFill/>
          <a:ln w="9525">
            <a:solidFill>
              <a:schemeClr val="tx1"/>
            </a:solidFill>
            <a:miter lim="800000"/>
            <a:headEnd/>
            <a:tailEnd/>
          </a:ln>
          <a:effectLst/>
          <a:extLst/>
        </p:spPr>
        <p:txBody>
          <a:bodyPr wrap="none" anchor="ctr"/>
          <a:lstStyle/>
          <a:p>
            <a:pPr algn="ctr">
              <a:defRPr/>
            </a:pPr>
            <a:r>
              <a:rPr lang="it-IT">
                <a:solidFill>
                  <a:schemeClr val="tx1"/>
                </a:solidFill>
                <a:effectLst>
                  <a:outerShdw blurRad="38100" dist="38100" dir="2700000" algn="tl">
                    <a:srgbClr val="C0C0C0"/>
                  </a:outerShdw>
                </a:effectLst>
              </a:rPr>
              <a:t>MOMENTI A RISCHIO</a:t>
            </a:r>
          </a:p>
        </p:txBody>
      </p:sp>
      <p:sp>
        <p:nvSpPr>
          <p:cNvPr id="15376" name="Rectangle 16"/>
          <p:cNvSpPr>
            <a:spLocks noChangeArrowheads="1"/>
          </p:cNvSpPr>
          <p:nvPr/>
        </p:nvSpPr>
        <p:spPr bwMode="auto">
          <a:xfrm>
            <a:off x="6156325" y="4724400"/>
            <a:ext cx="2303463" cy="1800225"/>
          </a:xfrm>
          <a:prstGeom prst="rect">
            <a:avLst/>
          </a:prstGeom>
          <a:noFill/>
          <a:ln>
            <a:noFill/>
          </a:ln>
          <a:effectLst/>
          <a:extLst/>
        </p:spPr>
        <p:txBody>
          <a:bodyPr wrap="none" anchor="ctr"/>
          <a:lstStyle/>
          <a:p>
            <a:pPr>
              <a:defRPr/>
            </a:pPr>
            <a:r>
              <a:rPr lang="it-IT" dirty="0" smtClean="0">
                <a:solidFill>
                  <a:schemeClr val="tx1"/>
                </a:solidFill>
                <a:effectLst>
                  <a:outerShdw blurRad="38100" dist="38100" dir="2700000" algn="tl">
                    <a:srgbClr val="C0C0C0"/>
                  </a:outerShdw>
                </a:effectLst>
              </a:rPr>
              <a:t>Censure, </a:t>
            </a:r>
            <a:r>
              <a:rPr lang="it-IT" dirty="0">
                <a:solidFill>
                  <a:schemeClr val="tx1"/>
                </a:solidFill>
                <a:effectLst>
                  <a:outerShdw blurRad="38100" dist="38100" dir="2700000" algn="tl">
                    <a:srgbClr val="C0C0C0"/>
                  </a:outerShdw>
                </a:effectLst>
              </a:rPr>
              <a:t>notizie</a:t>
            </a:r>
          </a:p>
          <a:p>
            <a:pPr>
              <a:defRPr/>
            </a:pPr>
            <a:r>
              <a:rPr lang="it-IT" smtClean="0">
                <a:solidFill>
                  <a:schemeClr val="tx1"/>
                </a:solidFill>
                <a:effectLst>
                  <a:outerShdw blurRad="38100" dist="38100" dir="2700000" algn="tl">
                    <a:srgbClr val="C0C0C0"/>
                  </a:outerShdw>
                </a:effectLst>
              </a:rPr>
              <a:t>Riguardanti </a:t>
            </a:r>
            <a:r>
              <a:rPr lang="it-IT" dirty="0">
                <a:solidFill>
                  <a:schemeClr val="tx1"/>
                </a:solidFill>
                <a:effectLst>
                  <a:outerShdw blurRad="38100" dist="38100" dir="2700000" algn="tl">
                    <a:srgbClr val="C0C0C0"/>
                  </a:outerShdw>
                </a:effectLst>
              </a:rPr>
              <a:t>la famiglia</a:t>
            </a:r>
          </a:p>
          <a:p>
            <a:pPr>
              <a:defRPr/>
            </a:pPr>
            <a:endParaRPr lang="it-IT" dirty="0">
              <a:solidFill>
                <a:schemeClr val="tx1"/>
              </a:solidFill>
            </a:endParaRPr>
          </a:p>
          <a:p>
            <a:pPr>
              <a:defRPr/>
            </a:pPr>
            <a:r>
              <a:rPr lang="it-IT" dirty="0">
                <a:solidFill>
                  <a:schemeClr val="tx1"/>
                </a:solidFill>
                <a:effectLst>
                  <a:outerShdw blurRad="38100" dist="38100" dir="2700000" algn="tl">
                    <a:srgbClr val="C0C0C0"/>
                  </a:outerShdw>
                </a:effectLst>
              </a:rPr>
              <a:t>Insorgenza malattie</a:t>
            </a:r>
          </a:p>
          <a:p>
            <a:pPr>
              <a:defRPr/>
            </a:pPr>
            <a:r>
              <a:rPr lang="it-IT" dirty="0">
                <a:solidFill>
                  <a:schemeClr val="tx1"/>
                </a:solidFill>
                <a:effectLst>
                  <a:outerShdw blurRad="38100" dist="38100" dir="2700000" algn="tl">
                    <a:srgbClr val="C0C0C0"/>
                  </a:outerShdw>
                </a:effectLst>
              </a:rPr>
              <a:t>fisiche importanti</a:t>
            </a:r>
          </a:p>
        </p:txBody>
      </p:sp>
      <p:sp>
        <p:nvSpPr>
          <p:cNvPr id="15377" name="Rectangle 17"/>
          <p:cNvSpPr>
            <a:spLocks noChangeArrowheads="1"/>
          </p:cNvSpPr>
          <p:nvPr/>
        </p:nvSpPr>
        <p:spPr bwMode="auto">
          <a:xfrm>
            <a:off x="971550" y="4797425"/>
            <a:ext cx="2016125" cy="1800225"/>
          </a:xfrm>
          <a:prstGeom prst="rect">
            <a:avLst/>
          </a:prstGeom>
          <a:noFill/>
          <a:ln>
            <a:noFill/>
          </a:ln>
          <a:effectLst/>
          <a:extLst/>
        </p:spPr>
        <p:txBody>
          <a:bodyPr wrap="none" anchor="ctr"/>
          <a:lstStyle/>
          <a:p>
            <a:pPr algn="r">
              <a:defRPr/>
            </a:pPr>
            <a:r>
              <a:rPr lang="it-IT">
                <a:solidFill>
                  <a:schemeClr val="tx1"/>
                </a:solidFill>
                <a:effectLst>
                  <a:outerShdw blurRad="38100" dist="38100" dir="2700000" algn="tl">
                    <a:srgbClr val="C0C0C0"/>
                  </a:outerShdw>
                </a:effectLst>
              </a:rPr>
              <a:t> Ingresso</a:t>
            </a:r>
          </a:p>
          <a:p>
            <a:pPr algn="r">
              <a:defRPr/>
            </a:pPr>
            <a:endParaRPr lang="it-IT">
              <a:solidFill>
                <a:schemeClr val="tx1"/>
              </a:solidFill>
              <a:effectLst>
                <a:outerShdw blurRad="38100" dist="38100" dir="2700000" algn="tl">
                  <a:srgbClr val="C0C0C0"/>
                </a:outerShdw>
              </a:effectLst>
            </a:endParaRPr>
          </a:p>
          <a:p>
            <a:pPr algn="r">
              <a:defRPr/>
            </a:pPr>
            <a:r>
              <a:rPr lang="it-IT">
                <a:solidFill>
                  <a:schemeClr val="tx1"/>
                </a:solidFill>
                <a:effectLst>
                  <a:outerShdw blurRad="38100" dist="38100" dir="2700000" algn="tl">
                    <a:srgbClr val="C0C0C0"/>
                  </a:outerShdw>
                </a:effectLst>
              </a:rPr>
              <a:t>Comunicazioni di</a:t>
            </a:r>
          </a:p>
          <a:p>
            <a:pPr algn="r">
              <a:defRPr/>
            </a:pPr>
            <a:r>
              <a:rPr lang="it-IT">
                <a:solidFill>
                  <a:schemeClr val="tx1"/>
                </a:solidFill>
                <a:effectLst>
                  <a:outerShdw blurRad="38100" dist="38100" dir="2700000" algn="tl">
                    <a:srgbClr val="C0C0C0"/>
                  </a:outerShdw>
                </a:effectLst>
              </a:rPr>
              <a:t>notizie riguardanti</a:t>
            </a:r>
          </a:p>
          <a:p>
            <a:pPr algn="r">
              <a:defRPr/>
            </a:pPr>
            <a:r>
              <a:rPr lang="it-IT">
                <a:solidFill>
                  <a:schemeClr val="tx1"/>
                </a:solidFill>
                <a:effectLst>
                  <a:outerShdw blurRad="38100" dist="38100" dir="2700000" algn="tl">
                    <a:srgbClr val="C0C0C0"/>
                  </a:outerShdw>
                </a:effectLst>
              </a:rPr>
              <a:t>  l</a:t>
            </a:r>
            <a:r>
              <a:rPr lang="it-IT" altLang="it-IT">
                <a:solidFill>
                  <a:schemeClr val="tx1"/>
                </a:solidFill>
                <a:effectLst>
                  <a:outerShdw blurRad="38100" dist="38100" dir="2700000" algn="tl">
                    <a:srgbClr val="C0C0C0"/>
                  </a:outerShdw>
                </a:effectLst>
              </a:rPr>
              <a:t>’</a:t>
            </a:r>
            <a:r>
              <a:rPr lang="it-IT">
                <a:solidFill>
                  <a:schemeClr val="tx1"/>
                </a:solidFill>
                <a:effectLst>
                  <a:outerShdw blurRad="38100" dist="38100" dir="2700000" algn="tl">
                    <a:srgbClr val="C0C0C0"/>
                  </a:outerShdw>
                </a:effectLst>
              </a:rPr>
              <a:t>Iter Giudiziario</a:t>
            </a:r>
          </a:p>
        </p:txBody>
      </p:sp>
      <p:sp>
        <p:nvSpPr>
          <p:cNvPr id="8207" name="Line 18"/>
          <p:cNvSpPr>
            <a:spLocks noChangeShapeType="1"/>
          </p:cNvSpPr>
          <p:nvPr/>
        </p:nvSpPr>
        <p:spPr bwMode="auto">
          <a:xfrm flipV="1">
            <a:off x="5219700" y="3141663"/>
            <a:ext cx="288925"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208" name="Line 19"/>
          <p:cNvSpPr>
            <a:spLocks noChangeShapeType="1"/>
          </p:cNvSpPr>
          <p:nvPr/>
        </p:nvSpPr>
        <p:spPr bwMode="auto">
          <a:xfrm>
            <a:off x="5364163" y="4076700"/>
            <a:ext cx="215900"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209" name="Line 20"/>
          <p:cNvSpPr>
            <a:spLocks noChangeShapeType="1"/>
          </p:cNvSpPr>
          <p:nvPr/>
        </p:nvSpPr>
        <p:spPr bwMode="auto">
          <a:xfrm flipH="1" flipV="1">
            <a:off x="3708400" y="3141663"/>
            <a:ext cx="287338"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210" name="Line 21"/>
          <p:cNvSpPr>
            <a:spLocks noChangeShapeType="1"/>
          </p:cNvSpPr>
          <p:nvPr/>
        </p:nvSpPr>
        <p:spPr bwMode="auto">
          <a:xfrm flipH="1">
            <a:off x="3708400" y="4076700"/>
            <a:ext cx="142875"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211" name="Line 22"/>
          <p:cNvSpPr>
            <a:spLocks noChangeShapeType="1"/>
          </p:cNvSpPr>
          <p:nvPr/>
        </p:nvSpPr>
        <p:spPr bwMode="auto">
          <a:xfrm>
            <a:off x="3563938" y="37163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212" name="Line 24"/>
          <p:cNvSpPr>
            <a:spLocks noChangeShapeType="1"/>
          </p:cNvSpPr>
          <p:nvPr/>
        </p:nvSpPr>
        <p:spPr bwMode="auto">
          <a:xfrm>
            <a:off x="5435600" y="37163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cxnSp>
        <p:nvCxnSpPr>
          <p:cNvPr id="8213" name="AutoShape 32"/>
          <p:cNvCxnSpPr>
            <a:cxnSpLocks noChangeShapeType="1"/>
            <a:stCxn id="15375" idx="0"/>
          </p:cNvCxnSpPr>
          <p:nvPr/>
        </p:nvCxnSpPr>
        <p:spPr bwMode="auto">
          <a:xfrm rot="5400000" flipH="1">
            <a:off x="3761582" y="4455319"/>
            <a:ext cx="215900" cy="1620837"/>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8214" name="AutoShape 33"/>
          <p:cNvCxnSpPr>
            <a:cxnSpLocks noChangeShapeType="1"/>
            <a:stCxn id="15375" idx="0"/>
          </p:cNvCxnSpPr>
          <p:nvPr/>
        </p:nvCxnSpPr>
        <p:spPr bwMode="auto">
          <a:xfrm rot="-5400000">
            <a:off x="5274469" y="4563269"/>
            <a:ext cx="215900" cy="1404938"/>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8215" name="AutoShape 34"/>
          <p:cNvCxnSpPr>
            <a:cxnSpLocks noChangeShapeType="1"/>
            <a:stCxn id="15375" idx="2"/>
          </p:cNvCxnSpPr>
          <p:nvPr/>
        </p:nvCxnSpPr>
        <p:spPr bwMode="auto">
          <a:xfrm rot="5400000">
            <a:off x="3761582" y="5174456"/>
            <a:ext cx="215900" cy="1620837"/>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8216" name="AutoShape 35"/>
          <p:cNvCxnSpPr>
            <a:cxnSpLocks noChangeShapeType="1"/>
            <a:stCxn id="15375" idx="2"/>
          </p:cNvCxnSpPr>
          <p:nvPr/>
        </p:nvCxnSpPr>
        <p:spPr bwMode="auto">
          <a:xfrm rot="16200000" flipH="1">
            <a:off x="5274469" y="5282406"/>
            <a:ext cx="215900" cy="1404938"/>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0596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67544" y="1340768"/>
            <a:ext cx="8362950" cy="4320505"/>
          </a:xfrm>
        </p:spPr>
        <p:txBody>
          <a:bodyPr>
            <a:noAutofit/>
          </a:bodyPr>
          <a:lstStyle/>
          <a:p>
            <a:pPr marL="514350" indent="-514350" eaLnBrk="1" hangingPunct="1">
              <a:lnSpc>
                <a:spcPct val="120000"/>
              </a:lnSpc>
              <a:buFont typeface="+mj-lt"/>
              <a:buAutoNum type="alphaLcParenR"/>
            </a:pPr>
            <a:r>
              <a:rPr lang="it-IT" sz="2400" dirty="0" smtClean="0">
                <a:effectLst>
                  <a:outerShdw blurRad="50800" dist="38100" dir="2700000" algn="tl" rotWithShape="0">
                    <a:prstClr val="black">
                      <a:alpha val="40000"/>
                    </a:prstClr>
                  </a:outerShdw>
                </a:effectLst>
                <a:latin typeface="Times New Roman" pitchFamily="18" charset="0"/>
              </a:rPr>
              <a:t>I suicidi nelle carceri sono 9 volte superiori a quelli della popolazione generale.</a:t>
            </a:r>
          </a:p>
          <a:p>
            <a:pPr marL="514350" indent="-514350" eaLnBrk="1" hangingPunct="1">
              <a:lnSpc>
                <a:spcPct val="120000"/>
              </a:lnSpc>
              <a:buFont typeface="+mj-lt"/>
              <a:buAutoNum type="alphaLcParenR"/>
            </a:pPr>
            <a:r>
              <a:rPr lang="it-IT" sz="2400" dirty="0" smtClean="0">
                <a:effectLst>
                  <a:outerShdw blurRad="50800" dist="38100" dir="2700000" algn="tl" rotWithShape="0">
                    <a:prstClr val="black">
                      <a:alpha val="40000"/>
                    </a:prstClr>
                  </a:outerShdw>
                </a:effectLst>
                <a:latin typeface="Times New Roman" pitchFamily="18" charset="0"/>
              </a:rPr>
              <a:t>Molti suicidi avvengono 24/48 h dopo l</a:t>
            </a:r>
            <a:r>
              <a:rPr lang="it-IT" altLang="it-IT" sz="2400" dirty="0" smtClean="0">
                <a:effectLst>
                  <a:outerShdw blurRad="50800" dist="38100" dir="2700000" algn="tl" rotWithShape="0">
                    <a:prstClr val="black">
                      <a:alpha val="40000"/>
                    </a:prstClr>
                  </a:outerShdw>
                </a:effectLst>
                <a:latin typeface="Times New Roman" pitchFamily="18" charset="0"/>
              </a:rPr>
              <a:t>’</a:t>
            </a:r>
            <a:r>
              <a:rPr lang="it-IT" sz="2400" dirty="0" smtClean="0">
                <a:effectLst>
                  <a:outerShdw blurRad="50800" dist="38100" dir="2700000" algn="tl" rotWithShape="0">
                    <a:prstClr val="black">
                      <a:alpha val="40000"/>
                    </a:prstClr>
                  </a:outerShdw>
                </a:effectLst>
                <a:latin typeface="Times New Roman" pitchFamily="18" charset="0"/>
              </a:rPr>
              <a:t>arresto.</a:t>
            </a:r>
          </a:p>
          <a:p>
            <a:pPr marL="514350" indent="-514350" eaLnBrk="1" hangingPunct="1">
              <a:lnSpc>
                <a:spcPct val="120000"/>
              </a:lnSpc>
              <a:buFont typeface="+mj-lt"/>
              <a:buAutoNum type="alphaLcParenR"/>
            </a:pPr>
            <a:r>
              <a:rPr lang="it-IT" sz="2400" dirty="0" smtClean="0">
                <a:effectLst>
                  <a:outerShdw blurRad="50800" dist="38100" dir="2700000" algn="tl" rotWithShape="0">
                    <a:prstClr val="black">
                      <a:alpha val="40000"/>
                    </a:prstClr>
                  </a:outerShdw>
                </a:effectLst>
                <a:latin typeface="Times New Roman" pitchFamily="18" charset="0"/>
              </a:rPr>
              <a:t>Il 34</a:t>
            </a:r>
            <a:r>
              <a:rPr lang="it-IT" sz="2400" dirty="0">
                <a:effectLst>
                  <a:outerShdw blurRad="50800" dist="38100" dir="2700000" algn="tl" rotWithShape="0">
                    <a:prstClr val="black">
                      <a:alpha val="40000"/>
                    </a:prstClr>
                  </a:outerShdw>
                </a:effectLst>
                <a:latin typeface="Times New Roman" pitchFamily="18" charset="0"/>
              </a:rPr>
              <a:t>% di </a:t>
            </a:r>
            <a:r>
              <a:rPr lang="it-IT" sz="2400" dirty="0" smtClean="0">
                <a:effectLst>
                  <a:outerShdw blurRad="50800" dist="38100" dir="2700000" algn="tl" rotWithShape="0">
                    <a:prstClr val="black">
                      <a:alpha val="40000"/>
                    </a:prstClr>
                  </a:outerShdw>
                </a:effectLst>
                <a:latin typeface="Times New Roman" pitchFamily="18" charset="0"/>
              </a:rPr>
              <a:t>suicidi  si verifica </a:t>
            </a:r>
            <a:r>
              <a:rPr lang="it-IT" sz="2400" dirty="0">
                <a:effectLst>
                  <a:outerShdw blurRad="50800" dist="38100" dir="2700000" algn="tl" rotWithShape="0">
                    <a:prstClr val="black">
                      <a:alpha val="40000"/>
                    </a:prstClr>
                  </a:outerShdw>
                </a:effectLst>
                <a:latin typeface="Times New Roman" pitchFamily="18" charset="0"/>
              </a:rPr>
              <a:t>durante la prima settimana di </a:t>
            </a:r>
            <a:r>
              <a:rPr lang="it-IT" sz="2400" dirty="0" smtClean="0">
                <a:effectLst>
                  <a:outerShdw blurRad="50800" dist="38100" dir="2700000" algn="tl" rotWithShape="0">
                    <a:prstClr val="black">
                      <a:alpha val="40000"/>
                    </a:prstClr>
                  </a:outerShdw>
                </a:effectLst>
                <a:latin typeface="Times New Roman" pitchFamily="18" charset="0"/>
              </a:rPr>
              <a:t>detenzione </a:t>
            </a:r>
            <a:r>
              <a:rPr lang="it-IT" sz="2400" i="1" dirty="0" smtClean="0">
                <a:effectLst>
                  <a:outerShdw blurRad="50800" dist="38100" dir="2700000" algn="tl" rotWithShape="0">
                    <a:prstClr val="black">
                      <a:alpha val="40000"/>
                    </a:prstClr>
                  </a:outerShdw>
                </a:effectLst>
                <a:latin typeface="Times New Roman" pitchFamily="18" charset="0"/>
              </a:rPr>
              <a:t>(</a:t>
            </a:r>
            <a:r>
              <a:rPr lang="it-IT" sz="2400" i="1" dirty="0" err="1">
                <a:effectLst>
                  <a:outerShdw blurRad="50800" dist="38100" dir="2700000" algn="tl" rotWithShape="0">
                    <a:prstClr val="black">
                      <a:alpha val="40000"/>
                    </a:prstClr>
                  </a:outerShdw>
                </a:effectLst>
                <a:latin typeface="Times New Roman" pitchFamily="18" charset="0"/>
              </a:rPr>
              <a:t>Dahle</a:t>
            </a:r>
            <a:r>
              <a:rPr lang="it-IT" sz="2400" i="1" dirty="0">
                <a:effectLst>
                  <a:outerShdw blurRad="50800" dist="38100" dir="2700000" algn="tl" rotWithShape="0">
                    <a:prstClr val="black">
                      <a:alpha val="40000"/>
                    </a:prstClr>
                  </a:outerShdw>
                </a:effectLst>
                <a:latin typeface="Times New Roman" pitchFamily="18" charset="0"/>
              </a:rPr>
              <a:t> et al, </a:t>
            </a:r>
            <a:r>
              <a:rPr lang="it-IT" sz="2400" i="1" dirty="0" smtClean="0">
                <a:effectLst>
                  <a:outerShdw blurRad="50800" dist="38100" dir="2700000" algn="tl" rotWithShape="0">
                    <a:prstClr val="black">
                      <a:alpha val="40000"/>
                    </a:prstClr>
                  </a:outerShdw>
                </a:effectLst>
                <a:latin typeface="Times New Roman" pitchFamily="18" charset="0"/>
              </a:rPr>
              <a:t>2005).</a:t>
            </a:r>
          </a:p>
          <a:p>
            <a:pPr marL="514350" indent="-514350" eaLnBrk="1" hangingPunct="1">
              <a:lnSpc>
                <a:spcPct val="120000"/>
              </a:lnSpc>
              <a:buFont typeface="+mj-lt"/>
              <a:buAutoNum type="alphaLcParenR"/>
            </a:pPr>
            <a:r>
              <a:rPr lang="it-IT" sz="2400" dirty="0" smtClean="0">
                <a:effectLst>
                  <a:outerShdw blurRad="50800" dist="38100" dir="2700000" algn="tl" rotWithShape="0">
                    <a:prstClr val="black">
                      <a:alpha val="40000"/>
                    </a:prstClr>
                  </a:outerShdw>
                </a:effectLst>
                <a:latin typeface="Times New Roman" pitchFamily="18" charset="0"/>
              </a:rPr>
              <a:t>Un’ Alta percentuale  si  registra  nei primi 3 mesi di detenzione.</a:t>
            </a:r>
          </a:p>
          <a:p>
            <a:pPr marL="514350" indent="-514350" eaLnBrk="1" hangingPunct="1">
              <a:lnSpc>
                <a:spcPct val="120000"/>
              </a:lnSpc>
              <a:buFont typeface="+mj-lt"/>
              <a:buAutoNum type="alphaLcParenR"/>
            </a:pPr>
            <a:r>
              <a:rPr lang="it-IT" sz="2400" dirty="0" smtClean="0">
                <a:effectLst>
                  <a:outerShdw blurRad="50800" dist="38100" dir="2700000" algn="tl" rotWithShape="0">
                    <a:prstClr val="black">
                      <a:alpha val="40000"/>
                    </a:prstClr>
                  </a:outerShdw>
                </a:effectLst>
                <a:latin typeface="Times New Roman" pitchFamily="18" charset="0"/>
              </a:rPr>
              <a:t>Circa il 50 %  avviene nei primi 6 mesi </a:t>
            </a:r>
            <a:r>
              <a:rPr lang="it-IT" sz="2400" i="1" dirty="0" smtClean="0">
                <a:effectLst>
                  <a:outerShdw blurRad="50800" dist="38100" dir="2700000" algn="tl" rotWithShape="0">
                    <a:prstClr val="black">
                      <a:alpha val="40000"/>
                    </a:prstClr>
                  </a:outerShdw>
                </a:effectLst>
                <a:latin typeface="Times New Roman" pitchFamily="18" charset="0"/>
              </a:rPr>
              <a:t>(Task Force in Suicide in Canada, 1994).</a:t>
            </a:r>
          </a:p>
          <a:p>
            <a:pPr marL="0" indent="0" eaLnBrk="1" hangingPunct="1">
              <a:lnSpc>
                <a:spcPct val="120000"/>
              </a:lnSpc>
              <a:buNone/>
            </a:pPr>
            <a:endParaRPr lang="it-IT" sz="2400" i="1" dirty="0" smtClean="0">
              <a:effectLst>
                <a:outerShdw blurRad="50800" dist="38100" dir="2700000" algn="tl" rotWithShape="0">
                  <a:prstClr val="black">
                    <a:alpha val="40000"/>
                  </a:prstClr>
                </a:outerShdw>
              </a:effectLst>
              <a:latin typeface="Times New Roman" pitchFamily="18" charset="0"/>
            </a:endParaRPr>
          </a:p>
        </p:txBody>
      </p:sp>
      <p:sp>
        <p:nvSpPr>
          <p:cNvPr id="9223" name="Rectangle 23"/>
          <p:cNvSpPr>
            <a:spLocks noChangeArrowheads="1"/>
          </p:cNvSpPr>
          <p:nvPr/>
        </p:nvSpPr>
        <p:spPr bwMode="auto">
          <a:xfrm>
            <a:off x="2567809" y="404813"/>
            <a:ext cx="375755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sz="3200" dirty="0">
                <a:effectLst>
                  <a:outerShdw blurRad="50800" dist="38100" dir="2700000" algn="tl" rotWithShape="0">
                    <a:prstClr val="black">
                      <a:alpha val="40000"/>
                    </a:prstClr>
                  </a:outerShdw>
                </a:effectLst>
              </a:rPr>
              <a:t>Dati della letteratura:</a:t>
            </a:r>
          </a:p>
        </p:txBody>
      </p:sp>
    </p:spTree>
    <p:extLst>
      <p:ext uri="{BB962C8B-B14F-4D97-AF65-F5344CB8AC3E}">
        <p14:creationId xmlns:p14="http://schemas.microsoft.com/office/powerpoint/2010/main" val="156395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effectLst>
                  <a:outerShdw blurRad="50800" dist="38100" dir="2700000" algn="tl" rotWithShape="0">
                    <a:prstClr val="black">
                      <a:alpha val="40000"/>
                    </a:prstClr>
                  </a:outerShdw>
                </a:effectLst>
              </a:rPr>
              <a:t>Eventi critici in ambito carcerario</a:t>
            </a:r>
            <a:br>
              <a:rPr lang="it-IT" dirty="0" smtClean="0">
                <a:effectLst>
                  <a:outerShdw blurRad="50800" dist="38100" dir="2700000" algn="tl" rotWithShape="0">
                    <a:prstClr val="black">
                      <a:alpha val="40000"/>
                    </a:prstClr>
                  </a:outerShdw>
                </a:effectLst>
              </a:rPr>
            </a:br>
            <a:r>
              <a:rPr lang="it-IT" dirty="0" smtClean="0">
                <a:effectLst>
                  <a:outerShdw blurRad="50800" dist="38100" dir="2700000" algn="tl" rotWithShape="0">
                    <a:prstClr val="black">
                      <a:alpha val="40000"/>
                    </a:prstClr>
                  </a:outerShdw>
                </a:effectLst>
              </a:rPr>
              <a:t>(dati DAP 2015)</a:t>
            </a:r>
            <a:endParaRPr lang="it-IT" dirty="0">
              <a:effectLst>
                <a:outerShdw blurRad="50800" dist="38100" dir="2700000" algn="tl" rotWithShape="0">
                  <a:prstClr val="black">
                    <a:alpha val="40000"/>
                  </a:prstClr>
                </a:outerShdw>
              </a:effectLst>
            </a:endParaRPr>
          </a:p>
        </p:txBody>
      </p:sp>
      <p:sp>
        <p:nvSpPr>
          <p:cNvPr id="3" name="Segnaposto contenuto 2"/>
          <p:cNvSpPr>
            <a:spLocks noGrp="1"/>
          </p:cNvSpPr>
          <p:nvPr>
            <p:ph idx="1"/>
          </p:nvPr>
        </p:nvSpPr>
        <p:spPr>
          <a:xfrm>
            <a:off x="467544" y="1916832"/>
            <a:ext cx="8229600" cy="4525963"/>
          </a:xfrm>
        </p:spPr>
        <p:txBody>
          <a:bodyPr/>
          <a:lstStyle/>
          <a:p>
            <a:r>
              <a:rPr lang="it-IT" dirty="0" smtClean="0">
                <a:effectLst>
                  <a:outerShdw blurRad="50800" dist="38100" dir="2700000" algn="tl" rotWithShape="0">
                    <a:prstClr val="black">
                      <a:alpha val="40000"/>
                    </a:prstClr>
                  </a:outerShdw>
                </a:effectLst>
              </a:rPr>
              <a:t>Autolesionismo: 7029 (2751 italiani,4278 					      stranieri)</a:t>
            </a:r>
          </a:p>
          <a:p>
            <a:r>
              <a:rPr lang="it-IT" dirty="0" smtClean="0">
                <a:effectLst>
                  <a:outerShdw blurRad="50800" dist="38100" dir="2700000" algn="tl" rotWithShape="0">
                    <a:prstClr val="black">
                      <a:alpha val="40000"/>
                    </a:prstClr>
                  </a:outerShdw>
                </a:effectLst>
              </a:rPr>
              <a:t>Tentati suicidi    :  956   (488 italiani, 468   					      stranieri)</a:t>
            </a:r>
          </a:p>
          <a:p>
            <a:r>
              <a:rPr lang="it-IT" dirty="0" smtClean="0">
                <a:effectLst>
                  <a:outerShdw blurRad="50800" dist="38100" dir="2700000" algn="tl" rotWithShape="0">
                    <a:prstClr val="black">
                      <a:alpha val="40000"/>
                    </a:prstClr>
                  </a:outerShdw>
                </a:effectLst>
              </a:rPr>
              <a:t>Suicidi                 :  39     (25 italiani, 14     					      stranieri)                                          </a:t>
            </a:r>
          </a:p>
        </p:txBody>
      </p:sp>
    </p:spTree>
    <p:extLst>
      <p:ext uri="{BB962C8B-B14F-4D97-AF65-F5344CB8AC3E}">
        <p14:creationId xmlns:p14="http://schemas.microsoft.com/office/powerpoint/2010/main" val="222766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Elica.thmx</Template>
  <TotalTime>1372</TotalTime>
  <Words>3866</Words>
  <Application>Microsoft Office PowerPoint</Application>
  <PresentationFormat>Presentazione su schermo (4:3)</PresentationFormat>
  <Paragraphs>194</Paragraphs>
  <Slides>44</Slides>
  <Notes>1</Notes>
  <HiddenSlides>0</HiddenSlides>
  <MMClips>0</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Tema di Office</vt:lpstr>
      <vt:lpstr> </vt:lpstr>
      <vt:lpstr>L’impatto dell’Evento Suicidio</vt:lpstr>
      <vt:lpstr>Presentazione standard di PowerPoint</vt:lpstr>
      <vt:lpstr>Presentazione standard di PowerPoint</vt:lpstr>
      <vt:lpstr>Quando parliamo di Suicidio in Carcere</vt:lpstr>
      <vt:lpstr>Del resto:</vt:lpstr>
      <vt:lpstr>IL SUICIDIO</vt:lpstr>
      <vt:lpstr>Presentazione standard di PowerPoint</vt:lpstr>
      <vt:lpstr>Eventi critici in ambito carcerario (dati DAP 2015)</vt:lpstr>
      <vt:lpstr>Dati a confronto</vt:lpstr>
      <vt:lpstr>Presentazione standard di PowerPoint</vt:lpstr>
      <vt:lpstr>Presentazione standard di PowerPoint</vt:lpstr>
      <vt:lpstr>Presentazione standard di PowerPoint</vt:lpstr>
      <vt:lpstr>L’AUTOLESIONISMO  in carcere</vt:lpstr>
      <vt:lpstr>La funzione del ricatto</vt:lpstr>
      <vt:lpstr>Alcune precisazioni</vt:lpstr>
      <vt:lpstr>Presentazione standard di PowerPoint</vt:lpstr>
      <vt:lpstr>Presentazione standard di PowerPoint</vt:lpstr>
      <vt:lpstr>LA PREVENZIONE DEL SUICIDO   NELLE CARCERI (documento   WHO e IASP ) World Health Organization e  International Association for Suicide Prevention</vt:lpstr>
      <vt:lpstr>Profili</vt:lpstr>
      <vt:lpstr>Presentazione standard di PowerPoint</vt:lpstr>
      <vt:lpstr>Presentazione standard di PowerPoint</vt:lpstr>
      <vt:lpstr>Presentazione standard di PowerPoint</vt:lpstr>
      <vt:lpstr>Considerazioni dallo stesso documento dell’OMS</vt:lpstr>
      <vt:lpstr>Attenzione !!!!</vt:lpstr>
      <vt:lpstr>Riferimento a «mezzi di contenzione»</vt:lpstr>
      <vt:lpstr>Inchieste L’Espresso 24 maggio 2017</vt:lpstr>
      <vt:lpstr>Presentazione standard di PowerPoint</vt:lpstr>
      <vt:lpstr>Chi ha la pazienza di leggere tutto l’articolo  coglierà qualche altro particolare  </vt:lpstr>
      <vt:lpstr>Altra inchiesta giornalistica sull’abuso dei farmaci</vt:lpstr>
      <vt:lpstr>Presentazione standard di PowerPoint</vt:lpstr>
      <vt:lpstr>Sull’imprevedibilità del suicidio  On the unpredictability of suicide MASSIMO BIONDI1, ANGELA IANNITELLI1,2, STEFANO FERRACUTI1 Riv Psichiatr 2016;51(5):167-171</vt:lpstr>
      <vt:lpstr>L’illusoria delega alla psichiatria</vt:lpstr>
      <vt:lpstr>Presentazione standard di PowerPoint</vt:lpstr>
      <vt:lpstr>Tuttavia, si legge nell’Editoriale…</vt:lpstr>
      <vt:lpstr>Presentazione standard di PowerPoint</vt:lpstr>
      <vt:lpstr>Presentazione standard di PowerPoint</vt:lpstr>
      <vt:lpstr>Presentazione standard di PowerPoint</vt:lpstr>
      <vt:lpstr>Un dato da non sottovalutare quando si parla di suicidi in carcere: I Suicidi tra gli Agenti di PP</vt:lpstr>
      <vt:lpstr>Obiettivi generali possibili</vt:lpstr>
      <vt:lpstr>Azioni di sistema  (tutte le istituzioni e gli organismi coinvolti)</vt:lpstr>
      <vt:lpstr>OMS sul Sistema Carcerario</vt:lpstr>
      <vt:lpstr>Conclusioni</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User</cp:lastModifiedBy>
  <cp:revision>107</cp:revision>
  <dcterms:created xsi:type="dcterms:W3CDTF">2017-05-14T18:09:02Z</dcterms:created>
  <dcterms:modified xsi:type="dcterms:W3CDTF">2017-06-08T22:16:12Z</dcterms:modified>
</cp:coreProperties>
</file>