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xls" ContentType="application/vnd.ms-exce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99" r:id="rId2"/>
    <p:sldId id="374" r:id="rId3"/>
    <p:sldId id="346" r:id="rId4"/>
    <p:sldId id="351" r:id="rId5"/>
    <p:sldId id="365" r:id="rId6"/>
    <p:sldId id="270" r:id="rId7"/>
    <p:sldId id="361" r:id="rId8"/>
    <p:sldId id="362" r:id="rId9"/>
    <p:sldId id="272" r:id="rId10"/>
    <p:sldId id="352" r:id="rId11"/>
    <p:sldId id="286" r:id="rId12"/>
    <p:sldId id="323" r:id="rId13"/>
    <p:sldId id="321" r:id="rId14"/>
    <p:sldId id="284" r:id="rId15"/>
    <p:sldId id="353" r:id="rId16"/>
    <p:sldId id="289" r:id="rId17"/>
    <p:sldId id="290" r:id="rId18"/>
    <p:sldId id="287" r:id="rId19"/>
    <p:sldId id="359" r:id="rId20"/>
    <p:sldId id="276" r:id="rId21"/>
    <p:sldId id="360" r:id="rId22"/>
    <p:sldId id="349" r:id="rId23"/>
    <p:sldId id="279" r:id="rId24"/>
    <p:sldId id="348" r:id="rId25"/>
    <p:sldId id="277" r:id="rId26"/>
    <p:sldId id="366" r:id="rId27"/>
    <p:sldId id="329" r:id="rId28"/>
    <p:sldId id="330" r:id="rId29"/>
    <p:sldId id="354" r:id="rId30"/>
    <p:sldId id="355" r:id="rId31"/>
    <p:sldId id="357" r:id="rId32"/>
    <p:sldId id="356" r:id="rId33"/>
    <p:sldId id="367" r:id="rId34"/>
    <p:sldId id="368" r:id="rId35"/>
    <p:sldId id="369" r:id="rId36"/>
    <p:sldId id="358" r:id="rId37"/>
    <p:sldId id="373" r:id="rId38"/>
    <p:sldId id="371" r:id="rId39"/>
    <p:sldId id="370" r:id="rId40"/>
    <p:sldId id="363" r:id="rId4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CC0000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64" autoAdjust="0"/>
  </p:normalViewPr>
  <p:slideViewPr>
    <p:cSldViewPr showGuides="1">
      <p:cViewPr varScale="1">
        <p:scale>
          <a:sx n="61" d="100"/>
          <a:sy n="61" d="100"/>
        </p:scale>
        <p:origin x="-160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Foglio_di_lavoro_di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autoTitleDeleted val="1"/>
    <c:plotArea>
      <c:layout>
        <c:manualLayout>
          <c:layoutTarget val="inner"/>
          <c:xMode val="edge"/>
          <c:yMode val="edge"/>
          <c:x val="0.13491915692186468"/>
          <c:y val="5.0164488600293843E-2"/>
          <c:w val="0.83844016454464143"/>
          <c:h val="0.69489376825131965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Recently Nonadherent, %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399" b="1" dirty="0" smtClean="0"/>
                      <a:t>26%</a:t>
                    </a:r>
                    <a:endParaRPr lang="en-US" dirty="0"/>
                  </a:p>
                </c:rich>
              </c:tx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399" b="1" dirty="0" smtClean="0"/>
                      <a:t>39%</a:t>
                    </a:r>
                    <a:endParaRPr lang="en-US" dirty="0"/>
                  </a:p>
                </c:rich>
              </c:tx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399" b="1" dirty="0" smtClean="0"/>
                      <a:t>47%</a:t>
                    </a:r>
                    <a:endParaRPr lang="en-US" dirty="0"/>
                  </a:p>
                </c:rich>
              </c:tx>
            </c:dLbl>
            <c:txPr>
              <a:bodyPr/>
              <a:lstStyle/>
              <a:p>
                <a:pPr>
                  <a:defRPr sz="1399" b="1"/>
                </a:pPr>
                <a:endParaRPr lang="it-IT"/>
              </a:p>
            </c:txPr>
            <c:showVal val="1"/>
          </c:dLbls>
          <c:cat>
            <c:strRef>
              <c:f>Sheet1!$A$2:$A$4</c:f>
              <c:strCache>
                <c:ptCount val="3"/>
                <c:pt idx="0">
                  <c:v>Normali
(BMI &lt;25 kg/m2)
(n=73)</c:v>
                </c:pt>
                <c:pt idx="1">
                  <c:v>Sovrappeso
(BMI 25-30 kg/m2)
(n=104)</c:v>
                </c:pt>
                <c:pt idx="2">
                  <c:v>Obesi
(BMI &gt;30 kg/m2)
(n=100)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26</c:v>
                </c:pt>
                <c:pt idx="1">
                  <c:v>39</c:v>
                </c:pt>
                <c:pt idx="2">
                  <c:v>47</c:v>
                </c:pt>
              </c:numCache>
            </c:numRef>
          </c:val>
        </c:ser>
        <c:dLbls/>
        <c:axId val="161020544"/>
        <c:axId val="161743232"/>
      </c:barChart>
      <c:catAx>
        <c:axId val="161020544"/>
        <c:scaling>
          <c:orientation val="minMax"/>
        </c:scaling>
        <c:axPos val="b"/>
        <c:tickLblPos val="none"/>
        <c:txPr>
          <a:bodyPr/>
          <a:lstStyle/>
          <a:p>
            <a:pPr>
              <a:defRPr b="1"/>
            </a:pPr>
            <a:endParaRPr lang="it-IT"/>
          </a:p>
        </c:txPr>
        <c:crossAx val="161743232"/>
        <c:crosses val="autoZero"/>
        <c:auto val="1"/>
        <c:lblAlgn val="ctr"/>
        <c:lblOffset val="100"/>
      </c:catAx>
      <c:valAx>
        <c:axId val="161743232"/>
        <c:scaling>
          <c:orientation val="minMax"/>
          <c:max val="50"/>
          <c:min val="0"/>
        </c:scaling>
        <c:axPos val="l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61020544"/>
        <c:crosses val="autoZero"/>
        <c:crossBetween val="between"/>
        <c:majorUnit val="10"/>
      </c:valAx>
      <c:spPr>
        <a:noFill/>
        <a:ln w="25380">
          <a:noFill/>
        </a:ln>
      </c:spPr>
    </c:plotArea>
    <c:plotVisOnly val="1"/>
    <c:dispBlanksAs val="gap"/>
  </c:chart>
  <c:txPr>
    <a:bodyPr/>
    <a:lstStyle/>
    <a:p>
      <a:pPr>
        <a:defRPr sz="1599"/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621285502868396"/>
          <c:y val="3.2080886955510715E-2"/>
          <c:w val="0.85056237243706179"/>
          <c:h val="0.83102058378144783"/>
        </c:manualLayout>
      </c:layout>
      <c:bar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Aripiprazolo una volta al mese (n=269)</c:v>
                </c:pt>
              </c:strCache>
            </c:strRef>
          </c:tx>
          <c:spPr>
            <a:solidFill>
              <a:srgbClr val="FF9900"/>
            </a:solidFill>
            <a:ln w="25147">
              <a:noFill/>
            </a:ln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10,0%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46446058365622E-3"/>
                  <c:y val="-2.956904628417200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9,7%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5,9%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5,9%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5,9%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5,6%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effectLst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Insonnia</c:v>
                </c:pt>
                <c:pt idx="1">
                  <c:v>Aumento ponderale</c:v>
                </c:pt>
                <c:pt idx="2">
                  <c:v>Ansia</c:v>
                </c:pt>
                <c:pt idx="3">
                  <c:v>Cefalea</c:v>
                </c:pt>
                <c:pt idx="4">
                  <c:v>Tremore</c:v>
                </c:pt>
                <c:pt idx="5">
                  <c:v>Acatisia</c:v>
                </c:pt>
              </c:strCache>
            </c:strRef>
          </c:cat>
          <c:val>
            <c:numRef>
              <c:f>Sheet1!$B$2:$G$2</c:f>
              <c:numCache>
                <c:formatCode>#.#00</c:formatCode>
                <c:ptCount val="6"/>
                <c:pt idx="0">
                  <c:v>10</c:v>
                </c:pt>
                <c:pt idx="1">
                  <c:v>9.7000000000000011</c:v>
                </c:pt>
                <c:pt idx="2">
                  <c:v>5.9</c:v>
                </c:pt>
                <c:pt idx="3">
                  <c:v>5.9</c:v>
                </c:pt>
                <c:pt idx="4">
                  <c:v>5.9</c:v>
                </c:pt>
                <c:pt idx="5">
                  <c:v>5.6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Placebo depot IM (n=134)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12574">
              <a:solidFill>
                <a:schemeClr val="bg1">
                  <a:lumMod val="50000"/>
                </a:schemeClr>
              </a:solidFill>
              <a:prstDash val="solid"/>
            </a:ln>
          </c:spPr>
          <c:dLbls>
            <c:dLbl>
              <c:idx val="0"/>
              <c:layout>
                <c:manualLayout>
                  <c:x val="7.410743430609365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9,0%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4464460583656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9,7%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7,5%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446446058365622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5,2%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4821486861218704E-3"/>
                  <c:y val="-2.328271360958432E-7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1,5%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4.446446058365622E-3"/>
                  <c:y val="2.9569046284172009E-3"/>
                </c:manualLayout>
              </c:layout>
              <c:tx>
                <c:rich>
                  <a:bodyPr/>
                  <a:lstStyle/>
                  <a:p>
                    <a:r>
                      <a:rPr lang="en-US" sz="1200" dirty="0" smtClean="0">
                        <a:solidFill>
                          <a:schemeClr val="tx1"/>
                        </a:solidFill>
                        <a:effectLst/>
                      </a:rPr>
                      <a:t>6,0%</a:t>
                    </a:r>
                    <a:endParaRPr lang="en-US" dirty="0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  <a:effectLst/>
                  </a:defRPr>
                </a:pPr>
                <a:endParaRPr lang="it-IT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Sheet1!$B$1:$G$1</c:f>
              <c:strCache>
                <c:ptCount val="6"/>
                <c:pt idx="0">
                  <c:v>Insonnia</c:v>
                </c:pt>
                <c:pt idx="1">
                  <c:v>Aumento ponderale</c:v>
                </c:pt>
                <c:pt idx="2">
                  <c:v>Ansia</c:v>
                </c:pt>
                <c:pt idx="3">
                  <c:v>Cefalea</c:v>
                </c:pt>
                <c:pt idx="4">
                  <c:v>Tremore</c:v>
                </c:pt>
                <c:pt idx="5">
                  <c:v>Acatisia</c:v>
                </c:pt>
              </c:strCache>
            </c:strRef>
          </c:cat>
          <c:val>
            <c:numRef>
              <c:f>Sheet1!$B$3:$G$3</c:f>
              <c:numCache>
                <c:formatCode>#.#00</c:formatCode>
                <c:ptCount val="6"/>
                <c:pt idx="0">
                  <c:v>9</c:v>
                </c:pt>
                <c:pt idx="1">
                  <c:v>9.7000000000000011</c:v>
                </c:pt>
                <c:pt idx="2">
                  <c:v>7.5</c:v>
                </c:pt>
                <c:pt idx="3">
                  <c:v>5.2</c:v>
                </c:pt>
                <c:pt idx="4">
                  <c:v>1.5</c:v>
                </c:pt>
                <c:pt idx="5">
                  <c:v>6</c:v>
                </c:pt>
              </c:numCache>
            </c:numRef>
          </c:val>
        </c:ser>
        <c:dLbls/>
        <c:axId val="163012608"/>
        <c:axId val="163014144"/>
      </c:barChart>
      <c:catAx>
        <c:axId val="163012608"/>
        <c:scaling>
          <c:orientation val="minMax"/>
        </c:scaling>
        <c:axPos val="b"/>
        <c:numFmt formatCode="General" sourceLinked="1"/>
        <c:tickLblPos val="low"/>
        <c:txPr>
          <a:bodyPr/>
          <a:lstStyle/>
          <a:p>
            <a:pPr>
              <a:defRPr>
                <a:solidFill>
                  <a:schemeClr val="tx1"/>
                </a:solidFill>
                <a:effectLst/>
              </a:defRPr>
            </a:pPr>
            <a:endParaRPr lang="it-IT"/>
          </a:p>
        </c:txPr>
        <c:crossAx val="163014144"/>
        <c:crosses val="autoZero"/>
        <c:auto val="1"/>
        <c:lblAlgn val="ctr"/>
        <c:lblOffset val="100"/>
        <c:tickMarkSkip val="1"/>
      </c:catAx>
      <c:valAx>
        <c:axId val="163014144"/>
        <c:scaling>
          <c:orientation val="minMax"/>
          <c:max val="50"/>
        </c:scaling>
        <c:axPos val="l"/>
        <c:title>
          <c:tx>
            <c:rich>
              <a:bodyPr rot="-5400000" vert="horz"/>
              <a:lstStyle/>
              <a:p>
                <a:pPr>
                  <a:defRPr lang="it-IT" sz="1200" noProof="0">
                    <a:solidFill>
                      <a:schemeClr val="tx1"/>
                    </a:solidFill>
                    <a:effectLst/>
                  </a:defRPr>
                </a:pPr>
                <a:r>
                  <a:rPr lang="it-IT" sz="1400" b="1" i="0" baseline="0" noProof="0" dirty="0" smtClean="0">
                    <a:solidFill>
                      <a:schemeClr val="tx1"/>
                    </a:solidFill>
                    <a:effectLst/>
                  </a:rPr>
                  <a:t>Pazienti con un evento avverso, %</a:t>
                </a:r>
                <a:endParaRPr lang="it-IT" sz="1200" noProof="0" dirty="0">
                  <a:solidFill>
                    <a:schemeClr val="tx1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1.7667242359091596E-2"/>
              <c:y val="0.13170286042106299"/>
            </c:manualLayout>
          </c:layout>
        </c:title>
        <c:numFmt formatCode="0&quot;%&quot;" sourceLinked="0"/>
        <c:tickLblPos val="nextTo"/>
        <c:txPr>
          <a:bodyPr rot="0" vert="horz"/>
          <a:lstStyle/>
          <a:p>
            <a:pPr>
              <a:defRPr sz="1400">
                <a:solidFill>
                  <a:schemeClr val="tx1"/>
                </a:solidFill>
                <a:effectLst/>
              </a:defRPr>
            </a:pPr>
            <a:endParaRPr lang="it-IT"/>
          </a:p>
        </c:txPr>
        <c:crossAx val="163012608"/>
        <c:crosses val="autoZero"/>
        <c:crossBetween val="between"/>
        <c:majorUnit val="10"/>
      </c:valAx>
      <c:spPr>
        <a:noFill/>
        <a:ln w="25147">
          <a:noFill/>
        </a:ln>
      </c:spPr>
    </c:plotArea>
    <c:legend>
      <c:legendPos val="t"/>
      <c:legendEntry>
        <c:idx val="0"/>
        <c:txPr>
          <a:bodyPr/>
          <a:lstStyle/>
          <a:p>
            <a:pPr>
              <a:defRPr lang="it-IT" sz="1800" noProof="0">
                <a:solidFill>
                  <a:schemeClr val="tx1"/>
                </a:solidFill>
                <a:effectLst/>
              </a:defRPr>
            </a:pPr>
            <a:endParaRPr lang="it-IT"/>
          </a:p>
        </c:txPr>
      </c:legendEntry>
      <c:legendEntry>
        <c:idx val="1"/>
        <c:txPr>
          <a:bodyPr/>
          <a:lstStyle/>
          <a:p>
            <a:pPr>
              <a:defRPr lang="it-IT" sz="1800" noProof="0">
                <a:solidFill>
                  <a:schemeClr val="tx1"/>
                </a:solidFill>
                <a:effectLst/>
              </a:defRPr>
            </a:pPr>
            <a:endParaRPr lang="it-IT"/>
          </a:p>
        </c:txPr>
      </c:legendEntry>
      <c:layout>
        <c:manualLayout>
          <c:xMode val="edge"/>
          <c:yMode val="edge"/>
          <c:x val="0.55718392216455304"/>
          <c:y val="0.25795290931476222"/>
          <c:w val="0.4428161035651581"/>
          <c:h val="0.33691809513875626"/>
        </c:manualLayout>
      </c:layout>
      <c:txPr>
        <a:bodyPr/>
        <a:lstStyle/>
        <a:p>
          <a:pPr>
            <a:defRPr lang="it-IT" sz="1800" noProof="0">
              <a:solidFill>
                <a:schemeClr val="tx1"/>
              </a:solidFill>
              <a:effectLst/>
            </a:defRPr>
          </a:pPr>
          <a:endParaRPr lang="it-IT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Arial"/>
          <a:ea typeface="Arial"/>
          <a:cs typeface="Arial"/>
        </a:defRPr>
      </a:pPr>
      <a:endParaRPr lang="it-IT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T-1</c:v>
                </c:pt>
              </c:strCache>
            </c:strRef>
          </c:tx>
          <c:cat>
            <c:strRef>
              <c:f>Foglio1!$A$2:$A$5</c:f>
              <c:strCache>
                <c:ptCount val="1"/>
                <c:pt idx="0">
                  <c:v>PRL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31.8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63500" cmpd="sng"/>
          </c:spPr>
          <c:cat>
            <c:strRef>
              <c:f>Foglio1!$A$2:$A$5</c:f>
              <c:strCache>
                <c:ptCount val="1"/>
                <c:pt idx="0">
                  <c:v>PRL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27.3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 1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Foglio1!$A$2:$A$5</c:f>
              <c:strCache>
                <c:ptCount val="1"/>
                <c:pt idx="0">
                  <c:v>PRL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22.7</c:v>
                </c:pt>
              </c:numCache>
            </c:numRef>
          </c:val>
        </c:ser>
        <c:dLbls/>
        <c:axId val="163592832"/>
        <c:axId val="163611008"/>
      </c:barChart>
      <c:catAx>
        <c:axId val="163592832"/>
        <c:scaling>
          <c:orientation val="minMax"/>
        </c:scaling>
        <c:axPos val="b"/>
        <c:tickLblPos val="nextTo"/>
        <c:crossAx val="163611008"/>
        <c:crosses val="autoZero"/>
        <c:auto val="1"/>
        <c:lblAlgn val="ctr"/>
        <c:lblOffset val="100"/>
      </c:catAx>
      <c:valAx>
        <c:axId val="163611008"/>
        <c:scaling>
          <c:orientation val="minMax"/>
          <c:max val="50"/>
          <c:min val="10"/>
        </c:scaling>
        <c:axPos val="l"/>
        <c:majorGridlines/>
        <c:numFmt formatCode="General" sourceLinked="1"/>
        <c:tickLblPos val="nextTo"/>
        <c:crossAx val="163592832"/>
        <c:crosses val="autoZero"/>
        <c:crossBetween val="between"/>
      </c:valAx>
    </c:plotArea>
    <c:legend>
      <c:legendPos val="r"/>
      <c:layout/>
      <c:overlay val="1"/>
      <c:spPr>
        <a:noFill/>
      </c:sp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0</c:v>
                </c:pt>
              </c:strCache>
            </c:strRef>
          </c:tx>
          <c:cat>
            <c:strRef>
              <c:f>Foglio1!$A$2:$A$5</c:f>
              <c:strCache>
                <c:ptCount val="1"/>
                <c:pt idx="0">
                  <c:v>PRL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12.4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T0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 w="63500" cmpd="sng"/>
          </c:spPr>
          <c:cat>
            <c:strRef>
              <c:f>Foglio1!$A$2:$A$5</c:f>
              <c:strCache>
                <c:ptCount val="1"/>
                <c:pt idx="0">
                  <c:v>PRL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  <c:pt idx="0">
                  <c:v>12.5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T 1</c:v>
                </c:pt>
              </c:strCache>
            </c:strRef>
          </c:tx>
          <c:spPr>
            <a:solidFill>
              <a:schemeClr val="accent2"/>
            </a:solidFill>
          </c:spPr>
          <c:cat>
            <c:strRef>
              <c:f>Foglio1!$A$2:$A$5</c:f>
              <c:strCache>
                <c:ptCount val="1"/>
                <c:pt idx="0">
                  <c:v>PRL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  <c:pt idx="0">
                  <c:v>12.2</c:v>
                </c:pt>
              </c:numCache>
            </c:numRef>
          </c:val>
        </c:ser>
        <c:dLbls/>
        <c:axId val="163641984"/>
        <c:axId val="163651968"/>
      </c:barChart>
      <c:catAx>
        <c:axId val="163641984"/>
        <c:scaling>
          <c:orientation val="minMax"/>
        </c:scaling>
        <c:axPos val="b"/>
        <c:tickLblPos val="nextTo"/>
        <c:crossAx val="163651968"/>
        <c:crosses val="autoZero"/>
        <c:auto val="1"/>
        <c:lblAlgn val="ctr"/>
        <c:lblOffset val="100"/>
      </c:catAx>
      <c:valAx>
        <c:axId val="163651968"/>
        <c:scaling>
          <c:orientation val="minMax"/>
          <c:max val="13"/>
          <c:min val="11"/>
        </c:scaling>
        <c:axPos val="l"/>
        <c:majorGridlines/>
        <c:numFmt formatCode="General" sourceLinked="1"/>
        <c:tickLblPos val="nextTo"/>
        <c:crossAx val="163641984"/>
        <c:crosses val="autoZero"/>
        <c:crossBetween val="between"/>
      </c:valAx>
    </c:plotArea>
    <c:legend>
      <c:legendPos val="r"/>
      <c:layout/>
      <c:overlay val="1"/>
      <c:spPr>
        <a:noFill/>
      </c:spPr>
    </c:legend>
    <c:plotVisOnly val="1"/>
    <c:dispBlanksAs val="gap"/>
  </c:chart>
  <c:txPr>
    <a:bodyPr/>
    <a:lstStyle/>
    <a:p>
      <a:pPr>
        <a:defRPr sz="1800"/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/>
            </a:pPr>
            <a:r>
              <a:rPr lang="it-IT" sz="2800" noProof="0" dirty="0" smtClean="0">
                <a:solidFill>
                  <a:schemeClr val="accent1"/>
                </a:solidFill>
              </a:rPr>
              <a:t>Formulazione</a:t>
            </a:r>
            <a:r>
              <a:rPr lang="it-IT" sz="2800" baseline="0" noProof="0" dirty="0" smtClean="0">
                <a:solidFill>
                  <a:schemeClr val="accent1"/>
                </a:solidFill>
              </a:rPr>
              <a:t> preferita</a:t>
            </a:r>
            <a:endParaRPr lang="it-IT" sz="2800" baseline="30000" noProof="0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35928333333333334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0.10648909150867528"/>
          <c:y val="0.1215944881889764"/>
          <c:w val="0.86559026190793009"/>
          <c:h val="0.77894483141530413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Patients (%)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b="1" smtClean="0"/>
                      <a:t>47%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1" smtClean="0"/>
                      <a:t>35%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="1" smtClean="0"/>
                      <a:t>8%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b="1" smtClean="0"/>
                      <a:t>10%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it-IT"/>
              </a:p>
            </c:txPr>
            <c:showVal val="1"/>
          </c:dLbls>
          <c:cat>
            <c:strRef>
              <c:f>Sheet1!$A$2:$A$5</c:f>
              <c:strCache>
                <c:ptCount val="4"/>
                <c:pt idx="0">
                  <c:v>Iniezioni</c:v>
                </c:pt>
                <c:pt idx="1">
                  <c:v>Compresse</c:v>
                </c:pt>
                <c:pt idx="2">
                  <c:v>Altro</c:v>
                </c:pt>
                <c:pt idx="3">
                  <c:v>Non so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47</c:v>
                </c:pt>
                <c:pt idx="1">
                  <c:v>35</c:v>
                </c:pt>
                <c:pt idx="2">
                  <c:v>8</c:v>
                </c:pt>
                <c:pt idx="3">
                  <c:v>10</c:v>
                </c:pt>
              </c:numCache>
            </c:numRef>
          </c:val>
        </c:ser>
        <c:dLbls/>
        <c:axId val="163320192"/>
        <c:axId val="163321728"/>
      </c:barChart>
      <c:catAx>
        <c:axId val="163320192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63321728"/>
        <c:crosses val="autoZero"/>
        <c:auto val="1"/>
        <c:lblAlgn val="ctr"/>
        <c:lblOffset val="100"/>
      </c:catAx>
      <c:valAx>
        <c:axId val="163321728"/>
        <c:scaling>
          <c:orientation val="minMax"/>
          <c:max val="60"/>
        </c:scaling>
        <c:axPos val="l"/>
        <c:title>
          <c:tx>
            <c:rich>
              <a:bodyPr rot="-5400000" vert="horz"/>
              <a:lstStyle/>
              <a:p>
                <a:pPr>
                  <a:defRPr lang="it-IT" sz="1800" noProof="0"/>
                </a:pPr>
                <a:r>
                  <a:rPr lang="it-IT" sz="1800" noProof="0" dirty="0" smtClean="0"/>
                  <a:t>Pazienti, %</a:t>
                </a:r>
                <a:endParaRPr lang="it-IT" sz="1800" noProof="0" dirty="0"/>
              </a:p>
            </c:rich>
          </c:tx>
          <c:layout>
            <c:manualLayout>
              <c:xMode val="edge"/>
              <c:yMode val="edge"/>
              <c:x val="0"/>
              <c:y val="0.31769331718150617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it-IT"/>
          </a:p>
        </c:txPr>
        <c:crossAx val="163320192"/>
        <c:crosses val="autoZero"/>
        <c:crossBetween val="between"/>
        <c:majorUnit val="10"/>
      </c:valAx>
    </c:plotArea>
    <c:plotVisOnly val="1"/>
    <c:dispBlanksAs val="gap"/>
  </c:chart>
  <c:txPr>
    <a:bodyPr/>
    <a:lstStyle/>
    <a:p>
      <a:pPr>
        <a:defRPr sz="1600"/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plotArea>
      <c:layout/>
      <c:barChart>
        <c:barDir val="col"/>
        <c:grouping val="clustered"/>
        <c:ser>
          <c:idx val="0"/>
          <c:order val="0"/>
          <c:tx>
            <c:strRef>
              <c:f>Foglio1!$B$1</c:f>
              <c:strCache>
                <c:ptCount val="1"/>
                <c:pt idx="0">
                  <c:v>Colonna3</c:v>
                </c:pt>
              </c:strCache>
            </c:strRef>
          </c:tx>
          <c:cat>
            <c:strRef>
              <c:f>Foglio1!$A$2:$A$5</c:f>
              <c:strCache>
                <c:ptCount val="3"/>
                <c:pt idx="0">
                  <c:v>iniettiva</c:v>
                </c:pt>
                <c:pt idx="1">
                  <c:v>orale</c:v>
                </c:pt>
                <c:pt idx="2">
                  <c:v>altro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59.1</c:v>
                </c:pt>
                <c:pt idx="1">
                  <c:v>22.7</c:v>
                </c:pt>
                <c:pt idx="2">
                  <c:v>18.2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Colonna1</c:v>
                </c:pt>
              </c:strCache>
            </c:strRef>
          </c:tx>
          <c:cat>
            <c:strRef>
              <c:f>Foglio1!$A$2:$A$5</c:f>
              <c:strCache>
                <c:ptCount val="3"/>
                <c:pt idx="0">
                  <c:v>iniettiva</c:v>
                </c:pt>
                <c:pt idx="1">
                  <c:v>orale</c:v>
                </c:pt>
                <c:pt idx="2">
                  <c:v>altro</c:v>
                </c:pt>
              </c:strCache>
            </c:strRef>
          </c:cat>
          <c:val>
            <c:numRef>
              <c:f>Foglio1!$C$2:$C$5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Colonna2</c:v>
                </c:pt>
              </c:strCache>
            </c:strRef>
          </c:tx>
          <c:cat>
            <c:strRef>
              <c:f>Foglio1!$A$2:$A$5</c:f>
              <c:strCache>
                <c:ptCount val="3"/>
                <c:pt idx="0">
                  <c:v>iniettiva</c:v>
                </c:pt>
                <c:pt idx="1">
                  <c:v>orale</c:v>
                </c:pt>
                <c:pt idx="2">
                  <c:v>altro</c:v>
                </c:pt>
              </c:strCache>
            </c:strRef>
          </c:cat>
          <c:val>
            <c:numRef>
              <c:f>Foglio1!$D$2:$D$5</c:f>
              <c:numCache>
                <c:formatCode>General</c:formatCode>
                <c:ptCount val="4"/>
              </c:numCache>
            </c:numRef>
          </c:val>
        </c:ser>
        <c:dLbls/>
        <c:axId val="163750656"/>
        <c:axId val="163752192"/>
      </c:barChart>
      <c:catAx>
        <c:axId val="163750656"/>
        <c:scaling>
          <c:orientation val="minMax"/>
        </c:scaling>
        <c:axPos val="b"/>
        <c:tickLblPos val="nextTo"/>
        <c:crossAx val="163752192"/>
        <c:crosses val="autoZero"/>
        <c:auto val="1"/>
        <c:lblAlgn val="ctr"/>
        <c:lblOffset val="100"/>
      </c:catAx>
      <c:valAx>
        <c:axId val="163752192"/>
        <c:scaling>
          <c:orientation val="minMax"/>
          <c:max val="80"/>
          <c:min val="10"/>
        </c:scaling>
        <c:axPos val="l"/>
        <c:majorGridlines/>
        <c:numFmt formatCode="General" sourceLinked="1"/>
        <c:tickLblPos val="nextTo"/>
        <c:crossAx val="16375065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2000" b="1"/>
      </a:pPr>
      <a:endParaRPr lang="it-IT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10B5-3371-EE46-8304-058BF56F12EA}" type="datetimeFigureOut">
              <a:rPr lang="en-US" smtClean="0"/>
              <a:pPr/>
              <a:t>6/9/2017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219B-7B3C-BD48-BF2D-660B51A672CC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3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/>
            <a:fld id="{27B02FB5-92EE-C24C-89A3-5E7AB157B8D7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0"/>
              <a:t>1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it-IT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29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926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>
                <a:latin typeface="Calibri" charset="0"/>
                <a:ea typeface="ＭＳ Ｐゴシック" charset="0"/>
                <a:cs typeface="ＭＳ Ｐゴシック" charset="0"/>
              </a:rPr>
              <a:t>Studio belga cross-sectional e caso-controllo</a:t>
            </a:r>
          </a:p>
        </p:txBody>
      </p:sp>
      <p:sp>
        <p:nvSpPr>
          <p:cNvPr id="13926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C2FDCB2-37A3-6C4B-B65C-81B7F2E8B227}" type="slidenum">
              <a:rPr lang="en-US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089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it-IT" dirty="0" smtClean="0"/>
              <a:t>TRE PREMESSE: 1. I NUOVI AP….</a:t>
            </a:r>
          </a:p>
          <a:p>
            <a:endParaRPr lang="en-US" altLang="it-IT" dirty="0" smtClean="0"/>
          </a:p>
          <a:p>
            <a:r>
              <a:rPr lang="en-US" altLang="it-IT" dirty="0" err="1" smtClean="0"/>
              <a:t>Metanalisi</a:t>
            </a:r>
            <a:r>
              <a:rPr lang="en-US" altLang="it-IT" dirty="0" smtClean="0"/>
              <a:t> – AAVV</a:t>
            </a:r>
          </a:p>
          <a:p>
            <a:r>
              <a:rPr lang="en-US" altLang="it-IT" dirty="0" err="1" smtClean="0"/>
              <a:t>Gli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antipsicotici</a:t>
            </a:r>
            <a:r>
              <a:rPr lang="en-US" altLang="it-IT" dirty="0" smtClean="0"/>
              <a:t> di II </a:t>
            </a:r>
            <a:r>
              <a:rPr lang="en-US" altLang="it-IT" dirty="0" err="1" smtClean="0"/>
              <a:t>generazione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sono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una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classe</a:t>
            </a:r>
            <a:r>
              <a:rPr lang="en-US" altLang="it-IT" dirty="0" smtClean="0"/>
              <a:t> </a:t>
            </a:r>
            <a:r>
              <a:rPr lang="en-US" altLang="it-IT" dirty="0" err="1" smtClean="0"/>
              <a:t>eterogenea</a:t>
            </a:r>
            <a:r>
              <a:rPr lang="en-US" altLang="it-IT" dirty="0" smtClean="0"/>
              <a:t> di </a:t>
            </a:r>
            <a:r>
              <a:rPr lang="en-US" altLang="it-IT" dirty="0" err="1" smtClean="0"/>
              <a:t>farmaci</a:t>
            </a:r>
            <a:endParaRPr lang="en-US" altLang="it-IT" dirty="0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fld id="{D2E63FD0-5C95-40AF-BBF3-A5EE43452814}" type="slidenum">
              <a:rPr lang="en-US" altLang="it-IT">
                <a:latin typeface="Calibri" pitchFamily="34" charset="0"/>
              </a:rPr>
              <a:pPr/>
              <a:t>19</a:t>
            </a:fld>
            <a:endParaRPr lang="en-US" altLang="it-IT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209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TRE PREMESSE: 2. LE ASSOCIAZIONI…</a:t>
            </a:r>
          </a:p>
          <a:p>
            <a:endParaRPr lang="it-IT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Studio </a:t>
            </a: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caso-controllo effettuato negli USA</a:t>
            </a:r>
          </a:p>
        </p:txBody>
      </p:sp>
    </p:spTree>
    <p:extLst>
      <p:ext uri="{BB962C8B-B14F-4D97-AF65-F5344CB8AC3E}">
        <p14:creationId xmlns:p14="http://schemas.microsoft.com/office/powerpoint/2010/main" xmlns="" val="24749135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TRE PREMESSE: 3. ADERENZA….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Data were drawn from a self-administered questionnaire mailed to people with a self-identified diagnosis of schizophrenia </a:t>
            </a:r>
          </a:p>
          <a:p>
            <a:pPr>
              <a:defRPr/>
            </a:pPr>
            <a:r>
              <a:rPr lang="en-US" dirty="0" smtClean="0"/>
              <a:t>Of the 304 respondents, 95 (37%) were categorized as </a:t>
            </a:r>
            <a:r>
              <a:rPr lang="en-US" dirty="0" err="1" smtClean="0"/>
              <a:t>nonadherent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Obese respondents were more than twice as likely than those with normal </a:t>
            </a:r>
            <a:r>
              <a:rPr lang="en-US" dirty="0" err="1" smtClean="0"/>
              <a:t>BMIs</a:t>
            </a:r>
            <a:r>
              <a:rPr lang="en-US" dirty="0" smtClean="0"/>
              <a:t> to be </a:t>
            </a:r>
            <a:r>
              <a:rPr lang="en-US" dirty="0" err="1" smtClean="0"/>
              <a:t>nonadherent</a:t>
            </a:r>
            <a:r>
              <a:rPr lang="en-US" dirty="0" smtClean="0"/>
              <a:t> (OR=2.5)</a:t>
            </a:r>
          </a:p>
          <a:p>
            <a:pPr>
              <a:defRPr/>
            </a:pPr>
            <a:r>
              <a:rPr lang="en-US" dirty="0" smtClean="0"/>
              <a:t>Patients who were not satisfied with their weight were twice as likely to be </a:t>
            </a:r>
            <a:r>
              <a:rPr lang="en-US" dirty="0" err="1" smtClean="0"/>
              <a:t>nonadherent</a:t>
            </a:r>
            <a:r>
              <a:rPr lang="en-US" dirty="0" smtClean="0"/>
              <a:t> (OR=2.07)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Arial" charset="0"/>
              <a:buNone/>
              <a:defRPr/>
            </a:pPr>
            <a:r>
              <a:rPr lang="en-US" sz="900" b="1" dirty="0" smtClean="0"/>
              <a:t>Reference</a:t>
            </a:r>
          </a:p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r>
              <a:rPr lang="en-US" sz="900" dirty="0" err="1" smtClean="0"/>
              <a:t>Weiden</a:t>
            </a:r>
            <a:r>
              <a:rPr lang="en-US" sz="900" dirty="0" smtClean="0"/>
              <a:t> PJ, </a:t>
            </a:r>
            <a:r>
              <a:rPr lang="en-US" sz="900" dirty="0" err="1" smtClean="0"/>
              <a:t>Mackell</a:t>
            </a:r>
            <a:r>
              <a:rPr lang="en-US" sz="900" dirty="0" smtClean="0"/>
              <a:t> JA, McDonnell DD. Obesity as a risk factor for antipsychotic noncompliance. </a:t>
            </a:r>
            <a:r>
              <a:rPr lang="en-US" sz="900" i="1" dirty="0" err="1" smtClean="0"/>
              <a:t>Schizophr</a:t>
            </a:r>
            <a:r>
              <a:rPr lang="en-US" sz="900" i="1" dirty="0" smtClean="0"/>
              <a:t> Res</a:t>
            </a:r>
            <a:r>
              <a:rPr lang="en-US" sz="900" dirty="0" smtClean="0"/>
              <a:t>. 2004;66(1):51-57.</a:t>
            </a:r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757BE63-251D-4267-8414-1E93970A48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56683" name="Slide Image Placeholder 14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E0D7D9AC-F45E-4E37-8FC9-EE5A35A135A5}" type="datetime1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6/9/2017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1315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09CE4714-DEED-4C9B-8A37-DC2A90BBE30B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22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131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131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sz="1200">
                <a:solidFill>
                  <a:srgbClr val="000000"/>
                </a:solidFill>
                <a:latin typeface="Calibri" pitchFamily="32" charset="0"/>
              </a:rPr>
              <a:t>Studio caso-controllo effettuato negli USA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</a:pPr>
            <a:endParaRPr lang="it-IT" sz="1200">
              <a:solidFill>
                <a:srgbClr val="000000"/>
              </a:solidFill>
              <a:latin typeface="Calibri" pitchFamily="32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F38F0A82-5634-45FA-B898-B85B4119BD80}" type="datetime1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6/9/2017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2339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63D79794-B5F4-441E-9736-A0828970A455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24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42340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42341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</a:pPr>
            <a:r>
              <a:rPr lang="it-IT" sz="1200">
                <a:solidFill>
                  <a:srgbClr val="000000"/>
                </a:solidFill>
                <a:latin typeface="Calibri" pitchFamily="32" charset="0"/>
              </a:rPr>
              <a:t>Studio austriaco che ha valutato gli effetti della somministrazione di olanzapina e ziprasidone sulla tolleranza al glucosio in pazienti sani</a:t>
            </a:r>
          </a:p>
        </p:txBody>
      </p:sp>
      <p:sp>
        <p:nvSpPr>
          <p:cNvPr id="142342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fld id="{935B3EDC-211C-4D3E-91A6-D43A536D1A0C}" type="slidenum">
              <a:rPr lang="it-IT" sz="1200">
                <a:solidFill>
                  <a:srgbClr val="000000"/>
                </a:solidFill>
              </a:rPr>
              <a:pPr algn="r" eaLnBrk="1" hangingPunct="1">
                <a:buClrTx/>
                <a:buFontTx/>
                <a:buNone/>
              </a:pPr>
              <a:t>24</a:t>
            </a:fld>
            <a:endParaRPr lang="it-IT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it-IT" altLang="it-IT" smtClean="0"/>
              <a:t>Studio cross-sectional</a:t>
            </a:r>
          </a:p>
          <a:p>
            <a:r>
              <a:rPr lang="it-IT" altLang="it-IT" smtClean="0"/>
              <a:t>294 patients with bipo- lar disorder were consecutively recruited. MetS was diag- nosed according to NCEP ATP-III modified criteria. Antide- pressants used by the patients were classified according to the usual nomenclature (SSRI, TCA, SNRI, and other antidepres- sants) and a pharmacodynamic classification taking into ac- count histamine 1-receptor (H1-R) affinity.</a:t>
            </a:r>
          </a:p>
          <a:p>
            <a:r>
              <a:rPr lang="it-IT" altLang="it-IT" smtClean="0"/>
              <a:t>Results Use of antidepressants in general was not associated with MetS. However, subjects using H1-R high-affinityantidepressants(N = 15)showedasubstantialin- crease in the prevalence of MetS.</a:t>
            </a:r>
          </a:p>
          <a:p>
            <a:endParaRPr lang="it-IT" altLang="it-IT" smtClean="0"/>
          </a:p>
        </p:txBody>
      </p:sp>
      <p:sp>
        <p:nvSpPr>
          <p:cNvPr id="107524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FD8885D-81E1-404F-8AD9-754D3BB09555}" type="slidenum">
              <a:rPr lang="it-IT" altLang="it-IT" smtClean="0">
                <a:latin typeface="Calibri" charset="0"/>
              </a:rPr>
              <a:pPr/>
              <a:t>26</a:t>
            </a:fld>
            <a:endParaRPr lang="it-IT" altLang="it-IT" smtClean="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Abstract</a:t>
            </a:r>
          </a:p>
          <a:p>
            <a:r>
              <a:rPr lang="en-US" dirty="0" smtClean="0"/>
              <a:t>OBJECTIVE:</a:t>
            </a:r>
          </a:p>
          <a:p>
            <a:r>
              <a:rPr lang="en-US" dirty="0" smtClean="0"/>
              <a:t>To evaluate the efficacy and tolerability of a once-monthly intramuscular (IM) depot formulation of the dopamine partial agonist </a:t>
            </a:r>
            <a:r>
              <a:rPr lang="en-US" dirty="0" err="1" smtClean="0"/>
              <a:t>aripiprazole</a:t>
            </a:r>
            <a:r>
              <a:rPr lang="en-US" dirty="0" smtClean="0"/>
              <a:t> as maintenance treatment in adults meeting DSM-IV-TR schizophrenia criteria.</a:t>
            </a:r>
          </a:p>
          <a:p>
            <a:r>
              <a:rPr lang="en-US" dirty="0" smtClean="0"/>
              <a:t>METHOD:</a:t>
            </a:r>
          </a:p>
          <a:p>
            <a:r>
              <a:rPr lang="en-US" dirty="0" smtClean="0"/>
              <a:t>The study was conducted from July 2008 until February 2011. Subjects requiring chronic treatment with an antipsychotic entered a 4- to 12-week oral stabilization phase and received oral </a:t>
            </a:r>
            <a:r>
              <a:rPr lang="en-US" dirty="0" err="1" smtClean="0"/>
              <a:t>aripiprazole</a:t>
            </a:r>
            <a:r>
              <a:rPr lang="en-US" dirty="0" smtClean="0"/>
              <a:t> (10-30 mg/d). Subjects meeting stability criteria for 4 weeks entered an IM-depot stabilization phase in which they received 400-mg </a:t>
            </a:r>
            <a:r>
              <a:rPr lang="en-US" dirty="0" err="1" smtClean="0"/>
              <a:t>aripiprazole</a:t>
            </a:r>
            <a:r>
              <a:rPr lang="en-US" dirty="0" smtClean="0"/>
              <a:t>-IM-depot injections every 4 weeks (single decrease to 300 mg permitted) with </a:t>
            </a:r>
            <a:r>
              <a:rPr lang="en-US" dirty="0" err="1" smtClean="0"/>
              <a:t>coadministration</a:t>
            </a:r>
            <a:r>
              <a:rPr lang="en-US" dirty="0" smtClean="0"/>
              <a:t> of oral </a:t>
            </a:r>
            <a:r>
              <a:rPr lang="en-US" dirty="0" err="1" smtClean="0"/>
              <a:t>aripiprazole</a:t>
            </a:r>
            <a:r>
              <a:rPr lang="en-US" dirty="0" smtClean="0"/>
              <a:t> tablets in the first 2 weeks. Subjects meeting stability criteria for 12 consecutive weeks were randomly assigned (2:1) to </a:t>
            </a:r>
            <a:r>
              <a:rPr lang="en-US" dirty="0" err="1" smtClean="0"/>
              <a:t>aripiprazole</a:t>
            </a:r>
            <a:r>
              <a:rPr lang="en-US" dirty="0" smtClean="0"/>
              <a:t>-IM-depot or placebo during a 52-week, double-blind maintenance phase. The primary outcome measure was time to exacerbation of psychotic symptoms/impending relapse (event). Safety and tolerability were also assessed.</a:t>
            </a:r>
          </a:p>
          <a:p>
            <a:r>
              <a:rPr lang="en-US" dirty="0" smtClean="0"/>
              <a:t>RESULTS:</a:t>
            </a:r>
          </a:p>
          <a:p>
            <a:r>
              <a:rPr lang="en-US" dirty="0" smtClean="0"/>
              <a:t>710 patients entered oral stabilization, 576 progressed to IM-depot stabilization, and 403 were randomly assigned to double-blind treatment. The study was terminated early because efficacy was demonstrated by the preplanned interim analysis (conducted after 64 events). Time to impending relapse was significantly delayed with </a:t>
            </a:r>
            <a:r>
              <a:rPr lang="en-US" dirty="0" err="1" smtClean="0"/>
              <a:t>aripiprazole</a:t>
            </a:r>
            <a:r>
              <a:rPr lang="en-US" dirty="0" smtClean="0"/>
              <a:t>-IM-depot treatment compared with placebo in both the interim analysis and the final analysis (P &lt; .0001, log-rank test). The hazard ratio (placebo/</a:t>
            </a:r>
            <a:r>
              <a:rPr lang="en-US" dirty="0" err="1" smtClean="0"/>
              <a:t>aripiprazole</a:t>
            </a:r>
            <a:r>
              <a:rPr lang="en-US" dirty="0" smtClean="0"/>
              <a:t>-IM-depot) at final analysis was 5.03 (95% CI, 3.15-8.02). The rate of impending relapse was significantly lower with </a:t>
            </a:r>
            <a:r>
              <a:rPr lang="en-US" dirty="0" err="1" smtClean="0"/>
              <a:t>aripiprazole</a:t>
            </a:r>
            <a:r>
              <a:rPr lang="en-US" dirty="0" smtClean="0"/>
              <a:t>-IM-depot than placebo at endpoint (final analysis, 10.0% [n = 27/269] vs 39.6% [n = 53/134]). Improvements in Clinical Global Impressions-Severity of Illness scale and Positive and Negative Syndrome Scale total scores were maintained with </a:t>
            </a:r>
            <a:r>
              <a:rPr lang="en-US" dirty="0" err="1" smtClean="0"/>
              <a:t>aripiprazole</a:t>
            </a:r>
            <a:r>
              <a:rPr lang="en-US" dirty="0" smtClean="0"/>
              <a:t>-IM-depot treatment but showed significant worsening with placebo (change from double-blind baseline, P &lt; .0001 for </a:t>
            </a:r>
            <a:r>
              <a:rPr lang="en-US" dirty="0" err="1" smtClean="0"/>
              <a:t>aripiprazole</a:t>
            </a:r>
            <a:r>
              <a:rPr lang="en-US" dirty="0" smtClean="0"/>
              <a:t>-IM-depot vs placebo). The most common treatment-emergent adverse events (occurring in ≥ 5% of </a:t>
            </a:r>
            <a:r>
              <a:rPr lang="en-US" dirty="0" err="1" smtClean="0"/>
              <a:t>aripiprazole</a:t>
            </a:r>
            <a:r>
              <a:rPr lang="en-US" dirty="0" smtClean="0"/>
              <a:t>-IM-depot subjects and greater than placebo) were insomnia, tremor, and headache.</a:t>
            </a:r>
          </a:p>
          <a:p>
            <a:r>
              <a:rPr lang="en-US" dirty="0" smtClean="0"/>
              <a:t>CONCLUSIONS:</a:t>
            </a:r>
          </a:p>
          <a:p>
            <a:r>
              <a:rPr lang="en-US" dirty="0" err="1" smtClean="0"/>
              <a:t>Aripiprazole</a:t>
            </a:r>
            <a:r>
              <a:rPr lang="en-US" dirty="0" smtClean="0"/>
              <a:t>-IM-depot significantly delayed time to impending relapse compared with placebo and appears to be a well-tolerated maintenance treatment option for schizophrenia.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DF3C7-5CE1-42BF-A43E-F995C8A9E973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2718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511175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82416" y="4167060"/>
            <a:ext cx="5814391" cy="4735018"/>
          </a:xfrm>
        </p:spPr>
        <p:txBody>
          <a:bodyPr/>
          <a:lstStyle/>
          <a:p>
            <a:r>
              <a:rPr lang="en-US" dirty="0" smtClean="0"/>
              <a:t>OPINIONI DEI PAZIENTI</a:t>
            </a:r>
          </a:p>
          <a:p>
            <a:r>
              <a:rPr lang="en-US" dirty="0" smtClean="0"/>
              <a:t>A </a:t>
            </a:r>
            <a:r>
              <a:rPr lang="en-US" dirty="0"/>
              <a:t>survey of patients with schizophrenia who had at least 3 months’ experience using LAI antipsychotics (N=206) was </a:t>
            </a:r>
            <a:r>
              <a:rPr lang="en-US" dirty="0" smtClean="0"/>
              <a:t>conducted (19 sites over</a:t>
            </a:r>
            <a:r>
              <a:rPr lang="en-US" baseline="0" dirty="0" smtClean="0"/>
              <a:t> France)</a:t>
            </a:r>
            <a:endParaRPr lang="en-US" baseline="30000" dirty="0"/>
          </a:p>
          <a:p>
            <a:pPr marL="401638" lvl="1"/>
            <a:r>
              <a:rPr lang="en-US" dirty="0"/>
              <a:t>Among patients who had received at least 2 different formulations, injections were the favored formulation, being preferred by 47% of the patients</a:t>
            </a:r>
            <a:endParaRPr lang="en-US" baseline="30000" dirty="0"/>
          </a:p>
          <a:p>
            <a:pPr marL="401638" lvl="1"/>
            <a:r>
              <a:rPr lang="en-US" dirty="0"/>
              <a:t>70% of patients felt better supported in their illness by virtue of regular contact with the doctor or nurse who administered their injection</a:t>
            </a:r>
          </a:p>
          <a:p>
            <a:pPr marL="401638" lvl="1"/>
            <a:r>
              <a:rPr lang="en-US" dirty="0"/>
              <a:t>The most frequently cited reasons for </a:t>
            </a:r>
            <a:r>
              <a:rPr lang="en-US" dirty="0" smtClean="0"/>
              <a:t>patients’ </a:t>
            </a:r>
            <a:r>
              <a:rPr lang="en-US" dirty="0"/>
              <a:t>preferring injections were that the doses were spread out over time and </a:t>
            </a:r>
            <a:r>
              <a:rPr lang="en-US" dirty="0" smtClean="0"/>
              <a:t>there </a:t>
            </a:r>
            <a:r>
              <a:rPr lang="en-US" dirty="0"/>
              <a:t>was no risk of forgetting a </a:t>
            </a:r>
            <a:r>
              <a:rPr lang="en-US" dirty="0" smtClean="0"/>
              <a:t>dose</a:t>
            </a:r>
          </a:p>
          <a:p>
            <a:pPr lvl="1"/>
            <a:endParaRPr lang="en-US" sz="900" dirty="0"/>
          </a:p>
          <a:p>
            <a:pPr marL="0" indent="0" defTabSz="924723">
              <a:spcBef>
                <a:spcPts val="303"/>
              </a:spcBef>
              <a:buNone/>
              <a:defRPr/>
            </a:pPr>
            <a:r>
              <a:rPr lang="en-US" sz="900" b="1" dirty="0" smtClean="0"/>
              <a:t>Reference</a:t>
            </a:r>
            <a:endParaRPr lang="en-US" sz="900" dirty="0"/>
          </a:p>
          <a:p>
            <a:pPr marL="0" indent="0" defTabSz="924723">
              <a:spcBef>
                <a:spcPts val="0"/>
              </a:spcBef>
              <a:buNone/>
              <a:defRPr/>
            </a:pPr>
            <a:r>
              <a:rPr lang="en-US" sz="900" dirty="0" err="1" smtClean="0"/>
              <a:t>Caroli</a:t>
            </a:r>
            <a:r>
              <a:rPr lang="en-US" sz="900" dirty="0" smtClean="0"/>
              <a:t> </a:t>
            </a:r>
            <a:r>
              <a:rPr lang="en-US" sz="900" dirty="0"/>
              <a:t>F, </a:t>
            </a:r>
            <a:r>
              <a:rPr lang="en-US" sz="900" dirty="0" err="1"/>
              <a:t>Raymondet</a:t>
            </a:r>
            <a:r>
              <a:rPr lang="en-US" sz="900" dirty="0"/>
              <a:t> P, Izard I, </a:t>
            </a:r>
            <a:r>
              <a:rPr lang="en-US" sz="900" dirty="0" err="1"/>
              <a:t>Plas</a:t>
            </a:r>
            <a:r>
              <a:rPr lang="en-US" sz="900" dirty="0"/>
              <a:t> J, Gall B, Delgado A. Opinions of French patients with schizophrenia regarding injectable medication. </a:t>
            </a:r>
            <a:r>
              <a:rPr lang="en-US" sz="900" i="1" dirty="0"/>
              <a:t>Patient Prefer Adherence</a:t>
            </a:r>
            <a:r>
              <a:rPr lang="en-US" sz="900" dirty="0"/>
              <a:t>. 2011;5:165-171.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B523A2-1D00-413F-B6A3-8EFA511CBD2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093405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/>
            <a:fld id="{27B02FB5-92EE-C24C-89A3-5E7AB157B8D7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0"/>
              <a:t>35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it-IT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E9E3E088-B073-4648-8BD7-CD11D2041722}" type="datetime1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6/9/2017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9027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/>
            <a:fld id="{7DEE35B2-EB49-4515-A074-B70C11328239}" type="slidenum">
              <a:rPr lang="en-US">
                <a:solidFill>
                  <a:srgbClr val="000000"/>
                </a:solidFill>
                <a:latin typeface="Times New Roman" pitchFamily="16" charset="0"/>
              </a:rPr>
              <a:pPr eaLnBrk="1" hangingPunct="1"/>
              <a:t>3</a:t>
            </a:fld>
            <a:endParaRPr lang="en-US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9028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29029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/>
            <a:fld id="{27B02FB5-92EE-C24C-89A3-5E7AB157B8D7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0"/>
              <a:t>36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it-IT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29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/>
            <a:fld id="{27B02FB5-92EE-C24C-89A3-5E7AB157B8D7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0"/>
              <a:t>37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it-IT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2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/>
            <a:fld id="{27B02FB5-92EE-C24C-89A3-5E7AB157B8D7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0"/>
              <a:t>38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it-IT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29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/>
            <a:fld id="{27B02FB5-92EE-C24C-89A3-5E7AB157B8D7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0"/>
              <a:t>39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it-IT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29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defTabSz="914400"/>
            <a:fld id="{27B02FB5-92EE-C24C-89A3-5E7AB157B8D7}" type="slidenum">
              <a:rPr lang="en-GB">
                <a:solidFill>
                  <a:srgbClr val="000000"/>
                </a:solidFill>
                <a:latin typeface="Arial" charset="0"/>
                <a:cs typeface="Arial" charset="0"/>
              </a:rPr>
              <a:pPr algn="r" defTabSz="914400"/>
              <a:t>40</a:t>
            </a:fld>
            <a:endParaRPr lang="en-GB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97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endParaRPr lang="it-IT" sz="18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26980" name="Rectangle 2"/>
          <p:cNvSpPr>
            <a:spLocks noGrp="1" noChangeArrowheads="1"/>
          </p:cNvSpPr>
          <p:nvPr>
            <p:ph type="body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pPr eaLnBrk="1" hangingPunct="1">
              <a:spcBef>
                <a:spcPct val="0"/>
              </a:spcBef>
            </a:pPr>
            <a:endParaRPr lang="it-IT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62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11 studies covering all inhabited continents (Africa n=1, Asia n=1, Australia n=1, Europe n=7, and North America n=3) that involved up to 247 603 patients. 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219B-7B3C-BD48-BF2D-660B51A672C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621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 err="1"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 di studi sulla mortalità e schizofrenia (1980-2006). Autori 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australiani. Il suicidio è la causa più importante</a:t>
            </a:r>
            <a:r>
              <a:rPr lang="it-IT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r>
              <a:rPr lang="it-IT" baseline="0" smtClean="0">
                <a:latin typeface="Calibri" charset="0"/>
                <a:ea typeface="ＭＳ Ｐゴシック" charset="0"/>
                <a:cs typeface="ＭＳ Ｐゴシック" charset="0"/>
              </a:rPr>
              <a:t> oltre il 12%.</a:t>
            </a: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EEB4AE5-7492-0A4A-A7E9-D6D2F6D23191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794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902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 err="1"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 di studi sulla mortalità e schizofrenia (1980-2006). Autori </a:t>
            </a:r>
            <a:r>
              <a:rPr lang="it-IT" dirty="0" smtClean="0">
                <a:latin typeface="Calibri" charset="0"/>
                <a:ea typeface="ＭＳ Ｐゴシック" charset="0"/>
                <a:cs typeface="ＭＳ Ｐゴシック" charset="0"/>
              </a:rPr>
              <a:t>australiani. Il suicidio è la causa più importante</a:t>
            </a:r>
            <a:r>
              <a:rPr lang="it-IT" smtClean="0">
                <a:latin typeface="Calibri" charset="0"/>
                <a:ea typeface="ＭＳ Ｐゴシック" charset="0"/>
                <a:cs typeface="ＭＳ Ｐゴシック" charset="0"/>
              </a:rPr>
              <a:t>:</a:t>
            </a:r>
            <a:r>
              <a:rPr lang="it-IT" baseline="0" smtClean="0">
                <a:latin typeface="Calibri" charset="0"/>
                <a:ea typeface="ＭＳ Ｐゴシック" charset="0"/>
                <a:cs typeface="ＭＳ Ｐゴシック" charset="0"/>
              </a:rPr>
              <a:t> oltre il 12%.</a:t>
            </a:r>
            <a:endParaRPr lang="it-IT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9028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AEEB4AE5-7492-0A4A-A7E9-D6D2F6D23191}" type="slidenum">
              <a:rPr lang="en-US">
                <a:latin typeface="Arial" charset="0"/>
              </a:rPr>
              <a:pPr/>
              <a:t>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794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11059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439327-CA4B-4756-A384-5652227B4B65}" type="slidenum">
              <a:rPr lang="en-US" smtClean="0"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1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dirty="0">
                <a:latin typeface="Calibri" charset="0"/>
                <a:ea typeface="ＭＳ Ｐゴシック" charset="0"/>
                <a:cs typeface="ＭＳ Ｐゴシック" charset="0"/>
              </a:rPr>
              <a:t>Studio caso controllo su popolazione &gt; 20 anni (Qatar) </a:t>
            </a:r>
          </a:p>
        </p:txBody>
      </p:sp>
      <p:sp>
        <p:nvSpPr>
          <p:cNvPr id="13005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D1659C4E-5CBE-1C4E-9215-2BA4D2C086BF}" type="slidenum">
              <a:rPr lang="en-US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687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721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>
                <a:latin typeface="Calibri" charset="0"/>
                <a:ea typeface="ＭＳ Ｐゴシック" charset="0"/>
                <a:cs typeface="ＭＳ Ｐゴシック" charset="0"/>
              </a:rPr>
              <a:t>Studio USA in Florida.</a:t>
            </a:r>
          </a:p>
        </p:txBody>
      </p:sp>
      <p:sp>
        <p:nvSpPr>
          <p:cNvPr id="13722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43B7D1D-9B3D-3C4F-9868-918F6F83D942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105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fld id="{C4D56E33-CDBA-474B-8C7C-789716F9DC21}" type="slidenum">
              <a:rPr lang="it-IT">
                <a:solidFill>
                  <a:srgbClr val="000000"/>
                </a:solidFill>
                <a:latin typeface="Arial" charset="0"/>
              </a:rPr>
              <a:pPr/>
              <a:t>12</a:t>
            </a:fld>
            <a:endParaRPr 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it-IT">
                <a:latin typeface="Calibri" charset="0"/>
                <a:cs typeface="ＭＳ Ｐゴシック" charset="0"/>
              </a:rPr>
              <a:t>E</a:t>
            </a:r>
            <a:r>
              <a:rPr lang="ja-JP" altLang="it-IT">
                <a:latin typeface="Calibri" charset="0"/>
                <a:cs typeface="ＭＳ Ｐゴシック" charset="0"/>
              </a:rPr>
              <a:t>’</a:t>
            </a:r>
            <a:r>
              <a:rPr lang="it-IT" altLang="ja-JP">
                <a:latin typeface="Calibri" charset="0"/>
                <a:cs typeface="ＭＳ Ｐゴシック" charset="0"/>
              </a:rPr>
              <a:t> emerso inoltre che la distribuzione della sindrome metabolica è un fenomeno età-dipendente e che, come si può vedere dal grafico, che rappresenta un confronto tra il nostro studio (in verde) e uno studio di prevalenza effettuato da Miccoli e colleghi sulla popolazione generale è interessante notare che mentre nella popolazione generale (in rosso) la sindrome metabolica aumenta gradualmente all</a:t>
            </a:r>
            <a:r>
              <a:rPr lang="ja-JP" altLang="it-IT">
                <a:latin typeface="Calibri" charset="0"/>
                <a:cs typeface="ＭＳ Ｐゴシック" charset="0"/>
              </a:rPr>
              <a:t>’</a:t>
            </a:r>
            <a:r>
              <a:rPr lang="it-IT" altLang="ja-JP">
                <a:latin typeface="Calibri" charset="0"/>
                <a:cs typeface="ＭＳ Ｐゴシック" charset="0"/>
              </a:rPr>
              <a:t>aumentare dell</a:t>
            </a:r>
            <a:r>
              <a:rPr lang="ja-JP" altLang="it-IT">
                <a:latin typeface="Calibri" charset="0"/>
                <a:cs typeface="ＭＳ Ｐゴシック" charset="0"/>
              </a:rPr>
              <a:t>’</a:t>
            </a:r>
            <a:r>
              <a:rPr lang="it-IT" altLang="ja-JP">
                <a:latin typeface="Calibri" charset="0"/>
                <a:cs typeface="ＭＳ Ｐゴシック" charset="0"/>
              </a:rPr>
              <a:t>età, nel campione di pazienti bipolari (in verde) la prevalenza risulta essere molto elevata già nelle fasce d</a:t>
            </a:r>
            <a:r>
              <a:rPr lang="ja-JP" altLang="it-IT">
                <a:latin typeface="Calibri" charset="0"/>
                <a:cs typeface="ＭＳ Ｐゴシック" charset="0"/>
              </a:rPr>
              <a:t>’</a:t>
            </a:r>
            <a:r>
              <a:rPr lang="it-IT" altLang="ja-JP">
                <a:latin typeface="Calibri" charset="0"/>
                <a:cs typeface="ＭＳ Ｐゴシック" charset="0"/>
              </a:rPr>
              <a:t>età piu</a:t>
            </a:r>
            <a:r>
              <a:rPr lang="ja-JP" altLang="it-IT">
                <a:latin typeface="Calibri" charset="0"/>
                <a:cs typeface="ＭＳ Ｐゴシック" charset="0"/>
              </a:rPr>
              <a:t>’</a:t>
            </a:r>
            <a:r>
              <a:rPr lang="it-IT" altLang="ja-JP">
                <a:latin typeface="Calibri" charset="0"/>
                <a:cs typeface="ＭＳ Ｐゴシック" charset="0"/>
              </a:rPr>
              <a:t> giovani. </a:t>
            </a:r>
          </a:p>
          <a:p>
            <a:pPr eaLnBrk="1" hangingPunct="1"/>
            <a:endParaRPr lang="it-IT">
              <a:latin typeface="Calibri" charset="0"/>
              <a:cs typeface="ＭＳ Ｐゴシック" charset="0"/>
            </a:endParaRPr>
          </a:p>
          <a:p>
            <a:pPr eaLnBrk="1" hangingPunct="1"/>
            <a:endParaRPr lang="it-IT">
              <a:latin typeface="Calibri" charset="0"/>
              <a:cs typeface="ＭＳ Ｐゴシック" charset="0"/>
            </a:endParaRPr>
          </a:p>
          <a:p>
            <a:pPr eaLnBrk="1" hangingPunct="1"/>
            <a:endParaRPr lang="it-IT">
              <a:latin typeface="Calibri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045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9877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88784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8534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88834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562842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46091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4345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1441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6456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57587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77179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B5D61-ED7D-40C6-ACA1-428AB7D343D7}" type="datetimeFigureOut">
              <a:rPr lang="it-IT" smtClean="0"/>
              <a:pPr/>
              <a:t>09/06/2017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796C9-6A0C-470B-A8ED-6A391ED33DAF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91153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mc/articles/PMC427602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png"/><Relationship Id="rId4" Type="http://schemas.openxmlformats.org/officeDocument/2006/relationships/oleObject" Target="../embeddings/Foglio_di_lavoro_di_Microsoft_Office_Excel_97-2003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Foglio_di_lavoro_di_Microsoft_Office_Excel_97-2003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5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chart" Target="../charts/char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?term=Hjorth%C3%B8j%20C%5bAuthor%5d&amp;cauthor=true&amp;cauthor_uid=2823763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?term=Nordentoft%20M%5bAuthor%5d&amp;cauthor=true&amp;cauthor_uid=28237639" TargetMode="External"/><Relationship Id="rId5" Type="http://schemas.openxmlformats.org/officeDocument/2006/relationships/hyperlink" Target="https://www.ncbi.nlm.nih.gov/pubmed/?term=McGrath%20JJ%5bAuthor%5d&amp;cauthor=true&amp;cauthor_uid=28237639" TargetMode="External"/><Relationship Id="rId4" Type="http://schemas.openxmlformats.org/officeDocument/2006/relationships/hyperlink" Target="https://www.ncbi.nlm.nih.gov/pubmed/?term=St%C3%BCrup%20AE%5bAuthor%5d&amp;cauthor=true&amp;cauthor_uid=28237639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Foglio_di_lavoro_di_Microsoft_Office_Excel_97-2003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252314" y="2564904"/>
            <a:ext cx="9774933" cy="1982240"/>
            <a:chOff x="-159" y="1189"/>
            <a:chExt cx="6146" cy="1446"/>
          </a:xfrm>
          <a:solidFill>
            <a:schemeClr val="accent2">
              <a:lumMod val="75000"/>
            </a:schemeClr>
          </a:solidFill>
        </p:grpSpPr>
        <p:sp>
          <p:nvSpPr>
            <p:cNvPr id="157699" name="Rettangolo 10"/>
            <p:cNvSpPr>
              <a:spLocks noChangeArrowheads="1"/>
            </p:cNvSpPr>
            <p:nvPr/>
          </p:nvSpPr>
          <p:spPr bwMode="auto">
            <a:xfrm>
              <a:off x="0" y="1189"/>
              <a:ext cx="5749" cy="1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defRPr/>
              </a:pPr>
              <a:endParaRPr lang="it-IT" alt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157700" name="Rectangle 1"/>
            <p:cNvSpPr>
              <a:spLocks noChangeArrowheads="1"/>
            </p:cNvSpPr>
            <p:nvPr/>
          </p:nvSpPr>
          <p:spPr bwMode="auto">
            <a:xfrm>
              <a:off x="-159" y="1416"/>
              <a:ext cx="6146" cy="9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Schizofrenia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mediche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 </a:t>
              </a:r>
            </a:p>
            <a:p>
              <a:pPr algn="ctr" defTabSz="914400" eaLnBrk="1" hangingPunct="1">
                <a:defRPr/>
              </a:pP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un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approccio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multidisciplinare</a:t>
              </a:r>
              <a:endParaRPr lang="en-GB" alt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95235" name="Text Box 4"/>
          <p:cNvSpPr txBox="1">
            <a:spLocks noChangeArrowheads="1"/>
          </p:cNvSpPr>
          <p:nvPr/>
        </p:nvSpPr>
        <p:spPr bwMode="auto">
          <a:xfrm>
            <a:off x="485526" y="4509120"/>
            <a:ext cx="8262938" cy="16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lnSpc>
                <a:spcPct val="150000"/>
              </a:lnSpc>
              <a:buClr>
                <a:srgbClr val="333399"/>
              </a:buClr>
            </a:pPr>
            <a:r>
              <a:rPr lang="en-GB" sz="2800" b="1" dirty="0">
                <a:solidFill>
                  <a:srgbClr val="000000"/>
                </a:solidFill>
                <a:latin typeface="Arial" charset="0"/>
                <a:cs typeface="Arial" charset="0"/>
              </a:rPr>
              <a:t>Giuseppe </a:t>
            </a:r>
            <a:r>
              <a:rPr lang="en-GB" sz="2800" b="1" dirty="0" err="1" smtClean="0">
                <a:solidFill>
                  <a:srgbClr val="000000"/>
                </a:solidFill>
                <a:latin typeface="Arial" charset="0"/>
                <a:cs typeface="Arial" charset="0"/>
              </a:rPr>
              <a:t>Maina</a:t>
            </a:r>
            <a:endParaRPr lang="en-GB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algn="ctr" defTabSz="914400">
              <a:lnSpc>
                <a:spcPct val="150000"/>
              </a:lnSpc>
              <a:buClr>
                <a:srgbClr val="333399"/>
              </a:buClr>
              <a:buFont typeface="Arial" charset="0"/>
              <a:buNone/>
            </a:pPr>
            <a:r>
              <a:rPr lang="it-IT" sz="2000" b="1" i="1" dirty="0">
                <a:solidFill>
                  <a:srgbClr val="000000"/>
                </a:solidFill>
                <a:cs typeface="Arial" charset="0"/>
              </a:rPr>
              <a:t> SCDU  Psichiatria A.O.U. San Luigi Gonzaga                      </a:t>
            </a:r>
            <a:endParaRPr lang="it-IT" sz="2000" b="1" i="1" dirty="0" smtClean="0">
              <a:solidFill>
                <a:srgbClr val="000000"/>
              </a:solidFill>
              <a:cs typeface="Arial" charset="0"/>
            </a:endParaRPr>
          </a:p>
          <a:p>
            <a:pPr algn="ctr" defTabSz="914400">
              <a:lnSpc>
                <a:spcPct val="150000"/>
              </a:lnSpc>
              <a:buClr>
                <a:srgbClr val="333399"/>
              </a:buClr>
              <a:buFont typeface="Arial" charset="0"/>
              <a:buNone/>
            </a:pPr>
            <a:r>
              <a:rPr lang="it-IT" sz="2000" b="1" i="1" dirty="0" smtClean="0">
                <a:solidFill>
                  <a:srgbClr val="000000"/>
                </a:solidFill>
                <a:cs typeface="Arial" charset="0"/>
              </a:rPr>
              <a:t>Università </a:t>
            </a:r>
            <a:r>
              <a:rPr lang="it-IT" sz="2000" b="1" i="1" dirty="0">
                <a:solidFill>
                  <a:srgbClr val="000000"/>
                </a:solidFill>
                <a:cs typeface="Arial" charset="0"/>
              </a:rPr>
              <a:t>degli Studi di Torino </a:t>
            </a:r>
            <a:endParaRPr lang="en-GB" sz="2000" b="1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95236" name="Picture 192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0352" y="5373216"/>
            <a:ext cx="1368152" cy="144318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Immagin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0" y="5602892"/>
            <a:ext cx="2177926" cy="1282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Segnaposto contenuto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41749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05000" y="3505200"/>
            <a:ext cx="466725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ea typeface="ＭＳ Ｐゴシック" pitchFamily="-112" charset="-128"/>
                <a:cs typeface="Arial" charset="0"/>
              </a:rPr>
              <a:t>Metabolic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ea typeface="ＭＳ Ｐゴシック" pitchFamily="-112" charset="-128"/>
                <a:cs typeface="Arial" charset="0"/>
              </a:rPr>
              <a:t>syndrome</a:t>
            </a:r>
            <a:endParaRPr lang="en-US" sz="2000" b="1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2800" b="1">
                <a:solidFill>
                  <a:srgbClr val="FFFFFF"/>
                </a:solidFill>
                <a:latin typeface="Verdana" charset="0"/>
              </a:rPr>
              <a:t>Causes of Metabolic Syndrome</a:t>
            </a:r>
          </a:p>
        </p:txBody>
      </p:sp>
      <p:grpSp>
        <p:nvGrpSpPr>
          <p:cNvPr id="115718" name="Group 9"/>
          <p:cNvGrpSpPr>
            <a:grpSpLocks/>
          </p:cNvGrpSpPr>
          <p:nvPr/>
        </p:nvGrpSpPr>
        <p:grpSpPr bwMode="auto">
          <a:xfrm>
            <a:off x="141288" y="4991099"/>
            <a:ext cx="3315809" cy="1790699"/>
            <a:chOff x="228599" y="4533135"/>
            <a:chExt cx="3316288" cy="1791624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28599" y="5028690"/>
              <a:ext cx="3200400" cy="129606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ea typeface="ＭＳ Ｐゴシック" pitchFamily="-112" charset="-128"/>
                  <a:cs typeface="Arial" charset="0"/>
                </a:rPr>
                <a:t>Individual risk factors</a:t>
              </a:r>
            </a:p>
          </p:txBody>
        </p:sp>
        <p:sp>
          <p:nvSpPr>
            <p:cNvPr id="10" name="Down Arrow 7"/>
            <p:cNvSpPr>
              <a:spLocks noChangeArrowheads="1"/>
            </p:cNvSpPr>
            <p:nvPr/>
          </p:nvSpPr>
          <p:spPr bwMode="auto">
            <a:xfrm rot="-7777232">
              <a:off x="2921688" y="4318134"/>
              <a:ext cx="408198" cy="838200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2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58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 descr="Figure 1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63" y="1676400"/>
            <a:ext cx="7005637" cy="378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1" name="Rettangolo 2"/>
          <p:cNvSpPr>
            <a:spLocks noChangeArrowheads="1"/>
          </p:cNvSpPr>
          <p:nvPr/>
        </p:nvSpPr>
        <p:spPr bwMode="auto">
          <a:xfrm>
            <a:off x="228600" y="152400"/>
            <a:ext cx="86328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800" b="1">
                <a:solidFill>
                  <a:schemeClr val="tx2"/>
                </a:solidFill>
              </a:rPr>
              <a:t>Prevalence of the Metabolic Syndrome by Ethnic Groups in Schizophrenic Patients</a:t>
            </a:r>
          </a:p>
        </p:txBody>
      </p:sp>
      <p:pic>
        <p:nvPicPr>
          <p:cNvPr id="114692" name="Picture 4" descr="Logo of pccj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859463"/>
            <a:ext cx="4638675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3" name="CasellaDiTesto 4"/>
          <p:cNvSpPr txBox="1">
            <a:spLocks noChangeArrowheads="1"/>
          </p:cNvSpPr>
          <p:nvPr/>
        </p:nvSpPr>
        <p:spPr bwMode="auto">
          <a:xfrm>
            <a:off x="6073775" y="6381328"/>
            <a:ext cx="26620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 dirty="0">
                <a:latin typeface="Verdana"/>
                <a:cs typeface="Verdana"/>
              </a:rPr>
              <a:t>Martha M. Kato et al., 2004</a:t>
            </a:r>
          </a:p>
        </p:txBody>
      </p:sp>
    </p:spTree>
    <p:extLst>
      <p:ext uri="{BB962C8B-B14F-4D97-AF65-F5344CB8AC3E}">
        <p14:creationId xmlns:p14="http://schemas.microsoft.com/office/powerpoint/2010/main" xmlns="" val="4120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Line 7"/>
          <p:cNvSpPr>
            <a:spLocks noChangeShapeType="1"/>
          </p:cNvSpPr>
          <p:nvPr/>
        </p:nvSpPr>
        <p:spPr bwMode="auto">
          <a:xfrm>
            <a:off x="684213" y="838200"/>
            <a:ext cx="7775575" cy="0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60421" name="Segnaposto contenut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46511675"/>
              </p:ext>
            </p:extLst>
          </p:nvPr>
        </p:nvGraphicFramePr>
        <p:xfrm>
          <a:off x="457200" y="1807616"/>
          <a:ext cx="8229600" cy="4357688"/>
        </p:xfrm>
        <a:graphic>
          <a:graphicData uri="http://schemas.openxmlformats.org/presentationml/2006/ole">
            <p:oleObj spid="_x0000_s51322" name="Chart" r:id="rId4" imgW="8228920" imgH="4358280" progId="Excel.Sheet.8">
              <p:embed/>
            </p:oleObj>
          </a:graphicData>
        </a:graphic>
      </p:graphicFrame>
      <p:sp>
        <p:nvSpPr>
          <p:cNvPr id="6" name="Ovale 5"/>
          <p:cNvSpPr>
            <a:spLocks noChangeArrowheads="1"/>
          </p:cNvSpPr>
          <p:nvPr/>
        </p:nvSpPr>
        <p:spPr bwMode="auto">
          <a:xfrm rot="5400000">
            <a:off x="719982" y="3177157"/>
            <a:ext cx="2879725" cy="2376488"/>
          </a:xfrm>
          <a:prstGeom prst="ellipse">
            <a:avLst/>
          </a:prstGeom>
          <a:noFill/>
          <a:ln w="317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it-IT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0423" name="TextBox 6"/>
          <p:cNvSpPr txBox="1">
            <a:spLocks noChangeArrowheads="1"/>
          </p:cNvSpPr>
          <p:nvPr/>
        </p:nvSpPr>
        <p:spPr bwMode="auto">
          <a:xfrm>
            <a:off x="3275856" y="6334780"/>
            <a:ext cx="56245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400" b="1" dirty="0" smtClean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en-US" sz="1400" b="1" i="1" dirty="0">
                <a:solidFill>
                  <a:srgbClr val="000000"/>
                </a:solidFill>
                <a:latin typeface="Verdana"/>
                <a:cs typeface="Verdana"/>
              </a:rPr>
              <a:t>Psychiatry and Clinical Neurosciences </a:t>
            </a:r>
            <a:r>
              <a:rPr lang="en-US" sz="1400" b="1" dirty="0">
                <a:solidFill>
                  <a:srgbClr val="000000"/>
                </a:solidFill>
                <a:latin typeface="Verdana"/>
                <a:cs typeface="Verdana"/>
              </a:rPr>
              <a:t>2011</a:t>
            </a:r>
          </a:p>
        </p:txBody>
      </p:sp>
      <p:pic>
        <p:nvPicPr>
          <p:cNvPr id="9" name="Immagin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4800"/>
            <a:ext cx="7916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7303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Box 6"/>
          <p:cNvSpPr txBox="1">
            <a:spLocks noChangeArrowheads="1"/>
          </p:cNvSpPr>
          <p:nvPr/>
        </p:nvSpPr>
        <p:spPr bwMode="auto">
          <a:xfrm>
            <a:off x="3200400" y="6324600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400" b="1" i="1" dirty="0">
                <a:solidFill>
                  <a:srgbClr val="000000"/>
                </a:solidFill>
                <a:latin typeface="Verdana"/>
                <a:cs typeface="Verdana"/>
              </a:rPr>
              <a:t>Psychiatry and Clinical Neurosciences </a:t>
            </a:r>
            <a:r>
              <a:rPr lang="en-US" sz="1400" b="1" dirty="0">
                <a:solidFill>
                  <a:srgbClr val="000000"/>
                </a:solidFill>
                <a:latin typeface="Verdana"/>
                <a:cs typeface="Verdana"/>
              </a:rPr>
              <a:t>2011</a:t>
            </a:r>
          </a:p>
        </p:txBody>
      </p:sp>
      <p:pic>
        <p:nvPicPr>
          <p:cNvPr id="61443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0" y="1524000"/>
            <a:ext cx="8585200" cy="4102100"/>
          </a:xfrm>
          <a:prstGeom prst="rect">
            <a:avLst/>
          </a:prstGeom>
          <a:noFill/>
          <a:ln w="9525">
            <a:solidFill>
              <a:srgbClr val="25406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1444" name="CasellaDiTesto 2"/>
          <p:cNvSpPr txBox="1">
            <a:spLocks noChangeArrowheads="1"/>
          </p:cNvSpPr>
          <p:nvPr/>
        </p:nvSpPr>
        <p:spPr bwMode="auto">
          <a:xfrm>
            <a:off x="609600" y="5715000"/>
            <a:ext cx="79168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0000"/>
                </a:solidFill>
              </a:rPr>
              <a:t>Test di Pearson: &lt;30: p=1.000; 30-39: p=0.009; 40-49: p=0.019; 50-59: p=0.288; ≥60: p=0.458 </a:t>
            </a:r>
          </a:p>
        </p:txBody>
      </p:sp>
      <p:sp>
        <p:nvSpPr>
          <p:cNvPr id="61445" name="CasellaDiTesto 3"/>
          <p:cNvSpPr txBox="1">
            <a:spLocks noChangeArrowheads="1"/>
          </p:cNvSpPr>
          <p:nvPr/>
        </p:nvSpPr>
        <p:spPr bwMode="auto">
          <a:xfrm>
            <a:off x="1143000" y="2057400"/>
            <a:ext cx="10080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2400" b="1">
                <a:solidFill>
                  <a:srgbClr val="000000"/>
                </a:solidFill>
              </a:rPr>
              <a:t>N=200</a:t>
            </a:r>
          </a:p>
        </p:txBody>
      </p:sp>
      <p:pic>
        <p:nvPicPr>
          <p:cNvPr id="61446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79168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96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42" name="Segnaposto contenuto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603600953"/>
              </p:ext>
            </p:extLst>
          </p:nvPr>
        </p:nvGraphicFramePr>
        <p:xfrm>
          <a:off x="1312863" y="1382713"/>
          <a:ext cx="6221412" cy="4830762"/>
        </p:xfrm>
        <a:graphic>
          <a:graphicData uri="http://schemas.openxmlformats.org/presentationml/2006/ole">
            <p:oleObj spid="_x0000_s25747" name="Foglio di lavoro" r:id="rId3" imgW="6220040" imgH="4829370" progId="Excel.Sheet.8">
              <p:embed/>
            </p:oleObj>
          </a:graphicData>
        </a:graphic>
      </p:graphicFrame>
      <p:pic>
        <p:nvPicPr>
          <p:cNvPr id="11264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463" y="76200"/>
            <a:ext cx="885348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4" name="Text Box 5"/>
          <p:cNvSpPr txBox="1">
            <a:spLocks noChangeArrowheads="1"/>
          </p:cNvSpPr>
          <p:nvPr/>
        </p:nvSpPr>
        <p:spPr bwMode="auto">
          <a:xfrm>
            <a:off x="5292080" y="6309320"/>
            <a:ext cx="36455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 b="1" i="1" dirty="0">
                <a:latin typeface="Verdana"/>
                <a:cs typeface="Verdana"/>
              </a:rPr>
              <a:t>Journal of </a:t>
            </a:r>
            <a:r>
              <a:rPr lang="it-IT" sz="1400" b="1" i="1" dirty="0" err="1">
                <a:latin typeface="Verdana"/>
                <a:cs typeface="Verdana"/>
              </a:rPr>
              <a:t>Affective</a:t>
            </a:r>
            <a:r>
              <a:rPr lang="it-IT" sz="1400" b="1" i="1" dirty="0">
                <a:latin typeface="Verdana"/>
                <a:cs typeface="Verdana"/>
              </a:rPr>
              <a:t> </a:t>
            </a:r>
            <a:r>
              <a:rPr lang="it-IT" sz="1400" b="1" i="1" dirty="0" err="1">
                <a:latin typeface="Verdana"/>
                <a:cs typeface="Verdana"/>
              </a:rPr>
              <a:t>Disorder</a:t>
            </a:r>
            <a:r>
              <a:rPr lang="it-IT" sz="1400" b="1" i="1" dirty="0">
                <a:latin typeface="Verdana"/>
                <a:cs typeface="Verdana"/>
              </a:rPr>
              <a:t> </a:t>
            </a:r>
            <a:r>
              <a:rPr lang="it-IT" sz="1400" b="1" dirty="0">
                <a:latin typeface="Verdana"/>
                <a:cs typeface="Verdana"/>
              </a:rPr>
              <a:t>2012</a:t>
            </a:r>
          </a:p>
        </p:txBody>
      </p:sp>
      <p:sp>
        <p:nvSpPr>
          <p:cNvPr id="112645" name="CasellaDiTesto 4"/>
          <p:cNvSpPr txBox="1">
            <a:spLocks noChangeArrowheads="1"/>
          </p:cNvSpPr>
          <p:nvPr/>
        </p:nvSpPr>
        <p:spPr bwMode="auto">
          <a:xfrm>
            <a:off x="2057400" y="5746750"/>
            <a:ext cx="381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%</a:t>
            </a:r>
          </a:p>
        </p:txBody>
      </p:sp>
      <p:sp>
        <p:nvSpPr>
          <p:cNvPr id="112646" name="Line 6"/>
          <p:cNvSpPr>
            <a:spLocks noChangeShapeType="1"/>
          </p:cNvSpPr>
          <p:nvPr/>
        </p:nvSpPr>
        <p:spPr bwMode="auto">
          <a:xfrm>
            <a:off x="6172200" y="2895600"/>
            <a:ext cx="838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Line 7"/>
          <p:cNvSpPr>
            <a:spLocks noChangeShapeType="1"/>
          </p:cNvSpPr>
          <p:nvPr/>
        </p:nvSpPr>
        <p:spPr bwMode="auto">
          <a:xfrm>
            <a:off x="7010400" y="2895600"/>
            <a:ext cx="0" cy="1524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8" name="Text Box 8"/>
          <p:cNvSpPr txBox="1">
            <a:spLocks noChangeArrowheads="1"/>
          </p:cNvSpPr>
          <p:nvPr/>
        </p:nvSpPr>
        <p:spPr bwMode="auto">
          <a:xfrm>
            <a:off x="6308725" y="2401888"/>
            <a:ext cx="901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/>
            <a:r>
              <a:rPr lang="it-IT" sz="1800" b="1">
                <a:latin typeface="Arial" charset="0"/>
              </a:rPr>
              <a:t>p=.043</a:t>
            </a:r>
          </a:p>
        </p:txBody>
      </p:sp>
      <p:sp>
        <p:nvSpPr>
          <p:cNvPr id="3" name="Ovale 2"/>
          <p:cNvSpPr/>
          <p:nvPr/>
        </p:nvSpPr>
        <p:spPr>
          <a:xfrm>
            <a:off x="3131840" y="1257300"/>
            <a:ext cx="2592288" cy="731540"/>
          </a:xfrm>
          <a:prstGeom prst="ellipse">
            <a:avLst/>
          </a:prstGeom>
          <a:noFill/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22533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05000" y="3505200"/>
            <a:ext cx="466725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ea typeface="ＭＳ Ｐゴシック" pitchFamily="-112" charset="-128"/>
                <a:cs typeface="Arial" charset="0"/>
              </a:rPr>
              <a:t>Metabolic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ea typeface="ＭＳ Ｐゴシック" pitchFamily="-112" charset="-128"/>
                <a:cs typeface="Arial" charset="0"/>
              </a:rPr>
              <a:t>syndrome</a:t>
            </a:r>
            <a:endParaRPr lang="en-US" sz="2000" b="1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2800" b="1">
                <a:solidFill>
                  <a:srgbClr val="FFFFFF"/>
                </a:solidFill>
                <a:latin typeface="Verdana" charset="0"/>
              </a:rPr>
              <a:t>Causes of Metabolic Syndrome</a:t>
            </a:r>
          </a:p>
        </p:txBody>
      </p:sp>
      <p:grpSp>
        <p:nvGrpSpPr>
          <p:cNvPr id="115718" name="Group 9"/>
          <p:cNvGrpSpPr>
            <a:grpSpLocks/>
          </p:cNvGrpSpPr>
          <p:nvPr/>
        </p:nvGrpSpPr>
        <p:grpSpPr bwMode="auto">
          <a:xfrm>
            <a:off x="141288" y="4968875"/>
            <a:ext cx="8861425" cy="1812925"/>
            <a:chOff x="228599" y="4510898"/>
            <a:chExt cx="8862705" cy="1813861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28599" y="5028690"/>
              <a:ext cx="3200400" cy="12960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ea typeface="ＭＳ Ｐゴシック" pitchFamily="-112" charset="-128"/>
                  <a:cs typeface="Arial" charset="0"/>
                </a:rPr>
                <a:t>Individual risk factors</a:t>
              </a:r>
            </a:p>
          </p:txBody>
        </p:sp>
        <p:sp>
          <p:nvSpPr>
            <p:cNvPr id="10" name="Down Arrow 7"/>
            <p:cNvSpPr>
              <a:spLocks noChangeArrowheads="1"/>
            </p:cNvSpPr>
            <p:nvPr/>
          </p:nvSpPr>
          <p:spPr bwMode="auto">
            <a:xfrm rot="-7777232">
              <a:off x="2921688" y="4318134"/>
              <a:ext cx="408198" cy="838200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2" charset="-128"/>
                <a:cs typeface="Arial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495799" y="5181166"/>
              <a:ext cx="4595505" cy="838634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ea typeface="ＭＳ Ｐゴシック" pitchFamily="-112" charset="-128"/>
                  <a:cs typeface="Arial" charset="0"/>
                </a:rPr>
                <a:t>Psychopathology</a:t>
              </a:r>
            </a:p>
          </p:txBody>
        </p:sp>
        <p:sp>
          <p:nvSpPr>
            <p:cNvPr id="12" name="Down Arrow 11"/>
            <p:cNvSpPr>
              <a:spLocks noChangeArrowheads="1"/>
            </p:cNvSpPr>
            <p:nvPr/>
          </p:nvSpPr>
          <p:spPr bwMode="auto">
            <a:xfrm rot="7534423">
              <a:off x="5746650" y="4285573"/>
              <a:ext cx="387550" cy="838200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2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1584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8" descr="An external file that holds a picture, illustration, etc.&#10;Object name is 1745-0179-2-14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313" y="1828800"/>
            <a:ext cx="84613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3" name="Rettangolo 9"/>
          <p:cNvSpPr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/>
          <a:p>
            <a:pPr algn="ctr" defTabSz="914400"/>
            <a:r>
              <a:rPr lang="en-US" sz="2800" b="1">
                <a:solidFill>
                  <a:schemeClr val="bg1"/>
                </a:solidFill>
                <a:latin typeface="Verdana" charset="0"/>
              </a:rPr>
              <a:t>Prevalence of diabetes per age-band in patients with schizophrenia (n=415) compared to the general population.</a:t>
            </a:r>
            <a:endParaRPr lang="it-IT" sz="2800" b="1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17764" name="CasellaDiTesto 4"/>
          <p:cNvSpPr txBox="1">
            <a:spLocks noChangeArrowheads="1"/>
          </p:cNvSpPr>
          <p:nvPr/>
        </p:nvSpPr>
        <p:spPr bwMode="auto">
          <a:xfrm>
            <a:off x="3675975" y="6309320"/>
            <a:ext cx="52165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 dirty="0">
                <a:latin typeface="Verdana"/>
                <a:cs typeface="Verdana"/>
              </a:rPr>
              <a:t>M. De </a:t>
            </a:r>
            <a:r>
              <a:rPr lang="it-IT" sz="1400" dirty="0" err="1">
                <a:latin typeface="Verdana"/>
                <a:cs typeface="Verdana"/>
              </a:rPr>
              <a:t>Hert</a:t>
            </a:r>
            <a:r>
              <a:rPr lang="it-IT" sz="1400" dirty="0">
                <a:latin typeface="Verdana"/>
                <a:cs typeface="Verdana"/>
              </a:rPr>
              <a:t> et al, </a:t>
            </a:r>
            <a:r>
              <a:rPr lang="it-IT" sz="1400" i="1" dirty="0" err="1">
                <a:latin typeface="Verdana"/>
                <a:cs typeface="Verdana"/>
              </a:rPr>
              <a:t>Clin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Pract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Epidemiol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Ment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Health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dirty="0">
                <a:latin typeface="Verdana"/>
                <a:cs typeface="Verdana"/>
              </a:rPr>
              <a:t>2006</a:t>
            </a:r>
          </a:p>
        </p:txBody>
      </p:sp>
      <p:pic>
        <p:nvPicPr>
          <p:cNvPr id="117765" name="Picture 8" descr="An external file that holds a picture, illustration, etc.&#10;Object name is 1745-0179-2-14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201" r="20427" b="89926"/>
          <a:stretch>
            <a:fillRect/>
          </a:stretch>
        </p:blipFill>
        <p:spPr bwMode="auto">
          <a:xfrm>
            <a:off x="2963863" y="1847850"/>
            <a:ext cx="4262437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766" name="Picture 8" descr="An external file that holds a picture, illustration, etc.&#10;Object name is 1745-0179-2-14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769" t="1981" r="23042" b="92982"/>
          <a:stretch>
            <a:fillRect/>
          </a:stretch>
        </p:blipFill>
        <p:spPr bwMode="auto">
          <a:xfrm>
            <a:off x="1790700" y="1838325"/>
            <a:ext cx="5562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767" name="CasellaDiTesto 1"/>
          <p:cNvSpPr txBox="1">
            <a:spLocks noChangeArrowheads="1"/>
          </p:cNvSpPr>
          <p:nvPr/>
        </p:nvSpPr>
        <p:spPr bwMode="auto">
          <a:xfrm>
            <a:off x="152400" y="3897313"/>
            <a:ext cx="390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%</a:t>
            </a:r>
          </a:p>
        </p:txBody>
      </p:sp>
      <p:sp>
        <p:nvSpPr>
          <p:cNvPr id="117768" name="CasellaDiTesto 8"/>
          <p:cNvSpPr txBox="1">
            <a:spLocks noChangeArrowheads="1"/>
          </p:cNvSpPr>
          <p:nvPr/>
        </p:nvSpPr>
        <p:spPr bwMode="auto">
          <a:xfrm>
            <a:off x="2209800" y="1839913"/>
            <a:ext cx="22875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General population</a:t>
            </a:r>
          </a:p>
        </p:txBody>
      </p:sp>
      <p:sp>
        <p:nvSpPr>
          <p:cNvPr id="117769" name="CasellaDiTesto 9"/>
          <p:cNvSpPr txBox="1">
            <a:spLocks noChangeArrowheads="1"/>
          </p:cNvSpPr>
          <p:nvPr/>
        </p:nvSpPr>
        <p:spPr bwMode="auto">
          <a:xfrm>
            <a:off x="6324600" y="1828800"/>
            <a:ext cx="10826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Patients</a:t>
            </a:r>
          </a:p>
        </p:txBody>
      </p:sp>
    </p:spTree>
    <p:extLst>
      <p:ext uri="{BB962C8B-B14F-4D97-AF65-F5344CB8AC3E}">
        <p14:creationId xmlns:p14="http://schemas.microsoft.com/office/powerpoint/2010/main" xmlns="" val="11950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An external file that holds a picture, illustration, etc.&#10;Object name is 1745-0179-2-1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39813" y="733425"/>
            <a:ext cx="75438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7" name="Rettangolo 7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/>
          <a:p>
            <a:pPr algn="ctr" defTabSz="914400"/>
            <a:r>
              <a:rPr lang="en-US" sz="2800" b="1">
                <a:solidFill>
                  <a:schemeClr val="bg1"/>
                </a:solidFill>
                <a:latin typeface="Verdana" charset="0"/>
              </a:rPr>
              <a:t>Glucose abnormalities per patient group (n=415)	</a:t>
            </a:r>
            <a:endParaRPr lang="it-IT" sz="2800" b="1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118788" name="CasellaDiTesto 4"/>
          <p:cNvSpPr txBox="1">
            <a:spLocks noChangeArrowheads="1"/>
          </p:cNvSpPr>
          <p:nvPr/>
        </p:nvSpPr>
        <p:spPr bwMode="auto">
          <a:xfrm>
            <a:off x="3819991" y="6488113"/>
            <a:ext cx="52165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 dirty="0">
                <a:latin typeface="Verdana"/>
                <a:cs typeface="Verdana"/>
              </a:rPr>
              <a:t>M. De </a:t>
            </a:r>
            <a:r>
              <a:rPr lang="it-IT" sz="1400" dirty="0" err="1">
                <a:latin typeface="Verdana"/>
                <a:cs typeface="Verdana"/>
              </a:rPr>
              <a:t>Hert</a:t>
            </a:r>
            <a:r>
              <a:rPr lang="it-IT" sz="1400" dirty="0">
                <a:latin typeface="Verdana"/>
                <a:cs typeface="Verdana"/>
              </a:rPr>
              <a:t> et al, </a:t>
            </a:r>
            <a:r>
              <a:rPr lang="it-IT" sz="1400" i="1" dirty="0" err="1">
                <a:latin typeface="Verdana"/>
                <a:cs typeface="Verdana"/>
              </a:rPr>
              <a:t>Clin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Pract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Epidemiol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Ment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Health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dirty="0">
                <a:latin typeface="Verdana"/>
                <a:cs typeface="Verdana"/>
              </a:rPr>
              <a:t>2006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77788" y="5445125"/>
            <a:ext cx="6827837" cy="10779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ea typeface="ＭＳ Ｐゴシック" charset="-128"/>
                <a:cs typeface="+mn-cs"/>
              </a:rPr>
              <a:t>First-episode patients: duration of illness &lt;1.5 years; </a:t>
            </a:r>
          </a:p>
          <a:p>
            <a:pPr>
              <a:defRPr/>
            </a:pPr>
            <a:r>
              <a:rPr lang="en-US" sz="1600" b="1" dirty="0">
                <a:ea typeface="ＭＳ Ｐゴシック" charset="-128"/>
                <a:cs typeface="+mn-cs"/>
              </a:rPr>
              <a:t>Recent-onset patients: duration of illness &gt;1.5 years and &lt;10 years; </a:t>
            </a:r>
          </a:p>
          <a:p>
            <a:pPr>
              <a:defRPr/>
            </a:pPr>
            <a:r>
              <a:rPr lang="en-US" sz="1600" b="1" dirty="0" err="1">
                <a:ea typeface="ＭＳ Ｐゴシック" charset="-128"/>
                <a:cs typeface="+mn-cs"/>
              </a:rPr>
              <a:t>Subchronic</a:t>
            </a:r>
            <a:r>
              <a:rPr lang="en-US" sz="1600" b="1" dirty="0">
                <a:ea typeface="ＭＳ Ｐゴシック" charset="-128"/>
                <a:cs typeface="+mn-cs"/>
              </a:rPr>
              <a:t> patients: duration of illness &gt;10 years and &lt;20 years; </a:t>
            </a:r>
          </a:p>
          <a:p>
            <a:pPr>
              <a:defRPr/>
            </a:pPr>
            <a:r>
              <a:rPr lang="en-US" sz="1600" b="1" dirty="0">
                <a:ea typeface="ＭＳ Ｐゴシック" charset="-128"/>
                <a:cs typeface="+mn-cs"/>
              </a:rPr>
              <a:t>Chronic patients: duration of illness &gt;20 years.</a:t>
            </a:r>
            <a:endParaRPr lang="it-IT" sz="1600" b="1" dirty="0">
              <a:ea typeface="ＭＳ Ｐゴシック" charset="-128"/>
              <a:cs typeface="+mn-cs"/>
            </a:endParaRPr>
          </a:p>
        </p:txBody>
      </p:sp>
      <p:pic>
        <p:nvPicPr>
          <p:cNvPr id="118790" name="Picture 2" descr="An external file that holds a picture, illustration, etc.&#10;Object name is 1745-0179-2-14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871" t="4114" r="35419" b="87918"/>
          <a:stretch>
            <a:fillRect/>
          </a:stretch>
        </p:blipFill>
        <p:spPr bwMode="auto">
          <a:xfrm>
            <a:off x="2438400" y="914400"/>
            <a:ext cx="480060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1" name="CasellaDiTesto 3"/>
          <p:cNvSpPr txBox="1">
            <a:spLocks noChangeArrowheads="1"/>
          </p:cNvSpPr>
          <p:nvPr/>
        </p:nvSpPr>
        <p:spPr bwMode="auto">
          <a:xfrm>
            <a:off x="2819400" y="1025525"/>
            <a:ext cx="114617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Diabetes</a:t>
            </a:r>
          </a:p>
        </p:txBody>
      </p:sp>
      <p:sp>
        <p:nvSpPr>
          <p:cNvPr id="118792" name="CasellaDiTesto 11"/>
          <p:cNvSpPr txBox="1">
            <a:spLocks noChangeArrowheads="1"/>
          </p:cNvSpPr>
          <p:nvPr/>
        </p:nvSpPr>
        <p:spPr bwMode="auto">
          <a:xfrm>
            <a:off x="6248400" y="1025525"/>
            <a:ext cx="1492250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Prediabetes</a:t>
            </a:r>
          </a:p>
        </p:txBody>
      </p:sp>
      <p:sp>
        <p:nvSpPr>
          <p:cNvPr id="118793" name="CasellaDiTesto 12"/>
          <p:cNvSpPr txBox="1">
            <a:spLocks noChangeArrowheads="1"/>
          </p:cNvSpPr>
          <p:nvPr/>
        </p:nvSpPr>
        <p:spPr bwMode="auto">
          <a:xfrm>
            <a:off x="904875" y="3059113"/>
            <a:ext cx="390525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it-IT" b="1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xmlns="" val="164628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1905000" y="3505200"/>
            <a:ext cx="4667250" cy="12192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9525">
            <a:solidFill>
              <a:srgbClr val="C00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sz="2800" b="1" dirty="0">
                <a:ea typeface="ＭＳ Ｐゴシック" pitchFamily="-112" charset="-128"/>
                <a:cs typeface="Arial" charset="0"/>
              </a:rPr>
              <a:t>Metabolic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2800" b="1" dirty="0" smtClean="0">
                <a:ea typeface="ＭＳ Ｐゴシック" pitchFamily="-112" charset="-128"/>
                <a:cs typeface="Arial" charset="0"/>
              </a:rPr>
              <a:t>syndrome</a:t>
            </a:r>
            <a:endParaRPr lang="en-US" sz="2000" b="1" dirty="0">
              <a:ea typeface="ＭＳ Ｐゴシック" pitchFamily="-112" charset="-128"/>
              <a:cs typeface="Arial" charset="0"/>
            </a:endParaRPr>
          </a:p>
        </p:txBody>
      </p:sp>
      <p:sp>
        <p:nvSpPr>
          <p:cNvPr id="15" name="Down Arrow 14"/>
          <p:cNvSpPr>
            <a:spLocks noChangeArrowheads="1"/>
          </p:cNvSpPr>
          <p:nvPr/>
        </p:nvSpPr>
        <p:spPr bwMode="auto">
          <a:xfrm>
            <a:off x="4014788" y="2743200"/>
            <a:ext cx="447675" cy="609600"/>
          </a:xfrm>
          <a:prstGeom prst="down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it-IT">
              <a:solidFill>
                <a:srgbClr val="FFFFFF"/>
              </a:solidFill>
              <a:ea typeface="ＭＳ Ｐゴシック" pitchFamily="-112" charset="-128"/>
              <a:cs typeface="Arial" charset="0"/>
            </a:endParaRPr>
          </a:p>
        </p:txBody>
      </p:sp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54075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it-IT" sz="2800" b="1">
                <a:solidFill>
                  <a:srgbClr val="FFFFFF"/>
                </a:solidFill>
                <a:latin typeface="Verdana" charset="0"/>
              </a:rPr>
              <a:t>Causes of Metabolic Syndrome</a:t>
            </a:r>
          </a:p>
        </p:txBody>
      </p:sp>
      <p:sp>
        <p:nvSpPr>
          <p:cNvPr id="17" name="Oval 16"/>
          <p:cNvSpPr>
            <a:spLocks noChangeArrowheads="1"/>
          </p:cNvSpPr>
          <p:nvPr/>
        </p:nvSpPr>
        <p:spPr bwMode="auto">
          <a:xfrm>
            <a:off x="2038350" y="1219200"/>
            <a:ext cx="4400550" cy="12954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rgbClr val="FFC0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ea typeface="ＭＳ Ｐゴシック" pitchFamily="-112" charset="-128"/>
                <a:cs typeface="Arial" charset="0"/>
              </a:rPr>
              <a:t>Pharmacologic  Treatment</a:t>
            </a:r>
          </a:p>
        </p:txBody>
      </p:sp>
      <p:grpSp>
        <p:nvGrpSpPr>
          <p:cNvPr id="115718" name="Group 9"/>
          <p:cNvGrpSpPr>
            <a:grpSpLocks/>
          </p:cNvGrpSpPr>
          <p:nvPr/>
        </p:nvGrpSpPr>
        <p:grpSpPr bwMode="auto">
          <a:xfrm>
            <a:off x="141288" y="4968875"/>
            <a:ext cx="8861425" cy="1812925"/>
            <a:chOff x="228599" y="4510898"/>
            <a:chExt cx="8862705" cy="1813861"/>
          </a:xfrm>
        </p:grpSpPr>
        <p:sp>
          <p:nvSpPr>
            <p:cNvPr id="9" name="Oval 6"/>
            <p:cNvSpPr>
              <a:spLocks noChangeArrowheads="1"/>
            </p:cNvSpPr>
            <p:nvPr/>
          </p:nvSpPr>
          <p:spPr bwMode="auto">
            <a:xfrm>
              <a:off x="228599" y="5028690"/>
              <a:ext cx="3200400" cy="1296069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ea typeface="ＭＳ Ｐゴシック" pitchFamily="-112" charset="-128"/>
                  <a:cs typeface="Arial" charset="0"/>
                </a:rPr>
                <a:t>Individual risk factors</a:t>
              </a:r>
            </a:p>
          </p:txBody>
        </p:sp>
        <p:sp>
          <p:nvSpPr>
            <p:cNvPr id="10" name="Down Arrow 7"/>
            <p:cNvSpPr>
              <a:spLocks noChangeArrowheads="1"/>
            </p:cNvSpPr>
            <p:nvPr/>
          </p:nvSpPr>
          <p:spPr bwMode="auto">
            <a:xfrm rot="-7777232">
              <a:off x="2921688" y="4318134"/>
              <a:ext cx="408198" cy="838200"/>
            </a:xfrm>
            <a:prstGeom prst="downArrow">
              <a:avLst>
                <a:gd name="adj1" fmla="val 50000"/>
                <a:gd name="adj2" fmla="val 50004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2" charset="-128"/>
                <a:cs typeface="Arial" charset="0"/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4495799" y="5181166"/>
              <a:ext cx="4595505" cy="838634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2"/>
              </a:solidFill>
              <a:round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sz="2800" b="1" dirty="0">
                  <a:solidFill>
                    <a:prstClr val="black"/>
                  </a:solidFill>
                  <a:ea typeface="ＭＳ Ｐゴシック" pitchFamily="-112" charset="-128"/>
                  <a:cs typeface="Arial" charset="0"/>
                </a:rPr>
                <a:t>Psychopathology</a:t>
              </a:r>
            </a:p>
          </p:txBody>
        </p:sp>
        <p:sp>
          <p:nvSpPr>
            <p:cNvPr id="12" name="Down Arrow 11"/>
            <p:cNvSpPr>
              <a:spLocks noChangeArrowheads="1"/>
            </p:cNvSpPr>
            <p:nvPr/>
          </p:nvSpPr>
          <p:spPr bwMode="auto">
            <a:xfrm rot="7534423">
              <a:off x="5746650" y="4285573"/>
              <a:ext cx="387550" cy="838200"/>
            </a:xfrm>
            <a:prstGeom prst="downArrow">
              <a:avLst>
                <a:gd name="adj1" fmla="val 50000"/>
                <a:gd name="adj2" fmla="val 50005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it-IT">
                <a:solidFill>
                  <a:srgbClr val="FFFFFF"/>
                </a:solidFill>
                <a:ea typeface="ＭＳ Ｐゴシック" pitchFamily="-112" charset="-128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8025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0200" y="60325"/>
            <a:ext cx="84836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0" y="1047750"/>
            <a:ext cx="9144000" cy="0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4580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7575" y="1320800"/>
            <a:ext cx="7308850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3954463" y="6423025"/>
            <a:ext cx="5008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it-IT" sz="1800">
                <a:latin typeface="Arial" pitchFamily="34" charset="0"/>
              </a:rPr>
              <a:t>Leucht et al, Lancet 2009</a:t>
            </a:r>
          </a:p>
        </p:txBody>
      </p:sp>
    </p:spTree>
    <p:extLst>
      <p:ext uri="{BB962C8B-B14F-4D97-AF65-F5344CB8AC3E}">
        <p14:creationId xmlns:p14="http://schemas.microsoft.com/office/powerpoint/2010/main" xmlns="" val="401526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376092"/>
          </a:solidFill>
        </p:spPr>
        <p:txBody>
          <a:bodyPr/>
          <a:lstStyle/>
          <a:p>
            <a:pPr defTabSz="914400" eaLnBrk="1" hangingPunct="1">
              <a:defRPr/>
            </a:pPr>
            <a:r>
              <a:rPr lang="en-US" altLang="it-IT" sz="2800" b="1" dirty="0">
                <a:solidFill>
                  <a:schemeClr val="bg1"/>
                </a:solidFill>
                <a:latin typeface="Verdana" charset="0"/>
                <a:ea typeface="+mj-ea"/>
                <a:cs typeface="+mj-cs"/>
              </a:rPr>
              <a:t>New cases of diabetes in psychiatric inpatients treated with antipsychotics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2106488" y="6361583"/>
            <a:ext cx="6858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400" dirty="0" err="1">
                <a:latin typeface="Verdana"/>
                <a:cs typeface="Verdana"/>
              </a:rPr>
              <a:t>Citrome</a:t>
            </a:r>
            <a:r>
              <a:rPr lang="en-US" sz="1400" dirty="0">
                <a:latin typeface="Verdana"/>
                <a:cs typeface="Verdana"/>
              </a:rPr>
              <a:t> et al., </a:t>
            </a:r>
            <a:r>
              <a:rPr lang="en-US" sz="1400" i="1" dirty="0" err="1">
                <a:latin typeface="Verdana"/>
                <a:cs typeface="Verdana"/>
              </a:rPr>
              <a:t>Psychiatr</a:t>
            </a:r>
            <a:r>
              <a:rPr lang="en-US" sz="1400" i="1" dirty="0">
                <a:latin typeface="Verdana"/>
                <a:cs typeface="Verdana"/>
              </a:rPr>
              <a:t> Serv</a:t>
            </a:r>
            <a:r>
              <a:rPr lang="en-US" sz="1400" dirty="0">
                <a:latin typeface="Verdana"/>
                <a:cs typeface="Verdana"/>
              </a:rPr>
              <a:t>. 2004;55:1006–1013</a:t>
            </a:r>
          </a:p>
        </p:txBody>
      </p:sp>
      <p:graphicFrame>
        <p:nvGraphicFramePr>
          <p:cNvPr id="104452" name="Content Placeholder 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presentationml/2006/ole">
            <p:oleObj spid="_x0000_s13459" name="Chart" r:id="rId4" imgW="8228920" imgH="4522858" progId="Excel.Sheet.8">
              <p:embed/>
            </p:oleObj>
          </a:graphicData>
        </a:graphic>
      </p:graphicFrame>
      <p:sp>
        <p:nvSpPr>
          <p:cNvPr id="104453" name="TextBox 10"/>
          <p:cNvSpPr txBox="1">
            <a:spLocks noChangeArrowheads="1"/>
          </p:cNvSpPr>
          <p:nvPr/>
        </p:nvSpPr>
        <p:spPr bwMode="auto">
          <a:xfrm>
            <a:off x="228600" y="1633538"/>
            <a:ext cx="685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%</a:t>
            </a:r>
          </a:p>
        </p:txBody>
      </p:sp>
      <p:cxnSp>
        <p:nvCxnSpPr>
          <p:cNvPr id="14" name="Straight Connector 13"/>
          <p:cNvCxnSpPr/>
          <p:nvPr/>
        </p:nvCxnSpPr>
        <p:spPr>
          <a:xfrm rot="5400000" flipH="1" flipV="1">
            <a:off x="1190626" y="2844800"/>
            <a:ext cx="2036762" cy="1587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8213" y="1827213"/>
            <a:ext cx="4649787" cy="1587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 flipH="1" flipV="1">
            <a:off x="4645819" y="2439194"/>
            <a:ext cx="304800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rot="10800000" flipV="1">
            <a:off x="2360613" y="2286000"/>
            <a:ext cx="2439987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1570831" y="3074194"/>
            <a:ext cx="1577975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459" name="TextBox 31"/>
          <p:cNvSpPr txBox="1">
            <a:spLocks noChangeArrowheads="1"/>
          </p:cNvSpPr>
          <p:nvPr/>
        </p:nvSpPr>
        <p:spPr bwMode="auto">
          <a:xfrm>
            <a:off x="2971800" y="22526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i="1">
                <a:latin typeface="Arial" charset="0"/>
              </a:rPr>
              <a:t>RR=1.95</a:t>
            </a:r>
          </a:p>
        </p:txBody>
      </p:sp>
      <p:sp>
        <p:nvSpPr>
          <p:cNvPr id="104460" name="TextBox 32"/>
          <p:cNvSpPr txBox="1">
            <a:spLocks noChangeArrowheads="1"/>
          </p:cNvSpPr>
          <p:nvPr/>
        </p:nvSpPr>
        <p:spPr bwMode="auto">
          <a:xfrm>
            <a:off x="4038600" y="1795463"/>
            <a:ext cx="1295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600" i="1">
                <a:latin typeface="Arial" charset="0"/>
              </a:rPr>
              <a:t>RR=2.67</a:t>
            </a:r>
          </a:p>
        </p:txBody>
      </p:sp>
    </p:spTree>
    <p:extLst>
      <p:ext uri="{BB962C8B-B14F-4D97-AF65-F5344CB8AC3E}">
        <p14:creationId xmlns:p14="http://schemas.microsoft.com/office/powerpoint/2010/main" xmlns="" val="186502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38041" y="116632"/>
            <a:ext cx="8475771" cy="11521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5649" name="Title 1"/>
          <p:cNvSpPr>
            <a:spLocks noGrp="1"/>
          </p:cNvSpPr>
          <p:nvPr>
            <p:ph type="title"/>
          </p:nvPr>
        </p:nvSpPr>
        <p:spPr>
          <a:xfrm>
            <a:off x="457200" y="374650"/>
            <a:ext cx="8343900" cy="711200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cs typeface="Arial"/>
              </a:rPr>
              <a:t>Peso corporeo e aderenza al trattamento nella schizofrenia</a:t>
            </a:r>
            <a:endParaRPr lang="en-US" sz="3600" b="1" dirty="0" smtClean="0"/>
          </a:p>
        </p:txBody>
      </p:sp>
      <p:sp>
        <p:nvSpPr>
          <p:cNvPr id="155651" name="TextBox 3"/>
          <p:cNvSpPr txBox="1">
            <a:spLocks noChangeArrowheads="1"/>
          </p:cNvSpPr>
          <p:nvPr/>
        </p:nvSpPr>
        <p:spPr bwMode="auto">
          <a:xfrm>
            <a:off x="1430747" y="6180892"/>
            <a:ext cx="7696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171450">
              <a:spcAft>
                <a:spcPts val="0"/>
              </a:spcAft>
            </a:pPr>
            <a:r>
              <a:rPr lang="en-US" sz="1600" b="1" dirty="0"/>
              <a:t>	</a:t>
            </a:r>
            <a:r>
              <a:rPr lang="en-US" sz="1600" b="1" dirty="0" smtClean="0"/>
              <a:t>		</a:t>
            </a:r>
            <a:r>
              <a:rPr lang="en-US" sz="1600" b="1" dirty="0" err="1" smtClean="0"/>
              <a:t>Weiden</a:t>
            </a:r>
            <a:r>
              <a:rPr lang="en-US" sz="1600" b="1" dirty="0" smtClean="0"/>
              <a:t> </a:t>
            </a:r>
            <a:r>
              <a:rPr lang="en-US" sz="1600" b="1" dirty="0"/>
              <a:t>PJ et al. </a:t>
            </a:r>
            <a:r>
              <a:rPr lang="en-US" sz="1600" b="1" i="1" dirty="0" err="1"/>
              <a:t>Schizophr</a:t>
            </a:r>
            <a:r>
              <a:rPr lang="en-US" sz="1600" b="1" i="1" dirty="0"/>
              <a:t> Res</a:t>
            </a:r>
            <a:r>
              <a:rPr lang="en-US" sz="1600" b="1" dirty="0"/>
              <a:t>. 2004;66(1):51-57</a:t>
            </a:r>
            <a:r>
              <a:rPr lang="en-US" sz="1000" dirty="0">
                <a:solidFill>
                  <a:srgbClr val="005288"/>
                </a:solidFill>
              </a:rPr>
              <a:t>.</a:t>
            </a:r>
          </a:p>
        </p:txBody>
      </p:sp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099660355"/>
              </p:ext>
            </p:extLst>
          </p:nvPr>
        </p:nvGraphicFramePr>
        <p:xfrm>
          <a:off x="1" y="1233488"/>
          <a:ext cx="8913812" cy="4052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5653" name="Rounded Rectangle 5"/>
          <p:cNvSpPr>
            <a:spLocks noChangeArrowheads="1"/>
          </p:cNvSpPr>
          <p:nvPr/>
        </p:nvSpPr>
        <p:spPr bwMode="auto">
          <a:xfrm>
            <a:off x="271463" y="5210172"/>
            <a:ext cx="8642349" cy="604837"/>
          </a:xfrm>
          <a:prstGeom prst="roundRect">
            <a:avLst>
              <a:gd name="adj" fmla="val 16667"/>
            </a:avLst>
          </a:prstGeom>
          <a:solidFill>
            <a:srgbClr val="CCECFF">
              <a:alpha val="41176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it-IT" sz="1600" b="1" spc="-5" dirty="0">
                <a:solidFill>
                  <a:srgbClr val="00568E"/>
                </a:solidFill>
                <a:latin typeface="Arial"/>
                <a:cs typeface="Arial"/>
              </a:rPr>
              <a:t>I pazienti non soddisfatti del proprio peso corporeo avevano una </a:t>
            </a:r>
            <a:r>
              <a:rPr lang="it-IT" sz="1600" b="1" spc="-5" dirty="0" smtClean="0">
                <a:solidFill>
                  <a:srgbClr val="00568E"/>
                </a:solidFill>
                <a:latin typeface="Arial"/>
                <a:cs typeface="Arial"/>
              </a:rPr>
              <a:t>probabilità</a:t>
            </a:r>
            <a:br>
              <a:rPr lang="it-IT" sz="1600" b="1" spc="-5" dirty="0" smtClean="0">
                <a:solidFill>
                  <a:srgbClr val="00568E"/>
                </a:solidFill>
                <a:latin typeface="Arial"/>
                <a:cs typeface="Arial"/>
              </a:rPr>
            </a:br>
            <a:r>
              <a:rPr lang="it-IT" sz="1600" b="1" spc="-5" dirty="0" smtClean="0">
                <a:solidFill>
                  <a:srgbClr val="00568E"/>
                </a:solidFill>
                <a:latin typeface="Arial"/>
                <a:cs typeface="Arial"/>
              </a:rPr>
              <a:t>doppia </a:t>
            </a:r>
            <a:r>
              <a:rPr lang="it-IT" sz="1600" b="1" spc="-5" dirty="0">
                <a:solidFill>
                  <a:srgbClr val="00568E"/>
                </a:solidFill>
                <a:latin typeface="Arial"/>
                <a:cs typeface="Arial"/>
              </a:rPr>
              <a:t>di mancata compliance (OR=2,07)</a:t>
            </a:r>
            <a:endParaRPr kumimoji="1" lang="en-US" sz="1600" b="1" dirty="0">
              <a:solidFill>
                <a:srgbClr val="00568D"/>
              </a:solidFill>
              <a:ea typeface="ＭＳ Ｐゴシック"/>
              <a:cs typeface="ＭＳ Ｐゴシック"/>
            </a:endParaRPr>
          </a:p>
        </p:txBody>
      </p:sp>
      <p:sp>
        <p:nvSpPr>
          <p:cNvPr id="155654" name="Rounded Rectangle 6"/>
          <p:cNvSpPr>
            <a:spLocks noChangeArrowheads="1"/>
          </p:cNvSpPr>
          <p:nvPr/>
        </p:nvSpPr>
        <p:spPr bwMode="auto">
          <a:xfrm>
            <a:off x="1607813" y="4229363"/>
            <a:ext cx="1716087" cy="862012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1600" b="1" dirty="0" err="1" smtClean="0">
                <a:solidFill>
                  <a:srgbClr val="00568D"/>
                </a:solidFill>
                <a:ea typeface="ＭＳ Ｐゴシック"/>
                <a:cs typeface="ＭＳ Ｐゴシック"/>
              </a:rPr>
              <a:t>Normali</a:t>
            </a: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/>
            </a:r>
            <a:b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</a:b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(BMI &lt;25 kg/</a:t>
            </a:r>
            <a:r>
              <a:rPr kumimoji="1" lang="en-US" sz="1600" b="1" dirty="0" err="1">
                <a:solidFill>
                  <a:srgbClr val="00568D"/>
                </a:solidFill>
                <a:ea typeface="ＭＳ Ｐゴシック"/>
                <a:cs typeface="ＭＳ Ｐゴシック"/>
              </a:rPr>
              <a:t>m</a:t>
            </a:r>
            <a:r>
              <a:rPr kumimoji="1" lang="en-US" sz="1600" b="1" baseline="30000" dirty="0" err="1">
                <a:solidFill>
                  <a:srgbClr val="00568D"/>
                </a:solidFill>
                <a:ea typeface="ＭＳ Ｐゴシック"/>
                <a:cs typeface="ＭＳ Ｐゴシック"/>
              </a:rPr>
              <a:t>2</a:t>
            </a: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)</a:t>
            </a:r>
          </a:p>
          <a:p>
            <a:pPr algn="ctr"/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(n=73)</a:t>
            </a:r>
          </a:p>
        </p:txBody>
      </p:sp>
      <p:sp>
        <p:nvSpPr>
          <p:cNvPr id="155655" name="Rounded Rectangle 7"/>
          <p:cNvSpPr>
            <a:spLocks noChangeArrowheads="1"/>
          </p:cNvSpPr>
          <p:nvPr/>
        </p:nvSpPr>
        <p:spPr bwMode="auto">
          <a:xfrm>
            <a:off x="4004888" y="4245238"/>
            <a:ext cx="1893887" cy="831850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1600" b="1" dirty="0" err="1" smtClean="0">
                <a:solidFill>
                  <a:srgbClr val="00568D"/>
                </a:solidFill>
                <a:ea typeface="ＭＳ Ｐゴシック"/>
                <a:cs typeface="ＭＳ Ｐゴシック"/>
              </a:rPr>
              <a:t>Sovrappeso</a:t>
            </a: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/>
            </a:r>
            <a:b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</a:b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(BMI 25-30 kg/</a:t>
            </a:r>
            <a:r>
              <a:rPr kumimoji="1" lang="en-US" sz="1600" b="1" dirty="0" err="1">
                <a:solidFill>
                  <a:srgbClr val="00568D"/>
                </a:solidFill>
                <a:ea typeface="ＭＳ Ｐゴシック"/>
                <a:cs typeface="ＭＳ Ｐゴシック"/>
              </a:rPr>
              <a:t>m</a:t>
            </a:r>
            <a:r>
              <a:rPr kumimoji="1" lang="en-US" sz="1600" b="1" baseline="30000" dirty="0" err="1">
                <a:solidFill>
                  <a:srgbClr val="00568D"/>
                </a:solidFill>
                <a:ea typeface="ＭＳ Ｐゴシック"/>
                <a:cs typeface="ＭＳ Ｐゴシック"/>
              </a:rPr>
              <a:t>2</a:t>
            </a: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)</a:t>
            </a:r>
          </a:p>
          <a:p>
            <a:pPr algn="ctr"/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(n=104)</a:t>
            </a:r>
          </a:p>
        </p:txBody>
      </p:sp>
      <p:sp>
        <p:nvSpPr>
          <p:cNvPr id="155656" name="Rounded Rectangle 9"/>
          <p:cNvSpPr>
            <a:spLocks noChangeArrowheads="1"/>
          </p:cNvSpPr>
          <p:nvPr/>
        </p:nvSpPr>
        <p:spPr bwMode="auto">
          <a:xfrm>
            <a:off x="6619963" y="4245238"/>
            <a:ext cx="1716087" cy="831850"/>
          </a:xfrm>
          <a:prstGeom prst="roundRect">
            <a:avLst>
              <a:gd name="adj" fmla="val 0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kumimoji="1" lang="en-US" sz="1600" b="1" dirty="0" err="1" smtClean="0">
                <a:solidFill>
                  <a:srgbClr val="00568D"/>
                </a:solidFill>
                <a:ea typeface="ＭＳ Ｐゴシック"/>
                <a:cs typeface="ＭＳ Ｐゴシック"/>
              </a:rPr>
              <a:t>Obesi</a:t>
            </a: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/>
            </a:r>
            <a:b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</a:b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(BMI &gt;30 kg/</a:t>
            </a:r>
            <a:r>
              <a:rPr kumimoji="1" lang="en-US" sz="1600" b="1" dirty="0" err="1">
                <a:solidFill>
                  <a:srgbClr val="00568D"/>
                </a:solidFill>
                <a:ea typeface="ＭＳ Ｐゴシック"/>
                <a:cs typeface="ＭＳ Ｐゴシック"/>
              </a:rPr>
              <a:t>m</a:t>
            </a:r>
            <a:r>
              <a:rPr kumimoji="1" lang="en-US" sz="1600" b="1" baseline="30000" dirty="0" err="1">
                <a:solidFill>
                  <a:srgbClr val="00568D"/>
                </a:solidFill>
                <a:ea typeface="ＭＳ Ｐゴシック"/>
                <a:cs typeface="ＭＳ Ｐゴシック"/>
              </a:rPr>
              <a:t>2</a:t>
            </a:r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)</a:t>
            </a:r>
          </a:p>
          <a:p>
            <a:pPr algn="ctr"/>
            <a:r>
              <a:rPr kumimoji="1" lang="en-US" sz="1600" b="1" dirty="0">
                <a:solidFill>
                  <a:srgbClr val="00568D"/>
                </a:solidFill>
                <a:ea typeface="ＭＳ Ｐゴシック"/>
                <a:cs typeface="ＭＳ Ｐゴシック"/>
              </a:rPr>
              <a:t>(n=100)</a:t>
            </a:r>
          </a:p>
        </p:txBody>
      </p:sp>
      <p:sp>
        <p:nvSpPr>
          <p:cNvPr id="10" name="object 26"/>
          <p:cNvSpPr txBox="1"/>
          <p:nvPr/>
        </p:nvSpPr>
        <p:spPr>
          <a:xfrm>
            <a:off x="168737" y="1389643"/>
            <a:ext cx="538609" cy="2911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51435" marR="6350" indent="-39370" algn="ctr">
              <a:lnSpc>
                <a:spcPts val="2070"/>
              </a:lnSpc>
            </a:pPr>
            <a:r>
              <a:rPr lang="it-IT" sz="1800" b="1" dirty="0" smtClean="0">
                <a:solidFill>
                  <a:srgbClr val="00568E"/>
                </a:solidFill>
                <a:latin typeface="Arial"/>
                <a:cs typeface="Arial"/>
              </a:rPr>
              <a:t>Pazienti con recente mancata compliance, </a:t>
            </a:r>
            <a:r>
              <a:rPr lang="it-IT" sz="1800" b="1" spc="-5" dirty="0" smtClean="0">
                <a:solidFill>
                  <a:srgbClr val="00568E"/>
                </a:solidFill>
                <a:latin typeface="Arial"/>
                <a:cs typeface="Arial"/>
              </a:rPr>
              <a:t>%*</a:t>
            </a:r>
            <a:endParaRPr lang="it-IT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782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14525"/>
            <a:ext cx="6935788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4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sz="2800" b="1">
                <a:solidFill>
                  <a:srgbClr val="FFFFFF"/>
                </a:solidFill>
                <a:latin typeface="Verdana" pitchFamily="32" charset="0"/>
              </a:rPr>
              <a:t>Incidence of insulin resistance with antipsychotics</a:t>
            </a:r>
          </a:p>
        </p:txBody>
      </p:sp>
      <p:sp>
        <p:nvSpPr>
          <p:cNvPr id="112644" name="Text Box 3"/>
          <p:cNvSpPr txBox="1">
            <a:spLocks noChangeArrowheads="1"/>
          </p:cNvSpPr>
          <p:nvPr/>
        </p:nvSpPr>
        <p:spPr bwMode="auto">
          <a:xfrm>
            <a:off x="2286000" y="6183313"/>
            <a:ext cx="6400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>
                <a:solidFill>
                  <a:srgbClr val="000000"/>
                </a:solidFill>
              </a:rPr>
              <a:t>Newcomer et al., Arch Gen Psychiatry. 2002;59:337-45</a:t>
            </a:r>
          </a:p>
        </p:txBody>
      </p:sp>
    </p:spTree>
    <p:extLst>
      <p:ext uri="{BB962C8B-B14F-4D97-AF65-F5344CB8AC3E}">
        <p14:creationId xmlns:p14="http://schemas.microsoft.com/office/powerpoint/2010/main" xmlns="" val="11915304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7522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711200" y="1981200"/>
          <a:ext cx="7975600" cy="4297363"/>
        </p:xfrm>
        <a:graphic>
          <a:graphicData uri="http://schemas.openxmlformats.org/presentationml/2006/ole">
            <p:oleObj spid="_x0000_s18578" name="Chart" r:id="rId3" imgW="7972909" imgH="4297325" progId="Excel.Sheet.8">
              <p:embed/>
            </p:oleObj>
          </a:graphicData>
        </a:graphic>
      </p:graphicFrame>
      <p:sp>
        <p:nvSpPr>
          <p:cNvPr id="107523" name="TextBox 4"/>
          <p:cNvSpPr txBox="1">
            <a:spLocks noChangeArrowheads="1"/>
          </p:cNvSpPr>
          <p:nvPr/>
        </p:nvSpPr>
        <p:spPr bwMode="auto">
          <a:xfrm>
            <a:off x="3302000" y="2982913"/>
            <a:ext cx="1295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latin typeface="Arial" charset="0"/>
              </a:rPr>
              <a:t>p = 0.010</a:t>
            </a:r>
          </a:p>
        </p:txBody>
      </p:sp>
      <p:pic>
        <p:nvPicPr>
          <p:cNvPr id="107524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05600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5" name="TextBox 7"/>
          <p:cNvSpPr txBox="1">
            <a:spLocks noChangeArrowheads="1"/>
          </p:cNvSpPr>
          <p:nvPr/>
        </p:nvSpPr>
        <p:spPr bwMode="auto">
          <a:xfrm>
            <a:off x="4038600" y="6335713"/>
            <a:ext cx="4800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400" i="1" dirty="0" err="1">
                <a:latin typeface="Verdana"/>
                <a:cs typeface="Verdana"/>
              </a:rPr>
              <a:t>Eur</a:t>
            </a:r>
            <a:r>
              <a:rPr lang="en-US" sz="1400" i="1" dirty="0">
                <a:latin typeface="Verdana"/>
                <a:cs typeface="Verdana"/>
              </a:rPr>
              <a:t> </a:t>
            </a:r>
            <a:r>
              <a:rPr lang="en-US" sz="1400" i="1" dirty="0" err="1">
                <a:latin typeface="Verdana"/>
                <a:cs typeface="Verdana"/>
              </a:rPr>
              <a:t>Neuropsychopharmacol</a:t>
            </a:r>
            <a:r>
              <a:rPr lang="en-US" sz="1400" i="1" dirty="0">
                <a:latin typeface="Verdana"/>
                <a:cs typeface="Verdana"/>
              </a:rPr>
              <a:t> </a:t>
            </a:r>
            <a:r>
              <a:rPr lang="en-US" sz="1400" dirty="0">
                <a:latin typeface="Verdana"/>
                <a:cs typeface="Verdana"/>
              </a:rPr>
              <a:t>2008;18:364-72</a:t>
            </a:r>
          </a:p>
        </p:txBody>
      </p:sp>
      <p:cxnSp>
        <p:nvCxnSpPr>
          <p:cNvPr id="10" name="Straight Connector 9"/>
          <p:cNvCxnSpPr/>
          <p:nvPr/>
        </p:nvCxnSpPr>
        <p:spPr>
          <a:xfrm rot="5400000" flipH="1" flipV="1">
            <a:off x="1930401" y="3884612"/>
            <a:ext cx="1828800" cy="3175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846388" y="2971800"/>
            <a:ext cx="2208212" cy="1588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528" name="TextBox 7"/>
          <p:cNvSpPr txBox="1">
            <a:spLocks noChangeArrowheads="1"/>
          </p:cNvSpPr>
          <p:nvPr/>
        </p:nvSpPr>
        <p:spPr bwMode="auto">
          <a:xfrm rot="-5400000">
            <a:off x="-692943" y="4006056"/>
            <a:ext cx="243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</a:rPr>
              <a:t>Mean increase in kg</a:t>
            </a:r>
          </a:p>
        </p:txBody>
      </p:sp>
    </p:spTree>
    <p:extLst>
      <p:ext uri="{BB962C8B-B14F-4D97-AF65-F5344CB8AC3E}">
        <p14:creationId xmlns:p14="http://schemas.microsoft.com/office/powerpoint/2010/main" xmlns="" val="421035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1"/>
          <p:cNvGraphicFramePr>
            <a:graphicFrameLocks noChangeAspect="1"/>
          </p:cNvGraphicFramePr>
          <p:nvPr/>
        </p:nvGraphicFramePr>
        <p:xfrm>
          <a:off x="685800" y="1987550"/>
          <a:ext cx="8001000" cy="3956050"/>
        </p:xfrm>
        <a:graphic>
          <a:graphicData uri="http://schemas.openxmlformats.org/presentationml/2006/ole">
            <p:oleObj spid="_x0000_s53263" r:id="rId4" imgW="8254696" imgH="4152747" progId="Excel.Sheet.8">
              <p:embed/>
            </p:oleObj>
          </a:graphicData>
        </a:graphic>
      </p:graphicFrame>
      <p:sp>
        <p:nvSpPr>
          <p:cNvPr id="2051" name="Text Box 2"/>
          <p:cNvSpPr txBox="1">
            <a:spLocks noChangeArrowheads="1"/>
          </p:cNvSpPr>
          <p:nvPr/>
        </p:nvSpPr>
        <p:spPr bwMode="auto">
          <a:xfrm>
            <a:off x="1828800" y="6303963"/>
            <a:ext cx="7086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r" eaLnBrk="1" hangingPunct="1">
              <a:buClrTx/>
              <a:buFontTx/>
              <a:buNone/>
            </a:pPr>
            <a:r>
              <a:rPr lang="it-IT">
                <a:solidFill>
                  <a:srgbClr val="000000"/>
                </a:solidFill>
              </a:rPr>
              <a:t>Sacher et al., Neuropsychopharmacology 2008;33:1633–1641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 rot="-5400000">
            <a:off x="-82550" y="3587750"/>
            <a:ext cx="1295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>
                <a:solidFill>
                  <a:srgbClr val="000000"/>
                </a:solidFill>
              </a:rPr>
              <a:t>ml/h/kg</a:t>
            </a:r>
          </a:p>
        </p:txBody>
      </p:sp>
      <p:sp>
        <p:nvSpPr>
          <p:cNvPr id="2053" name="Line 4"/>
          <p:cNvSpPr>
            <a:spLocks noChangeShapeType="1"/>
          </p:cNvSpPr>
          <p:nvPr/>
        </p:nvSpPr>
        <p:spPr bwMode="auto">
          <a:xfrm flipV="1">
            <a:off x="2055813" y="2597150"/>
            <a:ext cx="3175" cy="155575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4" name="Line 5"/>
          <p:cNvSpPr>
            <a:spLocks noChangeShapeType="1"/>
          </p:cNvSpPr>
          <p:nvPr/>
        </p:nvSpPr>
        <p:spPr bwMode="auto">
          <a:xfrm>
            <a:off x="2058988" y="2598738"/>
            <a:ext cx="684212" cy="1587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5" name="Line 6"/>
          <p:cNvSpPr>
            <a:spLocks noChangeShapeType="1"/>
          </p:cNvSpPr>
          <p:nvPr/>
        </p:nvSpPr>
        <p:spPr bwMode="auto">
          <a:xfrm flipH="1">
            <a:off x="2740025" y="2598738"/>
            <a:ext cx="6350" cy="762000"/>
          </a:xfrm>
          <a:prstGeom prst="line">
            <a:avLst/>
          </a:prstGeom>
          <a:noFill/>
          <a:ln w="1584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56" name="Text Box 7"/>
          <p:cNvSpPr txBox="1">
            <a:spLocks noChangeArrowheads="1"/>
          </p:cNvSpPr>
          <p:nvPr/>
        </p:nvSpPr>
        <p:spPr bwMode="auto">
          <a:xfrm>
            <a:off x="1828800" y="2220913"/>
            <a:ext cx="11445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i="1">
                <a:solidFill>
                  <a:srgbClr val="000000"/>
                </a:solidFill>
              </a:rPr>
              <a:t>p &lt; 0.001</a:t>
            </a:r>
          </a:p>
        </p:txBody>
      </p:sp>
      <p:sp>
        <p:nvSpPr>
          <p:cNvPr id="2057" name="Text Box 8"/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sz="2800" b="1">
                <a:solidFill>
                  <a:srgbClr val="FFFFFF"/>
                </a:solidFill>
                <a:latin typeface="Verdana" pitchFamily="32" charset="0"/>
              </a:rPr>
              <a:t>Effects of Olanzapine and Ziprasidone on glucose tolerance in healthy volunteers</a:t>
            </a:r>
          </a:p>
        </p:txBody>
      </p:sp>
      <p:sp>
        <p:nvSpPr>
          <p:cNvPr id="2058" name="Text Box 9"/>
          <p:cNvSpPr txBox="1">
            <a:spLocks noChangeArrowheads="1"/>
          </p:cNvSpPr>
          <p:nvPr/>
        </p:nvSpPr>
        <p:spPr bwMode="auto">
          <a:xfrm>
            <a:off x="1447800" y="1763713"/>
            <a:ext cx="44211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b="1">
                <a:solidFill>
                  <a:srgbClr val="000000"/>
                </a:solidFill>
              </a:rPr>
              <a:t>29 healthy male volunteers</a:t>
            </a:r>
          </a:p>
        </p:txBody>
      </p:sp>
    </p:spTree>
    <p:extLst>
      <p:ext uri="{BB962C8B-B14F-4D97-AF65-F5344CB8AC3E}">
        <p14:creationId xmlns:p14="http://schemas.microsoft.com/office/powerpoint/2010/main" xmlns="" val="2957407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it-IT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802"/>
          <a:stretch>
            <a:fillRect/>
          </a:stretch>
        </p:blipFill>
        <p:spPr bwMode="auto">
          <a:xfrm>
            <a:off x="533400" y="1487488"/>
            <a:ext cx="800100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6" name="Text Box 3"/>
          <p:cNvSpPr txBox="1">
            <a:spLocks noChangeArrowheads="1"/>
          </p:cNvSpPr>
          <p:nvPr/>
        </p:nvSpPr>
        <p:spPr bwMode="auto">
          <a:xfrm>
            <a:off x="3635375" y="6361583"/>
            <a:ext cx="54006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defTabSz="457200"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it-IT" sz="1400" dirty="0">
                <a:solidFill>
                  <a:srgbClr val="000000"/>
                </a:solidFill>
                <a:latin typeface="Verdana"/>
                <a:cs typeface="Verdana"/>
              </a:rPr>
              <a:t>De </a:t>
            </a:r>
            <a:r>
              <a:rPr lang="it-IT" sz="1400" dirty="0" err="1">
                <a:solidFill>
                  <a:srgbClr val="000000"/>
                </a:solidFill>
                <a:latin typeface="Verdana"/>
                <a:cs typeface="Verdana"/>
              </a:rPr>
              <a:t>Hert</a:t>
            </a:r>
            <a:r>
              <a:rPr lang="it-IT" sz="1400" dirty="0">
                <a:solidFill>
                  <a:srgbClr val="000000"/>
                </a:solidFill>
                <a:latin typeface="Verdana"/>
                <a:cs typeface="Verdana"/>
              </a:rPr>
              <a:t> et al., </a:t>
            </a:r>
            <a:r>
              <a:rPr lang="it-IT" sz="1400" i="1" dirty="0">
                <a:solidFill>
                  <a:srgbClr val="000000"/>
                </a:solidFill>
                <a:latin typeface="Verdana"/>
                <a:cs typeface="Verdana"/>
              </a:rPr>
              <a:t>World </a:t>
            </a:r>
            <a:r>
              <a:rPr lang="it-IT" sz="1400" i="1" dirty="0" err="1">
                <a:solidFill>
                  <a:srgbClr val="000000"/>
                </a:solidFill>
                <a:latin typeface="Verdana"/>
                <a:cs typeface="Verdana"/>
              </a:rPr>
              <a:t>Psychiatry</a:t>
            </a:r>
            <a:r>
              <a:rPr lang="it-IT" sz="1400" i="1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lang="it-IT" sz="1400" dirty="0">
                <a:solidFill>
                  <a:srgbClr val="000000"/>
                </a:solidFill>
                <a:latin typeface="Verdana"/>
                <a:cs typeface="Verdana"/>
              </a:rPr>
              <a:t>2011</a:t>
            </a:r>
          </a:p>
        </p:txBody>
      </p:sp>
      <p:sp>
        <p:nvSpPr>
          <p:cNvPr id="105477" name="CasellaDiTesto 3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/>
            <a:r>
              <a:rPr lang="it-IT" sz="2800" b="1" dirty="0" err="1">
                <a:solidFill>
                  <a:schemeClr val="bg1"/>
                </a:solidFill>
                <a:latin typeface="Verdana" charset="0"/>
              </a:rPr>
              <a:t>Approximate</a:t>
            </a:r>
            <a:r>
              <a:rPr lang="it-IT" sz="2800" b="1" dirty="0">
                <a:solidFill>
                  <a:schemeClr val="bg1"/>
                </a:solidFill>
                <a:latin typeface="Verdana" charset="0"/>
              </a:rPr>
              <a:t> relative </a:t>
            </a:r>
            <a:r>
              <a:rPr lang="it-IT" sz="2800" b="1" dirty="0" err="1">
                <a:solidFill>
                  <a:schemeClr val="bg1"/>
                </a:solidFill>
                <a:latin typeface="Verdana" charset="0"/>
              </a:rPr>
              <a:t>likelihood</a:t>
            </a:r>
            <a:r>
              <a:rPr lang="it-IT" sz="2800" b="1" dirty="0">
                <a:solidFill>
                  <a:schemeClr val="bg1"/>
                </a:solidFill>
                <a:latin typeface="Verdana" charset="0"/>
              </a:rPr>
              <a:t> of </a:t>
            </a:r>
            <a:r>
              <a:rPr lang="it-IT" sz="2800" b="1" dirty="0" err="1">
                <a:solidFill>
                  <a:schemeClr val="bg1"/>
                </a:solidFill>
                <a:latin typeface="Verdana" charset="0"/>
              </a:rPr>
              <a:t>metabolic</a:t>
            </a:r>
            <a:r>
              <a:rPr lang="it-IT" sz="2800" b="1" dirty="0">
                <a:solidFill>
                  <a:schemeClr val="bg1"/>
                </a:solidFill>
                <a:latin typeface="Verdana" charset="0"/>
              </a:rPr>
              <a:t> </a:t>
            </a:r>
            <a:r>
              <a:rPr lang="it-IT" sz="2800" b="1" dirty="0" err="1">
                <a:solidFill>
                  <a:schemeClr val="bg1"/>
                </a:solidFill>
                <a:latin typeface="Verdana" charset="0"/>
              </a:rPr>
              <a:t>disturbances</a:t>
            </a:r>
            <a:r>
              <a:rPr lang="it-IT" sz="2800" b="1" dirty="0">
                <a:solidFill>
                  <a:schemeClr val="bg1"/>
                </a:solidFill>
                <a:latin typeface="Verdana" charset="0"/>
              </a:rPr>
              <a:t> with AP </a:t>
            </a:r>
            <a:r>
              <a:rPr lang="it-IT" sz="2800" b="1" dirty="0" err="1">
                <a:solidFill>
                  <a:schemeClr val="bg1"/>
                </a:solidFill>
                <a:latin typeface="Verdana" charset="0"/>
              </a:rPr>
              <a:t>medications</a:t>
            </a:r>
            <a:endParaRPr lang="it-IT" sz="2800" b="1" dirty="0">
              <a:solidFill>
                <a:schemeClr val="bg1"/>
              </a:solidFill>
              <a:latin typeface="Verdana" charset="0"/>
            </a:endParaRPr>
          </a:p>
        </p:txBody>
      </p:sp>
      <p:cxnSp>
        <p:nvCxnSpPr>
          <p:cNvPr id="105478" name="Connettore 1 6"/>
          <p:cNvCxnSpPr>
            <a:cxnSpLocks noChangeShapeType="1"/>
          </p:cNvCxnSpPr>
          <p:nvPr/>
        </p:nvCxnSpPr>
        <p:spPr bwMode="auto">
          <a:xfrm>
            <a:off x="762000" y="3122613"/>
            <a:ext cx="777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5479" name="Connettore 1 7"/>
          <p:cNvCxnSpPr>
            <a:cxnSpLocks noChangeShapeType="1"/>
          </p:cNvCxnSpPr>
          <p:nvPr/>
        </p:nvCxnSpPr>
        <p:spPr bwMode="auto">
          <a:xfrm>
            <a:off x="762000" y="4265613"/>
            <a:ext cx="77724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bg2">
                <a:alpha val="74997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xmlns="" val="58077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Immagine 13" descr="Schermata 2015-10-09 a 11.31.17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103" y="228600"/>
            <a:ext cx="8572500" cy="17446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8851" name="Immagine 14" descr="Schermata 2015-10-09 a 11.31.29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2312988"/>
            <a:ext cx="6145213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2" name="CasellaDiTesto 15"/>
          <p:cNvSpPr txBox="1">
            <a:spLocks noChangeArrowheads="1"/>
          </p:cNvSpPr>
          <p:nvPr/>
        </p:nvSpPr>
        <p:spPr bwMode="auto">
          <a:xfrm>
            <a:off x="5310188" y="6354763"/>
            <a:ext cx="37639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/>
            <a:r>
              <a:rPr lang="it-IT" altLang="it-IT" sz="1600" b="1" i="1">
                <a:latin typeface="Verdana" charset="0"/>
              </a:rPr>
              <a:t>Psychopharmacology</a:t>
            </a:r>
            <a:r>
              <a:rPr lang="it-IT" altLang="it-IT" sz="1600" b="1">
                <a:latin typeface="Verdana" charset="0"/>
              </a:rPr>
              <a:t>, 2015</a:t>
            </a:r>
          </a:p>
        </p:txBody>
      </p:sp>
      <p:sp>
        <p:nvSpPr>
          <p:cNvPr id="78853" name="CasellaDiTesto 4"/>
          <p:cNvSpPr txBox="1">
            <a:spLocks noChangeArrowheads="1"/>
          </p:cNvSpPr>
          <p:nvPr/>
        </p:nvSpPr>
        <p:spPr bwMode="auto">
          <a:xfrm>
            <a:off x="6534150" y="2963863"/>
            <a:ext cx="2284413" cy="2800350"/>
          </a:xfrm>
          <a:prstGeom prst="rect">
            <a:avLst/>
          </a:prstGeom>
          <a:solidFill>
            <a:srgbClr val="CCFF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sz="1600" b="1">
                <a:latin typeface="Verdana" charset="0"/>
              </a:rPr>
              <a:t>Low H1-affinity AD</a:t>
            </a:r>
            <a:r>
              <a:rPr lang="it-IT" altLang="it-IT" sz="1600">
                <a:latin typeface="Verdana" charset="0"/>
              </a:rPr>
              <a:t>: SSRIs, SNRIs, reboxetine, bupropion, CMI</a:t>
            </a:r>
          </a:p>
          <a:p>
            <a:endParaRPr lang="it-IT" altLang="it-IT" sz="1600">
              <a:latin typeface="Verdana" charset="0"/>
            </a:endParaRPr>
          </a:p>
          <a:p>
            <a:r>
              <a:rPr lang="it-IT" altLang="it-IT" sz="1600" b="1">
                <a:latin typeface="Verdana" charset="0"/>
              </a:rPr>
              <a:t>High H1-affinity AD</a:t>
            </a:r>
            <a:r>
              <a:rPr lang="it-IT" altLang="it-IT" sz="1600">
                <a:latin typeface="Verdana" charset="0"/>
              </a:rPr>
              <a:t>: amitriptyline, imipramine, nortriptyline, trimipramine, mirtazapine</a:t>
            </a:r>
          </a:p>
        </p:txBody>
      </p:sp>
      <p:sp>
        <p:nvSpPr>
          <p:cNvPr id="78854" name="CasellaDiTesto 1"/>
          <p:cNvSpPr txBox="1">
            <a:spLocks noChangeArrowheads="1"/>
          </p:cNvSpPr>
          <p:nvPr/>
        </p:nvSpPr>
        <p:spPr bwMode="auto">
          <a:xfrm>
            <a:off x="5976938" y="2312988"/>
            <a:ext cx="116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it-IT" altLang="it-IT" b="1"/>
              <a:t>N=294</a:t>
            </a:r>
          </a:p>
        </p:txBody>
      </p:sp>
    </p:spTree>
    <p:extLst>
      <p:ext uri="{BB962C8B-B14F-4D97-AF65-F5344CB8AC3E}">
        <p14:creationId xmlns:p14="http://schemas.microsoft.com/office/powerpoint/2010/main" xmlns="" val="10546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836712"/>
            <a:ext cx="8229600" cy="54320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68D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Reazioni avverse</a:t>
            </a:r>
          </a:p>
        </p:txBody>
      </p:sp>
      <p:graphicFrame>
        <p:nvGraphicFramePr>
          <p:cNvPr id="5" name="Object 25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2738387493"/>
              </p:ext>
            </p:extLst>
          </p:nvPr>
        </p:nvGraphicFramePr>
        <p:xfrm>
          <a:off x="276225" y="1596778"/>
          <a:ext cx="8626134" cy="4295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Rectangle 1"/>
          <p:cNvSpPr/>
          <p:nvPr>
            <p:custDataLst>
              <p:tags r:id="rId3"/>
            </p:custDataLst>
          </p:nvPr>
        </p:nvSpPr>
        <p:spPr>
          <a:xfrm>
            <a:off x="2601653" y="1514619"/>
            <a:ext cx="47612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it-IT" b="1" dirty="0">
                <a:solidFill>
                  <a:srgbClr val="00568D"/>
                </a:solidFill>
                <a:latin typeface="Arial"/>
                <a:cs typeface="Arial" pitchFamily="34" charset="0"/>
              </a:rPr>
              <a:t>Insorte in ≥5% dei pazienti durante la fase</a:t>
            </a:r>
            <a:br>
              <a:rPr lang="it-IT" b="1" dirty="0">
                <a:solidFill>
                  <a:srgbClr val="00568D"/>
                </a:solidFill>
                <a:latin typeface="Arial"/>
                <a:cs typeface="Arial" pitchFamily="34" charset="0"/>
              </a:rPr>
            </a:br>
            <a:r>
              <a:rPr lang="it-IT" b="1" dirty="0">
                <a:solidFill>
                  <a:srgbClr val="00568D"/>
                </a:solidFill>
                <a:latin typeface="Arial"/>
                <a:cs typeface="Arial" pitchFamily="34" charset="0"/>
              </a:rPr>
              <a:t>di trattamento randomizzato/sospensione</a:t>
            </a:r>
          </a:p>
        </p:txBody>
      </p:sp>
      <p:sp>
        <p:nvSpPr>
          <p:cNvPr id="7" name="Text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1975" y="6105490"/>
            <a:ext cx="8020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174625" indent="-3175" algn="r" eaLnBrk="0" hangingPunct="0">
              <a:defRPr/>
            </a:pPr>
            <a:endParaRPr lang="it-IT" sz="2000" b="1" dirty="0">
              <a:cs typeface="Arial" pitchFamily="34" charset="0"/>
            </a:endParaRPr>
          </a:p>
          <a:p>
            <a:pPr marL="174625" indent="-3175" algn="r" eaLnBrk="0" hangingPunct="0">
              <a:defRPr/>
            </a:pPr>
            <a:r>
              <a:rPr lang="it-IT" sz="2000" b="1" dirty="0">
                <a:cs typeface="Arial" pitchFamily="34" charset="0"/>
              </a:rPr>
              <a:t>Kane </a:t>
            </a:r>
            <a:r>
              <a:rPr lang="it-IT" sz="2000" b="1" dirty="0" err="1">
                <a:cs typeface="Arial" pitchFamily="34" charset="0"/>
              </a:rPr>
              <a:t>JM</a:t>
            </a:r>
            <a:r>
              <a:rPr lang="it-IT" sz="2000" b="1" dirty="0">
                <a:cs typeface="Arial" pitchFamily="34" charset="0"/>
              </a:rPr>
              <a:t> et al. </a:t>
            </a:r>
            <a:r>
              <a:rPr lang="it-IT" sz="2000" b="1" i="1" dirty="0">
                <a:cs typeface="Arial" pitchFamily="34" charset="0"/>
              </a:rPr>
              <a:t>J </a:t>
            </a:r>
            <a:r>
              <a:rPr lang="it-IT" sz="2000" b="1" i="1" dirty="0" err="1">
                <a:cs typeface="Arial" pitchFamily="34" charset="0"/>
              </a:rPr>
              <a:t>Clin</a:t>
            </a:r>
            <a:r>
              <a:rPr lang="it-IT" sz="2000" b="1" i="1" dirty="0">
                <a:cs typeface="Arial" pitchFamily="34" charset="0"/>
              </a:rPr>
              <a:t> </a:t>
            </a:r>
            <a:r>
              <a:rPr lang="it-IT" sz="2000" b="1" i="1" dirty="0" err="1">
                <a:cs typeface="Arial" pitchFamily="34" charset="0"/>
              </a:rPr>
              <a:t>Psychiatry</a:t>
            </a:r>
            <a:r>
              <a:rPr lang="it-IT" sz="2000" b="1" dirty="0">
                <a:cs typeface="Arial" pitchFamily="34" charset="0"/>
              </a:rPr>
              <a:t>. 2012;73(5):617-624.</a:t>
            </a:r>
          </a:p>
        </p:txBody>
      </p:sp>
      <p:sp>
        <p:nvSpPr>
          <p:cNvPr id="8" name="Ovale 7"/>
          <p:cNvSpPr/>
          <p:nvPr/>
        </p:nvSpPr>
        <p:spPr>
          <a:xfrm>
            <a:off x="2601653" y="3647373"/>
            <a:ext cx="1250267" cy="26642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0" y="37291"/>
            <a:ext cx="91440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Aripiprazole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intramuscular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depot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maintenance</a:t>
            </a:r>
            <a:r>
              <a:rPr lang="it-IT" sz="2400" b="1" dirty="0" smtClean="0"/>
              <a:t> treatment </a:t>
            </a:r>
          </a:p>
          <a:p>
            <a:pPr algn="ctr"/>
            <a:r>
              <a:rPr lang="it-IT" sz="2400" b="1" dirty="0" smtClean="0"/>
              <a:t>in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with </a:t>
            </a:r>
            <a:r>
              <a:rPr lang="it-IT" sz="2400" b="1" dirty="0" err="1" smtClean="0"/>
              <a:t>schizophrenia</a:t>
            </a:r>
            <a:r>
              <a:rPr lang="it-IT" sz="2400" b="1" dirty="0" smtClean="0"/>
              <a:t>: a 52-week RCT.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10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" y="1085705"/>
            <a:ext cx="8229600" cy="7111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t-IT" sz="3200" b="1" dirty="0" smtClean="0">
                <a:solidFill>
                  <a:schemeClr val="accent1"/>
                </a:solidFill>
              </a:rPr>
              <a:t/>
            </a:r>
            <a:br>
              <a:rPr lang="it-IT" sz="3200" b="1" dirty="0" smtClean="0">
                <a:solidFill>
                  <a:schemeClr val="accent1"/>
                </a:solidFill>
              </a:rPr>
            </a:br>
            <a:r>
              <a:rPr lang="it-IT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Profili glicemico e lipidico</a:t>
            </a:r>
            <a:endParaRPr lang="it-IT" sz="28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xmlns="" val="1636508658"/>
              </p:ext>
            </p:extLst>
          </p:nvPr>
        </p:nvGraphicFramePr>
        <p:xfrm>
          <a:off x="276225" y="2071323"/>
          <a:ext cx="8591550" cy="3445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9723"/>
                <a:gridCol w="3290159"/>
                <a:gridCol w="2891668"/>
              </a:tblGrid>
              <a:tr h="446654">
                <a:tc gridSpan="3">
                  <a:txBody>
                    <a:bodyPr/>
                    <a:lstStyle/>
                    <a:p>
                      <a:pPr algn="ctr"/>
                      <a:r>
                        <a:rPr lang="it-IT" sz="2000" b="1" kern="1200" noProof="0" dirty="0" smtClean="0">
                          <a:solidFill>
                            <a:schemeClr val="bg1"/>
                          </a:solidFill>
                          <a:latin typeface="+mj-lt"/>
                          <a:ea typeface="+mj-ea"/>
                          <a:cs typeface="+mj-cs"/>
                        </a:rPr>
                        <a:t>Incidenza di anomalie metaboliche di nuova insorgenza</a:t>
                      </a:r>
                      <a:endParaRPr lang="it-IT" sz="2000" b="1" kern="1200" noProof="0" dirty="0">
                        <a:solidFill>
                          <a:schemeClr val="bg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 marT="60960" marB="60960"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b"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>
                        <a:solidFill>
                          <a:schemeClr val="tx1"/>
                        </a:solidFill>
                      </a:endParaRPr>
                    </a:p>
                  </a:txBody>
                  <a:tcPr marT="60960" marB="60960" anchor="b"/>
                </a:tc>
              </a:tr>
              <a:tr h="579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u="none" kern="1200" noProof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Parametro metabolico</a:t>
                      </a:r>
                      <a:endParaRPr lang="it-IT" sz="1800" u="none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800" b="1" u="none" kern="1200" noProof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Aripiprazolo</a:t>
                      </a:r>
                      <a:r>
                        <a:rPr lang="it-IT" sz="1800" b="1" u="none" kern="1200" baseline="0" noProof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una volta al mese</a:t>
                      </a:r>
                      <a:endParaRPr lang="it-IT" sz="1800" b="1" u="none" kern="1200" noProof="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it-IT" sz="18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Placebo </a:t>
                      </a:r>
                      <a:r>
                        <a:rPr lang="it-IT" sz="1800" kern="1200" noProof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depot</a:t>
                      </a:r>
                      <a:r>
                        <a:rPr lang="it-IT" sz="18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 IM</a:t>
                      </a:r>
                      <a:endParaRPr lang="it-IT" sz="1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  <a:tr h="465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u="none" noProof="0" dirty="0" smtClean="0">
                          <a:effectLst/>
                        </a:rPr>
                        <a:t>Glucosio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u="none" noProof="0" dirty="0" smtClean="0">
                          <a:effectLst/>
                        </a:rPr>
                        <a:t>7/157 (4,5%)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2/80 (2,5%)</a:t>
                      </a:r>
                      <a:endParaRPr lang="it-IT" sz="1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  <a:tr h="465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u="none" noProof="0" dirty="0" smtClean="0">
                          <a:effectLst/>
                        </a:rPr>
                        <a:t>Colesterolo totale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u="none" noProof="0" dirty="0" smtClean="0">
                          <a:effectLst/>
                        </a:rPr>
                        <a:t>4/155 (2,6%)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2/63 (3,2%)</a:t>
                      </a:r>
                      <a:endParaRPr lang="it-IT" sz="1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  <a:tr h="465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u="none" noProof="0" dirty="0" smtClean="0">
                          <a:effectLst/>
                        </a:rPr>
                        <a:t>Colesterolo </a:t>
                      </a:r>
                      <a:r>
                        <a:rPr lang="it-IT" sz="1800" u="none" noProof="0" dirty="0" err="1" smtClean="0">
                          <a:effectLst/>
                        </a:rPr>
                        <a:t>HDL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u="none" noProof="0" dirty="0" smtClean="0">
                          <a:effectLst/>
                        </a:rPr>
                        <a:t>22/170</a:t>
                      </a:r>
                      <a:r>
                        <a:rPr lang="it-IT" sz="1800" u="none" baseline="0" noProof="0" dirty="0" smtClean="0">
                          <a:effectLst/>
                        </a:rPr>
                        <a:t> (12,9%)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9/83 (10,8%)</a:t>
                      </a:r>
                      <a:endParaRPr lang="it-IT" sz="1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  <a:tr h="465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u="none" noProof="0" dirty="0" smtClean="0">
                          <a:effectLst/>
                        </a:rPr>
                        <a:t>Colesterolo</a:t>
                      </a:r>
                      <a:r>
                        <a:rPr lang="it-IT" sz="1800" u="none" baseline="0" noProof="0" dirty="0" smtClean="0">
                          <a:effectLst/>
                        </a:rPr>
                        <a:t> </a:t>
                      </a:r>
                      <a:r>
                        <a:rPr lang="it-IT" sz="1800" u="none" noProof="0" dirty="0" err="1" smtClean="0">
                          <a:effectLst/>
                        </a:rPr>
                        <a:t>LDL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u="none" noProof="0" dirty="0" smtClean="0">
                          <a:effectLst/>
                        </a:rPr>
                        <a:t>0/109 (0,0%)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0/47 (0,0%)</a:t>
                      </a:r>
                      <a:endParaRPr lang="it-IT" sz="1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  <a:tr h="46573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it-IT" sz="1800" u="none" noProof="0" dirty="0" smtClean="0">
                          <a:effectLst/>
                        </a:rPr>
                        <a:t>Trigliceridi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u="none" noProof="0" dirty="0" smtClean="0">
                          <a:effectLst/>
                        </a:rPr>
                        <a:t>12/156 (7,7%)</a:t>
                      </a:r>
                      <a:endParaRPr lang="it-IT" sz="1800" u="none" noProof="0" dirty="0">
                        <a:solidFill>
                          <a:srgbClr val="033C5D"/>
                        </a:solidFill>
                        <a:effectLst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it-IT" sz="1800" kern="1200" noProof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j-ea"/>
                          <a:cs typeface="Arial" panose="020B0604020202020204" pitchFamily="34" charset="0"/>
                        </a:rPr>
                        <a:t>6/67 (9,0%)</a:t>
                      </a:r>
                      <a:endParaRPr lang="it-IT" sz="1800" kern="12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j-ea"/>
                        <a:cs typeface="Arial" panose="020B0604020202020204" pitchFamily="34" charset="0"/>
                      </a:endParaRPr>
                    </a:p>
                  </a:txBody>
                  <a:tcPr marT="60960" marB="60960" anchor="ctr"/>
                </a:tc>
              </a:tr>
            </a:tbl>
          </a:graphicData>
        </a:graphic>
      </p:graphicFrame>
      <p:sp>
        <p:nvSpPr>
          <p:cNvPr id="7" name="TextBox 22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61975" y="5887117"/>
            <a:ext cx="80200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marL="174625" indent="-3175" algn="r" eaLnBrk="0" hangingPunct="0">
              <a:defRPr/>
            </a:pPr>
            <a:endParaRPr lang="it-IT" sz="2000" b="1" dirty="0">
              <a:cs typeface="Arial" pitchFamily="34" charset="0"/>
            </a:endParaRPr>
          </a:p>
          <a:p>
            <a:pPr marL="174625" indent="-3175" algn="r" eaLnBrk="0" hangingPunct="0">
              <a:defRPr/>
            </a:pPr>
            <a:r>
              <a:rPr lang="it-IT" sz="2000" b="1" dirty="0">
                <a:cs typeface="Arial" pitchFamily="34" charset="0"/>
              </a:rPr>
              <a:t>Kane </a:t>
            </a:r>
            <a:r>
              <a:rPr lang="it-IT" sz="2000" b="1" dirty="0" err="1">
                <a:cs typeface="Arial" pitchFamily="34" charset="0"/>
              </a:rPr>
              <a:t>JM</a:t>
            </a:r>
            <a:r>
              <a:rPr lang="it-IT" sz="2000" b="1" dirty="0">
                <a:cs typeface="Arial" pitchFamily="34" charset="0"/>
              </a:rPr>
              <a:t> et al. </a:t>
            </a:r>
            <a:r>
              <a:rPr lang="it-IT" sz="2000" b="1" i="1" dirty="0">
                <a:cs typeface="Arial" pitchFamily="34" charset="0"/>
              </a:rPr>
              <a:t>J </a:t>
            </a:r>
            <a:r>
              <a:rPr lang="it-IT" sz="2000" b="1" i="1" dirty="0" err="1">
                <a:cs typeface="Arial" pitchFamily="34" charset="0"/>
              </a:rPr>
              <a:t>Clin</a:t>
            </a:r>
            <a:r>
              <a:rPr lang="it-IT" sz="2000" b="1" i="1" dirty="0">
                <a:cs typeface="Arial" pitchFamily="34" charset="0"/>
              </a:rPr>
              <a:t> </a:t>
            </a:r>
            <a:r>
              <a:rPr lang="it-IT" sz="2000" b="1" i="1" dirty="0" err="1">
                <a:cs typeface="Arial" pitchFamily="34" charset="0"/>
              </a:rPr>
              <a:t>Psychiatry</a:t>
            </a:r>
            <a:r>
              <a:rPr lang="it-IT" sz="2000" b="1" dirty="0">
                <a:cs typeface="Arial" pitchFamily="34" charset="0"/>
              </a:rPr>
              <a:t>. 2012;73(5):617-624.</a:t>
            </a:r>
          </a:p>
        </p:txBody>
      </p:sp>
      <p:sp>
        <p:nvSpPr>
          <p:cNvPr id="8" name="Rettangolo 7"/>
          <p:cNvSpPr/>
          <p:nvPr/>
        </p:nvSpPr>
        <p:spPr>
          <a:xfrm>
            <a:off x="0" y="37291"/>
            <a:ext cx="9144000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400" b="1" dirty="0" err="1" smtClean="0"/>
              <a:t>Aripiprazole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intramuscular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depot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maintenance</a:t>
            </a:r>
            <a:r>
              <a:rPr lang="it-IT" sz="2400" b="1" dirty="0" smtClean="0"/>
              <a:t> treatment </a:t>
            </a:r>
          </a:p>
          <a:p>
            <a:pPr algn="ctr"/>
            <a:r>
              <a:rPr lang="it-IT" sz="2400" b="1" dirty="0" smtClean="0"/>
              <a:t>in </a:t>
            </a:r>
            <a:r>
              <a:rPr lang="it-IT" sz="2400" b="1" dirty="0" err="1" smtClean="0"/>
              <a:t>patients</a:t>
            </a:r>
            <a:r>
              <a:rPr lang="it-IT" sz="2400" b="1" dirty="0" smtClean="0"/>
              <a:t> with </a:t>
            </a:r>
            <a:r>
              <a:rPr lang="it-IT" sz="2400" b="1" dirty="0" err="1" smtClean="0"/>
              <a:t>schizophrenia</a:t>
            </a:r>
            <a:r>
              <a:rPr lang="it-IT" sz="2400" b="1" dirty="0" smtClean="0"/>
              <a:t>: a 52-week RCT.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xmlns="" val="254254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043608" y="260648"/>
            <a:ext cx="6840760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475656" y="40466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Aripirazolo</a:t>
            </a:r>
            <a:r>
              <a:rPr lang="it-IT" sz="3200" b="1" dirty="0" smtClean="0"/>
              <a:t> LAI: tollerabilità 6 mesi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1364575"/>
            <a:ext cx="28083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‘</a:t>
            </a:r>
            <a:r>
              <a:rPr lang="it-IT" sz="2400" b="1" dirty="0" err="1" smtClean="0"/>
              <a:t>mirror</a:t>
            </a:r>
            <a:r>
              <a:rPr lang="it-IT" sz="2400" b="1" dirty="0" smtClean="0"/>
              <a:t> image </a:t>
            </a:r>
            <a:r>
              <a:rPr lang="it-IT" sz="2400" b="1" dirty="0" err="1" smtClean="0"/>
              <a:t>study</a:t>
            </a:r>
            <a:r>
              <a:rPr lang="it-IT" sz="2400" b="1" dirty="0" smtClean="0"/>
              <a:t>’</a:t>
            </a:r>
          </a:p>
          <a:p>
            <a:endParaRPr lang="it-IT" sz="2400" b="1" dirty="0"/>
          </a:p>
          <a:p>
            <a:r>
              <a:rPr lang="it-IT" sz="2400" b="1" dirty="0" smtClean="0"/>
              <a:t>N= 22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52120" y="617338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Maina et al., data on file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4077072"/>
            <a:ext cx="6984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- 6 mesi</a:t>
            </a:r>
            <a:r>
              <a:rPr lang="it-IT" b="1" dirty="0" smtClean="0"/>
              <a:t>			T0		</a:t>
            </a:r>
            <a:r>
              <a:rPr lang="it-IT" b="1" dirty="0" smtClean="0">
                <a:solidFill>
                  <a:schemeClr val="bg1"/>
                </a:solidFill>
              </a:rPr>
              <a:t>+ 6 mesi</a:t>
            </a:r>
            <a:endParaRPr lang="it-IT" b="1" dirty="0">
              <a:solidFill>
                <a:schemeClr val="bg1"/>
              </a:solidFill>
            </a:endParaRPr>
          </a:p>
        </p:txBody>
      </p:sp>
      <p:cxnSp>
        <p:nvCxnSpPr>
          <p:cNvPr id="9" name="Connettore 1 8"/>
          <p:cNvCxnSpPr/>
          <p:nvPr/>
        </p:nvCxnSpPr>
        <p:spPr>
          <a:xfrm flipV="1">
            <a:off x="1187624" y="3645024"/>
            <a:ext cx="6696744" cy="720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535996" y="342900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32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483" t="18085" r="32692" b="29335"/>
          <a:stretch>
            <a:fillRect/>
          </a:stretch>
        </p:blipFill>
        <p:spPr bwMode="auto">
          <a:xfrm>
            <a:off x="419100" y="1119188"/>
            <a:ext cx="8305800" cy="554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7164288" y="6477000"/>
            <a:ext cx="2819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it-IT" b="1" i="1" dirty="0">
                <a:solidFill>
                  <a:srgbClr val="000000"/>
                </a:solidFill>
              </a:rPr>
              <a:t>2012 WHO data</a:t>
            </a:r>
          </a:p>
        </p:txBody>
      </p:sp>
      <p:sp>
        <p:nvSpPr>
          <p:cNvPr id="101380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1pPr>
            <a:lvl2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2pPr>
            <a:lvl3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3pPr>
            <a:lvl4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4pPr>
            <a:lvl5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pitchFamily="32" charset="-128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it-IT" sz="2400" b="1">
                <a:solidFill>
                  <a:srgbClr val="FFFFFF"/>
                </a:solidFill>
                <a:latin typeface="Verdana" pitchFamily="32" charset="0"/>
              </a:rPr>
              <a:t>Top 10 causes of death in high income countries</a:t>
            </a:r>
          </a:p>
        </p:txBody>
      </p:sp>
    </p:spTree>
    <p:extLst>
      <p:ext uri="{BB962C8B-B14F-4D97-AF65-F5344CB8AC3E}">
        <p14:creationId xmlns:p14="http://schemas.microsoft.com/office/powerpoint/2010/main" xmlns="" val="1997764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043608" y="260648"/>
            <a:ext cx="6840760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475656" y="40466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Aripirazolo</a:t>
            </a:r>
            <a:r>
              <a:rPr lang="it-IT" sz="3200" b="1" dirty="0" smtClean="0"/>
              <a:t> LAI: tollerabilità 6 mesi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059832" y="1364575"/>
            <a:ext cx="28083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‘</a:t>
            </a:r>
            <a:r>
              <a:rPr lang="it-IT" sz="2400" b="1" dirty="0" err="1" smtClean="0"/>
              <a:t>mirror</a:t>
            </a:r>
            <a:r>
              <a:rPr lang="it-IT" sz="2400" b="1" dirty="0" smtClean="0"/>
              <a:t> image </a:t>
            </a:r>
            <a:r>
              <a:rPr lang="it-IT" sz="2400" b="1" dirty="0" err="1" smtClean="0"/>
              <a:t>study</a:t>
            </a:r>
            <a:r>
              <a:rPr lang="it-IT" sz="2400" b="1" dirty="0" smtClean="0"/>
              <a:t>’</a:t>
            </a:r>
          </a:p>
          <a:p>
            <a:endParaRPr lang="it-IT" sz="2400" b="1" dirty="0"/>
          </a:p>
          <a:p>
            <a:r>
              <a:rPr lang="it-IT" sz="2400" b="1" dirty="0" smtClean="0"/>
              <a:t>N= 22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52120" y="617338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Maina et al., data on file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4077072"/>
            <a:ext cx="69847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- 6 mesi			T0		+ 6 mesi</a:t>
            </a:r>
            <a:endParaRPr lang="it-IT" b="1" dirty="0"/>
          </a:p>
        </p:txBody>
      </p:sp>
      <p:cxnSp>
        <p:nvCxnSpPr>
          <p:cNvPr id="9" name="Connettore 1 8"/>
          <p:cNvCxnSpPr/>
          <p:nvPr/>
        </p:nvCxnSpPr>
        <p:spPr>
          <a:xfrm flipV="1">
            <a:off x="1187624" y="3645024"/>
            <a:ext cx="6696744" cy="72008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>
            <a:off x="4535996" y="342900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4" name="Picture 4" descr="Risultati immagini per iniezio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09120"/>
            <a:ext cx="1152128" cy="159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ccia a destra 11"/>
          <p:cNvSpPr/>
          <p:nvPr/>
        </p:nvSpPr>
        <p:spPr>
          <a:xfrm>
            <a:off x="5436096" y="4941168"/>
            <a:ext cx="576064" cy="75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/>
          <p:cNvSpPr/>
          <p:nvPr/>
        </p:nvSpPr>
        <p:spPr>
          <a:xfrm rot="10800000">
            <a:off x="2987824" y="4909810"/>
            <a:ext cx="576064" cy="751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9552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043608" y="260648"/>
            <a:ext cx="6840760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475656" y="40466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Aripirazolo</a:t>
            </a:r>
            <a:r>
              <a:rPr lang="it-IT" sz="3200" b="1" dirty="0" smtClean="0"/>
              <a:t> LAI: tollerabilità 6 mesi</a:t>
            </a: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xmlns="" val="149144276"/>
              </p:ext>
            </p:extLst>
          </p:nvPr>
        </p:nvGraphicFramePr>
        <p:xfrm>
          <a:off x="1475656" y="18091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707904" y="2084655"/>
            <a:ext cx="28083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‘</a:t>
            </a:r>
            <a:r>
              <a:rPr lang="it-IT" sz="2400" b="1" dirty="0" err="1" smtClean="0"/>
              <a:t>mirror</a:t>
            </a:r>
            <a:r>
              <a:rPr lang="it-IT" sz="2400" b="1" dirty="0" smtClean="0"/>
              <a:t> image </a:t>
            </a:r>
            <a:r>
              <a:rPr lang="it-IT" sz="2400" b="1" dirty="0" err="1" smtClean="0"/>
              <a:t>study</a:t>
            </a:r>
            <a:r>
              <a:rPr lang="it-IT" sz="2400" b="1" dirty="0" smtClean="0"/>
              <a:t>’</a:t>
            </a:r>
          </a:p>
          <a:p>
            <a:endParaRPr lang="it-IT" sz="2400" b="1" dirty="0"/>
          </a:p>
          <a:p>
            <a:r>
              <a:rPr lang="it-IT" sz="2400" b="1" dirty="0" smtClean="0"/>
              <a:t>N= 22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52120" y="617338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Maina et al., data on file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5484757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Sindrome metabolica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115616" y="184482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%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325740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043608" y="260648"/>
            <a:ext cx="6840760" cy="108012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475656" y="404665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Aripirazolo</a:t>
            </a:r>
            <a:r>
              <a:rPr lang="it-IT" sz="3200" b="1" dirty="0" smtClean="0"/>
              <a:t> LAI: tollerabilità 6 mesi</a:t>
            </a:r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xmlns="" val="2471986864"/>
              </p:ext>
            </p:extLst>
          </p:nvPr>
        </p:nvGraphicFramePr>
        <p:xfrm>
          <a:off x="1475656" y="1809132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3707904" y="2084655"/>
            <a:ext cx="280831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‘</a:t>
            </a:r>
            <a:r>
              <a:rPr lang="it-IT" sz="2400" b="1" dirty="0" err="1" smtClean="0"/>
              <a:t>mirror</a:t>
            </a:r>
            <a:r>
              <a:rPr lang="it-IT" sz="2400" b="1" dirty="0" smtClean="0"/>
              <a:t> image </a:t>
            </a:r>
            <a:r>
              <a:rPr lang="it-IT" sz="2400" b="1" dirty="0" err="1" smtClean="0"/>
              <a:t>study</a:t>
            </a:r>
            <a:r>
              <a:rPr lang="it-IT" sz="2400" b="1" dirty="0" smtClean="0"/>
              <a:t>’</a:t>
            </a:r>
          </a:p>
          <a:p>
            <a:endParaRPr lang="it-IT" sz="2400" b="1" dirty="0"/>
          </a:p>
          <a:p>
            <a:r>
              <a:rPr lang="it-IT" sz="2400" b="1" dirty="0" smtClean="0"/>
              <a:t>N= 22</a:t>
            </a:r>
            <a:endParaRPr lang="it-IT" sz="24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652120" y="617338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Maina et al., data on file</a:t>
            </a:r>
            <a:endParaRPr lang="it-IT" sz="20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195736" y="5484757"/>
            <a:ext cx="381642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b="1" dirty="0" smtClean="0"/>
              <a:t>PROLATTINA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xmlns="" val="130541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599848" y="6188991"/>
            <a:ext cx="55478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 marL="171450"/>
            <a:r>
              <a:rPr lang="nl-NL" sz="1000" dirty="0" smtClean="0">
                <a:solidFill>
                  <a:srgbClr val="00568D"/>
                </a:solidFill>
                <a:latin typeface="Arial"/>
              </a:rPr>
              <a:t>.</a:t>
            </a:r>
            <a:endParaRPr lang="nl-NL" sz="1000" dirty="0">
              <a:solidFill>
                <a:srgbClr val="00568D"/>
              </a:solidFill>
              <a:latin typeface="Arial"/>
            </a:endParaRPr>
          </a:p>
          <a:p>
            <a:pPr marL="171450"/>
            <a:endParaRPr lang="nl-NL" sz="1000" dirty="0" smtClean="0">
              <a:solidFill>
                <a:srgbClr val="00568D"/>
              </a:solidFill>
            </a:endParaRPr>
          </a:p>
          <a:p>
            <a:pPr marL="171450"/>
            <a:r>
              <a:rPr lang="nl-NL" sz="1600" b="1" dirty="0" smtClean="0"/>
              <a:t>Caroli F et al. </a:t>
            </a:r>
            <a:r>
              <a:rPr lang="en-US" sz="1600" b="1" i="1" dirty="0"/>
              <a:t>Patient Prefer </a:t>
            </a:r>
            <a:r>
              <a:rPr lang="en-US" sz="1600" b="1" i="1" dirty="0" smtClean="0"/>
              <a:t>Adherence</a:t>
            </a:r>
            <a:r>
              <a:rPr lang="en-US" sz="1600" b="1" dirty="0" smtClean="0"/>
              <a:t>. 2011;5:165-171.</a:t>
            </a:r>
            <a:endParaRPr lang="nl-NL" sz="1600" b="1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xmlns="" val="277047400"/>
              </p:ext>
            </p:extLst>
          </p:nvPr>
        </p:nvGraphicFramePr>
        <p:xfrm>
          <a:off x="107504" y="2102853"/>
          <a:ext cx="864235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251520" y="116632"/>
            <a:ext cx="8748464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Opinione dei pazienti sull’impiego di antipsicotici con diversa formulazione: valutazione di 206 pazienti con schizofrenia (Francia)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xmlns="" val="7503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1043608" y="260648"/>
            <a:ext cx="6840760" cy="1512168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CasellaDiTesto 1"/>
          <p:cNvSpPr txBox="1"/>
          <p:nvPr/>
        </p:nvSpPr>
        <p:spPr>
          <a:xfrm>
            <a:off x="1475656" y="404665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Aripirazolo</a:t>
            </a:r>
            <a:r>
              <a:rPr lang="it-IT" sz="3200" b="1" dirty="0" smtClean="0"/>
              <a:t> LAI: preferenze del paziente per la terapia (n=22)</a:t>
            </a:r>
          </a:p>
          <a:p>
            <a:endParaRPr lang="it-IT" sz="3200" b="1" dirty="0" smtClean="0"/>
          </a:p>
        </p:txBody>
      </p:sp>
      <p:graphicFrame>
        <p:nvGraphicFramePr>
          <p:cNvPr id="3" name="Grafico 2"/>
          <p:cNvGraphicFramePr/>
          <p:nvPr>
            <p:extLst>
              <p:ext uri="{D42A27DB-BD31-4B8C-83A1-F6EECF244321}">
                <p14:modId xmlns:p14="http://schemas.microsoft.com/office/powerpoint/2010/main" xmlns="" val="4219365143"/>
              </p:ext>
            </p:extLst>
          </p:nvPr>
        </p:nvGraphicFramePr>
        <p:xfrm>
          <a:off x="1619672" y="197432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5652120" y="617338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Maina et al., data on file</a:t>
            </a:r>
            <a:endParaRPr lang="it-IT" sz="20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339752" y="27089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59,1%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3635896" y="450912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22,7%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4932040" y="457183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18,2%</a:t>
            </a:r>
            <a:endParaRPr lang="it-IT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5076056" y="1772816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</a:t>
            </a:r>
            <a:r>
              <a:rPr lang="it-IT" sz="2400" b="1" dirty="0" smtClean="0"/>
              <a:t> 6 mesi di trattamento</a:t>
            </a:r>
            <a:endParaRPr lang="it-IT" sz="2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3851920" y="3049796"/>
            <a:ext cx="3594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>
                <a:solidFill>
                  <a:schemeClr val="accent1"/>
                </a:solidFill>
              </a:rPr>
              <a:t>Formulazione preferita</a:t>
            </a:r>
            <a:endParaRPr lang="it-IT" sz="28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74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252314" y="-27384"/>
            <a:ext cx="9774933" cy="1982240"/>
            <a:chOff x="-159" y="1189"/>
            <a:chExt cx="6146" cy="1446"/>
          </a:xfrm>
          <a:solidFill>
            <a:schemeClr val="accent2">
              <a:lumMod val="75000"/>
            </a:schemeClr>
          </a:solidFill>
        </p:grpSpPr>
        <p:sp>
          <p:nvSpPr>
            <p:cNvPr id="157699" name="Rettangolo 10"/>
            <p:cNvSpPr>
              <a:spLocks noChangeArrowheads="1"/>
            </p:cNvSpPr>
            <p:nvPr/>
          </p:nvSpPr>
          <p:spPr bwMode="auto">
            <a:xfrm>
              <a:off x="0" y="1189"/>
              <a:ext cx="5749" cy="1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defRPr/>
              </a:pPr>
              <a:endParaRPr lang="it-IT" alt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157700" name="Rectangle 1"/>
            <p:cNvSpPr>
              <a:spLocks noChangeArrowheads="1"/>
            </p:cNvSpPr>
            <p:nvPr/>
          </p:nvSpPr>
          <p:spPr bwMode="auto">
            <a:xfrm>
              <a:off x="-159" y="1416"/>
              <a:ext cx="6146" cy="9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Schizofrenia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mediche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 defTabSz="914400" eaLnBrk="1" hangingPunct="1">
                <a:defRPr/>
              </a:pPr>
              <a:r>
                <a:rPr lang="en-GB" altLang="it-IT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ovrappeso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sindrome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metabolica</a:t>
              </a:r>
              <a:endParaRPr lang="en-GB" alt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3059832" y="3645024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800" b="1" dirty="0" smtClean="0"/>
              <a:t>conclusioni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xmlns="" val="35037978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252314" y="-27384"/>
            <a:ext cx="9774933" cy="1982240"/>
            <a:chOff x="-159" y="1189"/>
            <a:chExt cx="6146" cy="1446"/>
          </a:xfrm>
          <a:solidFill>
            <a:schemeClr val="accent2">
              <a:lumMod val="75000"/>
            </a:schemeClr>
          </a:solidFill>
        </p:grpSpPr>
        <p:sp>
          <p:nvSpPr>
            <p:cNvPr id="157699" name="Rettangolo 10"/>
            <p:cNvSpPr>
              <a:spLocks noChangeArrowheads="1"/>
            </p:cNvSpPr>
            <p:nvPr/>
          </p:nvSpPr>
          <p:spPr bwMode="auto">
            <a:xfrm>
              <a:off x="0" y="1189"/>
              <a:ext cx="5749" cy="1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defRPr/>
              </a:pPr>
              <a:endParaRPr lang="it-IT" alt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157700" name="Rectangle 1"/>
            <p:cNvSpPr>
              <a:spLocks noChangeArrowheads="1"/>
            </p:cNvSpPr>
            <p:nvPr/>
          </p:nvSpPr>
          <p:spPr bwMode="auto">
            <a:xfrm>
              <a:off x="-159" y="1416"/>
              <a:ext cx="6146" cy="9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Schizofrenia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mediche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 defTabSz="914400" eaLnBrk="1" hangingPunct="1">
                <a:defRPr/>
              </a:pPr>
              <a:r>
                <a:rPr lang="en-GB" altLang="it-IT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ovrappeso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sindrome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metabolica</a:t>
              </a:r>
              <a:endParaRPr lang="en-GB" alt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187624" y="2420888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 smtClean="0"/>
              <a:t>Identificazione pazienti a rischio di sovrappeso e sindrome metabolica</a:t>
            </a:r>
          </a:p>
          <a:p>
            <a:pPr lvl="1"/>
            <a:endParaRPr lang="it-IT" sz="2800" b="1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chemeClr val="bg1"/>
                </a:solidFill>
              </a:rPr>
              <a:t>RISCHIO INDIVIDUALE:</a:t>
            </a:r>
            <a:r>
              <a:rPr lang="it-IT" sz="2800" b="1" dirty="0">
                <a:solidFill>
                  <a:schemeClr val="bg1"/>
                </a:solidFill>
              </a:rPr>
              <a:t> e</a:t>
            </a:r>
            <a:r>
              <a:rPr lang="it-IT" sz="2800" b="1" dirty="0" smtClean="0">
                <a:solidFill>
                  <a:schemeClr val="bg1"/>
                </a:solidFill>
              </a:rPr>
              <a:t>tnia,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</a:rPr>
              <a:t>età, genere, familiarità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it-IT" sz="2800" b="1" dirty="0" smtClean="0">
              <a:solidFill>
                <a:schemeClr val="bg1"/>
              </a:solidFill>
            </a:endParaRPr>
          </a:p>
          <a:p>
            <a:pPr marL="914400" lvl="1" indent="-4572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chemeClr val="bg1"/>
                </a:solidFill>
              </a:rPr>
              <a:t>RISCHIO CORRELATO ALLA PSICOPATOLOGIA:</a:t>
            </a:r>
            <a:r>
              <a:rPr lang="it-IT" sz="2800" b="1" dirty="0">
                <a:solidFill>
                  <a:schemeClr val="bg1"/>
                </a:solidFill>
              </a:rPr>
              <a:t> </a:t>
            </a:r>
            <a:r>
              <a:rPr lang="it-IT" sz="2800" b="1" dirty="0" smtClean="0">
                <a:solidFill>
                  <a:schemeClr val="bg1"/>
                </a:solidFill>
              </a:rPr>
              <a:t>fase di malattia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dirty="0"/>
          </a:p>
          <a:p>
            <a:pPr marL="342900" indent="-342900"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110328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252314" y="-27384"/>
            <a:ext cx="9774933" cy="1982240"/>
            <a:chOff x="-159" y="1189"/>
            <a:chExt cx="6146" cy="1446"/>
          </a:xfrm>
          <a:solidFill>
            <a:schemeClr val="accent2">
              <a:lumMod val="75000"/>
            </a:schemeClr>
          </a:solidFill>
        </p:grpSpPr>
        <p:sp>
          <p:nvSpPr>
            <p:cNvPr id="157699" name="Rettangolo 10"/>
            <p:cNvSpPr>
              <a:spLocks noChangeArrowheads="1"/>
            </p:cNvSpPr>
            <p:nvPr/>
          </p:nvSpPr>
          <p:spPr bwMode="auto">
            <a:xfrm>
              <a:off x="0" y="1189"/>
              <a:ext cx="5749" cy="1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defRPr/>
              </a:pPr>
              <a:endParaRPr lang="it-IT" alt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157700" name="Rectangle 1"/>
            <p:cNvSpPr>
              <a:spLocks noChangeArrowheads="1"/>
            </p:cNvSpPr>
            <p:nvPr/>
          </p:nvSpPr>
          <p:spPr bwMode="auto">
            <a:xfrm>
              <a:off x="-159" y="1416"/>
              <a:ext cx="6146" cy="9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Schizofrenia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mediche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 defTabSz="914400" eaLnBrk="1" hangingPunct="1">
                <a:defRPr/>
              </a:pPr>
              <a:r>
                <a:rPr lang="en-GB" altLang="it-IT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ovrappeso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sindrome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metabolica</a:t>
              </a:r>
              <a:endParaRPr lang="en-GB" alt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187624" y="2420888"/>
            <a:ext cx="74888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it-IT" sz="2800" b="1" dirty="0" smtClean="0"/>
              <a:t>Identificazione pazienti a rischio di sovrappeso e sindrome metabolica</a:t>
            </a:r>
          </a:p>
          <a:p>
            <a:pPr lvl="1"/>
            <a:endParaRPr lang="it-IT" sz="2800" b="1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chemeClr val="tx2"/>
                </a:solidFill>
              </a:rPr>
              <a:t>RISCHIO INDIVIDUALE:</a:t>
            </a:r>
            <a:r>
              <a:rPr lang="it-IT" sz="2800" b="1" dirty="0">
                <a:solidFill>
                  <a:schemeClr val="tx2"/>
                </a:solidFill>
              </a:rPr>
              <a:t> </a:t>
            </a:r>
            <a:r>
              <a:rPr lang="it-IT" sz="2800" b="1" dirty="0"/>
              <a:t>e</a:t>
            </a:r>
            <a:r>
              <a:rPr lang="it-IT" sz="2800" b="1" dirty="0" smtClean="0"/>
              <a:t>tnia,</a:t>
            </a:r>
            <a:r>
              <a:rPr lang="it-IT" sz="2800" b="1" dirty="0"/>
              <a:t> </a:t>
            </a:r>
            <a:r>
              <a:rPr lang="it-IT" sz="2800" b="1" dirty="0" smtClean="0"/>
              <a:t>età, genere, familiarità</a:t>
            </a:r>
          </a:p>
          <a:p>
            <a:pPr marL="914400" lvl="1" indent="-457200">
              <a:buFont typeface="Wingdings" pitchFamily="2" charset="2"/>
              <a:buChar char="Ø"/>
            </a:pPr>
            <a:endParaRPr lang="it-IT" sz="2800" b="1" dirty="0" smtClean="0"/>
          </a:p>
          <a:p>
            <a:pPr marL="914400" lvl="1" indent="-457200">
              <a:buFont typeface="Wingdings" pitchFamily="2" charset="2"/>
              <a:buChar char="Ø"/>
            </a:pPr>
            <a:r>
              <a:rPr lang="it-IT" sz="2800" b="1" dirty="0" smtClean="0">
                <a:solidFill>
                  <a:schemeClr val="tx2"/>
                </a:solidFill>
              </a:rPr>
              <a:t>RISCHIO CORRELATO ALLA PSICOPATOLOGIA</a:t>
            </a:r>
            <a:r>
              <a:rPr lang="it-IT" sz="2800" b="1" dirty="0" smtClean="0"/>
              <a:t>:</a:t>
            </a:r>
            <a:r>
              <a:rPr lang="it-IT" sz="2800" b="1" dirty="0"/>
              <a:t> </a:t>
            </a:r>
            <a:r>
              <a:rPr lang="it-IT" sz="2800" b="1" dirty="0" smtClean="0"/>
              <a:t>fase di malattia</a:t>
            </a:r>
          </a:p>
          <a:p>
            <a:pPr marL="342900" indent="-342900">
              <a:buFont typeface="Wingdings" pitchFamily="2" charset="2"/>
              <a:buChar char="Ø"/>
            </a:pPr>
            <a:endParaRPr lang="it-IT" dirty="0"/>
          </a:p>
          <a:p>
            <a:pPr marL="342900" indent="-342900">
              <a:buFont typeface="Wingdings" pitchFamily="2" charset="2"/>
              <a:buChar char="Ø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59048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252314" y="-27384"/>
            <a:ext cx="9774933" cy="1982240"/>
            <a:chOff x="-159" y="1189"/>
            <a:chExt cx="6146" cy="1446"/>
          </a:xfrm>
          <a:solidFill>
            <a:schemeClr val="accent2">
              <a:lumMod val="75000"/>
            </a:schemeClr>
          </a:solidFill>
        </p:grpSpPr>
        <p:sp>
          <p:nvSpPr>
            <p:cNvPr id="157699" name="Rettangolo 10"/>
            <p:cNvSpPr>
              <a:spLocks noChangeArrowheads="1"/>
            </p:cNvSpPr>
            <p:nvPr/>
          </p:nvSpPr>
          <p:spPr bwMode="auto">
            <a:xfrm>
              <a:off x="0" y="1189"/>
              <a:ext cx="5749" cy="1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defRPr/>
              </a:pPr>
              <a:endParaRPr lang="it-IT" alt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157700" name="Rectangle 1"/>
            <p:cNvSpPr>
              <a:spLocks noChangeArrowheads="1"/>
            </p:cNvSpPr>
            <p:nvPr/>
          </p:nvSpPr>
          <p:spPr bwMode="auto">
            <a:xfrm>
              <a:off x="-159" y="1416"/>
              <a:ext cx="6146" cy="9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Schizofrenia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mediche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 defTabSz="914400" eaLnBrk="1" hangingPunct="1">
                <a:defRPr/>
              </a:pPr>
              <a:r>
                <a:rPr lang="en-GB" altLang="it-IT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ovrappeso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sindrome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metabolica</a:t>
              </a:r>
              <a:endParaRPr lang="en-GB" alt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187624" y="2696721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2. Scelta farmaco a minor rischio</a:t>
            </a:r>
          </a:p>
          <a:p>
            <a:endParaRPr lang="it-IT" sz="3200" b="1" dirty="0"/>
          </a:p>
          <a:p>
            <a:r>
              <a:rPr lang="it-IT" sz="3200" b="1" dirty="0" smtClean="0">
                <a:solidFill>
                  <a:schemeClr val="bg1"/>
                </a:solidFill>
              </a:rPr>
              <a:t>3. Monitoraggio del rischio dismetabolico</a:t>
            </a:r>
          </a:p>
          <a:p>
            <a:endParaRPr lang="it-IT" sz="3200" b="1" dirty="0">
              <a:solidFill>
                <a:schemeClr val="bg1"/>
              </a:solidFill>
            </a:endParaRPr>
          </a:p>
          <a:p>
            <a:r>
              <a:rPr lang="it-IT" sz="3200" b="1" dirty="0" smtClean="0">
                <a:solidFill>
                  <a:schemeClr val="bg1"/>
                </a:solidFill>
              </a:rPr>
              <a:t>4. Gestione del rischio dismetabolico 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92608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252314" y="-27384"/>
            <a:ext cx="9774933" cy="1982240"/>
            <a:chOff x="-159" y="1189"/>
            <a:chExt cx="6146" cy="1446"/>
          </a:xfrm>
          <a:solidFill>
            <a:schemeClr val="accent2">
              <a:lumMod val="75000"/>
            </a:schemeClr>
          </a:solidFill>
        </p:grpSpPr>
        <p:sp>
          <p:nvSpPr>
            <p:cNvPr id="157699" name="Rettangolo 10"/>
            <p:cNvSpPr>
              <a:spLocks noChangeArrowheads="1"/>
            </p:cNvSpPr>
            <p:nvPr/>
          </p:nvSpPr>
          <p:spPr bwMode="auto">
            <a:xfrm>
              <a:off x="0" y="1189"/>
              <a:ext cx="5749" cy="1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defRPr/>
              </a:pPr>
              <a:endParaRPr lang="it-IT" alt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157700" name="Rectangle 1"/>
            <p:cNvSpPr>
              <a:spLocks noChangeArrowheads="1"/>
            </p:cNvSpPr>
            <p:nvPr/>
          </p:nvSpPr>
          <p:spPr bwMode="auto">
            <a:xfrm>
              <a:off x="-159" y="1416"/>
              <a:ext cx="6146" cy="9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Schizofrenia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mediche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 defTabSz="914400" eaLnBrk="1" hangingPunct="1">
                <a:defRPr/>
              </a:pPr>
              <a:r>
                <a:rPr lang="en-GB" altLang="it-IT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ovrappeso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sindrome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metabolica</a:t>
              </a:r>
              <a:endParaRPr lang="en-GB" alt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187624" y="2696721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2. Scelta farmaco a minor rischio</a:t>
            </a:r>
          </a:p>
          <a:p>
            <a:endParaRPr lang="it-IT" sz="3200" b="1" dirty="0"/>
          </a:p>
          <a:p>
            <a:r>
              <a:rPr lang="it-IT" sz="3200" b="1" dirty="0" smtClean="0"/>
              <a:t>3. Monitoraggio del rischio dismetabolico</a:t>
            </a:r>
          </a:p>
          <a:p>
            <a:endParaRPr lang="it-IT" sz="3200" b="1" dirty="0">
              <a:solidFill>
                <a:schemeClr val="bg1"/>
              </a:solidFill>
            </a:endParaRPr>
          </a:p>
          <a:p>
            <a:r>
              <a:rPr lang="it-IT" sz="3200" b="1" dirty="0" smtClean="0">
                <a:solidFill>
                  <a:schemeClr val="bg1"/>
                </a:solidFill>
              </a:rPr>
              <a:t>4. Gestione del rischio dismetabolico 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926084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arrotondato 3"/>
          <p:cNvSpPr/>
          <p:nvPr/>
        </p:nvSpPr>
        <p:spPr>
          <a:xfrm>
            <a:off x="179512" y="72008"/>
            <a:ext cx="8784976" cy="1484784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ttangolo 1"/>
          <p:cNvSpPr/>
          <p:nvPr/>
        </p:nvSpPr>
        <p:spPr>
          <a:xfrm>
            <a:off x="333872" y="172372"/>
            <a:ext cx="8352928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Years of potential life lost and life expectancy in schizophrenia: 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a </a:t>
            </a:r>
            <a:r>
              <a:rPr lang="en-US" sz="2400" b="1" dirty="0"/>
              <a:t>systematic review and meta-analysis.</a:t>
            </a:r>
          </a:p>
          <a:p>
            <a:pPr algn="ctr"/>
            <a:r>
              <a:rPr lang="en-US" b="1" u="sng" dirty="0" err="1">
                <a:solidFill>
                  <a:schemeClr val="tx2"/>
                </a:solidFill>
                <a:hlinkClick r:id="rId3"/>
              </a:rPr>
              <a:t>Hjorthøj</a:t>
            </a:r>
            <a:r>
              <a:rPr lang="en-US" b="1" u="sng" dirty="0">
                <a:solidFill>
                  <a:schemeClr val="tx2"/>
                </a:solidFill>
                <a:hlinkClick r:id="rId3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hlinkClick r:id="rId3"/>
              </a:rPr>
              <a:t>C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  <a:r>
              <a:rPr lang="en-US" b="1" dirty="0">
                <a:solidFill>
                  <a:schemeClr val="tx2"/>
                </a:solidFill>
              </a:rPr>
              <a:t> </a:t>
            </a:r>
            <a:r>
              <a:rPr lang="en-US" b="1" u="sng" dirty="0" err="1">
                <a:solidFill>
                  <a:schemeClr val="tx2"/>
                </a:solidFill>
                <a:hlinkClick r:id="rId4"/>
              </a:rPr>
              <a:t>Stürup</a:t>
            </a:r>
            <a:r>
              <a:rPr lang="en-US" b="1" u="sng" dirty="0">
                <a:solidFill>
                  <a:schemeClr val="tx2"/>
                </a:solidFill>
                <a:hlinkClick r:id="rId4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hlinkClick r:id="rId4"/>
              </a:rPr>
              <a:t>AE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  <a:r>
              <a:rPr lang="en-US" b="1" dirty="0">
                <a:solidFill>
                  <a:schemeClr val="tx2"/>
                </a:solidFill>
              </a:rPr>
              <a:t> </a:t>
            </a:r>
            <a:r>
              <a:rPr lang="en-US" b="1" u="sng" dirty="0">
                <a:solidFill>
                  <a:schemeClr val="tx2"/>
                </a:solidFill>
                <a:hlinkClick r:id="rId5"/>
              </a:rPr>
              <a:t>McGrath </a:t>
            </a:r>
            <a:r>
              <a:rPr lang="en-US" b="1" u="sng" dirty="0" smtClean="0">
                <a:solidFill>
                  <a:schemeClr val="tx2"/>
                </a:solidFill>
                <a:hlinkClick r:id="rId5"/>
              </a:rPr>
              <a:t>JJ</a:t>
            </a:r>
            <a:r>
              <a:rPr lang="en-US" b="1" dirty="0" smtClean="0">
                <a:solidFill>
                  <a:schemeClr val="tx2"/>
                </a:solidFill>
              </a:rPr>
              <a:t>,</a:t>
            </a:r>
            <a:r>
              <a:rPr lang="en-US" b="1" dirty="0">
                <a:solidFill>
                  <a:schemeClr val="tx2"/>
                </a:solidFill>
              </a:rPr>
              <a:t> </a:t>
            </a:r>
            <a:r>
              <a:rPr lang="en-US" b="1" u="sng" dirty="0" err="1">
                <a:solidFill>
                  <a:schemeClr val="tx2"/>
                </a:solidFill>
                <a:hlinkClick r:id="rId6"/>
              </a:rPr>
              <a:t>Nordentoft</a:t>
            </a:r>
            <a:r>
              <a:rPr lang="en-US" b="1" u="sng" dirty="0">
                <a:solidFill>
                  <a:schemeClr val="tx2"/>
                </a:solidFill>
                <a:hlinkClick r:id="rId6"/>
              </a:rPr>
              <a:t> </a:t>
            </a:r>
            <a:r>
              <a:rPr lang="en-US" b="1" u="sng" dirty="0" smtClean="0">
                <a:solidFill>
                  <a:schemeClr val="tx2"/>
                </a:solidFill>
                <a:hlinkClick r:id="rId6"/>
              </a:rPr>
              <a:t>M</a:t>
            </a:r>
            <a:r>
              <a:rPr lang="en-US" b="1" dirty="0" smtClean="0">
                <a:solidFill>
                  <a:schemeClr val="tx2"/>
                </a:solidFill>
              </a:rPr>
              <a:t>.</a:t>
            </a:r>
            <a:endParaRPr lang="en-US" b="1" dirty="0">
              <a:solidFill>
                <a:schemeClr val="tx2"/>
              </a:solidFill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2800" b="1" dirty="0" smtClean="0"/>
              <a:t>1. Schizophrenia</a:t>
            </a:r>
            <a:r>
              <a:rPr lang="en-US" sz="2800" b="1" dirty="0"/>
              <a:t> i</a:t>
            </a:r>
            <a:r>
              <a:rPr lang="en-US" sz="2800" b="1" dirty="0" smtClean="0"/>
              <a:t>s </a:t>
            </a:r>
            <a:r>
              <a:rPr lang="en-US" sz="2800" b="1" dirty="0"/>
              <a:t>associated with a weighted average of </a:t>
            </a:r>
            <a:r>
              <a:rPr lang="en-US" sz="2800" b="1" dirty="0" smtClean="0">
                <a:solidFill>
                  <a:srgbClr val="C00000"/>
                </a:solidFill>
              </a:rPr>
              <a:t>14.5 </a:t>
            </a:r>
            <a:r>
              <a:rPr lang="en-US" sz="2800" b="1" dirty="0">
                <a:solidFill>
                  <a:srgbClr val="C00000"/>
                </a:solidFill>
              </a:rPr>
              <a:t>years </a:t>
            </a:r>
            <a:r>
              <a:rPr lang="en-US" sz="2800" b="1" dirty="0"/>
              <a:t>of potential life lost </a:t>
            </a:r>
            <a:endParaRPr lang="en-US" sz="2800" dirty="0"/>
          </a:p>
          <a:p>
            <a:endParaRPr lang="en-US" sz="2800" b="1" dirty="0" smtClean="0"/>
          </a:p>
          <a:p>
            <a:r>
              <a:rPr lang="en-US" sz="2800" b="1" dirty="0" smtClean="0"/>
              <a:t>2. higher </a:t>
            </a:r>
            <a:r>
              <a:rPr lang="en-US" sz="2800" b="1" dirty="0"/>
              <a:t>for men than </a:t>
            </a:r>
            <a:r>
              <a:rPr lang="en-US" sz="2800" b="1" dirty="0" smtClean="0"/>
              <a:t>women</a:t>
            </a:r>
          </a:p>
          <a:p>
            <a:endParaRPr lang="en-US" sz="2800" b="1" dirty="0"/>
          </a:p>
          <a:p>
            <a:r>
              <a:rPr lang="en-US" sz="2800" b="1" dirty="0" smtClean="0"/>
              <a:t>3. Loss </a:t>
            </a:r>
            <a:r>
              <a:rPr lang="en-US" sz="2800" b="1" dirty="0"/>
              <a:t>was least in the Asian study and greatest in </a:t>
            </a:r>
            <a:r>
              <a:rPr lang="en-US" sz="2800" b="1" dirty="0" smtClean="0"/>
              <a:t>Africa</a:t>
            </a:r>
            <a:endParaRPr lang="en-US" sz="28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5436096" y="6021288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i="1" dirty="0" smtClean="0">
                <a:solidFill>
                  <a:schemeClr val="tx2"/>
                </a:solidFill>
              </a:rPr>
              <a:t>Lancet </a:t>
            </a:r>
            <a:r>
              <a:rPr lang="it-IT" sz="2400" b="1" i="1" dirty="0" err="1" smtClean="0">
                <a:solidFill>
                  <a:schemeClr val="tx2"/>
                </a:solidFill>
              </a:rPr>
              <a:t>Psychiatry</a:t>
            </a:r>
            <a:r>
              <a:rPr lang="it-IT" sz="2400" b="1" i="1" dirty="0" smtClean="0">
                <a:solidFill>
                  <a:schemeClr val="tx2"/>
                </a:solidFill>
              </a:rPr>
              <a:t>, 2017</a:t>
            </a:r>
            <a:endParaRPr lang="it-IT" sz="2400" b="1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98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252314" y="-27384"/>
            <a:ext cx="9774933" cy="1982240"/>
            <a:chOff x="-159" y="1189"/>
            <a:chExt cx="6146" cy="1446"/>
          </a:xfrm>
          <a:solidFill>
            <a:schemeClr val="accent2">
              <a:lumMod val="75000"/>
            </a:schemeClr>
          </a:solidFill>
        </p:grpSpPr>
        <p:sp>
          <p:nvSpPr>
            <p:cNvPr id="157699" name="Rettangolo 10"/>
            <p:cNvSpPr>
              <a:spLocks noChangeArrowheads="1"/>
            </p:cNvSpPr>
            <p:nvPr/>
          </p:nvSpPr>
          <p:spPr bwMode="auto">
            <a:xfrm>
              <a:off x="0" y="1189"/>
              <a:ext cx="5749" cy="14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914400" eaLnBrk="1" hangingPunct="1">
                <a:defRPr/>
              </a:pPr>
              <a:endParaRPr lang="it-IT" altLang="it-IT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</a:endParaRPr>
            </a:p>
          </p:txBody>
        </p:sp>
        <p:sp>
          <p:nvSpPr>
            <p:cNvPr id="157700" name="Rectangle 1"/>
            <p:cNvSpPr>
              <a:spLocks noChangeArrowheads="1"/>
            </p:cNvSpPr>
            <p:nvPr/>
          </p:nvSpPr>
          <p:spPr bwMode="auto">
            <a:xfrm>
              <a:off x="-159" y="1416"/>
              <a:ext cx="6146" cy="926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lIns="90000" tIns="46800" rIns="90000" bIns="46800" anchor="ctr"/>
            <a:lstStyle>
              <a:lvl1pPr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914400" eaLnBrk="1" hangingPunct="1">
                <a:defRPr/>
              </a:pP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Schizofrenia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condizioni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mediche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generali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:</a:t>
              </a:r>
            </a:p>
            <a:p>
              <a:pPr algn="ctr" defTabSz="914400" eaLnBrk="1" hangingPunct="1">
                <a:defRPr/>
              </a:pPr>
              <a:r>
                <a:rPr lang="en-GB" altLang="it-IT" sz="3200" b="1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ovrappeso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sindrome</a:t>
              </a:r>
              <a:r>
                <a:rPr lang="en-GB" altLang="it-IT" sz="32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GB" altLang="it-IT" sz="3200" b="1" dirty="0" err="1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metabolica</a:t>
              </a:r>
              <a:endParaRPr lang="en-GB" altLang="it-IT" sz="3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3" name="CasellaDiTesto 2"/>
          <p:cNvSpPr txBox="1"/>
          <p:nvPr/>
        </p:nvSpPr>
        <p:spPr>
          <a:xfrm>
            <a:off x="1187624" y="2696721"/>
            <a:ext cx="73448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smtClean="0"/>
              <a:t>2. Scelta farmaco a minor rischio</a:t>
            </a:r>
          </a:p>
          <a:p>
            <a:endParaRPr lang="it-IT" sz="3200" b="1" dirty="0"/>
          </a:p>
          <a:p>
            <a:r>
              <a:rPr lang="it-IT" sz="3200" b="1" dirty="0" smtClean="0"/>
              <a:t>3. Monitoraggio del rischio dismetabolico</a:t>
            </a:r>
          </a:p>
          <a:p>
            <a:endParaRPr lang="it-IT" sz="3200" b="1" dirty="0"/>
          </a:p>
          <a:p>
            <a:r>
              <a:rPr lang="it-IT" sz="3200" b="1" dirty="0" smtClean="0"/>
              <a:t>4. Gestione del rischio dismetabolico </a:t>
            </a:r>
          </a:p>
          <a:p>
            <a:pPr marL="342900" indent="-342900">
              <a:buAutoNum type="arabicPeriod"/>
            </a:pPr>
            <a:endParaRPr lang="it-IT" dirty="0"/>
          </a:p>
          <a:p>
            <a:pPr marL="342900" indent="-342900">
              <a:buAutoNum type="arabi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88256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2800" b="1">
                <a:solidFill>
                  <a:schemeClr val="bg1"/>
                </a:solidFill>
                <a:latin typeface="Verdana" charset="0"/>
              </a:rPr>
              <a:t>Standardized Mortality Ratios for Schizophrenia by cause of death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06782835"/>
              </p:ext>
            </p:extLst>
          </p:nvPr>
        </p:nvGraphicFramePr>
        <p:xfrm>
          <a:off x="1333500" y="1219200"/>
          <a:ext cx="6477000" cy="50898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371975"/>
                <a:gridCol w="2105025"/>
              </a:tblGrid>
              <a:tr h="518098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CAUSE OF DEATH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SMR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Cardiovascular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1.79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Cerebrovascular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0.69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Digestive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2.38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Endocrine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2.63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Infectious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4.29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Genitourinary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3.70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Neoplastic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diseases</a:t>
                      </a:r>
                      <a:endParaRPr lang="it-IT" sz="24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1.37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Nervous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4.22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Respiratory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3.19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Other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2.00</a:t>
                      </a:r>
                      <a:endParaRPr lang="it-IT" sz="2400" dirty="0"/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98345" name="TextBox 3"/>
          <p:cNvSpPr txBox="1">
            <a:spLocks noChangeArrowheads="1"/>
          </p:cNvSpPr>
          <p:nvPr/>
        </p:nvSpPr>
        <p:spPr bwMode="auto">
          <a:xfrm>
            <a:off x="1905000" y="6453336"/>
            <a:ext cx="708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400" dirty="0" err="1">
                <a:latin typeface="Verdana"/>
                <a:cs typeface="Verdana"/>
              </a:rPr>
              <a:t>Saha</a:t>
            </a:r>
            <a:r>
              <a:rPr lang="en-US" sz="1400" dirty="0">
                <a:latin typeface="Verdana"/>
                <a:cs typeface="Verdana"/>
              </a:rPr>
              <a:t> et al, </a:t>
            </a:r>
            <a:r>
              <a:rPr lang="en-US" sz="1400" i="1" dirty="0">
                <a:latin typeface="Verdana"/>
                <a:cs typeface="Verdana"/>
              </a:rPr>
              <a:t>Arch Gen Psychiatry</a:t>
            </a:r>
            <a:r>
              <a:rPr lang="en-US" sz="1400" dirty="0">
                <a:latin typeface="Verdana"/>
                <a:cs typeface="Verdana"/>
              </a:rPr>
              <a:t>, 2007</a:t>
            </a:r>
          </a:p>
        </p:txBody>
      </p:sp>
    </p:spTree>
    <p:extLst>
      <p:ext uri="{BB962C8B-B14F-4D97-AF65-F5344CB8AC3E}">
        <p14:creationId xmlns:p14="http://schemas.microsoft.com/office/powerpoint/2010/main" xmlns="" val="130636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8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2800" b="1">
                <a:solidFill>
                  <a:schemeClr val="bg1"/>
                </a:solidFill>
                <a:latin typeface="Verdana" charset="0"/>
              </a:rPr>
              <a:t>Standardized Mortality Ratios for Schizophrenia by cause of death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46727731"/>
              </p:ext>
            </p:extLst>
          </p:nvPr>
        </p:nvGraphicFramePr>
        <p:xfrm>
          <a:off x="1333500" y="1219200"/>
          <a:ext cx="6477000" cy="5089830"/>
        </p:xfrm>
        <a:graphic>
          <a:graphicData uri="http://schemas.openxmlformats.org/drawingml/2006/table">
            <a:tbl>
              <a:tblPr firstRow="1" bandRow="1">
                <a:tableStyleId>{74C1A8A3-306A-4EB7-A6B1-4F7E0EB9C5D6}</a:tableStyleId>
              </a:tblPr>
              <a:tblGrid>
                <a:gridCol w="4371975"/>
                <a:gridCol w="2105025"/>
              </a:tblGrid>
              <a:tr h="518098"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CAUSE OF DEATH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800" dirty="0" smtClean="0"/>
                        <a:t>SMR</a:t>
                      </a:r>
                      <a:endParaRPr lang="it-IT" sz="2800" dirty="0">
                        <a:solidFill>
                          <a:schemeClr val="tx1"/>
                        </a:solidFill>
                      </a:endParaRPr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Cardiovascular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1.79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Cerebrovascular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0.69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Digestive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2.38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smtClean="0"/>
                        <a:t>Endocrine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2.63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Infectious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4.29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Genitourinary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3.70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err="1" smtClean="0"/>
                        <a:t>Neoplastic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dirty="0" err="1" smtClean="0"/>
                        <a:t>diseases</a:t>
                      </a:r>
                      <a:endParaRPr lang="it-IT" sz="24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1.37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Nervous</a:t>
                      </a:r>
                      <a:r>
                        <a:rPr lang="it-IT" sz="2400" baseline="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4.22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Respiratory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3.19</a:t>
                      </a:r>
                      <a:endParaRPr lang="it-IT" sz="2400" dirty="0"/>
                    </a:p>
                  </a:txBody>
                  <a:tcPr marT="45705" marB="45705"/>
                </a:tc>
              </a:tr>
              <a:tr h="45714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dirty="0" err="1" smtClean="0"/>
                        <a:t>Other</a:t>
                      </a:r>
                      <a:r>
                        <a:rPr lang="it-IT" sz="2400" dirty="0" smtClean="0"/>
                        <a:t> </a:t>
                      </a:r>
                      <a:r>
                        <a:rPr lang="it-IT" sz="2400" baseline="0" dirty="0" err="1" smtClean="0"/>
                        <a:t>diseases</a:t>
                      </a:r>
                      <a:endParaRPr lang="it-IT" sz="2400" dirty="0" smtClean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dirty="0" smtClean="0"/>
                        <a:t>2.00</a:t>
                      </a:r>
                      <a:endParaRPr lang="it-IT" sz="2400" dirty="0"/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98345" name="TextBox 3"/>
          <p:cNvSpPr txBox="1">
            <a:spLocks noChangeArrowheads="1"/>
          </p:cNvSpPr>
          <p:nvPr/>
        </p:nvSpPr>
        <p:spPr bwMode="auto">
          <a:xfrm>
            <a:off x="1905000" y="6453336"/>
            <a:ext cx="70866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/>
            <a:r>
              <a:rPr lang="en-US" sz="1400" dirty="0" err="1">
                <a:latin typeface="Verdana"/>
                <a:cs typeface="Verdana"/>
              </a:rPr>
              <a:t>Saha</a:t>
            </a:r>
            <a:r>
              <a:rPr lang="en-US" sz="1400" dirty="0">
                <a:latin typeface="Verdana"/>
                <a:cs typeface="Verdana"/>
              </a:rPr>
              <a:t> et al, </a:t>
            </a:r>
            <a:r>
              <a:rPr lang="en-US" sz="1400" i="1" dirty="0">
                <a:latin typeface="Verdana"/>
                <a:cs typeface="Verdana"/>
              </a:rPr>
              <a:t>Arch Gen Psychiatry</a:t>
            </a:r>
            <a:r>
              <a:rPr lang="en-US" sz="1400" dirty="0">
                <a:latin typeface="Verdana"/>
                <a:cs typeface="Verdana"/>
              </a:rPr>
              <a:t>, 2007</a:t>
            </a:r>
          </a:p>
        </p:txBody>
      </p:sp>
      <p:sp>
        <p:nvSpPr>
          <p:cNvPr id="3" name="Freccia a destra 2"/>
          <p:cNvSpPr/>
          <p:nvPr/>
        </p:nvSpPr>
        <p:spPr>
          <a:xfrm rot="10800000">
            <a:off x="7884368" y="1772816"/>
            <a:ext cx="360040" cy="360040"/>
          </a:xfrm>
          <a:prstGeom prst="rightArrow">
            <a:avLst/>
          </a:prstGeom>
          <a:solidFill>
            <a:schemeClr val="accent2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ccia a destra 5"/>
          <p:cNvSpPr/>
          <p:nvPr/>
        </p:nvSpPr>
        <p:spPr>
          <a:xfrm rot="10800000">
            <a:off x="7884368" y="2276872"/>
            <a:ext cx="360040" cy="360040"/>
          </a:xfrm>
          <a:prstGeom prst="rightArrow">
            <a:avLst/>
          </a:prstGeom>
          <a:solidFill>
            <a:schemeClr val="accent2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 rot="10800000">
            <a:off x="7884368" y="3140968"/>
            <a:ext cx="360040" cy="360040"/>
          </a:xfrm>
          <a:prstGeom prst="rightArrow">
            <a:avLst/>
          </a:prstGeom>
          <a:solidFill>
            <a:schemeClr val="accent2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389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1"/>
          <p:cNvSpPr txBox="1">
            <a:spLocks/>
          </p:cNvSpPr>
          <p:nvPr/>
        </p:nvSpPr>
        <p:spPr>
          <a:xfrm>
            <a:off x="0" y="-26988"/>
            <a:ext cx="9144000" cy="1143001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anchor="ctr"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it-IT" sz="4800" b="1" dirty="0" err="1" smtClean="0">
                <a:solidFill>
                  <a:schemeClr val="bg1"/>
                </a:solidFill>
                <a:latin typeface="+mn-lt"/>
              </a:rPr>
              <a:t>Metabolic</a:t>
            </a:r>
            <a:r>
              <a:rPr lang="it-IT" sz="48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it-IT" sz="4800" b="1" dirty="0" err="1" smtClean="0">
                <a:solidFill>
                  <a:schemeClr val="bg1"/>
                </a:solidFill>
                <a:latin typeface="+mn-lt"/>
              </a:rPr>
              <a:t>syndrome</a:t>
            </a:r>
            <a:endParaRPr lang="it-IT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99" name="Rettangolo 3"/>
          <p:cNvSpPr>
            <a:spLocks noChangeArrowheads="1"/>
          </p:cNvSpPr>
          <p:nvPr/>
        </p:nvSpPr>
        <p:spPr bwMode="auto">
          <a:xfrm>
            <a:off x="1835150" y="2316163"/>
            <a:ext cx="8137525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it-IT" sz="4400" b="1" dirty="0" err="1" smtClean="0"/>
              <a:t>Abdominal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obesity</a:t>
            </a:r>
            <a:endParaRPr lang="it-IT" sz="4400" b="1" dirty="0"/>
          </a:p>
          <a:p>
            <a:pPr marL="742950" indent="-742950">
              <a:buFontTx/>
              <a:buAutoNum type="arabicPeriod"/>
            </a:pPr>
            <a:r>
              <a:rPr lang="it-IT" sz="4400" b="1" dirty="0" err="1" smtClean="0"/>
              <a:t>Hypertriglyceridemia</a:t>
            </a:r>
            <a:endParaRPr lang="it-IT" sz="4400" b="1" dirty="0"/>
          </a:p>
          <a:p>
            <a:pPr marL="742950" indent="-742950">
              <a:buFontTx/>
              <a:buAutoNum type="arabicPeriod"/>
            </a:pPr>
            <a:r>
              <a:rPr lang="it-IT" sz="4400" b="1" dirty="0" err="1" smtClean="0"/>
              <a:t>Low</a:t>
            </a:r>
            <a:r>
              <a:rPr lang="it-IT" sz="4400" b="1" dirty="0" smtClean="0"/>
              <a:t> HDL</a:t>
            </a:r>
            <a:endParaRPr lang="it-IT" sz="4400" b="1" dirty="0"/>
          </a:p>
          <a:p>
            <a:pPr marL="742950" indent="-742950">
              <a:buFontTx/>
              <a:buAutoNum type="arabicPeriod"/>
            </a:pPr>
            <a:r>
              <a:rPr lang="it-IT" sz="4400" b="1" dirty="0" smtClean="0"/>
              <a:t>High </a:t>
            </a:r>
            <a:r>
              <a:rPr lang="it-IT" sz="4400" b="1" dirty="0" err="1" smtClean="0"/>
              <a:t>blood</a:t>
            </a:r>
            <a:r>
              <a:rPr lang="it-IT" sz="4400" b="1" dirty="0" smtClean="0"/>
              <a:t> pressure</a:t>
            </a:r>
            <a:endParaRPr lang="it-IT" sz="4400" b="1" dirty="0"/>
          </a:p>
          <a:p>
            <a:pPr marL="742950" indent="-742950">
              <a:buFontTx/>
              <a:buAutoNum type="arabicPeriod"/>
            </a:pPr>
            <a:r>
              <a:rPr lang="it-IT" sz="4400" b="1" dirty="0" smtClean="0"/>
              <a:t>High </a:t>
            </a:r>
            <a:r>
              <a:rPr lang="it-IT" sz="4400" b="1" dirty="0" err="1" smtClean="0"/>
              <a:t>fasting</a:t>
            </a:r>
            <a:r>
              <a:rPr lang="it-IT" sz="4400" b="1" dirty="0" smtClean="0"/>
              <a:t> </a:t>
            </a:r>
            <a:r>
              <a:rPr lang="it-IT" sz="4400" b="1" dirty="0" err="1" smtClean="0"/>
              <a:t>glucose</a:t>
            </a:r>
            <a:r>
              <a:rPr lang="it-IT" sz="4400" b="1" dirty="0" smtClean="0"/>
              <a:t> </a:t>
            </a:r>
            <a:endParaRPr lang="it-IT" sz="4400" b="1" dirty="0"/>
          </a:p>
        </p:txBody>
      </p:sp>
    </p:spTree>
    <p:extLst>
      <p:ext uri="{BB962C8B-B14F-4D97-AF65-F5344CB8AC3E}">
        <p14:creationId xmlns:p14="http://schemas.microsoft.com/office/powerpoint/2010/main" xmlns="" val="491116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113" y="327025"/>
            <a:ext cx="5334000" cy="630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6096000" y="2628900"/>
            <a:ext cx="2819400" cy="14747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GB" b="1" dirty="0">
                <a:ea typeface="ＭＳ Ｐゴシック" pitchFamily="34" charset="-128"/>
              </a:rPr>
              <a:t>National Cholesterol Education Program (NCEP) Adult Treatment Panel (ATP) III-modified criteria</a:t>
            </a:r>
            <a:endParaRPr lang="en-US" b="1" dirty="0">
              <a:ea typeface="ＭＳ Ｐゴシック" pitchFamily="34" charset="-128"/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5638800" y="6248400"/>
            <a:ext cx="3429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en-US">
                <a:ea typeface="ＭＳ Ｐゴシック" pitchFamily="34" charset="-128"/>
              </a:rPr>
              <a:t>Grundy et al., Circulation 2005</a:t>
            </a:r>
          </a:p>
        </p:txBody>
      </p:sp>
      <p:sp>
        <p:nvSpPr>
          <p:cNvPr id="13317" name="CasellaDiTesto 7"/>
          <p:cNvSpPr txBox="1">
            <a:spLocks noChangeArrowheads="1"/>
          </p:cNvSpPr>
          <p:nvPr/>
        </p:nvSpPr>
        <p:spPr bwMode="auto">
          <a:xfrm>
            <a:off x="95250" y="946150"/>
            <a:ext cx="5302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1</a:t>
            </a:r>
          </a:p>
        </p:txBody>
      </p:sp>
      <p:sp>
        <p:nvSpPr>
          <p:cNvPr id="13318" name="CasellaDiTesto 7"/>
          <p:cNvSpPr txBox="1">
            <a:spLocks noChangeArrowheads="1"/>
          </p:cNvSpPr>
          <p:nvPr/>
        </p:nvSpPr>
        <p:spPr bwMode="auto">
          <a:xfrm>
            <a:off x="100013" y="1831975"/>
            <a:ext cx="528637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2</a:t>
            </a:r>
          </a:p>
        </p:txBody>
      </p:sp>
      <p:sp>
        <p:nvSpPr>
          <p:cNvPr id="13319" name="CasellaDiTesto 7"/>
          <p:cNvSpPr txBox="1">
            <a:spLocks noChangeArrowheads="1"/>
          </p:cNvSpPr>
          <p:nvPr/>
        </p:nvSpPr>
        <p:spPr bwMode="auto">
          <a:xfrm>
            <a:off x="103188" y="2984500"/>
            <a:ext cx="5302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3</a:t>
            </a:r>
          </a:p>
        </p:txBody>
      </p:sp>
      <p:sp>
        <p:nvSpPr>
          <p:cNvPr id="13320" name="CasellaDiTesto 7"/>
          <p:cNvSpPr txBox="1">
            <a:spLocks noChangeArrowheads="1"/>
          </p:cNvSpPr>
          <p:nvPr/>
        </p:nvSpPr>
        <p:spPr bwMode="auto">
          <a:xfrm>
            <a:off x="95250" y="4264025"/>
            <a:ext cx="5302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4</a:t>
            </a:r>
          </a:p>
        </p:txBody>
      </p:sp>
      <p:sp>
        <p:nvSpPr>
          <p:cNvPr id="13321" name="CasellaDiTesto 8"/>
          <p:cNvSpPr txBox="1">
            <a:spLocks noChangeArrowheads="1"/>
          </p:cNvSpPr>
          <p:nvPr/>
        </p:nvSpPr>
        <p:spPr bwMode="auto">
          <a:xfrm>
            <a:off x="98425" y="5724525"/>
            <a:ext cx="530225" cy="70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5</a:t>
            </a:r>
          </a:p>
        </p:txBody>
      </p:sp>
      <p:sp>
        <p:nvSpPr>
          <p:cNvPr id="13322" name="CasellaDiTesto 7"/>
          <p:cNvSpPr txBox="1">
            <a:spLocks noChangeArrowheads="1"/>
          </p:cNvSpPr>
          <p:nvPr/>
        </p:nvSpPr>
        <p:spPr bwMode="auto">
          <a:xfrm>
            <a:off x="6096000" y="4264025"/>
            <a:ext cx="2819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it-IT" sz="4000" b="1">
                <a:solidFill>
                  <a:srgbClr val="002060"/>
                </a:solidFill>
                <a:latin typeface="Arial" charset="0"/>
                <a:ea typeface="ＭＳ Ｐゴシック" pitchFamily="34" charset="-128"/>
              </a:rPr>
              <a:t>≥3 = MetS</a:t>
            </a:r>
          </a:p>
        </p:txBody>
      </p:sp>
    </p:spTree>
    <p:extLst>
      <p:ext uri="{BB962C8B-B14F-4D97-AF65-F5344CB8AC3E}">
        <p14:creationId xmlns:p14="http://schemas.microsoft.com/office/powerpoint/2010/main" xmlns="" val="254811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4" name="Grafico 1"/>
          <p:cNvGraphicFramePr>
            <a:graphicFrameLocks/>
          </p:cNvGraphicFramePr>
          <p:nvPr/>
        </p:nvGraphicFramePr>
        <p:xfrm>
          <a:off x="1443038" y="1323975"/>
          <a:ext cx="7416800" cy="5105400"/>
        </p:xfrm>
        <a:graphic>
          <a:graphicData uri="http://schemas.openxmlformats.org/presentationml/2006/ole">
            <p:oleObj spid="_x0000_s7315" name="Chart" r:id="rId4" imgW="7413378" imgH="5108891" progId="Excel.Sheet.8">
              <p:embed/>
            </p:oleObj>
          </a:graphicData>
        </a:graphic>
      </p:graphicFrame>
      <p:sp>
        <p:nvSpPr>
          <p:cNvPr id="100355" name="Rectangle 8"/>
          <p:cNvSpPr txBox="1">
            <a:spLocks noChangeArrowheads="1"/>
          </p:cNvSpPr>
          <p:nvPr/>
        </p:nvSpPr>
        <p:spPr bwMode="auto">
          <a:xfrm>
            <a:off x="0" y="0"/>
            <a:ext cx="9144000" cy="990600"/>
          </a:xfrm>
          <a:prstGeom prst="rect">
            <a:avLst/>
          </a:prstGeom>
          <a:solidFill>
            <a:srgbClr val="376092"/>
          </a:solidFill>
          <a:ln>
            <a:noFill/>
          </a:ln>
          <a:extLst/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defTabSz="914400"/>
            <a:r>
              <a:rPr lang="en-US" sz="2800" b="1">
                <a:solidFill>
                  <a:schemeClr val="bg1"/>
                </a:solidFill>
                <a:latin typeface="Verdana" charset="0"/>
              </a:rPr>
              <a:t>Metabolic syndrome prevalence among studied subjects with schizophrenia</a:t>
            </a:r>
          </a:p>
        </p:txBody>
      </p:sp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5150623" y="6400800"/>
            <a:ext cx="381386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400" dirty="0" err="1">
                <a:latin typeface="Verdana"/>
                <a:cs typeface="Verdana"/>
              </a:rPr>
              <a:t>Bener</a:t>
            </a:r>
            <a:r>
              <a:rPr lang="it-IT" sz="1400" dirty="0">
                <a:latin typeface="Verdana"/>
                <a:cs typeface="Verdana"/>
              </a:rPr>
              <a:t> et al, </a:t>
            </a:r>
            <a:r>
              <a:rPr lang="it-IT" sz="1400" i="1" dirty="0" err="1">
                <a:latin typeface="Verdana"/>
                <a:cs typeface="Verdana"/>
              </a:rPr>
              <a:t>Diabetes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Metab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i="1" dirty="0" err="1">
                <a:latin typeface="Verdana"/>
                <a:cs typeface="Verdana"/>
              </a:rPr>
              <a:t>Syndr</a:t>
            </a:r>
            <a:r>
              <a:rPr lang="it-IT" sz="1400" i="1" dirty="0">
                <a:latin typeface="Verdana"/>
                <a:cs typeface="Verdana"/>
              </a:rPr>
              <a:t> </a:t>
            </a:r>
            <a:r>
              <a:rPr lang="it-IT" sz="1400" dirty="0">
                <a:latin typeface="Verdana"/>
                <a:cs typeface="Verdana"/>
              </a:rPr>
              <a:t>2014</a:t>
            </a:r>
          </a:p>
        </p:txBody>
      </p:sp>
      <p:cxnSp>
        <p:nvCxnSpPr>
          <p:cNvPr id="6" name="Connettore 1 5"/>
          <p:cNvCxnSpPr/>
          <p:nvPr/>
        </p:nvCxnSpPr>
        <p:spPr>
          <a:xfrm flipV="1">
            <a:off x="2971800" y="2286000"/>
            <a:ext cx="0" cy="1752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ttore 1 9"/>
          <p:cNvCxnSpPr/>
          <p:nvPr/>
        </p:nvCxnSpPr>
        <p:spPr>
          <a:xfrm flipV="1">
            <a:off x="3733800" y="22860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2971800" y="2286000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 flipV="1">
            <a:off x="5715000" y="1447800"/>
            <a:ext cx="0" cy="1600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6477000" y="1447800"/>
            <a:ext cx="0" cy="2286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nettore 1 19"/>
          <p:cNvCxnSpPr/>
          <p:nvPr/>
        </p:nvCxnSpPr>
        <p:spPr>
          <a:xfrm>
            <a:off x="5715000" y="1447800"/>
            <a:ext cx="762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363" name="CasellaDiTesto 1"/>
          <p:cNvSpPr txBox="1">
            <a:spLocks noChangeArrowheads="1"/>
          </p:cNvSpPr>
          <p:nvPr/>
        </p:nvSpPr>
        <p:spPr bwMode="auto">
          <a:xfrm>
            <a:off x="5562600" y="1066800"/>
            <a:ext cx="990600" cy="34290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32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defTabSz="457200"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defTabSz="45720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defTabSz="457200"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defTabSz="457200"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it-IT" sz="1600" b="1"/>
              <a:t>p=0,002</a:t>
            </a:r>
          </a:p>
        </p:txBody>
      </p:sp>
      <p:sp>
        <p:nvSpPr>
          <p:cNvPr id="21" name="CasellaDiTesto 20"/>
          <p:cNvSpPr txBox="1"/>
          <p:nvPr/>
        </p:nvSpPr>
        <p:spPr>
          <a:xfrm>
            <a:off x="457200" y="1458913"/>
            <a:ext cx="914400" cy="36988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dirty="0"/>
              <a:t>N=699</a:t>
            </a:r>
          </a:p>
        </p:txBody>
      </p:sp>
    </p:spTree>
    <p:extLst>
      <p:ext uri="{BB962C8B-B14F-4D97-AF65-F5344CB8AC3E}">
        <p14:creationId xmlns:p14="http://schemas.microsoft.com/office/powerpoint/2010/main" xmlns="" val="395183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FqgivkQkRoG2uE1wlGnnpf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j5oEB4cO9jZv2flyoZc3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48EONQIIr2Isdbq3tnnaN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uws8YrnC7qY3XLsQOSJf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efXhGpZTVhqIlJnSpt3I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VkiXiw1fsvh4FeugcjiE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iuws8YrnC7qY3XLsQOSJf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tsuka Global Medical Affairs Library_v2">
    <a:dk1>
      <a:srgbClr val="00568D"/>
    </a:dk1>
    <a:lt1>
      <a:srgbClr val="FFFFFF"/>
    </a:lt1>
    <a:dk2>
      <a:srgbClr val="000000"/>
    </a:dk2>
    <a:lt2>
      <a:srgbClr val="A0C9EC"/>
    </a:lt2>
    <a:accent1>
      <a:srgbClr val="0073BC"/>
    </a:accent1>
    <a:accent2>
      <a:srgbClr val="BA102C"/>
    </a:accent2>
    <a:accent3>
      <a:srgbClr val="A0C9EC"/>
    </a:accent3>
    <a:accent4>
      <a:srgbClr val="F4D3D3"/>
    </a:accent4>
    <a:accent5>
      <a:srgbClr val="8F8F8C"/>
    </a:accent5>
    <a:accent6>
      <a:srgbClr val="857040"/>
    </a:accent6>
    <a:hlink>
      <a:srgbClr val="0000FF"/>
    </a:hlink>
    <a:folHlink>
      <a:srgbClr val="660066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1296</TotalTime>
  <Words>2073</Words>
  <Application>Microsoft Office PowerPoint</Application>
  <PresentationFormat>Presentazione su schermo (4:3)</PresentationFormat>
  <Paragraphs>356</Paragraphs>
  <Slides>40</Slides>
  <Notes>24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3</vt:i4>
      </vt:variant>
      <vt:variant>
        <vt:lpstr>Titoli diapositive</vt:lpstr>
      </vt:variant>
      <vt:variant>
        <vt:i4>40</vt:i4>
      </vt:variant>
    </vt:vector>
  </HeadingPairs>
  <TitlesOfParts>
    <vt:vector size="44" baseType="lpstr">
      <vt:lpstr>Tema di Office</vt:lpstr>
      <vt:lpstr>Chart</vt:lpstr>
      <vt:lpstr>Foglio di lavoro</vt:lpstr>
      <vt:lpstr>Foglio di lavoro di Microsoft Office Excel 97-2003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New cases of diabetes in psychiatric inpatients treated with antipsychotics</vt:lpstr>
      <vt:lpstr>Peso corporeo e aderenza al trattamento nella schizofrenia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Gianlu</dc:creator>
  <cp:lastModifiedBy>eventech2</cp:lastModifiedBy>
  <cp:revision>145</cp:revision>
  <dcterms:created xsi:type="dcterms:W3CDTF">2014-09-24T10:57:41Z</dcterms:created>
  <dcterms:modified xsi:type="dcterms:W3CDTF">2017-06-09T14:04:32Z</dcterms:modified>
</cp:coreProperties>
</file>