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5.jpg" ContentType="image/jpg"/>
  <Override PartName="/ppt/notesSlides/notesSlide9.xml" ContentType="application/vnd.openxmlformats-officedocument.presentationml.notesSlide+xml"/>
  <Override PartName="/ppt/media/image17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52.jpg" ContentType="image/jpg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2" r:id="rId1"/>
  </p:sldMasterIdLst>
  <p:notesMasterIdLst>
    <p:notesMasterId r:id="rId42"/>
  </p:notesMasterIdLst>
  <p:handoutMasterIdLst>
    <p:handoutMasterId r:id="rId43"/>
  </p:handoutMasterIdLst>
  <p:sldIdLst>
    <p:sldId id="259" r:id="rId2"/>
    <p:sldId id="260" r:id="rId3"/>
    <p:sldId id="262" r:id="rId4"/>
    <p:sldId id="267" r:id="rId5"/>
    <p:sldId id="266" r:id="rId6"/>
    <p:sldId id="331" r:id="rId7"/>
    <p:sldId id="292" r:id="rId8"/>
    <p:sldId id="293" r:id="rId9"/>
    <p:sldId id="294" r:id="rId10"/>
    <p:sldId id="298" r:id="rId11"/>
    <p:sldId id="301" r:id="rId12"/>
    <p:sldId id="300" r:id="rId13"/>
    <p:sldId id="297" r:id="rId14"/>
    <p:sldId id="303" r:id="rId15"/>
    <p:sldId id="305" r:id="rId16"/>
    <p:sldId id="286" r:id="rId17"/>
    <p:sldId id="306" r:id="rId18"/>
    <p:sldId id="299" r:id="rId19"/>
    <p:sldId id="304" r:id="rId20"/>
    <p:sldId id="275" r:id="rId21"/>
    <p:sldId id="308" r:id="rId22"/>
    <p:sldId id="307" r:id="rId23"/>
    <p:sldId id="309" r:id="rId24"/>
    <p:sldId id="289" r:id="rId25"/>
    <p:sldId id="319" r:id="rId26"/>
    <p:sldId id="320" r:id="rId27"/>
    <p:sldId id="296" r:id="rId28"/>
    <p:sldId id="312" r:id="rId29"/>
    <p:sldId id="288" r:id="rId30"/>
    <p:sldId id="321" r:id="rId31"/>
    <p:sldId id="278" r:id="rId32"/>
    <p:sldId id="279" r:id="rId33"/>
    <p:sldId id="318" r:id="rId34"/>
    <p:sldId id="329" r:id="rId35"/>
    <p:sldId id="330" r:id="rId36"/>
    <p:sldId id="322" r:id="rId37"/>
    <p:sldId id="317" r:id="rId38"/>
    <p:sldId id="327" r:id="rId39"/>
    <p:sldId id="333" r:id="rId40"/>
    <p:sldId id="334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D02"/>
    <a:srgbClr val="FFCB61"/>
    <a:srgbClr val="FFB4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06799F8-075E-4A3A-A7F6-7FBC6576F1A4}" styleName="Stile con tema 2 - Color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347"/>
    <p:restoredTop sz="50000"/>
  </p:normalViewPr>
  <p:slideViewPr>
    <p:cSldViewPr snapToGrid="0" snapToObjects="1">
      <p:cViewPr>
        <p:scale>
          <a:sx n="80" d="100"/>
          <a:sy n="80" d="100"/>
        </p:scale>
        <p:origin x="144" y="4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 smtClean="0"/>
              <a:t>Dott. Michele Bellino 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FB25E-3B49-3541-8ADE-DDFDFF74AEA9}" type="datetimeFigureOut">
              <a:rPr lang="it-IT" smtClean="0"/>
              <a:t>29/09/17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F95B-6F14-D541-B6A0-0DD9E97CA6B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823085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 smtClean="0"/>
              <a:t>Dott. Michele Bellino 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8A80B-FF13-AB4F-A7C8-954AFAE73E04}" type="datetimeFigureOut">
              <a:rPr lang="it-IT" smtClean="0"/>
              <a:t>29/09/17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0F41B-66B2-CC47-A566-0858A1EAEA0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77197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  <p:sp>
        <p:nvSpPr>
          <p:cNvPr id="2" name="Segnaposto intestazione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it-IT" smtClean="0"/>
              <a:t>Dott. Michele Bellino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69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64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it-IT" altLang="it-IT" dirty="0" smtClean="0"/>
              <a:t>Possibili Cause di AION non arteritica:</a:t>
            </a:r>
          </a:p>
          <a:p>
            <a:r>
              <a:rPr lang="it-IT" altLang="it-IT" dirty="0" smtClean="0"/>
              <a:t>-VASCULOPATIE (</a:t>
            </a:r>
            <a:r>
              <a:rPr lang="it-IT" altLang="it-IT" dirty="0" err="1" smtClean="0"/>
              <a:t>ateriosclerosi</a:t>
            </a:r>
            <a:r>
              <a:rPr lang="it-IT" altLang="it-IT" dirty="0" smtClean="0"/>
              <a:t>, diabete, ipertensione, </a:t>
            </a:r>
            <a:r>
              <a:rPr lang="it-IT" altLang="it-IT" dirty="0" err="1" smtClean="0"/>
              <a:t>m.Takayasu</a:t>
            </a:r>
            <a:r>
              <a:rPr lang="it-IT" altLang="it-IT" dirty="0" smtClean="0"/>
              <a:t>, </a:t>
            </a:r>
            <a:r>
              <a:rPr lang="it-IT" altLang="it-IT" dirty="0" err="1" smtClean="0"/>
              <a:t>m.Bechet</a:t>
            </a:r>
            <a:r>
              <a:rPr lang="it-IT" altLang="it-IT" dirty="0" smtClean="0"/>
              <a:t>)</a:t>
            </a:r>
            <a:r>
              <a:rPr lang="it-IT" altLang="it-IT" baseline="0" dirty="0" smtClean="0"/>
              <a:t> </a:t>
            </a:r>
          </a:p>
          <a:p>
            <a:r>
              <a:rPr lang="it-IT" altLang="it-IT" baseline="0" dirty="0" smtClean="0"/>
              <a:t>-EMOPATIE (anemia </a:t>
            </a:r>
            <a:r>
              <a:rPr lang="it-IT" altLang="it-IT" baseline="0" dirty="0" err="1" smtClean="0"/>
              <a:t>perniciosa,talassemie</a:t>
            </a:r>
            <a:r>
              <a:rPr lang="it-IT" altLang="it-IT" baseline="0" dirty="0" smtClean="0"/>
              <a:t>, linfomi, ecc.) </a:t>
            </a:r>
          </a:p>
          <a:p>
            <a:r>
              <a:rPr lang="it-IT" altLang="it-IT" baseline="0" dirty="0" smtClean="0"/>
              <a:t>-cause oculari ( </a:t>
            </a:r>
            <a:r>
              <a:rPr lang="it-IT" altLang="it-IT" baseline="0" dirty="0" err="1" smtClean="0"/>
              <a:t>papilledema</a:t>
            </a:r>
            <a:r>
              <a:rPr lang="it-IT" altLang="it-IT" baseline="0" dirty="0" smtClean="0"/>
              <a:t>, glaucoma sine ipertensione) </a:t>
            </a:r>
          </a:p>
          <a:p>
            <a:endParaRPr lang="it-IT" altLang="it-IT" baseline="0" dirty="0" smtClean="0"/>
          </a:p>
          <a:p>
            <a:r>
              <a:rPr lang="it-IT" altLang="it-IT" baseline="0" dirty="0" smtClean="0"/>
              <a:t>ATERIOSCLEROSI </a:t>
            </a:r>
            <a:r>
              <a:rPr lang="it-IT" altLang="it-IT" baseline="0" dirty="0" smtClean="0">
                <a:sym typeface="Wingdings"/>
              </a:rPr>
              <a:t>ISCHEMIA CON STASI DEL FLUSSO RIGONFIAM FIBRE NERVOSE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541118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47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7055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34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it-IT" altLang="it-IT" dirty="0" err="1" smtClean="0"/>
              <a:t>Istologicam</a:t>
            </a:r>
            <a:r>
              <a:rPr lang="it-IT" altLang="it-IT" dirty="0" smtClean="0"/>
              <a:t>: </a:t>
            </a:r>
          </a:p>
          <a:p>
            <a:r>
              <a:rPr lang="it-IT" altLang="it-IT" dirty="0" err="1" smtClean="0"/>
              <a:t>infiltraz</a:t>
            </a:r>
            <a:r>
              <a:rPr lang="it-IT" altLang="it-IT" dirty="0" smtClean="0"/>
              <a:t> di </a:t>
            </a:r>
            <a:r>
              <a:rPr lang="it-IT" altLang="it-IT" dirty="0" err="1" smtClean="0"/>
              <a:t>cell</a:t>
            </a:r>
            <a:r>
              <a:rPr lang="it-IT" altLang="it-IT" dirty="0" smtClean="0"/>
              <a:t> giganti nello strato muscolare della</a:t>
            </a:r>
            <a:r>
              <a:rPr lang="it-IT" altLang="it-IT" baseline="0" dirty="0" smtClean="0"/>
              <a:t> parete dei vasi</a:t>
            </a:r>
          </a:p>
          <a:p>
            <a:r>
              <a:rPr lang="it-IT" altLang="it-IT" baseline="0" dirty="0" err="1" smtClean="0"/>
              <a:t>Infiltraz</a:t>
            </a:r>
            <a:r>
              <a:rPr lang="it-IT" altLang="it-IT" baseline="0" dirty="0" smtClean="0"/>
              <a:t> linfocitaria delle tuniche arteriose</a:t>
            </a:r>
          </a:p>
          <a:p>
            <a:endParaRPr lang="it-IT" altLang="it-IT" baseline="0" dirty="0" smtClean="0"/>
          </a:p>
          <a:p>
            <a:r>
              <a:rPr lang="it-IT" altLang="it-IT" baseline="0" dirty="0" smtClean="0"/>
              <a:t>L’EDEMA PAPILLARE E LE EMORRAGIE SI RISOLVONO IN ALCUNE SETTIMANE ESITANDO DI SOLITO IN ATROFIA OTTICA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157121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68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9281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39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9035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37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it-IT" altLang="it-IT" dirty="0" smtClean="0"/>
              <a:t>+</a:t>
            </a:r>
            <a:r>
              <a:rPr lang="it-IT" altLang="it-IT" dirty="0" err="1" smtClean="0"/>
              <a:t>freq</a:t>
            </a:r>
            <a:r>
              <a:rPr lang="it-IT" altLang="it-IT" dirty="0" smtClean="0"/>
              <a:t> nelle donne</a:t>
            </a:r>
          </a:p>
          <a:p>
            <a:r>
              <a:rPr lang="it-IT" altLang="it-IT" dirty="0" smtClean="0"/>
              <a:t>Spesso</a:t>
            </a:r>
            <a:r>
              <a:rPr lang="it-IT" altLang="it-IT" baseline="0" dirty="0" smtClean="0"/>
              <a:t> 1° </a:t>
            </a:r>
            <a:r>
              <a:rPr lang="it-IT" altLang="it-IT" baseline="0" dirty="0" err="1" smtClean="0"/>
              <a:t>sintomo,</a:t>
            </a:r>
            <a:r>
              <a:rPr lang="it-IT" altLang="it-IT" baseline="0" dirty="0" err="1" smtClean="0">
                <a:sym typeface="Wingdings"/>
              </a:rPr>
              <a:t>segni</a:t>
            </a:r>
            <a:r>
              <a:rPr lang="it-IT" altLang="it-IT" baseline="0" dirty="0" smtClean="0">
                <a:sym typeface="Wingdings"/>
              </a:rPr>
              <a:t> neurologici anche a distanza di anni</a:t>
            </a:r>
          </a:p>
          <a:p>
            <a:endParaRPr lang="it-IT" altLang="it-IT" baseline="0" dirty="0" smtClean="0">
              <a:sym typeface="Wingdings"/>
            </a:endParaRPr>
          </a:p>
          <a:p>
            <a:r>
              <a:rPr lang="it-IT" altLang="it-IT" baseline="0" dirty="0" err="1" smtClean="0">
                <a:sym typeface="Wingdings"/>
              </a:rPr>
              <a:t>Cvc</a:t>
            </a:r>
            <a:r>
              <a:rPr lang="it-IT" altLang="it-IT" baseline="0" dirty="0" smtClean="0">
                <a:sym typeface="Wingdings"/>
              </a:rPr>
              <a:t> scotoma centrale o </a:t>
            </a:r>
            <a:r>
              <a:rPr lang="it-IT" altLang="it-IT" baseline="0" dirty="0" err="1" smtClean="0">
                <a:sym typeface="Wingdings"/>
              </a:rPr>
              <a:t>centrocecale</a:t>
            </a:r>
            <a:r>
              <a:rPr lang="it-IT" altLang="it-IT" baseline="0" dirty="0" smtClean="0">
                <a:sym typeface="Wingdings"/>
              </a:rPr>
              <a:t> per sofferenza degli assoni che decorrono più internamente entro le guaine del nervo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022981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885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88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8050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it-IT" smtClean="0"/>
              <a:t>Dott. Michele Bellino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2634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it-IT" dirty="0" smtClean="0"/>
              <a:t>Patients must be investigated for demyelination</a:t>
            </a:r>
          </a:p>
          <a:p>
            <a:endParaRPr lang="en-US" altLang="it-IT" dirty="0" smtClean="0"/>
          </a:p>
          <a:p>
            <a:r>
              <a:rPr lang="en-US" altLang="it-IT" dirty="0" smtClean="0"/>
              <a:t>Remember the atypical optic neuritis</a:t>
            </a:r>
          </a:p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it-IT" smtClean="0"/>
              <a:t>Dott. Michele Bellino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7398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 Il </a:t>
            </a:r>
            <a:r>
              <a:rPr lang="it-IT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nervo ottico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(II paio dei nervi cranici) non è un nervo nell’accezione abituale del termine, ma, morfologicamente e funzionalmente, una proiezione diencefalica. </a:t>
            </a:r>
          </a:p>
          <a:p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Costituito dall’insieme degli assoni delle cellule gangliari della retina, si estende da questa al chiasma ottico rivestito dalle sue guaine, dura madre, aracnoide e pia madre, che sono in continuità con quelle meningee. </a:t>
            </a:r>
          </a:p>
          <a:p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Il nervo ottico emerge dal bulbo oculare 1 mm inferiormente e 3-4 mm medialmente al suo polo posteriore; la lunghezza varia considerevolmente (da 35 a 55 mm) anche tra i due occhi dello stesso individuo; nel tratto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intraorbitario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 suo diametro è di 3-4 mm e in quello endocranico di 4-7 mm 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nervo ottico può essere diviso in quattro parti: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Intraoculare (o testa del nervo ottico): compresa tra nervo ottico): compresa tra le pareti del bulbo oculare (1 mm); 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Intraorbitaria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(20-25 mm)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Intracanalicolare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compresa nel canale ottico (4-10 mm); 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•Intracranica: (10-20 mm).  </a:t>
            </a:r>
          </a:p>
          <a:p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it-IT" smtClean="0"/>
              <a:t>Dott. Michele Bellino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5956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-Parte intraoculare: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porzione </a:t>
            </a:r>
            <a:r>
              <a:rPr lang="it-IT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laminare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(lamina cribrosa):</a:t>
            </a:r>
            <a:r>
              <a:rPr lang="it-IT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rami delle aa. ciliari posteriori brevi (</a:t>
            </a:r>
            <a:r>
              <a:rPr lang="it-IT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circolo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arterioso di </a:t>
            </a:r>
            <a:r>
              <a:rPr lang="it-IT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Zinn-Haller</a:t>
            </a:r>
            <a:r>
              <a:rPr lang="it-IT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 costituirebbe una struttura anatomica ben precisa, ma, quando presente, un’anastomosi funzionale circolari incompleta) tra diverse aa. ciliari posteriori che entrano nella sclera e riforniscono da un lato la coroide e dall’altro la testa del n. ottico.</a:t>
            </a:r>
          </a:p>
          <a:p>
            <a:endParaRPr lang="it-IT" altLang="it-IT" dirty="0" smtClean="0"/>
          </a:p>
          <a:p>
            <a:pPr marL="0" indent="0">
              <a:buFontTx/>
              <a:buNone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-Parte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intraorbitaria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 distinta in un tratto anteriore e uno posteriore in rapporto all’ingresso dell’a. centrale della retina; quella anteriore è doppia: 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l’assiale (</a:t>
            </a:r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intraneurale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deriva da 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rami ricorrenti dell’a. centrale della retina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la superficiale da rami del plesso piale; la vascolarizzazione del tratto posteriore è solo di origine piale. </a:t>
            </a:r>
          </a:p>
          <a:p>
            <a:pPr marL="171450" indent="-171450">
              <a:buFontTx/>
              <a:buChar char="-"/>
            </a:pP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-Parti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intracanalicolare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intracranica 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fornita dal 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plesso piale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(a. oftalmica e suoi collaterali per la prima parte; aa. 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cerebrale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comunicante anteriore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 la seconda parte). </a:t>
            </a:r>
          </a:p>
          <a:p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it-IT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 venoso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 n. ottico ripete quello arterioso (plesso piale venoso) </a:t>
            </a:r>
          </a:p>
          <a:p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AION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occlusioni di aa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ciliari posteriori che irrorano le regioni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preLaminare,laminare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e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retrolaminare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provocherebbe un infarto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ischem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papillare</a:t>
            </a:r>
          </a:p>
          <a:p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PION  occlusione  dei vasi piali dell’a oftalmica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Intraorbitaria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e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Intracanalicolare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provoca una ischemia della porzione posteriore del nervo ottico</a:t>
            </a:r>
          </a:p>
          <a:p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19860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27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7050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06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it-IT" altLang="it-IT" dirty="0" smtClean="0"/>
              <a:t>Che ci impongono diagnosi differenziale</a:t>
            </a:r>
            <a:r>
              <a:rPr lang="it-IT" altLang="it-IT" baseline="0" dirty="0" smtClean="0"/>
              <a:t> con un PAPILLEDEMA (PAPILLA DA STASI)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924618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it-IT" altLang="it-IT" dirty="0" smtClean="0"/>
              <a:t>Una delle più frequenti cause di riduzione improvvisa</a:t>
            </a:r>
            <a:r>
              <a:rPr lang="it-IT" altLang="it-IT" baseline="0" dirty="0" smtClean="0"/>
              <a:t> del Visus; 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AION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occlusioni di aa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ciliari posteriori che irrorano le regioni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preLaminare,laminare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e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retrolaminare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provocherebbe un infarto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ischem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papillare</a:t>
            </a:r>
          </a:p>
          <a:p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PION  occlusione  dei vasi piali dell’a oftalmica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Intraorbitaria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e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Intracanalicolare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provoca una ischemia della porzione posteriore del nervo ottico</a:t>
            </a:r>
          </a:p>
          <a:p>
            <a:endParaRPr lang="it-IT" altLang="it-IT" baseline="0" dirty="0" smtClean="0"/>
          </a:p>
          <a:p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-Parte intraoculare: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porzione </a:t>
            </a:r>
            <a:r>
              <a:rPr lang="it-IT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laminare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(lamina cribrosa):</a:t>
            </a:r>
            <a:r>
              <a:rPr lang="it-IT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rami delle aa. ciliari posteriori brevi (</a:t>
            </a:r>
            <a:r>
              <a:rPr lang="it-IT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circolo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arterioso di </a:t>
            </a:r>
            <a:r>
              <a:rPr lang="it-IT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Zinn-Haller</a:t>
            </a:r>
            <a:r>
              <a:rPr lang="it-IT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 costituirebbe una struttura anatomica ben precisa, ma, quando presente, un’anastomosi funzionale circolari incompleta) tra diverse aa. ciliari posteriori che entrano nella sclera e riforniscono da un lato la coroide e dall’altro la testa del n. ottico.</a:t>
            </a:r>
          </a:p>
          <a:p>
            <a:pPr marL="0" indent="0">
              <a:buFontTx/>
              <a:buNone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-Parte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intraorbitaria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 distinta in un tratto anteriore e uno posteriore in rapporto all’ingresso dell’a. centrale della retina; quella anteriore è doppia: 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l’assiale (</a:t>
            </a:r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intraneurale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deriva da 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rami ricorrenti dell’a. centrale della retina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la superficiale da rami del plesso piale; la vascolarizzazione del tratto posteriore è solo di origine piale. 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-Parti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intracanalicolare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intracranica 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fornita dal 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plesso piale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(a. oftalmica e suoi collaterali per la prima parte; aa. 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cerebrale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comunicante anteriore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 la seconda parte).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</a:t>
            </a:r>
          </a:p>
          <a:p>
            <a:endParaRPr lang="it-IT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5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it-IT" altLang="it-IT" dirty="0" smtClean="0"/>
              <a:t>Può essere associata all’Arterite temporale di </a:t>
            </a:r>
            <a:r>
              <a:rPr lang="it-IT" altLang="it-IT" dirty="0" err="1" smtClean="0"/>
              <a:t>Horton</a:t>
            </a:r>
            <a:r>
              <a:rPr lang="it-IT" altLang="it-IT" dirty="0" smtClean="0"/>
              <a:t> o alla SUA VARIANTE SISTEMICA CHE</a:t>
            </a:r>
            <a:r>
              <a:rPr lang="it-IT" altLang="it-IT" baseline="0" dirty="0" smtClean="0"/>
              <a:t> è LA POLIMIALGIA REUMATICA che interessa vari distretti. 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93647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34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it-IT" altLang="it-IT" dirty="0" err="1" smtClean="0"/>
              <a:t>Istologicam</a:t>
            </a:r>
            <a:r>
              <a:rPr lang="it-IT" altLang="it-IT" dirty="0" smtClean="0"/>
              <a:t>: </a:t>
            </a:r>
          </a:p>
          <a:p>
            <a:r>
              <a:rPr lang="it-IT" altLang="it-IT" dirty="0" err="1" smtClean="0"/>
              <a:t>infiltraz</a:t>
            </a:r>
            <a:r>
              <a:rPr lang="it-IT" altLang="it-IT" dirty="0" smtClean="0"/>
              <a:t> di </a:t>
            </a:r>
            <a:r>
              <a:rPr lang="it-IT" altLang="it-IT" dirty="0" err="1" smtClean="0"/>
              <a:t>cell</a:t>
            </a:r>
            <a:r>
              <a:rPr lang="it-IT" altLang="it-IT" dirty="0" smtClean="0"/>
              <a:t> giganti nello strato muscolare della</a:t>
            </a:r>
            <a:r>
              <a:rPr lang="it-IT" altLang="it-IT" baseline="0" dirty="0" smtClean="0"/>
              <a:t> parete dei vasi</a:t>
            </a:r>
          </a:p>
          <a:p>
            <a:r>
              <a:rPr lang="it-IT" altLang="it-IT" baseline="0" dirty="0" err="1" smtClean="0"/>
              <a:t>Infiltraz</a:t>
            </a:r>
            <a:r>
              <a:rPr lang="it-IT" altLang="it-IT" baseline="0" dirty="0" smtClean="0"/>
              <a:t> linfocitaria delle tuniche arteriose</a:t>
            </a:r>
          </a:p>
          <a:p>
            <a:endParaRPr lang="it-IT" altLang="it-IT" baseline="0" dirty="0" smtClean="0"/>
          </a:p>
          <a:p>
            <a:r>
              <a:rPr lang="it-IT" altLang="it-IT" baseline="0" dirty="0" smtClean="0"/>
              <a:t>L’EDEMA PAPILLARE E LE EMORRAGIE SI RISOLVONO IN ALCUNE SETTIMANE ESITANDO DI SOLITO IN ATROFIA OTTICA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469133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</a:t>
            </a:r>
            <a:r>
              <a:rPr lang="it-IT" dirty="0" err="1" smtClean="0"/>
              <a:t>fag</a:t>
            </a:r>
            <a:r>
              <a:rPr lang="it-IT" dirty="0" smtClean="0"/>
              <a:t> evidenzia in fase acuta un ritardo di impregnazione della papilla, ritenzione del</a:t>
            </a:r>
            <a:r>
              <a:rPr lang="it-IT" baseline="0" dirty="0" smtClean="0"/>
              <a:t> colorante nei tempi tardivi a livello della Papilla con fluorescenza diffusa , a margini sfrangiati</a:t>
            </a:r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it-IT" smtClean="0"/>
              <a:t>Dott. Michele Bellino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090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E3B2-7C35-834B-BBCD-29DA6394EAFF}" type="datetime1">
              <a:rPr lang="it-IT" smtClean="0"/>
              <a:t>29/09/17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 Michele Bellino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8C07-4E19-2249-93DA-0BE18EEE95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29103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DDC93-5237-284E-BB3A-2F7E1FBEF961}" type="datetime1">
              <a:rPr lang="it-IT" smtClean="0"/>
              <a:t>29/09/17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 Michele Bellino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8C07-4E19-2249-93DA-0BE18EEE95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788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4C68E-CB7C-934C-A092-29B830DC5B51}" type="datetime1">
              <a:rPr lang="it-IT" smtClean="0"/>
              <a:t>29/09/17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 Michele Bellino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8C07-4E19-2249-93DA-0BE18EEE95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9639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54CD-DDBC-DB49-8440-6A77C657F748}" type="datetime1">
              <a:rPr lang="it-IT" smtClean="0"/>
              <a:t>29/09/17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 Michele Bellino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8C07-4E19-2249-93DA-0BE18EEE95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2231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44B6-9CF4-5645-BFBC-59EDFF1D81B0}" type="datetime1">
              <a:rPr lang="it-IT" smtClean="0"/>
              <a:t>29/09/17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 Michele Bellino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8C07-4E19-2249-93DA-0BE18EEE95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698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7ACFA-4A24-844C-837F-68F1642D47C1}" type="datetime1">
              <a:rPr lang="it-IT" smtClean="0"/>
              <a:t>29/09/17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 Michele Bellino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8C07-4E19-2249-93DA-0BE18EEE95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129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A7B96-C207-834A-92DC-A5C7062513A2}" type="datetime1">
              <a:rPr lang="it-IT" smtClean="0"/>
              <a:t>29/09/17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 Michele Bellino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8C07-4E19-2249-93DA-0BE18EEE95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22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98CE-F8E6-9C4F-9A87-E8FF805FAA05}" type="datetime1">
              <a:rPr lang="it-IT" smtClean="0"/>
              <a:t>29/09/17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 Michele Bellino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8C07-4E19-2249-93DA-0BE18EEE95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748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96AE-2CD0-334D-B0DC-B26D076083C1}" type="datetime1">
              <a:rPr lang="it-IT" smtClean="0"/>
              <a:t>29/09/17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 Michele Bellino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8C07-4E19-2249-93DA-0BE18EEE95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39302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1" y="1676401"/>
            <a:ext cx="10361084" cy="182721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8066208A-EE13-DF46-B95B-3239E88FD363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2722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193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18E1-99BE-1E44-B227-20CB7A541638}" type="datetime1">
              <a:rPr lang="it-IT" smtClean="0"/>
              <a:t>29/09/17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 Michele Bellino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8C07-4E19-2249-93DA-0BE18EEE95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1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B9E8-E2E7-A44D-9C71-FC204CFBA10B}" type="datetime1">
              <a:rPr lang="it-IT" smtClean="0"/>
              <a:t>29/09/17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 Michele Bellino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8C07-4E19-2249-93DA-0BE18EEE95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79927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B4CE-6330-AF48-B9B6-8AECD2A67CBA}" type="datetime1">
              <a:rPr lang="it-IT" smtClean="0"/>
              <a:t>29/09/17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 Michele Bellino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8C07-4E19-2249-93DA-0BE18EEE95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34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950B-6F8F-1948-B7FC-21094ACF75D7}" type="datetime1">
              <a:rPr lang="it-IT" smtClean="0"/>
              <a:t>29/09/17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 Michele Bellino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8C07-4E19-2249-93DA-0BE18EEE95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69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009E-235F-E74E-B972-7D4FE08EC461}" type="datetime1">
              <a:rPr lang="it-IT" smtClean="0"/>
              <a:t>29/09/17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 Michele Bellino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8C07-4E19-2249-93DA-0BE18EEE95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7764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D298-A252-5549-B4F1-9B7AC04D86BF}" type="datetime1">
              <a:rPr lang="it-IT" smtClean="0"/>
              <a:t>29/09/17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 Michele Bellino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8C07-4E19-2249-93DA-0BE18EEE95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76813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9799B-680E-3545-AF1C-C50147D815F9}" type="datetime1">
              <a:rPr lang="it-IT" smtClean="0"/>
              <a:t>29/09/17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Dott Michele Bellino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8C07-4E19-2249-93DA-0BE18EEE95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58559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1A71EC7A-C5B9-3149-84FA-94B1F081F6A3}" type="datetime1">
              <a:rPr lang="it-IT" smtClean="0"/>
              <a:t>29/09/17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r>
              <a:rPr lang="it-IT" smtClean="0"/>
              <a:t>Dott Michele Bellino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E4B48C07-4E19-2249-93DA-0BE18EEE95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88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92B80CC-28F3-174F-8FF8-F7EABD895E77}" type="datetime1">
              <a:rPr lang="it-IT" smtClean="0"/>
              <a:t>29/09/17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it-IT" smtClean="0"/>
              <a:t>Dott Michele Bellino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4B48C07-4E19-2249-93DA-0BE18EEE95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076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  <p:sldLayoutId id="2147483989" r:id="rId17"/>
    <p:sldLayoutId id="2147483990" r:id="rId18"/>
    <p:sldLayoutId id="2147483991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pn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G"/><Relationship Id="rId5" Type="http://schemas.openxmlformats.org/officeDocument/2006/relationships/image" Target="../media/image37.jpe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oleObject" Target="../embeddings/oleObject1.bin"/><Relationship Id="rId7" Type="http://schemas.openxmlformats.org/officeDocument/2006/relationships/image" Target="../media/image4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5"/>
          <p:cNvSpPr txBox="1">
            <a:spLocks noChangeArrowheads="1"/>
          </p:cNvSpPr>
          <p:nvPr/>
        </p:nvSpPr>
        <p:spPr bwMode="auto">
          <a:xfrm>
            <a:off x="5791200" y="376990"/>
            <a:ext cx="6039852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it-IT" sz="2500" dirty="0" smtClean="0">
                <a:ea typeface="Times New Roman" charset="0"/>
                <a:cs typeface="Times New Roman" charset="0"/>
              </a:rPr>
              <a:t>Le urgenze non chirurgiche</a:t>
            </a:r>
          </a:p>
          <a:p>
            <a:pPr algn="ctr"/>
            <a:endParaRPr lang="it-IT" sz="2500" dirty="0" smtClean="0"/>
          </a:p>
          <a:p>
            <a:pPr algn="ctr"/>
            <a:r>
              <a:rPr lang="it-IT" sz="2800" dirty="0" smtClean="0">
                <a:solidFill>
                  <a:srgbClr val="FFC000"/>
                </a:solidFill>
              </a:rPr>
              <a:t>NEURITI ACUTE</a:t>
            </a:r>
            <a:endParaRPr lang="it-IT" sz="2800" dirty="0">
              <a:solidFill>
                <a:srgbClr val="FFC000"/>
              </a:solidFill>
            </a:endParaRPr>
          </a:p>
          <a:p>
            <a:pPr algn="ctr"/>
            <a:endParaRPr lang="en-US" sz="2600" b="0" dirty="0">
              <a:solidFill>
                <a:srgbClr val="FFFF00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5273842" y="5700774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/>
          <a:p>
            <a:pPr algn="ctr" eaLnBrk="0" hangingPunct="0">
              <a:lnSpc>
                <a:spcPct val="90000"/>
              </a:lnSpc>
            </a:pPr>
            <a:r>
              <a:rPr lang="en-US" sz="2100" b="1" i="1" dirty="0" smtClean="0">
                <a:solidFill>
                  <a:srgbClr val="FFC000"/>
                </a:solidFill>
                <a:latin typeface="+mj-lt"/>
                <a:ea typeface="Times" charset="0"/>
                <a:cs typeface="Times" charset="0"/>
              </a:rPr>
              <a:t>Dott. Michele E. Bellino</a:t>
            </a:r>
            <a:endParaRPr lang="en-US" sz="2100" b="1" i="1" dirty="0">
              <a:solidFill>
                <a:srgbClr val="FFC000"/>
              </a:solidFill>
              <a:latin typeface="+mj-lt"/>
              <a:ea typeface="Times" charset="0"/>
              <a:cs typeface="Times" charset="0"/>
            </a:endParaRPr>
          </a:p>
          <a:p>
            <a:pPr algn="ctr" eaLnBrk="0" hangingPunct="0">
              <a:lnSpc>
                <a:spcPct val="90000"/>
              </a:lnSpc>
            </a:pPr>
            <a:endParaRPr lang="en-US" sz="1400" i="1" dirty="0">
              <a:solidFill>
                <a:schemeClr val="bg1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5" y="376990"/>
            <a:ext cx="5508881" cy="586339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813884" y="2204329"/>
            <a:ext cx="3994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Times New Roman" charset="0"/>
                <a:ea typeface="Times New Roman" charset="0"/>
                <a:cs typeface="Times New Roman" charset="0"/>
              </a:rPr>
              <a:t>Ost Auditorium Sifi 30/09/2017</a:t>
            </a:r>
            <a:endParaRPr lang="it-IT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9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2894" y="363716"/>
            <a:ext cx="9913066" cy="57247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10"/>
          </a:p>
        </p:txBody>
      </p:sp>
      <p:sp>
        <p:nvSpPr>
          <p:cNvPr id="3" name="object 3"/>
          <p:cNvSpPr/>
          <p:nvPr/>
        </p:nvSpPr>
        <p:spPr>
          <a:xfrm>
            <a:off x="1178303" y="359119"/>
            <a:ext cx="9922389" cy="5734156"/>
          </a:xfrm>
          <a:custGeom>
            <a:avLst/>
            <a:gdLst/>
            <a:ahLst/>
            <a:cxnLst/>
            <a:rect l="l" t="t" r="r" b="b"/>
            <a:pathLst>
              <a:path w="9867265" h="5702300">
                <a:moveTo>
                  <a:pt x="0" y="5702046"/>
                </a:moveTo>
                <a:lnTo>
                  <a:pt x="0" y="0"/>
                </a:lnTo>
                <a:lnTo>
                  <a:pt x="9867138" y="0"/>
                </a:lnTo>
                <a:lnTo>
                  <a:pt x="9867138" y="5702046"/>
                </a:lnTo>
                <a:lnTo>
                  <a:pt x="0" y="5702046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10"/>
          </a:p>
        </p:txBody>
      </p:sp>
      <p:sp>
        <p:nvSpPr>
          <p:cNvPr id="4" name="object 4"/>
          <p:cNvSpPr txBox="1"/>
          <p:nvPr/>
        </p:nvSpPr>
        <p:spPr>
          <a:xfrm>
            <a:off x="2231395" y="6273601"/>
            <a:ext cx="7644051" cy="495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71"/>
            <a:r>
              <a:rPr sz="3218" spc="-5" dirty="0">
                <a:solidFill>
                  <a:srgbClr val="FFFFFF"/>
                </a:solidFill>
                <a:latin typeface="Times New Roman"/>
                <a:cs typeface="Times New Roman"/>
              </a:rPr>
              <a:t>Ischaemic papillopaty due to temporal</a:t>
            </a:r>
            <a:r>
              <a:rPr sz="3218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18" spc="-5" dirty="0">
                <a:solidFill>
                  <a:srgbClr val="FFFFFF"/>
                </a:solidFill>
                <a:latin typeface="Times New Roman"/>
                <a:cs typeface="Times New Roman"/>
              </a:rPr>
              <a:t>arteritis</a:t>
            </a:r>
            <a:endParaRPr sz="3218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659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2" y="2438398"/>
            <a:ext cx="5251387" cy="426720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884" y="232610"/>
            <a:ext cx="5463391" cy="44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3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55302" y="363716"/>
            <a:ext cx="9384349" cy="55729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10"/>
          </a:p>
        </p:txBody>
      </p:sp>
      <p:sp>
        <p:nvSpPr>
          <p:cNvPr id="3" name="object 3"/>
          <p:cNvSpPr/>
          <p:nvPr/>
        </p:nvSpPr>
        <p:spPr>
          <a:xfrm>
            <a:off x="1350711" y="359119"/>
            <a:ext cx="9393672" cy="5582182"/>
          </a:xfrm>
          <a:custGeom>
            <a:avLst/>
            <a:gdLst/>
            <a:ahLst/>
            <a:cxnLst/>
            <a:rect l="l" t="t" r="r" b="b"/>
            <a:pathLst>
              <a:path w="9341485" h="5551170">
                <a:moveTo>
                  <a:pt x="0" y="5551170"/>
                </a:moveTo>
                <a:lnTo>
                  <a:pt x="0" y="0"/>
                </a:lnTo>
                <a:lnTo>
                  <a:pt x="9341358" y="0"/>
                </a:lnTo>
                <a:lnTo>
                  <a:pt x="9341358" y="5551170"/>
                </a:lnTo>
                <a:lnTo>
                  <a:pt x="0" y="555117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10"/>
          </a:p>
        </p:txBody>
      </p:sp>
      <p:sp>
        <p:nvSpPr>
          <p:cNvPr id="4" name="object 4"/>
          <p:cNvSpPr txBox="1"/>
          <p:nvPr/>
        </p:nvSpPr>
        <p:spPr>
          <a:xfrm>
            <a:off x="3662751" y="6208214"/>
            <a:ext cx="4781444" cy="623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71"/>
            <a:r>
              <a:rPr sz="4022" dirty="0">
                <a:solidFill>
                  <a:srgbClr val="FFFFFF"/>
                </a:solidFill>
                <a:latin typeface="Times New Roman"/>
                <a:cs typeface="Times New Roman"/>
              </a:rPr>
              <a:t>Ischaemic</a:t>
            </a:r>
            <a:r>
              <a:rPr sz="4022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022" dirty="0">
                <a:solidFill>
                  <a:srgbClr val="FFFFFF"/>
                </a:solidFill>
                <a:latin typeface="Times New Roman"/>
                <a:cs typeface="Times New Roman"/>
              </a:rPr>
              <a:t>papillopathy</a:t>
            </a:r>
            <a:endParaRPr sz="4022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747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133" y="503056"/>
            <a:ext cx="11772949" cy="61895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446989"/>
            <a:r>
              <a:rPr sz="4022" dirty="0"/>
              <a:t>Neurite ottica </a:t>
            </a:r>
            <a:r>
              <a:rPr sz="4022" spc="-5" dirty="0"/>
              <a:t>ischemica </a:t>
            </a:r>
            <a:r>
              <a:rPr sz="4022" dirty="0"/>
              <a:t>anteriore</a:t>
            </a:r>
            <a:r>
              <a:rPr sz="4022" spc="-80" dirty="0"/>
              <a:t> </a:t>
            </a:r>
            <a:endParaRPr sz="4022" dirty="0"/>
          </a:p>
        </p:txBody>
      </p:sp>
      <p:sp>
        <p:nvSpPr>
          <p:cNvPr id="9" name="object 9"/>
          <p:cNvSpPr txBox="1"/>
          <p:nvPr/>
        </p:nvSpPr>
        <p:spPr>
          <a:xfrm>
            <a:off x="267133" y="1638301"/>
            <a:ext cx="3123774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71" algn="ctr">
              <a:buClr>
                <a:srgbClr val="000000"/>
              </a:buClr>
              <a:tabLst>
                <a:tab pos="227964" algn="l"/>
              </a:tabLst>
            </a:pPr>
            <a:r>
              <a:rPr lang="it-IT" sz="3600" spc="-5" dirty="0" smtClean="0">
                <a:solidFill>
                  <a:srgbClr val="FF9A00"/>
                </a:solidFill>
                <a:cs typeface="Times New Roman"/>
              </a:rPr>
              <a:t>D</a:t>
            </a:r>
            <a:r>
              <a:rPr sz="3600" spc="-5" dirty="0" smtClean="0">
                <a:solidFill>
                  <a:srgbClr val="FF9A00"/>
                </a:solidFill>
                <a:cs typeface="Times New Roman"/>
              </a:rPr>
              <a:t>eficit</a:t>
            </a:r>
            <a:r>
              <a:rPr sz="3600" spc="-75" dirty="0" smtClean="0">
                <a:solidFill>
                  <a:srgbClr val="FF9A00"/>
                </a:solidFill>
                <a:cs typeface="Times New Roman"/>
              </a:rPr>
              <a:t> </a:t>
            </a:r>
            <a:r>
              <a:rPr lang="it-IT" sz="3600" spc="-5" dirty="0">
                <a:solidFill>
                  <a:srgbClr val="FF9A00"/>
                </a:solidFill>
                <a:cs typeface="Times New Roman"/>
              </a:rPr>
              <a:t>C</a:t>
            </a:r>
            <a:r>
              <a:rPr sz="3600" spc="-5" dirty="0" smtClean="0">
                <a:solidFill>
                  <a:srgbClr val="FF9A00"/>
                </a:solidFill>
                <a:cs typeface="Times New Roman"/>
              </a:rPr>
              <a:t>ampimetrici</a:t>
            </a:r>
            <a:endParaRPr sz="3600" dirty="0"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46359" y="1676428"/>
            <a:ext cx="7603132" cy="3457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1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7" y="3262590"/>
            <a:ext cx="2800726" cy="299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9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07" y="437146"/>
            <a:ext cx="10727077" cy="5674895"/>
          </a:xfr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90" y="1094873"/>
            <a:ext cx="8272379" cy="559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1" y="287136"/>
            <a:ext cx="9091392" cy="5840948"/>
          </a:xfrm>
          <a:prstGeom prst="rect">
            <a:avLst/>
          </a:prstGeom>
        </p:spPr>
      </p:pic>
      <p:pic>
        <p:nvPicPr>
          <p:cNvPr id="5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60" y="1598759"/>
            <a:ext cx="8341894" cy="3913001"/>
          </a:xfrm>
        </p:spPr>
      </p:pic>
      <p:cxnSp>
        <p:nvCxnSpPr>
          <p:cNvPr id="4" name="Connettore 1 3"/>
          <p:cNvCxnSpPr/>
          <p:nvPr/>
        </p:nvCxnSpPr>
        <p:spPr>
          <a:xfrm>
            <a:off x="1925053" y="5245768"/>
            <a:ext cx="705852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946484" y="5390147"/>
            <a:ext cx="5871411" cy="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17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12692" y="171998"/>
            <a:ext cx="8215312" cy="1143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dirty="0" smtClean="0">
                <a:solidFill>
                  <a:srgbClr val="FFFF00"/>
                </a:solidFill>
              </a:rPr>
              <a:t>“AION” </a:t>
            </a:r>
            <a:r>
              <a:rPr lang="it-IT" altLang="it-IT" dirty="0">
                <a:solidFill>
                  <a:srgbClr val="FFFF00"/>
                </a:solidFill>
              </a:rPr>
              <a:t>Non Arteritica (75%)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81447" y="1183121"/>
            <a:ext cx="4714875" cy="1817687"/>
          </a:xfrm>
          <a:ln/>
        </p:spPr>
        <p:txBody>
          <a:bodyPr/>
          <a:lstStyle/>
          <a:p>
            <a:pPr marL="341313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/>
              <a:t>Idiopatica</a:t>
            </a:r>
          </a:p>
          <a:p>
            <a:pPr marL="341313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/>
              <a:t>Diabete</a:t>
            </a:r>
          </a:p>
          <a:p>
            <a:pPr marL="341313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 err="1"/>
              <a:t>Ipertersione</a:t>
            </a:r>
            <a:r>
              <a:rPr lang="it-IT" altLang="it-IT" dirty="0"/>
              <a:t> Arteriosa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09183" y="1347701"/>
            <a:ext cx="252095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33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Eziologia</a:t>
            </a:r>
          </a:p>
        </p:txBody>
      </p:sp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969" y="122558"/>
            <a:ext cx="3386470" cy="261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1" y="3068968"/>
            <a:ext cx="9564206" cy="378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26772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6" y="204508"/>
            <a:ext cx="4019126" cy="336884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116" y="326843"/>
            <a:ext cx="4066734" cy="3368841"/>
          </a:xfrm>
          <a:prstGeom prst="rect">
            <a:avLst/>
          </a:prstGeom>
        </p:spPr>
      </p:pic>
      <p:pic>
        <p:nvPicPr>
          <p:cNvPr id="8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812" y="2396275"/>
            <a:ext cx="7855348" cy="4301304"/>
          </a:xfrm>
        </p:spPr>
      </p:pic>
    </p:spTree>
    <p:extLst>
      <p:ext uri="{BB962C8B-B14F-4D97-AF65-F5344CB8AC3E}">
        <p14:creationId xmlns:p14="http://schemas.microsoft.com/office/powerpoint/2010/main" val="4409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6976" y="202676"/>
            <a:ext cx="10637908" cy="675212"/>
          </a:xfrm>
          <a:prstGeom prst="rect">
            <a:avLst/>
          </a:prstGeom>
        </p:spPr>
        <p:txBody>
          <a:bodyPr vert="horz" wrap="square" lIns="0" tIns="55653" rIns="0" bIns="0" rtlCol="0" anchor="ctr">
            <a:spAutoFit/>
          </a:bodyPr>
          <a:lstStyle/>
          <a:p>
            <a:pPr marL="510845"/>
            <a:r>
              <a:rPr sz="4022" dirty="0"/>
              <a:t>Neurite ottica </a:t>
            </a:r>
            <a:r>
              <a:rPr sz="4022" spc="-890" dirty="0" smtClean="0"/>
              <a:t>i</a:t>
            </a:r>
            <a:r>
              <a:rPr sz="6034" spc="-1334" baseline="-2083" dirty="0" smtClean="0">
                <a:solidFill>
                  <a:srgbClr val="000000"/>
                </a:solidFill>
              </a:rPr>
              <a:t>i</a:t>
            </a:r>
            <a:r>
              <a:rPr lang="it-IT" sz="4022" dirty="0" smtClean="0"/>
              <a:t>ischemica a</a:t>
            </a:r>
            <a:r>
              <a:rPr sz="4022" dirty="0" smtClean="0"/>
              <a:t>nteriore</a:t>
            </a:r>
            <a:r>
              <a:rPr sz="4022" spc="10" dirty="0" smtClean="0"/>
              <a:t> </a:t>
            </a:r>
            <a:endParaRPr sz="4022" dirty="0"/>
          </a:p>
        </p:txBody>
      </p:sp>
      <p:sp>
        <p:nvSpPr>
          <p:cNvPr id="6" name="object 6"/>
          <p:cNvSpPr txBox="1"/>
          <p:nvPr/>
        </p:nvSpPr>
        <p:spPr>
          <a:xfrm>
            <a:off x="1439761" y="1102245"/>
            <a:ext cx="9113988" cy="5559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9327" algn="ctr"/>
            <a:r>
              <a:rPr sz="3700" b="1" spc="-5" dirty="0">
                <a:solidFill>
                  <a:srgbClr val="FF9A00"/>
                </a:solidFill>
                <a:latin typeface="Times New Roman"/>
                <a:cs typeface="Times New Roman"/>
              </a:rPr>
              <a:t>Terapia</a:t>
            </a:r>
            <a:endParaRPr sz="3700" dirty="0">
              <a:latin typeface="Times New Roman"/>
              <a:cs typeface="Times New Roman"/>
            </a:endParaRPr>
          </a:p>
          <a:p>
            <a:pPr marL="12771" marR="93229">
              <a:spcBef>
                <a:spcPts val="865"/>
              </a:spcBef>
              <a:buClr>
                <a:srgbClr val="FFFFFF"/>
              </a:buClr>
              <a:buChar char="•"/>
              <a:tabLst>
                <a:tab pos="289266" algn="l"/>
              </a:tabLst>
            </a:pPr>
            <a:r>
              <a:rPr sz="3620" dirty="0">
                <a:solidFill>
                  <a:srgbClr val="FF9A00"/>
                </a:solidFill>
                <a:latin typeface="Times New Roman"/>
                <a:cs typeface="Times New Roman"/>
              </a:rPr>
              <a:t>1-3 giorni: </a:t>
            </a:r>
            <a:r>
              <a:rPr sz="362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Metilprednisolone</a:t>
            </a:r>
            <a:r>
              <a:rPr lang="it-IT" sz="362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2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lang="it-IT" sz="362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gr</a:t>
            </a:r>
            <a:r>
              <a:rPr sz="362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/die </a:t>
            </a:r>
            <a:r>
              <a:rPr sz="3620" spc="-5" dirty="0">
                <a:solidFill>
                  <a:srgbClr val="FFFFFF"/>
                </a:solidFill>
                <a:latin typeface="Times New Roman"/>
                <a:cs typeface="Times New Roman"/>
              </a:rPr>
              <a:t>ev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3620" spc="-5" dirty="0">
                <a:solidFill>
                  <a:srgbClr val="FFFFFF"/>
                </a:solidFill>
                <a:latin typeface="Times New Roman"/>
                <a:cs typeface="Times New Roman"/>
              </a:rPr>
              <a:t>3-4 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somministrazioni</a:t>
            </a:r>
            <a:endParaRPr sz="3620" dirty="0">
              <a:latin typeface="Times New Roman"/>
              <a:cs typeface="Times New Roman"/>
            </a:endParaRPr>
          </a:p>
          <a:p>
            <a:pPr marL="288627" indent="-275856">
              <a:spcBef>
                <a:spcPts val="875"/>
              </a:spcBef>
              <a:buClr>
                <a:srgbClr val="FFFFFF"/>
              </a:buClr>
              <a:buChar char="•"/>
              <a:tabLst>
                <a:tab pos="289266" algn="l"/>
              </a:tabLst>
            </a:pPr>
            <a:r>
              <a:rPr sz="3620" dirty="0">
                <a:solidFill>
                  <a:srgbClr val="FF9A00"/>
                </a:solidFill>
                <a:latin typeface="Times New Roman"/>
                <a:cs typeface="Times New Roman"/>
              </a:rPr>
              <a:t>4-15 giorni: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prednisone</a:t>
            </a:r>
            <a:r>
              <a:rPr sz="3620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1mg/Kg/die</a:t>
            </a:r>
            <a:endParaRPr sz="3620" dirty="0">
              <a:latin typeface="Times New Roman"/>
              <a:cs typeface="Times New Roman"/>
            </a:endParaRPr>
          </a:p>
          <a:p>
            <a:pPr marL="12771" marR="5108">
              <a:spcBef>
                <a:spcPts val="875"/>
              </a:spcBef>
              <a:buClr>
                <a:srgbClr val="FFFFFF"/>
              </a:buClr>
              <a:buChar char="•"/>
              <a:tabLst>
                <a:tab pos="289266" algn="l"/>
              </a:tabLst>
            </a:pPr>
            <a:r>
              <a:rPr sz="3620" dirty="0">
                <a:solidFill>
                  <a:srgbClr val="FF9A00"/>
                </a:solidFill>
                <a:latin typeface="Times New Roman"/>
                <a:cs typeface="Times New Roman"/>
              </a:rPr>
              <a:t>riduzione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del </a:t>
            </a:r>
            <a:r>
              <a:rPr sz="36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pre</a:t>
            </a:r>
            <a:r>
              <a:rPr lang="it-IT" sz="362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dnis</a:t>
            </a:r>
            <a:r>
              <a:rPr sz="36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one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del 10% ogni</a:t>
            </a:r>
            <a:r>
              <a:rPr sz="3620" spc="-10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settimana  </a:t>
            </a:r>
            <a:r>
              <a:rPr sz="3620" spc="-5" dirty="0">
                <a:solidFill>
                  <a:srgbClr val="FFFFFF"/>
                </a:solidFill>
                <a:latin typeface="Times New Roman"/>
                <a:cs typeface="Times New Roman"/>
              </a:rPr>
              <a:t>successiva</a:t>
            </a:r>
            <a:endParaRPr sz="3620" dirty="0">
              <a:latin typeface="Times New Roman"/>
              <a:cs typeface="Times New Roman"/>
            </a:endParaRPr>
          </a:p>
          <a:p>
            <a:pPr marL="288627" indent="-275856">
              <a:spcBef>
                <a:spcPts val="875"/>
              </a:spcBef>
              <a:buChar char="•"/>
              <a:tabLst>
                <a:tab pos="289266" algn="l"/>
              </a:tabLst>
            </a:pPr>
            <a:r>
              <a:rPr sz="3620" dirty="0">
                <a:solidFill>
                  <a:srgbClr val="FF9A00"/>
                </a:solidFill>
                <a:latin typeface="Times New Roman"/>
                <a:cs typeface="Times New Roman"/>
              </a:rPr>
              <a:t>Controllo: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glicemia, pressione</a:t>
            </a:r>
            <a:r>
              <a:rPr sz="3620" spc="-11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arteriosa</a:t>
            </a:r>
            <a:endParaRPr sz="3620" dirty="0">
              <a:latin typeface="Times New Roman"/>
              <a:cs typeface="Times New Roman"/>
            </a:endParaRPr>
          </a:p>
          <a:p>
            <a:pPr marL="12771" marR="1191545">
              <a:spcBef>
                <a:spcPts val="875"/>
              </a:spcBef>
              <a:buChar char="•"/>
              <a:tabLst>
                <a:tab pos="289266" algn="l"/>
              </a:tabLst>
            </a:pPr>
            <a:r>
              <a:rPr sz="3620" spc="-5" dirty="0">
                <a:solidFill>
                  <a:srgbClr val="FF9A00"/>
                </a:solidFill>
                <a:latin typeface="Times New Roman"/>
                <a:cs typeface="Times New Roman"/>
              </a:rPr>
              <a:t>Associare: </a:t>
            </a:r>
            <a:r>
              <a:rPr sz="3620" spc="-5" dirty="0">
                <a:solidFill>
                  <a:srgbClr val="FFFFFF"/>
                </a:solidFill>
                <a:latin typeface="Times New Roman"/>
                <a:cs typeface="Times New Roman"/>
              </a:rPr>
              <a:t>gastroprotettori,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vasodilatatori  cerebrali, antiaggreganti</a:t>
            </a:r>
            <a:r>
              <a:rPr sz="3620" spc="-12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piastrinici</a:t>
            </a:r>
            <a:endParaRPr sz="362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598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4" y="223252"/>
            <a:ext cx="7302500" cy="11176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4" y="1112242"/>
            <a:ext cx="9060447" cy="117409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7" y="1922074"/>
            <a:ext cx="9474200" cy="10033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54" y="1340852"/>
            <a:ext cx="8748593" cy="486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4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20" y="296779"/>
            <a:ext cx="4322692" cy="308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74" y="232902"/>
            <a:ext cx="4138863" cy="321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45" y="1379622"/>
            <a:ext cx="7801104" cy="483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9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703388" y="260350"/>
            <a:ext cx="8964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25642" y="620713"/>
            <a:ext cx="10042359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spcBef>
                <a:spcPts val="1750"/>
              </a:spcBef>
            </a:pPr>
            <a:r>
              <a:rPr lang="it-IT" altLang="it-IT" sz="1900" dirty="0">
                <a:latin typeface="Verdana" charset="0"/>
              </a:rPr>
              <a:t>La </a:t>
            </a:r>
            <a:r>
              <a:rPr lang="it-IT" altLang="it-IT" sz="1900" b="1" dirty="0" err="1">
                <a:solidFill>
                  <a:srgbClr val="FF0000"/>
                </a:solidFill>
                <a:latin typeface="Verdana" charset="0"/>
              </a:rPr>
              <a:t>papillite</a:t>
            </a:r>
            <a:r>
              <a:rPr lang="it-IT" altLang="it-IT" sz="1900" dirty="0">
                <a:latin typeface="Verdana" charset="0"/>
              </a:rPr>
              <a:t> </a:t>
            </a:r>
            <a:r>
              <a:rPr lang="it-IT" altLang="it-IT" sz="1900" dirty="0" smtClean="0">
                <a:latin typeface="Verdana" charset="0"/>
              </a:rPr>
              <a:t>o Neurite Ottica Interstiziale è </a:t>
            </a:r>
            <a:r>
              <a:rPr lang="it-IT" altLang="it-IT" sz="1900" dirty="0">
                <a:latin typeface="Verdana" charset="0"/>
              </a:rPr>
              <a:t>generalmente unilaterale, in relazione all'eziologia. I foci infiammatori si presentano nel disco ottico e intorno a esso nelle </a:t>
            </a:r>
            <a:r>
              <a:rPr lang="it-IT" altLang="it-IT" sz="1900" dirty="0" smtClean="0">
                <a:latin typeface="Verdana" charset="0"/>
              </a:rPr>
              <a:t>diverse situazioni</a:t>
            </a:r>
            <a:r>
              <a:rPr lang="it-IT" altLang="it-IT" sz="1900" dirty="0">
                <a:latin typeface="Verdana" charset="0"/>
              </a:rPr>
              <a:t>: </a:t>
            </a:r>
          </a:p>
          <a:p>
            <a:pPr>
              <a:spcBef>
                <a:spcPts val="1750"/>
              </a:spcBef>
              <a:buClr>
                <a:srgbClr val="FFFFFF"/>
              </a:buClr>
              <a:buFont typeface="Times New Roman" charset="0"/>
              <a:buAutoNum type="arabicParenR"/>
            </a:pPr>
            <a:r>
              <a:rPr lang="it-IT" altLang="it-IT" sz="1900" dirty="0">
                <a:latin typeface="Verdana" charset="0"/>
              </a:rPr>
              <a:t> condizione demielinizzante secondaria a una malattia virale </a:t>
            </a:r>
          </a:p>
          <a:p>
            <a:pPr>
              <a:spcBef>
                <a:spcPts val="1750"/>
              </a:spcBef>
              <a:buClr>
                <a:srgbClr val="FFFFFF"/>
              </a:buClr>
              <a:buFont typeface="Times New Roman" charset="0"/>
              <a:buAutoNum type="arabicParenR"/>
            </a:pPr>
            <a:r>
              <a:rPr lang="it-IT" altLang="it-IT" sz="1900" dirty="0">
                <a:latin typeface="Verdana" charset="0"/>
              </a:rPr>
              <a:t> infarto di una parte o di tutta l'estremità del nervo ottico che si </a:t>
            </a:r>
            <a:r>
              <a:rPr lang="it-IT" altLang="it-IT" sz="1900" dirty="0" smtClean="0">
                <a:latin typeface="Verdana" charset="0"/>
              </a:rPr>
              <a:t>verifica in </a:t>
            </a:r>
            <a:r>
              <a:rPr lang="it-IT" altLang="it-IT" sz="1900" dirty="0">
                <a:latin typeface="Verdana" charset="0"/>
              </a:rPr>
              <a:t>malattie occlusive dei vasi ciliari</a:t>
            </a:r>
          </a:p>
        </p:txBody>
      </p:sp>
      <p:sp>
        <p:nvSpPr>
          <p:cNvPr id="2" name="Rettangolo 1"/>
          <p:cNvSpPr/>
          <p:nvPr/>
        </p:nvSpPr>
        <p:spPr>
          <a:xfrm>
            <a:off x="625642" y="3085469"/>
            <a:ext cx="93685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750"/>
              </a:spcBef>
            </a:pPr>
            <a:r>
              <a:rPr lang="it-IT" altLang="it-IT" dirty="0">
                <a:latin typeface="Verdana" charset="0"/>
              </a:rPr>
              <a:t>4) in seguito a metastasi tumorali all'estremità del nervo ottico </a:t>
            </a:r>
          </a:p>
          <a:p>
            <a:pPr>
              <a:spcBef>
                <a:spcPts val="1750"/>
              </a:spcBef>
            </a:pPr>
            <a:r>
              <a:rPr lang="it-IT" altLang="it-IT" dirty="0">
                <a:latin typeface="Verdana" charset="0"/>
              </a:rPr>
              <a:t>5) a causa di alcuni prodotti chimici (p. es., piombo, etanolo)</a:t>
            </a:r>
          </a:p>
          <a:p>
            <a:pPr>
              <a:spcBef>
                <a:spcPts val="1750"/>
              </a:spcBef>
            </a:pPr>
            <a:r>
              <a:rPr lang="it-IT" altLang="it-IT" dirty="0">
                <a:latin typeface="Verdana" charset="0"/>
              </a:rPr>
              <a:t>6) reazione a punture di insetti</a:t>
            </a:r>
          </a:p>
          <a:p>
            <a:pPr>
              <a:spcBef>
                <a:spcPts val="1750"/>
              </a:spcBef>
            </a:pPr>
            <a:r>
              <a:rPr lang="it-IT" altLang="it-IT" dirty="0">
                <a:latin typeface="Verdana" charset="0"/>
              </a:rPr>
              <a:t>7) meningite, sifilide, tbc. </a:t>
            </a:r>
            <a:endParaRPr lang="it-IT" altLang="it-IT" dirty="0" smtClean="0">
              <a:latin typeface="Verdana" charset="0"/>
            </a:endParaRPr>
          </a:p>
          <a:p>
            <a:pPr>
              <a:spcBef>
                <a:spcPts val="1750"/>
              </a:spcBef>
            </a:pPr>
            <a:r>
              <a:rPr lang="it-IT" altLang="it-IT" dirty="0" smtClean="0">
                <a:latin typeface="Verdana" charset="0"/>
              </a:rPr>
              <a:t>8) Virus: Morbillo, Adenovirus, Herpes , CMV </a:t>
            </a:r>
            <a:r>
              <a:rPr lang="it-IT" altLang="it-IT" dirty="0" smtClean="0">
                <a:latin typeface="Verdana" charset="0"/>
                <a:sym typeface="Wingdings"/>
              </a:rPr>
              <a:t> immunodepressi</a:t>
            </a:r>
            <a:endParaRPr lang="it-IT" altLang="it-IT" dirty="0">
              <a:latin typeface="Verdana" charset="0"/>
            </a:endParaRPr>
          </a:p>
          <a:p>
            <a:pPr>
              <a:spcBef>
                <a:spcPts val="1750"/>
              </a:spcBef>
            </a:pPr>
            <a:endParaRPr lang="it-IT" altLang="it-IT" dirty="0">
              <a:latin typeface="Verdana" charset="0"/>
            </a:endParaRPr>
          </a:p>
          <a:p>
            <a:pPr>
              <a:spcBef>
                <a:spcPts val="1750"/>
              </a:spcBef>
            </a:pPr>
            <a:r>
              <a:rPr lang="it-IT" altLang="it-IT" dirty="0">
                <a:latin typeface="Verdana" charset="0"/>
              </a:rPr>
              <a:t>In molti casi la causa rimane </a:t>
            </a:r>
            <a:r>
              <a:rPr lang="it-IT" altLang="it-IT" b="1" dirty="0">
                <a:latin typeface="Verdana" charset="0"/>
              </a:rPr>
              <a:t>sconosciuta</a:t>
            </a:r>
            <a:r>
              <a:rPr lang="it-IT" altLang="it-IT" dirty="0">
                <a:latin typeface="Verdana" charset="0"/>
              </a:rPr>
              <a:t> nonostante un'attenta valutazione. </a:t>
            </a:r>
          </a:p>
        </p:txBody>
      </p:sp>
    </p:spTree>
    <p:extLst>
      <p:ext uri="{BB962C8B-B14F-4D97-AF65-F5344CB8AC3E}">
        <p14:creationId xmlns:p14="http://schemas.microsoft.com/office/powerpoint/2010/main" val="152961943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46314" y="-71996"/>
            <a:ext cx="8229600" cy="13716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dirty="0" smtClean="0">
                <a:solidFill>
                  <a:srgbClr val="FFFF00"/>
                </a:solidFill>
              </a:rPr>
              <a:t>PAPILLITE</a:t>
            </a:r>
            <a:endParaRPr lang="it-IT" altLang="it-IT" dirty="0">
              <a:solidFill>
                <a:srgbClr val="FFFF00"/>
              </a:solidFill>
            </a:endParaRP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3808" y="1058876"/>
            <a:ext cx="8229600" cy="5037124"/>
          </a:xfrm>
          <a:ln/>
        </p:spPr>
        <p:txBody>
          <a:bodyPr>
            <a:normAutofit lnSpcReduction="10000"/>
          </a:bodyPr>
          <a:lstStyle/>
          <a:p>
            <a:pPr marL="341313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 smtClean="0"/>
              <a:t>Brusco calo del visus (monolaterale) </a:t>
            </a:r>
            <a:endParaRPr lang="it-IT" altLang="it-IT" dirty="0"/>
          </a:p>
          <a:p>
            <a:pPr marL="341313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 smtClean="0"/>
              <a:t>Discromatopsia</a:t>
            </a:r>
          </a:p>
          <a:p>
            <a:pPr marL="341313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 smtClean="0">
                <a:solidFill>
                  <a:srgbClr val="FF0000"/>
                </a:solidFill>
              </a:rPr>
              <a:t>Oftalmoscopia</a:t>
            </a:r>
            <a:r>
              <a:rPr lang="it-IT" altLang="it-IT" dirty="0" smtClean="0">
                <a:sym typeface="Wingdings"/>
              </a:rPr>
              <a:t> </a:t>
            </a:r>
            <a:r>
              <a:rPr lang="it-IT" altLang="it-IT" dirty="0" smtClean="0">
                <a:solidFill>
                  <a:srgbClr val="FFC000"/>
                </a:solidFill>
                <a:sym typeface="Wingdings"/>
              </a:rPr>
              <a:t>papilla iperemica, margini sfumati edematosi, possono esserci emorragie ed essudati</a:t>
            </a:r>
            <a:endParaRPr lang="it-IT" altLang="it-IT" dirty="0" smtClean="0">
              <a:solidFill>
                <a:srgbClr val="FFC000"/>
              </a:solidFill>
            </a:endParaRPr>
          </a:p>
          <a:p>
            <a:pPr marL="341313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 smtClean="0"/>
              <a:t>Alterazioni </a:t>
            </a:r>
            <a:r>
              <a:rPr lang="it-IT" altLang="it-IT" b="1" dirty="0" err="1" smtClean="0">
                <a:solidFill>
                  <a:srgbClr val="FFC000"/>
                </a:solidFill>
              </a:rPr>
              <a:t>cvc</a:t>
            </a:r>
            <a:r>
              <a:rPr lang="it-IT" altLang="it-IT" b="1" dirty="0" smtClean="0"/>
              <a:t> </a:t>
            </a:r>
            <a:r>
              <a:rPr lang="it-IT" altLang="it-IT" dirty="0" smtClean="0"/>
              <a:t>(</a:t>
            </a:r>
            <a:r>
              <a:rPr lang="it-IT" altLang="it-IT" dirty="0" err="1" smtClean="0"/>
              <a:t>allargam</a:t>
            </a:r>
            <a:r>
              <a:rPr lang="it-IT" altLang="it-IT" dirty="0" smtClean="0"/>
              <a:t> macchia cieca, difetti fascicolari, scotoma centrale)</a:t>
            </a:r>
          </a:p>
          <a:p>
            <a:pPr marL="341313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 smtClean="0"/>
              <a:t>Può associarsi a:</a:t>
            </a:r>
          </a:p>
          <a:p>
            <a:pPr marL="2055813" lvl="4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1600" dirty="0" smtClean="0"/>
              <a:t>Uveite (</a:t>
            </a:r>
            <a:r>
              <a:rPr lang="it-IT" altLang="it-IT" sz="1600" dirty="0" err="1" smtClean="0"/>
              <a:t>uveopapillite</a:t>
            </a:r>
            <a:r>
              <a:rPr lang="it-IT" altLang="it-IT" sz="1600" dirty="0" smtClean="0"/>
              <a:t>) </a:t>
            </a:r>
          </a:p>
          <a:p>
            <a:pPr marL="2055813" lvl="4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1600" dirty="0" err="1" smtClean="0"/>
              <a:t>Neuroretinite</a:t>
            </a:r>
            <a:r>
              <a:rPr lang="it-IT" altLang="it-IT" sz="1600" dirty="0" smtClean="0"/>
              <a:t> </a:t>
            </a:r>
          </a:p>
          <a:p>
            <a:pPr marL="2055813" lvl="4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1600" dirty="0" smtClean="0"/>
              <a:t>Meningite/encefalite</a:t>
            </a:r>
            <a:endParaRPr lang="it-IT" altLang="it-IT" sz="1600" dirty="0"/>
          </a:p>
          <a:p>
            <a:pPr marL="341313" indent="-341313">
              <a:lnSpc>
                <a:spcPct val="110000"/>
              </a:lnSpc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 err="1" smtClean="0">
                <a:solidFill>
                  <a:srgbClr val="FFC000"/>
                </a:solidFill>
              </a:rPr>
              <a:t>Fag</a:t>
            </a:r>
            <a:r>
              <a:rPr lang="it-IT" altLang="it-IT" dirty="0" smtClean="0">
                <a:solidFill>
                  <a:srgbClr val="FFC000"/>
                </a:solidFill>
              </a:rPr>
              <a:t> </a:t>
            </a:r>
            <a:r>
              <a:rPr lang="it-IT" altLang="it-IT" dirty="0" smtClean="0">
                <a:sym typeface="Wingdings"/>
              </a:rPr>
              <a:t> </a:t>
            </a:r>
            <a:r>
              <a:rPr lang="it-IT" altLang="it-IT" sz="1600" dirty="0" smtClean="0">
                <a:sym typeface="Wingdings"/>
              </a:rPr>
              <a:t>iniezione precoce e diffusa papilla, in fase tardiva</a:t>
            </a:r>
          </a:p>
          <a:p>
            <a:pPr marL="0" indent="0">
              <a:lnSpc>
                <a:spcPct val="110000"/>
              </a:lnSpc>
              <a:buClr>
                <a:srgbClr val="00CCFF"/>
              </a:buClr>
              <a:buSzPct val="65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1600" dirty="0" smtClean="0">
                <a:sym typeface="Wingdings"/>
              </a:rPr>
              <a:t>	     fluo intensa “a piumino”</a:t>
            </a:r>
          </a:p>
          <a:p>
            <a:pPr marL="341313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 err="1" smtClean="0">
                <a:solidFill>
                  <a:srgbClr val="FF0000"/>
                </a:solidFill>
                <a:sym typeface="Wingdings"/>
              </a:rPr>
              <a:t>Pev</a:t>
            </a:r>
            <a:r>
              <a:rPr lang="it-IT" altLang="it-IT" dirty="0" smtClean="0">
                <a:sym typeface="Wingdings"/>
              </a:rPr>
              <a:t>  </a:t>
            </a:r>
            <a:r>
              <a:rPr lang="it-IT" altLang="it-IT" sz="1600" dirty="0" err="1" smtClean="0">
                <a:sym typeface="Wingdings"/>
              </a:rPr>
              <a:t>ipovoltati</a:t>
            </a:r>
            <a:r>
              <a:rPr lang="it-IT" altLang="it-IT" sz="1600" dirty="0" smtClean="0">
                <a:sym typeface="Wingdings"/>
              </a:rPr>
              <a:t>, </a:t>
            </a:r>
            <a:r>
              <a:rPr lang="it-IT" altLang="it-IT" sz="1600" dirty="0" err="1" smtClean="0">
                <a:sym typeface="Wingdings"/>
              </a:rPr>
              <a:t>laternza</a:t>
            </a:r>
            <a:r>
              <a:rPr lang="it-IT" altLang="it-IT" sz="1600" dirty="0" smtClean="0">
                <a:sym typeface="Wingdings"/>
              </a:rPr>
              <a:t> ritardata</a:t>
            </a:r>
            <a:endParaRPr lang="it-IT" altLang="it-IT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79" y="3128260"/>
            <a:ext cx="5433217" cy="358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5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9029" y="1828993"/>
            <a:ext cx="9905998" cy="2598628"/>
          </a:xfrm>
        </p:spPr>
        <p:txBody>
          <a:bodyPr>
            <a:normAutofit/>
          </a:bodyPr>
          <a:lstStyle/>
          <a:p>
            <a:r>
              <a:rPr lang="it-IT" dirty="0" smtClean="0"/>
              <a:t>Anamnesi, E.O. Esami </a:t>
            </a:r>
            <a:r>
              <a:rPr lang="it-IT" dirty="0" err="1" smtClean="0"/>
              <a:t>Fag</a:t>
            </a:r>
            <a:r>
              <a:rPr lang="it-IT" dirty="0" smtClean="0"/>
              <a:t>, CVC</a:t>
            </a:r>
          </a:p>
          <a:p>
            <a:r>
              <a:rPr lang="it-IT" dirty="0" smtClean="0"/>
              <a:t>Screening Ematologico:  </a:t>
            </a:r>
            <a:r>
              <a:rPr lang="it-IT" dirty="0" smtClean="0">
                <a:solidFill>
                  <a:srgbClr val="FFC000"/>
                </a:solidFill>
              </a:rPr>
              <a:t>VES, PCR, ANTICORPI VIRALI </a:t>
            </a:r>
            <a:r>
              <a:rPr lang="it-IT" dirty="0" smtClean="0"/>
              <a:t>(CMV,VZV,HIV) </a:t>
            </a:r>
          </a:p>
          <a:p>
            <a:r>
              <a:rPr lang="it-IT" dirty="0" smtClean="0"/>
              <a:t>FOCI INFETTIVI (</a:t>
            </a:r>
            <a:r>
              <a:rPr lang="it-IT" dirty="0" err="1" smtClean="0"/>
              <a:t>Rx</a:t>
            </a:r>
            <a:r>
              <a:rPr lang="it-IT" dirty="0" smtClean="0"/>
              <a:t> torace, seni </a:t>
            </a:r>
            <a:r>
              <a:rPr lang="it-IT" dirty="0" err="1" smtClean="0"/>
              <a:t>paranasali,ecc</a:t>
            </a:r>
            <a:r>
              <a:rPr lang="it-IT" dirty="0" smtClean="0"/>
              <a:t>) </a:t>
            </a:r>
          </a:p>
          <a:p>
            <a:r>
              <a:rPr lang="it-IT" dirty="0" smtClean="0"/>
              <a:t>Consulenza Infettivologica, internistica</a:t>
            </a:r>
          </a:p>
          <a:p>
            <a:r>
              <a:rPr lang="it-IT" dirty="0" smtClean="0"/>
              <a:t>TAC, RMN</a:t>
            </a:r>
          </a:p>
          <a:p>
            <a:endParaRPr lang="it-IT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58608" y="184677"/>
            <a:ext cx="8229600" cy="13716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dirty="0" smtClean="0">
                <a:solidFill>
                  <a:srgbClr val="FFFF00"/>
                </a:solidFill>
              </a:rPr>
              <a:t>PAPILLITE – work up-</a:t>
            </a:r>
            <a:endParaRPr lang="it-IT" altLang="it-IT" dirty="0">
              <a:solidFill>
                <a:srgbClr val="FFFF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79" y="3128260"/>
            <a:ext cx="5433217" cy="358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5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520" y="404664"/>
            <a:ext cx="31158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RNFL</a:t>
            </a:r>
            <a:endParaRPr lang="en-IN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261" y="3869324"/>
            <a:ext cx="3115895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116" y="1269786"/>
            <a:ext cx="4138113" cy="3103585"/>
          </a:xfrm>
        </p:spPr>
      </p:pic>
      <p:sp>
        <p:nvSpPr>
          <p:cNvPr id="6" name="TextBox 5"/>
          <p:cNvSpPr txBox="1"/>
          <p:nvPr/>
        </p:nvSpPr>
        <p:spPr>
          <a:xfrm>
            <a:off x="7968208" y="2636912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RNFL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6922242" y="5562730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Loss of RNFL </a:t>
            </a:r>
            <a:endParaRPr lang="en-IN" dirty="0"/>
          </a:p>
        </p:txBody>
      </p:sp>
      <p:pic>
        <p:nvPicPr>
          <p:cNvPr id="5123" name="Picture 3" descr="C:\Users\dell\Desktop\Captnmn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4005065"/>
            <a:ext cx="3828502" cy="267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egnaposto contenuto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1" y="202948"/>
            <a:ext cx="8337438" cy="535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703388" y="260350"/>
            <a:ext cx="8964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27289" y="260350"/>
            <a:ext cx="8893175" cy="665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spcBef>
                <a:spcPts val="1750"/>
              </a:spcBef>
            </a:pPr>
            <a:r>
              <a:rPr lang="it-IT" altLang="it-IT" sz="2800" dirty="0">
                <a:latin typeface="Verdana" charset="0"/>
              </a:rPr>
              <a:t>Nella </a:t>
            </a:r>
            <a:r>
              <a:rPr lang="it-IT" altLang="it-IT" sz="2800" b="1" dirty="0">
                <a:solidFill>
                  <a:srgbClr val="FF0000"/>
                </a:solidFill>
                <a:latin typeface="Verdana" charset="0"/>
              </a:rPr>
              <a:t>N</a:t>
            </a:r>
            <a:r>
              <a:rPr lang="it-IT" altLang="it-IT" sz="2800" b="1" dirty="0" smtClean="0">
                <a:solidFill>
                  <a:srgbClr val="FF0000"/>
                </a:solidFill>
                <a:latin typeface="Verdana" charset="0"/>
              </a:rPr>
              <a:t>eurite </a:t>
            </a:r>
            <a:r>
              <a:rPr lang="it-IT" altLang="it-IT" sz="2800" b="1" dirty="0">
                <a:solidFill>
                  <a:srgbClr val="FF0000"/>
                </a:solidFill>
                <a:latin typeface="Verdana" charset="0"/>
              </a:rPr>
              <a:t>O</a:t>
            </a:r>
            <a:r>
              <a:rPr lang="it-IT" altLang="it-IT" sz="2800" b="1" dirty="0" smtClean="0">
                <a:solidFill>
                  <a:srgbClr val="FF0000"/>
                </a:solidFill>
                <a:latin typeface="Verdana" charset="0"/>
              </a:rPr>
              <a:t>ttica </a:t>
            </a:r>
            <a:r>
              <a:rPr lang="it-IT" altLang="it-IT" sz="2800" b="1" dirty="0" err="1">
                <a:solidFill>
                  <a:srgbClr val="FF0000"/>
                </a:solidFill>
                <a:latin typeface="Verdana" charset="0"/>
              </a:rPr>
              <a:t>R</a:t>
            </a:r>
            <a:r>
              <a:rPr lang="it-IT" altLang="it-IT" sz="2800" b="1" dirty="0" err="1" smtClean="0">
                <a:solidFill>
                  <a:srgbClr val="FF0000"/>
                </a:solidFill>
                <a:latin typeface="Verdana" charset="0"/>
              </a:rPr>
              <a:t>etrobulbare</a:t>
            </a:r>
            <a:r>
              <a:rPr lang="it-IT" altLang="it-IT" sz="2800" dirty="0" smtClean="0">
                <a:latin typeface="Verdana" charset="0"/>
              </a:rPr>
              <a:t> </a:t>
            </a:r>
            <a:r>
              <a:rPr lang="it-IT" altLang="it-IT" sz="2800" dirty="0">
                <a:latin typeface="Verdana" charset="0"/>
              </a:rPr>
              <a:t>la </a:t>
            </a:r>
            <a:r>
              <a:rPr lang="it-IT" altLang="it-IT" sz="2800" u="sng" dirty="0" smtClean="0">
                <a:latin typeface="Verdana" charset="0"/>
              </a:rPr>
              <a:t>SM</a:t>
            </a:r>
            <a:r>
              <a:rPr lang="it-IT" altLang="it-IT" sz="2800" dirty="0" smtClean="0">
                <a:latin typeface="Verdana" charset="0"/>
              </a:rPr>
              <a:t> </a:t>
            </a:r>
            <a:r>
              <a:rPr lang="it-IT" altLang="it-IT" sz="2800" dirty="0">
                <a:latin typeface="Verdana" charset="0"/>
              </a:rPr>
              <a:t>è la responsabile della maggior parte dei casi; </a:t>
            </a:r>
            <a:r>
              <a:rPr lang="it-IT" altLang="it-IT" sz="2800" dirty="0" smtClean="0">
                <a:latin typeface="Verdana" charset="0"/>
              </a:rPr>
              <a:t>fagocitosi mielina </a:t>
            </a:r>
            <a:r>
              <a:rPr lang="en-US" altLang="it-IT" sz="2800" dirty="0" smtClean="0">
                <a:latin typeface="Verdana" charset="0"/>
              </a:rPr>
              <a:t>—</a:t>
            </a:r>
            <a:r>
              <a:rPr lang="it-IT" altLang="it-IT" sz="2800" dirty="0" smtClean="0">
                <a:latin typeface="Verdana" charset="0"/>
              </a:rPr>
              <a:t>&gt; </a:t>
            </a:r>
            <a:r>
              <a:rPr lang="it-IT" altLang="it-IT" sz="2800" dirty="0" err="1" smtClean="0">
                <a:latin typeface="Verdana" charset="0"/>
              </a:rPr>
              <a:t>deposiz</a:t>
            </a:r>
            <a:r>
              <a:rPr lang="it-IT" altLang="it-IT" sz="2800" dirty="0" smtClean="0">
                <a:latin typeface="Verdana" charset="0"/>
              </a:rPr>
              <a:t> tessuto fibrotico (PLACCA)</a:t>
            </a:r>
          </a:p>
          <a:p>
            <a:pPr marL="457200" indent="-457200">
              <a:spcBef>
                <a:spcPts val="1750"/>
              </a:spcBef>
              <a:buFont typeface="Arial" charset="0"/>
              <a:buChar char="•"/>
            </a:pPr>
            <a:r>
              <a:rPr lang="it-IT" altLang="it-IT" sz="2800" dirty="0" smtClean="0">
                <a:solidFill>
                  <a:srgbClr val="FFC000"/>
                </a:solidFill>
                <a:latin typeface="Verdana" charset="0"/>
              </a:rPr>
              <a:t>SM </a:t>
            </a:r>
            <a:r>
              <a:rPr lang="it-IT" altLang="it-IT" sz="2800" dirty="0" smtClean="0">
                <a:solidFill>
                  <a:schemeClr val="tx1"/>
                </a:solidFill>
                <a:latin typeface="Verdana" charset="0"/>
              </a:rPr>
              <a:t>(50% sviluppa N.O. </a:t>
            </a:r>
          </a:p>
          <a:p>
            <a:pPr lvl="1">
              <a:spcBef>
                <a:spcPts val="1750"/>
              </a:spcBef>
            </a:pPr>
            <a:r>
              <a:rPr lang="it-IT" altLang="it-IT" sz="2800" dirty="0">
                <a:solidFill>
                  <a:schemeClr val="tx1"/>
                </a:solidFill>
                <a:latin typeface="Verdana" charset="0"/>
              </a:rPr>
              <a:t>	 </a:t>
            </a:r>
            <a:r>
              <a:rPr lang="it-IT" altLang="it-IT" sz="2800" dirty="0" smtClean="0">
                <a:solidFill>
                  <a:schemeClr val="tx1"/>
                </a:solidFill>
                <a:latin typeface="Verdana" charset="0"/>
              </a:rPr>
              <a:t>  &gt;20%esordisce con N.O.)</a:t>
            </a:r>
          </a:p>
          <a:p>
            <a:pPr marL="457200" indent="-457200">
              <a:spcBef>
                <a:spcPts val="1750"/>
              </a:spcBef>
              <a:buFont typeface="Arial" charset="0"/>
              <a:buChar char="•"/>
            </a:pPr>
            <a:r>
              <a:rPr lang="it-IT" altLang="it-IT" sz="2800" dirty="0" smtClean="0">
                <a:solidFill>
                  <a:srgbClr val="FFC000"/>
                </a:solidFill>
                <a:latin typeface="Verdana" charset="0"/>
              </a:rPr>
              <a:t>Malattia di </a:t>
            </a:r>
            <a:r>
              <a:rPr lang="it-IT" altLang="it-IT" sz="2800" dirty="0" err="1" smtClean="0">
                <a:solidFill>
                  <a:srgbClr val="FFC000"/>
                </a:solidFill>
                <a:latin typeface="Verdana" charset="0"/>
              </a:rPr>
              <a:t>Devic</a:t>
            </a:r>
            <a:r>
              <a:rPr lang="it-IT" altLang="it-IT" sz="2800" dirty="0" smtClean="0">
                <a:solidFill>
                  <a:srgbClr val="FFC000"/>
                </a:solidFill>
                <a:latin typeface="Verdana" charset="0"/>
              </a:rPr>
              <a:t> </a:t>
            </a:r>
            <a:r>
              <a:rPr lang="it-IT" altLang="it-IT" sz="2800" dirty="0" smtClean="0">
                <a:latin typeface="Verdana" charset="0"/>
              </a:rPr>
              <a:t>(</a:t>
            </a:r>
            <a:r>
              <a:rPr lang="it-IT" altLang="it-IT" sz="2800" dirty="0" err="1" smtClean="0">
                <a:latin typeface="Verdana" charset="0"/>
              </a:rPr>
              <a:t>Neur</a:t>
            </a:r>
            <a:r>
              <a:rPr lang="it-IT" altLang="it-IT" sz="2800" dirty="0" smtClean="0">
                <a:latin typeface="Verdana" charset="0"/>
              </a:rPr>
              <a:t> ottica bilaterale +mielite trasversa)</a:t>
            </a:r>
          </a:p>
          <a:p>
            <a:pPr marL="457200" indent="-457200">
              <a:spcBef>
                <a:spcPts val="1750"/>
              </a:spcBef>
              <a:buFont typeface="Arial" charset="0"/>
              <a:buChar char="•"/>
            </a:pPr>
            <a:r>
              <a:rPr lang="it-IT" altLang="it-IT" sz="2800" dirty="0" smtClean="0">
                <a:solidFill>
                  <a:srgbClr val="FFC000"/>
                </a:solidFill>
                <a:latin typeface="Verdana" charset="0"/>
              </a:rPr>
              <a:t>Malattia di </a:t>
            </a:r>
            <a:r>
              <a:rPr lang="it-IT" altLang="it-IT" sz="2800" dirty="0" err="1" smtClean="0">
                <a:solidFill>
                  <a:srgbClr val="FFC000"/>
                </a:solidFill>
                <a:latin typeface="Verdana" charset="0"/>
              </a:rPr>
              <a:t>Shilder</a:t>
            </a:r>
            <a:r>
              <a:rPr lang="it-IT" altLang="it-IT" sz="2800" dirty="0">
                <a:solidFill>
                  <a:schemeClr val="tx1"/>
                </a:solidFill>
                <a:latin typeface="Verdana" charset="0"/>
              </a:rPr>
              <a:t> </a:t>
            </a:r>
            <a:r>
              <a:rPr lang="it-IT" altLang="it-IT" sz="2800" dirty="0" smtClean="0">
                <a:solidFill>
                  <a:schemeClr val="tx1"/>
                </a:solidFill>
                <a:latin typeface="Verdana" charset="0"/>
              </a:rPr>
              <a:t>encefalite </a:t>
            </a:r>
            <a:r>
              <a:rPr lang="it-IT" altLang="it-IT" sz="2800" dirty="0" err="1" smtClean="0">
                <a:solidFill>
                  <a:schemeClr val="tx1"/>
                </a:solidFill>
                <a:latin typeface="Verdana" charset="0"/>
              </a:rPr>
              <a:t>periassiale</a:t>
            </a:r>
            <a:r>
              <a:rPr lang="it-IT" altLang="it-IT" sz="2800" dirty="0" smtClean="0">
                <a:solidFill>
                  <a:schemeClr val="tx1"/>
                </a:solidFill>
                <a:latin typeface="Verdana" charset="0"/>
              </a:rPr>
              <a:t> diffusa</a:t>
            </a:r>
          </a:p>
          <a:p>
            <a:pPr>
              <a:spcBef>
                <a:spcPts val="1750"/>
              </a:spcBef>
            </a:pPr>
            <a:endParaRPr lang="it-IT" altLang="it-IT" sz="2800" dirty="0">
              <a:solidFill>
                <a:srgbClr val="FFC000"/>
              </a:solidFill>
              <a:latin typeface="Verdana" charset="0"/>
            </a:endParaRPr>
          </a:p>
          <a:p>
            <a:pPr>
              <a:spcBef>
                <a:spcPts val="1750"/>
              </a:spcBef>
            </a:pPr>
            <a:endParaRPr lang="it-IT" altLang="it-IT" sz="2800" dirty="0">
              <a:latin typeface="Verdana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56" y="1695783"/>
            <a:ext cx="3753853" cy="166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8017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578664" y="431147"/>
            <a:ext cx="12369611" cy="675148"/>
          </a:xfrm>
          <a:prstGeom prst="rect">
            <a:avLst/>
          </a:prstGeom>
        </p:spPr>
        <p:txBody>
          <a:bodyPr vert="horz" wrap="square" lIns="0" tIns="55653" rIns="0" bIns="0" rtlCol="0" anchor="ctr">
            <a:spAutoFit/>
          </a:bodyPr>
          <a:lstStyle/>
          <a:p>
            <a:pPr marL="1332028"/>
            <a:r>
              <a:rPr sz="4022" dirty="0"/>
              <a:t>Neurite ottica retrobulbare</a:t>
            </a:r>
            <a:r>
              <a:rPr sz="4022" spc="-85" dirty="0"/>
              <a:t> </a:t>
            </a:r>
            <a:r>
              <a:rPr sz="4022" spc="-5" dirty="0"/>
              <a:t>(NORB)</a:t>
            </a:r>
            <a:endParaRPr sz="4022" dirty="0"/>
          </a:p>
        </p:txBody>
      </p:sp>
      <p:sp>
        <p:nvSpPr>
          <p:cNvPr id="4" name="object 4"/>
          <p:cNvSpPr txBox="1"/>
          <p:nvPr/>
        </p:nvSpPr>
        <p:spPr>
          <a:xfrm>
            <a:off x="358912" y="1293251"/>
            <a:ext cx="10494458" cy="48038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9445"/>
            <a:r>
              <a:rPr lang="it-IT" sz="3500" spc="-5" dirty="0" smtClean="0">
                <a:solidFill>
                  <a:srgbClr val="FF9A00"/>
                </a:solidFill>
                <a:latin typeface="Times New Roman"/>
                <a:cs typeface="Times New Roman"/>
              </a:rPr>
              <a:t>Altre Cause</a:t>
            </a:r>
            <a:r>
              <a:rPr sz="3500" spc="-5" dirty="0" smtClean="0">
                <a:solidFill>
                  <a:srgbClr val="FF9A00"/>
                </a:solidFill>
                <a:latin typeface="Times New Roman"/>
                <a:cs typeface="Times New Roman"/>
              </a:rPr>
              <a:t>:</a:t>
            </a:r>
            <a:endParaRPr lang="it-IT" sz="3500" spc="-5" dirty="0" smtClean="0">
              <a:solidFill>
                <a:srgbClr val="FF9A00"/>
              </a:solidFill>
              <a:latin typeface="Times New Roman"/>
              <a:cs typeface="Times New Roman"/>
            </a:endParaRPr>
          </a:p>
          <a:p>
            <a:pPr marL="209445"/>
            <a:endParaRPr sz="3500" dirty="0">
              <a:latin typeface="Times New Roman"/>
              <a:cs typeface="Times New Roman"/>
            </a:endParaRPr>
          </a:p>
          <a:p>
            <a:pPr marL="12771" marR="587472" indent="420808">
              <a:spcBef>
                <a:spcPts val="623"/>
              </a:spcBef>
              <a:buClr>
                <a:srgbClr val="000000"/>
              </a:buClr>
              <a:buAutoNum type="alphaLcParenR"/>
              <a:tabLst>
                <a:tab pos="749665" algn="l"/>
              </a:tabLst>
            </a:pPr>
            <a:r>
              <a:rPr sz="2413" spc="-5" dirty="0">
                <a:solidFill>
                  <a:srgbClr val="FF9A00"/>
                </a:solidFill>
                <a:latin typeface="Times New Roman"/>
                <a:cs typeface="Times New Roman"/>
              </a:rPr>
              <a:t>Ischemiche: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alterazioni arteriosclerotiche </a:t>
            </a:r>
            <a:r>
              <a:rPr sz="2413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aterosclerotiche delle  arterie cerebrali</a:t>
            </a:r>
            <a:r>
              <a:rPr sz="2413" spc="-9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anteriori</a:t>
            </a:r>
            <a:endParaRPr sz="2413" dirty="0">
              <a:latin typeface="Times New Roman"/>
              <a:cs typeface="Times New Roman"/>
            </a:endParaRPr>
          </a:p>
          <a:p>
            <a:pPr marL="12771" marR="74072" indent="421447">
              <a:spcBef>
                <a:spcPts val="573"/>
              </a:spcBef>
              <a:buClr>
                <a:srgbClr val="000000"/>
              </a:buClr>
              <a:buAutoNum type="alphaLcParenR"/>
              <a:tabLst>
                <a:tab pos="842255" algn="l"/>
                <a:tab pos="842894" algn="l"/>
              </a:tabLst>
            </a:pPr>
            <a:r>
              <a:rPr sz="2413" spc="-5" dirty="0">
                <a:solidFill>
                  <a:srgbClr val="FF9A00"/>
                </a:solidFill>
                <a:latin typeface="Times New Roman"/>
                <a:cs typeface="Times New Roman"/>
              </a:rPr>
              <a:t>Infettive: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teteno, brucellosi, rosolia, influenza, varicella, tubercolosi,  sifilide. Isolate </a:t>
            </a:r>
            <a:r>
              <a:rPr sz="2413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associate </a:t>
            </a:r>
            <a:r>
              <a:rPr sz="2413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13" spc="-10" dirty="0">
                <a:solidFill>
                  <a:srgbClr val="FFFFFF"/>
                </a:solidFill>
                <a:latin typeface="Times New Roman"/>
                <a:cs typeface="Times New Roman"/>
              </a:rPr>
              <a:t>sepsi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focale (tonsillite </a:t>
            </a:r>
            <a:r>
              <a:rPr sz="2413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carie</a:t>
            </a:r>
            <a:r>
              <a:rPr sz="2413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ecc..)</a:t>
            </a:r>
            <a:endParaRPr sz="2413" dirty="0">
              <a:latin typeface="Times New Roman"/>
              <a:cs typeface="Times New Roman"/>
            </a:endParaRPr>
          </a:p>
          <a:p>
            <a:pPr marL="12771" marR="5108" indent="421447">
              <a:spcBef>
                <a:spcPts val="573"/>
              </a:spcBef>
              <a:buClr>
                <a:srgbClr val="000000"/>
              </a:buClr>
              <a:buAutoNum type="alphaLcParenR"/>
              <a:tabLst>
                <a:tab pos="824376" algn="l"/>
                <a:tab pos="825653" algn="l"/>
              </a:tabLst>
            </a:pPr>
            <a:r>
              <a:rPr sz="2413" spc="-5" dirty="0">
                <a:solidFill>
                  <a:srgbClr val="FF9A00"/>
                </a:solidFill>
                <a:latin typeface="Times New Roman"/>
                <a:cs typeface="Times New Roman"/>
              </a:rPr>
              <a:t>Traumatiche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(per compressione diretta, fenomeni trombotici, </a:t>
            </a:r>
            <a:r>
              <a:rPr sz="2413" dirty="0">
                <a:solidFill>
                  <a:srgbClr val="FFFFFF"/>
                </a:solidFill>
                <a:latin typeface="Times New Roman"/>
                <a:cs typeface="Times New Roman"/>
              </a:rPr>
              <a:t>spasmo 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arterioso)</a:t>
            </a:r>
            <a:endParaRPr sz="2413" dirty="0">
              <a:latin typeface="Times New Roman"/>
              <a:cs typeface="Times New Roman"/>
            </a:endParaRPr>
          </a:p>
          <a:p>
            <a:pPr marL="12771" marR="787340" indent="421447">
              <a:spcBef>
                <a:spcPts val="573"/>
              </a:spcBef>
              <a:buClr>
                <a:srgbClr val="000000"/>
              </a:buClr>
              <a:buAutoNum type="alphaLcParenR"/>
              <a:tabLst>
                <a:tab pos="766267" algn="l"/>
              </a:tabLst>
            </a:pPr>
            <a:r>
              <a:rPr sz="2413" dirty="0">
                <a:solidFill>
                  <a:srgbClr val="FF9A00"/>
                </a:solidFill>
                <a:latin typeface="Times New Roman"/>
                <a:cs typeface="Times New Roman"/>
              </a:rPr>
              <a:t>Da </a:t>
            </a:r>
            <a:r>
              <a:rPr sz="2413" spc="-5" dirty="0">
                <a:solidFill>
                  <a:srgbClr val="FF9A00"/>
                </a:solidFill>
                <a:latin typeface="Times New Roman"/>
                <a:cs typeface="Times New Roman"/>
              </a:rPr>
              <a:t>radiazioni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(da radioterapia per tumori intracranici </a:t>
            </a:r>
            <a:r>
              <a:rPr sz="2413" dirty="0">
                <a:solidFill>
                  <a:srgbClr val="FFFFFF"/>
                </a:solidFill>
                <a:latin typeface="Times New Roman"/>
                <a:cs typeface="Times New Roman"/>
              </a:rPr>
              <a:t>o dei seni 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paranasali)</a:t>
            </a:r>
            <a:endParaRPr sz="2413" dirty="0">
              <a:latin typeface="Times New Roman"/>
              <a:cs typeface="Times New Roman"/>
            </a:endParaRPr>
          </a:p>
          <a:p>
            <a:pPr marL="12771" marR="273302" indent="421447">
              <a:spcBef>
                <a:spcPts val="573"/>
              </a:spcBef>
              <a:buClr>
                <a:srgbClr val="000000"/>
              </a:buClr>
              <a:buAutoNum type="alphaLcParenR"/>
              <a:tabLst>
                <a:tab pos="824376" algn="l"/>
                <a:tab pos="825653" algn="l"/>
                <a:tab pos="7746961" algn="l"/>
              </a:tabLst>
            </a:pPr>
            <a:r>
              <a:rPr sz="2413" spc="-5" dirty="0">
                <a:solidFill>
                  <a:srgbClr val="FF9A00"/>
                </a:solidFill>
                <a:latin typeface="Times New Roman"/>
                <a:cs typeface="Times New Roman"/>
              </a:rPr>
              <a:t>Aracnoidite otticochiasmatica: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in associazione a: meningite basale,  traumi cranici, tumori intracranici, sindrome della</a:t>
            </a:r>
            <a:r>
              <a:rPr sz="2413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sella</a:t>
            </a:r>
            <a:r>
              <a:rPr sz="241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vuota,	per:  strozzamento del </a:t>
            </a:r>
            <a:r>
              <a:rPr sz="2413" dirty="0">
                <a:solidFill>
                  <a:srgbClr val="FFFFFF"/>
                </a:solidFill>
                <a:latin typeface="Times New Roman"/>
                <a:cs typeface="Times New Roman"/>
              </a:rPr>
              <a:t>tessuto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nervoso, necrosi </a:t>
            </a:r>
            <a:r>
              <a:rPr sz="2413" spc="-10" dirty="0">
                <a:solidFill>
                  <a:srgbClr val="FFFFFF"/>
                </a:solidFill>
                <a:latin typeface="Times New Roman"/>
                <a:cs typeface="Times New Roman"/>
              </a:rPr>
              <a:t>post-infiammatoria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delle fibre,  occlusione</a:t>
            </a:r>
            <a:r>
              <a:rPr sz="2413" spc="-9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vascolare</a:t>
            </a:r>
            <a:endParaRPr sz="2413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241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1492" y="214764"/>
            <a:ext cx="11300582" cy="6127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298802" marR="5108" indent="-2286669">
              <a:lnSpc>
                <a:spcPct val="110000"/>
              </a:lnSpc>
            </a:pPr>
            <a:r>
              <a:rPr sz="3620" dirty="0"/>
              <a:t>Neurite ottica retrobulbare</a:t>
            </a:r>
            <a:r>
              <a:rPr sz="3620" spc="-91" dirty="0"/>
              <a:t> </a:t>
            </a:r>
            <a:r>
              <a:rPr sz="3620" spc="-5" dirty="0"/>
              <a:t>(</a:t>
            </a:r>
            <a:r>
              <a:rPr sz="3620" spc="-5" dirty="0" smtClean="0"/>
              <a:t>NORB)</a:t>
            </a:r>
            <a:endParaRPr sz="3620" dirty="0"/>
          </a:p>
        </p:txBody>
      </p:sp>
      <p:sp>
        <p:nvSpPr>
          <p:cNvPr id="4" name="object 4"/>
          <p:cNvSpPr txBox="1"/>
          <p:nvPr/>
        </p:nvSpPr>
        <p:spPr>
          <a:xfrm>
            <a:off x="361492" y="1583782"/>
            <a:ext cx="9413467" cy="10386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4664"/>
            <a:r>
              <a:rPr sz="2011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) </a:t>
            </a:r>
            <a:r>
              <a:rPr sz="2212" spc="-5" dirty="0">
                <a:solidFill>
                  <a:srgbClr val="FF9A00"/>
                </a:solidFill>
                <a:latin typeface="Times New Roman"/>
                <a:cs typeface="Times New Roman"/>
              </a:rPr>
              <a:t>Lesioni</a:t>
            </a:r>
            <a:r>
              <a:rPr sz="2212" spc="-80" dirty="0">
                <a:solidFill>
                  <a:srgbClr val="FF9A00"/>
                </a:solidFill>
                <a:latin typeface="Times New Roman"/>
                <a:cs typeface="Times New Roman"/>
              </a:rPr>
              <a:t> </a:t>
            </a:r>
            <a:r>
              <a:rPr sz="2212" spc="-5" dirty="0">
                <a:solidFill>
                  <a:srgbClr val="FF9A00"/>
                </a:solidFill>
                <a:latin typeface="Times New Roman"/>
                <a:cs typeface="Times New Roman"/>
              </a:rPr>
              <a:t>compressive:</a:t>
            </a:r>
            <a:endParaRPr sz="2212" dirty="0">
              <a:latin typeface="Times New Roman"/>
              <a:cs typeface="Times New Roman"/>
            </a:endParaRPr>
          </a:p>
          <a:p>
            <a:pPr marL="12771" marR="5108" indent="511482">
              <a:lnSpc>
                <a:spcPts val="2383"/>
              </a:lnSpc>
              <a:spcBef>
                <a:spcPts val="568"/>
              </a:spcBef>
              <a:tabLst>
                <a:tab pos="4706796" algn="l"/>
              </a:tabLst>
            </a:pPr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- tumori intraorbitari</a:t>
            </a:r>
            <a:r>
              <a:rPr sz="2212" spc="38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12" spc="1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intracranici,	</a:t>
            </a:r>
            <a:r>
              <a:rPr sz="2212" spc="-5" dirty="0">
                <a:solidFill>
                  <a:srgbClr val="FFFFFF"/>
                </a:solidFill>
                <a:latin typeface="Times New Roman"/>
                <a:cs typeface="Times New Roman"/>
              </a:rPr>
              <a:t>lesioni infiammatorie dei</a:t>
            </a:r>
            <a:r>
              <a:rPr sz="2212" spc="3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12" spc="-5" dirty="0">
                <a:solidFill>
                  <a:srgbClr val="FFFFFF"/>
                </a:solidFill>
                <a:latin typeface="Times New Roman"/>
                <a:cs typeface="Times New Roman"/>
              </a:rPr>
              <a:t>seni</a:t>
            </a:r>
            <a:r>
              <a:rPr sz="2212" spc="1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12" spc="-5" dirty="0">
                <a:solidFill>
                  <a:srgbClr val="FFFFFF"/>
                </a:solidFill>
                <a:latin typeface="Times New Roman"/>
                <a:cs typeface="Times New Roman"/>
              </a:rPr>
              <a:t>paranasali,  </a:t>
            </a:r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aneurismi, emorragie orbitarie </a:t>
            </a:r>
            <a:r>
              <a:rPr sz="2212" spc="-5" dirty="0">
                <a:solidFill>
                  <a:srgbClr val="FFFFFF"/>
                </a:solidFill>
                <a:latin typeface="Times New Roman"/>
                <a:cs typeface="Times New Roman"/>
              </a:rPr>
              <a:t>spontanee </a:t>
            </a:r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12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12" spc="-5" dirty="0">
                <a:solidFill>
                  <a:srgbClr val="FFFFFF"/>
                </a:solidFill>
                <a:latin typeface="Times New Roman"/>
                <a:cs typeface="Times New Roman"/>
              </a:rPr>
              <a:t>traumatiche</a:t>
            </a:r>
            <a:endParaRPr sz="2212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1229" y="2375397"/>
            <a:ext cx="2068894" cy="349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71">
              <a:tabLst>
                <a:tab pos="1072774" algn="l"/>
              </a:tabLst>
            </a:pPr>
            <a:r>
              <a:rPr sz="2212" spc="-5" dirty="0">
                <a:solidFill>
                  <a:srgbClr val="FFFFFF"/>
                </a:solidFill>
                <a:latin typeface="Times New Roman"/>
                <a:cs typeface="Times New Roman"/>
              </a:rPr>
              <a:t>fibrosa</a:t>
            </a:r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,	</a:t>
            </a:r>
            <a:r>
              <a:rPr sz="2212" spc="-5" dirty="0">
                <a:solidFill>
                  <a:srgbClr val="FFFFFF"/>
                </a:solidFill>
                <a:latin typeface="Times New Roman"/>
                <a:cs typeface="Times New Roman"/>
              </a:rPr>
              <a:t>displasia</a:t>
            </a:r>
            <a:endParaRPr sz="2212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492" y="2862248"/>
            <a:ext cx="7166418" cy="1354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71" marR="11494" indent="511482">
              <a:lnSpc>
                <a:spcPts val="2393"/>
              </a:lnSpc>
              <a:buClr>
                <a:srgbClr val="000000"/>
              </a:buClr>
              <a:buChar char="-"/>
              <a:tabLst>
                <a:tab pos="830123" algn="l"/>
                <a:tab pos="830761" algn="l"/>
                <a:tab pos="2042102" algn="l"/>
                <a:tab pos="3207467" algn="l"/>
                <a:tab pos="4431579" algn="l"/>
                <a:tab pos="6163343" algn="l"/>
              </a:tabLst>
            </a:pPr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affezioni	primarie	del</a:t>
            </a:r>
            <a:r>
              <a:rPr sz="2212" spc="-5" dirty="0">
                <a:solidFill>
                  <a:srgbClr val="FFFFFF"/>
                </a:solidFill>
                <a:latin typeface="Times New Roman"/>
                <a:cs typeface="Times New Roman"/>
              </a:rPr>
              <a:t>l’oss</a:t>
            </a:r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o	</a:t>
            </a:r>
            <a:r>
              <a:rPr sz="2212" spc="-5" dirty="0">
                <a:solidFill>
                  <a:srgbClr val="FFFFFF"/>
                </a:solidFill>
                <a:latin typeface="Times New Roman"/>
                <a:cs typeface="Times New Roman"/>
              </a:rPr>
              <a:t>(osteopetros</a:t>
            </a:r>
            <a:r>
              <a:rPr sz="2212" spc="-1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,	</a:t>
            </a:r>
            <a:r>
              <a:rPr sz="2212" spc="-5" dirty="0">
                <a:solidFill>
                  <a:srgbClr val="FFFFFF"/>
                </a:solidFill>
                <a:latin typeface="Times New Roman"/>
                <a:cs typeface="Times New Roman"/>
              </a:rPr>
              <a:t>displasia  </a:t>
            </a:r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craniometafisaria)</a:t>
            </a:r>
            <a:endParaRPr sz="2212" dirty="0">
              <a:latin typeface="Times New Roman"/>
              <a:cs typeface="Times New Roman"/>
            </a:endParaRPr>
          </a:p>
          <a:p>
            <a:pPr marL="688363" indent="-164109">
              <a:spcBef>
                <a:spcPts val="221"/>
              </a:spcBef>
              <a:buClr>
                <a:srgbClr val="000000"/>
              </a:buClr>
              <a:buChar char="-"/>
              <a:tabLst>
                <a:tab pos="689002" algn="l"/>
              </a:tabLst>
            </a:pPr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idrocefalo congenito o</a:t>
            </a:r>
            <a:r>
              <a:rPr sz="2212" spc="-9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acquisito</a:t>
            </a:r>
            <a:endParaRPr sz="2212" dirty="0">
              <a:latin typeface="Times New Roman"/>
              <a:cs typeface="Times New Roman"/>
            </a:endParaRPr>
          </a:p>
          <a:p>
            <a:pPr marL="688363" indent="-164109">
              <a:spcBef>
                <a:spcPts val="255"/>
              </a:spcBef>
              <a:buClr>
                <a:srgbClr val="000000"/>
              </a:buClr>
              <a:buChar char="-"/>
              <a:tabLst>
                <a:tab pos="689002" algn="l"/>
              </a:tabLst>
            </a:pPr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- meningiomi </a:t>
            </a:r>
            <a:r>
              <a:rPr sz="2212" spc="-5" dirty="0">
                <a:solidFill>
                  <a:srgbClr val="FFFFFF"/>
                </a:solidFill>
                <a:latin typeface="Times New Roman"/>
                <a:cs typeface="Times New Roman"/>
              </a:rPr>
              <a:t>della parte anteriore della falce del</a:t>
            </a:r>
            <a:r>
              <a:rPr sz="2212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12" spc="-5" dirty="0">
                <a:solidFill>
                  <a:srgbClr val="FFFFFF"/>
                </a:solidFill>
                <a:latin typeface="Times New Roman"/>
                <a:cs typeface="Times New Roman"/>
              </a:rPr>
              <a:t>cervello</a:t>
            </a:r>
            <a:endParaRPr sz="2212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2848" y="4217246"/>
            <a:ext cx="9412828" cy="24384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4253"/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- Tumori</a:t>
            </a:r>
            <a:r>
              <a:rPr sz="2212" spc="-9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ipofisari</a:t>
            </a:r>
            <a:endParaRPr sz="2212" dirty="0">
              <a:latin typeface="Times New Roman"/>
              <a:cs typeface="Times New Roman"/>
            </a:endParaRPr>
          </a:p>
          <a:p>
            <a:pPr marL="454012">
              <a:spcBef>
                <a:spcPts val="255"/>
              </a:spcBef>
            </a:pPr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g) </a:t>
            </a:r>
            <a:r>
              <a:rPr sz="2212" spc="-5" dirty="0">
                <a:solidFill>
                  <a:srgbClr val="FF9A00"/>
                </a:solidFill>
                <a:latin typeface="Times New Roman"/>
                <a:cs typeface="Times New Roman"/>
              </a:rPr>
              <a:t>Forme tossiche </a:t>
            </a:r>
            <a:r>
              <a:rPr sz="2212" dirty="0">
                <a:solidFill>
                  <a:srgbClr val="FF9A00"/>
                </a:solidFill>
                <a:latin typeface="Times New Roman"/>
                <a:cs typeface="Times New Roman"/>
              </a:rPr>
              <a:t>e</a:t>
            </a:r>
            <a:r>
              <a:rPr sz="2212" spc="-85" dirty="0">
                <a:solidFill>
                  <a:srgbClr val="FF9A00"/>
                </a:solidFill>
                <a:latin typeface="Times New Roman"/>
                <a:cs typeface="Times New Roman"/>
              </a:rPr>
              <a:t> </a:t>
            </a:r>
            <a:r>
              <a:rPr sz="2212" spc="-5" dirty="0">
                <a:solidFill>
                  <a:srgbClr val="FF9A00"/>
                </a:solidFill>
                <a:latin typeface="Times New Roman"/>
                <a:cs typeface="Times New Roman"/>
              </a:rPr>
              <a:t>carenziali</a:t>
            </a:r>
            <a:endParaRPr sz="2212" dirty="0">
              <a:latin typeface="Times New Roman"/>
              <a:cs typeface="Times New Roman"/>
            </a:endParaRPr>
          </a:p>
          <a:p>
            <a:pPr marL="12771">
              <a:spcBef>
                <a:spcPts val="255"/>
              </a:spcBef>
            </a:pPr>
            <a:r>
              <a:rPr sz="2212" spc="-5" dirty="0">
                <a:solidFill>
                  <a:srgbClr val="FFFFFF"/>
                </a:solidFill>
                <a:latin typeface="Times New Roman"/>
                <a:cs typeface="Times New Roman"/>
              </a:rPr>
              <a:t>-ambliopia nutrizionale (Vitamina B1, B2, B6, B12, Acido </a:t>
            </a:r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nicotinico, </a:t>
            </a:r>
            <a:r>
              <a:rPr sz="2212" spc="-5" dirty="0">
                <a:solidFill>
                  <a:srgbClr val="FFFFFF"/>
                </a:solidFill>
                <a:latin typeface="Times New Roman"/>
                <a:cs typeface="Times New Roman"/>
              </a:rPr>
              <a:t>acido </a:t>
            </a:r>
            <a:r>
              <a:rPr sz="2212" spc="33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12" spc="-5" dirty="0">
                <a:solidFill>
                  <a:srgbClr val="FFFFFF"/>
                </a:solidFill>
                <a:latin typeface="Times New Roman"/>
                <a:cs typeface="Times New Roman"/>
              </a:rPr>
              <a:t>folico</a:t>
            </a:r>
            <a:endParaRPr sz="2212" dirty="0">
              <a:latin typeface="Times New Roman"/>
              <a:cs typeface="Times New Roman"/>
            </a:endParaRPr>
          </a:p>
          <a:p>
            <a:pPr marL="176241" indent="-163470">
              <a:spcBef>
                <a:spcPts val="965"/>
              </a:spcBef>
              <a:buChar char="-"/>
              <a:tabLst>
                <a:tab pos="176880" algn="l"/>
              </a:tabLst>
            </a:pPr>
            <a:r>
              <a:rPr sz="2212" dirty="0">
                <a:solidFill>
                  <a:srgbClr val="FFFFFF"/>
                </a:solidFill>
                <a:latin typeface="Times New Roman"/>
                <a:cs typeface="Times New Roman"/>
              </a:rPr>
              <a:t>ambiolpia </a:t>
            </a:r>
            <a:r>
              <a:rPr sz="2212" spc="-5" dirty="0">
                <a:solidFill>
                  <a:srgbClr val="FFFFFF"/>
                </a:solidFill>
                <a:latin typeface="Times New Roman"/>
                <a:cs typeface="Times New Roman"/>
              </a:rPr>
              <a:t>tropicale (associata ad atassia ed</a:t>
            </a:r>
            <a:r>
              <a:rPr sz="2212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12" spc="-5" dirty="0">
                <a:solidFill>
                  <a:srgbClr val="FFFFFF"/>
                </a:solidFill>
                <a:latin typeface="Times New Roman"/>
                <a:cs typeface="Times New Roman"/>
              </a:rPr>
              <a:t>acufeni)</a:t>
            </a:r>
            <a:endParaRPr sz="2212" dirty="0">
              <a:latin typeface="Times New Roman"/>
              <a:cs typeface="Times New Roman"/>
            </a:endParaRPr>
          </a:p>
          <a:p>
            <a:pPr marL="191567" indent="-178796">
              <a:spcBef>
                <a:spcPts val="578"/>
              </a:spcBef>
              <a:buChar char="-"/>
              <a:tabLst>
                <a:tab pos="192205" algn="l"/>
              </a:tabLst>
            </a:pP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farmaci</a:t>
            </a:r>
            <a:endParaRPr sz="2413" dirty="0">
              <a:latin typeface="Times New Roman"/>
              <a:cs typeface="Times New Roman"/>
            </a:endParaRPr>
          </a:p>
          <a:p>
            <a:pPr marL="102169">
              <a:spcBef>
                <a:spcPts val="282"/>
              </a:spcBef>
            </a:pP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h) </a:t>
            </a:r>
            <a:r>
              <a:rPr sz="2413" spc="-5" dirty="0">
                <a:solidFill>
                  <a:srgbClr val="FF9A00"/>
                </a:solidFill>
                <a:latin typeface="Times New Roman"/>
                <a:cs typeface="Times New Roman"/>
              </a:rPr>
              <a:t>Forme infiltranti: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leucemie </a:t>
            </a:r>
            <a:r>
              <a:rPr sz="2413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13" spc="-9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13" spc="-5" dirty="0">
                <a:solidFill>
                  <a:srgbClr val="FFFFFF"/>
                </a:solidFill>
                <a:latin typeface="Times New Roman"/>
                <a:cs typeface="Times New Roman"/>
              </a:rPr>
              <a:t>linfomi</a:t>
            </a:r>
            <a:endParaRPr sz="2413" dirty="0">
              <a:latin typeface="Times New Roman"/>
              <a:cs typeface="Times New Roman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61492" y="827560"/>
            <a:ext cx="258307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9445"/>
            <a:r>
              <a:rPr lang="it-IT" sz="3400" spc="-5" dirty="0" smtClean="0">
                <a:solidFill>
                  <a:srgbClr val="FF9A00"/>
                </a:solidFill>
                <a:latin typeface="Times New Roman"/>
                <a:cs typeface="Times New Roman"/>
              </a:rPr>
              <a:t>Altre Cause:</a:t>
            </a:r>
            <a:endParaRPr lang="it-IT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8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1696452" y="202365"/>
            <a:ext cx="7772400" cy="1828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dirty="0">
                <a:solidFill>
                  <a:srgbClr val="FFFF00"/>
                </a:solidFill>
              </a:rPr>
              <a:t>Otticopatie Tossico Carenziali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1" y="2169318"/>
            <a:ext cx="2087563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42" y="2355849"/>
            <a:ext cx="2857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256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971954"/>
              </p:ext>
            </p:extLst>
          </p:nvPr>
        </p:nvGraphicFramePr>
        <p:xfrm>
          <a:off x="4330869" y="4724400"/>
          <a:ext cx="2238375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r:id="rId6" imgW="1733333" imgH="1209524" progId="">
                  <p:embed/>
                </p:oleObj>
              </mc:Choice>
              <mc:Fallback>
                <p:oleObj r:id="rId6" imgW="1733333" imgH="12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0869" y="4724400"/>
                        <a:ext cx="2238375" cy="15621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828849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860" y="0"/>
            <a:ext cx="5438274" cy="4082968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97" y="1443787"/>
            <a:ext cx="6335621" cy="4750485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8459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33128" y="296779"/>
            <a:ext cx="8229600" cy="13716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>
                <a:solidFill>
                  <a:srgbClr val="FFFF00"/>
                </a:solidFill>
              </a:rPr>
              <a:t>Clinica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27275" y="1796716"/>
            <a:ext cx="8752555" cy="4512009"/>
          </a:xfrm>
          <a:ln/>
        </p:spPr>
        <p:txBody>
          <a:bodyPr/>
          <a:lstStyle/>
          <a:p>
            <a:pPr marL="341313" indent="-341313">
              <a:spcBef>
                <a:spcPts val="675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700" dirty="0"/>
              <a:t>Generalmente unilaterale</a:t>
            </a:r>
          </a:p>
          <a:p>
            <a:pPr marL="341313" indent="-341313">
              <a:spcBef>
                <a:spcPts val="675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700" dirty="0"/>
              <a:t>Età 18-45</a:t>
            </a:r>
          </a:p>
          <a:p>
            <a:pPr marL="341313" indent="-341313">
              <a:spcBef>
                <a:spcPts val="675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700" dirty="0" smtClean="0"/>
              <a:t>Calo </a:t>
            </a:r>
            <a:r>
              <a:rPr lang="it-IT" altLang="it-IT" sz="2700" dirty="0"/>
              <a:t>del </a:t>
            </a:r>
            <a:r>
              <a:rPr lang="it-IT" altLang="it-IT" sz="2700" dirty="0" smtClean="0"/>
              <a:t>Visus</a:t>
            </a:r>
          </a:p>
          <a:p>
            <a:pPr marL="341313" indent="-341313">
              <a:spcBef>
                <a:spcPts val="675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700" dirty="0" smtClean="0"/>
              <a:t>Discromatopsia</a:t>
            </a:r>
          </a:p>
          <a:p>
            <a:pPr marL="341313" indent="-341313">
              <a:spcBef>
                <a:spcPts val="675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700" dirty="0" smtClean="0"/>
              <a:t>Dolore </a:t>
            </a:r>
            <a:r>
              <a:rPr lang="it-IT" altLang="it-IT" sz="2700" dirty="0"/>
              <a:t>orbitario ai Movimenti del </a:t>
            </a:r>
            <a:r>
              <a:rPr lang="it-IT" altLang="it-IT" sz="2700" dirty="0" smtClean="0"/>
              <a:t>bulbo</a:t>
            </a:r>
          </a:p>
          <a:p>
            <a:pPr marL="341313" indent="-341313">
              <a:spcBef>
                <a:spcPts val="675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700" dirty="0"/>
              <a:t>Deficit del campo </a:t>
            </a:r>
            <a:r>
              <a:rPr lang="it-IT" altLang="it-IT" sz="2700" dirty="0" smtClean="0"/>
              <a:t>visivo</a:t>
            </a:r>
          </a:p>
          <a:p>
            <a:pPr marL="341313" indent="-341313">
              <a:spcBef>
                <a:spcPts val="675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700" dirty="0" err="1" smtClean="0"/>
              <a:t>Pev</a:t>
            </a:r>
            <a:r>
              <a:rPr lang="it-IT" altLang="it-IT" sz="2700" dirty="0" smtClean="0"/>
              <a:t> alterati o normali</a:t>
            </a:r>
            <a:endParaRPr lang="it-IT" altLang="it-IT" sz="2700" dirty="0"/>
          </a:p>
          <a:p>
            <a:pPr marL="341313" indent="-341313">
              <a:spcBef>
                <a:spcPts val="675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7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85" y="0"/>
            <a:ext cx="5190290" cy="389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833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349250"/>
            <a:ext cx="8229600" cy="1435100"/>
          </a:xfrm>
          <a:ln/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dirty="0">
                <a:solidFill>
                  <a:srgbClr val="FFFF00"/>
                </a:solidFill>
              </a:rPr>
              <a:t>Vascolarizzazione del Nervo Ottico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50" y="2276475"/>
            <a:ext cx="7185989" cy="3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9482139" y="2422358"/>
            <a:ext cx="270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 smtClean="0"/>
              <a:t>Intraoculare(1mm)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Orbitario(20mm)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IntraCanalicolare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Intracranico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965461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082" y="22760"/>
            <a:ext cx="9961339" cy="5601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844787"/>
            <a:r>
              <a:rPr sz="3620" dirty="0"/>
              <a:t>Condizioni associate alla</a:t>
            </a:r>
            <a:r>
              <a:rPr sz="3620" spc="-91" dirty="0"/>
              <a:t> </a:t>
            </a:r>
            <a:r>
              <a:rPr sz="3620" spc="-5" dirty="0"/>
              <a:t>NORB</a:t>
            </a:r>
            <a:endParaRPr sz="3620" dirty="0"/>
          </a:p>
        </p:txBody>
      </p:sp>
      <p:sp>
        <p:nvSpPr>
          <p:cNvPr id="4" name="object 4"/>
          <p:cNvSpPr txBox="1"/>
          <p:nvPr/>
        </p:nvSpPr>
        <p:spPr>
          <a:xfrm>
            <a:off x="4634339" y="745287"/>
            <a:ext cx="3037570" cy="433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71"/>
            <a:r>
              <a:rPr sz="2816" b="1" spc="-5" dirty="0" smtClean="0">
                <a:solidFill>
                  <a:srgbClr val="FF9A00"/>
                </a:solidFill>
                <a:latin typeface="Times New Roman"/>
                <a:cs typeface="Times New Roman"/>
              </a:rPr>
              <a:t>Sclerosi</a:t>
            </a:r>
            <a:r>
              <a:rPr sz="2816" b="1" spc="-80" dirty="0" smtClean="0">
                <a:solidFill>
                  <a:srgbClr val="FF9A00"/>
                </a:solidFill>
                <a:latin typeface="Times New Roman"/>
                <a:cs typeface="Times New Roman"/>
              </a:rPr>
              <a:t> </a:t>
            </a:r>
            <a:r>
              <a:rPr sz="2816" b="1" spc="-5" dirty="0">
                <a:solidFill>
                  <a:srgbClr val="FF9A00"/>
                </a:solidFill>
                <a:latin typeface="Times New Roman"/>
                <a:cs typeface="Times New Roman"/>
              </a:rPr>
              <a:t>multipla</a:t>
            </a:r>
            <a:endParaRPr sz="2816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87073" y="1340950"/>
            <a:ext cx="8263442" cy="47949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71"/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•Insorge nel 20-60 </a:t>
            </a:r>
            <a:r>
              <a:rPr sz="2816" dirty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dei soggetti che sviluppano</a:t>
            </a:r>
            <a:r>
              <a:rPr sz="2816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SM</a:t>
            </a:r>
            <a:endParaRPr sz="2816" dirty="0">
              <a:latin typeface="Times New Roman"/>
              <a:cs typeface="Times New Roman"/>
            </a:endParaRPr>
          </a:p>
          <a:p>
            <a:pPr marL="12771">
              <a:spcBef>
                <a:spcPts val="337"/>
              </a:spcBef>
            </a:pP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•Età: </a:t>
            </a:r>
            <a:r>
              <a:rPr sz="2816" dirty="0">
                <a:solidFill>
                  <a:srgbClr val="FFFFFF"/>
                </a:solidFill>
                <a:latin typeface="Times New Roman"/>
                <a:cs typeface="Times New Roman"/>
              </a:rPr>
              <a:t>3-4</a:t>
            </a:r>
            <a:r>
              <a:rPr sz="2816" spc="-9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decade</a:t>
            </a:r>
            <a:endParaRPr sz="2816" dirty="0">
              <a:latin typeface="Times New Roman"/>
              <a:cs typeface="Times New Roman"/>
            </a:endParaRPr>
          </a:p>
          <a:p>
            <a:pPr marL="12771">
              <a:spcBef>
                <a:spcPts val="342"/>
              </a:spcBef>
            </a:pP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•Sesso: prevalente</a:t>
            </a:r>
            <a:r>
              <a:rPr sz="2816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femminile</a:t>
            </a:r>
            <a:endParaRPr sz="2816" dirty="0">
              <a:latin typeface="Times New Roman"/>
              <a:cs typeface="Times New Roman"/>
            </a:endParaRPr>
          </a:p>
          <a:p>
            <a:pPr marL="12771">
              <a:spcBef>
                <a:spcPts val="342"/>
              </a:spcBef>
            </a:pP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•Dolore: non correlato alla</a:t>
            </a:r>
            <a:r>
              <a:rPr sz="2816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SM</a:t>
            </a:r>
            <a:endParaRPr sz="2816" dirty="0">
              <a:latin typeface="Times New Roman"/>
              <a:cs typeface="Times New Roman"/>
            </a:endParaRPr>
          </a:p>
          <a:p>
            <a:pPr marL="12771">
              <a:spcBef>
                <a:spcPts val="337"/>
              </a:spcBef>
            </a:pP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•Prevalentemente bilaterale </a:t>
            </a:r>
            <a:r>
              <a:rPr sz="2816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16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ricorrente</a:t>
            </a:r>
            <a:endParaRPr sz="2816" dirty="0">
              <a:latin typeface="Times New Roman"/>
              <a:cs typeface="Times New Roman"/>
            </a:endParaRPr>
          </a:p>
          <a:p>
            <a:pPr marL="12771">
              <a:spcBef>
                <a:spcPts val="342"/>
              </a:spcBef>
            </a:pP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•Insorgenza prevalente nei mesi da aprile ad</a:t>
            </a:r>
            <a:r>
              <a:rPr sz="2816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ottobre</a:t>
            </a:r>
            <a:endParaRPr sz="2816" dirty="0">
              <a:latin typeface="Times New Roman"/>
              <a:cs typeface="Times New Roman"/>
            </a:endParaRPr>
          </a:p>
          <a:p>
            <a:pPr marL="12771">
              <a:spcBef>
                <a:spcPts val="342"/>
              </a:spcBef>
            </a:pP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•Non legato alla razza </a:t>
            </a:r>
            <a:r>
              <a:rPr sz="2816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al luogo di</a:t>
            </a:r>
            <a:r>
              <a:rPr sz="2816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nascita</a:t>
            </a:r>
            <a:endParaRPr sz="2816" dirty="0">
              <a:latin typeface="Times New Roman"/>
              <a:cs typeface="Times New Roman"/>
            </a:endParaRPr>
          </a:p>
          <a:p>
            <a:pPr marL="12771">
              <a:spcBef>
                <a:spcPts val="337"/>
              </a:spcBef>
            </a:pP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•BT 101 (tipizzazione linfocitaria) dal 34 al 70 </a:t>
            </a:r>
            <a:r>
              <a:rPr sz="2816" dirty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dei</a:t>
            </a:r>
            <a:r>
              <a:rPr sz="2816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casi</a:t>
            </a:r>
            <a:endParaRPr sz="2816" dirty="0">
              <a:latin typeface="Times New Roman"/>
              <a:cs typeface="Times New Roman"/>
            </a:endParaRPr>
          </a:p>
          <a:p>
            <a:pPr marL="12771">
              <a:spcBef>
                <a:spcPts val="342"/>
              </a:spcBef>
            </a:pP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•IgG oligoclonale nel</a:t>
            </a:r>
            <a:r>
              <a:rPr sz="2816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LCS</a:t>
            </a:r>
            <a:endParaRPr sz="2816" dirty="0">
              <a:latin typeface="Times New Roman"/>
              <a:cs typeface="Times New Roman"/>
            </a:endParaRPr>
          </a:p>
          <a:p>
            <a:pPr marL="12771">
              <a:spcBef>
                <a:spcPts val="1237"/>
              </a:spcBef>
            </a:pPr>
            <a:r>
              <a:rPr sz="2816" spc="-5" dirty="0">
                <a:solidFill>
                  <a:srgbClr val="FFFFFF"/>
                </a:solidFill>
                <a:latin typeface="Times New Roman"/>
                <a:cs typeface="Times New Roman"/>
              </a:rPr>
              <a:t>•Sintomo di</a:t>
            </a:r>
            <a:r>
              <a:rPr sz="2816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16" dirty="0">
                <a:solidFill>
                  <a:srgbClr val="FFFFFF"/>
                </a:solidFill>
                <a:latin typeface="Times New Roman"/>
                <a:cs typeface="Times New Roman"/>
              </a:rPr>
              <a:t>Uhthoff</a:t>
            </a:r>
            <a:endParaRPr sz="2816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39597" y="6126734"/>
            <a:ext cx="2802585" cy="0"/>
          </a:xfrm>
          <a:custGeom>
            <a:avLst/>
            <a:gdLst/>
            <a:ahLst/>
            <a:cxnLst/>
            <a:rect l="l" t="t" r="r" b="b"/>
            <a:pathLst>
              <a:path w="2787015">
                <a:moveTo>
                  <a:pt x="0" y="0"/>
                </a:moveTo>
                <a:lnTo>
                  <a:pt x="2786634" y="0"/>
                </a:lnTo>
              </a:path>
            </a:pathLst>
          </a:custGeom>
          <a:ln w="167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810"/>
          </a:p>
        </p:txBody>
      </p:sp>
      <p:sp>
        <p:nvSpPr>
          <p:cNvPr id="9" name="object 9"/>
          <p:cNvSpPr/>
          <p:nvPr/>
        </p:nvSpPr>
        <p:spPr>
          <a:xfrm>
            <a:off x="1425038" y="6112177"/>
            <a:ext cx="2802585" cy="0"/>
          </a:xfrm>
          <a:custGeom>
            <a:avLst/>
            <a:gdLst/>
            <a:ahLst/>
            <a:cxnLst/>
            <a:rect l="l" t="t" r="r" b="b"/>
            <a:pathLst>
              <a:path w="2787015">
                <a:moveTo>
                  <a:pt x="0" y="0"/>
                </a:moveTo>
                <a:lnTo>
                  <a:pt x="2786634" y="0"/>
                </a:lnTo>
              </a:path>
            </a:pathLst>
          </a:custGeom>
          <a:ln w="1676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10"/>
          </a:p>
        </p:txBody>
      </p:sp>
    </p:spTree>
    <p:extLst>
      <p:ext uri="{BB962C8B-B14F-4D97-AF65-F5344CB8AC3E}">
        <p14:creationId xmlns:p14="http://schemas.microsoft.com/office/powerpoint/2010/main" val="17805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1703388" y="260350"/>
            <a:ext cx="8964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774826" y="333375"/>
            <a:ext cx="8893175" cy="377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spcBef>
                <a:spcPts val="1750"/>
              </a:spcBef>
            </a:pPr>
            <a:r>
              <a:rPr lang="it-IT" altLang="it-IT" sz="2800" dirty="0">
                <a:latin typeface="Verdana" charset="0"/>
              </a:rPr>
              <a:t>La </a:t>
            </a:r>
            <a:r>
              <a:rPr lang="it-IT" altLang="it-IT" sz="2800" u="sng" dirty="0">
                <a:latin typeface="Verdana" charset="0"/>
              </a:rPr>
              <a:t>rapida perdita della vista</a:t>
            </a:r>
            <a:r>
              <a:rPr lang="it-IT" altLang="it-IT" sz="2800" dirty="0">
                <a:latin typeface="Verdana" charset="0"/>
              </a:rPr>
              <a:t> (simile a quella che si verifica nella </a:t>
            </a:r>
            <a:r>
              <a:rPr lang="it-IT" altLang="it-IT" sz="2800" dirty="0" err="1">
                <a:latin typeface="Verdana" charset="0"/>
              </a:rPr>
              <a:t>papillite</a:t>
            </a:r>
            <a:r>
              <a:rPr lang="it-IT" altLang="it-IT" sz="2800" dirty="0">
                <a:latin typeface="Verdana" charset="0"/>
              </a:rPr>
              <a:t>) e il </a:t>
            </a:r>
            <a:r>
              <a:rPr lang="it-IT" altLang="it-IT" sz="2800" u="sng" dirty="0">
                <a:latin typeface="Verdana" charset="0"/>
              </a:rPr>
              <a:t>dolore</a:t>
            </a:r>
            <a:r>
              <a:rPr lang="it-IT" altLang="it-IT" sz="2800" dirty="0">
                <a:latin typeface="Verdana" charset="0"/>
              </a:rPr>
              <a:t>, avvertito con il movimento dell'occhio, sono i sintomi principali. A differenza della </a:t>
            </a:r>
            <a:r>
              <a:rPr lang="it-IT" altLang="it-IT" sz="2800" dirty="0" err="1">
                <a:latin typeface="Verdana" charset="0"/>
              </a:rPr>
              <a:t>papillite</a:t>
            </a:r>
            <a:r>
              <a:rPr lang="it-IT" altLang="it-IT" sz="2800" dirty="0">
                <a:latin typeface="Verdana" charset="0"/>
              </a:rPr>
              <a:t>, </a:t>
            </a:r>
            <a:r>
              <a:rPr lang="it-IT" altLang="it-IT" sz="2800" dirty="0">
                <a:solidFill>
                  <a:srgbClr val="FFC000"/>
                </a:solidFill>
                <a:latin typeface="Verdana" charset="0"/>
              </a:rPr>
              <a:t>il </a:t>
            </a:r>
            <a:r>
              <a:rPr lang="it-IT" altLang="it-IT" sz="2800" u="sng" dirty="0">
                <a:solidFill>
                  <a:srgbClr val="FFC000"/>
                </a:solidFill>
                <a:latin typeface="Verdana" charset="0"/>
              </a:rPr>
              <a:t>fondo generalmente appare normale</a:t>
            </a:r>
            <a:r>
              <a:rPr lang="it-IT" altLang="it-IT" sz="2800" dirty="0">
                <a:latin typeface="Verdana" charset="0"/>
              </a:rPr>
              <a:t>, anche se è possibile osservare occasionalmente una lieve iperemia del disco ottico. </a:t>
            </a:r>
          </a:p>
          <a:p>
            <a:pPr>
              <a:spcBef>
                <a:spcPts val="1750"/>
              </a:spcBef>
            </a:pPr>
            <a:endParaRPr lang="it-IT" altLang="it-IT" sz="2800" dirty="0">
              <a:latin typeface="Verdana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2" y="3490611"/>
            <a:ext cx="4157536" cy="312141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632" y="3116296"/>
            <a:ext cx="3613368" cy="361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0528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774826" y="304801"/>
            <a:ext cx="8893175" cy="563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spcBef>
                <a:spcPts val="1750"/>
              </a:spcBef>
            </a:pPr>
            <a:r>
              <a:rPr lang="it-IT" altLang="it-IT" sz="2800" dirty="0">
                <a:solidFill>
                  <a:srgbClr val="FFC000"/>
                </a:solidFill>
                <a:latin typeface="Verdana" charset="0"/>
              </a:rPr>
              <a:t>La </a:t>
            </a:r>
            <a:r>
              <a:rPr lang="it-IT" altLang="it-IT" sz="2800" u="sng" dirty="0">
                <a:solidFill>
                  <a:srgbClr val="FFC000"/>
                </a:solidFill>
                <a:latin typeface="Verdana" charset="0"/>
              </a:rPr>
              <a:t>remissione spontanea</a:t>
            </a:r>
            <a:r>
              <a:rPr lang="it-IT" altLang="it-IT" sz="2800" dirty="0">
                <a:latin typeface="Verdana" charset="0"/>
              </a:rPr>
              <a:t>, con il ripristino del visus normale si può verificare in 2-8 sett. </a:t>
            </a:r>
          </a:p>
          <a:p>
            <a:pPr>
              <a:spcBef>
                <a:spcPts val="1750"/>
              </a:spcBef>
            </a:pPr>
            <a:r>
              <a:rPr lang="it-IT" altLang="it-IT" sz="2800" dirty="0">
                <a:latin typeface="Verdana" charset="0"/>
              </a:rPr>
              <a:t>In alcuni casi rimane uno scotoma centrale e un certo pallore della porzione temporale del disco. Nella maggior parte dei casi, c'è un </a:t>
            </a:r>
            <a:r>
              <a:rPr lang="it-IT" altLang="it-IT" sz="2800" dirty="0">
                <a:solidFill>
                  <a:srgbClr val="FFC000"/>
                </a:solidFill>
                <a:latin typeface="Verdana" charset="0"/>
              </a:rPr>
              <a:t>miglioramento ma non un ritorno alla normalità</a:t>
            </a:r>
            <a:r>
              <a:rPr lang="it-IT" altLang="it-IT" sz="2800" dirty="0">
                <a:latin typeface="Verdana" charset="0"/>
              </a:rPr>
              <a:t>.</a:t>
            </a:r>
          </a:p>
          <a:p>
            <a:pPr>
              <a:spcBef>
                <a:spcPts val="1125"/>
              </a:spcBef>
            </a:pPr>
            <a:r>
              <a:rPr lang="it-IT" altLang="it-IT" sz="2800" u="sng" dirty="0">
                <a:latin typeface="Verdana" charset="0"/>
              </a:rPr>
              <a:t>Sono </a:t>
            </a:r>
            <a:r>
              <a:rPr lang="it-IT" altLang="it-IT" sz="2800" u="sng" dirty="0">
                <a:solidFill>
                  <a:srgbClr val="FFC000"/>
                </a:solidFill>
                <a:latin typeface="Verdana" charset="0"/>
              </a:rPr>
              <a:t>frequenti le ricadute</a:t>
            </a:r>
            <a:r>
              <a:rPr lang="it-IT" altLang="it-IT" sz="2800" dirty="0">
                <a:latin typeface="Verdana" charset="0"/>
              </a:rPr>
              <a:t>, specialmente nella sclerosi multipla. Ogni ricaduta aumenta il danno alla vista residua e il pallore della porzione temporale del disco; le conseguenze possono essere </a:t>
            </a:r>
            <a:r>
              <a:rPr lang="it-IT" altLang="it-IT" sz="2800" u="sng" dirty="0">
                <a:latin typeface="Verdana" charset="0"/>
              </a:rPr>
              <a:t>atrofia ottica e cecità totale</a:t>
            </a:r>
            <a:r>
              <a:rPr lang="it-IT" altLang="it-IT" sz="2800" dirty="0">
                <a:latin typeface="Verdana" charset="0"/>
              </a:rPr>
              <a:t> e permanente.</a:t>
            </a:r>
            <a:r>
              <a:rPr lang="it-IT" altLang="it-IT" dirty="0">
                <a:latin typeface="Verdan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349898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788906" y="1385136"/>
            <a:ext cx="2183832" cy="0"/>
          </a:xfrm>
          <a:custGeom>
            <a:avLst/>
            <a:gdLst/>
            <a:ahLst/>
            <a:cxnLst/>
            <a:rect l="l" t="t" r="r" b="b"/>
            <a:pathLst>
              <a:path w="2171700">
                <a:moveTo>
                  <a:pt x="0" y="0"/>
                </a:moveTo>
                <a:lnTo>
                  <a:pt x="2171700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810"/>
          </a:p>
        </p:txBody>
      </p:sp>
      <p:sp>
        <p:nvSpPr>
          <p:cNvPr id="4" name="object 4"/>
          <p:cNvSpPr/>
          <p:nvPr/>
        </p:nvSpPr>
        <p:spPr>
          <a:xfrm>
            <a:off x="4769749" y="1365980"/>
            <a:ext cx="2183832" cy="0"/>
          </a:xfrm>
          <a:custGeom>
            <a:avLst/>
            <a:gdLst/>
            <a:ahLst/>
            <a:cxnLst/>
            <a:rect l="l" t="t" r="r" b="b"/>
            <a:pathLst>
              <a:path w="2171700">
                <a:moveTo>
                  <a:pt x="0" y="0"/>
                </a:moveTo>
                <a:lnTo>
                  <a:pt x="2171700" y="0"/>
                </a:lnTo>
              </a:path>
            </a:pathLst>
          </a:custGeom>
          <a:ln w="213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10"/>
          </a:p>
        </p:txBody>
      </p:sp>
      <p:sp>
        <p:nvSpPr>
          <p:cNvPr id="5" name="object 5"/>
          <p:cNvSpPr txBox="1"/>
          <p:nvPr/>
        </p:nvSpPr>
        <p:spPr>
          <a:xfrm>
            <a:off x="1261937" y="182863"/>
            <a:ext cx="9579489" cy="61478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844" algn="ctr"/>
            <a:r>
              <a:rPr sz="3620" dirty="0">
                <a:solidFill>
                  <a:srgbClr val="FF6500"/>
                </a:solidFill>
                <a:latin typeface="Times New Roman"/>
                <a:cs typeface="Times New Roman"/>
              </a:rPr>
              <a:t>Neurite ottica retrobulbare</a:t>
            </a:r>
            <a:r>
              <a:rPr sz="3620" spc="-91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3620" spc="-5" dirty="0">
                <a:solidFill>
                  <a:srgbClr val="FF6500"/>
                </a:solidFill>
                <a:latin typeface="Times New Roman"/>
                <a:cs typeface="Times New Roman"/>
              </a:rPr>
              <a:t>(NORB)</a:t>
            </a:r>
            <a:endParaRPr sz="3620" dirty="0">
              <a:latin typeface="Times New Roman"/>
              <a:cs typeface="Times New Roman"/>
            </a:endParaRPr>
          </a:p>
          <a:p>
            <a:pPr marL="12771" marR="5108">
              <a:spcBef>
                <a:spcPts val="875"/>
              </a:spcBef>
              <a:buClr>
                <a:srgbClr val="000000"/>
              </a:buClr>
              <a:buChar char="•"/>
              <a:tabLst>
                <a:tab pos="289266" algn="l"/>
              </a:tabLst>
            </a:pPr>
            <a:r>
              <a:rPr sz="3620" dirty="0">
                <a:solidFill>
                  <a:srgbClr val="FF9A00"/>
                </a:solidFill>
                <a:latin typeface="Times New Roman"/>
                <a:cs typeface="Times New Roman"/>
              </a:rPr>
              <a:t>Esame </a:t>
            </a:r>
            <a:r>
              <a:rPr sz="3620" dirty="0" smtClean="0">
                <a:solidFill>
                  <a:srgbClr val="FF9A00"/>
                </a:solidFill>
                <a:latin typeface="Times New Roman"/>
                <a:cs typeface="Times New Roman"/>
              </a:rPr>
              <a:t>obiettivo:</a:t>
            </a:r>
            <a:r>
              <a:rPr lang="it-IT" sz="3620" dirty="0">
                <a:solidFill>
                  <a:srgbClr val="FF9A00"/>
                </a:solidFill>
                <a:latin typeface="Times New Roman"/>
                <a:cs typeface="Times New Roman"/>
              </a:rPr>
              <a:t> </a:t>
            </a:r>
            <a:r>
              <a:rPr sz="36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t-IT" sz="36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nessun </a:t>
            </a:r>
            <a:r>
              <a:rPr sz="36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segno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di rigonfiamento  (edema), essudati, emorragie, modificazione del  colorito del disco ottico. Il pallore</a:t>
            </a:r>
            <a:r>
              <a:rPr sz="3620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successivamente.</a:t>
            </a:r>
            <a:endParaRPr sz="3620" dirty="0">
              <a:latin typeface="Times New Roman"/>
              <a:cs typeface="Times New Roman"/>
            </a:endParaRPr>
          </a:p>
          <a:p>
            <a:pPr marL="288627" indent="-275856">
              <a:spcBef>
                <a:spcPts val="875"/>
              </a:spcBef>
              <a:buClr>
                <a:srgbClr val="000000"/>
              </a:buClr>
              <a:buChar char="•"/>
              <a:tabLst>
                <a:tab pos="289266" algn="l"/>
              </a:tabLst>
            </a:pPr>
            <a:r>
              <a:rPr sz="3620" dirty="0">
                <a:solidFill>
                  <a:srgbClr val="FF9A00"/>
                </a:solidFill>
                <a:latin typeface="Times New Roman"/>
                <a:cs typeface="Times New Roman"/>
              </a:rPr>
              <a:t>Semeiotica</a:t>
            </a:r>
            <a:r>
              <a:rPr sz="3620" spc="-101" dirty="0">
                <a:solidFill>
                  <a:srgbClr val="FF9A00"/>
                </a:solidFill>
                <a:latin typeface="Times New Roman"/>
                <a:cs typeface="Times New Roman"/>
              </a:rPr>
              <a:t> </a:t>
            </a:r>
            <a:r>
              <a:rPr sz="3620" dirty="0">
                <a:solidFill>
                  <a:srgbClr val="FF9A00"/>
                </a:solidFill>
                <a:latin typeface="Times New Roman"/>
                <a:cs typeface="Times New Roman"/>
              </a:rPr>
              <a:t>strumentale:</a:t>
            </a:r>
            <a:endParaRPr sz="3620" dirty="0">
              <a:latin typeface="Times New Roman"/>
              <a:cs typeface="Times New Roman"/>
            </a:endParaRPr>
          </a:p>
          <a:p>
            <a:pPr marL="12771" marR="720930">
              <a:spcBef>
                <a:spcPts val="875"/>
              </a:spcBef>
              <a:buClr>
                <a:srgbClr val="000000"/>
              </a:buClr>
              <a:buChar char="-"/>
              <a:tabLst>
                <a:tab pos="281603" algn="l"/>
              </a:tabLst>
            </a:pPr>
            <a:r>
              <a:rPr sz="3620" spc="-5" dirty="0">
                <a:solidFill>
                  <a:srgbClr val="FF9A00"/>
                </a:solidFill>
                <a:latin typeface="Times New Roman"/>
                <a:cs typeface="Times New Roman"/>
              </a:rPr>
              <a:t>PEV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con aumento dei tempi di culminazione</a:t>
            </a:r>
            <a:r>
              <a:rPr sz="3620" spc="-1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e  ridotti in ampiezza (ritardo della conduzione  nervosa lungo le vie</a:t>
            </a:r>
            <a:r>
              <a:rPr sz="3620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ottiche)</a:t>
            </a:r>
            <a:endParaRPr sz="3620" dirty="0">
              <a:latin typeface="Times New Roman"/>
              <a:cs typeface="Times New Roman"/>
            </a:endParaRPr>
          </a:p>
          <a:p>
            <a:pPr marL="280965" indent="-268194">
              <a:spcBef>
                <a:spcPts val="875"/>
              </a:spcBef>
              <a:buClr>
                <a:srgbClr val="000000"/>
              </a:buClr>
              <a:buChar char="-"/>
              <a:tabLst>
                <a:tab pos="281603" algn="l"/>
              </a:tabLst>
            </a:pPr>
            <a:r>
              <a:rPr sz="3620" dirty="0">
                <a:solidFill>
                  <a:srgbClr val="FF9A00"/>
                </a:solidFill>
                <a:latin typeface="Times New Roman"/>
                <a:cs typeface="Times New Roman"/>
              </a:rPr>
              <a:t>ERG</a:t>
            </a:r>
            <a:r>
              <a:rPr sz="3620" spc="-111" dirty="0">
                <a:solidFill>
                  <a:srgbClr val="FF9A00"/>
                </a:solidFill>
                <a:latin typeface="Times New Roman"/>
                <a:cs typeface="Times New Roman"/>
              </a:rPr>
              <a:t>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normale</a:t>
            </a:r>
            <a:endParaRPr sz="3620" dirty="0">
              <a:latin typeface="Times New Roman"/>
              <a:cs typeface="Times New Roman"/>
            </a:endParaRPr>
          </a:p>
          <a:p>
            <a:pPr marL="280326" indent="-267555">
              <a:spcBef>
                <a:spcPts val="865"/>
              </a:spcBef>
              <a:buClr>
                <a:srgbClr val="000000"/>
              </a:buClr>
              <a:buChar char="-"/>
              <a:tabLst>
                <a:tab pos="280965" algn="l"/>
              </a:tabLst>
            </a:pPr>
            <a:r>
              <a:rPr sz="3620" spc="-5" dirty="0">
                <a:solidFill>
                  <a:srgbClr val="FF9A00"/>
                </a:solidFill>
                <a:latin typeface="Times New Roman"/>
                <a:cs typeface="Times New Roman"/>
              </a:rPr>
              <a:t>PERG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alterato: indice di degenerazione</a:t>
            </a:r>
            <a:r>
              <a:rPr sz="3620" spc="-9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retrograda</a:t>
            </a:r>
            <a:endParaRPr sz="362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68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355600"/>
            <a:ext cx="11836400" cy="61468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26" y="1589171"/>
            <a:ext cx="9720148" cy="521568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01" y="1032627"/>
            <a:ext cx="9813175" cy="4792746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>
            <a:off x="4283242" y="5662863"/>
            <a:ext cx="494096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00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622300"/>
            <a:ext cx="10871200" cy="5600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5" y="741946"/>
            <a:ext cx="11202109" cy="5289885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>
            <a:off x="6946232" y="4267200"/>
            <a:ext cx="41709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660400" y="4523874"/>
            <a:ext cx="105530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660400" y="4748463"/>
            <a:ext cx="4986421" cy="160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V="1">
            <a:off x="6256421" y="5005137"/>
            <a:ext cx="4860758" cy="160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660400" y="5245768"/>
            <a:ext cx="6943558" cy="160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 flipV="1">
            <a:off x="9577137" y="5534526"/>
            <a:ext cx="1540042" cy="160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660400" y="5791200"/>
            <a:ext cx="6654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51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064" y="136453"/>
            <a:ext cx="11053010" cy="675148"/>
          </a:xfrm>
          <a:prstGeom prst="rect">
            <a:avLst/>
          </a:prstGeom>
        </p:spPr>
        <p:txBody>
          <a:bodyPr vert="horz" wrap="square" lIns="0" tIns="55653" rIns="0" bIns="0" rtlCol="0" anchor="ctr">
            <a:spAutoFit/>
          </a:bodyPr>
          <a:lstStyle/>
          <a:p>
            <a:pPr marL="1185160"/>
            <a:r>
              <a:rPr sz="4022" dirty="0"/>
              <a:t>Neurite ottica retrobulbare</a:t>
            </a:r>
            <a:r>
              <a:rPr sz="4022" spc="-85" dirty="0"/>
              <a:t> </a:t>
            </a:r>
            <a:r>
              <a:rPr sz="4022" spc="-5" dirty="0"/>
              <a:t>(NORB)</a:t>
            </a:r>
            <a:endParaRPr sz="4022"/>
          </a:p>
        </p:txBody>
      </p:sp>
      <p:sp>
        <p:nvSpPr>
          <p:cNvPr id="8" name="object 8"/>
          <p:cNvSpPr txBox="1"/>
          <p:nvPr/>
        </p:nvSpPr>
        <p:spPr>
          <a:xfrm>
            <a:off x="725272" y="965822"/>
            <a:ext cx="9113350" cy="56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9327" algn="ctr"/>
            <a:r>
              <a:rPr sz="3218" b="1" spc="-5" dirty="0">
                <a:solidFill>
                  <a:srgbClr val="FF9A00"/>
                </a:solidFill>
                <a:latin typeface="Times New Roman"/>
                <a:cs typeface="Times New Roman"/>
              </a:rPr>
              <a:t>Terapia:</a:t>
            </a:r>
            <a:endParaRPr sz="3218" dirty="0">
              <a:latin typeface="Times New Roman"/>
              <a:cs typeface="Times New Roman"/>
            </a:endParaRPr>
          </a:p>
          <a:p>
            <a:pPr marL="438048" algn="ctr">
              <a:spcBef>
                <a:spcPts val="764"/>
              </a:spcBef>
            </a:pPr>
            <a:r>
              <a:rPr sz="3218" b="1" spc="-5" dirty="0">
                <a:solidFill>
                  <a:srgbClr val="FF9A00"/>
                </a:solidFill>
                <a:latin typeface="Times New Roman"/>
                <a:cs typeface="Times New Roman"/>
              </a:rPr>
              <a:t>Scopo di accelerare il recupero ma non</a:t>
            </a:r>
            <a:r>
              <a:rPr sz="3218" b="1" spc="35" dirty="0">
                <a:solidFill>
                  <a:srgbClr val="FF9A00"/>
                </a:solidFill>
                <a:latin typeface="Times New Roman"/>
                <a:cs typeface="Times New Roman"/>
              </a:rPr>
              <a:t> </a:t>
            </a:r>
            <a:r>
              <a:rPr sz="3218" b="1" spc="-5" dirty="0">
                <a:solidFill>
                  <a:srgbClr val="FF9A00"/>
                </a:solidFill>
                <a:latin typeface="Times New Roman"/>
                <a:cs typeface="Times New Roman"/>
              </a:rPr>
              <a:t>l’entità</a:t>
            </a:r>
            <a:endParaRPr sz="3218" dirty="0">
              <a:latin typeface="Times New Roman"/>
              <a:cs typeface="Times New Roman"/>
            </a:endParaRPr>
          </a:p>
          <a:p>
            <a:pPr marL="12771" marR="93229">
              <a:spcBef>
                <a:spcPts val="860"/>
              </a:spcBef>
              <a:buClr>
                <a:srgbClr val="FFFFFF"/>
              </a:buClr>
              <a:buChar char="•"/>
              <a:tabLst>
                <a:tab pos="289266" algn="l"/>
              </a:tabLst>
            </a:pPr>
            <a:r>
              <a:rPr sz="3620" dirty="0">
                <a:solidFill>
                  <a:srgbClr val="FF9A00"/>
                </a:solidFill>
                <a:latin typeface="Times New Roman"/>
                <a:cs typeface="Times New Roman"/>
              </a:rPr>
              <a:t>1-3 giorni: </a:t>
            </a:r>
            <a:r>
              <a:rPr sz="362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Metilprednisolone</a:t>
            </a:r>
            <a:r>
              <a:rPr lang="it-IT" sz="362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2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1/die </a:t>
            </a:r>
            <a:r>
              <a:rPr sz="3620" spc="-5" dirty="0">
                <a:solidFill>
                  <a:srgbClr val="FFFFFF"/>
                </a:solidFill>
                <a:latin typeface="Times New Roman"/>
                <a:cs typeface="Times New Roman"/>
              </a:rPr>
              <a:t>ev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3620" spc="-5" dirty="0">
                <a:solidFill>
                  <a:srgbClr val="FFFFFF"/>
                </a:solidFill>
                <a:latin typeface="Times New Roman"/>
                <a:cs typeface="Times New Roman"/>
              </a:rPr>
              <a:t>3-4 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somministrazioni</a:t>
            </a:r>
            <a:endParaRPr sz="3620" dirty="0">
              <a:latin typeface="Times New Roman"/>
              <a:cs typeface="Times New Roman"/>
            </a:endParaRPr>
          </a:p>
          <a:p>
            <a:pPr marL="288627" indent="-275856">
              <a:spcBef>
                <a:spcPts val="875"/>
              </a:spcBef>
              <a:buClr>
                <a:srgbClr val="FFFFFF"/>
              </a:buClr>
              <a:buChar char="•"/>
              <a:tabLst>
                <a:tab pos="289266" algn="l"/>
              </a:tabLst>
            </a:pPr>
            <a:r>
              <a:rPr sz="3620" dirty="0">
                <a:solidFill>
                  <a:srgbClr val="FF9A00"/>
                </a:solidFill>
                <a:latin typeface="Times New Roman"/>
                <a:cs typeface="Times New Roman"/>
              </a:rPr>
              <a:t>4-15 giorni: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prednisone</a:t>
            </a:r>
            <a:r>
              <a:rPr sz="3620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1mg/Kg/die</a:t>
            </a:r>
            <a:endParaRPr sz="3620" dirty="0">
              <a:latin typeface="Times New Roman"/>
              <a:cs typeface="Times New Roman"/>
            </a:endParaRPr>
          </a:p>
          <a:p>
            <a:pPr marL="12771" marR="5108">
              <a:spcBef>
                <a:spcPts val="870"/>
              </a:spcBef>
              <a:buClr>
                <a:srgbClr val="FFFFFF"/>
              </a:buClr>
              <a:buChar char="•"/>
              <a:tabLst>
                <a:tab pos="289266" algn="l"/>
              </a:tabLst>
            </a:pPr>
            <a:r>
              <a:rPr sz="3620" dirty="0">
                <a:solidFill>
                  <a:srgbClr val="FF9A00"/>
                </a:solidFill>
                <a:latin typeface="Times New Roman"/>
                <a:cs typeface="Times New Roman"/>
              </a:rPr>
              <a:t>riduzione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del </a:t>
            </a:r>
            <a:r>
              <a:rPr sz="36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pred</a:t>
            </a:r>
            <a:r>
              <a:rPr lang="it-IT" sz="362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nis</a:t>
            </a:r>
            <a:r>
              <a:rPr sz="36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one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del 10% ogni</a:t>
            </a:r>
            <a:r>
              <a:rPr sz="3620" spc="-10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settimana  </a:t>
            </a:r>
            <a:r>
              <a:rPr sz="3620" spc="-5" dirty="0">
                <a:solidFill>
                  <a:srgbClr val="FFFFFF"/>
                </a:solidFill>
                <a:latin typeface="Times New Roman"/>
                <a:cs typeface="Times New Roman"/>
              </a:rPr>
              <a:t>successiva</a:t>
            </a:r>
            <a:endParaRPr sz="3620" dirty="0">
              <a:latin typeface="Times New Roman"/>
              <a:cs typeface="Times New Roman"/>
            </a:endParaRPr>
          </a:p>
          <a:p>
            <a:pPr marL="288627" indent="-275856">
              <a:spcBef>
                <a:spcPts val="875"/>
              </a:spcBef>
              <a:buChar char="•"/>
              <a:tabLst>
                <a:tab pos="289266" algn="l"/>
              </a:tabLst>
            </a:pPr>
            <a:r>
              <a:rPr sz="3620" dirty="0">
                <a:solidFill>
                  <a:srgbClr val="FF9A00"/>
                </a:solidFill>
                <a:latin typeface="Times New Roman"/>
                <a:cs typeface="Times New Roman"/>
              </a:rPr>
              <a:t>Controllo: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glicemia, pressione</a:t>
            </a:r>
            <a:r>
              <a:rPr sz="3620" spc="-11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20" dirty="0">
                <a:solidFill>
                  <a:srgbClr val="FFFFFF"/>
                </a:solidFill>
                <a:latin typeface="Times New Roman"/>
                <a:cs typeface="Times New Roman"/>
              </a:rPr>
              <a:t>arteriosa</a:t>
            </a:r>
            <a:endParaRPr sz="3620" dirty="0">
              <a:latin typeface="Times New Roman"/>
              <a:cs typeface="Times New Roman"/>
            </a:endParaRPr>
          </a:p>
          <a:p>
            <a:pPr marL="288627" indent="-275856">
              <a:spcBef>
                <a:spcPts val="870"/>
              </a:spcBef>
              <a:buChar char="•"/>
              <a:tabLst>
                <a:tab pos="288627" algn="l"/>
              </a:tabLst>
            </a:pPr>
            <a:r>
              <a:rPr sz="3620" spc="-5" dirty="0">
                <a:solidFill>
                  <a:srgbClr val="FF9A00"/>
                </a:solidFill>
                <a:latin typeface="Times New Roman"/>
                <a:cs typeface="Times New Roman"/>
              </a:rPr>
              <a:t>Associare:</a:t>
            </a:r>
            <a:r>
              <a:rPr sz="3620" spc="35" dirty="0">
                <a:solidFill>
                  <a:srgbClr val="FF9A00"/>
                </a:solidFill>
                <a:latin typeface="Times New Roman"/>
                <a:cs typeface="Times New Roman"/>
              </a:rPr>
              <a:t> </a:t>
            </a:r>
            <a:r>
              <a:rPr sz="3620" spc="-5" dirty="0">
                <a:solidFill>
                  <a:srgbClr val="FFFFFF"/>
                </a:solidFill>
                <a:latin typeface="Times New Roman"/>
                <a:cs typeface="Times New Roman"/>
              </a:rPr>
              <a:t>gastroprotettori,</a:t>
            </a:r>
            <a:endParaRPr sz="3620" dirty="0">
              <a:latin typeface="Times New Roman"/>
              <a:cs typeface="Times New Roman"/>
            </a:endParaRPr>
          </a:p>
        </p:txBody>
      </p:sp>
      <p:pic>
        <p:nvPicPr>
          <p:cNvPr id="9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62" y="2118222"/>
            <a:ext cx="6277822" cy="4713288"/>
          </a:xfrm>
        </p:spPr>
      </p:pic>
      <p:sp>
        <p:nvSpPr>
          <p:cNvPr id="2" name="Ovale 1"/>
          <p:cNvSpPr/>
          <p:nvPr/>
        </p:nvSpPr>
        <p:spPr>
          <a:xfrm>
            <a:off x="1374262" y="5717190"/>
            <a:ext cx="5922216" cy="111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35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6884" y="475107"/>
            <a:ext cx="94488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4400" spc="-50" dirty="0" smtClean="0">
                <a:cs typeface="Calibri"/>
              </a:rPr>
              <a:t>Treating</a:t>
            </a:r>
            <a:r>
              <a:rPr sz="4400" spc="25" dirty="0" smtClean="0">
                <a:cs typeface="Calibri"/>
              </a:rPr>
              <a:t> </a:t>
            </a:r>
            <a:r>
              <a:rPr sz="4400" spc="-5" dirty="0" smtClean="0">
                <a:cs typeface="Calibri"/>
              </a:rPr>
              <a:t>patients</a:t>
            </a:r>
            <a:r>
              <a:rPr lang="it-IT" sz="4400" spc="-5" dirty="0" smtClean="0">
                <a:cs typeface="Calibri"/>
              </a:rPr>
              <a:t> with NEURITIS</a:t>
            </a:r>
            <a:r>
              <a:rPr sz="4400" spc="-5" dirty="0" smtClean="0">
                <a:cs typeface="Calibri"/>
              </a:rPr>
              <a:t>…...</a:t>
            </a:r>
            <a:endParaRPr sz="4400" dirty="0"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87467" y="1700783"/>
            <a:ext cx="2417064" cy="29855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ubTitle" idx="4294967295"/>
          </p:nvPr>
        </p:nvSpPr>
        <p:spPr>
          <a:xfrm>
            <a:off x="1171074" y="5395288"/>
            <a:ext cx="747019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355"/>
            <a:r>
              <a:rPr sz="3500" spc="-10" dirty="0"/>
              <a:t>There </a:t>
            </a:r>
            <a:r>
              <a:rPr sz="3500" spc="-5" dirty="0"/>
              <a:t>is </a:t>
            </a:r>
            <a:r>
              <a:rPr sz="3500" dirty="0"/>
              <a:t>not a </a:t>
            </a:r>
            <a:r>
              <a:rPr sz="3500" spc="-5" dirty="0"/>
              <a:t>unique</a:t>
            </a:r>
            <a:r>
              <a:rPr sz="3500" spc="-40" dirty="0"/>
              <a:t> </a:t>
            </a:r>
            <a:r>
              <a:rPr sz="3500" spc="-5" dirty="0"/>
              <a:t>receipe…...</a:t>
            </a:r>
          </a:p>
        </p:txBody>
      </p:sp>
    </p:spTree>
    <p:extLst>
      <p:ext uri="{BB962C8B-B14F-4D97-AF65-F5344CB8AC3E}">
        <p14:creationId xmlns:p14="http://schemas.microsoft.com/office/powerpoint/2010/main" val="140035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8130" y="0"/>
            <a:ext cx="9961339" cy="550129"/>
          </a:xfrm>
          <a:prstGeom prst="rect">
            <a:avLst/>
          </a:prstGeom>
        </p:spPr>
        <p:txBody>
          <a:bodyPr vert="horz" wrap="square" lIns="0" tIns="54404" rIns="0" bIns="0" rtlCol="0" anchor="ctr">
            <a:spAutoFit/>
          </a:bodyPr>
          <a:lstStyle/>
          <a:p>
            <a:pPr marL="3307082"/>
            <a:r>
              <a:rPr spc="-5" dirty="0"/>
              <a:t>Conclusioni: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29390" y="850232"/>
            <a:ext cx="9946726" cy="5114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1652" marR="5108" indent="-319917">
              <a:lnSpc>
                <a:spcPts val="3479"/>
              </a:lnSpc>
            </a:pPr>
            <a:r>
              <a:rPr sz="3620" i="1" spc="-5" dirty="0">
                <a:solidFill>
                  <a:srgbClr val="FFC000"/>
                </a:solidFill>
                <a:latin typeface="Times New Roman"/>
                <a:cs typeface="Times New Roman"/>
              </a:rPr>
              <a:t>“Riduzione </a:t>
            </a:r>
            <a:r>
              <a:rPr sz="3620" i="1" dirty="0">
                <a:solidFill>
                  <a:srgbClr val="FFC000"/>
                </a:solidFill>
                <a:latin typeface="Times New Roman"/>
                <a:cs typeface="Times New Roman"/>
              </a:rPr>
              <a:t>del </a:t>
            </a:r>
            <a:r>
              <a:rPr sz="3620" i="1" spc="-5" dirty="0">
                <a:solidFill>
                  <a:srgbClr val="FFC000"/>
                </a:solidFill>
                <a:latin typeface="Times New Roman"/>
                <a:cs typeface="Times New Roman"/>
              </a:rPr>
              <a:t>visus </a:t>
            </a:r>
            <a:r>
              <a:rPr sz="3620" i="1" dirty="0">
                <a:solidFill>
                  <a:srgbClr val="FFC000"/>
                </a:solidFill>
                <a:latin typeface="Times New Roman"/>
                <a:cs typeface="Times New Roman"/>
              </a:rPr>
              <a:t>in </a:t>
            </a:r>
            <a:r>
              <a:rPr sz="3620" i="1" spc="-5" dirty="0">
                <a:solidFill>
                  <a:srgbClr val="FFC000"/>
                </a:solidFill>
                <a:latin typeface="Times New Roman"/>
                <a:cs typeface="Times New Roman"/>
              </a:rPr>
              <a:t>assenza </a:t>
            </a:r>
            <a:r>
              <a:rPr sz="3620" i="1" dirty="0">
                <a:solidFill>
                  <a:srgbClr val="FFC000"/>
                </a:solidFill>
                <a:latin typeface="Times New Roman"/>
                <a:cs typeface="Times New Roman"/>
              </a:rPr>
              <a:t>di difetti </a:t>
            </a:r>
            <a:r>
              <a:rPr sz="3620" i="1" spc="-5" dirty="0">
                <a:solidFill>
                  <a:srgbClr val="FFC000"/>
                </a:solidFill>
                <a:latin typeface="Times New Roman"/>
                <a:cs typeface="Times New Roman"/>
              </a:rPr>
              <a:t>refrattivi </a:t>
            </a:r>
            <a:r>
              <a:rPr sz="3620" i="1" dirty="0">
                <a:solidFill>
                  <a:srgbClr val="FFC000"/>
                </a:solidFill>
                <a:latin typeface="Times New Roman"/>
                <a:cs typeface="Times New Roman"/>
              </a:rPr>
              <a:t>o  patologie del segmento anteriore o della</a:t>
            </a:r>
            <a:r>
              <a:rPr sz="3620" i="1" spc="-8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3620" i="1" spc="-5" dirty="0" smtClean="0">
                <a:solidFill>
                  <a:srgbClr val="FFC000"/>
                </a:solidFill>
                <a:latin typeface="Times New Roman"/>
                <a:cs typeface="Times New Roman"/>
              </a:rPr>
              <a:t>retina”</a:t>
            </a:r>
            <a:endParaRPr lang="it-IT" sz="3620" i="1" spc="-5" dirty="0" smtClean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401652" marR="5108" indent="-319917">
              <a:lnSpc>
                <a:spcPts val="3479"/>
              </a:lnSpc>
            </a:pPr>
            <a:endParaRPr sz="3620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12771">
              <a:lnSpc>
                <a:spcPts val="5305"/>
              </a:lnSpc>
              <a:spcBef>
                <a:spcPts val="35"/>
              </a:spcBef>
              <a:buClr>
                <a:srgbClr val="000000"/>
              </a:buClr>
              <a:tabLst>
                <a:tab pos="340350" algn="l"/>
              </a:tabLst>
            </a:pPr>
            <a:r>
              <a:rPr lang="it-IT" sz="3400" spc="-5" dirty="0" smtClean="0">
                <a:cs typeface="Times New Roman"/>
              </a:rPr>
              <a:t>-</a:t>
            </a:r>
            <a:r>
              <a:rPr sz="3400" spc="-5" dirty="0" smtClean="0">
                <a:cs typeface="Times New Roman"/>
              </a:rPr>
              <a:t>Anamnesi</a:t>
            </a:r>
            <a:r>
              <a:rPr sz="3400" spc="-5" dirty="0">
                <a:cs typeface="Times New Roman"/>
              </a:rPr>
              <a:t>/ età/</a:t>
            </a:r>
            <a:r>
              <a:rPr sz="3400" spc="-25" dirty="0">
                <a:cs typeface="Times New Roman"/>
              </a:rPr>
              <a:t> </a:t>
            </a:r>
            <a:r>
              <a:rPr sz="3400" spc="-5" dirty="0" smtClean="0">
                <a:cs typeface="Times New Roman"/>
              </a:rPr>
              <a:t>sesso</a:t>
            </a:r>
            <a:endParaRPr sz="3400" dirty="0">
              <a:cs typeface="Times New Roman"/>
            </a:endParaRPr>
          </a:p>
          <a:p>
            <a:pPr marL="12771">
              <a:lnSpc>
                <a:spcPts val="5305"/>
              </a:lnSpc>
              <a:buClr>
                <a:srgbClr val="000000"/>
              </a:buClr>
              <a:tabLst>
                <a:tab pos="340350" algn="l"/>
              </a:tabLst>
            </a:pPr>
            <a:r>
              <a:rPr lang="it-IT" sz="3400" spc="-5" dirty="0" smtClean="0">
                <a:cs typeface="Times New Roman"/>
              </a:rPr>
              <a:t>-</a:t>
            </a:r>
            <a:r>
              <a:rPr sz="3400" spc="-5" dirty="0" smtClean="0">
                <a:cs typeface="Times New Roman"/>
              </a:rPr>
              <a:t>Esame </a:t>
            </a:r>
            <a:r>
              <a:rPr sz="3400" spc="-5" dirty="0">
                <a:cs typeface="Times New Roman"/>
              </a:rPr>
              <a:t>del fondo:</a:t>
            </a:r>
            <a:r>
              <a:rPr sz="3400" spc="-20" dirty="0">
                <a:cs typeface="Times New Roman"/>
              </a:rPr>
              <a:t> </a:t>
            </a:r>
            <a:r>
              <a:rPr sz="3400" spc="-5" dirty="0">
                <a:cs typeface="Times New Roman"/>
              </a:rPr>
              <a:t>NOIA/NORB</a:t>
            </a:r>
            <a:endParaRPr sz="3400" dirty="0">
              <a:cs typeface="Times New Roman"/>
            </a:endParaRPr>
          </a:p>
          <a:p>
            <a:pPr marL="12771" marR="694110">
              <a:lnSpc>
                <a:spcPts val="4244"/>
              </a:lnSpc>
              <a:spcBef>
                <a:spcPts val="1025"/>
              </a:spcBef>
              <a:buClr>
                <a:srgbClr val="000000"/>
              </a:buClr>
              <a:tabLst>
                <a:tab pos="340350" algn="l"/>
              </a:tabLst>
            </a:pPr>
            <a:r>
              <a:rPr lang="it-IT" sz="3400" spc="-5" dirty="0" smtClean="0">
                <a:cs typeface="Times New Roman"/>
              </a:rPr>
              <a:t>-</a:t>
            </a:r>
            <a:r>
              <a:rPr sz="3400" spc="-5" dirty="0" smtClean="0">
                <a:cs typeface="Times New Roman"/>
              </a:rPr>
              <a:t>Esame </a:t>
            </a:r>
            <a:r>
              <a:rPr sz="3400" spc="-5" dirty="0">
                <a:cs typeface="Times New Roman"/>
              </a:rPr>
              <a:t>di: riflessi pupillari, CV, Senso  Cromatico, ERG, PEV,</a:t>
            </a:r>
            <a:r>
              <a:rPr sz="3400" spc="-20" dirty="0">
                <a:cs typeface="Times New Roman"/>
              </a:rPr>
              <a:t> </a:t>
            </a:r>
            <a:r>
              <a:rPr sz="3400" spc="-5" dirty="0">
                <a:cs typeface="Times New Roman"/>
              </a:rPr>
              <a:t>PERG</a:t>
            </a:r>
            <a:endParaRPr sz="3400" dirty="0">
              <a:cs typeface="Times New Roman"/>
            </a:endParaRPr>
          </a:p>
          <a:p>
            <a:pPr marL="12771" marR="26180">
              <a:lnSpc>
                <a:spcPts val="4244"/>
              </a:lnSpc>
              <a:spcBef>
                <a:spcPts val="1061"/>
              </a:spcBef>
              <a:buClr>
                <a:srgbClr val="000000"/>
              </a:buClr>
              <a:tabLst>
                <a:tab pos="340350" algn="l"/>
              </a:tabLst>
            </a:pPr>
            <a:r>
              <a:rPr lang="it-IT" sz="3400" spc="-5" dirty="0" smtClean="0">
                <a:solidFill>
                  <a:srgbClr val="FFFFFF"/>
                </a:solidFill>
                <a:cs typeface="Times New Roman"/>
              </a:rPr>
              <a:t>-</a:t>
            </a:r>
            <a:r>
              <a:rPr sz="3400" spc="-5" dirty="0" smtClean="0">
                <a:solidFill>
                  <a:srgbClr val="FFFFFF"/>
                </a:solidFill>
                <a:cs typeface="Times New Roman"/>
              </a:rPr>
              <a:t>RM</a:t>
            </a:r>
            <a:r>
              <a:rPr sz="3400" spc="-5" dirty="0">
                <a:solidFill>
                  <a:srgbClr val="FFFFFF"/>
                </a:solidFill>
                <a:cs typeface="Times New Roman"/>
              </a:rPr>
              <a:t>, TAC, esame neurologico, esame del  LCS</a:t>
            </a:r>
            <a:endParaRPr sz="3400" dirty="0">
              <a:cs typeface="Times New Roman"/>
            </a:endParaRPr>
          </a:p>
          <a:p>
            <a:pPr marL="12771">
              <a:spcBef>
                <a:spcPts val="35"/>
              </a:spcBef>
            </a:pPr>
            <a:r>
              <a:rPr sz="3400" spc="-5" dirty="0">
                <a:solidFill>
                  <a:srgbClr val="FFFFFF"/>
                </a:solidFill>
                <a:cs typeface="Times New Roman"/>
              </a:rPr>
              <a:t>-</a:t>
            </a:r>
            <a:r>
              <a:rPr sz="3400" spc="-5" dirty="0">
                <a:solidFill>
                  <a:srgbClr val="FFC000"/>
                </a:solidFill>
                <a:cs typeface="Times New Roman"/>
              </a:rPr>
              <a:t>Terapia</a:t>
            </a:r>
            <a:r>
              <a:rPr sz="3400" spc="-45" dirty="0">
                <a:solidFill>
                  <a:srgbClr val="FFC000"/>
                </a:solidFill>
                <a:cs typeface="Times New Roman"/>
              </a:rPr>
              <a:t> </a:t>
            </a:r>
            <a:r>
              <a:rPr sz="3400" spc="-5" dirty="0">
                <a:solidFill>
                  <a:srgbClr val="FFC000"/>
                </a:solidFill>
                <a:cs typeface="Times New Roman"/>
              </a:rPr>
              <a:t>immediata</a:t>
            </a:r>
            <a:endParaRPr sz="3400" dirty="0">
              <a:solidFill>
                <a:srgbClr val="FFC000"/>
              </a:solidFill>
              <a:cs typeface="Times New Roman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47" y="850232"/>
            <a:ext cx="6546585" cy="491506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581" y="651080"/>
            <a:ext cx="5511132" cy="413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8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54" y="729913"/>
            <a:ext cx="9143657" cy="4545463"/>
          </a:xfrm>
        </p:spPr>
      </p:pic>
      <p:sp>
        <p:nvSpPr>
          <p:cNvPr id="2" name="Ovale 1"/>
          <p:cNvSpPr/>
          <p:nvPr/>
        </p:nvSpPr>
        <p:spPr>
          <a:xfrm>
            <a:off x="994954" y="898357"/>
            <a:ext cx="1443446" cy="6737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09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76455" y="2735633"/>
            <a:ext cx="8229600" cy="990599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500" dirty="0" smtClean="0">
                <a:solidFill>
                  <a:srgbClr val="FFFF00"/>
                </a:solidFill>
              </a:rPr>
              <a:t>Classificazione Topografica</a:t>
            </a:r>
            <a:endParaRPr lang="it-IT" altLang="it-IT" sz="2500" dirty="0">
              <a:solidFill>
                <a:srgbClr val="FFFF00"/>
              </a:solidFill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76455" y="3230933"/>
            <a:ext cx="6731250" cy="3076074"/>
          </a:xfrm>
          <a:ln/>
        </p:spPr>
        <p:txBody>
          <a:bodyPr/>
          <a:lstStyle/>
          <a:p>
            <a:pPr marL="341313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 smtClean="0"/>
              <a:t>PAPILLITE</a:t>
            </a:r>
          </a:p>
          <a:p>
            <a:pPr marL="341313" indent="-341313">
              <a:buClr>
                <a:srgbClr val="00CCFF"/>
              </a:buClr>
              <a:buSzPct val="65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dirty="0" smtClean="0"/>
          </a:p>
          <a:p>
            <a:pPr marL="341313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 smtClean="0"/>
              <a:t>Neurite Ottica </a:t>
            </a:r>
            <a:r>
              <a:rPr lang="it-IT" altLang="it-IT" dirty="0" err="1" smtClean="0"/>
              <a:t>Retrobulbare</a:t>
            </a:r>
            <a:endParaRPr lang="it-IT" altLang="it-IT" dirty="0" smtClean="0"/>
          </a:p>
          <a:p>
            <a:pPr marL="341313" indent="-341313">
              <a:buClr>
                <a:srgbClr val="00CCFF"/>
              </a:buClr>
              <a:buSzPct val="65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dirty="0"/>
          </a:p>
          <a:p>
            <a:pPr marL="341313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 err="1" smtClean="0"/>
              <a:t>Neuroretinite</a:t>
            </a:r>
            <a:endParaRPr lang="it-IT" altLang="it-IT" dirty="0"/>
          </a:p>
        </p:txBody>
      </p:sp>
      <p:sp>
        <p:nvSpPr>
          <p:cNvPr id="2" name="Rettangolo 1"/>
          <p:cNvSpPr/>
          <p:nvPr/>
        </p:nvSpPr>
        <p:spPr>
          <a:xfrm>
            <a:off x="131554" y="116304"/>
            <a:ext cx="1191606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3200" b="1" dirty="0" smtClean="0">
                <a:solidFill>
                  <a:srgbClr val="FFFF00"/>
                </a:solidFill>
                <a:latin typeface="+mj-lt"/>
                <a:ea typeface="Arial" charset="0"/>
                <a:cs typeface="Arial" charset="0"/>
              </a:rPr>
              <a:t>NEURITI</a:t>
            </a:r>
            <a:r>
              <a:rPr lang="it-IT" altLang="it-IT" sz="32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it-IT" sz="24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algn="ctr"/>
            <a:endParaRPr lang="it-IT" altLang="it-IT" sz="2400" b="1" dirty="0" smtClean="0">
              <a:solidFill>
                <a:srgbClr val="FFFF00"/>
              </a:solidFill>
              <a:ea typeface="Arial" charset="0"/>
              <a:cs typeface="Arial" charset="0"/>
            </a:endParaRPr>
          </a:p>
          <a:p>
            <a:pPr algn="ctr"/>
            <a:r>
              <a:rPr lang="it-IT" sz="2100" b="1" i="1" dirty="0" smtClean="0">
                <a:ea typeface="Arial" charset="0"/>
                <a:cs typeface="Arial" charset="0"/>
              </a:rPr>
              <a:t>Coinvolgimento </a:t>
            </a:r>
            <a:r>
              <a:rPr lang="it-IT" sz="2100" b="1" i="1" dirty="0">
                <a:ea typeface="Arial" charset="0"/>
                <a:cs typeface="Arial" charset="0"/>
              </a:rPr>
              <a:t>del nervo ottico quale risultato di una </a:t>
            </a:r>
            <a:r>
              <a:rPr lang="it-IT" sz="2100" b="1" i="1" dirty="0">
                <a:solidFill>
                  <a:srgbClr val="FF0000"/>
                </a:solidFill>
                <a:ea typeface="Arial" charset="0"/>
                <a:cs typeface="Arial" charset="0"/>
              </a:rPr>
              <a:t>ischemia</a:t>
            </a:r>
            <a:r>
              <a:rPr lang="it-IT" sz="2100" b="1" i="1" dirty="0">
                <a:ea typeface="Arial" charset="0"/>
                <a:cs typeface="Arial" charset="0"/>
              </a:rPr>
              <a:t>, </a:t>
            </a:r>
            <a:r>
              <a:rPr lang="it-IT" sz="2100" b="1" i="1" dirty="0">
                <a:solidFill>
                  <a:srgbClr val="FF0000"/>
                </a:solidFill>
                <a:ea typeface="Arial" charset="0"/>
                <a:cs typeface="Arial" charset="0"/>
              </a:rPr>
              <a:t>infiammazione</a:t>
            </a:r>
            <a:r>
              <a:rPr lang="it-IT" sz="2100" b="1" i="1" dirty="0">
                <a:ea typeface="Arial" charset="0"/>
                <a:cs typeface="Arial" charset="0"/>
              </a:rPr>
              <a:t>, </a:t>
            </a:r>
            <a:endParaRPr lang="it-IT" sz="2100" b="1" i="1" dirty="0" smtClean="0">
              <a:ea typeface="Arial" charset="0"/>
              <a:cs typeface="Arial" charset="0"/>
            </a:endParaRPr>
          </a:p>
          <a:p>
            <a:pPr algn="ctr"/>
            <a:r>
              <a:rPr lang="it-IT" sz="2100" b="1" i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demielinizzazione</a:t>
            </a:r>
            <a:r>
              <a:rPr lang="it-IT" sz="2100" b="1" i="1" dirty="0" smtClean="0">
                <a:ea typeface="Arial" charset="0"/>
                <a:cs typeface="Arial" charset="0"/>
              </a:rPr>
              <a:t>, </a:t>
            </a:r>
            <a:r>
              <a:rPr lang="it-IT" sz="2100" b="1" i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infezione</a:t>
            </a:r>
          </a:p>
          <a:p>
            <a:pPr algn="ctr"/>
            <a:endParaRPr lang="it-IT" b="1" i="1" dirty="0" smtClean="0">
              <a:ea typeface="Arial" charset="0"/>
              <a:cs typeface="Arial" charset="0"/>
            </a:endParaRPr>
          </a:p>
          <a:p>
            <a:pPr algn="ctr"/>
            <a:r>
              <a:rPr lang="it-IT" sz="2000" b="1" dirty="0" smtClean="0">
                <a:solidFill>
                  <a:srgbClr val="FFC000"/>
                </a:solidFill>
                <a:ea typeface="Arial" charset="0"/>
                <a:cs typeface="Arial" charset="0"/>
              </a:rPr>
              <a:t>Riduzione </a:t>
            </a:r>
            <a:r>
              <a:rPr lang="it-IT" sz="2000" b="1" dirty="0">
                <a:solidFill>
                  <a:srgbClr val="FFC000"/>
                </a:solidFill>
                <a:ea typeface="Arial" charset="0"/>
                <a:cs typeface="Arial" charset="0"/>
              </a:rPr>
              <a:t>del visus </a:t>
            </a:r>
            <a:r>
              <a:rPr lang="it-IT" sz="2000" b="1" dirty="0">
                <a:ea typeface="Arial" charset="0"/>
                <a:cs typeface="Arial" charset="0"/>
              </a:rPr>
              <a:t>in assenza di difetti refrattivi o patologie del segmento anteriore o della retina</a:t>
            </a:r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264" y="2572721"/>
            <a:ext cx="5470358" cy="410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647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151" y="5206332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it-IT" sz="4400" b="1" dirty="0" smtClean="0"/>
              <a:t>GRAZIE ! </a:t>
            </a:r>
            <a:endParaRPr lang="it-IT" sz="44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7" y="208547"/>
            <a:ext cx="7506369" cy="450382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246" y="2850814"/>
            <a:ext cx="4604753" cy="258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3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733926" y="-176463"/>
            <a:ext cx="7772400" cy="1828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dirty="0">
                <a:solidFill>
                  <a:srgbClr val="FFFF00"/>
                </a:solidFill>
              </a:rPr>
              <a:t>Otticopatie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92505" y="1363579"/>
            <a:ext cx="7070558" cy="48767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0000" tIns="46800" rIns="90000" bIns="46800" rtlCol="0" anchor="ctr">
            <a:normAutofit/>
          </a:bodyPr>
          <a:lstStyle/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00CCFF"/>
              </a:buClr>
              <a:buSzPct val="65000"/>
              <a:buFont typeface="Tahoma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/>
              <a:t>Neuriti </a:t>
            </a:r>
            <a:r>
              <a:rPr lang="it-IT" altLang="it-IT" sz="2800" dirty="0" smtClean="0"/>
              <a:t>Ottiche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00CCFF"/>
              </a:buClr>
              <a:buSzPct val="65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 smtClean="0"/>
              <a:t>		</a:t>
            </a:r>
            <a:r>
              <a:rPr lang="it-IT" altLang="it-IT" sz="1600" dirty="0" smtClean="0"/>
              <a:t>-Neurite ottica demielinizzante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00CCFF"/>
              </a:buClr>
              <a:buSzPct val="65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600" dirty="0" smtClean="0"/>
              <a:t>		-Neurite Ottica </a:t>
            </a:r>
            <a:r>
              <a:rPr lang="it-IT" altLang="it-IT" sz="1600" dirty="0" err="1" smtClean="0"/>
              <a:t>parainfettiva</a:t>
            </a:r>
            <a:r>
              <a:rPr lang="it-IT" altLang="it-IT" sz="1600" dirty="0" smtClean="0"/>
              <a:t> (</a:t>
            </a:r>
            <a:r>
              <a:rPr lang="it-IT" altLang="it-IT" sz="1600" dirty="0" err="1" smtClean="0"/>
              <a:t>morbillo,parotite,rosolia</a:t>
            </a:r>
            <a:r>
              <a:rPr lang="it-IT" altLang="it-IT" sz="1600" dirty="0" smtClean="0"/>
              <a:t> pertosse)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00CCFF"/>
              </a:buClr>
              <a:buSzPct val="65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600" dirty="0"/>
              <a:t>	</a:t>
            </a:r>
            <a:r>
              <a:rPr lang="it-IT" altLang="it-IT" sz="1600" dirty="0" smtClean="0"/>
              <a:t>	-Neurite ottica Infettiva (malattia da graffio di gatto, Malattia 		di </a:t>
            </a:r>
            <a:r>
              <a:rPr lang="it-IT" altLang="it-IT" sz="1600" dirty="0" err="1" smtClean="0"/>
              <a:t>Lyme,meningite</a:t>
            </a:r>
            <a:r>
              <a:rPr lang="it-IT" altLang="it-IT" sz="1600" dirty="0" smtClean="0"/>
              <a:t> criptococcica, varicella-zoster)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00CCFF"/>
              </a:buClr>
              <a:buSzPct val="65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600" dirty="0"/>
              <a:t>	</a:t>
            </a:r>
            <a:r>
              <a:rPr lang="it-IT" altLang="it-IT" sz="1600" dirty="0" smtClean="0"/>
              <a:t>	-Neurite ottica non infettiva (sarcoidosi, </a:t>
            </a:r>
            <a:r>
              <a:rPr lang="it-IT" altLang="it-IT" sz="1600" dirty="0" err="1" smtClean="0"/>
              <a:t>patolog</a:t>
            </a:r>
            <a:r>
              <a:rPr lang="it-IT" altLang="it-IT" sz="1600" dirty="0" smtClean="0"/>
              <a:t> </a:t>
            </a:r>
            <a:r>
              <a:rPr lang="it-IT" altLang="it-IT" sz="1600" dirty="0" err="1" smtClean="0"/>
              <a:t>autoimm</a:t>
            </a:r>
            <a:r>
              <a:rPr lang="it-IT" altLang="it-IT" sz="1600" dirty="0" smtClean="0"/>
              <a:t>)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00CCFF"/>
              </a:buClr>
              <a:buSzPct val="65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600" dirty="0"/>
              <a:t>	</a:t>
            </a:r>
            <a:r>
              <a:rPr lang="it-IT" altLang="it-IT" sz="1600" dirty="0" smtClean="0"/>
              <a:t>	-</a:t>
            </a:r>
            <a:r>
              <a:rPr lang="it-IT" altLang="it-IT" sz="1600" dirty="0" err="1" smtClean="0"/>
              <a:t>Neuroretinite</a:t>
            </a:r>
            <a:endParaRPr lang="it-IT" altLang="it-IT" sz="2800" dirty="0"/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00CCFF"/>
              </a:buClr>
              <a:buSzPct val="65000"/>
              <a:buFont typeface="Tahoma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/>
              <a:t>Otticopatie Tossico Carenziali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00CCFF"/>
              </a:buClr>
              <a:buSzPct val="65000"/>
              <a:buFont typeface="Tahoma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/>
              <a:t>Papilla da stasi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00CCFF"/>
              </a:buClr>
              <a:buSzPct val="65000"/>
              <a:buFont typeface="Tahoma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/>
              <a:t>Neuropatia Ottica Ischemica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140" y="416517"/>
            <a:ext cx="3465555" cy="282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063" y="2564959"/>
            <a:ext cx="3276600" cy="305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5435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7610" y="0"/>
            <a:ext cx="9961339" cy="436308"/>
          </a:xfrm>
          <a:prstGeom prst="rect">
            <a:avLst/>
          </a:prstGeom>
        </p:spPr>
        <p:txBody>
          <a:bodyPr vert="horz" wrap="square" lIns="0" tIns="62305" rIns="0" bIns="0" rtlCol="0" anchor="ctr">
            <a:spAutoFit/>
          </a:bodyPr>
          <a:lstStyle/>
          <a:p>
            <a:pPr marL="2934803"/>
            <a:r>
              <a:rPr sz="2413" b="1" spc="-5" dirty="0">
                <a:solidFill>
                  <a:srgbClr val="FF9A00"/>
                </a:solidFill>
              </a:rPr>
              <a:t>Neuropatie Ottiche</a:t>
            </a:r>
            <a:r>
              <a:rPr sz="2413" b="1" spc="-101" dirty="0">
                <a:solidFill>
                  <a:srgbClr val="FF9A00"/>
                </a:solidFill>
              </a:rPr>
              <a:t> </a:t>
            </a:r>
            <a:r>
              <a:rPr sz="2413" b="1" spc="-5" dirty="0">
                <a:solidFill>
                  <a:srgbClr val="FF9A00"/>
                </a:solidFill>
              </a:rPr>
              <a:t>Ereditarie</a:t>
            </a:r>
            <a:endParaRPr sz="2413" b="1" dirty="0"/>
          </a:p>
        </p:txBody>
      </p:sp>
      <p:sp>
        <p:nvSpPr>
          <p:cNvPr id="6" name="object 6"/>
          <p:cNvSpPr txBox="1"/>
          <p:nvPr/>
        </p:nvSpPr>
        <p:spPr>
          <a:xfrm>
            <a:off x="0" y="571080"/>
            <a:ext cx="10764253" cy="2736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3717">
              <a:tabLst>
                <a:tab pos="2942466" algn="l"/>
              </a:tabLst>
            </a:pPr>
            <a:r>
              <a:rPr lang="it-IT" sz="2615" spc="-5" dirty="0" smtClean="0">
                <a:solidFill>
                  <a:srgbClr val="FF9A00"/>
                </a:solidFill>
                <a:latin typeface="Times New Roman"/>
                <a:cs typeface="Times New Roman"/>
              </a:rPr>
              <a:t>- </a:t>
            </a:r>
            <a:r>
              <a:rPr sz="2615" spc="-5" dirty="0" smtClean="0">
                <a:solidFill>
                  <a:srgbClr val="FF9A00"/>
                </a:solidFill>
                <a:latin typeface="Times New Roman"/>
                <a:cs typeface="Times New Roman"/>
              </a:rPr>
              <a:t>Neuropatia </a:t>
            </a:r>
            <a:r>
              <a:rPr sz="2615" spc="-5" dirty="0">
                <a:solidFill>
                  <a:srgbClr val="FF9A00"/>
                </a:solidFill>
                <a:latin typeface="Times New Roman"/>
                <a:cs typeface="Times New Roman"/>
              </a:rPr>
              <a:t>ottica di</a:t>
            </a:r>
            <a:r>
              <a:rPr sz="2615" spc="5" dirty="0">
                <a:solidFill>
                  <a:srgbClr val="FF9A00"/>
                </a:solidFill>
                <a:latin typeface="Times New Roman"/>
                <a:cs typeface="Times New Roman"/>
              </a:rPr>
              <a:t> </a:t>
            </a:r>
            <a:r>
              <a:rPr sz="2615" spc="-10" dirty="0">
                <a:solidFill>
                  <a:srgbClr val="FF9A00"/>
                </a:solidFill>
                <a:latin typeface="Times New Roman"/>
                <a:cs typeface="Times New Roman"/>
              </a:rPr>
              <a:t>Leber</a:t>
            </a:r>
            <a:endParaRPr sz="2615" dirty="0">
              <a:latin typeface="Times New Roman"/>
              <a:cs typeface="Times New Roman"/>
            </a:endParaRPr>
          </a:p>
          <a:p>
            <a:pPr marL="2400971">
              <a:spcBef>
                <a:spcPts val="679"/>
              </a:spcBef>
              <a:buClr>
                <a:srgbClr val="000000"/>
              </a:buClr>
              <a:tabLst>
                <a:tab pos="2636598" algn="l"/>
              </a:tabLst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Insorgenza dai 10 ai 30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anni</a:t>
            </a:r>
            <a:endParaRPr sz="1500" dirty="0">
              <a:latin typeface="Times New Roman"/>
              <a:cs typeface="Times New Roman"/>
            </a:endParaRPr>
          </a:p>
          <a:p>
            <a:pPr marL="12133" marR="5108">
              <a:spcBef>
                <a:spcPts val="583"/>
              </a:spcBef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Prevalentemente maschile (sex-linked trasmessa da donne portatrici,  non trasmessa dai maschi o eziologia virale legata virus</a:t>
            </a:r>
            <a:r>
              <a:rPr sz="1500" spc="1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lenti)</a:t>
            </a:r>
            <a:endParaRPr sz="1500" dirty="0">
              <a:latin typeface="Times New Roman"/>
              <a:cs typeface="Times New Roman"/>
            </a:endParaRPr>
          </a:p>
          <a:p>
            <a:pPr marL="1211341">
              <a:spcBef>
                <a:spcPts val="679"/>
              </a:spcBef>
              <a:buClr>
                <a:srgbClr val="000000"/>
              </a:buClr>
              <a:tabLst>
                <a:tab pos="1447606" algn="l"/>
              </a:tabLst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Grave comprommisione visiva fino alla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cecità</a:t>
            </a:r>
            <a:endParaRPr sz="1500" dirty="0">
              <a:latin typeface="Times New Roman"/>
              <a:cs typeface="Times New Roman"/>
            </a:endParaRPr>
          </a:p>
          <a:p>
            <a:pPr marL="124519">
              <a:spcBef>
                <a:spcPts val="634"/>
              </a:spcBef>
              <a:buClr>
                <a:srgbClr val="000000"/>
              </a:buClr>
              <a:tabLst>
                <a:tab pos="360784" algn="l"/>
              </a:tabLst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Papilla da normale ad edematosa con emorragie e vasi</a:t>
            </a:r>
            <a:r>
              <a:rPr sz="1500" spc="1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tortuosi</a:t>
            </a:r>
            <a:endParaRPr sz="1500" dirty="0">
              <a:latin typeface="Times New Roman"/>
              <a:cs typeface="Times New Roman"/>
            </a:endParaRPr>
          </a:p>
          <a:p>
            <a:pPr marL="955280" lvl="1">
              <a:spcBef>
                <a:spcPts val="634"/>
              </a:spcBef>
              <a:buClr>
                <a:srgbClr val="000000"/>
              </a:buClr>
              <a:tabLst>
                <a:tab pos="1191545" algn="l"/>
              </a:tabLst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Deficit compimetrici e della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percezione</a:t>
            </a:r>
            <a:r>
              <a:rPr sz="15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cromatica</a:t>
            </a:r>
            <a:endParaRPr sz="1500" dirty="0">
              <a:latin typeface="Times New Roman"/>
              <a:cs typeface="Times New Roman"/>
            </a:endParaRPr>
          </a:p>
          <a:p>
            <a:pPr lvl="1">
              <a:spcBef>
                <a:spcPts val="10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3469914" lvl="2">
              <a:buClr>
                <a:srgbClr val="000000"/>
              </a:buClr>
              <a:tabLst>
                <a:tab pos="3705539" algn="l"/>
              </a:tabLst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Associata</a:t>
            </a:r>
            <a:r>
              <a:rPr sz="15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a:</a:t>
            </a:r>
            <a:endParaRPr sz="1500" dirty="0">
              <a:latin typeface="Times New Roman"/>
              <a:cs typeface="Times New Roman"/>
            </a:endParaRPr>
          </a:p>
          <a:p>
            <a:pPr marL="77265">
              <a:spcBef>
                <a:spcPts val="583"/>
              </a:spcBef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- paresi spastiche, sordità, perdita di coscienza, atrofia</a:t>
            </a:r>
            <a:r>
              <a:rPr sz="1500" spc="13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muscolar</a:t>
            </a:r>
            <a:r>
              <a:rPr lang="it-IT" sz="15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tremore, atassia, anomalie</a:t>
            </a:r>
            <a:r>
              <a:rPr sz="15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cardiache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287610" y="3307470"/>
            <a:ext cx="9467467" cy="35521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23199">
              <a:spcBef>
                <a:spcPts val="337"/>
              </a:spcBef>
              <a:tabLst>
                <a:tab pos="2778996" algn="l"/>
              </a:tabLst>
            </a:pPr>
            <a:r>
              <a:rPr lang="it-IT" sz="2816" dirty="0" smtClean="0">
                <a:solidFill>
                  <a:srgbClr val="FF9A00"/>
                </a:solidFill>
                <a:latin typeface="Times New Roman"/>
                <a:cs typeface="Times New Roman"/>
              </a:rPr>
              <a:t>- </a:t>
            </a:r>
            <a:r>
              <a:rPr sz="2816" spc="-5" dirty="0" smtClean="0">
                <a:solidFill>
                  <a:srgbClr val="FF9A00"/>
                </a:solidFill>
                <a:latin typeface="Times New Roman"/>
                <a:cs typeface="Times New Roman"/>
              </a:rPr>
              <a:t>Atrofia </a:t>
            </a:r>
            <a:r>
              <a:rPr sz="2816" spc="-5" dirty="0">
                <a:solidFill>
                  <a:srgbClr val="FF9A00"/>
                </a:solidFill>
                <a:latin typeface="Times New Roman"/>
                <a:cs typeface="Times New Roman"/>
              </a:rPr>
              <a:t>ottica</a:t>
            </a:r>
            <a:r>
              <a:rPr sz="2816" spc="-70" dirty="0">
                <a:solidFill>
                  <a:srgbClr val="FF9A00"/>
                </a:solidFill>
                <a:latin typeface="Times New Roman"/>
                <a:cs typeface="Times New Roman"/>
              </a:rPr>
              <a:t> </a:t>
            </a:r>
            <a:r>
              <a:rPr sz="2816" spc="-5" dirty="0">
                <a:solidFill>
                  <a:srgbClr val="FF9A00"/>
                </a:solidFill>
                <a:latin typeface="Times New Roman"/>
                <a:cs typeface="Times New Roman"/>
              </a:rPr>
              <a:t>dominante</a:t>
            </a:r>
            <a:endParaRPr sz="2816" dirty="0">
              <a:latin typeface="Times New Roman"/>
              <a:cs typeface="Times New Roman"/>
            </a:endParaRPr>
          </a:p>
          <a:p>
            <a:pPr marL="836508" indent="-344182">
              <a:spcBef>
                <a:spcPts val="392"/>
              </a:spcBef>
              <a:buClr>
                <a:srgbClr val="000000"/>
              </a:buClr>
              <a:buChar char=""/>
              <a:tabLst>
                <a:tab pos="836508" algn="l"/>
                <a:tab pos="837147" algn="l"/>
              </a:tabLst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Forma congenita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giovanile (sotto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i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r>
              <a:rPr sz="15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anni)</a:t>
            </a:r>
            <a:endParaRPr sz="1500" dirty="0">
              <a:latin typeface="Times New Roman"/>
              <a:cs typeface="Times New Roman"/>
            </a:endParaRPr>
          </a:p>
          <a:p>
            <a:pPr marL="2044656" lvl="1" indent="-344182">
              <a:spcBef>
                <a:spcPts val="342"/>
              </a:spcBef>
              <a:buClr>
                <a:srgbClr val="000000"/>
              </a:buClr>
              <a:buChar char=""/>
              <a:tabLst>
                <a:tab pos="2044656" algn="l"/>
                <a:tab pos="2045295" algn="l"/>
              </a:tabLst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Ereditarietà certa</a:t>
            </a:r>
            <a:r>
              <a:rPr sz="15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dominante</a:t>
            </a:r>
            <a:endParaRPr sz="1500" dirty="0">
              <a:latin typeface="Times New Roman"/>
              <a:cs typeface="Times New Roman"/>
            </a:endParaRPr>
          </a:p>
          <a:p>
            <a:pPr marL="1993572" lvl="1" indent="-254784">
              <a:spcBef>
                <a:spcPts val="337"/>
              </a:spcBef>
              <a:buClr>
                <a:srgbClr val="000000"/>
              </a:buClr>
              <a:buChar char=""/>
              <a:tabLst>
                <a:tab pos="1994210" algn="l"/>
              </a:tabLst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Associata spesso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nistagmo</a:t>
            </a:r>
            <a:endParaRPr sz="1500" dirty="0">
              <a:latin typeface="Times New Roman"/>
              <a:cs typeface="Times New Roman"/>
            </a:endParaRPr>
          </a:p>
          <a:p>
            <a:pPr marL="1888210" indent="-254144">
              <a:spcBef>
                <a:spcPts val="342"/>
              </a:spcBef>
              <a:buClr>
                <a:srgbClr val="000000"/>
              </a:buClr>
              <a:buChar char=""/>
              <a:tabLst>
                <a:tab pos="1888849" algn="l"/>
              </a:tabLst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Grave compromissione</a:t>
            </a:r>
            <a:r>
              <a:rPr sz="15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visiva</a:t>
            </a:r>
            <a:endParaRPr sz="1500" dirty="0">
              <a:latin typeface="Times New Roman"/>
              <a:cs typeface="Times New Roman"/>
            </a:endParaRPr>
          </a:p>
          <a:p>
            <a:pPr marL="2367127">
              <a:spcBef>
                <a:spcPts val="297"/>
              </a:spcBef>
              <a:tabLst>
                <a:tab pos="3002490" algn="l"/>
              </a:tabLst>
            </a:pPr>
            <a:r>
              <a:rPr lang="it-IT" sz="2816" spc="-5" dirty="0" smtClean="0">
                <a:solidFill>
                  <a:srgbClr val="FF9A00"/>
                </a:solidFill>
                <a:latin typeface="Times New Roman"/>
                <a:cs typeface="Times New Roman"/>
              </a:rPr>
              <a:t>- </a:t>
            </a:r>
            <a:r>
              <a:rPr sz="2816" spc="-5" dirty="0" smtClean="0">
                <a:solidFill>
                  <a:srgbClr val="FF9A00"/>
                </a:solidFill>
                <a:latin typeface="Times New Roman"/>
                <a:cs typeface="Times New Roman"/>
              </a:rPr>
              <a:t>Atrofia </a:t>
            </a:r>
            <a:r>
              <a:rPr sz="2816" spc="-5" dirty="0">
                <a:solidFill>
                  <a:srgbClr val="FF9A00"/>
                </a:solidFill>
                <a:latin typeface="Times New Roman"/>
                <a:cs typeface="Times New Roman"/>
              </a:rPr>
              <a:t>ottica</a:t>
            </a:r>
            <a:r>
              <a:rPr sz="2816" spc="-70" dirty="0">
                <a:solidFill>
                  <a:srgbClr val="FF9A00"/>
                </a:solidFill>
                <a:latin typeface="Times New Roman"/>
                <a:cs typeface="Times New Roman"/>
              </a:rPr>
              <a:t> </a:t>
            </a:r>
            <a:r>
              <a:rPr sz="2816" spc="-5" dirty="0">
                <a:solidFill>
                  <a:srgbClr val="FF9A00"/>
                </a:solidFill>
                <a:latin typeface="Times New Roman"/>
                <a:cs typeface="Times New Roman"/>
              </a:rPr>
              <a:t>recessiva</a:t>
            </a:r>
            <a:endParaRPr sz="2816" dirty="0">
              <a:latin typeface="Times New Roman"/>
              <a:cs typeface="Times New Roman"/>
            </a:endParaRPr>
          </a:p>
          <a:p>
            <a:pPr marL="1448245" indent="-254144">
              <a:spcBef>
                <a:spcPts val="386"/>
              </a:spcBef>
              <a:buClr>
                <a:srgbClr val="000000"/>
              </a:buClr>
              <a:buChar char=""/>
              <a:tabLst>
                <a:tab pos="1448884" algn="l"/>
              </a:tabLst>
            </a:pPr>
            <a:r>
              <a:rPr sz="15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Presente alla nascita 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15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entro 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 4</a:t>
            </a:r>
            <a:r>
              <a:rPr sz="1500" spc="-7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anni</a:t>
            </a:r>
            <a:endParaRPr sz="1500" dirty="0" smtClean="0">
              <a:latin typeface="Times New Roman"/>
              <a:cs typeface="Times New Roman"/>
            </a:endParaRPr>
          </a:p>
          <a:p>
            <a:pPr marL="2126391" lvl="1" indent="-254144">
              <a:spcBef>
                <a:spcPts val="342"/>
              </a:spcBef>
              <a:buClr>
                <a:srgbClr val="000000"/>
              </a:buClr>
              <a:buChar char=""/>
              <a:tabLst>
                <a:tab pos="2127030" algn="l"/>
              </a:tabLst>
            </a:pPr>
            <a:r>
              <a:rPr sz="15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Consanguinità dei</a:t>
            </a:r>
            <a:r>
              <a:rPr sz="1500" spc="-7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genitori</a:t>
            </a:r>
            <a:endParaRPr sz="1500" dirty="0" smtClean="0">
              <a:latin typeface="Times New Roman"/>
              <a:cs typeface="Times New Roman"/>
            </a:endParaRPr>
          </a:p>
          <a:p>
            <a:pPr marL="1928439" indent="-254784">
              <a:spcBef>
                <a:spcPts val="342"/>
              </a:spcBef>
              <a:buClr>
                <a:srgbClr val="000000"/>
              </a:buClr>
              <a:buChar char=""/>
              <a:tabLst>
                <a:tab pos="1928439" algn="l"/>
              </a:tabLst>
            </a:pPr>
            <a:r>
              <a:rPr sz="15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Notevole riduzione del</a:t>
            </a:r>
            <a:r>
              <a:rPr sz="1500" spc="-5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visus</a:t>
            </a:r>
            <a:endParaRPr sz="1500" dirty="0" smtClean="0">
              <a:latin typeface="Times New Roman"/>
              <a:cs typeface="Times New Roman"/>
            </a:endParaRPr>
          </a:p>
          <a:p>
            <a:pPr marL="12771">
              <a:spcBef>
                <a:spcPts val="287"/>
              </a:spcBef>
              <a:buClr>
                <a:srgbClr val="000000"/>
              </a:buClr>
              <a:tabLst>
                <a:tab pos="579170" algn="l"/>
                <a:tab pos="579809" algn="l"/>
              </a:tabLst>
            </a:pPr>
            <a:r>
              <a:rPr lang="it-IT" sz="2600" spc="-5" dirty="0">
                <a:solidFill>
                  <a:srgbClr val="FF9A00"/>
                </a:solidFill>
                <a:latin typeface="Times New Roman"/>
                <a:cs typeface="Times New Roman"/>
              </a:rPr>
              <a:t> </a:t>
            </a:r>
            <a:r>
              <a:rPr lang="it-IT" sz="2600" spc="-5" dirty="0" smtClean="0">
                <a:solidFill>
                  <a:srgbClr val="FF9A00"/>
                </a:solidFill>
                <a:latin typeface="Times New Roman"/>
                <a:cs typeface="Times New Roman"/>
              </a:rPr>
              <a:t>-</a:t>
            </a:r>
            <a:r>
              <a:rPr sz="2600" spc="-5" dirty="0" smtClean="0">
                <a:solidFill>
                  <a:srgbClr val="FF9A00"/>
                </a:solidFill>
                <a:latin typeface="Times New Roman"/>
                <a:cs typeface="Times New Roman"/>
              </a:rPr>
              <a:t>Atrofia </a:t>
            </a:r>
            <a:r>
              <a:rPr sz="2600" spc="-5" dirty="0">
                <a:solidFill>
                  <a:srgbClr val="FF9A00"/>
                </a:solidFill>
                <a:latin typeface="Times New Roman"/>
                <a:cs typeface="Times New Roman"/>
              </a:rPr>
              <a:t>ottica rec. associata </a:t>
            </a:r>
            <a:r>
              <a:rPr sz="2600" dirty="0">
                <a:solidFill>
                  <a:srgbClr val="FF9A00"/>
                </a:solidFill>
                <a:latin typeface="Times New Roman"/>
                <a:cs typeface="Times New Roman"/>
              </a:rPr>
              <a:t>a </a:t>
            </a:r>
            <a:r>
              <a:rPr sz="2600" spc="-5" dirty="0">
                <a:solidFill>
                  <a:srgbClr val="FF9A00"/>
                </a:solidFill>
                <a:latin typeface="Times New Roman"/>
                <a:cs typeface="Times New Roman"/>
              </a:rPr>
              <a:t>diabete insipido </a:t>
            </a:r>
            <a:r>
              <a:rPr sz="2600" dirty="0">
                <a:solidFill>
                  <a:srgbClr val="FF9A00"/>
                </a:solidFill>
                <a:latin typeface="Times New Roman"/>
                <a:cs typeface="Times New Roman"/>
              </a:rPr>
              <a:t>e</a:t>
            </a:r>
            <a:r>
              <a:rPr sz="2600" spc="-30" dirty="0">
                <a:solidFill>
                  <a:srgbClr val="FF9A00"/>
                </a:solidFill>
                <a:latin typeface="Times New Roman"/>
                <a:cs typeface="Times New Roman"/>
              </a:rPr>
              <a:t> </a:t>
            </a:r>
            <a:r>
              <a:rPr sz="2600" spc="-5" dirty="0">
                <a:solidFill>
                  <a:srgbClr val="FF9A00"/>
                </a:solidFill>
                <a:latin typeface="Times New Roman"/>
                <a:cs typeface="Times New Roman"/>
              </a:rPr>
              <a:t>sordità</a:t>
            </a:r>
            <a:endParaRPr sz="2600" dirty="0">
              <a:latin typeface="Times New Roman"/>
              <a:cs typeface="Times New Roman"/>
            </a:endParaRPr>
          </a:p>
          <a:p>
            <a:pPr marL="2293693" marR="1680679" lvl="1" indent="-1232413">
              <a:lnSpc>
                <a:spcPct val="108800"/>
              </a:lnSpc>
              <a:spcBef>
                <a:spcPts val="96"/>
              </a:spcBef>
              <a:buClr>
                <a:srgbClr val="000000"/>
              </a:buClr>
              <a:buChar char=""/>
              <a:tabLst>
                <a:tab pos="1316702" algn="l"/>
              </a:tabLst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Diabete tra la prima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seconda</a:t>
            </a:r>
            <a:r>
              <a:rPr sz="15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decade  Notevole riduzione del</a:t>
            </a:r>
            <a:r>
              <a:rPr sz="15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visus</a:t>
            </a:r>
            <a:endParaRPr sz="15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725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-393030" y="1168508"/>
            <a:ext cx="8109284" cy="1155032"/>
          </a:xfrm>
          <a:ln/>
        </p:spPr>
        <p:txBody>
          <a:bodyPr>
            <a:normAutofit fontScale="90000"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600" dirty="0">
                <a:solidFill>
                  <a:srgbClr val="FFFF00"/>
                </a:solidFill>
              </a:rPr>
              <a:t>Neuropatia Ottica Anteriore </a:t>
            </a:r>
            <a:r>
              <a:rPr lang="it-IT" altLang="it-IT" sz="3600" dirty="0" smtClean="0">
                <a:solidFill>
                  <a:srgbClr val="FFFF00"/>
                </a:solidFill>
              </a:rPr>
              <a:t>Ischemica (AION)</a:t>
            </a:r>
            <a:endParaRPr lang="it-IT" altLang="it-IT" sz="3600" dirty="0">
              <a:solidFill>
                <a:srgbClr val="FFFF00"/>
              </a:solidFill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8542421" y="539194"/>
            <a:ext cx="3649579" cy="232009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0000" tIns="46800" rIns="90000" bIns="46800" rtlCol="0" anchor="ctr">
            <a:noAutofit/>
          </a:bodyPr>
          <a:lstStyle/>
          <a:p>
            <a:pPr marL="0" indent="0">
              <a:buClr>
                <a:srgbClr val="00CCFF"/>
              </a:buClr>
              <a:buSzPct val="65000"/>
              <a:buFont typeface="Tahoma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200" dirty="0"/>
              <a:t>Arteritica (5-10</a:t>
            </a:r>
            <a:r>
              <a:rPr lang="it-IT" altLang="it-IT" sz="2200" dirty="0" smtClean="0"/>
              <a:t>%)</a:t>
            </a:r>
          </a:p>
          <a:p>
            <a:pPr marL="0" indent="0">
              <a:buClr>
                <a:srgbClr val="00CCFF"/>
              </a:buClr>
              <a:buSzPct val="65000"/>
              <a:buFont typeface="Tahoma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 sz="1600" dirty="0"/>
          </a:p>
          <a:p>
            <a:pPr marL="0" indent="0">
              <a:buClr>
                <a:srgbClr val="00CCFF"/>
              </a:buClr>
              <a:buSzPct val="65000"/>
              <a:buFont typeface="Tahoma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 sz="1600" dirty="0" smtClean="0"/>
          </a:p>
          <a:p>
            <a:pPr marL="0" indent="0">
              <a:buClr>
                <a:srgbClr val="00CCFF"/>
              </a:buClr>
              <a:buSzPct val="65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 sz="1600" dirty="0"/>
          </a:p>
          <a:p>
            <a:pPr marL="0" indent="0">
              <a:buClr>
                <a:srgbClr val="00CCFF"/>
              </a:buClr>
              <a:buSzPct val="65000"/>
              <a:buFont typeface="Tahoma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200" dirty="0"/>
              <a:t>Non Arteritica</a:t>
            </a:r>
          </a:p>
        </p:txBody>
      </p:sp>
      <p:sp>
        <p:nvSpPr>
          <p:cNvPr id="2" name="Freccia destra 1"/>
          <p:cNvSpPr/>
          <p:nvPr/>
        </p:nvSpPr>
        <p:spPr>
          <a:xfrm rot="20113539" flipV="1">
            <a:off x="7219403" y="954007"/>
            <a:ext cx="988143" cy="441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reccia destra 2"/>
          <p:cNvSpPr/>
          <p:nvPr/>
        </p:nvSpPr>
        <p:spPr>
          <a:xfrm rot="1613841">
            <a:off x="7207804" y="1917744"/>
            <a:ext cx="1064402" cy="411525"/>
          </a:xfrm>
          <a:prstGeom prst="rightArrow">
            <a:avLst>
              <a:gd name="adj1" fmla="val 5662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7589" y="2547774"/>
            <a:ext cx="7551161" cy="1338031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41313" indent="-341313" algn="ctr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 err="1" smtClean="0"/>
              <a:t>Otticopatia</a:t>
            </a:r>
            <a:r>
              <a:rPr lang="it-IT" altLang="it-IT" dirty="0" smtClean="0"/>
              <a:t> acuta, non accompagnata da dolore bulbare insorgente in Pazienti &gt; 50aa</a:t>
            </a:r>
            <a:endParaRPr lang="it-IT" altLang="it-IT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60" y="3801175"/>
            <a:ext cx="5533219" cy="280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48" y="3396308"/>
            <a:ext cx="3758570" cy="309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7866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96190" y="397042"/>
            <a:ext cx="8229600" cy="13716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dirty="0" smtClean="0">
                <a:solidFill>
                  <a:srgbClr val="FFFF00"/>
                </a:solidFill>
              </a:rPr>
              <a:t>AION </a:t>
            </a:r>
            <a:r>
              <a:rPr lang="it-IT" altLang="it-IT" dirty="0">
                <a:solidFill>
                  <a:srgbClr val="FFFF00"/>
                </a:solidFill>
              </a:rPr>
              <a:t>Arteritica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7831" y="2253916"/>
            <a:ext cx="8229600" cy="41148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it-IT" sz="2800" dirty="0" err="1" smtClean="0"/>
              <a:t>vasculopatia</a:t>
            </a:r>
            <a:r>
              <a:rPr lang="en-US" altLang="it-IT" sz="2800" dirty="0" smtClean="0"/>
              <a:t> </a:t>
            </a:r>
            <a:r>
              <a:rPr lang="en-US" altLang="it-IT" sz="2800" dirty="0" err="1"/>
              <a:t>associata</a:t>
            </a:r>
            <a:r>
              <a:rPr lang="en-US" altLang="it-IT" sz="2800" dirty="0"/>
              <a:t> </a:t>
            </a:r>
            <a:r>
              <a:rPr lang="en-US" altLang="it-IT" sz="2800" dirty="0" smtClean="0"/>
              <a:t>ad </a:t>
            </a:r>
            <a:r>
              <a:rPr lang="en-US" altLang="it-IT" sz="2800" dirty="0" err="1"/>
              <a:t>arterite</a:t>
            </a:r>
            <a:r>
              <a:rPr lang="en-US" altLang="it-IT" sz="2800" dirty="0"/>
              <a:t> </a:t>
            </a:r>
            <a:r>
              <a:rPr lang="en-US" altLang="it-IT" sz="2800" dirty="0" err="1"/>
              <a:t>temporale</a:t>
            </a:r>
            <a:endParaRPr lang="en-US" altLang="it-IT" sz="2800" dirty="0"/>
          </a:p>
          <a:p>
            <a:pPr marL="341313" indent="-341313">
              <a:spcBef>
                <a:spcPts val="7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it-IT" sz="2800" dirty="0" err="1">
                <a:solidFill>
                  <a:srgbClr val="FF0000"/>
                </a:solidFill>
              </a:rPr>
              <a:t>Sintomi</a:t>
            </a:r>
            <a:r>
              <a:rPr lang="en-US" altLang="it-IT" sz="2800" dirty="0">
                <a:solidFill>
                  <a:srgbClr val="FF0000"/>
                </a:solidFill>
              </a:rPr>
              <a:t> </a:t>
            </a:r>
            <a:r>
              <a:rPr lang="en-US" altLang="it-IT" sz="2800" dirty="0" err="1">
                <a:solidFill>
                  <a:srgbClr val="FF0000"/>
                </a:solidFill>
              </a:rPr>
              <a:t>asociati</a:t>
            </a:r>
            <a:r>
              <a:rPr lang="en-US" altLang="it-IT" sz="2800" dirty="0"/>
              <a:t>: </a:t>
            </a:r>
            <a:r>
              <a:rPr lang="en-US" altLang="it-IT" sz="2800" dirty="0" err="1" smtClean="0">
                <a:solidFill>
                  <a:srgbClr val="FFC000"/>
                </a:solidFill>
              </a:rPr>
              <a:t>emicrania</a:t>
            </a:r>
            <a:r>
              <a:rPr lang="en-US" altLang="it-IT" sz="2800" dirty="0" smtClean="0">
                <a:solidFill>
                  <a:srgbClr val="FFC000"/>
                </a:solidFill>
              </a:rPr>
              <a:t> (50%) </a:t>
            </a:r>
            <a:r>
              <a:rPr lang="en-US" altLang="it-IT" sz="2800" dirty="0" err="1" smtClean="0"/>
              <a:t>claudicatio</a:t>
            </a:r>
            <a:r>
              <a:rPr lang="en-US" altLang="it-IT" sz="2800" dirty="0" smtClean="0"/>
              <a:t> </a:t>
            </a:r>
            <a:r>
              <a:rPr lang="en-US" altLang="it-IT" sz="2800" dirty="0" err="1"/>
              <a:t>mandibolare</a:t>
            </a:r>
            <a:r>
              <a:rPr lang="en-US" altLang="it-IT" sz="2800" dirty="0"/>
              <a:t>, </a:t>
            </a:r>
            <a:r>
              <a:rPr lang="en-US" altLang="it-IT" sz="2800" dirty="0" err="1"/>
              <a:t>dolorabilità</a:t>
            </a:r>
            <a:r>
              <a:rPr lang="en-US" altLang="it-IT" sz="2800" dirty="0"/>
              <a:t> </a:t>
            </a:r>
            <a:r>
              <a:rPr lang="en-US" altLang="it-IT" sz="2800" dirty="0" err="1"/>
              <a:t>alla</a:t>
            </a:r>
            <a:r>
              <a:rPr lang="en-US" altLang="it-IT" sz="2800" dirty="0"/>
              <a:t> </a:t>
            </a:r>
            <a:r>
              <a:rPr lang="en-US" altLang="it-IT" sz="2800" dirty="0" err="1"/>
              <a:t>palpazione</a:t>
            </a:r>
            <a:r>
              <a:rPr lang="en-US" altLang="it-IT" sz="2800" dirty="0"/>
              <a:t> </a:t>
            </a:r>
            <a:r>
              <a:rPr lang="en-US" altLang="it-IT" sz="2800" dirty="0" err="1"/>
              <a:t>della</a:t>
            </a:r>
            <a:r>
              <a:rPr lang="en-US" altLang="it-IT" sz="2800" dirty="0"/>
              <a:t> </a:t>
            </a:r>
            <a:r>
              <a:rPr lang="en-US" altLang="it-IT" sz="2800" dirty="0" err="1"/>
              <a:t>regione</a:t>
            </a:r>
            <a:r>
              <a:rPr lang="en-US" altLang="it-IT" sz="2800" dirty="0"/>
              <a:t> </a:t>
            </a:r>
            <a:r>
              <a:rPr lang="en-US" altLang="it-IT" sz="2800" dirty="0" err="1"/>
              <a:t>temporale</a:t>
            </a:r>
            <a:r>
              <a:rPr lang="en-US" altLang="it-IT" sz="2800" dirty="0"/>
              <a:t>. </a:t>
            </a:r>
            <a:r>
              <a:rPr lang="en-US" altLang="it-IT" sz="2800" dirty="0" err="1"/>
              <a:t>Malessere</a:t>
            </a:r>
            <a:r>
              <a:rPr lang="en-US" altLang="it-IT" sz="2800" dirty="0"/>
              <a:t> </a:t>
            </a:r>
            <a:r>
              <a:rPr lang="en-US" altLang="it-IT" sz="2800" dirty="0" err="1"/>
              <a:t>generale</a:t>
            </a:r>
            <a:r>
              <a:rPr lang="en-US" altLang="it-IT" sz="2800" dirty="0"/>
              <a:t>, </a:t>
            </a:r>
            <a:r>
              <a:rPr lang="en-US" altLang="it-IT" sz="2800" dirty="0" err="1"/>
              <a:t>perdita</a:t>
            </a:r>
            <a:r>
              <a:rPr lang="en-US" altLang="it-IT" sz="2800" dirty="0"/>
              <a:t> di peso , </a:t>
            </a:r>
            <a:r>
              <a:rPr lang="en-US" altLang="it-IT" sz="2800" dirty="0" err="1"/>
              <a:t>febbre</a:t>
            </a:r>
            <a:r>
              <a:rPr lang="en-US" altLang="it-IT" sz="2800" dirty="0"/>
              <a:t>, </a:t>
            </a:r>
            <a:r>
              <a:rPr lang="en-US" altLang="it-IT" sz="2800" dirty="0" err="1"/>
              <a:t>artralgia</a:t>
            </a:r>
            <a:r>
              <a:rPr lang="en-US" altLang="it-IT" sz="2800" dirty="0"/>
              <a:t> e </a:t>
            </a:r>
            <a:r>
              <a:rPr lang="en-US" altLang="it-IT" sz="2800" dirty="0" err="1"/>
              <a:t>mialgia</a:t>
            </a:r>
            <a:r>
              <a:rPr lang="en-US" altLang="it-IT" sz="2800" dirty="0"/>
              <a:t>.</a:t>
            </a:r>
          </a:p>
          <a:p>
            <a:pPr marL="341313" indent="-341313">
              <a:spcBef>
                <a:spcPts val="7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solidFill>
                  <a:srgbClr val="FF0000"/>
                </a:solidFill>
              </a:rPr>
              <a:t>Sintomi Visivi</a:t>
            </a:r>
            <a:r>
              <a:rPr lang="it-IT" altLang="it-IT" sz="2800" dirty="0"/>
              <a:t>: </a:t>
            </a:r>
            <a:r>
              <a:rPr lang="it-IT" altLang="it-IT" sz="2800" dirty="0">
                <a:solidFill>
                  <a:srgbClr val="FFC000"/>
                </a:solidFill>
              </a:rPr>
              <a:t>Calo </a:t>
            </a:r>
            <a:r>
              <a:rPr lang="it-IT" altLang="it-IT" sz="2800" dirty="0" err="1">
                <a:solidFill>
                  <a:srgbClr val="FFC000"/>
                </a:solidFill>
              </a:rPr>
              <a:t>improviso</a:t>
            </a:r>
            <a:r>
              <a:rPr lang="it-IT" altLang="it-IT" sz="2800" dirty="0">
                <a:solidFill>
                  <a:srgbClr val="FFC000"/>
                </a:solidFill>
              </a:rPr>
              <a:t> del visus</a:t>
            </a:r>
            <a:r>
              <a:rPr lang="it-IT" altLang="it-IT" sz="2800" dirty="0"/>
              <a:t>, inizialmente unilaterale, poi bilaterale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98" y="140368"/>
            <a:ext cx="3313613" cy="257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20542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46314" y="8118"/>
            <a:ext cx="8229600" cy="13716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mtClean="0">
                <a:solidFill>
                  <a:srgbClr val="FFFF00"/>
                </a:solidFill>
              </a:rPr>
              <a:t>AION Arteritica</a:t>
            </a:r>
            <a:endParaRPr lang="it-IT" altLang="it-IT" dirty="0">
              <a:solidFill>
                <a:srgbClr val="FFFF00"/>
              </a:solidFill>
            </a:endParaRP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46314" y="655503"/>
            <a:ext cx="7221812" cy="3187223"/>
          </a:xfrm>
          <a:ln/>
        </p:spPr>
        <p:txBody>
          <a:bodyPr/>
          <a:lstStyle/>
          <a:p>
            <a:pPr marL="341313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/>
              <a:t>Difetto pupillare afferente</a:t>
            </a:r>
          </a:p>
          <a:p>
            <a:pPr marL="341313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/>
              <a:t>Edema/pallore papillare</a:t>
            </a:r>
          </a:p>
          <a:p>
            <a:pPr marL="341313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/>
              <a:t>Emorragie a fiamma peripapillari</a:t>
            </a:r>
          </a:p>
          <a:p>
            <a:pPr marL="341313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/>
              <a:t>Difetto perimetrico Altitudinale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683417" y="4329485"/>
            <a:ext cx="8229600" cy="3322637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 smtClean="0"/>
              <a:t>Biopsia Arteria Temporale</a:t>
            </a:r>
          </a:p>
          <a:p>
            <a:pPr marL="341313" indent="-341313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dirty="0" smtClean="0"/>
              <a:t>Dosaggio </a:t>
            </a:r>
            <a:r>
              <a:rPr lang="it-IT" altLang="it-IT" dirty="0" smtClean="0">
                <a:solidFill>
                  <a:srgbClr val="FF0000"/>
                </a:solidFill>
              </a:rPr>
              <a:t>VES </a:t>
            </a:r>
            <a:r>
              <a:rPr lang="it-IT" altLang="it-IT" dirty="0" smtClean="0"/>
              <a:t>(se superiore a 40 mm: forte sospetto)</a:t>
            </a:r>
          </a:p>
          <a:p>
            <a:pPr marL="341313" indent="-341313">
              <a:buClr>
                <a:srgbClr val="00CCFF"/>
              </a:buClr>
              <a:buSzPct val="65000"/>
              <a:buFont typeface="Arial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042" y="2673057"/>
            <a:ext cx="3374593" cy="199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398042" y="4800610"/>
            <a:ext cx="28003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latin typeface="Verdana" charset="0"/>
              </a:rPr>
              <a:t>Lesioni Granulomatose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042" y="377527"/>
            <a:ext cx="3489251" cy="200438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3610418"/>
            <a:ext cx="4199899" cy="238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2148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ete">
  <a:themeElements>
    <a:clrScheme name="Rete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Ret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e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0F262FD6-3409-4039-A531-64BD4D2F99E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5889</TotalTime>
  <Words>1943</Words>
  <Application>Microsoft Macintosh PowerPoint</Application>
  <PresentationFormat>Widescreen</PresentationFormat>
  <Paragraphs>256</Paragraphs>
  <Slides>40</Slides>
  <Notes>19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40</vt:i4>
      </vt:variant>
    </vt:vector>
  </HeadingPairs>
  <TitlesOfParts>
    <vt:vector size="52" baseType="lpstr">
      <vt:lpstr>Calibri</vt:lpstr>
      <vt:lpstr>Century Gothic</vt:lpstr>
      <vt:lpstr>MS PGothic</vt:lpstr>
      <vt:lpstr>ＭＳ Ｐゴシック</vt:lpstr>
      <vt:lpstr>SimSun</vt:lpstr>
      <vt:lpstr>Tahoma</vt:lpstr>
      <vt:lpstr>Times</vt:lpstr>
      <vt:lpstr>Times New Roman</vt:lpstr>
      <vt:lpstr>Verdana</vt:lpstr>
      <vt:lpstr>Wingdings</vt:lpstr>
      <vt:lpstr>Arial</vt:lpstr>
      <vt:lpstr>Rete</vt:lpstr>
      <vt:lpstr>Presentazione di PowerPoint</vt:lpstr>
      <vt:lpstr>Presentazione di PowerPoint</vt:lpstr>
      <vt:lpstr>Vascolarizzazione del Nervo Ottico</vt:lpstr>
      <vt:lpstr>Classificazione Topografica</vt:lpstr>
      <vt:lpstr>Otticopatie</vt:lpstr>
      <vt:lpstr>Neuropatie Ottiche Ereditarie</vt:lpstr>
      <vt:lpstr>Neuropatia Ottica Anteriore Ischemica (AION)</vt:lpstr>
      <vt:lpstr>AION Arteritica</vt:lpstr>
      <vt:lpstr>AION Arteritica</vt:lpstr>
      <vt:lpstr>Presentazione di PowerPoint</vt:lpstr>
      <vt:lpstr>Presentazione di PowerPoint</vt:lpstr>
      <vt:lpstr>Presentazione di PowerPoint</vt:lpstr>
      <vt:lpstr>Neurite ottica ischemica anteriore </vt:lpstr>
      <vt:lpstr>Presentazione di PowerPoint</vt:lpstr>
      <vt:lpstr>Presentazione di PowerPoint</vt:lpstr>
      <vt:lpstr>“AION” Non Arteritica (75%)</vt:lpstr>
      <vt:lpstr>Presentazione di PowerPoint</vt:lpstr>
      <vt:lpstr>Neurite ottica iiischemica anteriore </vt:lpstr>
      <vt:lpstr>Presentazione di PowerPoint</vt:lpstr>
      <vt:lpstr>Presentazione di PowerPoint</vt:lpstr>
      <vt:lpstr>PAPILLITE</vt:lpstr>
      <vt:lpstr>PAPILLITE – work up-</vt:lpstr>
      <vt:lpstr>RNFL</vt:lpstr>
      <vt:lpstr>Presentazione di PowerPoint</vt:lpstr>
      <vt:lpstr>Neurite ottica retrobulbare (NORB)</vt:lpstr>
      <vt:lpstr>Neurite ottica retrobulbare (NORB)</vt:lpstr>
      <vt:lpstr>Otticopatie Tossico Carenziali</vt:lpstr>
      <vt:lpstr>Presentazione di PowerPoint</vt:lpstr>
      <vt:lpstr>Clinica</vt:lpstr>
      <vt:lpstr>Condizioni associate alla NORB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Neurite ottica retrobulbare (NORB)</vt:lpstr>
      <vt:lpstr>Presentazione di PowerPoint</vt:lpstr>
      <vt:lpstr>Conclusioni:</vt:lpstr>
      <vt:lpstr>Presentazione di PowerPoint</vt:lpstr>
      <vt:lpstr>GRAZIE 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234</cp:revision>
  <dcterms:created xsi:type="dcterms:W3CDTF">2016-07-05T14:34:43Z</dcterms:created>
  <dcterms:modified xsi:type="dcterms:W3CDTF">2017-09-29T21:45:05Z</dcterms:modified>
</cp:coreProperties>
</file>