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3"/>
  </p:notesMasterIdLst>
  <p:sldIdLst>
    <p:sldId id="256" r:id="rId2"/>
    <p:sldId id="257" r:id="rId3"/>
    <p:sldId id="280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303" r:id="rId16"/>
    <p:sldId id="300" r:id="rId17"/>
    <p:sldId id="301" r:id="rId18"/>
    <p:sldId id="302" r:id="rId19"/>
    <p:sldId id="270" r:id="rId20"/>
    <p:sldId id="271" r:id="rId21"/>
    <p:sldId id="272" r:id="rId22"/>
    <p:sldId id="311" r:id="rId23"/>
    <p:sldId id="277" r:id="rId24"/>
    <p:sldId id="278" r:id="rId25"/>
    <p:sldId id="279" r:id="rId26"/>
    <p:sldId id="289" r:id="rId27"/>
    <p:sldId id="291" r:id="rId28"/>
    <p:sldId id="292" r:id="rId29"/>
    <p:sldId id="290" r:id="rId30"/>
    <p:sldId id="293" r:id="rId31"/>
    <p:sldId id="313" r:id="rId32"/>
    <p:sldId id="316" r:id="rId33"/>
    <p:sldId id="317" r:id="rId34"/>
    <p:sldId id="314" r:id="rId35"/>
    <p:sldId id="295" r:id="rId36"/>
    <p:sldId id="315" r:id="rId37"/>
    <p:sldId id="296" r:id="rId38"/>
    <p:sldId id="287" r:id="rId39"/>
    <p:sldId id="275" r:id="rId40"/>
    <p:sldId id="281" r:id="rId41"/>
    <p:sldId id="276" r:id="rId42"/>
    <p:sldId id="288" r:id="rId43"/>
    <p:sldId id="310" r:id="rId44"/>
    <p:sldId id="304" r:id="rId45"/>
    <p:sldId id="305" r:id="rId46"/>
    <p:sldId id="306" r:id="rId47"/>
    <p:sldId id="307" r:id="rId48"/>
    <p:sldId id="308" r:id="rId49"/>
    <p:sldId id="309" r:id="rId50"/>
    <p:sldId id="297" r:id="rId51"/>
    <p:sldId id="29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26"/>
    <p:restoredTop sz="94674"/>
  </p:normalViewPr>
  <p:slideViewPr>
    <p:cSldViewPr snapToGrid="0" snapToObjects="1">
      <p:cViewPr>
        <p:scale>
          <a:sx n="140" d="100"/>
          <a:sy n="140" d="100"/>
        </p:scale>
        <p:origin x="-464" y="-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12D67-2411-4344-87CD-AF86497FA42D}" type="datetimeFigureOut">
              <a:rPr lang="it-IT" smtClean="0"/>
              <a:t>16/09/17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7492-C818-AC4E-A969-45721477416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04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L’ischemia, sia arteriosa che venosa, innesca una serie di processi riparativi da parte del tessuto colpito atti a fronteggiare la mancanza di sangue e quindi di tutte le sostanze nutritive necessarie. Il primo fenomeno è l’edema retinico, secondario allo squilibrio </a:t>
            </a:r>
            <a:r>
              <a:rPr lang="it-IT" dirty="0" err="1" smtClean="0"/>
              <a:t>idroelettrolitico</a:t>
            </a:r>
            <a:r>
              <a:rPr lang="it-IT" dirty="0" smtClean="0"/>
              <a:t>, che apparirà come un sollevamento del tessuto retinico. Successivamente, le cellule danneggiate, rilasceranno mediatori infiammatori e fattori di crescita che stimoleranno la formazione di </a:t>
            </a:r>
            <a:r>
              <a:rPr lang="it-IT" dirty="0" err="1" smtClean="0"/>
              <a:t>neovasi</a:t>
            </a:r>
            <a:r>
              <a:rPr lang="it-IT" dirty="0" smtClean="0"/>
              <a:t> atti a ripristinare il flusso sanguigno alterato, fase della </a:t>
            </a:r>
            <a:r>
              <a:rPr lang="it-IT" dirty="0" err="1" smtClean="0"/>
              <a:t>neovascolarizzazione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7492-C818-AC4E-A969-45721477416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22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7492-C818-AC4E-A969-45721477416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12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7492-C818-AC4E-A969-45721477416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9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9/16/17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" y="0"/>
            <a:ext cx="1082896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4276"/>
          </a:xfrm>
        </p:spPr>
        <p:txBody>
          <a:bodyPr/>
          <a:lstStyle/>
          <a:p>
            <a:r>
              <a:rPr lang="it-IT" dirty="0" smtClean="0"/>
              <a:t>Le Occlusioni Vascolari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719245"/>
            <a:ext cx="9144000" cy="2702103"/>
          </a:xfrm>
        </p:spPr>
        <p:txBody>
          <a:bodyPr>
            <a:normAutofit/>
          </a:bodyPr>
          <a:lstStyle/>
          <a:p>
            <a:r>
              <a:rPr lang="it-IT" sz="3200" dirty="0" smtClean="0"/>
              <a:t>Dott. Marco La Bruna</a:t>
            </a:r>
          </a:p>
          <a:p>
            <a:endParaRPr lang="it-IT" sz="3200" dirty="0"/>
          </a:p>
          <a:p>
            <a:pPr algn="r"/>
            <a:r>
              <a:rPr lang="it-IT" dirty="0" smtClean="0"/>
              <a:t>30 Settembre 2017</a:t>
            </a:r>
          </a:p>
          <a:p>
            <a:pPr algn="r"/>
            <a:r>
              <a:rPr lang="it-IT" dirty="0" smtClean="0"/>
              <a:t>Auditorium SIFI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22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Fase </a:t>
            </a:r>
            <a:r>
              <a:rPr lang="it-IT" sz="3600" dirty="0" smtClean="0"/>
              <a:t>Acuta</a:t>
            </a:r>
            <a:r>
              <a:rPr lang="it-IT" sz="3600" dirty="0"/>
              <a:t>: Segni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3434" y="1825625"/>
            <a:ext cx="5774076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Difetto afferente pupillare</a:t>
            </a:r>
          </a:p>
          <a:p>
            <a:r>
              <a:rPr lang="it-IT" dirty="0" smtClean="0"/>
              <a:t>Segmento anteriore nella norma</a:t>
            </a:r>
          </a:p>
          <a:p>
            <a:r>
              <a:rPr lang="it-IT" dirty="0" smtClean="0"/>
              <a:t>Sbiancamento ischemico retinico generalizzato</a:t>
            </a:r>
          </a:p>
          <a:p>
            <a:r>
              <a:rPr lang="it-IT" dirty="0"/>
              <a:t>A</a:t>
            </a:r>
            <a:r>
              <a:rPr lang="it-IT" dirty="0" smtClean="0"/>
              <a:t>rterie appaiono sottili ed attenuate con segmentazione del flusso ematico (“Box </a:t>
            </a:r>
            <a:r>
              <a:rPr lang="it-IT" dirty="0" err="1" smtClean="0"/>
              <a:t>Carring</a:t>
            </a:r>
            <a:r>
              <a:rPr lang="it-IT" dirty="0" smtClean="0"/>
              <a:t>”), Macchia rosso ciliegia  al polo posteriore</a:t>
            </a:r>
          </a:p>
          <a:p>
            <a:r>
              <a:rPr lang="it-IT" dirty="0" smtClean="0"/>
              <a:t>Talvolta </a:t>
            </a:r>
            <a:r>
              <a:rPr lang="it-IT" dirty="0"/>
              <a:t>e</a:t>
            </a:r>
            <a:r>
              <a:rPr lang="it-IT" dirty="0" smtClean="0"/>
              <a:t>morragie papillari retiniche a scheggia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81" y="1690688"/>
            <a:ext cx="56745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951" y="365125"/>
            <a:ext cx="11055849" cy="919145"/>
          </a:xfrm>
        </p:spPr>
        <p:txBody>
          <a:bodyPr>
            <a:normAutofit/>
          </a:bodyPr>
          <a:lstStyle/>
          <a:p>
            <a:r>
              <a:rPr lang="it-IT" sz="3200" dirty="0"/>
              <a:t>Fase Cronica: Segni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84270"/>
            <a:ext cx="5757809" cy="4892693"/>
          </a:xfrm>
        </p:spPr>
        <p:txBody>
          <a:bodyPr/>
          <a:lstStyle/>
          <a:p>
            <a:r>
              <a:rPr lang="it-IT" sz="2000" dirty="0" err="1" smtClean="0"/>
              <a:t>Neovascolarizzazione</a:t>
            </a:r>
            <a:r>
              <a:rPr lang="it-IT" sz="2000" dirty="0" smtClean="0"/>
              <a:t> iridea nel 18%</a:t>
            </a:r>
          </a:p>
          <a:p>
            <a:r>
              <a:rPr lang="it-IT" sz="2000" dirty="0" smtClean="0"/>
              <a:t>Progressiva scomparsa dello sbiancamento retinico e della macchia rosso ciliegia</a:t>
            </a:r>
          </a:p>
          <a:p>
            <a:r>
              <a:rPr lang="it-IT" sz="2000" dirty="0"/>
              <a:t>Riduzione\perdita dello strato delle fibre nervose </a:t>
            </a:r>
          </a:p>
          <a:p>
            <a:r>
              <a:rPr lang="it-IT" sz="2000" dirty="0" smtClean="0"/>
              <a:t> Pallore papillare</a:t>
            </a:r>
          </a:p>
          <a:p>
            <a:r>
              <a:rPr lang="it-IT" sz="2000" dirty="0" smtClean="0"/>
              <a:t>Circoli collaterali </a:t>
            </a:r>
          </a:p>
          <a:p>
            <a:r>
              <a:rPr lang="it-IT" sz="2000" dirty="0" smtClean="0"/>
              <a:t>Alterazioni dell’EP al </a:t>
            </a:r>
            <a:r>
              <a:rPr lang="it-IT" sz="2200" dirty="0" smtClean="0"/>
              <a:t>polo posteriore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0" y="4285397"/>
            <a:ext cx="3586341" cy="24030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09" y="637106"/>
            <a:ext cx="5393932" cy="60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Occlusione Arteriosa Retinica di Branca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sz="5100" b="1" u="sng" dirty="0" err="1" smtClean="0"/>
              <a:t>Permenente</a:t>
            </a:r>
            <a:r>
              <a:rPr lang="it-IT" sz="5100" dirty="0" smtClean="0"/>
              <a:t> (63%):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500" dirty="0" smtClean="0"/>
              <a:t>Non arteritica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500" dirty="0" smtClean="0"/>
              <a:t>Arteritica</a:t>
            </a:r>
          </a:p>
          <a:p>
            <a:pPr marL="514350" indent="-514350">
              <a:buFont typeface="+mj-lt"/>
              <a:buAutoNum type="arabicPeriod"/>
            </a:pPr>
            <a:endParaRPr lang="it-IT" sz="3500" dirty="0" smtClean="0"/>
          </a:p>
          <a:p>
            <a:pPr marL="514350" indent="-514350">
              <a:buFont typeface="+mj-lt"/>
              <a:buAutoNum type="arabicPeriod"/>
            </a:pPr>
            <a:endParaRPr lang="it-IT" sz="3500" dirty="0" smtClean="0"/>
          </a:p>
          <a:p>
            <a:r>
              <a:rPr lang="it-IT" sz="5100" b="1" u="sng" dirty="0" smtClean="0"/>
              <a:t>Transitoria</a:t>
            </a:r>
            <a:r>
              <a:rPr lang="it-IT" sz="5100" dirty="0" smtClean="0"/>
              <a:t> (9%)</a:t>
            </a:r>
          </a:p>
          <a:p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0" indent="0">
              <a:buNone/>
            </a:pPr>
            <a:endParaRPr lang="it-IT" sz="1500" dirty="0" smtClean="0"/>
          </a:p>
          <a:p>
            <a:pPr marL="0" indent="0">
              <a:buNone/>
            </a:pPr>
            <a:r>
              <a:rPr lang="it-IT" sz="1800" dirty="0" err="1" smtClean="0"/>
              <a:t>Hayreh</a:t>
            </a:r>
            <a:r>
              <a:rPr lang="it-IT" sz="1800" dirty="0" smtClean="0"/>
              <a:t> </a:t>
            </a:r>
            <a:r>
              <a:rPr lang="it-IT" sz="1800" dirty="0"/>
              <a:t>SS, </a:t>
            </a:r>
            <a:r>
              <a:rPr lang="it-IT" sz="1800" dirty="0" err="1"/>
              <a:t>Podhajsky</a:t>
            </a:r>
            <a:r>
              <a:rPr lang="it-IT" sz="1800" dirty="0"/>
              <a:t> PA, Zimmerman MB: </a:t>
            </a:r>
            <a:r>
              <a:rPr lang="it-IT" sz="1800" dirty="0" err="1"/>
              <a:t>Branch</a:t>
            </a:r>
            <a:r>
              <a:rPr lang="it-IT" sz="1800" dirty="0"/>
              <a:t> </a:t>
            </a:r>
            <a:r>
              <a:rPr lang="it-IT" sz="1800" dirty="0" err="1"/>
              <a:t>retinal</a:t>
            </a:r>
            <a:r>
              <a:rPr lang="it-IT" sz="1800" dirty="0"/>
              <a:t> </a:t>
            </a:r>
            <a:r>
              <a:rPr lang="it-IT" sz="1800" dirty="0" err="1"/>
              <a:t>artery</a:t>
            </a:r>
            <a:r>
              <a:rPr lang="it-IT" sz="1800" dirty="0"/>
              <a:t> </a:t>
            </a:r>
            <a:r>
              <a:rPr lang="it-IT" sz="1800" dirty="0" err="1"/>
              <a:t>occlusion</a:t>
            </a:r>
            <a:r>
              <a:rPr lang="it-IT" sz="1800" dirty="0"/>
              <a:t>: </a:t>
            </a:r>
            <a:r>
              <a:rPr lang="it-IT" sz="1800" dirty="0" err="1"/>
              <a:t>natural</a:t>
            </a:r>
            <a:r>
              <a:rPr lang="it-IT" sz="1800" dirty="0"/>
              <a:t> </a:t>
            </a:r>
            <a:r>
              <a:rPr lang="it-IT" sz="1800" dirty="0" err="1"/>
              <a:t>history</a:t>
            </a:r>
            <a:r>
              <a:rPr lang="it-IT" sz="1800" dirty="0"/>
              <a:t> of </a:t>
            </a:r>
            <a:r>
              <a:rPr lang="it-IT" sz="1800" dirty="0" err="1"/>
              <a:t>visual</a:t>
            </a:r>
            <a:r>
              <a:rPr lang="it-IT" sz="1800" dirty="0"/>
              <a:t> </a:t>
            </a:r>
            <a:r>
              <a:rPr lang="it-IT" sz="1800" dirty="0" err="1"/>
              <a:t>outcome</a:t>
            </a:r>
            <a:r>
              <a:rPr lang="it-IT" sz="1800" dirty="0"/>
              <a:t>. </a:t>
            </a:r>
            <a:r>
              <a:rPr lang="it-IT" sz="1800" dirty="0" err="1"/>
              <a:t>Oph</a:t>
            </a:r>
            <a:r>
              <a:rPr lang="it-IT" sz="1800" dirty="0"/>
              <a:t>- </a:t>
            </a:r>
            <a:r>
              <a:rPr lang="it-IT" sz="1800" dirty="0" err="1"/>
              <a:t>thalmology</a:t>
            </a:r>
            <a:r>
              <a:rPr lang="it-IT" sz="1800" dirty="0"/>
              <a:t> 2009;116:1188–94. </a:t>
            </a:r>
            <a:endParaRPr lang="it-IT" sz="1800" dirty="0" smtClean="0">
              <a:effectLst/>
            </a:endParaRPr>
          </a:p>
          <a:p>
            <a:pPr marL="0" indent="0">
              <a:buNone/>
            </a:pPr>
            <a:endParaRPr lang="it-IT" sz="1800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60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Occlusione Arteriosa Retinica di Branca: Sintomi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Parziale o completa riduzione del visus con </a:t>
            </a:r>
            <a:r>
              <a:rPr lang="it-IT" dirty="0" err="1" smtClean="0"/>
              <a:t>interessameto</a:t>
            </a:r>
            <a:r>
              <a:rPr lang="it-IT" dirty="0" smtClean="0"/>
              <a:t> </a:t>
            </a:r>
            <a:r>
              <a:rPr lang="it-IT" dirty="0" smtClean="0"/>
              <a:t>variabile del campo visivo: 20\40  (74%)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6504"/>
            <a:ext cx="4515063" cy="30100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9" y="3616504"/>
            <a:ext cx="4551453" cy="30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032"/>
          </a:xfrm>
        </p:spPr>
        <p:txBody>
          <a:bodyPr/>
          <a:lstStyle/>
          <a:p>
            <a:r>
              <a:rPr lang="it-IT" dirty="0" smtClean="0"/>
              <a:t>Fase Acuta: Segni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61672"/>
            <a:ext cx="10422275" cy="4615291"/>
          </a:xfrm>
        </p:spPr>
        <p:txBody>
          <a:bodyPr/>
          <a:lstStyle/>
          <a:p>
            <a:r>
              <a:rPr lang="it-IT" dirty="0" smtClean="0"/>
              <a:t>Difetto afferente pupillare</a:t>
            </a:r>
          </a:p>
          <a:p>
            <a:r>
              <a:rPr lang="it-IT" dirty="0" smtClean="0"/>
              <a:t>Sbiancamento retinico che corrisponde alle aree di ischemia</a:t>
            </a:r>
          </a:p>
          <a:p>
            <a:r>
              <a:rPr lang="it-IT" dirty="0" smtClean="0"/>
              <a:t>Rare emorragie a fiamma ai margini dell’ischemia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0" y="3543993"/>
            <a:ext cx="6963025" cy="319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Fase Cronica: Segni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750257" cy="4351338"/>
          </a:xfrm>
        </p:spPr>
        <p:txBody>
          <a:bodyPr/>
          <a:lstStyle/>
          <a:p>
            <a:r>
              <a:rPr lang="it-IT" dirty="0" smtClean="0"/>
              <a:t>Riduzione dello sbiancamento retinico</a:t>
            </a:r>
          </a:p>
          <a:p>
            <a:r>
              <a:rPr lang="it-IT" dirty="0" smtClean="0"/>
              <a:t>Riduzione\perdita dello strato delle fibre nervose dell’area interessata</a:t>
            </a:r>
          </a:p>
          <a:p>
            <a:r>
              <a:rPr lang="it-IT" dirty="0" smtClean="0"/>
              <a:t>Nel sito dell’occlusione si evidenzia un </a:t>
            </a:r>
            <a:r>
              <a:rPr lang="it-IT" dirty="0" err="1" smtClean="0"/>
              <a:t>inguainamento</a:t>
            </a:r>
            <a:r>
              <a:rPr lang="it-IT" dirty="0" smtClean="0"/>
              <a:t> arteriolare</a:t>
            </a:r>
          </a:p>
          <a:p>
            <a:r>
              <a:rPr lang="it-IT" dirty="0" smtClean="0"/>
              <a:t>Circoli collaterali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57" y="1573743"/>
            <a:ext cx="5508807" cy="43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Occlusioni Arteriose Retiniche: Diagnostica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Fluorangiografia</a:t>
            </a:r>
            <a:endParaRPr lang="it-IT" dirty="0" smtClean="0"/>
          </a:p>
          <a:p>
            <a:r>
              <a:rPr lang="it-IT" dirty="0" smtClean="0"/>
              <a:t>Tomografia Coerenza Ottica (OCT)</a:t>
            </a:r>
          </a:p>
          <a:p>
            <a:r>
              <a:rPr lang="it-IT" dirty="0" err="1" smtClean="0"/>
              <a:t>Angio</a:t>
            </a:r>
            <a:r>
              <a:rPr lang="it-IT" dirty="0" smtClean="0"/>
              <a:t>-OCT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93" y="4001294"/>
            <a:ext cx="5539482" cy="27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3017"/>
            <a:ext cx="10515600" cy="1031572"/>
          </a:xfrm>
        </p:spPr>
        <p:txBody>
          <a:bodyPr>
            <a:normAutofit/>
          </a:bodyPr>
          <a:lstStyle/>
          <a:p>
            <a:r>
              <a:rPr lang="it-IT" sz="3600" dirty="0"/>
              <a:t>Occlusioni Arteriose Retiniche: Diagnostica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Fluorangiografia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91" y="1144589"/>
            <a:ext cx="6287785" cy="56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869" y="136479"/>
            <a:ext cx="11127769" cy="953282"/>
          </a:xfrm>
        </p:spPr>
        <p:txBody>
          <a:bodyPr>
            <a:normAutofit/>
          </a:bodyPr>
          <a:lstStyle/>
          <a:p>
            <a:r>
              <a:rPr lang="it-IT" sz="3600" dirty="0"/>
              <a:t>Occlusioni Arteriose Retiniche: Diagnostica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4662062"/>
          </a:xfrm>
        </p:spPr>
        <p:txBody>
          <a:bodyPr/>
          <a:lstStyle/>
          <a:p>
            <a:r>
              <a:rPr lang="it-IT" dirty="0" smtClean="0"/>
              <a:t>OCT: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49" y="1419367"/>
            <a:ext cx="4963425" cy="5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526"/>
          </a:xfrm>
        </p:spPr>
        <p:txBody>
          <a:bodyPr/>
          <a:lstStyle/>
          <a:p>
            <a:r>
              <a:rPr lang="it-IT" dirty="0" smtClean="0"/>
              <a:t>Terapia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14900"/>
            <a:ext cx="10515600" cy="5104263"/>
          </a:xfrm>
        </p:spPr>
        <p:txBody>
          <a:bodyPr>
            <a:normAutofit fontScale="85000" lnSpcReduction="20000"/>
          </a:bodyPr>
          <a:lstStyle/>
          <a:p>
            <a:r>
              <a:rPr lang="it-IT" sz="3300" u="sng" dirty="0" smtClean="0"/>
              <a:t>Forme non arteritiche: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300" dirty="0" smtClean="0"/>
              <a:t>Incremento dell’ossigenazione retinica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300" dirty="0" smtClean="0"/>
              <a:t>Incremento del flusso ematico arterioso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300" dirty="0" err="1" smtClean="0"/>
              <a:t>Disocclusione</a:t>
            </a:r>
            <a:r>
              <a:rPr lang="it-IT" sz="3300" dirty="0" smtClean="0"/>
              <a:t> arteriosa (urochinasi, attivatori </a:t>
            </a:r>
            <a:r>
              <a:rPr lang="it-IT" sz="3300" dirty="0" err="1" smtClean="0"/>
              <a:t>plasminogeno</a:t>
            </a:r>
            <a:r>
              <a:rPr lang="it-IT" sz="33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300" dirty="0" smtClean="0"/>
              <a:t>Prevenzione del danno ipossico retinico (antiossidanti, </a:t>
            </a:r>
            <a:r>
              <a:rPr lang="it-IT" sz="3300" dirty="0" err="1" smtClean="0"/>
              <a:t>N-metil</a:t>
            </a:r>
            <a:r>
              <a:rPr lang="it-IT" sz="3300" dirty="0" smtClean="0"/>
              <a:t> D </a:t>
            </a:r>
            <a:r>
              <a:rPr lang="it-IT" sz="3300" dirty="0" err="1" smtClean="0"/>
              <a:t>aspartato</a:t>
            </a:r>
            <a:r>
              <a:rPr lang="it-IT" sz="3300" dirty="0" smtClean="0"/>
              <a:t>)</a:t>
            </a:r>
          </a:p>
          <a:p>
            <a:endParaRPr lang="it-IT" sz="3300" dirty="0"/>
          </a:p>
          <a:p>
            <a:r>
              <a:rPr lang="it-IT" sz="3300" u="sng" dirty="0" smtClean="0"/>
              <a:t>Forme arteritiche: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300" dirty="0" smtClean="0"/>
              <a:t>Terapia antinfiammatoria in collaborazione di un Internista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0" indent="0">
              <a:buNone/>
            </a:pPr>
            <a:r>
              <a:rPr lang="it-IT" sz="1400" dirty="0" err="1"/>
              <a:t>Feltgen</a:t>
            </a:r>
            <a:r>
              <a:rPr lang="it-IT" sz="1400" dirty="0"/>
              <a:t> </a:t>
            </a:r>
            <a:r>
              <a:rPr lang="it-IT" sz="1400" dirty="0" err="1"/>
              <a:t>N</a:t>
            </a:r>
            <a:r>
              <a:rPr lang="it-IT" sz="1400" dirty="0"/>
              <a:t>, </a:t>
            </a:r>
            <a:r>
              <a:rPr lang="it-IT" sz="1400" dirty="0" err="1"/>
              <a:t>Neubauer</a:t>
            </a:r>
            <a:r>
              <a:rPr lang="it-IT" sz="1400" dirty="0"/>
              <a:t> A, </a:t>
            </a:r>
            <a:r>
              <a:rPr lang="it-IT" sz="1400" dirty="0" err="1"/>
              <a:t>Jurklies</a:t>
            </a:r>
            <a:r>
              <a:rPr lang="it-IT" sz="1400" dirty="0"/>
              <a:t> B, </a:t>
            </a:r>
            <a:r>
              <a:rPr lang="it-IT" sz="1400" dirty="0" err="1"/>
              <a:t>Schmoor</a:t>
            </a:r>
            <a:r>
              <a:rPr lang="it-IT" sz="1400" dirty="0"/>
              <a:t> C, Schmidt D, </a:t>
            </a:r>
            <a:r>
              <a:rPr lang="it-IT" sz="1400" dirty="0" err="1"/>
              <a:t>Wanke</a:t>
            </a:r>
            <a:r>
              <a:rPr lang="it-IT" sz="1400" dirty="0"/>
              <a:t> </a:t>
            </a:r>
            <a:r>
              <a:rPr lang="it-IT" sz="1400" dirty="0" err="1"/>
              <a:t>J</a:t>
            </a:r>
            <a:r>
              <a:rPr lang="it-IT" sz="1400" dirty="0"/>
              <a:t>, Maier- </a:t>
            </a:r>
            <a:r>
              <a:rPr lang="it-IT" sz="1400" dirty="0" err="1"/>
              <a:t>Lenz</a:t>
            </a:r>
            <a:r>
              <a:rPr lang="it-IT" sz="1400" dirty="0"/>
              <a:t> H, Schumacher M, EAGLE-</a:t>
            </a:r>
            <a:r>
              <a:rPr lang="it-IT" sz="1400" dirty="0" err="1"/>
              <a:t>Study</a:t>
            </a:r>
            <a:r>
              <a:rPr lang="it-IT" sz="1400" dirty="0"/>
              <a:t> Group: </a:t>
            </a:r>
            <a:r>
              <a:rPr lang="it-IT" sz="1400" dirty="0" err="1"/>
              <a:t>Multicenter</a:t>
            </a:r>
            <a:r>
              <a:rPr lang="it-IT" sz="1400" dirty="0"/>
              <a:t> </a:t>
            </a:r>
            <a:r>
              <a:rPr lang="it-IT" sz="1400" dirty="0" err="1"/>
              <a:t>study</a:t>
            </a:r>
            <a:r>
              <a:rPr lang="it-IT" sz="1400" dirty="0"/>
              <a:t> of the Euro- </a:t>
            </a:r>
            <a:r>
              <a:rPr lang="it-IT" sz="1400" dirty="0" err="1"/>
              <a:t>pean</a:t>
            </a:r>
            <a:r>
              <a:rPr lang="it-IT" sz="1400" dirty="0"/>
              <a:t> </a:t>
            </a:r>
            <a:r>
              <a:rPr lang="it-IT" sz="1400" dirty="0" err="1"/>
              <a:t>Assessment</a:t>
            </a:r>
            <a:r>
              <a:rPr lang="it-IT" sz="1400" dirty="0"/>
              <a:t> Group for </a:t>
            </a:r>
            <a:r>
              <a:rPr lang="it-IT" sz="1400" dirty="0" err="1"/>
              <a:t>Lysis</a:t>
            </a:r>
            <a:r>
              <a:rPr lang="it-IT" sz="1400" dirty="0"/>
              <a:t> in the </a:t>
            </a:r>
            <a:r>
              <a:rPr lang="it-IT" sz="1400" dirty="0" err="1"/>
              <a:t>Eye</a:t>
            </a:r>
            <a:r>
              <a:rPr lang="it-IT" sz="1400" dirty="0"/>
              <a:t> (EAGLE) for the treatment of </a:t>
            </a:r>
            <a:r>
              <a:rPr lang="it-IT" sz="1400" dirty="0" err="1"/>
              <a:t>central</a:t>
            </a:r>
            <a:r>
              <a:rPr lang="it-IT" sz="1400" dirty="0"/>
              <a:t> </a:t>
            </a:r>
            <a:r>
              <a:rPr lang="it-IT" sz="1400" dirty="0" err="1"/>
              <a:t>retinal</a:t>
            </a:r>
            <a:r>
              <a:rPr lang="it-IT" sz="1400" dirty="0"/>
              <a:t> </a:t>
            </a:r>
            <a:r>
              <a:rPr lang="it-IT" sz="1400" dirty="0" err="1"/>
              <a:t>artery</a:t>
            </a:r>
            <a:r>
              <a:rPr lang="it-IT" sz="1400" dirty="0"/>
              <a:t> </a:t>
            </a:r>
            <a:r>
              <a:rPr lang="it-IT" sz="1400" dirty="0" err="1"/>
              <a:t>occlusion</a:t>
            </a:r>
            <a:r>
              <a:rPr lang="it-IT" sz="1400" dirty="0"/>
              <a:t>: design </a:t>
            </a:r>
            <a:r>
              <a:rPr lang="it-IT" sz="1400" dirty="0" err="1"/>
              <a:t>issues</a:t>
            </a:r>
            <a:r>
              <a:rPr lang="it-IT" sz="1400" dirty="0"/>
              <a:t> and </a:t>
            </a:r>
            <a:r>
              <a:rPr lang="it-IT" sz="1400" dirty="0" err="1"/>
              <a:t>implications</a:t>
            </a:r>
            <a:r>
              <a:rPr lang="it-IT" sz="1400" dirty="0"/>
              <a:t>. EAGLE </a:t>
            </a:r>
            <a:r>
              <a:rPr lang="it-IT" sz="1400" dirty="0" err="1"/>
              <a:t>Study</a:t>
            </a:r>
            <a:r>
              <a:rPr lang="it-IT" sz="1400" dirty="0"/>
              <a:t> report No 1. </a:t>
            </a:r>
            <a:r>
              <a:rPr lang="it-IT" sz="1400" dirty="0" err="1"/>
              <a:t>Graefes</a:t>
            </a:r>
            <a:r>
              <a:rPr lang="it-IT" sz="1400" dirty="0"/>
              <a:t> </a:t>
            </a:r>
            <a:r>
              <a:rPr lang="it-IT" sz="1400" dirty="0" err="1"/>
              <a:t>Arch</a:t>
            </a:r>
            <a:r>
              <a:rPr lang="it-IT" sz="1400" dirty="0"/>
              <a:t> </a:t>
            </a:r>
            <a:r>
              <a:rPr lang="it-IT" sz="1400" dirty="0" err="1"/>
              <a:t>Clin</a:t>
            </a:r>
            <a:r>
              <a:rPr lang="it-IT" sz="1400" dirty="0"/>
              <a:t> </a:t>
            </a:r>
            <a:r>
              <a:rPr lang="it-IT" sz="1400" dirty="0" err="1"/>
              <a:t>Exp</a:t>
            </a:r>
            <a:r>
              <a:rPr lang="it-IT" sz="1400" dirty="0"/>
              <a:t> </a:t>
            </a:r>
            <a:r>
              <a:rPr lang="it-IT" sz="1400" dirty="0" err="1"/>
              <a:t>Ophthalmol</a:t>
            </a:r>
            <a:r>
              <a:rPr lang="it-IT" sz="1400" dirty="0"/>
              <a:t> 2006;244:950–956. </a:t>
            </a:r>
            <a:endParaRPr lang="it-IT" sz="1400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2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Vascolari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8499" y="1825625"/>
            <a:ext cx="6643563" cy="4351338"/>
          </a:xfrm>
        </p:spPr>
        <p:txBody>
          <a:bodyPr>
            <a:normAutofit/>
          </a:bodyPr>
          <a:lstStyle/>
          <a:p>
            <a:r>
              <a:rPr lang="it-IT" dirty="0"/>
              <a:t>Per occlusioni vascolari retiniche, si intendono quell’insieme di quadri patologici caratterizzati </a:t>
            </a:r>
            <a:r>
              <a:rPr lang="it-IT" dirty="0" smtClean="0"/>
              <a:t>dall’ </a:t>
            </a:r>
            <a:r>
              <a:rPr lang="it-IT" dirty="0"/>
              <a:t>occlusione di uno o più vasi, arteriosi o venosi, che irrorano la retina</a:t>
            </a:r>
            <a:r>
              <a:rPr lang="it-IT" dirty="0" smtClean="0"/>
              <a:t>.</a:t>
            </a:r>
          </a:p>
          <a:p>
            <a:r>
              <a:rPr lang="it-IT" dirty="0" smtClean="0"/>
              <a:t>Si </a:t>
            </a:r>
            <a:r>
              <a:rPr lang="it-IT" dirty="0"/>
              <a:t>determina una ostruzione al flusso sanguigno con successiva mancanza di apporto di sangue alla porzione di tessuto retinico interessata.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62" y="1293857"/>
            <a:ext cx="5229938" cy="522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874"/>
          </a:xfrm>
        </p:spPr>
        <p:txBody>
          <a:bodyPr/>
          <a:lstStyle/>
          <a:p>
            <a:r>
              <a:rPr lang="it-IT" dirty="0" smtClean="0"/>
              <a:t>Terapia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78424"/>
            <a:ext cx="10515600" cy="4798539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Cochrane</a:t>
            </a:r>
            <a:r>
              <a:rPr lang="it-IT" dirty="0"/>
              <a:t> </a:t>
            </a:r>
            <a:r>
              <a:rPr lang="it-IT" dirty="0" err="1"/>
              <a:t>review</a:t>
            </a:r>
            <a:r>
              <a:rPr lang="it-IT" dirty="0"/>
              <a:t> </a:t>
            </a:r>
            <a:r>
              <a:rPr lang="it-IT" dirty="0" err="1"/>
              <a:t>regarding</a:t>
            </a:r>
            <a:r>
              <a:rPr lang="it-IT" dirty="0"/>
              <a:t> RAO treatment </a:t>
            </a:r>
            <a:r>
              <a:rPr lang="it-IT" dirty="0" err="1"/>
              <a:t>options</a:t>
            </a:r>
            <a:r>
              <a:rPr lang="it-IT" dirty="0"/>
              <a:t> reports </a:t>
            </a:r>
            <a:r>
              <a:rPr lang="it-IT" dirty="0" err="1"/>
              <a:t>that</a:t>
            </a:r>
            <a:r>
              <a:rPr lang="it-IT" dirty="0"/>
              <a:t> ‘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 to decide </a:t>
            </a:r>
            <a:r>
              <a:rPr lang="it-IT" dirty="0" err="1"/>
              <a:t>which</a:t>
            </a:r>
            <a:r>
              <a:rPr lang="it-IT" dirty="0"/>
              <a:t>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, in- </a:t>
            </a:r>
            <a:r>
              <a:rPr lang="it-IT" dirty="0" err="1"/>
              <a:t>terventions</a:t>
            </a:r>
            <a:r>
              <a:rPr lang="it-IT" dirty="0"/>
              <a:t> for acute non-</a:t>
            </a:r>
            <a:r>
              <a:rPr lang="it-IT" dirty="0" err="1"/>
              <a:t>arteritic</a:t>
            </a:r>
            <a:r>
              <a:rPr lang="it-IT" dirty="0"/>
              <a:t> CRAO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beneficial</a:t>
            </a:r>
            <a:r>
              <a:rPr lang="it-IT" dirty="0"/>
              <a:t> or </a:t>
            </a:r>
            <a:r>
              <a:rPr lang="it-IT" dirty="0" err="1"/>
              <a:t>harmful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. . .’ and </a:t>
            </a:r>
            <a:r>
              <a:rPr lang="it-IT" dirty="0" err="1"/>
              <a:t>that</a:t>
            </a:r>
            <a:r>
              <a:rPr lang="it-IT" dirty="0"/>
              <a:t> ‘. . .Large, </a:t>
            </a:r>
            <a:r>
              <a:rPr lang="it-IT" dirty="0" err="1"/>
              <a:t>well-designed</a:t>
            </a:r>
            <a:r>
              <a:rPr lang="it-IT" dirty="0"/>
              <a:t> </a:t>
            </a:r>
            <a:r>
              <a:rPr lang="it-IT" dirty="0" err="1"/>
              <a:t>RCTs</a:t>
            </a:r>
            <a:r>
              <a:rPr lang="it-IT" dirty="0"/>
              <a:t> are </a:t>
            </a:r>
            <a:r>
              <a:rPr lang="it-IT" dirty="0" err="1"/>
              <a:t>still</a:t>
            </a:r>
            <a:r>
              <a:rPr lang="it-IT" dirty="0"/>
              <a:t> re- </a:t>
            </a:r>
            <a:r>
              <a:rPr lang="it-IT" dirty="0" err="1"/>
              <a:t>quired</a:t>
            </a:r>
            <a:r>
              <a:rPr lang="it-IT" dirty="0"/>
              <a:t> to </a:t>
            </a:r>
            <a:r>
              <a:rPr lang="it-IT" dirty="0" err="1"/>
              <a:t>establish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treatment for acute </a:t>
            </a:r>
            <a:r>
              <a:rPr lang="it-IT" dirty="0" smtClean="0"/>
              <a:t>CRAO, BRAO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99" y="4022565"/>
            <a:ext cx="3291130" cy="28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Venose Retiniche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u="sng" dirty="0" smtClean="0"/>
              <a:t>CRVO: </a:t>
            </a:r>
            <a:r>
              <a:rPr lang="it-IT" dirty="0" smtClean="0"/>
              <a:t>Occlusione venosa retinica centrale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Non ischemica 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Ischemica</a:t>
            </a:r>
          </a:p>
          <a:p>
            <a:r>
              <a:rPr lang="it-IT" b="1" u="sng" dirty="0" smtClean="0"/>
              <a:t>BRVO: </a:t>
            </a:r>
            <a:r>
              <a:rPr lang="it-IT" dirty="0" smtClean="0"/>
              <a:t>Occlusione venosa retinica di Branca</a:t>
            </a:r>
          </a:p>
          <a:p>
            <a:r>
              <a:rPr lang="it-IT" dirty="0" smtClean="0"/>
              <a:t>Occlusione venosa retinica </a:t>
            </a:r>
            <a:r>
              <a:rPr lang="it-IT" dirty="0" err="1" smtClean="0"/>
              <a:t>emicentrale</a:t>
            </a:r>
            <a:endParaRPr lang="it-IT" dirty="0" smtClean="0"/>
          </a:p>
          <a:p>
            <a:r>
              <a:rPr lang="it-IT" dirty="0" err="1" smtClean="0"/>
              <a:t>Papilloflebite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34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Centrale: Eziologia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3632" y="1825625"/>
            <a:ext cx="5622326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Trombosi a livello della lamina cribrosa dovuta: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Aterosclerosi dell’arteria centrale retinica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Alterazioni emodinamiche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Anomalie della lamina cribrosa</a:t>
            </a:r>
          </a:p>
          <a:p>
            <a:pPr marL="0" indent="0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8" y="1825625"/>
            <a:ext cx="6236042" cy="41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Centrale: Sintomi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u="sng" dirty="0" smtClean="0"/>
              <a:t>Non Ischemica</a:t>
            </a:r>
            <a:r>
              <a:rPr lang="it-IT" dirty="0" smtClean="0"/>
              <a:t> (75-80%)</a:t>
            </a:r>
          </a:p>
          <a:p>
            <a:r>
              <a:rPr lang="it-IT" dirty="0" smtClean="0"/>
              <a:t>Calo Visus lieve\moderato</a:t>
            </a:r>
          </a:p>
          <a:p>
            <a:r>
              <a:rPr lang="it-IT" dirty="0" err="1"/>
              <a:t>A</a:t>
            </a:r>
            <a:r>
              <a:rPr lang="it-IT" dirty="0" err="1" smtClean="0"/>
              <a:t>nnebiamenti</a:t>
            </a:r>
            <a:r>
              <a:rPr lang="it-IT" dirty="0" smtClean="0"/>
              <a:t> intermittenti</a:t>
            </a:r>
          </a:p>
          <a:p>
            <a:r>
              <a:rPr lang="it-IT" dirty="0" smtClean="0"/>
              <a:t>Raro dolore</a:t>
            </a:r>
          </a:p>
          <a:p>
            <a:pPr marL="0" indent="0">
              <a:buNone/>
            </a:pPr>
            <a:r>
              <a:rPr lang="it-IT" b="1" u="sng" dirty="0" smtClean="0"/>
              <a:t>Ischemica</a:t>
            </a:r>
            <a:r>
              <a:rPr lang="it-IT" dirty="0" smtClean="0"/>
              <a:t> (20-25%)</a:t>
            </a:r>
          </a:p>
          <a:p>
            <a:r>
              <a:rPr lang="it-IT" dirty="0" smtClean="0"/>
              <a:t>Calo visus marcato</a:t>
            </a:r>
          </a:p>
          <a:p>
            <a:r>
              <a:rPr lang="it-IT" dirty="0" smtClean="0"/>
              <a:t>Talvolta dolore alla presentazione</a:t>
            </a:r>
          </a:p>
          <a:p>
            <a:endParaRPr lang="it-IT" dirty="0" smtClean="0"/>
          </a:p>
          <a:p>
            <a:endParaRPr lang="it-IT" b="1" u="sng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825625"/>
            <a:ext cx="4938712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Centrale: Segni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00188"/>
            <a:ext cx="5019675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u="sng" dirty="0" smtClean="0"/>
              <a:t>Non Ischemica</a:t>
            </a:r>
            <a:endParaRPr lang="it-IT" dirty="0" smtClean="0"/>
          </a:p>
          <a:p>
            <a:r>
              <a:rPr lang="it-IT" sz="2600" dirty="0" smtClean="0"/>
              <a:t>Lieve difetto afferente pupillare</a:t>
            </a:r>
          </a:p>
          <a:p>
            <a:r>
              <a:rPr lang="it-IT" sz="2600" dirty="0" smtClean="0"/>
              <a:t>Emorragie retiniche puntiformi ed a fiamma in tutti i quadranti</a:t>
            </a:r>
          </a:p>
          <a:p>
            <a:r>
              <a:rPr lang="it-IT" sz="2600" dirty="0" smtClean="0"/>
              <a:t>Rigonfiamento del nervo ottico</a:t>
            </a:r>
          </a:p>
          <a:p>
            <a:r>
              <a:rPr lang="it-IT" sz="2600" dirty="0" smtClean="0"/>
              <a:t>Tortuosità e congestione venosa</a:t>
            </a:r>
          </a:p>
          <a:p>
            <a:r>
              <a:rPr lang="it-IT" sz="2600" dirty="0" smtClean="0"/>
              <a:t>Rare Macchie cotonose e modesto edema al polo posteriore</a:t>
            </a:r>
          </a:p>
          <a:p>
            <a:r>
              <a:rPr lang="it-IT" sz="2600" dirty="0" err="1" smtClean="0"/>
              <a:t>Neovascolarizzazione</a:t>
            </a:r>
            <a:r>
              <a:rPr lang="it-IT" sz="2600" dirty="0" smtClean="0"/>
              <a:t> sia anteriore sia posteriore &lt;2%</a:t>
            </a:r>
          </a:p>
          <a:p>
            <a:endParaRPr lang="it-IT" dirty="0" smtClean="0"/>
          </a:p>
          <a:p>
            <a:endParaRPr lang="it-IT" b="1" u="sng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1871664"/>
            <a:ext cx="5038725" cy="42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42875"/>
            <a:ext cx="10515600" cy="900113"/>
          </a:xfrm>
        </p:spPr>
        <p:txBody>
          <a:bodyPr>
            <a:normAutofit/>
          </a:bodyPr>
          <a:lstStyle/>
          <a:p>
            <a:r>
              <a:rPr lang="it-IT" sz="3600" dirty="0" smtClean="0"/>
              <a:t>Occlusione Venosa Centrale: Segni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464" y="1690688"/>
            <a:ext cx="5643561" cy="4867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u="sng" dirty="0" smtClean="0"/>
              <a:t>Ischemica</a:t>
            </a:r>
          </a:p>
          <a:p>
            <a:r>
              <a:rPr lang="it-IT" sz="2600" dirty="0" smtClean="0"/>
              <a:t>Emorragie retiniche estese in tutti i quadranti ed al polo posteriore</a:t>
            </a:r>
          </a:p>
          <a:p>
            <a:r>
              <a:rPr lang="it-IT" sz="2600" dirty="0" smtClean="0"/>
              <a:t>Edema della papilla</a:t>
            </a:r>
          </a:p>
          <a:p>
            <a:r>
              <a:rPr lang="it-IT" sz="2600" dirty="0" smtClean="0"/>
              <a:t>Marcata tortuosità e congestione delle vene retiniche</a:t>
            </a:r>
          </a:p>
          <a:p>
            <a:r>
              <a:rPr lang="it-IT" sz="2600" dirty="0" smtClean="0"/>
              <a:t>Numerose macchie cotonose</a:t>
            </a:r>
          </a:p>
          <a:p>
            <a:r>
              <a:rPr lang="it-IT" sz="2600" dirty="0" smtClean="0"/>
              <a:t>Marcato Edema maculare</a:t>
            </a:r>
          </a:p>
          <a:p>
            <a:r>
              <a:rPr lang="it-IT" sz="2600" dirty="0" err="1" smtClean="0"/>
              <a:t>Neovascolarizzazione</a:t>
            </a:r>
            <a:r>
              <a:rPr lang="it-IT" sz="2600" dirty="0" smtClean="0"/>
              <a:t> anteriore (&gt;60%)</a:t>
            </a:r>
          </a:p>
          <a:p>
            <a:r>
              <a:rPr lang="it-IT" sz="2600" dirty="0" smtClean="0"/>
              <a:t>Glaucoma </a:t>
            </a:r>
            <a:r>
              <a:rPr lang="it-IT" sz="2600" dirty="0" err="1" smtClean="0"/>
              <a:t>neovascolare</a:t>
            </a:r>
            <a:endParaRPr lang="it-IT" sz="2600" dirty="0" smtClean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447800"/>
            <a:ext cx="5857875" cy="29146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4381500"/>
            <a:ext cx="62769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di Branca: </a:t>
            </a:r>
            <a:r>
              <a:rPr lang="it-IT" dirty="0"/>
              <a:t>E</a:t>
            </a:r>
            <a:r>
              <a:rPr lang="it-IT" dirty="0" smtClean="0"/>
              <a:t>ziologia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</a:t>
            </a:r>
            <a:r>
              <a:rPr lang="it-IT" dirty="0" smtClean="0"/>
              <a:t>ncroci </a:t>
            </a:r>
            <a:r>
              <a:rPr lang="it-IT" dirty="0" err="1" smtClean="0"/>
              <a:t>artero</a:t>
            </a:r>
            <a:r>
              <a:rPr lang="it-IT" dirty="0" smtClean="0"/>
              <a:t>-venosi </a:t>
            </a:r>
          </a:p>
          <a:p>
            <a:r>
              <a:rPr lang="it-IT" dirty="0" smtClean="0"/>
              <a:t>Compressione dell’arteria ateromasica sulla vena</a:t>
            </a:r>
          </a:p>
          <a:p>
            <a:r>
              <a:rPr lang="it-IT" dirty="0" smtClean="0"/>
              <a:t>Flusso ematico turbolento, danno endoteliale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6" y="3823393"/>
            <a:ext cx="3733800" cy="27031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31" y="3823393"/>
            <a:ext cx="3308351" cy="27031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44" y="3823393"/>
            <a:ext cx="2951324" cy="270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di Branca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smtClean="0"/>
              <a:t>Occlusione di branca maggiore:</a:t>
            </a:r>
          </a:p>
          <a:p>
            <a:r>
              <a:rPr lang="it-IT" sz="2400" dirty="0" smtClean="0"/>
              <a:t>A valle di un incrocio AV di un grosso tronco vascolare</a:t>
            </a:r>
          </a:p>
          <a:p>
            <a:pPr marL="0" indent="0">
              <a:buNone/>
            </a:pPr>
            <a:r>
              <a:rPr lang="it-IT" b="1" dirty="0" smtClean="0"/>
              <a:t>Occlusione venosa emisferica:</a:t>
            </a:r>
          </a:p>
          <a:p>
            <a:r>
              <a:rPr lang="it-IT" sz="2400" dirty="0" smtClean="0"/>
              <a:t>A valle di un incrocio AV in prossimità del disco ottico</a:t>
            </a:r>
          </a:p>
          <a:p>
            <a:pPr marL="0" indent="0">
              <a:buNone/>
            </a:pPr>
            <a:r>
              <a:rPr lang="it-IT" b="1" dirty="0" smtClean="0"/>
              <a:t>Occlusione di collettore venoso maculare:</a:t>
            </a:r>
          </a:p>
          <a:p>
            <a:r>
              <a:rPr lang="it-IT" sz="2400" dirty="0" smtClean="0"/>
              <a:t>A valle di un incrocio AV di un piccolo vaso venoso maculare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856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di Branca: Sintomi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Calo del visus moderato</a:t>
            </a:r>
          </a:p>
          <a:p>
            <a:r>
              <a:rPr lang="it-IT" dirty="0" err="1" smtClean="0"/>
              <a:t>Annebiamento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3445447"/>
            <a:ext cx="4294312" cy="28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1063" y="250825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 smtClean="0"/>
              <a:t>Occlusione venosa di Branca: Segni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85950"/>
            <a:ext cx="4757737" cy="4234386"/>
          </a:xfrm>
        </p:spPr>
      </p:pic>
      <p:sp>
        <p:nvSpPr>
          <p:cNvPr id="7" name="CasellaDiTesto 6"/>
          <p:cNvSpPr txBox="1"/>
          <p:nvPr/>
        </p:nvSpPr>
        <p:spPr>
          <a:xfrm>
            <a:off x="500063" y="1885950"/>
            <a:ext cx="6143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Emorragie nell’area di distribuzione della vena interessata (</a:t>
            </a:r>
            <a:r>
              <a:rPr lang="it-IT" sz="2800" smtClean="0"/>
              <a:t>configurazione triangolare</a:t>
            </a:r>
            <a:endParaRPr lang="it-IT" sz="28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Essudati cotonosi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Edema ed emorragia maculare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Tortuosità e </a:t>
            </a:r>
            <a:r>
              <a:rPr lang="it-IT" sz="2800" dirty="0" err="1" smtClean="0"/>
              <a:t>congestine</a:t>
            </a:r>
            <a:r>
              <a:rPr lang="it-IT" sz="2800" dirty="0" smtClean="0"/>
              <a:t> venosa localizzata</a:t>
            </a:r>
          </a:p>
        </p:txBody>
      </p:sp>
    </p:spTree>
    <p:extLst>
      <p:ext uri="{BB962C8B-B14F-4D97-AF65-F5344CB8AC3E}">
        <p14:creationId xmlns:p14="http://schemas.microsoft.com/office/powerpoint/2010/main" val="15280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6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Le Occlusioni Vascolari Retiniche: Fattori di Rischio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785" y="1825625"/>
            <a:ext cx="6796585" cy="4351338"/>
          </a:xfrm>
        </p:spPr>
        <p:txBody>
          <a:bodyPr>
            <a:normAutofit/>
          </a:bodyPr>
          <a:lstStyle/>
          <a:p>
            <a:r>
              <a:rPr lang="it-IT" dirty="0" smtClean="0"/>
              <a:t>Patologie ischemiche cardiovascolari</a:t>
            </a:r>
          </a:p>
          <a:p>
            <a:r>
              <a:rPr lang="it-IT" dirty="0" smtClean="0"/>
              <a:t>Ipertensione </a:t>
            </a:r>
            <a:r>
              <a:rPr lang="it-IT" dirty="0"/>
              <a:t>arteriosa sistemica (60%)</a:t>
            </a:r>
          </a:p>
          <a:p>
            <a:r>
              <a:rPr lang="it-IT" dirty="0"/>
              <a:t>Diabete (25%)</a:t>
            </a:r>
          </a:p>
          <a:p>
            <a:r>
              <a:rPr lang="it-IT" dirty="0"/>
              <a:t>Malattia carotidea </a:t>
            </a:r>
            <a:r>
              <a:rPr lang="it-IT" dirty="0" err="1"/>
              <a:t>ipsilaterale</a:t>
            </a:r>
            <a:r>
              <a:rPr lang="it-IT" dirty="0"/>
              <a:t> emodinamicamente significativa</a:t>
            </a:r>
          </a:p>
          <a:p>
            <a:r>
              <a:rPr lang="it-IT" dirty="0"/>
              <a:t>Arterite temporale (&lt;5%)</a:t>
            </a:r>
          </a:p>
          <a:p>
            <a:r>
              <a:rPr lang="it-IT" dirty="0"/>
              <a:t>Alterazione della coagulazione sanguigna (deficit antitrombina III, proteina C, </a:t>
            </a:r>
            <a:r>
              <a:rPr lang="it-IT" dirty="0" err="1"/>
              <a:t>etc</a:t>
            </a:r>
            <a:r>
              <a:rPr lang="mr-IN" dirty="0"/>
              <a:t>…</a:t>
            </a:r>
            <a:r>
              <a:rPr lang="it-IT" dirty="0"/>
              <a:t>)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11" y="4282222"/>
            <a:ext cx="5013503" cy="24064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12" y="1850683"/>
            <a:ext cx="5013502" cy="24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Fluorangiografia</a:t>
            </a:r>
            <a:endParaRPr lang="it-IT" dirty="0" smtClean="0"/>
          </a:p>
          <a:p>
            <a:r>
              <a:rPr lang="it-IT" dirty="0" smtClean="0"/>
              <a:t>Tomografia Coerenza Ottica (OCT)</a:t>
            </a:r>
          </a:p>
          <a:p>
            <a:r>
              <a:rPr lang="it-IT" dirty="0" err="1" smtClean="0"/>
              <a:t>Angio</a:t>
            </a:r>
            <a:r>
              <a:rPr lang="it-IT" dirty="0" smtClean="0"/>
              <a:t>-OCT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6" y="3886199"/>
            <a:ext cx="5734050" cy="28670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4" y="3886199"/>
            <a:ext cx="5407819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0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 Centrale: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Fluorangiografia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8" y="2811462"/>
            <a:ext cx="5054600" cy="33829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1463"/>
            <a:ext cx="3895724" cy="33829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2811462"/>
            <a:ext cx="4127500" cy="33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013"/>
          </a:xfrm>
        </p:spPr>
        <p:txBody>
          <a:bodyPr/>
          <a:lstStyle/>
          <a:p>
            <a:r>
              <a:rPr lang="it-IT" dirty="0" smtClean="0"/>
              <a:t>Occlusione venosa di Branca: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500" y="1443039"/>
            <a:ext cx="10909300" cy="1485900"/>
          </a:xfrm>
        </p:spPr>
        <p:txBody>
          <a:bodyPr/>
          <a:lstStyle/>
          <a:p>
            <a:r>
              <a:rPr lang="it-IT" dirty="0" err="1" smtClean="0"/>
              <a:t>Fluorangiografia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365375"/>
            <a:ext cx="5651500" cy="4241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12" y="2365375"/>
            <a:ext cx="6069388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2387"/>
          </a:xfrm>
        </p:spPr>
        <p:txBody>
          <a:bodyPr>
            <a:normAutofit fontScale="90000"/>
          </a:bodyPr>
          <a:lstStyle/>
          <a:p>
            <a:r>
              <a:rPr lang="it-IT" dirty="0"/>
              <a:t>Occlusione venosa di Branca: Diagnostica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07008"/>
            <a:ext cx="10515600" cy="4969955"/>
          </a:xfrm>
        </p:spPr>
        <p:txBody>
          <a:bodyPr/>
          <a:lstStyle/>
          <a:p>
            <a:r>
              <a:rPr lang="it-IT" dirty="0" err="1" smtClean="0"/>
              <a:t>Fluorangiografia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56" y="2318798"/>
            <a:ext cx="3823416" cy="45392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8" y="2318798"/>
            <a:ext cx="3522128" cy="46391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76" y="2318798"/>
            <a:ext cx="3849801" cy="44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Venosa: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OCT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1" y="2657471"/>
            <a:ext cx="9371012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r>
              <a:rPr lang="it-IT" dirty="0" smtClean="0"/>
              <a:t>Occlusione venosa: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8613" y="1557338"/>
            <a:ext cx="11025187" cy="4619625"/>
          </a:xfrm>
        </p:spPr>
        <p:txBody>
          <a:bodyPr/>
          <a:lstStyle/>
          <a:p>
            <a:r>
              <a:rPr lang="it-IT" dirty="0" smtClean="0"/>
              <a:t>OCT: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2525487"/>
            <a:ext cx="5186362" cy="36514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525487"/>
            <a:ext cx="6629400" cy="36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020175" cy="80645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Occlusione Venosa: Diagnostica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8" y="1485900"/>
            <a:ext cx="7396162" cy="5262562"/>
          </a:xfrm>
        </p:spPr>
      </p:pic>
      <p:sp>
        <p:nvSpPr>
          <p:cNvPr id="5" name="CasellaDiTesto 4"/>
          <p:cNvSpPr txBox="1"/>
          <p:nvPr/>
        </p:nvSpPr>
        <p:spPr>
          <a:xfrm>
            <a:off x="323850" y="1797460"/>
            <a:ext cx="39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sz="3200" dirty="0" err="1" smtClean="0"/>
              <a:t>Angio</a:t>
            </a:r>
            <a:r>
              <a:rPr lang="it-IT" sz="3200" dirty="0" smtClean="0"/>
              <a:t>-OCT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9753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163"/>
          </a:xfrm>
        </p:spPr>
        <p:txBody>
          <a:bodyPr/>
          <a:lstStyle/>
          <a:p>
            <a:r>
              <a:rPr lang="it-IT" dirty="0" smtClean="0"/>
              <a:t>Occlusione venosa: Diagnostica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/>
          <a:lstStyle/>
          <a:p>
            <a:r>
              <a:rPr lang="it-IT" dirty="0" err="1" smtClean="0"/>
              <a:t>Angio</a:t>
            </a:r>
            <a:r>
              <a:rPr lang="it-IT" dirty="0" smtClean="0"/>
              <a:t>-OCT: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58495"/>
            <a:ext cx="6315078" cy="37184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9" y="2458495"/>
            <a:ext cx="5834062" cy="37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Occlusioni Venose: Terapia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100" dirty="0" smtClean="0"/>
              <a:t>Trattamento delle cause che hanno determinato l’occlusione </a:t>
            </a:r>
          </a:p>
          <a:p>
            <a:endParaRPr lang="it-IT" sz="3100" dirty="0" smtClean="0"/>
          </a:p>
          <a:p>
            <a:r>
              <a:rPr lang="it-IT" sz="3100" dirty="0" smtClean="0"/>
              <a:t>Trattamento delle alterazioni oculari provocate dall’occlusione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Edema maculare cronico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N</a:t>
            </a:r>
            <a:r>
              <a:rPr lang="it-IT" dirty="0" err="1" smtClean="0"/>
              <a:t>eovascolarizzazione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34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6" y="14289"/>
            <a:ext cx="1069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Vascolari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u="sng" dirty="0" smtClean="0"/>
              <a:t>Occlusione Arteriosa</a:t>
            </a:r>
            <a:r>
              <a:rPr lang="it-IT" dirty="0" smtClean="0"/>
              <a:t>: si </a:t>
            </a:r>
            <a:r>
              <a:rPr lang="it-IT" dirty="0"/>
              <a:t>avrà un’ </a:t>
            </a:r>
            <a:r>
              <a:rPr lang="it-IT" dirty="0" err="1"/>
              <a:t>ipoafflusso</a:t>
            </a:r>
            <a:r>
              <a:rPr lang="it-IT" dirty="0"/>
              <a:t> di sangue, con conseguente sbiancamento del tessuto </a:t>
            </a:r>
            <a:r>
              <a:rPr lang="it-IT" dirty="0" smtClean="0"/>
              <a:t>colpito (ischemia);</a:t>
            </a:r>
          </a:p>
          <a:p>
            <a:r>
              <a:rPr lang="it-IT" b="1" u="sng" dirty="0" smtClean="0"/>
              <a:t>Occlusione Venosa:</a:t>
            </a:r>
            <a:r>
              <a:rPr lang="it-IT" dirty="0" smtClean="0"/>
              <a:t> si </a:t>
            </a:r>
            <a:r>
              <a:rPr lang="it-IT" dirty="0"/>
              <a:t>avrà uno stravaso di sangue diffuso, emorragia a scoppio di </a:t>
            </a:r>
            <a:r>
              <a:rPr lang="it-IT" dirty="0" smtClean="0"/>
              <a:t>granata </a:t>
            </a:r>
            <a:r>
              <a:rPr lang="it-IT" dirty="0"/>
              <a:t>o localizzato.</a:t>
            </a:r>
            <a:endParaRPr lang="it-IT" b="1" u="sng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76" y="3742726"/>
            <a:ext cx="3248346" cy="28027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25" y="3742726"/>
            <a:ext cx="3737024" cy="28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2487" y="307975"/>
            <a:ext cx="10515600" cy="1325563"/>
          </a:xfrm>
        </p:spPr>
        <p:txBody>
          <a:bodyPr/>
          <a:lstStyle/>
          <a:p>
            <a:r>
              <a:rPr lang="it-IT" dirty="0" smtClean="0"/>
              <a:t>Occlusioni Venose Retiniche: Edema maculare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1825625"/>
            <a:ext cx="4620158" cy="4618038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6" y="1825625"/>
            <a:ext cx="6887146" cy="46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601"/>
          </a:xfrm>
        </p:spPr>
        <p:txBody>
          <a:bodyPr>
            <a:normAutofit fontScale="90000"/>
          </a:bodyPr>
          <a:lstStyle/>
          <a:p>
            <a:r>
              <a:rPr lang="it-IT" dirty="0"/>
              <a:t>Occlusione Venosa: Terapia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28725"/>
            <a:ext cx="10515600" cy="4948238"/>
          </a:xfrm>
        </p:spPr>
        <p:txBody>
          <a:bodyPr/>
          <a:lstStyle/>
          <a:p>
            <a:r>
              <a:rPr lang="it-IT" sz="3200" dirty="0" smtClean="0"/>
              <a:t>Fotocoagulazione laser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 smtClean="0"/>
              <a:t>Griglia maculare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 err="1" smtClean="0"/>
              <a:t>Panfotocoagulazione</a:t>
            </a:r>
            <a:r>
              <a:rPr lang="it-IT" sz="3200" dirty="0" smtClean="0"/>
              <a:t> (in presenza di conclamata </a:t>
            </a:r>
            <a:r>
              <a:rPr lang="it-IT" sz="3200" dirty="0" err="1" smtClean="0"/>
              <a:t>neovascolarizzazione</a:t>
            </a:r>
            <a:r>
              <a:rPr lang="it-IT" sz="3200" dirty="0" smtClean="0"/>
              <a:t> anteriore &gt; 2 H)</a:t>
            </a:r>
          </a:p>
          <a:p>
            <a:endParaRPr lang="it-IT" sz="3200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3611562"/>
            <a:ext cx="2997200" cy="2946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62" y="3611562"/>
            <a:ext cx="5286375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Occlusione Venosa: Terapia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3776663" cy="4351338"/>
          </a:xfrm>
        </p:spPr>
        <p:txBody>
          <a:bodyPr/>
          <a:lstStyle/>
          <a:p>
            <a:pPr marL="0" indent="0">
              <a:buNone/>
            </a:pPr>
            <a:r>
              <a:rPr lang="it-IT" sz="3200" dirty="0" err="1" smtClean="0"/>
              <a:t>Intravitreale</a:t>
            </a:r>
            <a:r>
              <a:rPr lang="it-IT" sz="3200" dirty="0" smtClean="0"/>
              <a:t>:</a:t>
            </a:r>
          </a:p>
          <a:p>
            <a:r>
              <a:rPr lang="it-IT" dirty="0" smtClean="0"/>
              <a:t>Anti- VEGF: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Ranibizumab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Aflibercept</a:t>
            </a:r>
            <a:endParaRPr lang="it-IT" dirty="0" smtClean="0"/>
          </a:p>
          <a:p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5972175" y="1885950"/>
            <a:ext cx="5629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/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Corticosteroidi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Impianto di </a:t>
            </a:r>
            <a:r>
              <a:rPr lang="it-IT" sz="2800" dirty="0" err="1" smtClean="0"/>
              <a:t>Desametasone</a:t>
            </a:r>
            <a:r>
              <a:rPr lang="it-IT" sz="28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err="1" smtClean="0"/>
              <a:t>Triamcinolone</a:t>
            </a:r>
            <a:r>
              <a:rPr lang="it-IT" sz="2800" dirty="0" smtClean="0"/>
              <a:t> </a:t>
            </a:r>
            <a:r>
              <a:rPr lang="it-IT" sz="2800" dirty="0" err="1" smtClean="0"/>
              <a:t>acetonide</a:t>
            </a:r>
            <a:r>
              <a:rPr lang="it-IT" sz="2800" dirty="0" smtClean="0"/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24599"/>
            <a:ext cx="4813300" cy="21887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4157662"/>
            <a:ext cx="3071811" cy="24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</a:t>
            </a:r>
            <a:r>
              <a:rPr lang="it-IT" dirty="0" err="1"/>
              <a:t>intravitreale</a:t>
            </a:r>
            <a:r>
              <a:rPr lang="it-IT" dirty="0"/>
              <a:t>: </a:t>
            </a:r>
            <a:r>
              <a:rPr lang="it-IT" dirty="0" smtClean="0"/>
              <a:t>PRN  (Pro Re Nata)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498348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Pro: </a:t>
            </a:r>
          </a:p>
          <a:p>
            <a:r>
              <a:rPr lang="it-IT" dirty="0" smtClean="0"/>
              <a:t>Buoni risultati con criteri severi ed accurato </a:t>
            </a:r>
            <a:r>
              <a:rPr lang="it-IT" dirty="0" err="1" smtClean="0"/>
              <a:t>follow</a:t>
            </a:r>
            <a:r>
              <a:rPr lang="it-IT" dirty="0" smtClean="0"/>
              <a:t> up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44640" y="1889760"/>
            <a:ext cx="4922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Contro: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Costi elevati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83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Terapia </a:t>
            </a:r>
            <a:r>
              <a:rPr lang="it-IT" dirty="0" err="1" smtClean="0"/>
              <a:t>intravitreale</a:t>
            </a:r>
            <a:r>
              <a:rPr lang="it-IT" dirty="0" smtClean="0"/>
              <a:t>: PRN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5905500" cy="4681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err="1" smtClean="0"/>
              <a:t>Ranibizumab</a:t>
            </a:r>
            <a:r>
              <a:rPr lang="it-IT" dirty="0" smtClean="0"/>
              <a:t> (BRAVO, CRUISE): </a:t>
            </a:r>
          </a:p>
          <a:p>
            <a:r>
              <a:rPr lang="it-IT" dirty="0" smtClean="0"/>
              <a:t>Buona </a:t>
            </a:r>
            <a:r>
              <a:rPr lang="it-IT" dirty="0"/>
              <a:t>strategia per i pazienti BRVO </a:t>
            </a:r>
            <a:endParaRPr lang="it-IT" dirty="0" smtClean="0"/>
          </a:p>
          <a:p>
            <a:r>
              <a:rPr lang="it-IT" dirty="0" smtClean="0"/>
              <a:t>CRVO</a:t>
            </a:r>
            <a:r>
              <a:rPr lang="it-IT" dirty="0"/>
              <a:t>: è necessaria una terapia più </a:t>
            </a:r>
            <a:r>
              <a:rPr lang="it-IT" dirty="0" smtClean="0"/>
              <a:t>aggressiva 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0" indent="0">
              <a:buNone/>
            </a:pPr>
            <a:r>
              <a:rPr lang="hu-HU" sz="1100" b="1" dirty="0" err="1"/>
              <a:t>Heier</a:t>
            </a:r>
            <a:r>
              <a:rPr lang="hu-HU" sz="1100" b="1" dirty="0"/>
              <a:t> JS. </a:t>
            </a:r>
            <a:r>
              <a:rPr lang="hu-HU" sz="1100" b="1" dirty="0" err="1"/>
              <a:t>Ophthalmology</a:t>
            </a:r>
            <a:r>
              <a:rPr lang="hu-HU" sz="1100" b="1" dirty="0"/>
              <a:t> 2012 119: 802-9 </a:t>
            </a:r>
            <a:endParaRPr lang="hu-HU" sz="11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706879"/>
            <a:ext cx="50927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it-IT" dirty="0" smtClean="0"/>
              <a:t>Terapia </a:t>
            </a:r>
            <a:r>
              <a:rPr lang="it-IT" dirty="0" err="1" smtClean="0"/>
              <a:t>intravitreale</a:t>
            </a:r>
            <a:r>
              <a:rPr lang="it-IT" dirty="0" smtClean="0"/>
              <a:t>: PRN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17321"/>
            <a:ext cx="10515600" cy="36576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Impianto di </a:t>
            </a:r>
            <a:r>
              <a:rPr lang="it-IT" dirty="0" err="1" smtClean="0"/>
              <a:t>Dexamethasone</a:t>
            </a:r>
            <a:r>
              <a:rPr lang="it-IT" dirty="0" smtClean="0"/>
              <a:t> (GENEVA)</a:t>
            </a:r>
          </a:p>
          <a:p>
            <a:r>
              <a:rPr lang="it-IT" dirty="0" smtClean="0"/>
              <a:t> </a:t>
            </a:r>
            <a:r>
              <a:rPr lang="it-IT" dirty="0"/>
              <a:t>Migliori risultati </a:t>
            </a:r>
            <a:r>
              <a:rPr lang="it-IT" dirty="0" smtClean="0"/>
              <a:t>rispetto a quelli dello studio GENEVA riducendo l’intervallo di trattamento a 3\4 mesi</a:t>
            </a:r>
          </a:p>
          <a:p>
            <a:r>
              <a:rPr lang="it-IT" dirty="0" smtClean="0"/>
              <a:t>Non ci sono altre strategie terapeutiche al momento </a:t>
            </a:r>
            <a:endParaRPr lang="it-IT" dirty="0"/>
          </a:p>
          <a:p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3723640"/>
            <a:ext cx="65913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</a:t>
            </a:r>
            <a:r>
              <a:rPr lang="it-IT" dirty="0" err="1"/>
              <a:t>intravitreale</a:t>
            </a:r>
            <a:r>
              <a:rPr lang="it-IT" dirty="0"/>
              <a:t>: PRN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7467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Aflibercept</a:t>
            </a:r>
            <a:r>
              <a:rPr lang="it-IT" dirty="0"/>
              <a:t> </a:t>
            </a:r>
            <a:r>
              <a:rPr lang="it-IT" dirty="0" smtClean="0"/>
              <a:t>(VIBRANT trial, COPERNICUS, GALILEO)</a:t>
            </a:r>
          </a:p>
          <a:p>
            <a:r>
              <a:rPr lang="it-IT" dirty="0" smtClean="0"/>
              <a:t>Nessun </a:t>
            </a:r>
            <a:r>
              <a:rPr lang="it-IT" dirty="0"/>
              <a:t>dato su BRVO </a:t>
            </a:r>
            <a:endParaRPr lang="it-IT" dirty="0" smtClean="0"/>
          </a:p>
          <a:p>
            <a:r>
              <a:rPr lang="it-IT" dirty="0" smtClean="0"/>
              <a:t>CRVO lo studio GALILEO </a:t>
            </a:r>
            <a:r>
              <a:rPr lang="it-IT" dirty="0"/>
              <a:t>ha dimostrato che la PRN ha mantenuto </a:t>
            </a:r>
            <a:r>
              <a:rPr lang="it-IT" dirty="0" smtClean="0"/>
              <a:t>una buona VA, </a:t>
            </a:r>
            <a:r>
              <a:rPr lang="it-IT" dirty="0"/>
              <a:t>i criteri di </a:t>
            </a:r>
            <a:r>
              <a:rPr lang="it-IT" dirty="0" smtClean="0"/>
              <a:t>ritrattamento devono essere </a:t>
            </a:r>
            <a:r>
              <a:rPr lang="it-IT" dirty="0"/>
              <a:t>rigorosi </a:t>
            </a:r>
            <a:r>
              <a:rPr lang="it-IT" dirty="0" smtClean="0"/>
              <a:t>ed un attento follow-up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24" y="2148840"/>
            <a:ext cx="3088896" cy="33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Terapia </a:t>
            </a:r>
            <a:r>
              <a:rPr lang="it-IT" dirty="0" err="1"/>
              <a:t>intravitreale</a:t>
            </a:r>
            <a:r>
              <a:rPr lang="it-IT" dirty="0"/>
              <a:t>: </a:t>
            </a:r>
            <a:r>
              <a:rPr lang="it-IT" dirty="0" err="1" smtClean="0"/>
              <a:t>Treat</a:t>
            </a:r>
            <a:r>
              <a:rPr lang="it-IT" dirty="0" smtClean="0"/>
              <a:t> and </a:t>
            </a:r>
            <a:r>
              <a:rPr lang="it-IT" dirty="0" err="1" smtClean="0"/>
              <a:t>extend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27304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Pro:</a:t>
            </a:r>
          </a:p>
          <a:p>
            <a:r>
              <a:rPr lang="it-IT" dirty="0" smtClean="0"/>
              <a:t>Nuova strategia</a:t>
            </a:r>
          </a:p>
          <a:p>
            <a:r>
              <a:rPr lang="it-IT" dirty="0" smtClean="0"/>
              <a:t>Facile da seguire</a:t>
            </a:r>
          </a:p>
          <a:p>
            <a:r>
              <a:rPr lang="it-IT" dirty="0" smtClean="0"/>
              <a:t>Riduce il numero dei trattamenti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370320" y="1825625"/>
            <a:ext cx="554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Contro: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Non abbastanza dati nelle RVO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744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Terapia combinata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Intravitreali</a:t>
            </a:r>
            <a:r>
              <a:rPr lang="it-IT" dirty="0" smtClean="0"/>
              <a:t> + Laser:</a:t>
            </a:r>
          </a:p>
          <a:p>
            <a:pPr marL="0" indent="0">
              <a:buNone/>
            </a:pPr>
            <a:r>
              <a:rPr lang="it-IT" dirty="0" smtClean="0"/>
              <a:t>Secondo vari studi (RETAIN, BRIGHTER) nessun beneficio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Anti VEGF + steroidi</a:t>
            </a:r>
          </a:p>
          <a:p>
            <a:pPr marL="0" indent="0">
              <a:buNone/>
            </a:pPr>
            <a:r>
              <a:rPr lang="it-IT" dirty="0" smtClean="0"/>
              <a:t>Poca letteratura al riguardo, nessuna evidenza</a:t>
            </a:r>
          </a:p>
          <a:p>
            <a:pPr marL="0" indent="0">
              <a:buNone/>
            </a:pPr>
            <a:r>
              <a:rPr lang="it-IT" dirty="0" smtClean="0"/>
              <a:t>Ha un razionale in relazione alla patogenesi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4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scegliere?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24256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Corticosteroidi:</a:t>
            </a:r>
          </a:p>
          <a:p>
            <a:r>
              <a:rPr lang="it-IT" dirty="0" err="1" smtClean="0"/>
              <a:t>Pseudofachici</a:t>
            </a:r>
            <a:endParaRPr lang="it-IT" dirty="0" smtClean="0"/>
          </a:p>
          <a:p>
            <a:r>
              <a:rPr lang="it-IT" dirty="0" smtClean="0"/>
              <a:t>Pazienti refrattari a anti VEGF</a:t>
            </a:r>
          </a:p>
          <a:p>
            <a:r>
              <a:rPr lang="it-IT" dirty="0" err="1" smtClean="0"/>
              <a:t>Vitrectomizzati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263640" y="1859280"/>
            <a:ext cx="544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Anti VEGF: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/>
              <a:t>Fachico</a:t>
            </a:r>
            <a:endParaRPr lang="it-IT" sz="28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Giovane età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/>
              <a:t>Glaucoma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err="1" smtClean="0"/>
              <a:t>Responder</a:t>
            </a:r>
            <a:endParaRPr lang="it-IT" sz="2800" dirty="0" smtClean="0"/>
          </a:p>
          <a:p>
            <a:pPr marL="457200" indent="-457200">
              <a:buFont typeface="Arial" charset="0"/>
              <a:buChar char="•"/>
            </a:pP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85800" y="5303520"/>
            <a:ext cx="1027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 smtClean="0"/>
              <a:t>Nelle forme ischemiche </a:t>
            </a:r>
            <a:r>
              <a:rPr lang="it-IT" sz="2800" b="1" u="sng" dirty="0" err="1" smtClean="0"/>
              <a:t>Aflibercept</a:t>
            </a:r>
            <a:r>
              <a:rPr lang="it-IT" sz="2800" b="1" u="sng" dirty="0" smtClean="0"/>
              <a:t> ha dimostrato i migliori risultati</a:t>
            </a:r>
            <a:endParaRPr lang="it-IT" sz="2800" b="1" u="sng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36" y="137457"/>
            <a:ext cx="211226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Arteriose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 smtClean="0"/>
              <a:t>Distinguiamo</a:t>
            </a:r>
            <a:r>
              <a:rPr lang="it-IT" dirty="0" smtClean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u="sng" dirty="0" smtClean="0"/>
              <a:t>CRAO: occlusione arteria retinica centrale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u="sng" dirty="0" smtClean="0"/>
              <a:t>BRAO: occlusione arteria retinica di branca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Occlusione arteria </a:t>
            </a:r>
            <a:r>
              <a:rPr lang="it-IT" sz="2400" dirty="0" err="1" smtClean="0"/>
              <a:t>Cilio</a:t>
            </a:r>
            <a:r>
              <a:rPr lang="it-IT" sz="2400" dirty="0" smtClean="0"/>
              <a:t>-retinica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CRAO che risparmia l’arteria </a:t>
            </a:r>
            <a:r>
              <a:rPr lang="it-IT" sz="2400" dirty="0" err="1" smtClean="0"/>
              <a:t>cilio</a:t>
            </a:r>
            <a:r>
              <a:rPr lang="it-IT" sz="2400" dirty="0" smtClean="0"/>
              <a:t>-retinica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CRAO associata a CRVO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 smtClean="0"/>
              <a:t>Occlusione arteriosa oftalmica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0459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069080"/>
            <a:ext cx="10515600" cy="2107882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dirty="0" smtClean="0"/>
              <a:t>Grazie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6986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Vascolari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L’ischemia, sia arteriosa che venosa, innesca una serie di processi riparativi da parte del tessuto colpito atti a fronteggiare la mancanza di sangue e quindi di tutte le sostanze nutritive necessarie. Il primo fenomeno è l’edema retinico, secondario allo squilibrio </a:t>
            </a:r>
            <a:r>
              <a:rPr lang="it-IT" dirty="0" err="1"/>
              <a:t>idroelettrolitico</a:t>
            </a:r>
            <a:r>
              <a:rPr lang="it-IT" dirty="0"/>
              <a:t>, che apparirà come un sollevamento del tessuto retinico. Successivamente, le cellule danneggiate, rilasceranno mediatori infiammatori e fattori di crescita che stimoleranno la formazione di </a:t>
            </a:r>
            <a:r>
              <a:rPr lang="it-IT" dirty="0" err="1"/>
              <a:t>neovasi</a:t>
            </a:r>
            <a:r>
              <a:rPr lang="it-IT" dirty="0"/>
              <a:t> atti a ripristinare il flusso sanguigno alterato, fase della </a:t>
            </a:r>
            <a:r>
              <a:rPr lang="it-IT" dirty="0" err="1"/>
              <a:t>neovascolarizzazione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9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Le Occlusioni Arteriose Retiniche: Eziologia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r>
              <a:rPr lang="it-IT" b="1" i="1" dirty="0" smtClean="0"/>
              <a:t>Intravascolare: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Trombosi</a:t>
            </a:r>
          </a:p>
          <a:p>
            <a:pPr marL="514350" indent="-514350">
              <a:buFont typeface="+mj-lt"/>
              <a:buAutoNum type="arabicPeriod"/>
            </a:pPr>
            <a:r>
              <a:rPr lang="it-IT" u="sng" dirty="0" smtClean="0"/>
              <a:t>Embolia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Riduzione del flusso</a:t>
            </a:r>
          </a:p>
          <a:p>
            <a:r>
              <a:rPr lang="it-IT" b="1" i="1" dirty="0" smtClean="0"/>
              <a:t>Extra-vascolare:</a:t>
            </a:r>
          </a:p>
          <a:p>
            <a:pPr marL="514350" indent="-514350">
              <a:buFont typeface="+mj-lt"/>
              <a:buAutoNum type="arabicPeriod"/>
            </a:pPr>
            <a:r>
              <a:rPr lang="it-IT" i="1" dirty="0" smtClean="0"/>
              <a:t>Vasospasmo</a:t>
            </a:r>
          </a:p>
          <a:p>
            <a:pPr marL="514350" indent="-514350">
              <a:buFont typeface="+mj-lt"/>
              <a:buAutoNum type="arabicPeriod"/>
            </a:pPr>
            <a:r>
              <a:rPr lang="it-IT" i="1" dirty="0" smtClean="0"/>
              <a:t>Compressione esterna</a:t>
            </a:r>
          </a:p>
          <a:p>
            <a:pPr marL="514350" indent="-514350">
              <a:buFont typeface="+mj-lt"/>
              <a:buAutoNum type="arabicPeriod"/>
            </a:pPr>
            <a:r>
              <a:rPr lang="it-IT" i="1" dirty="0" smtClean="0"/>
              <a:t> Anomalie papillari</a:t>
            </a:r>
            <a:endParaRPr lang="it-IT" dirty="0" smtClean="0"/>
          </a:p>
          <a:p>
            <a:r>
              <a:rPr lang="it-IT" b="1" i="1" dirty="0" err="1" smtClean="0"/>
              <a:t>Drug</a:t>
            </a:r>
            <a:r>
              <a:rPr lang="it-IT" b="1" i="1" dirty="0" smtClean="0"/>
              <a:t> </a:t>
            </a:r>
            <a:r>
              <a:rPr lang="it-IT" b="1" i="1" dirty="0" err="1"/>
              <a:t>effect</a:t>
            </a:r>
            <a:r>
              <a:rPr lang="it-IT" b="1" i="1" dirty="0"/>
              <a:t> </a:t>
            </a:r>
            <a:r>
              <a:rPr lang="it-IT" b="1" i="1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Anti-VEGF </a:t>
            </a:r>
            <a:r>
              <a:rPr lang="it-IT" dirty="0"/>
              <a:t>(</a:t>
            </a:r>
            <a:r>
              <a:rPr lang="it-IT" dirty="0" err="1"/>
              <a:t>bevacizumab</a:t>
            </a:r>
            <a:r>
              <a:rPr lang="it-IT" dirty="0"/>
              <a:t>, </a:t>
            </a:r>
            <a:r>
              <a:rPr lang="it-IT" dirty="0" err="1" smtClean="0"/>
              <a:t>ranibizumab</a:t>
            </a:r>
            <a:r>
              <a:rPr lang="it-IT" dirty="0" smtClean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Gentamicina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67" y="1690688"/>
            <a:ext cx="4039015" cy="49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39" y="567037"/>
            <a:ext cx="9051533" cy="5589378"/>
          </a:xfrm>
        </p:spPr>
      </p:pic>
      <p:sp>
        <p:nvSpPr>
          <p:cNvPr id="7" name="Freccia destra 6"/>
          <p:cNvSpPr/>
          <p:nvPr/>
        </p:nvSpPr>
        <p:spPr>
          <a:xfrm>
            <a:off x="624684" y="1892600"/>
            <a:ext cx="710955" cy="349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Occlusione Arteriosa Retinica Centrale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u="sng" dirty="0" smtClean="0"/>
              <a:t>Permanente: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Non arteritica (66%)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Non arteritica con risparmio dell’arteria </a:t>
            </a:r>
            <a:r>
              <a:rPr lang="it-IT" dirty="0" err="1" smtClean="0"/>
              <a:t>cilio</a:t>
            </a:r>
            <a:r>
              <a:rPr lang="it-IT" dirty="0" smtClean="0"/>
              <a:t>-retinica (14%)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Arteritica (4%) causata da arterite a cellule giganti associata spesso ad AION</a:t>
            </a:r>
          </a:p>
          <a:p>
            <a:r>
              <a:rPr lang="it-IT" b="1" u="sng" dirty="0" smtClean="0"/>
              <a:t>Transitoria</a:t>
            </a:r>
            <a:r>
              <a:rPr lang="it-IT" dirty="0" smtClean="0"/>
              <a:t> (16%)</a:t>
            </a:r>
          </a:p>
          <a:p>
            <a:endParaRPr lang="it-IT" b="1" u="sng" dirty="0"/>
          </a:p>
          <a:p>
            <a:endParaRPr lang="it-IT" b="1" u="sng" dirty="0" smtClean="0"/>
          </a:p>
          <a:p>
            <a:endParaRPr lang="it-IT" b="1" u="sng" dirty="0" smtClean="0"/>
          </a:p>
          <a:p>
            <a:endParaRPr lang="it-IT" b="1" u="sng" dirty="0"/>
          </a:p>
          <a:p>
            <a:r>
              <a:rPr lang="it-IT" sz="1500" dirty="0" err="1"/>
              <a:t>Arruga</a:t>
            </a:r>
            <a:r>
              <a:rPr lang="it-IT" sz="1500" dirty="0"/>
              <a:t> </a:t>
            </a:r>
            <a:r>
              <a:rPr lang="it-IT" sz="1500" dirty="0" err="1"/>
              <a:t>J</a:t>
            </a:r>
            <a:r>
              <a:rPr lang="it-IT" sz="1500" dirty="0"/>
              <a:t>, </a:t>
            </a:r>
            <a:r>
              <a:rPr lang="it-IT" sz="1500" dirty="0" err="1"/>
              <a:t>Sanders</a:t>
            </a:r>
            <a:r>
              <a:rPr lang="it-IT" sz="1500" dirty="0"/>
              <a:t> MD: </a:t>
            </a:r>
            <a:r>
              <a:rPr lang="it-IT" sz="1500" dirty="0" err="1"/>
              <a:t>Ophthalmologic</a:t>
            </a:r>
            <a:r>
              <a:rPr lang="it-IT" sz="1500" dirty="0"/>
              <a:t> </a:t>
            </a:r>
            <a:r>
              <a:rPr lang="it-IT" sz="1500" dirty="0" err="1"/>
              <a:t>findings</a:t>
            </a:r>
            <a:r>
              <a:rPr lang="it-IT" sz="1500" dirty="0"/>
              <a:t> in 70 </a:t>
            </a:r>
            <a:r>
              <a:rPr lang="it-IT" sz="1500" dirty="0" err="1"/>
              <a:t>patients</a:t>
            </a:r>
            <a:r>
              <a:rPr lang="it-IT" sz="1500" dirty="0"/>
              <a:t> with </a:t>
            </a:r>
            <a:r>
              <a:rPr lang="it-IT" sz="1500" dirty="0" err="1"/>
              <a:t>evidence</a:t>
            </a:r>
            <a:r>
              <a:rPr lang="it-IT" sz="1500" dirty="0"/>
              <a:t> of </a:t>
            </a:r>
            <a:r>
              <a:rPr lang="it-IT" sz="1500" dirty="0" err="1"/>
              <a:t>retinal</a:t>
            </a:r>
            <a:r>
              <a:rPr lang="it-IT" sz="1500" dirty="0"/>
              <a:t> </a:t>
            </a:r>
            <a:r>
              <a:rPr lang="it-IT" sz="1500" dirty="0" err="1"/>
              <a:t>embolism</a:t>
            </a:r>
            <a:r>
              <a:rPr lang="it-IT" sz="1500" dirty="0"/>
              <a:t>. </a:t>
            </a:r>
            <a:r>
              <a:rPr lang="it-IT" sz="1500" dirty="0" err="1"/>
              <a:t>Ophthalmology</a:t>
            </a:r>
            <a:r>
              <a:rPr lang="it-IT" sz="1500" dirty="0"/>
              <a:t> 1982;89:1336–1347. </a:t>
            </a:r>
            <a:endParaRPr lang="it-IT" sz="1500" dirty="0" smtClean="0"/>
          </a:p>
          <a:p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20894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Occlusione Arteriosa Retinica Centrale: Sintomi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Importante calo del visus monolaterale indolore: CLD o peggio nel 74%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2" y="3267182"/>
            <a:ext cx="4807878" cy="32052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64" y="3267182"/>
            <a:ext cx="4819436" cy="320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9412</TotalTime>
  <Words>1477</Words>
  <Application>Microsoft Macintosh PowerPoint</Application>
  <PresentationFormat>Widescreen</PresentationFormat>
  <Paragraphs>266</Paragraphs>
  <Slides>51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Mangal</vt:lpstr>
      <vt:lpstr>Tema di Office</vt:lpstr>
      <vt:lpstr>Le Occlusioni Vascolari</vt:lpstr>
      <vt:lpstr>Le Occlusioni Vascolari</vt:lpstr>
      <vt:lpstr>Le Occlusioni Vascolari Retiniche: Fattori di Rischio</vt:lpstr>
      <vt:lpstr>Le Occlusioni Vascolari</vt:lpstr>
      <vt:lpstr>Le Occlusioni Arteriose</vt:lpstr>
      <vt:lpstr>Le Occlusioni Arteriose Retiniche: Eziologia</vt:lpstr>
      <vt:lpstr>Presentazione di PowerPoint</vt:lpstr>
      <vt:lpstr>Occlusione Arteriosa Retinica Centrale</vt:lpstr>
      <vt:lpstr>Occlusione Arteriosa Retinica Centrale: Sintomi</vt:lpstr>
      <vt:lpstr>Fase Acuta: Segni</vt:lpstr>
      <vt:lpstr>Fase Cronica: Segni</vt:lpstr>
      <vt:lpstr> Occlusione Arteriosa Retinica di Branca</vt:lpstr>
      <vt:lpstr>Occlusione Arteriosa Retinica di Branca: Sintomi</vt:lpstr>
      <vt:lpstr>Fase Acuta: Segni</vt:lpstr>
      <vt:lpstr>Fase Cronica: Segni</vt:lpstr>
      <vt:lpstr>Occlusioni Arteriose Retiniche: Diagnostica</vt:lpstr>
      <vt:lpstr>Occlusioni Arteriose Retiniche: Diagnostica</vt:lpstr>
      <vt:lpstr>Occlusioni Arteriose Retiniche: Diagnostica</vt:lpstr>
      <vt:lpstr>Terapia</vt:lpstr>
      <vt:lpstr>Terapia</vt:lpstr>
      <vt:lpstr>Le Occlusioni Venose Retiniche</vt:lpstr>
      <vt:lpstr>Occlusione Venosa Centrale: Eziologia</vt:lpstr>
      <vt:lpstr>Occlusione Venosa Centrale: Sintomi</vt:lpstr>
      <vt:lpstr>Occlusione Venosa Centrale: Segni</vt:lpstr>
      <vt:lpstr>Occlusione Venosa Centrale: Segni</vt:lpstr>
      <vt:lpstr>Occlusione venosa di Branca: Eziologia</vt:lpstr>
      <vt:lpstr>Occlusione venosa di Branca</vt:lpstr>
      <vt:lpstr>Occlusione venosa di Branca: Sintomi</vt:lpstr>
      <vt:lpstr>Occlusione venosa di Branca: Segni</vt:lpstr>
      <vt:lpstr>Occlusione venosa: Diagnostica</vt:lpstr>
      <vt:lpstr>Occlusione Venosa Centrale: Diagnostica</vt:lpstr>
      <vt:lpstr>Occlusione venosa di Branca: Diagnostica</vt:lpstr>
      <vt:lpstr>Occlusione venosa di Branca: Diagnostica</vt:lpstr>
      <vt:lpstr>Occlusione Venosa: Diagnostica</vt:lpstr>
      <vt:lpstr>Occlusione venosa: Diagnostica</vt:lpstr>
      <vt:lpstr>Occlusione Venosa: Diagnostica</vt:lpstr>
      <vt:lpstr>Occlusione venosa: Diagnostica</vt:lpstr>
      <vt:lpstr>Occlusioni Venose: Terapia</vt:lpstr>
      <vt:lpstr>Presentazione di PowerPoint</vt:lpstr>
      <vt:lpstr>Occlusioni Venose Retiniche: Edema maculare</vt:lpstr>
      <vt:lpstr>Occlusione Venosa: Terapia</vt:lpstr>
      <vt:lpstr>Occlusione Venosa: Terapia</vt:lpstr>
      <vt:lpstr>Terapia intravitreale: PRN  (Pro Re Nata)</vt:lpstr>
      <vt:lpstr>Terapia intravitreale: PRN</vt:lpstr>
      <vt:lpstr>Terapia intravitreale: PRN</vt:lpstr>
      <vt:lpstr>Terapia intravitreale: PRN</vt:lpstr>
      <vt:lpstr>Terapia intravitreale: Treat and extend</vt:lpstr>
      <vt:lpstr>Terapia combinata</vt:lpstr>
      <vt:lpstr>Come scegliere?</vt:lpstr>
      <vt:lpstr>Presentazione di PowerPoint</vt:lpstr>
      <vt:lpstr>Le Occlusioni Vascolari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Occlusioni Vascolari</dc:title>
  <dc:creator>marco la bruna</dc:creator>
  <cp:lastModifiedBy>marco la bruna</cp:lastModifiedBy>
  <cp:revision>133</cp:revision>
  <dcterms:created xsi:type="dcterms:W3CDTF">2017-08-29T11:50:07Z</dcterms:created>
  <dcterms:modified xsi:type="dcterms:W3CDTF">2017-09-16T15:34:45Z</dcterms:modified>
</cp:coreProperties>
</file>