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ppt" ContentType="application/vnd.ms-powerpoin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19" r:id="rId2"/>
    <p:sldId id="524" r:id="rId3"/>
    <p:sldId id="503" r:id="rId4"/>
    <p:sldId id="550" r:id="rId5"/>
    <p:sldId id="465" r:id="rId6"/>
    <p:sldId id="523" r:id="rId7"/>
    <p:sldId id="502" r:id="rId8"/>
    <p:sldId id="518" r:id="rId9"/>
    <p:sldId id="513" r:id="rId10"/>
    <p:sldId id="544" r:id="rId11"/>
    <p:sldId id="535" r:id="rId12"/>
    <p:sldId id="536" r:id="rId13"/>
    <p:sldId id="537" r:id="rId14"/>
    <p:sldId id="538" r:id="rId15"/>
    <p:sldId id="462" r:id="rId16"/>
    <p:sldId id="554" r:id="rId17"/>
    <p:sldId id="556" r:id="rId18"/>
    <p:sldId id="555" r:id="rId19"/>
    <p:sldId id="557" r:id="rId20"/>
    <p:sldId id="561" r:id="rId21"/>
    <p:sldId id="565" r:id="rId22"/>
    <p:sldId id="517" r:id="rId23"/>
    <p:sldId id="559" r:id="rId24"/>
    <p:sldId id="547" r:id="rId25"/>
    <p:sldId id="546" r:id="rId26"/>
    <p:sldId id="562" r:id="rId27"/>
    <p:sldId id="552" r:id="rId28"/>
    <p:sldId id="463" r:id="rId29"/>
    <p:sldId id="529" r:id="rId30"/>
    <p:sldId id="539" r:id="rId31"/>
    <p:sldId id="548" r:id="rId32"/>
    <p:sldId id="541" r:id="rId33"/>
    <p:sldId id="525" r:id="rId34"/>
    <p:sldId id="540" r:id="rId35"/>
    <p:sldId id="549" r:id="rId36"/>
    <p:sldId id="530" r:id="rId37"/>
    <p:sldId id="542" r:id="rId38"/>
    <p:sldId id="551" r:id="rId39"/>
    <p:sldId id="560" r:id="rId40"/>
    <p:sldId id="563" r:id="rId41"/>
    <p:sldId id="564" r:id="rId42"/>
    <p:sldId id="566" r:id="rId43"/>
    <p:sldId id="528" r:id="rId44"/>
    <p:sldId id="515" r:id="rId45"/>
    <p:sldId id="553" r:id="rId46"/>
    <p:sldId id="489" r:id="rId47"/>
    <p:sldId id="490" r:id="rId48"/>
    <p:sldId id="471" r:id="rId49"/>
    <p:sldId id="472" r:id="rId50"/>
    <p:sldId id="493" r:id="rId51"/>
    <p:sldId id="495" r:id="rId52"/>
    <p:sldId id="480" r:id="rId53"/>
    <p:sldId id="481" r:id="rId54"/>
    <p:sldId id="482" r:id="rId55"/>
    <p:sldId id="499" r:id="rId56"/>
    <p:sldId id="500" r:id="rId5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12"/>
    <a:srgbClr val="21C649"/>
    <a:srgbClr val="CC3300"/>
    <a:srgbClr val="DDDDDD"/>
    <a:srgbClr val="000099"/>
    <a:srgbClr val="FF0000"/>
    <a:srgbClr val="00FF00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3" autoAdjust="0"/>
    <p:restoredTop sz="83554" autoAdjust="0"/>
  </p:normalViewPr>
  <p:slideViewPr>
    <p:cSldViewPr>
      <p:cViewPr varScale="1">
        <p:scale>
          <a:sx n="64" d="100"/>
          <a:sy n="64" d="100"/>
        </p:scale>
        <p:origin x="-2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530" tIns="43265" rIns="86530" bIns="43265" numCol="1" anchor="t" anchorCtr="0" compatLnSpc="1">
            <a:prstTxWarp prst="textNoShape">
              <a:avLst/>
            </a:prstTxWarp>
          </a:bodyPr>
          <a:lstStyle>
            <a:lvl1pPr defTabSz="865188"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530" tIns="43265" rIns="86530" bIns="43265" numCol="1" anchor="t" anchorCtr="0" compatLnSpc="1">
            <a:prstTxWarp prst="textNoShape">
              <a:avLst/>
            </a:prstTxWarp>
          </a:bodyPr>
          <a:lstStyle>
            <a:lvl1pPr algn="r" defTabSz="865188"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530" tIns="43265" rIns="86530" bIns="43265" numCol="1" anchor="b" anchorCtr="0" compatLnSpc="1">
            <a:prstTxWarp prst="textNoShape">
              <a:avLst/>
            </a:prstTxWarp>
          </a:bodyPr>
          <a:lstStyle>
            <a:lvl1pPr defTabSz="865188"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530" tIns="43265" rIns="86530" bIns="43265" numCol="1" anchor="b" anchorCtr="0" compatLnSpc="1">
            <a:prstTxWarp prst="textNoShape">
              <a:avLst/>
            </a:prstTxWarp>
          </a:bodyPr>
          <a:lstStyle>
            <a:lvl1pPr algn="r" defTabSz="865188">
              <a:defRPr sz="1100">
                <a:cs typeface="+mn-cs"/>
              </a:defRPr>
            </a:lvl1pPr>
          </a:lstStyle>
          <a:p>
            <a:pPr>
              <a:defRPr/>
            </a:pPr>
            <a:fld id="{F2ADD91F-88E1-AA44-B730-4DE9A80D38A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94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F5A141-7F24-3F42-B733-072A4CB37A7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48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FF1C2-136B-2246-98C0-2E192AFAB304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B580E38-898E-EC4D-BC8B-EEBCB5AC5249}" type="slidenum">
              <a:rPr lang="it-IT" sz="1200"/>
              <a:pPr algn="r" eaLnBrk="1" hangingPunct="1"/>
              <a:t>3</a:t>
            </a:fld>
            <a:endParaRPr lang="it-IT" sz="1200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5605BA6-8979-4342-B5E1-9E57E30D9A48}" type="slidenum">
              <a:rPr lang="it-IT" sz="1200"/>
              <a:pPr algn="r" eaLnBrk="1" hangingPunct="1"/>
              <a:t>3</a:t>
            </a:fld>
            <a:endParaRPr lang="it-IT" sz="1200"/>
          </a:p>
        </p:txBody>
      </p:sp>
      <p:sp>
        <p:nvSpPr>
          <p:cNvPr id="317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>
                <a:cs typeface="+mn-cs"/>
              </a:rPr>
              <a:t>Foglio di scuderi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5A141-7F24-3F42-B733-072A4CB37A79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25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395034-FD29-184B-A03B-2B0B52AEF2A5}" type="slidenum">
              <a:rPr lang="it-IT"/>
              <a:pPr>
                <a:defRPr/>
              </a:pPr>
              <a:t>50</a:t>
            </a:fld>
            <a:endParaRPr lang="it-IT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>
                <a:cs typeface="+mn-cs"/>
              </a:rPr>
              <a:t>Inserire fondi zone uguali ultima fag messina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7C986-1862-DE46-82E5-54411BF171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12494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554DF-9F7C-CE4F-96F9-8A3F6A2D0FD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87790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CE51C-6DC0-554E-B26E-6D0C6A20619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153085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5D71C-D3E4-7843-B86A-A205B87BE13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60922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DE49-6096-1B42-AD99-01CEACBBEFD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74166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D736B-7722-A944-A479-5DB304A9D65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73501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01FF9-AD7E-EE42-B37D-7A5241EF91C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6099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767F-3B28-5F41-81C4-DACC4906D43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92401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8D980-390B-DC4E-8E4F-F2FDAEA3C60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93825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259F1-9DFF-6249-8ED3-D27435218C4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67897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2249D-A6A3-C54B-B02B-8A2E10688B3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40653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CC74-6931-7243-B5F5-6BECCEAD013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65547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D908A-7773-034F-A8E7-AA94374E8D1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827800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34AEC31-E248-7E4C-A648-E7FE8CED171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sentazione_di_Microsoft_PowerPoint_97_-_20031.ppt"/><Relationship Id="rId4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39750" y="4941169"/>
            <a:ext cx="7991475" cy="13913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it-IT" sz="3200" dirty="0"/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2247900" y="423863"/>
            <a:ext cx="470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0" y="908050"/>
            <a:ext cx="9144000" cy="792163"/>
          </a:xfrm>
          <a:prstGeom prst="rect">
            <a:avLst/>
          </a:prstGeom>
          <a:solidFill>
            <a:srgbClr val="808012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it-IT" sz="2800" b="1" i="1" dirty="0" smtClean="0">
                <a:solidFill>
                  <a:srgbClr val="11024A"/>
                </a:solidFill>
                <a:latin typeface="Tahoma" charset="0"/>
              </a:rPr>
              <a:t>ANTONINO SCUDERI</a:t>
            </a:r>
            <a:endParaRPr lang="it-IT" sz="2800" b="1" i="1" dirty="0">
              <a:solidFill>
                <a:srgbClr val="11024A"/>
              </a:solidFill>
              <a:latin typeface="Tahoma" charset="0"/>
            </a:endParaRP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539750" y="5611813"/>
            <a:ext cx="7991475" cy="72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3200">
              <a:solidFill>
                <a:srgbClr val="FF0000"/>
              </a:solidFill>
            </a:endParaRPr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539750" y="5611813"/>
            <a:ext cx="7991475" cy="72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3200"/>
          </a:p>
        </p:txBody>
      </p:sp>
      <p:sp>
        <p:nvSpPr>
          <p:cNvPr id="17415" name="Rectangle 3"/>
          <p:cNvSpPr>
            <a:spLocks noChangeArrowheads="1"/>
          </p:cNvSpPr>
          <p:nvPr/>
        </p:nvSpPr>
        <p:spPr bwMode="auto">
          <a:xfrm>
            <a:off x="539750" y="5611813"/>
            <a:ext cx="7991475" cy="720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3200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5070177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TABLET, VIDEOGIOCHI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I RISCHI OCULARI NELL’INFANZIA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AUDITORIUM SIFI  30 SETTEMBRE 2017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59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50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858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35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718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713788" cy="576103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-Dove c’è miopia c’è cultura</a:t>
            </a:r>
          </a:p>
          <a:p>
            <a:pPr marL="0" indent="0" eaLnBrk="1" hangingPunct="1"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-Miopia  genetica</a:t>
            </a:r>
          </a:p>
          <a:p>
            <a:pPr marL="0" indent="0" eaLnBrk="1" hangingPunct="1"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-USA 30 anni fa il 25% oggi 40% </a:t>
            </a:r>
          </a:p>
          <a:p>
            <a:pPr marL="0" indent="0" eaLnBrk="1" hangingPunct="1"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-Italia 30 anni fa il 13% dai 18-26 anni era miope oggi  28% e si prevede un incremento 2030 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eaLnBrk="1" hangingPunct="1">
              <a:buNone/>
              <a:defRPr/>
            </a:pP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-Incremento allarmante per la comunità scientifica</a:t>
            </a:r>
          </a:p>
          <a:p>
            <a:pPr marL="0" indent="0" eaLnBrk="1" hangingPunct="1">
              <a:buNone/>
              <a:defRPr/>
            </a:pPr>
            <a:endParaRPr lang="it-IT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eaLnBrk="1" hangingPunct="1">
              <a:buNone/>
              <a:defRPr/>
            </a:pPr>
            <a:endParaRPr lang="it-IT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it-IT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Chang</a:t>
            </a: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 </a:t>
            </a:r>
            <a:r>
              <a:rPr lang="it-IT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coll.Retina</a:t>
            </a: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2015</a:t>
            </a:r>
          </a:p>
          <a:p>
            <a:pPr marL="0" indent="0" eaLnBrk="1" hangingPunct="1">
              <a:buNone/>
              <a:defRPr/>
            </a:pP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Beltrami e </a:t>
            </a:r>
            <a:r>
              <a:rPr lang="it-IT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coll</a:t>
            </a: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Il Progresso 2015</a:t>
            </a:r>
          </a:p>
        </p:txBody>
      </p:sp>
      <p:sp>
        <p:nvSpPr>
          <p:cNvPr id="257027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29600" cy="7826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00FF00"/>
                </a:solidFill>
                <a:cs typeface="+mj-cs"/>
              </a:rPr>
              <a:t> </a:t>
            </a:r>
            <a:r>
              <a:rPr lang="it-IT" b="1" i="1" dirty="0" smtClean="0">
                <a:solidFill>
                  <a:srgbClr val="FFFF00"/>
                </a:solidFill>
                <a:cs typeface="+mj-cs"/>
              </a:rPr>
              <a:t>Miopia e Tablet</a:t>
            </a:r>
          </a:p>
        </p:txBody>
      </p:sp>
      <p:sp>
        <p:nvSpPr>
          <p:cNvPr id="257028" name="AutoShape 4"/>
          <p:cNvSpPr>
            <a:spLocks noChangeArrowheads="1"/>
          </p:cNvSpPr>
          <p:nvPr/>
        </p:nvSpPr>
        <p:spPr bwMode="auto">
          <a:xfrm>
            <a:off x="4086225" y="3357240"/>
            <a:ext cx="4857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78857" y="1560286"/>
            <a:ext cx="60014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00"/>
                </a:solidFill>
              </a:rPr>
              <a:t>    Genetica e Miopia</a:t>
            </a:r>
          </a:p>
          <a:p>
            <a:endParaRPr lang="it-IT" sz="4000" dirty="0">
              <a:solidFill>
                <a:srgbClr val="FF0000"/>
              </a:solidFill>
            </a:endParaRPr>
          </a:p>
          <a:p>
            <a:r>
              <a:rPr lang="it-IT" sz="3600" dirty="0" smtClean="0">
                <a:solidFill>
                  <a:srgbClr val="FF0000"/>
                </a:solidFill>
              </a:rPr>
              <a:t>  -Sindromica </a:t>
            </a:r>
            <a:r>
              <a:rPr lang="it-IT" sz="3600" dirty="0" err="1" smtClean="0">
                <a:solidFill>
                  <a:srgbClr val="FF0000"/>
                </a:solidFill>
              </a:rPr>
              <a:t>Stickler</a:t>
            </a:r>
            <a:endParaRPr lang="it-IT" sz="3600" dirty="0" smtClean="0">
              <a:solidFill>
                <a:srgbClr val="FF0000"/>
              </a:solidFill>
            </a:endParaRPr>
          </a:p>
          <a:p>
            <a:endParaRPr lang="it-IT" sz="3600" dirty="0" smtClean="0">
              <a:solidFill>
                <a:srgbClr val="FF0000"/>
              </a:solidFill>
            </a:endParaRPr>
          </a:p>
          <a:p>
            <a:r>
              <a:rPr lang="it-IT" sz="3600" dirty="0" smtClean="0">
                <a:solidFill>
                  <a:srgbClr val="FF0000"/>
                </a:solidFill>
              </a:rPr>
              <a:t>  -Poligenica familiare</a:t>
            </a:r>
          </a:p>
          <a:p>
            <a:r>
              <a:rPr lang="it-IT" sz="3600" dirty="0" smtClean="0">
                <a:solidFill>
                  <a:srgbClr val="FF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860936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804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14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996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0"/>
            <a:ext cx="942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2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71600" y="1124745"/>
            <a:ext cx="770485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FF00"/>
                </a:solidFill>
              </a:rPr>
              <a:t>Rischi utilizzo </a:t>
            </a:r>
            <a:r>
              <a:rPr lang="it-IT" sz="4000" dirty="0" err="1" smtClean="0">
                <a:solidFill>
                  <a:srgbClr val="FFFF00"/>
                </a:solidFill>
              </a:rPr>
              <a:t>tablet</a:t>
            </a:r>
            <a:r>
              <a:rPr lang="it-IT" sz="4000" dirty="0" smtClean="0">
                <a:solidFill>
                  <a:srgbClr val="FFFF00"/>
                </a:solidFill>
              </a:rPr>
              <a:t> </a:t>
            </a:r>
          </a:p>
          <a:p>
            <a:endParaRPr lang="it-IT" sz="3200" dirty="0">
              <a:solidFill>
                <a:srgbClr val="FF0000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-CVS (computer </a:t>
            </a:r>
            <a:r>
              <a:rPr lang="it-IT" sz="3200" dirty="0" err="1" smtClean="0">
                <a:solidFill>
                  <a:srgbClr val="FF0000"/>
                </a:solidFill>
              </a:rPr>
              <a:t>vision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</a:rPr>
              <a:t>syndrome</a:t>
            </a:r>
            <a:r>
              <a:rPr lang="it-IT" sz="3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-Esposizione radio-frequenze 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-Alterazioni ciclo circadiano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-Esposizione ‘’luce blu’’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-Incremento insorgenza Miopia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-Carenza esposizione sole: </a:t>
            </a:r>
          </a:p>
          <a:p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smtClean="0">
                <a:solidFill>
                  <a:srgbClr val="FF0000"/>
                </a:solidFill>
              </a:rPr>
              <a:t>deficit vitamina D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118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_118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591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548680"/>
            <a:ext cx="84969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FFFF00"/>
                </a:solidFill>
              </a:rPr>
              <a:t>European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</a:rPr>
              <a:t>Eye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</a:rPr>
              <a:t>Epidemiology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</a:rPr>
              <a:t>Consortium</a:t>
            </a:r>
            <a:endParaRPr lang="it-IT" sz="3600" dirty="0" smtClean="0">
              <a:solidFill>
                <a:srgbClr val="FFFF00"/>
              </a:solidFill>
            </a:endParaRP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60.000 persone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47% tra i 25-29 anni miopi</a:t>
            </a:r>
          </a:p>
          <a:p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‘’</a:t>
            </a:r>
            <a:r>
              <a:rPr lang="it-IT" sz="2800" dirty="0" smtClean="0">
                <a:solidFill>
                  <a:srgbClr val="FF0000"/>
                </a:solidFill>
              </a:rPr>
              <a:t>The impact of the </a:t>
            </a:r>
            <a:r>
              <a:rPr lang="it-IT" sz="2800" dirty="0" err="1" smtClean="0">
                <a:solidFill>
                  <a:srgbClr val="FF0000"/>
                </a:solidFill>
              </a:rPr>
              <a:t>recent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rapid</a:t>
            </a:r>
            <a:r>
              <a:rPr lang="it-IT" sz="2800" dirty="0" smtClean="0">
                <a:solidFill>
                  <a:srgbClr val="FF0000"/>
                </a:solidFill>
              </a:rPr>
              <a:t> rise in use of </a:t>
            </a:r>
            <a:r>
              <a:rPr lang="it-IT" sz="2800" dirty="0" err="1" smtClean="0">
                <a:solidFill>
                  <a:srgbClr val="FF0000"/>
                </a:solidFill>
              </a:rPr>
              <a:t>computers</a:t>
            </a:r>
            <a:r>
              <a:rPr lang="it-IT" sz="2800" dirty="0" smtClean="0">
                <a:solidFill>
                  <a:srgbClr val="FF0000"/>
                </a:solidFill>
              </a:rPr>
              <a:t> ,</a:t>
            </a:r>
            <a:r>
              <a:rPr lang="it-IT" sz="2800" dirty="0" err="1" smtClean="0">
                <a:solidFill>
                  <a:srgbClr val="FF0000"/>
                </a:solidFill>
              </a:rPr>
              <a:t>tablet</a:t>
            </a:r>
            <a:r>
              <a:rPr lang="it-IT" sz="2800" dirty="0" smtClean="0">
                <a:solidFill>
                  <a:srgbClr val="FF0000"/>
                </a:solidFill>
              </a:rPr>
              <a:t> and mobile </a:t>
            </a:r>
            <a:r>
              <a:rPr lang="it-IT" sz="2800" dirty="0" err="1" smtClean="0">
                <a:solidFill>
                  <a:srgbClr val="FF0000"/>
                </a:solidFill>
              </a:rPr>
              <a:t>phones</a:t>
            </a:r>
            <a:r>
              <a:rPr lang="it-IT" sz="2800" dirty="0" smtClean="0">
                <a:solidFill>
                  <a:srgbClr val="FF0000"/>
                </a:solidFill>
              </a:rPr>
              <a:t> on </a:t>
            </a:r>
            <a:r>
              <a:rPr lang="it-IT" sz="2800" dirty="0" err="1" smtClean="0">
                <a:solidFill>
                  <a:srgbClr val="FF0000"/>
                </a:solidFill>
              </a:rPr>
              <a:t>visual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devolepment</a:t>
            </a:r>
            <a:r>
              <a:rPr lang="it-IT" sz="2800" dirty="0" smtClean="0">
                <a:solidFill>
                  <a:srgbClr val="FF0000"/>
                </a:solidFill>
              </a:rPr>
              <a:t> in </a:t>
            </a:r>
            <a:r>
              <a:rPr lang="it-IT" sz="2800" dirty="0" err="1" smtClean="0">
                <a:solidFill>
                  <a:srgbClr val="FF0000"/>
                </a:solidFill>
              </a:rPr>
              <a:t>children</a:t>
            </a:r>
            <a:r>
              <a:rPr lang="it-IT" sz="2800" dirty="0" smtClean="0">
                <a:solidFill>
                  <a:srgbClr val="FF0000"/>
                </a:solidFill>
              </a:rPr>
              <a:t>’’</a:t>
            </a:r>
            <a:endParaRPr lang="it-IT" sz="2000" dirty="0" smtClean="0">
              <a:solidFill>
                <a:srgbClr val="FF00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 smtClean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 smtClean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 err="1" smtClean="0">
                <a:solidFill>
                  <a:srgbClr val="FFFF00"/>
                </a:solidFill>
              </a:rPr>
              <a:t>Willams</a:t>
            </a:r>
            <a:r>
              <a:rPr lang="it-IT" sz="2000" dirty="0" smtClean="0">
                <a:solidFill>
                  <a:srgbClr val="FFFF00"/>
                </a:solidFill>
              </a:rPr>
              <a:t> K. Et </a:t>
            </a:r>
            <a:r>
              <a:rPr lang="it-IT" sz="2000" dirty="0" err="1" smtClean="0">
                <a:solidFill>
                  <a:srgbClr val="FFFF00"/>
                </a:solidFill>
              </a:rPr>
              <a:t>coll</a:t>
            </a:r>
            <a:r>
              <a:rPr lang="it-IT" sz="2000" dirty="0" smtClean="0">
                <a:solidFill>
                  <a:srgbClr val="FFFF00"/>
                </a:solidFill>
              </a:rPr>
              <a:t>. </a:t>
            </a:r>
            <a:r>
              <a:rPr lang="it-IT" sz="2000" dirty="0" err="1" smtClean="0">
                <a:solidFill>
                  <a:srgbClr val="FFFF00"/>
                </a:solidFill>
              </a:rPr>
              <a:t>Ophthalmology</a:t>
            </a:r>
            <a:r>
              <a:rPr lang="it-IT" sz="2000" dirty="0" smtClean="0">
                <a:solidFill>
                  <a:srgbClr val="FFFF00"/>
                </a:solidFill>
              </a:rPr>
              <a:t> 5 ,2015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03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_1180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24" y="0"/>
            <a:ext cx="6482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20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" y="1836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74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6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42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908720"/>
            <a:ext cx="5462478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FFFF00"/>
                </a:solidFill>
              </a:rPr>
              <a:t>Brien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</a:rPr>
              <a:t>Holde</a:t>
            </a:r>
            <a:r>
              <a:rPr lang="it-IT" sz="3600" dirty="0" smtClean="0">
                <a:solidFill>
                  <a:srgbClr val="FFFF00"/>
                </a:solidFill>
              </a:rPr>
              <a:t> Vision </a:t>
            </a:r>
            <a:r>
              <a:rPr lang="it-IT" sz="3600" dirty="0" err="1" smtClean="0">
                <a:solidFill>
                  <a:srgbClr val="FFFF00"/>
                </a:solidFill>
              </a:rPr>
              <a:t>Istitute</a:t>
            </a:r>
            <a:endParaRPr lang="it-IT" sz="3600" dirty="0" smtClean="0">
              <a:solidFill>
                <a:srgbClr val="FFFF00"/>
              </a:solidFill>
            </a:endParaRP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Studio </a:t>
            </a:r>
            <a:r>
              <a:rPr lang="it-IT" sz="2800" dirty="0" err="1" smtClean="0">
                <a:solidFill>
                  <a:srgbClr val="FF0000"/>
                </a:solidFill>
              </a:rPr>
              <a:t>metanalisi</a:t>
            </a:r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Miopi    Miopi elevati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22,9       2,7                  2000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49,8       9,8                  2050</a:t>
            </a: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err="1" smtClean="0">
                <a:solidFill>
                  <a:srgbClr val="FFFF00"/>
                </a:solidFill>
              </a:rPr>
              <a:t>Ophthalmology</a:t>
            </a:r>
            <a:r>
              <a:rPr lang="it-IT" sz="2400" dirty="0" smtClean="0">
                <a:solidFill>
                  <a:srgbClr val="FFFF00"/>
                </a:solidFill>
              </a:rPr>
              <a:t> 123-5-2016</a:t>
            </a:r>
            <a:endParaRPr lang="it-IT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915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4bee5eda-77ab-4b8d-9c55-6319367f9f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0" y="549275"/>
            <a:ext cx="946785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lvl="2">
              <a:buFont typeface="Arial" charset="0"/>
              <a:buNone/>
              <a:defRPr/>
            </a:pP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     Studio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condotto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su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2367</a:t>
            </a:r>
            <a:r>
              <a:rPr lang="en-US" sz="3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</a:p>
          <a:p>
            <a:pPr lvl="2">
              <a:buFont typeface="Arial" charset="0"/>
              <a:buNone/>
              <a:defRPr/>
            </a:pPr>
            <a:r>
              <a:rPr lang="en-US" sz="3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</a:p>
          <a:p>
            <a:pPr lvl="2">
              <a:buFont typeface="Arial" charset="0"/>
              <a:buNone/>
              <a:defRPr/>
            </a:pPr>
            <a:r>
              <a:rPr lang="en-US" sz="32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 bambini </a:t>
            </a:r>
            <a:r>
              <a:rPr lang="en-US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che</a:t>
            </a:r>
            <a:r>
              <a:rPr lang="en-US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trascorrono</a:t>
            </a:r>
            <a:r>
              <a:rPr lang="en-US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molte</a:t>
            </a:r>
            <a:r>
              <a:rPr lang="en-US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ore </a:t>
            </a:r>
            <a:r>
              <a:rPr lang="en-US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all’aria</a:t>
            </a:r>
            <a:endParaRPr lang="en-US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lvl="2">
              <a:buFont typeface="Arial" charset="0"/>
              <a:buNone/>
              <a:defRPr/>
            </a:pPr>
            <a:r>
              <a:rPr lang="it-IT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aperta,sono</a:t>
            </a:r>
            <a:r>
              <a:rPr lang="it-IT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meno soggetti a diventare</a:t>
            </a:r>
          </a:p>
          <a:p>
            <a:pPr lvl="2">
              <a:buFont typeface="Arial" charset="0"/>
              <a:buNone/>
              <a:defRPr/>
            </a:pPr>
            <a:r>
              <a:rPr lang="it-IT" sz="28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</a:t>
            </a:r>
            <a:r>
              <a:rPr lang="it-IT" sz="28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iopi,rispetto</a:t>
            </a:r>
            <a:r>
              <a:rPr lang="it-IT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 coetanei che stanno molto tempo in casa.</a:t>
            </a:r>
          </a:p>
          <a:p>
            <a:pPr lvl="2">
              <a:buFont typeface="Arial" charset="0"/>
              <a:buNone/>
              <a:defRPr/>
            </a:pPr>
            <a:r>
              <a:rPr lang="it-IT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La dopamina prodotta dalla retina sotto stimolazione della luce naturale, impedirebbe lo sviluppo assiale eccessivo dalla nascita </a:t>
            </a:r>
          </a:p>
          <a:p>
            <a:pPr lvl="2">
              <a:buFont typeface="Arial" charset="0"/>
              <a:buNone/>
              <a:defRPr/>
            </a:pPr>
            <a:r>
              <a:rPr lang="it-IT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ai 25 anni.</a:t>
            </a:r>
          </a:p>
          <a:p>
            <a:pPr lvl="2">
              <a:buFont typeface="Arial" charset="0"/>
              <a:buNone/>
              <a:defRPr/>
            </a:pPr>
            <a:endParaRPr lang="it-IT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lvl="2">
              <a:buFont typeface="Arial" charset="0"/>
              <a:buNone/>
              <a:defRPr/>
            </a:pP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Rose K.-Morgan I. </a:t>
            </a:r>
            <a:r>
              <a:rPr lang="it-IT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Ophtalmology</a:t>
            </a:r>
            <a:r>
              <a:rPr lang="it-IT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2008-2013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234138"/>
            <a:ext cx="8675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b="1" i="1" dirty="0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971600" y="692696"/>
            <a:ext cx="7416824" cy="464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Luce e lunghezza assiale</a:t>
            </a:r>
          </a:p>
          <a:p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Studio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condotto su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pulcini</a:t>
            </a: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Luce naturale 10.000 lux</a:t>
            </a:r>
          </a:p>
          <a:p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opamina cellule amacrine </a:t>
            </a:r>
          </a:p>
          <a:p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Regola lunghezza assiale durante lo  sviluppo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28571" y="5702023"/>
            <a:ext cx="339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Tse</a:t>
            </a:r>
            <a:r>
              <a:rPr lang="it-IT" dirty="0" smtClean="0">
                <a:solidFill>
                  <a:srgbClr val="FFFF00"/>
                </a:solidFill>
              </a:rPr>
              <a:t> M. e </a:t>
            </a:r>
            <a:r>
              <a:rPr lang="it-IT" dirty="0" err="1" smtClean="0">
                <a:solidFill>
                  <a:srgbClr val="FFFF00"/>
                </a:solidFill>
              </a:rPr>
              <a:t>coll.J</a:t>
            </a:r>
            <a:r>
              <a:rPr lang="it-IT" dirty="0" smtClean="0">
                <a:solidFill>
                  <a:srgbClr val="FFFF00"/>
                </a:solidFill>
              </a:rPr>
              <a:t> .</a:t>
            </a:r>
            <a:r>
              <a:rPr lang="it-IT" dirty="0" err="1" smtClean="0">
                <a:solidFill>
                  <a:srgbClr val="FFFF00"/>
                </a:solidFill>
              </a:rPr>
              <a:t>Exp.Biol</a:t>
            </a:r>
            <a:r>
              <a:rPr lang="it-IT" dirty="0" smtClean="0">
                <a:solidFill>
                  <a:srgbClr val="FFFF00"/>
                </a:solidFill>
              </a:rPr>
              <a:t>.  2007</a:t>
            </a:r>
          </a:p>
          <a:p>
            <a:r>
              <a:rPr lang="it-IT" dirty="0" err="1" smtClean="0">
                <a:solidFill>
                  <a:srgbClr val="FFFF00"/>
                </a:solidFill>
              </a:rPr>
              <a:t>Wisel</a:t>
            </a:r>
            <a:r>
              <a:rPr lang="it-IT" dirty="0" smtClean="0">
                <a:solidFill>
                  <a:srgbClr val="FFFF00"/>
                </a:solidFill>
              </a:rPr>
              <a:t> e coll.2009 –Tupaia 2010 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429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3"/>
          <p:cNvSpPr>
            <a:spLocks noChangeArrowheads="1"/>
          </p:cNvSpPr>
          <p:nvPr/>
        </p:nvSpPr>
        <p:spPr bwMode="auto">
          <a:xfrm>
            <a:off x="254000" y="216148"/>
            <a:ext cx="8278440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/>
            <a:r>
              <a:rPr lang="it-IT" altLang="ja-JP" sz="2800" b="1" i="1" dirty="0" smtClean="0">
                <a:solidFill>
                  <a:srgbClr val="FF0000"/>
                </a:solidFill>
              </a:rPr>
              <a:t>       COMPUTER VISION SYNDROME (CVS)</a:t>
            </a:r>
            <a:endParaRPr lang="it-IT" altLang="ja-JP" sz="2800" b="1" i="1" dirty="0">
              <a:solidFill>
                <a:srgbClr val="FF0000"/>
              </a:solidFill>
            </a:endParaRPr>
          </a:p>
          <a:p>
            <a:pPr marL="342900" indent="-342900"/>
            <a:endParaRPr lang="it-IT" sz="2000" b="1" i="1" dirty="0">
              <a:solidFill>
                <a:srgbClr val="FF0000"/>
              </a:solidFill>
            </a:endParaRPr>
          </a:p>
          <a:p>
            <a:pPr marL="342900" indent="-342900"/>
            <a:endParaRPr lang="it-IT" b="1" dirty="0">
              <a:solidFill>
                <a:schemeClr val="bg2"/>
              </a:solidFill>
            </a:endParaRPr>
          </a:p>
          <a:p>
            <a:pPr marL="342900" indent="-342900"/>
            <a:r>
              <a:rPr lang="it-IT" sz="2000" b="1" dirty="0" smtClean="0">
                <a:solidFill>
                  <a:srgbClr val="FFFF00"/>
                </a:solidFill>
              </a:rPr>
              <a:t>- </a:t>
            </a:r>
            <a:r>
              <a:rPr lang="it-IT" sz="2800" b="1" dirty="0" smtClean="0">
                <a:solidFill>
                  <a:srgbClr val="FFFF00"/>
                </a:solidFill>
              </a:rPr>
              <a:t>8 ore al </a:t>
            </a:r>
            <a:r>
              <a:rPr lang="it-IT" sz="2800" b="1" dirty="0" err="1" smtClean="0">
                <a:solidFill>
                  <a:srgbClr val="FFFF00"/>
                </a:solidFill>
              </a:rPr>
              <a:t>tablet</a:t>
            </a:r>
            <a:r>
              <a:rPr lang="it-IT" sz="2800" b="1" dirty="0" smtClean="0">
                <a:solidFill>
                  <a:srgbClr val="FFFF00"/>
                </a:solidFill>
              </a:rPr>
              <a:t>- computer</a:t>
            </a:r>
          </a:p>
          <a:p>
            <a:pPr marL="342900" indent="-342900"/>
            <a:endParaRPr lang="it-IT" sz="2000" b="1" dirty="0" smtClean="0">
              <a:solidFill>
                <a:srgbClr val="FFFF00"/>
              </a:solidFill>
            </a:endParaRPr>
          </a:p>
          <a:p>
            <a:pPr marL="342900" indent="-342900"/>
            <a:endParaRPr lang="it-IT" sz="2000" b="1" dirty="0">
              <a:solidFill>
                <a:srgbClr val="FFFF00"/>
              </a:solidFill>
            </a:endParaRPr>
          </a:p>
          <a:p>
            <a:pPr marL="342900" indent="-342900"/>
            <a:r>
              <a:rPr lang="it-IT" sz="2000" b="1" dirty="0" smtClean="0">
                <a:solidFill>
                  <a:srgbClr val="FFFF00"/>
                </a:solidFill>
              </a:rPr>
              <a:t>- </a:t>
            </a:r>
            <a:r>
              <a:rPr lang="it-IT" sz="2800" b="1" dirty="0" smtClean="0">
                <a:solidFill>
                  <a:srgbClr val="FFFF00"/>
                </a:solidFill>
              </a:rPr>
              <a:t>Iposecrezione Lacrimale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it-IT" sz="2000" b="1" dirty="0" smtClean="0">
                <a:solidFill>
                  <a:srgbClr val="FFFF00"/>
                </a:solidFill>
              </a:rPr>
              <a:t>- </a:t>
            </a:r>
            <a:r>
              <a:rPr lang="it-IT" sz="2800" b="1" dirty="0" smtClean="0">
                <a:solidFill>
                  <a:srgbClr val="FFFF00"/>
                </a:solidFill>
              </a:rPr>
              <a:t>Bruciore oculare - minore ammiccamento</a:t>
            </a:r>
          </a:p>
          <a:p>
            <a:r>
              <a:rPr lang="it-IT" sz="2800" b="1" dirty="0" smtClean="0">
                <a:solidFill>
                  <a:srgbClr val="FFFF00"/>
                </a:solidFill>
              </a:rPr>
              <a:t>- Astenopia</a:t>
            </a:r>
          </a:p>
          <a:p>
            <a:r>
              <a:rPr lang="it-IT" sz="2800" b="1" dirty="0" smtClean="0">
                <a:solidFill>
                  <a:srgbClr val="FFFF00"/>
                </a:solidFill>
              </a:rPr>
              <a:t>- Lacrimazione</a:t>
            </a:r>
          </a:p>
          <a:p>
            <a:endParaRPr lang="it-IT" sz="2800" b="1" dirty="0">
              <a:solidFill>
                <a:srgbClr val="FFFF00"/>
              </a:solidFill>
            </a:endParaRPr>
          </a:p>
          <a:p>
            <a:endParaRPr lang="it-IT" sz="2000" b="1" dirty="0" smtClean="0">
              <a:solidFill>
                <a:srgbClr val="FFFF00"/>
              </a:solidFill>
            </a:endParaRPr>
          </a:p>
          <a:p>
            <a:endParaRPr lang="it-IT" sz="2000" b="1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400" b="1" dirty="0" smtClean="0">
                <a:solidFill>
                  <a:schemeClr val="bg1"/>
                </a:solidFill>
              </a:rPr>
              <a:t>Cefalea</a:t>
            </a:r>
          </a:p>
          <a:p>
            <a:pPr marL="342900" indent="-342900">
              <a:buFontTx/>
              <a:buChar char="-"/>
            </a:pPr>
            <a:r>
              <a:rPr lang="it-IT" sz="2400" b="1" dirty="0" smtClean="0">
                <a:solidFill>
                  <a:schemeClr val="bg1"/>
                </a:solidFill>
              </a:rPr>
              <a:t>Disturbi muscolo scheletrici</a:t>
            </a:r>
          </a:p>
          <a:p>
            <a:pPr marL="342900" indent="-342900">
              <a:buFontTx/>
              <a:buChar char="-"/>
            </a:pPr>
            <a:r>
              <a:rPr lang="it-IT" sz="2400" b="1" dirty="0" smtClean="0">
                <a:solidFill>
                  <a:schemeClr val="bg1"/>
                </a:solidFill>
              </a:rPr>
              <a:t>Insonnia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02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3"/>
            <a:ext cx="9144000" cy="68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67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119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4.jp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544616"/>
          </a:xfrm>
          <a:prstGeom prst="rect">
            <a:avLst/>
          </a:prstGeom>
        </p:spPr>
      </p:pic>
      <p:pic>
        <p:nvPicPr>
          <p:cNvPr id="4" name="Immagine 3" descr="_11806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816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8"/>
            <a:ext cx="9144000" cy="68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80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3"/>
            <a:ext cx="8229600" cy="11430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Immagine 1" descr="_11806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0"/>
            <a:ext cx="9144000" cy="78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425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250825" y="620712"/>
            <a:ext cx="8229600" cy="4680496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Visita oculistica</a:t>
            </a:r>
          </a:p>
          <a:p>
            <a:pPr algn="ctr">
              <a:defRPr/>
            </a:pPr>
            <a:endParaRPr lang="it-IT" sz="3600" b="1" i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Ciclopegia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: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Tropicamide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Ciclolux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Atropina</a:t>
            </a:r>
          </a:p>
          <a:p>
            <a:pPr algn="ctr">
              <a:defRPr/>
            </a:pP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Astigmatismo –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Anisometropie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-Antimetropie</a:t>
            </a: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Esame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Ortottico</a:t>
            </a:r>
          </a:p>
          <a:p>
            <a:pPr algn="ctr">
              <a:defRPr/>
            </a:pP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Esame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fundus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meticoloso</a:t>
            </a:r>
            <a: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it-IT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it-IT" sz="36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403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27585" y="1988841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- Limitare ore di vita digitale</a:t>
            </a:r>
          </a:p>
          <a:p>
            <a:r>
              <a:rPr lang="it-IT" sz="3600" dirty="0" smtClean="0">
                <a:solidFill>
                  <a:srgbClr val="FF0000"/>
                </a:solidFill>
              </a:rPr>
              <a:t>- Distanza 50 cm computer</a:t>
            </a:r>
          </a:p>
          <a:p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smtClean="0">
                <a:solidFill>
                  <a:srgbClr val="FF0000"/>
                </a:solidFill>
              </a:rPr>
              <a:t>               30 cm </a:t>
            </a:r>
            <a:r>
              <a:rPr lang="it-IT" sz="3600" dirty="0" err="1" smtClean="0">
                <a:solidFill>
                  <a:srgbClr val="FF0000"/>
                </a:solidFill>
              </a:rPr>
              <a:t>tablet</a:t>
            </a:r>
            <a:endParaRPr lang="it-IT" sz="3600" dirty="0" smtClean="0">
              <a:solidFill>
                <a:srgbClr val="FF0000"/>
              </a:solidFill>
            </a:endParaRPr>
          </a:p>
          <a:p>
            <a:r>
              <a:rPr lang="it-IT" sz="3600" dirty="0" smtClean="0">
                <a:solidFill>
                  <a:srgbClr val="FF0000"/>
                </a:solidFill>
              </a:rPr>
              <a:t>- Regola 20 min. 20 m.20sec.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0" y="5127029"/>
            <a:ext cx="48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Morgan </a:t>
            </a:r>
            <a:r>
              <a:rPr lang="it-IT" dirty="0" err="1" smtClean="0">
                <a:solidFill>
                  <a:srgbClr val="FFFF00"/>
                </a:solidFill>
              </a:rPr>
              <a:t>I.et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coll</a:t>
            </a:r>
            <a:r>
              <a:rPr lang="it-IT" dirty="0" smtClean="0">
                <a:solidFill>
                  <a:srgbClr val="FFFF00"/>
                </a:solidFill>
              </a:rPr>
              <a:t> .Vision Res 2015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472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764704"/>
            <a:ext cx="82809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dirty="0" smtClean="0">
              <a:solidFill>
                <a:srgbClr val="FFFF00"/>
              </a:solidFill>
            </a:endParaRPr>
          </a:p>
          <a:p>
            <a:endParaRPr lang="it-IT" sz="3200" dirty="0">
              <a:solidFill>
                <a:srgbClr val="FFFF00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Attività fisica all’aperto protettivo</a:t>
            </a:r>
          </a:p>
          <a:p>
            <a:r>
              <a:rPr lang="it-IT" sz="3200" dirty="0">
                <a:solidFill>
                  <a:srgbClr val="FF0000"/>
                </a:solidFill>
              </a:rPr>
              <a:t>s</a:t>
            </a:r>
            <a:r>
              <a:rPr lang="it-IT" sz="3200" dirty="0" smtClean="0">
                <a:solidFill>
                  <a:srgbClr val="FF0000"/>
                </a:solidFill>
              </a:rPr>
              <a:t>viluppo miopia</a:t>
            </a:r>
          </a:p>
          <a:p>
            <a:endParaRPr lang="it-IT" sz="3200" dirty="0" smtClean="0">
              <a:solidFill>
                <a:srgbClr val="FF0000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Un’ ora attività fisica controbilancia 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3 ore di studio</a:t>
            </a:r>
          </a:p>
          <a:p>
            <a:endParaRPr lang="it-IT" sz="3200" dirty="0">
              <a:solidFill>
                <a:srgbClr val="FFFF00"/>
              </a:solidFill>
            </a:endParaRPr>
          </a:p>
          <a:p>
            <a:r>
              <a:rPr lang="it-IT" sz="2000" dirty="0" err="1" smtClean="0">
                <a:solidFill>
                  <a:srgbClr val="FFFF00"/>
                </a:solidFill>
              </a:rPr>
              <a:t>Jacobsen</a:t>
            </a:r>
            <a:r>
              <a:rPr lang="it-IT" sz="2000" dirty="0" smtClean="0">
                <a:solidFill>
                  <a:srgbClr val="FFFF00"/>
                </a:solidFill>
              </a:rPr>
              <a:t> N. IOVS 2008 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46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6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080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341652"/>
            <a:ext cx="998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 Esposizione Radiazioni Elettromagnetiche</a:t>
            </a:r>
            <a:endParaRPr lang="it-IT" sz="36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58428" y="2707263"/>
            <a:ext cx="6591343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I.A.R.C.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Energia elettromagnetica onde RF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2B – 2A      Sospetti - Probabili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Dipende dalla quantità, che si misura 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in indice di tasso assorbimento specifico 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985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61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29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3244312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4" name="Freccia destra 3"/>
          <p:cNvSpPr/>
          <p:nvPr/>
        </p:nvSpPr>
        <p:spPr>
          <a:xfrm>
            <a:off x="-252536" y="3501008"/>
            <a:ext cx="648072" cy="50405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042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1180927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85"/>
            <a:ext cx="9144000" cy="5630857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-324036" y="3429000"/>
            <a:ext cx="648072" cy="50405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183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4"/>
          <p:cNvSpPr>
            <a:spLocks noChangeArrowheads="1"/>
          </p:cNvSpPr>
          <p:nvPr/>
        </p:nvSpPr>
        <p:spPr bwMode="auto">
          <a:xfrm>
            <a:off x="233363" y="4126416"/>
            <a:ext cx="86756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Arial" charset="0"/>
              <a:buNone/>
            </a:pPr>
            <a:r>
              <a:rPr lang="it-IT" sz="3200" b="1" i="1" dirty="0">
                <a:cs typeface="Arial" charset="0"/>
              </a:rPr>
              <a:t> </a:t>
            </a:r>
            <a:endParaRPr lang="it-IT" sz="2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620688"/>
            <a:ext cx="87484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-Far passare più tempo al sole (3 ore al di 10.000 lux)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-Classe illuminazione artificiale 300-500 lux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 </a:t>
            </a:r>
            <a:r>
              <a:rPr lang="it-IT" sz="2800" dirty="0">
                <a:solidFill>
                  <a:srgbClr val="FF0000"/>
                </a:solidFill>
              </a:rPr>
              <a:t>A</a:t>
            </a:r>
            <a:r>
              <a:rPr lang="it-IT" sz="2800" dirty="0" smtClean="0">
                <a:solidFill>
                  <a:srgbClr val="FF0000"/>
                </a:solidFill>
              </a:rPr>
              <a:t>ttività fisica all’aperto protettiva sviluppo miopia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-Minor tempo Tablet</a:t>
            </a:r>
          </a:p>
          <a:p>
            <a:endParaRPr lang="it-IT" sz="2800" dirty="0">
              <a:solidFill>
                <a:srgbClr val="21C649"/>
              </a:solidFill>
            </a:endParaRPr>
          </a:p>
          <a:p>
            <a:r>
              <a:rPr lang="it-IT" sz="2400" dirty="0" err="1" smtClean="0">
                <a:solidFill>
                  <a:srgbClr val="FFFF00"/>
                </a:solidFill>
              </a:rPr>
              <a:t>Feldkaemper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M.e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coll</a:t>
            </a:r>
            <a:r>
              <a:rPr lang="it-IT" sz="2400" dirty="0" smtClean="0">
                <a:solidFill>
                  <a:srgbClr val="FFFF00"/>
                </a:solidFill>
              </a:rPr>
              <a:t>. </a:t>
            </a:r>
            <a:r>
              <a:rPr lang="it-IT" sz="2400" dirty="0" err="1" smtClean="0">
                <a:solidFill>
                  <a:srgbClr val="FFFF00"/>
                </a:solidFill>
              </a:rPr>
              <a:t>Ophtalmology</a:t>
            </a:r>
            <a:r>
              <a:rPr lang="it-IT" sz="2400" dirty="0" smtClean="0">
                <a:solidFill>
                  <a:srgbClr val="FFFF00"/>
                </a:solidFill>
              </a:rPr>
              <a:t> 2015</a:t>
            </a:r>
            <a:endParaRPr lang="it-IT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488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4"/>
          <p:cNvGraphicFramePr>
            <a:graphicFrameLocks noChangeAspect="1"/>
          </p:cNvGraphicFramePr>
          <p:nvPr/>
        </p:nvGraphicFramePr>
        <p:xfrm>
          <a:off x="0" y="-7938"/>
          <a:ext cx="9144000" cy="6873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7" name="Diapositiva" r:id="rId3" imgW="4584700" imgH="3441700" progId="PowerPoint.Slide.8">
                  <p:embed/>
                </p:oleObj>
              </mc:Choice>
              <mc:Fallback>
                <p:oleObj name="Diapositiva" r:id="rId3" imgW="4584700" imgH="34417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938"/>
                        <a:ext cx="9144000" cy="6873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DSCN54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35687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313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54400"/>
            <a:ext cx="4608513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455988"/>
            <a:ext cx="45354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375"/>
            <a:ext cx="4465637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3924300" y="6308725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latin typeface="Times New Roman" charset="0"/>
                <a:cs typeface="+mn-cs"/>
              </a:rPr>
              <a:t>OS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0" y="260350"/>
            <a:ext cx="3311525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R. M. 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Times New Roman" charset="0"/>
              </a:rPr>
              <a:t>♀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 24 settimane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650 gr.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013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4787900" y="4221163"/>
            <a:ext cx="41767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Esame fluorangiografico </a:t>
            </a:r>
          </a:p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mediante RET-CAM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aecd1fd4-e40a-4c6b-a052-207d4937b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0" descr="aecd1fd4-e40a-4c6b-a052-207d4937b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67075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1692275" y="3573463"/>
            <a:ext cx="935038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2700338" y="0"/>
            <a:ext cx="4249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71369" name="Rectangle 9"/>
          <p:cNvSpPr>
            <a:spLocks noChangeArrowheads="1"/>
          </p:cNvSpPr>
          <p:nvPr/>
        </p:nvSpPr>
        <p:spPr bwMode="auto">
          <a:xfrm>
            <a:off x="6443663" y="2349500"/>
            <a:ext cx="576262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                     </a:t>
            </a: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OS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</a:t>
            </a:r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4932363" y="1196975"/>
            <a:ext cx="39608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A 2 giorni dal trattamento laser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3" descr="OS4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12" descr="OS3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1" descr="OD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 descr="OD0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3851275" y="2852738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72392" name="Text Box 8"/>
          <p:cNvSpPr txBox="1">
            <a:spLocks noChangeArrowheads="1"/>
          </p:cNvSpPr>
          <p:nvPr/>
        </p:nvSpPr>
        <p:spPr bwMode="auto">
          <a:xfrm>
            <a:off x="2700338" y="0"/>
            <a:ext cx="4249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72393" name="Rectangle 9"/>
          <p:cNvSpPr>
            <a:spLocks noChangeArrowheads="1"/>
          </p:cNvSpPr>
          <p:nvPr/>
        </p:nvSpPr>
        <p:spPr bwMode="auto">
          <a:xfrm>
            <a:off x="3924300" y="5911850"/>
            <a:ext cx="10080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  </a:t>
            </a: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OS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cs typeface="+mn-cs"/>
              </a:rPr>
              <a:t>   </a:t>
            </a: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2627313" y="0"/>
            <a:ext cx="39608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20 giorni dal trattamento laser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8"/>
          <p:cNvSpPr>
            <a:spLocks/>
          </p:cNvSpPr>
          <p:nvPr/>
        </p:nvSpPr>
        <p:spPr bwMode="auto">
          <a:xfrm>
            <a:off x="457200" y="26035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it-IT" sz="4800" b="1" i="1" dirty="0" smtClean="0">
                <a:solidFill>
                  <a:srgbClr val="FFFF00"/>
                </a:solidFill>
              </a:rPr>
              <a:t>LUCE BLU </a:t>
            </a:r>
            <a:endParaRPr lang="it-IT" sz="4800" b="1" i="1" dirty="0">
              <a:solidFill>
                <a:srgbClr val="FFFF00"/>
              </a:solidFill>
            </a:endParaRPr>
          </a:p>
        </p:txBody>
      </p:sp>
      <p:sp>
        <p:nvSpPr>
          <p:cNvPr id="5124" name="CasellaDiTesto 14"/>
          <p:cNvSpPr txBox="1">
            <a:spLocks noChangeArrowheads="1"/>
          </p:cNvSpPr>
          <p:nvPr/>
        </p:nvSpPr>
        <p:spPr bwMode="auto">
          <a:xfrm>
            <a:off x="3563938" y="881063"/>
            <a:ext cx="5472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it-IT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67544" y="2132856"/>
            <a:ext cx="7878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Lunghezze d’onda 415 - 455 nm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Luce blu – blu turchese 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Computer –Tablet - Cellulari 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3dff683b-2656-4402-89f7-af004bf7b126"/>
          <p:cNvPicPr>
            <a:picLocks noChangeAspect="1" noChangeArrowheads="1"/>
          </p:cNvPicPr>
          <p:nvPr/>
        </p:nvPicPr>
        <p:blipFill>
          <a:blip r:embed="rId3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 descr="3dff683b-2656-4402-89f7-af004bf7b126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926c70d7-e53e-47f1-85c8-69805d50b9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926c70d7-e53e-47f1-85c8-69805d50b9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2411413" y="0"/>
            <a:ext cx="4319587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latin typeface="Times New Roman" charset="0"/>
                <a:cs typeface="+mn-cs"/>
              </a:rPr>
              <a:t>  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M. F. P.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♂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 26 settimane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762 gr.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00001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3975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000016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53975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Rectangle 6"/>
          <p:cNvSpPr>
            <a:spLocks noChangeArrowheads="1"/>
          </p:cNvSpPr>
          <p:nvPr/>
        </p:nvSpPr>
        <p:spPr bwMode="auto">
          <a:xfrm>
            <a:off x="4859338" y="4508500"/>
            <a:ext cx="40322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A 20 giorni dal trattamento laser</a:t>
            </a:r>
          </a:p>
        </p:txBody>
      </p:sp>
      <p:pic>
        <p:nvPicPr>
          <p:cNvPr id="40965" name="Picture 7" descr="000016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38525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572000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500"/>
            <a:ext cx="44878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0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402013"/>
            <a:ext cx="460851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0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0585" name="Text Box 9"/>
          <p:cNvSpPr txBox="1">
            <a:spLocks noChangeArrowheads="1"/>
          </p:cNvSpPr>
          <p:nvPr/>
        </p:nvSpPr>
        <p:spPr bwMode="auto">
          <a:xfrm>
            <a:off x="3887788" y="3032125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3924300" y="6237288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OS</a:t>
            </a:r>
          </a:p>
        </p:txBody>
      </p:sp>
      <p:sp>
        <p:nvSpPr>
          <p:cNvPr id="280588" name="Text Box 12"/>
          <p:cNvSpPr txBox="1">
            <a:spLocks noChangeArrowheads="1"/>
          </p:cNvSpPr>
          <p:nvPr/>
        </p:nvSpPr>
        <p:spPr bwMode="auto">
          <a:xfrm>
            <a:off x="2268538" y="0"/>
            <a:ext cx="4319587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latin typeface="Times New Roman" charset="0"/>
                <a:cs typeface="+mn-cs"/>
              </a:rPr>
              <a:t>  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R. G.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♂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30 settimane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953 gr.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1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5350"/>
            <a:ext cx="4427538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464050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3708400" y="0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3851275" y="3429000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OS</a:t>
            </a:r>
          </a:p>
        </p:txBody>
      </p:sp>
      <p:sp>
        <p:nvSpPr>
          <p:cNvPr id="281611" name="Rectangle 11"/>
          <p:cNvSpPr>
            <a:spLocks noChangeArrowheads="1"/>
          </p:cNvSpPr>
          <p:nvPr/>
        </p:nvSpPr>
        <p:spPr bwMode="auto">
          <a:xfrm>
            <a:off x="4787900" y="4724400"/>
            <a:ext cx="417671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A 2 giorni dal trattamento laser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2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08513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2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3438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26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4632325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2632" name="Text Box 8"/>
          <p:cNvSpPr txBox="1">
            <a:spLocks noChangeArrowheads="1"/>
          </p:cNvSpPr>
          <p:nvPr/>
        </p:nvSpPr>
        <p:spPr bwMode="auto">
          <a:xfrm>
            <a:off x="4067175" y="2924175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282633" name="Text Box 9"/>
          <p:cNvSpPr txBox="1">
            <a:spLocks noChangeArrowheads="1"/>
          </p:cNvSpPr>
          <p:nvPr/>
        </p:nvSpPr>
        <p:spPr bwMode="auto">
          <a:xfrm>
            <a:off x="4067175" y="6461125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OS</a:t>
            </a:r>
          </a:p>
        </p:txBody>
      </p:sp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2627313" y="188913"/>
            <a:ext cx="417671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35 giorni dal trattamento laser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8036950e-d326-48c1-ae98-f624197bd14d"/>
          <p:cNvPicPr>
            <a:picLocks noChangeAspect="1" noChangeArrowheads="1"/>
          </p:cNvPicPr>
          <p:nvPr/>
        </p:nvPicPr>
        <p:blipFill>
          <a:blip r:embed="rId2">
            <a:lum bright="1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8036950e-d326-48c1-ae98-f624197bd14d"/>
          <p:cNvPicPr>
            <a:picLocks noChangeAspect="1" noChangeArrowheads="1"/>
          </p:cNvPicPr>
          <p:nvPr/>
        </p:nvPicPr>
        <p:blipFill>
          <a:blip r:embed="rId3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9475"/>
            <a:ext cx="4584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8036950e-d326-48c1-ae98-f624197bd14d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8036950e-d326-48c1-ae98-f624197bd14d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5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2411413" y="0"/>
            <a:ext cx="4319587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latin typeface="Times New Roman" charset="0"/>
                <a:cs typeface="+mn-cs"/>
              </a:rPr>
              <a:t>   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C. V. </a:t>
            </a:r>
            <a:r>
              <a:rPr lang="it-IT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♀</a:t>
            </a: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23 settimane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506 gr.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3887788" y="2636838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3924300" y="6237288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54a4b59d-9f46-4ff9-a0a9-85ef4a0fb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7413"/>
            <a:ext cx="4572000" cy="34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3887788" y="2565400"/>
            <a:ext cx="136842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OD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3887788" y="6003925"/>
            <a:ext cx="1368425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OS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312328" name="Rectangle 8"/>
          <p:cNvSpPr>
            <a:spLocks noChangeArrowheads="1"/>
          </p:cNvSpPr>
          <p:nvPr/>
        </p:nvSpPr>
        <p:spPr bwMode="auto">
          <a:xfrm>
            <a:off x="2627313" y="-171450"/>
            <a:ext cx="39608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A 20 giorni dal trattamento laser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47664" y="1052736"/>
            <a:ext cx="68407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Tablet  induce  dipendenza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 </a:t>
            </a:r>
            <a:r>
              <a:rPr lang="it-IT" sz="2800" dirty="0" err="1" smtClean="0">
                <a:solidFill>
                  <a:srgbClr val="FF0000"/>
                </a:solidFill>
              </a:rPr>
              <a:t>Cellulle</a:t>
            </a:r>
            <a:r>
              <a:rPr lang="it-IT" sz="2800" dirty="0" smtClean="0">
                <a:solidFill>
                  <a:srgbClr val="FF0000"/>
                </a:solidFill>
              </a:rPr>
              <a:t> Ganglionari Retiniche    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-  Riduce produzione melatonina      maggiore attenzione, insonnia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- Psicologica</a:t>
            </a:r>
            <a:endParaRPr lang="it-IT" sz="2800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                             I Morgan  2012 Lancet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0" y="0"/>
            <a:ext cx="884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             </a:t>
            </a:r>
            <a:r>
              <a:rPr lang="it-IT" sz="4800" b="1" dirty="0" smtClean="0">
                <a:solidFill>
                  <a:srgbClr val="FFFF00"/>
                </a:solidFill>
              </a:rPr>
              <a:t>Tablet e sonno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59632" y="1412776"/>
            <a:ext cx="63276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Luce blu riduce  produzione melatonina ghiandola pineale 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inibisce il sonno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Altera produzione gonadotropine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Alterazione ritmo sonno veglia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>
                <a:solidFill>
                  <a:srgbClr val="FF0000"/>
                </a:solidFill>
              </a:rPr>
              <a:t>R</a:t>
            </a:r>
            <a:r>
              <a:rPr lang="it-IT" sz="2800" dirty="0" smtClean="0">
                <a:solidFill>
                  <a:srgbClr val="FF0000"/>
                </a:solidFill>
              </a:rPr>
              <a:t>ischio problemi cardio vascolari e gastro intestinali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Rensellaer</a:t>
            </a:r>
            <a:r>
              <a:rPr lang="it-IT" dirty="0" smtClean="0">
                <a:solidFill>
                  <a:srgbClr val="FFFF00"/>
                </a:solidFill>
              </a:rPr>
              <a:t> et </a:t>
            </a:r>
            <a:r>
              <a:rPr lang="it-IT" dirty="0" err="1" smtClean="0">
                <a:solidFill>
                  <a:srgbClr val="FFFF00"/>
                </a:solidFill>
              </a:rPr>
              <a:t>al.Vision</a:t>
            </a:r>
            <a:r>
              <a:rPr lang="it-IT" dirty="0" smtClean="0">
                <a:solidFill>
                  <a:srgbClr val="FFFF00"/>
                </a:solidFill>
              </a:rPr>
              <a:t> Res. 2016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692696"/>
            <a:ext cx="6138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      Alterazioni retiniche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Luce blu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Aumenta produzione radicali liberi</a:t>
            </a:r>
          </a:p>
          <a:p>
            <a:r>
              <a:rPr lang="it-IT" sz="2800" dirty="0">
                <a:solidFill>
                  <a:srgbClr val="FF0000"/>
                </a:solidFill>
              </a:rPr>
              <a:t>e</a:t>
            </a:r>
            <a:r>
              <a:rPr lang="it-IT" sz="2800" dirty="0" smtClean="0">
                <a:solidFill>
                  <a:srgbClr val="FF0000"/>
                </a:solidFill>
              </a:rPr>
              <a:t>pitelio pigmentato retinico</a:t>
            </a:r>
          </a:p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Causa di apoptosi  cellulare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</a:rPr>
              <a:t>The </a:t>
            </a:r>
            <a:r>
              <a:rPr lang="it-IT" sz="2000" dirty="0" err="1" smtClean="0">
                <a:solidFill>
                  <a:srgbClr val="FFFF00"/>
                </a:solidFill>
              </a:rPr>
              <a:t>involvement</a:t>
            </a:r>
            <a:r>
              <a:rPr lang="it-IT" sz="2000" dirty="0" smtClean="0">
                <a:solidFill>
                  <a:srgbClr val="FFFF00"/>
                </a:solidFill>
              </a:rPr>
              <a:t> of the </a:t>
            </a:r>
            <a:r>
              <a:rPr lang="it-IT" sz="2000" dirty="0" err="1" smtClean="0">
                <a:solidFill>
                  <a:srgbClr val="FFFF00"/>
                </a:solidFill>
              </a:rPr>
              <a:t>oxidative</a:t>
            </a:r>
            <a:r>
              <a:rPr lang="it-IT" sz="2000" dirty="0" smtClean="0">
                <a:solidFill>
                  <a:srgbClr val="FFFF00"/>
                </a:solidFill>
              </a:rPr>
              <a:t> stress in Murine blue led light-</a:t>
            </a:r>
            <a:r>
              <a:rPr lang="it-IT" sz="2000" dirty="0" err="1" smtClean="0">
                <a:solidFill>
                  <a:srgbClr val="FFFF00"/>
                </a:solidFill>
              </a:rPr>
              <a:t>induced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retinal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damage</a:t>
            </a:r>
            <a:r>
              <a:rPr lang="it-IT" sz="2000" dirty="0" smtClean="0">
                <a:solidFill>
                  <a:srgbClr val="FFFF00"/>
                </a:solidFill>
              </a:rPr>
              <a:t> model</a:t>
            </a:r>
          </a:p>
          <a:p>
            <a:r>
              <a:rPr lang="it-IT" sz="2000" dirty="0" err="1" smtClean="0">
                <a:solidFill>
                  <a:srgbClr val="FFFF00"/>
                </a:solidFill>
              </a:rPr>
              <a:t>NakamuraM.et</a:t>
            </a:r>
            <a:r>
              <a:rPr lang="it-IT" sz="2000" dirty="0" smtClean="0">
                <a:solidFill>
                  <a:srgbClr val="FFFF00"/>
                </a:solidFill>
              </a:rPr>
              <a:t> al.Biol.Pharm.Bull.2017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2802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67258183"/>
              </p:ext>
            </p:extLst>
          </p:nvPr>
        </p:nvGraphicFramePr>
        <p:xfrm>
          <a:off x="390525" y="1196975"/>
          <a:ext cx="8753475" cy="5724526"/>
        </p:xfrm>
        <a:graphic>
          <a:graphicData uri="http://schemas.openxmlformats.org/drawingml/2006/table">
            <a:tbl>
              <a:tblPr/>
              <a:tblGrid>
                <a:gridCol w="293043"/>
                <a:gridCol w="4825057"/>
                <a:gridCol w="3635375"/>
              </a:tblGrid>
              <a:tr h="151130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092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1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832" name="Rectangle 3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/>
            </a:r>
            <a:b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</a:b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Effetti sui fotorecettori</a:t>
            </a:r>
            <a:endParaRPr lang="it-IT" sz="3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</p:txBody>
      </p:sp>
      <p:pic>
        <p:nvPicPr>
          <p:cNvPr id="3" name="Immagine 2" descr="IMG_9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879"/>
            <a:ext cx="866021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748</Words>
  <Application>Microsoft Macintosh PowerPoint</Application>
  <PresentationFormat>Presentazione su schermo (4:3)</PresentationFormat>
  <Paragraphs>243</Paragraphs>
  <Slides>56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58" baseType="lpstr">
      <vt:lpstr>Struttura predefinita</vt:lpstr>
      <vt:lpstr>Diapositiva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Effetti sui fotorecettori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Miopia e Tablet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Clinica Oculistica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Clinica Oculistica</dc:creator>
  <cp:lastModifiedBy>Mac</cp:lastModifiedBy>
  <cp:revision>264</cp:revision>
  <dcterms:created xsi:type="dcterms:W3CDTF">2007-04-20T07:26:27Z</dcterms:created>
  <dcterms:modified xsi:type="dcterms:W3CDTF">2017-09-29T15:54:08Z</dcterms:modified>
</cp:coreProperties>
</file>