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948" r:id="rId2"/>
  </p:sldMasterIdLst>
  <p:sldIdLst>
    <p:sldId id="256" r:id="rId3"/>
    <p:sldId id="287" r:id="rId4"/>
    <p:sldId id="257" r:id="rId5"/>
    <p:sldId id="258" r:id="rId6"/>
    <p:sldId id="260" r:id="rId7"/>
    <p:sldId id="284" r:id="rId8"/>
    <p:sldId id="264" r:id="rId9"/>
    <p:sldId id="285" r:id="rId10"/>
    <p:sldId id="265" r:id="rId11"/>
    <p:sldId id="278" r:id="rId12"/>
    <p:sldId id="289" r:id="rId13"/>
    <p:sldId id="283" r:id="rId14"/>
    <p:sldId id="271" r:id="rId15"/>
    <p:sldId id="272" r:id="rId16"/>
    <p:sldId id="276" r:id="rId17"/>
    <p:sldId id="282" r:id="rId18"/>
    <p:sldId id="288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22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48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31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3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990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641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92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725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49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03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44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727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608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821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2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94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34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4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19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02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72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8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1398ADB-D7B4-4909-B3E7-F6EA17572D6B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C794CD5-7078-4A75-BBA8-4AFCE8B41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4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3BA39-9874-4032-80BB-542AC6C07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460" y="742535"/>
            <a:ext cx="9144000" cy="2387600"/>
          </a:xfrm>
        </p:spPr>
        <p:txBody>
          <a:bodyPr/>
          <a:lstStyle/>
          <a:p>
            <a:r>
              <a:rPr lang="it-IT" dirty="0"/>
              <a:t>DIPLOPIE  ACUTE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C68741-ECB0-4111-8C45-AB3863ACE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855917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M.TOMARCHIO</a:t>
            </a:r>
          </a:p>
        </p:txBody>
      </p:sp>
    </p:spTree>
    <p:extLst>
      <p:ext uri="{BB962C8B-B14F-4D97-AF65-F5344CB8AC3E}">
        <p14:creationId xmlns:p14="http://schemas.microsoft.com/office/powerpoint/2010/main" val="118423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6E92B29C-A85E-4825-8178-A3BB88CD5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7472" r="9090" b="19208"/>
          <a:stretch/>
        </p:blipFill>
        <p:spPr>
          <a:xfrm>
            <a:off x="2836580" y="872024"/>
            <a:ext cx="6600836" cy="55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>
            <a:extLst>
              <a:ext uri="{FF2B5EF4-FFF2-40B4-BE49-F238E27FC236}">
                <a16:creationId xmlns:a16="http://schemas.microsoft.com/office/drawing/2014/main" id="{1B812D8B-5147-46CB-9AAD-839C624A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70" y="134938"/>
            <a:ext cx="9144000" cy="14176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3200" b="1" i="1" dirty="0">
                <a:solidFill>
                  <a:schemeClr val="tx1"/>
                </a:solidFill>
              </a:rPr>
              <a:t>SINDROME EMORRAGICA DEL PAVIMENTO DEL IV VENTRICOLO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897A2C-260A-4ED8-A893-A189D2AC7F45}"/>
              </a:ext>
            </a:extLst>
          </p:cNvPr>
          <p:cNvSpPr txBox="1"/>
          <p:nvPr/>
        </p:nvSpPr>
        <p:spPr>
          <a:xfrm>
            <a:off x="5856847" y="1771786"/>
            <a:ext cx="5509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i="1" dirty="0"/>
              <a:t> </a:t>
            </a:r>
            <a:r>
              <a:rPr lang="it-IT" sz="3600" dirty="0"/>
              <a:t>SINDROME DI PARINAUD</a:t>
            </a:r>
          </a:p>
          <a:p>
            <a:pPr algn="ctr"/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it-IT" sz="2800" i="1" dirty="0"/>
              <a:t>DIPLOPIA INTERMITTENTE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NISTAGMO RETRATTORIO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PARALISI DI SGUARDO VERSO L’ ALTO</a:t>
            </a:r>
          </a:p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052506-22F5-42C1-B8DA-FAC0E89D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9" y="1448972"/>
            <a:ext cx="4000931" cy="49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>
            <a:extLst>
              <a:ext uri="{FF2B5EF4-FFF2-40B4-BE49-F238E27FC236}">
                <a16:creationId xmlns:a16="http://schemas.microsoft.com/office/drawing/2014/main" id="{1B812D8B-5147-46CB-9AAD-839C624A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70" y="134938"/>
            <a:ext cx="9144000" cy="14176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3200" b="1" i="1" dirty="0">
                <a:solidFill>
                  <a:schemeClr val="tx1"/>
                </a:solidFill>
              </a:rPr>
              <a:t>SINDROME EMORRAGICA DEL PAVIMENTO DEL IV VENTRICOLO</a:t>
            </a:r>
          </a:p>
        </p:txBody>
      </p:sp>
      <p:pic>
        <p:nvPicPr>
          <p:cNvPr id="4" name="Filmato per mario">
            <a:hlinkClick r:id="" action="ppaction://media"/>
            <a:extLst>
              <a:ext uri="{FF2B5EF4-FFF2-40B4-BE49-F238E27FC236}">
                <a16:creationId xmlns:a16="http://schemas.microsoft.com/office/drawing/2014/main" id="{8A1BD5F1-CB13-4FEB-8532-40D2FE88C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5909" y="150503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7BAB2D-0341-46B0-A20A-E567787C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MIASTENIA OCULARE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0E8886-BF0E-4FFC-B2F2-8D644C64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42034"/>
          </a:xfrm>
        </p:spPr>
        <p:txBody>
          <a:bodyPr/>
          <a:lstStyle/>
          <a:p>
            <a:r>
              <a:rPr lang="it-IT" dirty="0"/>
              <a:t>MUSCOLATURA EXTRAOCULARE</a:t>
            </a:r>
          </a:p>
          <a:p>
            <a:r>
              <a:rPr lang="it-IT" dirty="0"/>
              <a:t>ELEVATORE PALPEBRA SUPERIORE</a:t>
            </a:r>
          </a:p>
          <a:p>
            <a:r>
              <a:rPr lang="it-IT" dirty="0"/>
              <a:t>MUSCOLO ORBICOLARE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C54438-4910-4709-9433-87A5101F2C81}"/>
              </a:ext>
            </a:extLst>
          </p:cNvPr>
          <p:cNvSpPr txBox="1"/>
          <p:nvPr/>
        </p:nvSpPr>
        <p:spPr>
          <a:xfrm>
            <a:off x="421973" y="4040045"/>
            <a:ext cx="113175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COINVOLGIMENTO OCULARE PREFERENZIALE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FIBRE PICCOLE E RICCAMENTE INNERVATE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MINORE QUANTITA’ DI ACH-R NELLE SINAPSI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MINOR CONCENTRAZIONE ACH-R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29458E-4C07-4D99-9AF1-827B85C0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98396" y="2364816"/>
            <a:ext cx="4463194" cy="31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EE2428-C6EF-4DCA-949C-ED2A8D2A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SINTOMI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162D06-0B30-4162-91FE-D3BF7C77A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49" y="1948375"/>
            <a:ext cx="5004582" cy="4038600"/>
          </a:xfrm>
        </p:spPr>
        <p:txBody>
          <a:bodyPr/>
          <a:lstStyle/>
          <a:p>
            <a:r>
              <a:rPr lang="it-IT" dirty="0"/>
              <a:t>DEBOLEZZA MUSCOLARE VARIABILE NEL CORSO DELLA GIORNATA E DOPO ESERCIZIO FISICO</a:t>
            </a:r>
          </a:p>
          <a:p>
            <a:endParaRPr lang="it-IT" dirty="0"/>
          </a:p>
          <a:p>
            <a:r>
              <a:rPr lang="it-IT" dirty="0"/>
              <a:t>PTOSI UNI O BILATERALE CHE PEGGIORA NEL CORSO DELLA GIORNATA</a:t>
            </a:r>
          </a:p>
          <a:p>
            <a:endParaRPr lang="it-IT" dirty="0"/>
          </a:p>
          <a:p>
            <a:r>
              <a:rPr lang="it-IT" dirty="0"/>
              <a:t>DIPLOPIA PRESENTE NEL 90% DEI PZ MUSCOLI COINVOLTI R.M. R.I.  O.S.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18D177-B5B0-49DA-B452-7F235301B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31" y="2293034"/>
            <a:ext cx="6478612" cy="32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FBB73F-B418-4379-8D5C-4B8A56FC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TEST DIAGNOSTICI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D8B4F-FF0D-4D58-9AB0-073DE603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TEST DEL SONNO (VALUTAZIONE MOTILITA’ DOPO IL RIPOSO)</a:t>
            </a:r>
          </a:p>
          <a:p>
            <a:pPr marL="45720" indent="0">
              <a:buNone/>
            </a:pPr>
            <a:endParaRPr lang="it-IT" dirty="0"/>
          </a:p>
          <a:p>
            <a:r>
              <a:rPr lang="it-IT" dirty="0"/>
              <a:t>ICE TEST (GHIACCIO SU PALPEBRA CHIUSA PER 2 MIN RIDUZIONE PTOSI)</a:t>
            </a:r>
          </a:p>
          <a:p>
            <a:pPr marL="45720" indent="0">
              <a:buNone/>
            </a:pPr>
            <a:endParaRPr lang="it-IT" dirty="0"/>
          </a:p>
          <a:p>
            <a:r>
              <a:rPr lang="it-IT" dirty="0"/>
              <a:t>TIMOMA O IPERTROFIA DEL TIMO</a:t>
            </a:r>
          </a:p>
          <a:p>
            <a:endParaRPr lang="it-IT" dirty="0"/>
          </a:p>
          <a:p>
            <a:r>
              <a:rPr lang="it-IT" dirty="0"/>
              <a:t>AB ANTI ACHR</a:t>
            </a:r>
          </a:p>
          <a:p>
            <a:pPr marL="4572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519A7-3EA5-415E-B69B-3DAADE437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23982"/>
            <a:ext cx="10515600" cy="211367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RETTO </a:t>
            </a:r>
            <a:r>
              <a:rPr lang="it-IT" dirty="0" err="1"/>
              <a:t>INFERIORE:Ipotropia</a:t>
            </a:r>
            <a:r>
              <a:rPr lang="it-IT" dirty="0"/>
              <a:t> e pseudoparalisi dell’elevatore</a:t>
            </a:r>
          </a:p>
          <a:p>
            <a:r>
              <a:rPr lang="it-IT" dirty="0"/>
              <a:t>RETTO MEDIALE:ET in posizione primaria e deficit dell’abduzione DD: Sindrome di </a:t>
            </a:r>
            <a:r>
              <a:rPr lang="it-IT" dirty="0" err="1"/>
              <a:t>Duane</a:t>
            </a:r>
            <a:r>
              <a:rPr lang="it-IT" dirty="0"/>
              <a:t> e paralisi del VI </a:t>
            </a:r>
            <a:r>
              <a:rPr lang="it-IT" dirty="0" err="1"/>
              <a:t>n.c</a:t>
            </a:r>
            <a:r>
              <a:rPr lang="it-IT" dirty="0"/>
              <a:t>.</a:t>
            </a:r>
          </a:p>
          <a:p>
            <a:r>
              <a:rPr lang="it-IT" dirty="0"/>
              <a:t>RETTO SUPERIORE: </a:t>
            </a:r>
            <a:r>
              <a:rPr lang="it-IT" dirty="0" err="1"/>
              <a:t>ipertropia</a:t>
            </a:r>
            <a:endParaRPr lang="it-IT" dirty="0"/>
          </a:p>
          <a:p>
            <a:r>
              <a:rPr lang="it-IT" dirty="0"/>
              <a:t>RETTO LATERALE : XT in posizione primaria DD: Paralisi del III </a:t>
            </a:r>
            <a:r>
              <a:rPr lang="it-IT" dirty="0" err="1"/>
              <a:t>n.c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BBDA45-3B9D-41FA-B71C-0BFA90E6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52192" y="1829393"/>
            <a:ext cx="2267376" cy="52762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404C4B-3868-473E-A4B3-0C02E8F7E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97733" y="1696614"/>
            <a:ext cx="2340837" cy="56153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2B21AD-0F6B-49BE-AF78-F1C960164E2A}"/>
              </a:ext>
            </a:extLst>
          </p:cNvPr>
          <p:cNvSpPr txBox="1"/>
          <p:nvPr/>
        </p:nvSpPr>
        <p:spPr>
          <a:xfrm>
            <a:off x="759655" y="569741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OS: Deficit di</a:t>
            </a:r>
          </a:p>
          <a:p>
            <a:pPr algn="ctr"/>
            <a:r>
              <a:rPr lang="it-IT" dirty="0"/>
              <a:t>elevazione per </a:t>
            </a:r>
          </a:p>
          <a:p>
            <a:pPr algn="ctr"/>
            <a:r>
              <a:rPr lang="it-IT" dirty="0"/>
              <a:t>fibrosi RI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4E4B81-130F-4F68-B551-CA169A2D3D62}"/>
              </a:ext>
            </a:extLst>
          </p:cNvPr>
          <p:cNvSpPr txBox="1"/>
          <p:nvPr/>
        </p:nvSpPr>
        <p:spPr>
          <a:xfrm>
            <a:off x="7526215" y="5697415"/>
            <a:ext cx="2180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OS: Deficit</a:t>
            </a:r>
          </a:p>
          <a:p>
            <a:pPr algn="ctr"/>
            <a:r>
              <a:rPr lang="it-IT" dirty="0"/>
              <a:t>di abduzione </a:t>
            </a:r>
          </a:p>
          <a:p>
            <a:pPr algn="ctr"/>
            <a:r>
              <a:rPr lang="it-IT" dirty="0"/>
              <a:t>per fibrosi R.M.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F0B99CE-6BDD-413F-8D53-A973D706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009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OFTALMOPATIA DISTIROIDEA</a:t>
            </a:r>
          </a:p>
        </p:txBody>
      </p:sp>
    </p:spTree>
    <p:extLst>
      <p:ext uri="{BB962C8B-B14F-4D97-AF65-F5344CB8AC3E}">
        <p14:creationId xmlns:p14="http://schemas.microsoft.com/office/powerpoint/2010/main" val="284129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040E8-B25A-4D56-88B0-3B454018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34" y="450165"/>
            <a:ext cx="9639886" cy="96715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SCLEROSI MULTIPLA</a:t>
            </a:r>
            <a:br>
              <a:rPr lang="it-IT" dirty="0"/>
            </a:br>
            <a:r>
              <a:rPr lang="it-IT" dirty="0" err="1"/>
              <a:t>internuclear</a:t>
            </a:r>
            <a:r>
              <a:rPr lang="it-IT" dirty="0"/>
              <a:t> </a:t>
            </a:r>
            <a:r>
              <a:rPr lang="it-IT" dirty="0" err="1"/>
              <a:t>ophthalmoplegia</a:t>
            </a:r>
            <a:r>
              <a:rPr lang="it-IT" dirty="0"/>
              <a:t> (INO),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9DF02F1-A73F-4B04-A5FF-026766A46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8462" r="13282" b="23282"/>
          <a:stretch/>
        </p:blipFill>
        <p:spPr>
          <a:xfrm>
            <a:off x="2208628" y="1570288"/>
            <a:ext cx="7582486" cy="48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16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EC7DE-D49C-4DA1-A66C-33EF102B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dirty="0"/>
              <a:t>GRAZIE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E75815-D3FA-465A-A363-6F8097A244DC}"/>
              </a:ext>
            </a:extLst>
          </p:cNvPr>
          <p:cNvSpPr txBox="1"/>
          <p:nvPr/>
        </p:nvSpPr>
        <p:spPr>
          <a:xfrm>
            <a:off x="3084341" y="2783938"/>
            <a:ext cx="5992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Castellar" panose="020A0402060406010301" pitchFamily="18" charset="0"/>
              </a:rPr>
              <a:t>ASCOLTA  I  VECCHI E NON LA SBAGLI !</a:t>
            </a:r>
          </a:p>
          <a:p>
            <a:pPr algn="ctr"/>
            <a:endParaRPr lang="it-IT" sz="3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2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9A00B-913E-40A2-A39A-E74A7805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864" y="201637"/>
            <a:ext cx="9875520" cy="1356360"/>
          </a:xfrm>
        </p:spPr>
        <p:txBody>
          <a:bodyPr/>
          <a:lstStyle/>
          <a:p>
            <a:pPr algn="ctr"/>
            <a:r>
              <a:rPr lang="it-IT" dirty="0"/>
              <a:t>ANAMNESI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5D09F2-D33C-4DE4-B99F-43175734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782" y="1209822"/>
            <a:ext cx="10359684" cy="5261316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ETA’ </a:t>
            </a:r>
          </a:p>
          <a:p>
            <a:pPr marL="45720" indent="0">
              <a:buNone/>
            </a:pPr>
            <a:endParaRPr lang="it-IT" sz="2400" dirty="0"/>
          </a:p>
          <a:p>
            <a:r>
              <a:rPr lang="it-IT" sz="2400" dirty="0"/>
              <a:t>ANAMNESI PATOLOGICA </a:t>
            </a:r>
            <a:r>
              <a:rPr lang="it-IT" sz="2000" dirty="0"/>
              <a:t>(DIABETE , TIROIDE,DISTURBI VASCOLARI,MIASTENIA ECC)</a:t>
            </a:r>
          </a:p>
          <a:p>
            <a:pPr marL="45720" indent="0">
              <a:buNone/>
            </a:pPr>
            <a:endParaRPr lang="it-IT" sz="2000" dirty="0"/>
          </a:p>
          <a:p>
            <a:r>
              <a:rPr lang="it-IT" sz="2400" dirty="0"/>
              <a:t>TRAUMI</a:t>
            </a:r>
          </a:p>
          <a:p>
            <a:pPr marL="45720" indent="0">
              <a:buNone/>
            </a:pPr>
            <a:endParaRPr lang="it-IT" sz="2400" dirty="0"/>
          </a:p>
          <a:p>
            <a:r>
              <a:rPr lang="it-IT" sz="2400" dirty="0"/>
              <a:t>STILE DI VITA </a:t>
            </a:r>
            <a:r>
              <a:rPr lang="it-IT" sz="2000" dirty="0"/>
              <a:t>(ALCOOL , DROGHE,STRESS,FREDDO ECC)</a:t>
            </a:r>
          </a:p>
          <a:p>
            <a:pPr marL="45720" indent="0">
              <a:buNone/>
            </a:pPr>
            <a:endParaRPr lang="it-IT" sz="2000" dirty="0"/>
          </a:p>
          <a:p>
            <a:r>
              <a:rPr lang="it-IT" sz="2400" dirty="0"/>
              <a:t>TIPO DI DIPLOPIA </a:t>
            </a:r>
          </a:p>
          <a:p>
            <a:pPr marL="45720" indent="0">
              <a:buNone/>
            </a:pPr>
            <a:r>
              <a:rPr lang="it-IT" sz="2400" dirty="0"/>
              <a:t> </a:t>
            </a:r>
          </a:p>
          <a:p>
            <a:r>
              <a:rPr lang="it-IT" sz="2400" dirty="0"/>
              <a:t>SEGNI NEUROLOGICI</a:t>
            </a:r>
            <a:r>
              <a:rPr lang="it-IT" dirty="0"/>
              <a:t>: </a:t>
            </a:r>
            <a:r>
              <a:rPr lang="it-IT" sz="2000" dirty="0"/>
              <a:t>CEFALEA ,VOMITO,VERTIGINI,BRADICARDIA,PAPILLEDEMA ,NISTAGMO</a:t>
            </a:r>
          </a:p>
        </p:txBody>
      </p:sp>
    </p:spTree>
    <p:extLst>
      <p:ext uri="{BB962C8B-B14F-4D97-AF65-F5344CB8AC3E}">
        <p14:creationId xmlns:p14="http://schemas.microsoft.com/office/powerpoint/2010/main" val="82665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61E02F-C51A-4FC9-A405-8B863F73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5826"/>
            <a:ext cx="10515600" cy="5711137"/>
          </a:xfrm>
        </p:spPr>
        <p:txBody>
          <a:bodyPr/>
          <a:lstStyle/>
          <a:p>
            <a:pPr marL="0" indent="0" algn="ctr">
              <a:buNone/>
            </a:pPr>
            <a:r>
              <a:rPr lang="it-IT" sz="4400" dirty="0"/>
              <a:t>DIPLOPIA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CORREGGERE BENE VIZI REFATTIVI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19C905-F24F-4B5B-A7B1-C49F79EE9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00" y="2954214"/>
            <a:ext cx="5865062" cy="3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5162D-76D5-4E58-A3F2-5F25EDBE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DIPLOPIA MONOCULARE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29FEC1-EC95-488F-B3A6-07A2CB36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911"/>
            <a:ext cx="10515600" cy="4351338"/>
          </a:xfrm>
        </p:spPr>
        <p:txBody>
          <a:bodyPr/>
          <a:lstStyle/>
          <a:p>
            <a:r>
              <a:rPr lang="it-IT" b="1" u="sng" dirty="0"/>
              <a:t>SE SCOMPARE AL FORO STENOPEICO</a:t>
            </a:r>
            <a:r>
              <a:rPr lang="it-IT" b="1" dirty="0"/>
              <a:t> </a:t>
            </a:r>
            <a:r>
              <a:rPr lang="it-IT" dirty="0"/>
              <a:t>ALTERAZIONE DEI MEZZI DIOTTRICI :ASTIGMATISMO IRREGOLARE ,IOL DISLOCATA ,CATARATTA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u="sng" dirty="0"/>
              <a:t>SE PERSISTE AL FORO STENOPEICO </a:t>
            </a:r>
            <a:r>
              <a:rPr lang="it-IT" dirty="0"/>
              <a:t>CAUSA SENSORIALE, MEMBRANE RETINICHE O ALTERAZIONI CORTICALI ESITI DI TRAUMI O DISTURBI VASCOLARI</a:t>
            </a:r>
          </a:p>
        </p:txBody>
      </p:sp>
    </p:spTree>
    <p:extLst>
      <p:ext uri="{BB962C8B-B14F-4D97-AF65-F5344CB8AC3E}">
        <p14:creationId xmlns:p14="http://schemas.microsoft.com/office/powerpoint/2010/main" val="143590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1E784-E255-430D-AE66-BD36F106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7" y="185268"/>
            <a:ext cx="10973972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DIPLOPIA BINOCULARE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C0BC4-D5AD-4F7C-A1CA-059E8644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00" y="3338248"/>
            <a:ext cx="5320402" cy="4351338"/>
          </a:xfrm>
        </p:spPr>
        <p:txBody>
          <a:bodyPr>
            <a:normAutofit/>
          </a:bodyPr>
          <a:lstStyle/>
          <a:p>
            <a:r>
              <a:rPr lang="it-IT" sz="2400" dirty="0"/>
              <a:t>SCOMPENSO DI ETEROFORIA</a:t>
            </a:r>
          </a:p>
          <a:p>
            <a:endParaRPr lang="it-IT" sz="2400" dirty="0"/>
          </a:p>
          <a:p>
            <a:r>
              <a:rPr lang="it-IT" sz="2400" dirty="0"/>
              <a:t>ESOTROPIA CONCOMITANTE ACUTA NORMOSENSORIALE</a:t>
            </a:r>
          </a:p>
          <a:p>
            <a:endParaRPr lang="it-IT" sz="2400" dirty="0"/>
          </a:p>
          <a:p>
            <a:r>
              <a:rPr lang="it-IT" sz="2400" dirty="0"/>
              <a:t>INDEBOLIMENTO CAPACITA FUSIONALI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3853C9-05B4-4982-8665-3D736AD5E0FE}"/>
              </a:ext>
            </a:extLst>
          </p:cNvPr>
          <p:cNvSpPr txBox="1"/>
          <p:nvPr/>
        </p:nvSpPr>
        <p:spPr>
          <a:xfrm>
            <a:off x="907458" y="1564785"/>
            <a:ext cx="4137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VISIONE BINOCULARE NORMALE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77B7EA-AF26-4314-881D-977767739DB5}"/>
              </a:ext>
            </a:extLst>
          </p:cNvPr>
          <p:cNvSpPr txBox="1"/>
          <p:nvPr/>
        </p:nvSpPr>
        <p:spPr>
          <a:xfrm>
            <a:off x="5977990" y="1564785"/>
            <a:ext cx="5876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ASSENZA VISIONE BINOCULARE NORMALE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2E58D3-51F6-4A3C-82D2-9D0225279652}"/>
              </a:ext>
            </a:extLst>
          </p:cNvPr>
          <p:cNvSpPr txBox="1"/>
          <p:nvPr/>
        </p:nvSpPr>
        <p:spPr>
          <a:xfrm>
            <a:off x="6764973" y="2695957"/>
            <a:ext cx="43021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CHIRURGIA SU OCCHI AMBLIOPI</a:t>
            </a:r>
          </a:p>
          <a:p>
            <a:r>
              <a:rPr lang="it-IT" dirty="0"/>
              <a:t>(La soppressione è debole in caso di </a:t>
            </a:r>
          </a:p>
          <a:p>
            <a:r>
              <a:rPr lang="it-IT" dirty="0"/>
              <a:t>ambliopia profonda di un occhio)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Occlusione alterna “full time” protratta </a:t>
            </a:r>
            <a:r>
              <a:rPr lang="it-IT" dirty="0"/>
              <a:t>oltre i 5-6 anni indebolisce la soppressione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Modifica dell’angolo di strabismo </a:t>
            </a:r>
          </a:p>
          <a:p>
            <a:r>
              <a:rPr lang="it-IT" dirty="0"/>
              <a:t>(DOPO CHIRURGIA STRABISMO O MODIFICA LENTI)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13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1E1A076B-536F-44B7-A3E0-C8890ABA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r="26447" b="12437"/>
          <a:stretch>
            <a:fillRect/>
          </a:stretch>
        </p:blipFill>
        <p:spPr bwMode="auto">
          <a:xfrm>
            <a:off x="1952626" y="1744664"/>
            <a:ext cx="35718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olo 1">
            <a:extLst>
              <a:ext uri="{FF2B5EF4-FFF2-40B4-BE49-F238E27FC236}">
                <a16:creationId xmlns:a16="http://schemas.microsoft.com/office/drawing/2014/main" id="{41B17705-B742-4B4A-B18B-F2BFE6F2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204" y="387351"/>
            <a:ext cx="9144000" cy="13573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b="1" i="1" dirty="0">
                <a:solidFill>
                  <a:schemeClr val="tx1"/>
                </a:solidFill>
              </a:rPr>
              <a:t>DIPLOPIA ACUTA DA SCOMPENSO DI UNA ETEROFORIA</a:t>
            </a:r>
          </a:p>
        </p:txBody>
      </p:sp>
      <p:pic>
        <p:nvPicPr>
          <p:cNvPr id="9220" name="Immagine 4" descr="IMG_1586.JPG">
            <a:extLst>
              <a:ext uri="{FF2B5EF4-FFF2-40B4-BE49-F238E27FC236}">
                <a16:creationId xmlns:a16="http://schemas.microsoft.com/office/drawing/2014/main" id="{EEBB22FA-6ED7-485B-8CA5-15E9B2337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1458" r="30469" b="18750"/>
          <a:stretch>
            <a:fillRect/>
          </a:stretch>
        </p:blipFill>
        <p:spPr bwMode="auto">
          <a:xfrm>
            <a:off x="6381751" y="1714501"/>
            <a:ext cx="3571875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57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91C7D9-E8DA-4221-825E-5E30BC1B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93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ESOTROPIA CONCOMITANTE ACUTA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3EE19C-1DDE-40CA-966B-50526A70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6" y="2893100"/>
            <a:ext cx="10784174" cy="37635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FATTO DI ESSERE CONCOMITANTE ESCLUDE PROBLEMI NEUROLOGICI?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PUO ESSERE IL SEGNO DI GRAVI PATOLOGIE DEL SNC </a:t>
            </a:r>
          </a:p>
          <a:p>
            <a:r>
              <a:rPr lang="it-IT" dirty="0"/>
              <a:t>NEOPLASIE </a:t>
            </a:r>
          </a:p>
          <a:p>
            <a:r>
              <a:rPr lang="it-IT" dirty="0" err="1"/>
              <a:t>IDROCEFAlO</a:t>
            </a:r>
            <a:endParaRPr lang="it-IT" dirty="0"/>
          </a:p>
          <a:p>
            <a:r>
              <a:rPr lang="it-IT" dirty="0"/>
              <a:t>SINDROME DI ARNOLD CHIARI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52C658-A948-4EDB-830B-10D9E656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5" y="1087179"/>
            <a:ext cx="3551139" cy="26624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48AEBD-B2B4-4572-B661-81B43CFE8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08" y="1087179"/>
            <a:ext cx="3551138" cy="26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4298765-9BA5-4C77-A02B-EB1FD9565DF2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285875"/>
          </a:xfrm>
          <a:prstGeom prst="rect">
            <a:avLst/>
          </a:prstGeom>
        </p:spPr>
        <p:txBody>
          <a:bodyPr bIns="91440" anchor="b">
            <a:normAutofit fontScale="97500"/>
          </a:bodyPr>
          <a:lstStyle/>
          <a:p>
            <a:pPr algn="ctr">
              <a:defRPr/>
            </a:pPr>
            <a:r>
              <a:rPr lang="it-IT" sz="4000" b="1" i="1" dirty="0">
                <a:latin typeface="+mj-lt"/>
                <a:ea typeface="+mj-ea"/>
                <a:cs typeface="+mj-cs"/>
              </a:rPr>
              <a:t>SINDROME </a:t>
            </a:r>
            <a:r>
              <a:rPr lang="it-IT" sz="4000" b="1" i="1" dirty="0" err="1">
                <a:latin typeface="+mj-lt"/>
                <a:ea typeface="+mj-ea"/>
                <a:cs typeface="+mj-cs"/>
              </a:rPr>
              <a:t>DI</a:t>
            </a:r>
            <a:r>
              <a:rPr lang="it-IT" sz="4000" b="1" i="1" dirty="0">
                <a:latin typeface="+mj-lt"/>
                <a:ea typeface="+mj-ea"/>
                <a:cs typeface="+mj-cs"/>
              </a:rPr>
              <a:t> CHIARI</a:t>
            </a:r>
          </a:p>
        </p:txBody>
      </p:sp>
      <p:pic>
        <p:nvPicPr>
          <p:cNvPr id="10243" name="Immagine 2" descr="IMG_1582.JPG">
            <a:extLst>
              <a:ext uri="{FF2B5EF4-FFF2-40B4-BE49-F238E27FC236}">
                <a16:creationId xmlns:a16="http://schemas.microsoft.com/office/drawing/2014/main" id="{6811B3FC-C886-4854-B046-182B7EF2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500188"/>
            <a:ext cx="26924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magine 4" descr="IMG_1581.JPG">
            <a:extLst>
              <a:ext uri="{FF2B5EF4-FFF2-40B4-BE49-F238E27FC236}">
                <a16:creationId xmlns:a16="http://schemas.microsoft.com/office/drawing/2014/main" id="{0EB522DF-7B0A-4E92-8B8E-CDD1C20B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1428750"/>
            <a:ext cx="273208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23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EC46A-5C2A-48EF-A5B5-D461EAC7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ESOTROPIA CONCOMITANTE ACUTA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DC00DE-7DE4-41E1-AA8A-897E49E30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OCCORRE SEMPRE UNA RMN E UN ESAME NEUROLOGICO?</a:t>
            </a:r>
          </a:p>
          <a:p>
            <a:endParaRPr lang="it-IT" dirty="0"/>
          </a:p>
          <a:p>
            <a:r>
              <a:rPr lang="it-IT" dirty="0"/>
              <a:t>QUALI SONO I CASI A RISCHIO DI PATOLOGIA NEUROLOGICA?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5DE0A9-541E-4A68-9130-611DEEB3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35" y="3548009"/>
            <a:ext cx="4560523" cy="30403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706452-80BD-4057-A7DE-D5F0CAC3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46" y="3524687"/>
            <a:ext cx="4074557" cy="30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851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</TotalTime>
  <Words>433</Words>
  <Application>Microsoft Office PowerPoint</Application>
  <PresentationFormat>Widescreen</PresentationFormat>
  <Paragraphs>103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Castellar</vt:lpstr>
      <vt:lpstr>Corbel</vt:lpstr>
      <vt:lpstr>Wingdings 2</vt:lpstr>
      <vt:lpstr>HDOfficeLightV0</vt:lpstr>
      <vt:lpstr>Base</vt:lpstr>
      <vt:lpstr>DIPLOPIE  ACUTE </vt:lpstr>
      <vt:lpstr>ANAMNESI</vt:lpstr>
      <vt:lpstr>Presentazione standard di PowerPoint</vt:lpstr>
      <vt:lpstr>DIPLOPIA MONOCULARE</vt:lpstr>
      <vt:lpstr>DIPLOPIA BINOCULARE </vt:lpstr>
      <vt:lpstr>DIPLOPIA ACUTA DA SCOMPENSO DI UNA ETEROFORIA</vt:lpstr>
      <vt:lpstr>ESOTROPIA CONCOMITANTE ACUTA</vt:lpstr>
      <vt:lpstr>Presentazione standard di PowerPoint</vt:lpstr>
      <vt:lpstr>ESOTROPIA CONCOMITANTE ACUTA</vt:lpstr>
      <vt:lpstr>Presentazione standard di PowerPoint</vt:lpstr>
      <vt:lpstr>SINDROME EMORRAGICA DEL PAVIMENTO DEL IV VENTRICOLO</vt:lpstr>
      <vt:lpstr>SINDROME EMORRAGICA DEL PAVIMENTO DEL IV VENTRICOLO</vt:lpstr>
      <vt:lpstr>MIASTENIA OCULARE</vt:lpstr>
      <vt:lpstr>SINTOMI</vt:lpstr>
      <vt:lpstr>TEST DIAGNOSTICI</vt:lpstr>
      <vt:lpstr>OFTALMOPATIA DISTIROIDEA</vt:lpstr>
      <vt:lpstr>SCLEROSI MULTIPLA internuclear ophthalmoplegia (INO), 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di stefano</dc:creator>
  <cp:lastModifiedBy>giorgia di stefano</cp:lastModifiedBy>
  <cp:revision>90</cp:revision>
  <dcterms:created xsi:type="dcterms:W3CDTF">2017-08-24T13:51:56Z</dcterms:created>
  <dcterms:modified xsi:type="dcterms:W3CDTF">2017-09-29T08:14:41Z</dcterms:modified>
</cp:coreProperties>
</file>