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827" r:id="rId2"/>
    <p:sldMasterId id="2147483851" r:id="rId3"/>
    <p:sldMasterId id="2147483899" r:id="rId4"/>
    <p:sldMasterId id="2147483935" r:id="rId5"/>
    <p:sldMasterId id="2147483947" r:id="rId6"/>
    <p:sldMasterId id="2147483983" r:id="rId7"/>
  </p:sldMasterIdLst>
  <p:notesMasterIdLst>
    <p:notesMasterId r:id="rId30"/>
  </p:notesMasterIdLst>
  <p:handoutMasterIdLst>
    <p:handoutMasterId r:id="rId31"/>
  </p:handoutMasterIdLst>
  <p:sldIdLst>
    <p:sldId id="502" r:id="rId8"/>
    <p:sldId id="819" r:id="rId9"/>
    <p:sldId id="782" r:id="rId10"/>
    <p:sldId id="783" r:id="rId11"/>
    <p:sldId id="780" r:id="rId12"/>
    <p:sldId id="781" r:id="rId13"/>
    <p:sldId id="787" r:id="rId14"/>
    <p:sldId id="823" r:id="rId15"/>
    <p:sldId id="801" r:id="rId16"/>
    <p:sldId id="802" r:id="rId17"/>
    <p:sldId id="788" r:id="rId18"/>
    <p:sldId id="789" r:id="rId19"/>
    <p:sldId id="791" r:id="rId20"/>
    <p:sldId id="820" r:id="rId21"/>
    <p:sldId id="794" r:id="rId22"/>
    <p:sldId id="784" r:id="rId23"/>
    <p:sldId id="785" r:id="rId24"/>
    <p:sldId id="786" r:id="rId25"/>
    <p:sldId id="603" r:id="rId26"/>
    <p:sldId id="718" r:id="rId27"/>
    <p:sldId id="714" r:id="rId28"/>
    <p:sldId id="770" r:id="rId29"/>
  </p:sldIdLst>
  <p:sldSz cx="9144000" cy="6858000" type="screen4x3"/>
  <p:notesSz cx="6735763" cy="98663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 Niro" initials="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4080"/>
    <a:srgbClr val="66CCFF"/>
    <a:srgbClr val="006600"/>
    <a:srgbClr val="FDF4E9"/>
    <a:srgbClr val="FBEAD5"/>
    <a:srgbClr val="FAE1C2"/>
    <a:srgbClr val="FF9966"/>
    <a:srgbClr val="FF9900"/>
    <a:srgbClr val="E1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766" autoAdjust="0"/>
    <p:restoredTop sz="96305" autoAdjust="0"/>
  </p:normalViewPr>
  <p:slideViewPr>
    <p:cSldViewPr>
      <p:cViewPr varScale="1">
        <p:scale>
          <a:sx n="83" d="100"/>
          <a:sy n="83" d="100"/>
        </p:scale>
        <p:origin x="1339" y="67"/>
      </p:cViewPr>
      <p:guideLst>
        <p:guide orient="horz" pos="2160"/>
        <p:guide pos="624"/>
      </p:guideLst>
    </p:cSldViewPr>
  </p:slideViewPr>
  <p:outlineViewPr>
    <p:cViewPr>
      <p:scale>
        <a:sx n="33" d="100"/>
        <a:sy n="33" d="100"/>
      </p:scale>
      <p:origin x="0" y="1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2478"/>
    </p:cViewPr>
  </p:sorterViewPr>
  <p:notesViewPr>
    <p:cSldViewPr>
      <p:cViewPr varScale="1">
        <p:scale>
          <a:sx n="76" d="100"/>
          <a:sy n="76" d="100"/>
        </p:scale>
        <p:origin x="3306" y="114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18829" cy="492844"/>
          </a:xfrm>
          <a:prstGeom prst="rect">
            <a:avLst/>
          </a:prstGeom>
        </p:spPr>
        <p:txBody>
          <a:bodyPr vert="horz" lIns="90150" tIns="45075" rIns="90150" bIns="45075" rtlCol="0"/>
          <a:lstStyle>
            <a:lvl1pPr algn="l" eaLnBrk="0" hangingPunct="0">
              <a:defRPr sz="1100" baseline="300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15377" y="4"/>
            <a:ext cx="2918829" cy="492844"/>
          </a:xfrm>
          <a:prstGeom prst="rect">
            <a:avLst/>
          </a:prstGeom>
        </p:spPr>
        <p:txBody>
          <a:bodyPr vert="horz" lIns="90150" tIns="45075" rIns="90150" bIns="45075" rtlCol="0"/>
          <a:lstStyle>
            <a:lvl1pPr algn="r" eaLnBrk="0" hangingPunct="0">
              <a:defRPr sz="1100" baseline="300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482DD6A-5EC8-42DA-8B0F-BE8FF12CF262}" type="datetimeFigureOut">
              <a:rPr lang="it-IT"/>
              <a:pPr>
                <a:defRPr/>
              </a:pPr>
              <a:t>20/02/2018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3" y="9371902"/>
            <a:ext cx="2918829" cy="492844"/>
          </a:xfrm>
          <a:prstGeom prst="rect">
            <a:avLst/>
          </a:prstGeom>
        </p:spPr>
        <p:txBody>
          <a:bodyPr vert="horz" lIns="90150" tIns="45075" rIns="90150" bIns="45075" rtlCol="0" anchor="b"/>
          <a:lstStyle>
            <a:lvl1pPr algn="l" eaLnBrk="0" hangingPunct="0">
              <a:defRPr sz="1100" baseline="300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15377" y="9371902"/>
            <a:ext cx="2918829" cy="492844"/>
          </a:xfrm>
          <a:prstGeom prst="rect">
            <a:avLst/>
          </a:prstGeom>
        </p:spPr>
        <p:txBody>
          <a:bodyPr vert="horz" lIns="90150" tIns="45075" rIns="90150" bIns="45075" rtlCol="0" anchor="b"/>
          <a:lstStyle>
            <a:lvl1pPr algn="r" eaLnBrk="0" hangingPunct="0">
              <a:defRPr sz="1100" baseline="300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7F79117-525A-4653-A9DE-C2B77614B3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0209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2918829" cy="49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50" tIns="45075" rIns="90150" bIns="4507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 baseline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936" y="4"/>
            <a:ext cx="2918829" cy="49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50" tIns="45075" rIns="90150" bIns="4507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 baseline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2918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102" y="4686738"/>
            <a:ext cx="4939560" cy="44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50" tIns="45075" rIns="90150" bIns="450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373474"/>
            <a:ext cx="2918829" cy="49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50" tIns="45075" rIns="90150" bIns="4507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100" baseline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936" y="9373474"/>
            <a:ext cx="2918829" cy="49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50" tIns="45075" rIns="90150" bIns="4507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100" baseline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A4B5414-A971-46C7-98BC-03F8366F95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7979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16964">
              <a:defRPr/>
            </a:pPr>
            <a:fld id="{62A978E1-4612-4BDF-A3C5-D52187CBFC63}" type="slidenum">
              <a:rPr lang="it-IT">
                <a:solidFill>
                  <a:srgbClr val="000000"/>
                </a:solidFill>
              </a:rPr>
              <a:pPr defTabSz="916964">
                <a:defRPr/>
              </a:pPr>
              <a:t>1</a:t>
            </a:fld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1015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CC5C8-70ED-4952-8B32-07FDC6AA4E4A}" type="slidenum">
              <a:rPr lang="it-IT" smtClean="0">
                <a:solidFill>
                  <a:prstClr val="black"/>
                </a:solidFill>
              </a:rPr>
              <a:pPr/>
              <a:t>10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08838">
              <a:defRPr/>
            </a:pPr>
            <a:endParaRPr lang="it-IT" dirty="0">
              <a:latin typeface="Arial" pitchFamily="34" charset="0"/>
              <a:ea typeface="ＭＳ Ｐゴシック" pitchFamily="34" charset="-128"/>
            </a:endParaRPr>
          </a:p>
          <a:p>
            <a:endParaRPr lang="it-IT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8055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AF00CF-FBC0-4F65-B013-0EE3F128B345}" type="slidenum">
              <a:rPr lang="it-IT" smtClean="0">
                <a:solidFill>
                  <a:srgbClr val="000000"/>
                </a:solidFill>
              </a:rPr>
              <a:pPr/>
              <a:t>11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3378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AF00CF-FBC0-4F65-B013-0EE3F128B345}" type="slidenum">
              <a:rPr lang="it-IT" smtClean="0">
                <a:solidFill>
                  <a:srgbClr val="000000"/>
                </a:solidFill>
              </a:rPr>
              <a:pPr/>
              <a:t>12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6634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B28769-ADB4-4BCE-9C6A-3AE63DB79775}" type="slidenum">
              <a:rPr lang="it-IT" smtClean="0">
                <a:solidFill>
                  <a:prstClr val="black"/>
                </a:solidFill>
              </a:rPr>
              <a:pPr/>
              <a:t>13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None/>
            </a:pPr>
            <a:endParaRPr lang="it-IT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3636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AF00CF-FBC0-4F65-B013-0EE3F128B345}" type="slidenum">
              <a:rPr lang="it-IT" smtClean="0">
                <a:solidFill>
                  <a:srgbClr val="000000"/>
                </a:solidFill>
              </a:rPr>
              <a:pPr/>
              <a:t>14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7730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AF00CF-FBC0-4F65-B013-0EE3F128B345}" type="slidenum">
              <a:rPr lang="it-IT" smtClean="0">
                <a:solidFill>
                  <a:srgbClr val="000000"/>
                </a:solidFill>
              </a:rPr>
              <a:pPr/>
              <a:t>15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2966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AF00CF-FBC0-4F65-B013-0EE3F128B345}" type="slidenum">
              <a:rPr lang="it-IT" smtClean="0">
                <a:solidFill>
                  <a:srgbClr val="000000"/>
                </a:solidFill>
              </a:rPr>
              <a:pPr/>
              <a:t>16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dirty="0"/>
              <a:t>Nel 2013 la produzione realizzata in Italia dall’industria farmaceutica è stata di 27,6 miliardi di euro, ai quali aggiungere altri 14 tramite gli acquisti diretti operati nelle imprese dell’indotto. Gli investimenti in produzione e Ricerca sono stati pari a 2,3 miliardi.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La crescita dell’export testimonia la capacità dell’industria farmaceutica di competere sui mercati esteri, come mostra il rapporto export/produzione pari al 71% (era 13% nel 1991 e 45% nel 2001).</a:t>
            </a:r>
          </a:p>
          <a:p>
            <a:r>
              <a:rPr lang="it-IT" b="1" dirty="0"/>
              <a:t> </a:t>
            </a:r>
            <a:endParaRPr lang="it-IT" dirty="0"/>
          </a:p>
          <a:p>
            <a:r>
              <a:rPr lang="it-IT" dirty="0"/>
              <a:t>Le imprese del farmaco si dimostrano una risorsa fondamentale per il Paese e per i territori dove le Aziende operano e investono, garantendo posti di lavoro qualificati, reddito e quindi capacità di spesa. </a:t>
            </a:r>
          </a:p>
          <a:p>
            <a:endParaRPr lang="it-IT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2005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AF00CF-FBC0-4F65-B013-0EE3F128B345}" type="slidenum">
              <a:rPr lang="it-IT" smtClean="0">
                <a:solidFill>
                  <a:srgbClr val="000000"/>
                </a:solidFill>
              </a:rPr>
              <a:pPr/>
              <a:t>17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1507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23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7333" indent="-287436" defTabSz="90223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9744" indent="-229949" defTabSz="90223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9641" indent="-229949" defTabSz="90223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9539" indent="-229949" defTabSz="90223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9436" indent="-229949" defTabSz="9022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89334" indent="-229949" defTabSz="9022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49231" indent="-229949" defTabSz="9022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09129" indent="-229949" defTabSz="9022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90D4CB9-AB02-442D-9C5F-FE375003A760}" type="slidenum">
              <a:rPr lang="it-IT" altLang="it-IT" sz="1200">
                <a:solidFill>
                  <a:srgbClr val="000000"/>
                </a:solidFill>
              </a:rPr>
              <a:pPr/>
              <a:t>18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36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11399" indent="-273615">
              <a:defRPr sz="23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94461" indent="-218893">
              <a:defRPr sz="23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32245" indent="-218893">
              <a:defRPr sz="23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70030" indent="-218893">
              <a:defRPr sz="23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07814" indent="-21889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45598" indent="-21889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283382" indent="-21889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721167" indent="-21889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637330A-3DCB-44F7-820C-BCB1AE35F51F}" type="slidenum">
              <a:rPr lang="it-IT" altLang="it-IT" sz="1100" baseline="0">
                <a:solidFill>
                  <a:srgbClr val="000000"/>
                </a:solidFill>
              </a:rPr>
              <a:pPr/>
              <a:t>19</a:t>
            </a:fld>
            <a:endParaRPr lang="it-IT" altLang="it-IT" sz="1100" baseline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072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AF00CF-FBC0-4F65-B013-0EE3F128B345}" type="slidenum">
              <a:rPr lang="it-IT" smtClean="0">
                <a:solidFill>
                  <a:srgbClr val="000000"/>
                </a:solidFill>
              </a:rPr>
              <a:pPr/>
              <a:t>2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7730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07227" indent="-272011">
              <a:defRPr sz="23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88041" indent="-217608">
              <a:defRPr sz="23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23257" indent="-217608">
              <a:defRPr sz="23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58474" indent="-217608">
              <a:defRPr sz="23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93690" indent="-217608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28907" indent="-217608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264123" indent="-217608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99340" indent="-217608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09005">
              <a:defRPr/>
            </a:pPr>
            <a:fld id="{6637330A-3DCB-44F7-820C-BCB1AE35F51F}" type="slidenum">
              <a:rPr lang="it-IT" altLang="it-IT" sz="1100" baseline="0">
                <a:solidFill>
                  <a:srgbClr val="000000"/>
                </a:solidFill>
              </a:rPr>
              <a:pPr defTabSz="909005">
                <a:defRPr/>
              </a:pPr>
              <a:t>20</a:t>
            </a:fld>
            <a:endParaRPr lang="it-IT" altLang="it-IT" sz="1100" baseline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018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005">
              <a:defRPr/>
            </a:pPr>
            <a:fld id="{B23CC5C8-70ED-4952-8B32-07FDC6AA4E4A}" type="slidenum">
              <a:rPr lang="it-IT">
                <a:solidFill>
                  <a:prstClr val="black"/>
                </a:solidFill>
              </a:rPr>
              <a:pPr defTabSz="909005">
                <a:defRPr/>
              </a:pPr>
              <a:t>21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08870">
              <a:defRPr/>
            </a:pPr>
            <a:endParaRPr lang="it-IT" dirty="0">
              <a:latin typeface="Arial" pitchFamily="34" charset="0"/>
              <a:ea typeface="ＭＳ Ｐゴシック" pitchFamily="34" charset="-128"/>
            </a:endParaRPr>
          </a:p>
          <a:p>
            <a:endParaRPr lang="it-IT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41758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005">
              <a:defRPr/>
            </a:pPr>
            <a:fld id="{B23CC5C8-70ED-4952-8B32-07FDC6AA4E4A}" type="slidenum">
              <a:rPr lang="it-IT">
                <a:solidFill>
                  <a:prstClr val="black"/>
                </a:solidFill>
              </a:rPr>
              <a:pPr defTabSz="909005">
                <a:defRPr/>
              </a:pPr>
              <a:t>22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08870">
              <a:defRPr/>
            </a:pPr>
            <a:endParaRPr lang="it-IT" dirty="0">
              <a:latin typeface="Arial" pitchFamily="34" charset="0"/>
              <a:ea typeface="ＭＳ Ｐゴシック" pitchFamily="34" charset="-128"/>
            </a:endParaRPr>
          </a:p>
          <a:p>
            <a:endParaRPr lang="it-IT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3598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AF00CF-FBC0-4F65-B013-0EE3F128B345}" type="slidenum">
              <a:rPr lang="it-IT" smtClean="0">
                <a:solidFill>
                  <a:srgbClr val="000000"/>
                </a:solidFill>
              </a:rPr>
              <a:pPr/>
              <a:t>3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9362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B28769-ADB4-4BCE-9C6A-3AE63DB79775}" type="slidenum">
              <a:rPr lang="it-IT" smtClean="0">
                <a:solidFill>
                  <a:prstClr val="black"/>
                </a:solidFill>
              </a:rPr>
              <a:pPr/>
              <a:t>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7946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04CB5F-CD30-4985-B993-3955FFA20652}" type="slidenum">
              <a:rPr lang="it-IT">
                <a:solidFill>
                  <a:srgbClr val="000000"/>
                </a:solidFill>
              </a:rPr>
              <a:pPr/>
              <a:t>5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4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04CB5F-CD30-4985-B993-3955FFA20652}" type="slidenum">
              <a:rPr lang="it-IT">
                <a:solidFill>
                  <a:srgbClr val="000000"/>
                </a:solidFill>
              </a:rPr>
              <a:pPr/>
              <a:t>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16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AF00CF-FBC0-4F65-B013-0EE3F128B345}" type="slidenum">
              <a:rPr lang="it-IT" smtClean="0">
                <a:solidFill>
                  <a:srgbClr val="000000"/>
                </a:solidFill>
              </a:rPr>
              <a:pPr/>
              <a:t>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7730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11424" indent="-273625">
              <a:defRPr sz="23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94499" indent="-218900">
              <a:defRPr sz="23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32298" indent="-218900">
              <a:defRPr sz="23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70098" indent="-218900">
              <a:defRPr sz="23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07897" indent="-218900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45697" indent="-218900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283496" indent="-218900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721296" indent="-218900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637330A-3DCB-44F7-820C-BCB1AE35F51F}" type="slidenum">
              <a:rPr lang="it-IT" altLang="it-IT" sz="1100" baseline="0">
                <a:solidFill>
                  <a:srgbClr val="000000"/>
                </a:solidFill>
              </a:rPr>
              <a:pPr/>
              <a:t>8</a:t>
            </a:fld>
            <a:endParaRPr lang="it-IT" altLang="it-IT" sz="1100" baseline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072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AF00CF-FBC0-4F65-B013-0EE3F128B345}" type="slidenum">
              <a:rPr lang="it-IT" smtClean="0">
                <a:solidFill>
                  <a:srgbClr val="000000"/>
                </a:solidFill>
              </a:rPr>
              <a:pPr/>
              <a:t>9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2654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0ABC2-D320-42E6-A945-D615BF415A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F0F24-1717-411A-A865-B5ED7CB61B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0DF55-7A7C-4F8F-BC92-B6B8CD170B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7D74D-840A-4BED-9C37-E8D9EE3D4E8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D81B0-8B79-4C05-B7D1-540D09A05E2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E30D1-CB16-440C-BEA7-DA5A5CC7631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36F38-FE57-44A9-9AC8-A2A42C4E85D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931C2-5F8A-4ABE-88A2-587E4F7B58D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3B3E9-894E-4D35-BF6D-E7266F63A27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A742B-B0BA-4041-9B11-2339393AAC7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F4C12-77A2-466E-A5BD-BA6118F72A27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6020C-B33F-4539-976E-939B5B9C8A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38800-ABB5-4559-8723-125B2E96874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2851B-8E01-4B35-86C4-D28387757D9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D76EB-069D-4C64-BC01-F14677A1F7B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29CC258F-0BEC-4BA9-96B0-10975B1F666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5CCAD3D6-F9E5-4C62-BBD9-A232A0677F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748B0996-EB04-4AE5-85C9-7355B6E4C2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F346934B-F870-4142-8C50-AA4034A1C7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2D642936-5EE7-44A2-8564-473FD3546E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4CEC3E44-3E08-4E35-BC83-0BB8398225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3AA3FC53-E2BE-416E-921F-6364B0F6AF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AA7EA-87DE-4442-8808-DE5BF056C5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BB2CE17A-6345-487C-A069-2C230EC373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C4F7F851-3EDE-42C3-A83B-810FF8F620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2478741F-8E1B-4624-9A78-CEB7C3B9F7F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83B0C48A-15E3-4094-86EB-01B85ED90D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8F7F215-7E55-4589-A87B-D1CCF8EFA1E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76620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DAA5246-F5B2-47C2-AB4D-84C3ABE8690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42205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E65998A-21A4-4818-A911-0856FFFC664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6554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E4D3217-1F80-4F0E-99C7-EA572D2DA51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8337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193E80A-16C4-4069-8F54-C0CE6E1715A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004305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4919B2-0B57-43D8-838D-400645E8062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2882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E53DF-FEBD-4F06-A237-954C2847EE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4995D76-4735-4099-B448-7463E430D02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55825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B7AD6D1-75CE-40CE-930E-EB791A74F11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597515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48CE6CD-8707-4B82-8BF4-3EDAB0FAA1E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000055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EAC46D-A1EF-4FBB-89A2-3B47957687A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994072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C3165A0-57AB-457B-AD30-B3BAC09CED9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799516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083CE-196B-42A9-9348-15264D572B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72443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2C1B4-1B72-4B5C-9B20-CC8A7C2024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09490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8F989-FFD6-47E0-9394-C2F352FE96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00284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0C7F6-4087-49D7-AE8E-63396F344B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3054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106D7-0504-4C8F-8718-8BA5204139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509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CAEBB-0139-4D78-AC58-37CCC85A1D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3D12C-6DC0-40FE-AA50-A1670EC165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8113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90089-BFEA-4405-8900-DFE99F19A4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20341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D8BA5-B07F-45CA-B374-FDA73DAF13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65728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EA6A0-82D6-4479-84E4-2AA71F24E9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80863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D6B05-16E2-498C-8E55-DB95205BA0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4976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423E6-E329-4267-A2B1-87A8825021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69971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88B9BB6-994E-42B4-9C6C-D67D27D03C2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043533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AD0476D-DE8D-4E35-9870-375B9885A2D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390098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650697E-A9CE-4FD7-BBA0-B5D6EF98FFE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018716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506BFC4-88CE-4F45-8CAC-11B0E925BA1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7183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A406A-46A0-4752-B1AF-2E8F95143C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98BF497-703E-40CD-9B31-FFB2CAF68ED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8892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773975B-8ED1-4BF4-8D5A-79EB8D7820C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764016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C6A8489-6629-46F1-A03C-BE4DEA24AA7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148392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2584DD3-832D-43EE-B733-00258221258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085902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95F2409-0D36-4042-8905-3A25E6643B3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815955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14E1DBD-030D-4A40-81DF-4841E85F21D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277295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AB77D0B-1A64-4368-B073-75A8BEF6DB7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940413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8F7F215-7E55-4589-A87B-D1CCF8EFA1E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766206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DAA5246-F5B2-47C2-AB4D-84C3ABE8690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422055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E65998A-21A4-4818-A911-0856FFFC664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655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E4546-8168-419B-A8D0-8811EB4799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E4D3217-1F80-4F0E-99C7-EA572D2DA51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83370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193E80A-16C4-4069-8F54-C0CE6E1715A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004305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4919B2-0B57-43D8-838D-400645E8062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288273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4995D76-4735-4099-B448-7463E430D02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55825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B7AD6D1-75CE-40CE-930E-EB791A74F11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597515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48CE6CD-8707-4B82-8BF4-3EDAB0FAA1E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000055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EAC46D-A1EF-4FBB-89A2-3B47957687A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994072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C3165A0-57AB-457B-AD30-B3BAC09CED9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79951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4A077-C477-4E5A-8025-528ADAD96B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C74B8-29D0-4CA7-8E2A-3EF716B997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aseline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aseline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aseline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69AB71D-F211-4A76-844E-BCD8D1EF1F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aseline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aseline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aseline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63801F4-4359-4F6A-8DD0-ADE628020FC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aseline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aseline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aseline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626EA43-C8D1-4E57-92DA-69D7CDCEA1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aseline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aseline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solidFill>
                  <a:srgbClr val="000000"/>
                </a:solidFill>
              </a:defRPr>
            </a:lvl1pPr>
          </a:lstStyle>
          <a:p>
            <a:pPr eaLnBrk="0" hangingPunct="0">
              <a:defRPr/>
            </a:pPr>
            <a:fld id="{DB50DE2D-6752-49DC-B4D0-3910A98B5FE4}" type="slidenum">
              <a:rPr lang="it-IT" altLang="it-IT"/>
              <a:pPr eaLnBrk="0" hangingPunct="0"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0268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aseline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aseline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aseline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D987D65-1A67-4ABD-BAB8-7BDC643EF6F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277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aseline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aseline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solidFill>
                  <a:srgbClr val="000000"/>
                </a:solidFill>
                <a:ea typeface="ＭＳ Ｐゴシック" panose="020B0600070205080204" pitchFamily="34" charset="-128"/>
              </a:defRPr>
            </a:lvl1pPr>
          </a:lstStyle>
          <a:p>
            <a:pPr eaLnBrk="0" hangingPunct="0">
              <a:defRPr/>
            </a:pPr>
            <a:fld id="{25B4B086-7BE5-46B8-BDFC-A833CF8FB406}" type="slidenum">
              <a:rPr lang="it-IT" altLang="it-IT"/>
              <a:pPr eaLnBrk="0" hangingPunct="0"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8711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aseline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aseline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solidFill>
                  <a:srgbClr val="000000"/>
                </a:solidFill>
              </a:defRPr>
            </a:lvl1pPr>
          </a:lstStyle>
          <a:p>
            <a:pPr eaLnBrk="0" hangingPunct="0">
              <a:defRPr/>
            </a:pPr>
            <a:fld id="{DB50DE2D-6752-49DC-B4D0-3910A98B5FE4}" type="slidenum">
              <a:rPr lang="it-IT" altLang="it-IT"/>
              <a:pPr eaLnBrk="0" hangingPunct="0"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0268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891356" y="3115494"/>
            <a:ext cx="6921004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it-IT" dirty="0" err="1">
                <a:solidFill>
                  <a:srgbClr val="FFFFFF"/>
                </a:solidFill>
                <a:latin typeface="Lucida Sans" pitchFamily="34" charset="0"/>
              </a:rPr>
              <a:t>MEAs</a:t>
            </a:r>
            <a:r>
              <a:rPr lang="it-IT" dirty="0">
                <a:solidFill>
                  <a:srgbClr val="FFFFFF"/>
                </a:solidFill>
                <a:latin typeface="Lucida Sans" pitchFamily="34" charset="0"/>
              </a:rPr>
              <a:t>: il punto di vista dell'industria farmaceutica nell'ambito delle procedure di accesso e rimborsabilità</a:t>
            </a: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891356" y="4365104"/>
            <a:ext cx="569686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800" dirty="0">
                <a:solidFill>
                  <a:srgbClr val="FFFFFF"/>
                </a:solidFill>
                <a:latin typeface="Lucida Sans" pitchFamily="34" charset="0"/>
              </a:rPr>
              <a:t>Massimo Scaccabarozzi, Presidente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89000" y="5013176"/>
            <a:ext cx="4968884" cy="35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600" dirty="0">
                <a:solidFill>
                  <a:srgbClr val="FFFFFF"/>
                </a:solidFill>
                <a:latin typeface="Lucida Sans" pitchFamily="34" charset="0"/>
              </a:rPr>
              <a:t>Catania, 16 febbraio 2018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071" y="589738"/>
            <a:ext cx="4048393" cy="95669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307" y="1529188"/>
            <a:ext cx="3851920" cy="3876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425107"/>
            <a:ext cx="8915400" cy="4596182"/>
          </a:xfrm>
          <a:prstGeom prst="rect">
            <a:avLst/>
          </a:prstGeom>
        </p:spPr>
      </p:pic>
      <p:sp>
        <p:nvSpPr>
          <p:cNvPr id="9" name="Rettangolo arrotondato 8"/>
          <p:cNvSpPr/>
          <p:nvPr/>
        </p:nvSpPr>
        <p:spPr bwMode="auto">
          <a:xfrm>
            <a:off x="971600" y="4103206"/>
            <a:ext cx="4464496" cy="973260"/>
          </a:xfrm>
          <a:prstGeom prst="roundRect">
            <a:avLst/>
          </a:prstGeom>
          <a:solidFill>
            <a:srgbClr val="FF99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it-IT" baseline="3000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785927" y="260648"/>
            <a:ext cx="771559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it-IT" altLang="it-IT" sz="2600" dirty="0">
                <a:solidFill>
                  <a:srgbClr val="004080"/>
                </a:solidFill>
                <a:latin typeface="Lucida Sans" panose="020B0602030504020204" pitchFamily="34" charset="0"/>
              </a:rPr>
              <a:t>Nuovi approcci regolatori per cogliere un’innovazione molto diversa che in passato</a:t>
            </a:r>
            <a:endParaRPr lang="it-IT" altLang="it-IT" sz="2600" i="1" dirty="0">
              <a:solidFill>
                <a:srgbClr val="004080"/>
              </a:solidFill>
              <a:latin typeface="Lucida Sans" panose="020B0602030504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184" y="5409928"/>
            <a:ext cx="4157092" cy="992459"/>
          </a:xfrm>
          <a:prstGeom prst="rect">
            <a:avLst/>
          </a:prstGeom>
          <a:scene3d>
            <a:camera prst="orthographicFront"/>
            <a:lightRig rig="freezing" dir="t"/>
          </a:scene3d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4316099"/>
            <a:ext cx="4464496" cy="55285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827585" y="1556792"/>
            <a:ext cx="7488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1800" dirty="0">
                <a:solidFill>
                  <a:srgbClr val="004080"/>
                </a:solidFill>
                <a:latin typeface="Lucida Sans" panose="020B0602030504020204" pitchFamily="34" charset="0"/>
              </a:rPr>
              <a:t>L’innovazione va incoraggiata e sostenuta anche attraverso gli strumenti regolatori esistenti</a:t>
            </a:r>
          </a:p>
          <a:p>
            <a:endParaRPr lang="it-IT" altLang="it-IT" sz="1800" dirty="0">
              <a:solidFill>
                <a:srgbClr val="004080"/>
              </a:solidFill>
              <a:latin typeface="Lucida Sans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i="1" dirty="0" err="1">
                <a:solidFill>
                  <a:srgbClr val="004080"/>
                </a:solidFill>
                <a:latin typeface="Lucida Sans" panose="020B0602030504020204" pitchFamily="34" charset="0"/>
              </a:rPr>
              <a:t>Conditional</a:t>
            </a:r>
            <a:r>
              <a:rPr lang="it-IT" sz="1800" b="1" i="1" dirty="0">
                <a:solidFill>
                  <a:srgbClr val="004080"/>
                </a:solidFill>
                <a:latin typeface="Lucida Sans" panose="020B0602030504020204" pitchFamily="34" charset="0"/>
              </a:rPr>
              <a:t> </a:t>
            </a:r>
            <a:r>
              <a:rPr lang="it-IT" sz="1800" b="1" i="1" dirty="0" err="1">
                <a:solidFill>
                  <a:srgbClr val="004080"/>
                </a:solidFill>
                <a:latin typeface="Lucida Sans" panose="020B0602030504020204" pitchFamily="34" charset="0"/>
              </a:rPr>
              <a:t>Approval</a:t>
            </a:r>
            <a:r>
              <a:rPr lang="it-IT" sz="1800" b="1" i="1" dirty="0">
                <a:solidFill>
                  <a:srgbClr val="004080"/>
                </a:solidFill>
                <a:latin typeface="Lucida Sans" panose="020B0602030504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i="1" dirty="0" err="1">
                <a:solidFill>
                  <a:srgbClr val="004080"/>
                </a:solidFill>
                <a:latin typeface="Lucida Sans" panose="020B0602030504020204" pitchFamily="34" charset="0"/>
              </a:rPr>
              <a:t>Exceptional</a:t>
            </a:r>
            <a:r>
              <a:rPr lang="it-IT" sz="1800" b="1" i="1" dirty="0">
                <a:solidFill>
                  <a:srgbClr val="004080"/>
                </a:solidFill>
                <a:latin typeface="Lucida Sans" panose="020B0602030504020204" pitchFamily="34" charset="0"/>
              </a:rPr>
              <a:t> </a:t>
            </a:r>
            <a:r>
              <a:rPr lang="it-IT" sz="1800" b="1" i="1" dirty="0" err="1">
                <a:solidFill>
                  <a:srgbClr val="004080"/>
                </a:solidFill>
                <a:latin typeface="Lucida Sans" panose="020B0602030504020204" pitchFamily="34" charset="0"/>
              </a:rPr>
              <a:t>circumstances</a:t>
            </a:r>
            <a:r>
              <a:rPr lang="it-IT" sz="1800" b="1" i="1" dirty="0">
                <a:solidFill>
                  <a:srgbClr val="004080"/>
                </a:solidFill>
                <a:latin typeface="Lucida Sans" panose="020B0602030504020204" pitchFamily="34" charset="0"/>
              </a:rPr>
              <a:t> 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i="1" dirty="0" err="1">
                <a:solidFill>
                  <a:srgbClr val="004080"/>
                </a:solidFill>
                <a:latin typeface="Lucida Sans" panose="020B0602030504020204" pitchFamily="34" charset="0"/>
              </a:rPr>
              <a:t>Accelerated</a:t>
            </a:r>
            <a:r>
              <a:rPr lang="it-IT" sz="1800" b="1" i="1" dirty="0">
                <a:solidFill>
                  <a:srgbClr val="004080"/>
                </a:solidFill>
                <a:latin typeface="Lucida Sans" panose="020B0602030504020204" pitchFamily="34" charset="0"/>
              </a:rPr>
              <a:t> </a:t>
            </a:r>
            <a:r>
              <a:rPr lang="it-IT" sz="1800" b="1" i="1" dirty="0" err="1">
                <a:solidFill>
                  <a:srgbClr val="004080"/>
                </a:solidFill>
                <a:latin typeface="Lucida Sans" panose="020B0602030504020204" pitchFamily="34" charset="0"/>
              </a:rPr>
              <a:t>assessment</a:t>
            </a:r>
            <a:endParaRPr lang="it-IT" sz="1800" b="1" i="1" dirty="0">
              <a:solidFill>
                <a:srgbClr val="004080"/>
              </a:solidFill>
              <a:latin typeface="Lucida Sans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i="1" dirty="0">
                <a:solidFill>
                  <a:srgbClr val="004080"/>
                </a:solidFill>
                <a:latin typeface="Lucida Sans" panose="020B0602030504020204" pitchFamily="34" charset="0"/>
              </a:rPr>
              <a:t>HTA </a:t>
            </a:r>
            <a:r>
              <a:rPr lang="it-IT" sz="1800" b="1" i="1" dirty="0" err="1">
                <a:solidFill>
                  <a:srgbClr val="004080"/>
                </a:solidFill>
                <a:latin typeface="Lucida Sans" panose="020B0602030504020204" pitchFamily="34" charset="0"/>
              </a:rPr>
              <a:t>parallel</a:t>
            </a:r>
            <a:r>
              <a:rPr lang="it-IT" sz="1800" b="1" i="1" dirty="0">
                <a:solidFill>
                  <a:srgbClr val="004080"/>
                </a:solidFill>
                <a:latin typeface="Lucida Sans" panose="020B0602030504020204" pitchFamily="34" charset="0"/>
              </a:rPr>
              <a:t> e </a:t>
            </a:r>
            <a:r>
              <a:rPr lang="it-IT" sz="1800" b="1" i="1" dirty="0" err="1">
                <a:solidFill>
                  <a:srgbClr val="004080"/>
                </a:solidFill>
                <a:latin typeface="Lucida Sans" panose="020B0602030504020204" pitchFamily="34" charset="0"/>
              </a:rPr>
              <a:t>Scientific</a:t>
            </a:r>
            <a:r>
              <a:rPr lang="it-IT" sz="1800" b="1" i="1" dirty="0">
                <a:solidFill>
                  <a:srgbClr val="004080"/>
                </a:solidFill>
                <a:latin typeface="Lucida Sans" panose="020B0602030504020204" pitchFamily="34" charset="0"/>
              </a:rPr>
              <a:t> </a:t>
            </a:r>
            <a:r>
              <a:rPr lang="it-IT" sz="1800" b="1" i="1" dirty="0" err="1">
                <a:solidFill>
                  <a:srgbClr val="004080"/>
                </a:solidFill>
                <a:latin typeface="Lucida Sans" panose="020B0602030504020204" pitchFamily="34" charset="0"/>
              </a:rPr>
              <a:t>advice</a:t>
            </a:r>
            <a:endParaRPr lang="it-IT" sz="1800" b="1" i="1" dirty="0">
              <a:solidFill>
                <a:srgbClr val="000000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02" y="5213998"/>
            <a:ext cx="4489698" cy="65455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9609" y="2060201"/>
            <a:ext cx="2782000" cy="304564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74501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"/>
          <p:cNvSpPr txBox="1">
            <a:spLocks noChangeArrowheads="1"/>
          </p:cNvSpPr>
          <p:nvPr/>
        </p:nvSpPr>
        <p:spPr bwMode="auto">
          <a:xfrm>
            <a:off x="757484" y="477973"/>
            <a:ext cx="7815044" cy="894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600" dirty="0">
                <a:solidFill>
                  <a:srgbClr val="004080"/>
                </a:solidFill>
                <a:latin typeface="Lucida Sans" pitchFamily="34" charset="0"/>
              </a:rPr>
              <a:t>Da </a:t>
            </a:r>
            <a:r>
              <a:rPr lang="en-US" altLang="en-US" sz="2600" dirty="0" err="1">
                <a:solidFill>
                  <a:srgbClr val="004080"/>
                </a:solidFill>
                <a:latin typeface="Lucida Sans" pitchFamily="34" charset="0"/>
              </a:rPr>
              <a:t>nuovi</a:t>
            </a:r>
            <a:r>
              <a:rPr lang="en-US" altLang="en-US" sz="2600" dirty="0">
                <a:solidFill>
                  <a:srgbClr val="004080"/>
                </a:solidFill>
                <a:latin typeface="Lucida Sans" pitchFamily="34" charset="0"/>
              </a:rPr>
              <a:t> </a:t>
            </a:r>
            <a:r>
              <a:rPr lang="en-US" altLang="en-US" sz="2600" dirty="0" err="1">
                <a:solidFill>
                  <a:srgbClr val="004080"/>
                </a:solidFill>
                <a:latin typeface="Lucida Sans" pitchFamily="34" charset="0"/>
              </a:rPr>
              <a:t>paradigmi</a:t>
            </a:r>
            <a:r>
              <a:rPr lang="en-US" altLang="en-US" sz="2600" dirty="0">
                <a:solidFill>
                  <a:srgbClr val="004080"/>
                </a:solidFill>
                <a:latin typeface="Lucida Sans" pitchFamily="34" charset="0"/>
              </a:rPr>
              <a:t> di </a:t>
            </a:r>
            <a:r>
              <a:rPr lang="en-US" altLang="en-US" sz="2600" dirty="0" err="1">
                <a:solidFill>
                  <a:srgbClr val="004080"/>
                </a:solidFill>
                <a:latin typeface="Lucida Sans" pitchFamily="34" charset="0"/>
              </a:rPr>
              <a:t>sviluppo</a:t>
            </a:r>
            <a:r>
              <a:rPr lang="en-US" altLang="en-US" sz="2600" dirty="0">
                <a:solidFill>
                  <a:srgbClr val="004080"/>
                </a:solidFill>
                <a:latin typeface="Lucida Sans" pitchFamily="34" charset="0"/>
              </a:rPr>
              <a:t> e </a:t>
            </a:r>
            <a:r>
              <a:rPr lang="en-US" altLang="en-US" sz="2600" dirty="0" err="1">
                <a:solidFill>
                  <a:srgbClr val="004080"/>
                </a:solidFill>
                <a:latin typeface="Lucida Sans" pitchFamily="34" charset="0"/>
              </a:rPr>
              <a:t>regolatori</a:t>
            </a:r>
            <a:endParaRPr lang="en-US" altLang="en-US" sz="2600" dirty="0">
              <a:solidFill>
                <a:srgbClr val="004080"/>
              </a:solidFill>
              <a:latin typeface="Lucida Sans" pitchFamily="34" charset="0"/>
            </a:endParaRPr>
          </a:p>
          <a:p>
            <a: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600" dirty="0">
                <a:solidFill>
                  <a:srgbClr val="004080"/>
                </a:solidFill>
                <a:latin typeface="Lucida Sans" pitchFamily="34" charset="0"/>
              </a:rPr>
              <a:t>un </a:t>
            </a:r>
            <a:r>
              <a:rPr lang="en-US" altLang="en-US" sz="2600" dirty="0" err="1">
                <a:solidFill>
                  <a:srgbClr val="004080"/>
                </a:solidFill>
                <a:latin typeface="Lucida Sans" pitchFamily="34" charset="0"/>
              </a:rPr>
              <a:t>ruolo</a:t>
            </a:r>
            <a:r>
              <a:rPr lang="en-US" altLang="en-US" sz="2600" dirty="0">
                <a:solidFill>
                  <a:srgbClr val="004080"/>
                </a:solidFill>
                <a:latin typeface="Lucida Sans" pitchFamily="34" charset="0"/>
              </a:rPr>
              <a:t> </a:t>
            </a:r>
            <a:r>
              <a:rPr lang="en-US" altLang="en-US" sz="2600" dirty="0" err="1">
                <a:solidFill>
                  <a:srgbClr val="004080"/>
                </a:solidFill>
                <a:latin typeface="Lucida Sans" pitchFamily="34" charset="0"/>
              </a:rPr>
              <a:t>chiave</a:t>
            </a:r>
            <a:r>
              <a:rPr lang="en-US" altLang="en-US" sz="2600" dirty="0">
                <a:solidFill>
                  <a:srgbClr val="004080"/>
                </a:solidFill>
                <a:latin typeface="Lucida Sans" pitchFamily="34" charset="0"/>
              </a:rPr>
              <a:t> </a:t>
            </a:r>
            <a:r>
              <a:rPr lang="en-US" altLang="en-US" sz="2600" dirty="0" err="1">
                <a:solidFill>
                  <a:srgbClr val="004080"/>
                </a:solidFill>
                <a:latin typeface="Lucida Sans" pitchFamily="34" charset="0"/>
              </a:rPr>
              <a:t>della</a:t>
            </a:r>
            <a:r>
              <a:rPr lang="en-US" altLang="en-US" sz="2600" dirty="0">
                <a:solidFill>
                  <a:srgbClr val="004080"/>
                </a:solidFill>
                <a:latin typeface="Lucida Sans" pitchFamily="34" charset="0"/>
              </a:rPr>
              <a:t> Real Life</a:t>
            </a:r>
            <a:endParaRPr lang="it-IT" sz="2600" dirty="0">
              <a:solidFill>
                <a:srgbClr val="004080"/>
              </a:solidFill>
              <a:latin typeface="Lucida Sans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/>
          <a:srcRect l="25588" t="39508" r="24013" b="21533"/>
          <a:stretch/>
        </p:blipFill>
        <p:spPr>
          <a:xfrm>
            <a:off x="534385" y="2132856"/>
            <a:ext cx="5663787" cy="3168352"/>
          </a:xfrm>
          <a:prstGeom prst="rect">
            <a:avLst/>
          </a:prstGeom>
        </p:spPr>
      </p:pic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6198172" y="2152267"/>
            <a:ext cx="237435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 baseline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285750" indent="-285750" algn="l">
              <a:spcAft>
                <a:spcPts val="378"/>
              </a:spcAft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L. 125/2015: </a:t>
            </a:r>
            <a:r>
              <a:rPr lang="de-DE" sz="1500" dirty="0" err="1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rinegoziazioni</a:t>
            </a:r>
            <a:r>
              <a:rPr lang="de-DE" sz="15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de-DE" sz="1500" dirty="0" err="1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dei</a:t>
            </a:r>
            <a:r>
              <a:rPr lang="de-DE" sz="15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de-DE" sz="1500" dirty="0" err="1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farmaci</a:t>
            </a:r>
            <a:r>
              <a:rPr lang="de-DE" sz="15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in </a:t>
            </a:r>
            <a:r>
              <a:rPr lang="de-DE" sz="1500" dirty="0" err="1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base</a:t>
            </a:r>
            <a:r>
              <a:rPr lang="de-DE" sz="15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ai </a:t>
            </a:r>
            <a:r>
              <a:rPr lang="de-DE" sz="1500" dirty="0" err="1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dati</a:t>
            </a:r>
            <a:r>
              <a:rPr lang="de-DE" sz="15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RWE </a:t>
            </a:r>
            <a:r>
              <a:rPr lang="de-DE" sz="1500" dirty="0" err="1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dei</a:t>
            </a:r>
            <a:r>
              <a:rPr lang="de-DE" sz="15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de-DE" sz="1500" dirty="0" err="1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registri</a:t>
            </a:r>
            <a:r>
              <a:rPr lang="de-DE" sz="15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AIFA</a:t>
            </a:r>
          </a:p>
          <a:p>
            <a:pPr marL="285750" indent="-285750" algn="l">
              <a:spcAft>
                <a:spcPts val="378"/>
              </a:spcAft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EMA </a:t>
            </a:r>
            <a:r>
              <a:rPr lang="de-DE" sz="1500" dirty="0" err="1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accelerated</a:t>
            </a:r>
            <a:r>
              <a:rPr lang="de-DE" sz="15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de-DE" sz="1500" dirty="0" err="1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approvals</a:t>
            </a:r>
            <a:r>
              <a:rPr lang="de-DE" sz="15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/ </a:t>
            </a:r>
            <a:r>
              <a:rPr lang="de-DE" sz="1500" dirty="0" err="1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adaptative</a:t>
            </a:r>
            <a:r>
              <a:rPr lang="de-DE" sz="15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de-DE" sz="1500" dirty="0" err="1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pathways</a:t>
            </a:r>
            <a:r>
              <a:rPr lang="de-DE" sz="15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de-DE" sz="1500" dirty="0" err="1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richiedono</a:t>
            </a:r>
            <a:r>
              <a:rPr lang="de-DE" sz="15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la </a:t>
            </a:r>
            <a:r>
              <a:rPr lang="de-DE" sz="1500" dirty="0" err="1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raccolta</a:t>
            </a:r>
            <a:r>
              <a:rPr lang="de-DE" sz="15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di </a:t>
            </a:r>
            <a:r>
              <a:rPr lang="de-DE" sz="1500" dirty="0" err="1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dati</a:t>
            </a:r>
            <a:r>
              <a:rPr lang="de-DE" sz="15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                   </a:t>
            </a:r>
            <a:r>
              <a:rPr lang="de-DE" sz="1500" dirty="0" err="1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post</a:t>
            </a:r>
            <a:r>
              <a:rPr lang="de-DE" sz="15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de-DE" sz="1500" dirty="0" err="1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lancio</a:t>
            </a:r>
            <a:endParaRPr lang="de-DE" sz="1500" dirty="0">
              <a:solidFill>
                <a:srgbClr val="004080"/>
              </a:solidFill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27584" y="1556792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Aft>
                <a:spcPts val="378"/>
              </a:spcAft>
            </a:pPr>
            <a:r>
              <a:rPr lang="it-IT" sz="1400" b="1" dirty="0">
                <a:solidFill>
                  <a:srgbClr val="004080"/>
                </a:solidFill>
                <a:latin typeface="Lucida Sans" panose="020B0602030504020204" pitchFamily="34" charset="0"/>
                <a:ea typeface="ＭＳ Ｐゴシック" charset="-128"/>
                <a:cs typeface="Lucida Sans" panose="020B0602030504020204" pitchFamily="34" charset="0"/>
              </a:rPr>
              <a:t>Cambiano le evidenze richieste nel ciclo di vita dei prodotti….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724128" y="1556792"/>
            <a:ext cx="3419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Aft>
                <a:spcPts val="378"/>
              </a:spcAft>
            </a:pPr>
            <a:r>
              <a:rPr lang="it-IT" sz="1400" b="1" dirty="0">
                <a:solidFill>
                  <a:srgbClr val="004080"/>
                </a:solidFill>
                <a:latin typeface="Lucida Sans" panose="020B0602030504020204" pitchFamily="34" charset="0"/>
                <a:ea typeface="ＭＳ Ｐゴシック" charset="-128"/>
                <a:cs typeface="Lucida Sans" panose="020B0602030504020204" pitchFamily="34" charset="0"/>
              </a:rPr>
              <a:t>…e la Real Life diventa fondamentale nel processo di HTA</a:t>
            </a:r>
          </a:p>
        </p:txBody>
      </p:sp>
      <p:sp>
        <p:nvSpPr>
          <p:cNvPr id="4" name="Rettangolo 3"/>
          <p:cNvSpPr/>
          <p:nvPr/>
        </p:nvSpPr>
        <p:spPr>
          <a:xfrm>
            <a:off x="1043608" y="5498068"/>
            <a:ext cx="7384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FF66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Dallo sprint per la registrazione e il prezzo... ad una maratona</a:t>
            </a:r>
          </a:p>
          <a:p>
            <a:pPr algn="ctr"/>
            <a:r>
              <a:rPr lang="it-IT" sz="1600" b="1" dirty="0">
                <a:solidFill>
                  <a:srgbClr val="FF66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per generare evidenze lungo l’intero ciclo di vita del prodotto </a:t>
            </a:r>
          </a:p>
        </p:txBody>
      </p:sp>
    </p:spTree>
    <p:extLst>
      <p:ext uri="{BB962C8B-B14F-4D97-AF65-F5344CB8AC3E}">
        <p14:creationId xmlns:p14="http://schemas.microsoft.com/office/powerpoint/2010/main" val="3659142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"/>
          <p:cNvSpPr txBox="1">
            <a:spLocks noChangeArrowheads="1"/>
          </p:cNvSpPr>
          <p:nvPr/>
        </p:nvSpPr>
        <p:spPr bwMode="auto">
          <a:xfrm>
            <a:off x="757484" y="477973"/>
            <a:ext cx="7815044" cy="894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en-US" sz="2600" dirty="0">
                <a:solidFill>
                  <a:srgbClr val="004080"/>
                </a:solidFill>
                <a:latin typeface="Lucida Sans" pitchFamily="34" charset="0"/>
              </a:rPr>
              <a:t>I dati Real Life aggiungono valore</a:t>
            </a:r>
          </a:p>
          <a:p>
            <a: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en-US" sz="2600" dirty="0">
                <a:solidFill>
                  <a:srgbClr val="004080"/>
                </a:solidFill>
                <a:latin typeface="Lucida Sans" pitchFamily="34" charset="0"/>
              </a:rPr>
              <a:t>alle evidenze sperimentali</a:t>
            </a:r>
            <a:endParaRPr lang="it-IT" sz="2600" dirty="0">
              <a:solidFill>
                <a:srgbClr val="004080"/>
              </a:solidFill>
              <a:latin typeface="Lucida Sans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83569" y="1772816"/>
            <a:ext cx="777686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Valutazione dell’efficacia in uno scenario reale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Le popolazioni riflettono la reale pratica clinica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I comportamenti dei clinici e dei pazienti sono quelli abituali</a:t>
            </a:r>
          </a:p>
          <a:p>
            <a:endParaRPr lang="it-IT" sz="1400" dirty="0">
              <a:solidFill>
                <a:srgbClr val="004080"/>
              </a:solidFill>
              <a:latin typeface="Lucida Sans" panose="020B0602030504020204" pitchFamily="34" charset="0"/>
              <a:cs typeface="Lucida Sans" panose="020B0602030504020204" pitchFamily="34" charset="0"/>
            </a:endParaRPr>
          </a:p>
          <a:p>
            <a:endParaRPr lang="it-IT" sz="1400" dirty="0">
              <a:solidFill>
                <a:srgbClr val="004080"/>
              </a:solidFill>
              <a:latin typeface="Lucida Sans" panose="020B0602030504020204" pitchFamily="34" charset="0"/>
              <a:cs typeface="Lucida Sans" panose="020B0602030504020204" pitchFamily="34" charset="0"/>
            </a:endParaRPr>
          </a:p>
          <a:p>
            <a:r>
              <a:rPr lang="it-IT" sz="1800" b="1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Evidenze versus farmaci di confronto realistici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Confronto con i trattamenti standard, diversi tra Paesi e tra popolazioni</a:t>
            </a:r>
          </a:p>
          <a:p>
            <a:endParaRPr lang="it-IT" sz="1400" dirty="0">
              <a:solidFill>
                <a:srgbClr val="004080"/>
              </a:solidFill>
              <a:latin typeface="Lucida Sans" panose="020B0602030504020204" pitchFamily="34" charset="0"/>
              <a:cs typeface="Lucida Sans" panose="020B0602030504020204" pitchFamily="34" charset="0"/>
            </a:endParaRPr>
          </a:p>
          <a:p>
            <a:endParaRPr lang="it-IT" sz="1400" dirty="0">
              <a:solidFill>
                <a:srgbClr val="004080"/>
              </a:solidFill>
              <a:latin typeface="Lucida Sans" panose="020B0602030504020204" pitchFamily="34" charset="0"/>
              <a:cs typeface="Lucida Sans" panose="020B0602030504020204" pitchFamily="34" charset="0"/>
            </a:endParaRPr>
          </a:p>
          <a:p>
            <a:r>
              <a:rPr lang="it-IT" sz="1800" b="1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Miglioramento della conoscenza del profilo rischio-beneficio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Valutazione a lungo termine dei benefici clinici e degli eventi avversi rari </a:t>
            </a:r>
          </a:p>
          <a:p>
            <a:endParaRPr lang="it-IT" sz="1400" dirty="0">
              <a:solidFill>
                <a:srgbClr val="004080"/>
              </a:solidFill>
              <a:latin typeface="Lucida Sans" panose="020B0602030504020204" pitchFamily="34" charset="0"/>
              <a:cs typeface="Lucida Sans" panose="020B0602030504020204" pitchFamily="34" charset="0"/>
            </a:endParaRPr>
          </a:p>
          <a:p>
            <a:endParaRPr lang="it-IT" sz="1400" dirty="0">
              <a:solidFill>
                <a:srgbClr val="004080"/>
              </a:solidFill>
              <a:latin typeface="Lucida Sans" panose="020B0602030504020204" pitchFamily="34" charset="0"/>
              <a:cs typeface="Lucida Sans" panose="020B0602030504020204" pitchFamily="34" charset="0"/>
            </a:endParaRPr>
          </a:p>
          <a:p>
            <a:r>
              <a:rPr lang="it-IT" sz="1800" b="1" dirty="0" err="1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Outcome</a:t>
            </a:r>
            <a:r>
              <a:rPr lang="it-IT" sz="1800" b="1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diversi, complementari e integrativi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Esperienze dei pazienti, anche in termini di </a:t>
            </a:r>
            <a:r>
              <a:rPr lang="it-IT" sz="1400" i="1" dirty="0" err="1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patient</a:t>
            </a:r>
            <a:r>
              <a:rPr lang="it-IT" sz="1400" i="1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it-IT" sz="1400" i="1" dirty="0" err="1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reported</a:t>
            </a:r>
            <a:r>
              <a:rPr lang="it-IT" sz="1400" i="1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it-IT" sz="1400" i="1" dirty="0" err="1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outcomes</a:t>
            </a:r>
            <a:r>
              <a:rPr lang="it-IT" sz="1400" i="1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Costi  sanitari correlati alla gestione del paziente che possono essere utilizzati a supporto delle valutazione economiche</a:t>
            </a:r>
          </a:p>
        </p:txBody>
      </p:sp>
    </p:spTree>
    <p:extLst>
      <p:ext uri="{BB962C8B-B14F-4D97-AF65-F5344CB8AC3E}">
        <p14:creationId xmlns:p14="http://schemas.microsoft.com/office/powerpoint/2010/main" val="3688110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41363" y="344269"/>
            <a:ext cx="815406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26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In Italia </a:t>
            </a:r>
            <a:r>
              <a:rPr lang="en-US" altLang="en-US" sz="26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una</a:t>
            </a:r>
            <a:r>
              <a:rPr lang="en-US" altLang="en-US" sz="26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</a:t>
            </a:r>
            <a:r>
              <a:rPr lang="en-US" altLang="en-US" sz="26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grande</a:t>
            </a:r>
            <a:r>
              <a:rPr lang="en-US" altLang="en-US" sz="26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</a:t>
            </a:r>
            <a:r>
              <a:rPr lang="en-US" altLang="en-US" sz="26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opportunità</a:t>
            </a:r>
            <a:r>
              <a:rPr lang="en-US" altLang="en-US" sz="26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</a:t>
            </a:r>
            <a:r>
              <a:rPr lang="en-US" altLang="en-US" sz="26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dai</a:t>
            </a:r>
            <a:r>
              <a:rPr lang="en-US" altLang="en-US" sz="26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</a:t>
            </a:r>
            <a:r>
              <a:rPr lang="en-US" altLang="en-US" sz="26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registri</a:t>
            </a:r>
            <a:r>
              <a:rPr lang="en-US" altLang="en-US" sz="26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AIFA e </a:t>
            </a:r>
            <a:r>
              <a:rPr lang="en-US" altLang="en-US" sz="26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dalle</a:t>
            </a:r>
            <a:r>
              <a:rPr lang="en-US" altLang="en-US" sz="26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</a:t>
            </a:r>
            <a:r>
              <a:rPr lang="en-US" altLang="en-US" sz="26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fonte</a:t>
            </a:r>
            <a:r>
              <a:rPr lang="en-US" altLang="en-US" sz="26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</a:t>
            </a:r>
            <a:r>
              <a:rPr lang="en-US" altLang="en-US" sz="26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dati</a:t>
            </a:r>
            <a:r>
              <a:rPr lang="en-US" altLang="en-US" sz="26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</a:t>
            </a:r>
            <a:r>
              <a:rPr lang="en-US" altLang="en-US" sz="26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amministrative</a:t>
            </a:r>
            <a:endParaRPr lang="it-IT" sz="2600" dirty="0">
              <a:solidFill>
                <a:srgbClr val="004080"/>
              </a:solidFill>
              <a:latin typeface="Lucida Sans" pitchFamily="34" charset="0"/>
              <a:ea typeface="ＭＳ Ｐゴシック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45128" y="2492896"/>
            <a:ext cx="4690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Combination pricing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Vantaggi</a:t>
            </a:r>
            <a:r>
              <a:rPr lang="de-DE" sz="1200" b="1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SSN: </a:t>
            </a:r>
            <a:r>
              <a:rPr lang="de-DE" sz="12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Risparmi</a:t>
            </a:r>
            <a:r>
              <a:rPr lang="de-DE" sz="12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</a:t>
            </a:r>
            <a:r>
              <a:rPr lang="de-DE" sz="12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rispetto</a:t>
            </a:r>
            <a:r>
              <a:rPr lang="de-DE" sz="12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alla </a:t>
            </a:r>
            <a:r>
              <a:rPr lang="de-DE" sz="12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somma</a:t>
            </a:r>
            <a:r>
              <a:rPr lang="de-DE" sz="12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</a:t>
            </a:r>
            <a:r>
              <a:rPr lang="de-DE" sz="12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dei</a:t>
            </a:r>
            <a:r>
              <a:rPr lang="de-DE" sz="12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</a:t>
            </a:r>
            <a:r>
              <a:rPr lang="de-DE" sz="12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costi</a:t>
            </a:r>
            <a:r>
              <a:rPr lang="de-DE" sz="12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delle due </a:t>
            </a:r>
            <a:r>
              <a:rPr lang="de-DE" sz="12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terapie</a:t>
            </a:r>
            <a:r>
              <a:rPr lang="de-DE" sz="12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, </a:t>
            </a:r>
            <a:r>
              <a:rPr lang="de-DE" sz="12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sostenibilità</a:t>
            </a:r>
            <a:r>
              <a:rPr lang="de-DE" sz="12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, </a:t>
            </a:r>
            <a:r>
              <a:rPr lang="de-DE" sz="12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rapidità</a:t>
            </a:r>
            <a:r>
              <a:rPr lang="de-DE" sz="12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di </a:t>
            </a:r>
            <a:r>
              <a:rPr lang="de-DE" sz="12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accesso</a:t>
            </a:r>
            <a:r>
              <a:rPr lang="de-DE" sz="12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al </a:t>
            </a:r>
            <a:r>
              <a:rPr lang="de-DE" sz="12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mercato</a:t>
            </a:r>
            <a:endParaRPr lang="de-DE" sz="1200" dirty="0">
              <a:solidFill>
                <a:srgbClr val="004080"/>
              </a:solidFill>
              <a:latin typeface="Lucida Sans" pitchFamily="34" charset="0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Vantaggi</a:t>
            </a:r>
            <a:r>
              <a:rPr lang="de-DE" sz="1200" b="1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per le </a:t>
            </a:r>
            <a:r>
              <a:rPr lang="de-DE" sz="1200" b="1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imprese</a:t>
            </a:r>
            <a:r>
              <a:rPr lang="de-DE" sz="12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: </a:t>
            </a:r>
            <a:r>
              <a:rPr lang="de-DE" sz="12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maggiore</a:t>
            </a:r>
            <a:r>
              <a:rPr lang="de-DE" sz="12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</a:t>
            </a:r>
            <a:r>
              <a:rPr lang="de-DE" sz="12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flessibilità</a:t>
            </a:r>
            <a:r>
              <a:rPr lang="de-DE" sz="12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</a:t>
            </a:r>
            <a:r>
              <a:rPr lang="de-DE" sz="12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nella</a:t>
            </a:r>
            <a:r>
              <a:rPr lang="de-DE" sz="12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</a:t>
            </a:r>
            <a:r>
              <a:rPr lang="de-DE" sz="12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negoziazione</a:t>
            </a:r>
            <a:r>
              <a:rPr lang="de-DE" sz="12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, </a:t>
            </a:r>
            <a:r>
              <a:rPr lang="de-DE" sz="12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migliore</a:t>
            </a:r>
            <a:r>
              <a:rPr lang="de-DE" sz="12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</a:t>
            </a:r>
            <a:r>
              <a:rPr lang="de-DE" sz="12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accesso</a:t>
            </a:r>
            <a:r>
              <a:rPr lang="de-DE" sz="12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al </a:t>
            </a:r>
            <a:r>
              <a:rPr lang="de-DE" sz="12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mercato</a:t>
            </a:r>
            <a:endParaRPr lang="de-DE" sz="1200" dirty="0">
              <a:solidFill>
                <a:srgbClr val="004080"/>
              </a:solidFill>
              <a:latin typeface="Lucida Sans" pitchFamily="34" charset="0"/>
              <a:ea typeface="ＭＳ Ｐゴシック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112" y="2420888"/>
            <a:ext cx="2943624" cy="133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tangolo 8"/>
          <p:cNvSpPr/>
          <p:nvPr/>
        </p:nvSpPr>
        <p:spPr>
          <a:xfrm>
            <a:off x="745128" y="3861048"/>
            <a:ext cx="8003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Value Based Pricing: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Prezzi</a:t>
            </a:r>
            <a:r>
              <a:rPr lang="en-US" sz="1400" b="1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</a:t>
            </a:r>
            <a:r>
              <a:rPr lang="en-US" sz="1400" b="1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netti</a:t>
            </a:r>
            <a:r>
              <a:rPr lang="en-US" sz="1400" b="1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</a:t>
            </a:r>
            <a:r>
              <a:rPr lang="en-US" sz="1400" b="1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diversi</a:t>
            </a:r>
            <a:r>
              <a:rPr lang="en-US" sz="1400" b="1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per </a:t>
            </a:r>
            <a:r>
              <a:rPr lang="en-US" sz="1400" b="1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ciascuna</a:t>
            </a:r>
            <a:r>
              <a:rPr lang="en-US" sz="1400" b="1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</a:t>
            </a:r>
            <a:r>
              <a:rPr lang="en-US" sz="1400" b="1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indicazione</a:t>
            </a:r>
            <a:r>
              <a:rPr lang="en-US" sz="1400" b="1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, </a:t>
            </a:r>
            <a:r>
              <a:rPr lang="en-US" sz="1400" b="1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che</a:t>
            </a:r>
            <a:r>
              <a:rPr lang="en-US" sz="1400" b="1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</a:t>
            </a:r>
            <a:r>
              <a:rPr lang="en-US" sz="1400" b="1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riflettono</a:t>
            </a:r>
            <a:r>
              <a:rPr lang="en-US" sz="1400" b="1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unmet needs e outcomes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Vantaggi</a:t>
            </a:r>
            <a:r>
              <a:rPr lang="de-DE" sz="1200" b="1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: </a:t>
            </a:r>
            <a:r>
              <a:rPr lang="de-DE" sz="12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miglior</a:t>
            </a:r>
            <a:r>
              <a:rPr lang="de-DE" sz="12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</a:t>
            </a:r>
            <a:r>
              <a:rPr lang="de-DE" sz="12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rapporto</a:t>
            </a:r>
            <a:r>
              <a:rPr lang="de-DE" sz="12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</a:t>
            </a:r>
            <a:r>
              <a:rPr lang="de-DE" sz="12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costo</a:t>
            </a:r>
            <a:r>
              <a:rPr lang="de-DE" sz="12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/</a:t>
            </a:r>
            <a:r>
              <a:rPr lang="de-DE" sz="12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beneficio</a:t>
            </a:r>
            <a:r>
              <a:rPr lang="de-DE" sz="12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, </a:t>
            </a:r>
            <a:r>
              <a:rPr lang="de-DE" sz="12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migliore</a:t>
            </a:r>
            <a:r>
              <a:rPr lang="de-DE" sz="12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</a:t>
            </a:r>
            <a:r>
              <a:rPr lang="de-DE" sz="12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accesso</a:t>
            </a:r>
            <a:r>
              <a:rPr lang="de-DE" sz="12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al </a:t>
            </a:r>
            <a:r>
              <a:rPr lang="de-DE" sz="12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mercato</a:t>
            </a:r>
            <a:endParaRPr lang="de-DE" sz="1600" dirty="0">
              <a:solidFill>
                <a:srgbClr val="004080"/>
              </a:solidFill>
              <a:latin typeface="Lucida Sans" pitchFamily="34" charset="0"/>
              <a:ea typeface="ＭＳ Ｐゴシック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47030" y="4573109"/>
            <a:ext cx="8003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Molto </a:t>
            </a:r>
            <a:r>
              <a:rPr lang="en-US" sz="1400" b="1" dirty="0" err="1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importante</a:t>
            </a:r>
            <a:r>
              <a:rPr lang="en-US" sz="1400" b="1" dirty="0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 </a:t>
            </a:r>
            <a:r>
              <a:rPr lang="en-US" sz="1400" b="1" dirty="0" err="1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perchè</a:t>
            </a:r>
            <a:r>
              <a:rPr lang="en-US" sz="1400" b="1" dirty="0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 </a:t>
            </a:r>
            <a:r>
              <a:rPr lang="en-US" sz="1400" b="1" dirty="0" err="1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molti</a:t>
            </a:r>
            <a:r>
              <a:rPr lang="en-US" sz="1400" b="1" dirty="0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 </a:t>
            </a:r>
            <a:r>
              <a:rPr lang="en-US" sz="1400" b="1" dirty="0" err="1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nuovi</a:t>
            </a:r>
            <a:r>
              <a:rPr lang="en-US" sz="1400" b="1" dirty="0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 </a:t>
            </a:r>
            <a:r>
              <a:rPr lang="en-US" sz="1400" b="1" dirty="0" err="1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farmaci</a:t>
            </a:r>
            <a:r>
              <a:rPr lang="en-US" sz="1400" b="1" dirty="0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 </a:t>
            </a:r>
            <a:r>
              <a:rPr lang="en-US" sz="1400" b="1" dirty="0" err="1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avranno</a:t>
            </a:r>
            <a:r>
              <a:rPr lang="en-US" sz="1400" b="1" dirty="0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 diverse </a:t>
            </a:r>
            <a:r>
              <a:rPr lang="en-US" sz="1400" b="1" dirty="0" err="1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indicazioni</a:t>
            </a:r>
            <a:r>
              <a:rPr lang="en-US" sz="1400" b="1" dirty="0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 e per la </a:t>
            </a:r>
            <a:r>
              <a:rPr lang="en-US" sz="1400" b="1" dirty="0" err="1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misurazione</a:t>
            </a:r>
            <a:r>
              <a:rPr lang="en-US" sz="1400" b="1" dirty="0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 </a:t>
            </a:r>
            <a:r>
              <a:rPr lang="en-US" sz="1400" b="1" dirty="0" err="1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della</a:t>
            </a:r>
            <a:r>
              <a:rPr lang="en-US" sz="1400" b="1" dirty="0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 </a:t>
            </a:r>
            <a:r>
              <a:rPr lang="en-US" sz="1400" b="1" dirty="0" err="1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spesa</a:t>
            </a:r>
            <a:r>
              <a:rPr lang="en-US" sz="1400" b="1" dirty="0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 per </a:t>
            </a:r>
            <a:r>
              <a:rPr lang="en-US" sz="1400" b="1" dirty="0" err="1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farmaci</a:t>
            </a:r>
            <a:r>
              <a:rPr lang="en-US" sz="1400" b="1" dirty="0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 </a:t>
            </a:r>
            <a:r>
              <a:rPr lang="en-US" sz="1400" b="1" dirty="0" err="1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innovati</a:t>
            </a:r>
            <a:endParaRPr lang="de-DE" sz="1600" dirty="0">
              <a:solidFill>
                <a:srgbClr val="004080"/>
              </a:solidFill>
              <a:latin typeface="Lucida Sans" pitchFamily="34" charset="0"/>
              <a:ea typeface="ＭＳ Ｐゴシック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41362" y="1484784"/>
            <a:ext cx="8154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004080"/>
                </a:solidFill>
                <a:latin typeface="Lucida Sans" pitchFamily="34" charset="0"/>
              </a:rPr>
              <a:t>Più di 1 milione di pazienti monitorati con i Registri, un esempio tra i più avanzati in Europa, per verificare l’appropriatezza e </a:t>
            </a:r>
            <a:r>
              <a:rPr lang="en-US" sz="16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applicare</a:t>
            </a:r>
            <a:r>
              <a:rPr lang="en-US" sz="16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</a:t>
            </a:r>
            <a:r>
              <a:rPr lang="en-US" sz="16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schemi</a:t>
            </a:r>
            <a:r>
              <a:rPr lang="en-US" sz="16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</a:t>
            </a:r>
            <a:r>
              <a:rPr lang="en-US" sz="16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innovativi</a:t>
            </a:r>
            <a:r>
              <a:rPr lang="en-US" sz="16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di </a:t>
            </a:r>
            <a:r>
              <a:rPr lang="en-US" sz="16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negoziazione</a:t>
            </a:r>
            <a:r>
              <a:rPr lang="en-US" sz="16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, </a:t>
            </a:r>
            <a:r>
              <a:rPr lang="en-US" sz="16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che</a:t>
            </a:r>
            <a:r>
              <a:rPr lang="en-US" sz="16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</a:t>
            </a:r>
            <a:r>
              <a:rPr lang="en-US" sz="16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possono</a:t>
            </a:r>
            <a:r>
              <a:rPr lang="en-US" sz="16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</a:t>
            </a:r>
            <a:r>
              <a:rPr lang="en-US" sz="16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favorire</a:t>
            </a:r>
            <a:r>
              <a:rPr lang="en-US" sz="16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</a:t>
            </a:r>
            <a:r>
              <a:rPr lang="en-US" sz="16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sostenibilità</a:t>
            </a:r>
            <a:r>
              <a:rPr lang="en-US" sz="16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e accesso al </a:t>
            </a:r>
            <a:r>
              <a:rPr lang="en-US" sz="16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mercato</a:t>
            </a:r>
            <a:endParaRPr lang="en-US" sz="1600" dirty="0">
              <a:solidFill>
                <a:srgbClr val="004080"/>
              </a:solidFill>
              <a:latin typeface="Lucida Sans" pitchFamily="34" charset="0"/>
              <a:ea typeface="ＭＳ Ｐゴシック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47030" y="5190291"/>
            <a:ext cx="80734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Le fonti di dati (non solo registri, ma per esempio anche cartelle cliniche, MMG, INPS, studi osservazionali) sono un patrimonio del nostro Paese da mettere a Sistema per un nuovo modello di </a:t>
            </a:r>
            <a:r>
              <a:rPr lang="it-IT" sz="1600" dirty="0" err="1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governance</a:t>
            </a:r>
            <a:r>
              <a:rPr lang="it-IT" sz="16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6698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"/>
          <p:cNvSpPr txBox="1">
            <a:spLocks noChangeArrowheads="1"/>
          </p:cNvSpPr>
          <p:nvPr/>
        </p:nvSpPr>
        <p:spPr bwMode="auto">
          <a:xfrm>
            <a:off x="757484" y="2854237"/>
            <a:ext cx="7815044" cy="894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600" dirty="0">
                <a:solidFill>
                  <a:srgbClr val="004080"/>
                </a:solidFill>
                <a:latin typeface="Lucida Sans" pitchFamily="34" charset="0"/>
              </a:rPr>
              <a:t>LA REAL LIFE PER LA GOVERNANCE</a:t>
            </a:r>
          </a:p>
          <a:p>
            <a:pPr algn="ctr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600" dirty="0">
                <a:solidFill>
                  <a:srgbClr val="004080"/>
                </a:solidFill>
                <a:latin typeface="Lucida Sans" pitchFamily="34" charset="0"/>
              </a:rPr>
              <a:t>PER I PRODOTTI E PER TUTTO IL SETTORE</a:t>
            </a:r>
            <a:endParaRPr lang="it-IT" sz="2600" dirty="0">
              <a:solidFill>
                <a:srgbClr val="004080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148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27996" y="299376"/>
            <a:ext cx="8280920" cy="42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6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Il farmaco non è solo un prodotto ma parte             di un processo interconnesso di cura,</a:t>
            </a:r>
          </a:p>
          <a:p>
            <a:r>
              <a:rPr lang="it-IT" sz="26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da monitorare con Big Data e logiche </a:t>
            </a:r>
            <a:r>
              <a:rPr lang="it-IT" sz="26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Value-based</a:t>
            </a:r>
            <a:endParaRPr lang="it-IT" sz="2600" dirty="0">
              <a:solidFill>
                <a:srgbClr val="004080"/>
              </a:solidFill>
              <a:latin typeface="Lucida Sans" pitchFamily="34" charset="0"/>
              <a:ea typeface="ＭＳ Ｐゴシック"/>
              <a:sym typeface="Apex New Medium"/>
            </a:endParaRPr>
          </a:p>
        </p:txBody>
      </p:sp>
      <p:sp>
        <p:nvSpPr>
          <p:cNvPr id="6" name="CasellaDiTesto 671"/>
          <p:cNvSpPr txBox="1">
            <a:spLocks noChangeArrowheads="1"/>
          </p:cNvSpPr>
          <p:nvPr/>
        </p:nvSpPr>
        <p:spPr bwMode="auto">
          <a:xfrm>
            <a:off x="3419475" y="6191250"/>
            <a:ext cx="5184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0" hangingPunct="0"/>
            <a:r>
              <a:rPr lang="it-IT" altLang="it-IT" sz="1200" dirty="0">
                <a:solidFill>
                  <a:srgbClr val="004080"/>
                </a:solidFill>
                <a:latin typeface="Lucida Sans" panose="020B0602030504020204" pitchFamily="34" charset="0"/>
              </a:rPr>
              <a:t>Fonte: </a:t>
            </a:r>
            <a:r>
              <a:rPr lang="it-IT" altLang="it-IT" sz="1200" dirty="0" err="1">
                <a:solidFill>
                  <a:srgbClr val="004080"/>
                </a:solidFill>
                <a:latin typeface="Lucida Sans" panose="020B0602030504020204" pitchFamily="34" charset="0"/>
              </a:rPr>
              <a:t>Efpia</a:t>
            </a:r>
            <a:endParaRPr lang="it-IT" altLang="it-IT" sz="1200" dirty="0">
              <a:solidFill>
                <a:srgbClr val="004080"/>
              </a:solidFill>
              <a:latin typeface="Lucida Sans" panose="020B0602030504020204" pitchFamily="34" charset="0"/>
            </a:endParaRPr>
          </a:p>
        </p:txBody>
      </p:sp>
      <p:sp>
        <p:nvSpPr>
          <p:cNvPr id="4" name="Rettangolo 3"/>
          <p:cNvSpPr/>
          <p:nvPr/>
        </p:nvSpPr>
        <p:spPr bwMode="auto">
          <a:xfrm>
            <a:off x="4427984" y="2132856"/>
            <a:ext cx="792088" cy="7136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it-IT" baseline="3000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1556792"/>
            <a:ext cx="6018581" cy="448132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 bwMode="auto">
          <a:xfrm>
            <a:off x="7911948" y="2132856"/>
            <a:ext cx="1196556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it-IT" baseline="3000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1029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722808" y="230011"/>
            <a:ext cx="8169671" cy="12948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600" dirty="0">
                <a:solidFill>
                  <a:srgbClr val="004080"/>
                </a:solidFill>
                <a:latin typeface="Lucida Sans" pitchFamily="34" charset="0"/>
              </a:rPr>
              <a:t>La salute costa, ma la malattia costa di più:</a:t>
            </a:r>
          </a:p>
          <a:p>
            <a: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600" dirty="0">
                <a:solidFill>
                  <a:srgbClr val="004080"/>
                </a:solidFill>
                <a:latin typeface="Lucida Sans" pitchFamily="34" charset="0"/>
              </a:rPr>
              <a:t>l’uso appropriato di farmaci e vaccini per l’efficienza del </a:t>
            </a:r>
            <a:r>
              <a:rPr lang="it-IT" sz="2600" i="1" dirty="0">
                <a:solidFill>
                  <a:srgbClr val="004080"/>
                </a:solidFill>
                <a:latin typeface="Lucida Sans" pitchFamily="34" charset="0"/>
              </a:rPr>
              <a:t>Welfare</a:t>
            </a:r>
            <a:endParaRPr lang="en-GB" sz="2600" i="1" dirty="0">
              <a:solidFill>
                <a:srgbClr val="004080"/>
              </a:solidFill>
              <a:latin typeface="Lucida Sans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55576" y="5445224"/>
            <a:ext cx="78574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FF66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La sostenibilità dipenderà dalla capacità di misurare e tenere conto</a:t>
            </a:r>
          </a:p>
          <a:p>
            <a:r>
              <a:rPr lang="it-IT" sz="1600" b="1" dirty="0">
                <a:solidFill>
                  <a:srgbClr val="FF66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dei costi evitati nell’intero processo assistenziale e non a silos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608753" y="2740836"/>
            <a:ext cx="5760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Riduce i ricoveri (anche del 65%) e un giorno in ospedale costa 1.000 €, pari a 4 anni di spesa farmaceutica </a:t>
            </a:r>
            <a:r>
              <a:rPr lang="it-IT" sz="1400" dirty="0" err="1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procapite</a:t>
            </a:r>
            <a:endParaRPr lang="it-IT" sz="1400" dirty="0">
              <a:solidFill>
                <a:srgbClr val="004080"/>
              </a:solidFill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608753" y="3460916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Ogni anno il </a:t>
            </a:r>
            <a:r>
              <a:rPr lang="it-IT" sz="1400" i="1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Welfare</a:t>
            </a:r>
            <a:r>
              <a:rPr lang="it-IT" sz="14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in Italia spende più di 1 miliardo per trattare i malati. Costi evitabili grazie ai farmaci che li guariscono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45093" y="2020756"/>
            <a:ext cx="1544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66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Prevenzione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45093" y="2740836"/>
            <a:ext cx="2054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66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Minore ospedalizzazione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45093" y="3589104"/>
            <a:ext cx="176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66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Epatite C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745093" y="4121205"/>
            <a:ext cx="2558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66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Patologie neurodegenerative</a:t>
            </a:r>
          </a:p>
        </p:txBody>
      </p:sp>
      <p:cxnSp>
        <p:nvCxnSpPr>
          <p:cNvPr id="17" name="Connettore 1 16"/>
          <p:cNvCxnSpPr/>
          <p:nvPr/>
        </p:nvCxnSpPr>
        <p:spPr bwMode="auto">
          <a:xfrm>
            <a:off x="892748" y="2596820"/>
            <a:ext cx="75608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Connettore 1 17"/>
          <p:cNvCxnSpPr/>
          <p:nvPr/>
        </p:nvCxnSpPr>
        <p:spPr bwMode="auto">
          <a:xfrm>
            <a:off x="892748" y="3422794"/>
            <a:ext cx="75608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onnettore 1 18"/>
          <p:cNvCxnSpPr/>
          <p:nvPr/>
        </p:nvCxnSpPr>
        <p:spPr bwMode="auto">
          <a:xfrm>
            <a:off x="892748" y="4036980"/>
            <a:ext cx="75608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ttangolo 19"/>
          <p:cNvSpPr/>
          <p:nvPr/>
        </p:nvSpPr>
        <p:spPr>
          <a:xfrm>
            <a:off x="2608753" y="4697269"/>
            <a:ext cx="59046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1400" dirty="0">
                <a:solidFill>
                  <a:srgbClr val="004080"/>
                </a:solidFill>
                <a:latin typeface="Lucida Sans" panose="020B0602030504020204" pitchFamily="34" charset="0"/>
              </a:rPr>
              <a:t>In oncologia i farmaci rappresentano il 25% della spesa sanitaria ma la quota scende al 4% considerando anche i costi sociali connessi alla patologia (ad es. </a:t>
            </a:r>
            <a:r>
              <a:rPr lang="it-IT" altLang="it-IT" sz="1400" i="1" dirty="0" err="1">
                <a:solidFill>
                  <a:srgbClr val="004080"/>
                </a:solidFill>
                <a:latin typeface="Lucida Sans" panose="020B0602030504020204" pitchFamily="34" charset="0"/>
              </a:rPr>
              <a:t>caregiver</a:t>
            </a:r>
            <a:r>
              <a:rPr lang="it-IT" altLang="it-IT" sz="1400" dirty="0">
                <a:solidFill>
                  <a:srgbClr val="004080"/>
                </a:solidFill>
                <a:latin typeface="Lucida Sans" panose="020B0602030504020204" pitchFamily="34" charset="0"/>
              </a:rPr>
              <a:t>)</a:t>
            </a:r>
            <a:endParaRPr lang="it-IT" altLang="it-IT" sz="800" dirty="0">
              <a:solidFill>
                <a:srgbClr val="004080"/>
              </a:solidFill>
              <a:latin typeface="Lucida Sans" panose="020B0602030504020204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755576" y="4697269"/>
            <a:ext cx="2558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66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Oncologia</a:t>
            </a:r>
          </a:p>
        </p:txBody>
      </p:sp>
      <p:cxnSp>
        <p:nvCxnSpPr>
          <p:cNvPr id="22" name="Connettore 1 21"/>
          <p:cNvCxnSpPr/>
          <p:nvPr/>
        </p:nvCxnSpPr>
        <p:spPr bwMode="auto">
          <a:xfrm>
            <a:off x="892748" y="4670063"/>
            <a:ext cx="75608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CasellaDiTesto 22"/>
          <p:cNvSpPr txBox="1"/>
          <p:nvPr/>
        </p:nvSpPr>
        <p:spPr>
          <a:xfrm>
            <a:off x="722808" y="1548081"/>
            <a:ext cx="1544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Alcuni esempi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2608753" y="1861751"/>
            <a:ext cx="6318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1 euro per la vaccinazione fa risparmiare fino a 16 euro di spesa </a:t>
            </a:r>
          </a:p>
          <a:p>
            <a:r>
              <a:rPr lang="it-IT" sz="14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per curare chi si ammala (considerando anche le risorse economiche generate da persone in salute il rapporto costo/beneficio sale a 1:44)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2608753" y="4104113"/>
            <a:ext cx="59046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Per l’Alzheimer i farmaci determinano il 2% della spesa totale.</a:t>
            </a:r>
          </a:p>
          <a:p>
            <a:r>
              <a:rPr lang="it-IT" sz="14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Il costo dell’assistenza il 98% e si riduce grazie ai farmaci</a:t>
            </a:r>
          </a:p>
        </p:txBody>
      </p:sp>
    </p:spTree>
    <p:extLst>
      <p:ext uri="{BB962C8B-B14F-4D97-AF65-F5344CB8AC3E}">
        <p14:creationId xmlns:p14="http://schemas.microsoft.com/office/powerpoint/2010/main" val="2297536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55650" y="254794"/>
            <a:ext cx="80772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 sz="2600" dirty="0">
                <a:solidFill>
                  <a:srgbClr val="004080"/>
                </a:solidFill>
                <a:latin typeface="Lucida Sans" panose="020B0602030504020204" pitchFamily="34" charset="0"/>
              </a:rPr>
              <a:t>Misurare i costi evitati dall’uso dei farmaci: l’esempio dell’oncologia</a:t>
            </a:r>
            <a:endParaRPr lang="it-IT" altLang="it-IT" sz="1200" dirty="0">
              <a:solidFill>
                <a:srgbClr val="004080"/>
              </a:solidFill>
              <a:latin typeface="Lucida Sans" panose="020B0602030504020204" pitchFamily="34" charset="0"/>
            </a:endParaRPr>
          </a:p>
        </p:txBody>
      </p:sp>
      <p:sp>
        <p:nvSpPr>
          <p:cNvPr id="9" name="CasellaDiTesto 671"/>
          <p:cNvSpPr txBox="1">
            <a:spLocks noChangeArrowheads="1"/>
          </p:cNvSpPr>
          <p:nvPr/>
        </p:nvSpPr>
        <p:spPr bwMode="auto">
          <a:xfrm>
            <a:off x="3419475" y="6191250"/>
            <a:ext cx="5184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0" hangingPunct="0">
              <a:defRPr/>
            </a:pPr>
            <a:r>
              <a:rPr lang="it-IT" altLang="it-IT" sz="1200" dirty="0">
                <a:solidFill>
                  <a:srgbClr val="004080"/>
                </a:solidFill>
                <a:latin typeface="Lucida Sans" panose="020B0602030504020204" pitchFamily="34" charset="0"/>
              </a:rPr>
              <a:t>Fonte: IHE </a:t>
            </a:r>
            <a:r>
              <a:rPr lang="it-IT" altLang="it-IT" sz="1200" dirty="0" err="1">
                <a:solidFill>
                  <a:srgbClr val="004080"/>
                </a:solidFill>
                <a:latin typeface="Lucida Sans" panose="020B0602030504020204" pitchFamily="34" charset="0"/>
              </a:rPr>
              <a:t>Comparator</a:t>
            </a:r>
            <a:r>
              <a:rPr lang="it-IT" altLang="it-IT" sz="1200" dirty="0">
                <a:solidFill>
                  <a:srgbClr val="004080"/>
                </a:solidFill>
                <a:latin typeface="Lucida Sans" panose="020B0602030504020204" pitchFamily="34" charset="0"/>
              </a:rPr>
              <a:t> report 2017, INPS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85786" y="1271732"/>
            <a:ext cx="3882372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t-IT" sz="1600" b="1" dirty="0">
                <a:solidFill>
                  <a:srgbClr val="FF6600"/>
                </a:solidFill>
                <a:latin typeface="Lucida Sans" pitchFamily="34" charset="0"/>
              </a:rPr>
              <a:t>Spesa sanitaria </a:t>
            </a:r>
            <a:r>
              <a:rPr lang="it-IT" sz="1400" b="1" dirty="0">
                <a:solidFill>
                  <a:srgbClr val="004080"/>
                </a:solidFill>
                <a:latin typeface="Lucida Sans" pitchFamily="34" charset="0"/>
              </a:rPr>
              <a:t>per tumori, </a:t>
            </a:r>
          </a:p>
          <a:p>
            <a:pPr eaLnBrk="0" hangingPunct="0">
              <a:defRPr/>
            </a:pPr>
            <a:r>
              <a:rPr lang="it-IT" sz="1400" b="1" dirty="0">
                <a:solidFill>
                  <a:srgbClr val="004080"/>
                </a:solidFill>
                <a:latin typeface="Lucida Sans" pitchFamily="34" charset="0"/>
              </a:rPr>
              <a:t>medicinali e totale in Italia </a:t>
            </a:r>
            <a:r>
              <a:rPr lang="it-IT" sz="1100" dirty="0">
                <a:solidFill>
                  <a:srgbClr val="004080"/>
                </a:solidFill>
                <a:latin typeface="Lucida Sans" pitchFamily="34" charset="0"/>
              </a:rPr>
              <a:t>(€ procapite)</a:t>
            </a:r>
            <a:endParaRPr lang="it-IT" sz="1200" dirty="0">
              <a:solidFill>
                <a:srgbClr val="004080"/>
              </a:solidFill>
              <a:latin typeface="Lucida Sans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/>
          <a:srcRect l="26511" t="36882" r="35764" b="11607"/>
          <a:stretch/>
        </p:blipFill>
        <p:spPr>
          <a:xfrm>
            <a:off x="4572000" y="1908444"/>
            <a:ext cx="3955845" cy="3375826"/>
          </a:xfrm>
          <a:prstGeom prst="rect">
            <a:avLst/>
          </a:prstGeom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572000" y="1268760"/>
            <a:ext cx="4168124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t-IT" altLang="it-IT" sz="1600" b="1" dirty="0">
                <a:solidFill>
                  <a:srgbClr val="FF6600"/>
                </a:solidFill>
                <a:latin typeface="Lucida Sans" pitchFamily="34" charset="0"/>
              </a:rPr>
              <a:t>Spesa per assistenza </a:t>
            </a:r>
          </a:p>
          <a:p>
            <a:pPr eaLnBrk="0" hangingPunct="0">
              <a:defRPr/>
            </a:pPr>
            <a:r>
              <a:rPr lang="it-IT" altLang="it-IT" sz="1400" b="1" dirty="0">
                <a:solidFill>
                  <a:srgbClr val="004080"/>
                </a:solidFill>
                <a:latin typeface="Lucida Sans" pitchFamily="34" charset="0"/>
              </a:rPr>
              <a:t>per tipo di tumore in Italia </a:t>
            </a:r>
            <a:r>
              <a:rPr lang="it-IT" altLang="it-IT" sz="1100" b="1" dirty="0">
                <a:solidFill>
                  <a:srgbClr val="004080"/>
                </a:solidFill>
                <a:latin typeface="Lucida Sans" pitchFamily="34" charset="0"/>
              </a:rPr>
              <a:t> </a:t>
            </a:r>
            <a:r>
              <a:rPr lang="it-IT" altLang="it-IT" sz="1100" dirty="0">
                <a:solidFill>
                  <a:srgbClr val="004080"/>
                </a:solidFill>
                <a:latin typeface="Lucida Sans" pitchFamily="34" charset="0"/>
              </a:rPr>
              <a:t>(m</a:t>
            </a:r>
            <a:r>
              <a:rPr lang="it-IT" sz="1100" dirty="0">
                <a:solidFill>
                  <a:srgbClr val="004080"/>
                </a:solidFill>
                <a:latin typeface="Lucida Sans" pitchFamily="34" charset="0"/>
              </a:rPr>
              <a:t>ln €)</a:t>
            </a:r>
            <a:endParaRPr lang="it-IT" sz="1200" dirty="0">
              <a:solidFill>
                <a:srgbClr val="004080"/>
              </a:solidFill>
              <a:latin typeface="Lucida Sans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/>
          <a:srcRect l="64231" t="56103" r="24433" b="30532"/>
          <a:stretch/>
        </p:blipFill>
        <p:spPr>
          <a:xfrm>
            <a:off x="7286644" y="2096632"/>
            <a:ext cx="1163419" cy="857256"/>
          </a:xfrm>
          <a:prstGeom prst="rect">
            <a:avLst/>
          </a:prstGeom>
        </p:spPr>
      </p:pic>
      <p:sp>
        <p:nvSpPr>
          <p:cNvPr id="13" name="CasellaDiTesto 671"/>
          <p:cNvSpPr txBox="1">
            <a:spLocks noChangeArrowheads="1"/>
          </p:cNvSpPr>
          <p:nvPr/>
        </p:nvSpPr>
        <p:spPr bwMode="auto">
          <a:xfrm>
            <a:off x="5000628" y="5429264"/>
            <a:ext cx="3643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>
              <a:defRPr/>
            </a:pPr>
            <a:r>
              <a:rPr lang="it-IT" altLang="it-IT" sz="1400" dirty="0">
                <a:solidFill>
                  <a:srgbClr val="004080"/>
                </a:solidFill>
                <a:latin typeface="Lucida Sans" panose="020B0602030504020204" pitchFamily="34" charset="0"/>
              </a:rPr>
              <a:t>Tra il 2009 e il 2015 riduzione dei costi </a:t>
            </a:r>
          </a:p>
          <a:p>
            <a:pPr algn="ctr" eaLnBrk="0" hangingPunct="0">
              <a:defRPr/>
            </a:pPr>
            <a:r>
              <a:rPr lang="it-IT" altLang="it-IT" sz="1400" dirty="0">
                <a:solidFill>
                  <a:srgbClr val="004080"/>
                </a:solidFill>
                <a:latin typeface="Lucida Sans" panose="020B0602030504020204" pitchFamily="34" charset="0"/>
              </a:rPr>
              <a:t>di 250-300 milioni su base annua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857224" y="3051585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4080"/>
                </a:solidFill>
                <a:latin typeface="Lucida Sans" pitchFamily="34" charset="0"/>
              </a:rPr>
              <a:t>2005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857224" y="3739706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4080"/>
                </a:solidFill>
                <a:latin typeface="Lucida Sans" pitchFamily="34" charset="0"/>
              </a:rPr>
              <a:t>2010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857224" y="4503499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4080"/>
                </a:solidFill>
                <a:latin typeface="Lucida Sans" pitchFamily="34" charset="0"/>
              </a:rPr>
              <a:t>2015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428728" y="223950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rgbClr val="004080"/>
                </a:solidFill>
                <a:latin typeface="Lucida Sans" pitchFamily="34" charset="0"/>
              </a:rPr>
              <a:t>medicinali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2071670" y="2168070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rgbClr val="004080"/>
                </a:solidFill>
                <a:latin typeface="Lucida Sans" pitchFamily="34" charset="0"/>
              </a:rPr>
              <a:t>altre </a:t>
            </a:r>
          </a:p>
          <a:p>
            <a:pPr algn="r"/>
            <a:r>
              <a:rPr lang="it-IT" sz="1400" dirty="0">
                <a:solidFill>
                  <a:srgbClr val="004080"/>
                </a:solidFill>
                <a:latin typeface="Lucida Sans" pitchFamily="34" charset="0"/>
              </a:rPr>
              <a:t>spese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2786050" y="2288921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rgbClr val="004080"/>
                </a:solidFill>
                <a:latin typeface="Lucida Sans" pitchFamily="34" charset="0"/>
              </a:rPr>
              <a:t>TOT</a:t>
            </a:r>
          </a:p>
        </p:txBody>
      </p:sp>
      <p:cxnSp>
        <p:nvCxnSpPr>
          <p:cNvPr id="25" name="Connettore 1 24"/>
          <p:cNvCxnSpPr/>
          <p:nvPr/>
        </p:nvCxnSpPr>
        <p:spPr bwMode="auto">
          <a:xfrm>
            <a:off x="1643042" y="2811012"/>
            <a:ext cx="235745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CasellaDiTesto 25"/>
          <p:cNvSpPr txBox="1"/>
          <p:nvPr/>
        </p:nvSpPr>
        <p:spPr>
          <a:xfrm>
            <a:off x="1500166" y="3051585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004080"/>
                </a:solidFill>
                <a:latin typeface="Lucida Sans" pitchFamily="34" charset="0"/>
              </a:rPr>
              <a:t>21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2357422" y="3051585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004080"/>
                </a:solidFill>
                <a:latin typeface="Lucida Sans" pitchFamily="34" charset="0"/>
              </a:rPr>
              <a:t>150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3071802" y="3051585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004080"/>
                </a:solidFill>
                <a:latin typeface="Lucida Sans" pitchFamily="34" charset="0"/>
              </a:rPr>
              <a:t>171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1500166" y="3739706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004080"/>
                </a:solidFill>
                <a:latin typeface="Lucida Sans" pitchFamily="34" charset="0"/>
              </a:rPr>
              <a:t>36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2357422" y="3739706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004080"/>
                </a:solidFill>
                <a:latin typeface="Lucida Sans" pitchFamily="34" charset="0"/>
              </a:rPr>
              <a:t>139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3071802" y="3739706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004080"/>
                </a:solidFill>
                <a:latin typeface="Lucida Sans" pitchFamily="34" charset="0"/>
              </a:rPr>
              <a:t>175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1500166" y="4503499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004080"/>
                </a:solidFill>
                <a:latin typeface="Lucida Sans" pitchFamily="34" charset="0"/>
              </a:rPr>
              <a:t>40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2357422" y="4503499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004080"/>
                </a:solidFill>
                <a:latin typeface="Lucida Sans" pitchFamily="34" charset="0"/>
              </a:rPr>
              <a:t>116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3071802" y="4503499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004080"/>
                </a:solidFill>
                <a:latin typeface="Lucida Sans" pitchFamily="34" charset="0"/>
              </a:rPr>
              <a:t>156</a:t>
            </a:r>
          </a:p>
        </p:txBody>
      </p:sp>
      <p:cxnSp>
        <p:nvCxnSpPr>
          <p:cNvPr id="35" name="Connettore 1 34"/>
          <p:cNvCxnSpPr/>
          <p:nvPr/>
        </p:nvCxnSpPr>
        <p:spPr bwMode="auto">
          <a:xfrm>
            <a:off x="1000100" y="5024002"/>
            <a:ext cx="3060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CasellaDiTesto 671"/>
          <p:cNvSpPr txBox="1">
            <a:spLocks noChangeArrowheads="1"/>
          </p:cNvSpPr>
          <p:nvPr/>
        </p:nvSpPr>
        <p:spPr bwMode="auto">
          <a:xfrm>
            <a:off x="785786" y="5442711"/>
            <a:ext cx="3643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>
              <a:defRPr/>
            </a:pPr>
            <a:r>
              <a:rPr lang="it-IT" altLang="it-IT" sz="1400" dirty="0">
                <a:solidFill>
                  <a:srgbClr val="004080"/>
                </a:solidFill>
                <a:latin typeface="Lucida Sans" panose="020B0602030504020204" pitchFamily="34" charset="0"/>
              </a:rPr>
              <a:t>Dal 2010 al 2015 spesa totale in calo                 (-11% totale)</a:t>
            </a:r>
          </a:p>
        </p:txBody>
      </p:sp>
    </p:spTree>
    <p:extLst>
      <p:ext uri="{BB962C8B-B14F-4D97-AF65-F5344CB8AC3E}">
        <p14:creationId xmlns:p14="http://schemas.microsoft.com/office/powerpoint/2010/main" val="4206200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747713" y="188913"/>
            <a:ext cx="80645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2600" dirty="0">
                <a:solidFill>
                  <a:srgbClr val="004080"/>
                </a:solidFill>
                <a:latin typeface="Lucida Sans" panose="020B0602030504020204" pitchFamily="34" charset="0"/>
              </a:rPr>
              <a:t>Grazie alla tecnologia, la possibilità di effettuare test genetici con progressi delle cure e più efficienza per il SSN</a:t>
            </a:r>
            <a:endParaRPr lang="it-IT" altLang="it-IT" sz="1800" dirty="0">
              <a:solidFill>
                <a:srgbClr val="004080"/>
              </a:solidFill>
              <a:latin typeface="Lucida Sans" panose="020B0602030504020204" pitchFamily="34" charset="0"/>
            </a:endParaRPr>
          </a:p>
        </p:txBody>
      </p:sp>
      <p:pic>
        <p:nvPicPr>
          <p:cNvPr id="60419" name="Immagin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25690" r="56011" b="9438"/>
          <a:stretch/>
        </p:blipFill>
        <p:spPr bwMode="auto">
          <a:xfrm>
            <a:off x="755576" y="1484784"/>
            <a:ext cx="3770834" cy="457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671"/>
          <p:cNvSpPr txBox="1">
            <a:spLocks noChangeArrowheads="1"/>
          </p:cNvSpPr>
          <p:nvPr/>
        </p:nvSpPr>
        <p:spPr bwMode="auto">
          <a:xfrm>
            <a:off x="3419475" y="6191250"/>
            <a:ext cx="5184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0" hangingPunct="0"/>
            <a:r>
              <a:rPr lang="it-IT" altLang="it-IT" sz="1200" dirty="0">
                <a:solidFill>
                  <a:srgbClr val="004080"/>
                </a:solidFill>
                <a:latin typeface="Lucida Sans" panose="020B0602030504020204" pitchFamily="34" charset="0"/>
              </a:rPr>
              <a:t>Fonte: </a:t>
            </a:r>
            <a:r>
              <a:rPr lang="it-IT" altLang="it-IT" sz="1200" dirty="0" err="1">
                <a:solidFill>
                  <a:srgbClr val="004080"/>
                </a:solidFill>
                <a:latin typeface="Lucida Sans" panose="020B0602030504020204" pitchFamily="34" charset="0"/>
              </a:rPr>
              <a:t>ATKearney</a:t>
            </a:r>
            <a:endParaRPr lang="it-IT" altLang="it-IT" sz="1200" dirty="0">
              <a:solidFill>
                <a:srgbClr val="004080"/>
              </a:solidFill>
              <a:latin typeface="Lucida Sans" panose="020B0602030504020204" pitchFamily="34" charset="0"/>
            </a:endParaRPr>
          </a:p>
        </p:txBody>
      </p:sp>
      <p:pic>
        <p:nvPicPr>
          <p:cNvPr id="5" name="Immagin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4" t="25690" r="2948" b="9438"/>
          <a:stretch/>
        </p:blipFill>
        <p:spPr bwMode="auto">
          <a:xfrm>
            <a:off x="4579863" y="1484784"/>
            <a:ext cx="4089026" cy="457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709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998304" y="2924944"/>
            <a:ext cx="71449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Lucida Sans" pitchFamily="34" charset="0"/>
              </a:rPr>
              <a:t>I Registri sono un </a:t>
            </a:r>
          </a:p>
          <a:p>
            <a:pPr algn="ctr"/>
            <a:r>
              <a:rPr lang="it-IT" sz="2800" dirty="0">
                <a:solidFill>
                  <a:srgbClr val="002060"/>
                </a:solidFill>
                <a:latin typeface="Lucida Sans" pitchFamily="34" charset="0"/>
              </a:rPr>
              <a:t>possibile strumento per la </a:t>
            </a:r>
            <a:r>
              <a:rPr lang="it-IT" sz="2800" i="1" dirty="0" err="1">
                <a:solidFill>
                  <a:srgbClr val="002060"/>
                </a:solidFill>
                <a:latin typeface="Lucida Sans" pitchFamily="34" charset="0"/>
              </a:rPr>
              <a:t>governance</a:t>
            </a:r>
            <a:r>
              <a:rPr lang="it-IT" sz="2800" dirty="0">
                <a:solidFill>
                  <a:srgbClr val="002060"/>
                </a:solidFill>
                <a:latin typeface="Lucida Sans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748883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"/>
          <p:cNvSpPr txBox="1">
            <a:spLocks noChangeArrowheads="1"/>
          </p:cNvSpPr>
          <p:nvPr/>
        </p:nvSpPr>
        <p:spPr bwMode="auto">
          <a:xfrm>
            <a:off x="757484" y="2854237"/>
            <a:ext cx="7815044" cy="894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600" dirty="0">
                <a:solidFill>
                  <a:srgbClr val="004080"/>
                </a:solidFill>
                <a:latin typeface="Lucida Sans" pitchFamily="34" charset="0"/>
              </a:rPr>
              <a:t>PER PARLARE DI OUTCOMES</a:t>
            </a:r>
          </a:p>
          <a:p>
            <a:pPr algn="ctr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600" dirty="0">
                <a:solidFill>
                  <a:srgbClr val="004080"/>
                </a:solidFill>
                <a:latin typeface="Lucida Sans" pitchFamily="34" charset="0"/>
              </a:rPr>
              <a:t>INIZIAMO DAI RISULTATI</a:t>
            </a:r>
            <a:endParaRPr lang="it-IT" sz="2600" dirty="0">
              <a:solidFill>
                <a:srgbClr val="004080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148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/>
        </p:nvSpPr>
        <p:spPr>
          <a:xfrm>
            <a:off x="660811" y="303623"/>
            <a:ext cx="7002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004080"/>
                </a:solidFill>
                <a:latin typeface="Lucida Sans" pitchFamily="34" charset="0"/>
              </a:rPr>
              <a:t>I Registri: una prospettiva di sistema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683568" y="1035313"/>
            <a:ext cx="79208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004080"/>
                </a:solidFill>
                <a:latin typeface="Lucida Sans" pitchFamily="34" charset="0"/>
              </a:rPr>
              <a:t>da un utilizzo focalizzato inizialmente solo all’appropriatezza d’uso ed alla gestione degli accordi di prezzo, i Registri consentono ora di raccogliere dati </a:t>
            </a:r>
            <a:r>
              <a:rPr lang="it-IT" sz="1800" i="1" dirty="0" err="1">
                <a:solidFill>
                  <a:srgbClr val="004080"/>
                </a:solidFill>
                <a:latin typeface="Lucida Sans" pitchFamily="34" charset="0"/>
              </a:rPr>
              <a:t>real</a:t>
            </a:r>
            <a:r>
              <a:rPr lang="it-IT" sz="1800" i="1" dirty="0">
                <a:solidFill>
                  <a:srgbClr val="004080"/>
                </a:solidFill>
                <a:latin typeface="Lucida Sans" pitchFamily="34" charset="0"/>
              </a:rPr>
              <a:t> world </a:t>
            </a:r>
            <a:r>
              <a:rPr lang="it-IT" sz="1600" dirty="0">
                <a:solidFill>
                  <a:srgbClr val="004080"/>
                </a:solidFill>
                <a:latin typeface="Lucida Sans" pitchFamily="34" charset="0"/>
              </a:rPr>
              <a:t>(su evoluzione della patologia e benefici del farmaco)</a:t>
            </a:r>
          </a:p>
        </p:txBody>
      </p:sp>
      <p:sp>
        <p:nvSpPr>
          <p:cNvPr id="13" name="CasellaDiTesto 4"/>
          <p:cNvSpPr txBox="1"/>
          <p:nvPr/>
        </p:nvSpPr>
        <p:spPr>
          <a:xfrm>
            <a:off x="911593" y="4742851"/>
            <a:ext cx="3647328" cy="14944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57607" tIns="28804" rIns="57607" bIns="28804" rtlCol="0">
            <a:spAutoFit/>
          </a:bodyPr>
          <a:lstStyle/>
          <a:p>
            <a:r>
              <a:rPr lang="it-IT" sz="1500" b="1" dirty="0">
                <a:solidFill>
                  <a:srgbClr val="004080"/>
                </a:solidFill>
                <a:latin typeface="Lucida Sans" pitchFamily="34" charset="0"/>
              </a:rPr>
              <a:t>Finalità dei Registri</a:t>
            </a:r>
          </a:p>
          <a:p>
            <a:pPr marL="180023" indent="-180023">
              <a:spcBef>
                <a:spcPts val="378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rgbClr val="004080"/>
                </a:solidFill>
                <a:latin typeface="Lucida Sans" pitchFamily="34" charset="0"/>
              </a:rPr>
              <a:t>appropriatezza </a:t>
            </a:r>
          </a:p>
          <a:p>
            <a:pPr marL="180023" indent="-180023">
              <a:spcBef>
                <a:spcPts val="378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rgbClr val="004080"/>
                </a:solidFill>
                <a:latin typeface="Lucida Sans" pitchFamily="34" charset="0"/>
              </a:rPr>
              <a:t>gestione degli accordi di prezzo</a:t>
            </a:r>
          </a:p>
          <a:p>
            <a:pPr marL="180023" indent="-180023">
              <a:spcBef>
                <a:spcPts val="378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rgbClr val="004080"/>
                </a:solidFill>
                <a:latin typeface="Lucida Sans" pitchFamily="34" charset="0"/>
              </a:rPr>
              <a:t>raccolta dati </a:t>
            </a:r>
            <a:r>
              <a:rPr lang="it-IT" sz="1500" i="1" dirty="0" err="1">
                <a:solidFill>
                  <a:srgbClr val="004080"/>
                </a:solidFill>
                <a:latin typeface="Lucida Sans" pitchFamily="34" charset="0"/>
              </a:rPr>
              <a:t>real</a:t>
            </a:r>
            <a:r>
              <a:rPr lang="it-IT" sz="1500" i="1" dirty="0">
                <a:solidFill>
                  <a:srgbClr val="004080"/>
                </a:solidFill>
                <a:latin typeface="Lucida Sans" pitchFamily="34" charset="0"/>
              </a:rPr>
              <a:t> world</a:t>
            </a:r>
          </a:p>
          <a:p>
            <a:pPr marL="180023" indent="-180023">
              <a:spcBef>
                <a:spcPts val="378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rgbClr val="004080"/>
                </a:solidFill>
                <a:latin typeface="Lucida Sans" pitchFamily="34" charset="0"/>
              </a:rPr>
              <a:t>AIC / rimborso ‘adattativo’</a:t>
            </a:r>
            <a:endParaRPr lang="it-IT" sz="1500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1668" y="2489786"/>
            <a:ext cx="2105996" cy="2201873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1187624" y="2274834"/>
            <a:ext cx="26548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78"/>
              </a:spcAft>
            </a:pPr>
            <a:r>
              <a:rPr lang="it-IT" sz="1400" b="1" i="1" dirty="0">
                <a:solidFill>
                  <a:srgbClr val="004080"/>
                </a:solidFill>
                <a:latin typeface="Lucida Sans" pitchFamily="34" charset="0"/>
              </a:rPr>
              <a:t>caratteristiche dei pazienti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958521" y="2510603"/>
            <a:ext cx="9781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78"/>
              </a:spcAft>
            </a:pPr>
            <a:r>
              <a:rPr lang="it-IT" sz="1400" b="1" i="1" dirty="0">
                <a:solidFill>
                  <a:srgbClr val="FF0000"/>
                </a:solidFill>
                <a:latin typeface="Lucida Sans" pitchFamily="34" charset="0"/>
              </a:rPr>
              <a:t>diagnosi</a:t>
            </a:r>
            <a:endParaRPr lang="it-IT" b="1" i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54465" y="2798635"/>
            <a:ext cx="3246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78"/>
              </a:spcAft>
            </a:pPr>
            <a:r>
              <a:rPr lang="it-IT" sz="1400" b="1" i="1" dirty="0">
                <a:solidFill>
                  <a:srgbClr val="660066"/>
                </a:solidFill>
                <a:latin typeface="Lucida Sans" pitchFamily="34" charset="0"/>
              </a:rPr>
              <a:t>uso del farmaco / dispensazione</a:t>
            </a:r>
            <a:endParaRPr lang="it-IT" b="1" i="1" dirty="0">
              <a:solidFill>
                <a:srgbClr val="660066"/>
              </a:solidFill>
              <a:latin typeface="Lucida Sans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2134479" y="2562866"/>
            <a:ext cx="27975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78"/>
              </a:spcAft>
            </a:pPr>
            <a:r>
              <a:rPr lang="it-IT" sz="1400" b="1" i="1" dirty="0">
                <a:solidFill>
                  <a:srgbClr val="00B050"/>
                </a:solidFill>
                <a:latin typeface="Lucida Sans" pitchFamily="34" charset="0"/>
              </a:rPr>
              <a:t>dose prescritta / dispensata</a:t>
            </a:r>
          </a:p>
        </p:txBody>
      </p:sp>
      <p:sp>
        <p:nvSpPr>
          <p:cNvPr id="19" name="CasellaDiTesto 18"/>
          <p:cNvSpPr txBox="1"/>
          <p:nvPr/>
        </p:nvSpPr>
        <p:spPr bwMode="auto">
          <a:xfrm>
            <a:off x="1586428" y="3158675"/>
            <a:ext cx="117229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000" b="1" dirty="0" err="1">
                <a:solidFill>
                  <a:schemeClr val="accent3"/>
                </a:solidFill>
                <a:latin typeface="Lucida Sans" pitchFamily="34" charset="0"/>
                <a:ea typeface="ＭＳ Ｐゴシック"/>
                <a:cs typeface="ＭＳ Ｐゴシック"/>
              </a:rPr>
              <a:t>real</a:t>
            </a:r>
            <a:r>
              <a:rPr lang="it-IT" sz="2000" b="1" dirty="0">
                <a:solidFill>
                  <a:schemeClr val="accent3"/>
                </a:solidFill>
                <a:latin typeface="Lucida Sans" pitchFamily="34" charset="0"/>
                <a:ea typeface="ＭＳ Ｐゴシック"/>
                <a:cs typeface="ＭＳ Ｐゴシック"/>
              </a:rPr>
              <a:t> world data</a:t>
            </a:r>
            <a:endParaRPr lang="it-IT" sz="1400" b="1" dirty="0">
              <a:solidFill>
                <a:schemeClr val="accent3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4990003" y="2500441"/>
            <a:ext cx="39349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004080"/>
                </a:solidFill>
                <a:latin typeface="Lucida Sans" pitchFamily="34" charset="0"/>
              </a:rPr>
              <a:t>I Registri di Monitoraggio di AIFA si sono dimostrati un valido strumento per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4080"/>
                </a:solidFill>
                <a:latin typeface="Lucida Sans" pitchFamily="34" charset="0"/>
              </a:rPr>
              <a:t>la </a:t>
            </a:r>
            <a:r>
              <a:rPr lang="it-IT" sz="1600" b="1" dirty="0">
                <a:solidFill>
                  <a:srgbClr val="FF0000"/>
                </a:solidFill>
                <a:latin typeface="Lucida Sans" pitchFamily="34" charset="0"/>
              </a:rPr>
              <a:t>verifica dell’appropriatezza </a:t>
            </a:r>
            <a:r>
              <a:rPr lang="it-IT" sz="1600" dirty="0">
                <a:solidFill>
                  <a:srgbClr val="004080"/>
                </a:solidFill>
                <a:latin typeface="Lucida Sans" pitchFamily="34" charset="0"/>
              </a:rPr>
              <a:t>prescrittiva, anche a tutela del paziente (distinguendo i </a:t>
            </a:r>
            <a:r>
              <a:rPr lang="it-IT" sz="1600" i="1" dirty="0" err="1">
                <a:solidFill>
                  <a:srgbClr val="004080"/>
                </a:solidFill>
                <a:latin typeface="Lucida Sans" pitchFamily="34" charset="0"/>
              </a:rPr>
              <a:t>responders</a:t>
            </a:r>
            <a:r>
              <a:rPr lang="it-IT" sz="1600" i="1" dirty="0">
                <a:solidFill>
                  <a:srgbClr val="004080"/>
                </a:solidFill>
                <a:latin typeface="Lucida Sans" pitchFamily="34" charset="0"/>
              </a:rPr>
              <a:t> </a:t>
            </a:r>
            <a:r>
              <a:rPr lang="it-IT" sz="1600" dirty="0">
                <a:solidFill>
                  <a:srgbClr val="004080"/>
                </a:solidFill>
                <a:latin typeface="Lucida Sans" pitchFamily="34" charset="0"/>
              </a:rPr>
              <a:t>dai </a:t>
            </a:r>
            <a:r>
              <a:rPr lang="it-IT" sz="1600" i="1" dirty="0">
                <a:solidFill>
                  <a:srgbClr val="004080"/>
                </a:solidFill>
                <a:latin typeface="Lucida Sans" pitchFamily="34" charset="0"/>
              </a:rPr>
              <a:t>non </a:t>
            </a:r>
            <a:r>
              <a:rPr lang="it-IT" sz="1600" i="1" dirty="0" err="1">
                <a:solidFill>
                  <a:srgbClr val="004080"/>
                </a:solidFill>
                <a:latin typeface="Lucida Sans" pitchFamily="34" charset="0"/>
              </a:rPr>
              <a:t>responders</a:t>
            </a:r>
            <a:r>
              <a:rPr lang="it-IT" sz="1600" dirty="0">
                <a:solidFill>
                  <a:srgbClr val="004080"/>
                </a:solidFill>
                <a:latin typeface="Lucida Sans" pitchFamily="34" charset="0"/>
              </a:rPr>
              <a:t>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4080"/>
                </a:solidFill>
                <a:latin typeface="Lucida Sans" pitchFamily="34" charset="0"/>
              </a:rPr>
              <a:t>il </a:t>
            </a:r>
            <a:r>
              <a:rPr lang="it-IT" sz="1600" b="1" dirty="0">
                <a:solidFill>
                  <a:srgbClr val="FF0000"/>
                </a:solidFill>
                <a:latin typeface="Lucida Sans" pitchFamily="34" charset="0"/>
              </a:rPr>
              <a:t>controllo della spesa farmaceutica</a:t>
            </a:r>
            <a:r>
              <a:rPr lang="it-IT" sz="1600" dirty="0">
                <a:solidFill>
                  <a:srgbClr val="004080"/>
                </a:solidFill>
                <a:latin typeface="Lucida Sans" pitchFamily="34" charset="0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4080"/>
                </a:solidFill>
                <a:latin typeface="Lucida Sans" pitchFamily="34" charset="0"/>
              </a:rPr>
              <a:t>il </a:t>
            </a:r>
            <a:r>
              <a:rPr lang="it-IT" sz="1600" b="1" dirty="0">
                <a:solidFill>
                  <a:srgbClr val="FF0000"/>
                </a:solidFill>
                <a:latin typeface="Lucida Sans" pitchFamily="34" charset="0"/>
              </a:rPr>
              <a:t>monitoraggio dei farmaci nella reale pratica clinica </a:t>
            </a:r>
            <a:r>
              <a:rPr lang="it-IT" sz="1600" dirty="0">
                <a:solidFill>
                  <a:srgbClr val="004080"/>
                </a:solidFill>
                <a:latin typeface="Lucida Sans" pitchFamily="34" charset="0"/>
              </a:rPr>
              <a:t>nel contesto del Servizio Sanitario Nazionale</a:t>
            </a:r>
          </a:p>
        </p:txBody>
      </p:sp>
    </p:spTree>
    <p:extLst>
      <p:ext uri="{BB962C8B-B14F-4D97-AF65-F5344CB8AC3E}">
        <p14:creationId xmlns:p14="http://schemas.microsoft.com/office/powerpoint/2010/main" val="2117276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827584" y="1124744"/>
            <a:ext cx="74888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002060"/>
                </a:solidFill>
                <a:latin typeface="Lucida Sans" pitchFamily="34" charset="0"/>
              </a:rPr>
              <a:t>Già oggi la spesa farmaceutica ai fini del rispetto del tetto è calcolata al netto dei </a:t>
            </a:r>
            <a:r>
              <a:rPr lang="it-IT" sz="1800" i="1" dirty="0" err="1">
                <a:solidFill>
                  <a:srgbClr val="002060"/>
                </a:solidFill>
                <a:latin typeface="Lucida Sans" pitchFamily="34" charset="0"/>
              </a:rPr>
              <a:t>payback</a:t>
            </a:r>
            <a:r>
              <a:rPr lang="it-IT" sz="1800" i="1" dirty="0">
                <a:solidFill>
                  <a:srgbClr val="002060"/>
                </a:solidFill>
                <a:latin typeface="Lucida Sans" pitchFamily="34" charset="0"/>
              </a:rPr>
              <a:t> </a:t>
            </a:r>
            <a:r>
              <a:rPr lang="it-IT" sz="1800" dirty="0">
                <a:solidFill>
                  <a:srgbClr val="002060"/>
                </a:solidFill>
                <a:latin typeface="Lucida Sans" pitchFamily="34" charset="0"/>
              </a:rPr>
              <a:t>che derivano dall’applicazione dei Registri di monitoraggio.</a:t>
            </a:r>
          </a:p>
          <a:p>
            <a:endParaRPr lang="it-IT" sz="1800" dirty="0">
              <a:solidFill>
                <a:srgbClr val="002060"/>
              </a:solidFill>
              <a:latin typeface="Lucida Sans" pitchFamily="34" charset="0"/>
            </a:endParaRPr>
          </a:p>
          <a:p>
            <a:r>
              <a:rPr lang="it-IT" sz="1800" b="1" dirty="0">
                <a:solidFill>
                  <a:srgbClr val="FF0000"/>
                </a:solidFill>
                <a:latin typeface="Lucida Sans" pitchFamily="34" charset="0"/>
              </a:rPr>
              <a:t>Per monitorare l’innovazione anche riferita a nuove indicazioni, i Registri dovrebbero essere confermati come strumento di </a:t>
            </a:r>
            <a:r>
              <a:rPr lang="it-IT" sz="1800" b="1" i="1" dirty="0" err="1">
                <a:solidFill>
                  <a:srgbClr val="FF0000"/>
                </a:solidFill>
                <a:latin typeface="Lucida Sans" pitchFamily="34" charset="0"/>
              </a:rPr>
              <a:t>governance</a:t>
            </a:r>
            <a:r>
              <a:rPr lang="it-IT" sz="1800" b="1" i="1" dirty="0">
                <a:solidFill>
                  <a:srgbClr val="FF0000"/>
                </a:solidFill>
                <a:latin typeface="Lucida Sans" pitchFamily="34" charset="0"/>
              </a:rPr>
              <a:t> </a:t>
            </a:r>
          </a:p>
          <a:p>
            <a:endParaRPr lang="it-IT" sz="1800" i="1" dirty="0">
              <a:solidFill>
                <a:srgbClr val="002060"/>
              </a:solidFill>
              <a:latin typeface="Lucida Sans" pitchFamily="34" charset="0"/>
            </a:endParaRPr>
          </a:p>
          <a:p>
            <a:r>
              <a:rPr lang="it-IT" sz="1800" dirty="0">
                <a:solidFill>
                  <a:srgbClr val="002060"/>
                </a:solidFill>
                <a:latin typeface="Lucida Sans" pitchFamily="34" charset="0"/>
              </a:rPr>
              <a:t>Proposte: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2060"/>
                </a:solidFill>
                <a:latin typeface="Lucida Sans" pitchFamily="34" charset="0"/>
              </a:rPr>
              <a:t>garantire la piena funzionalità della piattaforma informatica dei Registri per i farmaci/indicazioni innovativi, eliminando i registri cartacei;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2060"/>
                </a:solidFill>
                <a:latin typeface="Lucida Sans" pitchFamily="34" charset="0"/>
              </a:rPr>
              <a:t>consentire l’accesso da parte delle aziende ai dati regionali, inclusi quelli relativi alle confezioni e/o alle quantità dispensate per singola indicazione; tale accesso dovrà essere continuativo, in tempo reale e in grado di permettere un dialogo tra le strutture regionali e le aziende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800" dirty="0">
              <a:solidFill>
                <a:srgbClr val="002060"/>
              </a:solidFill>
              <a:latin typeface="Lucida Sans" pitchFamily="34" charset="0"/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755576" y="365755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Lucida Sans" pitchFamily="34" charset="0"/>
              </a:rPr>
              <a:t>Qualche riflessione sui Registri </a:t>
            </a:r>
          </a:p>
        </p:txBody>
      </p:sp>
    </p:spTree>
    <p:extLst>
      <p:ext uri="{BB962C8B-B14F-4D97-AF65-F5344CB8AC3E}">
        <p14:creationId xmlns:p14="http://schemas.microsoft.com/office/powerpoint/2010/main" val="2701438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1219974"/>
            <a:ext cx="74888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002060"/>
                </a:solidFill>
                <a:latin typeface="Lucida Sans" pitchFamily="34" charset="0"/>
              </a:rPr>
              <a:t>Le novità della Legge di Bilancio 2018</a:t>
            </a:r>
          </a:p>
          <a:p>
            <a:endParaRPr lang="it-IT" sz="1600" i="1" dirty="0">
              <a:solidFill>
                <a:srgbClr val="002060"/>
              </a:solidFill>
              <a:latin typeface="Lucida Sans" pitchFamily="34" charset="0"/>
            </a:endParaRPr>
          </a:p>
          <a:p>
            <a:r>
              <a:rPr lang="it-IT" sz="1600" i="1" dirty="0">
                <a:solidFill>
                  <a:srgbClr val="002060"/>
                </a:solidFill>
                <a:latin typeface="Lucida Sans" pitchFamily="34" charset="0"/>
              </a:rPr>
              <a:t>Ai fini di un </a:t>
            </a:r>
            <a:r>
              <a:rPr lang="it-IT" sz="1600" b="1" i="1" dirty="0">
                <a:solidFill>
                  <a:srgbClr val="C00000"/>
                </a:solidFill>
                <a:latin typeface="Lucida Sans" pitchFamily="34" charset="0"/>
              </a:rPr>
              <a:t>più efficiente utilizzo delle risorse </a:t>
            </a:r>
            <a:r>
              <a:rPr lang="it-IT" sz="1600" i="1" dirty="0">
                <a:solidFill>
                  <a:srgbClr val="002060"/>
                </a:solidFill>
                <a:latin typeface="Lucida Sans" pitchFamily="34" charset="0"/>
              </a:rPr>
              <a:t>e di una </a:t>
            </a:r>
            <a:r>
              <a:rPr lang="it-IT" sz="1600" b="1" i="1" dirty="0">
                <a:solidFill>
                  <a:srgbClr val="C00000"/>
                </a:solidFill>
                <a:latin typeface="Lucida Sans" pitchFamily="34" charset="0"/>
              </a:rPr>
              <a:t>conseguente migliore organizzazione del Servizio sanitario nazionale</a:t>
            </a:r>
            <a:r>
              <a:rPr lang="it-IT" sz="1600" i="1" dirty="0">
                <a:solidFill>
                  <a:srgbClr val="002060"/>
                </a:solidFill>
                <a:latin typeface="Lucida Sans" pitchFamily="34" charset="0"/>
              </a:rPr>
              <a:t>, </a:t>
            </a:r>
            <a:r>
              <a:rPr lang="it-IT" sz="1600" b="1" i="1" dirty="0">
                <a:solidFill>
                  <a:srgbClr val="C00000"/>
                </a:solidFill>
                <a:latin typeface="Lucida Sans" pitchFamily="34" charset="0"/>
              </a:rPr>
              <a:t>in via sperimentale</a:t>
            </a:r>
            <a:r>
              <a:rPr lang="it-IT" sz="1600" i="1" dirty="0">
                <a:solidFill>
                  <a:srgbClr val="002060"/>
                </a:solidFill>
                <a:latin typeface="Lucida Sans" pitchFamily="34" charset="0"/>
              </a:rPr>
              <a:t> per il triennio 2018-2020, il Ministero della salute, di concerto con il Ministero dell'economia e delle finanze, avvia un monitoraggio degli effetti dell'utilizzo dei farmaci innovativi e innovativi oncologici sul costo del percorso terapeutico-assistenziale complessivo. </a:t>
            </a:r>
          </a:p>
          <a:p>
            <a:endParaRPr lang="it-IT" sz="1600" i="1" dirty="0">
              <a:solidFill>
                <a:srgbClr val="002060"/>
              </a:solidFill>
              <a:latin typeface="Lucida Sans" pitchFamily="34" charset="0"/>
            </a:endParaRPr>
          </a:p>
          <a:p>
            <a:r>
              <a:rPr lang="it-IT" sz="1600" i="1" dirty="0">
                <a:solidFill>
                  <a:srgbClr val="002060"/>
                </a:solidFill>
                <a:latin typeface="Lucida Sans" pitchFamily="34" charset="0"/>
              </a:rPr>
              <a:t>Il </a:t>
            </a:r>
            <a:r>
              <a:rPr lang="it-IT" sz="1600" b="1" i="1" dirty="0">
                <a:solidFill>
                  <a:srgbClr val="C00000"/>
                </a:solidFill>
                <a:latin typeface="Lucida Sans" pitchFamily="34" charset="0"/>
              </a:rPr>
              <a:t>monitoraggio</a:t>
            </a:r>
            <a:r>
              <a:rPr lang="it-IT" sz="1600" i="1" dirty="0">
                <a:solidFill>
                  <a:srgbClr val="002060"/>
                </a:solidFill>
                <a:latin typeface="Lucida Sans" pitchFamily="34" charset="0"/>
              </a:rPr>
              <a:t>, senza nuovi o maggiori oneri per la finanza pubblica, è </a:t>
            </a:r>
            <a:r>
              <a:rPr lang="it-IT" sz="1600" b="1" i="1" dirty="0">
                <a:solidFill>
                  <a:srgbClr val="C00000"/>
                </a:solidFill>
                <a:latin typeface="Lucida Sans" pitchFamily="34" charset="0"/>
              </a:rPr>
              <a:t>effettuato </a:t>
            </a:r>
            <a:r>
              <a:rPr lang="it-IT" sz="1600" i="1" dirty="0">
                <a:solidFill>
                  <a:srgbClr val="002060"/>
                </a:solidFill>
                <a:latin typeface="Lucida Sans" pitchFamily="34" charset="0"/>
              </a:rPr>
              <a:t>per il tramite del Comitato paritetico permanente per la verifica dell'erogazione dei livelli essenziali di assistenza, di cui all'intesa Stato-regioni del 23 marzo 2005, pubblicata nel supplemento ordinario alla Gazzetta Ufficiale n. 105 del 7 maggio 2005, </a:t>
            </a:r>
            <a:r>
              <a:rPr lang="it-IT" sz="1600" b="1" i="1" dirty="0">
                <a:solidFill>
                  <a:srgbClr val="C00000"/>
                </a:solidFill>
                <a:latin typeface="Lucida Sans" pitchFamily="34" charset="0"/>
              </a:rPr>
              <a:t>su una o più aree terapeutiche ed è svolto sulla base dei dati di </a:t>
            </a:r>
            <a:r>
              <a:rPr lang="it-IT" sz="1600" b="1" i="1" dirty="0" err="1">
                <a:solidFill>
                  <a:srgbClr val="C00000"/>
                </a:solidFill>
                <a:latin typeface="Lucida Sans" pitchFamily="34" charset="0"/>
              </a:rPr>
              <a:t>real</a:t>
            </a:r>
            <a:r>
              <a:rPr lang="it-IT" sz="1600" b="1" i="1" dirty="0">
                <a:solidFill>
                  <a:srgbClr val="C00000"/>
                </a:solidFill>
                <a:latin typeface="Lucida Sans" pitchFamily="34" charset="0"/>
              </a:rPr>
              <a:t> world </a:t>
            </a:r>
            <a:r>
              <a:rPr lang="it-IT" sz="1600" b="1" i="1" dirty="0" err="1">
                <a:solidFill>
                  <a:srgbClr val="C00000"/>
                </a:solidFill>
                <a:latin typeface="Lucida Sans" pitchFamily="34" charset="0"/>
              </a:rPr>
              <a:t>evidence</a:t>
            </a:r>
            <a:r>
              <a:rPr lang="it-IT" sz="1600" b="1" i="1" dirty="0">
                <a:solidFill>
                  <a:srgbClr val="C00000"/>
                </a:solidFill>
                <a:latin typeface="Lucida Sans" pitchFamily="34" charset="0"/>
              </a:rPr>
              <a:t> e delle informazioni ricavate dai registri dei farmaci innovativi e innovativi oncologici </a:t>
            </a:r>
            <a:r>
              <a:rPr lang="it-IT" sz="1600" i="1" dirty="0">
                <a:solidFill>
                  <a:srgbClr val="002060"/>
                </a:solidFill>
                <a:latin typeface="Lucida Sans" pitchFamily="34" charset="0"/>
              </a:rPr>
              <a:t>sottoposti al monitoraggio dell'AIFA ai sensi dell'articolo 15, comma 10, del decreto-legge 6 luglio 2012, n. 95, convertito, con modificazioni, dalla legge 7 agosto 2012, n. 135.</a:t>
            </a:r>
          </a:p>
        </p:txBody>
      </p:sp>
      <p:sp>
        <p:nvSpPr>
          <p:cNvPr id="3" name="Rettangolo 2"/>
          <p:cNvSpPr/>
          <p:nvPr/>
        </p:nvSpPr>
        <p:spPr>
          <a:xfrm>
            <a:off x="755576" y="365755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Lucida Sans" pitchFamily="34" charset="0"/>
              </a:rPr>
              <a:t>Monitoraggio degli effetti sulla spesa sanitaria dell’utilizzo di farmaci innovativi</a:t>
            </a:r>
          </a:p>
        </p:txBody>
      </p:sp>
    </p:spTree>
    <p:extLst>
      <p:ext uri="{BB962C8B-B14F-4D97-AF65-F5344CB8AC3E}">
        <p14:creationId xmlns:p14="http://schemas.microsoft.com/office/powerpoint/2010/main" val="3301484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55576" y="262970"/>
            <a:ext cx="806489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6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10 anni di registri: L’Italia prima al Mondo per </a:t>
            </a:r>
            <a:r>
              <a:rPr lang="it-IT" sz="2600" i="1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Value-Based</a:t>
            </a:r>
            <a:r>
              <a:rPr lang="it-IT" sz="2600" i="1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</a:t>
            </a:r>
            <a:r>
              <a:rPr lang="it-IT" sz="2600" i="1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agreements…</a:t>
            </a:r>
            <a:endParaRPr lang="it-IT" sz="2600" i="1" dirty="0">
              <a:solidFill>
                <a:srgbClr val="004080"/>
              </a:solidFill>
              <a:latin typeface="Lucida Sans" pitchFamily="34" charset="0"/>
              <a:ea typeface="ＭＳ Ｐゴシック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/>
          <a:srcRect r="11850" b="7401"/>
          <a:stretch/>
        </p:blipFill>
        <p:spPr>
          <a:xfrm>
            <a:off x="755577" y="1841605"/>
            <a:ext cx="5616624" cy="3603619"/>
          </a:xfrm>
          <a:prstGeom prst="rect">
            <a:avLst/>
          </a:prstGeom>
        </p:spPr>
      </p:pic>
      <p:sp>
        <p:nvSpPr>
          <p:cNvPr id="7" name="CasellaDiTesto 671"/>
          <p:cNvSpPr txBox="1">
            <a:spLocks noChangeArrowheads="1"/>
          </p:cNvSpPr>
          <p:nvPr/>
        </p:nvSpPr>
        <p:spPr bwMode="auto">
          <a:xfrm>
            <a:off x="766040" y="5517232"/>
            <a:ext cx="51847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defRPr/>
            </a:pPr>
            <a:r>
              <a:rPr lang="it-IT" altLang="it-IT" sz="1000" dirty="0">
                <a:solidFill>
                  <a:srgbClr val="004080"/>
                </a:solidFill>
                <a:latin typeface="Lucida Sans" panose="020B0602030504020204" pitchFamily="34" charset="0"/>
              </a:rPr>
              <a:t>Fonte: </a:t>
            </a:r>
            <a:r>
              <a:rPr lang="it-IT" altLang="it-IT" sz="1000" dirty="0" err="1">
                <a:solidFill>
                  <a:srgbClr val="004080"/>
                </a:solidFill>
                <a:latin typeface="Lucida Sans" panose="020B0602030504020204" pitchFamily="34" charset="0"/>
              </a:rPr>
              <a:t>McKinsey</a:t>
            </a:r>
            <a:r>
              <a:rPr lang="it-IT" altLang="it-IT" sz="1000" dirty="0">
                <a:solidFill>
                  <a:srgbClr val="004080"/>
                </a:solidFill>
                <a:latin typeface="Lucida Sans" panose="020B0602030504020204" pitchFamily="34" charset="0"/>
              </a:rPr>
              <a:t> (2017)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35745" y="1340768"/>
            <a:ext cx="498047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600" b="1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ＭＳ Ｐゴシック" pitchFamily="34" charset="-128"/>
              </a:rPr>
              <a:t>% di contratti innovativi sul totale mondiale</a:t>
            </a:r>
            <a:endParaRPr lang="it-IT" sz="1200" dirty="0">
              <a:solidFill>
                <a:srgbClr val="004080"/>
              </a:solidFill>
              <a:latin typeface="Lucida Sans" pitchFamily="34" charset="0"/>
              <a:ea typeface="MS Gothic" pitchFamily="49" charset="-128"/>
              <a:cs typeface="ＭＳ Ｐゴシック" pitchFamily="34" charset="-128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5"/>
          <a:srcRect l="12000" t="12476" r="11501" b="39624"/>
          <a:stretch/>
        </p:blipFill>
        <p:spPr>
          <a:xfrm>
            <a:off x="3437435" y="4428566"/>
            <a:ext cx="5141375" cy="193540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/>
          <a:srcRect t="92383" r="11761" b="215"/>
          <a:stretch/>
        </p:blipFill>
        <p:spPr>
          <a:xfrm>
            <a:off x="749871" y="1700808"/>
            <a:ext cx="5622329" cy="28803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 bwMode="auto">
          <a:xfrm>
            <a:off x="3347864" y="3789040"/>
            <a:ext cx="5395585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it-IT" baseline="3000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275856" y="3863436"/>
            <a:ext cx="5395585" cy="42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it-IT" sz="1600" dirty="0">
                <a:solidFill>
                  <a:srgbClr val="004080"/>
                </a:solidFill>
                <a:latin typeface="Lucida Sans" pitchFamily="34" charset="0"/>
                <a:ea typeface="ＭＳ Ｐゴシック"/>
                <a:sym typeface="Apex New Medium"/>
              </a:rPr>
              <a:t>…e se i trattamenti non funzionano,                                   le imprese restituiscono la spesa al SSN</a:t>
            </a:r>
            <a:endParaRPr lang="it-IT" sz="1600" i="1" dirty="0">
              <a:solidFill>
                <a:srgbClr val="004080"/>
              </a:solidFill>
              <a:latin typeface="Lucida Sans" pitchFamily="34" charset="0"/>
              <a:ea typeface="ＭＳ Ｐゴシック"/>
              <a:sym typeface="Apex New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8827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6783238" y="6199488"/>
            <a:ext cx="1821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it-IT" sz="1200" dirty="0">
                <a:solidFill>
                  <a:srgbClr val="004080"/>
                </a:solidFill>
                <a:latin typeface="Lucida Sans" panose="020B0602030504020204" pitchFamily="34" charset="0"/>
                <a:ea typeface="ＭＳ Ｐゴシック"/>
                <a:cs typeface="Lucida Sans" panose="020B0602030504020204" pitchFamily="34" charset="0"/>
              </a:rPr>
              <a:t>Fonte: AIFA</a:t>
            </a:r>
          </a:p>
        </p:txBody>
      </p:sp>
      <p:sp>
        <p:nvSpPr>
          <p:cNvPr id="9" name="Rettangolo 8"/>
          <p:cNvSpPr/>
          <p:nvPr/>
        </p:nvSpPr>
        <p:spPr bwMode="auto">
          <a:xfrm>
            <a:off x="755576" y="1700808"/>
            <a:ext cx="6120680" cy="26898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altLang="en-US" sz="1400" b="1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Payback per </a:t>
            </a:r>
            <a:r>
              <a:rPr lang="en-US" altLang="en-US" sz="1400" b="1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accordi</a:t>
            </a:r>
            <a:r>
              <a:rPr lang="en-US" altLang="en-US" sz="1400" b="1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</a:t>
            </a:r>
            <a:r>
              <a:rPr lang="en-US" altLang="en-US" sz="1400" b="1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prezzo</a:t>
            </a:r>
            <a:r>
              <a:rPr lang="en-US" altLang="en-US" sz="1400" b="1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/volume, </a:t>
            </a:r>
            <a:r>
              <a:rPr lang="en-US" altLang="en-US" sz="1400" b="1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rimborsabilità</a:t>
            </a:r>
            <a:r>
              <a:rPr lang="en-US" altLang="en-US" sz="1400" b="1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</a:t>
            </a:r>
            <a:r>
              <a:rPr lang="en-US" altLang="en-US" sz="1400" b="1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condizionata</a:t>
            </a:r>
            <a:endParaRPr lang="en-US" altLang="en-US" sz="1400" b="1" dirty="0">
              <a:solidFill>
                <a:srgbClr val="004080"/>
              </a:solidFill>
              <a:latin typeface="Lucida Sans" pitchFamily="34" charset="0"/>
              <a:ea typeface="ＭＳ Ｐゴシック"/>
            </a:endParaRPr>
          </a:p>
          <a:p>
            <a:pPr eaLnBrk="0" hangingPunct="0"/>
            <a:r>
              <a:rPr lang="en-US" sz="1400" b="1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Lucida Sans" panose="020B0602030504020204" pitchFamily="34" charset="0"/>
              </a:rPr>
              <a:t>(</a:t>
            </a:r>
            <a:r>
              <a:rPr lang="en-US" sz="1400" b="1" dirty="0" err="1">
                <a:solidFill>
                  <a:srgbClr val="004080"/>
                </a:solidFill>
                <a:latin typeface="Lucida Sans" pitchFamily="34" charset="0"/>
                <a:ea typeface="ＭＳ Ｐゴシック"/>
                <a:cs typeface="Lucida Sans" panose="020B0602030504020204" pitchFamily="34" charset="0"/>
              </a:rPr>
              <a:t>milioni</a:t>
            </a:r>
            <a:r>
              <a:rPr lang="en-US" sz="1400" b="1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Lucida Sans" panose="020B0602030504020204" pitchFamily="34" charset="0"/>
              </a:rPr>
              <a:t> di euro)</a:t>
            </a:r>
            <a:endParaRPr lang="it-IT" sz="1400" b="1" dirty="0">
              <a:solidFill>
                <a:srgbClr val="004080"/>
              </a:solidFill>
              <a:latin typeface="Lucida Sans" panose="020B0602030504020204" pitchFamily="34" charset="0"/>
              <a:ea typeface="ＭＳ Ｐゴシック" charset="-128"/>
              <a:cs typeface="Lucida Sans" panose="020B0602030504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257822"/>
            <a:ext cx="4883319" cy="3462828"/>
          </a:xfrm>
          <a:prstGeom prst="rect">
            <a:avLst/>
          </a:prstGeom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55576" y="376208"/>
            <a:ext cx="806489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6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Gli strumenti di </a:t>
            </a:r>
            <a:r>
              <a:rPr lang="it-IT" sz="26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governance</a:t>
            </a:r>
            <a:r>
              <a:rPr lang="it-IT" sz="26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sui farmaci</a:t>
            </a:r>
          </a:p>
          <a:p>
            <a:r>
              <a:rPr lang="it-IT" sz="26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per l’appropriatezza e la sostenibilità</a:t>
            </a:r>
            <a:endParaRPr lang="it-IT" sz="2600" i="1" dirty="0">
              <a:solidFill>
                <a:srgbClr val="004080"/>
              </a:solidFill>
              <a:latin typeface="Lucida Sans" pitchFamily="34" charset="0"/>
              <a:ea typeface="ＭＳ Ｐゴシック"/>
            </a:endParaRPr>
          </a:p>
        </p:txBody>
      </p:sp>
      <p:sp>
        <p:nvSpPr>
          <p:cNvPr id="13" name="Rettangolo 12"/>
          <p:cNvSpPr/>
          <p:nvPr/>
        </p:nvSpPr>
        <p:spPr bwMode="auto">
          <a:xfrm>
            <a:off x="5724128" y="3517208"/>
            <a:ext cx="2952328" cy="26898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altLang="en-US" sz="1800" b="1" dirty="0" err="1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Negli</a:t>
            </a:r>
            <a:r>
              <a:rPr lang="en-US" altLang="en-US" sz="1800" b="1" dirty="0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 </a:t>
            </a:r>
            <a:r>
              <a:rPr lang="en-US" altLang="en-US" sz="1800" b="1" dirty="0" err="1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ultimi</a:t>
            </a:r>
            <a:r>
              <a:rPr lang="en-US" altLang="en-US" sz="1800" b="1" dirty="0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 5 </a:t>
            </a:r>
            <a:r>
              <a:rPr lang="en-US" altLang="en-US" sz="1800" b="1" dirty="0" err="1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anni</a:t>
            </a:r>
            <a:endParaRPr lang="en-US" altLang="en-US" sz="1800" b="1" dirty="0">
              <a:solidFill>
                <a:srgbClr val="FF6600"/>
              </a:solidFill>
              <a:latin typeface="Lucida Sans" pitchFamily="34" charset="0"/>
              <a:ea typeface="ＭＳ Ｐゴシック"/>
            </a:endParaRPr>
          </a:p>
          <a:p>
            <a:pPr eaLnBrk="0" hangingPunct="0"/>
            <a:r>
              <a:rPr lang="en-US" altLang="en-US" sz="1800" b="1" dirty="0" err="1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oltre</a:t>
            </a:r>
            <a:r>
              <a:rPr lang="en-US" altLang="en-US" sz="1800" b="1" dirty="0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 3 </a:t>
            </a:r>
            <a:r>
              <a:rPr lang="en-US" altLang="en-US" sz="1800" b="1" dirty="0" err="1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miliardi</a:t>
            </a:r>
            <a:r>
              <a:rPr lang="en-US" altLang="en-US" sz="1800" b="1" dirty="0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 di euro</a:t>
            </a:r>
          </a:p>
          <a:p>
            <a:pPr eaLnBrk="0" hangingPunct="0"/>
            <a:r>
              <a:rPr lang="en-US" sz="140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Lucida Sans" panose="020B0602030504020204" pitchFamily="34" charset="0"/>
              </a:rPr>
              <a:t>(in </a:t>
            </a:r>
            <a:r>
              <a:rPr lang="en-US" sz="1400" dirty="0" err="1">
                <a:solidFill>
                  <a:srgbClr val="004080"/>
                </a:solidFill>
                <a:latin typeface="Lucida Sans" pitchFamily="34" charset="0"/>
                <a:ea typeface="ＭＳ Ｐゴシック"/>
                <a:cs typeface="Lucida Sans" panose="020B0602030504020204" pitchFamily="34" charset="0"/>
              </a:rPr>
              <a:t>particolare</a:t>
            </a:r>
            <a:r>
              <a:rPr lang="en-US" sz="140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Lucida Sans" panose="020B0602030504020204" pitchFamily="34" charset="0"/>
              </a:rPr>
              <a:t> su HCV, </a:t>
            </a:r>
          </a:p>
          <a:p>
            <a:pPr eaLnBrk="0" hangingPunct="0"/>
            <a:r>
              <a:rPr lang="en-US" sz="140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Lucida Sans" panose="020B0602030504020204" pitchFamily="34" charset="0"/>
              </a:rPr>
              <a:t>ma molto </a:t>
            </a:r>
            <a:r>
              <a:rPr lang="en-US" sz="1400" dirty="0" err="1">
                <a:solidFill>
                  <a:srgbClr val="004080"/>
                </a:solidFill>
                <a:latin typeface="Lucida Sans" pitchFamily="34" charset="0"/>
                <a:ea typeface="ＭＳ Ｐゴシック"/>
                <a:cs typeface="Lucida Sans" panose="020B0602030504020204" pitchFamily="34" charset="0"/>
              </a:rPr>
              <a:t>anche</a:t>
            </a:r>
            <a:r>
              <a:rPr lang="en-US" sz="140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Lucida Sans" panose="020B0602030504020204" pitchFamily="34" charset="0"/>
              </a:rPr>
              <a:t> su </a:t>
            </a:r>
            <a:r>
              <a:rPr lang="en-US" sz="1400" dirty="0" err="1">
                <a:solidFill>
                  <a:srgbClr val="004080"/>
                </a:solidFill>
                <a:latin typeface="Lucida Sans" pitchFamily="34" charset="0"/>
                <a:ea typeface="ＭＳ Ｐゴシック"/>
                <a:cs typeface="Lucida Sans" panose="020B0602030504020204" pitchFamily="34" charset="0"/>
              </a:rPr>
              <a:t>altro</a:t>
            </a:r>
            <a:r>
              <a:rPr lang="en-US" sz="140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Lucida Sans" panose="020B0602030504020204" pitchFamily="34" charset="0"/>
              </a:rPr>
              <a:t>)</a:t>
            </a:r>
            <a:endParaRPr lang="it-IT" sz="1400" dirty="0">
              <a:solidFill>
                <a:srgbClr val="004080"/>
              </a:solidFill>
              <a:latin typeface="Lucida Sans" panose="020B0602030504020204" pitchFamily="34" charset="0"/>
              <a:ea typeface="ＭＳ Ｐゴシック" charset="-128"/>
              <a:cs typeface="Lucida Sans" panose="020B0602030504020204" pitchFamily="34" charset="0"/>
            </a:endParaRPr>
          </a:p>
        </p:txBody>
      </p:sp>
      <p:sp>
        <p:nvSpPr>
          <p:cNvPr id="14" name="Rettangolo 13"/>
          <p:cNvSpPr/>
          <p:nvPr/>
        </p:nvSpPr>
        <p:spPr bwMode="auto">
          <a:xfrm>
            <a:off x="3203848" y="5896322"/>
            <a:ext cx="1800200" cy="26898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r>
              <a:rPr lang="en-US" altLang="en-US" sz="10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* Per </a:t>
            </a:r>
            <a:r>
              <a:rPr lang="en-US" altLang="en-US" sz="10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il</a:t>
            </a:r>
            <a:r>
              <a:rPr lang="en-US" altLang="en-US" sz="10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2017 </a:t>
            </a:r>
            <a:r>
              <a:rPr lang="en-US" altLang="en-US" sz="10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dati</a:t>
            </a:r>
            <a:r>
              <a:rPr lang="en-US" altLang="en-US" sz="10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</a:t>
            </a:r>
            <a:r>
              <a:rPr lang="en-US" altLang="en-US" sz="10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relativi</a:t>
            </a:r>
            <a:r>
              <a:rPr lang="en-US" altLang="en-US" sz="10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al </a:t>
            </a:r>
            <a:r>
              <a:rPr lang="en-US" altLang="en-US" sz="10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periodo</a:t>
            </a:r>
            <a:r>
              <a:rPr lang="en-US" altLang="en-US" sz="10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</a:t>
            </a:r>
            <a:r>
              <a:rPr lang="en-US" altLang="en-US" sz="10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gennaio-agosto</a:t>
            </a:r>
            <a:endParaRPr lang="it-IT" sz="1000" dirty="0">
              <a:solidFill>
                <a:srgbClr val="004080"/>
              </a:solidFill>
              <a:latin typeface="Lucida Sans" panose="020B0602030504020204" pitchFamily="34" charset="0"/>
              <a:ea typeface="ＭＳ Ｐゴシック" charset="-128"/>
              <a:cs typeface="Lucida Sans" panose="020B0602030504020204" pitchFamily="34" charset="0"/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5724976" y="4945968"/>
            <a:ext cx="2952328" cy="26898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altLang="en-US" sz="1400" dirty="0" err="1">
                <a:solidFill>
                  <a:srgbClr val="004080"/>
                </a:solidFill>
                <a:latin typeface="Lucida Sans" pitchFamily="34" charset="0"/>
                <a:ea typeface="ＭＳ Ｐゴシック"/>
                <a:cs typeface="Lucida Sans" panose="020B0602030504020204" pitchFamily="34" charset="0"/>
              </a:rPr>
              <a:t>Valore</a:t>
            </a:r>
            <a:r>
              <a:rPr lang="en-US" altLang="en-US" sz="140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Lucida Sans" panose="020B0602030504020204" pitchFamily="34" charset="0"/>
              </a:rPr>
              <a:t> </a:t>
            </a:r>
            <a:r>
              <a:rPr lang="en-US" altLang="en-US" sz="1400" dirty="0" err="1">
                <a:solidFill>
                  <a:srgbClr val="004080"/>
                </a:solidFill>
                <a:latin typeface="Lucida Sans" pitchFamily="34" charset="0"/>
                <a:ea typeface="ＭＳ Ｐゴシック"/>
                <a:cs typeface="Lucida Sans" panose="020B0602030504020204" pitchFamily="34" charset="0"/>
              </a:rPr>
              <a:t>che</a:t>
            </a:r>
            <a:r>
              <a:rPr lang="en-US" altLang="en-US" sz="140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Lucida Sans" panose="020B0602030504020204" pitchFamily="34" charset="0"/>
              </a:rPr>
              <a:t> </a:t>
            </a:r>
            <a:r>
              <a:rPr lang="en-US" altLang="en-US" sz="1400" dirty="0" err="1">
                <a:solidFill>
                  <a:srgbClr val="004080"/>
                </a:solidFill>
                <a:latin typeface="Lucida Sans" pitchFamily="34" charset="0"/>
                <a:ea typeface="ＭＳ Ｐゴシック"/>
                <a:cs typeface="Lucida Sans" panose="020B0602030504020204" pitchFamily="34" charset="0"/>
              </a:rPr>
              <a:t>arriva</a:t>
            </a:r>
            <a:r>
              <a:rPr lang="en-US" altLang="en-US" sz="140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Lucida Sans" panose="020B0602030504020204" pitchFamily="34" charset="0"/>
              </a:rPr>
              <a:t> a 5 </a:t>
            </a:r>
            <a:r>
              <a:rPr lang="en-US" altLang="en-US" sz="1400" dirty="0" err="1">
                <a:solidFill>
                  <a:srgbClr val="004080"/>
                </a:solidFill>
                <a:latin typeface="Lucida Sans" pitchFamily="34" charset="0"/>
                <a:ea typeface="ＭＳ Ｐゴシック"/>
                <a:cs typeface="Lucida Sans" panose="020B0602030504020204" pitchFamily="34" charset="0"/>
              </a:rPr>
              <a:t>miliardi</a:t>
            </a:r>
            <a:r>
              <a:rPr lang="en-US" altLang="en-US" sz="140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Lucida Sans" panose="020B0602030504020204" pitchFamily="34" charset="0"/>
              </a:rPr>
              <a:t> </a:t>
            </a:r>
            <a:r>
              <a:rPr lang="en-US" altLang="en-US" sz="1400" dirty="0" err="1">
                <a:solidFill>
                  <a:srgbClr val="004080"/>
                </a:solidFill>
                <a:latin typeface="Lucida Sans" pitchFamily="34" charset="0"/>
                <a:ea typeface="ＭＳ Ｐゴシック"/>
                <a:cs typeface="Lucida Sans" panose="020B0602030504020204" pitchFamily="34" charset="0"/>
              </a:rPr>
              <a:t>includendo</a:t>
            </a:r>
            <a:r>
              <a:rPr lang="en-US" altLang="en-US" sz="140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Lucida Sans" panose="020B0602030504020204" pitchFamily="34" charset="0"/>
              </a:rPr>
              <a:t> </a:t>
            </a:r>
            <a:r>
              <a:rPr lang="en-US" altLang="en-US" sz="1400" dirty="0" err="1">
                <a:solidFill>
                  <a:srgbClr val="004080"/>
                </a:solidFill>
                <a:latin typeface="Lucida Sans" pitchFamily="34" charset="0"/>
                <a:ea typeface="ＭＳ Ｐゴシック"/>
                <a:cs typeface="Lucida Sans" panose="020B0602030504020204" pitchFamily="34" charset="0"/>
              </a:rPr>
              <a:t>anche</a:t>
            </a:r>
            <a:r>
              <a:rPr lang="en-US" altLang="en-US" sz="140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Lucida Sans" panose="020B0602030504020204" pitchFamily="34" charset="0"/>
              </a:rPr>
              <a:t> 5%, 1,83% e payback </a:t>
            </a:r>
            <a:r>
              <a:rPr lang="en-US" altLang="en-US" sz="1400" dirty="0" err="1">
                <a:solidFill>
                  <a:srgbClr val="004080"/>
                </a:solidFill>
                <a:latin typeface="Lucida Sans" pitchFamily="34" charset="0"/>
                <a:ea typeface="ＭＳ Ｐゴシック"/>
                <a:cs typeface="Lucida Sans" panose="020B0602030504020204" pitchFamily="34" charset="0"/>
              </a:rPr>
              <a:t>da</a:t>
            </a:r>
            <a:r>
              <a:rPr lang="en-US" altLang="en-US" sz="140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Lucida Sans" panose="020B0602030504020204" pitchFamily="34" charset="0"/>
              </a:rPr>
              <a:t> </a:t>
            </a:r>
            <a:r>
              <a:rPr lang="en-US" altLang="en-US" sz="1400" dirty="0" err="1">
                <a:solidFill>
                  <a:srgbClr val="004080"/>
                </a:solidFill>
                <a:latin typeface="Lucida Sans" pitchFamily="34" charset="0"/>
                <a:ea typeface="ＭＳ Ｐゴシック"/>
                <a:cs typeface="Lucida Sans" panose="020B0602030504020204" pitchFamily="34" charset="0"/>
              </a:rPr>
              <a:t>revisione</a:t>
            </a:r>
            <a:r>
              <a:rPr lang="en-US" altLang="en-US" sz="140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Lucida Sans" panose="020B0602030504020204" pitchFamily="34" charset="0"/>
              </a:rPr>
              <a:t> PT</a:t>
            </a:r>
          </a:p>
        </p:txBody>
      </p:sp>
    </p:spTree>
    <p:extLst>
      <p:ext uri="{BB962C8B-B14F-4D97-AF65-F5344CB8AC3E}">
        <p14:creationId xmlns:p14="http://schemas.microsoft.com/office/powerpoint/2010/main" val="1676018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757484" y="285728"/>
            <a:ext cx="7990980" cy="12948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600" dirty="0">
                <a:solidFill>
                  <a:srgbClr val="004080"/>
                </a:solidFill>
                <a:latin typeface="Lucida Sans" pitchFamily="34" charset="0"/>
              </a:rPr>
              <a:t>La spesa farmaceutica in Italia non è in eccesso: non servono vecchie ricette di tagli,</a:t>
            </a:r>
          </a:p>
          <a:p>
            <a: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600" dirty="0">
                <a:solidFill>
                  <a:srgbClr val="004080"/>
                </a:solidFill>
                <a:latin typeface="Lucida Sans" pitchFamily="34" charset="0"/>
              </a:rPr>
              <a:t>ma nuovi modelli di gestione</a:t>
            </a:r>
          </a:p>
        </p:txBody>
      </p:sp>
      <p:sp>
        <p:nvSpPr>
          <p:cNvPr id="76" name="Text Box 3"/>
          <p:cNvSpPr txBox="1">
            <a:spLocks noChangeArrowheads="1"/>
          </p:cNvSpPr>
          <p:nvPr/>
        </p:nvSpPr>
        <p:spPr bwMode="auto">
          <a:xfrm>
            <a:off x="3707904" y="6223000"/>
            <a:ext cx="48979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it-IT" sz="100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Arial" pitchFamily="34" charset="0"/>
              </a:rPr>
              <a:t>Fonte: varie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771144" y="1857364"/>
            <a:ext cx="7944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800" b="1" dirty="0">
                <a:solidFill>
                  <a:srgbClr val="FF66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La spesa farmaceutica pubblica </a:t>
            </a:r>
            <a:r>
              <a:rPr lang="it-IT" sz="1800" b="1" dirty="0" err="1">
                <a:solidFill>
                  <a:srgbClr val="FF66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procapite</a:t>
            </a:r>
            <a:r>
              <a:rPr lang="it-IT" sz="1800" b="1" dirty="0">
                <a:solidFill>
                  <a:srgbClr val="FF66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è inferiore</a:t>
            </a:r>
          </a:p>
          <a:p>
            <a:pPr>
              <a:defRPr/>
            </a:pPr>
            <a:r>
              <a:rPr lang="it-IT" sz="18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del 30% alla media Big Ue</a:t>
            </a:r>
          </a:p>
        </p:txBody>
      </p:sp>
      <p:cxnSp>
        <p:nvCxnSpPr>
          <p:cNvPr id="38" name="Connettore 1 37"/>
          <p:cNvCxnSpPr/>
          <p:nvPr/>
        </p:nvCxnSpPr>
        <p:spPr bwMode="auto">
          <a:xfrm>
            <a:off x="871166" y="2649452"/>
            <a:ext cx="75608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CasellaDiTesto 38"/>
          <p:cNvSpPr txBox="1"/>
          <p:nvPr/>
        </p:nvSpPr>
        <p:spPr>
          <a:xfrm>
            <a:off x="771144" y="3549552"/>
            <a:ext cx="7944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800" b="1" dirty="0">
                <a:solidFill>
                  <a:srgbClr val="FF66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I farmaci a brevetto scaduto</a:t>
            </a:r>
          </a:p>
          <a:p>
            <a:pPr>
              <a:defRPr/>
            </a:pPr>
            <a:r>
              <a:rPr lang="it-IT" sz="18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rappresentano il 90% delle vendite in farmacia</a:t>
            </a:r>
          </a:p>
        </p:txBody>
      </p:sp>
      <p:cxnSp>
        <p:nvCxnSpPr>
          <p:cNvPr id="40" name="Connettore 1 39"/>
          <p:cNvCxnSpPr/>
          <p:nvPr/>
        </p:nvCxnSpPr>
        <p:spPr bwMode="auto">
          <a:xfrm>
            <a:off x="871166" y="4305636"/>
            <a:ext cx="75608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CasellaDiTesto 40"/>
          <p:cNvSpPr txBox="1"/>
          <p:nvPr/>
        </p:nvSpPr>
        <p:spPr>
          <a:xfrm>
            <a:off x="771144" y="5241740"/>
            <a:ext cx="812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800" b="1" dirty="0">
                <a:solidFill>
                  <a:srgbClr val="FF66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La quota di mercato dei </a:t>
            </a:r>
            <a:r>
              <a:rPr lang="it-IT" sz="1800" b="1" dirty="0" err="1">
                <a:solidFill>
                  <a:srgbClr val="FF66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biosimilari</a:t>
            </a:r>
            <a:endParaRPr lang="it-IT" sz="1800" b="1" dirty="0">
              <a:solidFill>
                <a:srgbClr val="FF6600"/>
              </a:solidFill>
              <a:latin typeface="Lucida Sans" panose="020B0602030504020204" pitchFamily="34" charset="0"/>
              <a:cs typeface="Lucida Sans" panose="020B0602030504020204" pitchFamily="34" charset="0"/>
            </a:endParaRPr>
          </a:p>
          <a:p>
            <a:pPr>
              <a:defRPr/>
            </a:pPr>
            <a:r>
              <a:rPr lang="it-IT" sz="18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è superiore alla media europea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771144" y="4395646"/>
            <a:ext cx="7944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800" b="1" dirty="0">
                <a:solidFill>
                  <a:srgbClr val="FF66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L’Italia è il primo Paese per vendite di </a:t>
            </a:r>
            <a:r>
              <a:rPr lang="it-IT" sz="1800" b="1" dirty="0" err="1">
                <a:solidFill>
                  <a:srgbClr val="FF66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biosimilari</a:t>
            </a:r>
            <a:endParaRPr lang="it-IT" sz="1800" b="1" dirty="0">
              <a:solidFill>
                <a:srgbClr val="FF6600"/>
              </a:solidFill>
              <a:latin typeface="Lucida Sans" panose="020B0602030504020204" pitchFamily="34" charset="0"/>
              <a:cs typeface="Lucida Sans" panose="020B0602030504020204" pitchFamily="34" charset="0"/>
            </a:endParaRPr>
          </a:p>
          <a:p>
            <a:pPr>
              <a:defRPr/>
            </a:pPr>
            <a:r>
              <a:rPr lang="it-IT" sz="18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in valore e in unità</a:t>
            </a:r>
          </a:p>
        </p:txBody>
      </p:sp>
      <p:cxnSp>
        <p:nvCxnSpPr>
          <p:cNvPr id="43" name="Connettore 1 42"/>
          <p:cNvCxnSpPr/>
          <p:nvPr/>
        </p:nvCxnSpPr>
        <p:spPr bwMode="auto">
          <a:xfrm>
            <a:off x="871166" y="5169732"/>
            <a:ext cx="75608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CasellaDiTesto 43"/>
          <p:cNvSpPr txBox="1"/>
          <p:nvPr/>
        </p:nvSpPr>
        <p:spPr>
          <a:xfrm>
            <a:off x="771144" y="2703458"/>
            <a:ext cx="7944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800" b="1" dirty="0">
                <a:solidFill>
                  <a:srgbClr val="FF66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I prezzi dei farmaci</a:t>
            </a:r>
          </a:p>
          <a:p>
            <a:pPr>
              <a:defRPr/>
            </a:pPr>
            <a:r>
              <a:rPr lang="it-IT" sz="18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sono più bassi del 15-20% rispetto alla media europea</a:t>
            </a:r>
          </a:p>
        </p:txBody>
      </p:sp>
      <p:cxnSp>
        <p:nvCxnSpPr>
          <p:cNvPr id="45" name="Connettore 1 44"/>
          <p:cNvCxnSpPr/>
          <p:nvPr/>
        </p:nvCxnSpPr>
        <p:spPr bwMode="auto">
          <a:xfrm>
            <a:off x="871166" y="3479364"/>
            <a:ext cx="75608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01386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156176" y="6223000"/>
            <a:ext cx="24496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it-IT" sz="100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Arial" pitchFamily="34" charset="0"/>
              </a:rPr>
              <a:t>Fonte: elaborazioni su dati AIFA, IMS</a:t>
            </a:r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757484" y="332656"/>
            <a:ext cx="8134996" cy="894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defRPr/>
            </a:pPr>
            <a:r>
              <a:rPr lang="it-IT" sz="2600" dirty="0">
                <a:solidFill>
                  <a:srgbClr val="004080"/>
                </a:solidFill>
                <a:latin typeface="Lucida Sans" pitchFamily="34" charset="0"/>
              </a:rPr>
              <a:t>Le imprese del farmaco restituiscono al SSN </a:t>
            </a:r>
          </a:p>
          <a:p>
            <a:pPr>
              <a:defRPr/>
            </a:pPr>
            <a:r>
              <a:rPr lang="it-IT" sz="2600" dirty="0">
                <a:solidFill>
                  <a:srgbClr val="004080"/>
                </a:solidFill>
                <a:latin typeface="Lucida Sans" pitchFamily="34" charset="0"/>
              </a:rPr>
              <a:t>una parte rilevante della spesa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7584" y="2060848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Spesa totale SSN 2016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827584" y="2651042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Payback</a:t>
            </a:r>
            <a:r>
              <a:rPr lang="it-IT" sz="20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«trasversali»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827584" y="324123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Payback</a:t>
            </a:r>
            <a:r>
              <a:rPr lang="it-IT" sz="20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di prodotto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827584" y="3831431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Ripiano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2483768" y="2060848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19,7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2483768" y="2651042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0,4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2483768" y="324123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1,5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83768" y="3831431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0,8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827584" y="4397042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TOTALE PAYBACK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2483768" y="4397042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2,7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5364088" y="4450052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14% della spesa 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827584" y="5319875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Spesa effettiva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2483768" y="5319875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17,0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5508104" y="5118283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FF66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Il SSN paga le cure fino a ottobre e gli ultimi 2 mesi li finanziano le imprese</a:t>
            </a:r>
          </a:p>
        </p:txBody>
      </p:sp>
      <p:cxnSp>
        <p:nvCxnSpPr>
          <p:cNvPr id="14" name="Connettore 1 13"/>
          <p:cNvCxnSpPr/>
          <p:nvPr/>
        </p:nvCxnSpPr>
        <p:spPr bwMode="auto">
          <a:xfrm>
            <a:off x="911778" y="5013176"/>
            <a:ext cx="727280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08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32" name="CasellaDiTesto 31"/>
          <p:cNvSpPr txBox="1"/>
          <p:nvPr/>
        </p:nvSpPr>
        <p:spPr>
          <a:xfrm>
            <a:off x="3601712" y="144471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Mld</a:t>
            </a:r>
            <a:r>
              <a:rPr lang="it-IT" sz="20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€</a:t>
            </a:r>
          </a:p>
        </p:txBody>
      </p:sp>
      <p:cxnSp>
        <p:nvCxnSpPr>
          <p:cNvPr id="33" name="Connettore 1 32"/>
          <p:cNvCxnSpPr/>
          <p:nvPr/>
        </p:nvCxnSpPr>
        <p:spPr bwMode="auto">
          <a:xfrm>
            <a:off x="911778" y="1916832"/>
            <a:ext cx="727280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080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465666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"/>
          <p:cNvSpPr txBox="1">
            <a:spLocks noChangeArrowheads="1"/>
          </p:cNvSpPr>
          <p:nvPr/>
        </p:nvSpPr>
        <p:spPr bwMode="auto">
          <a:xfrm>
            <a:off x="757484" y="2854237"/>
            <a:ext cx="7815044" cy="1694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600" dirty="0">
                <a:solidFill>
                  <a:srgbClr val="004080"/>
                </a:solidFill>
                <a:latin typeface="Lucida Sans" pitchFamily="34" charset="0"/>
              </a:rPr>
              <a:t>I MODELLI REGOLATORI E DI RICERCA METTONO LA REAL LIFE AL CENTRO </a:t>
            </a:r>
            <a:r>
              <a:rPr lang="en-US" altLang="en-US" sz="2600" dirty="0" err="1">
                <a:solidFill>
                  <a:srgbClr val="004080"/>
                </a:solidFill>
                <a:latin typeface="Lucida Sans" pitchFamily="34" charset="0"/>
              </a:rPr>
              <a:t>DELL’ATTIVIT</a:t>
            </a:r>
            <a:r>
              <a:rPr lang="en-US" altLang="en-US" sz="2600" cap="all" dirty="0" err="1">
                <a:solidFill>
                  <a:srgbClr val="004080"/>
                </a:solidFill>
                <a:latin typeface="Lucida Sans" pitchFamily="34" charset="0"/>
              </a:rPr>
              <a:t>à</a:t>
            </a:r>
            <a:r>
              <a:rPr lang="en-US" altLang="en-US" sz="2600" dirty="0">
                <a:solidFill>
                  <a:srgbClr val="004080"/>
                </a:solidFill>
                <a:latin typeface="Lucida Sans" pitchFamily="34" charset="0"/>
              </a:rPr>
              <a:t> INNOVATIVA</a:t>
            </a:r>
          </a:p>
          <a:p>
            <a:pPr algn="ctr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600" dirty="0">
                <a:solidFill>
                  <a:srgbClr val="004080"/>
                </a:solidFill>
                <a:latin typeface="Lucida Sans" pitchFamily="34" charset="0"/>
              </a:rPr>
              <a:t>E DELLA GOVERNANCE</a:t>
            </a:r>
            <a:endParaRPr lang="it-IT" sz="2600" dirty="0">
              <a:solidFill>
                <a:srgbClr val="004080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148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2"/>
          <p:cNvSpPr>
            <a:spLocks noChangeArrowheads="1"/>
          </p:cNvSpPr>
          <p:nvPr/>
        </p:nvSpPr>
        <p:spPr bwMode="auto">
          <a:xfrm>
            <a:off x="3451555" y="6221429"/>
            <a:ext cx="51689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1000" dirty="0">
                <a:solidFill>
                  <a:srgbClr val="004080"/>
                </a:solidFill>
                <a:latin typeface="Lucida Sans" pitchFamily="34" charset="0"/>
                <a:cs typeface="Lucida Sans" pitchFamily="34" charset="0"/>
              </a:rPr>
              <a:t>Fonte: </a:t>
            </a:r>
            <a:r>
              <a:rPr lang="it-IT" sz="1000" dirty="0" err="1">
                <a:solidFill>
                  <a:srgbClr val="004080"/>
                </a:solidFill>
                <a:latin typeface="Lucida Sans" pitchFamily="34" charset="0"/>
                <a:cs typeface="Lucida Sans" pitchFamily="34" charset="0"/>
              </a:rPr>
              <a:t>PhRMA</a:t>
            </a:r>
            <a:endParaRPr lang="it-IT" sz="1000" b="1" dirty="0">
              <a:solidFill>
                <a:srgbClr val="004080"/>
              </a:solidFill>
              <a:latin typeface="Lucida Sans" pitchFamily="34" charset="0"/>
              <a:cs typeface="Lucida Sans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860326" y="260648"/>
            <a:ext cx="806939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it-IT" altLang="it-IT" sz="2600" dirty="0">
                <a:solidFill>
                  <a:srgbClr val="004080"/>
                </a:solidFill>
                <a:latin typeface="Lucida Sans" panose="020B0602030504020204" pitchFamily="34" charset="0"/>
              </a:rPr>
              <a:t>15 mila farmaci in sviluppo, 7 mila in fase clinica: l’era della medicina di precisione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/>
          <a:srcRect l="25285" t="38480" r="26341" b="12921"/>
          <a:stretch/>
        </p:blipFill>
        <p:spPr>
          <a:xfrm>
            <a:off x="802922" y="1285860"/>
            <a:ext cx="7574833" cy="475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83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"/>
          <p:cNvSpPr txBox="1">
            <a:spLocks noChangeArrowheads="1"/>
          </p:cNvSpPr>
          <p:nvPr/>
        </p:nvSpPr>
        <p:spPr bwMode="auto">
          <a:xfrm>
            <a:off x="757484" y="285728"/>
            <a:ext cx="7815044" cy="894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600" dirty="0">
                <a:solidFill>
                  <a:srgbClr val="004080"/>
                </a:solidFill>
                <a:latin typeface="Lucida Sans" pitchFamily="34" charset="0"/>
              </a:rPr>
              <a:t>Valutazione dell’innovatività e «</a:t>
            </a:r>
            <a:r>
              <a:rPr lang="it-IT" sz="2600" dirty="0" err="1">
                <a:solidFill>
                  <a:srgbClr val="004080"/>
                </a:solidFill>
                <a:latin typeface="Lucida Sans" pitchFamily="34" charset="0"/>
              </a:rPr>
              <a:t>unmet</a:t>
            </a:r>
            <a:r>
              <a:rPr lang="it-IT" sz="2600" dirty="0">
                <a:solidFill>
                  <a:srgbClr val="004080"/>
                </a:solidFill>
                <a:latin typeface="Lucida Sans" pitchFamily="34" charset="0"/>
              </a:rPr>
              <a:t> </a:t>
            </a:r>
            <a:r>
              <a:rPr lang="it-IT" sz="2600" dirty="0" err="1">
                <a:solidFill>
                  <a:srgbClr val="004080"/>
                </a:solidFill>
                <a:latin typeface="Lucida Sans" pitchFamily="34" charset="0"/>
              </a:rPr>
              <a:t>needs</a:t>
            </a:r>
            <a:r>
              <a:rPr lang="it-IT" sz="2600" dirty="0">
                <a:solidFill>
                  <a:srgbClr val="004080"/>
                </a:solidFill>
                <a:latin typeface="Lucida Sans" pitchFamily="34" charset="0"/>
              </a:rPr>
              <a:t>»:</a:t>
            </a:r>
          </a:p>
          <a:p>
            <a: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600" dirty="0">
                <a:solidFill>
                  <a:srgbClr val="004080"/>
                </a:solidFill>
                <a:latin typeface="Lucida Sans" pitchFamily="34" charset="0"/>
              </a:rPr>
              <a:t>alcune implicazioni scientifiche ed etiche</a:t>
            </a:r>
            <a:endParaRPr lang="it-IT" sz="1800" dirty="0">
              <a:solidFill>
                <a:srgbClr val="004080"/>
              </a:solidFill>
              <a:latin typeface="Lucida Sans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l="29525" t="13460" r="30313" b="47480"/>
          <a:stretch/>
        </p:blipFill>
        <p:spPr>
          <a:xfrm>
            <a:off x="829492" y="1340768"/>
            <a:ext cx="3310460" cy="201224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139942" y="1805915"/>
            <a:ext cx="45000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«</a:t>
            </a:r>
            <a:r>
              <a:rPr lang="it-IT" sz="1200" i="1" dirty="0" err="1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This</a:t>
            </a:r>
            <a:r>
              <a:rPr lang="it-IT" sz="1200" i="1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it-IT" sz="1200" i="1" dirty="0" err="1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systematic</a:t>
            </a:r>
            <a:r>
              <a:rPr lang="it-IT" sz="1200" i="1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it-IT" sz="1200" i="1" dirty="0" err="1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evaluation</a:t>
            </a:r>
            <a:r>
              <a:rPr lang="it-IT" sz="1200" i="1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of </a:t>
            </a:r>
            <a:r>
              <a:rPr lang="it-IT" sz="1200" i="1" dirty="0" err="1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oncology</a:t>
            </a:r>
            <a:r>
              <a:rPr lang="it-IT" sz="1200" i="1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it-IT" sz="1200" i="1" dirty="0" err="1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approvals</a:t>
            </a:r>
            <a:r>
              <a:rPr lang="it-IT" sz="1200" i="1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by the EMA in 2009-13 shows </a:t>
            </a:r>
            <a:r>
              <a:rPr lang="it-IT" sz="1200" i="1" dirty="0" err="1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that</a:t>
            </a:r>
            <a:r>
              <a:rPr lang="it-IT" sz="1200" i="1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it-IT" sz="1200" i="1" dirty="0" err="1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most</a:t>
            </a:r>
            <a:r>
              <a:rPr lang="it-IT" sz="1200" i="1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it-IT" sz="1200" i="1" dirty="0" err="1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drugs</a:t>
            </a:r>
            <a:r>
              <a:rPr lang="it-IT" sz="1200" i="1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it-IT" sz="1200" i="1" dirty="0" err="1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entered</a:t>
            </a:r>
            <a:r>
              <a:rPr lang="it-IT" sz="1200" i="1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the market </a:t>
            </a:r>
            <a:r>
              <a:rPr lang="it-IT" sz="1200" i="1" dirty="0" err="1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without</a:t>
            </a:r>
            <a:r>
              <a:rPr lang="it-IT" sz="1200" i="1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it-IT" sz="1200" i="1" dirty="0" err="1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evidence</a:t>
            </a:r>
            <a:r>
              <a:rPr lang="it-IT" sz="1200" i="1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of benefit on </a:t>
            </a:r>
            <a:r>
              <a:rPr lang="it-IT" sz="1200" i="1" dirty="0" err="1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survival</a:t>
            </a:r>
            <a:r>
              <a:rPr lang="it-IT" sz="1200" i="1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or </a:t>
            </a:r>
            <a:r>
              <a:rPr lang="it-IT" sz="1200" i="1" dirty="0" err="1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quality</a:t>
            </a:r>
            <a:r>
              <a:rPr lang="it-IT" sz="1200" i="1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of life»</a:t>
            </a:r>
            <a:r>
              <a:rPr lang="it-IT" sz="12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. (Ottobre 2017)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/>
          <a:srcRect r="13770"/>
          <a:stretch/>
        </p:blipFill>
        <p:spPr>
          <a:xfrm>
            <a:off x="4572000" y="4045134"/>
            <a:ext cx="4212647" cy="1584176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4139952" y="3573016"/>
            <a:ext cx="4824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Francesco </a:t>
            </a:r>
            <a:r>
              <a:rPr lang="en-US" sz="1000" b="1" dirty="0" err="1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Pignatti</a:t>
            </a:r>
            <a:r>
              <a:rPr lang="en-US" sz="1000" b="1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Head of Oncology, </a:t>
            </a:r>
            <a:r>
              <a:rPr lang="en-US" sz="1000" b="1" dirty="0" err="1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Haematology</a:t>
            </a:r>
            <a:r>
              <a:rPr lang="en-US" sz="1000" b="1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and Diagnostics </a:t>
            </a:r>
          </a:p>
          <a:p>
            <a:r>
              <a:rPr lang="en-US" sz="1000" b="1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European Medicines Agency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827584" y="3573016"/>
            <a:ext cx="33123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«</a:t>
            </a:r>
            <a:r>
              <a:rPr lang="en-US" sz="1200" i="1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…restricting approvals of cancer drugs </a:t>
            </a:r>
          </a:p>
          <a:p>
            <a:r>
              <a:rPr lang="en-US" sz="1200" i="1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only to situations where there is</a:t>
            </a:r>
          </a:p>
          <a:p>
            <a:r>
              <a:rPr lang="en-US" sz="1200" i="1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indisputable evidence of improvement in survival or </a:t>
            </a:r>
            <a:r>
              <a:rPr lang="en-US" sz="1200" i="1" dirty="0" err="1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QoL</a:t>
            </a:r>
            <a:r>
              <a:rPr lang="en-US" sz="1200" i="1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will not improve the lives of cancer patients…</a:t>
            </a:r>
            <a:r>
              <a:rPr lang="en-US" sz="1200" b="1" i="1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early access to new drugs that fulfil an unmet medical need has to take precedence over generating evidence according to the highest standards for health economic evaluation</a:t>
            </a:r>
            <a:r>
              <a:rPr lang="en-US" sz="1200" i="1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. </a:t>
            </a:r>
            <a:r>
              <a:rPr lang="en-US" sz="1200" b="1" i="1" dirty="0">
                <a:solidFill>
                  <a:srgbClr val="FF66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Science and standards are here to serve patients and not the other way round</a:t>
            </a:r>
            <a:r>
              <a:rPr lang="it-IT" sz="1200" i="1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»</a:t>
            </a:r>
            <a:r>
              <a:rPr lang="it-IT" sz="12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. (Ottobre 2017)</a:t>
            </a:r>
          </a:p>
        </p:txBody>
      </p:sp>
      <p:sp>
        <p:nvSpPr>
          <p:cNvPr id="8" name="Freccia a destra 7"/>
          <p:cNvSpPr/>
          <p:nvPr/>
        </p:nvSpPr>
        <p:spPr bwMode="auto">
          <a:xfrm>
            <a:off x="4211960" y="5053246"/>
            <a:ext cx="360040" cy="360040"/>
          </a:xfrm>
          <a:prstGeom prst="rightArrow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it-IT" baseline="3000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4031198"/>
      </p:ext>
    </p:extLst>
  </p:cSld>
  <p:clrMapOvr>
    <a:masterClrMapping/>
  </p:clrMapOvr>
</p:sld>
</file>

<file path=ppt/theme/theme1.xml><?xml version="1.0" encoding="utf-8"?>
<a:theme xmlns:a="http://schemas.openxmlformats.org/drawingml/2006/main" name="1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 algn="r" eaLnBrk="0" hangingPunct="0">
          <a:spcBef>
            <a:spcPct val="50000"/>
          </a:spcBef>
          <a:defRPr sz="1200" b="1" dirty="0">
            <a:solidFill>
              <a:schemeClr val="accent3"/>
            </a:solidFill>
            <a:latin typeface="Lucida Sans" pitchFamily="34" charset="0"/>
            <a:ea typeface="ＭＳ Ｐゴシック"/>
            <a:cs typeface="ＭＳ Ｐゴシック"/>
          </a:defRPr>
        </a:defPPr>
      </a:lstStyle>
    </a:tx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rgbClr val="004080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e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16185</TotalTime>
  <Words>1738</Words>
  <Application>Microsoft Office PowerPoint</Application>
  <PresentationFormat>Presentazione su schermo (4:3)</PresentationFormat>
  <Paragraphs>214</Paragraphs>
  <Slides>22</Slides>
  <Notes>22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7</vt:i4>
      </vt:variant>
      <vt:variant>
        <vt:lpstr>Titoli diapositive</vt:lpstr>
      </vt:variant>
      <vt:variant>
        <vt:i4>22</vt:i4>
      </vt:variant>
    </vt:vector>
  </HeadingPairs>
  <TitlesOfParts>
    <vt:vector size="35" baseType="lpstr">
      <vt:lpstr>MS Gothic</vt:lpstr>
      <vt:lpstr>ＭＳ Ｐゴシック</vt:lpstr>
      <vt:lpstr>Apex New Medium</vt:lpstr>
      <vt:lpstr>Arial</vt:lpstr>
      <vt:lpstr>Book Antiqua</vt:lpstr>
      <vt:lpstr>Lucida Sans</vt:lpstr>
      <vt:lpstr>1_Presentazione vuota</vt:lpstr>
      <vt:lpstr>5_Presentazione vuota</vt:lpstr>
      <vt:lpstr>7_Presentazione vuota</vt:lpstr>
      <vt:lpstr>9_Presentazione vuota</vt:lpstr>
      <vt:lpstr>8_Presentazione vuota</vt:lpstr>
      <vt:lpstr>13_Presentazione vuota</vt:lpstr>
      <vt:lpstr>10_Presentazione vuota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Utente della copia di valutazione di Office 2004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della copia di valutazione di Office 2004</dc:creator>
  <cp:lastModifiedBy>Mechelli Stefania</cp:lastModifiedBy>
  <cp:revision>1928</cp:revision>
  <cp:lastPrinted>2018-02-14T12:08:40Z</cp:lastPrinted>
  <dcterms:created xsi:type="dcterms:W3CDTF">2011-10-21T10:20:29Z</dcterms:created>
  <dcterms:modified xsi:type="dcterms:W3CDTF">2018-02-20T09:21:38Z</dcterms:modified>
</cp:coreProperties>
</file>