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637" autoAdjust="0"/>
  </p:normalViewPr>
  <p:slideViewPr>
    <p:cSldViewPr snapToGrid="0">
      <p:cViewPr>
        <p:scale>
          <a:sx n="107" d="100"/>
          <a:sy n="107" d="100"/>
        </p:scale>
        <p:origin x="918" y="16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 dirty="0"/>
              <a:t>Nel tuo centro è previsto, per i pazienti con diagnosi di IM ad alto rischio ischemico, l’inserimento nella lettera di dimissione della necessità di una valutazione clinica al 12° mese, nell’ottica di un probabile prolungamento della DAPT?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2'!$A$4:$A$5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'Question 2'!$B$4:$B$5</c:f>
              <c:numCache>
                <c:formatCode>0.00%</c:formatCode>
                <c:ptCount val="2"/>
                <c:pt idx="0">
                  <c:v>0.23480000000000001</c:v>
                </c:pt>
                <c:pt idx="1">
                  <c:v>0.76519999999999999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68-42D8-94F7-6E6E8408D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072768"/>
        <c:axId val="159298624"/>
      </c:barChart>
      <c:valAx>
        <c:axId val="1592986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7072768"/>
        <c:crosses val="autoZero"/>
        <c:crossBetween val="between"/>
      </c:valAx>
      <c:catAx>
        <c:axId val="20707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298624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/>
              <a:t>Nel tuo centro viene effettuata una strategia differenziata di follow-up per i pazienti post-IMA, in funzione delle caratteristiche cliniche e procedurali?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679178458984298E-2"/>
          <c:y val="0.14855213146482399"/>
          <c:w val="0.84016285847319405"/>
          <c:h val="0.74922633055349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3'!$B$3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3'!$A$4:$A$5</c:f>
              <c:strCache>
                <c:ptCount val="2"/>
                <c:pt idx="0">
                  <c:v>Si</c:v>
                </c:pt>
                <c:pt idx="1">
                  <c:v>No, si effettua solo la visita al 1° mese dalla dimissione per tutti i pazienti dimessi</c:v>
                </c:pt>
              </c:strCache>
            </c:strRef>
          </c:cat>
          <c:val>
            <c:numRef>
              <c:f>'Question 3'!$B$4:$B$5</c:f>
              <c:numCache>
                <c:formatCode>0.00%</c:formatCode>
                <c:ptCount val="2"/>
                <c:pt idx="0">
                  <c:v>0.2261</c:v>
                </c:pt>
                <c:pt idx="1">
                  <c:v>0.77390000000000003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E8-42D6-ADE5-EC85B59ED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35072"/>
        <c:axId val="211951616"/>
      </c:barChart>
      <c:valAx>
        <c:axId val="2119516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2035072"/>
        <c:crosses val="autoZero"/>
        <c:crossBetween val="between"/>
      </c:valAx>
      <c:catAx>
        <c:axId val="21203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51616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 dirty="0"/>
              <a:t>Se si: come viene effettuato il follow-up del paziente post-IMA con LVFE &lt;40% e/o con sintomi/segni di scompenso cardiaco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4'!$A$4:$A$7</c:f>
              <c:strCache>
                <c:ptCount val="4"/>
                <c:pt idx="0">
                  <c:v>solo al 1° mese dalla dimissione</c:v>
                </c:pt>
                <c:pt idx="1">
                  <c:v>al 1°, 3° e 12° mese dalla dimissione</c:v>
                </c:pt>
                <c:pt idx="2">
                  <c:v>viene inviato all’ambulatorio dello scompenso cardiaco</c:v>
                </c:pt>
                <c:pt idx="3">
                  <c:v>Altro (specificare)</c:v>
                </c:pt>
              </c:strCache>
            </c:strRef>
          </c:cat>
          <c:val>
            <c:numRef>
              <c:f>'Question 4'!$B$4:$B$7</c:f>
              <c:numCache>
                <c:formatCode>0.00%</c:formatCode>
                <c:ptCount val="4"/>
                <c:pt idx="0">
                  <c:v>0.24</c:v>
                </c:pt>
                <c:pt idx="1">
                  <c:v>0.4</c:v>
                </c:pt>
                <c:pt idx="2">
                  <c:v>0.36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4-4C18-A724-8FEBA90D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04192"/>
        <c:axId val="211954496"/>
      </c:barChart>
      <c:valAx>
        <c:axId val="2119544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2104192"/>
        <c:crosses val="autoZero"/>
        <c:crossBetween val="between"/>
      </c:valAx>
      <c:catAx>
        <c:axId val="2121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54496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/>
              <a:t>Se si: come viene effettuato il follow-up nei pazienti con LVFE &gt;40%, con Diabete Mellito, Malattia Coronarica Multivasale, rivascolarizzazione incompleta o subottimale e malattia renale cronica III/IV stadio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5'!$A$4:$A$7</c:f>
              <c:strCache>
                <c:ptCount val="4"/>
                <c:pt idx="0">
                  <c:v>solo al 1° mese dalla dimissione</c:v>
                </c:pt>
                <c:pt idx="1">
                  <c:v>al 1°, 6° e 12° mese dalla dimissione</c:v>
                </c:pt>
                <c:pt idx="2">
                  <c:v>ambulatorio integrato cardio-nefro-metabolico</c:v>
                </c:pt>
                <c:pt idx="3">
                  <c:v>Altro (specificare)</c:v>
                </c:pt>
              </c:strCache>
            </c:strRef>
          </c:cat>
          <c:val>
            <c:numRef>
              <c:f>'Question 5'!$B$4:$B$7</c:f>
              <c:numCache>
                <c:formatCode>0.00%</c:formatCode>
                <c:ptCount val="4"/>
                <c:pt idx="0">
                  <c:v>0.32</c:v>
                </c:pt>
                <c:pt idx="1">
                  <c:v>0.52</c:v>
                </c:pt>
                <c:pt idx="2">
                  <c:v>0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4C-4E23-8708-B12336F63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68096"/>
        <c:axId val="211957376"/>
      </c:barChart>
      <c:valAx>
        <c:axId val="2119573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6468096"/>
        <c:crosses val="autoZero"/>
        <c:crossBetween val="between"/>
      </c:valAx>
      <c:catAx>
        <c:axId val="12646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57376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/>
              <a:t>Se nel tuo centro viene effettuata una valutazione clinica dei pazienti Post-IMA al 12° mese dall’evento ischemico, è previsto a tale scopo un ambulatorio dedicato?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6'!$B$3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6'!$A$4:$A$5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'Question 6'!$B$4:$B$5</c:f>
              <c:numCache>
                <c:formatCode>0.00%</c:formatCode>
                <c:ptCount val="2"/>
                <c:pt idx="0">
                  <c:v>0.25659999999999999</c:v>
                </c:pt>
                <c:pt idx="1">
                  <c:v>0.74339999999999995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AF-4F16-B8C7-5626B29F7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70656"/>
        <c:axId val="126558784"/>
      </c:barChart>
      <c:valAx>
        <c:axId val="1265587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6470656"/>
        <c:crosses val="autoZero"/>
        <c:crossBetween val="between"/>
      </c:valAx>
      <c:catAx>
        <c:axId val="1264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58784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 dirty="0"/>
              <a:t>Se si: qual è la percentuale di pazienti dimessi dal vostro centro con diagnosi di IMA che vengono valutati al 12°mese dall’evento ischemico?</a:t>
            </a:r>
          </a:p>
        </c:rich>
      </c:tx>
      <c:layout>
        <c:manualLayout>
          <c:xMode val="edge"/>
          <c:yMode val="edge"/>
          <c:x val="0.104706481481482"/>
          <c:y val="4.31172839506172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7'!$A$4:$A$6</c:f>
              <c:strCache>
                <c:ptCount val="3"/>
                <c:pt idx="0">
                  <c:v>&lt;25%</c:v>
                </c:pt>
                <c:pt idx="1">
                  <c:v>&gt;25% &lt;50%</c:v>
                </c:pt>
                <c:pt idx="2">
                  <c:v>&gt;50%</c:v>
                </c:pt>
              </c:strCache>
            </c:strRef>
          </c:cat>
          <c:val>
            <c:numRef>
              <c:f>'Question 7'!$B$4:$B$6</c:f>
              <c:numCache>
                <c:formatCode>0.00%</c:formatCode>
                <c:ptCount val="3"/>
                <c:pt idx="0">
                  <c:v>6.9000000000000006E-2</c:v>
                </c:pt>
                <c:pt idx="1">
                  <c:v>0.51719999999999999</c:v>
                </c:pt>
                <c:pt idx="2">
                  <c:v>0.4138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D9-4D30-819E-43D357B58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41696"/>
        <c:axId val="126561664"/>
      </c:barChart>
      <c:valAx>
        <c:axId val="1265616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6941696"/>
        <c:crosses val="autoZero"/>
        <c:crossBetween val="between"/>
      </c:valAx>
      <c:catAx>
        <c:axId val="12694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61664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/>
              <a:t>Se no: dove viene effettuata la valutazione clinica al 12° mese dall'evento ischemico (risposta multipla)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8'!$A$4:$A$7</c:f>
              <c:strCache>
                <c:ptCount val="4"/>
                <c:pt idx="0">
                  <c:v>Altro ospedale</c:v>
                </c:pt>
                <c:pt idx="1">
                  <c:v>Poliambulatorio ASP</c:v>
                </c:pt>
                <c:pt idx="2">
                  <c:v>Centro Privato Convenzionato</c:v>
                </c:pt>
                <c:pt idx="3">
                  <c:v>Libera Professione</c:v>
                </c:pt>
              </c:strCache>
            </c:strRef>
          </c:cat>
          <c:val>
            <c:numRef>
              <c:f>'Question 8'!$B$4:$B$7</c:f>
              <c:numCache>
                <c:formatCode>0.00%</c:formatCode>
                <c:ptCount val="4"/>
                <c:pt idx="0">
                  <c:v>0.375</c:v>
                </c:pt>
                <c:pt idx="1">
                  <c:v>0.60580000000000001</c:v>
                </c:pt>
                <c:pt idx="2">
                  <c:v>0.23080000000000001</c:v>
                </c:pt>
                <c:pt idx="3">
                  <c:v>0.79810000000000003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9E-413B-A26D-38F77D8A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36928"/>
        <c:axId val="126564544"/>
      </c:barChart>
      <c:valAx>
        <c:axId val="1265645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7036928"/>
        <c:crosses val="autoZero"/>
        <c:crossBetween val="between"/>
      </c:valAx>
      <c:catAx>
        <c:axId val="1270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64544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/>
              <a:t>Quali sono i criteri che normalmente tieni in considerazione nella tua pratica clinica, ai fini del prolungamento della DAPT oltre il 12° mese nei pazienti post-IMA? (Risposta multipla)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9'!$B$3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9'!$A$4:$A$11</c:f>
              <c:strCache>
                <c:ptCount val="8"/>
                <c:pt idx="0">
                  <c:v>Età &gt;65</c:v>
                </c:pt>
                <c:pt idx="1">
                  <c:v>Diabete</c:v>
                </c:pt>
                <c:pt idx="2">
                  <c:v>IRC (clearance &lt;60 ml/min/1,73 m2)</c:v>
                </c:pt>
                <c:pt idx="3">
                  <c:v>Malattia coronarica multivasale</c:v>
                </c:pt>
                <c:pt idx="4">
                  <c:v>Ulteriore IMA antecedente all’evento indice</c:v>
                </c:pt>
                <c:pt idx="5">
                  <c:v>Pregressa PCI</c:v>
                </c:pt>
                <c:pt idx="6">
                  <c:v>Basso rischio emorragico</c:v>
                </c:pt>
                <c:pt idx="7">
                  <c:v>Altro (specificare)</c:v>
                </c:pt>
              </c:strCache>
            </c:strRef>
          </c:cat>
          <c:val>
            <c:numRef>
              <c:f>'Question 9'!$B$4:$B$11</c:f>
              <c:numCache>
                <c:formatCode>0.00%</c:formatCode>
                <c:ptCount val="8"/>
                <c:pt idx="0">
                  <c:v>0.69230000000000003</c:v>
                </c:pt>
                <c:pt idx="1">
                  <c:v>0.88460000000000005</c:v>
                </c:pt>
                <c:pt idx="2">
                  <c:v>0.69230000000000003</c:v>
                </c:pt>
                <c:pt idx="3">
                  <c:v>0.78849999999999998</c:v>
                </c:pt>
                <c:pt idx="4">
                  <c:v>0.64419999999999999</c:v>
                </c:pt>
                <c:pt idx="5">
                  <c:v>0.61539999999999995</c:v>
                </c:pt>
                <c:pt idx="6">
                  <c:v>0.75960000000000005</c:v>
                </c:pt>
                <c:pt idx="7">
                  <c:v>4.8099999999999997E-2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25-4ABA-B332-465178BE4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25696"/>
        <c:axId val="126592128"/>
      </c:barChart>
      <c:valAx>
        <c:axId val="1265921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7325696"/>
        <c:crosses val="autoZero"/>
        <c:crossBetween val="between"/>
      </c:valAx>
      <c:catAx>
        <c:axId val="12732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92128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t-IT"/>
              <a:t>Nella tua pratica clinica, ai fini del prolungamento della DAPT oltre il 12° mese nei pazienti post-IMA, fai riferimento agli scores per la valutazione del rischio ischemico e del rischio emorragico?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10'!$B$3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10'!$A$4:$A$5</c:f>
              <c:strCache>
                <c:ptCount val="2"/>
                <c:pt idx="0">
                  <c:v>No</c:v>
                </c:pt>
                <c:pt idx="1">
                  <c:v>Si: quale utilizzi?</c:v>
                </c:pt>
              </c:strCache>
            </c:strRef>
          </c:cat>
          <c:val>
            <c:numRef>
              <c:f>'Question 10'!$B$4:$B$5</c:f>
              <c:numCache>
                <c:formatCode>0.00%</c:formatCode>
                <c:ptCount val="2"/>
                <c:pt idx="0">
                  <c:v>0.78100000000000003</c:v>
                </c:pt>
                <c:pt idx="1">
                  <c:v>0.219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E4-4A9F-9D6C-84A5731D3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65312"/>
        <c:axId val="126595008"/>
      </c:barChart>
      <c:valAx>
        <c:axId val="1265950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33965312"/>
        <c:crosses val="autoZero"/>
        <c:crossBetween val="between"/>
      </c:valAx>
      <c:catAx>
        <c:axId val="1339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95008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D589-FFD6-4650-B939-569790890708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B7DFA-58AF-4772-90E7-30BCD8748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5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</a:p>
          <a:p>
            <a:r>
              <a:rPr lang="it-IT" smtClean="0"/>
              <a:t>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B7DFA-58AF-4772-90E7-30BCD874892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00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F69A88-B6BD-4005-807F-267D31A4F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264ECAD-FF21-4E20-B9F3-7A3C22953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F7BB6BA-00EF-4204-A5F9-943DA212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E86B24B-2D2F-4780-B4D8-FC1F47EC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62A7779-0BD6-465E-A7DB-2E97A9A6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915B9C0-1BD8-43B5-9397-33D33570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B74F2690-6CC2-48E1-9349-80DC082F9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C6D0F14-A9DA-44F4-8329-2473942F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099B1EB-41E0-471A-9C33-4B080477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7D72DD9-4655-440E-BE6B-3283F833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4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EF67356E-873F-48A7-9476-84DBA1DBD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E9C5F4EB-0632-4A5F-9B74-89DF205F4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27C7DBB-1210-49DF-8AB5-0E330F5E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9285CC9-FBFA-436F-B231-A535961F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9E5A630-D784-4ACD-845D-789B50F4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24004C-1DCE-4818-BFD6-5A0D0322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F2C682-F0AC-415E-A6A7-8BD96C2AB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3833635-78DC-4154-9719-58DC9F24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B115A33-EEBE-4E75-BFB5-EB97EB61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5707558-7B18-4C93-AEFF-26B4817C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45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9212D9E-B7D3-424A-BAF6-2F9BAD13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E418E73-569D-48A3-B729-D4E3C999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72784AD-5C4E-4452-AC48-CA99C240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E6D2D2-A8C0-4992-B83E-AFC0A7D7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2C58A3F-4AA9-433D-8FD8-60E493CF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3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4B6A001-0993-4E64-BE01-C80F2F9D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3EE97C4-84CD-411A-A8E6-B64E53956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829611-2693-4F93-8BF8-61CDBC206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BE996F94-5540-4630-8B5B-6038F8D0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AF2E48E-4DDD-4EDE-A1AC-F2372E6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B00CFAB-1EA4-4BE7-9263-A286F725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85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4F2CF70-6D09-4CD1-966F-04FBBD16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1F06452-453C-41F0-84EE-EA5CA37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88D32D9F-7920-43EA-9A64-ED1EF783D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88D32D39-F617-424E-A1AE-0A220E40D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83FA563-300C-4EB9-9CD6-61427731A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593C8337-D425-47E0-B995-447C2311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8BAE2BFC-D32C-4AC1-B5F9-5312DFDB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0B8F0709-E353-486E-97EE-1F32F6F8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6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6547ADB-B019-4C88-A13A-9B92D870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1CBDE682-809D-489B-BEF3-073DCEE3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8AC05EA-F4E9-4240-B15B-48BD42FB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B901AE0-9619-4F30-BCE1-9EC8AAD4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81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632B7DF-FE02-44D4-A4CF-876BED31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49F0FFA0-1211-4239-B5EC-F6166F8F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6087572-24A1-4B3F-9E74-644FD23F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71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6DCF339-480B-465F-8DED-0E4B7107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757DD39-42E4-4AD7-94FA-9B1613E5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F5C9562-8466-43CC-B9AF-6FB1D6968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F228EB95-FD07-471C-80A7-9B400EAC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9F4BC48-26FF-4A65-8B2F-D2FC6DB2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DFF6DA1F-11F9-42FB-8FE2-053EC81F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19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70D6B7B-D904-4261-825E-589BB4E9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DF76DE5D-8BC2-4970-87E8-92717E787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53A392A-1B97-4512-9E7E-C837A03BD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1940635-F232-43AB-A14D-D44A8922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0C19C45-3D51-4B88-9E2F-EA45FBE8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A68CFFF-1E1E-483C-BB25-480D6712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59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8CBCC627-66E5-435B-B13E-EC0DE94E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96A7B21-8F93-4A5F-90D3-80247787C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D7F28E-C74E-431A-856E-D677844D9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115D-096E-46BC-BCC6-DDB141B44B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828D0E8-DA57-42C0-9752-140264D8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6D9153A-CB7B-48A3-876E-37207A04E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0278-A03B-4B5C-AF2E-C3A1AB924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94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8F6442C0-7075-4036-A1F7-D6277B259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18"/>
            <a:ext cx="12192000" cy="484909"/>
          </a:xfrm>
        </p:spPr>
        <p:txBody>
          <a:bodyPr>
            <a:noAutofit/>
          </a:bodyPr>
          <a:lstStyle/>
          <a:p>
            <a:r>
              <a:rPr lang="it-IT" sz="30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IL FOLLOW-UP DEI PAZIENTI POST-IMA: </a:t>
            </a:r>
          </a:p>
          <a:p>
            <a:r>
              <a:rPr lang="it-IT" sz="30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COMMENTO SULLA SURVEY TRA I CARDIOLOGI CALABRESI</a:t>
            </a:r>
            <a:endParaRPr lang="it-IT" sz="3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6EC2F63-1363-4E07-B320-AAA0327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2064328"/>
            <a:ext cx="5818904" cy="25707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DC64EC9-BFD2-4773-AB13-A9641D1CA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23" y="5080441"/>
            <a:ext cx="4523660" cy="123723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15358" y="4736205"/>
            <a:ext cx="190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Giovanni Bisignani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09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=""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52530"/>
              </p:ext>
            </p:extLst>
          </p:nvPr>
        </p:nvGraphicFramePr>
        <p:xfrm>
          <a:off x="1662545" y="497925"/>
          <a:ext cx="8811491" cy="5168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F303F4B0-F53F-48E4-89A8-E65E2E91EA34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49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Domanda 5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D47026EC-EBE7-4082-9567-D4EA6D12C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35839"/>
              </p:ext>
            </p:extLst>
          </p:nvPr>
        </p:nvGraphicFramePr>
        <p:xfrm>
          <a:off x="9177481" y="5666508"/>
          <a:ext cx="28702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="" xmlns:a16="http://schemas.microsoft.com/office/drawing/2014/main" val="1879100201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559722106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14031881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7617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No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78,10%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82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08380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Si: quale utilizzi?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21,90%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23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19733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105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29847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10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29893809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5BB4E180-5F13-441C-BE12-DED69A45BAFD}"/>
              </a:ext>
            </a:extLst>
          </p:cNvPr>
          <p:cNvSpPr/>
          <p:nvPr/>
        </p:nvSpPr>
        <p:spPr>
          <a:xfrm>
            <a:off x="9587345" y="3687726"/>
            <a:ext cx="1468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Risposte inserite in Se </a:t>
            </a:r>
            <a:r>
              <a:rPr lang="it-IT" sz="1200" dirty="0">
                <a:solidFill>
                  <a:srgbClr val="333E48"/>
                </a:solidFill>
              </a:rPr>
              <a:t>Si: quale utilizzi?</a:t>
            </a:r>
            <a:endParaRPr lang="it-IT" sz="120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371C9E35-13DA-4DDB-A5E3-0C106976A2C5}"/>
              </a:ext>
            </a:extLst>
          </p:cNvPr>
          <p:cNvSpPr/>
          <p:nvPr/>
        </p:nvSpPr>
        <p:spPr>
          <a:xfrm>
            <a:off x="9587345" y="4017774"/>
            <a:ext cx="2627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333E48"/>
                </a:solidFill>
              </a:rPr>
              <a:t>Grace, </a:t>
            </a:r>
            <a:r>
              <a:rPr lang="es-ES" sz="1200" dirty="0" err="1">
                <a:solidFill>
                  <a:srgbClr val="333E48"/>
                </a:solidFill>
              </a:rPr>
              <a:t>Crusade</a:t>
            </a:r>
            <a:r>
              <a:rPr lang="es-ES" sz="1200" dirty="0">
                <a:solidFill>
                  <a:srgbClr val="333E48"/>
                </a:solidFill>
              </a:rPr>
              <a:t>, Cha2ds2vasc, Has-</a:t>
            </a:r>
            <a:r>
              <a:rPr lang="es-ES" sz="1200" dirty="0" err="1">
                <a:solidFill>
                  <a:srgbClr val="333E48"/>
                </a:solidFill>
              </a:rPr>
              <a:t>bled</a:t>
            </a:r>
            <a:endParaRPr lang="es-ES" sz="1200" dirty="0">
              <a:solidFill>
                <a:srgbClr val="333E48"/>
              </a:solidFill>
            </a:endParaRPr>
          </a:p>
          <a:p>
            <a:r>
              <a:rPr lang="it-IT" sz="1200" dirty="0"/>
              <a:t>PRECISE-DAPT</a:t>
            </a:r>
          </a:p>
          <a:p>
            <a:r>
              <a:rPr lang="it-IT" sz="1200" dirty="0"/>
              <a:t>DAPT score</a:t>
            </a:r>
          </a:p>
          <a:p>
            <a:r>
              <a:rPr lang="it-IT" sz="1200" dirty="0"/>
              <a:t>TIMI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79536CF9-BF3A-494C-B1DF-FD1F2467F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APT 2017_ESC_Final for web 0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279576" y="1700808"/>
            <a:ext cx="7344816" cy="313932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rgbClr val="002060"/>
                </a:solidFill>
              </a:rPr>
              <a:t>«</a:t>
            </a:r>
            <a:r>
              <a:rPr lang="it-IT" b="1" dirty="0" err="1">
                <a:solidFill>
                  <a:srgbClr val="002060"/>
                </a:solidFill>
              </a:rPr>
              <a:t>As</a:t>
            </a:r>
            <a:r>
              <a:rPr lang="it-IT" b="1" dirty="0">
                <a:solidFill>
                  <a:srgbClr val="002060"/>
                </a:solidFill>
              </a:rPr>
              <a:t> a </a:t>
            </a:r>
            <a:r>
              <a:rPr lang="it-IT" b="1" dirty="0" err="1">
                <a:solidFill>
                  <a:srgbClr val="002060"/>
                </a:solidFill>
              </a:rPr>
              <a:t>result</a:t>
            </a:r>
            <a:r>
              <a:rPr lang="it-IT" b="1" dirty="0">
                <a:solidFill>
                  <a:srgbClr val="002060"/>
                </a:solidFill>
              </a:rPr>
              <a:t>, the </a:t>
            </a:r>
            <a:r>
              <a:rPr lang="it-IT" b="1" dirty="0" err="1">
                <a:solidFill>
                  <a:srgbClr val="002060"/>
                </a:solidFill>
              </a:rPr>
              <a:t>application</a:t>
            </a:r>
            <a:r>
              <a:rPr lang="it-IT" b="1" dirty="0">
                <a:solidFill>
                  <a:srgbClr val="002060"/>
                </a:solidFill>
              </a:rPr>
              <a:t> of </a:t>
            </a:r>
            <a:r>
              <a:rPr lang="it-IT" b="1" dirty="0" err="1">
                <a:solidFill>
                  <a:srgbClr val="002060"/>
                </a:solidFill>
              </a:rPr>
              <a:t>these</a:t>
            </a:r>
            <a:r>
              <a:rPr lang="it-IT" b="1" dirty="0">
                <a:solidFill>
                  <a:srgbClr val="002060"/>
                </a:solidFill>
              </a:rPr>
              <a:t> risk </a:t>
            </a:r>
            <a:r>
              <a:rPr lang="it-IT" b="1" dirty="0" err="1">
                <a:solidFill>
                  <a:srgbClr val="002060"/>
                </a:solidFill>
              </a:rPr>
              <a:t>scores</a:t>
            </a:r>
            <a:r>
              <a:rPr lang="it-IT" b="1" dirty="0">
                <a:solidFill>
                  <a:srgbClr val="002060"/>
                </a:solidFill>
              </a:rPr>
              <a:t> to decide </a:t>
            </a:r>
            <a:r>
              <a:rPr lang="it-IT" b="1" dirty="0" err="1">
                <a:solidFill>
                  <a:srgbClr val="002060"/>
                </a:solidFill>
              </a:rPr>
              <a:t>upon</a:t>
            </a:r>
            <a:r>
              <a:rPr lang="it-IT" b="1" dirty="0">
                <a:solidFill>
                  <a:srgbClr val="002060"/>
                </a:solidFill>
              </a:rPr>
              <a:t> DAPT </a:t>
            </a:r>
            <a:r>
              <a:rPr lang="it-IT" b="1" dirty="0" err="1">
                <a:solidFill>
                  <a:srgbClr val="002060"/>
                </a:solidFill>
              </a:rPr>
              <a:t>duration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remains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problematic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b="1" dirty="0" err="1">
                <a:solidFill>
                  <a:srgbClr val="002060"/>
                </a:solidFill>
              </a:rPr>
              <a:t>as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only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limited</a:t>
            </a:r>
            <a:r>
              <a:rPr lang="it-IT" b="1" dirty="0">
                <a:solidFill>
                  <a:srgbClr val="002060"/>
                </a:solidFill>
              </a:rPr>
              <a:t> data </a:t>
            </a:r>
            <a:r>
              <a:rPr lang="it-IT" b="1" dirty="0" err="1">
                <a:solidFill>
                  <a:srgbClr val="002060"/>
                </a:solidFill>
              </a:rPr>
              <a:t>exist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exploring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their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value</a:t>
            </a:r>
            <a:r>
              <a:rPr lang="it-IT" b="1" dirty="0">
                <a:solidFill>
                  <a:srgbClr val="002060"/>
                </a:solidFill>
              </a:rPr>
              <a:t> to guide DAPT </a:t>
            </a:r>
            <a:r>
              <a:rPr lang="it-IT" b="1" dirty="0" err="1">
                <a:solidFill>
                  <a:srgbClr val="002060"/>
                </a:solidFill>
              </a:rPr>
              <a:t>duration</a:t>
            </a:r>
            <a:r>
              <a:rPr lang="it-IT" b="1" dirty="0">
                <a:solidFill>
                  <a:srgbClr val="002060"/>
                </a:solidFill>
              </a:rPr>
              <a:t>». (pag. 7)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rgbClr val="002060"/>
                </a:solidFill>
              </a:rPr>
              <a:t>«</a:t>
            </a:r>
            <a:r>
              <a:rPr lang="it-IT" b="1" dirty="0" err="1">
                <a:solidFill>
                  <a:srgbClr val="002060"/>
                </a:solidFill>
              </a:rPr>
              <a:t>However</a:t>
            </a:r>
            <a:r>
              <a:rPr lang="it-IT" b="1" dirty="0">
                <a:solidFill>
                  <a:srgbClr val="002060"/>
                </a:solidFill>
              </a:rPr>
              <a:t>, none of </a:t>
            </a:r>
            <a:r>
              <a:rPr lang="it-IT" b="1" dirty="0" err="1">
                <a:solidFill>
                  <a:srgbClr val="002060"/>
                </a:solidFill>
              </a:rPr>
              <a:t>these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risk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prediction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models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have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been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prospectively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tested</a:t>
            </a:r>
            <a:r>
              <a:rPr lang="it-IT" b="1" dirty="0">
                <a:solidFill>
                  <a:srgbClr val="002060"/>
                </a:solidFill>
              </a:rPr>
              <a:t> in the </a:t>
            </a:r>
            <a:r>
              <a:rPr lang="it-IT" b="1" dirty="0" err="1">
                <a:solidFill>
                  <a:srgbClr val="002060"/>
                </a:solidFill>
              </a:rPr>
              <a:t>setting</a:t>
            </a:r>
            <a:r>
              <a:rPr lang="it-IT" b="1" dirty="0">
                <a:solidFill>
                  <a:srgbClr val="002060"/>
                </a:solidFill>
              </a:rPr>
              <a:t> of </a:t>
            </a:r>
            <a:r>
              <a:rPr lang="it-IT" b="1" dirty="0" err="1">
                <a:solidFill>
                  <a:srgbClr val="002060"/>
                </a:solidFill>
              </a:rPr>
              <a:t>RCTs</a:t>
            </a:r>
            <a:r>
              <a:rPr lang="it-IT" b="1" dirty="0">
                <a:solidFill>
                  <a:srgbClr val="002060"/>
                </a:solidFill>
              </a:rPr>
              <a:t>. </a:t>
            </a:r>
            <a:r>
              <a:rPr lang="it-IT" b="1" dirty="0" err="1">
                <a:solidFill>
                  <a:srgbClr val="002060"/>
                </a:solidFill>
              </a:rPr>
              <a:t>Therefore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b="1" dirty="0" err="1">
                <a:solidFill>
                  <a:srgbClr val="002060"/>
                </a:solidFill>
              </a:rPr>
              <a:t>their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value</a:t>
            </a:r>
            <a:r>
              <a:rPr lang="it-IT" b="1" dirty="0">
                <a:solidFill>
                  <a:srgbClr val="002060"/>
                </a:solidFill>
              </a:rPr>
              <a:t> in </a:t>
            </a:r>
            <a:r>
              <a:rPr lang="it-IT" b="1" dirty="0" err="1">
                <a:solidFill>
                  <a:srgbClr val="002060"/>
                </a:solidFill>
              </a:rPr>
              <a:t>improving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patient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outcomes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remains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unclear</a:t>
            </a:r>
            <a:r>
              <a:rPr lang="it-IT" b="1" dirty="0">
                <a:solidFill>
                  <a:srgbClr val="002060"/>
                </a:solidFill>
              </a:rPr>
              <a:t>». (pag. 9)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09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B1264CB-CE01-433C-9627-E0D8A2A7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783"/>
            <a:ext cx="10515600" cy="667657"/>
          </a:xfrm>
        </p:spPr>
        <p:txBody>
          <a:bodyPr>
            <a:normAutofit/>
          </a:bodyPr>
          <a:lstStyle/>
          <a:p>
            <a:pPr algn="ctr"/>
            <a:r>
              <a:rPr lang="it-IT" sz="3800" dirty="0">
                <a:latin typeface="Book Antiqua" panose="02040602050305030304" pitchFamily="18" charset="0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D77D99C-7ACD-4DA8-A045-35C5969A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5223"/>
            <a:ext cx="121920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200" dirty="0">
                <a:latin typeface="Book Antiqua" panose="02040602050305030304" pitchFamily="18" charset="0"/>
              </a:rPr>
              <a:t>Nella maggior parte delle cardiologie non è previsto nella lettera di dimissione il riferimento alla rivalutazione al 12° mese dei pazienti con IMA ad alto rischio ischemico, ai fini di un probabile prolungamento della DAPT.</a:t>
            </a:r>
          </a:p>
          <a:p>
            <a:pPr marL="0" indent="0" algn="just">
              <a:buNone/>
            </a:pPr>
            <a:r>
              <a:rPr lang="it-IT" sz="2200" dirty="0"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it-IT" sz="2200" dirty="0">
                <a:latin typeface="Book Antiqua" panose="02040602050305030304" pitchFamily="18" charset="0"/>
              </a:rPr>
              <a:t> In genere non viene effettuato un follow-up differenziato in base alle caratteristiche cliniche e procedurali dei pazienti post-IMA e non è previsto in tal senso un ambulatorio dedicato.</a:t>
            </a:r>
          </a:p>
          <a:p>
            <a:pPr marL="0" indent="0" algn="just">
              <a:buNone/>
            </a:pPr>
            <a:endParaRPr lang="it-IT" sz="2200" dirty="0">
              <a:latin typeface="Book Antiqua" panose="02040602050305030304" pitchFamily="18" charset="0"/>
            </a:endParaRPr>
          </a:p>
          <a:p>
            <a:pPr algn="just"/>
            <a:r>
              <a:rPr lang="it-IT" sz="2200" dirty="0">
                <a:latin typeface="Book Antiqua" panose="02040602050305030304" pitchFamily="18" charset="0"/>
              </a:rPr>
              <a:t>Per il prolungamento della DAPT vengono tenuti in considerazioni tutti i criteri clinici e procedurali, con leggera preferenza al diabete, alla malattia coronarica </a:t>
            </a:r>
            <a:r>
              <a:rPr lang="it-IT" sz="2200" dirty="0" err="1">
                <a:latin typeface="Book Antiqua" panose="02040602050305030304" pitchFamily="18" charset="0"/>
              </a:rPr>
              <a:t>multivasale</a:t>
            </a:r>
            <a:r>
              <a:rPr lang="it-IT" sz="2200" dirty="0">
                <a:latin typeface="Book Antiqua" panose="02040602050305030304" pitchFamily="18" charset="0"/>
              </a:rPr>
              <a:t> e al basso rischio emorragico</a:t>
            </a:r>
            <a:r>
              <a:rPr lang="it-IT" sz="2200" dirty="0" smtClean="0">
                <a:latin typeface="Book Antiqua" panose="02040602050305030304" pitchFamily="18" charset="0"/>
              </a:rPr>
              <a:t>.</a:t>
            </a:r>
          </a:p>
          <a:p>
            <a:pPr marL="0" indent="0" algn="just">
              <a:buNone/>
            </a:pPr>
            <a:endParaRPr lang="it-IT" sz="2200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it-IT" sz="2200" dirty="0">
              <a:latin typeface="Book Antiqua" panose="02040602050305030304" pitchFamily="18" charset="0"/>
            </a:endParaRPr>
          </a:p>
          <a:p>
            <a:pPr algn="just"/>
            <a:r>
              <a:rPr lang="it-IT" sz="2200" dirty="0">
                <a:latin typeface="Book Antiqua" panose="02040602050305030304" pitchFamily="18" charset="0"/>
              </a:rPr>
              <a:t>Ai fini del prolungamento della DAPT, la maggior parte dei cardiologi non fa riferimento agli </a:t>
            </a:r>
            <a:r>
              <a:rPr lang="it-IT" sz="2200" dirty="0" err="1">
                <a:latin typeface="Book Antiqua" panose="02040602050305030304" pitchFamily="18" charset="0"/>
              </a:rPr>
              <a:t>scores</a:t>
            </a:r>
            <a:r>
              <a:rPr lang="it-IT" sz="2200" dirty="0">
                <a:latin typeface="Book Antiqua" panose="02040602050305030304" pitchFamily="18" charset="0"/>
              </a:rPr>
              <a:t> per la valutazione del rischio ischemico e del rischio </a:t>
            </a:r>
            <a:r>
              <a:rPr lang="it-IT" sz="2200" dirty="0" smtClean="0">
                <a:latin typeface="Book Antiqua" panose="02040602050305030304" pitchFamily="18" charset="0"/>
              </a:rPr>
              <a:t>emorragico</a:t>
            </a:r>
          </a:p>
          <a:p>
            <a:pPr algn="just"/>
            <a:endParaRPr lang="it-IT" sz="2200" dirty="0">
              <a:latin typeface="Book Antiqua" panose="02040602050305030304" pitchFamily="18" charset="0"/>
            </a:endParaRPr>
          </a:p>
          <a:p>
            <a:pPr algn="just"/>
            <a:r>
              <a:rPr lang="it-IT" sz="2200" dirty="0" smtClean="0">
                <a:latin typeface="Book Antiqua" panose="02040602050305030304" pitchFamily="18" charset="0"/>
              </a:rPr>
              <a:t>Emerge la necessità di parlare un linguaggio comune </a:t>
            </a:r>
            <a:endParaRPr lang="it-IT" sz="2200" dirty="0">
              <a:latin typeface="Book Antiqua" panose="02040602050305030304" pitchFamily="18" charset="0"/>
            </a:endParaRPr>
          </a:p>
          <a:p>
            <a:pPr algn="just"/>
            <a:endParaRPr lang="it-IT" sz="2200" dirty="0">
              <a:latin typeface="Book Antiqua" panose="02040602050305030304" pitchFamily="18" charset="0"/>
            </a:endParaRPr>
          </a:p>
          <a:p>
            <a:pPr algn="just"/>
            <a:endParaRPr lang="it-IT" sz="2200" dirty="0">
              <a:latin typeface="Book Antiqua" panose="02040602050305030304" pitchFamily="18" charset="0"/>
            </a:endParaRPr>
          </a:p>
          <a:p>
            <a:pPr algn="just"/>
            <a:endParaRPr lang="it-IT" sz="2200" dirty="0">
              <a:latin typeface="Book Antiqua" panose="0204060205030503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7BDE1474-1EB8-4050-8A8D-57A53611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0374272-547E-41A0-A53E-9E4B42298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582" y="35474"/>
            <a:ext cx="9144000" cy="497926"/>
          </a:xfrm>
        </p:spPr>
        <p:txBody>
          <a:bodyPr/>
          <a:lstStyle/>
          <a:p>
            <a:r>
              <a:rPr lang="it-IT" dirty="0"/>
              <a:t>Domanda 1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987980"/>
              </p:ext>
            </p:extLst>
          </p:nvPr>
        </p:nvGraphicFramePr>
        <p:xfrm>
          <a:off x="1482437" y="533400"/>
          <a:ext cx="9130145" cy="526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="" xmlns:a16="http://schemas.microsoft.com/office/drawing/2014/main" id="{37BF2C75-EB8D-4D6B-A124-1DFC70666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49115"/>
              </p:ext>
            </p:extLst>
          </p:nvPr>
        </p:nvGraphicFramePr>
        <p:xfrm>
          <a:off x="10271990" y="5798127"/>
          <a:ext cx="17399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950">
                  <a:extLst>
                    <a:ext uri="{9D8B030D-6E8A-4147-A177-3AD203B41FA5}">
                      <a16:colId xmlns="" xmlns:a16="http://schemas.microsoft.com/office/drawing/2014/main" val="1650866273"/>
                    </a:ext>
                  </a:extLst>
                </a:gridCol>
                <a:gridCol w="869950">
                  <a:extLst>
                    <a:ext uri="{9D8B030D-6E8A-4147-A177-3AD203B41FA5}">
                      <a16:colId xmlns="" xmlns:a16="http://schemas.microsoft.com/office/drawing/2014/main" val="378833630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9865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23,48%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27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14968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76,52%</a:t>
                      </a:r>
                      <a:endParaRPr lang="it-IT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97587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115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31930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0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33089939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2E86DBC9-E66F-4CF1-8DD8-33EBC5556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77694"/>
              </p:ext>
            </p:extLst>
          </p:nvPr>
        </p:nvGraphicFramePr>
        <p:xfrm>
          <a:off x="9332190" y="5798127"/>
          <a:ext cx="9398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="" xmlns:a16="http://schemas.microsoft.com/office/drawing/2014/main" val="35290423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02876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SI</a:t>
                      </a:r>
                      <a:endParaRPr lang="it-IT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54717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NO</a:t>
                      </a:r>
                      <a:endParaRPr lang="it-IT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2659004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E3920D7-5AE4-4532-B067-3965C6EC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315165"/>
              </p:ext>
            </p:extLst>
          </p:nvPr>
        </p:nvGraphicFramePr>
        <p:xfrm>
          <a:off x="1274618" y="497926"/>
          <a:ext cx="9531926" cy="514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2B1F6643-8BB3-4321-8C57-BF2CD3E3C949}"/>
              </a:ext>
            </a:extLst>
          </p:cNvPr>
          <p:cNvSpPr txBox="1">
            <a:spLocks/>
          </p:cNvSpPr>
          <p:nvPr/>
        </p:nvSpPr>
        <p:spPr>
          <a:xfrm>
            <a:off x="1468581" y="0"/>
            <a:ext cx="9144000" cy="49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Domanda 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="" xmlns:a16="http://schemas.microsoft.com/office/drawing/2014/main" id="{F55316D0-3151-461B-851F-C6BE571F5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89201"/>
              </p:ext>
            </p:extLst>
          </p:nvPr>
        </p:nvGraphicFramePr>
        <p:xfrm>
          <a:off x="6412923" y="5499416"/>
          <a:ext cx="5600700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="" xmlns:a16="http://schemas.microsoft.com/office/drawing/2014/main" val="515396677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2963764125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35310027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6737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Si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22,61%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26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81253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No, si effettua solo la visita al 1° mese dalla dimissione per tutti i pazienti dimessi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77,39%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28512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115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10765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0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59813074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50D4E02-42CE-4411-9209-D8DEB74EC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665178"/>
              </p:ext>
            </p:extLst>
          </p:nvPr>
        </p:nvGraphicFramePr>
        <p:xfrm>
          <a:off x="1184564" y="595745"/>
          <a:ext cx="9712036" cy="492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0FB0F1C8-EF59-4AAC-A665-4E1A79E489AF}"/>
              </a:ext>
            </a:extLst>
          </p:cNvPr>
          <p:cNvSpPr txBox="1">
            <a:spLocks/>
          </p:cNvSpPr>
          <p:nvPr/>
        </p:nvSpPr>
        <p:spPr>
          <a:xfrm>
            <a:off x="1468582" y="97819"/>
            <a:ext cx="9144000" cy="49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Domanda 2a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1BB664B3-8BEB-4E85-897A-673D3341F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2976"/>
              </p:ext>
            </p:extLst>
          </p:nvPr>
        </p:nvGraphicFramePr>
        <p:xfrm>
          <a:off x="6831445" y="5507182"/>
          <a:ext cx="52070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="" xmlns:a16="http://schemas.microsoft.com/office/drawing/2014/main" val="3642830895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982110621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37792247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5519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solo al 1° mese dalla dimissione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24,00%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52164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 1°, 3° e 12° mese dalla dimissione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40,00%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10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3733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viene inviato all’ambulatorio dello scompenso cardiaco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36,00%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72106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 (specificare)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0,00%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10562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25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19545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90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89678901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0E175CB-793F-48E6-B6AB-52AB2DC3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="" xmlns:a16="http://schemas.microsoft.com/office/drawing/2014/main" id="{57413248-1BC4-4790-BC23-4DD29919C083}"/>
              </a:ext>
            </a:extLst>
          </p:cNvPr>
          <p:cNvSpPr txBox="1">
            <a:spLocks/>
          </p:cNvSpPr>
          <p:nvPr/>
        </p:nvSpPr>
        <p:spPr>
          <a:xfrm>
            <a:off x="1468582" y="0"/>
            <a:ext cx="9144000" cy="49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Domanda 2b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=""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984609"/>
              </p:ext>
            </p:extLst>
          </p:nvPr>
        </p:nvGraphicFramePr>
        <p:xfrm>
          <a:off x="1468582" y="387927"/>
          <a:ext cx="9268691" cy="519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AD2A1311-95DF-4DBA-B7A2-09835295D1BE}"/>
              </a:ext>
            </a:extLst>
          </p:cNvPr>
          <p:cNvSpPr txBox="1"/>
          <p:nvPr/>
        </p:nvSpPr>
        <p:spPr>
          <a:xfrm>
            <a:off x="9919855" y="3603551"/>
            <a:ext cx="164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Risposte inserite in Altro (specificare): </a:t>
            </a:r>
          </a:p>
          <a:p>
            <a:r>
              <a:rPr lang="it-IT" sz="1200" dirty="0"/>
              <a:t>Ambulatorio Generale 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="" xmlns:a16="http://schemas.microsoft.com/office/drawing/2014/main" id="{D91398B2-31B8-4241-A37D-3B39FB27B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2026"/>
              </p:ext>
            </p:extLst>
          </p:nvPr>
        </p:nvGraphicFramePr>
        <p:xfrm>
          <a:off x="7430611" y="5412726"/>
          <a:ext cx="45974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304">
                  <a:extLst>
                    <a:ext uri="{9D8B030D-6E8A-4147-A177-3AD203B41FA5}">
                      <a16:colId xmlns="" xmlns:a16="http://schemas.microsoft.com/office/drawing/2014/main" val="2282950433"/>
                    </a:ext>
                  </a:extLst>
                </a:gridCol>
                <a:gridCol w="799548">
                  <a:extLst>
                    <a:ext uri="{9D8B030D-6E8A-4147-A177-3AD203B41FA5}">
                      <a16:colId xmlns="" xmlns:a16="http://schemas.microsoft.com/office/drawing/2014/main" val="2058077536"/>
                    </a:ext>
                  </a:extLst>
                </a:gridCol>
                <a:gridCol w="799548">
                  <a:extLst>
                    <a:ext uri="{9D8B030D-6E8A-4147-A177-3AD203B41FA5}">
                      <a16:colId xmlns="" xmlns:a16="http://schemas.microsoft.com/office/drawing/2014/main" val="1352954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3648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solo al 1° mese dalla dimissione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32,00%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07491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 1°, 6° e 12° mese dalla dimissione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52,00%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71205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ambulatorio integrato cardio-nefro-metabolico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0,00%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47586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 (specificare)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16,00%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53319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25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31498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90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328827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1D42CF7-261C-4833-B461-9158803B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="" xmlns:a16="http://schemas.microsoft.com/office/drawing/2014/main" id="{98178DDD-6880-4E1A-AFDB-8250538E97D6}"/>
              </a:ext>
            </a:extLst>
          </p:cNvPr>
          <p:cNvSpPr txBox="1">
            <a:spLocks/>
          </p:cNvSpPr>
          <p:nvPr/>
        </p:nvSpPr>
        <p:spPr>
          <a:xfrm>
            <a:off x="1468582" y="139383"/>
            <a:ext cx="9144000" cy="49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Domanda 3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=""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836296"/>
              </p:ext>
            </p:extLst>
          </p:nvPr>
        </p:nvGraphicFramePr>
        <p:xfrm>
          <a:off x="1468582" y="637309"/>
          <a:ext cx="9144000" cy="5056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E3D574FB-991A-4622-801D-57F142FEE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07677"/>
              </p:ext>
            </p:extLst>
          </p:nvPr>
        </p:nvGraphicFramePr>
        <p:xfrm>
          <a:off x="9217891" y="5694217"/>
          <a:ext cx="2540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="" xmlns:a16="http://schemas.microsoft.com/office/drawing/2014/main" val="3121671606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97465593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14218262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4494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Si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25,66%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29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3627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No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74,34%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84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08713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113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98674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01461886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794B5FF1-DDAA-4222-AD31-9A79479FE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=""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755789"/>
              </p:ext>
            </p:extLst>
          </p:nvPr>
        </p:nvGraphicFramePr>
        <p:xfrm>
          <a:off x="1974273" y="595745"/>
          <a:ext cx="8132618" cy="523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AB055AA7-489E-46CA-BAB7-3495C63D5B4A}"/>
              </a:ext>
            </a:extLst>
          </p:cNvPr>
          <p:cNvSpPr txBox="1">
            <a:spLocks/>
          </p:cNvSpPr>
          <p:nvPr/>
        </p:nvSpPr>
        <p:spPr>
          <a:xfrm>
            <a:off x="1468582" y="97819"/>
            <a:ext cx="9144000" cy="49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Domanda 3a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7DC2775C-36BE-4FF6-8A6F-85535BAA7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64217"/>
              </p:ext>
            </p:extLst>
          </p:nvPr>
        </p:nvGraphicFramePr>
        <p:xfrm>
          <a:off x="9342582" y="5583223"/>
          <a:ext cx="25400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="" xmlns:a16="http://schemas.microsoft.com/office/drawing/2014/main" val="1643396704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2953032878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41723987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98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&lt;25%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6,90%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59383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&gt;25% &lt;50%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51,72%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15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4787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&gt;50%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41,38%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12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79008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29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48667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86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51623487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DE34B0E-1A30-4770-83F8-8E173BA4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219888"/>
              </p:ext>
            </p:extLst>
          </p:nvPr>
        </p:nvGraphicFramePr>
        <p:xfrm>
          <a:off x="1565565" y="595745"/>
          <a:ext cx="8950035" cy="480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71828519-5B81-459B-A8A2-EE11E2425A3E}"/>
              </a:ext>
            </a:extLst>
          </p:cNvPr>
          <p:cNvSpPr txBox="1">
            <a:spLocks/>
          </p:cNvSpPr>
          <p:nvPr/>
        </p:nvSpPr>
        <p:spPr>
          <a:xfrm>
            <a:off x="1468582" y="97819"/>
            <a:ext cx="9144000" cy="49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Domanda 3b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6E3E3874-E6F6-4EB5-A481-DA26F24E9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48668"/>
              </p:ext>
            </p:extLst>
          </p:nvPr>
        </p:nvGraphicFramePr>
        <p:xfrm>
          <a:off x="8615795" y="5404846"/>
          <a:ext cx="34671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="" xmlns:a16="http://schemas.microsoft.com/office/drawing/2014/main" val="1263494300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3385004386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35367254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7020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 ospedale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37,50%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67273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Poliambulatorio ASP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60,58%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63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33529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Centro Privato Convenzionato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23,08%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24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48696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Libera Professione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79,81%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83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42125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104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78084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11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40260819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36A82975-096C-4D92-A593-01F1E10F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=""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399806"/>
              </p:ext>
            </p:extLst>
          </p:nvPr>
        </p:nvGraphicFramePr>
        <p:xfrm>
          <a:off x="332509" y="637309"/>
          <a:ext cx="8201891" cy="545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AEE0F688-D9C7-436F-BB17-ACD8A5FB1C74}"/>
              </a:ext>
            </a:extLst>
          </p:cNvPr>
          <p:cNvSpPr txBox="1">
            <a:spLocks/>
          </p:cNvSpPr>
          <p:nvPr/>
        </p:nvSpPr>
        <p:spPr>
          <a:xfrm>
            <a:off x="1468582" y="139383"/>
            <a:ext cx="9144000" cy="49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Domanda 4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445176F8-10C6-48ED-921A-D2D19B7B7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14509"/>
              </p:ext>
            </p:extLst>
          </p:nvPr>
        </p:nvGraphicFramePr>
        <p:xfrm>
          <a:off x="7610764" y="4657653"/>
          <a:ext cx="44704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="" xmlns:a16="http://schemas.microsoft.com/office/drawing/2014/main" val="2917669127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1687638213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8848995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Answer Choices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Responses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3087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Età &gt;65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69,23%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72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76485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Diabete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88,46%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14025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IRC (clearance &lt;60 ml/min/1,73 m2)</a:t>
                      </a:r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69,23%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72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48653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Malattia coronarica multivasale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78,85%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82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92742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Ulteriore IMA antecedente all’evento indice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64,42%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67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60845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Pregressa PCI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61,54%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64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30762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Basso rischio emorragico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75,96%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79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64939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 (specificare)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4,81%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99400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Answered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104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90621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Skipped</a:t>
                      </a:r>
                      <a:endParaRPr lang="it-IT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11</a:t>
                      </a:r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3706173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ABD7B525-DE2F-4BCE-91C8-9DE4627A7ACD}"/>
              </a:ext>
            </a:extLst>
          </p:cNvPr>
          <p:cNvSpPr/>
          <p:nvPr/>
        </p:nvSpPr>
        <p:spPr>
          <a:xfrm>
            <a:off x="7757391" y="2586519"/>
            <a:ext cx="4177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333E48"/>
                </a:solidFill>
              </a:rPr>
              <a:t>Altro (specificare):</a:t>
            </a:r>
          </a:p>
          <a:p>
            <a:r>
              <a:rPr lang="it-IT" sz="1200" dirty="0">
                <a:solidFill>
                  <a:srgbClr val="333E48"/>
                </a:solidFill>
              </a:rPr>
              <a:t>Caratteristiche angiografiche e tecniche (numero </a:t>
            </a:r>
            <a:r>
              <a:rPr lang="it-IT" sz="1200" dirty="0" err="1">
                <a:solidFill>
                  <a:srgbClr val="333E48"/>
                </a:solidFill>
              </a:rPr>
              <a:t>stent</a:t>
            </a:r>
            <a:r>
              <a:rPr lang="it-IT" sz="1200" dirty="0">
                <a:solidFill>
                  <a:srgbClr val="333E48"/>
                </a:solidFill>
              </a:rPr>
              <a:t>,</a:t>
            </a:r>
          </a:p>
          <a:p>
            <a:r>
              <a:rPr lang="it-IT" sz="1200" dirty="0">
                <a:solidFill>
                  <a:srgbClr val="333E48"/>
                </a:solidFill>
              </a:rPr>
              <a:t>posizione, </a:t>
            </a:r>
            <a:r>
              <a:rPr lang="it-IT" sz="1200" dirty="0" err="1">
                <a:solidFill>
                  <a:srgbClr val="333E48"/>
                </a:solidFill>
              </a:rPr>
              <a:t>overlap</a:t>
            </a:r>
            <a:r>
              <a:rPr lang="it-IT" sz="1200" dirty="0">
                <a:solidFill>
                  <a:srgbClr val="333E48"/>
                </a:solidFill>
              </a:rPr>
              <a:t>)</a:t>
            </a:r>
          </a:p>
          <a:p>
            <a:r>
              <a:rPr lang="it-IT" sz="1200" dirty="0"/>
              <a:t>Complessità della PCI (numero di </a:t>
            </a:r>
            <a:r>
              <a:rPr lang="it-IT" sz="1200" dirty="0" err="1"/>
              <a:t>stent</a:t>
            </a:r>
            <a:r>
              <a:rPr lang="it-IT" sz="1200" dirty="0"/>
              <a:t>, biforcazioni….)</a:t>
            </a:r>
          </a:p>
          <a:p>
            <a:r>
              <a:rPr lang="it-IT" sz="1200" dirty="0"/>
              <a:t>Funzione ventricolare sinistra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4AC0E9A1-32E6-4AEE-B153-2ECB70E47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" y="5894127"/>
            <a:ext cx="1460029" cy="7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851</Words>
  <Application>Microsoft Office PowerPoint</Application>
  <PresentationFormat>Personalizzato</PresentationFormat>
  <Paragraphs>201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Rossello, Antonio</dc:creator>
  <cp:lastModifiedBy>Congressi</cp:lastModifiedBy>
  <cp:revision>24</cp:revision>
  <dcterms:created xsi:type="dcterms:W3CDTF">2018-05-29T14:58:41Z</dcterms:created>
  <dcterms:modified xsi:type="dcterms:W3CDTF">2018-06-05T13:16:46Z</dcterms:modified>
</cp:coreProperties>
</file>